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5"/>
  </p:notesMasterIdLst>
  <p:sldIdLst>
    <p:sldId id="256" r:id="rId2"/>
    <p:sldId id="327" r:id="rId3"/>
    <p:sldId id="328" r:id="rId4"/>
    <p:sldId id="319" r:id="rId5"/>
    <p:sldId id="425" r:id="rId6"/>
    <p:sldId id="426" r:id="rId7"/>
    <p:sldId id="427" r:id="rId8"/>
    <p:sldId id="428" r:id="rId9"/>
    <p:sldId id="429" r:id="rId10"/>
    <p:sldId id="430" r:id="rId11"/>
    <p:sldId id="433" r:id="rId12"/>
    <p:sldId id="441" r:id="rId13"/>
    <p:sldId id="442" r:id="rId14"/>
    <p:sldId id="434" r:id="rId15"/>
    <p:sldId id="435" r:id="rId16"/>
    <p:sldId id="436" r:id="rId17"/>
    <p:sldId id="437" r:id="rId18"/>
    <p:sldId id="438" r:id="rId19"/>
    <p:sldId id="440" r:id="rId20"/>
    <p:sldId id="486" r:id="rId21"/>
    <p:sldId id="487" r:id="rId22"/>
    <p:sldId id="481" r:id="rId23"/>
    <p:sldId id="482" r:id="rId24"/>
    <p:sldId id="483" r:id="rId25"/>
    <p:sldId id="484" r:id="rId26"/>
    <p:sldId id="485" r:id="rId27"/>
    <p:sldId id="444" r:id="rId28"/>
    <p:sldId id="445" r:id="rId29"/>
    <p:sldId id="488" r:id="rId30"/>
    <p:sldId id="489" r:id="rId31"/>
    <p:sldId id="490" r:id="rId32"/>
    <p:sldId id="491" r:id="rId33"/>
    <p:sldId id="492" r:id="rId34"/>
    <p:sldId id="493" r:id="rId35"/>
    <p:sldId id="494" r:id="rId36"/>
    <p:sldId id="495" r:id="rId37"/>
    <p:sldId id="496" r:id="rId38"/>
    <p:sldId id="497" r:id="rId39"/>
    <p:sldId id="498" r:id="rId40"/>
    <p:sldId id="499" r:id="rId41"/>
    <p:sldId id="500" r:id="rId42"/>
    <p:sldId id="446" r:id="rId43"/>
    <p:sldId id="447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501" r:id="rId58"/>
    <p:sldId id="502" r:id="rId59"/>
    <p:sldId id="503" r:id="rId60"/>
    <p:sldId id="504" r:id="rId61"/>
    <p:sldId id="505" r:id="rId62"/>
    <p:sldId id="443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5" r:id="rId118"/>
    <p:sldId id="386" r:id="rId119"/>
    <p:sldId id="387" r:id="rId120"/>
    <p:sldId id="388" r:id="rId121"/>
    <p:sldId id="389" r:id="rId122"/>
    <p:sldId id="390" r:id="rId123"/>
    <p:sldId id="391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1" autoAdjust="0"/>
    <p:restoredTop sz="73369" autoAdjust="0"/>
  </p:normalViewPr>
  <p:slideViewPr>
    <p:cSldViewPr snapToGrid="0">
      <p:cViewPr varScale="1">
        <p:scale>
          <a:sx n="55" d="100"/>
          <a:sy n="55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5B582-D41C-47C6-885D-F0A727C01EF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312A-0363-4862-9B77-D2C84F28D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 Two hosts, </a:t>
            </a:r>
            <a:r>
              <a:rPr lang="en-US" dirty="0" err="1" smtClean="0"/>
              <a:t>hwo</a:t>
            </a:r>
            <a:r>
              <a:rPr lang="en-US" dirty="0" smtClean="0"/>
              <a:t> do they reach each other? Classic problem, IP and </a:t>
            </a:r>
            <a:r>
              <a:rPr lang="en-US" dirty="0" err="1" smtClean="0"/>
              <a:t>ethernet</a:t>
            </a:r>
            <a:r>
              <a:rPr lang="en-US" dirty="0" smtClean="0"/>
              <a:t> solve this </a:t>
            </a:r>
            <a:r>
              <a:rPr lang="en-US" dirty="0" err="1" smtClean="0"/>
              <a:t>differnet</a:t>
            </a:r>
            <a:r>
              <a:rPr lang="en-US" dirty="0" smtClean="0"/>
              <a:t> ways, and there are tradeoffs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Assign hosts “mac addresses” – 48 bit numbers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How can these hosts send data to each other? 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But how do you know the mac address in the first place?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Trunk ports can carry multiple </a:t>
            </a:r>
            <a:r>
              <a:rPr lang="en-US" dirty="0" err="1" smtClean="0"/>
              <a:t>vlans</a:t>
            </a:r>
            <a:r>
              <a:rPr lang="en-US" dirty="0" smtClean="0"/>
              <a:t> </a:t>
            </a:r>
            <a:r>
              <a:rPr lang="en-US" dirty="0" err="1" smtClean="0"/>
              <a:t>accepss</a:t>
            </a:r>
            <a:r>
              <a:rPr lang="en-US" dirty="0" smtClean="0"/>
              <a:t> ports carry 1</a:t>
            </a:r>
          </a:p>
          <a:p>
            <a:pPr marL="171450" indent="-171450">
              <a:buFontTx/>
              <a:buChar char="-"/>
              <a:defRPr/>
            </a:pPr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2294BB-FF08-4C99-9074-6EBE42CC7368}" type="slidenum">
              <a:rPr lang="en-US" sz="1400"/>
              <a:pPr eaLnBrk="1" hangingPunct="1"/>
              <a:t>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58493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39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6422" indent="-35443994" defTabSz="90539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2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85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2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708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3B87BA-C31F-704A-AE65-21DD8AF33AE2}" type="slidenum">
              <a:rPr lang="en-US" sz="1200" b="0">
                <a:latin typeface="Times New Roman" charset="0"/>
              </a:rPr>
              <a:pPr eaLnBrk="1" hangingPunct="1"/>
              <a:t>40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39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6422" indent="-35443994" defTabSz="90539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2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85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2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708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4AA143-4958-F344-9D47-C49E6475F95B}" type="slidenum">
              <a:rPr lang="en-US" sz="1200" b="0">
                <a:latin typeface="Times New Roman" charset="0"/>
              </a:rPr>
              <a:pPr eaLnBrk="1" hangingPunct="1"/>
              <a:t>41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4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39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6422" indent="-35443994" defTabSz="90539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2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85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2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708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200844-4843-4742-AC76-3A2BFB1A275A}" type="slidenum">
              <a:rPr lang="en-US" sz="1200" b="0">
                <a:latin typeface="Times New Roman" charset="0"/>
              </a:rPr>
              <a:pPr eaLnBrk="1" hangingPunct="1"/>
              <a:t>44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69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CEDFBA-E20A-C34D-827B-2EAA4AC0DDA3}" type="slidenum">
              <a:rPr lang="en-US" sz="1200" b="0">
                <a:latin typeface="Times New Roman" charset="0"/>
              </a:rPr>
              <a:pPr eaLnBrk="1" hangingPunct="1"/>
              <a:t>45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64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</a:rPr>
              <a:pPr eaLnBrk="1" hangingPunct="1"/>
              <a:t>49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35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</a:rPr>
              <a:pPr eaLnBrk="1" hangingPunct="1"/>
              <a:t>50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9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BE79A2-F0BC-5840-90FB-5D6C1DFE4744}" type="slidenum">
              <a:rPr lang="en-US" sz="1200" b="0">
                <a:latin typeface="Times New Roman" charset="0"/>
              </a:rPr>
              <a:pPr eaLnBrk="1" hangingPunct="1"/>
              <a:t>51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66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B98F08-71B2-1C49-9757-9352A519D699}" type="slidenum">
              <a:rPr lang="en-US" sz="1200" b="0">
                <a:latin typeface="Times New Roman" charset="0"/>
              </a:rPr>
              <a:pPr eaLnBrk="1" hangingPunct="1"/>
              <a:t>52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5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2A3E35-0851-BD40-9477-0D2B5F6DAA9B}" type="slidenum">
              <a:rPr lang="en-US" sz="1200" b="0">
                <a:latin typeface="Times New Roman" charset="0"/>
              </a:rPr>
              <a:pPr eaLnBrk="1" hangingPunct="1"/>
              <a:t>53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44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6447C0-A186-DD40-BC05-9D09DDC0A078}" type="slidenum">
              <a:rPr lang="en-US" sz="1200" b="0">
                <a:latin typeface="Times New Roman" charset="0"/>
              </a:rPr>
              <a:pPr eaLnBrk="1" hangingPunct="1"/>
              <a:t>54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9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 Two hosts, </a:t>
            </a:r>
            <a:r>
              <a:rPr lang="en-US" dirty="0" err="1" smtClean="0"/>
              <a:t>hwo</a:t>
            </a:r>
            <a:r>
              <a:rPr lang="en-US" dirty="0" smtClean="0"/>
              <a:t> do they reach each other? Classic problem, IP and </a:t>
            </a:r>
            <a:r>
              <a:rPr lang="en-US" dirty="0" err="1" smtClean="0"/>
              <a:t>ethernet</a:t>
            </a:r>
            <a:r>
              <a:rPr lang="en-US" dirty="0" smtClean="0"/>
              <a:t> solve this </a:t>
            </a:r>
            <a:r>
              <a:rPr lang="en-US" dirty="0" err="1" smtClean="0"/>
              <a:t>differnet</a:t>
            </a:r>
            <a:r>
              <a:rPr lang="en-US" dirty="0" smtClean="0"/>
              <a:t> ways, and there are tradeoffs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Assign hosts “mac addresses” – 48 bit numbers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How can these hosts send data to each other? 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But how do you know the mac address in the first place?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Trunk ports can carry multiple </a:t>
            </a:r>
            <a:r>
              <a:rPr lang="en-US" dirty="0" err="1" smtClean="0"/>
              <a:t>vlans</a:t>
            </a:r>
            <a:r>
              <a:rPr lang="en-US" dirty="0" smtClean="0"/>
              <a:t> </a:t>
            </a:r>
            <a:r>
              <a:rPr lang="en-US" dirty="0" err="1" smtClean="0"/>
              <a:t>accepss</a:t>
            </a:r>
            <a:r>
              <a:rPr lang="en-US" dirty="0" smtClean="0"/>
              <a:t> ports carry 1</a:t>
            </a:r>
          </a:p>
          <a:p>
            <a:pPr marL="171450" indent="-171450">
              <a:buFontTx/>
              <a:buChar char="-"/>
              <a:defRPr/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B13058-21EE-4E87-A228-25371CAC1B1D}" type="slidenum">
              <a:rPr lang="en-US" sz="1400"/>
              <a:pPr eaLnBrk="1" hangingPunct="1"/>
              <a:t>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27457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39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6422" indent="-35443994" defTabSz="90539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2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85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2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708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3C8062-490D-8343-A3E5-312490AFF82B}" type="slidenum">
              <a:rPr lang="en-US" sz="1200" b="0">
                <a:latin typeface="Times New Roman" charset="0"/>
              </a:rPr>
              <a:pPr eaLnBrk="1" hangingPunct="1"/>
              <a:t>55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83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9C177-BBF5-FC4C-9750-B08106DF2DDB}" type="slidenum">
              <a:rPr lang="en-US"/>
              <a:pPr/>
              <a:t>58</a:t>
            </a:fld>
            <a:endParaRPr lang="en-US"/>
          </a:p>
        </p:txBody>
      </p:sp>
      <p:sp>
        <p:nvSpPr>
          <p:cNvPr id="19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3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27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5449E5-25AA-1A47-9C3B-1506A307C190}" type="slidenum">
              <a:rPr lang="en-US" sz="1300" b="0">
                <a:latin typeface="Times New Roman" charset="0"/>
              </a:rPr>
              <a:pPr eaLnBrk="1" hangingPunct="1"/>
              <a:t>60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03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3B9F7-1F50-1844-866B-6E9D4F9BB811}" type="slidenum">
              <a:rPr lang="en-US"/>
              <a:pPr/>
              <a:t>61</a:t>
            </a:fld>
            <a:endParaRPr lang="en-US"/>
          </a:p>
        </p:txBody>
      </p:sp>
      <p:sp>
        <p:nvSpPr>
          <p:cNvPr id="194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4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6AA5D74-5907-1144-A0AE-0091645B4994}" type="slidenum">
              <a:rPr lang="en-US" sz="1200" b="0">
                <a:latin typeface="Times New Roman" charset="0"/>
              </a:rPr>
              <a:pPr eaLnBrk="1" hangingPunct="1"/>
              <a:t>63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85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200" b="0">
                <a:latin typeface="Times New Roman" charset="0"/>
              </a:rPr>
              <a:pPr eaLnBrk="1" hangingPunct="1"/>
              <a:t>64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21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E57665-E51C-9A4B-9773-8E7EA9CA23C4}" type="slidenum">
              <a:rPr lang="en-US" sz="1200" b="0">
                <a:latin typeface="Times New Roman" charset="0"/>
              </a:rPr>
              <a:pPr eaLnBrk="1" hangingPunct="1"/>
              <a:t>65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42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43D954-7F83-9A49-8C72-16BE1160BDE2}" type="slidenum">
              <a:rPr lang="en-US" sz="1200" b="0">
                <a:latin typeface="Times New Roman" charset="0"/>
              </a:rPr>
              <a:pPr eaLnBrk="1" hangingPunct="1"/>
              <a:t>66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19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DDD75B-54BF-3B48-993F-BE71735F83AA}" type="slidenum">
              <a:rPr lang="en-US" sz="1200" b="0">
                <a:latin typeface="Times New Roman" charset="0"/>
              </a:rPr>
              <a:pPr eaLnBrk="1" hangingPunct="1"/>
              <a:t>67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60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 Two hosts, </a:t>
            </a:r>
            <a:r>
              <a:rPr lang="en-US" dirty="0" err="1" smtClean="0"/>
              <a:t>hwo</a:t>
            </a:r>
            <a:r>
              <a:rPr lang="en-US" dirty="0" smtClean="0"/>
              <a:t> do they reach each other? Classic problem, IP and </a:t>
            </a:r>
            <a:r>
              <a:rPr lang="en-US" dirty="0" err="1" smtClean="0"/>
              <a:t>ethernet</a:t>
            </a:r>
            <a:r>
              <a:rPr lang="en-US" dirty="0" smtClean="0"/>
              <a:t> solve this </a:t>
            </a:r>
            <a:r>
              <a:rPr lang="en-US" dirty="0" err="1" smtClean="0"/>
              <a:t>differnet</a:t>
            </a:r>
            <a:r>
              <a:rPr lang="en-US" dirty="0" smtClean="0"/>
              <a:t> ways, and there are tradeoffs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Assign hosts “mac addresses” – 48 bit numbers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How can these hosts send data to each other? 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But how do you know the mac address in the first place?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Trunk ports can carry multiple </a:t>
            </a:r>
            <a:r>
              <a:rPr lang="en-US" dirty="0" err="1" smtClean="0"/>
              <a:t>vlans</a:t>
            </a:r>
            <a:r>
              <a:rPr lang="en-US" dirty="0" smtClean="0"/>
              <a:t> </a:t>
            </a:r>
            <a:r>
              <a:rPr lang="en-US" dirty="0" err="1" smtClean="0"/>
              <a:t>accepss</a:t>
            </a:r>
            <a:r>
              <a:rPr lang="en-US" dirty="0" smtClean="0"/>
              <a:t> ports carry 1</a:t>
            </a:r>
          </a:p>
          <a:p>
            <a:pPr marL="171450" indent="-171450">
              <a:buFontTx/>
              <a:buChar char="-"/>
              <a:defRPr/>
            </a:pPr>
            <a:endParaRPr lang="en-US" dirty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8FC2BD-6F0D-463A-B8F5-420E9B9AF2CB}" type="slidenum">
              <a:rPr lang="en-US" sz="1400"/>
              <a:pPr eaLnBrk="1" hangingPunct="1"/>
              <a:t>10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183013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BC8FFD-D38F-AC47-B180-09B869FEE60D}" type="slidenum">
              <a:rPr lang="en-US" sz="1200" b="0">
                <a:latin typeface="Times New Roman" charset="0"/>
              </a:rPr>
              <a:pPr eaLnBrk="1" hangingPunct="1"/>
              <a:t>74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78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CBFCEF-9C19-FA49-B811-D578BC83171D}" type="slidenum">
              <a:rPr lang="en-US" sz="1200" b="0">
                <a:latin typeface="Times New Roman" charset="0"/>
              </a:rPr>
              <a:pPr eaLnBrk="1" hangingPunct="1"/>
              <a:t>75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889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905CB60-7359-2D48-BE02-D7BB3AA27C29}" type="slidenum">
              <a:rPr lang="en-US" sz="1200" b="0">
                <a:latin typeface="Times New Roman" charset="0"/>
              </a:rPr>
              <a:pPr eaLnBrk="1" hangingPunct="1"/>
              <a:t>76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48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BF82-41E6-5443-9936-01A727913079}" type="slidenum">
              <a:rPr lang="en-US" sz="1200" b="0">
                <a:latin typeface="Times New Roman" charset="0"/>
              </a:rPr>
              <a:pPr eaLnBrk="1" hangingPunct="1"/>
              <a:t>77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490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BF82-41E6-5443-9936-01A727913079}" type="slidenum">
              <a:rPr lang="en-US" sz="1200" b="0">
                <a:latin typeface="Times New Roman" charset="0"/>
              </a:rPr>
              <a:pPr eaLnBrk="1" hangingPunct="1"/>
              <a:t>78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64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BF82-41E6-5443-9936-01A727913079}" type="slidenum">
              <a:rPr lang="en-US" sz="1200" b="0">
                <a:latin typeface="Times New Roman" charset="0"/>
              </a:rPr>
              <a:pPr eaLnBrk="1" hangingPunct="1"/>
              <a:t>79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519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BF82-41E6-5443-9936-01A727913079}" type="slidenum">
              <a:rPr lang="en-US" sz="1200" b="0">
                <a:latin typeface="Times New Roman" charset="0"/>
              </a:rPr>
              <a:pPr eaLnBrk="1" hangingPunct="1"/>
              <a:t>80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922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5C0205-C21B-1C42-8F88-17E2D5BF1AFE}" type="slidenum">
              <a:rPr lang="en-US" sz="1200" b="0">
                <a:latin typeface="Times New Roman" charset="0"/>
              </a:rPr>
              <a:pPr eaLnBrk="1" hangingPunct="1"/>
              <a:t>81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33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641AD6-1718-4C43-A7F5-041ED1C9ECD4}" type="slidenum">
              <a:rPr lang="en-US" sz="1200" b="0">
                <a:latin typeface="Times New Roman" charset="0"/>
              </a:rPr>
              <a:pPr eaLnBrk="1" hangingPunct="1"/>
              <a:t>83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38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E2CB00-C86A-A747-9BDC-DD3376311CB6}" type="slidenum">
              <a:rPr lang="en-US" sz="1200" b="0">
                <a:latin typeface="Times New Roman" charset="0"/>
              </a:rPr>
              <a:pPr eaLnBrk="1" hangingPunct="1"/>
              <a:t>84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65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ethernet</a:t>
            </a:r>
            <a:r>
              <a:rPr lang="en-US" dirty="0" smtClean="0"/>
              <a:t>, canonical bit is always zero</a:t>
            </a:r>
          </a:p>
          <a:p>
            <a:r>
              <a:rPr lang="en-US" dirty="0" err="1" smtClean="0"/>
              <a:t>Todo</a:t>
            </a:r>
            <a:r>
              <a:rPr lang="en-US" dirty="0" smtClean="0"/>
              <a:t>: add fig showing access ports and trunk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E351DBF-7CB1-4743-A5D1-E93B10F76D2E}" type="slidenum">
              <a:rPr lang="en-US" sz="1400"/>
              <a:pPr eaLnBrk="1" hangingPunct="1"/>
              <a:t>16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208435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470949-01C9-4545-AAB5-077D8C322328}" type="slidenum">
              <a:rPr lang="en-US" sz="1200" b="0">
                <a:latin typeface="Times New Roman" charset="0"/>
              </a:rPr>
              <a:pPr eaLnBrk="1" hangingPunct="1"/>
              <a:t>85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75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A6C258-31C1-6549-A99A-756572EBCAA1}" type="slidenum">
              <a:rPr lang="en-US" sz="1200" b="0">
                <a:latin typeface="Times New Roman" charset="0"/>
              </a:rPr>
              <a:pPr eaLnBrk="1" hangingPunct="1"/>
              <a:t>86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38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6B28D1-85CA-7E4E-B4A2-5B6CC184F047}" type="slidenum">
              <a:rPr lang="en-US" sz="1200" b="0">
                <a:latin typeface="Times New Roman" charset="0"/>
              </a:rPr>
              <a:pPr eaLnBrk="1" hangingPunct="1"/>
              <a:t>87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07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1F2E10-7C8E-084E-8D52-70DD0EC01A59}" type="slidenum">
              <a:rPr lang="en-US" sz="1200" b="0">
                <a:latin typeface="Times New Roman" charset="0"/>
              </a:rPr>
              <a:pPr eaLnBrk="1" hangingPunct="1"/>
              <a:t>88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068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641AD6-1718-4C43-A7F5-041ED1C9ECD4}" type="slidenum">
              <a:rPr lang="en-US" sz="1200" b="0">
                <a:latin typeface="Times New Roman" charset="0"/>
              </a:rPr>
              <a:pPr eaLnBrk="1" hangingPunct="1"/>
              <a:t>90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75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4CD15E-08C5-BE42-912D-322759A8C347}" type="slidenum">
              <a:rPr lang="en-US" sz="1200" b="0">
                <a:latin typeface="Times New Roman" charset="0"/>
              </a:rPr>
              <a:pPr eaLnBrk="1" hangingPunct="1"/>
              <a:t>91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31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173F60-04DA-AF4F-972C-DA3BA148616A}" type="slidenum">
              <a:rPr lang="en-US" sz="1200" b="0">
                <a:latin typeface="Times New Roman" charset="0"/>
              </a:rPr>
              <a:pPr eaLnBrk="1" hangingPunct="1"/>
              <a:t>92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306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DD7EC9-8C7B-EB4B-9D61-D90135350C41}" type="slidenum">
              <a:rPr lang="en-US" sz="1200" b="0">
                <a:latin typeface="Times New Roman" charset="0"/>
              </a:rPr>
              <a:pPr eaLnBrk="1" hangingPunct="1"/>
              <a:t>93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Who is he, and why is he my hero?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466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E5196E-C134-084E-B559-F434F89E0DEA}" type="slidenum">
              <a:rPr lang="en-US" sz="1200" b="0">
                <a:latin typeface="Times New Roman" charset="0"/>
              </a:rPr>
              <a:pPr eaLnBrk="1" hangingPunct="1"/>
              <a:t>95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589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CF711E-90EC-0E44-9E68-71D318682C68}" type="slidenum">
              <a:rPr lang="en-US" sz="1200" b="0">
                <a:latin typeface="Times New Roman" charset="0"/>
              </a:rPr>
              <a:pPr eaLnBrk="1" hangingPunct="1"/>
              <a:t>96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6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ethernet</a:t>
            </a:r>
            <a:r>
              <a:rPr lang="en-US" dirty="0" smtClean="0"/>
              <a:t>, canonical bit is always zero</a:t>
            </a:r>
          </a:p>
          <a:p>
            <a:r>
              <a:rPr lang="en-US" dirty="0" err="1" smtClean="0"/>
              <a:t>Todo</a:t>
            </a:r>
            <a:r>
              <a:rPr lang="en-US" dirty="0" smtClean="0"/>
              <a:t>: add fig showing access ports and trunk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DCECB7-D249-4482-A111-F89CBFF4A004}" type="slidenum">
              <a:rPr lang="en-US" sz="1400"/>
              <a:pPr eaLnBrk="1" hangingPunct="1"/>
              <a:t>17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958829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05122B-661A-1F49-BC0B-DB23C3FE0005}" type="slidenum">
              <a:rPr lang="en-US" sz="1200" b="0">
                <a:latin typeface="Times New Roman" charset="0"/>
              </a:rPr>
              <a:pPr eaLnBrk="1" hangingPunct="1"/>
              <a:t>97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950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DFE941-C2EF-F144-897F-A15E2E357FB6}" type="slidenum">
              <a:rPr lang="en-US" sz="1200" b="0">
                <a:latin typeface="Times New Roman" charset="0"/>
              </a:rPr>
              <a:pPr eaLnBrk="1" hangingPunct="1"/>
              <a:t>98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400" dirty="0" smtClean="0">
                <a:ea typeface="ＭＳ Ｐゴシック" charset="0"/>
                <a:cs typeface="ＭＳ Ｐゴシック" charset="0"/>
              </a:rPr>
              <a:t>Why is clock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synchonization</a:t>
            </a:r>
            <a:r>
              <a:rPr lang="en-US" sz="2400" baseline="0" dirty="0" smtClean="0">
                <a:ea typeface="ＭＳ Ｐゴシック" charset="0"/>
                <a:cs typeface="ＭＳ Ｐゴシック" charset="0"/>
              </a:rPr>
              <a:t> necessary?</a:t>
            </a:r>
          </a:p>
          <a:p>
            <a:endParaRPr lang="en-US" sz="2400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sz="2400" baseline="0" dirty="0" smtClean="0">
                <a:ea typeface="ＭＳ Ｐゴシック" charset="0"/>
                <a:cs typeface="ＭＳ Ｐゴシック" charset="0"/>
              </a:rPr>
              <a:t>It isn’t, but if we get rid of it, efficiency goes down…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782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6EC52EB-4501-2040-8D98-BF1D91F1294A}" type="slidenum">
              <a:rPr lang="en-US" sz="1200" b="0">
                <a:latin typeface="Times New Roman" charset="0"/>
              </a:rPr>
              <a:pPr eaLnBrk="1" hangingPunct="1"/>
              <a:t>99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Which of these are the most important!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246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200" b="0">
                <a:latin typeface="Times New Roman" charset="0"/>
              </a:rPr>
              <a:pPr eaLnBrk="1" hangingPunct="1"/>
              <a:t>100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571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B2A4E8-85A7-134F-9466-8B9A4A9D7339}" type="slidenum">
              <a:rPr lang="en-US" sz="1200" b="0">
                <a:latin typeface="Times New Roman" charset="0"/>
              </a:rPr>
              <a:pPr eaLnBrk="1" hangingPunct="1"/>
              <a:t>101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000" dirty="0" smtClean="0">
                <a:ea typeface="ＭＳ Ｐゴシック" charset="0"/>
                <a:cs typeface="ＭＳ Ｐゴシック" charset="0"/>
              </a:rPr>
              <a:t>Ask:</a:t>
            </a:r>
            <a:r>
              <a:rPr lang="en-US" sz="2000" baseline="0" dirty="0" smtClean="0">
                <a:ea typeface="ＭＳ Ｐゴシック" charset="0"/>
                <a:cs typeface="ＭＳ Ｐゴシック" charset="0"/>
              </a:rPr>
              <a:t> who knows? (from knowing </a:t>
            </a:r>
            <a:r>
              <a:rPr lang="en-US" sz="2000" baseline="0" dirty="0" err="1" smtClean="0">
                <a:ea typeface="ＭＳ Ｐゴシック" charset="0"/>
                <a:cs typeface="ＭＳ Ｐゴシック" charset="0"/>
              </a:rPr>
              <a:t>ethernet</a:t>
            </a:r>
            <a:r>
              <a:rPr lang="en-US" sz="2000" baseline="0" dirty="0" smtClean="0">
                <a:ea typeface="ＭＳ Ｐゴシック" charset="0"/>
                <a:cs typeface="ＭＳ Ｐゴシック" charset="0"/>
              </a:rPr>
              <a:t>)?</a:t>
            </a:r>
          </a:p>
          <a:p>
            <a:endParaRPr lang="en-US" sz="2000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sz="2000" baseline="0" dirty="0" smtClean="0">
                <a:ea typeface="ＭＳ Ｐゴシック" charset="0"/>
                <a:cs typeface="ＭＳ Ｐゴシック" charset="0"/>
              </a:rPr>
              <a:t>Someone who doesn’t, how to do this?</a:t>
            </a:r>
            <a:endParaRPr lang="en-US" sz="2000" baseline="0" dirty="0">
              <a:ea typeface="ＭＳ Ｐゴシック" charset="0"/>
              <a:cs typeface="ＭＳ Ｐゴシック" charset="0"/>
            </a:endParaRPr>
          </a:p>
          <a:p>
            <a:r>
              <a:rPr lang="en-US" sz="2000" baseline="0" dirty="0" smtClean="0">
                <a:ea typeface="ＭＳ Ｐゴシック" charset="0"/>
                <a:cs typeface="ＭＳ Ｐゴシック" charset="0"/>
              </a:rPr>
              <a:t>Listen before sending to detect possible collision</a:t>
            </a:r>
          </a:p>
          <a:p>
            <a:r>
              <a:rPr lang="en-US" sz="2000" baseline="0" dirty="0" smtClean="0">
                <a:ea typeface="ＭＳ Ｐゴシック" charset="0"/>
                <a:cs typeface="ＭＳ Ｐゴシック" charset="0"/>
              </a:rPr>
              <a:t>Why not listen to detect current collision!</a:t>
            </a:r>
          </a:p>
        </p:txBody>
      </p:sp>
    </p:spTree>
    <p:extLst>
      <p:ext uri="{BB962C8B-B14F-4D97-AF65-F5344CB8AC3E}">
        <p14:creationId xmlns:p14="http://schemas.microsoft.com/office/powerpoint/2010/main" val="15880941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2B8162-AD91-4E41-87FA-46E55C0794C5}" type="slidenum">
              <a:rPr lang="en-US" sz="1200" b="0">
                <a:latin typeface="Times New Roman" charset="0"/>
              </a:rPr>
              <a:pPr eaLnBrk="1" hangingPunct="1"/>
              <a:t>102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71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FEFFECC-891E-BA44-BE9C-D67DB6E1AC28}" type="slidenum">
              <a:rPr lang="en-US" sz="1200" b="0">
                <a:latin typeface="Times New Roman" charset="0"/>
              </a:rPr>
              <a:pPr eaLnBrk="1" hangingPunct="1"/>
              <a:t>103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Draw failed collision detection….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469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130659-87AF-CE4D-B5EA-54D55326E82A}" type="slidenum">
              <a:rPr lang="en-US" sz="1200" b="0">
                <a:latin typeface="Times New Roman" charset="0"/>
              </a:rPr>
              <a:pPr eaLnBrk="1" hangingPunct="1"/>
              <a:t>104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194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0B4C87-43F1-8447-99DD-FB94C86AE74F}" type="slidenum">
              <a:rPr lang="en-US" sz="1200" b="0">
                <a:latin typeface="Times New Roman" charset="0"/>
              </a:rPr>
              <a:pPr eaLnBrk="1" hangingPunct="1"/>
              <a:t>105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000" b="1" dirty="0" smtClean="0">
                <a:ea typeface="ＭＳ Ｐゴシック" charset="0"/>
                <a:cs typeface="ＭＳ Ｐゴシック" charset="0"/>
              </a:rPr>
              <a:t>10Gbps</a:t>
            </a:r>
            <a:r>
              <a:rPr lang="en-US" sz="2000" b="1" baseline="0" dirty="0" smtClean="0">
                <a:ea typeface="ＭＳ Ｐゴシック" charset="0"/>
                <a:cs typeface="ＭＳ Ｐゴシック" charset="0"/>
              </a:rPr>
              <a:t> is switched, doesn’t have this problem!!!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458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96FD06-A9BA-354F-8BA4-2858187EFB58}" type="slidenum">
              <a:rPr lang="en-US" sz="1200" b="0">
                <a:latin typeface="Times New Roman" charset="0"/>
              </a:rPr>
              <a:pPr eaLnBrk="1" hangingPunct="1"/>
              <a:t>106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K represents number of collisions per transmission….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6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ethernet</a:t>
            </a:r>
            <a:r>
              <a:rPr lang="en-US" dirty="0" smtClean="0"/>
              <a:t>, canonical bit is always zero</a:t>
            </a:r>
          </a:p>
          <a:p>
            <a:r>
              <a:rPr lang="en-US" dirty="0" err="1" smtClean="0"/>
              <a:t>Todo</a:t>
            </a:r>
            <a:r>
              <a:rPr lang="en-US" dirty="0" smtClean="0"/>
              <a:t>: add fig showing access ports and trunk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33A2DD-87A7-4036-89D7-88D43FF09748}" type="slidenum">
              <a:rPr lang="en-US" sz="1400"/>
              <a:pPr eaLnBrk="1" hangingPunct="1"/>
              <a:t>18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61462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9FF5CD-F799-4A4C-B00B-B9C7847ECDB5}" type="slidenum">
              <a:rPr lang="en-US" sz="1200" b="0">
                <a:latin typeface="Times New Roman" charset="0"/>
              </a:rPr>
              <a:pPr eaLnBrk="1" hangingPunct="1"/>
              <a:t>107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295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1EE88D-5C5A-8E48-875B-FF1C51492C19}" type="slidenum">
              <a:rPr lang="en-US" sz="1200" b="0">
                <a:latin typeface="Times New Roman" charset="0"/>
              </a:rPr>
              <a:pPr eaLnBrk="1" hangingPunct="1"/>
              <a:t>108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008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5449E5-25AA-1A47-9C3B-1506A307C190}" type="slidenum">
              <a:rPr lang="en-US" sz="1200" b="0">
                <a:latin typeface="Times New Roman" charset="0"/>
              </a:rPr>
              <a:pPr eaLnBrk="1" hangingPunct="1"/>
              <a:t>110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676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would listening help?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016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know most important way to spread a rumor…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36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knowing how to spread rumor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0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Todo: animate http://en.wikipedia.org/wiki/Dynamic_Trunking_Protocol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3EECA3-4E06-453E-8EF5-ADD8A2AF1441}" type="slidenum">
              <a:rPr lang="en-US" sz="1400"/>
              <a:pPr eaLnBrk="1" hangingPunct="1"/>
              <a:t>19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4749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1C8DD0-A2A5-9A44-B66D-68E982D18E04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9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Todo: dhcp fig anim 5-1</a:t>
            </a:r>
          </a:p>
          <a:p>
            <a:r>
              <a:rPr lang="en-US" smtClean="0"/>
              <a:t>(removes 10.003 from pool)</a:t>
            </a:r>
          </a:p>
          <a:p>
            <a:r>
              <a:rPr lang="en-US" smtClean="0"/>
              <a:t>Graceful leave</a:t>
            </a:r>
          </a:p>
          <a:p>
            <a:r>
              <a:rPr lang="en-US" smtClean="0"/>
              <a:t>Request is bcast so other dhcp servers know their ip address allocations got turned down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CD6BE9-6171-46D8-8783-81A279EFF40B}" type="slidenum">
              <a:rPr lang="en-US" sz="1400"/>
              <a:pPr eaLnBrk="1" hangingPunct="1"/>
              <a:t>28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7581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3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5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1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5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1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6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8A22-1344-46F3-A599-88DB26769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38.bin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9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6.bin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CS/ECE 438: Spring 2014</a:t>
            </a:r>
          </a:p>
          <a:p>
            <a:r>
              <a:rPr lang="en-US" dirty="0" smtClean="0"/>
              <a:t>Instructor: Matthew Caesar</a:t>
            </a:r>
          </a:p>
          <a:p>
            <a:r>
              <a:rPr lang="en-US"/>
              <a:t>http://courses.engr.illinois.edu/cs438/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Forwarding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544030-7768-4A9E-94BB-40CBC25BBF75}" type="slidenum">
              <a:rPr lang="en-US" sz="1400"/>
              <a:pPr eaLnBrk="1" hangingPunct="1"/>
              <a:t>10</a:t>
            </a:fld>
            <a:endParaRPr lang="en-US" sz="1400"/>
          </a:p>
        </p:txBody>
      </p:sp>
      <p:grpSp>
        <p:nvGrpSpPr>
          <p:cNvPr id="11269" name="Group 157"/>
          <p:cNvGrpSpPr>
            <a:grpSpLocks/>
          </p:cNvGrpSpPr>
          <p:nvPr/>
        </p:nvGrpSpPr>
        <p:grpSpPr bwMode="auto">
          <a:xfrm>
            <a:off x="1905000" y="2428875"/>
            <a:ext cx="6172200" cy="2438400"/>
            <a:chOff x="-384" y="1008"/>
            <a:chExt cx="1584" cy="864"/>
          </a:xfrm>
        </p:grpSpPr>
        <p:sp>
          <p:nvSpPr>
            <p:cNvPr id="11351" name="AutoShape 158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352" name="Oval 159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353" name="Oval 160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457200" y="2554288"/>
            <a:ext cx="1238250" cy="688975"/>
            <a:chOff x="456776" y="2553628"/>
            <a:chExt cx="1239442" cy="689584"/>
          </a:xfrm>
        </p:grpSpPr>
        <p:sp>
          <p:nvSpPr>
            <p:cNvPr id="11349" name="Text Box 35"/>
            <p:cNvSpPr txBox="1">
              <a:spLocks noChangeArrowheads="1"/>
            </p:cNvSpPr>
            <p:nvPr/>
          </p:nvSpPr>
          <p:spPr bwMode="auto">
            <a:xfrm>
              <a:off x="456776" y="2553628"/>
              <a:ext cx="12394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Arial" panose="020B0604020202020204" pitchFamily="34" charset="0"/>
                </a:rPr>
                <a:t>End Host</a:t>
              </a:r>
            </a:p>
          </p:txBody>
        </p:sp>
        <p:sp>
          <p:nvSpPr>
            <p:cNvPr id="11350" name="Line 173"/>
            <p:cNvSpPr>
              <a:spLocks noChangeShapeType="1"/>
            </p:cNvSpPr>
            <p:nvPr/>
          </p:nvSpPr>
          <p:spPr bwMode="auto">
            <a:xfrm>
              <a:off x="1036057" y="2887779"/>
              <a:ext cx="156549" cy="35543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1" name="Picture 9" descr="http://openclipart.org/image/250px/svg_to_png/171277/L3_swit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388" y="773113"/>
            <a:ext cx="8985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988" y="330200"/>
            <a:ext cx="7524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73" name="Group 5"/>
          <p:cNvGrpSpPr>
            <a:grpSpLocks/>
          </p:cNvGrpSpPr>
          <p:nvPr/>
        </p:nvGrpSpPr>
        <p:grpSpPr bwMode="auto">
          <a:xfrm>
            <a:off x="1938338" y="2428875"/>
            <a:ext cx="6021387" cy="2667000"/>
            <a:chOff x="1938770" y="2428664"/>
            <a:chExt cx="6021013" cy="2667000"/>
          </a:xfrm>
        </p:grpSpPr>
        <p:pic>
          <p:nvPicPr>
            <p:cNvPr id="11343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770" y="3930065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4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692" y="2428664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4486064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6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33" y="2606002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7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3495464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48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04" y="3490171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274" name="Group 6"/>
          <p:cNvGrpSpPr>
            <a:grpSpLocks/>
          </p:cNvGrpSpPr>
          <p:nvPr/>
        </p:nvGrpSpPr>
        <p:grpSpPr bwMode="auto">
          <a:xfrm>
            <a:off x="1524000" y="2733675"/>
            <a:ext cx="5943600" cy="2514600"/>
            <a:chOff x="1524001" y="2733463"/>
            <a:chExt cx="5943599" cy="2514369"/>
          </a:xfrm>
        </p:grpSpPr>
        <p:sp>
          <p:nvSpPr>
            <p:cNvPr id="11332" name="Line 196"/>
            <p:cNvSpPr>
              <a:spLocks noChangeShapeType="1"/>
            </p:cNvSpPr>
            <p:nvPr/>
          </p:nvSpPr>
          <p:spPr bwMode="auto">
            <a:xfrm flipV="1">
              <a:off x="2655916" y="3947137"/>
              <a:ext cx="1220413" cy="3214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196"/>
            <p:cNvSpPr>
              <a:spLocks noChangeShapeType="1"/>
            </p:cNvSpPr>
            <p:nvPr/>
          </p:nvSpPr>
          <p:spPr bwMode="auto">
            <a:xfrm flipV="1">
              <a:off x="2466108" y="2910802"/>
              <a:ext cx="1286395" cy="1118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196"/>
            <p:cNvSpPr>
              <a:spLocks noChangeShapeType="1"/>
            </p:cNvSpPr>
            <p:nvPr/>
          </p:nvSpPr>
          <p:spPr bwMode="auto">
            <a:xfrm flipV="1">
              <a:off x="4457354" y="3794970"/>
              <a:ext cx="1314796" cy="55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196"/>
            <p:cNvSpPr>
              <a:spLocks noChangeShapeType="1"/>
            </p:cNvSpPr>
            <p:nvPr/>
          </p:nvSpPr>
          <p:spPr bwMode="auto">
            <a:xfrm flipV="1">
              <a:off x="6330142" y="3065494"/>
              <a:ext cx="1137458" cy="554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196"/>
            <p:cNvSpPr>
              <a:spLocks noChangeShapeType="1"/>
            </p:cNvSpPr>
            <p:nvPr/>
          </p:nvSpPr>
          <p:spPr bwMode="auto">
            <a:xfrm>
              <a:off x="4266334" y="4028864"/>
              <a:ext cx="724766" cy="5770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196"/>
            <p:cNvSpPr>
              <a:spLocks noChangeShapeType="1"/>
            </p:cNvSpPr>
            <p:nvPr/>
          </p:nvSpPr>
          <p:spPr bwMode="auto">
            <a:xfrm flipV="1">
              <a:off x="5271654" y="3969289"/>
              <a:ext cx="626226" cy="6310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196"/>
            <p:cNvSpPr>
              <a:spLocks noChangeShapeType="1"/>
            </p:cNvSpPr>
            <p:nvPr/>
          </p:nvSpPr>
          <p:spPr bwMode="auto">
            <a:xfrm>
              <a:off x="4286683" y="2733463"/>
              <a:ext cx="2968249" cy="177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Line 196"/>
            <p:cNvSpPr>
              <a:spLocks noChangeShapeType="1"/>
            </p:cNvSpPr>
            <p:nvPr/>
          </p:nvSpPr>
          <p:spPr bwMode="auto">
            <a:xfrm>
              <a:off x="4104929" y="2910802"/>
              <a:ext cx="1792951" cy="737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Line 196"/>
            <p:cNvSpPr>
              <a:spLocks noChangeShapeType="1"/>
            </p:cNvSpPr>
            <p:nvPr/>
          </p:nvSpPr>
          <p:spPr bwMode="auto">
            <a:xfrm flipH="1" flipV="1">
              <a:off x="1524001" y="3794970"/>
              <a:ext cx="547254" cy="304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196"/>
            <p:cNvSpPr>
              <a:spLocks noChangeShapeType="1"/>
            </p:cNvSpPr>
            <p:nvPr/>
          </p:nvSpPr>
          <p:spPr bwMode="auto">
            <a:xfrm flipH="1" flipV="1">
              <a:off x="5271654" y="4943496"/>
              <a:ext cx="547254" cy="304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Line 196"/>
            <p:cNvSpPr>
              <a:spLocks noChangeShapeType="1"/>
            </p:cNvSpPr>
            <p:nvPr/>
          </p:nvSpPr>
          <p:spPr bwMode="auto">
            <a:xfrm>
              <a:off x="2590800" y="4325198"/>
              <a:ext cx="2114550" cy="4656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5" name="Group 115"/>
          <p:cNvGrpSpPr>
            <a:grpSpLocks/>
          </p:cNvGrpSpPr>
          <p:nvPr/>
        </p:nvGrpSpPr>
        <p:grpSpPr bwMode="auto">
          <a:xfrm>
            <a:off x="9223375" y="4541838"/>
            <a:ext cx="4340225" cy="1401762"/>
            <a:chOff x="1295401" y="4523484"/>
            <a:chExt cx="4340629" cy="1401721"/>
          </a:xfrm>
        </p:grpSpPr>
        <p:sp>
          <p:nvSpPr>
            <p:cNvPr id="11327" name="Line 196"/>
            <p:cNvSpPr>
              <a:spLocks noChangeShapeType="1"/>
            </p:cNvSpPr>
            <p:nvPr/>
          </p:nvSpPr>
          <p:spPr bwMode="auto">
            <a:xfrm flipV="1">
              <a:off x="2362200" y="4641768"/>
              <a:ext cx="1286395" cy="322709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Line 196"/>
            <p:cNvSpPr>
              <a:spLocks noChangeShapeType="1"/>
            </p:cNvSpPr>
            <p:nvPr/>
          </p:nvSpPr>
          <p:spPr bwMode="auto">
            <a:xfrm>
              <a:off x="4037734" y="4670110"/>
              <a:ext cx="708141" cy="522301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Line 196"/>
            <p:cNvSpPr>
              <a:spLocks noChangeShapeType="1"/>
            </p:cNvSpPr>
            <p:nvPr/>
          </p:nvSpPr>
          <p:spPr bwMode="auto">
            <a:xfrm>
              <a:off x="2362201" y="5083660"/>
              <a:ext cx="2114550" cy="430176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196"/>
            <p:cNvSpPr>
              <a:spLocks noChangeShapeType="1"/>
            </p:cNvSpPr>
            <p:nvPr/>
          </p:nvSpPr>
          <p:spPr bwMode="auto">
            <a:xfrm>
              <a:off x="1295401" y="4523484"/>
              <a:ext cx="547254" cy="279638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196"/>
            <p:cNvSpPr>
              <a:spLocks noChangeShapeType="1"/>
            </p:cNvSpPr>
            <p:nvPr/>
          </p:nvSpPr>
          <p:spPr bwMode="auto">
            <a:xfrm>
              <a:off x="5088776" y="5645567"/>
              <a:ext cx="547254" cy="279638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6" name="Group 101"/>
          <p:cNvGrpSpPr>
            <a:grpSpLocks/>
          </p:cNvGrpSpPr>
          <p:nvPr/>
        </p:nvGrpSpPr>
        <p:grpSpPr bwMode="auto">
          <a:xfrm>
            <a:off x="9431338" y="3544888"/>
            <a:ext cx="2989262" cy="1630362"/>
            <a:chOff x="4037735" y="3545104"/>
            <a:chExt cx="2988598" cy="1630234"/>
          </a:xfrm>
        </p:grpSpPr>
        <p:sp>
          <p:nvSpPr>
            <p:cNvPr id="11322" name="Line 196"/>
            <p:cNvSpPr>
              <a:spLocks noChangeShapeType="1"/>
            </p:cNvSpPr>
            <p:nvPr/>
          </p:nvSpPr>
          <p:spPr bwMode="auto">
            <a:xfrm>
              <a:off x="4178011" y="4653037"/>
              <a:ext cx="708141" cy="522301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196"/>
            <p:cNvSpPr>
              <a:spLocks noChangeShapeType="1"/>
            </p:cNvSpPr>
            <p:nvPr/>
          </p:nvSpPr>
          <p:spPr bwMode="auto">
            <a:xfrm>
              <a:off x="4228754" y="4427257"/>
              <a:ext cx="1133649" cy="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196"/>
            <p:cNvSpPr>
              <a:spLocks noChangeShapeType="1"/>
            </p:cNvSpPr>
            <p:nvPr/>
          </p:nvSpPr>
          <p:spPr bwMode="auto">
            <a:xfrm flipV="1">
              <a:off x="6101542" y="3821554"/>
              <a:ext cx="924791" cy="399988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196"/>
            <p:cNvSpPr>
              <a:spLocks noChangeShapeType="1"/>
            </p:cNvSpPr>
            <p:nvPr/>
          </p:nvSpPr>
          <p:spPr bwMode="auto">
            <a:xfrm>
              <a:off x="4228755" y="3545104"/>
              <a:ext cx="2797578" cy="179915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Line 196"/>
            <p:cNvSpPr>
              <a:spLocks noChangeShapeType="1"/>
            </p:cNvSpPr>
            <p:nvPr/>
          </p:nvSpPr>
          <p:spPr bwMode="auto">
            <a:xfrm>
              <a:off x="4037735" y="3589242"/>
              <a:ext cx="1631546" cy="753884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7" name="Group 2"/>
          <p:cNvGrpSpPr>
            <a:grpSpLocks/>
          </p:cNvGrpSpPr>
          <p:nvPr/>
        </p:nvGrpSpPr>
        <p:grpSpPr bwMode="auto">
          <a:xfrm>
            <a:off x="990600" y="3314700"/>
            <a:ext cx="5472113" cy="2343150"/>
            <a:chOff x="990600" y="3314489"/>
            <a:chExt cx="5472113" cy="2342702"/>
          </a:xfrm>
        </p:grpSpPr>
        <p:graphicFrame>
          <p:nvGraphicFramePr>
            <p:cNvPr id="11320" name="Object 97"/>
            <p:cNvGraphicFramePr>
              <a:graphicFrameLocks noChangeAspect="1"/>
            </p:cNvGraphicFramePr>
            <p:nvPr/>
          </p:nvGraphicFramePr>
          <p:xfrm>
            <a:off x="990600" y="3314489"/>
            <a:ext cx="594661" cy="589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4" name="Visio" r:id="rId7" imgW="461010" imgH="459105" progId="Visio.Drawing.6">
                    <p:embed/>
                  </p:oleObj>
                </mc:Choice>
                <mc:Fallback>
                  <p:oleObj name="Visio" r:id="rId7" imgW="461010" imgH="459105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3314489"/>
                          <a:ext cx="594661" cy="589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21" name="Object 98"/>
            <p:cNvGraphicFramePr>
              <a:graphicFrameLocks noChangeAspect="1"/>
            </p:cNvGraphicFramePr>
            <p:nvPr/>
          </p:nvGraphicFramePr>
          <p:xfrm>
            <a:off x="5867400" y="5068228"/>
            <a:ext cx="595313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5" name="Visio" r:id="rId9" imgW="461010" imgH="459105" progId="Visio.Drawing.6">
                    <p:embed/>
                  </p:oleObj>
                </mc:Choice>
                <mc:Fallback>
                  <p:oleObj name="Visio" r:id="rId9" imgW="461010" imgH="459105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5068228"/>
                          <a:ext cx="595313" cy="588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449263" y="3798888"/>
            <a:ext cx="6450012" cy="2108200"/>
            <a:chOff x="449537" y="3799153"/>
            <a:chExt cx="6449038" cy="2107275"/>
          </a:xfrm>
        </p:grpSpPr>
        <p:sp>
          <p:nvSpPr>
            <p:cNvPr id="139" name="Text Box 35"/>
            <p:cNvSpPr txBox="1">
              <a:spLocks noChangeArrowheads="1"/>
            </p:cNvSpPr>
            <p:nvPr/>
          </p:nvSpPr>
          <p:spPr bwMode="auto">
            <a:xfrm>
              <a:off x="449537" y="3799153"/>
              <a:ext cx="1344409" cy="337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+mj-lt"/>
                  <a:cs typeface="Courier New" pitchFamily="49" charset="0"/>
                </a:rPr>
                <a:t>0D:73:CA:F3</a:t>
              </a:r>
            </a:p>
          </p:txBody>
        </p:sp>
        <p:sp>
          <p:nvSpPr>
            <p:cNvPr id="140" name="Text Box 35"/>
            <p:cNvSpPr txBox="1">
              <a:spLocks noChangeArrowheads="1"/>
            </p:cNvSpPr>
            <p:nvPr/>
          </p:nvSpPr>
          <p:spPr bwMode="auto">
            <a:xfrm>
              <a:off x="5554166" y="5568438"/>
              <a:ext cx="1344409" cy="33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+mj-lt"/>
                  <a:cs typeface="Courier New" pitchFamily="49" charset="0"/>
                </a:rPr>
                <a:t>F0:4D:A2:3A</a:t>
              </a:r>
            </a:p>
          </p:txBody>
        </p:sp>
      </p:grpSp>
      <p:grpSp>
        <p:nvGrpSpPr>
          <p:cNvPr id="11279" name="Group 8"/>
          <p:cNvGrpSpPr>
            <a:grpSpLocks/>
          </p:cNvGrpSpPr>
          <p:nvPr/>
        </p:nvGrpSpPr>
        <p:grpSpPr bwMode="auto">
          <a:xfrm>
            <a:off x="887413" y="4422775"/>
            <a:ext cx="1146175" cy="827088"/>
            <a:chOff x="887517" y="4422086"/>
            <a:chExt cx="1146131" cy="827242"/>
          </a:xfrm>
        </p:grpSpPr>
        <p:sp>
          <p:nvSpPr>
            <p:cNvPr id="11316" name="Text Box 35"/>
            <p:cNvSpPr txBox="1">
              <a:spLocks noChangeArrowheads="1"/>
            </p:cNvSpPr>
            <p:nvPr/>
          </p:nvSpPr>
          <p:spPr bwMode="auto">
            <a:xfrm>
              <a:off x="887517" y="4849218"/>
              <a:ext cx="9412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Arial" panose="020B0604020202020204" pitchFamily="34" charset="0"/>
                </a:rPr>
                <a:t>Switch</a:t>
              </a:r>
            </a:p>
          </p:txBody>
        </p:sp>
        <p:sp>
          <p:nvSpPr>
            <p:cNvPr id="11317" name="Line 173"/>
            <p:cNvSpPr>
              <a:spLocks noChangeShapeType="1"/>
            </p:cNvSpPr>
            <p:nvPr/>
          </p:nvSpPr>
          <p:spPr bwMode="auto">
            <a:xfrm flipV="1">
              <a:off x="1524000" y="4422086"/>
              <a:ext cx="509648" cy="51356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80" name="Group 13"/>
          <p:cNvGrpSpPr>
            <a:grpSpLocks/>
          </p:cNvGrpSpPr>
          <p:nvPr/>
        </p:nvGrpSpPr>
        <p:grpSpPr bwMode="auto">
          <a:xfrm>
            <a:off x="5973763" y="1828800"/>
            <a:ext cx="855662" cy="925513"/>
            <a:chOff x="5973040" y="1828800"/>
            <a:chExt cx="856326" cy="924883"/>
          </a:xfrm>
        </p:grpSpPr>
        <p:sp>
          <p:nvSpPr>
            <p:cNvPr id="11314" name="Text Box 35"/>
            <p:cNvSpPr txBox="1">
              <a:spLocks noChangeArrowheads="1"/>
            </p:cNvSpPr>
            <p:nvPr/>
          </p:nvSpPr>
          <p:spPr bwMode="auto">
            <a:xfrm>
              <a:off x="5973041" y="1828800"/>
              <a:ext cx="856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Arial" panose="020B0604020202020204" pitchFamily="34" charset="0"/>
                </a:rPr>
                <a:t>Cable</a:t>
              </a:r>
            </a:p>
          </p:txBody>
        </p:sp>
        <p:sp>
          <p:nvSpPr>
            <p:cNvPr id="11315" name="Line 173"/>
            <p:cNvSpPr>
              <a:spLocks noChangeShapeType="1"/>
            </p:cNvSpPr>
            <p:nvPr/>
          </p:nvSpPr>
          <p:spPr bwMode="auto">
            <a:xfrm flipH="1">
              <a:off x="5973040" y="2228910"/>
              <a:ext cx="357101" cy="52477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685800" y="5567363"/>
            <a:ext cx="7772400" cy="11382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Solution: Construct a Spanning Tree</a:t>
            </a:r>
          </a:p>
          <a:p>
            <a:pPr lvl="1">
              <a:defRPr/>
            </a:pPr>
            <a:r>
              <a:rPr lang="en-US" sz="1800" dirty="0" smtClean="0"/>
              <a:t>Elect a “root” switch</a:t>
            </a:r>
          </a:p>
          <a:p>
            <a:pPr lvl="1">
              <a:defRPr/>
            </a:pPr>
            <a:r>
              <a:rPr lang="en-US" sz="1800" dirty="0" smtClean="0"/>
              <a:t>Root-facing ports are active, others disabled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254375" y="3252788"/>
            <a:ext cx="3751263" cy="1443037"/>
            <a:chOff x="3254432" y="3252850"/>
            <a:chExt cx="3751018" cy="1442529"/>
          </a:xfrm>
        </p:grpSpPr>
        <p:grpSp>
          <p:nvGrpSpPr>
            <p:cNvPr id="11302" name="Group 19"/>
            <p:cNvGrpSpPr>
              <a:grpSpLocks/>
            </p:cNvGrpSpPr>
            <p:nvPr/>
          </p:nvGrpSpPr>
          <p:grpSpPr bwMode="auto">
            <a:xfrm>
              <a:off x="3635432" y="4455225"/>
              <a:ext cx="250768" cy="240154"/>
              <a:chOff x="2873432" y="3874646"/>
              <a:chExt cx="250768" cy="24015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873407" y="3883107"/>
                <a:ext cx="239698" cy="231693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2884519" y="3875173"/>
                <a:ext cx="239697" cy="231693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03" name="Group 76"/>
            <p:cNvGrpSpPr>
              <a:grpSpLocks/>
            </p:cNvGrpSpPr>
            <p:nvPr/>
          </p:nvGrpSpPr>
          <p:grpSpPr bwMode="auto">
            <a:xfrm>
              <a:off x="3254432" y="3950846"/>
              <a:ext cx="250768" cy="240154"/>
              <a:chOff x="2873432" y="3874646"/>
              <a:chExt cx="250768" cy="240154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2873432" y="3882838"/>
                <a:ext cx="239698" cy="231693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2884544" y="3874904"/>
                <a:ext cx="239697" cy="231693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04" name="Group 79"/>
            <p:cNvGrpSpPr>
              <a:grpSpLocks/>
            </p:cNvGrpSpPr>
            <p:nvPr/>
          </p:nvGrpSpPr>
          <p:grpSpPr bwMode="auto">
            <a:xfrm>
              <a:off x="4495800" y="4191000"/>
              <a:ext cx="250768" cy="240154"/>
              <a:chOff x="2873432" y="3874646"/>
              <a:chExt cx="250768" cy="240154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3408" y="3882313"/>
                <a:ext cx="239698" cy="252323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2884520" y="3874378"/>
                <a:ext cx="239697" cy="233280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05" name="Group 82"/>
            <p:cNvGrpSpPr>
              <a:grpSpLocks/>
            </p:cNvGrpSpPr>
            <p:nvPr/>
          </p:nvGrpSpPr>
          <p:grpSpPr bwMode="auto">
            <a:xfrm>
              <a:off x="6754682" y="3252850"/>
              <a:ext cx="250768" cy="240154"/>
              <a:chOff x="2873432" y="3874646"/>
              <a:chExt cx="250768" cy="240154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2873391" y="3882580"/>
                <a:ext cx="239697" cy="231693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2884502" y="3874646"/>
                <a:ext cx="239698" cy="231693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487613" y="2743200"/>
            <a:ext cx="4789487" cy="1866900"/>
            <a:chOff x="2487883" y="2743363"/>
            <a:chExt cx="4788824" cy="1866900"/>
          </a:xfrm>
        </p:grpSpPr>
        <p:sp>
          <p:nvSpPr>
            <p:cNvPr id="11297" name="Line 196"/>
            <p:cNvSpPr>
              <a:spLocks noChangeShapeType="1"/>
            </p:cNvSpPr>
            <p:nvPr/>
          </p:nvSpPr>
          <p:spPr bwMode="auto">
            <a:xfrm flipV="1">
              <a:off x="2487883" y="2920702"/>
              <a:ext cx="1286395" cy="1118062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196"/>
            <p:cNvSpPr>
              <a:spLocks noChangeShapeType="1"/>
            </p:cNvSpPr>
            <p:nvPr/>
          </p:nvSpPr>
          <p:spPr bwMode="auto">
            <a:xfrm flipV="1">
              <a:off x="4479129" y="3804870"/>
              <a:ext cx="1314796" cy="5542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196"/>
            <p:cNvSpPr>
              <a:spLocks noChangeShapeType="1"/>
            </p:cNvSpPr>
            <p:nvPr/>
          </p:nvSpPr>
          <p:spPr bwMode="auto">
            <a:xfrm flipV="1">
              <a:off x="5293429" y="3979189"/>
              <a:ext cx="626226" cy="631074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196"/>
            <p:cNvSpPr>
              <a:spLocks noChangeShapeType="1"/>
            </p:cNvSpPr>
            <p:nvPr/>
          </p:nvSpPr>
          <p:spPr bwMode="auto">
            <a:xfrm>
              <a:off x="4308458" y="2743363"/>
              <a:ext cx="2968249" cy="177338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196"/>
            <p:cNvSpPr>
              <a:spLocks noChangeShapeType="1"/>
            </p:cNvSpPr>
            <p:nvPr/>
          </p:nvSpPr>
          <p:spPr bwMode="auto">
            <a:xfrm>
              <a:off x="4126704" y="2920702"/>
              <a:ext cx="1792951" cy="737062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4" name="Text Box 35"/>
          <p:cNvSpPr txBox="1">
            <a:spLocks noChangeArrowheads="1"/>
          </p:cNvSpPr>
          <p:nvPr/>
        </p:nvSpPr>
        <p:spPr bwMode="auto">
          <a:xfrm>
            <a:off x="3076575" y="1630363"/>
            <a:ext cx="155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anose="020B0604020202020204" pitchFamily="34" charset="0"/>
              </a:rPr>
              <a:t>Root Switch</a:t>
            </a:r>
          </a:p>
        </p:txBody>
      </p:sp>
      <p:grpSp>
        <p:nvGrpSpPr>
          <p:cNvPr id="11285" name="Group 23"/>
          <p:cNvGrpSpPr>
            <a:grpSpLocks/>
          </p:cNvGrpSpPr>
          <p:nvPr/>
        </p:nvGrpSpPr>
        <p:grpSpPr bwMode="auto">
          <a:xfrm>
            <a:off x="3471863" y="2076450"/>
            <a:ext cx="1030287" cy="1087438"/>
            <a:chOff x="3471429" y="2076510"/>
            <a:chExt cx="1031450" cy="1086643"/>
          </a:xfrm>
        </p:grpSpPr>
        <p:sp>
          <p:nvSpPr>
            <p:cNvPr id="23" name="Diamond 22"/>
            <p:cNvSpPr/>
            <p:nvPr/>
          </p:nvSpPr>
          <p:spPr>
            <a:xfrm>
              <a:off x="3528644" y="2309702"/>
              <a:ext cx="974235" cy="853451"/>
            </a:xfrm>
            <a:prstGeom prst="diamond">
              <a:avLst/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96" name="Line 173"/>
            <p:cNvSpPr>
              <a:spLocks noChangeShapeType="1"/>
            </p:cNvSpPr>
            <p:nvPr/>
          </p:nvSpPr>
          <p:spPr bwMode="auto">
            <a:xfrm>
              <a:off x="3471429" y="2076510"/>
              <a:ext cx="210069" cy="42946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flipV="1">
            <a:off x="2425700" y="2859088"/>
            <a:ext cx="1222375" cy="107632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144963" y="2859088"/>
            <a:ext cx="3109912" cy="804862"/>
            <a:chOff x="4145504" y="2858428"/>
            <a:chExt cx="3109428" cy="806025"/>
          </a:xfrm>
        </p:grpSpPr>
        <p:cxnSp>
          <p:nvCxnSpPr>
            <p:cNvPr id="145" name="Straight Arrow Connector 144"/>
            <p:cNvCxnSpPr/>
            <p:nvPr/>
          </p:nvCxnSpPr>
          <p:spPr>
            <a:xfrm>
              <a:off x="4386766" y="2858428"/>
              <a:ext cx="2868166" cy="171698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4145504" y="3003099"/>
              <a:ext cx="1479320" cy="661354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484688" y="3684588"/>
            <a:ext cx="1260475" cy="828675"/>
            <a:chOff x="4484716" y="3684568"/>
            <a:chExt cx="1259725" cy="828827"/>
          </a:xfrm>
        </p:grpSpPr>
        <p:cxnSp>
          <p:nvCxnSpPr>
            <p:cNvPr id="148" name="Straight Arrow Connector 147"/>
            <p:cNvCxnSpPr/>
            <p:nvPr/>
          </p:nvCxnSpPr>
          <p:spPr>
            <a:xfrm>
              <a:off x="4484716" y="3684568"/>
              <a:ext cx="1059819" cy="6351"/>
            </a:xfrm>
            <a:prstGeom prst="straightConnector1">
              <a:avLst/>
            </a:prstGeom>
            <a:ln w="698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V="1">
              <a:off x="5181213" y="3925912"/>
              <a:ext cx="563228" cy="587483"/>
            </a:xfrm>
            <a:prstGeom prst="straightConnector1">
              <a:avLst/>
            </a:prstGeom>
            <a:ln w="698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1" name="Straight Arrow Connector 150"/>
          <p:cNvCxnSpPr/>
          <p:nvPr/>
        </p:nvCxnSpPr>
        <p:spPr>
          <a:xfrm>
            <a:off x="1600200" y="3690938"/>
            <a:ext cx="433388" cy="26828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5459413" y="4881563"/>
            <a:ext cx="522287" cy="26193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Helvetica" charset="0"/>
                <a:ea typeface="ＭＳ Ｐゴシック" charset="0"/>
                <a:cs typeface="ＭＳ Ｐゴシック" charset="0"/>
              </a:rPr>
              <a:t>CSMA (Carrier Sense Multiple Access)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CSMA: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listen</a:t>
            </a:r>
            <a:r>
              <a:rPr lang="en-US" dirty="0">
                <a:latin typeface="Arial" charset="0"/>
                <a:cs typeface="Arial" charset="0"/>
              </a:rPr>
              <a:t> before transmit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channel sensed idle: transmit entire frame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channel sensed busy, defer transmission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Human analogy: </a:t>
            </a:r>
            <a:r>
              <a:rPr lang="en-US" dirty="0" smtClean="0">
                <a:latin typeface="Arial" charset="0"/>
                <a:cs typeface="Arial" charset="0"/>
              </a:rPr>
              <a:t>don’t </a:t>
            </a:r>
            <a:r>
              <a:rPr lang="en-US" dirty="0">
                <a:latin typeface="Arial" charset="0"/>
                <a:cs typeface="Arial" charset="0"/>
              </a:rPr>
              <a:t>interrupt others</a:t>
            </a:r>
            <a:r>
              <a:rPr lang="en-US" dirty="0" smtClean="0">
                <a:latin typeface="Arial" charset="0"/>
                <a:cs typeface="Arial" charset="0"/>
              </a:rPr>
              <a:t>!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Does this eliminate all collisions?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No, because of nonzero propagation delay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C93B4A-79FD-254E-A34E-B4A488344DAD}" type="slidenum">
              <a:rPr lang="en-US" sz="1400" b="0">
                <a:latin typeface="Times New Roman" charset="0"/>
              </a:rPr>
              <a:pPr eaLnBrk="1" hangingPunct="1"/>
              <a:t>101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CSMA Collisions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latin typeface="Arial" charset="0"/>
              <a:cs typeface="Arial" charset="0"/>
            </a:endParaRPr>
          </a:p>
        </p:txBody>
      </p:sp>
      <p:pic>
        <p:nvPicPr>
          <p:cNvPr id="90117" name="Picture 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322388"/>
            <a:ext cx="4506912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541338" y="1295400"/>
            <a:ext cx="379412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dirty="0"/>
              <a:t>P</a:t>
            </a:r>
            <a:r>
              <a:rPr lang="en-US" sz="2400" b="0" dirty="0" smtClean="0"/>
              <a:t>ropagation delay:</a:t>
            </a:r>
            <a:r>
              <a:rPr lang="en-US" sz="2400" dirty="0"/>
              <a:t> </a:t>
            </a:r>
            <a:r>
              <a:rPr lang="en-US" sz="2400" b="0" dirty="0" smtClean="0"/>
              <a:t>two </a:t>
            </a:r>
            <a:r>
              <a:rPr lang="en-US" sz="2400" b="0" dirty="0"/>
              <a:t>nodes may not </a:t>
            </a:r>
            <a:r>
              <a:rPr lang="en-US" sz="2400" b="0" dirty="0" smtClean="0"/>
              <a:t>hear each other</a:t>
            </a:r>
            <a:r>
              <a:rPr lang="en-US" sz="2400" dirty="0" smtClean="0"/>
              <a:t>’</a:t>
            </a:r>
            <a:r>
              <a:rPr lang="en-US" sz="2400" b="0" dirty="0" smtClean="0"/>
              <a:t>s before sending.</a:t>
            </a:r>
            <a:endParaRPr lang="en-US" sz="2400" b="0" dirty="0"/>
          </a:p>
        </p:txBody>
      </p:sp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533399" y="2495728"/>
            <a:ext cx="3802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b="0" dirty="0">
              <a:latin typeface="Arial" charset="0"/>
            </a:endParaRPr>
          </a:p>
          <a:p>
            <a:pPr algn="l" eaLnBrk="0" hangingPunct="0"/>
            <a:r>
              <a:rPr lang="en-US" sz="2400" b="0" i="1" dirty="0" smtClean="0">
                <a:latin typeface="Arial" charset="0"/>
              </a:rPr>
              <a:t>Would </a:t>
            </a:r>
            <a:r>
              <a:rPr lang="en-US" sz="2400" b="0" i="1" dirty="0">
                <a:latin typeface="Arial" charset="0"/>
              </a:rPr>
              <a:t>slots hurt or help?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5299" y="3765728"/>
            <a:ext cx="403860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b="0" dirty="0">
              <a:latin typeface="Arial" charset="0"/>
            </a:endParaRPr>
          </a:p>
          <a:p>
            <a:pPr algn="l" eaLnBrk="0" hangingPunct="0"/>
            <a:r>
              <a:rPr lang="en-US" sz="2400" b="0" dirty="0" smtClean="0">
                <a:latin typeface="Arial" charset="0"/>
              </a:rPr>
              <a:t>CSMA reduces but does not eliminate collisions</a:t>
            </a:r>
          </a:p>
          <a:p>
            <a:pPr algn="l" eaLnBrk="0" hangingPunct="0"/>
            <a:endParaRPr lang="en-US" sz="2400" i="1" dirty="0"/>
          </a:p>
          <a:p>
            <a:pPr algn="l" eaLnBrk="0" hangingPunct="0"/>
            <a:r>
              <a:rPr lang="en-US" sz="2400" b="0" i="1" dirty="0" smtClean="0">
                <a:latin typeface="Arial" charset="0"/>
              </a:rPr>
              <a:t>Biggest remaining problem?</a:t>
            </a:r>
          </a:p>
          <a:p>
            <a:pPr algn="l" eaLnBrk="0" hangingPunct="0"/>
            <a:endParaRPr lang="en-US" sz="2400" b="0" i="1" dirty="0" smtClean="0">
              <a:latin typeface="Arial" charset="0"/>
            </a:endParaRPr>
          </a:p>
          <a:p>
            <a:pPr algn="l" eaLnBrk="0" hangingPunct="0"/>
            <a:r>
              <a:rPr lang="en-US" sz="2400" dirty="0" smtClean="0"/>
              <a:t>Collisions still take full slot!</a:t>
            </a:r>
          </a:p>
          <a:p>
            <a:pPr algn="l" eaLnBrk="0" hangingPunct="0"/>
            <a:r>
              <a:rPr lang="en-US" sz="2400" dirty="0" smtClean="0"/>
              <a:t>How do you fix that?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77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8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CSMA/CD (Collision Detection)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368425"/>
            <a:ext cx="7886700" cy="4351338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CSMA/CD: carrier sensing, deferral as in CSMA</a:t>
            </a:r>
          </a:p>
          <a:p>
            <a:pPr lvl="1"/>
            <a:r>
              <a:rPr lang="en-US" b="1" dirty="0">
                <a:latin typeface="Arial" charset="0"/>
                <a:ea typeface="Arial" charset="0"/>
                <a:cs typeface="Arial" charset="0"/>
              </a:rPr>
              <a:t>Collisions detected within short time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Colliding transmissions aborted, reducing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wastage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Collision detection easy in wired LANs: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Compare transmitted, received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signals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Collision detection difficult in wireless LANs: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Reception shut off while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transmitting (well, perhaps not)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chemeClr val="tx2"/>
              </a:buClr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perfect broadcast (limited range) so collisions local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Leads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to use of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collision avoidance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instead</a:t>
            </a:r>
          </a:p>
          <a:p>
            <a:pPr lvl="2">
              <a:buClr>
                <a:schemeClr val="tx2"/>
              </a:buClr>
            </a:pPr>
            <a:r>
              <a:rPr lang="en-US" b="1" i="1" dirty="0" smtClean="0">
                <a:latin typeface="Arial" charset="0"/>
                <a:ea typeface="Arial" charset="0"/>
                <a:cs typeface="Arial" charset="0"/>
              </a:rPr>
              <a:t>Will discuss in wireless lecture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CSMA/CD Collision Detection</a:t>
            </a:r>
          </a:p>
        </p:txBody>
      </p:sp>
      <p:pic>
        <p:nvPicPr>
          <p:cNvPr id="94212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5459413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9972" name="Rectangle 4"/>
          <p:cNvSpPr>
            <a:spLocks noChangeArrowheads="1"/>
          </p:cNvSpPr>
          <p:nvPr/>
        </p:nvSpPr>
        <p:spPr bwMode="auto">
          <a:xfrm>
            <a:off x="533400" y="1295400"/>
            <a:ext cx="29845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400" dirty="0" smtClean="0">
                <a:solidFill>
                  <a:srgbClr val="FFCC00"/>
                </a:solidFill>
                <a:latin typeface="Arial" charset="0"/>
              </a:rPr>
              <a:t>B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>
                <a:latin typeface="Arial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400" b="0" dirty="0">
                <a:latin typeface="Arial" charset="0"/>
              </a:rPr>
              <a:t> can tell that collision occurred.</a:t>
            </a:r>
          </a:p>
          <a:p>
            <a:pPr algn="l" eaLnBrk="0" hangingPunct="0"/>
            <a:endParaRPr lang="en-US" b="0" dirty="0">
              <a:latin typeface="Arial" charset="0"/>
            </a:endParaRPr>
          </a:p>
          <a:p>
            <a:pPr algn="l" eaLnBrk="0" hangingPunct="0"/>
            <a:r>
              <a:rPr lang="en-US" sz="2000" b="0" dirty="0">
                <a:latin typeface="Arial" charset="0"/>
              </a:rPr>
              <a:t>Note: for this to work, </a:t>
            </a:r>
            <a:r>
              <a:rPr lang="en-US" sz="2000" b="0" dirty="0" smtClean="0">
                <a:latin typeface="Arial" charset="0"/>
              </a:rPr>
              <a:t>need </a:t>
            </a:r>
            <a:r>
              <a:rPr lang="en-US" sz="2000" b="0" dirty="0">
                <a:latin typeface="Arial" charset="0"/>
              </a:rPr>
              <a:t>restrictions on </a:t>
            </a:r>
            <a:r>
              <a:rPr lang="en-US" sz="2000" dirty="0">
                <a:latin typeface="Arial" charset="0"/>
              </a:rPr>
              <a:t>minimum frame size</a:t>
            </a:r>
            <a:r>
              <a:rPr lang="en-US" sz="2000" b="0" dirty="0">
                <a:latin typeface="Arial" charset="0"/>
              </a:rPr>
              <a:t> and </a:t>
            </a:r>
            <a:r>
              <a:rPr lang="en-US" sz="2000" dirty="0">
                <a:latin typeface="Arial" charset="0"/>
              </a:rPr>
              <a:t>maximum </a:t>
            </a:r>
            <a:r>
              <a:rPr lang="en-US" sz="2000" dirty="0" smtClean="0">
                <a:latin typeface="Arial" charset="0"/>
              </a:rPr>
              <a:t>distance. </a:t>
            </a:r>
          </a:p>
          <a:p>
            <a:pPr algn="l" eaLnBrk="0" hangingPunct="0"/>
            <a:endParaRPr lang="en-US" sz="2000" dirty="0"/>
          </a:p>
          <a:p>
            <a:pPr algn="l" eaLnBrk="0" hangingPunct="0"/>
            <a:r>
              <a:rPr lang="en-US" sz="2000" b="1" i="1" dirty="0" smtClean="0">
                <a:solidFill>
                  <a:srgbClr val="FF6600"/>
                </a:solidFill>
                <a:latin typeface="Arial" charset="0"/>
              </a:rPr>
              <a:t> Why?</a:t>
            </a:r>
            <a:endParaRPr lang="en-US" sz="2000" b="1" i="1" dirty="0">
              <a:solidFill>
                <a:srgbClr val="FF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2" grpId="0" build="allAtOnce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Limits on CSMA/CD Network Length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6725"/>
            <a:ext cx="8458200" cy="3698875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Latency depends on physical length of link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Time to propagate a packet from one end to the other</a:t>
            </a:r>
          </a:p>
          <a:p>
            <a:r>
              <a:rPr lang="en-US">
                <a:latin typeface="Arial" charset="0"/>
                <a:cs typeface="Arial" charset="0"/>
              </a:rPr>
              <a:t> Suppose </a:t>
            </a:r>
            <a:r>
              <a:rPr lang="en-US" i="1">
                <a:latin typeface="Arial" charset="0"/>
                <a:cs typeface="Arial" charset="0"/>
              </a:rPr>
              <a:t>A</a:t>
            </a:r>
            <a:r>
              <a:rPr lang="en-US">
                <a:latin typeface="Arial" charset="0"/>
                <a:cs typeface="Arial" charset="0"/>
              </a:rPr>
              <a:t> sends a packet at time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 b="1" i="1">
                <a:latin typeface="Arial" charset="0"/>
                <a:cs typeface="Arial" charset="0"/>
              </a:rPr>
              <a:t>t</a:t>
            </a:r>
            <a:endParaRPr lang="en-US">
              <a:latin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i="1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sees an idle line at a time just before </a:t>
            </a:r>
            <a:r>
              <a:rPr lang="en-US" b="1" i="1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b="1" i="1">
                <a:latin typeface="Arial" charset="0"/>
                <a:ea typeface="Arial" charset="0"/>
                <a:cs typeface="Arial" charset="0"/>
              </a:rPr>
              <a:t>d</a:t>
            </a: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… so </a:t>
            </a:r>
            <a:r>
              <a:rPr lang="en-US" i="1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happily starts transmitting a packet</a:t>
            </a:r>
          </a:p>
          <a:p>
            <a:r>
              <a:rPr lang="en-US" i="1">
                <a:latin typeface="Arial" charset="0"/>
                <a:cs typeface="Arial" charset="0"/>
              </a:rPr>
              <a:t>B</a:t>
            </a:r>
            <a:r>
              <a:rPr lang="en-US">
                <a:latin typeface="Arial" charset="0"/>
                <a:cs typeface="Arial" charset="0"/>
              </a:rPr>
              <a:t> detects a collision, and sends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jamming signal</a:t>
            </a:r>
            <a:endParaRPr lang="en-US">
              <a:latin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But </a:t>
            </a:r>
            <a:r>
              <a:rPr lang="en-US" i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can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t see collision until </a:t>
            </a:r>
            <a:r>
              <a:rPr lang="en-US" b="1" i="1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b="1" i="1">
                <a:latin typeface="Arial" charset="0"/>
                <a:ea typeface="Arial" charset="0"/>
                <a:cs typeface="Arial" charset="0"/>
              </a:rPr>
              <a:t>2d</a:t>
            </a:r>
          </a:p>
        </p:txBody>
      </p:sp>
      <p:pic>
        <p:nvPicPr>
          <p:cNvPr id="96261" name="Picture 4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 descr="j029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4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96271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265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96269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66" name="Text Box 13"/>
          <p:cNvSpPr txBox="1">
            <a:spLocks noChangeArrowheads="1"/>
          </p:cNvSpPr>
          <p:nvPr/>
        </p:nvSpPr>
        <p:spPr bwMode="auto">
          <a:xfrm>
            <a:off x="4030663" y="15478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latency</a:t>
            </a:r>
            <a:r>
              <a:rPr lang="en-US" i="1">
                <a:latin typeface="Helvetica" charset="0"/>
              </a:rPr>
              <a:t> d</a:t>
            </a:r>
            <a:endParaRPr lang="en-US">
              <a:latin typeface="Helvetica" charset="0"/>
            </a:endParaRPr>
          </a:p>
        </p:txBody>
      </p:sp>
      <p:sp>
        <p:nvSpPr>
          <p:cNvPr id="96267" name="Text Box 14"/>
          <p:cNvSpPr txBox="1">
            <a:spLocks noChangeArrowheads="1"/>
          </p:cNvSpPr>
          <p:nvPr/>
        </p:nvSpPr>
        <p:spPr bwMode="auto">
          <a:xfrm>
            <a:off x="517525" y="12652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>
                <a:latin typeface="Helvetica" charset="0"/>
              </a:rPr>
              <a:t>A</a:t>
            </a:r>
            <a:endParaRPr lang="en-US">
              <a:latin typeface="Helvetica" charset="0"/>
            </a:endParaRPr>
          </a:p>
        </p:txBody>
      </p:sp>
      <p:sp>
        <p:nvSpPr>
          <p:cNvPr id="96268" name="Text Box 15"/>
          <p:cNvSpPr txBox="1">
            <a:spLocks noChangeArrowheads="1"/>
          </p:cNvSpPr>
          <p:nvPr/>
        </p:nvSpPr>
        <p:spPr bwMode="auto">
          <a:xfrm>
            <a:off x="8658225" y="1201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>
                <a:latin typeface="Helvetica" charset="0"/>
              </a:rPr>
              <a:t>B</a:t>
            </a:r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7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Limits on CSMA/CD Network Length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82901"/>
            <a:ext cx="8458200" cy="3822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latin typeface="Arial" charset="0"/>
                <a:cs typeface="Arial" charset="0"/>
              </a:rPr>
              <a:t>A</a:t>
            </a:r>
            <a:r>
              <a:rPr lang="en-US" dirty="0">
                <a:latin typeface="Arial" charset="0"/>
                <a:cs typeface="Arial" charset="0"/>
              </a:rPr>
              <a:t> needs to wait for time </a:t>
            </a:r>
            <a:r>
              <a:rPr lang="en-US" b="1" i="1" dirty="0">
                <a:latin typeface="Arial" charset="0"/>
                <a:cs typeface="Arial" charset="0"/>
              </a:rPr>
              <a:t>2d</a:t>
            </a:r>
            <a:r>
              <a:rPr lang="en-US" dirty="0">
                <a:latin typeface="Arial" charset="0"/>
                <a:cs typeface="Arial" charset="0"/>
              </a:rPr>
              <a:t> to detect collision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So,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should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keep transmitting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during this period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… and keep an eye out for a possible collision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Imposes restrictions.  E.g., for 10 Mbps Ethernet: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Maximum length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of the wire: 2,500 meters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Minimum length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of a frame: 512 bits (64 bytes)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512 bits = 51.2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Symbol" charset="0"/>
              </a:rPr>
              <a:t>sec (at 10 Mbit/sec)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  <a:sym typeface="Symbol" charset="0"/>
              </a:rPr>
              <a:t>For light in vacuum,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51.2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Symbol" charset="0"/>
              </a:rPr>
              <a:t>sec ≈ 15,000 meters</a:t>
            </a:r>
            <a:br>
              <a:rPr lang="en-US" dirty="0">
                <a:latin typeface="Arial" charset="0"/>
                <a:ea typeface="Arial" charset="0"/>
                <a:cs typeface="Arial" charset="0"/>
                <a:sym typeface="Symbo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  <a:sym typeface="Symbol" charset="0"/>
              </a:rPr>
              <a:t>   vs. 5,000 meters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  <a:sym typeface="Symbo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Symbol" charset="0"/>
              </a:rPr>
              <a:t>round trip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  <a:sym typeface="Symbol" charset="0"/>
              </a:rPr>
              <a:t>”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Symbol" charset="0"/>
              </a:rPr>
              <a:t> to wait for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Symbol" charset="0"/>
              </a:rPr>
              <a:t>collision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Symbol" charset="0"/>
              </a:rPr>
              <a:t>What about 10Gbps Ethernet?</a:t>
            </a:r>
            <a:endParaRPr lang="en-US" dirty="0">
              <a:latin typeface="Arial" charset="0"/>
              <a:ea typeface="Arial" charset="0"/>
              <a:cs typeface="Arial" charset="0"/>
              <a:sym typeface="Symbol" charset="0"/>
            </a:endParaRPr>
          </a:p>
        </p:txBody>
      </p:sp>
      <p:pic>
        <p:nvPicPr>
          <p:cNvPr id="98309" name="Picture 4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5" descr="j029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12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98319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0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313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98317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8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14" name="Text Box 13"/>
          <p:cNvSpPr txBox="1">
            <a:spLocks noChangeArrowheads="1"/>
          </p:cNvSpPr>
          <p:nvPr/>
        </p:nvSpPr>
        <p:spPr bwMode="auto">
          <a:xfrm>
            <a:off x="4032250" y="15478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latency </a:t>
            </a:r>
            <a:r>
              <a:rPr lang="en-US" i="1">
                <a:latin typeface="Helvetica" charset="0"/>
              </a:rPr>
              <a:t>d</a:t>
            </a:r>
            <a:endParaRPr lang="en-US">
              <a:latin typeface="Helvetica" charset="0"/>
            </a:endParaRPr>
          </a:p>
        </p:txBody>
      </p:sp>
      <p:sp>
        <p:nvSpPr>
          <p:cNvPr id="98315" name="Text Box 14"/>
          <p:cNvSpPr txBox="1">
            <a:spLocks noChangeArrowheads="1"/>
          </p:cNvSpPr>
          <p:nvPr/>
        </p:nvSpPr>
        <p:spPr bwMode="auto">
          <a:xfrm>
            <a:off x="517525" y="12652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>
                <a:latin typeface="Helvetica" charset="0"/>
              </a:rPr>
              <a:t>A</a:t>
            </a:r>
            <a:endParaRPr lang="en-US">
              <a:latin typeface="Helvetica" charset="0"/>
            </a:endParaRPr>
          </a:p>
        </p:txBody>
      </p:sp>
      <p:sp>
        <p:nvSpPr>
          <p:cNvPr id="98316" name="Text Box 15"/>
          <p:cNvSpPr txBox="1">
            <a:spLocks noChangeArrowheads="1"/>
          </p:cNvSpPr>
          <p:nvPr/>
        </p:nvSpPr>
        <p:spPr bwMode="auto">
          <a:xfrm>
            <a:off x="8658225" y="1201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>
                <a:latin typeface="Helvetica" charset="0"/>
              </a:rPr>
              <a:t>B</a:t>
            </a:r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Performance of CSMA/CD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Time wasted in </a:t>
            </a:r>
            <a:r>
              <a:rPr lang="en-US" dirty="0" smtClean="0">
                <a:latin typeface="Arial" charset="0"/>
                <a:cs typeface="Arial" charset="0"/>
              </a:rPr>
              <a:t>collisions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Proportional to distance 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Time spend </a:t>
            </a:r>
            <a:r>
              <a:rPr lang="en-US" dirty="0" smtClean="0">
                <a:latin typeface="Arial" charset="0"/>
                <a:cs typeface="Arial" charset="0"/>
              </a:rPr>
              <a:t>transmitting a packet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acket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length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 divided by bandwidth b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Rough estimate for efficiency (K some constant)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large packets, small distances, E ~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As </a:t>
            </a:r>
            <a:r>
              <a:rPr lang="en-US" dirty="0">
                <a:latin typeface="Arial" charset="0"/>
                <a:cs typeface="Arial" charset="0"/>
              </a:rPr>
              <a:t>bandwidth increases, </a:t>
            </a:r>
            <a:r>
              <a:rPr lang="en-US" dirty="0" smtClean="0">
                <a:latin typeface="Arial" charset="0"/>
                <a:cs typeface="Arial" charset="0"/>
              </a:rPr>
              <a:t>E </a:t>
            </a:r>
            <a:r>
              <a:rPr lang="en-US" dirty="0">
                <a:latin typeface="Arial" charset="0"/>
                <a:cs typeface="Arial" charset="0"/>
              </a:rPr>
              <a:t>decreases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That is why high-speed LANs are all switched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28800" y="3727450"/>
          <a:ext cx="5486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Document" r:id="rId5" imgW="5486400" imgH="1104900" progId="Word.Document.12">
                  <p:embed/>
                </p:oleObj>
              </mc:Choice>
              <mc:Fallback>
                <p:oleObj name="Document" r:id="rId5" imgW="5486400" imgH="110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3727450"/>
                        <a:ext cx="5486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0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Ethernet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Multiple Access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First widely deployed multiple access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Benefits of Ethernet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Easy to administer and maintain</a:t>
            </a:r>
          </a:p>
          <a:p>
            <a:r>
              <a:rPr lang="en-US">
                <a:latin typeface="Arial" charset="0"/>
                <a:cs typeface="Arial" charset="0"/>
              </a:rPr>
              <a:t>Inexpensive</a:t>
            </a:r>
          </a:p>
          <a:p>
            <a:r>
              <a:rPr lang="en-US">
                <a:latin typeface="Arial" charset="0"/>
                <a:cs typeface="Arial" charset="0"/>
              </a:rPr>
              <a:t>Increasingly higher speed</a:t>
            </a:r>
          </a:p>
          <a:p>
            <a:r>
              <a:rPr lang="en-US">
                <a:latin typeface="Arial" charset="0"/>
                <a:cs typeface="Arial" charset="0"/>
              </a:rPr>
              <a:t>Evolvable!</a:t>
            </a:r>
          </a:p>
        </p:txBody>
      </p:sp>
    </p:spTree>
    <p:extLst>
      <p:ext uri="{BB962C8B-B14F-4D97-AF65-F5344CB8AC3E}">
        <p14:creationId xmlns:p14="http://schemas.microsoft.com/office/powerpoint/2010/main" val="42122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Evolution of 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>
                <a:latin typeface="Arial" charset="0"/>
                <a:cs typeface="Arial" charset="0"/>
              </a:rPr>
              <a:t>Changed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everything</a:t>
            </a:r>
            <a:r>
              <a:rPr lang="en-US" dirty="0">
                <a:latin typeface="Arial" charset="0"/>
                <a:cs typeface="Arial" charset="0"/>
              </a:rPr>
              <a:t> except the frame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format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From single coaxial cable to hub-based star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From shared media to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switches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chemeClr val="tx2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From electrical signaling to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optical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Lesson #1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right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interface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can accommodate many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changes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Implementation is hidden behind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interface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Lesson #2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Really hard to displace the dominant technology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Slight performance improvements are not enough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B45F585-C40A-4045-B6F6-62C9E1692F9A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Flooding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5810222" cy="43513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US" dirty="0" smtClean="0"/>
              <a:t>Flooding packets throughout network introduces problems</a:t>
            </a:r>
          </a:p>
          <a:p>
            <a:pPr lvl="1">
              <a:lnSpc>
                <a:spcPct val="90000"/>
              </a:lnSpc>
              <a:spcBef>
                <a:spcPts val="550"/>
              </a:spcBef>
            </a:pPr>
            <a:r>
              <a:rPr lang="en-US" dirty="0" smtClean="0"/>
              <a:t>Scalability, privacy, resource          isolation, lack of access control</a:t>
            </a:r>
          </a:p>
          <a:p>
            <a:pPr lvl="3">
              <a:lnSpc>
                <a:spcPct val="90000"/>
              </a:lnSpc>
              <a:spcBef>
                <a:spcPts val="550"/>
              </a:spcBef>
            </a:pPr>
            <a:endParaRPr lang="en-US" sz="900" dirty="0" smtClean="0"/>
          </a:p>
          <a:p>
            <a:pPr lvl="3">
              <a:lnSpc>
                <a:spcPct val="90000"/>
              </a:lnSpc>
              <a:spcBef>
                <a:spcPts val="550"/>
              </a:spcBef>
            </a:pPr>
            <a:endParaRPr lang="en-US" sz="900" dirty="0" smtClean="0"/>
          </a:p>
          <a:p>
            <a:pPr lvl="3">
              <a:lnSpc>
                <a:spcPct val="90000"/>
              </a:lnSpc>
              <a:spcBef>
                <a:spcPts val="550"/>
              </a:spcBef>
              <a:buFont typeface="Wingdings" panose="05000000000000000000" pitchFamily="2" charset="2"/>
              <a:buNone/>
            </a:pPr>
            <a:endParaRPr lang="en-US" sz="900" dirty="0" smtClean="0"/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US" dirty="0" smtClean="0"/>
              <a:t>Scalability requirement is growing very fast</a:t>
            </a:r>
          </a:p>
          <a:p>
            <a:pPr lvl="1">
              <a:lnSpc>
                <a:spcPct val="90000"/>
              </a:lnSpc>
              <a:spcBef>
                <a:spcPts val="550"/>
              </a:spcBef>
            </a:pPr>
            <a:r>
              <a:rPr lang="en-US" dirty="0" smtClean="0"/>
              <a:t>Large enterprises: 50k end hosts</a:t>
            </a:r>
          </a:p>
          <a:p>
            <a:pPr lvl="1">
              <a:lnSpc>
                <a:spcPct val="90000"/>
              </a:lnSpc>
              <a:spcBef>
                <a:spcPts val="550"/>
              </a:spcBef>
            </a:pPr>
            <a:r>
              <a:rPr lang="en-US" dirty="0" smtClean="0"/>
              <a:t>Data centers: 100k servers, 5k switches</a:t>
            </a:r>
          </a:p>
          <a:p>
            <a:pPr lvl="1">
              <a:lnSpc>
                <a:spcPct val="90000"/>
              </a:lnSpc>
              <a:spcBef>
                <a:spcPts val="550"/>
              </a:spcBef>
            </a:pPr>
            <a:r>
              <a:rPr lang="en-US" dirty="0" smtClean="0"/>
              <a:t>Metro-area Ethernet: over 1M subscribers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5365" name="Picture 6" descr="No image for noisy? Refresh th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865313"/>
            <a:ext cx="25146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86500" y="1793875"/>
            <a:ext cx="2643188" cy="178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239000" y="2093913"/>
            <a:ext cx="504825" cy="161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6496050" y="2941638"/>
            <a:ext cx="923925" cy="4857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348538" y="2860675"/>
            <a:ext cx="647700" cy="504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7419975" y="3294063"/>
            <a:ext cx="108585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34325" y="2798763"/>
            <a:ext cx="581025" cy="4857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934325" y="2436813"/>
            <a:ext cx="762000" cy="323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186737" y="2774951"/>
            <a:ext cx="847725" cy="2095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7310437" y="2184401"/>
            <a:ext cx="866775" cy="361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7562850" y="1912938"/>
            <a:ext cx="116205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643966" y="2365363"/>
            <a:ext cx="142876" cy="1428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29652" y="3222618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6496050" y="1912938"/>
            <a:ext cx="1076325" cy="1009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505575" y="2427288"/>
            <a:ext cx="923925" cy="504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39025" y="2427288"/>
            <a:ext cx="485775" cy="3635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6905625" y="2932113"/>
            <a:ext cx="1019175" cy="9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358082" y="2365363"/>
            <a:ext cx="142876" cy="1428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00958" y="1865296"/>
            <a:ext cx="142876" cy="14287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58082" y="3365495"/>
            <a:ext cx="142876" cy="1428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9388" y="2865428"/>
            <a:ext cx="142876" cy="14287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858148" y="2722553"/>
            <a:ext cx="142876" cy="142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5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8F8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47541"/>
            <a:ext cx="7886700" cy="1325563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Ethernet: CSMA/CD Protocol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737700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Carrier sense</a:t>
            </a:r>
            <a:r>
              <a:rPr lang="en-US" sz="2400" dirty="0">
                <a:latin typeface="Arial" charset="0"/>
                <a:cs typeface="Arial" charset="0"/>
              </a:rPr>
              <a:t>: wait for link to be idle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Collision detection</a:t>
            </a:r>
            <a:r>
              <a:rPr lang="en-US" sz="2400" dirty="0">
                <a:latin typeface="Arial" charset="0"/>
                <a:cs typeface="Arial" charset="0"/>
              </a:rPr>
              <a:t>: listen while transmitting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No collision: transmission is complete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Collision: abort transmission &amp; send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jam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signal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Random access</a:t>
            </a:r>
            <a:r>
              <a:rPr lang="en-US" sz="2400" dirty="0">
                <a:latin typeface="Arial" charset="0"/>
                <a:cs typeface="Arial" charset="0"/>
              </a:rPr>
              <a:t>: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binary exponential back-off</a:t>
            </a:r>
            <a:endParaRPr lang="en-US" sz="2400" dirty="0">
              <a:latin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After collision, wait a random time before trying again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After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000" baseline="30000" dirty="0" err="1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2000" baseline="30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collision, choose K randomly from {0, …, 2</a:t>
            </a:r>
            <a:r>
              <a:rPr lang="en-US" sz="2000" baseline="300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-1}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wait for K*512 bit times before trying again</a:t>
            </a:r>
          </a:p>
          <a:p>
            <a:pPr lvl="2">
              <a:lnSpc>
                <a:spcPct val="11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Using min packet size as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slot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2">
              <a:lnSpc>
                <a:spcPct val="110000"/>
              </a:lnSpc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If transmission occurring when ready to send, wait until end of transmission (CSMA)</a:t>
            </a:r>
          </a:p>
        </p:txBody>
      </p:sp>
      <p:pic>
        <p:nvPicPr>
          <p:cNvPr id="24581" name="Picture 4" descr="551 metcalfe-enet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4384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9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Binary Exponential Backoff (BEB)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Think of time as divided in slots</a:t>
            </a:r>
          </a:p>
          <a:p>
            <a:r>
              <a:rPr lang="en-US" dirty="0">
                <a:latin typeface="Arial" charset="0"/>
                <a:cs typeface="Arial" charset="0"/>
              </a:rPr>
              <a:t>After each collision, pick a slot randomly within next 2</a:t>
            </a:r>
            <a:r>
              <a:rPr lang="en-US" baseline="30000" dirty="0">
                <a:latin typeface="Arial" charset="0"/>
                <a:cs typeface="Arial" charset="0"/>
              </a:rPr>
              <a:t>m </a:t>
            </a:r>
            <a:r>
              <a:rPr lang="en-US" dirty="0">
                <a:latin typeface="Arial" charset="0"/>
                <a:cs typeface="Arial" charset="0"/>
              </a:rPr>
              <a:t>slots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m is the number of collisions since last successful transmission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Questions: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backoff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?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Why random?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Why 2</a:t>
            </a:r>
            <a:r>
              <a:rPr lang="en-US" baseline="300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Why not listen while waiting?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Behavior of BEB Under Light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Look at collisions between two nodes</a:t>
            </a:r>
          </a:p>
          <a:p>
            <a:r>
              <a:rPr lang="en-US">
                <a:latin typeface="Arial" charset="0"/>
                <a:cs typeface="Arial" charset="0"/>
              </a:rPr>
              <a:t>First collision: pick one of the next two slots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Chance of success after first collision: 50%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Average delay 1.5 slots</a:t>
            </a:r>
          </a:p>
          <a:p>
            <a:r>
              <a:rPr lang="en-US">
                <a:latin typeface="Arial" charset="0"/>
                <a:cs typeface="Arial" charset="0"/>
              </a:rPr>
              <a:t>Second collision: pick one of the next four slots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Chance of success after second collision: 75%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Average delay 2.5 slots</a:t>
            </a:r>
          </a:p>
          <a:p>
            <a:r>
              <a:rPr lang="en-US">
                <a:latin typeface="Arial" charset="0"/>
                <a:cs typeface="Arial" charset="0"/>
              </a:rPr>
              <a:t>In general: after m</a:t>
            </a:r>
            <a:r>
              <a:rPr lang="en-US" baseline="30000">
                <a:latin typeface="Arial" charset="0"/>
                <a:cs typeface="Arial" charset="0"/>
              </a:rPr>
              <a:t>th</a:t>
            </a:r>
            <a:r>
              <a:rPr lang="en-US">
                <a:latin typeface="Arial" charset="0"/>
                <a:cs typeface="Arial" charset="0"/>
              </a:rPr>
              <a:t> collision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Chance of success: 1-2</a:t>
            </a:r>
            <a:r>
              <a:rPr lang="en-US" baseline="30000">
                <a:latin typeface="Arial" charset="0"/>
                <a:ea typeface="Arial" charset="0"/>
                <a:cs typeface="Arial" charset="0"/>
              </a:rPr>
              <a:t>-m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Average delay (in slots): ½ + 2</a:t>
            </a:r>
            <a:r>
              <a:rPr lang="en-US" baseline="30000">
                <a:latin typeface="Arial" charset="0"/>
                <a:ea typeface="Arial" charset="0"/>
                <a:cs typeface="Arial" charset="0"/>
              </a:rPr>
              <a:t>(m-1)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381000"/>
            <a:ext cx="9004300" cy="685800"/>
          </a:xfrm>
        </p:spPr>
        <p:txBody>
          <a:bodyPr/>
          <a:lstStyle/>
          <a:p>
            <a:r>
              <a:rPr lang="en-US" dirty="0" smtClean="0"/>
              <a:t>BEB: Theory </a:t>
            </a:r>
            <a:r>
              <a:rPr lang="en-US" dirty="0" err="1" smtClean="0"/>
              <a:t>vs</a:t>
            </a:r>
            <a:r>
              <a:rPr lang="en-US" dirty="0" smtClean="0"/>
              <a:t>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In theory, there is no difference between theory and practice. But, in practice, there is</a:t>
            </a:r>
            <a:r>
              <a:rPr lang="en-US" i="1" dirty="0" smtClean="0"/>
              <a:t>.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07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BEB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Performs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well (far from optimal, but no one cares)</a:t>
            </a:r>
          </a:p>
          <a:p>
            <a:pPr lvl="1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Large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packets are ~23 times as large as minimal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slot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Is mostly irrelevant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i="1" dirty="0">
                <a:latin typeface="Arial" charset="0"/>
                <a:ea typeface="Arial" charset="0"/>
                <a:cs typeface="Arial" charset="0"/>
              </a:rPr>
              <a:t>Almost all current </a:t>
            </a:r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ethernets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 are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switched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BEB Theory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628650" y="1406769"/>
            <a:ext cx="7886700" cy="4770194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 </a:t>
            </a:r>
            <a:r>
              <a:rPr lang="en-US" dirty="0">
                <a:latin typeface="Arial" charset="0"/>
                <a:cs typeface="Arial" charset="0"/>
              </a:rPr>
              <a:t>very interesting </a:t>
            </a:r>
            <a:r>
              <a:rPr lang="en-US" dirty="0" smtClean="0">
                <a:latin typeface="Arial" charset="0"/>
                <a:cs typeface="Arial" charset="0"/>
              </a:rPr>
              <a:t>algorithm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Stability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finite N only proved in 1985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Ethernet can handle nonzero traffic load without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collapse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Greenberg et al. (AT&amp;T)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backoff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algorithms unstable for infinite N (1985)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Poisson model: infinite user pool,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total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demand is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finite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David Aldous (UCB Statistics)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Not of practical interest, but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gives important insight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Multiple access should be in your “bag of tricks”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3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hosts, each with infinite packets to send</a:t>
            </a:r>
          </a:p>
          <a:p>
            <a:endParaRPr lang="en-US" dirty="0"/>
          </a:p>
          <a:p>
            <a:r>
              <a:rPr lang="en-US" dirty="0" smtClean="0"/>
              <a:t>What happens under BEB?</a:t>
            </a:r>
          </a:p>
          <a:p>
            <a:endParaRPr lang="en-US" dirty="0" smtClean="0"/>
          </a:p>
          <a:p>
            <a:r>
              <a:rPr lang="en-US" dirty="0" smtClean="0"/>
              <a:t>Throughput high or low?</a:t>
            </a:r>
          </a:p>
          <a:p>
            <a:endParaRPr lang="en-US" dirty="0" smtClean="0"/>
          </a:p>
          <a:p>
            <a:r>
              <a:rPr lang="en-US" dirty="0" smtClean="0"/>
              <a:t>Bandwidth shared equally or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MAC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Channel Capture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in BEB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</a:t>
            </a:r>
            <a:r>
              <a:rPr lang="en-US" dirty="0" smtClean="0">
                <a:latin typeface="Arial" charset="0"/>
                <a:cs typeface="Arial" charset="0"/>
              </a:rPr>
              <a:t>inite </a:t>
            </a:r>
            <a:r>
              <a:rPr lang="en-US" dirty="0">
                <a:latin typeface="Arial" charset="0"/>
                <a:cs typeface="Arial" charset="0"/>
              </a:rPr>
              <a:t>chance that </a:t>
            </a:r>
            <a:r>
              <a:rPr lang="en-US" dirty="0" smtClean="0">
                <a:latin typeface="Arial" charset="0"/>
                <a:cs typeface="Arial" charset="0"/>
              </a:rPr>
              <a:t>first </a:t>
            </a:r>
            <a:r>
              <a:rPr lang="en-US" dirty="0">
                <a:latin typeface="Arial" charset="0"/>
                <a:cs typeface="Arial" charset="0"/>
              </a:rPr>
              <a:t>one to have a successful transmission will never relinquish the channel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 other host will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never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send a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packet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Therefore, asymptotically channel is fully utilized and completely allocated to one host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Two hosts, each with infinite packets to send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Slot 1: collision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Slot 2: each resends with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½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Assume host A sends, host B does not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Slot 3: A and B both send (collision)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Slot 4: A sends with probability ½, B with prob. ¼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Assume A sends, B does not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Slot 5: A definitely sends, B sends with prob. ¼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Assume collision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Slot 6: A sends with probability ½, B with prob.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1/8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Conclusion: if A gets through first, the prob. of B sending successfully halves with each collision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3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Hosts now have large but finite # packets to send</a:t>
            </a:r>
          </a:p>
          <a:p>
            <a:endParaRPr lang="en-US" dirty="0"/>
          </a:p>
          <a:p>
            <a:r>
              <a:rPr lang="en-US" dirty="0" smtClean="0"/>
              <a:t>What happens under BEB?</a:t>
            </a:r>
          </a:p>
          <a:p>
            <a:endParaRPr lang="en-US" dirty="0" smtClean="0"/>
          </a:p>
          <a:p>
            <a:r>
              <a:rPr lang="en-US" dirty="0" smtClean="0"/>
              <a:t>Throughput high or low?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40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Flooding</a:t>
            </a:r>
          </a:p>
        </p:txBody>
      </p:sp>
      <p:sp>
        <p:nvSpPr>
          <p:cNvPr id="9881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Suppose source sends a frame to a destination</a:t>
            </a:r>
          </a:p>
          <a:p>
            <a:pPr lvl="1"/>
            <a:r>
              <a:rPr lang="en-US" sz="2000" dirty="0" smtClean="0"/>
              <a:t>Which LANs should a frame be forwarded on?</a:t>
            </a:r>
          </a:p>
          <a:p>
            <a:r>
              <a:rPr lang="en-US" sz="2400" dirty="0" smtClean="0"/>
              <a:t>Trivial algorithm</a:t>
            </a:r>
          </a:p>
          <a:p>
            <a:pPr lvl="1"/>
            <a:r>
              <a:rPr lang="en-US" sz="2000" dirty="0" smtClean="0"/>
              <a:t>Forward all frames on all (other) LAN’s</a:t>
            </a:r>
          </a:p>
          <a:p>
            <a:pPr lvl="1"/>
            <a:r>
              <a:rPr lang="en-US" sz="2000" dirty="0" smtClean="0"/>
              <a:t>Potentially heavy traffic and processing overhead</a:t>
            </a:r>
          </a:p>
          <a:p>
            <a:r>
              <a:rPr lang="en-US" sz="2400" dirty="0" smtClean="0"/>
              <a:t>Optimize by using address information </a:t>
            </a:r>
          </a:p>
          <a:p>
            <a:pPr lvl="1"/>
            <a:r>
              <a:rPr lang="en-US" sz="2000" dirty="0" smtClean="0"/>
              <a:t>“Learn” which hosts live on which LAN</a:t>
            </a:r>
          </a:p>
          <a:p>
            <a:pPr lvl="1"/>
            <a:r>
              <a:rPr lang="en-US" sz="2000" dirty="0" smtClean="0"/>
              <a:t>Maintain forwarding table</a:t>
            </a:r>
          </a:p>
          <a:p>
            <a:pPr lvl="1"/>
            <a:r>
              <a:rPr lang="en-US" sz="2000" dirty="0" smtClean="0"/>
              <a:t>Only forward when necessary</a:t>
            </a:r>
          </a:p>
          <a:p>
            <a:pPr lvl="1"/>
            <a:r>
              <a:rPr lang="en-US" sz="2000" dirty="0" smtClean="0"/>
              <a:t>Reduces bridge workload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981200" y="57150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352800" y="62484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724400" y="57150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657600" y="5715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5029200" y="5715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505200" y="5791200"/>
            <a:ext cx="304800" cy="3048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876800" y="5791200"/>
            <a:ext cx="304800" cy="3048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1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343400" y="6248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4267200" y="6477000"/>
            <a:ext cx="152400" cy="152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4343400" y="64150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>
                <a:latin typeface="Arial" panose="020B0604020202020204" pitchFamily="34" charset="0"/>
              </a:rPr>
              <a:t>source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5791200" y="5334000"/>
            <a:ext cx="152400" cy="381000"/>
            <a:chOff x="3609" y="3264"/>
            <a:chExt cx="96" cy="240"/>
          </a:xfrm>
        </p:grpSpPr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3648" y="331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306" name="Oval 17"/>
            <p:cNvSpPr>
              <a:spLocks noChangeArrowheads="1"/>
            </p:cNvSpPr>
            <p:nvPr/>
          </p:nvSpPr>
          <p:spPr bwMode="auto">
            <a:xfrm>
              <a:off x="3609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5861050" y="51054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>
                <a:latin typeface="Arial" panose="020B0604020202020204" pitchFamily="34" charset="0"/>
              </a:rPr>
              <a:t>dest</a:t>
            </a:r>
          </a:p>
        </p:txBody>
      </p:sp>
    </p:spTree>
    <p:extLst>
      <p:ext uri="{BB962C8B-B14F-4D97-AF65-F5344CB8AC3E}">
        <p14:creationId xmlns:p14="http://schemas.microsoft.com/office/powerpoint/2010/main" val="24810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 less than one, no matter how many packets</a:t>
            </a:r>
          </a:p>
          <a:p>
            <a:endParaRPr lang="en-US" dirty="0"/>
          </a:p>
          <a:p>
            <a:r>
              <a:rPr lang="en-US" dirty="0" smtClean="0"/>
              <a:t>Time you wait for loser to start is proportional to time winner was sending….</a:t>
            </a:r>
          </a:p>
        </p:txBody>
      </p:sp>
    </p:spTree>
    <p:extLst>
      <p:ext uri="{BB962C8B-B14F-4D97-AF65-F5344CB8AC3E}">
        <p14:creationId xmlns:p14="http://schemas.microsoft.com/office/powerpoint/2010/main" val="33346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Different Backoff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Exponential: </a:t>
            </a:r>
            <a:r>
              <a:rPr lang="en-US" dirty="0" err="1">
                <a:latin typeface="Arial" charset="0"/>
                <a:cs typeface="Arial" charset="0"/>
              </a:rPr>
              <a:t>backoff</a:t>
            </a:r>
            <a:r>
              <a:rPr lang="en-US" dirty="0">
                <a:latin typeface="Arial" charset="0"/>
                <a:cs typeface="Arial" charset="0"/>
              </a:rPr>
              <a:t> ~ </a:t>
            </a:r>
            <a:r>
              <a:rPr lang="en-US" dirty="0" err="1">
                <a:latin typeface="Arial" charset="0"/>
                <a:cs typeface="Arial" charset="0"/>
              </a:rPr>
              <a:t>a</a:t>
            </a:r>
            <a:r>
              <a:rPr lang="en-US" baseline="30000" dirty="0" err="1">
                <a:latin typeface="Arial" charset="0"/>
                <a:cs typeface="Arial" charset="0"/>
              </a:rPr>
              <a:t>i</a:t>
            </a:r>
            <a:endParaRPr lang="en-US" baseline="30000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Channel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capture?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Efficiency?</a:t>
            </a:r>
            <a:endParaRPr lang="en-US" i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2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Superlinear</a:t>
            </a:r>
            <a:r>
              <a:rPr lang="en-US" dirty="0">
                <a:latin typeface="Arial" charset="0"/>
                <a:cs typeface="Arial" charset="0"/>
              </a:rPr>
              <a:t> polynomial: </a:t>
            </a:r>
            <a:r>
              <a:rPr lang="en-US" dirty="0" err="1">
                <a:latin typeface="Arial" charset="0"/>
                <a:cs typeface="Arial" charset="0"/>
              </a:rPr>
              <a:t>backoff</a:t>
            </a:r>
            <a:r>
              <a:rPr lang="en-US" dirty="0">
                <a:latin typeface="Arial" charset="0"/>
                <a:cs typeface="Arial" charset="0"/>
              </a:rPr>
              <a:t> ~ </a:t>
            </a:r>
            <a:r>
              <a:rPr lang="en-US" dirty="0" err="1">
                <a:latin typeface="Arial" charset="0"/>
                <a:cs typeface="Arial" charset="0"/>
              </a:rPr>
              <a:t>i</a:t>
            </a:r>
            <a:r>
              <a:rPr lang="en-US" baseline="30000" dirty="0" err="1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 p&gt;1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Channel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capture?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Efficiency?</a:t>
            </a:r>
          </a:p>
          <a:p>
            <a:pPr lvl="2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Sublinear</a:t>
            </a:r>
            <a:r>
              <a:rPr lang="en-US" dirty="0">
                <a:latin typeface="Arial" charset="0"/>
                <a:cs typeface="Arial" charset="0"/>
              </a:rPr>
              <a:t> polynomial: </a:t>
            </a:r>
            <a:r>
              <a:rPr lang="en-US" dirty="0" err="1">
                <a:latin typeface="Arial" charset="0"/>
                <a:cs typeface="Arial" charset="0"/>
              </a:rPr>
              <a:t>backoff</a:t>
            </a:r>
            <a:r>
              <a:rPr lang="en-US" dirty="0">
                <a:latin typeface="Arial" charset="0"/>
                <a:cs typeface="Arial" charset="0"/>
              </a:rPr>
              <a:t> ~ </a:t>
            </a:r>
            <a:r>
              <a:rPr lang="en-US" dirty="0" err="1">
                <a:latin typeface="Arial" charset="0"/>
                <a:cs typeface="Arial" charset="0"/>
              </a:rPr>
              <a:t>i</a:t>
            </a:r>
            <a:r>
              <a:rPr lang="en-US" baseline="30000" dirty="0" err="1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 p≤1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hannel capture?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Efficiency?</a:t>
            </a:r>
            <a:endParaRPr lang="en-US" i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Different Backoff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Exponential: </a:t>
            </a:r>
            <a:r>
              <a:rPr lang="en-US" dirty="0" err="1">
                <a:latin typeface="Arial" charset="0"/>
                <a:cs typeface="Arial" charset="0"/>
              </a:rPr>
              <a:t>backoff</a:t>
            </a:r>
            <a:r>
              <a:rPr lang="en-US" dirty="0">
                <a:latin typeface="Arial" charset="0"/>
                <a:cs typeface="Arial" charset="0"/>
              </a:rPr>
              <a:t> ~ </a:t>
            </a:r>
            <a:r>
              <a:rPr lang="en-US" dirty="0" err="1">
                <a:latin typeface="Arial" charset="0"/>
                <a:cs typeface="Arial" charset="0"/>
              </a:rPr>
              <a:t>a</a:t>
            </a:r>
            <a:r>
              <a:rPr lang="en-US" baseline="30000" dirty="0" err="1">
                <a:latin typeface="Arial" charset="0"/>
                <a:cs typeface="Arial" charset="0"/>
              </a:rPr>
              <a:t>i</a:t>
            </a:r>
            <a:endParaRPr lang="en-US" baseline="30000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Channel capture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(loser might not send until winner idle)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Efficiency less than 1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(time wasted waiting for loser to start)</a:t>
            </a:r>
            <a:endParaRPr lang="en-US" i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cs typeface="Arial" charset="0"/>
              </a:rPr>
              <a:t>Superlinear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polynomial: </a:t>
            </a:r>
            <a:r>
              <a:rPr lang="en-US" dirty="0" err="1">
                <a:latin typeface="Arial" charset="0"/>
                <a:cs typeface="Arial" charset="0"/>
              </a:rPr>
              <a:t>backoff</a:t>
            </a:r>
            <a:r>
              <a:rPr lang="en-US" dirty="0">
                <a:latin typeface="Arial" charset="0"/>
                <a:cs typeface="Arial" charset="0"/>
              </a:rPr>
              <a:t> ~ </a:t>
            </a:r>
            <a:r>
              <a:rPr lang="en-US" dirty="0" err="1">
                <a:latin typeface="Arial" charset="0"/>
                <a:cs typeface="Arial" charset="0"/>
              </a:rPr>
              <a:t>i</a:t>
            </a:r>
            <a:r>
              <a:rPr lang="en-US" baseline="30000" dirty="0" err="1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 p&gt;1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Channel capture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Efficiency is 1 (for any finite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# of hosts N)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cs typeface="Arial" charset="0"/>
              </a:rPr>
              <a:t>Sublinear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polynomial: </a:t>
            </a:r>
            <a:r>
              <a:rPr lang="en-US" dirty="0" err="1">
                <a:latin typeface="Arial" charset="0"/>
                <a:cs typeface="Arial" charset="0"/>
              </a:rPr>
              <a:t>backoff</a:t>
            </a:r>
            <a:r>
              <a:rPr lang="en-US" dirty="0">
                <a:latin typeface="Arial" charset="0"/>
                <a:cs typeface="Arial" charset="0"/>
              </a:rPr>
              <a:t> ~ </a:t>
            </a:r>
            <a:r>
              <a:rPr lang="en-US" dirty="0" err="1">
                <a:latin typeface="Arial" charset="0"/>
                <a:cs typeface="Arial" charset="0"/>
              </a:rPr>
              <a:t>i</a:t>
            </a:r>
            <a:r>
              <a:rPr lang="en-US" baseline="30000" dirty="0" err="1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 p≤1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 channel capture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(loser not shut out)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Efficiency is less than 1 (and goes to zero for large N)</a:t>
            </a:r>
          </a:p>
          <a:p>
            <a:pPr lvl="2"/>
            <a:r>
              <a:rPr lang="en-US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Time wasted resolving collisions</a:t>
            </a:r>
          </a:p>
        </p:txBody>
      </p:sp>
    </p:spTree>
    <p:extLst>
      <p:ext uri="{BB962C8B-B14F-4D97-AF65-F5344CB8AC3E}">
        <p14:creationId xmlns:p14="http://schemas.microsoft.com/office/powerpoint/2010/main" val="26537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this work was done, no one knew about capture, or what properties of the </a:t>
            </a:r>
            <a:r>
              <a:rPr lang="en-US" dirty="0" err="1" smtClean="0"/>
              <a:t>backoff</a:t>
            </a:r>
            <a:r>
              <a:rPr lang="en-US" dirty="0" smtClean="0"/>
              <a:t> enabled it.</a:t>
            </a:r>
          </a:p>
          <a:p>
            <a:pPr lvl="3"/>
            <a:endParaRPr lang="en-US" dirty="0"/>
          </a:p>
          <a:p>
            <a:r>
              <a:rPr lang="en-US" dirty="0" smtClean="0"/>
              <a:t>You don’t understand something until you’ve </a:t>
            </a:r>
            <a:r>
              <a:rPr lang="en-US" b="1" i="1" dirty="0" smtClean="0"/>
              <a:t>played</a:t>
            </a:r>
            <a:r>
              <a:rPr lang="en-US" dirty="0" smtClean="0"/>
              <a:t> with it.  Just getting it to work isn’t enough.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Bridges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201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Bridge learns table entries based on source address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When receive frame from A on port 1</a:t>
            </a:r>
            <a:br>
              <a:rPr lang="en-US" sz="2000" smtClean="0"/>
            </a:br>
            <a:r>
              <a:rPr lang="en-US" sz="2000" smtClean="0"/>
              <a:t>add A to list of hosts on port 1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Time out entries to allow movement of hosts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Table is an “optimization”, meaning it helps performance but is not mandatory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Always forward broadcast frames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581400" y="4718050"/>
            <a:ext cx="1371600" cy="730250"/>
            <a:chOff x="2496" y="2832"/>
            <a:chExt cx="864" cy="460"/>
          </a:xfrm>
        </p:grpSpPr>
        <p:sp>
          <p:nvSpPr>
            <p:cNvPr id="13360" name="Text Box 5"/>
            <p:cNvSpPr txBox="1">
              <a:spLocks noChangeArrowheads="1"/>
            </p:cNvSpPr>
            <p:nvPr/>
          </p:nvSpPr>
          <p:spPr bwMode="auto">
            <a:xfrm>
              <a:off x="2784" y="2832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Port 1</a:t>
              </a:r>
            </a:p>
          </p:txBody>
        </p:sp>
        <p:sp>
          <p:nvSpPr>
            <p:cNvPr id="13361" name="Text Box 6"/>
            <p:cNvSpPr txBox="1">
              <a:spLocks noChangeArrowheads="1"/>
            </p:cNvSpPr>
            <p:nvPr/>
          </p:nvSpPr>
          <p:spPr bwMode="auto">
            <a:xfrm>
              <a:off x="2784" y="3100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Port 2</a:t>
              </a:r>
            </a:p>
          </p:txBody>
        </p:sp>
        <p:sp>
          <p:nvSpPr>
            <p:cNvPr id="13362" name="Line 7"/>
            <p:cNvSpPr>
              <a:spLocks noChangeShapeType="1"/>
            </p:cNvSpPr>
            <p:nvPr/>
          </p:nvSpPr>
          <p:spPr bwMode="auto">
            <a:xfrm flipH="1">
              <a:off x="2496" y="292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63" name="Line 8"/>
            <p:cNvSpPr>
              <a:spLocks noChangeShapeType="1"/>
            </p:cNvSpPr>
            <p:nvPr/>
          </p:nvSpPr>
          <p:spPr bwMode="auto">
            <a:xfrm flipH="1">
              <a:off x="2496" y="3216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1295400" y="4800600"/>
            <a:ext cx="3962400" cy="1066800"/>
            <a:chOff x="1056" y="2880"/>
            <a:chExt cx="2496" cy="672"/>
          </a:xfrm>
        </p:grpSpPr>
        <p:sp>
          <p:nvSpPr>
            <p:cNvPr id="13344" name="Line 10"/>
            <p:cNvSpPr>
              <a:spLocks noChangeShapeType="1"/>
            </p:cNvSpPr>
            <p:nvPr/>
          </p:nvSpPr>
          <p:spPr bwMode="auto">
            <a:xfrm>
              <a:off x="1056" y="2880"/>
              <a:ext cx="16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45" name="Line 11"/>
            <p:cNvSpPr>
              <a:spLocks noChangeShapeType="1"/>
            </p:cNvSpPr>
            <p:nvPr/>
          </p:nvSpPr>
          <p:spPr bwMode="auto">
            <a:xfrm>
              <a:off x="2064" y="3264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46" name="Line 12"/>
            <p:cNvSpPr>
              <a:spLocks noChangeShapeType="1"/>
            </p:cNvSpPr>
            <p:nvPr/>
          </p:nvSpPr>
          <p:spPr bwMode="auto">
            <a:xfrm>
              <a:off x="2496" y="288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47" name="Rectangle 13"/>
            <p:cNvSpPr>
              <a:spLocks noChangeArrowheads="1"/>
            </p:cNvSpPr>
            <p:nvPr/>
          </p:nvSpPr>
          <p:spPr bwMode="auto">
            <a:xfrm>
              <a:off x="2304" y="2976"/>
              <a:ext cx="432" cy="192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panose="020B0604020202020204" pitchFamily="34" charset="0"/>
                </a:rPr>
                <a:t>Bridge</a:t>
              </a:r>
            </a:p>
          </p:txBody>
        </p:sp>
        <p:sp>
          <p:nvSpPr>
            <p:cNvPr id="13348" name="Rectangle 14"/>
            <p:cNvSpPr>
              <a:spLocks noChangeArrowheads="1"/>
            </p:cNvSpPr>
            <p:nvPr/>
          </p:nvSpPr>
          <p:spPr bwMode="auto">
            <a:xfrm>
              <a:off x="1152" y="2976"/>
              <a:ext cx="192" cy="192"/>
            </a:xfrm>
            <a:prstGeom prst="rect">
              <a:avLst/>
            </a:prstGeom>
            <a:solidFill>
              <a:srgbClr val="BDAA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349" name="Rectangle 15"/>
            <p:cNvSpPr>
              <a:spLocks noChangeArrowheads="1"/>
            </p:cNvSpPr>
            <p:nvPr/>
          </p:nvSpPr>
          <p:spPr bwMode="auto">
            <a:xfrm>
              <a:off x="1488" y="2976"/>
              <a:ext cx="192" cy="192"/>
            </a:xfrm>
            <a:prstGeom prst="rect">
              <a:avLst/>
            </a:prstGeom>
            <a:solidFill>
              <a:srgbClr val="BDAA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3350" name="Rectangle 16"/>
            <p:cNvSpPr>
              <a:spLocks noChangeArrowheads="1"/>
            </p:cNvSpPr>
            <p:nvPr/>
          </p:nvSpPr>
          <p:spPr bwMode="auto">
            <a:xfrm>
              <a:off x="1824" y="2976"/>
              <a:ext cx="192" cy="192"/>
            </a:xfrm>
            <a:prstGeom prst="rect">
              <a:avLst/>
            </a:prstGeom>
            <a:solidFill>
              <a:srgbClr val="BDAA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3351" name="Line 17"/>
            <p:cNvSpPr>
              <a:spLocks noChangeShapeType="1"/>
            </p:cNvSpPr>
            <p:nvPr/>
          </p:nvSpPr>
          <p:spPr bwMode="auto">
            <a:xfrm>
              <a:off x="1248" y="288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52" name="Line 18"/>
            <p:cNvSpPr>
              <a:spLocks noChangeShapeType="1"/>
            </p:cNvSpPr>
            <p:nvPr/>
          </p:nvSpPr>
          <p:spPr bwMode="auto">
            <a:xfrm>
              <a:off x="1584" y="288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53" name="Line 19"/>
            <p:cNvSpPr>
              <a:spLocks noChangeShapeType="1"/>
            </p:cNvSpPr>
            <p:nvPr/>
          </p:nvSpPr>
          <p:spPr bwMode="auto">
            <a:xfrm>
              <a:off x="1920" y="288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54" name="Rectangle 20"/>
            <p:cNvSpPr>
              <a:spLocks noChangeArrowheads="1"/>
            </p:cNvSpPr>
            <p:nvPr/>
          </p:nvSpPr>
          <p:spPr bwMode="auto">
            <a:xfrm>
              <a:off x="2112" y="3360"/>
              <a:ext cx="192" cy="192"/>
            </a:xfrm>
            <a:prstGeom prst="rect">
              <a:avLst/>
            </a:prstGeom>
            <a:solidFill>
              <a:srgbClr val="BDAA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3355" name="Rectangle 21"/>
            <p:cNvSpPr>
              <a:spLocks noChangeArrowheads="1"/>
            </p:cNvSpPr>
            <p:nvPr/>
          </p:nvSpPr>
          <p:spPr bwMode="auto">
            <a:xfrm>
              <a:off x="2976" y="3360"/>
              <a:ext cx="192" cy="192"/>
            </a:xfrm>
            <a:prstGeom prst="rect">
              <a:avLst/>
            </a:prstGeom>
            <a:solidFill>
              <a:srgbClr val="BDAA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13356" name="Rectangle 22"/>
            <p:cNvSpPr>
              <a:spLocks noChangeArrowheads="1"/>
            </p:cNvSpPr>
            <p:nvPr/>
          </p:nvSpPr>
          <p:spPr bwMode="auto">
            <a:xfrm>
              <a:off x="3312" y="3360"/>
              <a:ext cx="192" cy="192"/>
            </a:xfrm>
            <a:prstGeom prst="rect">
              <a:avLst/>
            </a:prstGeom>
            <a:solidFill>
              <a:srgbClr val="BDAA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13357" name="Line 23"/>
            <p:cNvSpPr>
              <a:spLocks noChangeShapeType="1"/>
            </p:cNvSpPr>
            <p:nvPr/>
          </p:nvSpPr>
          <p:spPr bwMode="auto">
            <a:xfrm>
              <a:off x="2208" y="326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58" name="Line 24"/>
            <p:cNvSpPr>
              <a:spLocks noChangeShapeType="1"/>
            </p:cNvSpPr>
            <p:nvPr/>
          </p:nvSpPr>
          <p:spPr bwMode="auto">
            <a:xfrm>
              <a:off x="3072" y="326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59" name="Line 25"/>
            <p:cNvSpPr>
              <a:spLocks noChangeShapeType="1"/>
            </p:cNvSpPr>
            <p:nvPr/>
          </p:nvSpPr>
          <p:spPr bwMode="auto">
            <a:xfrm>
              <a:off x="3408" y="326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aphicFrame>
        <p:nvGraphicFramePr>
          <p:cNvPr id="989210" name="Group 26"/>
          <p:cNvGraphicFramePr>
            <a:graphicFrameLocks noGrp="1"/>
          </p:cNvGraphicFramePr>
          <p:nvPr/>
        </p:nvGraphicFramePr>
        <p:xfrm>
          <a:off x="6400800" y="4337050"/>
          <a:ext cx="1447800" cy="1920877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274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Host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Port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AA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1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424D7AD-747B-490C-A399-A9DCBBC056AA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Ethernet with VLANs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48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Divide up hosts into logical groups called </a:t>
            </a:r>
            <a:r>
              <a:rPr lang="en-US" sz="2400" b="1" dirty="0" smtClean="0"/>
              <a:t>VLANs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Like virtual machines, but for LANs (creates “virtual networks”)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VLANs isolate traffic at layer 2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Each VLAN corresponds to IP subnet, single broadcast domain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Ethernet packet headers have VLAN tag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Bridges forward packet only on subnets on corresponding VLAN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5765800" y="3883025"/>
            <a:ext cx="0" cy="185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5765800" y="4391025"/>
            <a:ext cx="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5429250" y="2309813"/>
            <a:ext cx="0" cy="185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5429250" y="2817813"/>
            <a:ext cx="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954588" y="2316163"/>
            <a:ext cx="87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8088313" y="4067175"/>
            <a:ext cx="322262" cy="322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600">
              <a:latin typeface="+mn-lt"/>
            </a:endParaRPr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8088313" y="2500313"/>
            <a:ext cx="322262" cy="322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600">
              <a:latin typeface="+mn-lt"/>
            </a:endParaRP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6889750" y="3238500"/>
            <a:ext cx="322263" cy="322263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600">
                <a:latin typeface="+mn-lt"/>
              </a:rPr>
              <a:t>B1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092700" y="3192463"/>
            <a:ext cx="322263" cy="322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600">
              <a:latin typeface="+mn-lt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954588" y="3006725"/>
            <a:ext cx="87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4954588" y="3698875"/>
            <a:ext cx="87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276850" y="3006725"/>
            <a:ext cx="0" cy="185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5276850" y="3514725"/>
            <a:ext cx="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02" name="Freeform 18"/>
          <p:cNvSpPr>
            <a:spLocks/>
          </p:cNvSpPr>
          <p:nvPr/>
        </p:nvSpPr>
        <p:spPr bwMode="auto">
          <a:xfrm>
            <a:off x="5691188" y="2316163"/>
            <a:ext cx="784225" cy="373062"/>
          </a:xfrm>
          <a:custGeom>
            <a:avLst/>
            <a:gdLst>
              <a:gd name="T0" fmla="*/ 0 w 816"/>
              <a:gd name="T1" fmla="*/ 0 h 388"/>
              <a:gd name="T2" fmla="*/ 2147483647 w 816"/>
              <a:gd name="T3" fmla="*/ 2147483647 h 388"/>
              <a:gd name="T4" fmla="*/ 2147483647 w 816"/>
              <a:gd name="T5" fmla="*/ 2147483647 h 3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7488238" y="2316163"/>
            <a:ext cx="87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 flipH="1">
            <a:off x="6797675" y="2316163"/>
            <a:ext cx="874713" cy="373062"/>
          </a:xfrm>
          <a:custGeom>
            <a:avLst/>
            <a:gdLst>
              <a:gd name="T0" fmla="*/ 0 w 816"/>
              <a:gd name="T1" fmla="*/ 0 h 388"/>
              <a:gd name="T2" fmla="*/ 2147483647 w 816"/>
              <a:gd name="T3" fmla="*/ 2147483647 h 388"/>
              <a:gd name="T4" fmla="*/ 2147483647 w 816"/>
              <a:gd name="T5" fmla="*/ 2147483647 h 3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6337300" y="3052763"/>
            <a:ext cx="874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613525" y="2868613"/>
            <a:ext cx="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7027863" y="3052763"/>
            <a:ext cx="0" cy="185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7534275" y="3006725"/>
            <a:ext cx="87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8226425" y="2822575"/>
            <a:ext cx="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 flipH="1">
            <a:off x="7212013" y="3006725"/>
            <a:ext cx="600075" cy="323850"/>
          </a:xfrm>
          <a:custGeom>
            <a:avLst/>
            <a:gdLst>
              <a:gd name="T0" fmla="*/ 0 w 816"/>
              <a:gd name="T1" fmla="*/ 0 h 388"/>
              <a:gd name="T2" fmla="*/ 2147483647 w 816"/>
              <a:gd name="T3" fmla="*/ 2147483647 h 388"/>
              <a:gd name="T4" fmla="*/ 2147483647 w 816"/>
              <a:gd name="T5" fmla="*/ 2147483647 h 3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 rot="10800000" flipH="1">
            <a:off x="5691188" y="3330575"/>
            <a:ext cx="1198562" cy="368300"/>
          </a:xfrm>
          <a:custGeom>
            <a:avLst/>
            <a:gdLst>
              <a:gd name="T0" fmla="*/ 0 w 816"/>
              <a:gd name="T1" fmla="*/ 0 h 388"/>
              <a:gd name="T2" fmla="*/ 2147483647 w 816"/>
              <a:gd name="T3" fmla="*/ 2147483647 h 388"/>
              <a:gd name="T4" fmla="*/ 2147483647 w 816"/>
              <a:gd name="T5" fmla="*/ 2147483647 h 3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5322888" y="3883025"/>
            <a:ext cx="87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 rot="10800000" flipH="1">
            <a:off x="5922963" y="3468688"/>
            <a:ext cx="966787" cy="414337"/>
          </a:xfrm>
          <a:custGeom>
            <a:avLst/>
            <a:gdLst>
              <a:gd name="T0" fmla="*/ 0 w 816"/>
              <a:gd name="T1" fmla="*/ 0 h 388"/>
              <a:gd name="T2" fmla="*/ 2147483647 w 816"/>
              <a:gd name="T3" fmla="*/ 2147483647 h 388"/>
              <a:gd name="T4" fmla="*/ 2147483647 w 816"/>
              <a:gd name="T5" fmla="*/ 2147483647 h 3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5410200" y="4572000"/>
            <a:ext cx="2949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7580313" y="3883025"/>
            <a:ext cx="87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8226425" y="3883025"/>
            <a:ext cx="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8226425" y="4389438"/>
            <a:ext cx="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rot="-5400000">
            <a:off x="8157368" y="4136232"/>
            <a:ext cx="874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rot="-5400000">
            <a:off x="8502650" y="4113213"/>
            <a:ext cx="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rot="-5400000">
            <a:off x="8156575" y="2708275"/>
            <a:ext cx="87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rot="-5400000">
            <a:off x="8502650" y="2546350"/>
            <a:ext cx="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 flipH="1" flipV="1">
            <a:off x="7212013" y="3463925"/>
            <a:ext cx="600075" cy="419100"/>
          </a:xfrm>
          <a:custGeom>
            <a:avLst/>
            <a:gdLst>
              <a:gd name="T0" fmla="*/ 0 w 816"/>
              <a:gd name="T1" fmla="*/ 0 h 388"/>
              <a:gd name="T2" fmla="*/ 2147483647 w 816"/>
              <a:gd name="T3" fmla="*/ 2147483647 h 388"/>
              <a:gd name="T4" fmla="*/ 2147483647 w 816"/>
              <a:gd name="T5" fmla="*/ 2147483647 h 3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388">
                <a:moveTo>
                  <a:pt x="0" y="0"/>
                </a:moveTo>
                <a:lnTo>
                  <a:pt x="4" y="388"/>
                </a:lnTo>
                <a:lnTo>
                  <a:pt x="816" y="38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6889750" y="3238500"/>
            <a:ext cx="322263" cy="322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600">
              <a:latin typeface="+mn-lt"/>
            </a:endParaRPr>
          </a:p>
        </p:txBody>
      </p:sp>
      <p:sp>
        <p:nvSpPr>
          <p:cNvPr id="16424" name="Rectangle 51"/>
          <p:cNvSpPr>
            <a:spLocks noChangeArrowheads="1"/>
          </p:cNvSpPr>
          <p:nvPr/>
        </p:nvSpPr>
        <p:spPr bwMode="auto">
          <a:xfrm>
            <a:off x="5245100" y="2495550"/>
            <a:ext cx="322263" cy="322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600">
              <a:latin typeface="+mn-lt"/>
            </a:endParaRPr>
          </a:p>
        </p:txBody>
      </p:sp>
      <p:sp>
        <p:nvSpPr>
          <p:cNvPr id="16425" name="Rectangle 52"/>
          <p:cNvSpPr>
            <a:spLocks noChangeArrowheads="1"/>
          </p:cNvSpPr>
          <p:nvPr/>
        </p:nvSpPr>
        <p:spPr bwMode="auto">
          <a:xfrm>
            <a:off x="5581650" y="4068763"/>
            <a:ext cx="322263" cy="322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600">
              <a:latin typeface="+mn-lt"/>
            </a:endParaRPr>
          </a:p>
        </p:txBody>
      </p:sp>
      <p:sp>
        <p:nvSpPr>
          <p:cNvPr id="16426" name="Rectangle 12"/>
          <p:cNvSpPr>
            <a:spLocks noChangeArrowheads="1"/>
          </p:cNvSpPr>
          <p:nvPr/>
        </p:nvSpPr>
        <p:spPr bwMode="auto">
          <a:xfrm>
            <a:off x="6475413" y="2546350"/>
            <a:ext cx="322262" cy="322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600">
              <a:latin typeface="+mn-lt"/>
            </a:endParaRPr>
          </a:p>
        </p:txBody>
      </p:sp>
      <p:grpSp>
        <p:nvGrpSpPr>
          <p:cNvPr id="259220" name="Group 148"/>
          <p:cNvGrpSpPr>
            <a:grpSpLocks/>
          </p:cNvGrpSpPr>
          <p:nvPr/>
        </p:nvGrpSpPr>
        <p:grpSpPr bwMode="auto">
          <a:xfrm>
            <a:off x="4953000" y="1524000"/>
            <a:ext cx="3519488" cy="2314575"/>
            <a:chOff x="3120" y="960"/>
            <a:chExt cx="2217" cy="1458"/>
          </a:xfrm>
        </p:grpSpPr>
        <p:sp>
          <p:nvSpPr>
            <p:cNvPr id="16490" name="Line 98"/>
            <p:cNvSpPr>
              <a:spLocks noChangeShapeType="1"/>
            </p:cNvSpPr>
            <p:nvPr/>
          </p:nvSpPr>
          <p:spPr bwMode="auto">
            <a:xfrm>
              <a:off x="4176" y="1776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6491" name="Group 139"/>
            <p:cNvGrpSpPr>
              <a:grpSpLocks/>
            </p:cNvGrpSpPr>
            <p:nvPr/>
          </p:nvGrpSpPr>
          <p:grpSpPr bwMode="auto">
            <a:xfrm>
              <a:off x="3120" y="960"/>
              <a:ext cx="2217" cy="1458"/>
              <a:chOff x="3120" y="960"/>
              <a:chExt cx="2217" cy="1458"/>
            </a:xfrm>
          </p:grpSpPr>
          <p:grpSp>
            <p:nvGrpSpPr>
              <p:cNvPr id="16492" name="Group 138"/>
              <p:cNvGrpSpPr>
                <a:grpSpLocks/>
              </p:cNvGrpSpPr>
              <p:nvPr/>
            </p:nvGrpSpPr>
            <p:grpSpPr bwMode="auto">
              <a:xfrm>
                <a:off x="3120" y="1488"/>
                <a:ext cx="2217" cy="930"/>
                <a:chOff x="3120" y="1488"/>
                <a:chExt cx="2217" cy="930"/>
              </a:xfrm>
            </p:grpSpPr>
            <p:sp>
              <p:nvSpPr>
                <p:cNvPr id="16496" name="Line 86"/>
                <p:cNvSpPr>
                  <a:spLocks noChangeShapeType="1"/>
                </p:cNvSpPr>
                <p:nvPr/>
              </p:nvSpPr>
              <p:spPr bwMode="auto">
                <a:xfrm>
                  <a:off x="4731" y="1488"/>
                  <a:ext cx="552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6497" name="Line 91"/>
                <p:cNvSpPr>
                  <a:spLocks noChangeShapeType="1"/>
                </p:cNvSpPr>
                <p:nvPr/>
              </p:nvSpPr>
              <p:spPr bwMode="auto">
                <a:xfrm>
                  <a:off x="4800" y="148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6498" name="Group 137"/>
                <p:cNvGrpSpPr>
                  <a:grpSpLocks/>
                </p:cNvGrpSpPr>
                <p:nvPr/>
              </p:nvGrpSpPr>
              <p:grpSpPr bwMode="auto">
                <a:xfrm>
                  <a:off x="3120" y="1488"/>
                  <a:ext cx="2217" cy="930"/>
                  <a:chOff x="3120" y="1488"/>
                  <a:chExt cx="2217" cy="930"/>
                </a:xfrm>
              </p:grpSpPr>
              <p:grpSp>
                <p:nvGrpSpPr>
                  <p:cNvPr id="16499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120" y="1488"/>
                    <a:ext cx="960" cy="192"/>
                    <a:chOff x="3120" y="1488"/>
                    <a:chExt cx="960" cy="192"/>
                  </a:xfrm>
                </p:grpSpPr>
                <p:sp>
                  <p:nvSpPr>
                    <p:cNvPr id="16513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1488"/>
                      <a:ext cx="552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14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1488"/>
                      <a:ext cx="0" cy="19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15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0" y="1680"/>
                      <a:ext cx="480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500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3993" y="1680"/>
                    <a:ext cx="1344" cy="738"/>
                    <a:chOff x="3993" y="1680"/>
                    <a:chExt cx="1344" cy="738"/>
                  </a:xfrm>
                </p:grpSpPr>
                <p:grpSp>
                  <p:nvGrpSpPr>
                    <p:cNvPr id="16501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3" y="1680"/>
                      <a:ext cx="807" cy="336"/>
                      <a:chOff x="3993" y="1680"/>
                      <a:chExt cx="807" cy="336"/>
                    </a:xfrm>
                  </p:grpSpPr>
                  <p:sp>
                    <p:nvSpPr>
                      <p:cNvPr id="16509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0" y="1680"/>
                        <a:ext cx="48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510" name="Group 1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93" y="1920"/>
                        <a:ext cx="480" cy="96"/>
                        <a:chOff x="3993" y="1920"/>
                        <a:chExt cx="480" cy="96"/>
                      </a:xfrm>
                    </p:grpSpPr>
                    <p:sp>
                      <p:nvSpPr>
                        <p:cNvPr id="16511" name="Lin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93" y="1950"/>
                          <a:ext cx="480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512" name="Line 1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16" y="1920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5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0" y="1920"/>
                      <a:ext cx="807" cy="498"/>
                      <a:chOff x="4530" y="1920"/>
                      <a:chExt cx="807" cy="498"/>
                    </a:xfrm>
                  </p:grpSpPr>
                  <p:sp>
                    <p:nvSpPr>
                      <p:cNvPr id="16503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52" y="1920"/>
                        <a:ext cx="552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04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96" y="1920"/>
                        <a:ext cx="0" cy="19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05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0" y="2112"/>
                        <a:ext cx="384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06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51" y="2199"/>
                        <a:ext cx="384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07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96" y="2208"/>
                        <a:ext cx="0" cy="19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08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5" y="2418"/>
                        <a:ext cx="552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493" name="Group 128"/>
              <p:cNvGrpSpPr>
                <a:grpSpLocks/>
              </p:cNvGrpSpPr>
              <p:nvPr/>
            </p:nvGrpSpPr>
            <p:grpSpPr bwMode="auto">
              <a:xfrm>
                <a:off x="4176" y="960"/>
                <a:ext cx="717" cy="720"/>
                <a:chOff x="4176" y="960"/>
                <a:chExt cx="717" cy="720"/>
              </a:xfrm>
            </p:grpSpPr>
            <p:sp>
              <p:nvSpPr>
                <p:cNvPr id="16494" name="Rectangle 124"/>
                <p:cNvSpPr>
                  <a:spLocks noChangeArrowheads="1"/>
                </p:cNvSpPr>
                <p:nvPr/>
              </p:nvSpPr>
              <p:spPr bwMode="auto">
                <a:xfrm>
                  <a:off x="4176" y="960"/>
                  <a:ext cx="717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  <a:latin typeface="+mn-lt"/>
                    </a:rPr>
                    <a:t>Faculty</a:t>
                  </a:r>
                  <a:r>
                    <a:rPr lang="en-US">
                      <a:latin typeface="+mn-lt"/>
                    </a:rPr>
                    <a:t> </a:t>
                  </a:r>
                </a:p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  <a:latin typeface="+mn-lt"/>
                    </a:rPr>
                    <a:t>VLAN</a:t>
                  </a:r>
                </a:p>
              </p:txBody>
            </p:sp>
            <p:sp>
              <p:nvSpPr>
                <p:cNvPr id="1649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464" y="1344"/>
                  <a:ext cx="96" cy="33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9214" name="Group 142"/>
          <p:cNvGrpSpPr>
            <a:grpSpLocks/>
          </p:cNvGrpSpPr>
          <p:nvPr/>
        </p:nvGrpSpPr>
        <p:grpSpPr bwMode="auto">
          <a:xfrm>
            <a:off x="4876800" y="2390775"/>
            <a:ext cx="3514725" cy="3392488"/>
            <a:chOff x="3072" y="1506"/>
            <a:chExt cx="2214" cy="2137"/>
          </a:xfrm>
        </p:grpSpPr>
        <p:grpSp>
          <p:nvGrpSpPr>
            <p:cNvPr id="16469" name="Group 123"/>
            <p:cNvGrpSpPr>
              <a:grpSpLocks/>
            </p:cNvGrpSpPr>
            <p:nvPr/>
          </p:nvGrpSpPr>
          <p:grpSpPr bwMode="auto">
            <a:xfrm>
              <a:off x="3120" y="1506"/>
              <a:ext cx="2166" cy="1362"/>
              <a:chOff x="3120" y="1506"/>
              <a:chExt cx="2166" cy="1362"/>
            </a:xfrm>
          </p:grpSpPr>
          <p:grpSp>
            <p:nvGrpSpPr>
              <p:cNvPr id="16473" name="Group 122"/>
              <p:cNvGrpSpPr>
                <a:grpSpLocks/>
              </p:cNvGrpSpPr>
              <p:nvPr/>
            </p:nvGrpSpPr>
            <p:grpSpPr bwMode="auto">
              <a:xfrm>
                <a:off x="3120" y="1506"/>
                <a:ext cx="960" cy="204"/>
                <a:chOff x="3120" y="1506"/>
                <a:chExt cx="960" cy="204"/>
              </a:xfrm>
            </p:grpSpPr>
            <p:sp>
              <p:nvSpPr>
                <p:cNvPr id="16487" name="Line 85"/>
                <p:cNvSpPr>
                  <a:spLocks noChangeShapeType="1"/>
                </p:cNvSpPr>
                <p:nvPr/>
              </p:nvSpPr>
              <p:spPr bwMode="auto">
                <a:xfrm>
                  <a:off x="3120" y="1518"/>
                  <a:ext cx="552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6488" name="Line 106"/>
                <p:cNvSpPr>
                  <a:spLocks noChangeShapeType="1"/>
                </p:cNvSpPr>
                <p:nvPr/>
              </p:nvSpPr>
              <p:spPr bwMode="auto">
                <a:xfrm>
                  <a:off x="3570" y="1506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6489" name="Line 107"/>
                <p:cNvSpPr>
                  <a:spLocks noChangeShapeType="1"/>
                </p:cNvSpPr>
                <p:nvPr/>
              </p:nvSpPr>
              <p:spPr bwMode="auto">
                <a:xfrm>
                  <a:off x="3570" y="1710"/>
                  <a:ext cx="51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74" name="Group 121"/>
              <p:cNvGrpSpPr>
                <a:grpSpLocks/>
              </p:cNvGrpSpPr>
              <p:nvPr/>
            </p:nvGrpSpPr>
            <p:grpSpPr bwMode="auto">
              <a:xfrm>
                <a:off x="3120" y="1920"/>
                <a:ext cx="2166" cy="948"/>
                <a:chOff x="3120" y="1920"/>
                <a:chExt cx="2166" cy="948"/>
              </a:xfrm>
            </p:grpSpPr>
            <p:sp>
              <p:nvSpPr>
                <p:cNvPr id="16475" name="Line 108"/>
                <p:cNvSpPr>
                  <a:spLocks noChangeShapeType="1"/>
                </p:cNvSpPr>
                <p:nvPr/>
              </p:nvSpPr>
              <p:spPr bwMode="auto">
                <a:xfrm>
                  <a:off x="3990" y="1974"/>
                  <a:ext cx="48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6476" name="Line 109"/>
                <p:cNvSpPr>
                  <a:spLocks noChangeShapeType="1"/>
                </p:cNvSpPr>
                <p:nvPr/>
              </p:nvSpPr>
              <p:spPr bwMode="auto">
                <a:xfrm>
                  <a:off x="4392" y="1920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6477" name="Line 110"/>
                <p:cNvSpPr>
                  <a:spLocks noChangeShapeType="1"/>
                </p:cNvSpPr>
                <p:nvPr/>
              </p:nvSpPr>
              <p:spPr bwMode="auto">
                <a:xfrm>
                  <a:off x="3600" y="2076"/>
                  <a:ext cx="72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6478" name="Line 111"/>
                <p:cNvSpPr>
                  <a:spLocks noChangeShapeType="1"/>
                </p:cNvSpPr>
                <p:nvPr/>
              </p:nvSpPr>
              <p:spPr bwMode="auto">
                <a:xfrm>
                  <a:off x="3600" y="2112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6479" name="Line 112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480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6480" name="Group 120"/>
                <p:cNvGrpSpPr>
                  <a:grpSpLocks/>
                </p:cNvGrpSpPr>
                <p:nvPr/>
              </p:nvGrpSpPr>
              <p:grpSpPr bwMode="auto">
                <a:xfrm>
                  <a:off x="3360" y="2160"/>
                  <a:ext cx="960" cy="708"/>
                  <a:chOff x="3354" y="2160"/>
                  <a:chExt cx="960" cy="708"/>
                </a:xfrm>
              </p:grpSpPr>
              <p:sp>
                <p:nvSpPr>
                  <p:cNvPr id="1648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3690" y="2160"/>
                    <a:ext cx="62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6483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08" y="2160"/>
                    <a:ext cx="6" cy="276"/>
                  </a:xfrm>
                  <a:prstGeom prst="line">
                    <a:avLst/>
                  </a:prstGeom>
                  <a:noFill/>
                  <a:ln w="5715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6484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2418"/>
                    <a:ext cx="528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6485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642" y="2448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6486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3642" y="277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81" name="Line 119"/>
                <p:cNvSpPr>
                  <a:spLocks noChangeShapeType="1"/>
                </p:cNvSpPr>
                <p:nvPr/>
              </p:nvSpPr>
              <p:spPr bwMode="auto">
                <a:xfrm>
                  <a:off x="3414" y="2850"/>
                  <a:ext cx="1872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470" name="Group 127"/>
            <p:cNvGrpSpPr>
              <a:grpSpLocks/>
            </p:cNvGrpSpPr>
            <p:nvPr/>
          </p:nvGrpSpPr>
          <p:grpSpPr bwMode="auto">
            <a:xfrm>
              <a:off x="3072" y="2880"/>
              <a:ext cx="912" cy="763"/>
              <a:chOff x="3072" y="2880"/>
              <a:chExt cx="912" cy="763"/>
            </a:xfrm>
          </p:grpSpPr>
          <p:sp>
            <p:nvSpPr>
              <p:cNvPr id="16471" name="Text Box 82"/>
              <p:cNvSpPr txBox="1">
                <a:spLocks noChangeArrowheads="1"/>
              </p:cNvSpPr>
              <p:nvPr/>
            </p:nvSpPr>
            <p:spPr bwMode="auto">
              <a:xfrm>
                <a:off x="3072" y="3120"/>
                <a:ext cx="912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0033CC"/>
                    </a:solidFill>
                    <a:latin typeface="+mn-lt"/>
                  </a:rPr>
                  <a:t>Student VLAN</a:t>
                </a:r>
              </a:p>
            </p:txBody>
          </p:sp>
          <p:sp>
            <p:nvSpPr>
              <p:cNvPr id="16472" name="Line 126"/>
              <p:cNvSpPr>
                <a:spLocks noChangeShapeType="1"/>
              </p:cNvSpPr>
              <p:nvPr/>
            </p:nvSpPr>
            <p:spPr bwMode="auto">
              <a:xfrm flipV="1">
                <a:off x="3312" y="2880"/>
                <a:ext cx="144" cy="240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259213" name="Group 141"/>
          <p:cNvGrpSpPr>
            <a:grpSpLocks/>
          </p:cNvGrpSpPr>
          <p:nvPr/>
        </p:nvGrpSpPr>
        <p:grpSpPr bwMode="auto">
          <a:xfrm>
            <a:off x="4114800" y="1600200"/>
            <a:ext cx="4267200" cy="3962400"/>
            <a:chOff x="2592" y="1008"/>
            <a:chExt cx="2688" cy="2496"/>
          </a:xfrm>
        </p:grpSpPr>
        <p:grpSp>
          <p:nvGrpSpPr>
            <p:cNvPr id="16446" name="Group 140"/>
            <p:cNvGrpSpPr>
              <a:grpSpLocks/>
            </p:cNvGrpSpPr>
            <p:nvPr/>
          </p:nvGrpSpPr>
          <p:grpSpPr bwMode="auto">
            <a:xfrm>
              <a:off x="3120" y="1200"/>
              <a:ext cx="1968" cy="1950"/>
              <a:chOff x="3120" y="1200"/>
              <a:chExt cx="1968" cy="1950"/>
            </a:xfrm>
          </p:grpSpPr>
          <p:sp>
            <p:nvSpPr>
              <p:cNvPr id="16449" name="Line 53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50" name="Oval 54"/>
              <p:cNvSpPr>
                <a:spLocks noChangeArrowheads="1"/>
              </p:cNvSpPr>
              <p:nvPr/>
            </p:nvSpPr>
            <p:spPr bwMode="auto">
              <a:xfrm>
                <a:off x="3120" y="1200"/>
                <a:ext cx="96" cy="96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51" name="Line 56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52" name="Oval 57"/>
              <p:cNvSpPr>
                <a:spLocks noChangeArrowheads="1"/>
              </p:cNvSpPr>
              <p:nvPr/>
            </p:nvSpPr>
            <p:spPr bwMode="auto">
              <a:xfrm>
                <a:off x="3264" y="1200"/>
                <a:ext cx="96" cy="96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53" name="Line 62"/>
              <p:cNvSpPr>
                <a:spLocks noChangeShapeType="1"/>
              </p:cNvSpPr>
              <p:nvPr/>
            </p:nvSpPr>
            <p:spPr bwMode="auto">
              <a:xfrm>
                <a:off x="3216" y="234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54" name="Oval 63"/>
              <p:cNvSpPr>
                <a:spLocks noChangeArrowheads="1"/>
              </p:cNvSpPr>
              <p:nvPr/>
            </p:nvSpPr>
            <p:spPr bwMode="auto">
              <a:xfrm>
                <a:off x="3168" y="2514"/>
                <a:ext cx="96" cy="96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55" name="Line 64"/>
              <p:cNvSpPr>
                <a:spLocks noChangeShapeType="1"/>
              </p:cNvSpPr>
              <p:nvPr/>
            </p:nvSpPr>
            <p:spPr bwMode="auto">
              <a:xfrm>
                <a:off x="3840" y="246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56" name="Oval 65"/>
              <p:cNvSpPr>
                <a:spLocks noChangeArrowheads="1"/>
              </p:cNvSpPr>
              <p:nvPr/>
            </p:nvSpPr>
            <p:spPr bwMode="auto">
              <a:xfrm>
                <a:off x="3792" y="2640"/>
                <a:ext cx="96" cy="96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57" name="Line 70"/>
              <p:cNvSpPr>
                <a:spLocks noChangeShapeType="1"/>
              </p:cNvSpPr>
              <p:nvPr/>
            </p:nvSpPr>
            <p:spPr bwMode="auto">
              <a:xfrm>
                <a:off x="3792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58" name="Oval 71"/>
              <p:cNvSpPr>
                <a:spLocks noChangeArrowheads="1"/>
              </p:cNvSpPr>
              <p:nvPr/>
            </p:nvSpPr>
            <p:spPr bwMode="auto">
              <a:xfrm>
                <a:off x="3744" y="3054"/>
                <a:ext cx="96" cy="96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59" name="Line 72"/>
              <p:cNvSpPr>
                <a:spLocks noChangeShapeType="1"/>
              </p:cNvSpPr>
              <p:nvPr/>
            </p:nvSpPr>
            <p:spPr bwMode="auto">
              <a:xfrm>
                <a:off x="3936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60" name="Oval 73"/>
              <p:cNvSpPr>
                <a:spLocks noChangeArrowheads="1"/>
              </p:cNvSpPr>
              <p:nvPr/>
            </p:nvSpPr>
            <p:spPr bwMode="auto">
              <a:xfrm>
                <a:off x="3888" y="3054"/>
                <a:ext cx="96" cy="96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61" name="Line 74"/>
              <p:cNvSpPr>
                <a:spLocks noChangeShapeType="1"/>
              </p:cNvSpPr>
              <p:nvPr/>
            </p:nvSpPr>
            <p:spPr bwMode="auto">
              <a:xfrm>
                <a:off x="4128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62" name="Oval 75"/>
              <p:cNvSpPr>
                <a:spLocks noChangeArrowheads="1"/>
              </p:cNvSpPr>
              <p:nvPr/>
            </p:nvSpPr>
            <p:spPr bwMode="auto">
              <a:xfrm>
                <a:off x="4080" y="3054"/>
                <a:ext cx="96" cy="96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63" name="Line 76"/>
              <p:cNvSpPr>
                <a:spLocks noChangeShapeType="1"/>
              </p:cNvSpPr>
              <p:nvPr/>
            </p:nvSpPr>
            <p:spPr bwMode="auto">
              <a:xfrm>
                <a:off x="4464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64" name="Oval 77"/>
              <p:cNvSpPr>
                <a:spLocks noChangeArrowheads="1"/>
              </p:cNvSpPr>
              <p:nvPr/>
            </p:nvSpPr>
            <p:spPr bwMode="auto">
              <a:xfrm>
                <a:off x="4416" y="3054"/>
                <a:ext cx="96" cy="96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65" name="Line 78"/>
              <p:cNvSpPr>
                <a:spLocks noChangeShapeType="1"/>
              </p:cNvSpPr>
              <p:nvPr/>
            </p:nvSpPr>
            <p:spPr bwMode="auto">
              <a:xfrm>
                <a:off x="4752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66" name="Oval 79"/>
              <p:cNvSpPr>
                <a:spLocks noChangeArrowheads="1"/>
              </p:cNvSpPr>
              <p:nvPr/>
            </p:nvSpPr>
            <p:spPr bwMode="auto">
              <a:xfrm>
                <a:off x="4704" y="3054"/>
                <a:ext cx="96" cy="96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67" name="Line 80"/>
              <p:cNvSpPr>
                <a:spLocks noChangeShapeType="1"/>
              </p:cNvSpPr>
              <p:nvPr/>
            </p:nvSpPr>
            <p:spPr bwMode="auto">
              <a:xfrm>
                <a:off x="50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68" name="Oval 81"/>
              <p:cNvSpPr>
                <a:spLocks noChangeArrowheads="1"/>
              </p:cNvSpPr>
              <p:nvPr/>
            </p:nvSpPr>
            <p:spPr bwMode="auto">
              <a:xfrm>
                <a:off x="4992" y="3054"/>
                <a:ext cx="96" cy="96"/>
              </a:xfrm>
              <a:prstGeom prst="ellipse">
                <a:avLst/>
              </a:prstGeom>
              <a:solidFill>
                <a:srgbClr val="0033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</p:grpSp>
        <p:sp>
          <p:nvSpPr>
            <p:cNvPr id="16447" name="Rectangle 94"/>
            <p:cNvSpPr>
              <a:spLocks noChangeArrowheads="1"/>
            </p:cNvSpPr>
            <p:nvPr/>
          </p:nvSpPr>
          <p:spPr bwMode="auto">
            <a:xfrm>
              <a:off x="2592" y="1008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CC"/>
                  </a:solidFill>
                  <a:latin typeface="+mn-lt"/>
                </a:rPr>
                <a:t>Student printers</a:t>
              </a:r>
            </a:p>
          </p:txBody>
        </p:sp>
        <p:sp>
          <p:nvSpPr>
            <p:cNvPr id="16448" name="Rectangle 129"/>
            <p:cNvSpPr>
              <a:spLocks noChangeArrowheads="1"/>
            </p:cNvSpPr>
            <p:nvPr/>
          </p:nvSpPr>
          <p:spPr bwMode="auto">
            <a:xfrm>
              <a:off x="4368" y="3138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CC"/>
                  </a:solidFill>
                  <a:latin typeface="+mn-lt"/>
                </a:rPr>
                <a:t>Student workstations</a:t>
              </a:r>
            </a:p>
          </p:txBody>
        </p:sp>
      </p:grpSp>
      <p:grpSp>
        <p:nvGrpSpPr>
          <p:cNvPr id="259219" name="Group 147"/>
          <p:cNvGrpSpPr>
            <a:grpSpLocks/>
          </p:cNvGrpSpPr>
          <p:nvPr/>
        </p:nvGrpSpPr>
        <p:grpSpPr bwMode="auto">
          <a:xfrm>
            <a:off x="5486400" y="1524000"/>
            <a:ext cx="3810000" cy="2790825"/>
            <a:chOff x="3456" y="960"/>
            <a:chExt cx="2400" cy="1758"/>
          </a:xfrm>
        </p:grpSpPr>
        <p:grpSp>
          <p:nvGrpSpPr>
            <p:cNvPr id="16431" name="Group 146"/>
            <p:cNvGrpSpPr>
              <a:grpSpLocks/>
            </p:cNvGrpSpPr>
            <p:nvPr/>
          </p:nvGrpSpPr>
          <p:grpSpPr bwMode="auto">
            <a:xfrm>
              <a:off x="4752" y="2448"/>
              <a:ext cx="96" cy="270"/>
              <a:chOff x="4752" y="2448"/>
              <a:chExt cx="96" cy="270"/>
            </a:xfrm>
          </p:grpSpPr>
          <p:sp>
            <p:nvSpPr>
              <p:cNvPr id="16444" name="Line 66"/>
              <p:cNvSpPr>
                <a:spLocks noChangeShapeType="1"/>
              </p:cNvSpPr>
              <p:nvPr/>
            </p:nvSpPr>
            <p:spPr bwMode="auto">
              <a:xfrm>
                <a:off x="4800" y="24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45" name="Oval 67"/>
              <p:cNvSpPr>
                <a:spLocks noChangeArrowheads="1"/>
              </p:cNvSpPr>
              <p:nvPr/>
            </p:nvSpPr>
            <p:spPr bwMode="auto">
              <a:xfrm>
                <a:off x="4752" y="262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</p:grpSp>
        <p:grpSp>
          <p:nvGrpSpPr>
            <p:cNvPr id="16432" name="Group 145"/>
            <p:cNvGrpSpPr>
              <a:grpSpLocks/>
            </p:cNvGrpSpPr>
            <p:nvPr/>
          </p:nvGrpSpPr>
          <p:grpSpPr bwMode="auto">
            <a:xfrm>
              <a:off x="3456" y="966"/>
              <a:ext cx="858" cy="474"/>
              <a:chOff x="3456" y="966"/>
              <a:chExt cx="858" cy="474"/>
            </a:xfrm>
          </p:grpSpPr>
          <p:sp>
            <p:nvSpPr>
              <p:cNvPr id="16441" name="Line 58"/>
              <p:cNvSpPr>
                <a:spLocks noChangeShapeType="1"/>
              </p:cNvSpPr>
              <p:nvPr/>
            </p:nvSpPr>
            <p:spPr bwMode="auto">
              <a:xfrm>
                <a:off x="3504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42" name="Oval 59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43" name="Rectangle 93"/>
              <p:cNvSpPr>
                <a:spLocks noChangeArrowheads="1"/>
              </p:cNvSpPr>
              <p:nvPr/>
            </p:nvSpPr>
            <p:spPr bwMode="auto">
              <a:xfrm>
                <a:off x="3546" y="966"/>
                <a:ext cx="76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  <a:latin typeface="+mn-lt"/>
                  </a:rPr>
                  <a:t>Faculty printer</a:t>
                </a:r>
              </a:p>
            </p:txBody>
          </p:sp>
        </p:grpSp>
        <p:grpSp>
          <p:nvGrpSpPr>
            <p:cNvPr id="16433" name="Group 144"/>
            <p:cNvGrpSpPr>
              <a:grpSpLocks/>
            </p:cNvGrpSpPr>
            <p:nvPr/>
          </p:nvGrpSpPr>
          <p:grpSpPr bwMode="auto">
            <a:xfrm>
              <a:off x="4992" y="960"/>
              <a:ext cx="864" cy="480"/>
              <a:chOff x="4992" y="960"/>
              <a:chExt cx="864" cy="480"/>
            </a:xfrm>
          </p:grpSpPr>
          <p:sp>
            <p:nvSpPr>
              <p:cNvPr id="16438" name="Line 60"/>
              <p:cNvSpPr>
                <a:spLocks noChangeShapeType="1"/>
              </p:cNvSpPr>
              <p:nvPr/>
            </p:nvSpPr>
            <p:spPr bwMode="auto">
              <a:xfrm>
                <a:off x="5040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39" name="Oval 61"/>
              <p:cNvSpPr>
                <a:spLocks noChangeArrowheads="1"/>
              </p:cNvSpPr>
              <p:nvPr/>
            </p:nvSpPr>
            <p:spPr bwMode="auto">
              <a:xfrm>
                <a:off x="4992" y="120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40" name="Rectangle 95"/>
              <p:cNvSpPr>
                <a:spLocks noChangeArrowheads="1"/>
              </p:cNvSpPr>
              <p:nvPr/>
            </p:nvSpPr>
            <p:spPr bwMode="auto">
              <a:xfrm>
                <a:off x="5088" y="960"/>
                <a:ext cx="76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  <a:latin typeface="+mn-lt"/>
                  </a:rPr>
                  <a:t>Faculty</a:t>
                </a:r>
              </a:p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  <a:latin typeface="+mn-lt"/>
                  </a:rPr>
                  <a:t>fileserver</a:t>
                </a:r>
              </a:p>
            </p:txBody>
          </p:sp>
        </p:grpSp>
        <p:grpSp>
          <p:nvGrpSpPr>
            <p:cNvPr id="16434" name="Group 143"/>
            <p:cNvGrpSpPr>
              <a:grpSpLocks/>
            </p:cNvGrpSpPr>
            <p:nvPr/>
          </p:nvGrpSpPr>
          <p:grpSpPr bwMode="auto">
            <a:xfrm>
              <a:off x="4992" y="1890"/>
              <a:ext cx="834" cy="462"/>
              <a:chOff x="4992" y="1890"/>
              <a:chExt cx="834" cy="462"/>
            </a:xfrm>
          </p:grpSpPr>
          <p:sp>
            <p:nvSpPr>
              <p:cNvPr id="16435" name="Line 68"/>
              <p:cNvSpPr>
                <a:spLocks noChangeShapeType="1"/>
              </p:cNvSpPr>
              <p:nvPr/>
            </p:nvSpPr>
            <p:spPr bwMode="auto">
              <a:xfrm>
                <a:off x="5040" y="189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436" name="Oval 69"/>
              <p:cNvSpPr>
                <a:spLocks noChangeArrowheads="1"/>
              </p:cNvSpPr>
              <p:nvPr/>
            </p:nvSpPr>
            <p:spPr bwMode="auto">
              <a:xfrm>
                <a:off x="4992" y="206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16437" name="Rectangle 130"/>
              <p:cNvSpPr>
                <a:spLocks noChangeArrowheads="1"/>
              </p:cNvSpPr>
              <p:nvPr/>
            </p:nvSpPr>
            <p:spPr bwMode="auto">
              <a:xfrm>
                <a:off x="5058" y="1986"/>
                <a:ext cx="76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  <a:latin typeface="+mn-lt"/>
                  </a:rPr>
                  <a:t>Faculty</a:t>
                </a:r>
              </a:p>
              <a:p>
                <a:pPr eaLnBrk="1" hangingPunct="1"/>
                <a:r>
                  <a:rPr lang="en-US" sz="1600">
                    <a:solidFill>
                      <a:srgbClr val="FF0000"/>
                    </a:solidFill>
                    <a:latin typeface="+mn-lt"/>
                  </a:rPr>
                  <a:t>workstation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8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LANs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Downsides of VLANs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Are manually configured, complicates network management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Hard to seamlessly migrate across VLAN boundaries due to addressing restrictions</a:t>
            </a:r>
          </a:p>
          <a:p>
            <a:pPr lvl="1"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800" smtClean="0"/>
              <a:t>Upsides of VLANs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Limits scope of broadcasts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Logical separation improves isolation, security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Can change virtual topology without changing physical topology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E.g., used in data centers for VM migration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2451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VLANs are implemented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3563938"/>
            <a:ext cx="7772400" cy="2532062"/>
          </a:xfrm>
        </p:spPr>
        <p:txBody>
          <a:bodyPr/>
          <a:lstStyle/>
          <a:p>
            <a:endParaRPr lang="en-US" sz="400" smtClean="0"/>
          </a:p>
          <a:p>
            <a:r>
              <a:rPr lang="en-US" sz="2000" smtClean="0"/>
              <a:t>Packets are annotated with 12-bit </a:t>
            </a:r>
            <a:r>
              <a:rPr lang="en-US" sz="2000" smtClean="0">
                <a:solidFill>
                  <a:schemeClr val="accent2"/>
                </a:solidFill>
              </a:rPr>
              <a:t>VLAN tags</a:t>
            </a:r>
          </a:p>
          <a:p>
            <a:pPr lvl="1"/>
            <a:r>
              <a:rPr lang="en-US" sz="1800" smtClean="0"/>
              <a:t>Up to 4096 VLANs can be encapsulated within a single VLAN ID</a:t>
            </a:r>
          </a:p>
          <a:p>
            <a:endParaRPr lang="en-US" sz="2000" smtClean="0"/>
          </a:p>
          <a:p>
            <a:r>
              <a:rPr lang="en-US" sz="2000" smtClean="0"/>
              <a:t>LAN switches can configure ports as access ports or trunk ports</a:t>
            </a:r>
          </a:p>
          <a:p>
            <a:pPr lvl="1"/>
            <a:r>
              <a:rPr lang="en-US" sz="1800" smtClean="0">
                <a:solidFill>
                  <a:schemeClr val="accent2"/>
                </a:solidFill>
              </a:rPr>
              <a:t>Access ports </a:t>
            </a:r>
            <a:r>
              <a:rPr lang="en-US" sz="1800" smtClean="0"/>
              <a:t>append tags on packets</a:t>
            </a:r>
          </a:p>
          <a:p>
            <a:pPr lvl="1"/>
            <a:r>
              <a:rPr lang="en-US" sz="1800" smtClean="0"/>
              <a:t>VLAN membership almost always statically encoded in access switch’s configuration file</a:t>
            </a:r>
          </a:p>
          <a:p>
            <a:pPr lvl="1"/>
            <a:r>
              <a:rPr lang="en-US" sz="1800" smtClean="0">
                <a:solidFill>
                  <a:schemeClr val="accent2"/>
                </a:solidFill>
              </a:rPr>
              <a:t>Trunk ports </a:t>
            </a:r>
            <a:r>
              <a:rPr lang="en-US" sz="1800" smtClean="0"/>
              <a:t>can multiplex several VLANs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BE789F-A5AB-4B5A-A64D-E1D504EC1B26}" type="slidenum">
              <a:rPr lang="en-US" sz="1400"/>
              <a:pPr eaLnBrk="1" hangingPunct="1"/>
              <a:t>16</a:t>
            </a:fld>
            <a:endParaRPr lang="en-US" sz="140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t="31136" r="26193" b="25227"/>
          <a:stretch>
            <a:fillRect/>
          </a:stretch>
        </p:blipFill>
        <p:spPr bwMode="auto">
          <a:xfrm>
            <a:off x="381000" y="1143000"/>
            <a:ext cx="3657600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5963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40" name="Object 9"/>
          <p:cNvGraphicFramePr>
            <a:graphicFrameLocks noChangeAspect="1"/>
          </p:cNvGraphicFramePr>
          <p:nvPr/>
        </p:nvGraphicFramePr>
        <p:xfrm>
          <a:off x="4495800" y="1401763"/>
          <a:ext cx="5953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Visio" r:id="rId6" imgW="461010" imgH="459105" progId="Visio.Drawing.6">
                  <p:embed/>
                </p:oleObj>
              </mc:Choice>
              <mc:Fallback>
                <p:oleObj name="Visio" r:id="rId6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01763"/>
                        <a:ext cx="5953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10"/>
          <p:cNvGraphicFramePr>
            <a:graphicFrameLocks noChangeAspect="1"/>
          </p:cNvGraphicFramePr>
          <p:nvPr/>
        </p:nvGraphicFramePr>
        <p:xfrm>
          <a:off x="4495800" y="2535238"/>
          <a:ext cx="5953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Visio" r:id="rId8" imgW="461010" imgH="459105" progId="Visio.Drawing.6">
                  <p:embed/>
                </p:oleObj>
              </mc:Choice>
              <mc:Fallback>
                <p:oleObj name="Visio" r:id="rId8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35238"/>
                        <a:ext cx="5953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>
            <a:stCxn id="18439" idx="3"/>
          </p:cNvCxnSpPr>
          <p:nvPr/>
        </p:nvCxnSpPr>
        <p:spPr>
          <a:xfrm flipV="1">
            <a:off x="6496050" y="2286000"/>
            <a:ext cx="641350" cy="476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8439" idx="1"/>
          </p:cNvCxnSpPr>
          <p:nvPr/>
        </p:nvCxnSpPr>
        <p:spPr>
          <a:xfrm>
            <a:off x="5091113" y="1828800"/>
            <a:ext cx="700087" cy="46196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091113" y="2401888"/>
            <a:ext cx="790575" cy="56991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44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H="1">
            <a:off x="7756525" y="1828800"/>
            <a:ext cx="700088" cy="46196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715250" y="2401888"/>
            <a:ext cx="792163" cy="56991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8448" name="Object 35"/>
          <p:cNvGraphicFramePr>
            <a:graphicFrameLocks noChangeAspect="1"/>
          </p:cNvGraphicFramePr>
          <p:nvPr/>
        </p:nvGraphicFramePr>
        <p:xfrm>
          <a:off x="8486775" y="1403350"/>
          <a:ext cx="5953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Visio" r:id="rId9" imgW="461010" imgH="459105" progId="Visio.Drawing.6">
                  <p:embed/>
                </p:oleObj>
              </mc:Choice>
              <mc:Fallback>
                <p:oleObj name="Visio" r:id="rId9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1403350"/>
                        <a:ext cx="5953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36"/>
          <p:cNvGraphicFramePr>
            <a:graphicFrameLocks noChangeAspect="1"/>
          </p:cNvGraphicFramePr>
          <p:nvPr/>
        </p:nvGraphicFramePr>
        <p:xfrm>
          <a:off x="8486775" y="2536825"/>
          <a:ext cx="5953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Visio" r:id="rId10" imgW="461010" imgH="459105" progId="Visio.Drawing.6">
                  <p:embed/>
                </p:oleObj>
              </mc:Choice>
              <mc:Fallback>
                <p:oleObj name="Visio" r:id="rId10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2536825"/>
                        <a:ext cx="5953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0" name="Group 59"/>
          <p:cNvGrpSpPr>
            <a:grpSpLocks/>
          </p:cNvGrpSpPr>
          <p:nvPr/>
        </p:nvGrpSpPr>
        <p:grpSpPr bwMode="auto">
          <a:xfrm>
            <a:off x="5997575" y="2430463"/>
            <a:ext cx="1470025" cy="769937"/>
            <a:chOff x="5997196" y="2429991"/>
            <a:chExt cx="1470404" cy="770409"/>
          </a:xfrm>
        </p:grpSpPr>
        <p:sp>
          <p:nvSpPr>
            <p:cNvPr id="18467" name="Text Box 35"/>
            <p:cNvSpPr txBox="1">
              <a:spLocks noChangeArrowheads="1"/>
            </p:cNvSpPr>
            <p:nvPr/>
          </p:nvSpPr>
          <p:spPr bwMode="auto">
            <a:xfrm>
              <a:off x="5997196" y="2800290"/>
              <a:ext cx="14704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Arial" panose="020B0604020202020204" pitchFamily="34" charset="0"/>
                </a:rPr>
                <a:t>Trunk ports</a:t>
              </a:r>
            </a:p>
          </p:txBody>
        </p:sp>
        <p:grpSp>
          <p:nvGrpSpPr>
            <p:cNvPr id="18468" name="Group 58"/>
            <p:cNvGrpSpPr>
              <a:grpSpLocks/>
            </p:cNvGrpSpPr>
            <p:nvPr/>
          </p:nvGrpSpPr>
          <p:grpSpPr bwMode="auto">
            <a:xfrm>
              <a:off x="6496336" y="2429991"/>
              <a:ext cx="590264" cy="427168"/>
              <a:chOff x="6496336" y="2429991"/>
              <a:chExt cx="590264" cy="427168"/>
            </a:xfrm>
          </p:grpSpPr>
          <p:sp>
            <p:nvSpPr>
              <p:cNvPr id="18469" name="Line 173"/>
              <p:cNvSpPr>
                <a:spLocks noChangeShapeType="1"/>
              </p:cNvSpPr>
              <p:nvPr/>
            </p:nvSpPr>
            <p:spPr bwMode="auto">
              <a:xfrm flipH="1" flipV="1">
                <a:off x="6496336" y="2429991"/>
                <a:ext cx="133064" cy="418759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Line 173"/>
              <p:cNvSpPr>
                <a:spLocks noChangeShapeType="1"/>
              </p:cNvSpPr>
              <p:nvPr/>
            </p:nvSpPr>
            <p:spPr bwMode="auto">
              <a:xfrm flipV="1">
                <a:off x="6953536" y="2438400"/>
                <a:ext cx="133064" cy="418759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51" name="Group 57"/>
          <p:cNvGrpSpPr>
            <a:grpSpLocks/>
          </p:cNvGrpSpPr>
          <p:nvPr/>
        </p:nvGrpSpPr>
        <p:grpSpPr bwMode="auto">
          <a:xfrm>
            <a:off x="5786438" y="1276350"/>
            <a:ext cx="2185987" cy="925513"/>
            <a:chOff x="5786649" y="1276290"/>
            <a:chExt cx="2185605" cy="925550"/>
          </a:xfrm>
        </p:grpSpPr>
        <p:sp>
          <p:nvSpPr>
            <p:cNvPr id="18464" name="Text Box 35"/>
            <p:cNvSpPr txBox="1">
              <a:spLocks noChangeArrowheads="1"/>
            </p:cNvSpPr>
            <p:nvPr/>
          </p:nvSpPr>
          <p:spPr bwMode="auto">
            <a:xfrm>
              <a:off x="6324600" y="1276290"/>
              <a:ext cx="16476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Arial" panose="020B0604020202020204" pitchFamily="34" charset="0"/>
                </a:rPr>
                <a:t>Access ports</a:t>
              </a:r>
            </a:p>
          </p:txBody>
        </p:sp>
        <p:sp>
          <p:nvSpPr>
            <p:cNvPr id="18465" name="Line 173"/>
            <p:cNvSpPr>
              <a:spLocks noChangeShapeType="1"/>
            </p:cNvSpPr>
            <p:nvPr/>
          </p:nvSpPr>
          <p:spPr bwMode="auto">
            <a:xfrm flipH="1">
              <a:off x="5786649" y="1632466"/>
              <a:ext cx="723973" cy="56937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173"/>
            <p:cNvSpPr>
              <a:spLocks noChangeShapeType="1"/>
            </p:cNvSpPr>
            <p:nvPr/>
          </p:nvSpPr>
          <p:spPr bwMode="auto">
            <a:xfrm>
              <a:off x="7620000" y="1676399"/>
              <a:ext cx="96032" cy="52544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951413" y="2389188"/>
            <a:ext cx="3570287" cy="1044575"/>
            <a:chOff x="4951845" y="2389496"/>
            <a:chExt cx="3569546" cy="1043982"/>
          </a:xfrm>
        </p:grpSpPr>
        <p:grpSp>
          <p:nvGrpSpPr>
            <p:cNvPr id="18459" name="Group 53"/>
            <p:cNvGrpSpPr>
              <a:grpSpLocks/>
            </p:cNvGrpSpPr>
            <p:nvPr/>
          </p:nvGrpSpPr>
          <p:grpSpPr bwMode="auto">
            <a:xfrm>
              <a:off x="5105400" y="2389496"/>
              <a:ext cx="3415991" cy="685801"/>
              <a:chOff x="5105400" y="2389496"/>
              <a:chExt cx="3415991" cy="685801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6510446" y="2389496"/>
                <a:ext cx="642804" cy="4759"/>
              </a:xfrm>
              <a:prstGeom prst="line">
                <a:avLst/>
              </a:prstGeom>
              <a:ln w="53975">
                <a:solidFill>
                  <a:srgbClr val="33CC33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5105800" y="2505317"/>
                <a:ext cx="790411" cy="569589"/>
              </a:xfrm>
              <a:prstGeom prst="line">
                <a:avLst/>
              </a:prstGeom>
              <a:ln w="53975">
                <a:solidFill>
                  <a:srgbClr val="33CC33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7730980" y="2505317"/>
                <a:ext cx="790411" cy="569589"/>
              </a:xfrm>
              <a:prstGeom prst="line">
                <a:avLst/>
              </a:prstGeom>
              <a:ln w="53975">
                <a:solidFill>
                  <a:srgbClr val="33CC33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460" name="Text Box 35"/>
            <p:cNvSpPr txBox="1">
              <a:spLocks noChangeArrowheads="1"/>
            </p:cNvSpPr>
            <p:nvPr/>
          </p:nvSpPr>
          <p:spPr bwMode="auto">
            <a:xfrm>
              <a:off x="4951845" y="3064146"/>
              <a:ext cx="1005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33CC33"/>
                  </a:solidFill>
                  <a:latin typeface="Arial" panose="020B0604020202020204" pitchFamily="34" charset="0"/>
                </a:rPr>
                <a:t>VLAN 1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953000" y="1447800"/>
            <a:ext cx="3492500" cy="750888"/>
            <a:chOff x="4953000" y="1447800"/>
            <a:chExt cx="3492973" cy="750319"/>
          </a:xfrm>
        </p:grpSpPr>
        <p:grpSp>
          <p:nvGrpSpPr>
            <p:cNvPr id="18454" name="Group 54"/>
            <p:cNvGrpSpPr>
              <a:grpSpLocks/>
            </p:cNvGrpSpPr>
            <p:nvPr/>
          </p:nvGrpSpPr>
          <p:grpSpPr bwMode="auto">
            <a:xfrm>
              <a:off x="5079737" y="1735536"/>
              <a:ext cx="3366236" cy="462583"/>
              <a:chOff x="5079737" y="1735536"/>
              <a:chExt cx="3366236" cy="46258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6485145" y="2193360"/>
                <a:ext cx="641437" cy="4759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080017" y="1734920"/>
                <a:ext cx="700183" cy="463199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7745791" y="1734920"/>
                <a:ext cx="700182" cy="463199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455" name="Text Box 35"/>
            <p:cNvSpPr txBox="1">
              <a:spLocks noChangeArrowheads="1"/>
            </p:cNvSpPr>
            <p:nvPr/>
          </p:nvSpPr>
          <p:spPr bwMode="auto">
            <a:xfrm>
              <a:off x="4953000" y="1447800"/>
              <a:ext cx="10054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VLAN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6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VLANs are implemented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3563938"/>
            <a:ext cx="7772400" cy="2532062"/>
          </a:xfrm>
        </p:spPr>
        <p:txBody>
          <a:bodyPr/>
          <a:lstStyle/>
          <a:p>
            <a:r>
              <a:rPr lang="en-US" sz="2200" smtClean="0"/>
              <a:t>802.1Q (VLAN spec) defines a few other fields too</a:t>
            </a:r>
          </a:p>
          <a:p>
            <a:pPr lvl="1"/>
            <a:r>
              <a:rPr lang="en-US" sz="1800" smtClean="0">
                <a:solidFill>
                  <a:schemeClr val="accent2"/>
                </a:solidFill>
              </a:rPr>
              <a:t>Ethertype </a:t>
            </a:r>
            <a:r>
              <a:rPr lang="en-US" sz="1800" smtClean="0"/>
              <a:t>of 0x8100 instructs switch to decode next 2 bytes as VLAN header</a:t>
            </a:r>
          </a:p>
          <a:p>
            <a:pPr lvl="1"/>
            <a:r>
              <a:rPr lang="en-US" sz="1800" smtClean="0"/>
              <a:t>3 bits of priority (like IP ToS)</a:t>
            </a:r>
          </a:p>
          <a:p>
            <a:pPr lvl="1"/>
            <a:r>
              <a:rPr lang="en-US" sz="1800" smtClean="0"/>
              <a:t>1 bit for compatibility with token ring</a:t>
            </a:r>
          </a:p>
          <a:p>
            <a:r>
              <a:rPr lang="en-US" sz="2000" smtClean="0"/>
              <a:t>What if 4096 VLANs isn’t enough?</a:t>
            </a:r>
          </a:p>
          <a:p>
            <a:pPr lvl="1"/>
            <a:r>
              <a:rPr lang="en-US" sz="1600" smtClean="0">
                <a:solidFill>
                  <a:schemeClr val="accent2"/>
                </a:solidFill>
              </a:rPr>
              <a:t>QinQ </a:t>
            </a:r>
            <a:r>
              <a:rPr lang="en-US" sz="1600" smtClean="0"/>
              <a:t>(802.1ad) – can encapsulate VLANs within VLANs by stacking VLAN tags</a:t>
            </a:r>
          </a:p>
          <a:p>
            <a:pPr lvl="1"/>
            <a:r>
              <a:rPr lang="en-US" sz="1800" smtClean="0"/>
              <a:t>Up to 4096 VLANs can be multiplexed within a single VLAN ID</a:t>
            </a:r>
            <a:r>
              <a:rPr lang="en-US" sz="1800" smtClean="0">
                <a:sym typeface="Wingdings" panose="05000000000000000000" pitchFamily="2" charset="2"/>
              </a:rPr>
              <a:t> 4096^2 combinations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8FC548-C462-4468-917B-5DB40D4824DB}" type="slidenum">
              <a:rPr lang="en-US" sz="1400"/>
              <a:pPr eaLnBrk="1" hangingPunct="1"/>
              <a:t>17</a:t>
            </a:fld>
            <a:endParaRPr lang="en-US" sz="140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t="31136" r="26193" b="25227"/>
          <a:stretch>
            <a:fillRect/>
          </a:stretch>
        </p:blipFill>
        <p:spPr bwMode="auto">
          <a:xfrm>
            <a:off x="381000" y="1143000"/>
            <a:ext cx="3657600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5963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64" name="Object 9"/>
          <p:cNvGraphicFramePr>
            <a:graphicFrameLocks noChangeAspect="1"/>
          </p:cNvGraphicFramePr>
          <p:nvPr/>
        </p:nvGraphicFramePr>
        <p:xfrm>
          <a:off x="4495800" y="1401763"/>
          <a:ext cx="5953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Visio" r:id="rId6" imgW="461010" imgH="459105" progId="Visio.Drawing.6">
                  <p:embed/>
                </p:oleObj>
              </mc:Choice>
              <mc:Fallback>
                <p:oleObj name="Visio" r:id="rId6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01763"/>
                        <a:ext cx="5953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0"/>
          <p:cNvGraphicFramePr>
            <a:graphicFrameLocks noChangeAspect="1"/>
          </p:cNvGraphicFramePr>
          <p:nvPr/>
        </p:nvGraphicFramePr>
        <p:xfrm>
          <a:off x="4495800" y="2535238"/>
          <a:ext cx="5953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Visio" r:id="rId8" imgW="461010" imgH="459105" progId="Visio.Drawing.6">
                  <p:embed/>
                </p:oleObj>
              </mc:Choice>
              <mc:Fallback>
                <p:oleObj name="Visio" r:id="rId8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35238"/>
                        <a:ext cx="5953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>
            <a:stCxn id="19463" idx="3"/>
          </p:cNvCxnSpPr>
          <p:nvPr/>
        </p:nvCxnSpPr>
        <p:spPr>
          <a:xfrm flipV="1">
            <a:off x="6496050" y="2286000"/>
            <a:ext cx="641350" cy="476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9463" idx="1"/>
          </p:cNvCxnSpPr>
          <p:nvPr/>
        </p:nvCxnSpPr>
        <p:spPr>
          <a:xfrm>
            <a:off x="5091113" y="1828800"/>
            <a:ext cx="700087" cy="46196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091113" y="2401888"/>
            <a:ext cx="790575" cy="56991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946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H="1">
            <a:off x="7756525" y="1828800"/>
            <a:ext cx="700088" cy="46196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715250" y="2401888"/>
            <a:ext cx="792163" cy="56991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9472" name="Object 35"/>
          <p:cNvGraphicFramePr>
            <a:graphicFrameLocks noChangeAspect="1"/>
          </p:cNvGraphicFramePr>
          <p:nvPr/>
        </p:nvGraphicFramePr>
        <p:xfrm>
          <a:off x="8486775" y="1403350"/>
          <a:ext cx="5953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Visio" r:id="rId9" imgW="461010" imgH="459105" progId="Visio.Drawing.6">
                  <p:embed/>
                </p:oleObj>
              </mc:Choice>
              <mc:Fallback>
                <p:oleObj name="Visio" r:id="rId9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1403350"/>
                        <a:ext cx="5953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36"/>
          <p:cNvGraphicFramePr>
            <a:graphicFrameLocks noChangeAspect="1"/>
          </p:cNvGraphicFramePr>
          <p:nvPr/>
        </p:nvGraphicFramePr>
        <p:xfrm>
          <a:off x="8486775" y="2536825"/>
          <a:ext cx="5953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Visio" r:id="rId10" imgW="461010" imgH="459105" progId="Visio.Drawing.6">
                  <p:embed/>
                </p:oleObj>
              </mc:Choice>
              <mc:Fallback>
                <p:oleObj name="Visio" r:id="rId10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2536825"/>
                        <a:ext cx="5953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74" name="Group 59"/>
          <p:cNvGrpSpPr>
            <a:grpSpLocks/>
          </p:cNvGrpSpPr>
          <p:nvPr/>
        </p:nvGrpSpPr>
        <p:grpSpPr bwMode="auto">
          <a:xfrm>
            <a:off x="5997575" y="2430463"/>
            <a:ext cx="1470025" cy="769937"/>
            <a:chOff x="5997196" y="2429991"/>
            <a:chExt cx="1470404" cy="770409"/>
          </a:xfrm>
        </p:grpSpPr>
        <p:sp>
          <p:nvSpPr>
            <p:cNvPr id="19491" name="Text Box 35"/>
            <p:cNvSpPr txBox="1">
              <a:spLocks noChangeArrowheads="1"/>
            </p:cNvSpPr>
            <p:nvPr/>
          </p:nvSpPr>
          <p:spPr bwMode="auto">
            <a:xfrm>
              <a:off x="5997196" y="2800290"/>
              <a:ext cx="14704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Arial" panose="020B0604020202020204" pitchFamily="34" charset="0"/>
                </a:rPr>
                <a:t>Trunk ports</a:t>
              </a:r>
            </a:p>
          </p:txBody>
        </p:sp>
        <p:grpSp>
          <p:nvGrpSpPr>
            <p:cNvPr id="19492" name="Group 58"/>
            <p:cNvGrpSpPr>
              <a:grpSpLocks/>
            </p:cNvGrpSpPr>
            <p:nvPr/>
          </p:nvGrpSpPr>
          <p:grpSpPr bwMode="auto">
            <a:xfrm>
              <a:off x="6496336" y="2429991"/>
              <a:ext cx="590264" cy="427168"/>
              <a:chOff x="6496336" y="2429991"/>
              <a:chExt cx="590264" cy="427168"/>
            </a:xfrm>
          </p:grpSpPr>
          <p:sp>
            <p:nvSpPr>
              <p:cNvPr id="19493" name="Line 173"/>
              <p:cNvSpPr>
                <a:spLocks noChangeShapeType="1"/>
              </p:cNvSpPr>
              <p:nvPr/>
            </p:nvSpPr>
            <p:spPr bwMode="auto">
              <a:xfrm flipH="1" flipV="1">
                <a:off x="6496336" y="2429991"/>
                <a:ext cx="133064" cy="418759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Line 173"/>
              <p:cNvSpPr>
                <a:spLocks noChangeShapeType="1"/>
              </p:cNvSpPr>
              <p:nvPr/>
            </p:nvSpPr>
            <p:spPr bwMode="auto">
              <a:xfrm flipV="1">
                <a:off x="6953536" y="2438400"/>
                <a:ext cx="133064" cy="418759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75" name="Group 57"/>
          <p:cNvGrpSpPr>
            <a:grpSpLocks/>
          </p:cNvGrpSpPr>
          <p:nvPr/>
        </p:nvGrpSpPr>
        <p:grpSpPr bwMode="auto">
          <a:xfrm>
            <a:off x="5786438" y="1276350"/>
            <a:ext cx="2185987" cy="925513"/>
            <a:chOff x="5786649" y="1276290"/>
            <a:chExt cx="2185605" cy="925550"/>
          </a:xfrm>
        </p:grpSpPr>
        <p:sp>
          <p:nvSpPr>
            <p:cNvPr id="19488" name="Text Box 35"/>
            <p:cNvSpPr txBox="1">
              <a:spLocks noChangeArrowheads="1"/>
            </p:cNvSpPr>
            <p:nvPr/>
          </p:nvSpPr>
          <p:spPr bwMode="auto">
            <a:xfrm>
              <a:off x="6324600" y="1276290"/>
              <a:ext cx="16476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Arial" panose="020B0604020202020204" pitchFamily="34" charset="0"/>
                </a:rPr>
                <a:t>Access ports</a:t>
              </a:r>
            </a:p>
          </p:txBody>
        </p:sp>
        <p:sp>
          <p:nvSpPr>
            <p:cNvPr id="19489" name="Line 173"/>
            <p:cNvSpPr>
              <a:spLocks noChangeShapeType="1"/>
            </p:cNvSpPr>
            <p:nvPr/>
          </p:nvSpPr>
          <p:spPr bwMode="auto">
            <a:xfrm flipH="1">
              <a:off x="5786649" y="1632466"/>
              <a:ext cx="723973" cy="56937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173"/>
            <p:cNvSpPr>
              <a:spLocks noChangeShapeType="1"/>
            </p:cNvSpPr>
            <p:nvPr/>
          </p:nvSpPr>
          <p:spPr bwMode="auto">
            <a:xfrm>
              <a:off x="7620000" y="1676399"/>
              <a:ext cx="96032" cy="52544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951413" y="2389188"/>
            <a:ext cx="3570287" cy="1044575"/>
            <a:chOff x="4951845" y="2389496"/>
            <a:chExt cx="3569546" cy="1043982"/>
          </a:xfrm>
        </p:grpSpPr>
        <p:grpSp>
          <p:nvGrpSpPr>
            <p:cNvPr id="19483" name="Group 53"/>
            <p:cNvGrpSpPr>
              <a:grpSpLocks/>
            </p:cNvGrpSpPr>
            <p:nvPr/>
          </p:nvGrpSpPr>
          <p:grpSpPr bwMode="auto">
            <a:xfrm>
              <a:off x="5105400" y="2389496"/>
              <a:ext cx="3415991" cy="685801"/>
              <a:chOff x="5105400" y="2389496"/>
              <a:chExt cx="3415991" cy="685801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6510446" y="2389496"/>
                <a:ext cx="642804" cy="4759"/>
              </a:xfrm>
              <a:prstGeom prst="line">
                <a:avLst/>
              </a:prstGeom>
              <a:ln w="53975">
                <a:solidFill>
                  <a:srgbClr val="33CC33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5105800" y="2505317"/>
                <a:ext cx="790411" cy="569589"/>
              </a:xfrm>
              <a:prstGeom prst="line">
                <a:avLst/>
              </a:prstGeom>
              <a:ln w="53975">
                <a:solidFill>
                  <a:srgbClr val="33CC33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7730980" y="2505317"/>
                <a:ext cx="790411" cy="569589"/>
              </a:xfrm>
              <a:prstGeom prst="line">
                <a:avLst/>
              </a:prstGeom>
              <a:ln w="53975">
                <a:solidFill>
                  <a:srgbClr val="33CC33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9484" name="Text Box 35"/>
            <p:cNvSpPr txBox="1">
              <a:spLocks noChangeArrowheads="1"/>
            </p:cNvSpPr>
            <p:nvPr/>
          </p:nvSpPr>
          <p:spPr bwMode="auto">
            <a:xfrm>
              <a:off x="4951845" y="3064146"/>
              <a:ext cx="1005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33CC33"/>
                  </a:solidFill>
                  <a:latin typeface="Arial" panose="020B0604020202020204" pitchFamily="34" charset="0"/>
                </a:rPr>
                <a:t>VLAN 1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953000" y="1447800"/>
            <a:ext cx="3492500" cy="750888"/>
            <a:chOff x="4953000" y="1447800"/>
            <a:chExt cx="3492973" cy="750319"/>
          </a:xfrm>
        </p:grpSpPr>
        <p:grpSp>
          <p:nvGrpSpPr>
            <p:cNvPr id="19478" name="Group 54"/>
            <p:cNvGrpSpPr>
              <a:grpSpLocks/>
            </p:cNvGrpSpPr>
            <p:nvPr/>
          </p:nvGrpSpPr>
          <p:grpSpPr bwMode="auto">
            <a:xfrm>
              <a:off x="5079737" y="1735536"/>
              <a:ext cx="3366236" cy="462583"/>
              <a:chOff x="5079737" y="1735536"/>
              <a:chExt cx="3366236" cy="46258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6485145" y="2193360"/>
                <a:ext cx="641437" cy="4759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080017" y="1734920"/>
                <a:ext cx="700183" cy="463199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7745791" y="1734920"/>
                <a:ext cx="700182" cy="463199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9479" name="Text Box 35"/>
            <p:cNvSpPr txBox="1">
              <a:spLocks noChangeArrowheads="1"/>
            </p:cNvSpPr>
            <p:nvPr/>
          </p:nvSpPr>
          <p:spPr bwMode="auto">
            <a:xfrm>
              <a:off x="4953000" y="1447800"/>
              <a:ext cx="10054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VLAN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7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VLANs are implemented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92538"/>
            <a:ext cx="7772400" cy="2532062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6"/>
                </a:solidFill>
                <a:sym typeface="Wingdings" pitchFamily="2" charset="2"/>
              </a:rPr>
              <a:t>Native mode</a:t>
            </a:r>
          </a:p>
          <a:p>
            <a:pPr lvl="1">
              <a:defRPr/>
            </a:pPr>
            <a:r>
              <a:rPr lang="en-US" sz="2400" dirty="0" smtClean="0">
                <a:sym typeface="Wingdings" pitchFamily="2" charset="2"/>
              </a:rPr>
              <a:t>IEEE likes to make specs that are backwards compatible</a:t>
            </a:r>
          </a:p>
          <a:p>
            <a:pPr lvl="1">
              <a:defRPr/>
            </a:pPr>
            <a:r>
              <a:rPr lang="en-US" sz="2400" dirty="0" smtClean="0">
                <a:sym typeface="Wingdings" pitchFamily="2" charset="2"/>
              </a:rPr>
              <a:t>802.1Q allows trunk ports to carry both tagged and untagged frames</a:t>
            </a:r>
          </a:p>
          <a:p>
            <a:pPr lvl="1">
              <a:defRPr/>
            </a:pPr>
            <a:r>
              <a:rPr lang="en-US" sz="2400" dirty="0" smtClean="0">
                <a:sym typeface="Wingdings" pitchFamily="2" charset="2"/>
              </a:rPr>
              <a:t>Frames with no tags are said to be part of the switch’s </a:t>
            </a:r>
            <a:r>
              <a:rPr lang="en-US" sz="2400" dirty="0" smtClean="0">
                <a:solidFill>
                  <a:schemeClr val="accent2"/>
                </a:solidFill>
                <a:sym typeface="Wingdings" pitchFamily="2" charset="2"/>
              </a:rPr>
              <a:t>native VLAN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C71142-0E9F-48F7-9B74-6E6F1F83A9A3}" type="slidenum">
              <a:rPr lang="en-US" sz="1400"/>
              <a:pPr eaLnBrk="1" hangingPunct="1"/>
              <a:t>18</a:t>
            </a:fld>
            <a:endParaRPr lang="en-US" sz="140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t="31136" r="26193" b="25227"/>
          <a:stretch>
            <a:fillRect/>
          </a:stretch>
        </p:blipFill>
        <p:spPr bwMode="auto">
          <a:xfrm>
            <a:off x="381000" y="1143000"/>
            <a:ext cx="3657600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5963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88" name="Object 9"/>
          <p:cNvGraphicFramePr>
            <a:graphicFrameLocks noChangeAspect="1"/>
          </p:cNvGraphicFramePr>
          <p:nvPr/>
        </p:nvGraphicFramePr>
        <p:xfrm>
          <a:off x="4495800" y="1401763"/>
          <a:ext cx="5953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Visio" r:id="rId6" imgW="461010" imgH="459105" progId="Visio.Drawing.6">
                  <p:embed/>
                </p:oleObj>
              </mc:Choice>
              <mc:Fallback>
                <p:oleObj name="Visio" r:id="rId6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01763"/>
                        <a:ext cx="5953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0"/>
          <p:cNvGraphicFramePr>
            <a:graphicFrameLocks noChangeAspect="1"/>
          </p:cNvGraphicFramePr>
          <p:nvPr/>
        </p:nvGraphicFramePr>
        <p:xfrm>
          <a:off x="4495800" y="2535238"/>
          <a:ext cx="5953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Visio" r:id="rId8" imgW="461010" imgH="459105" progId="Visio.Drawing.6">
                  <p:embed/>
                </p:oleObj>
              </mc:Choice>
              <mc:Fallback>
                <p:oleObj name="Visio" r:id="rId8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35238"/>
                        <a:ext cx="5953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>
            <a:stCxn id="20487" idx="3"/>
          </p:cNvCxnSpPr>
          <p:nvPr/>
        </p:nvCxnSpPr>
        <p:spPr>
          <a:xfrm flipV="1">
            <a:off x="6496050" y="2286000"/>
            <a:ext cx="641350" cy="476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0487" idx="1"/>
          </p:cNvCxnSpPr>
          <p:nvPr/>
        </p:nvCxnSpPr>
        <p:spPr>
          <a:xfrm>
            <a:off x="5091113" y="1828800"/>
            <a:ext cx="700087" cy="46196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091113" y="2401888"/>
            <a:ext cx="790575" cy="56991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49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H="1">
            <a:off x="7756525" y="1828800"/>
            <a:ext cx="700088" cy="46196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715250" y="2401888"/>
            <a:ext cx="792163" cy="56991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0496" name="Object 35"/>
          <p:cNvGraphicFramePr>
            <a:graphicFrameLocks noChangeAspect="1"/>
          </p:cNvGraphicFramePr>
          <p:nvPr/>
        </p:nvGraphicFramePr>
        <p:xfrm>
          <a:off x="8486775" y="1403350"/>
          <a:ext cx="5953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Visio" r:id="rId9" imgW="461010" imgH="459105" progId="Visio.Drawing.6">
                  <p:embed/>
                </p:oleObj>
              </mc:Choice>
              <mc:Fallback>
                <p:oleObj name="Visio" r:id="rId9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1403350"/>
                        <a:ext cx="5953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36"/>
          <p:cNvGraphicFramePr>
            <a:graphicFrameLocks noChangeAspect="1"/>
          </p:cNvGraphicFramePr>
          <p:nvPr/>
        </p:nvGraphicFramePr>
        <p:xfrm>
          <a:off x="8486775" y="2536825"/>
          <a:ext cx="5953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Visio" r:id="rId10" imgW="461010" imgH="459105" progId="Visio.Drawing.6">
                  <p:embed/>
                </p:oleObj>
              </mc:Choice>
              <mc:Fallback>
                <p:oleObj name="Visio" r:id="rId10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2536825"/>
                        <a:ext cx="5953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8" name="Group 59"/>
          <p:cNvGrpSpPr>
            <a:grpSpLocks/>
          </p:cNvGrpSpPr>
          <p:nvPr/>
        </p:nvGrpSpPr>
        <p:grpSpPr bwMode="auto">
          <a:xfrm>
            <a:off x="5997575" y="2430463"/>
            <a:ext cx="1470025" cy="769937"/>
            <a:chOff x="5997196" y="2429991"/>
            <a:chExt cx="1470404" cy="770409"/>
          </a:xfrm>
        </p:grpSpPr>
        <p:sp>
          <p:nvSpPr>
            <p:cNvPr id="20515" name="Text Box 35"/>
            <p:cNvSpPr txBox="1">
              <a:spLocks noChangeArrowheads="1"/>
            </p:cNvSpPr>
            <p:nvPr/>
          </p:nvSpPr>
          <p:spPr bwMode="auto">
            <a:xfrm>
              <a:off x="5997196" y="2800290"/>
              <a:ext cx="14704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Arial" panose="020B0604020202020204" pitchFamily="34" charset="0"/>
                </a:rPr>
                <a:t>Trunk ports</a:t>
              </a:r>
            </a:p>
          </p:txBody>
        </p:sp>
        <p:grpSp>
          <p:nvGrpSpPr>
            <p:cNvPr id="20516" name="Group 58"/>
            <p:cNvGrpSpPr>
              <a:grpSpLocks/>
            </p:cNvGrpSpPr>
            <p:nvPr/>
          </p:nvGrpSpPr>
          <p:grpSpPr bwMode="auto">
            <a:xfrm>
              <a:off x="6496336" y="2429991"/>
              <a:ext cx="590264" cy="427168"/>
              <a:chOff x="6496336" y="2429991"/>
              <a:chExt cx="590264" cy="427168"/>
            </a:xfrm>
          </p:grpSpPr>
          <p:sp>
            <p:nvSpPr>
              <p:cNvPr id="20517" name="Line 173"/>
              <p:cNvSpPr>
                <a:spLocks noChangeShapeType="1"/>
              </p:cNvSpPr>
              <p:nvPr/>
            </p:nvSpPr>
            <p:spPr bwMode="auto">
              <a:xfrm flipH="1" flipV="1">
                <a:off x="6496336" y="2429991"/>
                <a:ext cx="133064" cy="418759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Line 173"/>
              <p:cNvSpPr>
                <a:spLocks noChangeShapeType="1"/>
              </p:cNvSpPr>
              <p:nvPr/>
            </p:nvSpPr>
            <p:spPr bwMode="auto">
              <a:xfrm flipV="1">
                <a:off x="6953536" y="2438400"/>
                <a:ext cx="133064" cy="418759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499" name="Group 57"/>
          <p:cNvGrpSpPr>
            <a:grpSpLocks/>
          </p:cNvGrpSpPr>
          <p:nvPr/>
        </p:nvGrpSpPr>
        <p:grpSpPr bwMode="auto">
          <a:xfrm>
            <a:off x="5786438" y="1276350"/>
            <a:ext cx="2185987" cy="925513"/>
            <a:chOff x="5786649" y="1276290"/>
            <a:chExt cx="2185605" cy="925550"/>
          </a:xfrm>
        </p:grpSpPr>
        <p:sp>
          <p:nvSpPr>
            <p:cNvPr id="20512" name="Text Box 35"/>
            <p:cNvSpPr txBox="1">
              <a:spLocks noChangeArrowheads="1"/>
            </p:cNvSpPr>
            <p:nvPr/>
          </p:nvSpPr>
          <p:spPr bwMode="auto">
            <a:xfrm>
              <a:off x="6324600" y="1276290"/>
              <a:ext cx="16476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Arial" panose="020B0604020202020204" pitchFamily="34" charset="0"/>
                </a:rPr>
                <a:t>Access ports</a:t>
              </a:r>
            </a:p>
          </p:txBody>
        </p:sp>
        <p:sp>
          <p:nvSpPr>
            <p:cNvPr id="20513" name="Line 173"/>
            <p:cNvSpPr>
              <a:spLocks noChangeShapeType="1"/>
            </p:cNvSpPr>
            <p:nvPr/>
          </p:nvSpPr>
          <p:spPr bwMode="auto">
            <a:xfrm flipH="1">
              <a:off x="5786649" y="1632466"/>
              <a:ext cx="723973" cy="56937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173"/>
            <p:cNvSpPr>
              <a:spLocks noChangeShapeType="1"/>
            </p:cNvSpPr>
            <p:nvPr/>
          </p:nvSpPr>
          <p:spPr bwMode="auto">
            <a:xfrm>
              <a:off x="7620000" y="1676399"/>
              <a:ext cx="96032" cy="52544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951413" y="2389188"/>
            <a:ext cx="3570287" cy="1044575"/>
            <a:chOff x="4951845" y="2389496"/>
            <a:chExt cx="3569546" cy="1043982"/>
          </a:xfrm>
        </p:grpSpPr>
        <p:grpSp>
          <p:nvGrpSpPr>
            <p:cNvPr id="20507" name="Group 53"/>
            <p:cNvGrpSpPr>
              <a:grpSpLocks/>
            </p:cNvGrpSpPr>
            <p:nvPr/>
          </p:nvGrpSpPr>
          <p:grpSpPr bwMode="auto">
            <a:xfrm>
              <a:off x="5105400" y="2389496"/>
              <a:ext cx="3415991" cy="685801"/>
              <a:chOff x="5105400" y="2389496"/>
              <a:chExt cx="3415991" cy="685801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6510446" y="2389496"/>
                <a:ext cx="642804" cy="4759"/>
              </a:xfrm>
              <a:prstGeom prst="line">
                <a:avLst/>
              </a:prstGeom>
              <a:ln w="53975">
                <a:solidFill>
                  <a:srgbClr val="33CC33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5105800" y="2505317"/>
                <a:ext cx="790411" cy="569589"/>
              </a:xfrm>
              <a:prstGeom prst="line">
                <a:avLst/>
              </a:prstGeom>
              <a:ln w="53975">
                <a:solidFill>
                  <a:srgbClr val="33CC33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7730980" y="2505317"/>
                <a:ext cx="790411" cy="569589"/>
              </a:xfrm>
              <a:prstGeom prst="line">
                <a:avLst/>
              </a:prstGeom>
              <a:ln w="53975">
                <a:solidFill>
                  <a:srgbClr val="33CC33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0508" name="Text Box 35"/>
            <p:cNvSpPr txBox="1">
              <a:spLocks noChangeArrowheads="1"/>
            </p:cNvSpPr>
            <p:nvPr/>
          </p:nvSpPr>
          <p:spPr bwMode="auto">
            <a:xfrm>
              <a:off x="4951845" y="3064146"/>
              <a:ext cx="1005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33CC33"/>
                  </a:solidFill>
                  <a:latin typeface="Arial" panose="020B0604020202020204" pitchFamily="34" charset="0"/>
                </a:rPr>
                <a:t>VLAN 1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953000" y="1447800"/>
            <a:ext cx="3492500" cy="750888"/>
            <a:chOff x="4953000" y="1447800"/>
            <a:chExt cx="3492973" cy="750319"/>
          </a:xfrm>
        </p:grpSpPr>
        <p:grpSp>
          <p:nvGrpSpPr>
            <p:cNvPr id="20502" name="Group 54"/>
            <p:cNvGrpSpPr>
              <a:grpSpLocks/>
            </p:cNvGrpSpPr>
            <p:nvPr/>
          </p:nvGrpSpPr>
          <p:grpSpPr bwMode="auto">
            <a:xfrm>
              <a:off x="5079737" y="1735536"/>
              <a:ext cx="3366236" cy="462583"/>
              <a:chOff x="5079737" y="1735536"/>
              <a:chExt cx="3366236" cy="46258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6485145" y="2193360"/>
                <a:ext cx="641437" cy="4759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080017" y="1734920"/>
                <a:ext cx="700183" cy="463199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7745791" y="1734920"/>
                <a:ext cx="700182" cy="463199"/>
              </a:xfrm>
              <a:prstGeom prst="line">
                <a:avLst/>
              </a:prstGeom>
              <a:ln w="53975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0503" name="Text Box 35"/>
            <p:cNvSpPr txBox="1">
              <a:spLocks noChangeArrowheads="1"/>
            </p:cNvSpPr>
            <p:nvPr/>
          </p:nvSpPr>
          <p:spPr bwMode="auto">
            <a:xfrm>
              <a:off x="4953000" y="1447800"/>
              <a:ext cx="10054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VLAN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0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Trunking Protocol (DTP)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Protocol to automate certain aspects of VLAN configuration</a:t>
            </a:r>
          </a:p>
          <a:p>
            <a:pPr lvl="1">
              <a:defRPr/>
            </a:pPr>
            <a:r>
              <a:rPr lang="en-US" sz="1800" dirty="0" smtClean="0"/>
              <a:t>Determines whether two connected switches want to create a trunk</a:t>
            </a:r>
          </a:p>
          <a:p>
            <a:pPr lvl="1">
              <a:defRPr/>
            </a:pPr>
            <a:r>
              <a:rPr lang="en-US" sz="1800" dirty="0" smtClean="0"/>
              <a:t>Automatically sets parameters such as encapsulation and VLAN range</a:t>
            </a:r>
          </a:p>
          <a:p>
            <a:pPr>
              <a:defRPr/>
            </a:pPr>
            <a:r>
              <a:rPr lang="en-US" sz="2000" dirty="0" smtClean="0"/>
              <a:t>DTP transitions port through a set of states</a:t>
            </a:r>
          </a:p>
          <a:p>
            <a:pPr lvl="1">
              <a:defRPr/>
            </a:pPr>
            <a:r>
              <a:rPr lang="en-US" sz="1800" dirty="0" smtClean="0"/>
              <a:t>Auto (port is willing to be trunked), On/Off (permanently forces link into/from </a:t>
            </a:r>
            <a:r>
              <a:rPr lang="en-US" sz="1800" dirty="0" err="1" smtClean="0"/>
              <a:t>trunking</a:t>
            </a:r>
            <a:r>
              <a:rPr lang="en-US" sz="1800" dirty="0" smtClean="0"/>
              <a:t>, even if neighbor disagrees), Desirable (attempts to make port a trunk; pursues agreement with neighbor)</a:t>
            </a:r>
            <a:endParaRPr lang="en-US" sz="1600" dirty="0" smtClean="0"/>
          </a:p>
          <a:p>
            <a:pPr marL="457200" lvl="1" indent="0">
              <a:buFontTx/>
              <a:buNone/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8414DF-A57B-440F-8AA7-0E6D1F6695EE}" type="slidenum">
              <a:rPr lang="en-US" sz="1400"/>
              <a:pPr eaLnBrk="1" hangingPunct="1"/>
              <a:t>19</a:t>
            </a:fld>
            <a:endParaRPr lang="en-US" sz="1400"/>
          </a:p>
        </p:txBody>
      </p:sp>
      <p:pic>
        <p:nvPicPr>
          <p:cNvPr id="2458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427288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stCxn id="24582" idx="3"/>
            <a:endCxn id="24584" idx="1"/>
          </p:cNvCxnSpPr>
          <p:nvPr/>
        </p:nvCxnSpPr>
        <p:spPr>
          <a:xfrm flipV="1">
            <a:off x="3309938" y="2725738"/>
            <a:ext cx="2252662" cy="635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20938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585" name="Object 15"/>
          <p:cNvGraphicFramePr>
            <a:graphicFrameLocks noChangeAspect="1"/>
          </p:cNvGraphicFramePr>
          <p:nvPr/>
        </p:nvGraphicFramePr>
        <p:xfrm>
          <a:off x="7481888" y="2273300"/>
          <a:ext cx="5953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Visio" r:id="rId5" imgW="461010" imgH="459105" progId="Visio.Drawing.6">
                  <p:embed/>
                </p:oleObj>
              </mc:Choice>
              <mc:Fallback>
                <p:oleObj name="Visio" r:id="rId5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2273300"/>
                        <a:ext cx="595312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flipV="1">
            <a:off x="6248400" y="2716213"/>
            <a:ext cx="1276350" cy="635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138488" y="2274888"/>
            <a:ext cx="2638425" cy="381000"/>
            <a:chOff x="3138021" y="2274332"/>
            <a:chExt cx="2639358" cy="381000"/>
          </a:xfrm>
        </p:grpSpPr>
        <p:sp>
          <p:nvSpPr>
            <p:cNvPr id="24609" name="Text Box 35"/>
            <p:cNvSpPr txBox="1">
              <a:spLocks noChangeArrowheads="1"/>
            </p:cNvSpPr>
            <p:nvPr/>
          </p:nvSpPr>
          <p:spPr bwMode="auto">
            <a:xfrm>
              <a:off x="5105400" y="2286000"/>
              <a:ext cx="6719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33CC33"/>
                  </a:solidFill>
                  <a:latin typeface="Arial" panose="020B0604020202020204" pitchFamily="34" charset="0"/>
                </a:rPr>
                <a:t>auto</a:t>
              </a:r>
            </a:p>
          </p:txBody>
        </p:sp>
        <p:sp>
          <p:nvSpPr>
            <p:cNvPr id="24610" name="Text Box 35"/>
            <p:cNvSpPr txBox="1">
              <a:spLocks noChangeArrowheads="1"/>
            </p:cNvSpPr>
            <p:nvPr/>
          </p:nvSpPr>
          <p:spPr bwMode="auto">
            <a:xfrm>
              <a:off x="3138021" y="2274332"/>
              <a:ext cx="6719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33CC33"/>
                  </a:solidFill>
                  <a:latin typeface="Arial" panose="020B0604020202020204" pitchFamily="34" charset="0"/>
                </a:rPr>
                <a:t>auto</a:t>
              </a:r>
            </a:p>
          </p:txBody>
        </p:sp>
      </p:grpSp>
      <p:grpSp>
        <p:nvGrpSpPr>
          <p:cNvPr id="2" name="Group 24581"/>
          <p:cNvGrpSpPr>
            <a:grpSpLocks/>
          </p:cNvGrpSpPr>
          <p:nvPr/>
        </p:nvGrpSpPr>
        <p:grpSpPr bwMode="auto">
          <a:xfrm>
            <a:off x="6096000" y="517525"/>
            <a:ext cx="2667000" cy="1997075"/>
            <a:chOff x="6096000" y="517110"/>
            <a:chExt cx="2667000" cy="1997490"/>
          </a:xfrm>
        </p:grpSpPr>
        <p:pic>
          <p:nvPicPr>
            <p:cNvPr id="24607" name="Picture 10" descr="http://www.esattoinfotech.com/system_administrator_txt_clip_image00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454" y="517110"/>
              <a:ext cx="2424546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8" name="Line 15"/>
            <p:cNvSpPr>
              <a:spLocks noChangeShapeType="1"/>
            </p:cNvSpPr>
            <p:nvPr/>
          </p:nvSpPr>
          <p:spPr bwMode="auto">
            <a:xfrm flipH="1">
              <a:off x="6096000" y="2013466"/>
              <a:ext cx="790574" cy="501134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77" name="Group 24576"/>
          <p:cNvGrpSpPr>
            <a:grpSpLocks/>
          </p:cNvGrpSpPr>
          <p:nvPr/>
        </p:nvGrpSpPr>
        <p:grpSpPr bwMode="auto">
          <a:xfrm>
            <a:off x="4994275" y="2057400"/>
            <a:ext cx="1198563" cy="560388"/>
            <a:chOff x="4994909" y="2057400"/>
            <a:chExt cx="1197765" cy="56069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291574" y="2394135"/>
              <a:ext cx="306183" cy="223961"/>
            </a:xfrm>
            <a:prstGeom prst="line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6" name="Text Box 35"/>
            <p:cNvSpPr txBox="1">
              <a:spLocks noChangeArrowheads="1"/>
            </p:cNvSpPr>
            <p:nvPr/>
          </p:nvSpPr>
          <p:spPr bwMode="auto">
            <a:xfrm>
              <a:off x="4994909" y="2057400"/>
              <a:ext cx="11977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33CC33"/>
                  </a:solidFill>
                  <a:latin typeface="Arial" panose="020B0604020202020204" pitchFamily="34" charset="0"/>
                </a:rPr>
                <a:t>desirable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824288" y="1120775"/>
            <a:ext cx="2043112" cy="1795463"/>
            <a:chOff x="3824754" y="1120914"/>
            <a:chExt cx="2042646" cy="1794768"/>
          </a:xfrm>
        </p:grpSpPr>
        <p:sp>
          <p:nvSpPr>
            <p:cNvPr id="24603" name="Rectangle 14"/>
            <p:cNvSpPr>
              <a:spLocks noChangeArrowheads="1"/>
            </p:cNvSpPr>
            <p:nvPr/>
          </p:nvSpPr>
          <p:spPr bwMode="auto">
            <a:xfrm>
              <a:off x="3824754" y="1120914"/>
              <a:ext cx="2042646" cy="70788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Can we create VLAN 7?</a:t>
              </a:r>
            </a:p>
          </p:txBody>
        </p:sp>
        <p:sp>
          <p:nvSpPr>
            <p:cNvPr id="24604" name="Line 15"/>
            <p:cNvSpPr>
              <a:spLocks noChangeShapeType="1"/>
            </p:cNvSpPr>
            <p:nvPr/>
          </p:nvSpPr>
          <p:spPr bwMode="auto">
            <a:xfrm>
              <a:off x="4846075" y="1811814"/>
              <a:ext cx="244901" cy="1103868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468813" y="2916238"/>
            <a:ext cx="1076325" cy="228600"/>
            <a:chOff x="4469605" y="2915682"/>
            <a:chExt cx="1075534" cy="228600"/>
          </a:xfrm>
        </p:grpSpPr>
        <p:grpSp>
          <p:nvGrpSpPr>
            <p:cNvPr id="42" name="Group 41"/>
            <p:cNvGrpSpPr/>
            <p:nvPr/>
          </p:nvGrpSpPr>
          <p:grpSpPr>
            <a:xfrm>
              <a:off x="4994909" y="2915682"/>
              <a:ext cx="550230" cy="228600"/>
              <a:chOff x="8441370" y="3200400"/>
              <a:chExt cx="550230" cy="228600"/>
            </a:xfrm>
            <a:solidFill>
              <a:srgbClr val="FFFFCC"/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8444552" y="3200400"/>
                <a:ext cx="547048" cy="22860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441370" y="3200400"/>
                <a:ext cx="192136" cy="22860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>
            <a:xfrm flipH="1">
              <a:off x="4469605" y="3044269"/>
              <a:ext cx="456864" cy="0"/>
            </a:xfrm>
            <a:prstGeom prst="straightConnector1">
              <a:avLst/>
            </a:prstGeom>
            <a:ln w="603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3352800" y="2133600"/>
            <a:ext cx="1074738" cy="228600"/>
            <a:chOff x="3352800" y="2133600"/>
            <a:chExt cx="1075426" cy="228600"/>
          </a:xfrm>
        </p:grpSpPr>
        <p:grpSp>
          <p:nvGrpSpPr>
            <p:cNvPr id="59" name="Group 58"/>
            <p:cNvGrpSpPr/>
            <p:nvPr/>
          </p:nvGrpSpPr>
          <p:grpSpPr>
            <a:xfrm>
              <a:off x="3352800" y="2133600"/>
              <a:ext cx="550230" cy="228600"/>
              <a:chOff x="8441370" y="3200400"/>
              <a:chExt cx="550230" cy="228600"/>
            </a:xfrm>
            <a:solidFill>
              <a:srgbClr val="FFFFCC"/>
            </a:solidFill>
          </p:grpSpPr>
          <p:sp>
            <p:nvSpPr>
              <p:cNvPr id="60" name="Rectangle 59"/>
              <p:cNvSpPr/>
              <p:nvPr/>
            </p:nvSpPr>
            <p:spPr>
              <a:xfrm>
                <a:off x="8444552" y="3200400"/>
                <a:ext cx="547048" cy="22860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441370" y="3200400"/>
                <a:ext cx="192136" cy="22860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62" name="Straight Arrow Connector 61"/>
            <p:cNvCxnSpPr/>
            <p:nvPr/>
          </p:nvCxnSpPr>
          <p:spPr>
            <a:xfrm>
              <a:off x="3970733" y="2243138"/>
              <a:ext cx="457493" cy="0"/>
            </a:xfrm>
            <a:prstGeom prst="straightConnector1">
              <a:avLst/>
            </a:prstGeom>
            <a:ln w="6032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295400" y="1273175"/>
            <a:ext cx="2154238" cy="860425"/>
            <a:chOff x="1295400" y="1273314"/>
            <a:chExt cx="2153468" cy="860286"/>
          </a:xfrm>
        </p:grpSpPr>
        <p:sp>
          <p:nvSpPr>
            <p:cNvPr id="24597" name="Rectangle 14"/>
            <p:cNvSpPr>
              <a:spLocks noChangeArrowheads="1"/>
            </p:cNvSpPr>
            <p:nvPr/>
          </p:nvSpPr>
          <p:spPr bwMode="auto">
            <a:xfrm>
              <a:off x="1295400" y="1273314"/>
              <a:ext cx="2042646" cy="400110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Ok.</a:t>
              </a:r>
            </a:p>
          </p:txBody>
        </p:sp>
        <p:sp>
          <p:nvSpPr>
            <p:cNvPr id="24598" name="Line 15"/>
            <p:cNvSpPr>
              <a:spLocks noChangeShapeType="1"/>
            </p:cNvSpPr>
            <p:nvPr/>
          </p:nvSpPr>
          <p:spPr bwMode="auto">
            <a:xfrm>
              <a:off x="3138021" y="1600200"/>
              <a:ext cx="310847" cy="533400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583"/>
          <p:cNvGrpSpPr>
            <a:grpSpLocks/>
          </p:cNvGrpSpPr>
          <p:nvPr/>
        </p:nvGrpSpPr>
        <p:grpSpPr bwMode="auto">
          <a:xfrm>
            <a:off x="3309938" y="2263775"/>
            <a:ext cx="2252662" cy="369888"/>
            <a:chOff x="3309471" y="2264000"/>
            <a:chExt cx="2253129" cy="369332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3309471" y="2612725"/>
              <a:ext cx="2253129" cy="634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4596" name="Rectangle 24582"/>
            <p:cNvSpPr>
              <a:spLocks noChangeArrowheads="1"/>
            </p:cNvSpPr>
            <p:nvPr/>
          </p:nvSpPr>
          <p:spPr bwMode="auto">
            <a:xfrm>
              <a:off x="4072268" y="2264000"/>
              <a:ext cx="1005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7030A0"/>
                  </a:solidFill>
                  <a:latin typeface="Arial" panose="020B0604020202020204" pitchFamily="34" charset="0"/>
                </a:rPr>
                <a:t>VLAN 7</a:t>
              </a:r>
              <a:endParaRPr lang="en-US" sz="180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 was invented as a broadcast technology</a:t>
            </a:r>
          </a:p>
          <a:p>
            <a:pPr lvl="1"/>
            <a:r>
              <a:rPr lang="en-US" dirty="0" smtClean="0"/>
              <a:t>Each packet received by all attached hosts</a:t>
            </a:r>
          </a:p>
          <a:p>
            <a:pPr lvl="7"/>
            <a:endParaRPr lang="en-US" dirty="0"/>
          </a:p>
          <a:p>
            <a:r>
              <a:rPr lang="en-US" dirty="0" smtClean="0"/>
              <a:t>Easy to set up, cheap to build</a:t>
            </a:r>
          </a:p>
          <a:p>
            <a:pPr lvl="1"/>
            <a:r>
              <a:rPr lang="en-US" dirty="0" smtClean="0"/>
              <a:t>But hosts had to share channel (multiple access)</a:t>
            </a:r>
          </a:p>
          <a:p>
            <a:pPr lvl="7"/>
            <a:endParaRPr lang="en-US" dirty="0"/>
          </a:p>
          <a:p>
            <a:r>
              <a:rPr lang="en-US" dirty="0" smtClean="0"/>
              <a:t>Current Ethernets are “switched”</a:t>
            </a:r>
          </a:p>
          <a:p>
            <a:pPr lvl="1"/>
            <a:r>
              <a:rPr lang="en-US" dirty="0" smtClean="0"/>
              <a:t>No sharing</a:t>
            </a:r>
          </a:p>
          <a:p>
            <a:pPr lvl="7"/>
            <a:endParaRPr lang="en-US" dirty="0"/>
          </a:p>
          <a:p>
            <a:r>
              <a:rPr lang="en-US" dirty="0" smtClean="0"/>
              <a:t>But need spanning tree to route on switches</a:t>
            </a:r>
          </a:p>
          <a:p>
            <a:pPr lvl="1"/>
            <a:r>
              <a:rPr lang="en-US" dirty="0" smtClean="0"/>
              <a:t>Everyone hates spanning tree, trying to eliminate 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Medium Access Control Address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719263"/>
            <a:ext cx="87630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ea typeface="ＭＳ Ｐゴシック" charset="0"/>
                <a:cs typeface="ＭＳ Ｐゴシック" charset="0"/>
              </a:rPr>
              <a:t>MAC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address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ea typeface="ＭＳ Ｐゴシック" charset="0"/>
              </a:rPr>
              <a:t>Numerical address </a:t>
            </a:r>
            <a:r>
              <a:rPr lang="en-US" sz="2200" dirty="0" smtClean="0">
                <a:ea typeface="ＭＳ Ｐゴシック" charset="0"/>
              </a:rPr>
              <a:t>associated with an adapted</a:t>
            </a:r>
            <a:endParaRPr lang="en-US" sz="22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ea typeface="ＭＳ Ｐゴシック" charset="0"/>
              </a:rPr>
              <a:t>Flat name space of 48 </a:t>
            </a:r>
            <a:r>
              <a:rPr lang="en-US" sz="2200" dirty="0" smtClean="0">
                <a:ea typeface="ＭＳ Ｐゴシック" charset="0"/>
              </a:rPr>
              <a:t>bits 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e.g., </a:t>
            </a:r>
            <a:r>
              <a:rPr lang="en-US" sz="2200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00-15-C5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-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49-04-A9 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in 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HEX)</a:t>
            </a:r>
            <a:endParaRPr lang="en-US" sz="2200" dirty="0" smtClean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ea typeface="ＭＳ Ｐゴシック" charset="0"/>
              </a:rPr>
              <a:t>Unique</a:t>
            </a:r>
            <a:r>
              <a:rPr lang="en-US" sz="2200" dirty="0">
                <a:ea typeface="ＭＳ Ｐゴシック" charset="0"/>
              </a:rPr>
              <a:t>, hard-coded in the adapter when it is </a:t>
            </a:r>
            <a:r>
              <a:rPr lang="en-US" sz="2200" dirty="0" smtClean="0">
                <a:ea typeface="ＭＳ Ｐゴシック" charset="0"/>
              </a:rPr>
              <a:t>built</a:t>
            </a:r>
            <a:br>
              <a:rPr lang="en-US" sz="2200" dirty="0" smtClean="0">
                <a:ea typeface="ＭＳ Ｐゴシック" charset="0"/>
              </a:rPr>
            </a:br>
            <a:endParaRPr lang="en-US" sz="2200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Hierarchical Allocation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008000"/>
                </a:solidFill>
                <a:ea typeface="ＭＳ Ｐゴシック" charset="0"/>
              </a:rPr>
              <a:t>Blocks</a:t>
            </a:r>
            <a:r>
              <a:rPr lang="en-US" sz="2200" dirty="0">
                <a:ea typeface="ＭＳ Ｐゴシック" charset="0"/>
              </a:rPr>
              <a:t>: assigned to vendors (e.g., Dell) by the </a:t>
            </a:r>
            <a:r>
              <a:rPr lang="en-US" sz="2200" dirty="0" smtClean="0">
                <a:ea typeface="ＭＳ Ｐゴシック" charset="0"/>
              </a:rPr>
              <a:t>IEEE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>
                <a:ea typeface="ＭＳ Ｐゴシック" charset="0"/>
              </a:rPr>
              <a:t>First 24 bits (e.g., </a:t>
            </a:r>
            <a:r>
              <a:rPr lang="en-US" sz="2200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00-15-C5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-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-**-**)</a:t>
            </a:r>
            <a:endParaRPr lang="en-US" sz="22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CC0000"/>
                </a:solidFill>
                <a:ea typeface="ＭＳ Ｐゴシック" charset="0"/>
              </a:rPr>
              <a:t>Adapter</a:t>
            </a:r>
            <a:r>
              <a:rPr lang="en-US" sz="2200" dirty="0" smtClean="0">
                <a:ea typeface="ＭＳ Ｐゴシック" charset="0"/>
              </a:rPr>
              <a:t>: assigned </a:t>
            </a:r>
            <a:r>
              <a:rPr lang="en-US" sz="2200" dirty="0">
                <a:ea typeface="ＭＳ Ｐゴシック" charset="0"/>
              </a:rPr>
              <a:t>by the vendor from its </a:t>
            </a:r>
            <a:r>
              <a:rPr lang="en-US" sz="2200" dirty="0" smtClean="0">
                <a:ea typeface="ＭＳ Ｐゴシック" charset="0"/>
              </a:rPr>
              <a:t>block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>
                <a:ea typeface="ＭＳ Ｐゴシック" charset="0"/>
              </a:rPr>
              <a:t>Last 24 bits </a:t>
            </a:r>
            <a:br>
              <a:rPr lang="en-US" sz="2200" dirty="0" smtClean="0">
                <a:ea typeface="ＭＳ Ｐゴシック" charset="0"/>
              </a:rPr>
            </a:br>
            <a:endParaRPr lang="en-US" sz="2200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ea typeface="ＭＳ Ｐゴシック" charset="0"/>
                <a:cs typeface="ＭＳ Ｐゴシック" charset="0"/>
              </a:rPr>
              <a:t>Broadcast address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(FF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-FF-FF-FF-FF-FF)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ea typeface="ＭＳ Ｐゴシック" charset="0"/>
              </a:rPr>
              <a:t>Send the frame to </a:t>
            </a:r>
            <a:r>
              <a:rPr lang="en-US" sz="2200" i="1" dirty="0">
                <a:ea typeface="ＭＳ Ｐゴシック" charset="0"/>
              </a:rPr>
              <a:t>all </a:t>
            </a:r>
            <a:r>
              <a:rPr lang="en-US" sz="2200" dirty="0">
                <a:ea typeface="ＭＳ Ｐゴシック" charset="0"/>
              </a:rPr>
              <a:t>adapters</a:t>
            </a:r>
          </a:p>
        </p:txBody>
      </p:sp>
    </p:spTree>
    <p:extLst>
      <p:ext uri="{BB962C8B-B14F-4D97-AF65-F5344CB8AC3E}">
        <p14:creationId xmlns:p14="http://schemas.microsoft.com/office/powerpoint/2010/main" val="36338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MAC Address vs. IP Address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MAC </a:t>
            </a:r>
            <a:r>
              <a:rPr lang="en-US" sz="2400" dirty="0" smtClean="0">
                <a:latin typeface="Arial" charset="0"/>
                <a:cs typeface="Arial" charset="0"/>
              </a:rPr>
              <a:t>addresses (used in link-layer)</a:t>
            </a:r>
            <a:endParaRPr lang="en-US" sz="2400" dirty="0">
              <a:latin typeface="Arial" charset="0"/>
              <a:cs typeface="Arial" charset="0"/>
            </a:endParaRPr>
          </a:p>
          <a:p>
            <a:pPr lvl="1">
              <a:buClr>
                <a:schemeClr val="tx2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Hard-coded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 read-only memory when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adapter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is built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Like a social security number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Flat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name space of 48 bits (e.g., 00-0E-9B-6E-49-76)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Portable, and can stay the same as the host moves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Used to get packet between interfaces on same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network</a:t>
            </a:r>
          </a:p>
          <a:p>
            <a:pPr marL="344487" lvl="1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IP addresses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Configured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or learned dynamically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Like a postal mailing address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Hierarchical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name space of 32 bits (e.g., 12.178.66.9)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Not portable, and depends on where the host is attached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Used to get a packet to destination IP subnet </a:t>
            </a:r>
          </a:p>
        </p:txBody>
      </p:sp>
    </p:spTree>
    <p:extLst>
      <p:ext uri="{BB962C8B-B14F-4D97-AF65-F5344CB8AC3E}">
        <p14:creationId xmlns:p14="http://schemas.microsoft.com/office/powerpoint/2010/main" val="42891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49" y="1600200"/>
            <a:ext cx="8685979" cy="49986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Application layer: URLs and domain names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names “resources” -- hosts, content, program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i="1" dirty="0" smtClean="0">
                <a:solidFill>
                  <a:srgbClr val="000090"/>
                </a:solidFill>
              </a:rPr>
              <a:t>recall: mixes the what and where of an object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dirty="0">
                <a:solidFill>
                  <a:srgbClr val="000090"/>
                </a:solidFill>
                <a:sym typeface="Wingdings"/>
              </a:rPr>
              <a:t/>
            </a:r>
            <a:br>
              <a:rPr lang="en-US" dirty="0">
                <a:solidFill>
                  <a:srgbClr val="000090"/>
                </a:solidFill>
                <a:sym typeface="Wingdings"/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Network layer: IP addresses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host’s network location </a:t>
            </a:r>
          </a:p>
          <a:p>
            <a:endParaRPr lang="en-US" dirty="0" smtClean="0"/>
          </a:p>
          <a:p>
            <a:r>
              <a:rPr lang="en-US" dirty="0" smtClean="0"/>
              <a:t>Link layer: MAC addresses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host identifier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all three for end-to-end communication!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host is “born” knowing only its MAC address</a:t>
            </a:r>
          </a:p>
          <a:p>
            <a:endParaRPr lang="en-US" dirty="0"/>
          </a:p>
          <a:p>
            <a:r>
              <a:rPr lang="en-US" dirty="0" smtClean="0"/>
              <a:t>Must discover lots of information before it can communicate with a remote host B</a:t>
            </a:r>
          </a:p>
          <a:p>
            <a:pPr lvl="1"/>
            <a:r>
              <a:rPr lang="en-US" dirty="0" smtClean="0"/>
              <a:t>what is my IP address?  </a:t>
            </a:r>
          </a:p>
          <a:p>
            <a:pPr lvl="1"/>
            <a:r>
              <a:rPr lang="en-US" dirty="0" smtClean="0"/>
              <a:t>what is B’s IP address? (remote) </a:t>
            </a:r>
          </a:p>
          <a:p>
            <a:pPr lvl="1"/>
            <a:r>
              <a:rPr lang="en-US" dirty="0" smtClean="0"/>
              <a:t>what is B’s MAC address? (if B is local)</a:t>
            </a:r>
          </a:p>
          <a:p>
            <a:pPr lvl="1"/>
            <a:r>
              <a:rPr lang="en-US" dirty="0" smtClean="0"/>
              <a:t>what is my first-hop router’s address? (if B is not local)</a:t>
            </a:r>
          </a:p>
          <a:p>
            <a:pPr lvl="1"/>
            <a:r>
              <a:rPr lang="en-US" i="1" dirty="0" smtClean="0"/>
              <a:t>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and 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19" y="1731591"/>
            <a:ext cx="8351043" cy="2399997"/>
          </a:xfrm>
        </p:spPr>
        <p:txBody>
          <a:bodyPr>
            <a:noAutofit/>
          </a:bodyPr>
          <a:lstStyle/>
          <a:p>
            <a:r>
              <a:rPr lang="en-US" dirty="0" smtClean="0"/>
              <a:t>Link layer discovery protocols</a:t>
            </a:r>
          </a:p>
          <a:p>
            <a:pPr lvl="1"/>
            <a:r>
              <a:rPr lang="en-US" dirty="0" smtClean="0"/>
              <a:t>“Address Resolution Protocol”,  “Dynamic Host Configuration Protocol”</a:t>
            </a:r>
          </a:p>
          <a:p>
            <a:pPr lvl="1"/>
            <a:r>
              <a:rPr lang="en-US" dirty="0" smtClean="0"/>
              <a:t>confined to a single local-area network (LAN) </a:t>
            </a:r>
          </a:p>
          <a:p>
            <a:pPr lvl="1"/>
            <a:r>
              <a:rPr lang="en-US" dirty="0" smtClean="0"/>
              <a:t>rely on broadcast capability of a LAN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45019" y="4609912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78619" y="4609912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45019" y="4902012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278619" y="4902012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360919" y="5067112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494519" y="5067112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018019" y="5587812"/>
            <a:ext cx="2819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547470" y="5575112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058063" y="4628962"/>
            <a:ext cx="70852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</a:rPr>
              <a:t>Hosts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489316" y="5949619"/>
            <a:ext cx="9008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Router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4335803" y="5981512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4547470" y="6396379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730315" y="4616322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4730315" y="4908422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946215" y="5073522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662369" y="4616322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3662369" y="4908422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3878269" y="5073522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20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and 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19" y="1731591"/>
            <a:ext cx="8351043" cy="4239504"/>
          </a:xfrm>
        </p:spPr>
        <p:txBody>
          <a:bodyPr>
            <a:normAutofit/>
          </a:bodyPr>
          <a:lstStyle/>
          <a:p>
            <a:r>
              <a:rPr lang="en-US" dirty="0" smtClean="0"/>
              <a:t>Link layer discovery protocols</a:t>
            </a:r>
          </a:p>
          <a:p>
            <a:r>
              <a:rPr lang="en-US" dirty="0" smtClean="0"/>
              <a:t>Serve two functions </a:t>
            </a:r>
          </a:p>
          <a:p>
            <a:pPr lvl="1"/>
            <a:r>
              <a:rPr lang="en-US" dirty="0" smtClean="0"/>
              <a:t>Discovery of local end-hosts</a:t>
            </a:r>
            <a:endParaRPr lang="en-US" dirty="0"/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for communication between hosts on the same LAN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80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and 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19" y="1731591"/>
            <a:ext cx="8351043" cy="4239504"/>
          </a:xfrm>
        </p:spPr>
        <p:txBody>
          <a:bodyPr>
            <a:normAutofit/>
          </a:bodyPr>
          <a:lstStyle/>
          <a:p>
            <a:r>
              <a:rPr lang="en-US" dirty="0" smtClean="0"/>
              <a:t>Link layer discovery protocols</a:t>
            </a:r>
          </a:p>
          <a:p>
            <a:r>
              <a:rPr lang="en-US" dirty="0" smtClean="0"/>
              <a:t>Serve two functions </a:t>
            </a:r>
          </a:p>
          <a:p>
            <a:pPr lvl="1"/>
            <a:r>
              <a:rPr lang="en-US" dirty="0" smtClean="0"/>
              <a:t>Discovery of local end-hosts</a:t>
            </a:r>
            <a:endParaRPr lang="en-US" dirty="0"/>
          </a:p>
          <a:p>
            <a:pPr lvl="1"/>
            <a:r>
              <a:rPr lang="en-US" dirty="0" smtClean="0"/>
              <a:t>Bootstrap communication with remote hosts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what’s my IP address?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who/where is my local DNS server?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who/where is my first hop router? 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082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Host Configuration Protocol (DHCP)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Automatically configure hosts</a:t>
            </a:r>
          </a:p>
          <a:p>
            <a:pPr lvl="1"/>
            <a:r>
              <a:rPr lang="en-US" smtClean="0"/>
              <a:t>Assign IP addresses, DNS server, default gateway, etc.</a:t>
            </a:r>
          </a:p>
          <a:p>
            <a:pPr lvl="1"/>
            <a:r>
              <a:rPr lang="en-US" smtClean="0"/>
              <a:t>Client listen on UDP port 68, servers on 67</a:t>
            </a:r>
          </a:p>
          <a:p>
            <a:pPr lvl="1"/>
            <a:endParaRPr lang="en-US" smtClean="0"/>
          </a:p>
          <a:p>
            <a:r>
              <a:rPr lang="en-US" smtClean="0"/>
              <a:t>Very common LAN protocol</a:t>
            </a:r>
          </a:p>
          <a:p>
            <a:pPr lvl="1"/>
            <a:r>
              <a:rPr lang="en-US" smtClean="0"/>
              <a:t>Rare to find a device that doesn’t support it</a:t>
            </a:r>
          </a:p>
          <a:p>
            <a:endParaRPr lang="en-US" smtClean="0"/>
          </a:p>
          <a:p>
            <a:r>
              <a:rPr lang="en-US" smtClean="0"/>
              <a:t>Address is assigned for a </a:t>
            </a:r>
            <a:r>
              <a:rPr lang="en-US" smtClean="0">
                <a:solidFill>
                  <a:schemeClr val="accent2"/>
                </a:solidFill>
              </a:rPr>
              <a:t>lease time</a:t>
            </a:r>
          </a:p>
          <a:p>
            <a:endParaRPr lang="en-US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9B54E7-8D6C-48BA-B363-7D6EDFDAF265}" type="slidenum">
              <a:rPr lang="en-US" sz="1400"/>
              <a:pPr eaLnBrk="1" hangingPunct="1"/>
              <a:t>27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829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Host Configuration Protocol (DHCP)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62E521-093B-4E54-A1E8-12054CE6D460}" type="slidenum">
              <a:rPr lang="en-US" sz="1400"/>
              <a:pPr eaLnBrk="1" hangingPunct="1"/>
              <a:t>28</a:t>
            </a:fld>
            <a:endParaRPr lang="en-US" sz="1400"/>
          </a:p>
        </p:txBody>
      </p:sp>
      <p:cxnSp>
        <p:nvCxnSpPr>
          <p:cNvPr id="3" name="Straight Connector 2"/>
          <p:cNvCxnSpPr/>
          <p:nvPr/>
        </p:nvCxnSpPr>
        <p:spPr>
          <a:xfrm>
            <a:off x="3203575" y="2582863"/>
            <a:ext cx="0" cy="3505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2582863"/>
            <a:ext cx="0" cy="3505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3" name="Group 16"/>
          <p:cNvGrpSpPr>
            <a:grpSpLocks/>
          </p:cNvGrpSpPr>
          <p:nvPr/>
        </p:nvGrpSpPr>
        <p:grpSpPr bwMode="auto">
          <a:xfrm>
            <a:off x="1873250" y="1595438"/>
            <a:ext cx="1465263" cy="714375"/>
            <a:chOff x="1873307" y="1595735"/>
            <a:chExt cx="1465205" cy="713323"/>
          </a:xfrm>
        </p:grpSpPr>
        <p:graphicFrame>
          <p:nvGraphicFramePr>
            <p:cNvPr id="45113" name="Object 3"/>
            <p:cNvGraphicFramePr>
              <a:graphicFrameLocks noChangeAspect="1"/>
            </p:cNvGraphicFramePr>
            <p:nvPr/>
          </p:nvGraphicFramePr>
          <p:xfrm>
            <a:off x="2743200" y="1720095"/>
            <a:ext cx="595312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1" name="Visio" r:id="rId4" imgW="461010" imgH="459105" progId="Visio.Drawing.6">
                    <p:embed/>
                  </p:oleObj>
                </mc:Choice>
                <mc:Fallback>
                  <p:oleObj name="Visio" r:id="rId4" imgW="461010" imgH="459105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1720095"/>
                          <a:ext cx="595312" cy="588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873307" y="1595735"/>
              <a:ext cx="946113" cy="4612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000000"/>
                  </a:solidFill>
                  <a:latin typeface="Tahoma"/>
                </a:rPr>
                <a:t>Client</a:t>
              </a:r>
              <a:endParaRPr lang="en-US" sz="1800" dirty="0"/>
            </a:p>
          </p:txBody>
        </p:sp>
      </p:grpSp>
      <p:grpSp>
        <p:nvGrpSpPr>
          <p:cNvPr id="45064" name="Group 12"/>
          <p:cNvGrpSpPr>
            <a:grpSpLocks/>
          </p:cNvGrpSpPr>
          <p:nvPr/>
        </p:nvGrpSpPr>
        <p:grpSpPr bwMode="auto">
          <a:xfrm>
            <a:off x="5911850" y="1524000"/>
            <a:ext cx="1584325" cy="906463"/>
            <a:chOff x="5959906" y="1524000"/>
            <a:chExt cx="1583894" cy="907197"/>
          </a:xfrm>
        </p:grpSpPr>
        <p:sp>
          <p:nvSpPr>
            <p:cNvPr id="16" name="Rectangle 15"/>
            <p:cNvSpPr/>
            <p:nvPr/>
          </p:nvSpPr>
          <p:spPr>
            <a:xfrm>
              <a:off x="6488400" y="1524000"/>
              <a:ext cx="1055400" cy="830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rgbClr val="000000"/>
                  </a:solidFill>
                  <a:latin typeface="Tahoma"/>
                </a:rPr>
                <a:t>DHCP</a:t>
              </a:r>
            </a:p>
            <a:p>
              <a:pPr algn="ctr">
                <a:defRPr/>
              </a:pPr>
              <a:r>
                <a:rPr lang="en-US" kern="0" dirty="0">
                  <a:solidFill>
                    <a:srgbClr val="000000"/>
                  </a:solidFill>
                  <a:latin typeface="Tahoma"/>
                </a:rPr>
                <a:t>Server</a:t>
              </a:r>
              <a:endParaRPr lang="en-US" sz="1800" dirty="0"/>
            </a:p>
          </p:txBody>
        </p:sp>
        <p:pic>
          <p:nvPicPr>
            <p:cNvPr id="45112" name="Picture 8" descr="http://clipartist.info/RSS/openclipart.org/2011/August/13-Saturday/server-555px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906" y="1594584"/>
              <a:ext cx="540338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5" name="Picture 12" descr="Server Linux Box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1955800"/>
            <a:ext cx="5715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4" descr="Web Virtualization Server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92200"/>
            <a:ext cx="73501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3200400" y="2354263"/>
            <a:ext cx="3048000" cy="609600"/>
            <a:chOff x="3200400" y="2354997"/>
            <a:chExt cx="3048000" cy="6096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203575" y="2583597"/>
              <a:ext cx="2892425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200400" y="2354997"/>
              <a:ext cx="3048000" cy="369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+mj-lt"/>
                </a:rPr>
                <a:t>DHCP DISCOVER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24200" y="2919413"/>
            <a:ext cx="3048000" cy="577850"/>
            <a:chOff x="3124200" y="2919115"/>
            <a:chExt cx="3048000" cy="57888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3200400" y="3116317"/>
              <a:ext cx="2892425" cy="3816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124200" y="2919115"/>
              <a:ext cx="3048000" cy="3689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+mj-lt"/>
                </a:rPr>
                <a:t>DHCP OFFER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200400" y="3649663"/>
            <a:ext cx="3048000" cy="609600"/>
            <a:chOff x="3200400" y="3650397"/>
            <a:chExt cx="3048000" cy="6096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203575" y="3878997"/>
              <a:ext cx="2892425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200400" y="3650397"/>
              <a:ext cx="3048000" cy="369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+mj-lt"/>
                </a:rPr>
                <a:t>DHCP REQUEST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3124200" y="4214813"/>
            <a:ext cx="3048000" cy="577850"/>
            <a:chOff x="3124200" y="4214515"/>
            <a:chExt cx="3048000" cy="57888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3200400" y="4411717"/>
              <a:ext cx="2892425" cy="3816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124200" y="4214515"/>
              <a:ext cx="3048000" cy="3689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+mj-lt"/>
                </a:rPr>
                <a:t>DHCP ACK</a:t>
              </a: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200400" y="5154613"/>
            <a:ext cx="3048000" cy="609600"/>
            <a:chOff x="3200400" y="5155347"/>
            <a:chExt cx="3048000" cy="6096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3203575" y="5383947"/>
              <a:ext cx="2892425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200400" y="5155347"/>
              <a:ext cx="3048000" cy="369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+mj-lt"/>
                </a:rPr>
                <a:t>DHCP RELEASE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0" y="4906963"/>
            <a:ext cx="3048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92463" y="4938713"/>
            <a:ext cx="4762" cy="36988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957888" y="4906963"/>
            <a:ext cx="3048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103938" y="4938713"/>
            <a:ext cx="3175" cy="36988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52400" y="2025650"/>
            <a:ext cx="2971800" cy="1014413"/>
            <a:chOff x="152399" y="2025134"/>
            <a:chExt cx="2971802" cy="1015663"/>
          </a:xfrm>
        </p:grpSpPr>
        <p:sp>
          <p:nvSpPr>
            <p:cNvPr id="45099" name="Rectangle 14"/>
            <p:cNvSpPr>
              <a:spLocks noChangeArrowheads="1"/>
            </p:cNvSpPr>
            <p:nvPr/>
          </p:nvSpPr>
          <p:spPr bwMode="auto">
            <a:xfrm>
              <a:off x="152399" y="2025134"/>
              <a:ext cx="2452221" cy="101566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“Can anyone give me an IP address*?” (bcast)</a:t>
              </a:r>
            </a:p>
          </p:txBody>
        </p:sp>
        <p:sp>
          <p:nvSpPr>
            <p:cNvPr id="45100" name="Line 15"/>
            <p:cNvSpPr>
              <a:spLocks noChangeShapeType="1"/>
            </p:cNvSpPr>
            <p:nvPr/>
          </p:nvSpPr>
          <p:spPr bwMode="auto">
            <a:xfrm>
              <a:off x="2423647" y="2583597"/>
              <a:ext cx="700554" cy="44668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75300" y="6396038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anose="020B0604020202020204" pitchFamily="34" charset="0"/>
              </a:rPr>
              <a:t>*and other config information</a:t>
            </a:r>
            <a:endParaRPr lang="en-US" sz="180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172200" y="2638425"/>
            <a:ext cx="2667000" cy="706438"/>
            <a:chOff x="6172200" y="2637711"/>
            <a:chExt cx="2667000" cy="707886"/>
          </a:xfrm>
        </p:grpSpPr>
        <p:sp>
          <p:nvSpPr>
            <p:cNvPr id="45097" name="Line 15"/>
            <p:cNvSpPr>
              <a:spLocks noChangeShapeType="1"/>
            </p:cNvSpPr>
            <p:nvPr/>
          </p:nvSpPr>
          <p:spPr bwMode="auto">
            <a:xfrm flipH="1">
              <a:off x="6172200" y="2984201"/>
              <a:ext cx="2299821" cy="5963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Rectangle 14"/>
            <p:cNvSpPr>
              <a:spLocks noChangeArrowheads="1"/>
            </p:cNvSpPr>
            <p:nvPr/>
          </p:nvSpPr>
          <p:spPr bwMode="auto">
            <a:xfrm>
              <a:off x="6796554" y="2637711"/>
              <a:ext cx="2042646" cy="70788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“Sure, you can use 10.0.0.3”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23888" y="3116263"/>
            <a:ext cx="2652712" cy="708025"/>
            <a:chOff x="624354" y="3116997"/>
            <a:chExt cx="2652246" cy="707886"/>
          </a:xfrm>
        </p:grpSpPr>
        <p:sp>
          <p:nvSpPr>
            <p:cNvPr id="45095" name="Rectangle 14"/>
            <p:cNvSpPr>
              <a:spLocks noChangeArrowheads="1"/>
            </p:cNvSpPr>
            <p:nvPr/>
          </p:nvSpPr>
          <p:spPr bwMode="auto">
            <a:xfrm>
              <a:off x="624354" y="3116997"/>
              <a:ext cx="2042646" cy="70788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(multiple offers can arrive)</a:t>
              </a:r>
            </a:p>
          </p:txBody>
        </p:sp>
        <p:sp>
          <p:nvSpPr>
            <p:cNvPr id="45096" name="Line 15"/>
            <p:cNvSpPr>
              <a:spLocks noChangeShapeType="1"/>
            </p:cNvSpPr>
            <p:nvPr/>
          </p:nvSpPr>
          <p:spPr bwMode="auto">
            <a:xfrm flipV="1">
              <a:off x="2604621" y="3497997"/>
              <a:ext cx="671979" cy="0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152400" y="3954463"/>
            <a:ext cx="3040063" cy="708025"/>
            <a:chOff x="152399" y="3955197"/>
            <a:chExt cx="3040686" cy="707886"/>
          </a:xfrm>
        </p:grpSpPr>
        <p:sp>
          <p:nvSpPr>
            <p:cNvPr id="45093" name="Rectangle 14"/>
            <p:cNvSpPr>
              <a:spLocks noChangeArrowheads="1"/>
            </p:cNvSpPr>
            <p:nvPr/>
          </p:nvSpPr>
          <p:spPr bwMode="auto">
            <a:xfrm>
              <a:off x="152399" y="3955197"/>
              <a:ext cx="2347447" cy="70788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“Ok, I would like to use 10.0.0.3”</a:t>
              </a:r>
            </a:p>
          </p:txBody>
        </p:sp>
        <p:sp>
          <p:nvSpPr>
            <p:cNvPr id="45094" name="Line 15"/>
            <p:cNvSpPr>
              <a:spLocks noChangeShapeType="1"/>
            </p:cNvSpPr>
            <p:nvPr/>
          </p:nvSpPr>
          <p:spPr bwMode="auto">
            <a:xfrm flipV="1">
              <a:off x="2438400" y="3955197"/>
              <a:ext cx="754685" cy="304800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172200" y="3933825"/>
            <a:ext cx="2667000" cy="706438"/>
            <a:chOff x="6172200" y="3933111"/>
            <a:chExt cx="2667000" cy="707886"/>
          </a:xfrm>
        </p:grpSpPr>
        <p:sp>
          <p:nvSpPr>
            <p:cNvPr id="45091" name="Line 15"/>
            <p:cNvSpPr>
              <a:spLocks noChangeShapeType="1"/>
            </p:cNvSpPr>
            <p:nvPr/>
          </p:nvSpPr>
          <p:spPr bwMode="auto">
            <a:xfrm flipH="1">
              <a:off x="6172200" y="4279601"/>
              <a:ext cx="2299821" cy="5963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Rectangle 14"/>
            <p:cNvSpPr>
              <a:spLocks noChangeArrowheads="1"/>
            </p:cNvSpPr>
            <p:nvPr/>
          </p:nvSpPr>
          <p:spPr bwMode="auto">
            <a:xfrm>
              <a:off x="6796554" y="3933111"/>
              <a:ext cx="2042646" cy="70788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“Ok, you can use 10.0.0.3”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172200" y="5226050"/>
            <a:ext cx="2667000" cy="1014413"/>
            <a:chOff x="6172200" y="5225534"/>
            <a:chExt cx="2667000" cy="1015663"/>
          </a:xfrm>
        </p:grpSpPr>
        <p:sp>
          <p:nvSpPr>
            <p:cNvPr id="45089" name="Line 15"/>
            <p:cNvSpPr>
              <a:spLocks noChangeShapeType="1"/>
            </p:cNvSpPr>
            <p:nvPr/>
          </p:nvSpPr>
          <p:spPr bwMode="auto">
            <a:xfrm flipH="1">
              <a:off x="6172200" y="5749487"/>
              <a:ext cx="2299821" cy="5963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Rectangle 14"/>
            <p:cNvSpPr>
              <a:spLocks noChangeArrowheads="1"/>
            </p:cNvSpPr>
            <p:nvPr/>
          </p:nvSpPr>
          <p:spPr bwMode="auto">
            <a:xfrm>
              <a:off x="6796554" y="5225534"/>
              <a:ext cx="2042646" cy="101566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Returns 10.0.0.3 to available pool</a:t>
              </a: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81000" y="4772025"/>
            <a:ext cx="2811463" cy="400050"/>
            <a:chOff x="381000" y="4771311"/>
            <a:chExt cx="2812085" cy="400110"/>
          </a:xfrm>
        </p:grpSpPr>
        <p:sp>
          <p:nvSpPr>
            <p:cNvPr id="45087" name="Rectangle 14"/>
            <p:cNvSpPr>
              <a:spLocks noChangeArrowheads="1"/>
            </p:cNvSpPr>
            <p:nvPr/>
          </p:nvSpPr>
          <p:spPr bwMode="auto">
            <a:xfrm>
              <a:off x="381000" y="4771311"/>
              <a:ext cx="2331010" cy="400110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10.0.0.3 acquired</a:t>
              </a:r>
            </a:p>
          </p:txBody>
        </p:sp>
        <p:sp>
          <p:nvSpPr>
            <p:cNvPr id="45088" name="Line 15"/>
            <p:cNvSpPr>
              <a:spLocks noChangeShapeType="1"/>
            </p:cNvSpPr>
            <p:nvPr/>
          </p:nvSpPr>
          <p:spPr bwMode="auto">
            <a:xfrm flipV="1">
              <a:off x="2667000" y="4793397"/>
              <a:ext cx="526085" cy="152400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12750" y="5326063"/>
            <a:ext cx="2855913" cy="708025"/>
            <a:chOff x="412190" y="5326797"/>
            <a:chExt cx="2857095" cy="707886"/>
          </a:xfrm>
        </p:grpSpPr>
        <p:sp>
          <p:nvSpPr>
            <p:cNvPr id="45085" name="Rectangle 14"/>
            <p:cNvSpPr>
              <a:spLocks noChangeArrowheads="1"/>
            </p:cNvSpPr>
            <p:nvPr/>
          </p:nvSpPr>
          <p:spPr bwMode="auto">
            <a:xfrm>
              <a:off x="412190" y="5326797"/>
              <a:ext cx="2331010" cy="70788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“I am done with 10.0.0.3”</a:t>
              </a:r>
            </a:p>
          </p:txBody>
        </p:sp>
        <p:sp>
          <p:nvSpPr>
            <p:cNvPr id="45086" name="Line 15"/>
            <p:cNvSpPr>
              <a:spLocks noChangeShapeType="1"/>
            </p:cNvSpPr>
            <p:nvPr/>
          </p:nvSpPr>
          <p:spPr bwMode="auto">
            <a:xfrm flipV="1">
              <a:off x="2743200" y="5402997"/>
              <a:ext cx="526085" cy="152400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26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138" cy="4525963"/>
          </a:xfrm>
        </p:spPr>
        <p:txBody>
          <a:bodyPr/>
          <a:lstStyle/>
          <a:p>
            <a:r>
              <a:rPr lang="en-US" dirty="0" smtClean="0"/>
              <a:t>“Dynamic </a:t>
            </a:r>
            <a:r>
              <a:rPr lang="en-US" dirty="0"/>
              <a:t>H</a:t>
            </a:r>
            <a:r>
              <a:rPr lang="en-US" dirty="0" smtClean="0"/>
              <a:t>ost Configuration Protocol”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defined in RFC 2131</a:t>
            </a:r>
          </a:p>
          <a:p>
            <a:r>
              <a:rPr lang="en-US" dirty="0" smtClean="0"/>
              <a:t>A host uses DHCP to discover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its own IP address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its </a:t>
            </a:r>
            <a:r>
              <a:rPr lang="en-US" dirty="0" err="1" smtClean="0">
                <a:solidFill>
                  <a:srgbClr val="000090"/>
                </a:solidFill>
              </a:rPr>
              <a:t>netmask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IP address(</a:t>
            </a:r>
            <a:r>
              <a:rPr lang="en-US" dirty="0" err="1" smtClean="0">
                <a:solidFill>
                  <a:srgbClr val="000090"/>
                </a:solidFill>
              </a:rPr>
              <a:t>es</a:t>
            </a:r>
            <a:r>
              <a:rPr lang="en-US" dirty="0" smtClean="0">
                <a:solidFill>
                  <a:srgbClr val="000090"/>
                </a:solidFill>
              </a:rPr>
              <a:t>) for its DNS name server(s)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IP address(</a:t>
            </a:r>
            <a:r>
              <a:rPr lang="en-US" dirty="0" err="1" smtClean="0">
                <a:solidFill>
                  <a:srgbClr val="000090"/>
                </a:solidFill>
              </a:rPr>
              <a:t>es</a:t>
            </a:r>
            <a:r>
              <a:rPr lang="en-US" dirty="0" smtClean="0">
                <a:solidFill>
                  <a:srgbClr val="000090"/>
                </a:solidFill>
              </a:rPr>
              <a:t>) for its first-hop “default” router(s)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5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two algorithms that are “endangered”</a:t>
            </a:r>
          </a:p>
          <a:p>
            <a:pPr lvl="1"/>
            <a:r>
              <a:rPr lang="en-US" dirty="0" smtClean="0"/>
              <a:t>But both important conceptually!</a:t>
            </a:r>
          </a:p>
          <a:p>
            <a:pPr lvl="4"/>
            <a:endParaRPr lang="en-US" dirty="0"/>
          </a:p>
          <a:p>
            <a:r>
              <a:rPr lang="en-US" dirty="0"/>
              <a:t>Spanning </a:t>
            </a:r>
            <a:r>
              <a:rPr lang="en-US" dirty="0" smtClean="0"/>
              <a:t>Tree</a:t>
            </a:r>
          </a:p>
          <a:p>
            <a:pPr lvl="1"/>
            <a:r>
              <a:rPr lang="en-US" dirty="0" smtClean="0"/>
              <a:t>Still used, but alternatives being developed</a:t>
            </a:r>
            <a:endParaRPr lang="en-US" dirty="0"/>
          </a:p>
          <a:p>
            <a:pPr lvl="5"/>
            <a:endParaRPr lang="en-US" dirty="0"/>
          </a:p>
          <a:p>
            <a:r>
              <a:rPr lang="en-US" dirty="0" smtClean="0"/>
              <a:t>Multiple Access in wired media (largely extinct)</a:t>
            </a:r>
          </a:p>
          <a:p>
            <a:pPr lvl="1"/>
            <a:r>
              <a:rPr lang="en-US" dirty="0" smtClean="0"/>
              <a:t>Rarely used, but useful background for wireless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5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DHCP: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138" cy="34219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or more local DHCP servers maintain required information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IP address pool, </a:t>
            </a:r>
            <a:r>
              <a:rPr lang="en-US" dirty="0" err="1" smtClean="0">
                <a:solidFill>
                  <a:srgbClr val="000090"/>
                </a:solidFill>
              </a:rPr>
              <a:t>netmask</a:t>
            </a:r>
            <a:r>
              <a:rPr lang="en-US" dirty="0" smtClean="0">
                <a:solidFill>
                  <a:srgbClr val="000090"/>
                </a:solidFill>
              </a:rPr>
              <a:t>, DNS servers,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application that listens on UDP port 67</a:t>
            </a:r>
          </a:p>
          <a:p>
            <a:pPr lvl="1"/>
            <a:endParaRPr lang="en-US" i="1" dirty="0" smtClean="0"/>
          </a:p>
          <a:p>
            <a:pPr marL="457200" lvl="1" indent="0">
              <a:buNone/>
            </a:pPr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90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DHCP: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138" cy="50278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or more local DHCP servers maintain required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</a:t>
            </a:r>
            <a:r>
              <a:rPr lang="en-US" dirty="0" smtClean="0">
                <a:solidFill>
                  <a:srgbClr val="FF0000"/>
                </a:solidFill>
              </a:rPr>
              <a:t>broadcasts</a:t>
            </a:r>
            <a:r>
              <a:rPr lang="en-US" dirty="0" smtClean="0"/>
              <a:t> a DHCP discovery message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L2 broadcast, to MAC address FF:FF:FF:FF:FF:FF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DHCP: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138" cy="50278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or more local DHCP servers maintain required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</a:t>
            </a:r>
            <a:r>
              <a:rPr lang="en-US" dirty="0" smtClean="0">
                <a:solidFill>
                  <a:srgbClr val="FF0000"/>
                </a:solidFill>
              </a:rPr>
              <a:t>broadcasts</a:t>
            </a:r>
            <a:r>
              <a:rPr lang="en-US" dirty="0" smtClean="0"/>
              <a:t> a DHCP discovery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or more DHCP servers responds with a DHCP  “offer” message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proposed IP address for client, lease time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other parameters </a:t>
            </a:r>
          </a:p>
          <a:p>
            <a:pPr marL="971550" lvl="1" indent="-514350">
              <a:buFont typeface="+mj-lt"/>
              <a:buAutoNum type="arabicPeriod"/>
            </a:pPr>
            <a:endParaRPr lang="en-US" i="1" dirty="0" smtClean="0">
              <a:solidFill>
                <a:srgbClr val="00009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8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DHCP: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138" cy="50278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or more local DHCP servers maintain required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</a:t>
            </a:r>
            <a:r>
              <a:rPr lang="en-US" dirty="0" smtClean="0">
                <a:solidFill>
                  <a:srgbClr val="FF0000"/>
                </a:solidFill>
              </a:rPr>
              <a:t>broadcasts</a:t>
            </a:r>
            <a:r>
              <a:rPr lang="en-US" dirty="0" smtClean="0"/>
              <a:t> a DHCP discovery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or more DHCP servers responds with a DHCP  “offer” message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</a:t>
            </a:r>
            <a:r>
              <a:rPr lang="en-US" dirty="0" smtClean="0">
                <a:solidFill>
                  <a:srgbClr val="FF0000"/>
                </a:solidFill>
              </a:rPr>
              <a:t>broadcasts </a:t>
            </a:r>
            <a:r>
              <a:rPr lang="en-US" dirty="0" smtClean="0"/>
              <a:t>a DHCP request message</a:t>
            </a:r>
          </a:p>
          <a:p>
            <a:pPr marL="914400" lvl="1" indent="-514350"/>
            <a:r>
              <a:rPr lang="en-US" dirty="0" smtClean="0">
                <a:solidFill>
                  <a:srgbClr val="000090"/>
                </a:solidFill>
              </a:rPr>
              <a:t>specifies which offer it wants </a:t>
            </a:r>
          </a:p>
          <a:p>
            <a:pPr marL="914400" lvl="1" indent="-514350"/>
            <a:r>
              <a:rPr lang="en-US" dirty="0" smtClean="0">
                <a:solidFill>
                  <a:srgbClr val="000090"/>
                </a:solidFill>
              </a:rPr>
              <a:t>echoes accepted parameters</a:t>
            </a:r>
          </a:p>
          <a:p>
            <a:pPr marL="914400" lvl="1" indent="-514350"/>
            <a:r>
              <a:rPr lang="en-US" dirty="0" smtClean="0">
                <a:solidFill>
                  <a:srgbClr val="000090"/>
                </a:solidFill>
              </a:rPr>
              <a:t>other DHCP servers learn they were not chosen</a:t>
            </a:r>
          </a:p>
        </p:txBody>
      </p:sp>
    </p:spTree>
    <p:extLst>
      <p:ext uri="{BB962C8B-B14F-4D97-AF65-F5344CB8AC3E}">
        <p14:creationId xmlns:p14="http://schemas.microsoft.com/office/powerpoint/2010/main" val="1656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DHCP: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138" cy="56163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or more local DHCP servers maintain required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</a:t>
            </a:r>
            <a:r>
              <a:rPr lang="en-US" dirty="0" smtClean="0">
                <a:solidFill>
                  <a:srgbClr val="FF0000"/>
                </a:solidFill>
              </a:rPr>
              <a:t>broadcasts</a:t>
            </a:r>
            <a:r>
              <a:rPr lang="en-US" dirty="0" smtClean="0"/>
              <a:t> a DHCP discovery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or more DHCP servers responds with a DHCP  “offer” message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</a:t>
            </a:r>
            <a:r>
              <a:rPr lang="en-US" dirty="0" smtClean="0">
                <a:solidFill>
                  <a:srgbClr val="FF0000"/>
                </a:solidFill>
              </a:rPr>
              <a:t>broadcasts </a:t>
            </a:r>
            <a:r>
              <a:rPr lang="en-US" dirty="0" smtClean="0"/>
              <a:t>a DHCP request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Selected DHCP server responds with an ACK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(DHCP “relay agents” used when the DHCP server  isn’t on the same broadcast domain -- see text)</a:t>
            </a:r>
          </a:p>
        </p:txBody>
      </p:sp>
    </p:spTree>
    <p:extLst>
      <p:ext uri="{BB962C8B-B14F-4D97-AF65-F5344CB8AC3E}">
        <p14:creationId xmlns:p14="http://schemas.microsoft.com/office/powerpoint/2010/main" val="14249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uses “soft state”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73" y="1366616"/>
            <a:ext cx="9151102" cy="5257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 marL="3429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Soft state: if not refreshed, state is forgotten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hard state: allocation is deliberately returned/withdrawn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used to track address allocation in DHCP</a:t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/>
              <a:t>Implementation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address allocations are associated with a lease period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server: sets a timer associated with the record of allocation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client: must request a refresh before lease period expires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server: resets timer when a refresh arrives; sends ACK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server: reclaims allocated address when timer expires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Simple, yet robust under failure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state always fixes itself in (small constant of) lease time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97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state under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91" y="5169646"/>
            <a:ext cx="7452131" cy="1548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happens when host XYZ fails? </a:t>
            </a:r>
          </a:p>
          <a:p>
            <a:pPr lvl="1"/>
            <a:r>
              <a:rPr lang="en-US" dirty="0" smtClean="0"/>
              <a:t>refreshes from XYZ stop</a:t>
            </a:r>
          </a:p>
          <a:p>
            <a:pPr lvl="1"/>
            <a:r>
              <a:rPr lang="en-US" dirty="0" smtClean="0"/>
              <a:t>server reclaims </a:t>
            </a:r>
            <a:r>
              <a:rPr lang="en-US" i="1" dirty="0" err="1" smtClean="0"/>
              <a:t>a.b.c.d</a:t>
            </a:r>
            <a:r>
              <a:rPr lang="en-US" i="1" dirty="0" smtClean="0"/>
              <a:t> </a:t>
            </a:r>
            <a:r>
              <a:rPr lang="en-US" dirty="0" smtClean="0"/>
              <a:t>after O(</a:t>
            </a:r>
            <a:r>
              <a:rPr lang="en-US" dirty="0"/>
              <a:t>l</a:t>
            </a:r>
            <a:r>
              <a:rPr lang="en-US" dirty="0" smtClean="0"/>
              <a:t>ease period)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40323" y="306953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73923" y="306953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140323" y="336163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273923" y="336163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356223" y="352673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489823" y="352673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185047" y="4034731"/>
            <a:ext cx="3647676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6542774" y="4034731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484620" y="4409238"/>
            <a:ext cx="9008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Router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6331107" y="4441131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25619" y="307594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725619" y="336804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6941519" y="353314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657673" y="3075941"/>
            <a:ext cx="431800" cy="43180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657673" y="336804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5873573" y="353314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618723" y="3047914"/>
            <a:ext cx="490520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XYZ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252455" y="3058578"/>
            <a:ext cx="431800" cy="4318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252455" y="335067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468355" y="3515778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4110459" y="2485479"/>
            <a:ext cx="716944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DHCP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Server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468355" y="1500701"/>
            <a:ext cx="3364368" cy="791943"/>
          </a:xfrm>
          <a:prstGeom prst="wedgeEllipseCallout">
            <a:avLst>
              <a:gd name="adj1" fmla="val -12599"/>
              <a:gd name="adj2" fmla="val 1375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a.b.c.d</a:t>
            </a:r>
            <a:r>
              <a:rPr lang="en-US" sz="2000" dirty="0" smtClean="0">
                <a:solidFill>
                  <a:srgbClr val="000000"/>
                </a:solidFill>
              </a:rPr>
              <a:t> is mine from (now’, </a:t>
            </a:r>
            <a:r>
              <a:rPr lang="en-US" sz="2000" dirty="0" err="1" smtClean="0">
                <a:solidFill>
                  <a:srgbClr val="000000"/>
                </a:solidFill>
              </a:rPr>
              <a:t>now’+lease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268940" y="1940699"/>
            <a:ext cx="3287060" cy="791943"/>
          </a:xfrm>
          <a:prstGeom prst="wedgeEllipseCallout">
            <a:avLst>
              <a:gd name="adj1" fmla="val 76221"/>
              <a:gd name="adj2" fmla="val 11109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a.b.c.d</a:t>
            </a:r>
            <a:r>
              <a:rPr lang="en-US" sz="2000" dirty="0" smtClean="0">
                <a:solidFill>
                  <a:srgbClr val="000000"/>
                </a:solidFill>
              </a:rPr>
              <a:t> is XYZ’s from (now, </a:t>
            </a:r>
            <a:r>
              <a:rPr lang="en-US" sz="2000" dirty="0" err="1" smtClean="0">
                <a:solidFill>
                  <a:srgbClr val="000000"/>
                </a:solidFill>
              </a:rPr>
              <a:t>now+c.lease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2" name="Lightning Bolt 31"/>
          <p:cNvSpPr/>
          <p:nvPr/>
        </p:nvSpPr>
        <p:spPr>
          <a:xfrm>
            <a:off x="5494528" y="2852428"/>
            <a:ext cx="504098" cy="498164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state under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780" y="4691534"/>
            <a:ext cx="9487646" cy="23158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when server fails? </a:t>
            </a:r>
          </a:p>
          <a:p>
            <a:pPr lvl="1"/>
            <a:r>
              <a:rPr lang="en-US" dirty="0" smtClean="0"/>
              <a:t>ACKs from server stop</a:t>
            </a:r>
          </a:p>
          <a:p>
            <a:pPr lvl="1"/>
            <a:r>
              <a:rPr lang="en-US" dirty="0" smtClean="0"/>
              <a:t>XYZ releases address  after O(lease period); send new request</a:t>
            </a:r>
          </a:p>
          <a:p>
            <a:pPr lvl="1"/>
            <a:r>
              <a:rPr lang="en-US" dirty="0" smtClean="0"/>
              <a:t>A new DHCP server can come up from a `cold start’ and </a:t>
            </a:r>
            <a:br>
              <a:rPr lang="en-US" dirty="0" smtClean="0"/>
            </a:br>
            <a:r>
              <a:rPr lang="en-US" dirty="0" smtClean="0"/>
              <a:t>we’re back on track in ~lease time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40323" y="306953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73923" y="306953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140323" y="336163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273923" y="336163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356223" y="352673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489823" y="352673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185047" y="4034731"/>
            <a:ext cx="3647676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6542774" y="4034731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484620" y="4409238"/>
            <a:ext cx="9008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Router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6331107" y="4441131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25619" y="307594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725619" y="336804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6941519" y="353314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657673" y="3075941"/>
            <a:ext cx="431800" cy="43180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657673" y="336804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5873573" y="353314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618723" y="3047914"/>
            <a:ext cx="490520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XYZ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252455" y="3058578"/>
            <a:ext cx="431800" cy="4318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252455" y="335067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468355" y="3515778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4110459" y="2485479"/>
            <a:ext cx="716944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DHCP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Server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468355" y="1500701"/>
            <a:ext cx="3364368" cy="791943"/>
          </a:xfrm>
          <a:prstGeom prst="wedgeEllipseCallout">
            <a:avLst>
              <a:gd name="adj1" fmla="val -12599"/>
              <a:gd name="adj2" fmla="val 1375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a.b.c.d</a:t>
            </a:r>
            <a:r>
              <a:rPr lang="en-US" sz="2000" dirty="0" smtClean="0">
                <a:solidFill>
                  <a:srgbClr val="000000"/>
                </a:solidFill>
              </a:rPr>
              <a:t> is mine from (now, </a:t>
            </a:r>
            <a:r>
              <a:rPr lang="en-US" sz="2000" dirty="0" err="1" smtClean="0">
                <a:solidFill>
                  <a:srgbClr val="000000"/>
                </a:solidFill>
              </a:rPr>
              <a:t>now+lease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268940" y="1940699"/>
            <a:ext cx="3287060" cy="791943"/>
          </a:xfrm>
          <a:prstGeom prst="wedgeEllipseCallout">
            <a:avLst>
              <a:gd name="adj1" fmla="val 76221"/>
              <a:gd name="adj2" fmla="val 11109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a.b.c.d</a:t>
            </a:r>
            <a:r>
              <a:rPr lang="en-US" sz="2000" dirty="0" smtClean="0">
                <a:solidFill>
                  <a:srgbClr val="000000"/>
                </a:solidFill>
              </a:rPr>
              <a:t> is XYZ’s from (now, </a:t>
            </a:r>
            <a:r>
              <a:rPr lang="en-US" sz="2000" dirty="0" err="1" smtClean="0">
                <a:solidFill>
                  <a:srgbClr val="000000"/>
                </a:solidFill>
              </a:rPr>
              <a:t>now+c.lease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Lightning Bolt 29"/>
          <p:cNvSpPr/>
          <p:nvPr/>
        </p:nvSpPr>
        <p:spPr>
          <a:xfrm>
            <a:off x="4150132" y="3047914"/>
            <a:ext cx="504098" cy="498164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state under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91" y="5199528"/>
            <a:ext cx="7452131" cy="15487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happens if the network fails?</a:t>
            </a:r>
          </a:p>
          <a:p>
            <a:pPr lvl="1"/>
            <a:r>
              <a:rPr lang="en-US" dirty="0" smtClean="0"/>
              <a:t>refreshes and ACKs don’t get through </a:t>
            </a:r>
          </a:p>
          <a:p>
            <a:pPr lvl="1"/>
            <a:r>
              <a:rPr lang="en-US" dirty="0" smtClean="0"/>
              <a:t>XYZ release address; DHCP server reclaims it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40323" y="306953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73923" y="306953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140323" y="336163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273923" y="336163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356223" y="352673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489823" y="352673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185047" y="4034731"/>
            <a:ext cx="3647676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6542774" y="4034731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484620" y="4409238"/>
            <a:ext cx="9008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Router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6331107" y="4441131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25619" y="307594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725619" y="336804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6941519" y="353314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657673" y="3075941"/>
            <a:ext cx="431800" cy="43180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657673" y="336804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5873573" y="353314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618723" y="3047914"/>
            <a:ext cx="490520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XYZ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252455" y="3058578"/>
            <a:ext cx="431800" cy="4318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252455" y="335067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468355" y="3515778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4110459" y="2485479"/>
            <a:ext cx="716944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DHCP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Server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468355" y="1500701"/>
            <a:ext cx="3364368" cy="791943"/>
          </a:xfrm>
          <a:prstGeom prst="wedgeEllipseCallout">
            <a:avLst>
              <a:gd name="adj1" fmla="val -12599"/>
              <a:gd name="adj2" fmla="val 1375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a.b.c.d</a:t>
            </a:r>
            <a:r>
              <a:rPr lang="en-US" sz="2000" dirty="0" smtClean="0">
                <a:solidFill>
                  <a:srgbClr val="000000"/>
                </a:solidFill>
              </a:rPr>
              <a:t> is mine from (now, </a:t>
            </a:r>
            <a:r>
              <a:rPr lang="en-US" sz="2000" dirty="0" err="1" smtClean="0">
                <a:solidFill>
                  <a:srgbClr val="000000"/>
                </a:solidFill>
              </a:rPr>
              <a:t>now+lease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268940" y="1940699"/>
            <a:ext cx="3287060" cy="791943"/>
          </a:xfrm>
          <a:prstGeom prst="wedgeEllipseCallout">
            <a:avLst>
              <a:gd name="adj1" fmla="val 76221"/>
              <a:gd name="adj2" fmla="val 11109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a.b.c.d</a:t>
            </a:r>
            <a:r>
              <a:rPr lang="en-US" sz="2000" dirty="0" smtClean="0">
                <a:solidFill>
                  <a:srgbClr val="000000"/>
                </a:solidFill>
              </a:rPr>
              <a:t> is XYZ’s from (now, </a:t>
            </a:r>
            <a:r>
              <a:rPr lang="en-US" sz="2000" dirty="0" err="1" smtClean="0">
                <a:solidFill>
                  <a:srgbClr val="000000"/>
                </a:solidFill>
              </a:rPr>
              <a:t>now+c.lease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Lightning Bolt 29"/>
          <p:cNvSpPr/>
          <p:nvPr/>
        </p:nvSpPr>
        <p:spPr>
          <a:xfrm>
            <a:off x="4684255" y="3774696"/>
            <a:ext cx="504098" cy="498164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84025" y="3903467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13253" y="3903467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84025" y="4195567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13253" y="4195567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399925" y="4360667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29153" y="4360667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228749" y="4868667"/>
            <a:ext cx="4911808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586476" y="4868667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528322" y="5243174"/>
            <a:ext cx="9008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Router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4374809" y="5275067"/>
            <a:ext cx="431800" cy="431800"/>
          </a:xfrm>
          <a:prstGeom prst="ellipse">
            <a:avLst/>
          </a:prstGeom>
          <a:solidFill>
            <a:srgbClr val="660066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64949" y="3909877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564949" y="4201977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780849" y="4367077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701375" y="3909877"/>
            <a:ext cx="431800" cy="43180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3701375" y="4201977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3917275" y="4367077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045845" y="3870531"/>
            <a:ext cx="56776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Host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512139" y="3876941"/>
            <a:ext cx="56776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Host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623802" y="3881850"/>
            <a:ext cx="56776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Host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133890" y="3873661"/>
            <a:ext cx="56776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Host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96157" y="3892514"/>
            <a:ext cx="431800" cy="4318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2296157" y="4184614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2512057" y="4349714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154161" y="3319415"/>
            <a:ext cx="716944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DHCP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Server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36610" y="1204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Are we there yet?</a:t>
            </a:r>
            <a:endParaRPr lang="en-US" dirty="0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547092" y="3935277"/>
            <a:ext cx="431800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6547092" y="4227377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6762992" y="4392477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405096" y="3362178"/>
            <a:ext cx="716944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DNS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Server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2727957" y="1737311"/>
            <a:ext cx="3677139" cy="1582103"/>
          </a:xfrm>
          <a:prstGeom prst="wedgeEllipseCallout">
            <a:avLst>
              <a:gd name="adj1" fmla="val -16166"/>
              <a:gd name="adj2" fmla="val 86353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2962994" y="1954964"/>
            <a:ext cx="3203909" cy="13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1600" u="sng" dirty="0" smtClean="0"/>
              <a:t>What I learnt from DHCP</a:t>
            </a:r>
          </a:p>
          <a:p>
            <a:pPr algn="ctr" eaLnBrk="0" hangingPunct="0"/>
            <a:r>
              <a:rPr lang="en-US" sz="1600" dirty="0" smtClean="0"/>
              <a:t>my IP: 1.2.3.48</a:t>
            </a:r>
          </a:p>
          <a:p>
            <a:pPr algn="ctr" eaLnBrk="0" hangingPunct="0"/>
            <a:r>
              <a:rPr lang="en-US" sz="1600" dirty="0" err="1" smtClean="0"/>
              <a:t>netmask</a:t>
            </a:r>
            <a:r>
              <a:rPr lang="en-US" sz="1600" dirty="0" smtClean="0"/>
              <a:t>: 1.2.3.0/24 (255.255.255.0)</a:t>
            </a:r>
          </a:p>
          <a:p>
            <a:pPr algn="ctr" eaLnBrk="0" hangingPunct="0"/>
            <a:r>
              <a:rPr lang="en-US" sz="1600" dirty="0" smtClean="0"/>
              <a:t>DNS: 1.2.3.156</a:t>
            </a:r>
          </a:p>
          <a:p>
            <a:pPr algn="ctr" eaLnBrk="0" hangingPunct="0"/>
            <a:r>
              <a:rPr lang="en-US" sz="1600" dirty="0" smtClean="0"/>
              <a:t>router: 1.2.3.19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41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Ethernet: Key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Sending Packets Over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Link-Layer</a:t>
            </a:r>
            <a:endParaRPr lang="en-US" sz="6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088" y="5047597"/>
            <a:ext cx="8720137" cy="2587813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charset="0"/>
              </a:rPr>
              <a:t>Link layer only understands </a:t>
            </a:r>
            <a:r>
              <a:rPr lang="en-US" dirty="0">
                <a:cs typeface="Arial" charset="0"/>
              </a:rPr>
              <a:t>MAC addresses</a:t>
            </a:r>
          </a:p>
          <a:p>
            <a:pPr lvl="1"/>
            <a:r>
              <a:rPr lang="en-US" dirty="0" smtClean="0">
                <a:ea typeface="Arial" charset="0"/>
                <a:cs typeface="Arial" charset="0"/>
              </a:rPr>
              <a:t>Translate </a:t>
            </a:r>
            <a:r>
              <a:rPr lang="en-US" dirty="0">
                <a:ea typeface="Arial" charset="0"/>
                <a:cs typeface="Arial" charset="0"/>
              </a:rPr>
              <a:t>the destination IP address to MAC address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Encapsulate the IP packet inside a link-level frame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998752" y="276671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927980" y="276671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998752" y="305881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4927980" y="305881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3214652" y="322391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5143880" y="322391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2043476" y="3731911"/>
            <a:ext cx="4911808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4401203" y="3731911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343049" y="4106418"/>
            <a:ext cx="9008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</a:rPr>
              <a:t>Router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4189536" y="4138311"/>
            <a:ext cx="431800" cy="431800"/>
          </a:xfrm>
          <a:prstGeom prst="ellipse">
            <a:avLst/>
          </a:prstGeom>
          <a:solidFill>
            <a:srgbClr val="660066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379676" y="2773121"/>
            <a:ext cx="43180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379676" y="306522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4595576" y="323032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516102" y="2773121"/>
            <a:ext cx="431800" cy="43180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3516102" y="306522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3732002" y="323032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4860572" y="2733775"/>
            <a:ext cx="56776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Host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326866" y="2740185"/>
            <a:ext cx="56776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Host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3438529" y="2745094"/>
            <a:ext cx="56776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Host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2948617" y="2736905"/>
            <a:ext cx="56776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Host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110884" y="2755758"/>
            <a:ext cx="431800" cy="4318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2110884" y="304785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2326784" y="3212958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6361819" y="2798521"/>
            <a:ext cx="431800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6361819" y="3090621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6577719" y="3255721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6313274" y="2762861"/>
            <a:ext cx="53570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DNS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3308531" y="2432225"/>
            <a:ext cx="86241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</a:rPr>
              <a:t>1.2.3.48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082310" y="2461795"/>
            <a:ext cx="971120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</a:rPr>
              <a:t>1.2.3.156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0929" y="3237864"/>
            <a:ext cx="1793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58-23-D7-FA-20-B0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52772" y="3212958"/>
            <a:ext cx="1774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90-E2-A1-09-66-1B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389473" y="3409763"/>
            <a:ext cx="1227480" cy="338554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latin typeface="+mn-lt"/>
              </a:rPr>
              <a:t>1.2.3.53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389473" y="3746031"/>
            <a:ext cx="1227480" cy="338554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latin typeface="+mn-lt"/>
              </a:rPr>
              <a:t>1.2.3.156</a:t>
            </a: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389473" y="4082611"/>
            <a:ext cx="1227480" cy="338554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1600">
              <a:latin typeface="+mn-lt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467141" y="3027554"/>
            <a:ext cx="9894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latin typeface="+mn-lt"/>
              </a:rPr>
              <a:t>IP packet</a:t>
            </a:r>
          </a:p>
        </p:txBody>
      </p:sp>
    </p:spTree>
    <p:extLst>
      <p:ext uri="{BB962C8B-B14F-4D97-AF65-F5344CB8AC3E}">
        <p14:creationId xmlns:p14="http://schemas.microsoft.com/office/powerpoint/2010/main" val="9762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ARP: Address </a:t>
            </a:r>
            <a:r>
              <a:rPr lang="en-US" dirty="0">
                <a:ea typeface="ＭＳ Ｐゴシック" charset="0"/>
                <a:cs typeface="ＭＳ Ｐゴシック" charset="0"/>
              </a:rPr>
              <a:t>Resolution Protocol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798" y="1371600"/>
            <a:ext cx="86868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Every host </a:t>
            </a:r>
            <a:r>
              <a:rPr lang="en-US" sz="2800" dirty="0">
                <a:cs typeface="Arial" charset="0"/>
              </a:rPr>
              <a:t>maintains an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ARP</a:t>
            </a:r>
            <a:r>
              <a:rPr lang="en-US" sz="2800" dirty="0">
                <a:cs typeface="Arial" charset="0"/>
              </a:rPr>
              <a:t> table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list of (IP address </a:t>
            </a:r>
            <a:r>
              <a:rPr lang="en-US" sz="2400" dirty="0" smtClean="0">
                <a:solidFill>
                  <a:srgbClr val="000090"/>
                </a:solidFill>
                <a:ea typeface="Arial" charset="0"/>
                <a:cs typeface="Arial" charset="0"/>
                <a:sym typeface="Wingdings"/>
              </a:rPr>
              <a:t></a:t>
            </a:r>
            <a:r>
              <a:rPr lang="en-US" sz="24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MAC </a:t>
            </a:r>
            <a:r>
              <a:rPr lang="en-US" sz="24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address) pairs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Consult the table when sending a packet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Map destination IP address to destination MAC address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Encapsulate </a:t>
            </a:r>
            <a:r>
              <a:rPr lang="en-US" sz="24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the (IP) data packet with MAC header; transmit</a:t>
            </a:r>
            <a:endParaRPr lang="en-US" sz="2400" dirty="0">
              <a:solidFill>
                <a:srgbClr val="000090"/>
              </a:solidFill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But: what if IP address </a:t>
            </a:r>
            <a:r>
              <a:rPr lang="en-US" sz="2800" dirty="0">
                <a:solidFill>
                  <a:srgbClr val="FF3300"/>
                </a:solidFill>
                <a:cs typeface="Arial" charset="0"/>
              </a:rPr>
              <a:t>not</a:t>
            </a:r>
            <a:r>
              <a:rPr lang="en-US" sz="2800" dirty="0">
                <a:cs typeface="Arial" charset="0"/>
              </a:rPr>
              <a:t> in the table?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Sender broadcasts: </a:t>
            </a:r>
            <a:r>
              <a:rPr lang="ja-JP" alt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“</a:t>
            </a:r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Who has IP address 1.2.3.156</a:t>
            </a:r>
            <a:r>
              <a:rPr 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?</a:t>
            </a:r>
            <a:r>
              <a:rPr lang="ja-JP" alt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”</a:t>
            </a:r>
            <a:endParaRPr lang="en-US" sz="2400" dirty="0">
              <a:solidFill>
                <a:srgbClr val="000090"/>
              </a:solidFill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Receiver responds: </a:t>
            </a:r>
            <a:r>
              <a:rPr lang="ja-JP" alt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“</a:t>
            </a:r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MAC address 58-23-D7-FA-20-B0</a:t>
            </a:r>
            <a:r>
              <a:rPr lang="ja-JP" alt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”</a:t>
            </a:r>
            <a:endParaRPr lang="en-US" sz="2400" dirty="0">
              <a:solidFill>
                <a:srgbClr val="000090"/>
              </a:solidFill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90"/>
                </a:solidFill>
                <a:ea typeface="Arial" charset="0"/>
                <a:cs typeface="Arial" charset="0"/>
              </a:rPr>
              <a:t>Sender caches result in its ARP </a:t>
            </a:r>
            <a:r>
              <a:rPr lang="en-US" sz="24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table</a:t>
            </a:r>
            <a:endParaRPr lang="en-US" sz="2400" dirty="0">
              <a:solidFill>
                <a:srgbClr val="00009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Resolution Protocol (ARP)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Networked applications are programmed to deal with IP addresses</a:t>
            </a:r>
          </a:p>
          <a:p>
            <a:endParaRPr lang="en-US" sz="1200" dirty="0" smtClean="0"/>
          </a:p>
          <a:p>
            <a:r>
              <a:rPr lang="en-US" dirty="0" smtClean="0"/>
              <a:t>But Ethernet forwards to MAC address</a:t>
            </a:r>
          </a:p>
          <a:p>
            <a:endParaRPr lang="en-US" sz="1200" dirty="0" smtClean="0"/>
          </a:p>
          <a:p>
            <a:r>
              <a:rPr lang="en-US" dirty="0" smtClean="0"/>
              <a:t>How can OS know the MAC address corresponding to a given IP address?</a:t>
            </a:r>
          </a:p>
          <a:p>
            <a:endParaRPr lang="en-US" sz="1200" dirty="0" smtClean="0"/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chemeClr val="accent2"/>
                </a:solidFill>
              </a:rPr>
              <a:t>Address Resolution Protocol</a:t>
            </a:r>
          </a:p>
          <a:p>
            <a:pPr lvl="1"/>
            <a:r>
              <a:rPr lang="en-US" dirty="0" smtClean="0"/>
              <a:t>Broadcasts </a:t>
            </a:r>
            <a:r>
              <a:rPr lang="en-US" dirty="0" smtClean="0">
                <a:solidFill>
                  <a:schemeClr val="accent2"/>
                </a:solidFill>
              </a:rPr>
              <a:t>ARP request </a:t>
            </a:r>
            <a:r>
              <a:rPr lang="en-US" dirty="0" smtClean="0"/>
              <a:t>for MAC address owning a given IP address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F9FD0C-3264-471D-9BA1-8B5D395AB2EF}" type="slidenum">
              <a:rPr lang="en-US" sz="1400"/>
              <a:pPr eaLnBrk="1" hangingPunct="1"/>
              <a:t>42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180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839200" cy="1676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ARP: determine mapping from IP to MAC address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What if IP address not on subnet?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Each host configured with “default gateway”, use ARP to resolve its IP address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solidFill>
                  <a:schemeClr val="accent2"/>
                </a:solidFill>
              </a:rPr>
              <a:t>Gratuitous ARP</a:t>
            </a:r>
            <a:r>
              <a:rPr lang="en-US" sz="1800" smtClean="0"/>
              <a:t>: tell network your IP to MAC mapping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Used to detect IP conflicts, IP address changes; update other machines’ ARP tables, update bridges’ learned information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 flipV="1">
            <a:off x="3581400" y="17526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H="1" flipV="1">
            <a:off x="3200400" y="3962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2230" name="Object 3"/>
          <p:cNvGraphicFramePr>
            <a:graphicFrameLocks noChangeAspect="1"/>
          </p:cNvGraphicFramePr>
          <p:nvPr/>
        </p:nvGraphicFramePr>
        <p:xfrm>
          <a:off x="2743200" y="1828800"/>
          <a:ext cx="533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Visio" r:id="rId3" imgW="461010" imgH="459105" progId="Visio.Drawing.6">
                  <p:embed/>
                </p:oleObj>
              </mc:Choice>
              <mc:Fallback>
                <p:oleObj name="Visio" r:id="rId3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533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3"/>
          <p:cNvGraphicFramePr>
            <a:graphicFrameLocks noChangeAspect="1"/>
          </p:cNvGraphicFramePr>
          <p:nvPr/>
        </p:nvGraphicFramePr>
        <p:xfrm>
          <a:off x="2743200" y="3586163"/>
          <a:ext cx="533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Visio" r:id="rId5" imgW="461010" imgH="459105" progId="Visio.Drawing.6">
                  <p:embed/>
                </p:oleObj>
              </mc:Choice>
              <mc:Fallback>
                <p:oleObj name="Visio" r:id="rId5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86163"/>
                        <a:ext cx="533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Line 8"/>
          <p:cNvSpPr>
            <a:spLocks noChangeShapeType="1"/>
          </p:cNvSpPr>
          <p:nvPr/>
        </p:nvSpPr>
        <p:spPr bwMode="auto">
          <a:xfrm flipH="1" flipV="1">
            <a:off x="3200400" y="2209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 flipV="1">
            <a:off x="5029200" y="19050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35814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522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685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Line 12"/>
          <p:cNvSpPr>
            <a:spLocks noChangeShapeType="1"/>
          </p:cNvSpPr>
          <p:nvPr/>
        </p:nvSpPr>
        <p:spPr bwMode="auto">
          <a:xfrm flipH="1" flipV="1">
            <a:off x="46482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914400"/>
            <a:ext cx="2514600" cy="1616075"/>
            <a:chOff x="144" y="576"/>
            <a:chExt cx="1584" cy="1018"/>
          </a:xfrm>
        </p:grpSpPr>
        <p:sp>
          <p:nvSpPr>
            <p:cNvPr id="52275" name="Rectangle 14"/>
            <p:cNvSpPr>
              <a:spLocks noChangeArrowheads="1"/>
            </p:cNvSpPr>
            <p:nvPr/>
          </p:nvSpPr>
          <p:spPr bwMode="auto">
            <a:xfrm>
              <a:off x="144" y="576"/>
              <a:ext cx="1200" cy="1018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Broadcast ARP request:</a:t>
              </a:r>
            </a:p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“Who owns IP address 4.4.4.4?”</a:t>
              </a:r>
            </a:p>
          </p:txBody>
        </p:sp>
        <p:sp>
          <p:nvSpPr>
            <p:cNvPr id="52276" name="Line 15"/>
            <p:cNvSpPr>
              <a:spLocks noChangeShapeType="1"/>
            </p:cNvSpPr>
            <p:nvPr/>
          </p:nvSpPr>
          <p:spPr bwMode="auto">
            <a:xfrm>
              <a:off x="1248" y="1200"/>
              <a:ext cx="480" cy="144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8" name="Line 16"/>
          <p:cNvSpPr>
            <a:spLocks noChangeShapeType="1"/>
          </p:cNvSpPr>
          <p:nvPr/>
        </p:nvSpPr>
        <p:spPr bwMode="auto">
          <a:xfrm flipH="1" flipV="1">
            <a:off x="6172200" y="3124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239" name="Line 17"/>
          <p:cNvSpPr>
            <a:spLocks noChangeShapeType="1"/>
          </p:cNvSpPr>
          <p:nvPr/>
        </p:nvSpPr>
        <p:spPr bwMode="auto">
          <a:xfrm flipH="1" flipV="1">
            <a:off x="6705600" y="17526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240" name="Line 18"/>
          <p:cNvSpPr>
            <a:spLocks noChangeShapeType="1"/>
          </p:cNvSpPr>
          <p:nvPr/>
        </p:nvSpPr>
        <p:spPr bwMode="auto">
          <a:xfrm flipH="1" flipV="1"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522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685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42" name="Object 3"/>
          <p:cNvGraphicFramePr>
            <a:graphicFrameLocks noChangeAspect="1"/>
          </p:cNvGraphicFramePr>
          <p:nvPr/>
        </p:nvGraphicFramePr>
        <p:xfrm>
          <a:off x="7086600" y="1828800"/>
          <a:ext cx="533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Visio" r:id="rId8" imgW="461010" imgH="459105" progId="Visio.Drawing.6">
                  <p:embed/>
                </p:oleObj>
              </mc:Choice>
              <mc:Fallback>
                <p:oleObj name="Visio" r:id="rId8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828800"/>
                        <a:ext cx="533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3" name="Line 21"/>
          <p:cNvSpPr>
            <a:spLocks noChangeShapeType="1"/>
          </p:cNvSpPr>
          <p:nvPr/>
        </p:nvSpPr>
        <p:spPr bwMode="auto">
          <a:xfrm flipH="1" flipV="1">
            <a:off x="6705600" y="2209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244" name="Rectangle 22"/>
          <p:cNvSpPr>
            <a:spLocks noChangeArrowheads="1"/>
          </p:cNvSpPr>
          <p:nvPr/>
        </p:nvSpPr>
        <p:spPr bwMode="auto">
          <a:xfrm>
            <a:off x="920750" y="2386013"/>
            <a:ext cx="2498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sz="1600" b="1">
                <a:latin typeface="Arial" panose="020B0604020202020204" pitchFamily="34" charset="0"/>
              </a:rPr>
              <a:t>IP=2.2.2.2 </a:t>
            </a:r>
          </a:p>
          <a:p>
            <a:pPr algn="r"/>
            <a:r>
              <a:rPr lang="en-US" sz="1600" b="1">
                <a:latin typeface="Arial" panose="020B0604020202020204" pitchFamily="34" charset="0"/>
              </a:rPr>
              <a:t>MAC=AA:AA:AA:AA:AA</a:t>
            </a:r>
          </a:p>
        </p:txBody>
      </p:sp>
      <p:sp>
        <p:nvSpPr>
          <p:cNvPr id="52245" name="Rectangle 23"/>
          <p:cNvSpPr>
            <a:spLocks noChangeArrowheads="1"/>
          </p:cNvSpPr>
          <p:nvPr/>
        </p:nvSpPr>
        <p:spPr bwMode="auto">
          <a:xfrm>
            <a:off x="930275" y="4143375"/>
            <a:ext cx="2498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sz="1600" b="1">
                <a:latin typeface="Arial" panose="020B0604020202020204" pitchFamily="34" charset="0"/>
              </a:rPr>
              <a:t>IP=3.3.3.3 </a:t>
            </a:r>
          </a:p>
          <a:p>
            <a:pPr algn="r"/>
            <a:r>
              <a:rPr lang="en-US" sz="1600" b="1">
                <a:latin typeface="Arial" panose="020B0604020202020204" pitchFamily="34" charset="0"/>
              </a:rPr>
              <a:t>MAC=BB:BB:BB:BB:BB</a:t>
            </a:r>
          </a:p>
        </p:txBody>
      </p:sp>
      <p:sp>
        <p:nvSpPr>
          <p:cNvPr id="52246" name="Rectangle 24"/>
          <p:cNvSpPr>
            <a:spLocks noChangeArrowheads="1"/>
          </p:cNvSpPr>
          <p:nvPr/>
        </p:nvSpPr>
        <p:spPr bwMode="auto">
          <a:xfrm>
            <a:off x="6724650" y="2362200"/>
            <a:ext cx="2498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</a:rPr>
              <a:t>IP=4.4.4.4 </a:t>
            </a:r>
          </a:p>
          <a:p>
            <a:r>
              <a:rPr lang="en-US" sz="1600" b="1">
                <a:latin typeface="Arial" panose="020B0604020202020204" pitchFamily="34" charset="0"/>
              </a:rPr>
              <a:t>MAC=CC:CC:CC:CC:CC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324600" y="0"/>
            <a:ext cx="2819400" cy="1828800"/>
            <a:chOff x="3984" y="0"/>
            <a:chExt cx="1776" cy="1152"/>
          </a:xfrm>
        </p:grpSpPr>
        <p:sp>
          <p:nvSpPr>
            <p:cNvPr id="52273" name="Rectangle 26"/>
            <p:cNvSpPr>
              <a:spLocks noChangeArrowheads="1"/>
            </p:cNvSpPr>
            <p:nvPr/>
          </p:nvSpPr>
          <p:spPr bwMode="auto">
            <a:xfrm>
              <a:off x="3984" y="0"/>
              <a:ext cx="1776" cy="82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Broadcast ARP reply:</a:t>
              </a:r>
            </a:p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“I own 4.4.4.4, and my MAC address is CC:CC:CC:CC:CC”</a:t>
              </a:r>
            </a:p>
          </p:txBody>
        </p:sp>
        <p:sp>
          <p:nvSpPr>
            <p:cNvPr id="52274" name="Line 27"/>
            <p:cNvSpPr>
              <a:spLocks noChangeShapeType="1"/>
            </p:cNvSpPr>
            <p:nvPr/>
          </p:nvSpPr>
          <p:spPr bwMode="auto">
            <a:xfrm flipH="1">
              <a:off x="4608" y="768"/>
              <a:ext cx="144" cy="384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645275" y="3429000"/>
            <a:ext cx="2498725" cy="1114425"/>
            <a:chOff x="4216" y="2160"/>
            <a:chExt cx="1574" cy="702"/>
          </a:xfrm>
        </p:grpSpPr>
        <p:grpSp>
          <p:nvGrpSpPr>
            <p:cNvPr id="52269" name="Group 29"/>
            <p:cNvGrpSpPr>
              <a:grpSpLocks/>
            </p:cNvGrpSpPr>
            <p:nvPr/>
          </p:nvGrpSpPr>
          <p:grpSpPr bwMode="auto">
            <a:xfrm>
              <a:off x="4224" y="2160"/>
              <a:ext cx="556" cy="333"/>
              <a:chOff x="4224" y="2160"/>
              <a:chExt cx="556" cy="333"/>
            </a:xfrm>
          </p:grpSpPr>
          <p:graphicFrame>
            <p:nvGraphicFramePr>
              <p:cNvPr id="52271" name="Object 3"/>
              <p:cNvGraphicFramePr>
                <a:graphicFrameLocks noChangeAspect="1"/>
              </p:cNvGraphicFramePr>
              <p:nvPr/>
            </p:nvGraphicFramePr>
            <p:xfrm>
              <a:off x="4444" y="2160"/>
              <a:ext cx="336" cy="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9" name="Visio" r:id="rId9" imgW="461010" imgH="459105" progId="Visio.Drawing.6">
                      <p:embed/>
                    </p:oleObj>
                  </mc:Choice>
                  <mc:Fallback>
                    <p:oleObj name="Visio" r:id="rId9" imgW="461010" imgH="459105" progId="Visio.Drawing.6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4" y="2160"/>
                            <a:ext cx="336" cy="3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272" name="Line 31"/>
              <p:cNvSpPr>
                <a:spLocks noChangeShapeType="1"/>
              </p:cNvSpPr>
              <p:nvPr/>
            </p:nvSpPr>
            <p:spPr bwMode="auto">
              <a:xfrm flipH="1" flipV="1">
                <a:off x="4224" y="240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52270" name="Rectangle 32"/>
            <p:cNvSpPr>
              <a:spLocks noChangeArrowheads="1"/>
            </p:cNvSpPr>
            <p:nvPr/>
          </p:nvSpPr>
          <p:spPr bwMode="auto">
            <a:xfrm>
              <a:off x="4216" y="2496"/>
              <a:ext cx="157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600" b="1">
                  <a:latin typeface="Arial" panose="020B0604020202020204" pitchFamily="34" charset="0"/>
                </a:rPr>
                <a:t>IP=5.5.5.5</a:t>
              </a:r>
            </a:p>
            <a:p>
              <a:r>
                <a:rPr lang="en-US" sz="1600" b="1">
                  <a:latin typeface="Arial" panose="020B0604020202020204" pitchFamily="34" charset="0"/>
                </a:rPr>
                <a:t>MAC=DD:DD:DD:DD:DD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660775" y="3609975"/>
            <a:ext cx="3349625" cy="1616075"/>
            <a:chOff x="2306" y="2274"/>
            <a:chExt cx="2110" cy="1018"/>
          </a:xfrm>
        </p:grpSpPr>
        <p:sp>
          <p:nvSpPr>
            <p:cNvPr id="52267" name="Rectangle 34"/>
            <p:cNvSpPr>
              <a:spLocks noChangeArrowheads="1"/>
            </p:cNvSpPr>
            <p:nvPr/>
          </p:nvSpPr>
          <p:spPr bwMode="auto">
            <a:xfrm>
              <a:off x="2306" y="2274"/>
              <a:ext cx="1776" cy="1018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Broadcast </a:t>
              </a:r>
              <a:r>
                <a:rPr lang="en-US" sz="2000" b="1" i="1">
                  <a:latin typeface="Arial" panose="020B0604020202020204" pitchFamily="34" charset="0"/>
                </a:rPr>
                <a:t>Gratuitous</a:t>
              </a:r>
              <a:r>
                <a:rPr lang="en-US" sz="2000" b="1">
                  <a:latin typeface="Arial" panose="020B0604020202020204" pitchFamily="34" charset="0"/>
                </a:rPr>
                <a:t> ARP reply:</a:t>
              </a:r>
            </a:p>
            <a:p>
              <a:pPr eaLnBrk="1" hangingPunct="1"/>
              <a:r>
                <a:rPr lang="en-US" sz="2000" b="1">
                  <a:latin typeface="Arial" panose="020B0604020202020204" pitchFamily="34" charset="0"/>
                </a:rPr>
                <a:t>“I own 5.5.5.5, and my MAC address is DD:DD:DD:DD:DD”</a:t>
              </a:r>
            </a:p>
          </p:txBody>
        </p:sp>
        <p:sp>
          <p:nvSpPr>
            <p:cNvPr id="52268" name="Line 35"/>
            <p:cNvSpPr>
              <a:spLocks noChangeShapeType="1"/>
            </p:cNvSpPr>
            <p:nvPr/>
          </p:nvSpPr>
          <p:spPr bwMode="auto">
            <a:xfrm flipV="1">
              <a:off x="3984" y="2304"/>
              <a:ext cx="432" cy="144"/>
            </a:xfrm>
            <a:prstGeom prst="line">
              <a:avLst/>
            </a:prstGeom>
            <a:noFill/>
            <a:ln w="101600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7268" name="AutoShape 36"/>
          <p:cNvSpPr>
            <a:spLocks noChangeArrowheads="1"/>
          </p:cNvSpPr>
          <p:nvPr/>
        </p:nvSpPr>
        <p:spPr bwMode="auto">
          <a:xfrm>
            <a:off x="3048000" y="0"/>
            <a:ext cx="3124200" cy="1905000"/>
          </a:xfrm>
          <a:prstGeom prst="cloudCallout">
            <a:avLst>
              <a:gd name="adj1" fmla="val -48630"/>
              <a:gd name="adj2" fmla="val 50833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graphicFrame>
        <p:nvGraphicFramePr>
          <p:cNvPr id="607269" name="Group 37"/>
          <p:cNvGraphicFramePr>
            <a:graphicFrameLocks noGrp="1"/>
          </p:cNvGraphicFramePr>
          <p:nvPr/>
        </p:nvGraphicFramePr>
        <p:xfrm>
          <a:off x="3352800" y="381000"/>
          <a:ext cx="2667000" cy="960438"/>
        </p:xfrm>
        <a:graphic>
          <a:graphicData uri="http://schemas.openxmlformats.org/drawingml/2006/table">
            <a:tbl>
              <a:tblPr/>
              <a:tblGrid>
                <a:gridCol w="838200"/>
                <a:gridCol w="1828800"/>
              </a:tblGrid>
              <a:tr h="3201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IP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MAC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4.4.4.4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CC:CC:CC:CC:CC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7283" name="Rectangle 51"/>
          <p:cNvSpPr>
            <a:spLocks noChangeArrowheads="1"/>
          </p:cNvSpPr>
          <p:nvPr/>
        </p:nvSpPr>
        <p:spPr bwMode="auto">
          <a:xfrm>
            <a:off x="4191000" y="1019175"/>
            <a:ext cx="1774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500">
                <a:latin typeface="Arial" panose="020B0604020202020204" pitchFamily="34" charset="0"/>
              </a:rPr>
              <a:t>DD:DD:DD:DD:DD</a:t>
            </a:r>
          </a:p>
        </p:txBody>
      </p:sp>
      <p:sp>
        <p:nvSpPr>
          <p:cNvPr id="607284" name="Rectangle 52"/>
          <p:cNvSpPr>
            <a:spLocks noChangeArrowheads="1"/>
          </p:cNvSpPr>
          <p:nvPr/>
        </p:nvSpPr>
        <p:spPr bwMode="auto">
          <a:xfrm>
            <a:off x="3352800" y="1022350"/>
            <a:ext cx="7667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500">
                <a:latin typeface="Arial" panose="020B0604020202020204" pitchFamily="34" charset="0"/>
              </a:rPr>
              <a:t>5.5.5.5</a:t>
            </a:r>
          </a:p>
        </p:txBody>
      </p:sp>
    </p:spTree>
    <p:extLst>
      <p:ext uri="{BB962C8B-B14F-4D97-AF65-F5344CB8AC3E}">
        <p14:creationId xmlns:p14="http://schemas.microsoft.com/office/powerpoint/2010/main" val="1403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0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68" grpId="0" animBg="1"/>
      <p:bldP spid="607283" grpId="0"/>
      <p:bldP spid="6072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40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What if the destination is remote?</a:t>
            </a:r>
            <a:endParaRPr lang="en-US" sz="6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777"/>
            <a:ext cx="8229600" cy="4411662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Look </a:t>
            </a:r>
            <a:r>
              <a:rPr lang="en-US" sz="2400" dirty="0">
                <a:cs typeface="Arial" charset="0"/>
              </a:rPr>
              <a:t>up </a:t>
            </a:r>
            <a:r>
              <a:rPr lang="en-US" sz="2400" dirty="0" smtClean="0">
                <a:cs typeface="Arial" charset="0"/>
              </a:rPr>
              <a:t>the MAC address of the first hop router</a:t>
            </a:r>
            <a:endParaRPr lang="en-US" sz="2400" dirty="0">
              <a:cs typeface="Arial" charset="0"/>
            </a:endParaRPr>
          </a:p>
          <a:p>
            <a:pPr lvl="1"/>
            <a:r>
              <a:rPr lang="en-US" sz="20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1.2.3.48 uses ARP to find MAC address for first-hop router </a:t>
            </a:r>
            <a:r>
              <a:rPr lang="en-US" sz="2000" b="1" dirty="0">
                <a:solidFill>
                  <a:srgbClr val="000090"/>
                </a:solidFill>
                <a:ea typeface="Arial" charset="0"/>
                <a:cs typeface="Arial" charset="0"/>
              </a:rPr>
              <a:t>1.2.3.19</a:t>
            </a:r>
            <a:r>
              <a:rPr lang="en-US" sz="2000" dirty="0">
                <a:solidFill>
                  <a:srgbClr val="000090"/>
                </a:solidFill>
                <a:ea typeface="Arial" charset="0"/>
                <a:cs typeface="Arial" charset="0"/>
              </a:rPr>
              <a:t> rather than ultimate destination IP </a:t>
            </a:r>
            <a:r>
              <a:rPr lang="en-US" sz="20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address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Arial" charset="0"/>
                <a:cs typeface="Arial" charset="0"/>
              </a:rPr>
              <a:t>How does the red host know the destination is not local?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Uses </a:t>
            </a:r>
            <a:r>
              <a:rPr lang="en-US" sz="2000" dirty="0" err="1" smtClean="0">
                <a:solidFill>
                  <a:srgbClr val="000090"/>
                </a:solidFill>
                <a:ea typeface="Arial" charset="0"/>
                <a:cs typeface="Arial" charset="0"/>
              </a:rPr>
              <a:t>netmask</a:t>
            </a:r>
            <a:r>
              <a:rPr lang="en-US" sz="20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 (discovered via DHCP)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Arial" charset="0"/>
                <a:cs typeface="Arial" charset="0"/>
              </a:rPr>
              <a:t>How does the red host know about 1.2.3.19?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Also DHCP (assigned as the “gateway”)</a:t>
            </a:r>
            <a:endParaRPr lang="en-US" sz="2000" dirty="0">
              <a:solidFill>
                <a:srgbClr val="000090"/>
              </a:solidFill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940" y="4441637"/>
            <a:ext cx="8321689" cy="2292350"/>
            <a:chOff x="133" y="2651"/>
            <a:chExt cx="5242" cy="1444"/>
          </a:xfrm>
        </p:grpSpPr>
        <p:sp>
          <p:nvSpPr>
            <p:cNvPr id="57354" name="Line 5"/>
            <p:cNvSpPr>
              <a:spLocks noChangeShapeType="1"/>
            </p:cNvSpPr>
            <p:nvPr/>
          </p:nvSpPr>
          <p:spPr bwMode="auto">
            <a:xfrm>
              <a:off x="628" y="3402"/>
              <a:ext cx="1632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Line 6"/>
            <p:cNvSpPr>
              <a:spLocks noChangeShapeType="1"/>
            </p:cNvSpPr>
            <p:nvPr/>
          </p:nvSpPr>
          <p:spPr bwMode="auto">
            <a:xfrm>
              <a:off x="820" y="321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6" name="Line 7"/>
            <p:cNvSpPr>
              <a:spLocks noChangeShapeType="1"/>
            </p:cNvSpPr>
            <p:nvPr/>
          </p:nvSpPr>
          <p:spPr bwMode="auto">
            <a:xfrm>
              <a:off x="1396" y="321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Line 8"/>
            <p:cNvSpPr>
              <a:spLocks noChangeShapeType="1"/>
            </p:cNvSpPr>
            <p:nvPr/>
          </p:nvSpPr>
          <p:spPr bwMode="auto">
            <a:xfrm>
              <a:off x="2068" y="321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8" name="Rectangle 9"/>
            <p:cNvSpPr>
              <a:spLocks noChangeArrowheads="1"/>
            </p:cNvSpPr>
            <p:nvPr/>
          </p:nvSpPr>
          <p:spPr bwMode="auto">
            <a:xfrm>
              <a:off x="654" y="3034"/>
              <a:ext cx="346" cy="213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chemeClr val="bg1"/>
                  </a:solidFill>
                </a:rPr>
                <a:t>host</a:t>
              </a:r>
            </a:p>
          </p:txBody>
        </p:sp>
        <p:sp>
          <p:nvSpPr>
            <p:cNvPr id="57359" name="Rectangle 10"/>
            <p:cNvSpPr>
              <a:spLocks noChangeArrowheads="1"/>
            </p:cNvSpPr>
            <p:nvPr/>
          </p:nvSpPr>
          <p:spPr bwMode="auto">
            <a:xfrm>
              <a:off x="1214" y="3021"/>
              <a:ext cx="346" cy="21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/>
                <a:t>host</a:t>
              </a:r>
            </a:p>
          </p:txBody>
        </p:sp>
        <p:sp>
          <p:nvSpPr>
            <p:cNvPr id="57360" name="Rectangle 11"/>
            <p:cNvSpPr>
              <a:spLocks noChangeArrowheads="1"/>
            </p:cNvSpPr>
            <p:nvPr/>
          </p:nvSpPr>
          <p:spPr bwMode="auto">
            <a:xfrm>
              <a:off x="1891" y="3021"/>
              <a:ext cx="339" cy="21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/>
                <a:t>DNS</a:t>
              </a:r>
            </a:p>
          </p:txBody>
        </p:sp>
        <p:sp>
          <p:nvSpPr>
            <p:cNvPr id="57361" name="Text Box 12"/>
            <p:cNvSpPr txBox="1">
              <a:spLocks noChangeArrowheads="1"/>
            </p:cNvSpPr>
            <p:nvPr/>
          </p:nvSpPr>
          <p:spPr bwMode="auto">
            <a:xfrm>
              <a:off x="1589" y="2970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600">
                  <a:latin typeface="+mn-lt"/>
                </a:rPr>
                <a:t>...</a:t>
              </a:r>
            </a:p>
          </p:txBody>
        </p:sp>
        <p:sp>
          <p:nvSpPr>
            <p:cNvPr id="57362" name="Line 13"/>
            <p:cNvSpPr>
              <a:spLocks noChangeShapeType="1"/>
            </p:cNvSpPr>
            <p:nvPr/>
          </p:nvSpPr>
          <p:spPr bwMode="auto">
            <a:xfrm>
              <a:off x="3556" y="3402"/>
              <a:ext cx="1632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3" name="Line 14"/>
            <p:cNvSpPr>
              <a:spLocks noChangeShapeType="1"/>
            </p:cNvSpPr>
            <p:nvPr/>
          </p:nvSpPr>
          <p:spPr bwMode="auto">
            <a:xfrm>
              <a:off x="3748" y="321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Line 15"/>
            <p:cNvSpPr>
              <a:spLocks noChangeShapeType="1"/>
            </p:cNvSpPr>
            <p:nvPr/>
          </p:nvSpPr>
          <p:spPr bwMode="auto">
            <a:xfrm>
              <a:off x="4324" y="321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Line 16"/>
            <p:cNvSpPr>
              <a:spLocks noChangeShapeType="1"/>
            </p:cNvSpPr>
            <p:nvPr/>
          </p:nvSpPr>
          <p:spPr bwMode="auto">
            <a:xfrm>
              <a:off x="4996" y="321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Rectangle 17"/>
            <p:cNvSpPr>
              <a:spLocks noChangeArrowheads="1"/>
            </p:cNvSpPr>
            <p:nvPr/>
          </p:nvSpPr>
          <p:spPr bwMode="auto">
            <a:xfrm>
              <a:off x="3578" y="3033"/>
              <a:ext cx="346" cy="21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/>
                <a:t>host</a:t>
              </a:r>
            </a:p>
          </p:txBody>
        </p:sp>
        <p:sp>
          <p:nvSpPr>
            <p:cNvPr id="57367" name="Rectangle 18"/>
            <p:cNvSpPr>
              <a:spLocks noChangeArrowheads="1"/>
            </p:cNvSpPr>
            <p:nvPr/>
          </p:nvSpPr>
          <p:spPr bwMode="auto">
            <a:xfrm>
              <a:off x="4142" y="3021"/>
              <a:ext cx="346" cy="21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/>
                <a:t>host</a:t>
              </a:r>
            </a:p>
          </p:txBody>
        </p:sp>
        <p:sp>
          <p:nvSpPr>
            <p:cNvPr id="57368" name="Rectangle 19"/>
            <p:cNvSpPr>
              <a:spLocks noChangeArrowheads="1"/>
            </p:cNvSpPr>
            <p:nvPr/>
          </p:nvSpPr>
          <p:spPr bwMode="auto">
            <a:xfrm>
              <a:off x="4817" y="3021"/>
              <a:ext cx="346" cy="213"/>
            </a:xfrm>
            <a:prstGeom prst="rect">
              <a:avLst/>
            </a:prstGeom>
            <a:solidFill>
              <a:srgbClr val="3365F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dirty="0" smtClean="0"/>
                <a:t>host</a:t>
              </a:r>
              <a:endParaRPr lang="en-US" sz="1600" dirty="0"/>
            </a:p>
          </p:txBody>
        </p:sp>
        <p:sp>
          <p:nvSpPr>
            <p:cNvPr id="57369" name="Text Box 20"/>
            <p:cNvSpPr txBox="1">
              <a:spLocks noChangeArrowheads="1"/>
            </p:cNvSpPr>
            <p:nvPr/>
          </p:nvSpPr>
          <p:spPr bwMode="auto">
            <a:xfrm>
              <a:off x="4517" y="2970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600">
                  <a:latin typeface="+mn-lt"/>
                </a:rPr>
                <a:t>...</a:t>
              </a:r>
            </a:p>
          </p:txBody>
        </p:sp>
        <p:sp>
          <p:nvSpPr>
            <p:cNvPr id="57370" name="AutoShape 21"/>
            <p:cNvSpPr>
              <a:spLocks noChangeArrowheads="1"/>
            </p:cNvSpPr>
            <p:nvPr/>
          </p:nvSpPr>
          <p:spPr bwMode="auto">
            <a:xfrm>
              <a:off x="2740" y="3855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router</a:t>
              </a:r>
            </a:p>
          </p:txBody>
        </p:sp>
        <p:sp>
          <p:nvSpPr>
            <p:cNvPr id="57371" name="Line 22"/>
            <p:cNvSpPr>
              <a:spLocks noChangeShapeType="1"/>
            </p:cNvSpPr>
            <p:nvPr/>
          </p:nvSpPr>
          <p:spPr bwMode="auto">
            <a:xfrm>
              <a:off x="1791" y="3377"/>
              <a:ext cx="0" cy="4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AutoShape 23"/>
            <p:cNvSpPr>
              <a:spLocks noChangeArrowheads="1"/>
            </p:cNvSpPr>
            <p:nvPr/>
          </p:nvSpPr>
          <p:spPr bwMode="auto">
            <a:xfrm>
              <a:off x="3892" y="3855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router</a:t>
              </a:r>
            </a:p>
          </p:txBody>
        </p:sp>
        <p:sp>
          <p:nvSpPr>
            <p:cNvPr id="57373" name="Line 24"/>
            <p:cNvSpPr>
              <a:spLocks noChangeShapeType="1"/>
            </p:cNvSpPr>
            <p:nvPr/>
          </p:nvSpPr>
          <p:spPr bwMode="auto">
            <a:xfrm flipH="1">
              <a:off x="4090" y="3394"/>
              <a:ext cx="0" cy="4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Line 25"/>
            <p:cNvSpPr>
              <a:spLocks noChangeShapeType="1"/>
            </p:cNvSpPr>
            <p:nvPr/>
          </p:nvSpPr>
          <p:spPr bwMode="auto">
            <a:xfrm>
              <a:off x="1972" y="3951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Line 26"/>
            <p:cNvSpPr>
              <a:spLocks noChangeShapeType="1"/>
            </p:cNvSpPr>
            <p:nvPr/>
          </p:nvSpPr>
          <p:spPr bwMode="auto">
            <a:xfrm>
              <a:off x="3124" y="3951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Text Box 27"/>
            <p:cNvSpPr txBox="1">
              <a:spLocks noChangeArrowheads="1"/>
            </p:cNvSpPr>
            <p:nvPr/>
          </p:nvSpPr>
          <p:spPr bwMode="auto">
            <a:xfrm>
              <a:off x="133" y="2651"/>
              <a:ext cx="18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+mn-lt"/>
                </a:rPr>
                <a:t>1.2.3.0/</a:t>
              </a:r>
              <a:r>
                <a:rPr lang="en-US" sz="1800" dirty="0" smtClean="0">
                  <a:latin typeface="+mn-lt"/>
                </a:rPr>
                <a:t>24</a:t>
              </a:r>
              <a:r>
                <a:rPr lang="en-US" sz="1800" dirty="0">
                  <a:latin typeface="+mn-lt"/>
                </a:rPr>
                <a:t> </a:t>
              </a:r>
              <a:r>
                <a:rPr lang="en-US" sz="1800" dirty="0" smtClean="0">
                  <a:latin typeface="+mn-lt"/>
                </a:rPr>
                <a:t>(255.255.255.0)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7377" name="Text Box 28"/>
            <p:cNvSpPr txBox="1">
              <a:spLocks noChangeArrowheads="1"/>
            </p:cNvSpPr>
            <p:nvPr/>
          </p:nvSpPr>
          <p:spPr bwMode="auto">
            <a:xfrm>
              <a:off x="4638" y="2823"/>
              <a:ext cx="7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+mn-lt"/>
                </a:rPr>
                <a:t>5.6.7.0/24</a:t>
              </a:r>
            </a:p>
          </p:txBody>
        </p:sp>
        <p:sp>
          <p:nvSpPr>
            <p:cNvPr id="57379" name="Text Box 30"/>
            <p:cNvSpPr txBox="1">
              <a:spLocks noChangeArrowheads="1"/>
            </p:cNvSpPr>
            <p:nvPr/>
          </p:nvSpPr>
          <p:spPr bwMode="auto">
            <a:xfrm>
              <a:off x="1785" y="2809"/>
              <a:ext cx="61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latin typeface="+mn-lt"/>
                </a:rPr>
                <a:t>1.2.3.156</a:t>
              </a:r>
            </a:p>
          </p:txBody>
        </p:sp>
        <p:sp>
          <p:nvSpPr>
            <p:cNvPr id="57380" name="Text Box 31"/>
            <p:cNvSpPr txBox="1">
              <a:spLocks noChangeArrowheads="1"/>
            </p:cNvSpPr>
            <p:nvPr/>
          </p:nvSpPr>
          <p:spPr bwMode="auto">
            <a:xfrm>
              <a:off x="531" y="2834"/>
              <a:ext cx="6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rgbClr val="FF3300"/>
                  </a:solidFill>
                  <a:latin typeface="+mn-lt"/>
                </a:rPr>
                <a:t>1.2.3.48</a:t>
              </a:r>
            </a:p>
          </p:txBody>
        </p:sp>
        <p:sp>
          <p:nvSpPr>
            <p:cNvPr id="57381" name="Text Box 32"/>
            <p:cNvSpPr txBox="1">
              <a:spLocks noChangeArrowheads="1"/>
            </p:cNvSpPr>
            <p:nvPr/>
          </p:nvSpPr>
          <p:spPr bwMode="auto">
            <a:xfrm>
              <a:off x="1845" y="3612"/>
              <a:ext cx="6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+mn-lt"/>
                </a:rPr>
                <a:t>1.2.3.19</a:t>
              </a:r>
            </a:p>
          </p:txBody>
        </p:sp>
        <p:sp>
          <p:nvSpPr>
            <p:cNvPr id="57382" name="AutoShape 33"/>
            <p:cNvSpPr>
              <a:spLocks noChangeArrowheads="1"/>
            </p:cNvSpPr>
            <p:nvPr/>
          </p:nvSpPr>
          <p:spPr bwMode="auto">
            <a:xfrm>
              <a:off x="1601" y="3853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router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982912" y="1892771"/>
            <a:ext cx="5362575" cy="4424375"/>
            <a:chOff x="2839" y="1413"/>
            <a:chExt cx="3378" cy="2787"/>
          </a:xfrm>
        </p:grpSpPr>
        <p:sp>
          <p:nvSpPr>
            <p:cNvPr id="57351" name="Oval 36"/>
            <p:cNvSpPr>
              <a:spLocks noChangeArrowheads="1"/>
            </p:cNvSpPr>
            <p:nvPr/>
          </p:nvSpPr>
          <p:spPr bwMode="auto">
            <a:xfrm>
              <a:off x="2839" y="3959"/>
              <a:ext cx="791" cy="24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2" name="Oval 37"/>
            <p:cNvSpPr>
              <a:spLocks noChangeArrowheads="1"/>
            </p:cNvSpPr>
            <p:nvPr/>
          </p:nvSpPr>
          <p:spPr bwMode="auto">
            <a:xfrm>
              <a:off x="5449" y="1413"/>
              <a:ext cx="768" cy="24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7353" name="AutoShape 38"/>
            <p:cNvCxnSpPr>
              <a:cxnSpLocks noChangeShapeType="1"/>
              <a:stCxn id="57352" idx="4"/>
              <a:endCxn id="57351" idx="0"/>
            </p:cNvCxnSpPr>
            <p:nvPr/>
          </p:nvCxnSpPr>
          <p:spPr bwMode="auto">
            <a:xfrm flipH="1">
              <a:off x="3235" y="1653"/>
              <a:ext cx="2598" cy="2306"/>
            </a:xfrm>
            <a:prstGeom prst="straightConnector1">
              <a:avLst/>
            </a:prstGeom>
            <a:noFill/>
            <a:ln w="222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Group 35"/>
          <p:cNvGrpSpPr>
            <a:grpSpLocks/>
          </p:cNvGrpSpPr>
          <p:nvPr/>
        </p:nvGrpSpPr>
        <p:grpSpPr bwMode="auto">
          <a:xfrm>
            <a:off x="255595" y="2996189"/>
            <a:ext cx="3073400" cy="1789125"/>
            <a:chOff x="2568" y="1815"/>
            <a:chExt cx="1936" cy="1127"/>
          </a:xfrm>
        </p:grpSpPr>
        <p:sp>
          <p:nvSpPr>
            <p:cNvPr id="48" name="Oval 36"/>
            <p:cNvSpPr>
              <a:spLocks noChangeArrowheads="1"/>
            </p:cNvSpPr>
            <p:nvPr/>
          </p:nvSpPr>
          <p:spPr bwMode="auto">
            <a:xfrm>
              <a:off x="2568" y="2704"/>
              <a:ext cx="1936" cy="23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7"/>
            <p:cNvSpPr>
              <a:spLocks noChangeArrowheads="1"/>
            </p:cNvSpPr>
            <p:nvPr/>
          </p:nvSpPr>
          <p:spPr bwMode="auto">
            <a:xfrm>
              <a:off x="3435" y="1815"/>
              <a:ext cx="768" cy="24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AutoShape 38"/>
            <p:cNvCxnSpPr>
              <a:cxnSpLocks noChangeShapeType="1"/>
              <a:stCxn id="49" idx="4"/>
              <a:endCxn id="48" idx="0"/>
            </p:cNvCxnSpPr>
            <p:nvPr/>
          </p:nvCxnSpPr>
          <p:spPr bwMode="auto">
            <a:xfrm flipH="1">
              <a:off x="3536" y="2055"/>
              <a:ext cx="283" cy="649"/>
            </a:xfrm>
            <a:prstGeom prst="straightConnector1">
              <a:avLst/>
            </a:prstGeom>
            <a:noFill/>
            <a:ln w="222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Freeform 14"/>
          <p:cNvSpPr/>
          <p:nvPr/>
        </p:nvSpPr>
        <p:spPr>
          <a:xfrm>
            <a:off x="1455187" y="5393450"/>
            <a:ext cx="6778200" cy="1264337"/>
          </a:xfrm>
          <a:custGeom>
            <a:avLst/>
            <a:gdLst>
              <a:gd name="connsiteX0" fmla="*/ 139186 w 6778200"/>
              <a:gd name="connsiteY0" fmla="*/ 40529 h 1264337"/>
              <a:gd name="connsiteX1" fmla="*/ 152698 w 6778200"/>
              <a:gd name="connsiteY1" fmla="*/ 391789 h 1264337"/>
              <a:gd name="connsiteX2" fmla="*/ 1693024 w 6778200"/>
              <a:gd name="connsiteY2" fmla="*/ 486359 h 1264337"/>
              <a:gd name="connsiteX3" fmla="*/ 1733559 w 6778200"/>
              <a:gd name="connsiteY3" fmla="*/ 1202387 h 1264337"/>
              <a:gd name="connsiteX4" fmla="*/ 5057422 w 6778200"/>
              <a:gd name="connsiteY4" fmla="*/ 1121327 h 1264337"/>
              <a:gd name="connsiteX5" fmla="*/ 5124980 w 6778200"/>
              <a:gd name="connsiteY5" fmla="*/ 270199 h 1264337"/>
              <a:gd name="connsiteX6" fmla="*/ 6624772 w 6778200"/>
              <a:gd name="connsiteY6" fmla="*/ 216159 h 1264337"/>
              <a:gd name="connsiteX7" fmla="*/ 6651795 w 6778200"/>
              <a:gd name="connsiteY7" fmla="*/ 0 h 126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8200" h="1264337">
                <a:moveTo>
                  <a:pt x="139186" y="40529"/>
                </a:moveTo>
                <a:cubicBezTo>
                  <a:pt x="16455" y="179006"/>
                  <a:pt x="-106275" y="317484"/>
                  <a:pt x="152698" y="391789"/>
                </a:cubicBezTo>
                <a:cubicBezTo>
                  <a:pt x="411671" y="466094"/>
                  <a:pt x="1429547" y="351259"/>
                  <a:pt x="1693024" y="486359"/>
                </a:cubicBezTo>
                <a:cubicBezTo>
                  <a:pt x="1956501" y="621459"/>
                  <a:pt x="1172826" y="1096559"/>
                  <a:pt x="1733559" y="1202387"/>
                </a:cubicBezTo>
                <a:cubicBezTo>
                  <a:pt x="2294292" y="1308215"/>
                  <a:pt x="4492185" y="1276692"/>
                  <a:pt x="5057422" y="1121327"/>
                </a:cubicBezTo>
                <a:cubicBezTo>
                  <a:pt x="5622659" y="965962"/>
                  <a:pt x="4863755" y="421060"/>
                  <a:pt x="5124980" y="270199"/>
                </a:cubicBezTo>
                <a:cubicBezTo>
                  <a:pt x="5386205" y="119338"/>
                  <a:pt x="6370303" y="261192"/>
                  <a:pt x="6624772" y="216159"/>
                </a:cubicBezTo>
                <a:cubicBezTo>
                  <a:pt x="6879241" y="171126"/>
                  <a:pt x="6765518" y="85563"/>
                  <a:pt x="6651795" y="0"/>
                </a:cubicBezTo>
              </a:path>
            </a:pathLst>
          </a:custGeom>
          <a:ln w="28575" cmpd="sng">
            <a:solidFill>
              <a:srgbClr val="008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Security Analysis of ARP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773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Arial" charset="0"/>
              </a:rPr>
              <a:t>Impersonation</a:t>
            </a:r>
            <a:endParaRPr lang="en-US" dirty="0"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FF3300"/>
                </a:solidFill>
                <a:ea typeface="Arial" charset="0"/>
                <a:cs typeface="Arial" charset="0"/>
              </a:rPr>
              <a:t>Any</a:t>
            </a:r>
            <a:r>
              <a:rPr lang="en-US" dirty="0">
                <a:ea typeface="Arial" charset="0"/>
                <a:cs typeface="Arial" charset="0"/>
              </a:rPr>
              <a:t> node that hears request can answer 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… and can say </a:t>
            </a:r>
            <a:r>
              <a:rPr lang="en-US" dirty="0">
                <a:solidFill>
                  <a:srgbClr val="FF3300"/>
                </a:solidFill>
                <a:ea typeface="Arial" charset="0"/>
                <a:cs typeface="Arial" charset="0"/>
              </a:rPr>
              <a:t>whatever</a:t>
            </a:r>
            <a:r>
              <a:rPr lang="en-US" dirty="0">
                <a:ea typeface="Arial" charset="0"/>
                <a:cs typeface="Arial" charset="0"/>
              </a:rPr>
              <a:t> they want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Actual </a:t>
            </a:r>
            <a:r>
              <a:rPr lang="en-US" dirty="0">
                <a:cs typeface="Arial" charset="0"/>
              </a:rPr>
              <a:t>legit receiver </a:t>
            </a:r>
            <a:r>
              <a:rPr lang="en-US" dirty="0">
                <a:solidFill>
                  <a:srgbClr val="FF3300"/>
                </a:solidFill>
                <a:cs typeface="Arial" charset="0"/>
              </a:rPr>
              <a:t>never sees a problem</a:t>
            </a:r>
            <a:endParaRPr lang="en-US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Because even though later packets carry its IP address, its NIC </a:t>
            </a:r>
            <a:r>
              <a:rPr lang="en-US" dirty="0" err="1">
                <a:ea typeface="Arial" charset="0"/>
                <a:cs typeface="Arial" charset="0"/>
              </a:rPr>
              <a:t>doesn</a:t>
            </a:r>
            <a:r>
              <a:rPr lang="ja-JP" altLang="en-US" dirty="0">
                <a:ea typeface="Arial" charset="0"/>
                <a:cs typeface="Arial" charset="0"/>
              </a:rPr>
              <a:t>’</a:t>
            </a:r>
            <a:r>
              <a:rPr lang="en-US" dirty="0">
                <a:ea typeface="Arial" charset="0"/>
                <a:cs typeface="Arial" charset="0"/>
              </a:rPr>
              <a:t>t capture them since not its MAC </a:t>
            </a:r>
            <a:r>
              <a:rPr lang="en-US" dirty="0" smtClean="0">
                <a:ea typeface="Arial" charset="0"/>
                <a:cs typeface="Arial" charset="0"/>
              </a:rPr>
              <a:t>address</a:t>
            </a:r>
            <a:endParaRPr lang="en-US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Steps in Sending a Packet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What do hosts need to know?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And how do they find out?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Steps in reaching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586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First look up </a:t>
            </a:r>
            <a:r>
              <a:rPr lang="en-US" dirty="0" smtClean="0">
                <a:latin typeface="Arial" charset="0"/>
                <a:cs typeface="Arial" charset="0"/>
              </a:rPr>
              <a:t>destination’s IP </a:t>
            </a:r>
            <a:r>
              <a:rPr lang="en-US" dirty="0">
                <a:latin typeface="Arial" charset="0"/>
                <a:cs typeface="Arial" charset="0"/>
              </a:rPr>
              <a:t>address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Need to know where local DNS server is</a:t>
            </a:r>
          </a:p>
          <a:p>
            <a:pPr lvl="1"/>
            <a:r>
              <a:rPr lang="en-US" b="1" dirty="0" smtClean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DHCP</a:t>
            </a:r>
          </a:p>
          <a:p>
            <a:pPr lvl="1"/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Also needs to know its own IP address</a:t>
            </a:r>
          </a:p>
          <a:p>
            <a:pPr lvl="1"/>
            <a:r>
              <a:rPr lang="en-US" b="1" dirty="0" smtClean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DHCP</a:t>
            </a:r>
            <a:endParaRPr lang="en-US" b="1" dirty="0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Sending a Packet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58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On same subnet: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Use MAC address of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destination. </a:t>
            </a:r>
          </a:p>
          <a:p>
            <a:pPr lvl="1"/>
            <a:r>
              <a:rPr lang="en-US" b="1" i="1" dirty="0" smtClean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ARP</a:t>
            </a:r>
            <a:endParaRPr lang="en-US" b="1" i="1" dirty="0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  <a:p>
            <a:pPr lvl="8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On some other subnet: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Use MAC address of first-hop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router. </a:t>
            </a:r>
          </a:p>
          <a:p>
            <a:pPr lvl="1"/>
            <a:r>
              <a:rPr lang="en-US" b="1" i="1" dirty="0" smtClean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DHCP + ARP</a:t>
            </a:r>
            <a:endParaRPr lang="en-US" b="1" dirty="0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  <a:p>
            <a:pPr lvl="8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And how can a host tell whether destination is on same or other subnet?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Use the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netmask</a:t>
            </a:r>
            <a:endParaRPr lang="en-US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b="1" i="1" dirty="0" smtClean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DHCP</a:t>
            </a:r>
            <a:endParaRPr lang="en-US" b="1" i="1" dirty="0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303338" y="5961249"/>
            <a:ext cx="7015162" cy="50006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400" b="1" dirty="0">
                <a:latin typeface="Arial" charset="0"/>
                <a:cs typeface="Arial" charset="0"/>
              </a:rPr>
              <a:t>How does host </a:t>
            </a:r>
            <a:r>
              <a:rPr lang="en-US" sz="2400" b="1" dirty="0">
                <a:solidFill>
                  <a:srgbClr val="FF3300"/>
                </a:solidFill>
                <a:latin typeface="Arial" charset="0"/>
                <a:cs typeface="Arial" charset="0"/>
              </a:rPr>
              <a:t>A</a:t>
            </a:r>
            <a:r>
              <a:rPr lang="en-US" sz="2400" b="1" dirty="0">
                <a:latin typeface="Arial" charset="0"/>
                <a:cs typeface="Arial" charset="0"/>
              </a:rPr>
              <a:t> send an IP packet to host </a:t>
            </a:r>
            <a:r>
              <a:rPr lang="en-US" sz="2400" b="1" dirty="0">
                <a:solidFill>
                  <a:srgbClr val="FF3300"/>
                </a:solidFill>
                <a:latin typeface="Arial" charset="0"/>
                <a:cs typeface="Arial" charset="0"/>
              </a:rPr>
              <a:t>B</a:t>
            </a:r>
            <a:r>
              <a:rPr lang="en-US" sz="2400" b="1" dirty="0">
                <a:latin typeface="Arial" charset="0"/>
                <a:cs typeface="Arial" charset="0"/>
              </a:rPr>
              <a:t>?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81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Ethernet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Dominant wired LAN technology</a:t>
            </a:r>
          </a:p>
          <a:p>
            <a:pPr lvl="1"/>
            <a:r>
              <a:rPr lang="en-US" smtClean="0"/>
              <a:t>Pretty much obsoleted token ring, optical LANs, ATM</a:t>
            </a:r>
          </a:p>
          <a:p>
            <a:pPr lvl="1"/>
            <a:endParaRPr lang="en-US" smtClean="0"/>
          </a:p>
          <a:p>
            <a:r>
              <a:rPr lang="en-US" smtClean="0"/>
              <a:t>Defines a spectrum of techniques</a:t>
            </a:r>
          </a:p>
          <a:p>
            <a:pPr lvl="1"/>
            <a:r>
              <a:rPr lang="en-US" smtClean="0"/>
              <a:t>Physical wiring, contention resolution (CSMA/CD), framing, encoding, devices (hubs/switches/bridges), forwarding, addressing</a:t>
            </a:r>
          </a:p>
          <a:p>
            <a:endParaRPr lang="en-US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1C81E1-325C-4182-8E87-1F8693681676}" type="slidenum">
              <a:rPr lang="en-US" sz="1400"/>
              <a:pPr eaLnBrk="1" hangingPunct="1"/>
              <a:t>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993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 b="0">
              <a:latin typeface="Comic Sans MS" charset="0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 b="0">
              <a:latin typeface="Comic Sans MS" charset="0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 b="0">
              <a:latin typeface="Comic Sans MS" charset="0"/>
            </a:endParaRP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2587811" y="5788212"/>
            <a:ext cx="415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Helvetica" charset="0"/>
              </a:rPr>
              <a:t>1. </a:t>
            </a:r>
            <a:r>
              <a:rPr lang="en-US" sz="2400">
                <a:solidFill>
                  <a:srgbClr val="FF3300"/>
                </a:solidFill>
                <a:latin typeface="Helvetica" charset="0"/>
              </a:rPr>
              <a:t>A</a:t>
            </a:r>
            <a:r>
              <a:rPr lang="en-US" sz="2400">
                <a:latin typeface="Helvetica" charset="0"/>
              </a:rPr>
              <a:t> sends packet to </a:t>
            </a:r>
            <a:r>
              <a:rPr lang="en-US" sz="2400">
                <a:solidFill>
                  <a:srgbClr val="FF3300"/>
                </a:solidFill>
                <a:latin typeface="Helvetica" charset="0"/>
              </a:rPr>
              <a:t>R</a:t>
            </a:r>
            <a:r>
              <a:rPr lang="en-US" sz="2400">
                <a:latin typeface="Helvetica" charset="0"/>
              </a:rPr>
              <a:t>.</a:t>
            </a:r>
            <a:br>
              <a:rPr lang="en-US" sz="2400">
                <a:latin typeface="Helvetica" charset="0"/>
              </a:rPr>
            </a:br>
            <a:r>
              <a:rPr lang="en-US" sz="2400">
                <a:latin typeface="Helvetica" charset="0"/>
              </a:rPr>
              <a:t>2. </a:t>
            </a:r>
            <a:r>
              <a:rPr lang="en-US" sz="2400">
                <a:solidFill>
                  <a:srgbClr val="FF3300"/>
                </a:solidFill>
                <a:latin typeface="Helvetica" charset="0"/>
              </a:rPr>
              <a:t>R </a:t>
            </a:r>
            <a:r>
              <a:rPr lang="en-US" sz="2400">
                <a:latin typeface="Helvetica" charset="0"/>
              </a:rPr>
              <a:t>sends packet to </a:t>
            </a:r>
            <a:r>
              <a:rPr lang="en-US" sz="2400">
                <a:solidFill>
                  <a:srgbClr val="FF3300"/>
                </a:solidFill>
                <a:latin typeface="Helvetica" charset="0"/>
              </a:rPr>
              <a:t>B</a:t>
            </a:r>
            <a:r>
              <a:rPr lang="en-US" sz="2400">
                <a:latin typeface="Helvetic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2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F24E69-05F6-E849-B9AE-BD0123211803}" type="slidenum">
              <a:rPr lang="en-US" sz="1400" b="0">
                <a:latin typeface="Times New Roman" charset="0"/>
              </a:rPr>
              <a:pPr eaLnBrk="1" hangingPunct="1"/>
              <a:t>51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Decides to Send Through R</a:t>
            </a:r>
          </a:p>
        </p:txBody>
      </p:sp>
      <p:pic>
        <p:nvPicPr>
          <p:cNvPr id="67588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896938" y="46577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 b="0">
              <a:latin typeface="Comic Sans MS" charset="0"/>
            </a:endParaRP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4084638" y="59515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 b="0">
              <a:latin typeface="Comic Sans MS" charset="0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7942263" y="62404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 b="0">
              <a:latin typeface="Comic Sans MS" charset="0"/>
            </a:endParaRP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413433"/>
            <a:ext cx="8458200" cy="259397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Host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A</a:t>
            </a:r>
            <a:r>
              <a:rPr lang="en-US" sz="2400" dirty="0">
                <a:latin typeface="Arial" charset="0"/>
                <a:cs typeface="Arial" charset="0"/>
              </a:rPr>
              <a:t> constructs an IP packet to send to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B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Source 111.111.111.111, destination 222.222.222.222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  <a:cs typeface="Arial" charset="0"/>
              </a:rPr>
              <a:t>Host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A</a:t>
            </a:r>
            <a:r>
              <a:rPr lang="en-US" sz="2400" dirty="0">
                <a:latin typeface="Arial" charset="0"/>
                <a:cs typeface="Arial" charset="0"/>
              </a:rPr>
              <a:t> has a gateway router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R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Used to reach destinations outside of 111.111.111.0/24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Address 111.111.111.110 for R learned via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DHCP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032EBA-5993-3645-9EFD-2CD3082C8AA4}" type="slidenum">
              <a:rPr lang="en-US" sz="1400" b="0">
                <a:latin typeface="Times New Roman" charset="0"/>
              </a:rPr>
              <a:pPr eaLnBrk="1" hangingPunct="1"/>
              <a:t>52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Host A Sends Packet Through R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3905"/>
            <a:ext cx="8458200" cy="209391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Host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A</a:t>
            </a:r>
            <a:r>
              <a:rPr lang="en-US" sz="2400" dirty="0">
                <a:latin typeface="Arial" charset="0"/>
                <a:cs typeface="Arial" charset="0"/>
              </a:rPr>
              <a:t> learns the MAC address of </a:t>
            </a:r>
            <a:r>
              <a:rPr lang="en-US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R</a:t>
            </a:r>
            <a:r>
              <a:rPr lang="en-US" sz="2400" dirty="0" smtClean="0">
                <a:latin typeface="Arial" charset="0"/>
                <a:cs typeface="Arial" charset="0"/>
              </a:rPr>
              <a:t>’s </a:t>
            </a:r>
            <a:r>
              <a:rPr lang="en-US" sz="2400" dirty="0">
                <a:latin typeface="Arial" charset="0"/>
                <a:cs typeface="Arial" charset="0"/>
              </a:rPr>
              <a:t>interface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ARP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request: broadcast request for 111.111.111.110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ARP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response: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responds with E6-E9-00-17-BB-4B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Host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A</a:t>
            </a:r>
            <a:r>
              <a:rPr lang="en-US" sz="2400" dirty="0">
                <a:latin typeface="Arial" charset="0"/>
                <a:cs typeface="Arial" charset="0"/>
              </a:rPr>
              <a:t> encapsulates the packet and sends to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R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6963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 b="0">
              <a:latin typeface="Comic Sans MS" charset="0"/>
            </a:endParaRPr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 b="0">
              <a:latin typeface="Comic Sans MS" charset="0"/>
            </a:endParaRP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 b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1AB618-2739-4445-A705-B4EE727C7ED1}" type="slidenum">
              <a:rPr lang="en-US" sz="1400" b="0">
                <a:latin typeface="Times New Roman" charset="0"/>
              </a:rPr>
              <a:pPr eaLnBrk="1" hangingPunct="1"/>
              <a:t>53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Decides how to Forward Packet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3025"/>
            <a:ext cx="8458200" cy="2743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Router </a:t>
            </a:r>
            <a:r>
              <a:rPr lang="en-US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R</a:t>
            </a:r>
            <a:r>
              <a:rPr lang="en-US" sz="2400" dirty="0" smtClean="0">
                <a:latin typeface="Arial" charset="0"/>
                <a:cs typeface="Arial" charset="0"/>
              </a:rPr>
              <a:t>’s adapter </a:t>
            </a:r>
            <a:r>
              <a:rPr lang="en-US" sz="2400" dirty="0">
                <a:latin typeface="Arial" charset="0"/>
                <a:cs typeface="Arial" charset="0"/>
              </a:rPr>
              <a:t>receives the packet</a:t>
            </a:r>
          </a:p>
          <a:p>
            <a:pPr lvl="1">
              <a:buClr>
                <a:schemeClr val="tx2"/>
              </a:buClr>
            </a:pPr>
            <a:r>
              <a:rPr lang="en-US" sz="2000" dirty="0" smtClean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extracts the IP packet from the Ethernet frame</a:t>
            </a:r>
          </a:p>
          <a:p>
            <a:pPr lvl="1">
              <a:buClr>
                <a:schemeClr val="tx2"/>
              </a:buClr>
            </a:pPr>
            <a:r>
              <a:rPr lang="en-US" sz="2000" dirty="0" smtClean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sees the IP packet is destined to 222.222.222.222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Router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R</a:t>
            </a:r>
            <a:r>
              <a:rPr lang="en-US" sz="2400" dirty="0">
                <a:latin typeface="Arial" charset="0"/>
                <a:cs typeface="Arial" charset="0"/>
              </a:rPr>
              <a:t> consults its forwarding </a:t>
            </a:r>
            <a:r>
              <a:rPr lang="en-US" sz="2400" dirty="0" smtClean="0">
                <a:latin typeface="Arial" charset="0"/>
                <a:cs typeface="Arial" charset="0"/>
              </a:rPr>
              <a:t>table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matches 222.222.222.0/24 via other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adapter (port)</a:t>
            </a:r>
          </a:p>
        </p:txBody>
      </p:sp>
      <p:pic>
        <p:nvPicPr>
          <p:cNvPr id="7168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 b="0">
              <a:latin typeface="Comic Sans MS" charset="0"/>
            </a:endParaRPr>
          </a:p>
        </p:txBody>
      </p:sp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 b="0">
              <a:latin typeface="Comic Sans MS" charset="0"/>
            </a:endParaRPr>
          </a:p>
        </p:txBody>
      </p:sp>
      <p:sp>
        <p:nvSpPr>
          <p:cNvPr id="71688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 b="0">
              <a:latin typeface="Comic Sans MS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73100" y="266700"/>
            <a:ext cx="7023100" cy="2070100"/>
          </a:xfrm>
          <a:prstGeom prst="wedgeRoundRectCallout">
            <a:avLst>
              <a:gd name="adj1" fmla="val -6052"/>
              <a:gd name="adj2" fmla="val 82077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latin typeface="+mn-lt"/>
              </a:rPr>
              <a:t>Two points: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Routing table points to this port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Destination address is within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mask of port’s address (i.e., local)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40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2DECC4-F05B-ED43-AAF9-C700E61BD399}" type="slidenum">
              <a:rPr lang="en-US" sz="1400" b="0">
                <a:latin typeface="Times New Roman" charset="0"/>
              </a:rPr>
              <a:pPr eaLnBrk="1" hangingPunct="1"/>
              <a:t>54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Sends Packet to B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8846"/>
            <a:ext cx="8458200" cy="2286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Router </a:t>
            </a:r>
            <a:r>
              <a:rPr lang="en-US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learns the MAC address of host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B</a:t>
            </a:r>
            <a:endParaRPr lang="en-US" sz="2400" dirty="0">
              <a:latin typeface="Arial" charset="0"/>
              <a:cs typeface="Arial" charset="0"/>
            </a:endParaRPr>
          </a:p>
          <a:p>
            <a:pPr lvl="1">
              <a:buClr>
                <a:schemeClr val="tx2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ARP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request: broadcast request for 222.222.222.222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ARP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response: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responds with 49-BD-D2-C7-56-2A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Router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R</a:t>
            </a:r>
            <a:r>
              <a:rPr lang="en-US" sz="2400" dirty="0">
                <a:latin typeface="Arial" charset="0"/>
                <a:cs typeface="Arial" charset="0"/>
              </a:rPr>
              <a:t> encapsulates the packet and sends to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B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73733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 b="0">
              <a:latin typeface="Comic Sans MS" charset="0"/>
            </a:endParaRP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 b="0">
              <a:latin typeface="Comic Sans MS" charset="0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 b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Key Ideas in Both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ARP and DHCP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Broadcasting</a:t>
            </a:r>
            <a:r>
              <a:rPr lang="en-US" sz="2400" dirty="0"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cs typeface="Arial" charset="0"/>
              </a:rPr>
              <a:t>used for initial bootstrap </a:t>
            </a:r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2"/>
              </a:buClr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Caching</a:t>
            </a:r>
            <a:r>
              <a:rPr lang="en-US" sz="2400" dirty="0">
                <a:latin typeface="Arial" charset="0"/>
                <a:cs typeface="Arial" charset="0"/>
              </a:rPr>
              <a:t>: remember the past for a while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Store the information you learn to reduce overhead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Remember your own address &amp; other host</a:t>
            </a:r>
            <a:r>
              <a:rPr lang="ja-JP" alt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addresses</a:t>
            </a:r>
          </a:p>
          <a:p>
            <a:pPr lvl="1"/>
            <a:r>
              <a:rPr lang="en-US" sz="2000" i="1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Key optimization for performance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Soft state</a:t>
            </a:r>
            <a:r>
              <a:rPr lang="en-US" sz="2400" dirty="0">
                <a:latin typeface="Arial" charset="0"/>
                <a:cs typeface="Arial" charset="0"/>
              </a:rPr>
              <a:t>: eventually forget the past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Associate a time-to-live field with the information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… and either refresh or discard the information</a:t>
            </a:r>
          </a:p>
          <a:p>
            <a:pPr lvl="1"/>
            <a:r>
              <a:rPr lang="en-US" sz="2000" i="1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Key </a:t>
            </a:r>
            <a:r>
              <a:rPr lang="en-US" sz="2000" i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2000" i="1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robustness </a:t>
            </a:r>
          </a:p>
        </p:txBody>
      </p:sp>
    </p:spTree>
    <p:extLst>
      <p:ext uri="{BB962C8B-B14F-4D97-AF65-F5344CB8AC3E}">
        <p14:creationId xmlns:p14="http://schemas.microsoft.com/office/powerpoint/2010/main" val="6654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97" y="1585601"/>
            <a:ext cx="8520745" cy="52723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We’ve seen two broad approaches</a:t>
            </a:r>
          </a:p>
          <a:p>
            <a:pPr lvl="1"/>
            <a:r>
              <a:rPr lang="en-US" sz="3000" dirty="0" smtClean="0"/>
              <a:t>Broadcast (ARP, DHCP)</a:t>
            </a:r>
          </a:p>
          <a:p>
            <a:pPr lvl="2"/>
            <a:r>
              <a:rPr lang="en-US" sz="2600" dirty="0" smtClean="0">
                <a:solidFill>
                  <a:srgbClr val="000090"/>
                </a:solidFill>
              </a:rPr>
              <a:t>flooding doesn’t scale </a:t>
            </a:r>
          </a:p>
          <a:p>
            <a:pPr lvl="2"/>
            <a:r>
              <a:rPr lang="en-US" sz="2600" dirty="0" smtClean="0">
                <a:solidFill>
                  <a:srgbClr val="000090"/>
                </a:solidFill>
              </a:rPr>
              <a:t>no centralized point of failure</a:t>
            </a:r>
          </a:p>
          <a:p>
            <a:pPr lvl="2"/>
            <a:r>
              <a:rPr lang="en-US" sz="2600" dirty="0" smtClean="0">
                <a:solidFill>
                  <a:srgbClr val="FF0000"/>
                </a:solidFill>
              </a:rPr>
              <a:t>zero configuration</a:t>
            </a:r>
          </a:p>
          <a:p>
            <a:pPr lvl="1"/>
            <a:r>
              <a:rPr lang="en-US" sz="3000" dirty="0" smtClean="0"/>
              <a:t>Directory service (DNS)</a:t>
            </a:r>
          </a:p>
          <a:p>
            <a:pPr lvl="2"/>
            <a:r>
              <a:rPr lang="en-US" sz="2600" dirty="0" smtClean="0">
                <a:solidFill>
                  <a:srgbClr val="FF0000"/>
                </a:solidFill>
              </a:rPr>
              <a:t>no flooding</a:t>
            </a:r>
          </a:p>
          <a:p>
            <a:pPr lvl="2"/>
            <a:r>
              <a:rPr lang="en-US" sz="2600" dirty="0" smtClean="0">
                <a:solidFill>
                  <a:srgbClr val="000090"/>
                </a:solidFill>
              </a:rPr>
              <a:t>root of the directory is vulnerable (caching is key)</a:t>
            </a:r>
          </a:p>
          <a:p>
            <a:pPr lvl="2"/>
            <a:r>
              <a:rPr lang="en-US" sz="2600" dirty="0" smtClean="0">
                <a:solidFill>
                  <a:srgbClr val="000090"/>
                </a:solidFill>
              </a:rPr>
              <a:t>needs configuration to bootstrap (local, root servers, </a:t>
            </a:r>
            <a:r>
              <a:rPr lang="en-US" sz="2600" i="1" dirty="0" smtClean="0">
                <a:solidFill>
                  <a:srgbClr val="000090"/>
                </a:solidFill>
              </a:rPr>
              <a:t>etc.</a:t>
            </a:r>
            <a:r>
              <a:rPr lang="en-US" sz="2600" dirty="0" smtClean="0">
                <a:solidFill>
                  <a:srgbClr val="000090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Can we get the best of both?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Internet-scale yet zero </a:t>
            </a:r>
            <a:r>
              <a:rPr lang="en-US" dirty="0" err="1" smtClean="0">
                <a:solidFill>
                  <a:srgbClr val="0000FF"/>
                </a:solidFill>
              </a:rPr>
              <a:t>config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96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</a:t>
            </a:r>
            <a:endParaRPr lang="en-US" dirty="0"/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676400"/>
            <a:ext cx="4724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Bob </a:t>
            </a:r>
            <a:r>
              <a:rPr lang="en-US" sz="2400" dirty="0"/>
              <a:t>Metcalfe, Xerox PARC, </a:t>
            </a:r>
            <a:r>
              <a:rPr lang="en-US" sz="2400" dirty="0" smtClean="0"/>
              <a:t>reads a paper from </a:t>
            </a:r>
            <a:r>
              <a:rPr lang="en-US" sz="2400" dirty="0" err="1" smtClean="0"/>
              <a:t>UHawaii</a:t>
            </a:r>
            <a:r>
              <a:rPr lang="en-US" sz="2400" dirty="0" smtClean="0"/>
              <a:t> </a:t>
            </a:r>
            <a:r>
              <a:rPr lang="en-US" sz="2400" dirty="0"/>
              <a:t>and gets an idea!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Shared wired medium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coax cable</a:t>
            </a:r>
            <a:endParaRPr lang="en-US" sz="2000" dirty="0"/>
          </a:p>
        </p:txBody>
      </p:sp>
      <p:pic>
        <p:nvPicPr>
          <p:cNvPr id="1906692" name="Picture 4" descr="bob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286000" cy="268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54 10Bas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6324600" cy="19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30200"/>
            <a:ext cx="307461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Ethernet was invented as a broadcast technology</a:t>
            </a:r>
            <a:endParaRPr lang="en-US" sz="2000" dirty="0" smtClean="0">
              <a:solidFill>
                <a:srgbClr val="000090"/>
              </a:solidFill>
            </a:endParaRPr>
          </a:p>
          <a:p>
            <a:pPr lvl="1"/>
            <a:r>
              <a:rPr lang="en-US" sz="2000" dirty="0" smtClean="0"/>
              <a:t>Hosts share channel</a:t>
            </a:r>
          </a:p>
          <a:p>
            <a:pPr lvl="1"/>
            <a:r>
              <a:rPr lang="en-US" sz="2000" dirty="0" smtClean="0"/>
              <a:t>Each packet received by all attached hosts</a:t>
            </a:r>
          </a:p>
          <a:p>
            <a:pPr lvl="1"/>
            <a:r>
              <a:rPr lang="en-US" sz="2000" dirty="0" smtClean="0"/>
              <a:t>CSMA/CD for media access control</a:t>
            </a:r>
            <a:endParaRPr lang="en-US" sz="1600" dirty="0"/>
          </a:p>
          <a:p>
            <a:pPr lvl="7"/>
            <a:endParaRPr lang="en-US" sz="1600" dirty="0"/>
          </a:p>
          <a:p>
            <a:r>
              <a:rPr lang="en-US" sz="2400" dirty="0" smtClean="0">
                <a:solidFill>
                  <a:srgbClr val="000090"/>
                </a:solidFill>
              </a:rPr>
              <a:t>Current Ethernets are “switched” </a:t>
            </a:r>
          </a:p>
          <a:p>
            <a:pPr lvl="1"/>
            <a:r>
              <a:rPr lang="en-US" sz="2000" dirty="0" smtClean="0"/>
              <a:t>Point-to-point links between switches; between a host and switch</a:t>
            </a:r>
          </a:p>
          <a:p>
            <a:pPr lvl="1"/>
            <a:r>
              <a:rPr lang="en-US" sz="2000" dirty="0" smtClean="0"/>
              <a:t>No sharing, no CSMA/CD</a:t>
            </a:r>
            <a:endParaRPr lang="en-US" sz="1600" dirty="0"/>
          </a:p>
          <a:p>
            <a:pPr lvl="1"/>
            <a:r>
              <a:rPr lang="en-US" sz="2000" dirty="0" smtClean="0"/>
              <a:t>(</a:t>
            </a:r>
            <a:r>
              <a:rPr lang="en-US" sz="2000" u="sng" dirty="0" smtClean="0"/>
              <a:t>Next lecture</a:t>
            </a:r>
            <a:r>
              <a:rPr lang="en-US" sz="2000" dirty="0" smtClean="0"/>
              <a:t>) uses “self</a:t>
            </a:r>
            <a:r>
              <a:rPr lang="en-US" sz="2000" dirty="0"/>
              <a:t> </a:t>
            </a:r>
            <a:r>
              <a:rPr lang="en-US" sz="2000" dirty="0" smtClean="0"/>
              <a:t>learning” and “spanning tree” algorithms for routing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13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Ethernet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 uses CSMA/CD</a:t>
            </a:r>
          </a:p>
          <a:p>
            <a:pPr lvl="1"/>
            <a:r>
              <a:rPr lang="en-US" dirty="0" smtClean="0"/>
              <a:t>Carrier sense, collision detection, random access</a:t>
            </a:r>
          </a:p>
          <a:p>
            <a:r>
              <a:rPr lang="en-US" dirty="0" smtClean="0"/>
              <a:t>Limitations on Ethernet length</a:t>
            </a:r>
          </a:p>
          <a:p>
            <a:pPr lvl="1"/>
            <a:r>
              <a:rPr lang="en-US" dirty="0" smtClean="0"/>
              <a:t>Need to ensure collisions are detected before sender is done transmitting a packet</a:t>
            </a:r>
          </a:p>
          <a:p>
            <a:r>
              <a:rPr lang="en-US" dirty="0" smtClean="0"/>
              <a:t>Frame structure</a:t>
            </a:r>
          </a:p>
          <a:p>
            <a:pPr lvl="1"/>
            <a:r>
              <a:rPr lang="en-US" dirty="0" smtClean="0"/>
              <a:t>Preamble for synchronization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43D415-5C69-40E9-A290-BC53709DFB1B}" type="slidenum">
              <a:rPr lang="en-US" sz="1400"/>
              <a:pPr eaLnBrk="1" hangingPunct="1"/>
              <a:t>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093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Carrier sense</a:t>
            </a:r>
            <a:r>
              <a:rPr lang="en-US" sz="2400" dirty="0">
                <a:latin typeface="Arial" charset="0"/>
                <a:cs typeface="Arial" charset="0"/>
              </a:rPr>
              <a:t>: wait for link to be idle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Collision detection</a:t>
            </a:r>
            <a:r>
              <a:rPr lang="en-US" sz="2400" dirty="0">
                <a:latin typeface="Arial" charset="0"/>
                <a:cs typeface="Arial" charset="0"/>
              </a:rPr>
              <a:t>: listen while transmitting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No collision: transmission is complete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Collision: abort transmission &amp; send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jam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signal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Arial" charset="0"/>
                <a:cs typeface="Arial" charset="0"/>
              </a:rPr>
              <a:t>Random access</a:t>
            </a:r>
            <a:r>
              <a:rPr lang="en-US" sz="2400" dirty="0">
                <a:latin typeface="Arial" charset="0"/>
                <a:cs typeface="Arial" charset="0"/>
              </a:rPr>
              <a:t>: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binary exponential back-off</a:t>
            </a:r>
            <a:endParaRPr lang="en-US" sz="2400" dirty="0">
              <a:latin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After collision, wait a random time before trying again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After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000" baseline="30000" dirty="0" err="1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2000" baseline="30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collision, choose K randomly from {0, …, 2</a:t>
            </a:r>
            <a:r>
              <a:rPr lang="en-US" sz="2000" baseline="300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-1}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wait for K*512 bit times before trying again</a:t>
            </a:r>
          </a:p>
          <a:p>
            <a:pPr lvl="2">
              <a:lnSpc>
                <a:spcPct val="110000"/>
              </a:lnSpc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If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transmission occurring when ready to send, wait until end of transmission (CSMA)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Ethernet: CSMA/CD Protocol</a:t>
            </a:r>
          </a:p>
        </p:txBody>
      </p:sp>
    </p:spTree>
    <p:extLst>
      <p:ext uri="{BB962C8B-B14F-4D97-AF65-F5344CB8AC3E}">
        <p14:creationId xmlns:p14="http://schemas.microsoft.com/office/powerpoint/2010/main" val="41303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411662"/>
          </a:xfrm>
        </p:spPr>
        <p:txBody>
          <a:bodyPr/>
          <a:lstStyle/>
          <a:p>
            <a:r>
              <a:rPr lang="en-US" dirty="0" smtClean="0"/>
              <a:t>Encapsulates </a:t>
            </a:r>
            <a:r>
              <a:rPr lang="en-US" dirty="0"/>
              <a:t>IP datagram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Preamble</a:t>
            </a:r>
            <a:r>
              <a:rPr lang="en-US" sz="2200" dirty="0"/>
              <a:t>: </a:t>
            </a:r>
            <a:r>
              <a:rPr lang="en-US" sz="2200" dirty="0" smtClean="0"/>
              <a:t>7 </a:t>
            </a:r>
            <a:r>
              <a:rPr lang="en-US" sz="2200" dirty="0"/>
              <a:t>bytes with </a:t>
            </a:r>
            <a:r>
              <a:rPr lang="en-US" sz="2200" dirty="0" smtClean="0"/>
              <a:t>a particular pattern used </a:t>
            </a:r>
            <a:r>
              <a:rPr lang="en-US" sz="2200" dirty="0"/>
              <a:t>to synchronize receiver, sender clock </a:t>
            </a:r>
            <a:r>
              <a:rPr lang="en-US" sz="2200" dirty="0" smtClean="0"/>
              <a:t>rates</a:t>
            </a:r>
          </a:p>
          <a:p>
            <a:r>
              <a:rPr lang="en-US" sz="2200" dirty="0">
                <a:solidFill>
                  <a:srgbClr val="000090"/>
                </a:solidFill>
              </a:rPr>
              <a:t>Addresses</a:t>
            </a:r>
            <a:r>
              <a:rPr lang="en-US" sz="2200" dirty="0"/>
              <a:t>: 6 </a:t>
            </a:r>
            <a:r>
              <a:rPr lang="en-US" sz="2200" dirty="0" smtClean="0"/>
              <a:t>bytes: </a:t>
            </a:r>
            <a:r>
              <a:rPr lang="en-US" sz="2200" dirty="0" smtClean="0">
                <a:solidFill>
                  <a:srgbClr val="000090"/>
                </a:solidFill>
              </a:rPr>
              <a:t>frame is received by all adapters on a LAN and dropped if address does not match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200" dirty="0">
                <a:solidFill>
                  <a:srgbClr val="000090"/>
                </a:solidFill>
              </a:rPr>
              <a:t>Type</a:t>
            </a:r>
            <a:r>
              <a:rPr lang="en-US" sz="2200" dirty="0"/>
              <a:t>: 2 bytes, </a:t>
            </a:r>
            <a:r>
              <a:rPr lang="en-US" sz="2200" dirty="0" smtClean="0"/>
              <a:t>indicating higher-layer protocol (e.g., IP, </a:t>
            </a:r>
            <a:r>
              <a:rPr lang="en-US" sz="2200" dirty="0" err="1" smtClean="0"/>
              <a:t>Appletalk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200" dirty="0">
                <a:solidFill>
                  <a:srgbClr val="000090"/>
                </a:solidFill>
              </a:rPr>
              <a:t>CRC</a:t>
            </a:r>
            <a:r>
              <a:rPr lang="en-US" sz="2200" dirty="0"/>
              <a:t>: 4 </a:t>
            </a:r>
            <a:r>
              <a:rPr lang="en-US" sz="2200" dirty="0" smtClean="0"/>
              <a:t>bytes for error detection</a:t>
            </a:r>
          </a:p>
          <a:p>
            <a:r>
              <a:rPr lang="en-US" sz="2200" dirty="0" smtClean="0">
                <a:solidFill>
                  <a:srgbClr val="000090"/>
                </a:solidFill>
              </a:rPr>
              <a:t>Data </a:t>
            </a:r>
            <a:r>
              <a:rPr lang="en-US" sz="2200" dirty="0">
                <a:solidFill>
                  <a:srgbClr val="000090"/>
                </a:solidFill>
              </a:rPr>
              <a:t>payload</a:t>
            </a:r>
            <a:r>
              <a:rPr lang="en-US" sz="2200" dirty="0"/>
              <a:t>: maximum 1500 bytes, minimum 46 bytes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07364" name="Picture 4" descr="552 Ethernet 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3625"/>
            <a:ext cx="56292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Frame Structure</a:t>
            </a:r>
          </a:p>
        </p:txBody>
      </p:sp>
    </p:spTree>
    <p:extLst>
      <p:ext uri="{BB962C8B-B14F-4D97-AF65-F5344CB8AC3E}">
        <p14:creationId xmlns:p14="http://schemas.microsoft.com/office/powerpoint/2010/main" val="5285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Routing with Switches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607300" y="4427538"/>
            <a:ext cx="1074738" cy="7302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6570663" y="4427538"/>
            <a:ext cx="1074737" cy="7302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5532438" y="4427538"/>
            <a:ext cx="1074737" cy="7302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4495800" y="4427538"/>
            <a:ext cx="1074738" cy="7302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09391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Different devices switch different things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Physical layer: electrical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signals or bits (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hubs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Link layer: frames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switches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layer: packets (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routers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885825" y="3941763"/>
            <a:ext cx="2881313" cy="6143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885825" y="4556125"/>
            <a:ext cx="2881313" cy="614363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885825" y="5170488"/>
            <a:ext cx="2881313" cy="614362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13"/>
          <p:cNvSpPr txBox="1">
            <a:spLocks noChangeArrowheads="1"/>
          </p:cNvSpPr>
          <p:nvPr/>
        </p:nvSpPr>
        <p:spPr bwMode="auto">
          <a:xfrm>
            <a:off x="1003300" y="3467100"/>
            <a:ext cx="264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Helvetica" charset="0"/>
              </a:rPr>
              <a:t>Application gateway</a:t>
            </a:r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1093788" y="3429000"/>
            <a:ext cx="2443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Helvetica" charset="0"/>
              </a:rPr>
              <a:t>Transport gateway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1800225" y="4005263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Helvetica" charset="0"/>
              </a:rPr>
              <a:t>Router</a:t>
            </a:r>
          </a:p>
        </p:txBody>
      </p:sp>
      <p:sp>
        <p:nvSpPr>
          <p:cNvPr id="38929" name="Text Box 16"/>
          <p:cNvSpPr txBox="1">
            <a:spLocks noChangeArrowheads="1"/>
          </p:cNvSpPr>
          <p:nvPr/>
        </p:nvSpPr>
        <p:spPr bwMode="auto">
          <a:xfrm>
            <a:off x="1771750" y="4619625"/>
            <a:ext cx="1082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Helvetica" charset="0"/>
              </a:rPr>
              <a:t> S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</a:rPr>
              <a:t>witch</a:t>
            </a:r>
            <a:endParaRPr lang="en-US" dirty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38930" name="Text Box 17"/>
          <p:cNvSpPr txBox="1">
            <a:spLocks noChangeArrowheads="1"/>
          </p:cNvSpPr>
          <p:nvPr/>
        </p:nvSpPr>
        <p:spPr bwMode="auto">
          <a:xfrm>
            <a:off x="1968993" y="5286375"/>
            <a:ext cx="683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Helvetica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</a:rPr>
              <a:t>ub</a:t>
            </a:r>
            <a:endParaRPr lang="en-US" dirty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4516438" y="4471988"/>
            <a:ext cx="101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>
                <a:latin typeface="Helvetica" charset="0"/>
              </a:rPr>
              <a:t>Frame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header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5553075" y="4471988"/>
            <a:ext cx="101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>
                <a:latin typeface="Helvetica" charset="0"/>
              </a:rPr>
              <a:t>Packet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header</a:t>
            </a:r>
          </a:p>
        </p:txBody>
      </p:sp>
      <p:sp>
        <p:nvSpPr>
          <p:cNvPr id="38933" name="Text Box 20"/>
          <p:cNvSpPr txBox="1">
            <a:spLocks noChangeArrowheads="1"/>
          </p:cNvSpPr>
          <p:nvPr/>
        </p:nvSpPr>
        <p:spPr bwMode="auto">
          <a:xfrm>
            <a:off x="6589713" y="4471988"/>
            <a:ext cx="101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>
                <a:latin typeface="Helvetica" charset="0"/>
              </a:rPr>
              <a:t>TCP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header</a:t>
            </a:r>
          </a:p>
        </p:txBody>
      </p:sp>
      <p:sp>
        <p:nvSpPr>
          <p:cNvPr id="38934" name="Text Box 21"/>
          <p:cNvSpPr txBox="1">
            <a:spLocks noChangeArrowheads="1"/>
          </p:cNvSpPr>
          <p:nvPr/>
        </p:nvSpPr>
        <p:spPr bwMode="auto">
          <a:xfrm>
            <a:off x="7780338" y="4471988"/>
            <a:ext cx="749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>
                <a:latin typeface="Helvetica" charset="0"/>
              </a:rPr>
              <a:t>User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>
                <a:latin typeface="Helvetica" charset="0"/>
              </a:rPr>
              <a:t>data</a:t>
            </a:r>
          </a:p>
        </p:txBody>
      </p:sp>
      <p:sp>
        <p:nvSpPr>
          <p:cNvPr id="38935" name="Rectangle 22"/>
          <p:cNvSpPr>
            <a:spLocks noChangeArrowheads="1"/>
          </p:cNvSpPr>
          <p:nvPr/>
        </p:nvSpPr>
        <p:spPr bwMode="auto">
          <a:xfrm>
            <a:off x="4495800" y="4427538"/>
            <a:ext cx="4186238" cy="730250"/>
          </a:xfrm>
          <a:prstGeom prst="rect">
            <a:avLst/>
          </a:prstGeom>
          <a:noFill/>
          <a:ln w="508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Shuttling Data at Different Layers</a:t>
            </a:r>
          </a:p>
        </p:txBody>
      </p:sp>
    </p:spTree>
    <p:extLst>
      <p:ext uri="{BB962C8B-B14F-4D97-AF65-F5344CB8AC3E}">
        <p14:creationId xmlns:p14="http://schemas.microsoft.com/office/powerpoint/2010/main" val="36570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858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Switches </a:t>
            </a:r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Enable Concurrent Communication</a:t>
            </a:r>
            <a:endParaRPr lang="en-US" sz="4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2295"/>
            <a:ext cx="8458200" cy="609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Host A can talk to C, while B talks to D</a:t>
            </a:r>
          </a:p>
        </p:txBody>
      </p:sp>
      <p:sp>
        <p:nvSpPr>
          <p:cNvPr id="58377" name="Rectangle 4"/>
          <p:cNvSpPr>
            <a:spLocks noChangeArrowheads="1"/>
          </p:cNvSpPr>
          <p:nvPr/>
        </p:nvSpPr>
        <p:spPr bwMode="auto">
          <a:xfrm>
            <a:off x="3959225" y="3167063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3952875" y="1885950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1885950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983038" y="4146550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4146550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5367338" y="2914650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8" y="2914650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535238" y="2925763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2925763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3017838" y="3068638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Rectangle 10"/>
          <p:cNvSpPr>
            <a:spLocks noChangeArrowheads="1"/>
          </p:cNvSpPr>
          <p:nvPr/>
        </p:nvSpPr>
        <p:spPr bwMode="auto">
          <a:xfrm>
            <a:off x="5273675" y="3068638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4194175" y="2325688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4202113" y="3952875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3"/>
          <p:cNvSpPr>
            <a:spLocks noChangeShapeType="1"/>
          </p:cNvSpPr>
          <p:nvPr/>
        </p:nvSpPr>
        <p:spPr bwMode="auto">
          <a:xfrm>
            <a:off x="3171825" y="3124200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3" name="Line 14"/>
          <p:cNvSpPr>
            <a:spLocks noChangeShapeType="1"/>
          </p:cNvSpPr>
          <p:nvPr/>
        </p:nvSpPr>
        <p:spPr bwMode="auto">
          <a:xfrm>
            <a:off x="4240213" y="2536825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4" name="Line 15"/>
          <p:cNvSpPr>
            <a:spLocks noChangeShapeType="1"/>
          </p:cNvSpPr>
          <p:nvPr/>
        </p:nvSpPr>
        <p:spPr bwMode="auto">
          <a:xfrm flipH="1">
            <a:off x="4403725" y="3124200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5" name="Line 16"/>
          <p:cNvSpPr>
            <a:spLocks noChangeShapeType="1"/>
          </p:cNvSpPr>
          <p:nvPr/>
        </p:nvSpPr>
        <p:spPr bwMode="auto">
          <a:xfrm flipV="1">
            <a:off x="4240213" y="3244850"/>
            <a:ext cx="11112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6" name="Text Box 17"/>
          <p:cNvSpPr txBox="1">
            <a:spLocks noChangeArrowheads="1"/>
          </p:cNvSpPr>
          <p:nvPr/>
        </p:nvSpPr>
        <p:spPr bwMode="auto">
          <a:xfrm>
            <a:off x="3311525" y="3471863"/>
            <a:ext cx="796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switch</a:t>
            </a:r>
          </a:p>
        </p:txBody>
      </p:sp>
      <p:sp>
        <p:nvSpPr>
          <p:cNvPr id="58387" name="Line 18"/>
          <p:cNvSpPr>
            <a:spLocks noChangeShapeType="1"/>
          </p:cNvSpPr>
          <p:nvPr/>
        </p:nvSpPr>
        <p:spPr bwMode="auto">
          <a:xfrm flipV="1">
            <a:off x="3625850" y="3268663"/>
            <a:ext cx="35560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8" name="Text Box 19"/>
          <p:cNvSpPr txBox="1">
            <a:spLocks noChangeArrowheads="1"/>
          </p:cNvSpPr>
          <p:nvPr/>
        </p:nvSpPr>
        <p:spPr bwMode="auto">
          <a:xfrm>
            <a:off x="2074863" y="28654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A</a:t>
            </a:r>
          </a:p>
        </p:txBody>
      </p:sp>
      <p:sp>
        <p:nvSpPr>
          <p:cNvPr id="58389" name="Text Box 20"/>
          <p:cNvSpPr txBox="1">
            <a:spLocks noChangeArrowheads="1"/>
          </p:cNvSpPr>
          <p:nvPr/>
        </p:nvSpPr>
        <p:spPr bwMode="auto">
          <a:xfrm>
            <a:off x="4572000" y="18288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B</a:t>
            </a:r>
          </a:p>
        </p:txBody>
      </p:sp>
      <p:sp>
        <p:nvSpPr>
          <p:cNvPr id="58390" name="Text Box 21"/>
          <p:cNvSpPr txBox="1">
            <a:spLocks noChangeArrowheads="1"/>
          </p:cNvSpPr>
          <p:nvPr/>
        </p:nvSpPr>
        <p:spPr bwMode="auto">
          <a:xfrm>
            <a:off x="5992813" y="29035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C</a:t>
            </a:r>
          </a:p>
        </p:txBody>
      </p:sp>
      <p:sp>
        <p:nvSpPr>
          <p:cNvPr id="58391" name="Text Box 22"/>
          <p:cNvSpPr txBox="1">
            <a:spLocks noChangeArrowheads="1"/>
          </p:cNvSpPr>
          <p:nvPr/>
        </p:nvSpPr>
        <p:spPr bwMode="auto">
          <a:xfrm>
            <a:off x="4532313" y="409416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</a:t>
            </a:r>
          </a:p>
        </p:txBody>
      </p:sp>
      <p:sp>
        <p:nvSpPr>
          <p:cNvPr id="965655" name="Rectangle 23"/>
          <p:cNvSpPr>
            <a:spLocks noChangeArrowheads="1"/>
          </p:cNvSpPr>
          <p:nvPr/>
        </p:nvSpPr>
        <p:spPr bwMode="auto">
          <a:xfrm>
            <a:off x="457200" y="4876800"/>
            <a:ext cx="845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285750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0000FF"/>
                </a:solidFill>
                <a:latin typeface="Arial" charset="0"/>
              </a:rPr>
              <a:t>Completely 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avoids </a:t>
            </a:r>
            <a:r>
              <a:rPr lang="en-US" sz="2400" b="0" dirty="0" smtClean="0">
                <a:solidFill>
                  <a:srgbClr val="0000FF"/>
                </a:solidFill>
                <a:latin typeface="Arial" charset="0"/>
              </a:rPr>
              <a:t>collisions (if hosts directly attached)</a:t>
            </a:r>
            <a:endParaRPr lang="en-US" sz="2400" b="0" dirty="0">
              <a:latin typeface="Arial" charset="0"/>
            </a:endParaRPr>
          </a:p>
          <a:p>
            <a:pPr marL="506412" lvl="1" indent="-285750" eaLnBrk="0" hangingPunct="0">
              <a:spcBef>
                <a:spcPct val="10000"/>
              </a:spcBef>
              <a:buFont typeface="Arial"/>
              <a:buChar char="•"/>
            </a:pPr>
            <a:r>
              <a:rPr lang="en-US" sz="2400" b="0" dirty="0">
                <a:latin typeface="Arial" charset="0"/>
              </a:rPr>
              <a:t>No need for </a:t>
            </a:r>
            <a:r>
              <a:rPr lang="en-US" sz="2400" b="0" dirty="0" smtClean="0">
                <a:latin typeface="Arial" charset="0"/>
              </a:rPr>
              <a:t>all material we </a:t>
            </a:r>
            <a:r>
              <a:rPr lang="en-US" sz="2400" dirty="0" smtClean="0"/>
              <a:t>discuss later in lecture</a:t>
            </a:r>
            <a:endParaRPr lang="en-US" sz="2400" b="0" dirty="0">
              <a:latin typeface="Arial" charset="0"/>
            </a:endParaRPr>
          </a:p>
          <a:p>
            <a:pPr marL="506412" lvl="1" indent="-285750" eaLnBrk="0" hangingPunct="0">
              <a:spcBef>
                <a:spcPct val="10000"/>
              </a:spcBef>
              <a:buFont typeface="Arial"/>
              <a:buChar char="•"/>
            </a:pPr>
            <a:r>
              <a:rPr lang="en-US" sz="2400" dirty="0" smtClean="0"/>
              <a:t>Change </a:t>
            </a:r>
            <a:r>
              <a:rPr lang="en-US" sz="2400" dirty="0"/>
              <a:t>in nature of multiple access, but same </a:t>
            </a:r>
            <a:r>
              <a:rPr lang="en-US" sz="2400" dirty="0" smtClean="0"/>
              <a:t>framing</a:t>
            </a:r>
          </a:p>
          <a:p>
            <a:pPr marL="963612" lvl="2" indent="-285750" eaLnBrk="0" hangingPunct="0">
              <a:spcBef>
                <a:spcPct val="10000"/>
              </a:spcBef>
              <a:buFont typeface="Arial"/>
              <a:buChar char="•"/>
            </a:pPr>
            <a:r>
              <a:rPr lang="en-US" sz="2400" b="1" i="1" dirty="0" smtClean="0">
                <a:solidFill>
                  <a:srgbClr val="FF6600"/>
                </a:solidFill>
              </a:rPr>
              <a:t>Key to the success of </a:t>
            </a:r>
            <a:r>
              <a:rPr lang="en-US" sz="2400" b="1" i="1" dirty="0" err="1" smtClean="0">
                <a:solidFill>
                  <a:srgbClr val="FF6600"/>
                </a:solidFill>
              </a:rPr>
              <a:t>ethernet</a:t>
            </a:r>
            <a:r>
              <a:rPr lang="en-US" sz="2400" b="1" i="1" dirty="0" smtClean="0">
                <a:solidFill>
                  <a:srgbClr val="FF6600"/>
                </a:solidFill>
              </a:rPr>
              <a:t>!</a:t>
            </a:r>
            <a:endParaRPr lang="en-US" sz="24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Self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Learning</a:t>
            </a:r>
          </a:p>
        </p:txBody>
      </p:sp>
      <p:sp>
        <p:nvSpPr>
          <p:cNvPr id="553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Maps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destination MAC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outgoing interface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onstruct switch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table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automatically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Floods when does not have entry in table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521" name="Rectangle 4"/>
          <p:cNvSpPr>
            <a:spLocks noChangeArrowheads="1"/>
          </p:cNvSpPr>
          <p:nvPr/>
        </p:nvSpPr>
        <p:spPr bwMode="auto">
          <a:xfrm>
            <a:off x="3975100" y="5227638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3968750" y="3946525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3946525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998913" y="62071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3" y="62071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5383213" y="497522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97522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551113" y="4986338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986338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Rectangle 9"/>
          <p:cNvSpPr>
            <a:spLocks noChangeArrowheads="1"/>
          </p:cNvSpPr>
          <p:nvPr/>
        </p:nvSpPr>
        <p:spPr bwMode="auto">
          <a:xfrm>
            <a:off x="3033713" y="5129213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0"/>
          <p:cNvSpPr>
            <a:spLocks noChangeArrowheads="1"/>
          </p:cNvSpPr>
          <p:nvPr/>
        </p:nvSpPr>
        <p:spPr bwMode="auto">
          <a:xfrm>
            <a:off x="5289550" y="5129213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4210050" y="4386263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Rectangle 12"/>
          <p:cNvSpPr>
            <a:spLocks noChangeArrowheads="1"/>
          </p:cNvSpPr>
          <p:nvPr/>
        </p:nvSpPr>
        <p:spPr bwMode="auto">
          <a:xfrm>
            <a:off x="4217988" y="6013450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13"/>
          <p:cNvSpPr>
            <a:spLocks noChangeShapeType="1"/>
          </p:cNvSpPr>
          <p:nvPr/>
        </p:nvSpPr>
        <p:spPr bwMode="auto">
          <a:xfrm>
            <a:off x="3187700" y="5184775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7" name="Line 14"/>
          <p:cNvSpPr>
            <a:spLocks noChangeShapeType="1"/>
          </p:cNvSpPr>
          <p:nvPr/>
        </p:nvSpPr>
        <p:spPr bwMode="auto">
          <a:xfrm>
            <a:off x="4256088" y="45815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8" name="Line 15"/>
          <p:cNvSpPr>
            <a:spLocks noChangeShapeType="1"/>
          </p:cNvSpPr>
          <p:nvPr/>
        </p:nvSpPr>
        <p:spPr bwMode="auto">
          <a:xfrm flipH="1">
            <a:off x="4419600" y="5184775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9" name="Line 16"/>
          <p:cNvSpPr>
            <a:spLocks noChangeShapeType="1"/>
          </p:cNvSpPr>
          <p:nvPr/>
        </p:nvSpPr>
        <p:spPr bwMode="auto">
          <a:xfrm flipV="1">
            <a:off x="4256088" y="5305425"/>
            <a:ext cx="11112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0" name="Text Box 17"/>
          <p:cNvSpPr txBox="1">
            <a:spLocks noChangeArrowheads="1"/>
          </p:cNvSpPr>
          <p:nvPr/>
        </p:nvSpPr>
        <p:spPr bwMode="auto">
          <a:xfrm>
            <a:off x="3327400" y="5532438"/>
            <a:ext cx="796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switch</a:t>
            </a:r>
          </a:p>
        </p:txBody>
      </p:sp>
      <p:sp>
        <p:nvSpPr>
          <p:cNvPr id="64531" name="Line 18"/>
          <p:cNvSpPr>
            <a:spLocks noChangeShapeType="1"/>
          </p:cNvSpPr>
          <p:nvPr/>
        </p:nvSpPr>
        <p:spPr bwMode="auto">
          <a:xfrm flipV="1">
            <a:off x="3641725" y="5329238"/>
            <a:ext cx="35560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2" name="Text Box 19"/>
          <p:cNvSpPr txBox="1">
            <a:spLocks noChangeArrowheads="1"/>
          </p:cNvSpPr>
          <p:nvPr/>
        </p:nvSpPr>
        <p:spPr bwMode="auto">
          <a:xfrm>
            <a:off x="2090738" y="49260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A</a:t>
            </a:r>
          </a:p>
        </p:txBody>
      </p:sp>
      <p:sp>
        <p:nvSpPr>
          <p:cNvPr id="64533" name="Text Box 20"/>
          <p:cNvSpPr txBox="1">
            <a:spLocks noChangeArrowheads="1"/>
          </p:cNvSpPr>
          <p:nvPr/>
        </p:nvSpPr>
        <p:spPr bwMode="auto">
          <a:xfrm>
            <a:off x="4587875" y="388937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B</a:t>
            </a:r>
          </a:p>
        </p:txBody>
      </p:sp>
      <p:sp>
        <p:nvSpPr>
          <p:cNvPr id="64534" name="Text Box 21"/>
          <p:cNvSpPr txBox="1">
            <a:spLocks noChangeArrowheads="1"/>
          </p:cNvSpPr>
          <p:nvPr/>
        </p:nvSpPr>
        <p:spPr bwMode="auto">
          <a:xfrm>
            <a:off x="6008688" y="49641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C</a:t>
            </a:r>
          </a:p>
        </p:txBody>
      </p:sp>
      <p:sp>
        <p:nvSpPr>
          <p:cNvPr id="64535" name="Text Box 22"/>
          <p:cNvSpPr txBox="1">
            <a:spLocks noChangeArrowheads="1"/>
          </p:cNvSpPr>
          <p:nvPr/>
        </p:nvSpPr>
        <p:spPr bwMode="auto">
          <a:xfrm>
            <a:off x="4548188" y="6154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411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Flooding Can Lead to Loops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Flooding </a:t>
            </a:r>
            <a:r>
              <a:rPr lang="en-US" dirty="0">
                <a:latin typeface="Arial" charset="0"/>
                <a:cs typeface="Arial" charset="0"/>
              </a:rPr>
              <a:t>can lead to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forwarding loops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E.g., if the network contains a cycle of switches</a:t>
            </a:r>
          </a:p>
          <a:p>
            <a:pPr lvl="1">
              <a:lnSpc>
                <a:spcPct val="90000"/>
              </a:lnSpc>
            </a:pPr>
            <a:r>
              <a:rPr lang="ja-JP" altLang="en-US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Broadcast storm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3043238" y="5665788"/>
            <a:ext cx="450850" cy="12382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2710" name="Line 5"/>
          <p:cNvSpPr>
            <a:spLocks noChangeShapeType="1"/>
          </p:cNvSpPr>
          <p:nvPr/>
        </p:nvSpPr>
        <p:spPr bwMode="auto">
          <a:xfrm flipH="1">
            <a:off x="3400425" y="4876800"/>
            <a:ext cx="9525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 flipH="1">
            <a:off x="3351213" y="5789613"/>
            <a:ext cx="9525" cy="48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1752600" y="4876800"/>
            <a:ext cx="52689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5253038" y="5665788"/>
            <a:ext cx="450850" cy="12382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2714" name="Line 9"/>
          <p:cNvSpPr>
            <a:spLocks noChangeShapeType="1"/>
          </p:cNvSpPr>
          <p:nvPr/>
        </p:nvSpPr>
        <p:spPr bwMode="auto">
          <a:xfrm flipH="1">
            <a:off x="5610225" y="4876800"/>
            <a:ext cx="9525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5" name="Line 10"/>
          <p:cNvSpPr>
            <a:spLocks noChangeShapeType="1"/>
          </p:cNvSpPr>
          <p:nvPr/>
        </p:nvSpPr>
        <p:spPr bwMode="auto">
          <a:xfrm flipH="1">
            <a:off x="5561013" y="5789613"/>
            <a:ext cx="9525" cy="48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11"/>
          <p:cNvSpPr>
            <a:spLocks noChangeShapeType="1"/>
          </p:cNvSpPr>
          <p:nvPr/>
        </p:nvSpPr>
        <p:spPr bwMode="auto">
          <a:xfrm>
            <a:off x="1800225" y="6273800"/>
            <a:ext cx="52689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Line 12"/>
          <p:cNvSpPr>
            <a:spLocks noChangeShapeType="1"/>
          </p:cNvSpPr>
          <p:nvPr/>
        </p:nvSpPr>
        <p:spPr bwMode="auto">
          <a:xfrm>
            <a:off x="2728913" y="5092700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3"/>
          <p:cNvSpPr>
            <a:spLocks noChangeShapeType="1"/>
          </p:cNvSpPr>
          <p:nvPr/>
        </p:nvSpPr>
        <p:spPr bwMode="auto">
          <a:xfrm flipV="1">
            <a:off x="5068888" y="5092700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4"/>
          <p:cNvSpPr>
            <a:spLocks noChangeShapeType="1"/>
          </p:cNvSpPr>
          <p:nvPr/>
        </p:nvSpPr>
        <p:spPr bwMode="auto">
          <a:xfrm>
            <a:off x="3810000" y="64770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5"/>
          <p:cNvSpPr>
            <a:spLocks noChangeShapeType="1"/>
          </p:cNvSpPr>
          <p:nvPr/>
        </p:nvSpPr>
        <p:spPr bwMode="auto">
          <a:xfrm flipH="1">
            <a:off x="3886200" y="4648200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Solution: Spanning Trees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7860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Ensure the forwarding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topology</a:t>
            </a:r>
            <a:r>
              <a:rPr lang="en-US" dirty="0">
                <a:latin typeface="Arial" charset="0"/>
                <a:cs typeface="Arial" charset="0"/>
              </a:rPr>
              <a:t> has no loops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Avoid using some of the links when flooding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to prevent loop from forming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Spanning tree  </a:t>
            </a:r>
            <a:endParaRPr lang="en-US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 smtClean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Sub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-graph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that covers all vertices but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contains no cycles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Links not in the spanning tree do not forward frames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6138" y="3929063"/>
            <a:ext cx="2459037" cy="2647950"/>
            <a:chOff x="533" y="2475"/>
            <a:chExt cx="1549" cy="1668"/>
          </a:xfrm>
        </p:grpSpPr>
        <p:sp>
          <p:nvSpPr>
            <p:cNvPr id="74778" name="Oval 5"/>
            <p:cNvSpPr>
              <a:spLocks noChangeArrowheads="1"/>
            </p:cNvSpPr>
            <p:nvPr/>
          </p:nvSpPr>
          <p:spPr bwMode="auto">
            <a:xfrm>
              <a:off x="1235" y="2475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9" name="Oval 6"/>
            <p:cNvSpPr>
              <a:spLocks noChangeArrowheads="1"/>
            </p:cNvSpPr>
            <p:nvPr/>
          </p:nvSpPr>
          <p:spPr bwMode="auto">
            <a:xfrm>
              <a:off x="727" y="3007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0" name="Oval 7"/>
            <p:cNvSpPr>
              <a:spLocks noChangeArrowheads="1"/>
            </p:cNvSpPr>
            <p:nvPr/>
          </p:nvSpPr>
          <p:spPr bwMode="auto">
            <a:xfrm>
              <a:off x="1743" y="3007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1" name="Oval 8"/>
            <p:cNvSpPr>
              <a:spLocks noChangeArrowheads="1"/>
            </p:cNvSpPr>
            <p:nvPr/>
          </p:nvSpPr>
          <p:spPr bwMode="auto">
            <a:xfrm>
              <a:off x="1187" y="3370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2" name="Oval 9"/>
            <p:cNvSpPr>
              <a:spLocks noChangeArrowheads="1"/>
            </p:cNvSpPr>
            <p:nvPr/>
          </p:nvSpPr>
          <p:spPr bwMode="auto">
            <a:xfrm>
              <a:off x="1816" y="378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3" name="Oval 10"/>
            <p:cNvSpPr>
              <a:spLocks noChangeArrowheads="1"/>
            </p:cNvSpPr>
            <p:nvPr/>
          </p:nvSpPr>
          <p:spPr bwMode="auto">
            <a:xfrm>
              <a:off x="533" y="363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11"/>
            <p:cNvSpPr>
              <a:spLocks noChangeArrowheads="1"/>
            </p:cNvSpPr>
            <p:nvPr/>
          </p:nvSpPr>
          <p:spPr bwMode="auto">
            <a:xfrm>
              <a:off x="1041" y="3902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Line 12"/>
            <p:cNvSpPr>
              <a:spLocks noChangeShapeType="1"/>
            </p:cNvSpPr>
            <p:nvPr/>
          </p:nvSpPr>
          <p:spPr bwMode="auto">
            <a:xfrm flipH="1">
              <a:off x="945" y="2692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Line 13"/>
            <p:cNvSpPr>
              <a:spLocks noChangeShapeType="1"/>
            </p:cNvSpPr>
            <p:nvPr/>
          </p:nvSpPr>
          <p:spPr bwMode="auto">
            <a:xfrm>
              <a:off x="1477" y="2668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Line 14"/>
            <p:cNvSpPr>
              <a:spLocks noChangeShapeType="1"/>
            </p:cNvSpPr>
            <p:nvPr/>
          </p:nvSpPr>
          <p:spPr bwMode="auto">
            <a:xfrm>
              <a:off x="945" y="3200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Line 15"/>
            <p:cNvSpPr>
              <a:spLocks noChangeShapeType="1"/>
            </p:cNvSpPr>
            <p:nvPr/>
          </p:nvSpPr>
          <p:spPr bwMode="auto">
            <a:xfrm>
              <a:off x="1404" y="3563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Line 16"/>
            <p:cNvSpPr>
              <a:spLocks noChangeShapeType="1"/>
            </p:cNvSpPr>
            <p:nvPr/>
          </p:nvSpPr>
          <p:spPr bwMode="auto">
            <a:xfrm>
              <a:off x="1888" y="3249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Line 17"/>
            <p:cNvSpPr>
              <a:spLocks noChangeShapeType="1"/>
            </p:cNvSpPr>
            <p:nvPr/>
          </p:nvSpPr>
          <p:spPr bwMode="auto">
            <a:xfrm>
              <a:off x="1380" y="2716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Line 18"/>
            <p:cNvSpPr>
              <a:spLocks noChangeShapeType="1"/>
            </p:cNvSpPr>
            <p:nvPr/>
          </p:nvSpPr>
          <p:spPr bwMode="auto">
            <a:xfrm flipV="1">
              <a:off x="775" y="3563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Line 19"/>
            <p:cNvSpPr>
              <a:spLocks noChangeShapeType="1"/>
            </p:cNvSpPr>
            <p:nvPr/>
          </p:nvSpPr>
          <p:spPr bwMode="auto">
            <a:xfrm flipV="1">
              <a:off x="1187" y="3587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3" name="Line 20"/>
            <p:cNvSpPr>
              <a:spLocks noChangeShapeType="1"/>
            </p:cNvSpPr>
            <p:nvPr/>
          </p:nvSpPr>
          <p:spPr bwMode="auto">
            <a:xfrm flipH="1" flipV="1">
              <a:off x="750" y="3829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0229" name="AutoShape 21"/>
          <p:cNvSpPr>
            <a:spLocks noChangeArrowheads="1"/>
          </p:cNvSpPr>
          <p:nvPr/>
        </p:nvSpPr>
        <p:spPr bwMode="auto">
          <a:xfrm>
            <a:off x="3881438" y="4773613"/>
            <a:ext cx="1266825" cy="498475"/>
          </a:xfrm>
          <a:prstGeom prst="rightArrow">
            <a:avLst>
              <a:gd name="adj1" fmla="val 50000"/>
              <a:gd name="adj2" fmla="val 63535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686425" y="3967163"/>
            <a:ext cx="2459038" cy="2647950"/>
            <a:chOff x="3582" y="2499"/>
            <a:chExt cx="1549" cy="1668"/>
          </a:xfrm>
        </p:grpSpPr>
        <p:sp>
          <p:nvSpPr>
            <p:cNvPr id="74762" name="Oval 23"/>
            <p:cNvSpPr>
              <a:spLocks noChangeArrowheads="1"/>
            </p:cNvSpPr>
            <p:nvPr/>
          </p:nvSpPr>
          <p:spPr bwMode="auto">
            <a:xfrm>
              <a:off x="4284" y="2499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Oval 24"/>
            <p:cNvSpPr>
              <a:spLocks noChangeArrowheads="1"/>
            </p:cNvSpPr>
            <p:nvPr/>
          </p:nvSpPr>
          <p:spPr bwMode="auto">
            <a:xfrm>
              <a:off x="3776" y="303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25"/>
            <p:cNvSpPr>
              <a:spLocks noChangeArrowheads="1"/>
            </p:cNvSpPr>
            <p:nvPr/>
          </p:nvSpPr>
          <p:spPr bwMode="auto">
            <a:xfrm>
              <a:off x="4792" y="303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26"/>
            <p:cNvSpPr>
              <a:spLocks noChangeArrowheads="1"/>
            </p:cNvSpPr>
            <p:nvPr/>
          </p:nvSpPr>
          <p:spPr bwMode="auto">
            <a:xfrm>
              <a:off x="4236" y="3394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27"/>
            <p:cNvSpPr>
              <a:spLocks noChangeArrowheads="1"/>
            </p:cNvSpPr>
            <p:nvPr/>
          </p:nvSpPr>
          <p:spPr bwMode="auto">
            <a:xfrm>
              <a:off x="4865" y="3805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28"/>
            <p:cNvSpPr>
              <a:spLocks noChangeArrowheads="1"/>
            </p:cNvSpPr>
            <p:nvPr/>
          </p:nvSpPr>
          <p:spPr bwMode="auto">
            <a:xfrm>
              <a:off x="3582" y="3660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29"/>
            <p:cNvSpPr>
              <a:spLocks noChangeArrowheads="1"/>
            </p:cNvSpPr>
            <p:nvPr/>
          </p:nvSpPr>
          <p:spPr bwMode="auto">
            <a:xfrm>
              <a:off x="4090" y="392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Line 30"/>
            <p:cNvSpPr>
              <a:spLocks noChangeShapeType="1"/>
            </p:cNvSpPr>
            <p:nvPr/>
          </p:nvSpPr>
          <p:spPr bwMode="auto">
            <a:xfrm flipH="1">
              <a:off x="3994" y="2716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Line 31"/>
            <p:cNvSpPr>
              <a:spLocks noChangeShapeType="1"/>
            </p:cNvSpPr>
            <p:nvPr/>
          </p:nvSpPr>
          <p:spPr bwMode="auto">
            <a:xfrm>
              <a:off x="4526" y="2692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Line 32"/>
            <p:cNvSpPr>
              <a:spLocks noChangeShapeType="1"/>
            </p:cNvSpPr>
            <p:nvPr/>
          </p:nvSpPr>
          <p:spPr bwMode="auto">
            <a:xfrm>
              <a:off x="3994" y="3224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Line 33"/>
            <p:cNvSpPr>
              <a:spLocks noChangeShapeType="1"/>
            </p:cNvSpPr>
            <p:nvPr/>
          </p:nvSpPr>
          <p:spPr bwMode="auto">
            <a:xfrm>
              <a:off x="4453" y="3587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Line 34"/>
            <p:cNvSpPr>
              <a:spLocks noChangeShapeType="1"/>
            </p:cNvSpPr>
            <p:nvPr/>
          </p:nvSpPr>
          <p:spPr bwMode="auto">
            <a:xfrm>
              <a:off x="4937" y="3273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Line 35"/>
            <p:cNvSpPr>
              <a:spLocks noChangeShapeType="1"/>
            </p:cNvSpPr>
            <p:nvPr/>
          </p:nvSpPr>
          <p:spPr bwMode="auto">
            <a:xfrm>
              <a:off x="4429" y="2740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Line 36"/>
            <p:cNvSpPr>
              <a:spLocks noChangeShapeType="1"/>
            </p:cNvSpPr>
            <p:nvPr/>
          </p:nvSpPr>
          <p:spPr bwMode="auto">
            <a:xfrm flipV="1">
              <a:off x="3824" y="3587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Line 37"/>
            <p:cNvSpPr>
              <a:spLocks noChangeShapeType="1"/>
            </p:cNvSpPr>
            <p:nvPr/>
          </p:nvSpPr>
          <p:spPr bwMode="auto">
            <a:xfrm flipV="1">
              <a:off x="4236" y="3611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Line 38"/>
            <p:cNvSpPr>
              <a:spLocks noChangeShapeType="1"/>
            </p:cNvSpPr>
            <p:nvPr/>
          </p:nvSpPr>
          <p:spPr bwMode="auto">
            <a:xfrm flipH="1" flipV="1">
              <a:off x="3799" y="3853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9800" y="4016375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Graph Has Cycles!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5800" y="5159375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Graph Has </a:t>
            </a:r>
            <a:b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 Cycles!</a:t>
            </a:r>
          </a:p>
        </p:txBody>
      </p:sp>
    </p:spTree>
    <p:extLst>
      <p:ext uri="{BB962C8B-B14F-4D97-AF65-F5344CB8AC3E}">
        <p14:creationId xmlns:p14="http://schemas.microsoft.com/office/powerpoint/2010/main" val="28161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You: Design a Spanning Tree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</a:p>
          <a:p>
            <a:r>
              <a:rPr lang="en-US" dirty="0" smtClean="0"/>
              <a:t>No global information</a:t>
            </a:r>
          </a:p>
          <a:p>
            <a:r>
              <a:rPr lang="en-US" dirty="0" smtClean="0"/>
              <a:t>Neighbors can exchange information</a:t>
            </a:r>
          </a:p>
          <a:p>
            <a:r>
              <a:rPr lang="en-US" dirty="0" smtClean="0"/>
              <a:t>Must adapt when failures occur</a:t>
            </a:r>
          </a:p>
          <a:p>
            <a:pPr lvl="1"/>
            <a:r>
              <a:rPr lang="en-US" dirty="0" smtClean="0"/>
              <a:t>But don’t worry about that on first try…</a:t>
            </a:r>
          </a:p>
          <a:p>
            <a:pPr lvl="1"/>
            <a:endParaRPr lang="en-US" dirty="0"/>
          </a:p>
          <a:p>
            <a:r>
              <a:rPr lang="en-US" dirty="0" smtClean="0"/>
              <a:t>Take 5 minutes, break into groups, report back</a:t>
            </a:r>
          </a:p>
        </p:txBody>
      </p:sp>
    </p:spTree>
    <p:extLst>
      <p:ext uri="{BB962C8B-B14F-4D97-AF65-F5344CB8AC3E}">
        <p14:creationId xmlns:p14="http://schemas.microsoft.com/office/powerpoint/2010/main" val="9172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Shortest paths to (or from) a node form a tree</a:t>
            </a:r>
          </a:p>
          <a:p>
            <a:pPr lvl="1"/>
            <a:r>
              <a:rPr lang="en-US" dirty="0" smtClean="0"/>
              <a:t>No shortest path can have a cycle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But we must limit each node to one outgoing port towards destination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endParaRPr lang="en-US" dirty="0"/>
          </a:p>
          <a:p>
            <a:r>
              <a:rPr lang="en-US" dirty="0" smtClean="0"/>
              <a:t>Because this is not a directed graph!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Ethernet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Device types</a:t>
            </a:r>
          </a:p>
          <a:p>
            <a:pPr lvl="1"/>
            <a:r>
              <a:rPr lang="en-US" smtClean="0"/>
              <a:t>Hubs: physical layer repeaters (obsolete?)</a:t>
            </a:r>
          </a:p>
          <a:p>
            <a:pPr lvl="1"/>
            <a:r>
              <a:rPr lang="en-US" smtClean="0"/>
              <a:t>Switch: store and forward, breaks subnet into isolated LAN segments, learning</a:t>
            </a:r>
          </a:p>
          <a:p>
            <a:r>
              <a:rPr lang="en-US" smtClean="0"/>
              <a:t>Semantics: Unreliable, Connectionless</a:t>
            </a:r>
          </a:p>
          <a:p>
            <a:r>
              <a:rPr lang="en-US" smtClean="0"/>
              <a:t>Benefits: easy to administer and maintain, plug-and-play</a:t>
            </a:r>
          </a:p>
          <a:p>
            <a:r>
              <a:rPr lang="en-US" smtClean="0"/>
              <a:t>Downsides: scaling, security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EDE7F7-4F32-4B47-ABE5-C75439A7352B}" type="slidenum">
              <a:rPr lang="en-US" sz="1400"/>
              <a:pPr eaLnBrk="1" hangingPunct="1"/>
              <a:t>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864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Shortest Paths Create Cycle!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740695" y="3232152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72707" y="1612901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872707" y="5153026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434016" y="3232152"/>
            <a:ext cx="422275" cy="3841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2055020" y="1905000"/>
            <a:ext cx="1920080" cy="1435099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055020" y="3616327"/>
            <a:ext cx="1817687" cy="166687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4294982" y="1905001"/>
            <a:ext cx="1242218" cy="132715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4292602" y="3616327"/>
            <a:ext cx="1244598" cy="157479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only choose one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740695" y="3232152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72707" y="1612901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872707" y="5153026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434016" y="3232152"/>
            <a:ext cx="422275" cy="3841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2055020" y="1905000"/>
            <a:ext cx="1920080" cy="1435099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055020" y="3616327"/>
            <a:ext cx="1817687" cy="1666873"/>
          </a:xfrm>
          <a:prstGeom prst="line">
            <a:avLst/>
          </a:prstGeom>
          <a:noFill/>
          <a:ln w="38100">
            <a:solidFill>
              <a:srgbClr val="8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4294982" y="1905001"/>
            <a:ext cx="1242218" cy="132715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4292602" y="3616327"/>
            <a:ext cx="1244598" cy="157479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Has Two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root:</a:t>
            </a:r>
          </a:p>
          <a:p>
            <a:pPr lvl="1"/>
            <a:r>
              <a:rPr lang="en-US" dirty="0" smtClean="0"/>
              <a:t>This will be the destination to which all shortest paths go</a:t>
            </a:r>
          </a:p>
          <a:p>
            <a:pPr lvl="1"/>
            <a:r>
              <a:rPr lang="en-US" b="1" dirty="0" smtClean="0">
                <a:solidFill>
                  <a:srgbClr val="FF6600"/>
                </a:solidFill>
              </a:rPr>
              <a:t>Pick the one with the smallest identifier (MAC add.)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Compute shortest paths to the root</a:t>
            </a:r>
            <a:endParaRPr lang="en-US" dirty="0"/>
          </a:p>
          <a:p>
            <a:pPr lvl="1"/>
            <a:r>
              <a:rPr lang="en-US" dirty="0" smtClean="0"/>
              <a:t>Only keep the links on shortest-paths</a:t>
            </a:r>
          </a:p>
          <a:p>
            <a:pPr lvl="1"/>
            <a:r>
              <a:rPr lang="en-US" dirty="0" smtClean="0"/>
              <a:t>Break ties in some way, so only keep one shortest path from each node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Breaking Ties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there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are multiple shortest paths to the root,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choose the path that uses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neighbor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switch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with the lower ID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3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One could use any tiebreaking system, but this is an easy one to remember and implement</a:t>
            </a:r>
          </a:p>
          <a:p>
            <a:pPr lvl="3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homeworks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and test, remember this.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Constructing a Spanning Tree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Switches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need to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elect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root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 switch w/ smallest identifier (MAC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addr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Each switch determines if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interface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is on the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shortest path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from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Excludes it from the tree if not</a:t>
            </a:r>
          </a:p>
          <a:p>
            <a:pPr lvl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Messages </a:t>
            </a:r>
            <a:r>
              <a:rPr lang="en-US" b="1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(Y, d, X)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node X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Proposing Y as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And the distance is 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57700" y="3275013"/>
            <a:ext cx="4070350" cy="3457575"/>
            <a:chOff x="2808" y="2063"/>
            <a:chExt cx="2564" cy="2178"/>
          </a:xfrm>
        </p:grpSpPr>
        <p:sp>
          <p:nvSpPr>
            <p:cNvPr id="76806" name="Oval 5"/>
            <p:cNvSpPr>
              <a:spLocks noChangeArrowheads="1"/>
            </p:cNvSpPr>
            <p:nvPr/>
          </p:nvSpPr>
          <p:spPr bwMode="auto">
            <a:xfrm>
              <a:off x="4525" y="2329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7" name="Oval 6"/>
            <p:cNvSpPr>
              <a:spLocks noChangeArrowheads="1"/>
            </p:cNvSpPr>
            <p:nvPr/>
          </p:nvSpPr>
          <p:spPr bwMode="auto">
            <a:xfrm>
              <a:off x="4017" y="286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8" name="Oval 7"/>
            <p:cNvSpPr>
              <a:spLocks noChangeArrowheads="1"/>
            </p:cNvSpPr>
            <p:nvPr/>
          </p:nvSpPr>
          <p:spPr bwMode="auto">
            <a:xfrm>
              <a:off x="5033" y="2861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9" name="Oval 8"/>
            <p:cNvSpPr>
              <a:spLocks noChangeArrowheads="1"/>
            </p:cNvSpPr>
            <p:nvPr/>
          </p:nvSpPr>
          <p:spPr bwMode="auto">
            <a:xfrm>
              <a:off x="4477" y="3224"/>
              <a:ext cx="266" cy="24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Oval 9"/>
            <p:cNvSpPr>
              <a:spLocks noChangeArrowheads="1"/>
            </p:cNvSpPr>
            <p:nvPr/>
          </p:nvSpPr>
          <p:spPr bwMode="auto">
            <a:xfrm>
              <a:off x="5106" y="3635"/>
              <a:ext cx="266" cy="24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1" name="Oval 10"/>
            <p:cNvSpPr>
              <a:spLocks noChangeArrowheads="1"/>
            </p:cNvSpPr>
            <p:nvPr/>
          </p:nvSpPr>
          <p:spPr bwMode="auto">
            <a:xfrm>
              <a:off x="3823" y="3490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11"/>
            <p:cNvSpPr>
              <a:spLocks noChangeArrowheads="1"/>
            </p:cNvSpPr>
            <p:nvPr/>
          </p:nvSpPr>
          <p:spPr bwMode="auto">
            <a:xfrm>
              <a:off x="4331" y="3756"/>
              <a:ext cx="266" cy="241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Line 12"/>
            <p:cNvSpPr>
              <a:spLocks noChangeShapeType="1"/>
            </p:cNvSpPr>
            <p:nvPr/>
          </p:nvSpPr>
          <p:spPr bwMode="auto">
            <a:xfrm flipH="1">
              <a:off x="4235" y="2546"/>
              <a:ext cx="338" cy="33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Line 13"/>
            <p:cNvSpPr>
              <a:spLocks noChangeShapeType="1"/>
            </p:cNvSpPr>
            <p:nvPr/>
          </p:nvSpPr>
          <p:spPr bwMode="auto">
            <a:xfrm>
              <a:off x="4767" y="2522"/>
              <a:ext cx="314" cy="4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Line 14"/>
            <p:cNvSpPr>
              <a:spLocks noChangeShapeType="1"/>
            </p:cNvSpPr>
            <p:nvPr/>
          </p:nvSpPr>
          <p:spPr bwMode="auto">
            <a:xfrm>
              <a:off x="4235" y="3054"/>
              <a:ext cx="266" cy="2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Line 15"/>
            <p:cNvSpPr>
              <a:spLocks noChangeShapeType="1"/>
            </p:cNvSpPr>
            <p:nvPr/>
          </p:nvSpPr>
          <p:spPr bwMode="auto">
            <a:xfrm>
              <a:off x="4694" y="3417"/>
              <a:ext cx="436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Line 16"/>
            <p:cNvSpPr>
              <a:spLocks noChangeShapeType="1"/>
            </p:cNvSpPr>
            <p:nvPr/>
          </p:nvSpPr>
          <p:spPr bwMode="auto">
            <a:xfrm>
              <a:off x="5178" y="3103"/>
              <a:ext cx="73" cy="53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Line 17"/>
            <p:cNvSpPr>
              <a:spLocks noChangeShapeType="1"/>
            </p:cNvSpPr>
            <p:nvPr/>
          </p:nvSpPr>
          <p:spPr bwMode="auto">
            <a:xfrm>
              <a:off x="4670" y="2570"/>
              <a:ext cx="532" cy="10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Line 18"/>
            <p:cNvSpPr>
              <a:spLocks noChangeShapeType="1"/>
            </p:cNvSpPr>
            <p:nvPr/>
          </p:nvSpPr>
          <p:spPr bwMode="auto">
            <a:xfrm flipV="1">
              <a:off x="4065" y="3417"/>
              <a:ext cx="436" cy="14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Line 19"/>
            <p:cNvSpPr>
              <a:spLocks noChangeShapeType="1"/>
            </p:cNvSpPr>
            <p:nvPr/>
          </p:nvSpPr>
          <p:spPr bwMode="auto">
            <a:xfrm flipV="1">
              <a:off x="4477" y="3441"/>
              <a:ext cx="120" cy="3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Line 20"/>
            <p:cNvSpPr>
              <a:spLocks noChangeShapeType="1"/>
            </p:cNvSpPr>
            <p:nvPr/>
          </p:nvSpPr>
          <p:spPr bwMode="auto">
            <a:xfrm flipH="1" flipV="1">
              <a:off x="4040" y="3683"/>
              <a:ext cx="316" cy="17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Text Box 21"/>
            <p:cNvSpPr txBox="1">
              <a:spLocks noChangeArrowheads="1"/>
            </p:cNvSpPr>
            <p:nvPr/>
          </p:nvSpPr>
          <p:spPr bwMode="auto">
            <a:xfrm>
              <a:off x="4405" y="2063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Helvetica" charset="0"/>
                </a:rPr>
                <a:t>root</a:t>
              </a:r>
            </a:p>
          </p:txBody>
        </p:sp>
        <p:sp>
          <p:nvSpPr>
            <p:cNvPr id="76823" name="Freeform 22"/>
            <p:cNvSpPr>
              <a:spLocks/>
            </p:cNvSpPr>
            <p:nvPr/>
          </p:nvSpPr>
          <p:spPr bwMode="auto">
            <a:xfrm>
              <a:off x="3631" y="3006"/>
              <a:ext cx="1185" cy="339"/>
            </a:xfrm>
            <a:custGeom>
              <a:avLst/>
              <a:gdLst>
                <a:gd name="T0" fmla="*/ 0 w 1185"/>
                <a:gd name="T1" fmla="*/ 339 h 339"/>
                <a:gd name="T2" fmla="*/ 1185 w 1185"/>
                <a:gd name="T3" fmla="*/ 0 h 339"/>
                <a:gd name="T4" fmla="*/ 0 60000 65536"/>
                <a:gd name="T5" fmla="*/ 0 60000 65536"/>
                <a:gd name="T6" fmla="*/ 0 w 1185"/>
                <a:gd name="T7" fmla="*/ 0 h 339"/>
                <a:gd name="T8" fmla="*/ 1185 w 1185"/>
                <a:gd name="T9" fmla="*/ 339 h 3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5" h="339">
                  <a:moveTo>
                    <a:pt x="0" y="339"/>
                  </a:moveTo>
                  <a:cubicBezTo>
                    <a:pt x="0" y="339"/>
                    <a:pt x="592" y="169"/>
                    <a:pt x="1185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Text Box 23"/>
            <p:cNvSpPr txBox="1">
              <a:spLocks noChangeArrowheads="1"/>
            </p:cNvSpPr>
            <p:nvPr/>
          </p:nvSpPr>
          <p:spPr bwMode="auto">
            <a:xfrm>
              <a:off x="2808" y="3224"/>
              <a:ext cx="7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FF"/>
                  </a:solidFill>
                  <a:latin typeface="Helvetica" charset="0"/>
                </a:rPr>
                <a:t>One hop</a:t>
              </a:r>
            </a:p>
          </p:txBody>
        </p:sp>
        <p:sp>
          <p:nvSpPr>
            <p:cNvPr id="76825" name="Line 24"/>
            <p:cNvSpPr>
              <a:spLocks noChangeShapeType="1"/>
            </p:cNvSpPr>
            <p:nvPr/>
          </p:nvSpPr>
          <p:spPr bwMode="auto">
            <a:xfrm flipV="1">
              <a:off x="4864" y="3587"/>
              <a:ext cx="25" cy="4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Text Box 25"/>
            <p:cNvSpPr txBox="1">
              <a:spLocks noChangeArrowheads="1"/>
            </p:cNvSpPr>
            <p:nvPr/>
          </p:nvSpPr>
          <p:spPr bwMode="auto">
            <a:xfrm>
              <a:off x="4394" y="3991"/>
              <a:ext cx="9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FF"/>
                  </a:solidFill>
                  <a:latin typeface="Helvetica" charset="0"/>
                </a:rPr>
                <a:t>Three hops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0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Steps in Spanning Tree Algorithm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Initially, each switch proposes itself as the root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Switch sends a message out every interface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proposing itself as the root with distance 0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Example: switch X announces (X, 0, X)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Switches update their view of the root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Upon receiving message (Y, d, Z) from Z, check Y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 id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new id smaller, start viewing that switch as root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Switches compute their distance from the root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Add 1 to the distance received from a neighbor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Identify interfaces not on shortest path to the root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exclude them from the spanning tree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If root or shortest distance to it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changed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cs typeface="Arial" charset="0"/>
              </a:rPr>
              <a:t>“flood” </a:t>
            </a:r>
            <a:r>
              <a:rPr lang="en-US" sz="2400" dirty="0">
                <a:latin typeface="Arial" charset="0"/>
                <a:cs typeface="Arial" charset="0"/>
              </a:rPr>
              <a:t>updated message (Y, d+1, X)</a:t>
            </a:r>
          </a:p>
        </p:txBody>
      </p:sp>
    </p:spTree>
    <p:extLst>
      <p:ext uri="{BB962C8B-B14F-4D97-AF65-F5344CB8AC3E}">
        <p14:creationId xmlns:p14="http://schemas.microsoft.com/office/powerpoint/2010/main" val="38662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686426" cy="5486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Switch #4 thinks it is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Sends (4, 0, 4) message to 2 and 7</a:t>
            </a:r>
          </a:p>
          <a:p>
            <a:r>
              <a:rPr lang="en-US" dirty="0">
                <a:latin typeface="Arial" charset="0"/>
                <a:cs typeface="Arial" charset="0"/>
              </a:rPr>
              <a:t>Then, switch #4 hears from #2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Receives (2, 0, 2) message from 2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and thinks that #2 is the root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And realizes it is just one hop away</a:t>
            </a:r>
          </a:p>
          <a:p>
            <a:r>
              <a:rPr lang="en-US" dirty="0">
                <a:latin typeface="Arial" charset="0"/>
                <a:cs typeface="Arial" charset="0"/>
              </a:rPr>
              <a:t>Then, switch #4 hears from #7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Receives (2, 1, 7) from 7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And realizes this is a longer path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So, prefers its own one-hop path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And removes 4-7 link from the tree</a:t>
            </a:r>
          </a:p>
        </p:txBody>
      </p:sp>
      <p:sp>
        <p:nvSpPr>
          <p:cNvPr id="80901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80902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Oval 8"/>
          <p:cNvSpPr>
            <a:spLocks noChangeArrowheads="1"/>
          </p:cNvSpPr>
          <p:nvPr/>
        </p:nvSpPr>
        <p:spPr bwMode="auto">
          <a:xfrm>
            <a:off x="8181975" y="446405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19"/>
          <p:cNvSpPr>
            <a:spLocks noChangeShapeType="1"/>
          </p:cNvSpPr>
          <p:nvPr/>
        </p:nvSpPr>
        <p:spPr bwMode="auto">
          <a:xfrm flipH="1" flipV="1">
            <a:off x="6489700" y="4540250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80918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80919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80920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80921" name="Text Box 24"/>
          <p:cNvSpPr txBox="1">
            <a:spLocks noChangeArrowheads="1"/>
          </p:cNvSpPr>
          <p:nvPr/>
        </p:nvSpPr>
        <p:spPr bwMode="auto">
          <a:xfrm>
            <a:off x="8220075" y="44529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6</a:t>
            </a:r>
          </a:p>
        </p:txBody>
      </p:sp>
      <p:sp>
        <p:nvSpPr>
          <p:cNvPr id="80922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 anchor="t">
            <a:normAutofit/>
          </a:bodyPr>
          <a:lstStyle/>
          <a:p>
            <a:r>
              <a:rPr lang="en-US" sz="4000" dirty="0"/>
              <a:t>Example From Switch #4’s Viewpoint</a:t>
            </a:r>
          </a:p>
        </p:txBody>
      </p:sp>
    </p:spTree>
    <p:extLst>
      <p:ext uri="{BB962C8B-B14F-4D97-AF65-F5344CB8AC3E}">
        <p14:creationId xmlns:p14="http://schemas.microsoft.com/office/powerpoint/2010/main" val="8583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6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Example From Switch #4</a:t>
            </a:r>
            <a:r>
              <a:rPr lang="ja-JP" altLang="en-US" sz="320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s Viewpoint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573713" cy="5486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Switch #2 hears about switch #1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Switch 2 hears (1, 1, 3) from 3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Switch 2 starts treating 1 as root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And sends (1, 2, 2) to neighbors</a:t>
            </a:r>
          </a:p>
          <a:p>
            <a:r>
              <a:rPr lang="en-US">
                <a:latin typeface="Arial" charset="0"/>
                <a:cs typeface="Arial" charset="0"/>
              </a:rPr>
              <a:t>Switch #4 hears from switch #2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Switch 4 starts treating 1 as root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And sends (1, 3, 4) to neighbors</a:t>
            </a:r>
          </a:p>
          <a:p>
            <a:r>
              <a:rPr lang="en-US">
                <a:latin typeface="Arial" charset="0"/>
                <a:cs typeface="Arial" charset="0"/>
              </a:rPr>
              <a:t>Switch #4 hears from switch #7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Switch 4 receives (1, 3, 7) from 7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And realizes this is a longer path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So, prefers its own three-hop path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And removes 4-7 Iink from the tree</a:t>
            </a:r>
          </a:p>
        </p:txBody>
      </p:sp>
      <p:sp>
        <p:nvSpPr>
          <p:cNvPr id="82949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82950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8"/>
          <p:cNvSpPr>
            <a:spLocks noChangeArrowheads="1"/>
          </p:cNvSpPr>
          <p:nvPr/>
        </p:nvSpPr>
        <p:spPr bwMode="auto">
          <a:xfrm>
            <a:off x="8181975" y="446405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H="1" flipV="1">
            <a:off x="6489700" y="4540250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8220075" y="44529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6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529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Which links are on spanning tree?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892800" cy="54864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Take a few minutes, work this out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3-1?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5-1?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6-1?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2-6?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2-3?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949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82950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8"/>
          <p:cNvSpPr>
            <a:spLocks noChangeArrowheads="1"/>
          </p:cNvSpPr>
          <p:nvPr/>
        </p:nvSpPr>
        <p:spPr bwMode="auto">
          <a:xfrm>
            <a:off x="8181975" y="446405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H="1" flipV="1">
            <a:off x="6489700" y="4540250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8220075" y="44529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6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291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Links on spanning tree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892800" cy="5486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3-1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5-1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6-1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2-3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4-2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7-2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949" name="Oval 4"/>
          <p:cNvSpPr>
            <a:spLocks noChangeArrowheads="1"/>
          </p:cNvSpPr>
          <p:nvPr/>
        </p:nvSpPr>
        <p:spPr bwMode="auto">
          <a:xfrm>
            <a:off x="7259638" y="23907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Helvetica" charset="0"/>
              </a:rPr>
              <a:t>1</a:t>
            </a:r>
          </a:p>
        </p:txBody>
      </p:sp>
      <p:sp>
        <p:nvSpPr>
          <p:cNvPr id="82950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8"/>
          <p:cNvSpPr>
            <a:spLocks noChangeArrowheads="1"/>
          </p:cNvSpPr>
          <p:nvPr/>
        </p:nvSpPr>
        <p:spPr bwMode="auto">
          <a:xfrm>
            <a:off x="8181975" y="446405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tx2"/>
                </a:solidFill>
                <a:prstDash val="lgDashDotDot"/>
              </a:ln>
            </a:endParaRPr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H="1" flipV="1">
            <a:off x="6489700" y="4540250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8220075" y="44529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6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662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Forwarding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DB3ED8-1BC5-4E5B-AF94-097F1BC714D0}" type="slidenum">
              <a:rPr lang="en-US" sz="1400"/>
              <a:pPr eaLnBrk="1" hangingPunct="1"/>
              <a:t>8</a:t>
            </a:fld>
            <a:endParaRPr lang="en-US" sz="1400"/>
          </a:p>
        </p:txBody>
      </p:sp>
      <p:grpSp>
        <p:nvGrpSpPr>
          <p:cNvPr id="9221" name="Group 157"/>
          <p:cNvGrpSpPr>
            <a:grpSpLocks/>
          </p:cNvGrpSpPr>
          <p:nvPr/>
        </p:nvGrpSpPr>
        <p:grpSpPr bwMode="auto">
          <a:xfrm>
            <a:off x="1905000" y="2428875"/>
            <a:ext cx="6172200" cy="2438400"/>
            <a:chOff x="-384" y="1008"/>
            <a:chExt cx="1584" cy="864"/>
          </a:xfrm>
        </p:grpSpPr>
        <p:sp>
          <p:nvSpPr>
            <p:cNvPr id="9284" name="AutoShape 158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85" name="Oval 159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86" name="Oval 160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2554288"/>
            <a:ext cx="1238250" cy="688975"/>
            <a:chOff x="456776" y="2553628"/>
            <a:chExt cx="1239442" cy="689584"/>
          </a:xfrm>
        </p:grpSpPr>
        <p:sp>
          <p:nvSpPr>
            <p:cNvPr id="9282" name="Text Box 35"/>
            <p:cNvSpPr txBox="1">
              <a:spLocks noChangeArrowheads="1"/>
            </p:cNvSpPr>
            <p:nvPr/>
          </p:nvSpPr>
          <p:spPr bwMode="auto">
            <a:xfrm>
              <a:off x="456776" y="2553628"/>
              <a:ext cx="12394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Arial" panose="020B0604020202020204" pitchFamily="34" charset="0"/>
                </a:rPr>
                <a:t>End Host</a:t>
              </a:r>
            </a:p>
          </p:txBody>
        </p:sp>
        <p:sp>
          <p:nvSpPr>
            <p:cNvPr id="9283" name="Line 173"/>
            <p:cNvSpPr>
              <a:spLocks noChangeShapeType="1"/>
            </p:cNvSpPr>
            <p:nvPr/>
          </p:nvSpPr>
          <p:spPr bwMode="auto">
            <a:xfrm>
              <a:off x="1036057" y="2887779"/>
              <a:ext cx="156549" cy="35543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23" name="Picture 9" descr="http://openclipart.org/image/250px/svg_to_png/171277/L3_swit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388" y="773113"/>
            <a:ext cx="8985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988" y="330200"/>
            <a:ext cx="7524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38338" y="2428875"/>
            <a:ext cx="6021387" cy="2667000"/>
            <a:chOff x="1938770" y="2428664"/>
            <a:chExt cx="6021013" cy="2667000"/>
          </a:xfrm>
        </p:grpSpPr>
        <p:pic>
          <p:nvPicPr>
            <p:cNvPr id="9276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770" y="3930065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7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692" y="2428664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8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4486064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33" y="2606002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80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3495464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81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04" y="3490171"/>
              <a:ext cx="7048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24000" y="2733675"/>
            <a:ext cx="5943600" cy="2514600"/>
            <a:chOff x="1524001" y="2733463"/>
            <a:chExt cx="5943599" cy="2514369"/>
          </a:xfrm>
        </p:grpSpPr>
        <p:sp>
          <p:nvSpPr>
            <p:cNvPr id="9265" name="Line 196"/>
            <p:cNvSpPr>
              <a:spLocks noChangeShapeType="1"/>
            </p:cNvSpPr>
            <p:nvPr/>
          </p:nvSpPr>
          <p:spPr bwMode="auto">
            <a:xfrm flipV="1">
              <a:off x="2655916" y="3947137"/>
              <a:ext cx="1220413" cy="3214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196"/>
            <p:cNvSpPr>
              <a:spLocks noChangeShapeType="1"/>
            </p:cNvSpPr>
            <p:nvPr/>
          </p:nvSpPr>
          <p:spPr bwMode="auto">
            <a:xfrm flipV="1">
              <a:off x="2466108" y="2910802"/>
              <a:ext cx="1286395" cy="1118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196"/>
            <p:cNvSpPr>
              <a:spLocks noChangeShapeType="1"/>
            </p:cNvSpPr>
            <p:nvPr/>
          </p:nvSpPr>
          <p:spPr bwMode="auto">
            <a:xfrm flipV="1">
              <a:off x="4457354" y="3794970"/>
              <a:ext cx="1314796" cy="55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196"/>
            <p:cNvSpPr>
              <a:spLocks noChangeShapeType="1"/>
            </p:cNvSpPr>
            <p:nvPr/>
          </p:nvSpPr>
          <p:spPr bwMode="auto">
            <a:xfrm flipV="1">
              <a:off x="6330142" y="3065494"/>
              <a:ext cx="1137458" cy="554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196"/>
            <p:cNvSpPr>
              <a:spLocks noChangeShapeType="1"/>
            </p:cNvSpPr>
            <p:nvPr/>
          </p:nvSpPr>
          <p:spPr bwMode="auto">
            <a:xfrm>
              <a:off x="4266334" y="4028864"/>
              <a:ext cx="724766" cy="5770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Line 196"/>
            <p:cNvSpPr>
              <a:spLocks noChangeShapeType="1"/>
            </p:cNvSpPr>
            <p:nvPr/>
          </p:nvSpPr>
          <p:spPr bwMode="auto">
            <a:xfrm flipV="1">
              <a:off x="5271654" y="3969289"/>
              <a:ext cx="626226" cy="6310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196"/>
            <p:cNvSpPr>
              <a:spLocks noChangeShapeType="1"/>
            </p:cNvSpPr>
            <p:nvPr/>
          </p:nvSpPr>
          <p:spPr bwMode="auto">
            <a:xfrm>
              <a:off x="4286683" y="2733463"/>
              <a:ext cx="2968249" cy="177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196"/>
            <p:cNvSpPr>
              <a:spLocks noChangeShapeType="1"/>
            </p:cNvSpPr>
            <p:nvPr/>
          </p:nvSpPr>
          <p:spPr bwMode="auto">
            <a:xfrm>
              <a:off x="4104929" y="2910802"/>
              <a:ext cx="1792951" cy="737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196"/>
            <p:cNvSpPr>
              <a:spLocks noChangeShapeType="1"/>
            </p:cNvSpPr>
            <p:nvPr/>
          </p:nvSpPr>
          <p:spPr bwMode="auto">
            <a:xfrm flipH="1" flipV="1">
              <a:off x="1524001" y="3794970"/>
              <a:ext cx="547254" cy="304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196"/>
            <p:cNvSpPr>
              <a:spLocks noChangeShapeType="1"/>
            </p:cNvSpPr>
            <p:nvPr/>
          </p:nvSpPr>
          <p:spPr bwMode="auto">
            <a:xfrm flipH="1" flipV="1">
              <a:off x="5271654" y="4943496"/>
              <a:ext cx="547254" cy="304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Line 196"/>
            <p:cNvSpPr>
              <a:spLocks noChangeShapeType="1"/>
            </p:cNvSpPr>
            <p:nvPr/>
          </p:nvSpPr>
          <p:spPr bwMode="auto">
            <a:xfrm>
              <a:off x="2590800" y="4325198"/>
              <a:ext cx="2114550" cy="4656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7" name="Group 115"/>
          <p:cNvGrpSpPr>
            <a:grpSpLocks/>
          </p:cNvGrpSpPr>
          <p:nvPr/>
        </p:nvGrpSpPr>
        <p:grpSpPr bwMode="auto">
          <a:xfrm>
            <a:off x="9223375" y="4541838"/>
            <a:ext cx="4340225" cy="1401762"/>
            <a:chOff x="1295401" y="4523484"/>
            <a:chExt cx="4340629" cy="1401721"/>
          </a:xfrm>
        </p:grpSpPr>
        <p:sp>
          <p:nvSpPr>
            <p:cNvPr id="9260" name="Line 196"/>
            <p:cNvSpPr>
              <a:spLocks noChangeShapeType="1"/>
            </p:cNvSpPr>
            <p:nvPr/>
          </p:nvSpPr>
          <p:spPr bwMode="auto">
            <a:xfrm flipV="1">
              <a:off x="2362200" y="4641768"/>
              <a:ext cx="1286395" cy="322709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196"/>
            <p:cNvSpPr>
              <a:spLocks noChangeShapeType="1"/>
            </p:cNvSpPr>
            <p:nvPr/>
          </p:nvSpPr>
          <p:spPr bwMode="auto">
            <a:xfrm>
              <a:off x="4037734" y="4670110"/>
              <a:ext cx="708141" cy="522301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196"/>
            <p:cNvSpPr>
              <a:spLocks noChangeShapeType="1"/>
            </p:cNvSpPr>
            <p:nvPr/>
          </p:nvSpPr>
          <p:spPr bwMode="auto">
            <a:xfrm>
              <a:off x="2362201" y="5083660"/>
              <a:ext cx="2114550" cy="430176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196"/>
            <p:cNvSpPr>
              <a:spLocks noChangeShapeType="1"/>
            </p:cNvSpPr>
            <p:nvPr/>
          </p:nvSpPr>
          <p:spPr bwMode="auto">
            <a:xfrm>
              <a:off x="1295401" y="4523484"/>
              <a:ext cx="547254" cy="279638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196"/>
            <p:cNvSpPr>
              <a:spLocks noChangeShapeType="1"/>
            </p:cNvSpPr>
            <p:nvPr/>
          </p:nvSpPr>
          <p:spPr bwMode="auto">
            <a:xfrm>
              <a:off x="5088776" y="5645567"/>
              <a:ext cx="547254" cy="279638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8" name="Group 101"/>
          <p:cNvGrpSpPr>
            <a:grpSpLocks/>
          </p:cNvGrpSpPr>
          <p:nvPr/>
        </p:nvGrpSpPr>
        <p:grpSpPr bwMode="auto">
          <a:xfrm>
            <a:off x="9431338" y="3544888"/>
            <a:ext cx="2989262" cy="1630362"/>
            <a:chOff x="4037735" y="3545104"/>
            <a:chExt cx="2988598" cy="1630234"/>
          </a:xfrm>
        </p:grpSpPr>
        <p:sp>
          <p:nvSpPr>
            <p:cNvPr id="9255" name="Line 196"/>
            <p:cNvSpPr>
              <a:spLocks noChangeShapeType="1"/>
            </p:cNvSpPr>
            <p:nvPr/>
          </p:nvSpPr>
          <p:spPr bwMode="auto">
            <a:xfrm>
              <a:off x="4178011" y="4653037"/>
              <a:ext cx="708141" cy="522301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196"/>
            <p:cNvSpPr>
              <a:spLocks noChangeShapeType="1"/>
            </p:cNvSpPr>
            <p:nvPr/>
          </p:nvSpPr>
          <p:spPr bwMode="auto">
            <a:xfrm>
              <a:off x="4228754" y="4427257"/>
              <a:ext cx="1133649" cy="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196"/>
            <p:cNvSpPr>
              <a:spLocks noChangeShapeType="1"/>
            </p:cNvSpPr>
            <p:nvPr/>
          </p:nvSpPr>
          <p:spPr bwMode="auto">
            <a:xfrm flipV="1">
              <a:off x="6101542" y="3821554"/>
              <a:ext cx="924791" cy="399988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196"/>
            <p:cNvSpPr>
              <a:spLocks noChangeShapeType="1"/>
            </p:cNvSpPr>
            <p:nvPr/>
          </p:nvSpPr>
          <p:spPr bwMode="auto">
            <a:xfrm>
              <a:off x="4228755" y="3545104"/>
              <a:ext cx="2797578" cy="179915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196"/>
            <p:cNvSpPr>
              <a:spLocks noChangeShapeType="1"/>
            </p:cNvSpPr>
            <p:nvPr/>
          </p:nvSpPr>
          <p:spPr bwMode="auto">
            <a:xfrm>
              <a:off x="4037735" y="3589242"/>
              <a:ext cx="1631546" cy="753884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90600" y="3314700"/>
            <a:ext cx="5472113" cy="2343150"/>
            <a:chOff x="990600" y="3314489"/>
            <a:chExt cx="5472113" cy="2342702"/>
          </a:xfrm>
        </p:grpSpPr>
        <p:graphicFrame>
          <p:nvGraphicFramePr>
            <p:cNvPr id="9253" name="Object 97"/>
            <p:cNvGraphicFramePr>
              <a:graphicFrameLocks noChangeAspect="1"/>
            </p:cNvGraphicFramePr>
            <p:nvPr/>
          </p:nvGraphicFramePr>
          <p:xfrm>
            <a:off x="990600" y="3314489"/>
            <a:ext cx="594661" cy="589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6" name="Visio" r:id="rId7" imgW="461010" imgH="459105" progId="Visio.Drawing.6">
                    <p:embed/>
                  </p:oleObj>
                </mc:Choice>
                <mc:Fallback>
                  <p:oleObj name="Visio" r:id="rId7" imgW="461010" imgH="459105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3314489"/>
                          <a:ext cx="594661" cy="589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4" name="Object 98"/>
            <p:cNvGraphicFramePr>
              <a:graphicFrameLocks noChangeAspect="1"/>
            </p:cNvGraphicFramePr>
            <p:nvPr/>
          </p:nvGraphicFramePr>
          <p:xfrm>
            <a:off x="5867400" y="5068228"/>
            <a:ext cx="595313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7" name="Visio" r:id="rId9" imgW="461010" imgH="459105" progId="Visio.Drawing.6">
                    <p:embed/>
                  </p:oleObj>
                </mc:Choice>
                <mc:Fallback>
                  <p:oleObj name="Visio" r:id="rId9" imgW="461010" imgH="459105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5068228"/>
                          <a:ext cx="595313" cy="588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49263" y="3798888"/>
            <a:ext cx="6450012" cy="2108200"/>
            <a:chOff x="449537" y="3799153"/>
            <a:chExt cx="6449038" cy="2107275"/>
          </a:xfrm>
        </p:grpSpPr>
        <p:sp>
          <p:nvSpPr>
            <p:cNvPr id="139" name="Text Box 35"/>
            <p:cNvSpPr txBox="1">
              <a:spLocks noChangeArrowheads="1"/>
            </p:cNvSpPr>
            <p:nvPr/>
          </p:nvSpPr>
          <p:spPr bwMode="auto">
            <a:xfrm>
              <a:off x="449537" y="3799153"/>
              <a:ext cx="1344409" cy="337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+mj-lt"/>
                  <a:cs typeface="Courier New" pitchFamily="49" charset="0"/>
                </a:rPr>
                <a:t>0D:73:CA:F3</a:t>
              </a:r>
            </a:p>
          </p:txBody>
        </p:sp>
        <p:sp>
          <p:nvSpPr>
            <p:cNvPr id="140" name="Text Box 35"/>
            <p:cNvSpPr txBox="1">
              <a:spLocks noChangeArrowheads="1"/>
            </p:cNvSpPr>
            <p:nvPr/>
          </p:nvSpPr>
          <p:spPr bwMode="auto">
            <a:xfrm>
              <a:off x="5554166" y="5568438"/>
              <a:ext cx="1344409" cy="33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+mj-lt"/>
                  <a:cs typeface="Courier New" pitchFamily="49" charset="0"/>
                </a:rPr>
                <a:t>F0:4D:A2:3A</a:t>
              </a:r>
            </a:p>
          </p:txBody>
        </p:sp>
      </p:grpSp>
      <p:cxnSp>
        <p:nvCxnSpPr>
          <p:cNvPr id="120" name="Straight Arrow Connector 119"/>
          <p:cNvCxnSpPr/>
          <p:nvPr/>
        </p:nvCxnSpPr>
        <p:spPr>
          <a:xfrm>
            <a:off x="1641475" y="3663950"/>
            <a:ext cx="433388" cy="26828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42" name="Group 64541"/>
          <p:cNvGrpSpPr>
            <a:grpSpLocks/>
          </p:cNvGrpSpPr>
          <p:nvPr/>
        </p:nvGrpSpPr>
        <p:grpSpPr bwMode="auto">
          <a:xfrm>
            <a:off x="2465388" y="2830513"/>
            <a:ext cx="2281237" cy="2078037"/>
            <a:chOff x="2196935" y="3589242"/>
            <a:chExt cx="2279815" cy="2077226"/>
          </a:xfrm>
        </p:grpSpPr>
        <p:cxnSp>
          <p:nvCxnSpPr>
            <p:cNvPr id="147" name="Straight Arrow Connector 146"/>
            <p:cNvCxnSpPr/>
            <p:nvPr/>
          </p:nvCxnSpPr>
          <p:spPr>
            <a:xfrm flipV="1">
              <a:off x="2196935" y="3589242"/>
              <a:ext cx="1223199" cy="1077491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V="1">
              <a:off x="2493612" y="4554065"/>
              <a:ext cx="1005848" cy="342766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2409527" y="5152319"/>
              <a:ext cx="2067223" cy="514149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Straight Arrow Connector 171"/>
          <p:cNvCxnSpPr/>
          <p:nvPr/>
        </p:nvCxnSpPr>
        <p:spPr>
          <a:xfrm flipV="1">
            <a:off x="6564313" y="3221038"/>
            <a:ext cx="914400" cy="48895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>
            <a:grpSpLocks/>
          </p:cNvGrpSpPr>
          <p:nvPr/>
        </p:nvGrpSpPr>
        <p:grpSpPr bwMode="auto">
          <a:xfrm>
            <a:off x="4144963" y="2830513"/>
            <a:ext cx="3151187" cy="2312987"/>
            <a:chOff x="3876329" y="3589242"/>
            <a:chExt cx="3150003" cy="2312794"/>
          </a:xfrm>
        </p:grpSpPr>
        <p:cxnSp>
          <p:nvCxnSpPr>
            <p:cNvPr id="169" name="Straight Arrow Connector 168"/>
            <p:cNvCxnSpPr/>
            <p:nvPr/>
          </p:nvCxnSpPr>
          <p:spPr>
            <a:xfrm flipV="1">
              <a:off x="5182350" y="4821039"/>
              <a:ext cx="561764" cy="588913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43" name="Group 64542"/>
            <p:cNvGrpSpPr>
              <a:grpSpLocks/>
            </p:cNvGrpSpPr>
            <p:nvPr/>
          </p:nvGrpSpPr>
          <p:grpSpPr bwMode="auto">
            <a:xfrm>
              <a:off x="3876329" y="3589242"/>
              <a:ext cx="3150003" cy="2312794"/>
              <a:chOff x="3876329" y="3589242"/>
              <a:chExt cx="3150003" cy="2312794"/>
            </a:xfrm>
          </p:grpSpPr>
          <p:cxnSp>
            <p:nvCxnSpPr>
              <p:cNvPr id="156" name="Straight Arrow Connector 155"/>
              <p:cNvCxnSpPr/>
              <p:nvPr/>
            </p:nvCxnSpPr>
            <p:spPr>
              <a:xfrm>
                <a:off x="3876329" y="3760678"/>
                <a:ext cx="1480580" cy="661932"/>
              </a:xfrm>
              <a:prstGeom prst="straightConnector1">
                <a:avLst/>
              </a:prstGeom>
              <a:ln w="698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4157210" y="3589242"/>
                <a:ext cx="2869122" cy="171436"/>
              </a:xfrm>
              <a:prstGeom prst="straightConnector1">
                <a:avLst/>
              </a:prstGeom>
              <a:ln w="698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V="1">
                <a:off x="4228622" y="4621031"/>
                <a:ext cx="1258414" cy="26985"/>
              </a:xfrm>
              <a:prstGeom prst="straightConnector1">
                <a:avLst/>
              </a:prstGeom>
              <a:ln w="698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5190285" y="5638533"/>
                <a:ext cx="522091" cy="263503"/>
              </a:xfrm>
              <a:prstGeom prst="straightConnector1">
                <a:avLst/>
              </a:prstGeom>
              <a:ln w="698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87413" y="4422775"/>
            <a:ext cx="1146175" cy="827088"/>
            <a:chOff x="887517" y="4422086"/>
            <a:chExt cx="1146131" cy="827242"/>
          </a:xfrm>
        </p:grpSpPr>
        <p:sp>
          <p:nvSpPr>
            <p:cNvPr id="9240" name="Text Box 35"/>
            <p:cNvSpPr txBox="1">
              <a:spLocks noChangeArrowheads="1"/>
            </p:cNvSpPr>
            <p:nvPr/>
          </p:nvSpPr>
          <p:spPr bwMode="auto">
            <a:xfrm>
              <a:off x="887517" y="4849218"/>
              <a:ext cx="9412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Arial" panose="020B0604020202020204" pitchFamily="34" charset="0"/>
                </a:rPr>
                <a:t>Switch</a:t>
              </a:r>
            </a:p>
          </p:txBody>
        </p:sp>
        <p:sp>
          <p:nvSpPr>
            <p:cNvPr id="9241" name="Line 173"/>
            <p:cNvSpPr>
              <a:spLocks noChangeShapeType="1"/>
            </p:cNvSpPr>
            <p:nvPr/>
          </p:nvSpPr>
          <p:spPr bwMode="auto">
            <a:xfrm flipV="1">
              <a:off x="1524000" y="4422086"/>
              <a:ext cx="509648" cy="51356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973763" y="1828800"/>
            <a:ext cx="855662" cy="925513"/>
            <a:chOff x="5973040" y="1828800"/>
            <a:chExt cx="856326" cy="924883"/>
          </a:xfrm>
        </p:grpSpPr>
        <p:sp>
          <p:nvSpPr>
            <p:cNvPr id="9238" name="Text Box 35"/>
            <p:cNvSpPr txBox="1">
              <a:spLocks noChangeArrowheads="1"/>
            </p:cNvSpPr>
            <p:nvPr/>
          </p:nvSpPr>
          <p:spPr bwMode="auto">
            <a:xfrm>
              <a:off x="5973041" y="1828800"/>
              <a:ext cx="8563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Arial" panose="020B0604020202020204" pitchFamily="34" charset="0"/>
                </a:rPr>
                <a:t>Cable</a:t>
              </a:r>
            </a:p>
          </p:txBody>
        </p:sp>
        <p:sp>
          <p:nvSpPr>
            <p:cNvPr id="9239" name="Line 173"/>
            <p:cNvSpPr>
              <a:spLocks noChangeShapeType="1"/>
            </p:cNvSpPr>
            <p:nvPr/>
          </p:nvSpPr>
          <p:spPr bwMode="auto">
            <a:xfrm flipH="1">
              <a:off x="5973040" y="2228910"/>
              <a:ext cx="357101" cy="52477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685800" y="5730874"/>
            <a:ext cx="7772400" cy="9747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Hosts assigned 48-bit MAC addresses</a:t>
            </a:r>
          </a:p>
          <a:p>
            <a:pPr>
              <a:defRPr/>
            </a:pPr>
            <a:r>
              <a:rPr lang="en-US" sz="2400" dirty="0" smtClean="0"/>
              <a:t>Forwarding by “flooding”</a:t>
            </a:r>
          </a:p>
        </p:txBody>
      </p:sp>
    </p:spTree>
    <p:extLst>
      <p:ext uri="{BB962C8B-B14F-4D97-AF65-F5344CB8AC3E}">
        <p14:creationId xmlns:p14="http://schemas.microsoft.com/office/powerpoint/2010/main" val="16702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Now which ones are on the spanning tree?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892800" cy="5486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 is new root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3-2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6-2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4-2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7-2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5-6</a:t>
            </a:r>
          </a:p>
        </p:txBody>
      </p:sp>
      <p:sp>
        <p:nvSpPr>
          <p:cNvPr id="82950" name="Oval 5"/>
          <p:cNvSpPr>
            <a:spLocks noChangeArrowheads="1"/>
          </p:cNvSpPr>
          <p:nvPr/>
        </p:nvSpPr>
        <p:spPr bwMode="auto">
          <a:xfrm>
            <a:off x="64531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6"/>
          <p:cNvSpPr>
            <a:spLocks noChangeArrowheads="1"/>
          </p:cNvSpPr>
          <p:nvPr/>
        </p:nvSpPr>
        <p:spPr bwMode="auto">
          <a:xfrm>
            <a:off x="8066088" y="32353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7"/>
          <p:cNvSpPr>
            <a:spLocks noChangeArrowheads="1"/>
          </p:cNvSpPr>
          <p:nvPr/>
        </p:nvSpPr>
        <p:spPr bwMode="auto">
          <a:xfrm>
            <a:off x="7183438" y="381158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8"/>
          <p:cNvSpPr>
            <a:spLocks noChangeArrowheads="1"/>
          </p:cNvSpPr>
          <p:nvPr/>
        </p:nvSpPr>
        <p:spPr bwMode="auto">
          <a:xfrm>
            <a:off x="8181975" y="446405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9"/>
          <p:cNvSpPr>
            <a:spLocks noChangeArrowheads="1"/>
          </p:cNvSpPr>
          <p:nvPr/>
        </p:nvSpPr>
        <p:spPr bwMode="auto">
          <a:xfrm>
            <a:off x="6145213" y="423386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0"/>
          <p:cNvSpPr>
            <a:spLocks noChangeArrowheads="1"/>
          </p:cNvSpPr>
          <p:nvPr/>
        </p:nvSpPr>
        <p:spPr bwMode="auto">
          <a:xfrm>
            <a:off x="6951663" y="465613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 flipH="1">
            <a:off x="6799263" y="2735263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7643813" y="2697163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6799263" y="354171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7527925" y="411797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8296275" y="3619500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7489825" y="2773363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 flipV="1">
            <a:off x="6529388" y="411797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7183438" y="415607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H="1" flipV="1">
            <a:off x="6489700" y="4540250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7221538" y="38115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64912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6184900" y="42227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8104188" y="32242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8220075" y="44529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6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7010400" y="4645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61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Robust Spanning Tree Algorithm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Algorithm must react to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failures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Failure of the root node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Need to elect a new root, with the next lowest identifier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Failure of other switches and links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Need to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recompute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the spanning tree</a:t>
            </a:r>
          </a:p>
          <a:p>
            <a:r>
              <a:rPr lang="en-US" dirty="0">
                <a:latin typeface="Arial" charset="0"/>
                <a:cs typeface="Arial" charset="0"/>
              </a:rPr>
              <a:t>Root switch continues sending messages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Periodically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reannouncing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itself as the root (1, 0, 1)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Other switches continue forwarding messages</a:t>
            </a:r>
          </a:p>
          <a:p>
            <a:r>
              <a:rPr lang="en-US" dirty="0">
                <a:latin typeface="Arial" charset="0"/>
                <a:cs typeface="Arial" charset="0"/>
              </a:rPr>
              <a:t>Detecting failures through timeout (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soft state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no word from root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time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out and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claim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to be the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root!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hate spanning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Delay in reestablishing spanning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tree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Network is “down” until spanning tree rebuilt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Work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 rapid spanning tree algorithms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multiple spanning trees</a:t>
            </a:r>
          </a:p>
          <a:p>
            <a:pPr lvl="2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Much of the network bandwidth goes unused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Forwarding is only over the spanning tree</a:t>
            </a:r>
          </a:p>
          <a:p>
            <a:pPr lvl="1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Why did you bother with all those other links?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Broadcast 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vs Point-to-Point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Point-to-Point vs. Broadcast Media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Point-to-point: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dedicated</a:t>
            </a:r>
            <a:r>
              <a:rPr lang="en-US" dirty="0">
                <a:latin typeface="Arial" charset="0"/>
                <a:cs typeface="Arial" charset="0"/>
              </a:rPr>
              <a:t> pairwise communication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Long-distance fiber link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Point-to-point link between Ethernet switch and host</a:t>
            </a:r>
          </a:p>
          <a:p>
            <a:r>
              <a:rPr lang="en-US" dirty="0">
                <a:latin typeface="Arial" charset="0"/>
                <a:cs typeface="Arial" charset="0"/>
              </a:rPr>
              <a:t>Broadcast: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shared</a:t>
            </a:r>
            <a:r>
              <a:rPr lang="en-US" dirty="0">
                <a:latin typeface="Arial" charset="0"/>
                <a:cs typeface="Arial" charset="0"/>
              </a:rPr>
              <a:t> wire or medium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Traditional Ethernet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802.11 wireless LAN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957444" name="Picture 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311650"/>
            <a:ext cx="58007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7445" name="Picture 5" descr="cock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78313"/>
            <a:ext cx="3048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7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Multiple Access Algorithm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Single shared broadcast channel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Must avoid having multiple nodes speaking at once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Otherwise, collisions lead to garbled data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Need distributed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algorithm for sharing the channel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Algorithm determines which node can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transmit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Classes of techniques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Channel partitioning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divide channel into pieces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Taking turns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scheme for trading off who gets to transmit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Random access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allow collisions, and then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recover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Channel Partitioning: TDMA</a:t>
            </a:r>
            <a:endParaRPr lang="en-US" sz="4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3124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TDMA: Time Division Multiple Access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Access to channel in "rounds"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Each station gets fixed length slot in each round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Time-slot length is packet transmission time 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Unused slots go idle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Example: 6-station LAN with slots 0, 3, and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4343400"/>
            <a:ext cx="4087813" cy="1287463"/>
            <a:chOff x="1168" y="2929"/>
            <a:chExt cx="2431" cy="762"/>
          </a:xfrm>
        </p:grpSpPr>
        <p:sp>
          <p:nvSpPr>
            <p:cNvPr id="60422" name="Line 5"/>
            <p:cNvSpPr>
              <a:spLocks noChangeShapeType="1"/>
            </p:cNvSpPr>
            <p:nvPr/>
          </p:nvSpPr>
          <p:spPr bwMode="auto">
            <a:xfrm>
              <a:off x="1298" y="3522"/>
              <a:ext cx="2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23" name="Line 6"/>
            <p:cNvSpPr>
              <a:spLocks noChangeShapeType="1"/>
            </p:cNvSpPr>
            <p:nvPr/>
          </p:nvSpPr>
          <p:spPr bwMode="auto">
            <a:xfrm flipV="1">
              <a:off x="1585" y="3283"/>
              <a:ext cx="0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24" name="Line 7"/>
            <p:cNvSpPr>
              <a:spLocks noChangeShapeType="1"/>
            </p:cNvSpPr>
            <p:nvPr/>
          </p:nvSpPr>
          <p:spPr bwMode="auto">
            <a:xfrm flipV="1">
              <a:off x="1729" y="3379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25" name="Line 8"/>
            <p:cNvSpPr>
              <a:spLocks noChangeShapeType="1"/>
            </p:cNvSpPr>
            <p:nvPr/>
          </p:nvSpPr>
          <p:spPr bwMode="auto">
            <a:xfrm flipV="1">
              <a:off x="2448" y="3283"/>
              <a:ext cx="0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26" name="Line 9"/>
            <p:cNvSpPr>
              <a:spLocks noChangeShapeType="1"/>
            </p:cNvSpPr>
            <p:nvPr/>
          </p:nvSpPr>
          <p:spPr bwMode="auto">
            <a:xfrm flipV="1">
              <a:off x="2017" y="3379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27" name="Line 10"/>
            <p:cNvSpPr>
              <a:spLocks noChangeShapeType="1"/>
            </p:cNvSpPr>
            <p:nvPr/>
          </p:nvSpPr>
          <p:spPr bwMode="auto">
            <a:xfrm flipV="1">
              <a:off x="2161" y="3379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28" name="Line 11"/>
            <p:cNvSpPr>
              <a:spLocks noChangeShapeType="1"/>
            </p:cNvSpPr>
            <p:nvPr/>
          </p:nvSpPr>
          <p:spPr bwMode="auto">
            <a:xfrm flipV="1">
              <a:off x="2304" y="3379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29" name="Line 12"/>
            <p:cNvSpPr>
              <a:spLocks noChangeShapeType="1"/>
            </p:cNvSpPr>
            <p:nvPr/>
          </p:nvSpPr>
          <p:spPr bwMode="auto">
            <a:xfrm flipV="1">
              <a:off x="2592" y="3379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0" name="Line 13"/>
            <p:cNvSpPr>
              <a:spLocks noChangeShapeType="1"/>
            </p:cNvSpPr>
            <p:nvPr/>
          </p:nvSpPr>
          <p:spPr bwMode="auto">
            <a:xfrm flipV="1">
              <a:off x="3311" y="3283"/>
              <a:ext cx="0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1" name="Line 14"/>
            <p:cNvSpPr>
              <a:spLocks noChangeShapeType="1"/>
            </p:cNvSpPr>
            <p:nvPr/>
          </p:nvSpPr>
          <p:spPr bwMode="auto">
            <a:xfrm flipV="1">
              <a:off x="2880" y="3379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2" name="Line 15"/>
            <p:cNvSpPr>
              <a:spLocks noChangeShapeType="1"/>
            </p:cNvSpPr>
            <p:nvPr/>
          </p:nvSpPr>
          <p:spPr bwMode="auto">
            <a:xfrm flipV="1">
              <a:off x="3023" y="3379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3" name="Line 16"/>
            <p:cNvSpPr>
              <a:spLocks noChangeShapeType="1"/>
            </p:cNvSpPr>
            <p:nvPr/>
          </p:nvSpPr>
          <p:spPr bwMode="auto">
            <a:xfrm flipV="1">
              <a:off x="3167" y="3379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4" name="Rectangle 17"/>
            <p:cNvSpPr>
              <a:spLocks noChangeArrowheads="1"/>
            </p:cNvSpPr>
            <p:nvPr/>
          </p:nvSpPr>
          <p:spPr bwMode="auto">
            <a:xfrm>
              <a:off x="1585" y="3379"/>
              <a:ext cx="144" cy="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5" name="Rectangle 18"/>
            <p:cNvSpPr>
              <a:spLocks noChangeArrowheads="1"/>
            </p:cNvSpPr>
            <p:nvPr/>
          </p:nvSpPr>
          <p:spPr bwMode="auto">
            <a:xfrm>
              <a:off x="2448" y="3379"/>
              <a:ext cx="144" cy="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6" name="Rectangle 19"/>
            <p:cNvSpPr>
              <a:spLocks noChangeArrowheads="1"/>
            </p:cNvSpPr>
            <p:nvPr/>
          </p:nvSpPr>
          <p:spPr bwMode="auto">
            <a:xfrm>
              <a:off x="2017" y="3379"/>
              <a:ext cx="144" cy="1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7" name="Rectangle 20"/>
            <p:cNvSpPr>
              <a:spLocks noChangeArrowheads="1"/>
            </p:cNvSpPr>
            <p:nvPr/>
          </p:nvSpPr>
          <p:spPr bwMode="auto">
            <a:xfrm>
              <a:off x="2880" y="3379"/>
              <a:ext cx="143" cy="1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8" name="Rectangle 21"/>
            <p:cNvSpPr>
              <a:spLocks noChangeArrowheads="1"/>
            </p:cNvSpPr>
            <p:nvPr/>
          </p:nvSpPr>
          <p:spPr bwMode="auto">
            <a:xfrm>
              <a:off x="2161" y="3379"/>
              <a:ext cx="143" cy="14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39" name="Rectangle 22"/>
            <p:cNvSpPr>
              <a:spLocks noChangeArrowheads="1"/>
            </p:cNvSpPr>
            <p:nvPr/>
          </p:nvSpPr>
          <p:spPr bwMode="auto">
            <a:xfrm>
              <a:off x="3023" y="3379"/>
              <a:ext cx="144" cy="14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40" name="AutoShape 23"/>
            <p:cNvSpPr>
              <a:spLocks/>
            </p:cNvSpPr>
            <p:nvPr/>
          </p:nvSpPr>
          <p:spPr bwMode="auto">
            <a:xfrm rot="5400000">
              <a:off x="1993" y="2809"/>
              <a:ext cx="48" cy="863"/>
            </a:xfrm>
            <a:prstGeom prst="leftBrace">
              <a:avLst>
                <a:gd name="adj1" fmla="val 14982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41" name="AutoShape 24"/>
            <p:cNvSpPr>
              <a:spLocks/>
            </p:cNvSpPr>
            <p:nvPr/>
          </p:nvSpPr>
          <p:spPr bwMode="auto">
            <a:xfrm rot="5400000">
              <a:off x="2856" y="2809"/>
              <a:ext cx="48" cy="863"/>
            </a:xfrm>
            <a:prstGeom prst="leftBrace">
              <a:avLst>
                <a:gd name="adj1" fmla="val 14982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42" name="Text Box 25"/>
            <p:cNvSpPr txBox="1">
              <a:spLocks noChangeArrowheads="1"/>
            </p:cNvSpPr>
            <p:nvPr/>
          </p:nvSpPr>
          <p:spPr bwMode="auto">
            <a:xfrm>
              <a:off x="2175" y="2929"/>
              <a:ext cx="52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latin typeface="Arial" charset="0"/>
                </a:rPr>
                <a:t>Rounds</a:t>
              </a:r>
            </a:p>
          </p:txBody>
        </p:sp>
        <p:sp>
          <p:nvSpPr>
            <p:cNvPr id="60443" name="Line 26"/>
            <p:cNvSpPr>
              <a:spLocks noChangeShapeType="1"/>
            </p:cNvSpPr>
            <p:nvPr/>
          </p:nvSpPr>
          <p:spPr bwMode="auto">
            <a:xfrm flipH="1">
              <a:off x="2017" y="3121"/>
              <a:ext cx="287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0444" name="Line 27"/>
            <p:cNvSpPr>
              <a:spLocks noChangeShapeType="1"/>
            </p:cNvSpPr>
            <p:nvPr/>
          </p:nvSpPr>
          <p:spPr bwMode="auto">
            <a:xfrm>
              <a:off x="2496" y="3121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0445" name="Text Box 28"/>
            <p:cNvSpPr txBox="1">
              <a:spLocks noChangeArrowheads="1"/>
            </p:cNvSpPr>
            <p:nvPr/>
          </p:nvSpPr>
          <p:spPr bwMode="auto">
            <a:xfrm>
              <a:off x="1590" y="3504"/>
              <a:ext cx="1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0</a:t>
              </a:r>
            </a:p>
          </p:txBody>
        </p:sp>
        <p:sp>
          <p:nvSpPr>
            <p:cNvPr id="60446" name="Text Box 29"/>
            <p:cNvSpPr txBox="1">
              <a:spLocks noChangeArrowheads="1"/>
            </p:cNvSpPr>
            <p:nvPr/>
          </p:nvSpPr>
          <p:spPr bwMode="auto">
            <a:xfrm>
              <a:off x="1750" y="3504"/>
              <a:ext cx="16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1</a:t>
              </a:r>
            </a:p>
          </p:txBody>
        </p:sp>
        <p:sp>
          <p:nvSpPr>
            <p:cNvPr id="60447" name="Text Box 30"/>
            <p:cNvSpPr txBox="1">
              <a:spLocks noChangeArrowheads="1"/>
            </p:cNvSpPr>
            <p:nvPr/>
          </p:nvSpPr>
          <p:spPr bwMode="auto">
            <a:xfrm>
              <a:off x="1878" y="3504"/>
              <a:ext cx="1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2</a:t>
              </a:r>
            </a:p>
          </p:txBody>
        </p:sp>
        <p:sp>
          <p:nvSpPr>
            <p:cNvPr id="60448" name="Text Box 31"/>
            <p:cNvSpPr txBox="1">
              <a:spLocks noChangeArrowheads="1"/>
            </p:cNvSpPr>
            <p:nvPr/>
          </p:nvSpPr>
          <p:spPr bwMode="auto">
            <a:xfrm>
              <a:off x="1990" y="3506"/>
              <a:ext cx="1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3</a:t>
              </a:r>
            </a:p>
          </p:txBody>
        </p:sp>
        <p:sp>
          <p:nvSpPr>
            <p:cNvPr id="60449" name="Text Box 32"/>
            <p:cNvSpPr txBox="1">
              <a:spLocks noChangeArrowheads="1"/>
            </p:cNvSpPr>
            <p:nvPr/>
          </p:nvSpPr>
          <p:spPr bwMode="auto">
            <a:xfrm>
              <a:off x="2134" y="3504"/>
              <a:ext cx="1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4</a:t>
              </a:r>
            </a:p>
          </p:txBody>
        </p:sp>
        <p:sp>
          <p:nvSpPr>
            <p:cNvPr id="60450" name="Text Box 33"/>
            <p:cNvSpPr txBox="1">
              <a:spLocks noChangeArrowheads="1"/>
            </p:cNvSpPr>
            <p:nvPr/>
          </p:nvSpPr>
          <p:spPr bwMode="auto">
            <a:xfrm>
              <a:off x="2278" y="3504"/>
              <a:ext cx="1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5</a:t>
              </a:r>
            </a:p>
          </p:txBody>
        </p:sp>
        <p:sp>
          <p:nvSpPr>
            <p:cNvPr id="60451" name="Line 34"/>
            <p:cNvSpPr>
              <a:spLocks noChangeShapeType="1"/>
            </p:cNvSpPr>
            <p:nvPr/>
          </p:nvSpPr>
          <p:spPr bwMode="auto">
            <a:xfrm flipV="1">
              <a:off x="1873" y="3379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52" name="Line 35"/>
            <p:cNvSpPr>
              <a:spLocks noChangeShapeType="1"/>
            </p:cNvSpPr>
            <p:nvPr/>
          </p:nvSpPr>
          <p:spPr bwMode="auto">
            <a:xfrm flipV="1">
              <a:off x="2736" y="3379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0453" name="Text Box 36"/>
            <p:cNvSpPr txBox="1">
              <a:spLocks noChangeArrowheads="1"/>
            </p:cNvSpPr>
            <p:nvPr/>
          </p:nvSpPr>
          <p:spPr bwMode="auto">
            <a:xfrm>
              <a:off x="2453" y="3504"/>
              <a:ext cx="1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0</a:t>
              </a:r>
            </a:p>
          </p:txBody>
        </p:sp>
        <p:sp>
          <p:nvSpPr>
            <p:cNvPr id="60454" name="Text Box 37"/>
            <p:cNvSpPr txBox="1">
              <a:spLocks noChangeArrowheads="1"/>
            </p:cNvSpPr>
            <p:nvPr/>
          </p:nvSpPr>
          <p:spPr bwMode="auto">
            <a:xfrm>
              <a:off x="2613" y="3504"/>
              <a:ext cx="16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1</a:t>
              </a:r>
            </a:p>
          </p:txBody>
        </p:sp>
        <p:sp>
          <p:nvSpPr>
            <p:cNvPr id="60455" name="Text Box 38"/>
            <p:cNvSpPr txBox="1">
              <a:spLocks noChangeArrowheads="1"/>
            </p:cNvSpPr>
            <p:nvPr/>
          </p:nvSpPr>
          <p:spPr bwMode="auto">
            <a:xfrm>
              <a:off x="2741" y="3504"/>
              <a:ext cx="1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2</a:t>
              </a:r>
            </a:p>
          </p:txBody>
        </p:sp>
        <p:sp>
          <p:nvSpPr>
            <p:cNvPr id="60456" name="Text Box 39"/>
            <p:cNvSpPr txBox="1">
              <a:spLocks noChangeArrowheads="1"/>
            </p:cNvSpPr>
            <p:nvPr/>
          </p:nvSpPr>
          <p:spPr bwMode="auto">
            <a:xfrm>
              <a:off x="2853" y="3506"/>
              <a:ext cx="1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3</a:t>
              </a:r>
            </a:p>
          </p:txBody>
        </p:sp>
        <p:sp>
          <p:nvSpPr>
            <p:cNvPr id="60457" name="Text Box 40"/>
            <p:cNvSpPr txBox="1">
              <a:spLocks noChangeArrowheads="1"/>
            </p:cNvSpPr>
            <p:nvPr/>
          </p:nvSpPr>
          <p:spPr bwMode="auto">
            <a:xfrm>
              <a:off x="2997" y="3504"/>
              <a:ext cx="1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4</a:t>
              </a:r>
            </a:p>
          </p:txBody>
        </p:sp>
        <p:sp>
          <p:nvSpPr>
            <p:cNvPr id="60458" name="Text Box 41"/>
            <p:cNvSpPr txBox="1">
              <a:spLocks noChangeArrowheads="1"/>
            </p:cNvSpPr>
            <p:nvPr/>
          </p:nvSpPr>
          <p:spPr bwMode="auto">
            <a:xfrm>
              <a:off x="3140" y="3504"/>
              <a:ext cx="16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5</a:t>
              </a:r>
            </a:p>
          </p:txBody>
        </p:sp>
        <p:sp>
          <p:nvSpPr>
            <p:cNvPr id="60459" name="Text Box 42"/>
            <p:cNvSpPr txBox="1">
              <a:spLocks noChangeArrowheads="1"/>
            </p:cNvSpPr>
            <p:nvPr/>
          </p:nvSpPr>
          <p:spPr bwMode="auto">
            <a:xfrm>
              <a:off x="1168" y="3512"/>
              <a:ext cx="48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defTabSz="912813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>
                  <a:latin typeface="Arial" charset="0"/>
                </a:rPr>
                <a:t>Slots =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5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Channel Partitioning: FDMA</a:t>
            </a:r>
            <a:endParaRPr lang="en-US" sz="40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3124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FDMA: Frequency Division Multiple Access</a:t>
            </a:r>
            <a:r>
              <a:rPr lang="en-US" sz="2400">
                <a:latin typeface="Arial" charset="0"/>
                <a:cs typeface="Arial" charset="0"/>
              </a:rPr>
              <a:t> </a:t>
            </a:r>
          </a:p>
          <a:p>
            <a:r>
              <a:rPr lang="en-US" sz="2400">
                <a:latin typeface="Arial" charset="0"/>
                <a:cs typeface="Arial" charset="0"/>
              </a:rPr>
              <a:t>Channel spectrum divided into frequency bands</a:t>
            </a:r>
          </a:p>
          <a:p>
            <a:r>
              <a:rPr lang="en-US" sz="2400">
                <a:latin typeface="Arial" charset="0"/>
                <a:cs typeface="Arial" charset="0"/>
              </a:rPr>
              <a:t>Each station assigned fixed frequency band</a:t>
            </a:r>
          </a:p>
          <a:p>
            <a:r>
              <a:rPr lang="en-US" sz="2400">
                <a:latin typeface="Arial" charset="0"/>
                <a:cs typeface="Arial" charset="0"/>
              </a:rPr>
              <a:t>Unused transmission time in frequency bands go idle </a:t>
            </a:r>
          </a:p>
          <a:p>
            <a:r>
              <a:rPr lang="en-US" sz="2400">
                <a:latin typeface="Arial" charset="0"/>
                <a:cs typeface="Arial" charset="0"/>
              </a:rPr>
              <a:t>Example: 6-station LAN, 1,3,4 have pkt, frequency bands 2,5,6 idle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619125" y="4017963"/>
            <a:ext cx="7697788" cy="2424112"/>
            <a:chOff x="390" y="2531"/>
            <a:chExt cx="4849" cy="1527"/>
          </a:xfrm>
        </p:grpSpPr>
        <p:sp>
          <p:nvSpPr>
            <p:cNvPr id="62470" name="Rectangle 72"/>
            <p:cNvSpPr>
              <a:spLocks noChangeArrowheads="1"/>
            </p:cNvSpPr>
            <p:nvPr/>
          </p:nvSpPr>
          <p:spPr bwMode="auto">
            <a:xfrm>
              <a:off x="3120" y="2640"/>
              <a:ext cx="395" cy="14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73"/>
            <p:cNvSpPr>
              <a:spLocks noChangeShapeType="1"/>
            </p:cNvSpPr>
            <p:nvPr/>
          </p:nvSpPr>
          <p:spPr bwMode="auto">
            <a:xfrm flipV="1">
              <a:off x="3119" y="3336"/>
              <a:ext cx="39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74"/>
            <p:cNvSpPr>
              <a:spLocks noChangeShapeType="1"/>
            </p:cNvSpPr>
            <p:nvPr/>
          </p:nvSpPr>
          <p:spPr bwMode="auto">
            <a:xfrm flipV="1">
              <a:off x="3116" y="3583"/>
              <a:ext cx="39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Line 75"/>
            <p:cNvSpPr>
              <a:spLocks noChangeShapeType="1"/>
            </p:cNvSpPr>
            <p:nvPr/>
          </p:nvSpPr>
          <p:spPr bwMode="auto">
            <a:xfrm flipV="1">
              <a:off x="3119" y="3826"/>
              <a:ext cx="39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Line 76"/>
            <p:cNvSpPr>
              <a:spLocks noChangeShapeType="1"/>
            </p:cNvSpPr>
            <p:nvPr/>
          </p:nvSpPr>
          <p:spPr bwMode="auto">
            <a:xfrm flipV="1">
              <a:off x="3116" y="3093"/>
              <a:ext cx="39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77"/>
            <p:cNvSpPr>
              <a:spLocks noChangeShapeType="1"/>
            </p:cNvSpPr>
            <p:nvPr/>
          </p:nvSpPr>
          <p:spPr bwMode="auto">
            <a:xfrm flipV="1">
              <a:off x="3119" y="2850"/>
              <a:ext cx="39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Line 78"/>
            <p:cNvSpPr>
              <a:spLocks noChangeShapeType="1"/>
            </p:cNvSpPr>
            <p:nvPr/>
          </p:nvSpPr>
          <p:spPr bwMode="auto">
            <a:xfrm>
              <a:off x="3573" y="2812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7" name="Freeform 79"/>
            <p:cNvSpPr>
              <a:spLocks/>
            </p:cNvSpPr>
            <p:nvPr/>
          </p:nvSpPr>
          <p:spPr bwMode="auto">
            <a:xfrm>
              <a:off x="3666" y="2737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Line 80"/>
            <p:cNvSpPr>
              <a:spLocks noChangeShapeType="1"/>
            </p:cNvSpPr>
            <p:nvPr/>
          </p:nvSpPr>
          <p:spPr bwMode="auto">
            <a:xfrm>
              <a:off x="3603" y="3066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Line 81"/>
            <p:cNvSpPr>
              <a:spLocks noChangeShapeType="1"/>
            </p:cNvSpPr>
            <p:nvPr/>
          </p:nvSpPr>
          <p:spPr bwMode="auto">
            <a:xfrm>
              <a:off x="3603" y="3317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0" name="Freeform 82"/>
            <p:cNvSpPr>
              <a:spLocks/>
            </p:cNvSpPr>
            <p:nvPr/>
          </p:nvSpPr>
          <p:spPr bwMode="auto">
            <a:xfrm>
              <a:off x="3696" y="3242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81" name="Group 83"/>
            <p:cNvGrpSpPr>
              <a:grpSpLocks/>
            </p:cNvGrpSpPr>
            <p:nvPr/>
          </p:nvGrpSpPr>
          <p:grpSpPr bwMode="auto">
            <a:xfrm>
              <a:off x="3614" y="3497"/>
              <a:ext cx="1404" cy="75"/>
              <a:chOff x="1884" y="2826"/>
              <a:chExt cx="1404" cy="75"/>
            </a:xfrm>
          </p:grpSpPr>
          <p:sp>
            <p:nvSpPr>
              <p:cNvPr id="62496" name="Line 84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Freeform 85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72"/>
                  <a:gd name="T14" fmla="*/ 1089 w 108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solidFill>
                <a:srgbClr val="00CC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82" name="Line 86"/>
            <p:cNvSpPr>
              <a:spLocks noChangeShapeType="1"/>
            </p:cNvSpPr>
            <p:nvPr/>
          </p:nvSpPr>
          <p:spPr bwMode="auto">
            <a:xfrm>
              <a:off x="3633" y="3828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Line 87"/>
            <p:cNvSpPr>
              <a:spLocks noChangeShapeType="1"/>
            </p:cNvSpPr>
            <p:nvPr/>
          </p:nvSpPr>
          <p:spPr bwMode="auto">
            <a:xfrm>
              <a:off x="3637" y="4036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Text Box 88"/>
            <p:cNvSpPr txBox="1">
              <a:spLocks noChangeArrowheads="1"/>
            </p:cNvSpPr>
            <p:nvPr/>
          </p:nvSpPr>
          <p:spPr bwMode="auto">
            <a:xfrm rot="-5400000">
              <a:off x="2355" y="3162"/>
              <a:ext cx="12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frequency bands</a:t>
              </a:r>
            </a:p>
          </p:txBody>
        </p:sp>
        <p:sp>
          <p:nvSpPr>
            <p:cNvPr id="62485" name="Text Box 89"/>
            <p:cNvSpPr txBox="1">
              <a:spLocks noChangeArrowheads="1"/>
            </p:cNvSpPr>
            <p:nvPr/>
          </p:nvSpPr>
          <p:spPr bwMode="auto">
            <a:xfrm rot="67766">
              <a:off x="4824" y="2531"/>
              <a:ext cx="4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time</a:t>
              </a:r>
            </a:p>
          </p:txBody>
        </p:sp>
        <p:sp>
          <p:nvSpPr>
            <p:cNvPr id="62486" name="Freeform 90"/>
            <p:cNvSpPr>
              <a:spLocks/>
            </p:cNvSpPr>
            <p:nvPr/>
          </p:nvSpPr>
          <p:spPr bwMode="auto">
            <a:xfrm>
              <a:off x="1485" y="2772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487" name="Group 91"/>
            <p:cNvGrpSpPr>
              <a:grpSpLocks/>
            </p:cNvGrpSpPr>
            <p:nvPr/>
          </p:nvGrpSpPr>
          <p:grpSpPr bwMode="auto">
            <a:xfrm>
              <a:off x="390" y="3174"/>
              <a:ext cx="1050" cy="198"/>
              <a:chOff x="1614" y="1494"/>
              <a:chExt cx="1050" cy="198"/>
            </a:xfrm>
          </p:grpSpPr>
          <p:sp>
            <p:nvSpPr>
              <p:cNvPr id="62492" name="Rectangle 92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85" name="Freeform 93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62494" name="Oval 94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5" name="Line 95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88" name="Freeform 96"/>
            <p:cNvSpPr>
              <a:spLocks/>
            </p:cNvSpPr>
            <p:nvPr/>
          </p:nvSpPr>
          <p:spPr bwMode="auto">
            <a:xfrm>
              <a:off x="1971" y="3208"/>
              <a:ext cx="562" cy="109"/>
            </a:xfrm>
            <a:custGeom>
              <a:avLst/>
              <a:gdLst>
                <a:gd name="T0" fmla="*/ 4 w 562"/>
                <a:gd name="T1" fmla="*/ 7 h 266"/>
                <a:gd name="T2" fmla="*/ 52 w 562"/>
                <a:gd name="T3" fmla="*/ 0 h 266"/>
                <a:gd name="T4" fmla="*/ 108 w 562"/>
                <a:gd name="T5" fmla="*/ 7 h 266"/>
                <a:gd name="T6" fmla="*/ 174 w 562"/>
                <a:gd name="T7" fmla="*/ 0 h 266"/>
                <a:gd name="T8" fmla="*/ 228 w 562"/>
                <a:gd name="T9" fmla="*/ 7 h 266"/>
                <a:gd name="T10" fmla="*/ 288 w 562"/>
                <a:gd name="T11" fmla="*/ 0 h 266"/>
                <a:gd name="T12" fmla="*/ 354 w 562"/>
                <a:gd name="T13" fmla="*/ 7 h 266"/>
                <a:gd name="T14" fmla="*/ 402 w 562"/>
                <a:gd name="T15" fmla="*/ 0 h 266"/>
                <a:gd name="T16" fmla="*/ 464 w 562"/>
                <a:gd name="T17" fmla="*/ 7 h 266"/>
                <a:gd name="T18" fmla="*/ 506 w 562"/>
                <a:gd name="T19" fmla="*/ 0 h 266"/>
                <a:gd name="T20" fmla="*/ 556 w 562"/>
                <a:gd name="T21" fmla="*/ 7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Freeform 97"/>
            <p:cNvSpPr>
              <a:spLocks/>
            </p:cNvSpPr>
            <p:nvPr/>
          </p:nvSpPr>
          <p:spPr bwMode="auto">
            <a:xfrm>
              <a:off x="1998" y="2723"/>
              <a:ext cx="269" cy="138"/>
            </a:xfrm>
            <a:custGeom>
              <a:avLst/>
              <a:gdLst>
                <a:gd name="T0" fmla="*/ 0 w 562"/>
                <a:gd name="T1" fmla="*/ 19 h 266"/>
                <a:gd name="T2" fmla="*/ 3 w 562"/>
                <a:gd name="T3" fmla="*/ 1 h 266"/>
                <a:gd name="T4" fmla="*/ 6 w 562"/>
                <a:gd name="T5" fmla="*/ 19 h 266"/>
                <a:gd name="T6" fmla="*/ 9 w 562"/>
                <a:gd name="T7" fmla="*/ 0 h 266"/>
                <a:gd name="T8" fmla="*/ 12 w 562"/>
                <a:gd name="T9" fmla="*/ 19 h 266"/>
                <a:gd name="T10" fmla="*/ 15 w 562"/>
                <a:gd name="T11" fmla="*/ 1 h 266"/>
                <a:gd name="T12" fmla="*/ 19 w 562"/>
                <a:gd name="T13" fmla="*/ 19 h 266"/>
                <a:gd name="T14" fmla="*/ 21 w 562"/>
                <a:gd name="T15" fmla="*/ 1 h 266"/>
                <a:gd name="T16" fmla="*/ 24 w 562"/>
                <a:gd name="T17" fmla="*/ 19 h 266"/>
                <a:gd name="T18" fmla="*/ 27 w 562"/>
                <a:gd name="T19" fmla="*/ 1 h 266"/>
                <a:gd name="T20" fmla="*/ 29 w 562"/>
                <a:gd name="T21" fmla="*/ 19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Freeform 98"/>
            <p:cNvSpPr>
              <a:spLocks/>
            </p:cNvSpPr>
            <p:nvPr/>
          </p:nvSpPr>
          <p:spPr bwMode="auto">
            <a:xfrm>
              <a:off x="1941" y="3856"/>
              <a:ext cx="623" cy="117"/>
            </a:xfrm>
            <a:custGeom>
              <a:avLst/>
              <a:gdLst>
                <a:gd name="T0" fmla="*/ 20 w 623"/>
                <a:gd name="T1" fmla="*/ 113 h 117"/>
                <a:gd name="T2" fmla="*/ 114 w 623"/>
                <a:gd name="T3" fmla="*/ 2 h 117"/>
                <a:gd name="T4" fmla="*/ 256 w 623"/>
                <a:gd name="T5" fmla="*/ 114 h 117"/>
                <a:gd name="T6" fmla="*/ 394 w 623"/>
                <a:gd name="T7" fmla="*/ 0 h 117"/>
                <a:gd name="T8" fmla="*/ 522 w 623"/>
                <a:gd name="T9" fmla="*/ 116 h 117"/>
                <a:gd name="T10" fmla="*/ 616 w 623"/>
                <a:gd name="T11" fmla="*/ 14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3"/>
                <a:gd name="T19" fmla="*/ 0 h 117"/>
                <a:gd name="T20" fmla="*/ 623 w 623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3" h="117">
                  <a:moveTo>
                    <a:pt x="20" y="113"/>
                  </a:moveTo>
                  <a:cubicBezTo>
                    <a:pt x="44" y="68"/>
                    <a:pt x="0" y="1"/>
                    <a:pt x="114" y="2"/>
                  </a:cubicBezTo>
                  <a:cubicBezTo>
                    <a:pt x="233" y="1"/>
                    <a:pt x="144" y="114"/>
                    <a:pt x="256" y="114"/>
                  </a:cubicBezTo>
                  <a:cubicBezTo>
                    <a:pt x="368" y="114"/>
                    <a:pt x="288" y="0"/>
                    <a:pt x="394" y="0"/>
                  </a:cubicBezTo>
                  <a:cubicBezTo>
                    <a:pt x="500" y="0"/>
                    <a:pt x="421" y="117"/>
                    <a:pt x="522" y="116"/>
                  </a:cubicBezTo>
                  <a:cubicBezTo>
                    <a:pt x="623" y="115"/>
                    <a:pt x="570" y="64"/>
                    <a:pt x="616" y="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Text Box 99"/>
            <p:cNvSpPr txBox="1">
              <a:spLocks noChangeArrowheads="1"/>
            </p:cNvSpPr>
            <p:nvPr/>
          </p:nvSpPr>
          <p:spPr bwMode="auto">
            <a:xfrm>
              <a:off x="484" y="3626"/>
              <a:ext cx="8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FDM cable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346075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u="sng">
                <a:solidFill>
                  <a:srgbClr val="FF0000"/>
                </a:solidFill>
                <a:latin typeface="Arial" charset="0"/>
                <a:cs typeface="Arial" charset="0"/>
              </a:rPr>
              <a:t>Polling</a:t>
            </a:r>
            <a:r>
              <a:rPr lang="en-US" sz="2400" b="1">
                <a:latin typeface="Arial" charset="0"/>
                <a:cs typeface="Arial" charset="0"/>
              </a:rPr>
              <a:t> </a:t>
            </a: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Master node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invites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 slave nodes to transmit in turn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Concerns: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Polling overhead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Latency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Single point of failure (master)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3588" name="Rectangle 4"/>
          <p:cNvSpPr>
            <a:spLocks noChangeArrowheads="1"/>
          </p:cNvSpPr>
          <p:nvPr/>
        </p:nvSpPr>
        <p:spPr bwMode="auto">
          <a:xfrm>
            <a:off x="4200525" y="1376363"/>
            <a:ext cx="46116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 algn="l" eaLnBrk="0" hangingPunct="0">
              <a:spcBef>
                <a:spcPct val="50000"/>
              </a:spcBef>
            </a:pPr>
            <a:r>
              <a:rPr lang="en-US" sz="2400" b="0" u="sng">
                <a:solidFill>
                  <a:srgbClr val="FF0000"/>
                </a:solidFill>
                <a:latin typeface="Arial" charset="0"/>
              </a:rPr>
              <a:t>Token passing</a:t>
            </a:r>
            <a:endParaRPr lang="en-US" sz="2800" u="sng">
              <a:latin typeface="Arial" charset="0"/>
            </a:endParaRPr>
          </a:p>
          <a:p>
            <a:pPr marL="223838" indent="-223838" algn="l" eaLnBrk="0" hangingPunct="0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Control token</a:t>
            </a:r>
            <a:r>
              <a:rPr lang="en-US" sz="2400">
                <a:latin typeface="Arial" charset="0"/>
              </a:rPr>
              <a:t> </a:t>
            </a:r>
            <a:r>
              <a:rPr lang="en-US" sz="2400" b="0">
                <a:latin typeface="Arial" charset="0"/>
              </a:rPr>
              <a:t>passed from one node to next sequentially</a:t>
            </a:r>
          </a:p>
          <a:p>
            <a:pPr marL="223838" indent="-223838" algn="l" eaLnBrk="0" hangingPunct="0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Node must have token to send</a:t>
            </a:r>
          </a:p>
          <a:p>
            <a:pPr marL="223838" indent="-223838" algn="l" eaLnBrk="0" hangingPunct="0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Concerns:</a:t>
            </a:r>
          </a:p>
          <a:p>
            <a:pPr marL="563563" lvl="1" indent="-223838" algn="l" eaLnBrk="0" hangingPunct="0">
              <a:spcBef>
                <a:spcPct val="10000"/>
              </a:spcBef>
              <a:buFont typeface="Helvetica" charset="0"/>
              <a:buChar char="–"/>
            </a:pPr>
            <a:r>
              <a:rPr lang="en-US" b="0">
                <a:latin typeface="Arial" charset="0"/>
              </a:rPr>
              <a:t>Token overhead </a:t>
            </a:r>
          </a:p>
          <a:p>
            <a:pPr marL="563563" lvl="1" indent="-223838" algn="l" eaLnBrk="0" hangingPunct="0">
              <a:spcBef>
                <a:spcPct val="10000"/>
              </a:spcBef>
              <a:buFont typeface="Helvetica" charset="0"/>
              <a:buChar char="–"/>
            </a:pPr>
            <a:r>
              <a:rPr lang="en-US" b="0">
                <a:latin typeface="Arial" charset="0"/>
              </a:rPr>
              <a:t>Latency</a:t>
            </a:r>
          </a:p>
          <a:p>
            <a:pPr marL="563563" lvl="1" indent="-223838" algn="l" eaLnBrk="0" hangingPunct="0">
              <a:spcBef>
                <a:spcPct val="10000"/>
              </a:spcBef>
              <a:buFont typeface="Helvetica" charset="0"/>
              <a:buChar char="–"/>
            </a:pPr>
            <a:r>
              <a:rPr lang="en-US" b="0">
                <a:latin typeface="Arial" charset="0"/>
              </a:rPr>
              <a:t>At mercy of any node</a:t>
            </a:r>
            <a:endParaRPr lang="en-US" sz="2400" b="0">
              <a:latin typeface="Arial" charset="0"/>
            </a:endParaRPr>
          </a:p>
        </p:txBody>
      </p:sp>
      <p:pic>
        <p:nvPicPr>
          <p:cNvPr id="963589" name="Picture 5" descr="IMG000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87913"/>
            <a:ext cx="28082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3048000"/>
            <a:ext cx="3170238" cy="2632075"/>
            <a:chOff x="2759" y="1541"/>
            <a:chExt cx="1997" cy="1658"/>
          </a:xfrm>
        </p:grpSpPr>
        <p:graphicFrame>
          <p:nvGraphicFramePr>
            <p:cNvPr id="64514" name="Object 2"/>
            <p:cNvGraphicFramePr>
              <a:graphicFrameLocks noChangeAspect="1"/>
            </p:cNvGraphicFramePr>
            <p:nvPr/>
          </p:nvGraphicFramePr>
          <p:xfrm>
            <a:off x="3418" y="1541"/>
            <a:ext cx="32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3" name="Clip" r:id="rId5" imgW="1307948" imgH="1084823" progId="MS_ClipArt_Gallery.2">
                    <p:embed/>
                  </p:oleObj>
                </mc:Choice>
                <mc:Fallback>
                  <p:oleObj name="Clip" r:id="rId5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8" y="1541"/>
                          <a:ext cx="329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Line 7"/>
            <p:cNvSpPr>
              <a:spLocks noChangeShapeType="1"/>
            </p:cNvSpPr>
            <p:nvPr/>
          </p:nvSpPr>
          <p:spPr bwMode="auto">
            <a:xfrm flipH="1">
              <a:off x="3330" y="1712"/>
              <a:ext cx="584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8"/>
            <p:cNvSpPr>
              <a:spLocks noChangeShapeType="1"/>
            </p:cNvSpPr>
            <p:nvPr/>
          </p:nvSpPr>
          <p:spPr bwMode="auto">
            <a:xfrm>
              <a:off x="3734" y="1744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9"/>
            <p:cNvSpPr>
              <a:spLocks noChangeShapeType="1"/>
            </p:cNvSpPr>
            <p:nvPr/>
          </p:nvSpPr>
          <p:spPr bwMode="auto">
            <a:xfrm>
              <a:off x="3828" y="1879"/>
              <a:ext cx="541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4515" name="Object 3"/>
            <p:cNvGraphicFramePr>
              <a:graphicFrameLocks noChangeAspect="1"/>
            </p:cNvGraphicFramePr>
            <p:nvPr/>
          </p:nvGraphicFramePr>
          <p:xfrm>
            <a:off x="4306" y="1688"/>
            <a:ext cx="32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4" name="Clip" r:id="rId7" imgW="1307948" imgH="1084823" progId="MS_ClipArt_Gallery.2">
                    <p:embed/>
                  </p:oleObj>
                </mc:Choice>
                <mc:Fallback>
                  <p:oleObj name="Clip" r:id="rId7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6" y="1688"/>
                          <a:ext cx="329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16" name="Object 4"/>
            <p:cNvGraphicFramePr>
              <a:graphicFrameLocks noChangeAspect="1"/>
            </p:cNvGraphicFramePr>
            <p:nvPr/>
          </p:nvGraphicFramePr>
          <p:xfrm>
            <a:off x="3247" y="1874"/>
            <a:ext cx="32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5" name="Clip" r:id="rId8" imgW="1307948" imgH="1084823" progId="MS_ClipArt_Gallery.2">
                    <p:embed/>
                  </p:oleObj>
                </mc:Choice>
                <mc:Fallback>
                  <p:oleObj name="Clip" r:id="rId8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7" y="1874"/>
                          <a:ext cx="329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8" name="Line 12"/>
            <p:cNvSpPr>
              <a:spLocks noChangeShapeType="1"/>
            </p:cNvSpPr>
            <p:nvPr/>
          </p:nvSpPr>
          <p:spPr bwMode="auto">
            <a:xfrm>
              <a:off x="3563" y="2077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4517" name="Object 5"/>
            <p:cNvGraphicFramePr>
              <a:graphicFrameLocks noChangeAspect="1"/>
            </p:cNvGraphicFramePr>
            <p:nvPr/>
          </p:nvGraphicFramePr>
          <p:xfrm>
            <a:off x="3076" y="2207"/>
            <a:ext cx="32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6" name="Clip" r:id="rId9" imgW="1307948" imgH="1084823" progId="MS_ClipArt_Gallery.2">
                    <p:embed/>
                  </p:oleObj>
                </mc:Choice>
                <mc:Fallback>
                  <p:oleObj name="Clip" r:id="rId9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6" y="2207"/>
                          <a:ext cx="329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9" name="Line 14"/>
            <p:cNvSpPr>
              <a:spLocks noChangeShapeType="1"/>
            </p:cNvSpPr>
            <p:nvPr/>
          </p:nvSpPr>
          <p:spPr bwMode="auto">
            <a:xfrm>
              <a:off x="3392" y="2410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4518" name="Object 6"/>
            <p:cNvGraphicFramePr>
              <a:graphicFrameLocks noChangeAspect="1"/>
            </p:cNvGraphicFramePr>
            <p:nvPr/>
          </p:nvGraphicFramePr>
          <p:xfrm>
            <a:off x="2905" y="2540"/>
            <a:ext cx="32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7" name="Clip" r:id="rId10" imgW="1307948" imgH="1084823" progId="MS_ClipArt_Gallery.2">
                    <p:embed/>
                  </p:oleObj>
                </mc:Choice>
                <mc:Fallback>
                  <p:oleObj name="Clip" r:id="rId10" imgW="1307948" imgH="108482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5" y="2540"/>
                          <a:ext cx="329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30" name="Line 16"/>
            <p:cNvSpPr>
              <a:spLocks noChangeShapeType="1"/>
            </p:cNvSpPr>
            <p:nvPr/>
          </p:nvSpPr>
          <p:spPr bwMode="auto">
            <a:xfrm>
              <a:off x="3221" y="2743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Text Box 17"/>
            <p:cNvSpPr txBox="1">
              <a:spLocks noChangeArrowheads="1"/>
            </p:cNvSpPr>
            <p:nvPr/>
          </p:nvSpPr>
          <p:spPr bwMode="auto">
            <a:xfrm>
              <a:off x="4168" y="1979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master</a:t>
              </a:r>
            </a:p>
          </p:txBody>
        </p:sp>
        <p:sp>
          <p:nvSpPr>
            <p:cNvPr id="64532" name="Text Box 18"/>
            <p:cNvSpPr txBox="1">
              <a:spLocks noChangeArrowheads="1"/>
            </p:cNvSpPr>
            <p:nvPr/>
          </p:nvSpPr>
          <p:spPr bwMode="auto">
            <a:xfrm>
              <a:off x="2759" y="2968"/>
              <a:ext cx="5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latin typeface="Comic Sans MS" charset="0"/>
                </a:rPr>
                <a:t>slaves</a:t>
              </a:r>
            </a:p>
          </p:txBody>
        </p:sp>
        <p:grpSp>
          <p:nvGrpSpPr>
            <p:cNvPr id="64533" name="Group 19"/>
            <p:cNvGrpSpPr>
              <a:grpSpLocks/>
            </p:cNvGrpSpPr>
            <p:nvPr/>
          </p:nvGrpSpPr>
          <p:grpSpPr bwMode="auto">
            <a:xfrm>
              <a:off x="4298" y="1664"/>
              <a:ext cx="353" cy="212"/>
              <a:chOff x="4212" y="2867"/>
              <a:chExt cx="353" cy="212"/>
            </a:xfrm>
          </p:grpSpPr>
          <p:sp>
            <p:nvSpPr>
              <p:cNvPr id="64540" name="Rectangle 20"/>
              <p:cNvSpPr>
                <a:spLocks noChangeArrowheads="1"/>
              </p:cNvSpPr>
              <p:nvPr/>
            </p:nvSpPr>
            <p:spPr bwMode="auto">
              <a:xfrm>
                <a:off x="4212" y="2916"/>
                <a:ext cx="353" cy="137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1" name="Text Box 21"/>
              <p:cNvSpPr txBox="1">
                <a:spLocks noChangeArrowheads="1"/>
              </p:cNvSpPr>
              <p:nvPr/>
            </p:nvSpPr>
            <p:spPr bwMode="auto">
              <a:xfrm>
                <a:off x="4227" y="2867"/>
                <a:ext cx="3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1600" b="0">
                    <a:solidFill>
                      <a:schemeClr val="bg1"/>
                    </a:solidFill>
                    <a:latin typeface="Comic Sans MS" charset="0"/>
                  </a:rPr>
                  <a:t>poll</a:t>
                </a:r>
              </a:p>
            </p:txBody>
          </p:sp>
        </p:grpSp>
        <p:grpSp>
          <p:nvGrpSpPr>
            <p:cNvPr id="64534" name="Group 22"/>
            <p:cNvGrpSpPr>
              <a:grpSpLocks/>
            </p:cNvGrpSpPr>
            <p:nvPr/>
          </p:nvGrpSpPr>
          <p:grpSpPr bwMode="auto">
            <a:xfrm>
              <a:off x="3069" y="2245"/>
              <a:ext cx="383" cy="212"/>
              <a:chOff x="4415" y="2367"/>
              <a:chExt cx="383" cy="212"/>
            </a:xfrm>
          </p:grpSpPr>
          <p:sp>
            <p:nvSpPr>
              <p:cNvPr id="64538" name="Rectangle 23"/>
              <p:cNvSpPr>
                <a:spLocks noChangeArrowheads="1"/>
              </p:cNvSpPr>
              <p:nvPr/>
            </p:nvSpPr>
            <p:spPr bwMode="auto">
              <a:xfrm>
                <a:off x="4437" y="2400"/>
                <a:ext cx="353" cy="13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9" name="Text Box 24"/>
              <p:cNvSpPr txBox="1">
                <a:spLocks noChangeArrowheads="1"/>
              </p:cNvSpPr>
              <p:nvPr/>
            </p:nvSpPr>
            <p:spPr bwMode="auto">
              <a:xfrm>
                <a:off x="4415" y="2367"/>
                <a:ext cx="38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1600" b="0">
                    <a:solidFill>
                      <a:schemeClr val="bg1"/>
                    </a:solidFill>
                    <a:latin typeface="Comic Sans MS" charset="0"/>
                  </a:rPr>
                  <a:t>data</a:t>
                </a:r>
              </a:p>
            </p:txBody>
          </p:sp>
        </p:grpSp>
        <p:grpSp>
          <p:nvGrpSpPr>
            <p:cNvPr id="64535" name="Group 25"/>
            <p:cNvGrpSpPr>
              <a:grpSpLocks/>
            </p:cNvGrpSpPr>
            <p:nvPr/>
          </p:nvGrpSpPr>
          <p:grpSpPr bwMode="auto">
            <a:xfrm>
              <a:off x="3388" y="1541"/>
              <a:ext cx="383" cy="212"/>
              <a:chOff x="4415" y="2367"/>
              <a:chExt cx="383" cy="212"/>
            </a:xfrm>
          </p:grpSpPr>
          <p:sp>
            <p:nvSpPr>
              <p:cNvPr id="64536" name="Rectangle 26"/>
              <p:cNvSpPr>
                <a:spLocks noChangeArrowheads="1"/>
              </p:cNvSpPr>
              <p:nvPr/>
            </p:nvSpPr>
            <p:spPr bwMode="auto">
              <a:xfrm>
                <a:off x="4437" y="2400"/>
                <a:ext cx="353" cy="13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Text Box 27"/>
              <p:cNvSpPr txBox="1">
                <a:spLocks noChangeArrowheads="1"/>
              </p:cNvSpPr>
              <p:nvPr/>
            </p:nvSpPr>
            <p:spPr bwMode="auto">
              <a:xfrm>
                <a:off x="4415" y="2367"/>
                <a:ext cx="38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US" sz="1600" b="0">
                    <a:solidFill>
                      <a:schemeClr val="bg1"/>
                    </a:solidFill>
                    <a:latin typeface="Comic Sans MS" charset="0"/>
                  </a:rPr>
                  <a:t>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5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None of these are the “Internet way”…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not?  </a:t>
            </a:r>
          </a:p>
          <a:p>
            <a:pPr lvl="3"/>
            <a:endParaRPr lang="en-US" dirty="0"/>
          </a:p>
          <a:p>
            <a:r>
              <a:rPr lang="en-US" dirty="0" smtClean="0"/>
              <a:t>What’s wrong with</a:t>
            </a:r>
          </a:p>
          <a:p>
            <a:pPr lvl="1"/>
            <a:r>
              <a:rPr lang="en-US" dirty="0" smtClean="0"/>
              <a:t>TDMA</a:t>
            </a:r>
          </a:p>
          <a:p>
            <a:pPr lvl="1"/>
            <a:r>
              <a:rPr lang="en-US" dirty="0" smtClean="0"/>
              <a:t>FDMA</a:t>
            </a:r>
          </a:p>
          <a:p>
            <a:pPr lvl="1"/>
            <a:r>
              <a:rPr lang="en-US" dirty="0" smtClean="0"/>
              <a:t>Polling</a:t>
            </a:r>
          </a:p>
          <a:p>
            <a:pPr lvl="1"/>
            <a:r>
              <a:rPr lang="en-US" dirty="0" smtClean="0"/>
              <a:t>Token passing</a:t>
            </a:r>
          </a:p>
          <a:p>
            <a:pPr lvl="4"/>
            <a:endParaRPr lang="en-US" dirty="0"/>
          </a:p>
          <a:p>
            <a:r>
              <a:rPr lang="en-US" dirty="0" smtClean="0"/>
              <a:t>Turn to random access</a:t>
            </a:r>
          </a:p>
          <a:p>
            <a:pPr lvl="1"/>
            <a:r>
              <a:rPr lang="en-US" dirty="0"/>
              <a:t>Optimize for the common case (no collision)</a:t>
            </a:r>
          </a:p>
          <a:p>
            <a:pPr lvl="1"/>
            <a:r>
              <a:rPr lang="en-US" dirty="0" smtClean="0"/>
              <a:t>Don’t avoid collisions, just recover from them….</a:t>
            </a:r>
          </a:p>
          <a:p>
            <a:pPr lvl="1"/>
            <a:r>
              <a:rPr lang="en-US" b="1" dirty="0" smtClean="0"/>
              <a:t>Sound familiar?</a:t>
            </a:r>
          </a:p>
        </p:txBody>
      </p:sp>
    </p:spTree>
    <p:extLst>
      <p:ext uri="{BB962C8B-B14F-4D97-AF65-F5344CB8AC3E}">
        <p14:creationId xmlns:p14="http://schemas.microsoft.com/office/powerpoint/2010/main" val="20559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Forwarding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400" smtClean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7A2619-EC30-4DF8-9204-82D7E99B1647}" type="slidenum">
              <a:rPr lang="en-US" sz="1400"/>
              <a:pPr eaLnBrk="1" hangingPunct="1"/>
              <a:t>9</a:t>
            </a:fld>
            <a:endParaRPr lang="en-US" sz="1400"/>
          </a:p>
        </p:txBody>
      </p:sp>
      <p:grpSp>
        <p:nvGrpSpPr>
          <p:cNvPr id="10245" name="Group 157"/>
          <p:cNvGrpSpPr>
            <a:grpSpLocks/>
          </p:cNvGrpSpPr>
          <p:nvPr/>
        </p:nvGrpSpPr>
        <p:grpSpPr bwMode="auto">
          <a:xfrm>
            <a:off x="1905000" y="2428875"/>
            <a:ext cx="6172200" cy="2438400"/>
            <a:chOff x="-384" y="1008"/>
            <a:chExt cx="1584" cy="864"/>
          </a:xfrm>
        </p:grpSpPr>
        <p:sp>
          <p:nvSpPr>
            <p:cNvPr id="10324" name="AutoShape 158"/>
            <p:cNvSpPr>
              <a:spLocks noChangeArrowheads="1"/>
            </p:cNvSpPr>
            <p:nvPr/>
          </p:nvSpPr>
          <p:spPr bwMode="auto">
            <a:xfrm>
              <a:off x="-384" y="1008"/>
              <a:ext cx="1584" cy="864"/>
            </a:xfrm>
            <a:prstGeom prst="cloudCallout">
              <a:avLst>
                <a:gd name="adj1" fmla="val -5745"/>
                <a:gd name="adj2" fmla="val 4051"/>
              </a:avLst>
            </a:prstGeom>
            <a:solidFill>
              <a:schemeClr val="bg1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325" name="Oval 159"/>
            <p:cNvSpPr>
              <a:spLocks noChangeArrowheads="1"/>
            </p:cNvSpPr>
            <p:nvPr/>
          </p:nvSpPr>
          <p:spPr bwMode="auto">
            <a:xfrm>
              <a:off x="-240" y="1296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326" name="Oval 160"/>
            <p:cNvSpPr>
              <a:spLocks noChangeArrowheads="1"/>
            </p:cNvSpPr>
            <p:nvPr/>
          </p:nvSpPr>
          <p:spPr bwMode="auto">
            <a:xfrm>
              <a:off x="18" y="1200"/>
              <a:ext cx="46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0246" name="Text Box 35"/>
          <p:cNvSpPr txBox="1">
            <a:spLocks noChangeArrowheads="1"/>
          </p:cNvSpPr>
          <p:nvPr/>
        </p:nvSpPr>
        <p:spPr bwMode="auto">
          <a:xfrm>
            <a:off x="457200" y="2554288"/>
            <a:ext cx="123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anose="020B0604020202020204" pitchFamily="34" charset="0"/>
              </a:rPr>
              <a:t>End Host</a:t>
            </a:r>
          </a:p>
        </p:txBody>
      </p:sp>
      <p:sp>
        <p:nvSpPr>
          <p:cNvPr id="10247" name="Line 173"/>
          <p:cNvSpPr>
            <a:spLocks noChangeShapeType="1"/>
          </p:cNvSpPr>
          <p:nvPr/>
        </p:nvSpPr>
        <p:spPr bwMode="auto">
          <a:xfrm>
            <a:off x="1036638" y="2887663"/>
            <a:ext cx="155575" cy="355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8" name="Picture 9" descr="http://openclipart.org/image/250px/svg_to_png/171277/L3_swit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388" y="773113"/>
            <a:ext cx="8985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988" y="330200"/>
            <a:ext cx="7524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3930650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428875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486275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2606675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495675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490913"/>
            <a:ext cx="70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6" name="Line 196"/>
          <p:cNvSpPr>
            <a:spLocks noChangeShapeType="1"/>
          </p:cNvSpPr>
          <p:nvPr/>
        </p:nvSpPr>
        <p:spPr bwMode="auto">
          <a:xfrm flipV="1">
            <a:off x="2655888" y="3946525"/>
            <a:ext cx="1220787" cy="3222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96"/>
          <p:cNvSpPr>
            <a:spLocks noChangeShapeType="1"/>
          </p:cNvSpPr>
          <p:nvPr/>
        </p:nvSpPr>
        <p:spPr bwMode="auto">
          <a:xfrm flipV="1">
            <a:off x="2465388" y="2911475"/>
            <a:ext cx="1287462" cy="1117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96"/>
          <p:cNvSpPr>
            <a:spLocks noChangeShapeType="1"/>
          </p:cNvSpPr>
          <p:nvPr/>
        </p:nvSpPr>
        <p:spPr bwMode="auto">
          <a:xfrm flipV="1">
            <a:off x="4457700" y="3795713"/>
            <a:ext cx="1314450" cy="4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6"/>
          <p:cNvSpPr>
            <a:spLocks noChangeShapeType="1"/>
          </p:cNvSpPr>
          <p:nvPr/>
        </p:nvSpPr>
        <p:spPr bwMode="auto">
          <a:xfrm flipV="1">
            <a:off x="6329363" y="3065463"/>
            <a:ext cx="1138237" cy="5540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196"/>
          <p:cNvSpPr>
            <a:spLocks noChangeShapeType="1"/>
          </p:cNvSpPr>
          <p:nvPr/>
        </p:nvSpPr>
        <p:spPr bwMode="auto">
          <a:xfrm>
            <a:off x="4265613" y="4029075"/>
            <a:ext cx="725487" cy="5762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196"/>
          <p:cNvSpPr>
            <a:spLocks noChangeShapeType="1"/>
          </p:cNvSpPr>
          <p:nvPr/>
        </p:nvSpPr>
        <p:spPr bwMode="auto">
          <a:xfrm flipV="1">
            <a:off x="5272088" y="3968750"/>
            <a:ext cx="625475" cy="631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196"/>
          <p:cNvSpPr>
            <a:spLocks noChangeShapeType="1"/>
          </p:cNvSpPr>
          <p:nvPr/>
        </p:nvSpPr>
        <p:spPr bwMode="auto">
          <a:xfrm>
            <a:off x="4286250" y="2733675"/>
            <a:ext cx="2968625" cy="17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196"/>
          <p:cNvSpPr>
            <a:spLocks noChangeShapeType="1"/>
          </p:cNvSpPr>
          <p:nvPr/>
        </p:nvSpPr>
        <p:spPr bwMode="auto">
          <a:xfrm>
            <a:off x="4105275" y="2911475"/>
            <a:ext cx="1792288" cy="736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64" name="Object 97"/>
          <p:cNvGraphicFramePr>
            <a:graphicFrameLocks noChangeAspect="1"/>
          </p:cNvGraphicFramePr>
          <p:nvPr/>
        </p:nvGraphicFramePr>
        <p:xfrm>
          <a:off x="990600" y="3314700"/>
          <a:ext cx="5953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Visio" r:id="rId7" imgW="461010" imgH="459105" progId="Visio.Drawing.6">
                  <p:embed/>
                </p:oleObj>
              </mc:Choice>
              <mc:Fallback>
                <p:oleObj name="Visio" r:id="rId7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14700"/>
                        <a:ext cx="5953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Line 196"/>
          <p:cNvSpPr>
            <a:spLocks noChangeShapeType="1"/>
          </p:cNvSpPr>
          <p:nvPr/>
        </p:nvSpPr>
        <p:spPr bwMode="auto">
          <a:xfrm flipH="1" flipV="1">
            <a:off x="1524000" y="3795713"/>
            <a:ext cx="547688" cy="3032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196"/>
          <p:cNvSpPr>
            <a:spLocks noChangeShapeType="1"/>
          </p:cNvSpPr>
          <p:nvPr/>
        </p:nvSpPr>
        <p:spPr bwMode="auto">
          <a:xfrm flipH="1" flipV="1">
            <a:off x="5272088" y="4943475"/>
            <a:ext cx="5461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196"/>
          <p:cNvSpPr>
            <a:spLocks noChangeShapeType="1"/>
          </p:cNvSpPr>
          <p:nvPr/>
        </p:nvSpPr>
        <p:spPr bwMode="auto">
          <a:xfrm>
            <a:off x="2590800" y="4325938"/>
            <a:ext cx="2114550" cy="4651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8" name="Group 115"/>
          <p:cNvGrpSpPr>
            <a:grpSpLocks/>
          </p:cNvGrpSpPr>
          <p:nvPr/>
        </p:nvGrpSpPr>
        <p:grpSpPr bwMode="auto">
          <a:xfrm>
            <a:off x="9223375" y="4541838"/>
            <a:ext cx="4340225" cy="1401762"/>
            <a:chOff x="1295401" y="4523484"/>
            <a:chExt cx="4340629" cy="1401721"/>
          </a:xfrm>
        </p:grpSpPr>
        <p:sp>
          <p:nvSpPr>
            <p:cNvPr id="10319" name="Line 196"/>
            <p:cNvSpPr>
              <a:spLocks noChangeShapeType="1"/>
            </p:cNvSpPr>
            <p:nvPr/>
          </p:nvSpPr>
          <p:spPr bwMode="auto">
            <a:xfrm flipV="1">
              <a:off x="2362200" y="4641768"/>
              <a:ext cx="1286395" cy="322709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Line 196"/>
            <p:cNvSpPr>
              <a:spLocks noChangeShapeType="1"/>
            </p:cNvSpPr>
            <p:nvPr/>
          </p:nvSpPr>
          <p:spPr bwMode="auto">
            <a:xfrm>
              <a:off x="4037734" y="4670110"/>
              <a:ext cx="708141" cy="522301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Line 196"/>
            <p:cNvSpPr>
              <a:spLocks noChangeShapeType="1"/>
            </p:cNvSpPr>
            <p:nvPr/>
          </p:nvSpPr>
          <p:spPr bwMode="auto">
            <a:xfrm>
              <a:off x="2362201" y="5083660"/>
              <a:ext cx="2114550" cy="430176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196"/>
            <p:cNvSpPr>
              <a:spLocks noChangeShapeType="1"/>
            </p:cNvSpPr>
            <p:nvPr/>
          </p:nvSpPr>
          <p:spPr bwMode="auto">
            <a:xfrm>
              <a:off x="1295401" y="4523484"/>
              <a:ext cx="547254" cy="279638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Line 196"/>
            <p:cNvSpPr>
              <a:spLocks noChangeShapeType="1"/>
            </p:cNvSpPr>
            <p:nvPr/>
          </p:nvSpPr>
          <p:spPr bwMode="auto">
            <a:xfrm>
              <a:off x="5088776" y="5645567"/>
              <a:ext cx="547254" cy="279638"/>
            </a:xfrm>
            <a:prstGeom prst="line">
              <a:avLst/>
            </a:prstGeom>
            <a:noFill/>
            <a:ln w="76200">
              <a:solidFill>
                <a:srgbClr val="CCBE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9" name="Group 101"/>
          <p:cNvGrpSpPr>
            <a:grpSpLocks/>
          </p:cNvGrpSpPr>
          <p:nvPr/>
        </p:nvGrpSpPr>
        <p:grpSpPr bwMode="auto">
          <a:xfrm>
            <a:off x="9431338" y="3544888"/>
            <a:ext cx="2989262" cy="1630362"/>
            <a:chOff x="4037735" y="3545104"/>
            <a:chExt cx="2988598" cy="1630234"/>
          </a:xfrm>
        </p:grpSpPr>
        <p:sp>
          <p:nvSpPr>
            <p:cNvPr id="10314" name="Line 196"/>
            <p:cNvSpPr>
              <a:spLocks noChangeShapeType="1"/>
            </p:cNvSpPr>
            <p:nvPr/>
          </p:nvSpPr>
          <p:spPr bwMode="auto">
            <a:xfrm>
              <a:off x="4178011" y="4653037"/>
              <a:ext cx="708141" cy="522301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Line 196"/>
            <p:cNvSpPr>
              <a:spLocks noChangeShapeType="1"/>
            </p:cNvSpPr>
            <p:nvPr/>
          </p:nvSpPr>
          <p:spPr bwMode="auto">
            <a:xfrm>
              <a:off x="4228754" y="4427257"/>
              <a:ext cx="1133649" cy="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Line 196"/>
            <p:cNvSpPr>
              <a:spLocks noChangeShapeType="1"/>
            </p:cNvSpPr>
            <p:nvPr/>
          </p:nvSpPr>
          <p:spPr bwMode="auto">
            <a:xfrm flipV="1">
              <a:off x="6101542" y="3821554"/>
              <a:ext cx="924791" cy="399988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Line 196"/>
            <p:cNvSpPr>
              <a:spLocks noChangeShapeType="1"/>
            </p:cNvSpPr>
            <p:nvPr/>
          </p:nvSpPr>
          <p:spPr bwMode="auto">
            <a:xfrm>
              <a:off x="4228755" y="3545104"/>
              <a:ext cx="2797578" cy="179915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Line 196"/>
            <p:cNvSpPr>
              <a:spLocks noChangeShapeType="1"/>
            </p:cNvSpPr>
            <p:nvPr/>
          </p:nvSpPr>
          <p:spPr bwMode="auto">
            <a:xfrm>
              <a:off x="4037735" y="3589242"/>
              <a:ext cx="1631546" cy="753884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70" name="Object 98"/>
          <p:cNvGraphicFramePr>
            <a:graphicFrameLocks noChangeAspect="1"/>
          </p:cNvGraphicFramePr>
          <p:nvPr/>
        </p:nvGraphicFramePr>
        <p:xfrm>
          <a:off x="5867400" y="5068888"/>
          <a:ext cx="5953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Visio" r:id="rId9" imgW="461010" imgH="459105" progId="Visio.Drawing.6">
                  <p:embed/>
                </p:oleObj>
              </mc:Choice>
              <mc:Fallback>
                <p:oleObj name="Visio" r:id="rId9" imgW="461010" imgH="45910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068888"/>
                        <a:ext cx="5953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Text Box 35"/>
          <p:cNvSpPr txBox="1">
            <a:spLocks noChangeArrowheads="1"/>
          </p:cNvSpPr>
          <p:nvPr/>
        </p:nvSpPr>
        <p:spPr bwMode="auto">
          <a:xfrm>
            <a:off x="485775" y="3798888"/>
            <a:ext cx="1343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  <a:cs typeface="Courier New" pitchFamily="49" charset="0"/>
              </a:rPr>
              <a:t>0D:73:CA:F3</a:t>
            </a:r>
          </a:p>
        </p:txBody>
      </p:sp>
      <p:sp>
        <p:nvSpPr>
          <p:cNvPr id="140" name="Text Box 35"/>
          <p:cNvSpPr txBox="1">
            <a:spLocks noChangeArrowheads="1"/>
          </p:cNvSpPr>
          <p:nvPr/>
        </p:nvSpPr>
        <p:spPr bwMode="auto">
          <a:xfrm>
            <a:off x="5554663" y="5567363"/>
            <a:ext cx="1344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  <a:cs typeface="Courier New" pitchFamily="49" charset="0"/>
              </a:rPr>
              <a:t>F0:4D:A2:3A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1371600" y="8502650"/>
            <a:ext cx="433388" cy="26828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74" name="Group 64541"/>
          <p:cNvGrpSpPr>
            <a:grpSpLocks/>
          </p:cNvGrpSpPr>
          <p:nvPr/>
        </p:nvGrpSpPr>
        <p:grpSpPr bwMode="auto">
          <a:xfrm>
            <a:off x="2197100" y="7669213"/>
            <a:ext cx="2279650" cy="2078037"/>
            <a:chOff x="2196935" y="3589242"/>
            <a:chExt cx="2279815" cy="2077226"/>
          </a:xfrm>
        </p:grpSpPr>
        <p:cxnSp>
          <p:nvCxnSpPr>
            <p:cNvPr id="147" name="Straight Arrow Connector 146"/>
            <p:cNvCxnSpPr/>
            <p:nvPr/>
          </p:nvCxnSpPr>
          <p:spPr>
            <a:xfrm flipV="1">
              <a:off x="2196935" y="3589242"/>
              <a:ext cx="1222463" cy="1077491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V="1">
              <a:off x="2493819" y="4554065"/>
              <a:ext cx="1006548" cy="342766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2409675" y="5152319"/>
              <a:ext cx="2067075" cy="514149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Straight Arrow Connector 171"/>
          <p:cNvCxnSpPr/>
          <p:nvPr/>
        </p:nvCxnSpPr>
        <p:spPr>
          <a:xfrm flipV="1">
            <a:off x="6376988" y="8007350"/>
            <a:ext cx="914400" cy="48895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76" name="Group 141"/>
          <p:cNvGrpSpPr>
            <a:grpSpLocks/>
          </p:cNvGrpSpPr>
          <p:nvPr/>
        </p:nvGrpSpPr>
        <p:grpSpPr bwMode="auto">
          <a:xfrm>
            <a:off x="3876675" y="7669213"/>
            <a:ext cx="3149600" cy="2312987"/>
            <a:chOff x="3876329" y="3589242"/>
            <a:chExt cx="3150003" cy="2312794"/>
          </a:xfrm>
        </p:grpSpPr>
        <p:cxnSp>
          <p:nvCxnSpPr>
            <p:cNvPr id="169" name="Straight Arrow Connector 168"/>
            <p:cNvCxnSpPr/>
            <p:nvPr/>
          </p:nvCxnSpPr>
          <p:spPr>
            <a:xfrm flipV="1">
              <a:off x="5181421" y="4821039"/>
              <a:ext cx="563635" cy="588913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05" name="Group 64542"/>
            <p:cNvGrpSpPr>
              <a:grpSpLocks/>
            </p:cNvGrpSpPr>
            <p:nvPr/>
          </p:nvGrpSpPr>
          <p:grpSpPr bwMode="auto">
            <a:xfrm>
              <a:off x="3876329" y="3589242"/>
              <a:ext cx="3150003" cy="2312794"/>
              <a:chOff x="3876329" y="3589242"/>
              <a:chExt cx="3150003" cy="2312794"/>
            </a:xfrm>
          </p:grpSpPr>
          <p:cxnSp>
            <p:nvCxnSpPr>
              <p:cNvPr id="156" name="Straight Arrow Connector 155"/>
              <p:cNvCxnSpPr/>
              <p:nvPr/>
            </p:nvCxnSpPr>
            <p:spPr>
              <a:xfrm>
                <a:off x="3876329" y="3760678"/>
                <a:ext cx="1479739" cy="661932"/>
              </a:xfrm>
              <a:prstGeom prst="straightConnector1">
                <a:avLst/>
              </a:prstGeom>
              <a:ln w="698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4157353" y="3589242"/>
                <a:ext cx="2868979" cy="171436"/>
              </a:xfrm>
              <a:prstGeom prst="straightConnector1">
                <a:avLst/>
              </a:prstGeom>
              <a:ln w="698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V="1">
                <a:off x="4228799" y="4621031"/>
                <a:ext cx="1257461" cy="26985"/>
              </a:xfrm>
              <a:prstGeom prst="straightConnector1">
                <a:avLst/>
              </a:prstGeom>
              <a:ln w="698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endCxn id="10252" idx="0"/>
              </p:cNvCxnSpPr>
              <p:nvPr/>
            </p:nvCxnSpPr>
            <p:spPr>
              <a:xfrm>
                <a:off x="4457428" y="4028942"/>
                <a:ext cx="600152" cy="457162"/>
              </a:xfrm>
              <a:prstGeom prst="straightConnector1">
                <a:avLst/>
              </a:prstGeom>
              <a:ln w="698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5190947" y="5638533"/>
                <a:ext cx="520767" cy="263503"/>
              </a:xfrm>
              <a:prstGeom prst="straightConnector1">
                <a:avLst/>
              </a:prstGeom>
              <a:ln w="698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8" name="Straight Arrow Connector 187"/>
          <p:cNvCxnSpPr/>
          <p:nvPr/>
        </p:nvCxnSpPr>
        <p:spPr>
          <a:xfrm>
            <a:off x="1600200" y="3690938"/>
            <a:ext cx="433388" cy="26828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2425700" y="2859088"/>
            <a:ext cx="2279650" cy="2076450"/>
            <a:chOff x="2196935" y="3581400"/>
            <a:chExt cx="2279815" cy="2077226"/>
          </a:xfrm>
        </p:grpSpPr>
        <p:cxnSp>
          <p:nvCxnSpPr>
            <p:cNvPr id="190" name="Straight Arrow Connector 189"/>
            <p:cNvCxnSpPr/>
            <p:nvPr/>
          </p:nvCxnSpPr>
          <p:spPr>
            <a:xfrm flipV="1">
              <a:off x="2196935" y="3581400"/>
              <a:ext cx="1222463" cy="1078315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V="1">
              <a:off x="2493819" y="4545372"/>
              <a:ext cx="1006548" cy="343028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>
              <a:off x="2409675" y="5145671"/>
              <a:ext cx="2067075" cy="512955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3" name="Straight Arrow Connector 192"/>
          <p:cNvCxnSpPr/>
          <p:nvPr/>
        </p:nvCxnSpPr>
        <p:spPr>
          <a:xfrm flipV="1">
            <a:off x="6605588" y="3195638"/>
            <a:ext cx="914400" cy="48895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1905000" y="3836988"/>
            <a:ext cx="750888" cy="7334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3665538" y="2366963"/>
            <a:ext cx="750887" cy="73183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2655888" y="2859088"/>
            <a:ext cx="4598987" cy="1158875"/>
            <a:chOff x="2427316" y="3581400"/>
            <a:chExt cx="4599016" cy="1159444"/>
          </a:xfrm>
        </p:grpSpPr>
        <p:cxnSp>
          <p:nvCxnSpPr>
            <p:cNvPr id="197" name="Straight Arrow Connector 196"/>
            <p:cNvCxnSpPr/>
            <p:nvPr/>
          </p:nvCxnSpPr>
          <p:spPr>
            <a:xfrm>
              <a:off x="3876712" y="3752934"/>
              <a:ext cx="1479559" cy="662312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>
              <a:off x="4157702" y="3581400"/>
              <a:ext cx="2868630" cy="171534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 flipV="1">
              <a:off x="2427316" y="3784700"/>
              <a:ext cx="1073157" cy="956144"/>
            </a:xfrm>
            <a:prstGeom prst="straightConnector1">
              <a:avLst/>
            </a:prstGeom>
            <a:ln w="698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Oval 206"/>
          <p:cNvSpPr/>
          <p:nvPr/>
        </p:nvSpPr>
        <p:spPr>
          <a:xfrm>
            <a:off x="5726113" y="3421063"/>
            <a:ext cx="750887" cy="7334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3733800" y="3421063"/>
            <a:ext cx="750888" cy="73342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0" name="Group 159"/>
          <p:cNvGrpSpPr>
            <a:grpSpLocks/>
          </p:cNvGrpSpPr>
          <p:nvPr/>
        </p:nvGrpSpPr>
        <p:grpSpPr bwMode="auto">
          <a:xfrm>
            <a:off x="4371975" y="2867025"/>
            <a:ext cx="1568450" cy="1646238"/>
            <a:chOff x="4142942" y="3589242"/>
            <a:chExt cx="1569089" cy="1647125"/>
          </a:xfrm>
        </p:grpSpPr>
        <p:cxnSp>
          <p:nvCxnSpPr>
            <p:cNvPr id="209" name="Straight Arrow Connector 208"/>
            <p:cNvCxnSpPr/>
            <p:nvPr/>
          </p:nvCxnSpPr>
          <p:spPr>
            <a:xfrm>
              <a:off x="4255701" y="4407246"/>
              <a:ext cx="1060882" cy="7941"/>
            </a:xfrm>
            <a:prstGeom prst="straightConnector1">
              <a:avLst/>
            </a:prstGeom>
            <a:ln w="698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>
              <a:off x="4142942" y="3589242"/>
              <a:ext cx="1569089" cy="673463"/>
            </a:xfrm>
            <a:prstGeom prst="straightConnector1">
              <a:avLst/>
            </a:prstGeom>
            <a:ln w="698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V="1">
              <a:off x="4952897" y="4648676"/>
              <a:ext cx="562204" cy="587691"/>
            </a:xfrm>
            <a:prstGeom prst="straightConnector1">
              <a:avLst/>
            </a:prstGeom>
            <a:ln w="698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>
            <a:grpSpLocks/>
          </p:cNvGrpSpPr>
          <p:nvPr/>
        </p:nvGrpSpPr>
        <p:grpSpPr bwMode="auto">
          <a:xfrm>
            <a:off x="2781300" y="3890963"/>
            <a:ext cx="2933700" cy="587375"/>
            <a:chOff x="2553195" y="4613699"/>
            <a:chExt cx="2933205" cy="587495"/>
          </a:xfrm>
        </p:grpSpPr>
        <p:cxnSp>
          <p:nvCxnSpPr>
            <p:cNvPr id="199" name="Straight Arrow Connector 198"/>
            <p:cNvCxnSpPr/>
            <p:nvPr/>
          </p:nvCxnSpPr>
          <p:spPr>
            <a:xfrm flipV="1">
              <a:off x="4229312" y="4613699"/>
              <a:ext cx="1257088" cy="26993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>
              <a:off x="4229312" y="4743901"/>
              <a:ext cx="599974" cy="457293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 flipV="1">
              <a:off x="2553195" y="4797887"/>
              <a:ext cx="1033289" cy="236585"/>
            </a:xfrm>
            <a:prstGeom prst="straightConnector1">
              <a:avLst/>
            </a:prstGeom>
            <a:ln w="698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7" name="Text Box 35"/>
          <p:cNvSpPr txBox="1">
            <a:spLocks noChangeArrowheads="1"/>
          </p:cNvSpPr>
          <p:nvPr/>
        </p:nvSpPr>
        <p:spPr bwMode="auto">
          <a:xfrm>
            <a:off x="887413" y="4849813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anose="020B0604020202020204" pitchFamily="34" charset="0"/>
              </a:rPr>
              <a:t>Switch</a:t>
            </a:r>
          </a:p>
        </p:txBody>
      </p:sp>
      <p:sp>
        <p:nvSpPr>
          <p:cNvPr id="10288" name="Line 173"/>
          <p:cNvSpPr>
            <a:spLocks noChangeShapeType="1"/>
          </p:cNvSpPr>
          <p:nvPr/>
        </p:nvSpPr>
        <p:spPr bwMode="auto">
          <a:xfrm flipV="1">
            <a:off x="1524000" y="4422775"/>
            <a:ext cx="509588" cy="5127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Text Box 35"/>
          <p:cNvSpPr txBox="1">
            <a:spLocks noChangeArrowheads="1"/>
          </p:cNvSpPr>
          <p:nvPr/>
        </p:nvSpPr>
        <p:spPr bwMode="auto">
          <a:xfrm>
            <a:off x="5973763" y="1828800"/>
            <a:ext cx="855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anose="020B0604020202020204" pitchFamily="34" charset="0"/>
              </a:rPr>
              <a:t>Cable</a:t>
            </a:r>
          </a:p>
        </p:txBody>
      </p:sp>
      <p:sp>
        <p:nvSpPr>
          <p:cNvPr id="10290" name="Line 173"/>
          <p:cNvSpPr>
            <a:spLocks noChangeShapeType="1"/>
          </p:cNvSpPr>
          <p:nvPr/>
        </p:nvSpPr>
        <p:spPr bwMode="auto">
          <a:xfrm flipH="1">
            <a:off x="5973763" y="2228850"/>
            <a:ext cx="355600" cy="5254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685800" y="5567363"/>
            <a:ext cx="7772400" cy="113823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How to flood with stateless switches?</a:t>
            </a:r>
          </a:p>
        </p:txBody>
      </p:sp>
    </p:spTree>
    <p:extLst>
      <p:ext uri="{BB962C8B-B14F-4D97-AF65-F5344CB8AC3E}">
        <p14:creationId xmlns:p14="http://schemas.microsoft.com/office/powerpoint/2010/main" val="5954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3" grpId="1" animBg="1"/>
      <p:bldP spid="143" grpId="2" animBg="1"/>
      <p:bldP spid="143" grpId="3" animBg="1"/>
      <p:bldP spid="143" grpId="4" animBg="1"/>
      <p:bldP spid="203" grpId="0" animBg="1"/>
      <p:bldP spid="203" grpId="1" animBg="1"/>
      <p:bldP spid="203" grpId="2" animBg="1"/>
      <p:bldP spid="203" grpId="3" animBg="1"/>
      <p:bldP spid="207" grpId="0" animBg="1"/>
      <p:bldP spid="207" grpId="1" animBg="1"/>
      <p:bldP spid="207" grpId="2" animBg="1"/>
      <p:bldP spid="207" grpId="3" animBg="1"/>
      <p:bldP spid="208" grpId="0" animBg="1"/>
      <p:bldP spid="208" grpId="1" animBg="1"/>
      <p:bldP spid="208" grpId="2" animBg="1"/>
      <p:bldP spid="208" grpId="3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Random Access MAC Protocols</a:t>
            </a:r>
          </a:p>
        </p:txBody>
      </p:sp>
      <p:sp>
        <p:nvSpPr>
          <p:cNvPr id="6963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Random Access MAC Protocols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When node has packet to send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Transmit at full channel data rate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i="1">
                <a:latin typeface="Arial" charset="0"/>
                <a:ea typeface="Arial" charset="0"/>
                <a:cs typeface="Arial" charset="0"/>
              </a:rPr>
              <a:t>a priori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coordination among nodes</a:t>
            </a:r>
          </a:p>
          <a:p>
            <a:r>
              <a:rPr lang="en-US">
                <a:latin typeface="Arial" charset="0"/>
                <a:cs typeface="Arial" charset="0"/>
              </a:rPr>
              <a:t>Two or more transmitting nodes </a:t>
            </a:r>
            <a:r>
              <a:rPr lang="en-US">
                <a:latin typeface="Arial" charset="0"/>
                <a:ea typeface="AppleGothic" charset="0"/>
                <a:cs typeface="AppleGothic" charset="0"/>
                <a:sym typeface="Symbol" charset="0"/>
              </a:rPr>
              <a:t>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collision</a:t>
            </a:r>
            <a:endParaRPr lang="en-US">
              <a:latin typeface="Arial" charset="0"/>
              <a:cs typeface="Arial" charset="0"/>
            </a:endParaRP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Data lost</a:t>
            </a:r>
          </a:p>
          <a:p>
            <a:r>
              <a:rPr lang="en-US">
                <a:latin typeface="Arial" charset="0"/>
                <a:cs typeface="Arial" charset="0"/>
              </a:rPr>
              <a:t>Random access MAC protocol specifies: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How to detect collisions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How to recover from collisions </a:t>
            </a:r>
          </a:p>
          <a:p>
            <a:r>
              <a:rPr lang="en-US">
                <a:latin typeface="Arial" charset="0"/>
                <a:cs typeface="Arial" charset="0"/>
              </a:rPr>
              <a:t>Examples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ALOHA and </a:t>
            </a: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Slotted ALOHA</a:t>
            </a:r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chemeClr val="tx2"/>
              </a:buClr>
            </a:pP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CSMA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CSMA/CD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, CSMA/CA (wireless, covered later)</a:t>
            </a:r>
          </a:p>
        </p:txBody>
      </p:sp>
    </p:spTree>
    <p:extLst>
      <p:ext uri="{BB962C8B-B14F-4D97-AF65-F5344CB8AC3E}">
        <p14:creationId xmlns:p14="http://schemas.microsoft.com/office/powerpoint/2010/main" val="34175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Key Ideas of Random Access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Carrier sense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Listen before speaking, and don</a:t>
            </a:r>
            <a:r>
              <a:rPr lang="ja-JP" altLang="en-US" sz="2000" i="1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t interrupt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Checking if someone else is already sending data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waiting till the other node is done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Collision detection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If someone else starts talking at the same time,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stop</a:t>
            </a:r>
          </a:p>
          <a:p>
            <a:pPr lvl="2"/>
            <a:r>
              <a:rPr lang="en-US" sz="1800" b="1" i="1" dirty="0" smtClean="0">
                <a:latin typeface="Arial" charset="0"/>
                <a:ea typeface="Arial" charset="0"/>
                <a:cs typeface="Arial" charset="0"/>
              </a:rPr>
              <a:t>But make sure everyone knows there was a collision!</a:t>
            </a:r>
            <a:endParaRPr lang="en-US" sz="1800" b="1" i="1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Realizing when two nodes are transmitting at once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…by detecting that the data on the wire is garbled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Randomness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Don</a:t>
            </a:r>
            <a:r>
              <a:rPr lang="ja-JP" altLang="en-US" sz="2000" i="1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t start talking again right away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Waiting for a random time before trying again</a:t>
            </a:r>
          </a:p>
        </p:txBody>
      </p:sp>
    </p:spTree>
    <p:extLst>
      <p:ext uri="{BB962C8B-B14F-4D97-AF65-F5344CB8AC3E}">
        <p14:creationId xmlns:p14="http://schemas.microsoft.com/office/powerpoint/2010/main" val="274977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2389177-A03D-0D45-B2EF-B7AFD8998CD6}" type="slidenum">
              <a:rPr lang="en-US" sz="1400" b="0">
                <a:latin typeface="Times New Roman" charset="0"/>
              </a:rPr>
              <a:pPr eaLnBrk="1" hangingPunct="1"/>
              <a:t>93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Where it all Started: AlohaNet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295400"/>
            <a:ext cx="4495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Norm Abramson left </a:t>
            </a:r>
            <a:r>
              <a:rPr lang="en-US" dirty="0" smtClean="0">
                <a:latin typeface="Arial" charset="0"/>
                <a:cs typeface="Arial" charset="0"/>
              </a:rPr>
              <a:t>Stanford in 1970</a:t>
            </a:r>
          </a:p>
          <a:p>
            <a:pPr>
              <a:lnSpc>
                <a:spcPct val="80000"/>
              </a:lnSpc>
            </a:pPr>
            <a:r>
              <a:rPr lang="en-US" b="1" i="1" dirty="0" smtClean="0">
                <a:latin typeface="Arial" charset="0"/>
                <a:cs typeface="Arial" charset="0"/>
              </a:rPr>
              <a:t>So he could surf!</a:t>
            </a:r>
            <a:endParaRPr lang="en-US" b="1" i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Set up first data communication system for Hawaiian islands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Hub at U. Hawaii, Oahu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Had two radio channels: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Random access: 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Sites sending data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Broadcast: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Hub rebroadcasting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data</a:t>
            </a:r>
          </a:p>
        </p:txBody>
      </p:sp>
      <p:pic>
        <p:nvPicPr>
          <p:cNvPr id="75781" name="Picture 4" descr="hawa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49638"/>
            <a:ext cx="464820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Oval 5"/>
          <p:cNvSpPr>
            <a:spLocks noChangeArrowheads="1"/>
          </p:cNvSpPr>
          <p:nvPr/>
        </p:nvSpPr>
        <p:spPr bwMode="auto">
          <a:xfrm>
            <a:off x="914400" y="3297238"/>
            <a:ext cx="2209800" cy="22098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5783" name="Oval 6"/>
          <p:cNvSpPr>
            <a:spLocks noChangeArrowheads="1"/>
          </p:cNvSpPr>
          <p:nvPr/>
        </p:nvSpPr>
        <p:spPr bwMode="auto">
          <a:xfrm>
            <a:off x="1752600" y="3525838"/>
            <a:ext cx="2209800" cy="22098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75784" name="Picture 7" descr="abram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19812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Oval 8"/>
          <p:cNvSpPr>
            <a:spLocks noChangeArrowheads="1"/>
          </p:cNvSpPr>
          <p:nvPr/>
        </p:nvSpPr>
        <p:spPr bwMode="auto">
          <a:xfrm>
            <a:off x="0" y="2895600"/>
            <a:ext cx="2209800" cy="22098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952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channels: random access, broadcast</a:t>
            </a:r>
          </a:p>
          <a:p>
            <a:pPr lvl="2"/>
            <a:endParaRPr lang="en-US" dirty="0"/>
          </a:p>
          <a:p>
            <a:r>
              <a:rPr lang="en-US" dirty="0" smtClean="0"/>
              <a:t>Sites send packets to hub (random)</a:t>
            </a:r>
          </a:p>
          <a:p>
            <a:pPr lvl="1"/>
            <a:r>
              <a:rPr lang="en-US" dirty="0" smtClean="0"/>
              <a:t>If received, hub sends ACK (random)</a:t>
            </a:r>
          </a:p>
          <a:p>
            <a:pPr lvl="1"/>
            <a:r>
              <a:rPr lang="en-US" dirty="0" smtClean="0"/>
              <a:t>If not received (due to collision), site resends</a:t>
            </a:r>
          </a:p>
          <a:p>
            <a:pPr lvl="2"/>
            <a:endParaRPr lang="en-US" dirty="0"/>
          </a:p>
          <a:p>
            <a:r>
              <a:rPr lang="en-US" dirty="0" smtClean="0"/>
              <a:t>Hub sends packets to all sites (broadcast)</a:t>
            </a:r>
          </a:p>
          <a:p>
            <a:pPr lvl="1"/>
            <a:r>
              <a:rPr lang="en-US" dirty="0" smtClean="0"/>
              <a:t>Sites can receive even if they are also sending</a:t>
            </a:r>
          </a:p>
          <a:p>
            <a:pPr lvl="1"/>
            <a:endParaRPr lang="en-US" dirty="0"/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When do you resend?   </a:t>
            </a:r>
            <a:r>
              <a:rPr lang="en-US" dirty="0" smtClean="0">
                <a:solidFill>
                  <a:srgbClr val="FF0000"/>
                </a:solidFill>
              </a:rPr>
              <a:t>Resend with probability p</a:t>
            </a:r>
          </a:p>
          <a:p>
            <a:pPr lvl="1"/>
            <a:r>
              <a:rPr lang="en-US" dirty="0" smtClean="0"/>
              <a:t>How does this perform? </a:t>
            </a:r>
            <a:r>
              <a:rPr lang="en-US" dirty="0" smtClean="0">
                <a:solidFill>
                  <a:srgbClr val="FF0000"/>
                </a:solidFill>
              </a:rPr>
              <a:t>Need a clean model…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76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Slotted ALOHA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u="sng" dirty="0">
                <a:solidFill>
                  <a:srgbClr val="FF3300"/>
                </a:solidFill>
                <a:latin typeface="Arial" charset="0"/>
                <a:cs typeface="Arial" charset="0"/>
              </a:rPr>
              <a:t>Assumptions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All frames same size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Time divided into equal slots (time to transmit a frame)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Nodes are synchronized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Nodes begin to transmit frames only at start of slots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If </a:t>
            </a:r>
            <a:r>
              <a:rPr lang="en-US" sz="2400" dirty="0" smtClean="0">
                <a:latin typeface="Arial" charset="0"/>
                <a:cs typeface="Arial" charset="0"/>
              </a:rPr>
              <a:t>multiple nodes </a:t>
            </a:r>
            <a:r>
              <a:rPr lang="en-US" sz="2400" dirty="0">
                <a:latin typeface="Arial" charset="0"/>
                <a:cs typeface="Arial" charset="0"/>
              </a:rPr>
              <a:t>transmit, </a:t>
            </a:r>
            <a:r>
              <a:rPr lang="en-US" sz="2400" dirty="0" smtClean="0">
                <a:latin typeface="Arial" charset="0"/>
                <a:cs typeface="Arial" charset="0"/>
              </a:rPr>
              <a:t>nodes </a:t>
            </a:r>
            <a:r>
              <a:rPr lang="en-US" sz="2400" dirty="0">
                <a:latin typeface="Arial" charset="0"/>
                <a:cs typeface="Arial" charset="0"/>
              </a:rPr>
              <a:t>detect collision</a:t>
            </a:r>
          </a:p>
        </p:txBody>
      </p:sp>
      <p:sp>
        <p:nvSpPr>
          <p:cNvPr id="96973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2672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 dirty="0">
                <a:solidFill>
                  <a:srgbClr val="FF3300"/>
                </a:solidFill>
                <a:latin typeface="Arial" charset="0"/>
                <a:cs typeface="Arial" charset="0"/>
              </a:rPr>
              <a:t>Operation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When node gets fresh data, transmits in next slot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No collision: success!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Collision: node retransmits </a:t>
            </a:r>
            <a:r>
              <a:rPr lang="en-US" sz="2400" dirty="0" smtClean="0">
                <a:latin typeface="Arial" charset="0"/>
                <a:cs typeface="Arial" charset="0"/>
              </a:rPr>
              <a:t>with </a:t>
            </a:r>
            <a:r>
              <a:rPr lang="en-US" sz="2400" dirty="0">
                <a:latin typeface="Arial" charset="0"/>
                <a:cs typeface="Arial" charset="0"/>
              </a:rPr>
              <a:t>probability </a:t>
            </a:r>
            <a:r>
              <a:rPr lang="en-US" sz="2400" b="1" dirty="0">
                <a:latin typeface="Arial" charset="0"/>
                <a:cs typeface="Arial" charset="0"/>
              </a:rPr>
              <a:t>p</a:t>
            </a:r>
            <a:r>
              <a:rPr lang="en-US" sz="2400" dirty="0">
                <a:latin typeface="Arial" charset="0"/>
                <a:cs typeface="Arial" charset="0"/>
              </a:rPr>
              <a:t> until success</a:t>
            </a:r>
          </a:p>
        </p:txBody>
      </p:sp>
    </p:spTree>
    <p:extLst>
      <p:ext uri="{BB962C8B-B14F-4D97-AF65-F5344CB8AC3E}">
        <p14:creationId xmlns:p14="http://schemas.microsoft.com/office/powerpoint/2010/main" val="3342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  <p:bldP spid="969737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Slot-by-Slot Example</a:t>
            </a:r>
          </a:p>
        </p:txBody>
      </p:sp>
      <p:pic>
        <p:nvPicPr>
          <p:cNvPr id="79876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0800"/>
            <a:ext cx="80899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57400" y="1219200"/>
            <a:ext cx="533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90800" y="1219200"/>
            <a:ext cx="4572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048000" y="1219200"/>
            <a:ext cx="533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505200" y="1219200"/>
            <a:ext cx="533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038600" y="1219200"/>
            <a:ext cx="533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72000" y="1219200"/>
            <a:ext cx="533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105400" y="1219200"/>
            <a:ext cx="533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562600" y="1219200"/>
            <a:ext cx="609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096000" y="1219200"/>
            <a:ext cx="609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57200" y="3884613"/>
            <a:ext cx="84582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en-US" b="0" kern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6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Efficiency of Slotted Aloha</a:t>
            </a:r>
          </a:p>
        </p:txBody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102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Suppose </a:t>
            </a:r>
            <a:r>
              <a:rPr lang="en-US" dirty="0">
                <a:latin typeface="Arial" charset="0"/>
                <a:cs typeface="Arial" charset="0"/>
              </a:rPr>
              <a:t>N stations have packets to send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transmits in slot with probability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p</a:t>
            </a:r>
          </a:p>
          <a:p>
            <a:pPr lvl="5"/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Probability of successful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transmission: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by a </a:t>
            </a:r>
            <a:r>
              <a:rPr lang="en-US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particular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node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   S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 (1-p)</a:t>
            </a:r>
            <a:r>
              <a:rPr lang="en-US" b="1" i="1" baseline="30000" dirty="0">
                <a:latin typeface="Arial" charset="0"/>
                <a:ea typeface="Arial" charset="0"/>
                <a:cs typeface="Arial" charset="0"/>
              </a:rPr>
              <a:t>(N-1)</a:t>
            </a:r>
            <a:br>
              <a:rPr lang="en-US" b="1" i="1" baseline="30000" dirty="0">
                <a:latin typeface="Arial" charset="0"/>
                <a:ea typeface="Arial" charset="0"/>
                <a:cs typeface="Arial" charset="0"/>
              </a:rPr>
            </a:b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any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 nodes: S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= N p (1-p)</a:t>
            </a:r>
            <a:r>
              <a:rPr lang="en-US" b="1" i="1" baseline="30000" dirty="0">
                <a:latin typeface="Arial" charset="0"/>
                <a:ea typeface="Arial" charset="0"/>
                <a:cs typeface="Arial" charset="0"/>
              </a:rPr>
              <a:t>(N-1</a:t>
            </a:r>
            <a:r>
              <a:rPr lang="en-US" b="1" i="1" baseline="30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7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What value of p maximizes prob. </a:t>
            </a:r>
            <a:r>
              <a:rPr lang="en-US" dirty="0">
                <a:latin typeface="Arial" charset="0"/>
                <a:cs typeface="Arial" charset="0"/>
              </a:rPr>
              <a:t>o</a:t>
            </a:r>
            <a:r>
              <a:rPr lang="en-US" dirty="0" smtClean="0">
                <a:latin typeface="Arial" charset="0"/>
                <a:cs typeface="Arial" charset="0"/>
              </a:rPr>
              <a:t>f success: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For fixed p, S </a:t>
            </a:r>
            <a:r>
              <a:rPr lang="en-US" dirty="0">
                <a:latin typeface="Wingdings" charset="0"/>
                <a:ea typeface="ＭＳ Ｐゴシック" charset="0"/>
                <a:cs typeface="Wingdings" charset="0"/>
              </a:rPr>
              <a:t>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0 as N increases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But if p = 1/N, then S </a:t>
            </a:r>
            <a:r>
              <a:rPr lang="en-US" dirty="0">
                <a:latin typeface="Wingdings" charset="0"/>
                <a:ea typeface="ＭＳ Ｐゴシック" charset="0"/>
                <a:cs typeface="Wingdings" charset="0"/>
              </a:rPr>
              <a:t>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1/e = 0.37 as 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increases</a:t>
            </a:r>
          </a:p>
          <a:p>
            <a:pPr lvl="8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Max efficiency is only slightly greater than 1/3!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0195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Pros and Cons of Slotted Aloha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36913"/>
            <a:ext cx="4152900" cy="359251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 dirty="0">
                <a:solidFill>
                  <a:srgbClr val="FF3300"/>
                </a:solidFill>
                <a:latin typeface="Arial" charset="0"/>
                <a:cs typeface="Arial" charset="0"/>
              </a:rPr>
              <a:t>Pros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Single active node can continuously transmit at full rate of channel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Highly decentralized: only need slot synchronization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Simple</a:t>
            </a:r>
          </a:p>
        </p:txBody>
      </p:sp>
      <p:sp>
        <p:nvSpPr>
          <p:cNvPr id="971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3216275"/>
            <a:ext cx="4152900" cy="36417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 dirty="0">
                <a:solidFill>
                  <a:srgbClr val="FF3300"/>
                </a:solidFill>
                <a:latin typeface="Arial" charset="0"/>
                <a:cs typeface="Arial" charset="0"/>
              </a:rPr>
              <a:t>Cons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Wasted slots: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Idle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Collisions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Collisions consume entire slot</a:t>
            </a: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Clock synchronization</a:t>
            </a:r>
          </a:p>
        </p:txBody>
      </p:sp>
      <p:pic>
        <p:nvPicPr>
          <p:cNvPr id="83974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0800"/>
            <a:ext cx="80899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Improving on Slotted Aloha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Fewer wasted slots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i="1" dirty="0">
                <a:latin typeface="Arial" charset="0"/>
                <a:ea typeface="Arial" charset="0"/>
                <a:cs typeface="Arial" charset="0"/>
              </a:rPr>
              <a:t>Need to decrease collisions and empty slots</a:t>
            </a:r>
            <a:br>
              <a:rPr lang="en-US" i="1" dirty="0">
                <a:latin typeface="Arial" charset="0"/>
                <a:ea typeface="Arial" charset="0"/>
                <a:cs typeface="Arial" charset="0"/>
              </a:rPr>
            </a:b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Don’t 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waste full slots on collisions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i="1" dirty="0">
                <a:latin typeface="Arial" charset="0"/>
                <a:ea typeface="Arial" charset="0"/>
                <a:cs typeface="Arial" charset="0"/>
              </a:rPr>
              <a:t>Need to decrease time to detect collisions</a:t>
            </a:r>
            <a:br>
              <a:rPr lang="en-US" i="1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Avoid need for synchronization</a:t>
            </a:r>
          </a:p>
          <a:p>
            <a:pPr lvl="1">
              <a:buClr>
                <a:schemeClr val="tx2"/>
              </a:buClr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Synchronization is hard to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achieve</a:t>
            </a:r>
          </a:p>
          <a:p>
            <a:pPr lvl="1">
              <a:buClr>
                <a:schemeClr val="tx2"/>
              </a:buClr>
            </a:pPr>
            <a:r>
              <a:rPr lang="en-US" b="1" i="1" dirty="0" smtClean="0">
                <a:latin typeface="Arial" charset="0"/>
                <a:ea typeface="Arial" charset="0"/>
                <a:cs typeface="Arial" charset="0"/>
              </a:rPr>
              <a:t>And Aloha performance drops if you don’t have slots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i="1" dirty="0">
                <a:latin typeface="Arial" charset="0"/>
                <a:ea typeface="Arial" charset="0"/>
                <a:cs typeface="Arial" charset="0"/>
              </a:rPr>
            </a:br>
            <a:endParaRPr lang="en-US" b="1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7132</TotalTime>
  <Words>6448</Words>
  <Application>Microsoft Office PowerPoint</Application>
  <PresentationFormat>On-screen Show (4:3)</PresentationFormat>
  <Paragraphs>1348</Paragraphs>
  <Slides>123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123</vt:i4>
      </vt:variant>
    </vt:vector>
  </HeadingPairs>
  <TitlesOfParts>
    <vt:vector size="139" baseType="lpstr">
      <vt:lpstr>ＭＳ Ｐゴシック</vt:lpstr>
      <vt:lpstr>AppleGothic</vt:lpstr>
      <vt:lpstr>Arial</vt:lpstr>
      <vt:lpstr>Calibri</vt:lpstr>
      <vt:lpstr>Calibri Light</vt:lpstr>
      <vt:lpstr>Comic Sans MS</vt:lpstr>
      <vt:lpstr>Courier New</vt:lpstr>
      <vt:lpstr>Helvetica</vt:lpstr>
      <vt:lpstr>Symbol</vt:lpstr>
      <vt:lpstr>Tahoma</vt:lpstr>
      <vt:lpstr>Times New Roman</vt:lpstr>
      <vt:lpstr>Wingdings</vt:lpstr>
      <vt:lpstr>Office Theme</vt:lpstr>
      <vt:lpstr>Visio</vt:lpstr>
      <vt:lpstr>Clip</vt:lpstr>
      <vt:lpstr>Document</vt:lpstr>
      <vt:lpstr>Ethernet</vt:lpstr>
      <vt:lpstr>Some History</vt:lpstr>
      <vt:lpstr>Today</vt:lpstr>
      <vt:lpstr>Ethernet: Key Concepts</vt:lpstr>
      <vt:lpstr>Overview of Ethernet</vt:lpstr>
      <vt:lpstr>Overview of Ethernet</vt:lpstr>
      <vt:lpstr>Overview of Ethernet</vt:lpstr>
      <vt:lpstr>Ethernet Forwarding</vt:lpstr>
      <vt:lpstr>Ethernet Forwarding</vt:lpstr>
      <vt:lpstr>Ethernet Forwarding</vt:lpstr>
      <vt:lpstr>Avoiding Flooding</vt:lpstr>
      <vt:lpstr>Avoiding Flooding</vt:lpstr>
      <vt:lpstr>Learning Bridges</vt:lpstr>
      <vt:lpstr>Scaling Ethernet with VLANs</vt:lpstr>
      <vt:lpstr>Virtual LANs</vt:lpstr>
      <vt:lpstr>How VLANs are implemented</vt:lpstr>
      <vt:lpstr>How VLANs are implemented</vt:lpstr>
      <vt:lpstr>How VLANs are implemented</vt:lpstr>
      <vt:lpstr>Dynamic Trunking Protocol (DTP)</vt:lpstr>
      <vt:lpstr>Medium Access Control Address</vt:lpstr>
      <vt:lpstr>MAC Address vs. IP Address</vt:lpstr>
      <vt:lpstr>Naming  </vt:lpstr>
      <vt:lpstr>Discovery</vt:lpstr>
      <vt:lpstr>ARP and DHCP</vt:lpstr>
      <vt:lpstr>ARP and DHCP</vt:lpstr>
      <vt:lpstr>ARP and DHCP</vt:lpstr>
      <vt:lpstr>Dynamic Host Configuration Protocol (DHCP)</vt:lpstr>
      <vt:lpstr>Dynamic Host Configuration Protocol (DHCP)</vt:lpstr>
      <vt:lpstr>DHCP</vt:lpstr>
      <vt:lpstr>DHCP: operation</vt:lpstr>
      <vt:lpstr>DHCP: operation</vt:lpstr>
      <vt:lpstr>DHCP: operation</vt:lpstr>
      <vt:lpstr>DHCP: operation</vt:lpstr>
      <vt:lpstr>DHCP: operation</vt:lpstr>
      <vt:lpstr>DHCP uses “soft state”</vt:lpstr>
      <vt:lpstr>Soft state under failure</vt:lpstr>
      <vt:lpstr>Soft state under failure</vt:lpstr>
      <vt:lpstr>Soft state under failure</vt:lpstr>
      <vt:lpstr> </vt:lpstr>
      <vt:lpstr>Sending Packets Over Link-Layer</vt:lpstr>
      <vt:lpstr>ARP: Address Resolution Protocol</vt:lpstr>
      <vt:lpstr>Address Resolution Protocol (ARP)</vt:lpstr>
      <vt:lpstr>PowerPoint Presentation</vt:lpstr>
      <vt:lpstr>What if the destination is remote?</vt:lpstr>
      <vt:lpstr>Security Analysis of ARP</vt:lpstr>
      <vt:lpstr>Steps in Sending a Packet</vt:lpstr>
      <vt:lpstr>Steps in reaching a Host</vt:lpstr>
      <vt:lpstr>Sending a Packet</vt:lpstr>
      <vt:lpstr>Example: A Sending a Packet to B</vt:lpstr>
      <vt:lpstr>Example: A Sending a Packet to B</vt:lpstr>
      <vt:lpstr>Host A Decides to Send Through R</vt:lpstr>
      <vt:lpstr>Host A Sends Packet Through R</vt:lpstr>
      <vt:lpstr>R Decides how to Forward Packet</vt:lpstr>
      <vt:lpstr>R Sends Packet to B</vt:lpstr>
      <vt:lpstr>Key Ideas in Both ARP and DHCP</vt:lpstr>
      <vt:lpstr>Discovery mechanisms</vt:lpstr>
      <vt:lpstr>Ethernet</vt:lpstr>
      <vt:lpstr>Ethernet </vt:lpstr>
      <vt:lpstr>Evolution</vt:lpstr>
      <vt:lpstr>Ethernet: CSMA/CD Protocol</vt:lpstr>
      <vt:lpstr>Ethernet Frame Structure</vt:lpstr>
      <vt:lpstr>Routing with Switches</vt:lpstr>
      <vt:lpstr>Shuttling Data at Different Layers</vt:lpstr>
      <vt:lpstr>Switches Enable Concurrent Communication</vt:lpstr>
      <vt:lpstr>Self Learning</vt:lpstr>
      <vt:lpstr>Flooding Can Lead to Loops</vt:lpstr>
      <vt:lpstr>Solution: Spanning Trees</vt:lpstr>
      <vt:lpstr>You: Design a Spanning Tree Algorithm</vt:lpstr>
      <vt:lpstr>What Do We Know?</vt:lpstr>
      <vt:lpstr>Two Shortest Paths Create Cycle!</vt:lpstr>
      <vt:lpstr>Must only choose one</vt:lpstr>
      <vt:lpstr>Algorithm Has Two Aspects</vt:lpstr>
      <vt:lpstr>Breaking Ties</vt:lpstr>
      <vt:lpstr>Constructing a Spanning Tree</vt:lpstr>
      <vt:lpstr>Steps in Spanning Tree Algorithm</vt:lpstr>
      <vt:lpstr>Example From Switch #4’s Viewpoint</vt:lpstr>
      <vt:lpstr>Example From Switch #4’s Viewpoint</vt:lpstr>
      <vt:lpstr>Which links are on spanning tree?</vt:lpstr>
      <vt:lpstr>Links on spanning tree</vt:lpstr>
      <vt:lpstr>Now which ones are on the spanning tree?</vt:lpstr>
      <vt:lpstr>Robust Spanning Tree Algorithm</vt:lpstr>
      <vt:lpstr>Why do people hate spanning tree?</vt:lpstr>
      <vt:lpstr>Broadcast  vs Point-to-Point</vt:lpstr>
      <vt:lpstr>Point-to-Point vs. Broadcast Media</vt:lpstr>
      <vt:lpstr>Multiple Access Algorithm</vt:lpstr>
      <vt:lpstr>Channel Partitioning: TDMA</vt:lpstr>
      <vt:lpstr>Channel Partitioning: FDMA</vt:lpstr>
      <vt:lpstr>“Taking Turns” MAC protocols</vt:lpstr>
      <vt:lpstr>None of these are the “Internet way”…</vt:lpstr>
      <vt:lpstr>Random Access MAC Protocols</vt:lpstr>
      <vt:lpstr>Random Access MAC Protocols</vt:lpstr>
      <vt:lpstr>Key Ideas of Random Access</vt:lpstr>
      <vt:lpstr>Where it all Started: AlohaNet</vt:lpstr>
      <vt:lpstr>Aloha Signaling</vt:lpstr>
      <vt:lpstr>Slotted ALOHA</vt:lpstr>
      <vt:lpstr>Slot-by-Slot Example</vt:lpstr>
      <vt:lpstr>Efficiency of Slotted Aloha</vt:lpstr>
      <vt:lpstr>Pros and Cons of Slotted Aloha</vt:lpstr>
      <vt:lpstr>Improving on Slotted Aloha</vt:lpstr>
      <vt:lpstr>CSMA (Carrier Sense Multiple Access)</vt:lpstr>
      <vt:lpstr>CSMA Collisions</vt:lpstr>
      <vt:lpstr>CSMA/CD (Collision Detection)</vt:lpstr>
      <vt:lpstr>CSMA/CD Collision Detection</vt:lpstr>
      <vt:lpstr>Limits on CSMA/CD Network Length</vt:lpstr>
      <vt:lpstr>Limits on CSMA/CD Network Length</vt:lpstr>
      <vt:lpstr>Performance of CSMA/CD</vt:lpstr>
      <vt:lpstr>Ethernet Multiple Access</vt:lpstr>
      <vt:lpstr>Benefits of Ethernet</vt:lpstr>
      <vt:lpstr>Evolution of Ethernet</vt:lpstr>
      <vt:lpstr>Ethernet: CSMA/CD Protocol</vt:lpstr>
      <vt:lpstr>Binary Exponential Backoff (BEB)</vt:lpstr>
      <vt:lpstr>Behavior of BEB Under Light Load</vt:lpstr>
      <vt:lpstr>BEB: Theory vs Reality</vt:lpstr>
      <vt:lpstr>BEB Reality</vt:lpstr>
      <vt:lpstr>BEB Theory</vt:lpstr>
      <vt:lpstr>Question</vt:lpstr>
      <vt:lpstr>MAC “Channel Capture” in BEB</vt:lpstr>
      <vt:lpstr>Example</vt:lpstr>
      <vt:lpstr>Another Question</vt:lpstr>
      <vt:lpstr>Answer</vt:lpstr>
      <vt:lpstr>Different Backoff Functions</vt:lpstr>
      <vt:lpstr>Different Backoff Functions</vt:lpstr>
      <vt:lpstr>Why Do We Care?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Matthew Caesar</dc:creator>
  <cp:lastModifiedBy>Matthew Caesar</cp:lastModifiedBy>
  <cp:revision>97</cp:revision>
  <dcterms:created xsi:type="dcterms:W3CDTF">2014-01-10T22:01:40Z</dcterms:created>
  <dcterms:modified xsi:type="dcterms:W3CDTF">2014-02-26T16:36:20Z</dcterms:modified>
</cp:coreProperties>
</file>