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6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82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83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57" r:id="rId36"/>
    <p:sldId id="458" r:id="rId37"/>
    <p:sldId id="459" r:id="rId38"/>
    <p:sldId id="460" r:id="rId39"/>
    <p:sldId id="461" r:id="rId40"/>
    <p:sldId id="462" r:id="rId41"/>
    <p:sldId id="463" r:id="rId42"/>
    <p:sldId id="464" r:id="rId43"/>
    <p:sldId id="465" r:id="rId44"/>
    <p:sldId id="466" r:id="rId45"/>
    <p:sldId id="467" r:id="rId46"/>
    <p:sldId id="468" r:id="rId47"/>
    <p:sldId id="469" r:id="rId48"/>
    <p:sldId id="470" r:id="rId49"/>
    <p:sldId id="471" r:id="rId50"/>
    <p:sldId id="484" r:id="rId51"/>
    <p:sldId id="473" r:id="rId52"/>
    <p:sldId id="474" r:id="rId53"/>
    <p:sldId id="475" r:id="rId54"/>
    <p:sldId id="476" r:id="rId55"/>
    <p:sldId id="477" r:id="rId56"/>
    <p:sldId id="478" r:id="rId57"/>
    <p:sldId id="479" r:id="rId58"/>
    <p:sldId id="480" r:id="rId5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73369" autoAdjust="0"/>
  </p:normalViewPr>
  <p:slideViewPr>
    <p:cSldViewPr snapToGrid="0">
      <p:cViewPr varScale="1">
        <p:scale>
          <a:sx n="55" d="100"/>
          <a:sy n="5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F05B582-D41C-47C6-885D-F0A727C01EF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B2312A-0363-4862-9B77-D2C84F28D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63A449-2EFF-413F-87DE-5ECDE80D249A}" type="slidenum">
              <a:rPr lang="en-US" sz="14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sz="1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1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5A24356-66D2-4B81-BFBA-841580ABD1A6}" type="slidenum">
              <a:rPr lang="en-US" sz="1400" b="0">
                <a:latin typeface="Times New Roman" panose="02020603050405020304" pitchFamily="18" charset="0"/>
              </a:rPr>
              <a:pPr eaLnBrk="1" hangingPunct="1"/>
              <a:t>46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26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B5974F5-C974-48EA-8292-DB58867DD61C}" type="slidenum">
              <a:rPr lang="en-US" sz="1400" b="0">
                <a:latin typeface="Times New Roman" panose="02020603050405020304" pitchFamily="18" charset="0"/>
              </a:rPr>
              <a:pPr eaLnBrk="1" hangingPunct="1"/>
              <a:t>47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Contrary to wisdom of the day!</a:t>
            </a:r>
          </a:p>
          <a:p>
            <a:r>
              <a:rPr lang="en-US" smtClean="0">
                <a:latin typeface="Times New Roman" panose="02020603050405020304" pitchFamily="18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217294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0534BC0-790A-4B14-BF79-EB89EE3A970C}" type="slidenum">
              <a:rPr lang="en-US" sz="1400" b="0">
                <a:latin typeface="Times New Roman" panose="02020603050405020304" pitchFamily="18" charset="0"/>
              </a:rPr>
              <a:pPr eaLnBrk="1" hangingPunct="1"/>
              <a:t>48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Contrary to wisdom of the day!</a:t>
            </a:r>
          </a:p>
          <a:p>
            <a:r>
              <a:rPr lang="en-US" smtClean="0">
                <a:latin typeface="Times New Roman" panose="02020603050405020304" pitchFamily="18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95842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DCD32CF-FFE5-41DE-9004-B30C68865603}" type="slidenum">
              <a:rPr lang="en-US" sz="1400" b="0">
                <a:latin typeface="Times New Roman" panose="02020603050405020304" pitchFamily="18" charset="0"/>
              </a:rPr>
              <a:pPr eaLnBrk="1" hangingPunct="1"/>
              <a:t>49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0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US" dirty="0" smtClean="0">
                <a:latin typeface="Times New Roman" panose="02020603050405020304" pitchFamily="18" charset="0"/>
              </a:rPr>
              <a:t>One make hosts as simple as possible.  The other makes the network as simple as possible.  Which do you prefer?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312A-0363-4862-9B77-D2C84F28D72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4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42B4E9-FAC6-4512-BB8B-E91300616B81}" type="slidenum">
              <a:rPr lang="en-US" sz="1400" b="0">
                <a:latin typeface="Times New Roman" panose="02020603050405020304" pitchFamily="18" charset="0"/>
              </a:rPr>
              <a:pPr eaLnBrk="1" hangingPunct="1"/>
              <a:t>51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14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0B1141E-4CD1-46C1-8B99-D633C02763A3}" type="slidenum">
              <a:rPr lang="en-US" sz="1400" b="0">
                <a:latin typeface="Times New Roman" panose="02020603050405020304" pitchFamily="18" charset="0"/>
              </a:rPr>
              <a:pPr eaLnBrk="1" hangingPunct="1"/>
              <a:t>52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2A008E-10C9-4127-ABDE-BB3AEFBE94E1}" type="slidenum">
              <a:rPr lang="en-US" sz="14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sz="1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0CBB8C-460A-4343-9110-E86EEAA7ECCB}" type="slidenum">
              <a:rPr lang="en-US" sz="1400" b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Why go up? Why not stay down in the lower levels?</a:t>
            </a:r>
          </a:p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6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AC7920-3ACC-48B3-851E-A340FF42C761}" type="slidenum">
              <a:rPr lang="en-US" sz="1400" b="0">
                <a:latin typeface="Times New Roman" panose="02020603050405020304" pitchFamily="18" charset="0"/>
              </a:rPr>
              <a:pPr eaLnBrk="1" hangingPunct="1"/>
              <a:t>32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5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48A7425-9DF4-4845-A395-712801687DD1}" type="slidenum">
              <a:rPr lang="en-US" sz="1400" b="0">
                <a:latin typeface="Times New Roman" panose="02020603050405020304" pitchFamily="18" charset="0"/>
              </a:rPr>
              <a:pPr eaLnBrk="1" hangingPunct="1"/>
              <a:t>33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2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C1BEBC8-0616-4B5F-930D-BD43A478FCBE}" type="slidenum">
              <a:rPr lang="en-US" sz="1400" b="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Deepest level most header</a:t>
            </a:r>
          </a:p>
        </p:txBody>
      </p:sp>
    </p:spTree>
    <p:extLst>
      <p:ext uri="{BB962C8B-B14F-4D97-AF65-F5344CB8AC3E}">
        <p14:creationId xmlns:p14="http://schemas.microsoft.com/office/powerpoint/2010/main" val="99973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4603317-B8D9-4330-A7C8-2429C7CB9694}" type="slidenum">
              <a:rPr lang="en-US" sz="1400" b="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792163"/>
            <a:ext cx="5389563" cy="4043362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154" y="5108423"/>
            <a:ext cx="5620279" cy="48507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0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8F44C9-FAF0-4A30-978A-065C6141AE93}" type="slidenum">
              <a:rPr lang="en-US" sz="1400" b="0">
                <a:latin typeface="Times New Roman" panose="02020603050405020304" pitchFamily="18" charset="0"/>
              </a:rPr>
              <a:pPr eaLnBrk="1" hangingPunct="1"/>
              <a:t>44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Contrary to wisdom of the day!</a:t>
            </a:r>
          </a:p>
          <a:p>
            <a:r>
              <a:rPr lang="en-US" smtClean="0">
                <a:latin typeface="Times New Roman" panose="02020603050405020304" pitchFamily="18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5550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804763" indent="-309524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238098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733337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228576" indent="-247620" defTabSz="1036907" eaLnBrk="0" hangingPunct="0"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723815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3219054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714293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4209532" indent="-247620" algn="r" defTabSz="1036907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09DB501-B38E-4575-8B7E-7A68AC4DCE0D}" type="slidenum">
              <a:rPr lang="en-US" sz="1400" b="0">
                <a:latin typeface="Times New Roman" panose="02020603050405020304" pitchFamily="18" charset="0"/>
              </a:rPr>
              <a:pPr eaLnBrk="1" hangingPunct="1"/>
              <a:t>45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</a:rPr>
              <a:t>Contrary to wisdom of the day!</a:t>
            </a:r>
          </a:p>
          <a:p>
            <a:r>
              <a:rPr lang="en-US" smtClean="0">
                <a:latin typeface="Times New Roman" panose="02020603050405020304" pitchFamily="18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282561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B8A22-1344-46F3-A599-88DB26769C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438: Spring 2014</a:t>
            </a:r>
          </a:p>
          <a:p>
            <a:r>
              <a:rPr lang="en-US" dirty="0" smtClean="0"/>
              <a:t>Instructor: Matthew Caesar</a:t>
            </a:r>
          </a:p>
          <a:p>
            <a:r>
              <a:rPr lang="en-US"/>
              <a:t>http://courses.engr.illinois.edu/cs438/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73163"/>
          </a:xfrm>
        </p:spPr>
        <p:txBody>
          <a:bodyPr/>
          <a:lstStyle/>
          <a:p>
            <a:r>
              <a:rPr lang="en-US" dirty="0" smtClean="0">
                <a:latin typeface="Helvetica" panose="020B0604020202020204" pitchFamily="34" charset="0"/>
              </a:rPr>
              <a:t>Internet Design Goals </a:t>
            </a:r>
            <a:br>
              <a:rPr lang="en-US" dirty="0" smtClean="0">
                <a:latin typeface="Helvetica" panose="020B0604020202020204" pitchFamily="34" charset="0"/>
              </a:rPr>
            </a:br>
            <a:r>
              <a:rPr lang="en-US" sz="3200" b="0" dirty="0" smtClean="0">
                <a:latin typeface="Helvetica" panose="020B0604020202020204" pitchFamily="34" charset="0"/>
              </a:rPr>
              <a:t>(from Clark</a:t>
            </a:r>
            <a:r>
              <a:rPr lang="en-US" altLang="en-US" sz="3200" b="0" dirty="0" smtClean="0">
                <a:latin typeface="Helvetica" panose="020B0604020202020204" pitchFamily="34" charset="0"/>
              </a:rPr>
              <a:t>’</a:t>
            </a:r>
            <a:r>
              <a:rPr lang="en-US" sz="3200" b="0" dirty="0" smtClean="0">
                <a:latin typeface="Helvetica" panose="020B0604020202020204" pitchFamily="34" charset="0"/>
              </a:rPr>
              <a:t>s SIGCOMM 1988 paper)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9138"/>
            <a:ext cx="8229600" cy="4411662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Connect existing networks</a:t>
            </a:r>
          </a:p>
          <a:p>
            <a:r>
              <a:rPr lang="en-US" smtClean="0"/>
              <a:t>Robust in face of failures </a:t>
            </a:r>
          </a:p>
          <a:p>
            <a:r>
              <a:rPr lang="en-US" smtClean="0"/>
              <a:t>Support multiple types of delivery services</a:t>
            </a:r>
          </a:p>
          <a:p>
            <a:r>
              <a:rPr lang="en-US" smtClean="0"/>
              <a:t>Accommodate a variety of networks</a:t>
            </a:r>
          </a:p>
          <a:p>
            <a:r>
              <a:rPr lang="en-US" smtClean="0"/>
              <a:t>Allow distributed management</a:t>
            </a:r>
          </a:p>
          <a:p>
            <a:r>
              <a:rPr lang="en-US" smtClean="0"/>
              <a:t>Cost effective</a:t>
            </a:r>
          </a:p>
          <a:p>
            <a:r>
              <a:rPr lang="en-US" smtClean="0"/>
              <a:t>Easy host attachment</a:t>
            </a:r>
          </a:p>
          <a:p>
            <a:r>
              <a:rPr lang="en-US" smtClean="0"/>
              <a:t>Allow resource accountability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51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Existing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Wanted a single unifying interface that could be used to connect any pair of (existing) networks</a:t>
            </a:r>
          </a:p>
          <a:p>
            <a:endParaRPr lang="en-US" dirty="0"/>
          </a:p>
          <a:p>
            <a:r>
              <a:rPr lang="en-US" dirty="0"/>
              <a:t>Interface to be compatible with existing networks</a:t>
            </a:r>
          </a:p>
          <a:p>
            <a:pPr lvl="1"/>
            <a:r>
              <a:rPr lang="en-US" dirty="0"/>
              <a:t>couldn’t demand performance capabilities not supported by existing networks</a:t>
            </a:r>
          </a:p>
          <a:p>
            <a:pPr lvl="1"/>
            <a:r>
              <a:rPr lang="en-US" dirty="0"/>
              <a:t>had to support existing packet switched networks</a:t>
            </a:r>
          </a:p>
          <a:p>
            <a:endParaRPr lang="en-US" dirty="0"/>
          </a:p>
          <a:p>
            <a:r>
              <a:rPr lang="en-US" dirty="0"/>
              <a:t>Led to focus on an inter-networking service based on the </a:t>
            </a:r>
            <a:r>
              <a:rPr lang="en-US" dirty="0">
                <a:solidFill>
                  <a:srgbClr val="FF0000"/>
                </a:solidFill>
              </a:rPr>
              <a:t>best-effort delivery of packets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5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73162"/>
          </a:xfrm>
        </p:spPr>
        <p:txBody>
          <a:bodyPr/>
          <a:lstStyle/>
          <a:p>
            <a:r>
              <a:rPr lang="en-US" dirty="0" smtClean="0"/>
              <a:t>How would you go about designing the Internet?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2895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mtClean="0"/>
              <a:t>Sit down and… 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List your goals 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Prioritize them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Hence define the service you will offer</a:t>
            </a:r>
          </a:p>
          <a:p>
            <a:pPr lvl="1"/>
            <a:r>
              <a:rPr lang="en-US" smtClean="0"/>
              <a:t>Architect a solution that implements the service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74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4864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Decompose</a:t>
            </a:r>
            <a:r>
              <a:rPr lang="en-US" smtClean="0"/>
              <a:t> the problem into tasks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Organize</a:t>
            </a:r>
            <a:r>
              <a:rPr lang="en-US" smtClean="0"/>
              <a:t> these tasks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Assign</a:t>
            </a:r>
            <a:r>
              <a:rPr lang="en-US" smtClean="0"/>
              <a:t> tasks to entities (who does what)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0495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116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mtClean="0"/>
              <a:t>What does it take to send packets across the globe?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Bits on wire 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Packets on wire 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Delivery packets within a single physical network 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Deliver packets across multiple networks 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Ensure the destination received the data</a:t>
            </a:r>
          </a:p>
          <a:p>
            <a:pPr marL="0" indent="0"/>
            <a:r>
              <a:rPr lang="en-US" sz="2600" smtClean="0">
                <a:solidFill>
                  <a:srgbClr val="000090"/>
                </a:solidFill>
              </a:rPr>
              <a:t>Do something with the data </a:t>
            </a:r>
          </a:p>
          <a:p>
            <a:pPr marL="0" indent="0"/>
            <a:endParaRPr lang="en-US" sz="2600" smtClean="0">
              <a:solidFill>
                <a:srgbClr val="00009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mtClean="0"/>
              <a:t>This is decomposition…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mtClean="0"/>
              <a:t>Now, how do we organize these tasks?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7391400" y="2819400"/>
            <a:ext cx="127793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90479" bIns="38100" anchor="ctr">
            <a:spAutoFit/>
          </a:bodyPr>
          <a:lstStyle>
            <a:lvl1pPr marL="127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Datalink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7086600" y="3352800"/>
            <a:ext cx="15240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90479" bIns="38100" anchor="ctr">
            <a:spAutoFit/>
          </a:bodyPr>
          <a:lstStyle>
            <a:lvl1pPr marL="127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Network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086600" y="3886200"/>
            <a:ext cx="15240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90479" bIns="38100" anchor="ctr">
            <a:spAutoFit/>
          </a:bodyPr>
          <a:lstStyle>
            <a:lvl1pPr marL="127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Transport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181600" y="4343400"/>
            <a:ext cx="15240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90479" bIns="38100" anchor="ctr">
            <a:spAutoFit/>
          </a:bodyPr>
          <a:lstStyle>
            <a:lvl1pPr marL="127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Application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05200" y="2057400"/>
            <a:ext cx="1828800" cy="685800"/>
            <a:chOff x="3505200" y="2057400"/>
            <a:chExt cx="1828800" cy="685800"/>
          </a:xfrm>
        </p:grpSpPr>
        <p:sp>
          <p:nvSpPr>
            <p:cNvPr id="27656" name="Rectangle 8"/>
            <p:cNvSpPr>
              <a:spLocks/>
            </p:cNvSpPr>
            <p:nvPr/>
          </p:nvSpPr>
          <p:spPr bwMode="auto">
            <a:xfrm>
              <a:off x="3810000" y="2133600"/>
              <a:ext cx="1524000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  <p:sp>
          <p:nvSpPr>
            <p:cNvPr id="27657" name="Right Brace 1"/>
            <p:cNvSpPr>
              <a:spLocks/>
            </p:cNvSpPr>
            <p:nvPr/>
          </p:nvSpPr>
          <p:spPr bwMode="auto">
            <a:xfrm>
              <a:off x="3505200" y="2057400"/>
              <a:ext cx="228600" cy="6858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9730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362200"/>
            <a:ext cx="7620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sz="3600" i="1"/>
              <a:t>Dear John,</a:t>
            </a:r>
          </a:p>
          <a:p>
            <a:pPr algn="l" eaLnBrk="1" hangingPunct="1"/>
            <a:endParaRPr lang="en-US" sz="3600" i="1"/>
          </a:p>
          <a:p>
            <a:pPr algn="l" eaLnBrk="1" hangingPunct="1"/>
            <a:r>
              <a:rPr lang="en-US" sz="3600" i="1"/>
              <a:t>Your days are numbered.</a:t>
            </a:r>
          </a:p>
          <a:p>
            <a:pPr algn="l" eaLnBrk="1" hangingPunct="1"/>
            <a:endParaRPr lang="en-US" sz="3600" i="1"/>
          </a:p>
          <a:p>
            <a:pPr algn="l" eaLnBrk="1" hangingPunct="1"/>
            <a:r>
              <a:rPr lang="en-US" sz="3600" i="1"/>
              <a:t>		--Pat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smtClean="0"/>
              <a:t>Inspiration…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9263"/>
            <a:ext cx="8229600" cy="4411662"/>
          </a:xfrm>
        </p:spPr>
        <p:txBody>
          <a:bodyPr/>
          <a:lstStyle/>
          <a:p>
            <a:r>
              <a:rPr lang="en-US" smtClean="0"/>
              <a:t>CEO A writes letter to CEO B</a:t>
            </a:r>
          </a:p>
          <a:p>
            <a:pPr lvl="1"/>
            <a:r>
              <a:rPr lang="en-US" smtClean="0"/>
              <a:t>Folds letter and hands it to administrative aide</a:t>
            </a:r>
          </a:p>
          <a:p>
            <a:r>
              <a:rPr lang="en-US" smtClean="0"/>
              <a:t>Aide:</a:t>
            </a:r>
          </a:p>
          <a:p>
            <a:pPr lvl="1"/>
            <a:r>
              <a:rPr lang="en-US" smtClean="0"/>
              <a:t>Puts letter in envelope with CEO B</a:t>
            </a:r>
            <a:r>
              <a:rPr lang="en-US" altLang="en-US" smtClean="0"/>
              <a:t>’</a:t>
            </a:r>
            <a:r>
              <a:rPr lang="en-US" smtClean="0"/>
              <a:t>s full name</a:t>
            </a:r>
          </a:p>
          <a:p>
            <a:pPr lvl="1"/>
            <a:r>
              <a:rPr lang="en-US" smtClean="0"/>
              <a:t>Takes to FedEx</a:t>
            </a:r>
          </a:p>
          <a:p>
            <a:r>
              <a:rPr lang="en-US" smtClean="0"/>
              <a:t>FedEx Office</a:t>
            </a:r>
          </a:p>
          <a:p>
            <a:pPr lvl="1"/>
            <a:r>
              <a:rPr lang="en-US" smtClean="0"/>
              <a:t>Puts letter in larger envelope</a:t>
            </a:r>
          </a:p>
          <a:p>
            <a:pPr lvl="1"/>
            <a:r>
              <a:rPr lang="en-US" smtClean="0"/>
              <a:t>Puts name and street address on FedEx envelope</a:t>
            </a:r>
          </a:p>
          <a:p>
            <a:pPr lvl="1"/>
            <a:r>
              <a:rPr lang="en-US" smtClean="0"/>
              <a:t>Puts package on FedEx delivery truck</a:t>
            </a:r>
          </a:p>
          <a:p>
            <a:r>
              <a:rPr lang="en-US" smtClean="0"/>
              <a:t>FedEx delivers to other company</a:t>
            </a:r>
          </a:p>
        </p:txBody>
      </p:sp>
    </p:spTree>
    <p:extLst>
      <p:ext uri="{BB962C8B-B14F-4D97-AF65-F5344CB8AC3E}">
        <p14:creationId xmlns:p14="http://schemas.microsoft.com/office/powerpoint/2010/main" val="1737414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3200400"/>
            <a:ext cx="850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CEO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150" y="4191000"/>
            <a:ext cx="852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105400"/>
            <a:ext cx="1108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FedEx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1244600" y="3662363"/>
            <a:ext cx="19050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1295400" y="4648200"/>
            <a:ext cx="952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248400" y="3195638"/>
            <a:ext cx="8509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CEO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275" y="4186238"/>
            <a:ext cx="8509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25" y="5100638"/>
            <a:ext cx="11080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FedEx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6673850" y="3657600"/>
            <a:ext cx="1587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H="1">
            <a:off x="6740525" y="4643438"/>
            <a:ext cx="9525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  <a:stCxn id="8" idx="3"/>
            <a:endCxn id="17" idx="1"/>
          </p:cNvCxnSpPr>
          <p:nvPr/>
        </p:nvCxnSpPr>
        <p:spPr bwMode="auto">
          <a:xfrm flipV="1">
            <a:off x="1946275" y="5332413"/>
            <a:ext cx="4337050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362200" y="5029200"/>
            <a:ext cx="3657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Location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4600" y="5029200"/>
            <a:ext cx="3505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Fedex</a:t>
            </a: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 Envelope (FE)</a:t>
            </a:r>
          </a:p>
        </p:txBody>
      </p:sp>
      <p:sp>
        <p:nvSpPr>
          <p:cNvPr id="297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Path of the Letter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0" y="3209925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Letter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0" y="4114800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Envelope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3200400"/>
            <a:ext cx="3657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Semantic Content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6000" y="4114800"/>
            <a:ext cx="3657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Identity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1295400"/>
            <a:ext cx="8458200" cy="1384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0">
                <a:latin typeface="Arial" panose="020B0604020202020204" pitchFamily="34" charset="0"/>
              </a:rPr>
              <a:t>“</a:t>
            </a:r>
            <a:r>
              <a:rPr lang="en-US" sz="2800" b="0">
                <a:latin typeface="Arial" panose="020B0604020202020204" pitchFamily="34" charset="0"/>
              </a:rPr>
              <a:t>Peers</a:t>
            </a:r>
            <a:r>
              <a:rPr lang="en-US" altLang="en-US" sz="2800" b="0">
                <a:latin typeface="Arial" panose="020B0604020202020204" pitchFamily="34" charset="0"/>
              </a:rPr>
              <a:t>”</a:t>
            </a:r>
            <a:r>
              <a:rPr lang="en-US" sz="2800" b="0">
                <a:latin typeface="Arial" panose="020B0604020202020204" pitchFamily="34" charset="0"/>
              </a:rPr>
              <a:t> on each side understand the same things</a:t>
            </a:r>
          </a:p>
          <a:p>
            <a:pPr algn="ctr" eaLnBrk="1" hangingPunct="1"/>
            <a:r>
              <a:rPr lang="en-US" sz="2800" b="0">
                <a:latin typeface="Arial" panose="020B0604020202020204" pitchFamily="34" charset="0"/>
              </a:rPr>
              <a:t>No one else needs to</a:t>
            </a:r>
          </a:p>
          <a:p>
            <a:pPr algn="ctr" eaLnBrk="1" hangingPunct="1"/>
            <a:r>
              <a:rPr lang="en-US" sz="2800" b="0">
                <a:latin typeface="Arial" panose="020B0604020202020204" pitchFamily="34" charset="0"/>
              </a:rPr>
              <a:t>Lowest level has most packaging</a:t>
            </a:r>
          </a:p>
        </p:txBody>
      </p:sp>
    </p:spTree>
    <p:extLst>
      <p:ext uri="{BB962C8B-B14F-4D97-AF65-F5344CB8AC3E}">
        <p14:creationId xmlns:p14="http://schemas.microsoft.com/office/powerpoint/2010/main" val="32953184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24" grpId="1"/>
      <p:bldP spid="22" grpId="0"/>
      <p:bldP spid="22" grpId="1"/>
      <p:bldP spid="23" grpId="0"/>
      <p:bldP spid="23" grpId="1"/>
      <p:bldP spid="2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Path Through FedEx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1006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Truck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38" y="3886200"/>
            <a:ext cx="12620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12112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1189038" y="3205163"/>
            <a:ext cx="7937" cy="6810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1196975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8970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219200" y="32766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67138" y="3886200"/>
            <a:ext cx="12620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0000" y="5257800"/>
            <a:ext cx="12112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4343400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50974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4549775" y="4724400"/>
            <a:ext cx="17463" cy="541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7010400" y="2738438"/>
            <a:ext cx="10064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Truck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96100" y="3881438"/>
            <a:ext cx="1262063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38963" y="5253038"/>
            <a:ext cx="12112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64" name="Straight Arrow Connector 63"/>
          <p:cNvCxnSpPr>
            <a:cxnSpLocks noChangeShapeType="1"/>
            <a:stCxn id="61" idx="2"/>
            <a:endCxn id="62" idx="0"/>
          </p:cNvCxnSpPr>
          <p:nvPr/>
        </p:nvCxnSpPr>
        <p:spPr bwMode="auto">
          <a:xfrm>
            <a:off x="7513638" y="3200400"/>
            <a:ext cx="14287" cy="6810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64"/>
          <p:cNvCxnSpPr>
            <a:cxnSpLocks noChangeShapeType="1"/>
            <a:stCxn id="62" idx="2"/>
            <a:endCxn id="63" idx="0"/>
          </p:cNvCxnSpPr>
          <p:nvPr/>
        </p:nvCxnSpPr>
        <p:spPr bwMode="auto">
          <a:xfrm>
            <a:off x="7527925" y="4713288"/>
            <a:ext cx="15875" cy="539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1143000" y="4648200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48000" y="4648200"/>
            <a:ext cx="1219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86200" y="3429000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24400" y="4495800"/>
            <a:ext cx="1219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New</a:t>
            </a:r>
          </a:p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4724400"/>
            <a:ext cx="1219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77000" y="32766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2763" y="5627688"/>
            <a:ext cx="8326437" cy="1077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Deepest Packaging (</a:t>
            </a:r>
            <a:r>
              <a:rPr lang="en-US" sz="3200" dirty="0" err="1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Envelope+FE+Crate</a:t>
            </a: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)</a:t>
            </a:r>
          </a:p>
          <a:p>
            <a:pPr algn="ctr">
              <a:defRPr/>
            </a:pP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at the Lowest Level of Transport</a:t>
            </a:r>
          </a:p>
        </p:txBody>
      </p:sp>
    </p:spTree>
    <p:extLst>
      <p:ext uri="{BB962C8B-B14F-4D97-AF65-F5344CB8AC3E}">
        <p14:creationId xmlns:p14="http://schemas.microsoft.com/office/powerpoint/2010/main" val="20237106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Path Through FedEx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1006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Truck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38" y="3886200"/>
            <a:ext cx="12620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12112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1189038" y="3205163"/>
            <a:ext cx="7937" cy="6810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1196975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8970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219200" y="32766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67138" y="3886200"/>
            <a:ext cx="12620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0000" y="5257800"/>
            <a:ext cx="12112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4343400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50974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4549775" y="4724400"/>
            <a:ext cx="17463" cy="541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7010400" y="2738438"/>
            <a:ext cx="10064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Truck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96100" y="3881438"/>
            <a:ext cx="1262063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Office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38963" y="5253038"/>
            <a:ext cx="12112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Airport</a:t>
            </a:r>
          </a:p>
        </p:txBody>
      </p:sp>
      <p:cxnSp>
        <p:nvCxnSpPr>
          <p:cNvPr id="64" name="Straight Arrow Connector 63"/>
          <p:cNvCxnSpPr>
            <a:cxnSpLocks noChangeShapeType="1"/>
            <a:stCxn id="61" idx="2"/>
            <a:endCxn id="62" idx="0"/>
          </p:cNvCxnSpPr>
          <p:nvPr/>
        </p:nvCxnSpPr>
        <p:spPr bwMode="auto">
          <a:xfrm>
            <a:off x="7513638" y="3200400"/>
            <a:ext cx="14287" cy="6810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64"/>
          <p:cNvCxnSpPr>
            <a:cxnSpLocks noChangeShapeType="1"/>
            <a:stCxn id="62" idx="2"/>
            <a:endCxn id="63" idx="0"/>
          </p:cNvCxnSpPr>
          <p:nvPr/>
        </p:nvCxnSpPr>
        <p:spPr bwMode="auto">
          <a:xfrm>
            <a:off x="7527925" y="4713288"/>
            <a:ext cx="15875" cy="539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1143000" y="4648200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48000" y="4648200"/>
            <a:ext cx="1219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86200" y="3429000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24400" y="4495800"/>
            <a:ext cx="1219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New</a:t>
            </a:r>
          </a:p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4724400"/>
            <a:ext cx="1219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Crate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77000" y="32766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FE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4800" y="1371600"/>
            <a:ext cx="3103563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Higher </a:t>
            </a:r>
            <a:r>
              <a:rPr lang="en-US" altLang="en-US" sz="3200">
                <a:solidFill>
                  <a:srgbClr val="008000"/>
                </a:solidFill>
                <a:latin typeface="Arial" panose="020B0604020202020204" pitchFamily="34" charset="0"/>
              </a:rPr>
              <a:t>“</a:t>
            </a:r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Stack</a:t>
            </a:r>
            <a:r>
              <a:rPr lang="en-US" altLang="en-US" sz="3200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en-US" sz="320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at Ends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94025" y="2209800"/>
            <a:ext cx="3059113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Partial </a:t>
            </a:r>
            <a:r>
              <a:rPr lang="en-US" altLang="en-US" sz="3200">
                <a:solidFill>
                  <a:srgbClr val="008000"/>
                </a:solidFill>
                <a:latin typeface="Arial" panose="020B0604020202020204" pitchFamily="34" charset="0"/>
              </a:rPr>
              <a:t>“</a:t>
            </a:r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Stack</a:t>
            </a:r>
            <a:r>
              <a:rPr lang="en-US" altLang="en-US" sz="3200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en-US" sz="320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Arial" panose="020B0604020202020204" pitchFamily="34" charset="0"/>
              </a:rPr>
              <a:t>During Transit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2763" y="5627688"/>
            <a:ext cx="8326437" cy="1077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Deepest Packaging (</a:t>
            </a:r>
            <a:r>
              <a:rPr lang="en-US" sz="3200" dirty="0" err="1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Envelope+FE+Crate</a:t>
            </a: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)</a:t>
            </a:r>
          </a:p>
          <a:p>
            <a:pPr algn="ctr">
              <a:defRPr/>
            </a:pPr>
            <a:r>
              <a:rPr lang="en-US" sz="3200" dirty="0">
                <a:solidFill>
                  <a:srgbClr val="008000"/>
                </a:solidFill>
                <a:latin typeface="+mn-lt"/>
                <a:ea typeface="ＭＳ Ｐゴシック" charset="0"/>
                <a:cs typeface="ＭＳ Ｐゴシック" charset="0"/>
              </a:rPr>
              <a:t>at the Lowest Level of Transport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52650" y="1609725"/>
            <a:ext cx="4545013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FF0000"/>
                </a:solidFill>
                <a:latin typeface="Arial" panose="020B0604020202020204" pitchFamily="34" charset="0"/>
              </a:rPr>
              <a:t>Highest Level of </a:t>
            </a:r>
          </a:p>
          <a:p>
            <a:pPr algn="ctr" eaLnBrk="1" hangingPunct="1"/>
            <a:r>
              <a:rPr lang="en-US" altLang="en-US" sz="4400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sz="4400">
                <a:solidFill>
                  <a:srgbClr val="FF0000"/>
                </a:solidFill>
                <a:latin typeface="Arial" panose="020B0604020202020204" pitchFamily="34" charset="0"/>
              </a:rPr>
              <a:t>Transit Stack</a:t>
            </a:r>
            <a:r>
              <a:rPr lang="en-US" altLang="en-US" sz="440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endParaRPr lang="en-US" sz="4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sz="4400">
                <a:solidFill>
                  <a:srgbClr val="FF0000"/>
                </a:solidFill>
                <a:latin typeface="Arial" panose="020B0604020202020204" pitchFamily="34" charset="0"/>
              </a:rPr>
              <a:t> is Routing</a:t>
            </a:r>
          </a:p>
        </p:txBody>
      </p:sp>
    </p:spTree>
    <p:extLst>
      <p:ext uri="{BB962C8B-B14F-4D97-AF65-F5344CB8AC3E}">
        <p14:creationId xmlns:p14="http://schemas.microsoft.com/office/powerpoint/2010/main" val="1075145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 smtClean="0"/>
              <a:t>In the context of the Internet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…built on…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…built on…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…built on…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…built on…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4267200" y="1600200"/>
            <a:ext cx="4495800" cy="4267200"/>
            <a:chOff x="4267200" y="1600200"/>
            <a:chExt cx="4495800" cy="4267200"/>
          </a:xfrm>
        </p:grpSpPr>
        <p:cxnSp>
          <p:nvCxnSpPr>
            <p:cNvPr id="32782" name="Straight Arrow Connector 14"/>
            <p:cNvCxnSpPr>
              <a:cxnSpLocks noChangeShapeType="1"/>
              <a:endCxn id="32796" idx="1"/>
            </p:cNvCxnSpPr>
            <p:nvPr/>
          </p:nvCxnSpPr>
          <p:spPr bwMode="auto">
            <a:xfrm>
              <a:off x="4267200" y="1600200"/>
              <a:ext cx="2536459" cy="14422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3" name="Straight Arrow Connector 21"/>
            <p:cNvCxnSpPr>
              <a:cxnSpLocks noChangeShapeType="1"/>
              <a:endCxn id="32792" idx="1"/>
            </p:cNvCxnSpPr>
            <p:nvPr/>
          </p:nvCxnSpPr>
          <p:spPr bwMode="auto">
            <a:xfrm flipV="1">
              <a:off x="5181600" y="4958547"/>
              <a:ext cx="1649047" cy="908853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4" name="Straight Arrow Connector 23"/>
            <p:cNvCxnSpPr>
              <a:cxnSpLocks noChangeShapeType="1"/>
              <a:endCxn id="32793" idx="1"/>
            </p:cNvCxnSpPr>
            <p:nvPr/>
          </p:nvCxnSpPr>
          <p:spPr bwMode="auto">
            <a:xfrm flipV="1">
              <a:off x="5791200" y="4501347"/>
              <a:ext cx="1039447" cy="223053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5" name="Straight Arrow Connector 25"/>
            <p:cNvCxnSpPr>
              <a:cxnSpLocks noChangeShapeType="1"/>
              <a:endCxn id="32794" idx="1"/>
            </p:cNvCxnSpPr>
            <p:nvPr/>
          </p:nvCxnSpPr>
          <p:spPr bwMode="auto">
            <a:xfrm>
              <a:off x="6019800" y="3657600"/>
              <a:ext cx="810847" cy="3881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6" name="Straight Arrow Connector 27"/>
            <p:cNvCxnSpPr>
              <a:cxnSpLocks noChangeShapeType="1"/>
              <a:endCxn id="32795" idx="1"/>
            </p:cNvCxnSpPr>
            <p:nvPr/>
          </p:nvCxnSpPr>
          <p:spPr bwMode="auto">
            <a:xfrm>
              <a:off x="5105400" y="2819400"/>
              <a:ext cx="1725247" cy="7691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6"/>
            <p:cNvGrpSpPr>
              <a:grpSpLocks/>
            </p:cNvGrpSpPr>
            <p:nvPr/>
          </p:nvGrpSpPr>
          <p:grpSpPr bwMode="auto">
            <a:xfrm>
              <a:off x="7239000" y="28194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44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5" name="Rectangle 8"/>
              <p:cNvSpPr>
                <a:spLocks/>
              </p:cNvSpPr>
              <p:nvPr/>
            </p:nvSpPr>
            <p:spPr bwMode="auto">
              <a:xfrm>
                <a:off x="35" y="32"/>
                <a:ext cx="872" cy="208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Application</a:t>
                </a:r>
              </a:p>
            </p:txBody>
          </p:sp>
        </p:grpSp>
        <p:grpSp>
          <p:nvGrpSpPr>
            <p:cNvPr id="52" name="Group 15"/>
            <p:cNvGrpSpPr>
              <a:grpSpLocks/>
            </p:cNvGrpSpPr>
            <p:nvPr/>
          </p:nvGrpSpPr>
          <p:grpSpPr bwMode="auto">
            <a:xfrm>
              <a:off x="7265988" y="33528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53" name="Rectangle 16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4" name="Rectangle 17"/>
              <p:cNvSpPr>
                <a:spLocks/>
              </p:cNvSpPr>
              <p:nvPr/>
            </p:nvSpPr>
            <p:spPr bwMode="auto">
              <a:xfrm>
                <a:off x="94" y="32"/>
                <a:ext cx="754" cy="208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Arial" charset="0"/>
                    <a:sym typeface="Arial" charset="0"/>
                  </a:rPr>
                  <a:t>Transport</a:t>
                </a:r>
              </a:p>
            </p:txBody>
          </p:sp>
        </p:grpSp>
        <p:grpSp>
          <p:nvGrpSpPr>
            <p:cNvPr id="32789" name="Group 18"/>
            <p:cNvGrpSpPr>
              <a:grpSpLocks/>
            </p:cNvGrpSpPr>
            <p:nvPr/>
          </p:nvGrpSpPr>
          <p:grpSpPr bwMode="auto">
            <a:xfrm>
              <a:off x="7265988" y="3810000"/>
              <a:ext cx="1497012" cy="428625"/>
              <a:chOff x="0" y="0"/>
              <a:chExt cx="943" cy="270"/>
            </a:xfrm>
          </p:grpSpPr>
          <p:sp>
            <p:nvSpPr>
              <p:cNvPr id="56" name="Rectangle 19"/>
              <p:cNvSpPr>
                <a:spLocks/>
              </p:cNvSpPr>
              <p:nvPr/>
            </p:nvSpPr>
            <p:spPr bwMode="auto">
              <a:xfrm>
                <a:off x="0" y="0"/>
                <a:ext cx="943" cy="270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2802" name="Rectangle 20"/>
              <p:cNvSpPr>
                <a:spLocks/>
              </p:cNvSpPr>
              <p:nvPr/>
            </p:nvSpPr>
            <p:spPr bwMode="auto">
              <a:xfrm>
                <a:off x="142" y="31"/>
                <a:ext cx="6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>
                <a:lvl1pPr marL="127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sz="180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Network</a:t>
                </a:r>
              </a:p>
            </p:txBody>
          </p:sp>
        </p:grpSp>
        <p:grpSp>
          <p:nvGrpSpPr>
            <p:cNvPr id="32790" name="Group 21"/>
            <p:cNvGrpSpPr>
              <a:grpSpLocks/>
            </p:cNvGrpSpPr>
            <p:nvPr/>
          </p:nvGrpSpPr>
          <p:grpSpPr bwMode="auto">
            <a:xfrm>
              <a:off x="7265988" y="4265612"/>
              <a:ext cx="1497012" cy="431800"/>
              <a:chOff x="0" y="0"/>
              <a:chExt cx="943" cy="272"/>
            </a:xfrm>
          </p:grpSpPr>
          <p:sp>
            <p:nvSpPr>
              <p:cNvPr id="59" name="Rectangle 22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2800" name="Rectangle 23"/>
              <p:cNvSpPr>
                <a:spLocks/>
              </p:cNvSpPr>
              <p:nvPr/>
            </p:nvSpPr>
            <p:spPr bwMode="auto">
              <a:xfrm>
                <a:off x="126" y="32"/>
                <a:ext cx="690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>
                <a:lvl1pPr marL="127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sz="180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Data link</a:t>
                </a:r>
              </a:p>
            </p:txBody>
          </p:sp>
        </p:grpSp>
        <p:grpSp>
          <p:nvGrpSpPr>
            <p:cNvPr id="32791" name="Group 24"/>
            <p:cNvGrpSpPr>
              <a:grpSpLocks/>
            </p:cNvGrpSpPr>
            <p:nvPr/>
          </p:nvGrpSpPr>
          <p:grpSpPr bwMode="auto">
            <a:xfrm>
              <a:off x="7265988" y="4722812"/>
              <a:ext cx="1497012" cy="430213"/>
              <a:chOff x="0" y="0"/>
              <a:chExt cx="943" cy="271"/>
            </a:xfrm>
          </p:grpSpPr>
          <p:sp>
            <p:nvSpPr>
              <p:cNvPr id="62" name="Rectangle 25"/>
              <p:cNvSpPr>
                <a:spLocks/>
              </p:cNvSpPr>
              <p:nvPr/>
            </p:nvSpPr>
            <p:spPr bwMode="auto">
              <a:xfrm>
                <a:off x="0" y="0"/>
                <a:ext cx="943" cy="271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2798" name="Rectangle 26"/>
              <p:cNvSpPr>
                <a:spLocks/>
              </p:cNvSpPr>
              <p:nvPr/>
            </p:nvSpPr>
            <p:spPr bwMode="auto">
              <a:xfrm>
                <a:off x="134" y="31"/>
                <a:ext cx="674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>
                <a:lvl1pPr marL="127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sz="180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Physical</a:t>
                </a:r>
              </a:p>
            </p:txBody>
          </p:sp>
        </p:grpSp>
        <p:sp>
          <p:nvSpPr>
            <p:cNvPr id="32792" name="Rectangle 27"/>
            <p:cNvSpPr>
              <a:spLocks/>
            </p:cNvSpPr>
            <p:nvPr/>
          </p:nvSpPr>
          <p:spPr bwMode="auto">
            <a:xfrm>
              <a:off x="6830647" y="4811712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>
              <a:lvl1pPr marL="11113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L1</a:t>
              </a:r>
            </a:p>
          </p:txBody>
        </p:sp>
        <p:sp>
          <p:nvSpPr>
            <p:cNvPr id="32793" name="Rectangle 28"/>
            <p:cNvSpPr>
              <a:spLocks/>
            </p:cNvSpPr>
            <p:nvPr/>
          </p:nvSpPr>
          <p:spPr bwMode="auto">
            <a:xfrm>
              <a:off x="6830647" y="4354512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>
              <a:lvl1pPr marL="11113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L2</a:t>
              </a:r>
            </a:p>
          </p:txBody>
        </p:sp>
        <p:sp>
          <p:nvSpPr>
            <p:cNvPr id="32794" name="Rectangle 29"/>
            <p:cNvSpPr>
              <a:spLocks/>
            </p:cNvSpPr>
            <p:nvPr/>
          </p:nvSpPr>
          <p:spPr bwMode="auto">
            <a:xfrm>
              <a:off x="6830647" y="38989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>
              <a:lvl1pPr marL="11113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L3</a:t>
              </a:r>
            </a:p>
          </p:txBody>
        </p:sp>
        <p:sp>
          <p:nvSpPr>
            <p:cNvPr id="32795" name="Rectangle 30"/>
            <p:cNvSpPr>
              <a:spLocks/>
            </p:cNvSpPr>
            <p:nvPr/>
          </p:nvSpPr>
          <p:spPr bwMode="auto">
            <a:xfrm>
              <a:off x="6830647" y="34417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>
              <a:lvl1pPr marL="11113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L4</a:t>
              </a:r>
            </a:p>
          </p:txBody>
        </p:sp>
        <p:sp>
          <p:nvSpPr>
            <p:cNvPr id="32796" name="Rectangle 33"/>
            <p:cNvSpPr>
              <a:spLocks/>
            </p:cNvSpPr>
            <p:nvPr/>
          </p:nvSpPr>
          <p:spPr bwMode="auto">
            <a:xfrm>
              <a:off x="6803659" y="28956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>
              <a:lvl1pPr marL="11113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sz="1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L7</a:t>
              </a:r>
            </a:p>
          </p:txBody>
        </p:sp>
      </p:grpSp>
      <p:sp>
        <p:nvSpPr>
          <p:cNvPr id="32780" name="TextBox 72"/>
          <p:cNvSpPr txBox="1">
            <a:spLocks noChangeArrowheads="1"/>
          </p:cNvSpPr>
          <p:nvPr/>
        </p:nvSpPr>
        <p:spPr bwMode="auto">
          <a:xfrm>
            <a:off x="6683375" y="1143000"/>
            <a:ext cx="2030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This is </a:t>
            </a:r>
          </a:p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not a typo</a:t>
            </a:r>
          </a:p>
        </p:txBody>
      </p:sp>
      <p:sp>
        <p:nvSpPr>
          <p:cNvPr id="74" name="Oval Callout 73"/>
          <p:cNvSpPr/>
          <p:nvPr/>
        </p:nvSpPr>
        <p:spPr bwMode="auto">
          <a:xfrm>
            <a:off x="6781800" y="1371600"/>
            <a:ext cx="2057400" cy="1143000"/>
          </a:xfrm>
          <a:prstGeom prst="wedgeEllipseCallout">
            <a:avLst>
              <a:gd name="adj1" fmla="val -39122"/>
              <a:gd name="adj2" fmla="val 76218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+mn-lt"/>
                <a:ea typeface="ＭＳ Ｐゴシック" charset="0"/>
                <a:cs typeface="ＭＳ Ｐゴシック" charset="0"/>
              </a:rPr>
              <a:t>nope, </a:t>
            </a:r>
            <a:br>
              <a:rPr lang="en-US" b="0" dirty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b="0" dirty="0">
                <a:latin typeface="+mn-lt"/>
                <a:ea typeface="ＭＳ Ｐゴシック" charset="0"/>
                <a:cs typeface="ＭＳ Ｐゴシック" charset="0"/>
              </a:rPr>
              <a:t>not a typo</a:t>
            </a:r>
          </a:p>
        </p:txBody>
      </p:sp>
    </p:spTree>
    <p:extLst>
      <p:ext uri="{BB962C8B-B14F-4D97-AF65-F5344CB8AC3E}">
        <p14:creationId xmlns:p14="http://schemas.microsoft.com/office/powerpoint/2010/main" val="1746968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3200" smtClean="0"/>
              <a:t>Last time: low-level plumbing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32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3200" smtClean="0"/>
              <a:t>Today: top-down architecting of the Internet</a:t>
            </a:r>
          </a:p>
          <a:p>
            <a:pPr lvl="1"/>
            <a:r>
              <a:rPr lang="en-US" sz="2800" smtClean="0"/>
              <a:t>Goals </a:t>
            </a:r>
          </a:p>
          <a:p>
            <a:pPr lvl="1"/>
            <a:r>
              <a:rPr lang="en-US" sz="2800" smtClean="0"/>
              <a:t>Layering </a:t>
            </a:r>
          </a:p>
          <a:p>
            <a:pPr lvl="1"/>
            <a:r>
              <a:rPr lang="en-US" sz="2800" smtClean="0"/>
              <a:t>Protocols </a:t>
            </a:r>
          </a:p>
          <a:p>
            <a:pPr lvl="1"/>
            <a:r>
              <a:rPr lang="en-US" sz="2800" smtClean="0"/>
              <a:t>The end-to-end 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 smtClean="0"/>
              <a:t>In the context of the Internet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7239000" y="2133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44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46" name="Group 9"/>
          <p:cNvGrpSpPr>
            <a:grpSpLocks/>
          </p:cNvGrpSpPr>
          <p:nvPr/>
        </p:nvGrpSpPr>
        <p:grpSpPr bwMode="auto">
          <a:xfrm>
            <a:off x="7237427" y="2590800"/>
            <a:ext cx="1498570" cy="430212"/>
            <a:chOff x="9" y="0"/>
            <a:chExt cx="943" cy="271"/>
          </a:xfrm>
          <a:solidFill>
            <a:srgbClr val="008000"/>
          </a:solidFill>
        </p:grpSpPr>
        <p:sp>
          <p:nvSpPr>
            <p:cNvPr id="47" name="Rectangle 10"/>
            <p:cNvSpPr>
              <a:spLocks/>
            </p:cNvSpPr>
            <p:nvPr/>
          </p:nvSpPr>
          <p:spPr bwMode="auto">
            <a:xfrm>
              <a:off x="9" y="0"/>
              <a:ext cx="943" cy="271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b="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" name="Rectangle 11"/>
            <p:cNvSpPr>
              <a:spLocks/>
            </p:cNvSpPr>
            <p:nvPr/>
          </p:nvSpPr>
          <p:spPr bwMode="auto">
            <a:xfrm>
              <a:off x="32" y="24"/>
              <a:ext cx="897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Presentation</a:t>
              </a:r>
            </a:p>
          </p:txBody>
        </p:sp>
      </p:grpSp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7239000" y="3046412"/>
            <a:ext cx="1497012" cy="430213"/>
            <a:chOff x="0" y="0"/>
            <a:chExt cx="943" cy="271"/>
          </a:xfrm>
          <a:solidFill>
            <a:srgbClr val="008000"/>
          </a:solidFill>
        </p:grpSpPr>
        <p:sp>
          <p:nvSpPr>
            <p:cNvPr id="50" name="Rectangle 13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b="0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1" name="Rectangle 14"/>
            <p:cNvSpPr>
              <a:spLocks/>
            </p:cNvSpPr>
            <p:nvPr/>
          </p:nvSpPr>
          <p:spPr bwMode="auto">
            <a:xfrm>
              <a:off x="171" y="24"/>
              <a:ext cx="599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b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</a:t>
              </a:r>
            </a:p>
          </p:txBody>
        </p:sp>
      </p:grpSp>
      <p:grpSp>
        <p:nvGrpSpPr>
          <p:cNvPr id="52" name="Group 15"/>
          <p:cNvGrpSpPr>
            <a:grpSpLocks/>
          </p:cNvGrpSpPr>
          <p:nvPr/>
        </p:nvGrpSpPr>
        <p:grpSpPr bwMode="auto">
          <a:xfrm>
            <a:off x="7239000" y="350202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3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3798" name="Group 18"/>
          <p:cNvGrpSpPr>
            <a:grpSpLocks/>
          </p:cNvGrpSpPr>
          <p:nvPr/>
        </p:nvGrpSpPr>
        <p:grpSpPr bwMode="auto">
          <a:xfrm>
            <a:off x="7239000" y="3959225"/>
            <a:ext cx="1497013" cy="428625"/>
            <a:chOff x="0" y="0"/>
            <a:chExt cx="943" cy="270"/>
          </a:xfrm>
        </p:grpSpPr>
        <p:sp>
          <p:nvSpPr>
            <p:cNvPr id="56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5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33799" name="Group 21"/>
          <p:cNvGrpSpPr>
            <a:grpSpLocks/>
          </p:cNvGrpSpPr>
          <p:nvPr/>
        </p:nvGrpSpPr>
        <p:grpSpPr bwMode="auto">
          <a:xfrm>
            <a:off x="7239000" y="4414838"/>
            <a:ext cx="1497013" cy="431800"/>
            <a:chOff x="0" y="0"/>
            <a:chExt cx="943" cy="272"/>
          </a:xfrm>
        </p:grpSpPr>
        <p:sp>
          <p:nvSpPr>
            <p:cNvPr id="59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3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33800" name="Group 24"/>
          <p:cNvGrpSpPr>
            <a:grpSpLocks/>
          </p:cNvGrpSpPr>
          <p:nvPr/>
        </p:nvGrpSpPr>
        <p:grpSpPr bwMode="auto">
          <a:xfrm>
            <a:off x="7239000" y="4872038"/>
            <a:ext cx="1497013" cy="430212"/>
            <a:chOff x="0" y="0"/>
            <a:chExt cx="943" cy="271"/>
          </a:xfrm>
        </p:grpSpPr>
        <p:sp>
          <p:nvSpPr>
            <p:cNvPr id="62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1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33801" name="Rectangle 27"/>
          <p:cNvSpPr>
            <a:spLocks/>
          </p:cNvSpPr>
          <p:nvPr/>
        </p:nvSpPr>
        <p:spPr bwMode="auto">
          <a:xfrm>
            <a:off x="6934200" y="4960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3802" name="Rectangle 28"/>
          <p:cNvSpPr>
            <a:spLocks/>
          </p:cNvSpPr>
          <p:nvPr/>
        </p:nvSpPr>
        <p:spPr bwMode="auto">
          <a:xfrm>
            <a:off x="6934200" y="45037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3803" name="Rectangle 29"/>
          <p:cNvSpPr>
            <a:spLocks/>
          </p:cNvSpPr>
          <p:nvPr/>
        </p:nvSpPr>
        <p:spPr bwMode="auto">
          <a:xfrm>
            <a:off x="6934200" y="404812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3804" name="Rectangle 30"/>
          <p:cNvSpPr>
            <a:spLocks/>
          </p:cNvSpPr>
          <p:nvPr/>
        </p:nvSpPr>
        <p:spPr bwMode="auto">
          <a:xfrm>
            <a:off x="6934200" y="359092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33805" name="Rectangle 31"/>
          <p:cNvSpPr>
            <a:spLocks/>
          </p:cNvSpPr>
          <p:nvPr/>
        </p:nvSpPr>
        <p:spPr bwMode="auto">
          <a:xfrm>
            <a:off x="6934200" y="3135313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3806" name="Rectangle 32"/>
          <p:cNvSpPr>
            <a:spLocks/>
          </p:cNvSpPr>
          <p:nvPr/>
        </p:nvSpPr>
        <p:spPr bwMode="auto">
          <a:xfrm>
            <a:off x="6934200" y="267652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3807" name="Rectangle 33"/>
          <p:cNvSpPr>
            <a:spLocks/>
          </p:cNvSpPr>
          <p:nvPr/>
        </p:nvSpPr>
        <p:spPr bwMode="auto">
          <a:xfrm>
            <a:off x="6934200" y="22225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17" name="Horizontal Scroll 16"/>
          <p:cNvSpPr/>
          <p:nvPr/>
        </p:nvSpPr>
        <p:spPr bwMode="auto">
          <a:xfrm>
            <a:off x="304800" y="2133600"/>
            <a:ext cx="6096000" cy="1905000"/>
          </a:xfrm>
          <a:prstGeom prst="horizontalScroll">
            <a:avLst/>
          </a:prstGeom>
          <a:solidFill>
            <a:srgbClr val="B3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+mn-lt"/>
                <a:ea typeface="ＭＳ Ｐゴシック" charset="0"/>
                <a:cs typeface="ＭＳ Ｐゴシック" charset="0"/>
              </a:rPr>
              <a:t>The Open Systems Interconnect (OSI) model developed </a:t>
            </a:r>
            <a:br>
              <a:rPr lang="en-US" sz="1800" b="0" dirty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latin typeface="+mn-lt"/>
                <a:ea typeface="ＭＳ Ｐゴシック" charset="0"/>
                <a:cs typeface="ＭＳ Ｐゴシック" charset="0"/>
              </a:rPr>
              <a:t>by the ISO included two additional layers that are often </a:t>
            </a:r>
            <a:br>
              <a:rPr lang="en-US" sz="1800" b="0" dirty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sz="1800" b="0" dirty="0">
                <a:latin typeface="+mn-lt"/>
                <a:ea typeface="ＭＳ Ｐゴシック" charset="0"/>
                <a:cs typeface="ＭＳ Ｐゴシック" charset="0"/>
              </a:rPr>
              <a:t>implemented as part of the application </a:t>
            </a:r>
          </a:p>
        </p:txBody>
      </p:sp>
      <p:sp>
        <p:nvSpPr>
          <p:cNvPr id="33809" name="Left Brace 17"/>
          <p:cNvSpPr>
            <a:spLocks/>
          </p:cNvSpPr>
          <p:nvPr/>
        </p:nvSpPr>
        <p:spPr bwMode="auto">
          <a:xfrm>
            <a:off x="6477000" y="2590800"/>
            <a:ext cx="381000" cy="990600"/>
          </a:xfrm>
          <a:prstGeom prst="leftBrace">
            <a:avLst>
              <a:gd name="adj1" fmla="val 83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9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pPr algn="ctr"/>
            <a:r>
              <a:rPr lang="en-US" sz="3600" smtClean="0"/>
              <a:t>Protocols and Layers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229600" cy="10668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smtClean="0"/>
              <a:t>Communication between peer layers on</a:t>
            </a:r>
            <a:br>
              <a:rPr lang="en-US" smtClean="0"/>
            </a:br>
            <a:r>
              <a:rPr lang="en-US" smtClean="0"/>
              <a:t>different systems is defined by </a:t>
            </a:r>
            <a:r>
              <a:rPr lang="en-US" smtClean="0">
                <a:solidFill>
                  <a:srgbClr val="FF0000"/>
                </a:solidFill>
              </a:rPr>
              <a:t>protocols</a:t>
            </a:r>
          </a:p>
          <a:p>
            <a:pPr lvl="1"/>
            <a:endParaRPr lang="en-US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477000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6503988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4821" name="Group 18"/>
          <p:cNvGrpSpPr>
            <a:grpSpLocks/>
          </p:cNvGrpSpPr>
          <p:nvPr/>
        </p:nvGrpSpPr>
        <p:grpSpPr bwMode="auto">
          <a:xfrm>
            <a:off x="6503988" y="3305175"/>
            <a:ext cx="1497012" cy="428625"/>
            <a:chOff x="0" y="0"/>
            <a:chExt cx="943" cy="270"/>
          </a:xfrm>
        </p:grpSpPr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55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34822" name="Group 21"/>
          <p:cNvGrpSpPr>
            <a:grpSpLocks/>
          </p:cNvGrpSpPr>
          <p:nvPr/>
        </p:nvGrpSpPr>
        <p:grpSpPr bwMode="auto">
          <a:xfrm>
            <a:off x="6503988" y="3760788"/>
            <a:ext cx="1497012" cy="431800"/>
            <a:chOff x="0" y="0"/>
            <a:chExt cx="943" cy="272"/>
          </a:xfrm>
        </p:grpSpPr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53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34823" name="Group 24"/>
          <p:cNvGrpSpPr>
            <a:grpSpLocks/>
          </p:cNvGrpSpPr>
          <p:nvPr/>
        </p:nvGrpSpPr>
        <p:grpSpPr bwMode="auto">
          <a:xfrm>
            <a:off x="6503988" y="4217988"/>
            <a:ext cx="1497012" cy="430212"/>
            <a:chOff x="0" y="0"/>
            <a:chExt cx="943" cy="271"/>
          </a:xfrm>
        </p:grpSpPr>
        <p:sp>
          <p:nvSpPr>
            <p:cNvPr id="1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51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34824" name="Rectangle 27"/>
          <p:cNvSpPr>
            <a:spLocks/>
          </p:cNvSpPr>
          <p:nvPr/>
        </p:nvSpPr>
        <p:spPr bwMode="auto">
          <a:xfrm>
            <a:off x="8175625" y="4278313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L1</a:t>
            </a:r>
          </a:p>
        </p:txBody>
      </p:sp>
      <p:sp>
        <p:nvSpPr>
          <p:cNvPr id="34825" name="Rectangle 28"/>
          <p:cNvSpPr>
            <a:spLocks/>
          </p:cNvSpPr>
          <p:nvPr/>
        </p:nvSpPr>
        <p:spPr bwMode="auto">
          <a:xfrm>
            <a:off x="8175625" y="3821113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L2</a:t>
            </a:r>
          </a:p>
        </p:txBody>
      </p:sp>
      <p:sp>
        <p:nvSpPr>
          <p:cNvPr id="34826" name="Rectangle 29"/>
          <p:cNvSpPr>
            <a:spLocks/>
          </p:cNvSpPr>
          <p:nvPr/>
        </p:nvSpPr>
        <p:spPr bwMode="auto">
          <a:xfrm>
            <a:off x="8175625" y="33655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L3</a:t>
            </a:r>
          </a:p>
        </p:txBody>
      </p:sp>
      <p:sp>
        <p:nvSpPr>
          <p:cNvPr id="34827" name="Rectangle 30"/>
          <p:cNvSpPr>
            <a:spLocks/>
          </p:cNvSpPr>
          <p:nvPr/>
        </p:nvSpPr>
        <p:spPr bwMode="auto">
          <a:xfrm>
            <a:off x="8175625" y="29083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L4</a:t>
            </a:r>
          </a:p>
        </p:txBody>
      </p:sp>
      <p:sp>
        <p:nvSpPr>
          <p:cNvPr id="34828" name="Rectangle 33"/>
          <p:cNvSpPr>
            <a:spLocks/>
          </p:cNvSpPr>
          <p:nvPr/>
        </p:nvSpPr>
        <p:spPr bwMode="auto">
          <a:xfrm>
            <a:off x="8148638" y="23622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L7</a:t>
            </a:r>
          </a:p>
        </p:txBody>
      </p: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1730741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27" name="Group 15"/>
          <p:cNvGrpSpPr>
            <a:grpSpLocks/>
          </p:cNvGrpSpPr>
          <p:nvPr/>
        </p:nvGrpSpPr>
        <p:grpSpPr bwMode="auto">
          <a:xfrm>
            <a:off x="1757729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4831" name="Group 18"/>
          <p:cNvGrpSpPr>
            <a:grpSpLocks/>
          </p:cNvGrpSpPr>
          <p:nvPr/>
        </p:nvGrpSpPr>
        <p:grpSpPr bwMode="auto">
          <a:xfrm>
            <a:off x="1757363" y="3305175"/>
            <a:ext cx="1497012" cy="428625"/>
            <a:chOff x="0" y="0"/>
            <a:chExt cx="943" cy="270"/>
          </a:xfrm>
        </p:grpSpPr>
        <p:sp>
          <p:nvSpPr>
            <p:cNvPr id="3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49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34832" name="Group 21"/>
          <p:cNvGrpSpPr>
            <a:grpSpLocks/>
          </p:cNvGrpSpPr>
          <p:nvPr/>
        </p:nvGrpSpPr>
        <p:grpSpPr bwMode="auto">
          <a:xfrm>
            <a:off x="1757363" y="3760788"/>
            <a:ext cx="1497012" cy="431800"/>
            <a:chOff x="0" y="0"/>
            <a:chExt cx="943" cy="272"/>
          </a:xfrm>
        </p:grpSpPr>
        <p:sp>
          <p:nvSpPr>
            <p:cNvPr id="3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47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34833" name="Group 24"/>
          <p:cNvGrpSpPr>
            <a:grpSpLocks/>
          </p:cNvGrpSpPr>
          <p:nvPr/>
        </p:nvGrpSpPr>
        <p:grpSpPr bwMode="auto">
          <a:xfrm>
            <a:off x="1757363" y="4217988"/>
            <a:ext cx="1497012" cy="430212"/>
            <a:chOff x="0" y="0"/>
            <a:chExt cx="943" cy="271"/>
          </a:xfrm>
        </p:grpSpPr>
        <p:sp>
          <p:nvSpPr>
            <p:cNvPr id="3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45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34834" name="Rectangle 27"/>
          <p:cNvSpPr>
            <a:spLocks/>
          </p:cNvSpPr>
          <p:nvPr/>
        </p:nvSpPr>
        <p:spPr bwMode="auto">
          <a:xfrm>
            <a:off x="1322388" y="4306888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L1</a:t>
            </a:r>
          </a:p>
        </p:txBody>
      </p:sp>
      <p:sp>
        <p:nvSpPr>
          <p:cNvPr id="34835" name="Rectangle 28"/>
          <p:cNvSpPr>
            <a:spLocks/>
          </p:cNvSpPr>
          <p:nvPr/>
        </p:nvSpPr>
        <p:spPr bwMode="auto">
          <a:xfrm>
            <a:off x="1322388" y="3849688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L2</a:t>
            </a:r>
          </a:p>
        </p:txBody>
      </p:sp>
      <p:sp>
        <p:nvSpPr>
          <p:cNvPr id="34836" name="Rectangle 29"/>
          <p:cNvSpPr>
            <a:spLocks/>
          </p:cNvSpPr>
          <p:nvPr/>
        </p:nvSpPr>
        <p:spPr bwMode="auto">
          <a:xfrm>
            <a:off x="1322388" y="33940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L3</a:t>
            </a:r>
          </a:p>
        </p:txBody>
      </p:sp>
      <p:sp>
        <p:nvSpPr>
          <p:cNvPr id="34837" name="Rectangle 30"/>
          <p:cNvSpPr>
            <a:spLocks/>
          </p:cNvSpPr>
          <p:nvPr/>
        </p:nvSpPr>
        <p:spPr bwMode="auto">
          <a:xfrm>
            <a:off x="1322388" y="29368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L4</a:t>
            </a:r>
          </a:p>
        </p:txBody>
      </p:sp>
      <p:sp>
        <p:nvSpPr>
          <p:cNvPr id="34838" name="Rectangle 33"/>
          <p:cNvSpPr>
            <a:spLocks/>
          </p:cNvSpPr>
          <p:nvPr/>
        </p:nvSpPr>
        <p:spPr bwMode="auto">
          <a:xfrm>
            <a:off x="1295400" y="23907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L7</a:t>
            </a:r>
          </a:p>
        </p:txBody>
      </p:sp>
      <p:cxnSp>
        <p:nvCxnSpPr>
          <p:cNvPr id="34839" name="Straight Connector 44"/>
          <p:cNvCxnSpPr>
            <a:cxnSpLocks noChangeShapeType="1"/>
          </p:cNvCxnSpPr>
          <p:nvPr/>
        </p:nvCxnSpPr>
        <p:spPr bwMode="auto">
          <a:xfrm>
            <a:off x="3248025" y="26035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0" name="Straight Connector 46"/>
          <p:cNvCxnSpPr>
            <a:cxnSpLocks noChangeShapeType="1"/>
          </p:cNvCxnSpPr>
          <p:nvPr/>
        </p:nvCxnSpPr>
        <p:spPr bwMode="auto">
          <a:xfrm>
            <a:off x="3276600" y="30480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Straight Connector 47"/>
          <p:cNvCxnSpPr>
            <a:cxnSpLocks noChangeShapeType="1"/>
          </p:cNvCxnSpPr>
          <p:nvPr/>
        </p:nvCxnSpPr>
        <p:spPr bwMode="auto">
          <a:xfrm>
            <a:off x="3276600" y="35052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Straight Connector 48"/>
          <p:cNvCxnSpPr>
            <a:cxnSpLocks noChangeShapeType="1"/>
          </p:cNvCxnSpPr>
          <p:nvPr/>
        </p:nvCxnSpPr>
        <p:spPr bwMode="auto">
          <a:xfrm>
            <a:off x="3276600" y="4038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3" name="Straight Connector 49"/>
          <p:cNvCxnSpPr>
            <a:cxnSpLocks noChangeShapeType="1"/>
          </p:cNvCxnSpPr>
          <p:nvPr/>
        </p:nvCxnSpPr>
        <p:spPr bwMode="auto">
          <a:xfrm>
            <a:off x="3276600" y="4419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952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2479675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747838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246688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573463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4410075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843338" y="1933575"/>
            <a:ext cx="1825625" cy="955675"/>
            <a:chOff x="3843338" y="1933575"/>
            <a:chExt cx="1825625" cy="955675"/>
          </a:xfrm>
        </p:grpSpPr>
        <p:sp>
          <p:nvSpPr>
            <p:cNvPr id="35846" name="Line 11"/>
            <p:cNvSpPr>
              <a:spLocks noChangeShapeType="1"/>
            </p:cNvSpPr>
            <p:nvPr/>
          </p:nvSpPr>
          <p:spPr bwMode="auto">
            <a:xfrm>
              <a:off x="3843338" y="2281238"/>
              <a:ext cx="1825625" cy="608012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Rectangle 15"/>
            <p:cNvSpPr>
              <a:spLocks/>
            </p:cNvSpPr>
            <p:nvPr/>
          </p:nvSpPr>
          <p:spPr bwMode="auto">
            <a:xfrm>
              <a:off x="3927475" y="1933575"/>
              <a:ext cx="14255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493" bIns="0">
              <a:spAutoFit/>
            </a:bodyPr>
            <a:lstStyle>
              <a:lvl1pPr marL="39688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dirty="0">
                  <a:cs typeface="Times New Roman" panose="02020603050405020304" pitchFamily="18" charset="0"/>
                </a:rPr>
                <a:t>Friendly</a:t>
              </a:r>
              <a:br>
                <a:rPr lang="en-US" dirty="0">
                  <a:cs typeface="Times New Roman" panose="02020603050405020304" pitchFamily="18" charset="0"/>
                </a:rPr>
              </a:br>
              <a:r>
                <a:rPr lang="en-US" dirty="0">
                  <a:cs typeface="Times New Roman" panose="02020603050405020304" pitchFamily="18" charset="0"/>
                </a:rPr>
                <a:t> greeting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43338" y="4189413"/>
            <a:ext cx="1825625" cy="677862"/>
            <a:chOff x="3843338" y="4189413"/>
            <a:chExt cx="1825625" cy="677862"/>
          </a:xfrm>
        </p:grpSpPr>
        <p:sp>
          <p:nvSpPr>
            <p:cNvPr id="35847" name="Line 12"/>
            <p:cNvSpPr>
              <a:spLocks noChangeShapeType="1"/>
            </p:cNvSpPr>
            <p:nvPr/>
          </p:nvSpPr>
          <p:spPr bwMode="auto">
            <a:xfrm>
              <a:off x="3843338" y="4257675"/>
              <a:ext cx="1825625" cy="60960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Rectangle 17"/>
            <p:cNvSpPr>
              <a:spLocks/>
            </p:cNvSpPr>
            <p:nvPr/>
          </p:nvSpPr>
          <p:spPr bwMode="auto">
            <a:xfrm>
              <a:off x="4384675" y="4189413"/>
              <a:ext cx="8112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493" bIns="0">
              <a:spAutoFit/>
            </a:bodyPr>
            <a:lstStyle>
              <a:lvl1pPr marL="39688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dirty="0">
                  <a:cs typeface="Times New Roman" panose="02020603050405020304" pitchFamily="18" charset="0"/>
                </a:rPr>
                <a:t>Time?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43338" y="5151438"/>
            <a:ext cx="1825625" cy="628650"/>
            <a:chOff x="3843338" y="5151438"/>
            <a:chExt cx="1825625" cy="628650"/>
          </a:xfrm>
        </p:grpSpPr>
        <p:sp>
          <p:nvSpPr>
            <p:cNvPr id="35849" name="Line 14"/>
            <p:cNvSpPr>
              <a:spLocks noChangeShapeType="1"/>
            </p:cNvSpPr>
            <p:nvPr/>
          </p:nvSpPr>
          <p:spPr bwMode="auto">
            <a:xfrm flipH="1">
              <a:off x="3843338" y="5170488"/>
              <a:ext cx="1825625" cy="60960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Rectangle 18"/>
            <p:cNvSpPr>
              <a:spLocks/>
            </p:cNvSpPr>
            <p:nvPr/>
          </p:nvSpPr>
          <p:spPr bwMode="auto">
            <a:xfrm>
              <a:off x="4414838" y="5151438"/>
              <a:ext cx="50323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493" bIns="0">
              <a:spAutoFit/>
            </a:bodyPr>
            <a:lstStyle>
              <a:lvl1pPr marL="39688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dirty="0">
                  <a:cs typeface="Times New Roman" panose="02020603050405020304" pitchFamily="18" charset="0"/>
                </a:rPr>
                <a:t>2pm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97300" y="3046413"/>
            <a:ext cx="1871663" cy="831850"/>
            <a:chOff x="3797300" y="3046413"/>
            <a:chExt cx="1871663" cy="831850"/>
          </a:xfrm>
        </p:grpSpPr>
        <p:sp>
          <p:nvSpPr>
            <p:cNvPr id="35848" name="Line 13"/>
            <p:cNvSpPr>
              <a:spLocks noChangeShapeType="1"/>
            </p:cNvSpPr>
            <p:nvPr/>
          </p:nvSpPr>
          <p:spPr bwMode="auto">
            <a:xfrm flipH="1">
              <a:off x="3843338" y="3270250"/>
              <a:ext cx="1825625" cy="608013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Rectangle 15"/>
            <p:cNvSpPr>
              <a:spLocks/>
            </p:cNvSpPr>
            <p:nvPr/>
          </p:nvSpPr>
          <p:spPr bwMode="auto">
            <a:xfrm>
              <a:off x="3797300" y="3046413"/>
              <a:ext cx="1425575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493" bIns="0">
              <a:spAutoFit/>
            </a:bodyPr>
            <a:lstStyle>
              <a:lvl1pPr marL="39688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dirty="0">
                  <a:cs typeface="Times New Roman" panose="02020603050405020304" pitchFamily="18" charset="0"/>
                </a:rPr>
                <a:t>Friendly</a:t>
              </a:r>
              <a:br>
                <a:rPr lang="en-US" dirty="0">
                  <a:cs typeface="Times New Roman" panose="02020603050405020304" pitchFamily="18" charset="0"/>
                </a:rPr>
              </a:br>
              <a:r>
                <a:rPr lang="en-US" dirty="0">
                  <a:cs typeface="Times New Roman" panose="02020603050405020304" pitchFamily="18" charset="0"/>
                </a:rPr>
                <a:t> greeting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75075" y="5831682"/>
            <a:ext cx="1825625" cy="796131"/>
            <a:chOff x="3775075" y="5831682"/>
            <a:chExt cx="1825625" cy="796131"/>
          </a:xfrm>
        </p:grpSpPr>
        <p:sp>
          <p:nvSpPr>
            <p:cNvPr id="35853" name="Rectangle 21"/>
            <p:cNvSpPr>
              <a:spLocks/>
            </p:cNvSpPr>
            <p:nvPr/>
          </p:nvSpPr>
          <p:spPr bwMode="auto">
            <a:xfrm>
              <a:off x="4411662" y="5831682"/>
              <a:ext cx="81121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493" bIns="0">
              <a:spAutoFit/>
            </a:bodyPr>
            <a:lstStyle>
              <a:lvl1pPr marL="39688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dirty="0">
                  <a:cs typeface="Times New Roman" panose="02020603050405020304" pitchFamily="18" charset="0"/>
                </a:rPr>
                <a:t>Thank</a:t>
              </a:r>
              <a:br>
                <a:rPr lang="en-US" dirty="0">
                  <a:cs typeface="Times New Roman" panose="02020603050405020304" pitchFamily="18" charset="0"/>
                </a:rPr>
              </a:br>
              <a:r>
                <a:rPr lang="en-US" dirty="0">
                  <a:cs typeface="Times New Roman" panose="02020603050405020304" pitchFamily="18" charset="0"/>
                </a:rPr>
                <a:t> you</a:t>
              </a:r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>
              <a:off x="3775075" y="6018213"/>
              <a:ext cx="1825625" cy="60960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5856" name="Picture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7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What is a Protocol?</a:t>
            </a:r>
          </a:p>
        </p:txBody>
      </p:sp>
    </p:spTree>
    <p:extLst>
      <p:ext uri="{BB962C8B-B14F-4D97-AF65-F5344CB8AC3E}">
        <p14:creationId xmlns:p14="http://schemas.microsoft.com/office/powerpoint/2010/main" val="36744700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What is a Protocol?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E.g., the destination address is in the 1</a:t>
            </a:r>
            <a:r>
              <a:rPr lang="en-US" baseline="30000" smtClean="0"/>
              <a:t>st</a:t>
            </a:r>
            <a:r>
              <a:rPr lang="en-US" smtClean="0"/>
              <a:t> four bytes of the packet</a:t>
            </a:r>
          </a:p>
          <a:p>
            <a:endParaRPr lang="en-US" smtClean="0"/>
          </a:p>
          <a:p>
            <a:r>
              <a:rPr lang="en-US" smtClean="0"/>
              <a:t>When A sends B a packet of type X…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	…B should return a  packet of type Y to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		… then A should respond with Z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			….</a:t>
            </a:r>
          </a:p>
        </p:txBody>
      </p:sp>
    </p:spTree>
    <p:extLst>
      <p:ext uri="{BB962C8B-B14F-4D97-AF65-F5344CB8AC3E}">
        <p14:creationId xmlns:p14="http://schemas.microsoft.com/office/powerpoint/2010/main" val="29345557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What is a Protocol?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305800" cy="4419600"/>
          </a:xfrm>
        </p:spPr>
        <p:txBody>
          <a:bodyPr rIns="142586"/>
          <a:lstStyle/>
          <a:p>
            <a:pPr marL="336550">
              <a:lnSpc>
                <a:spcPct val="79000"/>
              </a:lnSpc>
            </a:pPr>
            <a:r>
              <a:rPr lang="en-US" sz="2400" smtClean="0">
                <a:solidFill>
                  <a:srgbClr val="FF0000"/>
                </a:solidFill>
              </a:rPr>
              <a:t>An agreement between parties on how to communicate</a:t>
            </a:r>
          </a:p>
          <a:p>
            <a:pPr marL="336550">
              <a:lnSpc>
                <a:spcPct val="79000"/>
              </a:lnSpc>
            </a:pPr>
            <a:endParaRPr lang="en-US" sz="2400" smtClean="0"/>
          </a:p>
          <a:p>
            <a:pPr marL="336550">
              <a:lnSpc>
                <a:spcPct val="79000"/>
              </a:lnSpc>
            </a:pPr>
            <a:r>
              <a:rPr lang="en-US" sz="2400" smtClean="0"/>
              <a:t>Include syntax and semantics </a:t>
            </a:r>
          </a:p>
          <a:p>
            <a:pPr marL="735013" lvl="1">
              <a:lnSpc>
                <a:spcPct val="79000"/>
              </a:lnSpc>
            </a:pPr>
            <a:r>
              <a:rPr lang="en-US" smtClean="0"/>
              <a:t>how a communication is specified and structured</a:t>
            </a:r>
          </a:p>
          <a:p>
            <a:pPr marL="735013" lvl="1">
              <a:lnSpc>
                <a:spcPct val="79000"/>
              </a:lnSpc>
            </a:pPr>
            <a:r>
              <a:rPr lang="en-US" smtClean="0"/>
              <a:t>what a communication means </a:t>
            </a:r>
          </a:p>
          <a:p>
            <a:pPr marL="336550">
              <a:lnSpc>
                <a:spcPct val="79000"/>
              </a:lnSpc>
            </a:pPr>
            <a:endParaRPr lang="en-US" sz="2400" smtClean="0"/>
          </a:p>
          <a:p>
            <a:pPr marL="336550">
              <a:lnSpc>
                <a:spcPct val="79000"/>
              </a:lnSpc>
            </a:pPr>
            <a:r>
              <a:rPr lang="en-US" sz="2400" smtClean="0"/>
              <a:t>Protocols exist at many hardware, software, </a:t>
            </a:r>
            <a:r>
              <a:rPr lang="en-US" sz="2400" i="1" smtClean="0"/>
              <a:t>all</a:t>
            </a:r>
            <a:r>
              <a:rPr lang="en-US" sz="2400" smtClean="0"/>
              <a:t> levels!</a:t>
            </a:r>
          </a:p>
          <a:p>
            <a:pPr marL="336550">
              <a:lnSpc>
                <a:spcPct val="79000"/>
              </a:lnSpc>
            </a:pPr>
            <a:endParaRPr lang="en-US" sz="2400" smtClean="0"/>
          </a:p>
          <a:p>
            <a:pPr marL="336550">
              <a:lnSpc>
                <a:spcPct val="79000"/>
              </a:lnSpc>
            </a:pPr>
            <a:r>
              <a:rPr lang="en-US" sz="2400" smtClean="0"/>
              <a:t>Defined by a variety of standards bodies</a:t>
            </a:r>
          </a:p>
          <a:p>
            <a:pPr marL="735013" lvl="1">
              <a:lnSpc>
                <a:spcPct val="79000"/>
              </a:lnSpc>
            </a:pPr>
            <a:r>
              <a:rPr lang="en-US" sz="2000" smtClean="0"/>
              <a:t>IETF (ietf.org), IEEE, ITU, … </a:t>
            </a:r>
          </a:p>
          <a:p>
            <a:pPr marL="735013" lvl="1">
              <a:lnSpc>
                <a:spcPct val="79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30015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229600" cy="1676400"/>
          </a:xfrm>
        </p:spPr>
        <p:txBody>
          <a:bodyPr/>
          <a:lstStyle/>
          <a:p>
            <a:pPr algn="ctr">
              <a:buFont typeface="Wingdings" charset="0"/>
              <a:buChar char="l"/>
              <a:defRPr/>
            </a:pPr>
            <a:endParaRPr lang="en-US" dirty="0" smtClean="0">
              <a:ea typeface="ＭＳ Ｐゴシック" charset="-128"/>
            </a:endParaRPr>
          </a:p>
          <a:p>
            <a:pPr marL="0" indent="0" algn="ctr">
              <a:buFont typeface="Wingdings" charset="0"/>
              <a:buNone/>
              <a:defRPr/>
            </a:pPr>
            <a:r>
              <a:rPr lang="en-US" dirty="0" smtClean="0">
                <a:ea typeface="ＭＳ Ｐゴシック" charset="-128"/>
              </a:rPr>
              <a:t>Next: what gets implemented where?</a:t>
            </a:r>
            <a:endParaRPr lang="en-US" dirty="0">
              <a:ea typeface="ＭＳ Ｐゴシック" charset="-128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477000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6503988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8917" name="Group 18"/>
          <p:cNvGrpSpPr>
            <a:grpSpLocks/>
          </p:cNvGrpSpPr>
          <p:nvPr/>
        </p:nvGrpSpPr>
        <p:grpSpPr bwMode="auto">
          <a:xfrm>
            <a:off x="6503988" y="3305175"/>
            <a:ext cx="1497012" cy="428625"/>
            <a:chOff x="0" y="0"/>
            <a:chExt cx="943" cy="270"/>
          </a:xfrm>
        </p:grpSpPr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51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38918" name="Group 21"/>
          <p:cNvGrpSpPr>
            <a:grpSpLocks/>
          </p:cNvGrpSpPr>
          <p:nvPr/>
        </p:nvGrpSpPr>
        <p:grpSpPr bwMode="auto">
          <a:xfrm>
            <a:off x="6503988" y="3760788"/>
            <a:ext cx="1497012" cy="431800"/>
            <a:chOff x="0" y="0"/>
            <a:chExt cx="943" cy="272"/>
          </a:xfrm>
        </p:grpSpPr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49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38919" name="Group 24"/>
          <p:cNvGrpSpPr>
            <a:grpSpLocks/>
          </p:cNvGrpSpPr>
          <p:nvPr/>
        </p:nvGrpSpPr>
        <p:grpSpPr bwMode="auto">
          <a:xfrm>
            <a:off x="6503988" y="4217988"/>
            <a:ext cx="1497012" cy="430212"/>
            <a:chOff x="0" y="0"/>
            <a:chExt cx="943" cy="271"/>
          </a:xfrm>
        </p:grpSpPr>
        <p:sp>
          <p:nvSpPr>
            <p:cNvPr id="1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47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38920" name="Rectangle 27"/>
          <p:cNvSpPr>
            <a:spLocks/>
          </p:cNvSpPr>
          <p:nvPr/>
        </p:nvSpPr>
        <p:spPr bwMode="auto">
          <a:xfrm>
            <a:off x="8175625" y="4278313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L1</a:t>
            </a:r>
          </a:p>
        </p:txBody>
      </p:sp>
      <p:sp>
        <p:nvSpPr>
          <p:cNvPr id="38921" name="Rectangle 28"/>
          <p:cNvSpPr>
            <a:spLocks/>
          </p:cNvSpPr>
          <p:nvPr/>
        </p:nvSpPr>
        <p:spPr bwMode="auto">
          <a:xfrm>
            <a:off x="8175625" y="3821113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L2</a:t>
            </a:r>
          </a:p>
        </p:txBody>
      </p:sp>
      <p:sp>
        <p:nvSpPr>
          <p:cNvPr id="38922" name="Rectangle 29"/>
          <p:cNvSpPr>
            <a:spLocks/>
          </p:cNvSpPr>
          <p:nvPr/>
        </p:nvSpPr>
        <p:spPr bwMode="auto">
          <a:xfrm>
            <a:off x="8175625" y="33655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L3</a:t>
            </a:r>
          </a:p>
        </p:txBody>
      </p:sp>
      <p:sp>
        <p:nvSpPr>
          <p:cNvPr id="38923" name="Rectangle 30"/>
          <p:cNvSpPr>
            <a:spLocks/>
          </p:cNvSpPr>
          <p:nvPr/>
        </p:nvSpPr>
        <p:spPr bwMode="auto">
          <a:xfrm>
            <a:off x="8175625" y="29083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L4</a:t>
            </a:r>
          </a:p>
        </p:txBody>
      </p:sp>
      <p:sp>
        <p:nvSpPr>
          <p:cNvPr id="38924" name="Rectangle 33"/>
          <p:cNvSpPr>
            <a:spLocks/>
          </p:cNvSpPr>
          <p:nvPr/>
        </p:nvSpPr>
        <p:spPr bwMode="auto">
          <a:xfrm>
            <a:off x="8148638" y="23622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L7</a:t>
            </a:r>
          </a:p>
        </p:txBody>
      </p: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1730741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27" name="Group 15"/>
          <p:cNvGrpSpPr>
            <a:grpSpLocks/>
          </p:cNvGrpSpPr>
          <p:nvPr/>
        </p:nvGrpSpPr>
        <p:grpSpPr bwMode="auto">
          <a:xfrm>
            <a:off x="1757729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8927" name="Group 18"/>
          <p:cNvGrpSpPr>
            <a:grpSpLocks/>
          </p:cNvGrpSpPr>
          <p:nvPr/>
        </p:nvGrpSpPr>
        <p:grpSpPr bwMode="auto">
          <a:xfrm>
            <a:off x="1757363" y="3305175"/>
            <a:ext cx="1497012" cy="428625"/>
            <a:chOff x="0" y="0"/>
            <a:chExt cx="943" cy="270"/>
          </a:xfrm>
        </p:grpSpPr>
        <p:sp>
          <p:nvSpPr>
            <p:cNvPr id="3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45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38928" name="Group 21"/>
          <p:cNvGrpSpPr>
            <a:grpSpLocks/>
          </p:cNvGrpSpPr>
          <p:nvPr/>
        </p:nvGrpSpPr>
        <p:grpSpPr bwMode="auto">
          <a:xfrm>
            <a:off x="1757363" y="3760788"/>
            <a:ext cx="1497012" cy="431800"/>
            <a:chOff x="0" y="0"/>
            <a:chExt cx="943" cy="272"/>
          </a:xfrm>
        </p:grpSpPr>
        <p:sp>
          <p:nvSpPr>
            <p:cNvPr id="3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43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38929" name="Group 24"/>
          <p:cNvGrpSpPr>
            <a:grpSpLocks/>
          </p:cNvGrpSpPr>
          <p:nvPr/>
        </p:nvGrpSpPr>
        <p:grpSpPr bwMode="auto">
          <a:xfrm>
            <a:off x="1757363" y="4217988"/>
            <a:ext cx="1497012" cy="430212"/>
            <a:chOff x="0" y="0"/>
            <a:chExt cx="943" cy="271"/>
          </a:xfrm>
        </p:grpSpPr>
        <p:sp>
          <p:nvSpPr>
            <p:cNvPr id="3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941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38930" name="Rectangle 27"/>
          <p:cNvSpPr>
            <a:spLocks/>
          </p:cNvSpPr>
          <p:nvPr/>
        </p:nvSpPr>
        <p:spPr bwMode="auto">
          <a:xfrm>
            <a:off x="1322388" y="4306888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L1</a:t>
            </a:r>
          </a:p>
        </p:txBody>
      </p:sp>
      <p:sp>
        <p:nvSpPr>
          <p:cNvPr id="38931" name="Rectangle 28"/>
          <p:cNvSpPr>
            <a:spLocks/>
          </p:cNvSpPr>
          <p:nvPr/>
        </p:nvSpPr>
        <p:spPr bwMode="auto">
          <a:xfrm>
            <a:off x="1322388" y="3849688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L2</a:t>
            </a:r>
          </a:p>
        </p:txBody>
      </p:sp>
      <p:sp>
        <p:nvSpPr>
          <p:cNvPr id="38932" name="Rectangle 29"/>
          <p:cNvSpPr>
            <a:spLocks/>
          </p:cNvSpPr>
          <p:nvPr/>
        </p:nvSpPr>
        <p:spPr bwMode="auto">
          <a:xfrm>
            <a:off x="1322388" y="33940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L3</a:t>
            </a:r>
          </a:p>
        </p:txBody>
      </p:sp>
      <p:sp>
        <p:nvSpPr>
          <p:cNvPr id="38933" name="Rectangle 30"/>
          <p:cNvSpPr>
            <a:spLocks/>
          </p:cNvSpPr>
          <p:nvPr/>
        </p:nvSpPr>
        <p:spPr bwMode="auto">
          <a:xfrm>
            <a:off x="1322388" y="29368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L4</a:t>
            </a:r>
          </a:p>
        </p:txBody>
      </p:sp>
      <p:sp>
        <p:nvSpPr>
          <p:cNvPr id="38934" name="Rectangle 33"/>
          <p:cNvSpPr>
            <a:spLocks/>
          </p:cNvSpPr>
          <p:nvPr/>
        </p:nvSpPr>
        <p:spPr bwMode="auto">
          <a:xfrm>
            <a:off x="1295400" y="23907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L7</a:t>
            </a:r>
          </a:p>
        </p:txBody>
      </p:sp>
      <p:cxnSp>
        <p:nvCxnSpPr>
          <p:cNvPr id="38935" name="Straight Connector 44"/>
          <p:cNvCxnSpPr>
            <a:cxnSpLocks noChangeShapeType="1"/>
          </p:cNvCxnSpPr>
          <p:nvPr/>
        </p:nvCxnSpPr>
        <p:spPr bwMode="auto">
          <a:xfrm>
            <a:off x="3248025" y="26035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6" name="Straight Connector 46"/>
          <p:cNvCxnSpPr>
            <a:cxnSpLocks noChangeShapeType="1"/>
          </p:cNvCxnSpPr>
          <p:nvPr/>
        </p:nvCxnSpPr>
        <p:spPr bwMode="auto">
          <a:xfrm>
            <a:off x="3276600" y="30480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Straight Connector 47"/>
          <p:cNvCxnSpPr>
            <a:cxnSpLocks noChangeShapeType="1"/>
          </p:cNvCxnSpPr>
          <p:nvPr/>
        </p:nvCxnSpPr>
        <p:spPr bwMode="auto">
          <a:xfrm>
            <a:off x="3276600" y="35052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8" name="Straight Connector 48"/>
          <p:cNvCxnSpPr>
            <a:cxnSpLocks noChangeShapeType="1"/>
          </p:cNvCxnSpPr>
          <p:nvPr/>
        </p:nvCxnSpPr>
        <p:spPr bwMode="auto">
          <a:xfrm>
            <a:off x="3276600" y="4038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9" name="Straight Connector 49"/>
          <p:cNvCxnSpPr>
            <a:cxnSpLocks noChangeShapeType="1"/>
          </p:cNvCxnSpPr>
          <p:nvPr/>
        </p:nvCxnSpPr>
        <p:spPr bwMode="auto">
          <a:xfrm>
            <a:off x="3276600" y="4419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have decomposition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35363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915400" cy="1173162"/>
          </a:xfrm>
        </p:spPr>
        <p:txBody>
          <a:bodyPr/>
          <a:lstStyle/>
          <a:p>
            <a:r>
              <a:rPr lang="en-US" smtClean="0"/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Layers are simple if only on a single machine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But we need to implement layers across machines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Hosts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Routers (switches)</a:t>
            </a:r>
          </a:p>
          <a:p>
            <a:pPr lvl="3">
              <a:buFont typeface="Wingdings" charset="0"/>
              <a:buChar char="§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What gets implemented where?</a:t>
            </a:r>
          </a:p>
        </p:txBody>
      </p:sp>
    </p:spTree>
    <p:extLst>
      <p:ext uri="{BB962C8B-B14F-4D97-AF65-F5344CB8AC3E}">
        <p14:creationId xmlns:p14="http://schemas.microsoft.com/office/powerpoint/2010/main" val="416756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implemented at the end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Bits arrive on wire, must make it up to application</a:t>
            </a:r>
          </a:p>
          <a:p>
            <a:pPr lvl="3"/>
            <a:endParaRPr lang="en-US" dirty="0"/>
          </a:p>
          <a:p>
            <a:r>
              <a:rPr lang="en-US" dirty="0"/>
              <a:t>Therefore, all layers must exist at host!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1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smtClean="0"/>
              <a:t>What gets implemented in </a:t>
            </a:r>
            <a:br>
              <a:rPr lang="en-US" dirty="0" smtClean="0"/>
            </a:br>
            <a:r>
              <a:rPr lang="en-US" dirty="0" smtClean="0"/>
              <a:t>the network?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r>
              <a:rPr lang="en-US" smtClean="0"/>
              <a:t>Bits arrive on wire</a:t>
            </a:r>
          </a:p>
          <a:p>
            <a:pPr lvl="1"/>
            <a:r>
              <a:rPr lang="en-US" smtClean="0"/>
              <a:t>Physical layer necessary</a:t>
            </a:r>
          </a:p>
          <a:p>
            <a:r>
              <a:rPr lang="en-US" smtClean="0"/>
              <a:t>Packets must be delivered to next-hop and across local networks</a:t>
            </a:r>
          </a:p>
          <a:p>
            <a:pPr lvl="1"/>
            <a:r>
              <a:rPr lang="en-US" smtClean="0"/>
              <a:t>Datalink layer necessary</a:t>
            </a:r>
          </a:p>
          <a:p>
            <a:r>
              <a:rPr lang="en-US" smtClean="0"/>
              <a:t>Packets must be delivered between networks for global delivery</a:t>
            </a:r>
          </a:p>
          <a:p>
            <a:pPr lvl="1"/>
            <a:r>
              <a:rPr lang="en-US" smtClean="0"/>
              <a:t>Network layer necessary</a:t>
            </a:r>
          </a:p>
          <a:p>
            <a:r>
              <a:rPr lang="en-US" smtClean="0"/>
              <a:t>The network doesn</a:t>
            </a:r>
            <a:r>
              <a:rPr lang="en-US" altLang="en-US" smtClean="0"/>
              <a:t>’</a:t>
            </a:r>
            <a:r>
              <a:rPr lang="en-US" smtClean="0"/>
              <a:t>t support reliable delivery </a:t>
            </a:r>
          </a:p>
          <a:p>
            <a:pPr lvl="1"/>
            <a:r>
              <a:rPr lang="en-US" smtClean="0"/>
              <a:t>Transport layer (and above) </a:t>
            </a:r>
            <a:r>
              <a:rPr lang="en-US" b="1" i="1" u="sng" smtClean="0"/>
              <a:t>not</a:t>
            </a:r>
            <a:r>
              <a:rPr lang="en-US" smtClean="0"/>
              <a:t> supported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fld id="{F3D0CF37-C0A0-4902-A7D5-82CACD800736}" type="slidenum">
              <a:rPr lang="en-US" sz="1000" b="0">
                <a:latin typeface="Arial" panose="020B0604020202020204" pitchFamily="34" charset="0"/>
              </a:rPr>
              <a:pPr algn="l" eaLnBrk="1" hangingPunct="1"/>
              <a:t>28</a:t>
            </a:fld>
            <a:endParaRPr lang="en-US" sz="10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Switches </a:t>
            </a:r>
            <a:r>
              <a:rPr lang="en-US" i="1" smtClean="0"/>
              <a:t>vs.</a:t>
            </a:r>
            <a:r>
              <a:rPr lang="en-US" smtClean="0"/>
              <a:t> Routers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Switches do what routers do, except they don</a:t>
            </a:r>
            <a:r>
              <a:rPr lang="en-US" altLang="en-US" sz="2400" smtClean="0"/>
              <a:t>’</a:t>
            </a:r>
            <a:r>
              <a:rPr lang="en-US" sz="2400" smtClean="0"/>
              <a:t>t participate in global delivery, just local delivery</a:t>
            </a:r>
          </a:p>
          <a:p>
            <a:pPr lvl="3"/>
            <a:endParaRPr lang="en-US" sz="2400" smtClean="0"/>
          </a:p>
          <a:p>
            <a:r>
              <a:rPr lang="en-US" sz="2400" smtClean="0"/>
              <a:t>Switches only need to support Physical and Datalink</a:t>
            </a:r>
          </a:p>
          <a:p>
            <a:pPr lvl="1"/>
            <a:r>
              <a:rPr lang="en-US" smtClean="0"/>
              <a:t>Don</a:t>
            </a:r>
            <a:r>
              <a:rPr lang="en-US" altLang="en-US" smtClean="0"/>
              <a:t>’</a:t>
            </a:r>
            <a:r>
              <a:rPr lang="en-US" smtClean="0"/>
              <a:t>t need to support Network layer</a:t>
            </a:r>
          </a:p>
          <a:p>
            <a:endParaRPr lang="en-US" sz="2400" smtClean="0"/>
          </a:p>
          <a:p>
            <a:r>
              <a:rPr lang="en-US" sz="2400" smtClean="0"/>
              <a:t>Routers support Physical, Datalink and Network layers</a:t>
            </a:r>
          </a:p>
          <a:p>
            <a:pPr lvl="4"/>
            <a:endParaRPr lang="en-US" sz="2400" smtClean="0"/>
          </a:p>
          <a:p>
            <a:r>
              <a:rPr lang="en-US" sz="2400" smtClean="0"/>
              <a:t>Won</a:t>
            </a:r>
            <a:r>
              <a:rPr lang="en-US" altLang="en-US" sz="2400" smtClean="0"/>
              <a:t>’</a:t>
            </a:r>
            <a:r>
              <a:rPr lang="en-US" sz="2400" smtClean="0"/>
              <a:t>t focus on the router/switch distinction</a:t>
            </a:r>
          </a:p>
          <a:p>
            <a:pPr lvl="1"/>
            <a:r>
              <a:rPr lang="en-US" smtClean="0"/>
              <a:t>When I say switch, I almost always mean router</a:t>
            </a:r>
          </a:p>
          <a:p>
            <a:pPr lvl="1"/>
            <a:r>
              <a:rPr lang="en-US" smtClean="0"/>
              <a:t>Almost all boxes support network layer these days</a:t>
            </a:r>
          </a:p>
          <a:p>
            <a:endParaRPr lang="en-US" sz="2400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81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smtClean="0"/>
              <a:t>Architecture is not the implementation itself</a:t>
            </a:r>
          </a:p>
          <a:p>
            <a:endParaRPr lang="en-US" smtClean="0"/>
          </a:p>
          <a:p>
            <a:r>
              <a:rPr lang="en-US" smtClean="0"/>
              <a:t>Architecture is how we structure implementations</a:t>
            </a:r>
          </a:p>
          <a:p>
            <a:pPr lvl="1"/>
            <a:r>
              <a:rPr lang="en-US" smtClean="0"/>
              <a:t>what functions?, where?, what interfaces?</a:t>
            </a:r>
          </a:p>
          <a:p>
            <a:endParaRPr lang="en-US" smtClean="0"/>
          </a:p>
          <a:p>
            <a:r>
              <a:rPr lang="en-US" smtClean="0"/>
              <a:t>Architecture is the modular design of the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Lecture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7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smtClean="0">
                <a:cs typeface="Arial" panose="020B0604020202020204" pitchFamily="34" charset="0"/>
              </a:rPr>
              <a:t>Lower three layers implemented everywhere</a:t>
            </a:r>
          </a:p>
          <a:p>
            <a:r>
              <a:rPr lang="en-US" smtClean="0">
                <a:cs typeface="Arial" panose="020B0604020202020204" pitchFamily="34" charset="0"/>
              </a:rPr>
              <a:t>Top two layers implemented only at hosts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66800" y="38227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2334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066800" y="4203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13255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1066800" y="4584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13319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066800" y="4965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13112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4043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4045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4047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4049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4051" name="Rectangle 20"/>
          <p:cNvSpPr>
            <a:spLocks noChangeArrowheads="1"/>
          </p:cNvSpPr>
          <p:nvPr/>
        </p:nvSpPr>
        <p:spPr bwMode="auto">
          <a:xfrm>
            <a:off x="3706813" y="4203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3965575" y="4187825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4053" name="Rectangle 22"/>
          <p:cNvSpPr>
            <a:spLocks noChangeArrowheads="1"/>
          </p:cNvSpPr>
          <p:nvPr/>
        </p:nvSpPr>
        <p:spPr bwMode="auto">
          <a:xfrm>
            <a:off x="3706813" y="4584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54" name="Text Box 23"/>
          <p:cNvSpPr txBox="1">
            <a:spLocks noChangeArrowheads="1"/>
          </p:cNvSpPr>
          <p:nvPr/>
        </p:nvSpPr>
        <p:spPr bwMode="auto">
          <a:xfrm>
            <a:off x="3971925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4055" name="Rectangle 24"/>
          <p:cNvSpPr>
            <a:spLocks noChangeArrowheads="1"/>
          </p:cNvSpPr>
          <p:nvPr/>
        </p:nvSpPr>
        <p:spPr bwMode="auto">
          <a:xfrm>
            <a:off x="3706813" y="4965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056" name="Text Box 25"/>
          <p:cNvSpPr txBox="1">
            <a:spLocks noChangeArrowheads="1"/>
          </p:cNvSpPr>
          <p:nvPr/>
        </p:nvSpPr>
        <p:spPr bwMode="auto">
          <a:xfrm>
            <a:off x="3951288" y="4949825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cxnSp>
        <p:nvCxnSpPr>
          <p:cNvPr id="44057" name="AutoShape 26"/>
          <p:cNvCxnSpPr>
            <a:cxnSpLocks noChangeShapeType="1"/>
            <a:stCxn id="44041" idx="3"/>
            <a:endCxn id="44055" idx="1"/>
          </p:cNvCxnSpPr>
          <p:nvPr/>
        </p:nvCxnSpPr>
        <p:spPr bwMode="auto">
          <a:xfrm>
            <a:off x="2782888" y="5156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7"/>
          <p:cNvCxnSpPr>
            <a:cxnSpLocks noChangeShapeType="1"/>
            <a:stCxn id="44039" idx="3"/>
            <a:endCxn id="44053" idx="1"/>
          </p:cNvCxnSpPr>
          <p:nvPr/>
        </p:nvCxnSpPr>
        <p:spPr bwMode="auto">
          <a:xfrm>
            <a:off x="2782888" y="4775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9" name="AutoShape 28"/>
          <p:cNvCxnSpPr>
            <a:cxnSpLocks noChangeShapeType="1"/>
            <a:stCxn id="44037" idx="3"/>
            <a:endCxn id="44051" idx="1"/>
          </p:cNvCxnSpPr>
          <p:nvPr/>
        </p:nvCxnSpPr>
        <p:spPr bwMode="auto">
          <a:xfrm>
            <a:off x="2782888" y="4394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0" name="AutoShape 29"/>
          <p:cNvCxnSpPr>
            <a:cxnSpLocks noChangeShapeType="1"/>
            <a:stCxn id="44055" idx="3"/>
            <a:endCxn id="44049" idx="1"/>
          </p:cNvCxnSpPr>
          <p:nvPr/>
        </p:nvCxnSpPr>
        <p:spPr bwMode="auto">
          <a:xfrm>
            <a:off x="5422900" y="5156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1" name="AutoShape 30"/>
          <p:cNvCxnSpPr>
            <a:cxnSpLocks noChangeShapeType="1"/>
            <a:stCxn id="44053" idx="3"/>
            <a:endCxn id="44047" idx="1"/>
          </p:cNvCxnSpPr>
          <p:nvPr/>
        </p:nvCxnSpPr>
        <p:spPr bwMode="auto">
          <a:xfrm>
            <a:off x="5422900" y="4775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2" name="AutoShape 31"/>
          <p:cNvCxnSpPr>
            <a:cxnSpLocks noChangeShapeType="1"/>
            <a:stCxn id="44051" idx="3"/>
            <a:endCxn id="44045" idx="1"/>
          </p:cNvCxnSpPr>
          <p:nvPr/>
        </p:nvCxnSpPr>
        <p:spPr bwMode="auto">
          <a:xfrm>
            <a:off x="5422900" y="4394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3" name="AutoShape 32"/>
          <p:cNvCxnSpPr>
            <a:cxnSpLocks noChangeShapeType="1"/>
            <a:stCxn id="44035" idx="3"/>
            <a:endCxn id="44043" idx="1"/>
          </p:cNvCxnSpPr>
          <p:nvPr/>
        </p:nvCxnSpPr>
        <p:spPr bwMode="auto">
          <a:xfrm>
            <a:off x="2782888" y="40132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4064" name="Group 33"/>
          <p:cNvGrpSpPr>
            <a:grpSpLocks/>
          </p:cNvGrpSpPr>
          <p:nvPr/>
        </p:nvGrpSpPr>
        <p:grpSpPr bwMode="auto">
          <a:xfrm>
            <a:off x="1066800" y="3441700"/>
            <a:ext cx="7113588" cy="396875"/>
            <a:chOff x="647" y="2280"/>
            <a:chExt cx="4481" cy="250"/>
          </a:xfrm>
        </p:grpSpPr>
        <p:sp>
          <p:nvSpPr>
            <p:cNvPr id="44068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069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>
                  <a:latin typeface="Arial" panose="020B0604020202020204" pitchFamily="34" charset="0"/>
                </a:rPr>
                <a:t>Application</a:t>
              </a:r>
            </a:p>
          </p:txBody>
        </p:sp>
        <p:sp>
          <p:nvSpPr>
            <p:cNvPr id="44070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071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>
                  <a:latin typeface="Arial" panose="020B0604020202020204" pitchFamily="34" charset="0"/>
                </a:rPr>
                <a:t>Application</a:t>
              </a:r>
            </a:p>
          </p:txBody>
        </p:sp>
        <p:cxnSp>
          <p:nvCxnSpPr>
            <p:cNvPr id="44072" name="AutoShape 38"/>
            <p:cNvCxnSpPr>
              <a:cxnSpLocks noChangeShapeType="1"/>
              <a:stCxn id="44068" idx="3"/>
              <a:endCxn id="44071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65" name="Text Box 39"/>
          <p:cNvSpPr txBox="1">
            <a:spLocks noChangeArrowheads="1"/>
          </p:cNvSpPr>
          <p:nvPr/>
        </p:nvSpPr>
        <p:spPr bwMode="auto">
          <a:xfrm>
            <a:off x="1262063" y="5499100"/>
            <a:ext cx="13112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A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4066" name="Text Box 40"/>
          <p:cNvSpPr txBox="1">
            <a:spLocks noChangeArrowheads="1"/>
          </p:cNvSpPr>
          <p:nvPr/>
        </p:nvSpPr>
        <p:spPr bwMode="auto">
          <a:xfrm>
            <a:off x="6659563" y="54991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B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4067" name="Text Box 41"/>
          <p:cNvSpPr txBox="1">
            <a:spLocks noChangeArrowheads="1"/>
          </p:cNvSpPr>
          <p:nvPr/>
        </p:nvSpPr>
        <p:spPr bwMode="auto">
          <a:xfrm>
            <a:off x="3887788" y="54991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Router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33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oup 6"/>
          <p:cNvGrpSpPr>
            <a:grpSpLocks/>
          </p:cNvGrpSpPr>
          <p:nvPr/>
        </p:nvGrpSpPr>
        <p:grpSpPr bwMode="auto">
          <a:xfrm>
            <a:off x="7343775" y="2057400"/>
            <a:ext cx="1495425" cy="431800"/>
            <a:chOff x="0" y="0"/>
            <a:chExt cx="942" cy="272"/>
          </a:xfrm>
        </p:grpSpPr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0" y="0"/>
              <a:ext cx="942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Rectangle 8"/>
            <p:cNvSpPr>
              <a:spLocks/>
            </p:cNvSpPr>
            <p:nvPr/>
          </p:nvSpPr>
          <p:spPr bwMode="auto">
            <a:xfrm>
              <a:off x="34" y="32"/>
              <a:ext cx="87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Application</a:t>
              </a:r>
            </a:p>
          </p:txBody>
        </p:sp>
      </p:grpSp>
      <p:grpSp>
        <p:nvGrpSpPr>
          <p:cNvPr id="46084" name="Group 15"/>
          <p:cNvGrpSpPr>
            <a:grpSpLocks/>
          </p:cNvGrpSpPr>
          <p:nvPr/>
        </p:nvGrpSpPr>
        <p:grpSpPr bwMode="auto">
          <a:xfrm>
            <a:off x="7343775" y="2508250"/>
            <a:ext cx="1495425" cy="430213"/>
            <a:chOff x="0" y="0"/>
            <a:chExt cx="942" cy="271"/>
          </a:xfrm>
        </p:grpSpPr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0" y="0"/>
              <a:ext cx="942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5" name="Rectangle 17"/>
            <p:cNvSpPr>
              <a:spLocks/>
            </p:cNvSpPr>
            <p:nvPr/>
          </p:nvSpPr>
          <p:spPr bwMode="auto">
            <a:xfrm>
              <a:off x="94" y="31"/>
              <a:ext cx="75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Transport</a:t>
              </a:r>
            </a:p>
          </p:txBody>
        </p:sp>
      </p:grpSp>
      <p:grpSp>
        <p:nvGrpSpPr>
          <p:cNvPr id="46085" name="Group 18"/>
          <p:cNvGrpSpPr>
            <a:grpSpLocks/>
          </p:cNvGrpSpPr>
          <p:nvPr/>
        </p:nvGrpSpPr>
        <p:grpSpPr bwMode="auto">
          <a:xfrm>
            <a:off x="7343775" y="2963863"/>
            <a:ext cx="1495425" cy="430212"/>
            <a:chOff x="0" y="0"/>
            <a:chExt cx="942" cy="271"/>
          </a:xfrm>
        </p:grpSpPr>
        <p:sp>
          <p:nvSpPr>
            <p:cNvPr id="13331" name="Rectangle 19"/>
            <p:cNvSpPr>
              <a:spLocks/>
            </p:cNvSpPr>
            <p:nvPr/>
          </p:nvSpPr>
          <p:spPr bwMode="auto">
            <a:xfrm>
              <a:off x="0" y="0"/>
              <a:ext cx="942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3" name="Rectangle 20"/>
            <p:cNvSpPr>
              <a:spLocks/>
            </p:cNvSpPr>
            <p:nvPr/>
          </p:nvSpPr>
          <p:spPr bwMode="auto">
            <a:xfrm>
              <a:off x="142" y="31"/>
              <a:ext cx="65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46086" name="Group 21"/>
          <p:cNvGrpSpPr>
            <a:grpSpLocks/>
          </p:cNvGrpSpPr>
          <p:nvPr/>
        </p:nvGrpSpPr>
        <p:grpSpPr bwMode="auto">
          <a:xfrm>
            <a:off x="7343775" y="3421063"/>
            <a:ext cx="1495425" cy="430212"/>
            <a:chOff x="0" y="0"/>
            <a:chExt cx="942" cy="271"/>
          </a:xfrm>
        </p:grpSpPr>
        <p:sp>
          <p:nvSpPr>
            <p:cNvPr id="13334" name="Rectangle 22"/>
            <p:cNvSpPr>
              <a:spLocks/>
            </p:cNvSpPr>
            <p:nvPr/>
          </p:nvSpPr>
          <p:spPr bwMode="auto">
            <a:xfrm>
              <a:off x="0" y="0"/>
              <a:ext cx="942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Rectangle 23"/>
            <p:cNvSpPr>
              <a:spLocks/>
            </p:cNvSpPr>
            <p:nvPr/>
          </p:nvSpPr>
          <p:spPr bwMode="auto">
            <a:xfrm>
              <a:off x="126" y="31"/>
              <a:ext cx="68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46087" name="Group 24"/>
          <p:cNvGrpSpPr>
            <a:grpSpLocks/>
          </p:cNvGrpSpPr>
          <p:nvPr/>
        </p:nvGrpSpPr>
        <p:grpSpPr bwMode="auto">
          <a:xfrm>
            <a:off x="7343775" y="3876675"/>
            <a:ext cx="1495425" cy="431800"/>
            <a:chOff x="0" y="0"/>
            <a:chExt cx="942" cy="272"/>
          </a:xfrm>
        </p:grpSpPr>
        <p:sp>
          <p:nvSpPr>
            <p:cNvPr id="13337" name="Rectangle 25"/>
            <p:cNvSpPr>
              <a:spLocks/>
            </p:cNvSpPr>
            <p:nvPr/>
          </p:nvSpPr>
          <p:spPr bwMode="auto">
            <a:xfrm>
              <a:off x="0" y="0"/>
              <a:ext cx="942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9" name="Rectangle 26"/>
            <p:cNvSpPr>
              <a:spLocks/>
            </p:cNvSpPr>
            <p:nvPr/>
          </p:nvSpPr>
          <p:spPr bwMode="auto">
            <a:xfrm>
              <a:off x="134" y="32"/>
              <a:ext cx="67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 little closer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host</a:t>
            </a:r>
            <a:br>
              <a:rPr lang="en-US" dirty="0"/>
            </a:br>
            <a:endParaRPr lang="en-US" dirty="0"/>
          </a:p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user space: web server, browser, mail, game </a:t>
            </a:r>
          </a:p>
          <a:p>
            <a:r>
              <a:rPr lang="en-US" dirty="0"/>
              <a:t>Transport and network.</a:t>
            </a:r>
          </a:p>
          <a:p>
            <a:pPr lvl="1"/>
            <a:r>
              <a:rPr lang="en-US" dirty="0"/>
              <a:t>Typically part of the operating system</a:t>
            </a:r>
          </a:p>
          <a:p>
            <a:r>
              <a:rPr lang="en-US" dirty="0" err="1"/>
              <a:t>Datalink</a:t>
            </a:r>
            <a:endParaRPr lang="en-US" dirty="0"/>
          </a:p>
          <a:p>
            <a:pPr lvl="1"/>
            <a:r>
              <a:rPr lang="en-US" dirty="0"/>
              <a:t>Often written by vendor of the network interface hardware</a:t>
            </a:r>
          </a:p>
          <a:p>
            <a:r>
              <a:rPr lang="en-US" dirty="0"/>
              <a:t>Physical</a:t>
            </a:r>
          </a:p>
          <a:p>
            <a:pPr lvl="1"/>
            <a:r>
              <a:rPr lang="en-US" dirty="0"/>
              <a:t>Hardware: network interface card and 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77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fld id="{E9D23D74-3C9C-4629-9BA2-20A532294784}" type="slidenum">
              <a:rPr lang="en-US" sz="1400" b="0">
                <a:latin typeface="Times New Roman" panose="02020603050405020304" pitchFamily="18" charset="0"/>
              </a:rPr>
              <a:pPr algn="l" eaLnBrk="1" hangingPunct="1"/>
              <a:t>32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762000"/>
          </a:xfrm>
        </p:spPr>
        <p:txBody>
          <a:bodyPr/>
          <a:lstStyle/>
          <a:p>
            <a:r>
              <a:rPr lang="en-US" smtClean="0"/>
              <a:t>Layers interacts with peer</a:t>
            </a:r>
            <a:r>
              <a:rPr lang="en-US" altLang="en-US" smtClean="0"/>
              <a:t>’</a:t>
            </a:r>
            <a:r>
              <a:rPr lang="en-US" altLang="ja-JP" smtClean="0"/>
              <a:t>s corresponding layer</a:t>
            </a:r>
            <a:endParaRPr lang="en-US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733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992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3733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998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3733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978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cxnSp>
        <p:nvCxnSpPr>
          <p:cNvPr id="47130" name="AutoShape 26"/>
          <p:cNvCxnSpPr>
            <a:cxnSpLocks noChangeShapeType="1"/>
            <a:stCxn id="47114" idx="3"/>
            <a:endCxn id="47128" idx="1"/>
          </p:cNvCxnSpPr>
          <p:nvPr/>
        </p:nvCxnSpPr>
        <p:spPr bwMode="auto">
          <a:xfrm>
            <a:off x="2782888" y="5143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AutoShape 27"/>
          <p:cNvCxnSpPr>
            <a:cxnSpLocks noChangeShapeType="1"/>
            <a:stCxn id="47112" idx="3"/>
            <a:endCxn id="47126" idx="1"/>
          </p:cNvCxnSpPr>
          <p:nvPr/>
        </p:nvCxnSpPr>
        <p:spPr bwMode="auto">
          <a:xfrm>
            <a:off x="2782888" y="4762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2" name="AutoShape 28"/>
          <p:cNvCxnSpPr>
            <a:cxnSpLocks noChangeShapeType="1"/>
            <a:stCxn id="47110" idx="3"/>
            <a:endCxn id="47124" idx="1"/>
          </p:cNvCxnSpPr>
          <p:nvPr/>
        </p:nvCxnSpPr>
        <p:spPr bwMode="auto">
          <a:xfrm>
            <a:off x="2782888" y="4381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3" name="AutoShape 29"/>
          <p:cNvCxnSpPr>
            <a:cxnSpLocks noChangeShapeType="1"/>
            <a:stCxn id="47128" idx="3"/>
            <a:endCxn id="47122" idx="1"/>
          </p:cNvCxnSpPr>
          <p:nvPr/>
        </p:nvCxnSpPr>
        <p:spPr bwMode="auto">
          <a:xfrm>
            <a:off x="5449888" y="5143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4" name="AutoShape 30"/>
          <p:cNvCxnSpPr>
            <a:cxnSpLocks noChangeShapeType="1"/>
            <a:stCxn id="47126" idx="3"/>
            <a:endCxn id="47120" idx="1"/>
          </p:cNvCxnSpPr>
          <p:nvPr/>
        </p:nvCxnSpPr>
        <p:spPr bwMode="auto">
          <a:xfrm>
            <a:off x="5449888" y="4762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5" name="AutoShape 31"/>
          <p:cNvCxnSpPr>
            <a:cxnSpLocks noChangeShapeType="1"/>
            <a:stCxn id="47124" idx="3"/>
            <a:endCxn id="47118" idx="1"/>
          </p:cNvCxnSpPr>
          <p:nvPr/>
        </p:nvCxnSpPr>
        <p:spPr bwMode="auto">
          <a:xfrm>
            <a:off x="5449888" y="4381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6" name="AutoShape 32"/>
          <p:cNvCxnSpPr>
            <a:cxnSpLocks noChangeShapeType="1"/>
            <a:stCxn id="47108" idx="3"/>
            <a:endCxn id="47116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10668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1143000" y="3429000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Application</a:t>
            </a:r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64770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6510338" y="3429000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Application</a:t>
            </a:r>
          </a:p>
        </p:txBody>
      </p:sp>
      <p:cxnSp>
        <p:nvCxnSpPr>
          <p:cNvPr id="47141" name="AutoShape 37"/>
          <p:cNvCxnSpPr>
            <a:cxnSpLocks noChangeShapeType="1"/>
            <a:stCxn id="47137" idx="3"/>
            <a:endCxn id="47139" idx="1"/>
          </p:cNvCxnSpPr>
          <p:nvPr/>
        </p:nvCxnSpPr>
        <p:spPr bwMode="auto">
          <a:xfrm>
            <a:off x="2782888" y="3619500"/>
            <a:ext cx="3681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1262063" y="5486400"/>
            <a:ext cx="13112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A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6659563" y="54864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B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3914775" y="54864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Router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52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fld id="{8BE942D4-E152-460B-BB3C-3731DBB3A158}" type="slidenum">
              <a:rPr lang="en-US" sz="1400" b="0">
                <a:latin typeface="Times New Roman" panose="02020603050405020304" pitchFamily="18" charset="0"/>
              </a:rPr>
              <a:pPr algn="l" eaLnBrk="1" hangingPunct="1"/>
              <a:t>33</a:t>
            </a:fld>
            <a:endParaRPr lang="en-US" sz="1400" b="0">
              <a:latin typeface="Times New Roman" panose="02020603050405020304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Communication goes down to physical network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Then from network peer to peer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Then up to relevant layer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Transport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Datalink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Physical</a:t>
            </a:r>
          </a:p>
        </p:txBody>
      </p:sp>
      <p:cxnSp>
        <p:nvCxnSpPr>
          <p:cNvPr id="49178" name="AutoShape 26"/>
          <p:cNvCxnSpPr>
            <a:cxnSpLocks noChangeShapeType="1"/>
            <a:stCxn id="49162" idx="3"/>
            <a:endCxn id="49176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9" name="AutoShape 27"/>
          <p:cNvCxnSpPr>
            <a:cxnSpLocks noChangeShapeType="1"/>
            <a:stCxn id="49160" idx="3"/>
            <a:endCxn id="49174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0" name="AutoShape 28"/>
          <p:cNvCxnSpPr>
            <a:cxnSpLocks noChangeShapeType="1"/>
            <a:stCxn id="49158" idx="3"/>
            <a:endCxn id="49172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1" name="AutoShape 29"/>
          <p:cNvCxnSpPr>
            <a:cxnSpLocks noChangeShapeType="1"/>
            <a:stCxn id="49176" idx="3"/>
            <a:endCxn id="49170" idx="1"/>
          </p:cNvCxnSpPr>
          <p:nvPr/>
        </p:nvCxnSpPr>
        <p:spPr bwMode="auto">
          <a:xfrm>
            <a:off x="5513388" y="5143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2" name="AutoShape 30"/>
          <p:cNvCxnSpPr>
            <a:cxnSpLocks noChangeShapeType="1"/>
            <a:stCxn id="49174" idx="3"/>
            <a:endCxn id="49168" idx="1"/>
          </p:cNvCxnSpPr>
          <p:nvPr/>
        </p:nvCxnSpPr>
        <p:spPr bwMode="auto">
          <a:xfrm>
            <a:off x="5513388" y="4762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3" name="AutoShape 31"/>
          <p:cNvCxnSpPr>
            <a:cxnSpLocks noChangeShapeType="1"/>
            <a:stCxn id="49172" idx="3"/>
            <a:endCxn id="49166" idx="1"/>
          </p:cNvCxnSpPr>
          <p:nvPr/>
        </p:nvCxnSpPr>
        <p:spPr bwMode="auto">
          <a:xfrm>
            <a:off x="5513388" y="4381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4" name="AutoShape 32"/>
          <p:cNvCxnSpPr>
            <a:cxnSpLocks noChangeShapeType="1"/>
            <a:stCxn id="49156" idx="3"/>
            <a:endCxn id="49164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85" name="Group 33"/>
          <p:cNvGrpSpPr>
            <a:grpSpLocks/>
          </p:cNvGrpSpPr>
          <p:nvPr/>
        </p:nvGrpSpPr>
        <p:grpSpPr bwMode="auto">
          <a:xfrm>
            <a:off x="1066800" y="3429000"/>
            <a:ext cx="7113588" cy="396875"/>
            <a:chOff x="647" y="2280"/>
            <a:chExt cx="4481" cy="250"/>
          </a:xfrm>
        </p:grpSpPr>
        <p:sp>
          <p:nvSpPr>
            <p:cNvPr id="49190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91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>
                  <a:latin typeface="Arial" panose="020B0604020202020204" pitchFamily="34" charset="0"/>
                </a:rPr>
                <a:t>Application</a:t>
              </a:r>
            </a:p>
          </p:txBody>
        </p:sp>
        <p:sp>
          <p:nvSpPr>
            <p:cNvPr id="49192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93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>
                  <a:latin typeface="Arial" panose="020B0604020202020204" pitchFamily="34" charset="0"/>
                </a:rPr>
                <a:t>Application</a:t>
              </a:r>
            </a:p>
          </p:txBody>
        </p:sp>
        <p:cxnSp>
          <p:nvCxnSpPr>
            <p:cNvPr id="49194" name="AutoShape 38"/>
            <p:cNvCxnSpPr>
              <a:cxnSpLocks noChangeShapeType="1"/>
              <a:stCxn id="49190" idx="3"/>
              <a:endCxn id="49193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186" name="Text Box 39"/>
          <p:cNvSpPr txBox="1">
            <a:spLocks noChangeArrowheads="1"/>
          </p:cNvSpPr>
          <p:nvPr/>
        </p:nvSpPr>
        <p:spPr bwMode="auto">
          <a:xfrm>
            <a:off x="1262063" y="5486400"/>
            <a:ext cx="13112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A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9187" name="Text Box 40"/>
          <p:cNvSpPr txBox="1">
            <a:spLocks noChangeArrowheads="1"/>
          </p:cNvSpPr>
          <p:nvPr/>
        </p:nvSpPr>
        <p:spPr bwMode="auto">
          <a:xfrm>
            <a:off x="6659563" y="54864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Host B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9188" name="Text Box 41"/>
          <p:cNvSpPr txBox="1">
            <a:spLocks noChangeArrowheads="1"/>
          </p:cNvSpPr>
          <p:nvPr/>
        </p:nvSpPr>
        <p:spPr bwMode="auto">
          <a:xfrm>
            <a:off x="3887788" y="5486400"/>
            <a:ext cx="1339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Arial" panose="020B0604020202020204" pitchFamily="34" charset="0"/>
              </a:rPr>
              <a:t>Router</a:t>
            </a:r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49189" name="Freeform 42"/>
          <p:cNvSpPr>
            <a:spLocks/>
          </p:cNvSpPr>
          <p:nvPr/>
        </p:nvSpPr>
        <p:spPr bwMode="auto">
          <a:xfrm>
            <a:off x="2438400" y="34290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662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1600200" y="2438400"/>
            <a:ext cx="5791200" cy="3124200"/>
            <a:chOff x="1008" y="1536"/>
            <a:chExt cx="3648" cy="1968"/>
          </a:xfrm>
        </p:grpSpPr>
        <p:sp>
          <p:nvSpPr>
            <p:cNvPr id="5124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3" name="Line 5"/>
            <p:cNvSpPr>
              <a:spLocks noChangeShapeType="1"/>
            </p:cNvSpPr>
            <p:nvPr/>
          </p:nvSpPr>
          <p:spPr bwMode="auto">
            <a:xfrm flipV="1">
              <a:off x="4656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44" name="Group 6"/>
            <p:cNvGrpSpPr>
              <a:grpSpLocks/>
            </p:cNvGrpSpPr>
            <p:nvPr/>
          </p:nvGrpSpPr>
          <p:grpSpPr bwMode="auto">
            <a:xfrm>
              <a:off x="1008" y="3264"/>
              <a:ext cx="3648" cy="240"/>
              <a:chOff x="1008" y="3264"/>
              <a:chExt cx="3648" cy="240"/>
            </a:xfrm>
          </p:grpSpPr>
          <p:sp>
            <p:nvSpPr>
              <p:cNvPr id="51245" name="Line 7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Line 8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7" name="Line 9"/>
              <p:cNvSpPr>
                <a:spLocks noChangeShapeType="1"/>
              </p:cNvSpPr>
              <p:nvPr/>
            </p:nvSpPr>
            <p:spPr bwMode="auto">
              <a:xfrm>
                <a:off x="4656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14400" y="3429000"/>
            <a:ext cx="7162800" cy="838200"/>
            <a:chOff x="576" y="2160"/>
            <a:chExt cx="4512" cy="528"/>
          </a:xfrm>
        </p:grpSpPr>
        <p:sp>
          <p:nvSpPr>
            <p:cNvPr id="51235" name="Rectangle 11"/>
            <p:cNvSpPr>
              <a:spLocks noChangeArrowheads="1"/>
            </p:cNvSpPr>
            <p:nvPr/>
          </p:nvSpPr>
          <p:spPr bwMode="auto">
            <a:xfrm rot="10800000">
              <a:off x="1727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6" name="Rectangle 12"/>
            <p:cNvSpPr>
              <a:spLocks noChangeArrowheads="1"/>
            </p:cNvSpPr>
            <p:nvPr/>
          </p:nvSpPr>
          <p:spPr bwMode="auto">
            <a:xfrm rot="10800000">
              <a:off x="1631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7" name="Rectangle 13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8" name="Rectangle 14"/>
            <p:cNvSpPr>
              <a:spLocks noChangeArrowheads="1"/>
            </p:cNvSpPr>
            <p:nvPr/>
          </p:nvSpPr>
          <p:spPr bwMode="auto">
            <a:xfrm>
              <a:off x="41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9" name="Rectangle 15"/>
            <p:cNvSpPr>
              <a:spLocks noChangeArrowheads="1"/>
            </p:cNvSpPr>
            <p:nvPr/>
          </p:nvSpPr>
          <p:spPr bwMode="auto">
            <a:xfrm rot="10800000">
              <a:off x="3695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40" name="Rectangle 16"/>
            <p:cNvSpPr>
              <a:spLocks noChangeArrowheads="1"/>
            </p:cNvSpPr>
            <p:nvPr/>
          </p:nvSpPr>
          <p:spPr bwMode="auto">
            <a:xfrm rot="10800000">
              <a:off x="3599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41" name="Text Box 17"/>
            <p:cNvSpPr txBox="1">
              <a:spLocks noChangeArrowheads="1"/>
            </p:cNvSpPr>
            <p:nvPr/>
          </p:nvSpPr>
          <p:spPr bwMode="auto">
            <a:xfrm>
              <a:off x="2352" y="2304"/>
              <a:ext cx="12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Trans: Connection ID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267200"/>
            <a:ext cx="7162800" cy="457200"/>
            <a:chOff x="576" y="2688"/>
            <a:chExt cx="4512" cy="288"/>
          </a:xfrm>
        </p:grpSpPr>
        <p:sp>
          <p:nvSpPr>
            <p:cNvPr id="51226" name="Rectangle 19"/>
            <p:cNvSpPr>
              <a:spLocks noChangeArrowheads="1"/>
            </p:cNvSpPr>
            <p:nvPr/>
          </p:nvSpPr>
          <p:spPr bwMode="auto">
            <a:xfrm rot="10800000">
              <a:off x="1824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7" name="Rectangle 20"/>
            <p:cNvSpPr>
              <a:spLocks noChangeArrowheads="1"/>
            </p:cNvSpPr>
            <p:nvPr/>
          </p:nvSpPr>
          <p:spPr bwMode="auto">
            <a:xfrm rot="10800000">
              <a:off x="16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8" name="Rectangle 21"/>
            <p:cNvSpPr>
              <a:spLocks noChangeArrowheads="1"/>
            </p:cNvSpPr>
            <p:nvPr/>
          </p:nvSpPr>
          <p:spPr bwMode="auto">
            <a:xfrm rot="10800000">
              <a:off x="1632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9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0" name="Rectangle 23"/>
            <p:cNvSpPr>
              <a:spLocks noChangeArrowheads="1"/>
            </p:cNvSpPr>
            <p:nvPr/>
          </p:nvSpPr>
          <p:spPr bwMode="auto">
            <a:xfrm>
              <a:off x="41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1" name="Rectangle 24"/>
            <p:cNvSpPr>
              <a:spLocks noChangeArrowheads="1"/>
            </p:cNvSpPr>
            <p:nvPr/>
          </p:nvSpPr>
          <p:spPr bwMode="auto">
            <a:xfrm rot="10800000">
              <a:off x="3695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2" name="Rectangle 25"/>
            <p:cNvSpPr>
              <a:spLocks noChangeArrowheads="1"/>
            </p:cNvSpPr>
            <p:nvPr/>
          </p:nvSpPr>
          <p:spPr bwMode="auto">
            <a:xfrm rot="10800000">
              <a:off x="3551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3" name="Rectangle 26"/>
            <p:cNvSpPr>
              <a:spLocks noChangeArrowheads="1"/>
            </p:cNvSpPr>
            <p:nvPr/>
          </p:nvSpPr>
          <p:spPr bwMode="auto">
            <a:xfrm rot="10800000">
              <a:off x="3503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34" name="Text Box 27"/>
            <p:cNvSpPr txBox="1">
              <a:spLocks noChangeArrowheads="1"/>
            </p:cNvSpPr>
            <p:nvPr/>
          </p:nvSpPr>
          <p:spPr bwMode="auto">
            <a:xfrm>
              <a:off x="2229" y="2736"/>
              <a:ext cx="11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    Net: Source/Dest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724400"/>
            <a:ext cx="7162800" cy="457200"/>
            <a:chOff x="576" y="2976"/>
            <a:chExt cx="4512" cy="288"/>
          </a:xfrm>
        </p:grpSpPr>
        <p:sp>
          <p:nvSpPr>
            <p:cNvPr id="51215" name="Rectangle 29"/>
            <p:cNvSpPr>
              <a:spLocks noChangeArrowheads="1"/>
            </p:cNvSpPr>
            <p:nvPr/>
          </p:nvSpPr>
          <p:spPr bwMode="auto">
            <a:xfrm rot="10800000">
              <a:off x="1968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6" name="Rectangle 30"/>
            <p:cNvSpPr>
              <a:spLocks noChangeArrowheads="1"/>
            </p:cNvSpPr>
            <p:nvPr/>
          </p:nvSpPr>
          <p:spPr bwMode="auto">
            <a:xfrm rot="10800000">
              <a:off x="1824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7" name="Rectangle 31"/>
            <p:cNvSpPr>
              <a:spLocks noChangeArrowheads="1"/>
            </p:cNvSpPr>
            <p:nvPr/>
          </p:nvSpPr>
          <p:spPr bwMode="auto">
            <a:xfrm rot="10800000">
              <a:off x="168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8" name="Rectangle 32"/>
            <p:cNvSpPr>
              <a:spLocks noChangeArrowheads="1"/>
            </p:cNvSpPr>
            <p:nvPr/>
          </p:nvSpPr>
          <p:spPr bwMode="auto">
            <a:xfrm rot="10800000">
              <a:off x="1632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9" name="Rectangle 33"/>
            <p:cNvSpPr>
              <a:spLocks noChangeArrowheads="1"/>
            </p:cNvSpPr>
            <p:nvPr/>
          </p:nvSpPr>
          <p:spPr bwMode="auto">
            <a:xfrm>
              <a:off x="5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0" name="Rectangle 34"/>
            <p:cNvSpPr>
              <a:spLocks noChangeArrowheads="1"/>
            </p:cNvSpPr>
            <p:nvPr/>
          </p:nvSpPr>
          <p:spPr bwMode="auto">
            <a:xfrm>
              <a:off x="41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1" name="Rectangle 35"/>
            <p:cNvSpPr>
              <a:spLocks noChangeArrowheads="1"/>
            </p:cNvSpPr>
            <p:nvPr/>
          </p:nvSpPr>
          <p:spPr bwMode="auto">
            <a:xfrm rot="10800000">
              <a:off x="3695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2" name="Rectangle 36"/>
            <p:cNvSpPr>
              <a:spLocks noChangeArrowheads="1"/>
            </p:cNvSpPr>
            <p:nvPr/>
          </p:nvSpPr>
          <p:spPr bwMode="auto">
            <a:xfrm rot="10800000">
              <a:off x="3551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3" name="Rectangle 37"/>
            <p:cNvSpPr>
              <a:spLocks noChangeArrowheads="1"/>
            </p:cNvSpPr>
            <p:nvPr/>
          </p:nvSpPr>
          <p:spPr bwMode="auto">
            <a:xfrm rot="10800000">
              <a:off x="3407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4" name="Rectangle 38"/>
            <p:cNvSpPr>
              <a:spLocks noChangeArrowheads="1"/>
            </p:cNvSpPr>
            <p:nvPr/>
          </p:nvSpPr>
          <p:spPr bwMode="auto">
            <a:xfrm rot="10800000">
              <a:off x="3359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25" name="Text Box 39"/>
            <p:cNvSpPr txBox="1">
              <a:spLocks noChangeArrowheads="1"/>
            </p:cNvSpPr>
            <p:nvPr/>
          </p:nvSpPr>
          <p:spPr bwMode="auto">
            <a:xfrm>
              <a:off x="2400" y="3024"/>
              <a:ext cx="8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Link: Src/Dest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914400" y="2057400"/>
            <a:ext cx="7162800" cy="1371600"/>
            <a:chOff x="576" y="1296"/>
            <a:chExt cx="4512" cy="864"/>
          </a:xfrm>
        </p:grpSpPr>
        <p:sp>
          <p:nvSpPr>
            <p:cNvPr id="51208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09" name="Rectangle 42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0" name="Rectangle 43"/>
            <p:cNvSpPr>
              <a:spLocks noChangeArrowheads="1"/>
            </p:cNvSpPr>
            <p:nvPr/>
          </p:nvSpPr>
          <p:spPr bwMode="auto">
            <a:xfrm>
              <a:off x="41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1" name="Rectangle 44"/>
            <p:cNvSpPr>
              <a:spLocks noChangeArrowheads="1"/>
            </p:cNvSpPr>
            <p:nvPr/>
          </p:nvSpPr>
          <p:spPr bwMode="auto">
            <a:xfrm>
              <a:off x="3648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212" name="Text Box 45"/>
            <p:cNvSpPr txBox="1">
              <a:spLocks noChangeArrowheads="1"/>
            </p:cNvSpPr>
            <p:nvPr/>
          </p:nvSpPr>
          <p:spPr bwMode="auto">
            <a:xfrm>
              <a:off x="2345" y="1824"/>
              <a:ext cx="12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Appl: Get index.html</a:t>
              </a:r>
            </a:p>
          </p:txBody>
        </p:sp>
        <p:sp>
          <p:nvSpPr>
            <p:cNvPr id="51213" name="Text Box 46"/>
            <p:cNvSpPr txBox="1">
              <a:spLocks noChangeArrowheads="1"/>
            </p:cNvSpPr>
            <p:nvPr/>
          </p:nvSpPr>
          <p:spPr bwMode="auto">
            <a:xfrm>
              <a:off x="672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panose="020B0604020202020204" pitchFamily="34" charset="0"/>
                </a:rPr>
                <a:t>User A</a:t>
              </a:r>
            </a:p>
          </p:txBody>
        </p:sp>
        <p:sp>
          <p:nvSpPr>
            <p:cNvPr id="51214" name="Text Box 47"/>
            <p:cNvSpPr txBox="1">
              <a:spLocks noChangeArrowheads="1"/>
            </p:cNvSpPr>
            <p:nvPr/>
          </p:nvSpPr>
          <p:spPr bwMode="auto">
            <a:xfrm>
              <a:off x="4337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panose="020B0604020202020204" pitchFamily="34" charset="0"/>
                </a:rPr>
                <a:t>User B</a:t>
              </a:r>
            </a:p>
          </p:txBody>
        </p:sp>
      </p:grpSp>
      <p:pic>
        <p:nvPicPr>
          <p:cNvPr id="51207" name="Picture 48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241300"/>
            <a:ext cx="18430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20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Protocols at different layers</a:t>
            </a:r>
          </a:p>
        </p:txBody>
      </p:sp>
      <p:sp>
        <p:nvSpPr>
          <p:cNvPr id="122891" name="Content Placeholder 122890"/>
          <p:cNvSpPr>
            <a:spLocks noGrp="1"/>
          </p:cNvSpPr>
          <p:nvPr>
            <p:ph idx="1"/>
          </p:nvPr>
        </p:nvSpPr>
        <p:spPr>
          <a:xfrm>
            <a:off x="533400" y="5867400"/>
            <a:ext cx="8229600" cy="79692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/>
              <a:t>There is just one network-layer protocol, IP</a:t>
            </a:r>
          </a:p>
          <a:p>
            <a:pPr marL="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/>
              <a:t>The </a:t>
            </a:r>
            <a:r>
              <a:rPr lang="en-US" altLang="en-US" smtClean="0"/>
              <a:t>“</a:t>
            </a:r>
            <a:r>
              <a:rPr lang="en-US" smtClean="0"/>
              <a:t>narrow waist</a:t>
            </a:r>
            <a:r>
              <a:rPr lang="en-US" altLang="en-US" smtClean="0"/>
              <a:t>”</a:t>
            </a:r>
            <a:r>
              <a:rPr lang="en-US" smtClean="0"/>
              <a:t> of the Internet hourglass</a:t>
            </a:r>
          </a:p>
          <a:p>
            <a:pPr marL="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marL="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mtClean="0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1273541" y="16764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19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Rectangle 8"/>
            <p:cNvSpPr>
              <a:spLocks/>
            </p:cNvSpPr>
            <p:nvPr/>
          </p:nvSpPr>
          <p:spPr bwMode="auto">
            <a:xfrm>
              <a:off x="35" y="32"/>
              <a:ext cx="872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1273541" y="26670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3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7"/>
            <p:cNvSpPr>
              <a:spLocks/>
            </p:cNvSpPr>
            <p:nvPr/>
          </p:nvSpPr>
          <p:spPr bwMode="auto">
            <a:xfrm>
              <a:off x="94" y="32"/>
              <a:ext cx="754" cy="20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53253" name="Group 18"/>
          <p:cNvGrpSpPr>
            <a:grpSpLocks/>
          </p:cNvGrpSpPr>
          <p:nvPr/>
        </p:nvGrpSpPr>
        <p:grpSpPr bwMode="auto">
          <a:xfrm>
            <a:off x="1322388" y="3609975"/>
            <a:ext cx="1497012" cy="428625"/>
            <a:chOff x="0" y="0"/>
            <a:chExt cx="943" cy="270"/>
          </a:xfrm>
        </p:grpSpPr>
        <p:sp>
          <p:nvSpPr>
            <p:cNvPr id="29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93" name="Rectangle 20"/>
            <p:cNvSpPr>
              <a:spLocks/>
            </p:cNvSpPr>
            <p:nvPr/>
          </p:nvSpPr>
          <p:spPr bwMode="auto">
            <a:xfrm>
              <a:off x="142" y="31"/>
              <a:ext cx="65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Network</a:t>
              </a:r>
            </a:p>
          </p:txBody>
        </p:sp>
      </p:grpSp>
      <p:grpSp>
        <p:nvGrpSpPr>
          <p:cNvPr id="53254" name="Group 21"/>
          <p:cNvGrpSpPr>
            <a:grpSpLocks/>
          </p:cNvGrpSpPr>
          <p:nvPr/>
        </p:nvGrpSpPr>
        <p:grpSpPr bwMode="auto">
          <a:xfrm>
            <a:off x="1349375" y="4368800"/>
            <a:ext cx="1497013" cy="431800"/>
            <a:chOff x="0" y="0"/>
            <a:chExt cx="943" cy="272"/>
          </a:xfrm>
        </p:grpSpPr>
        <p:sp>
          <p:nvSpPr>
            <p:cNvPr id="32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91" name="Rectangle 23"/>
            <p:cNvSpPr>
              <a:spLocks/>
            </p:cNvSpPr>
            <p:nvPr/>
          </p:nvSpPr>
          <p:spPr bwMode="auto">
            <a:xfrm>
              <a:off x="126" y="32"/>
              <a:ext cx="69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Data link</a:t>
              </a:r>
            </a:p>
          </p:txBody>
        </p:sp>
      </p:grpSp>
      <p:grpSp>
        <p:nvGrpSpPr>
          <p:cNvPr id="53255" name="Group 24"/>
          <p:cNvGrpSpPr>
            <a:grpSpLocks/>
          </p:cNvGrpSpPr>
          <p:nvPr/>
        </p:nvGrpSpPr>
        <p:grpSpPr bwMode="auto">
          <a:xfrm>
            <a:off x="1349375" y="5132388"/>
            <a:ext cx="1497013" cy="430212"/>
            <a:chOff x="0" y="0"/>
            <a:chExt cx="943" cy="271"/>
          </a:xfrm>
        </p:grpSpPr>
        <p:sp>
          <p:nvSpPr>
            <p:cNvPr id="35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89" name="Rectangle 26"/>
            <p:cNvSpPr>
              <a:spLocks/>
            </p:cNvSpPr>
            <p:nvPr/>
          </p:nvSpPr>
          <p:spPr bwMode="auto">
            <a:xfrm>
              <a:off x="134" y="31"/>
              <a:ext cx="6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>
              <a:lvl1pPr marL="127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Physical</a:t>
              </a:r>
            </a:p>
          </p:txBody>
        </p:sp>
      </p:grpSp>
      <p:sp>
        <p:nvSpPr>
          <p:cNvPr id="53256" name="Rectangle 27"/>
          <p:cNvSpPr>
            <a:spLocks/>
          </p:cNvSpPr>
          <p:nvPr/>
        </p:nvSpPr>
        <p:spPr bwMode="auto">
          <a:xfrm>
            <a:off x="914400" y="5221288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L1</a:t>
            </a:r>
          </a:p>
        </p:txBody>
      </p:sp>
      <p:sp>
        <p:nvSpPr>
          <p:cNvPr id="53257" name="Rectangle 28"/>
          <p:cNvSpPr>
            <a:spLocks/>
          </p:cNvSpPr>
          <p:nvPr/>
        </p:nvSpPr>
        <p:spPr bwMode="auto">
          <a:xfrm>
            <a:off x="914400" y="44577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L2</a:t>
            </a:r>
          </a:p>
        </p:txBody>
      </p:sp>
      <p:sp>
        <p:nvSpPr>
          <p:cNvPr id="53258" name="Rectangle 29"/>
          <p:cNvSpPr>
            <a:spLocks/>
          </p:cNvSpPr>
          <p:nvPr/>
        </p:nvSpPr>
        <p:spPr bwMode="auto">
          <a:xfrm>
            <a:off x="887413" y="3698875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L3</a:t>
            </a:r>
          </a:p>
        </p:txBody>
      </p:sp>
      <p:sp>
        <p:nvSpPr>
          <p:cNvPr id="53259" name="Rectangle 30"/>
          <p:cNvSpPr>
            <a:spLocks/>
          </p:cNvSpPr>
          <p:nvPr/>
        </p:nvSpPr>
        <p:spPr bwMode="auto">
          <a:xfrm>
            <a:off x="838200" y="2754313"/>
            <a:ext cx="3587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L4</a:t>
            </a:r>
          </a:p>
        </p:txBody>
      </p:sp>
      <p:sp>
        <p:nvSpPr>
          <p:cNvPr id="53260" name="Rectangle 33"/>
          <p:cNvSpPr>
            <a:spLocks/>
          </p:cNvSpPr>
          <p:nvPr/>
        </p:nvSpPr>
        <p:spPr bwMode="auto">
          <a:xfrm>
            <a:off x="838200" y="17526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400" tIns="25400" rIns="63493" bIns="25400">
            <a:spAutoFit/>
          </a:bodyPr>
          <a:lstStyle>
            <a:lvl1pPr marL="111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L7</a:t>
            </a:r>
          </a:p>
        </p:txBody>
      </p: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4114800" y="1676400"/>
            <a:ext cx="9906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43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" name="Rectangle 8"/>
            <p:cNvSpPr>
              <a:spLocks/>
            </p:cNvSpPr>
            <p:nvPr/>
          </p:nvSpPr>
          <p:spPr bwMode="auto">
            <a:xfrm>
              <a:off x="179" y="25"/>
              <a:ext cx="583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SMTP</a:t>
              </a:r>
            </a:p>
          </p:txBody>
        </p:sp>
      </p:grp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5334000" y="1701800"/>
            <a:ext cx="9144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46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" name="Rectangle 8"/>
            <p:cNvSpPr>
              <a:spLocks/>
            </p:cNvSpPr>
            <p:nvPr/>
          </p:nvSpPr>
          <p:spPr bwMode="auto">
            <a:xfrm>
              <a:off x="193" y="25"/>
              <a:ext cx="553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HTTP</a:t>
              </a:r>
            </a:p>
          </p:txBody>
        </p:sp>
      </p:grp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6477000" y="1701800"/>
            <a:ext cx="7620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49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>
              <a:off x="177" y="25"/>
              <a:ext cx="588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DNS</a:t>
              </a:r>
            </a:p>
          </p:txBody>
        </p: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7391400" y="1701800"/>
            <a:ext cx="7620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52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" name="Rectangle 8"/>
            <p:cNvSpPr>
              <a:spLocks/>
            </p:cNvSpPr>
            <p:nvPr/>
          </p:nvSpPr>
          <p:spPr bwMode="auto">
            <a:xfrm>
              <a:off x="167" y="25"/>
              <a:ext cx="606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NTP</a:t>
              </a:r>
            </a:p>
          </p:txBody>
        </p:sp>
      </p:grpSp>
      <p:grpSp>
        <p:nvGrpSpPr>
          <p:cNvPr id="55" name="Group 6"/>
          <p:cNvGrpSpPr>
            <a:grpSpLocks/>
          </p:cNvGrpSpPr>
          <p:nvPr/>
        </p:nvGrpSpPr>
        <p:grpSpPr bwMode="auto">
          <a:xfrm>
            <a:off x="4876800" y="2743200"/>
            <a:ext cx="7620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56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" name="Rectangle 8"/>
            <p:cNvSpPr>
              <a:spLocks/>
            </p:cNvSpPr>
            <p:nvPr/>
          </p:nvSpPr>
          <p:spPr bwMode="auto">
            <a:xfrm>
              <a:off x="106" y="25"/>
              <a:ext cx="727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TCP</a:t>
              </a:r>
            </a:p>
          </p:txBody>
        </p:sp>
      </p:grpSp>
      <p:grpSp>
        <p:nvGrpSpPr>
          <p:cNvPr id="58" name="Group 6"/>
          <p:cNvGrpSpPr>
            <a:grpSpLocks/>
          </p:cNvGrpSpPr>
          <p:nvPr/>
        </p:nvGrpSpPr>
        <p:grpSpPr bwMode="auto">
          <a:xfrm>
            <a:off x="6629400" y="2743200"/>
            <a:ext cx="7620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59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" name="Rectangle 8"/>
            <p:cNvSpPr>
              <a:spLocks/>
            </p:cNvSpPr>
            <p:nvPr/>
          </p:nvSpPr>
          <p:spPr bwMode="auto">
            <a:xfrm>
              <a:off x="90" y="25"/>
              <a:ext cx="759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UDP</a:t>
              </a:r>
            </a:p>
          </p:txBody>
        </p:sp>
      </p:grpSp>
      <p:grpSp>
        <p:nvGrpSpPr>
          <p:cNvPr id="61" name="Group 6"/>
          <p:cNvGrpSpPr>
            <a:grpSpLocks/>
          </p:cNvGrpSpPr>
          <p:nvPr/>
        </p:nvGrpSpPr>
        <p:grpSpPr bwMode="auto">
          <a:xfrm>
            <a:off x="5867400" y="3581400"/>
            <a:ext cx="762000" cy="431800"/>
            <a:chOff x="0" y="0"/>
            <a:chExt cx="943" cy="272"/>
          </a:xfrm>
          <a:solidFill>
            <a:srgbClr val="008000"/>
          </a:solidFill>
        </p:grpSpPr>
        <p:sp>
          <p:nvSpPr>
            <p:cNvPr id="62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" name="Rectangle 8"/>
            <p:cNvSpPr>
              <a:spLocks/>
            </p:cNvSpPr>
            <p:nvPr/>
          </p:nvSpPr>
          <p:spPr bwMode="auto">
            <a:xfrm>
              <a:off x="256" y="25"/>
              <a:ext cx="425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</a:t>
              </a:r>
            </a:p>
          </p:txBody>
        </p:sp>
      </p:grpSp>
      <p:grpSp>
        <p:nvGrpSpPr>
          <p:cNvPr id="64" name="Group 6"/>
          <p:cNvGrpSpPr>
            <a:grpSpLocks/>
          </p:cNvGrpSpPr>
          <p:nvPr/>
        </p:nvGrpSpPr>
        <p:grpSpPr bwMode="auto">
          <a:xfrm>
            <a:off x="4724561" y="4419600"/>
            <a:ext cx="1371276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65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" name="Rectangle 8"/>
            <p:cNvSpPr>
              <a:spLocks/>
            </p:cNvSpPr>
            <p:nvPr/>
          </p:nvSpPr>
          <p:spPr bwMode="auto">
            <a:xfrm>
              <a:off x="-191" y="25"/>
              <a:ext cx="1319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Ethernet</a:t>
              </a:r>
            </a:p>
          </p:txBody>
        </p:sp>
      </p:grpSp>
      <p:grpSp>
        <p:nvGrpSpPr>
          <p:cNvPr id="67" name="Group 6"/>
          <p:cNvGrpSpPr>
            <a:grpSpLocks/>
          </p:cNvGrpSpPr>
          <p:nvPr/>
        </p:nvGrpSpPr>
        <p:grpSpPr bwMode="auto">
          <a:xfrm>
            <a:off x="6248400" y="4419600"/>
            <a:ext cx="914400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68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9" name="Rectangle 8"/>
            <p:cNvSpPr>
              <a:spLocks/>
            </p:cNvSpPr>
            <p:nvPr/>
          </p:nvSpPr>
          <p:spPr bwMode="auto">
            <a:xfrm>
              <a:off x="-154" y="25"/>
              <a:ext cx="1240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FDDI</a:t>
              </a:r>
            </a:p>
          </p:txBody>
        </p:sp>
      </p:grpSp>
      <p:grpSp>
        <p:nvGrpSpPr>
          <p:cNvPr id="70" name="Group 6"/>
          <p:cNvGrpSpPr>
            <a:grpSpLocks/>
          </p:cNvGrpSpPr>
          <p:nvPr/>
        </p:nvGrpSpPr>
        <p:grpSpPr bwMode="auto">
          <a:xfrm>
            <a:off x="7315200" y="4419600"/>
            <a:ext cx="914400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71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2" name="Rectangle 8"/>
            <p:cNvSpPr>
              <a:spLocks/>
            </p:cNvSpPr>
            <p:nvPr/>
          </p:nvSpPr>
          <p:spPr bwMode="auto">
            <a:xfrm>
              <a:off x="-79" y="25"/>
              <a:ext cx="1090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PPP</a:t>
              </a:r>
            </a:p>
          </p:txBody>
        </p:sp>
      </p:grpSp>
      <p:grpSp>
        <p:nvGrpSpPr>
          <p:cNvPr id="73" name="Group 6"/>
          <p:cNvGrpSpPr>
            <a:grpSpLocks/>
          </p:cNvGrpSpPr>
          <p:nvPr/>
        </p:nvGrpSpPr>
        <p:grpSpPr bwMode="auto">
          <a:xfrm>
            <a:off x="4114800" y="5181600"/>
            <a:ext cx="1218876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74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5" name="Rectangle 8"/>
            <p:cNvSpPr>
              <a:spLocks/>
            </p:cNvSpPr>
            <p:nvPr/>
          </p:nvSpPr>
          <p:spPr bwMode="auto">
            <a:xfrm>
              <a:off x="-140" y="25"/>
              <a:ext cx="1216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optical</a:t>
              </a:r>
            </a:p>
          </p:txBody>
        </p:sp>
      </p:grpSp>
      <p:grpSp>
        <p:nvGrpSpPr>
          <p:cNvPr id="76" name="Group 6"/>
          <p:cNvGrpSpPr>
            <a:grpSpLocks/>
          </p:cNvGrpSpPr>
          <p:nvPr/>
        </p:nvGrpSpPr>
        <p:grpSpPr bwMode="auto">
          <a:xfrm>
            <a:off x="5486239" y="5181600"/>
            <a:ext cx="914400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77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8" name="Rectangle 8"/>
            <p:cNvSpPr>
              <a:spLocks/>
            </p:cNvSpPr>
            <p:nvPr/>
          </p:nvSpPr>
          <p:spPr bwMode="auto">
            <a:xfrm>
              <a:off x="-337" y="35"/>
              <a:ext cx="1511" cy="20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6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copper</a:t>
              </a:r>
            </a:p>
          </p:txBody>
        </p:sp>
      </p:grpSp>
      <p:grpSp>
        <p:nvGrpSpPr>
          <p:cNvPr id="79" name="Group 6"/>
          <p:cNvGrpSpPr>
            <a:grpSpLocks/>
          </p:cNvGrpSpPr>
          <p:nvPr/>
        </p:nvGrpSpPr>
        <p:grpSpPr bwMode="auto">
          <a:xfrm>
            <a:off x="6553039" y="5181600"/>
            <a:ext cx="914401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80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1" name="Rectangle 8"/>
            <p:cNvSpPr>
              <a:spLocks/>
            </p:cNvSpPr>
            <p:nvPr/>
          </p:nvSpPr>
          <p:spPr bwMode="auto">
            <a:xfrm>
              <a:off x="-175" y="26"/>
              <a:ext cx="1288" cy="22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radio</a:t>
              </a:r>
            </a:p>
          </p:txBody>
        </p:sp>
      </p:grpSp>
      <p:grpSp>
        <p:nvGrpSpPr>
          <p:cNvPr id="82" name="Group 6"/>
          <p:cNvGrpSpPr>
            <a:grpSpLocks/>
          </p:cNvGrpSpPr>
          <p:nvPr/>
        </p:nvGrpSpPr>
        <p:grpSpPr bwMode="auto">
          <a:xfrm>
            <a:off x="7543800" y="5181600"/>
            <a:ext cx="914400" cy="431800"/>
            <a:chOff x="-377" y="0"/>
            <a:chExt cx="1697" cy="272"/>
          </a:xfrm>
          <a:solidFill>
            <a:srgbClr val="008000"/>
          </a:solidFill>
        </p:grpSpPr>
        <p:sp>
          <p:nvSpPr>
            <p:cNvPr id="83" name="Rectangle 7"/>
            <p:cNvSpPr>
              <a:spLocks/>
            </p:cNvSpPr>
            <p:nvPr/>
          </p:nvSpPr>
          <p:spPr bwMode="auto">
            <a:xfrm>
              <a:off x="-377" y="0"/>
              <a:ext cx="1697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1800"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4" name="Rectangle 8"/>
            <p:cNvSpPr>
              <a:spLocks/>
            </p:cNvSpPr>
            <p:nvPr/>
          </p:nvSpPr>
          <p:spPr bwMode="auto">
            <a:xfrm>
              <a:off x="-159" y="35"/>
              <a:ext cx="1257" cy="20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700" algn="ctr">
                <a:defRPr/>
              </a:pPr>
              <a:r>
                <a:rPr lang="en-US" sz="1600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PSTN</a:t>
              </a:r>
            </a:p>
          </p:txBody>
        </p:sp>
      </p:grpSp>
      <p:cxnSp>
        <p:nvCxnSpPr>
          <p:cNvPr id="53275" name="Straight Arrow Connector 2"/>
          <p:cNvCxnSpPr>
            <a:cxnSpLocks noChangeShapeType="1"/>
          </p:cNvCxnSpPr>
          <p:nvPr/>
        </p:nvCxnSpPr>
        <p:spPr bwMode="auto">
          <a:xfrm>
            <a:off x="4610100" y="2108200"/>
            <a:ext cx="647700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Straight Arrow Connector 84"/>
          <p:cNvCxnSpPr>
            <a:cxnSpLocks noChangeShapeType="1"/>
          </p:cNvCxnSpPr>
          <p:nvPr/>
        </p:nvCxnSpPr>
        <p:spPr bwMode="auto">
          <a:xfrm flipH="1">
            <a:off x="5257800" y="2133600"/>
            <a:ext cx="533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Straight Arrow Connector 85"/>
          <p:cNvCxnSpPr>
            <a:cxnSpLocks noChangeShapeType="1"/>
          </p:cNvCxnSpPr>
          <p:nvPr/>
        </p:nvCxnSpPr>
        <p:spPr bwMode="auto">
          <a:xfrm flipH="1">
            <a:off x="7010400" y="2133600"/>
            <a:ext cx="762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Straight Arrow Connector 88"/>
          <p:cNvCxnSpPr>
            <a:cxnSpLocks noChangeShapeType="1"/>
          </p:cNvCxnSpPr>
          <p:nvPr/>
        </p:nvCxnSpPr>
        <p:spPr bwMode="auto">
          <a:xfrm>
            <a:off x="6858000" y="2133600"/>
            <a:ext cx="152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Straight Arrow Connector 91"/>
          <p:cNvCxnSpPr>
            <a:cxnSpLocks noChangeShapeType="1"/>
          </p:cNvCxnSpPr>
          <p:nvPr/>
        </p:nvCxnSpPr>
        <p:spPr bwMode="auto">
          <a:xfrm>
            <a:off x="5257800" y="3175000"/>
            <a:ext cx="83820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0" name="Straight Arrow Connector 93"/>
          <p:cNvCxnSpPr>
            <a:cxnSpLocks noChangeShapeType="1"/>
          </p:cNvCxnSpPr>
          <p:nvPr/>
        </p:nvCxnSpPr>
        <p:spPr bwMode="auto">
          <a:xfrm flipH="1">
            <a:off x="6245225" y="3200400"/>
            <a:ext cx="765175" cy="420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1" name="Straight Arrow Connector 99"/>
          <p:cNvCxnSpPr>
            <a:cxnSpLocks noChangeShapeType="1"/>
          </p:cNvCxnSpPr>
          <p:nvPr/>
        </p:nvCxnSpPr>
        <p:spPr bwMode="auto">
          <a:xfrm flipH="1">
            <a:off x="5410200" y="4038600"/>
            <a:ext cx="838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2" name="Straight Arrow Connector 101"/>
          <p:cNvCxnSpPr>
            <a:cxnSpLocks noChangeShapeType="1"/>
          </p:cNvCxnSpPr>
          <p:nvPr/>
        </p:nvCxnSpPr>
        <p:spPr bwMode="auto">
          <a:xfrm>
            <a:off x="6248400" y="4013200"/>
            <a:ext cx="454025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3" name="Straight Arrow Connector 104"/>
          <p:cNvCxnSpPr>
            <a:cxnSpLocks noChangeShapeType="1"/>
          </p:cNvCxnSpPr>
          <p:nvPr/>
        </p:nvCxnSpPr>
        <p:spPr bwMode="auto">
          <a:xfrm>
            <a:off x="6248400" y="4013200"/>
            <a:ext cx="1520825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4" name="Straight Connector 122894"/>
          <p:cNvCxnSpPr>
            <a:cxnSpLocks noChangeShapeType="1"/>
          </p:cNvCxnSpPr>
          <p:nvPr/>
        </p:nvCxnSpPr>
        <p:spPr bwMode="auto">
          <a:xfrm>
            <a:off x="228600" y="2362200"/>
            <a:ext cx="8610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5" name="Straight Connector 117"/>
          <p:cNvCxnSpPr>
            <a:cxnSpLocks noChangeShapeType="1"/>
          </p:cNvCxnSpPr>
          <p:nvPr/>
        </p:nvCxnSpPr>
        <p:spPr bwMode="auto">
          <a:xfrm>
            <a:off x="228600" y="3429000"/>
            <a:ext cx="8610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6" name="Straight Connector 118"/>
          <p:cNvCxnSpPr>
            <a:cxnSpLocks noChangeShapeType="1"/>
          </p:cNvCxnSpPr>
          <p:nvPr/>
        </p:nvCxnSpPr>
        <p:spPr bwMode="auto">
          <a:xfrm>
            <a:off x="228600" y="4267200"/>
            <a:ext cx="8610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7" name="Straight Connector 119"/>
          <p:cNvCxnSpPr>
            <a:cxnSpLocks noChangeShapeType="1"/>
          </p:cNvCxnSpPr>
          <p:nvPr/>
        </p:nvCxnSpPr>
        <p:spPr bwMode="auto">
          <a:xfrm>
            <a:off x="228600" y="5029200"/>
            <a:ext cx="8610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73669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of Hourglass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153400" cy="445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>
                <a:ea typeface="ＭＳ Ｐゴシック" charset="-128"/>
              </a:rPr>
              <a:t>Single network-layer protocol (IP)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Allows arbitrary networks to interoperate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Any network that supports IP can exchange packets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Decouples applications from low-level networking technologies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applications to function on </a:t>
            </a:r>
            <a:r>
              <a:rPr lang="en-US" i="1" dirty="0" smtClean="0">
                <a:ea typeface="ＭＳ Ｐゴシック" charset="-128"/>
              </a:rPr>
              <a:t>all</a:t>
            </a:r>
            <a:r>
              <a:rPr lang="en-US" dirty="0" smtClean="0">
                <a:ea typeface="ＭＳ Ｐゴシック" charset="-128"/>
              </a:rPr>
              <a:t> networks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Supports simultaneous innovations above and below IP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a typeface="ＭＳ Ｐゴシック" charset="-128"/>
              </a:rPr>
              <a:t>But changing IP itself is hard (e.g., IPv4 </a:t>
            </a:r>
            <a:r>
              <a:rPr lang="en-US" dirty="0" smtClean="0">
                <a:ea typeface="ＭＳ Ｐゴシック" charset="-128"/>
                <a:sym typeface="Wingdings"/>
              </a:rPr>
              <a:t> IPv6) </a:t>
            </a: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88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 b="0"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 b="0">
                <a:latin typeface="Times New Roman" panose="02020603050405020304" pitchFamily="18" charset="0"/>
              </a:rPr>
              <a:t>TCP</a:t>
            </a:r>
          </a:p>
        </p:txBody>
      </p:sp>
      <p:grpSp>
        <p:nvGrpSpPr>
          <p:cNvPr id="54278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54341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342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800" b="0">
                  <a:latin typeface="Times New Roman" panose="02020603050405020304" pitchFamily="18" charset="0"/>
                </a:rPr>
                <a:t>IP</a:t>
              </a:r>
            </a:p>
          </p:txBody>
        </p:sp>
      </p:grpSp>
      <p:sp>
        <p:nvSpPr>
          <p:cNvPr id="54279" name="Rectangle 10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0" name="Text Box 11"/>
          <p:cNvSpPr txBox="1">
            <a:spLocks noChangeArrowheads="1"/>
          </p:cNvSpPr>
          <p:nvPr/>
        </p:nvSpPr>
        <p:spPr bwMode="auto">
          <a:xfrm>
            <a:off x="679450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4281" name="Line 12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3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4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Rectangle 15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5" name="Rectangle 16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6" name="Rectangle 17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7" name="Rectangle 18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8" name="Rectangle 19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89" name="Text Box 20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 b="0"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4290" name="Text Box 21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 b="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4291" name="Text Box 22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 b="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4292" name="Text Box 23"/>
          <p:cNvSpPr txBox="1">
            <a:spLocks noChangeArrowheads="1"/>
          </p:cNvSpPr>
          <p:nvPr/>
        </p:nvSpPr>
        <p:spPr bwMode="auto">
          <a:xfrm>
            <a:off x="7685088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4293" name="Line 24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5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6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Rectangle 27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97" name="Line 28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9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99" name="Group 30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54339" name="Rectangle 31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340" name="Text Box 32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800" b="0">
                  <a:latin typeface="Times New Roman" panose="02020603050405020304" pitchFamily="18" charset="0"/>
                </a:rPr>
                <a:t>IP</a:t>
              </a:r>
            </a:p>
          </p:txBody>
        </p:sp>
      </p:grpSp>
      <p:grpSp>
        <p:nvGrpSpPr>
          <p:cNvPr id="54300" name="Group 33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54337" name="Rectangle 34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338" name="Text Box 35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 sz="1800" b="0">
                  <a:latin typeface="Times New Roman" panose="02020603050405020304" pitchFamily="18" charset="0"/>
                </a:rPr>
                <a:t>IP</a:t>
              </a:r>
            </a:p>
          </p:txBody>
        </p:sp>
      </p:grpSp>
      <p:sp>
        <p:nvSpPr>
          <p:cNvPr id="54301" name="Rectangle 36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302" name="Text Box 37"/>
          <p:cNvSpPr txBox="1">
            <a:spLocks noChangeArrowheads="1"/>
          </p:cNvSpPr>
          <p:nvPr/>
        </p:nvSpPr>
        <p:spPr bwMode="auto">
          <a:xfrm>
            <a:off x="2308225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grpSp>
        <p:nvGrpSpPr>
          <p:cNvPr id="54303" name="Group 38"/>
          <p:cNvGrpSpPr>
            <a:grpSpLocks/>
          </p:cNvGrpSpPr>
          <p:nvPr/>
        </p:nvGrpSpPr>
        <p:grpSpPr bwMode="auto">
          <a:xfrm>
            <a:off x="6205538" y="5324475"/>
            <a:ext cx="912812" cy="606425"/>
            <a:chOff x="323" y="3421"/>
            <a:chExt cx="580" cy="367"/>
          </a:xfrm>
        </p:grpSpPr>
        <p:sp>
          <p:nvSpPr>
            <p:cNvPr id="54335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4336" name="Text Box 40"/>
            <p:cNvSpPr txBox="1">
              <a:spLocks noChangeArrowheads="1"/>
            </p:cNvSpPr>
            <p:nvPr/>
          </p:nvSpPr>
          <p:spPr bwMode="auto">
            <a:xfrm>
              <a:off x="334" y="3429"/>
              <a:ext cx="569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panose="02020603050405020304" pitchFamily="18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panose="02020603050405020304" pitchFamily="18" charset="0"/>
                </a:rPr>
                <a:t>interface</a:t>
              </a:r>
            </a:p>
          </p:txBody>
        </p:sp>
      </p:grpSp>
      <p:sp>
        <p:nvSpPr>
          <p:cNvPr id="54304" name="Line 41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42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43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Rectangle 44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308" name="Text Box 45"/>
          <p:cNvSpPr txBox="1">
            <a:spLocks noChangeArrowheads="1"/>
          </p:cNvSpPr>
          <p:nvPr/>
        </p:nvSpPr>
        <p:spPr bwMode="auto">
          <a:xfrm>
            <a:off x="3636963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4309" name="Rectangle 46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310" name="Text Box 47"/>
          <p:cNvSpPr txBox="1">
            <a:spLocks noChangeArrowheads="1"/>
          </p:cNvSpPr>
          <p:nvPr/>
        </p:nvSpPr>
        <p:spPr bwMode="auto">
          <a:xfrm>
            <a:off x="4903788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4311" name="Line 48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2" name="Line 49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3" name="Line 50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4" name="Line 51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5" name="Line 52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6" name="Rectangle 53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317" name="Rectangle 54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318" name="Line 55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9" name="Line 56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0" name="Line 57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1" name="Text Box 58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4322" name="Text Box 59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4323" name="Text Box 60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4324" name="Text Box 61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4325" name="Line 62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6" name="Line 63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7" name="Text Box 64"/>
          <p:cNvSpPr txBox="1">
            <a:spLocks noChangeArrowheads="1"/>
          </p:cNvSpPr>
          <p:nvPr/>
        </p:nvSpPr>
        <p:spPr bwMode="auto">
          <a:xfrm>
            <a:off x="4005263" y="1668463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HTTP message</a:t>
            </a:r>
          </a:p>
        </p:txBody>
      </p:sp>
      <p:sp>
        <p:nvSpPr>
          <p:cNvPr id="54328" name="Text Box 65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TCP segment</a:t>
            </a:r>
          </a:p>
        </p:txBody>
      </p:sp>
      <p:sp>
        <p:nvSpPr>
          <p:cNvPr id="54329" name="Line 66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0" name="Line 67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1" name="Line 68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2" name="Text Box 69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4333" name="Text Box 70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4334" name="Text Box 71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Protocol-Centric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84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/>
          <a:lstStyle/>
          <a:p>
            <a:pPr algn="ctr"/>
            <a:r>
              <a:rPr lang="en-US" smtClean="0"/>
              <a:t>What are some of the benefits of protocols and layering?</a:t>
            </a:r>
          </a:p>
        </p:txBody>
      </p:sp>
    </p:spTree>
    <p:extLst>
      <p:ext uri="{BB962C8B-B14F-4D97-AF65-F5344CB8AC3E}">
        <p14:creationId xmlns:p14="http://schemas.microsoft.com/office/powerpoint/2010/main" val="36949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Interoperability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Ins="142586"/>
          <a:lstStyle/>
          <a:p>
            <a:pPr marL="336550">
              <a:lnSpc>
                <a:spcPct val="79000"/>
              </a:lnSpc>
            </a:pPr>
            <a:r>
              <a:rPr lang="en-US" smtClean="0"/>
              <a:t>Many implementations of many technologies</a:t>
            </a:r>
          </a:p>
          <a:p>
            <a:pPr marL="685800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Hosts running FreeBSD, Linux, Windows, MacOS, …</a:t>
            </a:r>
          </a:p>
          <a:p>
            <a:pPr marL="685800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People using Mozilla, Explorer, Opera, …</a:t>
            </a:r>
          </a:p>
          <a:p>
            <a:pPr marL="685800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Routers made by cisco, juniper, …</a:t>
            </a:r>
          </a:p>
          <a:p>
            <a:pPr marL="685800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Hardware made by IBM, Dell, Apple, …</a:t>
            </a:r>
          </a:p>
          <a:p>
            <a:pPr marL="336550">
              <a:lnSpc>
                <a:spcPct val="79000"/>
              </a:lnSpc>
            </a:pPr>
            <a:r>
              <a:rPr lang="en-US" smtClean="0"/>
              <a:t>And it changes all the time.</a:t>
            </a:r>
          </a:p>
          <a:p>
            <a:pPr marL="336550">
              <a:lnSpc>
                <a:spcPct val="79000"/>
              </a:lnSpc>
            </a:pPr>
            <a:r>
              <a:rPr lang="en-US" smtClean="0"/>
              <a:t>Phew!</a:t>
            </a:r>
          </a:p>
          <a:p>
            <a:pPr marL="336550">
              <a:lnSpc>
                <a:spcPct val="79000"/>
              </a:lnSpc>
            </a:pPr>
            <a:endParaRPr lang="en-US" sz="2400" smtClean="0"/>
          </a:p>
          <a:p>
            <a:pPr marL="336550">
              <a:lnSpc>
                <a:spcPct val="79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0090"/>
                </a:solidFill>
              </a:rPr>
              <a:t>But they can all talk together because they use the same protocol(s)</a:t>
            </a:r>
          </a:p>
        </p:txBody>
      </p:sp>
    </p:spTree>
    <p:extLst>
      <p:ext uri="{BB962C8B-B14F-4D97-AF65-F5344CB8AC3E}">
        <p14:creationId xmlns:p14="http://schemas.microsoft.com/office/powerpoint/2010/main" val="35056159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73162"/>
          </a:xfrm>
        </p:spPr>
        <p:txBody>
          <a:bodyPr/>
          <a:lstStyle/>
          <a:p>
            <a:r>
              <a:rPr lang="en-US" dirty="0" smtClean="0"/>
              <a:t>How would you go about designing the Internet?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2895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mtClean="0"/>
              <a:t>Sit down and… </a:t>
            </a:r>
          </a:p>
          <a:p>
            <a:pPr lvl="1"/>
            <a:r>
              <a:rPr lang="en-US" smtClean="0"/>
              <a:t>List your goals </a:t>
            </a:r>
          </a:p>
          <a:p>
            <a:pPr lvl="1"/>
            <a:r>
              <a:rPr lang="en-US" smtClean="0"/>
              <a:t>Prioritize them</a:t>
            </a:r>
          </a:p>
          <a:p>
            <a:pPr lvl="1"/>
            <a:r>
              <a:rPr lang="en-US" smtClean="0"/>
              <a:t>Hence define the service you will offer</a:t>
            </a:r>
          </a:p>
          <a:p>
            <a:pPr lvl="1"/>
            <a:r>
              <a:rPr lang="en-US" smtClean="0"/>
              <a:t>Architect a solution that implements the service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5029200"/>
            <a:ext cx="82296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sz="2800" b="0">
                <a:solidFill>
                  <a:schemeClr val="tx2"/>
                </a:solidFill>
                <a:latin typeface="Arial" panose="020B0604020202020204" pitchFamily="34" charset="0"/>
              </a:rPr>
              <a:t>Of course, the original designers of the Internet didn</a:t>
            </a:r>
            <a:r>
              <a:rPr lang="en-US" altLang="en-US" sz="2800" b="0">
                <a:solidFill>
                  <a:schemeClr val="tx2"/>
                </a:solidFill>
                <a:latin typeface="Arial" panose="020B0604020202020204" pitchFamily="34" charset="0"/>
              </a:rPr>
              <a:t>’</a:t>
            </a:r>
            <a:r>
              <a:rPr lang="en-US" sz="2800" b="0">
                <a:solidFill>
                  <a:schemeClr val="tx2"/>
                </a:solidFill>
                <a:latin typeface="Arial" panose="020B0604020202020204" pitchFamily="34" charset="0"/>
              </a:rPr>
              <a:t>t do anything of the sort… </a:t>
            </a:r>
          </a:p>
        </p:txBody>
      </p:sp>
    </p:spTree>
    <p:extLst>
      <p:ext uri="{BB962C8B-B14F-4D97-AF65-F5344CB8AC3E}">
        <p14:creationId xmlns:p14="http://schemas.microsoft.com/office/powerpoint/2010/main" val="11978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Abstraction &amp; Reuse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Ins="142586"/>
          <a:lstStyle/>
          <a:p>
            <a:pPr marL="336550">
              <a:lnSpc>
                <a:spcPct val="79000"/>
              </a:lnSpc>
            </a:pPr>
            <a:r>
              <a:rPr lang="en-US" smtClean="0"/>
              <a:t>Multiple choices of protocol at many layers</a:t>
            </a:r>
          </a:p>
          <a:p>
            <a:pPr marL="735013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Physical:  copper, fiber, air, carrier pigeon</a:t>
            </a:r>
          </a:p>
          <a:p>
            <a:pPr marL="735013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Link:  ethernet, token ring, SONET, FDDI</a:t>
            </a:r>
          </a:p>
          <a:p>
            <a:pPr marL="735013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Transport:  TCP, UDP, SCTP</a:t>
            </a:r>
          </a:p>
          <a:p>
            <a:pPr marL="735013" lvl="1">
              <a:lnSpc>
                <a:spcPct val="79000"/>
              </a:lnSpc>
            </a:pPr>
            <a:endParaRPr lang="en-US" smtClean="0"/>
          </a:p>
          <a:p>
            <a:pPr marL="336550">
              <a:lnSpc>
                <a:spcPct val="79000"/>
              </a:lnSpc>
            </a:pPr>
            <a:r>
              <a:rPr lang="en-US" smtClean="0"/>
              <a:t>But we don</a:t>
            </a:r>
            <a:r>
              <a:rPr lang="en-US" altLang="en-US" smtClean="0"/>
              <a:t>’</a:t>
            </a:r>
            <a:r>
              <a:rPr lang="en-US" altLang="ja-JP" smtClean="0"/>
              <a:t>t want to have to write </a:t>
            </a:r>
            <a:r>
              <a:rPr lang="ja-JP" altLang="en-US" smtClean="0"/>
              <a:t>“</a:t>
            </a:r>
            <a:r>
              <a:rPr lang="en-US" altLang="ja-JP" smtClean="0"/>
              <a:t>a web (HTTP) browser for TCP networks running IP over Ethernet on Copper</a:t>
            </a:r>
            <a:r>
              <a:rPr lang="ja-JP" altLang="en-US" smtClean="0"/>
              <a:t>”</a:t>
            </a:r>
            <a:r>
              <a:rPr lang="en-US" altLang="ja-JP" smtClean="0"/>
              <a:t> and another for the fiber version…</a:t>
            </a:r>
          </a:p>
          <a:p>
            <a:pPr marL="735013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Protocols provide a standard interface to write to</a:t>
            </a:r>
          </a:p>
          <a:p>
            <a:pPr marL="735013" lvl="1">
              <a:lnSpc>
                <a:spcPct val="79000"/>
              </a:lnSpc>
            </a:pPr>
            <a:r>
              <a:rPr lang="en-US" smtClean="0">
                <a:solidFill>
                  <a:srgbClr val="000090"/>
                </a:solidFill>
              </a:rPr>
              <a:t>Layers hide the details of the protocols below</a:t>
            </a:r>
          </a:p>
        </p:txBody>
      </p:sp>
    </p:spTree>
    <p:extLst>
      <p:ext uri="{BB962C8B-B14F-4D97-AF65-F5344CB8AC3E}">
        <p14:creationId xmlns:p14="http://schemas.microsoft.com/office/powerpoint/2010/main" val="3277146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Decoupling aids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54864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Technologies at each layer pursued by very different communities</a:t>
            </a:r>
          </a:p>
          <a:p>
            <a:endParaRPr lang="en-US" smtClean="0"/>
          </a:p>
          <a:p>
            <a:r>
              <a:rPr lang="en-US" smtClean="0"/>
              <a:t>Innovation at each layer can proceed in parallel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615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/>
          <a:lstStyle/>
          <a:p>
            <a:pPr algn="ctr"/>
            <a:r>
              <a:rPr lang="en-US" smtClean="0"/>
              <a:t>What are some of the drawbacks of protocols and layering?</a:t>
            </a:r>
          </a:p>
        </p:txBody>
      </p:sp>
    </p:spTree>
    <p:extLst>
      <p:ext uri="{BB962C8B-B14F-4D97-AF65-F5344CB8AC3E}">
        <p14:creationId xmlns:p14="http://schemas.microsoft.com/office/powerpoint/2010/main" val="6138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 smtClean="0"/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/>
          <a:lstStyle/>
          <a:p>
            <a:r>
              <a:rPr lang="en-US" smtClean="0"/>
              <a:t>Layer N may duplicate lower layer functionality</a:t>
            </a:r>
          </a:p>
          <a:p>
            <a:pPr lvl="1"/>
            <a:r>
              <a:rPr lang="en-US" smtClean="0"/>
              <a:t>e.g., error recovery to retransmit lost data</a:t>
            </a:r>
          </a:p>
          <a:p>
            <a:r>
              <a:rPr lang="en-US" smtClean="0"/>
              <a:t>Information hiding may hurt performance</a:t>
            </a:r>
          </a:p>
          <a:p>
            <a:pPr lvl="1"/>
            <a:r>
              <a:rPr lang="en-US" smtClean="0"/>
              <a:t>e.g., packet loss due to corruption vs. congestion</a:t>
            </a:r>
          </a:p>
          <a:p>
            <a:r>
              <a:rPr lang="en-US" smtClean="0"/>
              <a:t>Headers start to get really big</a:t>
            </a:r>
          </a:p>
          <a:p>
            <a:pPr lvl="1"/>
            <a:r>
              <a:rPr lang="en-US" smtClean="0"/>
              <a:t>e.g., typical TCP+IP+Ethernet is 54 bytes</a:t>
            </a:r>
          </a:p>
          <a:p>
            <a:r>
              <a:rPr lang="en-US" smtClean="0"/>
              <a:t>Layer violations when the gains too great to resist</a:t>
            </a:r>
          </a:p>
          <a:p>
            <a:pPr lvl="1"/>
            <a:r>
              <a:rPr lang="en-US" smtClean="0"/>
              <a:t>e.g., TCP-over-wireless </a:t>
            </a:r>
          </a:p>
          <a:p>
            <a:r>
              <a:rPr lang="en-US" smtClean="0"/>
              <a:t>Layer violations when network doesn</a:t>
            </a:r>
            <a:r>
              <a:rPr lang="en-US" altLang="en-US" smtClean="0"/>
              <a:t>’</a:t>
            </a:r>
            <a:r>
              <a:rPr lang="en-US" smtClean="0"/>
              <a:t>t trust ends</a:t>
            </a:r>
          </a:p>
          <a:p>
            <a:pPr lvl="1"/>
            <a:r>
              <a:rPr lang="en-US" smtClean="0"/>
              <a:t>e.g., firewalls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655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smtClean="0"/>
              <a:t>Hugely influential paper: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End-to-End Arguments in System Design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by Saltzer, Reed, and Clark (</a:t>
            </a:r>
            <a:r>
              <a:rPr lang="ja-JP" altLang="en-US" sz="2400" smtClean="0"/>
              <a:t>‘</a:t>
            </a:r>
            <a:r>
              <a:rPr lang="en-US" altLang="ja-JP" sz="2400" smtClean="0"/>
              <a:t>84)</a:t>
            </a:r>
          </a:p>
          <a:p>
            <a:pPr lvl="1"/>
            <a:r>
              <a:rPr lang="en-US" altLang="ja-JP" sz="2000" smtClean="0"/>
              <a:t>articulated the “End-to-End Principle” (E2E)</a:t>
            </a:r>
          </a:p>
          <a:p>
            <a:endParaRPr lang="en-US" sz="2400" smtClean="0"/>
          </a:p>
          <a:p>
            <a:r>
              <a:rPr lang="en-US" sz="2400" smtClean="0"/>
              <a:t>Endless debate over what it means</a:t>
            </a:r>
          </a:p>
          <a:p>
            <a:endParaRPr lang="en-US" sz="2400" smtClean="0"/>
          </a:p>
          <a:p>
            <a:r>
              <a:rPr lang="en-US" sz="2400" smtClean="0"/>
              <a:t>Everyone cites it as supporting their position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place network functionality?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96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Some application requirements can only be correctly implemented </a:t>
            </a:r>
            <a:r>
              <a:rPr lang="en-US" sz="2400" b="1" smtClean="0">
                <a:solidFill>
                  <a:srgbClr val="FF0000"/>
                </a:solidFill>
              </a:rPr>
              <a:t>end-to-end</a:t>
            </a:r>
          </a:p>
          <a:p>
            <a:pPr lvl="1"/>
            <a:r>
              <a:rPr lang="en-US" sz="2000" smtClean="0"/>
              <a:t>reliability, security, </a:t>
            </a:r>
            <a:r>
              <a:rPr lang="en-US" sz="2000" i="1" smtClean="0"/>
              <a:t>etc.</a:t>
            </a:r>
          </a:p>
          <a:p>
            <a:endParaRPr lang="en-US" sz="2400" smtClean="0"/>
          </a:p>
          <a:p>
            <a:r>
              <a:rPr lang="en-US" sz="2400" smtClean="0"/>
              <a:t>Implementing these in the network is hard</a:t>
            </a:r>
          </a:p>
          <a:p>
            <a:pPr lvl="1"/>
            <a:r>
              <a:rPr lang="en-US" sz="2000" smtClean="0"/>
              <a:t>every step along the way must be fail proof</a:t>
            </a:r>
          </a:p>
          <a:p>
            <a:pPr lvl="1"/>
            <a:endParaRPr lang="en-US" sz="2000" b="1" smtClean="0">
              <a:cs typeface="Arial" panose="020B0604020202020204" pitchFamily="34" charset="0"/>
            </a:endParaRPr>
          </a:p>
          <a:p>
            <a:r>
              <a:rPr lang="en-US" sz="2400" smtClean="0">
                <a:cs typeface="Arial" panose="020B0604020202020204" pitchFamily="34" charset="0"/>
              </a:rPr>
              <a:t>Hosts</a:t>
            </a:r>
          </a:p>
          <a:p>
            <a:pPr lvl="1"/>
            <a:r>
              <a:rPr lang="en-US" sz="2000" b="1" smtClean="0">
                <a:cs typeface="Arial" panose="020B0604020202020204" pitchFamily="34" charset="0"/>
              </a:rPr>
              <a:t>Can</a:t>
            </a:r>
            <a:r>
              <a:rPr lang="en-US" sz="2000" smtClean="0">
                <a:cs typeface="Arial" panose="020B0604020202020204" pitchFamily="34" charset="0"/>
              </a:rPr>
              <a:t> satisfy the requirement without network</a:t>
            </a:r>
            <a:r>
              <a:rPr lang="ja-JP" altLang="en-US" sz="2000" smtClean="0">
                <a:cs typeface="Arial" panose="020B0604020202020204" pitchFamily="34" charset="0"/>
              </a:rPr>
              <a:t>’</a:t>
            </a:r>
            <a:r>
              <a:rPr lang="en-US" altLang="ja-JP" sz="2000" smtClean="0">
                <a:cs typeface="Arial" panose="020B0604020202020204" pitchFamily="34" charset="0"/>
              </a:rPr>
              <a:t>s help</a:t>
            </a:r>
          </a:p>
          <a:p>
            <a:pPr lvl="1"/>
            <a:r>
              <a:rPr lang="en-US" sz="2000" b="1" smtClean="0">
                <a:cs typeface="Arial" panose="020B0604020202020204" pitchFamily="34" charset="0"/>
              </a:rPr>
              <a:t>Will/must</a:t>
            </a:r>
            <a:r>
              <a:rPr lang="en-US" sz="2000" smtClean="0">
                <a:cs typeface="Arial" panose="020B0604020202020204" pitchFamily="34" charset="0"/>
              </a:rPr>
              <a:t> do so, since they can</a:t>
            </a:r>
            <a:r>
              <a:rPr lang="ja-JP" altLang="en-US" sz="2000" smtClean="0">
                <a:cs typeface="Arial" panose="020B0604020202020204" pitchFamily="34" charset="0"/>
              </a:rPr>
              <a:t>’</a:t>
            </a:r>
            <a:r>
              <a:rPr lang="en-US" altLang="ja-JP" sz="2000" smtClean="0">
                <a:cs typeface="Arial" panose="020B0604020202020204" pitchFamily="34" charset="0"/>
              </a:rPr>
              <a:t>t rely on the network</a:t>
            </a:r>
            <a:endParaRPr lang="en-US" altLang="ja-JP" sz="200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092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 smtClean="0"/>
              <a:t>Solution 1: make each step reliable, and string them together to make reliable end-to-end process</a:t>
            </a:r>
          </a:p>
          <a:p>
            <a:r>
              <a:rPr lang="en-US" smtClean="0"/>
              <a:t>Solution 2: end-to-end </a:t>
            </a:r>
            <a:r>
              <a:rPr lang="en-US" b="1" smtClean="0"/>
              <a:t>check</a:t>
            </a:r>
            <a:r>
              <a:rPr lang="en-US" smtClean="0"/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MS PGothic" panose="020B0600070205080204" pitchFamily="34" charset="-128"/>
                </a:defRPr>
              </a:lvl9pPr>
            </a:lstStyle>
            <a:p>
              <a:pPr algn="l"/>
              <a:r>
                <a:rPr lang="en-US">
                  <a:latin typeface="Arial" panose="020B0604020202020204" pitchFamily="34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Reliable File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74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Solution 1 (make each step reliable) is incomplete </a:t>
            </a:r>
          </a:p>
          <a:p>
            <a:pPr lvl="1"/>
            <a:r>
              <a:rPr lang="en-US" sz="2000" dirty="0" smtClean="0"/>
              <a:t>What happens if any network element misbehaves? </a:t>
            </a:r>
          </a:p>
          <a:p>
            <a:pPr lvl="1"/>
            <a:r>
              <a:rPr lang="en-US" sz="2000" dirty="0" smtClean="0"/>
              <a:t>Receiver has to do the check anyway! </a:t>
            </a:r>
            <a:endParaRPr lang="en-US" altLang="ja-JP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Solution 2 (end to end check) is complete </a:t>
            </a:r>
          </a:p>
          <a:p>
            <a:pPr lvl="1"/>
            <a:r>
              <a:rPr lang="en-US" sz="2000" dirty="0" smtClean="0"/>
              <a:t>Full functionality can be entirely implemented at application layer with no need for reliability from lower layers</a:t>
            </a:r>
          </a:p>
          <a:p>
            <a:pPr lvl="1"/>
            <a:endParaRPr lang="en-US" sz="2000" b="1" dirty="0" smtClean="0">
              <a:cs typeface="Arial" panose="020B0604020202020204" pitchFamily="34" charset="0"/>
            </a:endParaRPr>
          </a:p>
          <a:p>
            <a:r>
              <a:rPr lang="en-US" sz="2400" dirty="0" smtClean="0"/>
              <a:t>Is there any need to implement reliability at lower layers?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816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Implementing functionality (e.g., reliability) in the network </a:t>
            </a:r>
          </a:p>
          <a:p>
            <a:pPr lvl="1"/>
            <a:r>
              <a:rPr lang="en-US" sz="2000" smtClean="0"/>
              <a:t>Doesn</a:t>
            </a:r>
            <a:r>
              <a:rPr lang="en-US" altLang="en-US" sz="2000" smtClean="0"/>
              <a:t>’</a:t>
            </a:r>
            <a:r>
              <a:rPr lang="en-US" sz="2000" smtClean="0"/>
              <a:t>t reduce host implementation complexity </a:t>
            </a:r>
          </a:p>
          <a:p>
            <a:pPr lvl="1"/>
            <a:r>
              <a:rPr lang="en-US" sz="2000" smtClean="0"/>
              <a:t>Does increase network complexity </a:t>
            </a:r>
          </a:p>
          <a:p>
            <a:pPr lvl="1"/>
            <a:r>
              <a:rPr lang="en-US" sz="2000" smtClean="0"/>
              <a:t>Probably increases delay and overhead on all applications even if they don</a:t>
            </a:r>
            <a:r>
              <a:rPr lang="en-US" altLang="en-US" sz="2000" smtClean="0"/>
              <a:t>’</a:t>
            </a:r>
            <a:r>
              <a:rPr lang="en-US" sz="2000" smtClean="0"/>
              <a:t>t need the functionality (e.g. VoIP)</a:t>
            </a:r>
          </a:p>
          <a:p>
            <a:endParaRPr lang="en-US" sz="2400" smtClean="0"/>
          </a:p>
          <a:p>
            <a:r>
              <a:rPr lang="en-US" sz="2400" smtClean="0"/>
              <a:t>However, implementing in the network can improve performance in some cases </a:t>
            </a:r>
          </a:p>
          <a:p>
            <a:pPr lvl="1"/>
            <a:r>
              <a:rPr lang="en-US" sz="2000" smtClean="0"/>
              <a:t>e.g., consider a very lossy link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End-to-End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454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Don</a:t>
            </a:r>
            <a:r>
              <a:rPr lang="en-US" altLang="en-US" smtClean="0"/>
              <a:t>’</a:t>
            </a:r>
            <a:r>
              <a:rPr lang="en-US" altLang="ja-JP" smtClean="0"/>
              <a:t>t implement a function at the lower levels of the system unless it can be completely implemented at this level</a:t>
            </a:r>
          </a:p>
          <a:p>
            <a:endParaRPr lang="en-US" smtClean="0"/>
          </a:p>
          <a:p>
            <a:r>
              <a:rPr lang="en-US" i="1" smtClean="0"/>
              <a:t>Unless you can relieve the burden from hosts, don</a:t>
            </a:r>
            <a:r>
              <a:rPr lang="en-US" altLang="en-US" i="1" smtClean="0"/>
              <a:t>’</a:t>
            </a:r>
            <a:r>
              <a:rPr lang="en-US" altLang="ja-JP" i="1" smtClean="0"/>
              <a:t>t bother</a:t>
            </a:r>
            <a:endParaRPr lang="en-US" i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“Only if sufficient”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30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2895600"/>
          </a:xfrm>
        </p:spPr>
        <p:txBody>
          <a:bodyPr/>
          <a:lstStyle/>
          <a:p>
            <a:r>
              <a:rPr lang="en-US" smtClean="0"/>
              <a:t>The lessons accrued over time; many contributors 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1961: packet switching (Baran and Kleinrock)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1967: vision of a robust network (ARPANET)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1972: </a:t>
            </a:r>
            <a:r>
              <a:rPr lang="en-US" altLang="en-US" smtClean="0">
                <a:solidFill>
                  <a:srgbClr val="000090"/>
                </a:solidFill>
              </a:rPr>
              <a:t>“</a:t>
            </a:r>
            <a:r>
              <a:rPr lang="en-US" smtClean="0">
                <a:solidFill>
                  <a:srgbClr val="000090"/>
                </a:solidFill>
              </a:rPr>
              <a:t>best effort inter-networking</a:t>
            </a:r>
            <a:r>
              <a:rPr lang="en-US" altLang="en-US" smtClean="0">
                <a:solidFill>
                  <a:srgbClr val="000090"/>
                </a:solidFill>
              </a:rPr>
              <a:t>”</a:t>
            </a:r>
            <a:r>
              <a:rPr lang="en-US" smtClean="0">
                <a:solidFill>
                  <a:srgbClr val="000090"/>
                </a:solidFill>
              </a:rPr>
              <a:t> proposed (Kahn)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1974: TCP/IP paper (Cerf/Kahn)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6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“Only if necessary”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Don</a:t>
            </a:r>
            <a:r>
              <a:rPr lang="en-US" altLang="en-US" dirty="0"/>
              <a:t>’</a:t>
            </a:r>
            <a:r>
              <a:rPr lang="en-US" altLang="ja-JP" dirty="0"/>
              <a:t>t implement </a:t>
            </a:r>
            <a:r>
              <a:rPr lang="en-US" altLang="ja-JP" i="1" dirty="0"/>
              <a:t>anything</a:t>
            </a:r>
            <a:r>
              <a:rPr lang="en-US" altLang="ja-JP" dirty="0"/>
              <a:t> in the network that can be implemented correctly by the hosts</a:t>
            </a:r>
          </a:p>
          <a:p>
            <a:pPr lvl="1"/>
            <a:endParaRPr lang="en-US" dirty="0">
              <a:cs typeface="Arial" panose="020B0604020202020204" pitchFamily="34" charset="0"/>
            </a:endParaRPr>
          </a:p>
          <a:p>
            <a:r>
              <a:rPr lang="en-US" dirty="0"/>
              <a:t>Make network layer absolutely minimal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This E2E interpretation trumps performance issues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Increases flexibility, since lower layers stay </a:t>
            </a:r>
            <a:r>
              <a:rPr lang="en-US" b="1" dirty="0">
                <a:cs typeface="Arial" panose="020B0604020202020204" pitchFamily="34" charset="0"/>
              </a:rPr>
              <a:t>simple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680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If hosts can implement functionality correctly, implement it in a lower layer </a:t>
            </a:r>
            <a:r>
              <a:rPr lang="en-US" smtClean="0">
                <a:solidFill>
                  <a:schemeClr val="accent1"/>
                </a:solidFill>
              </a:rPr>
              <a:t>only</a:t>
            </a:r>
            <a:r>
              <a:rPr lang="en-US" smtClean="0"/>
              <a:t> as a performance enhancement</a:t>
            </a:r>
          </a:p>
          <a:p>
            <a:r>
              <a:rPr lang="en-US" smtClean="0"/>
              <a:t>But do so only if it </a:t>
            </a:r>
            <a:r>
              <a:rPr lang="en-US" smtClean="0">
                <a:solidFill>
                  <a:srgbClr val="FF0000"/>
                </a:solidFill>
              </a:rPr>
              <a:t>does not impose burden</a:t>
            </a:r>
            <a:r>
              <a:rPr lang="en-US" smtClean="0"/>
              <a:t> on applications that do not require that functionality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“Only if useful”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393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77200" cy="1143000"/>
          </a:xfrm>
        </p:spPr>
        <p:txBody>
          <a:bodyPr/>
          <a:lstStyle/>
          <a:p>
            <a:r>
              <a:rPr lang="en-US" smtClean="0">
                <a:latin typeface="Helvetica" panose="020B0604020202020204" pitchFamily="34" charset="0"/>
              </a:rPr>
              <a:t>Taking stock of where we</a:t>
            </a:r>
            <a:r>
              <a:rPr lang="en-US" altLang="en-US" smtClean="0">
                <a:latin typeface="Helvetica" panose="020B0604020202020204" pitchFamily="34" charset="0"/>
              </a:rPr>
              <a:t>’</a:t>
            </a:r>
            <a:r>
              <a:rPr lang="en-US" smtClean="0">
                <a:latin typeface="Helvetica" panose="020B0604020202020204" pitchFamily="34" charset="0"/>
              </a:rPr>
              <a:t>re at…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7905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3163"/>
          </a:xfrm>
        </p:spPr>
        <p:txBody>
          <a:bodyPr/>
          <a:lstStyle/>
          <a:p>
            <a:pPr algn="ctr"/>
            <a:r>
              <a:rPr lang="en-US" smtClean="0"/>
              <a:t>First Step: </a:t>
            </a:r>
            <a:br>
              <a:rPr lang="en-US" smtClean="0"/>
            </a:br>
            <a:r>
              <a:rPr lang="en-US" smtClean="0"/>
              <a:t>Basic Concepts and Decisions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457200" y="2293938"/>
            <a:ext cx="8229600" cy="4411662"/>
          </a:xfrm>
        </p:spPr>
        <p:txBody>
          <a:bodyPr/>
          <a:lstStyle/>
          <a:p>
            <a:r>
              <a:rPr lang="en-US" smtClean="0"/>
              <a:t>Plumbing: links, switches</a:t>
            </a:r>
          </a:p>
          <a:p>
            <a:endParaRPr lang="en-US" smtClean="0"/>
          </a:p>
          <a:p>
            <a:r>
              <a:rPr lang="en-US" smtClean="0"/>
              <a:t>Packet Switching winner over circuit switching</a:t>
            </a:r>
          </a:p>
          <a:p>
            <a:pPr lvl="1"/>
            <a:endParaRPr lang="en-US" smtClean="0"/>
          </a:p>
          <a:p>
            <a:r>
              <a:rPr lang="en-US" smtClean="0"/>
              <a:t>Best-effort service model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07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algn="ctr"/>
            <a:r>
              <a:rPr lang="en-US" smtClean="0"/>
              <a:t>Second Step: </a:t>
            </a:r>
            <a:br>
              <a:rPr lang="en-US" smtClean="0"/>
            </a:br>
            <a:r>
              <a:rPr lang="en-US" smtClean="0"/>
              <a:t>Architectural Principles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Protocols </a:t>
            </a:r>
            <a:r>
              <a:rPr lang="en-US" dirty="0"/>
              <a:t>and Layering</a:t>
            </a:r>
          </a:p>
          <a:p>
            <a:endParaRPr lang="en-US" dirty="0"/>
          </a:p>
          <a:p>
            <a:r>
              <a:rPr lang="en-US" dirty="0"/>
              <a:t>End-to-End Principle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smtClean="0"/>
              <a:t>Third Step: </a:t>
            </a:r>
            <a:br>
              <a:rPr lang="en-US" smtClean="0"/>
            </a:br>
            <a:r>
              <a:rPr lang="en-US" smtClean="0"/>
              <a:t>Design Challenges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Let</a:t>
            </a:r>
            <a:r>
              <a:rPr lang="en-US" altLang="en-US" smtClean="0"/>
              <a:t>’</a:t>
            </a:r>
            <a:r>
              <a:rPr lang="en-US" smtClean="0"/>
              <a:t>s go layer by layer</a:t>
            </a:r>
          </a:p>
          <a:p>
            <a:pPr lvl="1"/>
            <a:r>
              <a:rPr lang="en-US" smtClean="0"/>
              <a:t>Physical</a:t>
            </a:r>
          </a:p>
          <a:p>
            <a:pPr lvl="1"/>
            <a:r>
              <a:rPr lang="en-US" smtClean="0"/>
              <a:t>Datalink</a:t>
            </a:r>
          </a:p>
          <a:p>
            <a:pPr lvl="1"/>
            <a:r>
              <a:rPr lang="en-US" smtClean="0"/>
              <a:t>Network</a:t>
            </a:r>
          </a:p>
          <a:p>
            <a:pPr lvl="1"/>
            <a:r>
              <a:rPr lang="en-US" smtClean="0"/>
              <a:t>Transport</a:t>
            </a:r>
          </a:p>
          <a:p>
            <a:pPr lvl="1"/>
            <a:r>
              <a:rPr lang="en-US" smtClean="0"/>
              <a:t>Application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7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/>
            <a:r>
              <a:rPr lang="en-US" smtClean="0"/>
              <a:t>Two Layers We</a:t>
            </a:r>
            <a:r>
              <a:rPr lang="en-US" altLang="en-US" smtClean="0"/>
              <a:t>’</a:t>
            </a:r>
            <a:r>
              <a:rPr lang="en-US" smtClean="0"/>
              <a:t>ll </a:t>
            </a:r>
            <a:br>
              <a:rPr lang="en-US" smtClean="0"/>
            </a:br>
            <a:r>
              <a:rPr lang="en-US" smtClean="0"/>
              <a:t>Worry About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Physical:</a:t>
            </a:r>
          </a:p>
          <a:p>
            <a:pPr lvl="1"/>
            <a:r>
              <a:rPr lang="en-US" smtClean="0"/>
              <a:t>Technology dependent</a:t>
            </a:r>
          </a:p>
          <a:p>
            <a:pPr lvl="1"/>
            <a:r>
              <a:rPr lang="en-US" smtClean="0"/>
              <a:t>Lots of possible solutions</a:t>
            </a:r>
          </a:p>
          <a:p>
            <a:pPr lvl="1"/>
            <a:r>
              <a:rPr lang="en-US" smtClean="0"/>
              <a:t>Not specific to the Internet</a:t>
            </a:r>
          </a:p>
          <a:p>
            <a:endParaRPr lang="en-US" smtClean="0"/>
          </a:p>
          <a:p>
            <a:r>
              <a:rPr lang="en-US" smtClean="0"/>
              <a:t>Application:</a:t>
            </a:r>
          </a:p>
          <a:p>
            <a:pPr lvl="1"/>
            <a:r>
              <a:rPr lang="en-US" smtClean="0"/>
              <a:t>Application-dependent</a:t>
            </a:r>
          </a:p>
          <a:p>
            <a:pPr lvl="1"/>
            <a:r>
              <a:rPr lang="en-US" smtClean="0"/>
              <a:t>Lots of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60850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Datalink and Network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Both support best-effort delivery</a:t>
            </a:r>
          </a:p>
          <a:p>
            <a:pPr lvl="1"/>
            <a:r>
              <a:rPr lang="en-US" smtClean="0"/>
              <a:t>Datalink over local scope</a:t>
            </a:r>
          </a:p>
          <a:p>
            <a:pPr lvl="1"/>
            <a:r>
              <a:rPr lang="en-US" smtClean="0"/>
              <a:t>Network over global scope</a:t>
            </a:r>
          </a:p>
          <a:p>
            <a:pPr lvl="3"/>
            <a:endParaRPr lang="en-US" smtClean="0"/>
          </a:p>
          <a:p>
            <a:r>
              <a:rPr lang="en-US" smtClean="0"/>
              <a:t>Key challenge: scalable, robust </a:t>
            </a:r>
            <a:r>
              <a:rPr lang="en-US" b="1" smtClean="0"/>
              <a:t>routing</a:t>
            </a:r>
          </a:p>
          <a:p>
            <a:pPr lvl="1"/>
            <a:r>
              <a:rPr lang="en-US" smtClean="0"/>
              <a:t>How do we address destinations</a:t>
            </a:r>
          </a:p>
          <a:p>
            <a:pPr lvl="1"/>
            <a:r>
              <a:rPr lang="en-US" smtClean="0"/>
              <a:t>How to direct packets to destination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7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Provide reliable delivery over unreliable network</a:t>
            </a:r>
          </a:p>
        </p:txBody>
      </p:sp>
    </p:spTree>
    <p:extLst>
      <p:ext uri="{BB962C8B-B14F-4D97-AF65-F5344CB8AC3E}">
        <p14:creationId xmlns:p14="http://schemas.microsoft.com/office/powerpoint/2010/main" val="20411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2895600"/>
          </a:xfrm>
        </p:spPr>
        <p:txBody>
          <a:bodyPr/>
          <a:lstStyle/>
          <a:p>
            <a:r>
              <a:rPr lang="en-US" smtClean="0">
                <a:solidFill>
                  <a:schemeClr val="bg2"/>
                </a:solidFill>
              </a:rPr>
              <a:t>The lessons accrued over time; many contributors</a:t>
            </a:r>
          </a:p>
          <a:p>
            <a:r>
              <a:rPr lang="en-US" smtClean="0"/>
              <a:t>Many of the lessons were learnt </a:t>
            </a:r>
            <a:r>
              <a:rPr lang="en-US" altLang="en-US" smtClean="0"/>
              <a:t>“</a:t>
            </a:r>
            <a:r>
              <a:rPr lang="en-US" smtClean="0"/>
              <a:t>on the job</a:t>
            </a:r>
            <a:r>
              <a:rPr lang="en-US" altLang="en-US" smtClean="0"/>
              <a:t>”</a:t>
            </a:r>
            <a:endParaRPr lang="en-US" smtClean="0"/>
          </a:p>
          <a:p>
            <a:pPr lvl="1"/>
            <a:r>
              <a:rPr lang="en-US" smtClean="0">
                <a:solidFill>
                  <a:srgbClr val="000090"/>
                </a:solidFill>
              </a:rPr>
              <a:t>E.g., TCP</a:t>
            </a:r>
            <a:r>
              <a:rPr lang="en-US" altLang="en-US" smtClean="0">
                <a:solidFill>
                  <a:srgbClr val="000090"/>
                </a:solidFill>
              </a:rPr>
              <a:t>’</a:t>
            </a:r>
            <a:r>
              <a:rPr lang="en-US" smtClean="0">
                <a:solidFill>
                  <a:srgbClr val="000090"/>
                </a:solidFill>
              </a:rPr>
              <a:t>s congestion control algorithms were developed in response to the Internet meltdowns of the early 1980s 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6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067800" cy="4876800"/>
          </a:xfrm>
        </p:spPr>
        <p:txBody>
          <a:bodyPr/>
          <a:lstStyle/>
          <a:p>
            <a:r>
              <a:rPr lang="en-US" smtClean="0">
                <a:solidFill>
                  <a:schemeClr val="bg2"/>
                </a:solidFill>
              </a:rPr>
              <a:t>The lessons accrued over time; many contributors</a:t>
            </a:r>
          </a:p>
          <a:p>
            <a:r>
              <a:rPr lang="en-US" smtClean="0">
                <a:solidFill>
                  <a:srgbClr val="808080"/>
                </a:solidFill>
              </a:rPr>
              <a:t>Many of the lessons were learnt </a:t>
            </a:r>
            <a:r>
              <a:rPr lang="en-US" altLang="en-US" smtClean="0">
                <a:solidFill>
                  <a:srgbClr val="808080"/>
                </a:solidFill>
              </a:rPr>
              <a:t>“</a:t>
            </a:r>
            <a:r>
              <a:rPr lang="en-US" smtClean="0">
                <a:solidFill>
                  <a:srgbClr val="808080"/>
                </a:solidFill>
              </a:rPr>
              <a:t>on the job</a:t>
            </a:r>
            <a:r>
              <a:rPr lang="en-US" altLang="en-US" smtClean="0">
                <a:solidFill>
                  <a:srgbClr val="808080"/>
                </a:solidFill>
              </a:rPr>
              <a:t>”</a:t>
            </a:r>
            <a:endParaRPr lang="en-US" smtClean="0">
              <a:solidFill>
                <a:srgbClr val="808080"/>
              </a:solidFill>
            </a:endParaRPr>
          </a:p>
          <a:p>
            <a:r>
              <a:rPr lang="en-US" smtClean="0"/>
              <a:t>Consensus didn</a:t>
            </a:r>
            <a:r>
              <a:rPr lang="en-US" altLang="en-US" smtClean="0"/>
              <a:t>’</a:t>
            </a:r>
            <a:r>
              <a:rPr lang="en-US" smtClean="0"/>
              <a:t>t come easy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1961: packet switching is proposed 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1972: best-effort communication is advocated 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1980: IP adopted as the defense standard 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1985: NSFnet picks IP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199x: Circuit switching rises (and falls) in the form of ATM</a:t>
            </a:r>
          </a:p>
          <a:p>
            <a:pPr lvl="1"/>
            <a:r>
              <a:rPr lang="en-US" smtClean="0">
                <a:solidFill>
                  <a:srgbClr val="000090"/>
                </a:solidFill>
              </a:rPr>
              <a:t>199x: `Quality of Service</a:t>
            </a:r>
            <a:r>
              <a:rPr lang="en-US" altLang="en-US" smtClean="0">
                <a:solidFill>
                  <a:srgbClr val="000090"/>
                </a:solidFill>
              </a:rPr>
              <a:t>’</a:t>
            </a:r>
            <a:r>
              <a:rPr lang="en-US" smtClean="0">
                <a:solidFill>
                  <a:srgbClr val="000090"/>
                </a:solidFill>
              </a:rPr>
              <a:t> (QoS) rises and falls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35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876800"/>
          </a:xfrm>
        </p:spPr>
        <p:txBody>
          <a:bodyPr/>
          <a:lstStyle/>
          <a:p>
            <a:r>
              <a:rPr lang="en-US" smtClean="0">
                <a:solidFill>
                  <a:schemeClr val="bg2"/>
                </a:solidFill>
              </a:rPr>
              <a:t>The lessons accrued over time; many contributors</a:t>
            </a:r>
          </a:p>
          <a:p>
            <a:r>
              <a:rPr lang="en-US" smtClean="0">
                <a:solidFill>
                  <a:srgbClr val="808080"/>
                </a:solidFill>
              </a:rPr>
              <a:t>Many of the lessons were learnt </a:t>
            </a:r>
            <a:r>
              <a:rPr lang="en-US" altLang="en-US" smtClean="0">
                <a:solidFill>
                  <a:srgbClr val="808080"/>
                </a:solidFill>
              </a:rPr>
              <a:t>“</a:t>
            </a:r>
            <a:r>
              <a:rPr lang="en-US" smtClean="0">
                <a:solidFill>
                  <a:srgbClr val="808080"/>
                </a:solidFill>
              </a:rPr>
              <a:t>on the job</a:t>
            </a:r>
            <a:r>
              <a:rPr lang="en-US" altLang="en-US" smtClean="0">
                <a:solidFill>
                  <a:srgbClr val="808080"/>
                </a:solidFill>
              </a:rPr>
              <a:t>”</a:t>
            </a:r>
            <a:endParaRPr lang="en-US" smtClean="0">
              <a:solidFill>
                <a:srgbClr val="808080"/>
              </a:solidFill>
            </a:endParaRPr>
          </a:p>
          <a:p>
            <a:r>
              <a:rPr lang="en-US" smtClean="0">
                <a:solidFill>
                  <a:schemeClr val="bg2"/>
                </a:solidFill>
              </a:rPr>
              <a:t>Consensus didn</a:t>
            </a:r>
            <a:r>
              <a:rPr lang="en-US" altLang="en-US" smtClean="0">
                <a:solidFill>
                  <a:schemeClr val="bg2"/>
                </a:solidFill>
              </a:rPr>
              <a:t>’</a:t>
            </a:r>
            <a:r>
              <a:rPr lang="en-US" smtClean="0">
                <a:solidFill>
                  <a:schemeClr val="bg2"/>
                </a:solidFill>
              </a:rPr>
              <a:t>t come easy</a:t>
            </a:r>
          </a:p>
          <a:p>
            <a:r>
              <a:rPr lang="en-US" smtClean="0"/>
              <a:t>And progress was ad-hoc</a:t>
            </a:r>
          </a:p>
          <a:p>
            <a:pPr lvl="1"/>
            <a:r>
              <a:rPr lang="en-US" altLang="en-US" i="1" smtClean="0">
                <a:solidFill>
                  <a:srgbClr val="000090"/>
                </a:solidFill>
              </a:rPr>
              <a:t>“</a:t>
            </a:r>
            <a:r>
              <a:rPr lang="en-US" i="1" smtClean="0">
                <a:solidFill>
                  <a:srgbClr val="000090"/>
                </a:solidFill>
              </a:rPr>
              <a:t>rough consensus and running code</a:t>
            </a:r>
            <a:r>
              <a:rPr lang="en-US" smtClean="0">
                <a:solidFill>
                  <a:srgbClr val="000090"/>
                </a:solidFill>
              </a:rPr>
              <a:t>.</a:t>
            </a:r>
            <a:r>
              <a:rPr lang="en-US" altLang="en-US" smtClean="0">
                <a:solidFill>
                  <a:srgbClr val="000090"/>
                </a:solidFill>
              </a:rPr>
              <a:t>”</a:t>
            </a:r>
            <a:endParaRPr lang="en-US" altLang="ja-JP" smtClean="0">
              <a:solidFill>
                <a:srgbClr val="000090"/>
              </a:solidFill>
            </a:endParaRP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23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Reality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04385" cy="48768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lessons accrued over time; many contributors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Many of the lessons were learnt </a:t>
            </a:r>
            <a:r>
              <a:rPr lang="en-US" altLang="en-US" dirty="0" smtClean="0">
                <a:solidFill>
                  <a:srgbClr val="808080"/>
                </a:solidFill>
              </a:rPr>
              <a:t>“</a:t>
            </a:r>
            <a:r>
              <a:rPr lang="en-US" dirty="0" smtClean="0">
                <a:solidFill>
                  <a:srgbClr val="808080"/>
                </a:solidFill>
              </a:rPr>
              <a:t>on the job</a:t>
            </a:r>
            <a:r>
              <a:rPr lang="en-US" altLang="en-US" dirty="0" smtClean="0">
                <a:solidFill>
                  <a:srgbClr val="808080"/>
                </a:solidFill>
              </a:rPr>
              <a:t>”</a:t>
            </a:r>
            <a:endParaRPr lang="en-US" dirty="0" smtClean="0">
              <a:solidFill>
                <a:srgbClr val="808080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Consensus didn</a:t>
            </a:r>
            <a:r>
              <a:rPr lang="en-US" alt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>
                <a:solidFill>
                  <a:schemeClr val="bg2"/>
                </a:solidFill>
              </a:rPr>
              <a:t>t come easy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And progress was ad-hoc</a:t>
            </a:r>
          </a:p>
          <a:p>
            <a:r>
              <a:rPr lang="en-US" dirty="0" smtClean="0"/>
              <a:t>Yet, there was also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constant dialogue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constant introspection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constant experimentation, leading to…</a:t>
            </a:r>
          </a:p>
          <a:p>
            <a:r>
              <a:rPr lang="en-US" dirty="0" smtClean="0"/>
              <a:t>A strong consistency of vision emerging by the </a:t>
            </a:r>
            <a:r>
              <a:rPr lang="en-US" altLang="en-US" dirty="0" smtClean="0"/>
              <a:t>‘</a:t>
            </a:r>
            <a:r>
              <a:rPr lang="en-US" dirty="0" smtClean="0"/>
              <a:t>80s, driven by D. Clark, chair of the Internet Arch. Board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5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4997</TotalTime>
  <Words>2325</Words>
  <Application>Microsoft Office PowerPoint</Application>
  <PresentationFormat>On-screen Show (4:3)</PresentationFormat>
  <Paragraphs>653</Paragraphs>
  <Slides>58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MS PGothic</vt:lpstr>
      <vt:lpstr>MS PGothic</vt:lpstr>
      <vt:lpstr>Arial</vt:lpstr>
      <vt:lpstr>Calibri</vt:lpstr>
      <vt:lpstr>Calibri Light</vt:lpstr>
      <vt:lpstr>Courier New</vt:lpstr>
      <vt:lpstr>Helvetica</vt:lpstr>
      <vt:lpstr>Times New Roman</vt:lpstr>
      <vt:lpstr>Wingdings</vt:lpstr>
      <vt:lpstr>Office Theme</vt:lpstr>
      <vt:lpstr>Layering</vt:lpstr>
      <vt:lpstr>Outline</vt:lpstr>
      <vt:lpstr>Recall from Lecture #1</vt:lpstr>
      <vt:lpstr>How would you go about designing the Internet?</vt:lpstr>
      <vt:lpstr>Reality</vt:lpstr>
      <vt:lpstr>Reality</vt:lpstr>
      <vt:lpstr>Reality</vt:lpstr>
      <vt:lpstr>Reality</vt:lpstr>
      <vt:lpstr>Reality</vt:lpstr>
      <vt:lpstr>Internet Design Goals  (from Clark’s SIGCOMM 1988 paper)</vt:lpstr>
      <vt:lpstr>Connect Existing Networks</vt:lpstr>
      <vt:lpstr>How would you go about designing the Internet?</vt:lpstr>
      <vt:lpstr>Three steps</vt:lpstr>
      <vt:lpstr>Decomposition</vt:lpstr>
      <vt:lpstr>Inspiration…</vt:lpstr>
      <vt:lpstr>The Path of the Letter</vt:lpstr>
      <vt:lpstr>The Path Through FedEx</vt:lpstr>
      <vt:lpstr>The Path Through FedEx</vt:lpstr>
      <vt:lpstr>In the context of the Internet</vt:lpstr>
      <vt:lpstr>In the context of the Internet</vt:lpstr>
      <vt:lpstr>Protocols and Layers</vt:lpstr>
      <vt:lpstr>What is a Protocol?</vt:lpstr>
      <vt:lpstr>What is a Protocol?</vt:lpstr>
      <vt:lpstr>What is a Protocol?</vt:lpstr>
      <vt:lpstr>So we have decomposition and organization</vt:lpstr>
      <vt:lpstr>Distributing Layers Across Network</vt:lpstr>
      <vt:lpstr>What gets implemented at the end host</vt:lpstr>
      <vt:lpstr>What gets implemented in  the network? </vt:lpstr>
      <vt:lpstr>Switches vs. Routers</vt:lpstr>
      <vt:lpstr>Simple diagram</vt:lpstr>
      <vt:lpstr>Looking a little closer</vt:lpstr>
      <vt:lpstr>Logical Communication</vt:lpstr>
      <vt:lpstr>Physical Communication</vt:lpstr>
      <vt:lpstr>Layer Encapsulation</vt:lpstr>
      <vt:lpstr>Protocols at different layers</vt:lpstr>
      <vt:lpstr>Implications of Hourglass </vt:lpstr>
      <vt:lpstr>A Protocol-Centric Diagram</vt:lpstr>
      <vt:lpstr>What are some of the benefits of protocols and layering?</vt:lpstr>
      <vt:lpstr>Interoperability</vt:lpstr>
      <vt:lpstr>Abstraction &amp; Reuse</vt:lpstr>
      <vt:lpstr>Decoupling aids innovation</vt:lpstr>
      <vt:lpstr>What are some of the drawbacks of protocols and layering?</vt:lpstr>
      <vt:lpstr>Drawbacks of Layering</vt:lpstr>
      <vt:lpstr>Where to place network functionality?</vt:lpstr>
      <vt:lpstr>Basic Observation</vt:lpstr>
      <vt:lpstr>Example: Reliable File Transfer</vt:lpstr>
      <vt:lpstr>Discussion</vt:lpstr>
      <vt:lpstr>Summary of End-to-End Principle</vt:lpstr>
      <vt:lpstr>“Only if sufficient” interpretation</vt:lpstr>
      <vt:lpstr>“Only if necessary” interpretation</vt:lpstr>
      <vt:lpstr>“Only if useful” interpretation</vt:lpstr>
      <vt:lpstr>Taking stock of where we’re at…</vt:lpstr>
      <vt:lpstr>First Step:  Basic Concepts and Decisions</vt:lpstr>
      <vt:lpstr>Second Step:  Architectural Principles</vt:lpstr>
      <vt:lpstr>Third Step:  Design Challenges and Solutions</vt:lpstr>
      <vt:lpstr>Two Layers We’ll  Worry About Less</vt:lpstr>
      <vt:lpstr>Datalink and Network Layers</vt:lpstr>
      <vt:lpstr>Transport Layer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Matthew Caesar</dc:creator>
  <cp:lastModifiedBy>Matthew Caesar</cp:lastModifiedBy>
  <cp:revision>72</cp:revision>
  <cp:lastPrinted>2014-01-24T00:23:03Z</cp:lastPrinted>
  <dcterms:created xsi:type="dcterms:W3CDTF">2014-01-10T22:01:40Z</dcterms:created>
  <dcterms:modified xsi:type="dcterms:W3CDTF">2014-01-24T16:50:45Z</dcterms:modified>
</cp:coreProperties>
</file>