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9" r:id="rId4"/>
    <p:sldId id="291" r:id="rId5"/>
    <p:sldId id="285" r:id="rId6"/>
    <p:sldId id="290" r:id="rId7"/>
    <p:sldId id="284" r:id="rId8"/>
    <p:sldId id="272" r:id="rId9"/>
    <p:sldId id="274" r:id="rId10"/>
    <p:sldId id="276" r:id="rId11"/>
    <p:sldId id="275" r:id="rId12"/>
    <p:sldId id="260" r:id="rId13"/>
    <p:sldId id="271" r:id="rId14"/>
    <p:sldId id="269" r:id="rId15"/>
    <p:sldId id="262" r:id="rId16"/>
    <p:sldId id="263" r:id="rId17"/>
    <p:sldId id="267" r:id="rId18"/>
    <p:sldId id="266" r:id="rId19"/>
    <p:sldId id="270" r:id="rId20"/>
    <p:sldId id="292" r:id="rId21"/>
    <p:sldId id="295" r:id="rId22"/>
    <p:sldId id="297" r:id="rId23"/>
    <p:sldId id="298" r:id="rId24"/>
    <p:sldId id="299" r:id="rId25"/>
    <p:sldId id="300" r:id="rId26"/>
    <p:sldId id="301" r:id="rId27"/>
    <p:sldId id="302" r:id="rId28"/>
    <p:sldId id="304" r:id="rId29"/>
    <p:sldId id="305" r:id="rId30"/>
    <p:sldId id="308" r:id="rId31"/>
    <p:sldId id="309" r:id="rId32"/>
    <p:sldId id="310" r:id="rId33"/>
    <p:sldId id="311" r:id="rId34"/>
    <p:sldId id="312" r:id="rId35"/>
    <p:sldId id="313" r:id="rId36"/>
    <p:sldId id="306" r:id="rId37"/>
    <p:sldId id="307" r:id="rId38"/>
    <p:sldId id="314" r:id="rId39"/>
    <p:sldId id="296" r:id="rId4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73369" autoAdjust="0"/>
  </p:normalViewPr>
  <p:slideViewPr>
    <p:cSldViewPr snapToGrid="0">
      <p:cViewPr varScale="1">
        <p:scale>
          <a:sx n="55" d="100"/>
          <a:sy n="5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F05B582-D41C-47C6-885D-F0A727C01EF1}" type="datetimeFigureOut">
              <a:rPr lang="en-US" smtClean="0"/>
              <a:t>2/17/2014</a:t>
            </a:fld>
            <a:endParaRPr lang="en-US"/>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CB2312A-0363-4862-9B77-D2C84F28D726}" type="slidenum">
              <a:rPr lang="en-US" smtClean="0"/>
              <a:t>‹#›</a:t>
            </a:fld>
            <a:endParaRPr lang="en-US"/>
          </a:p>
        </p:txBody>
      </p:sp>
    </p:spTree>
    <p:extLst>
      <p:ext uri="{BB962C8B-B14F-4D97-AF65-F5344CB8AC3E}">
        <p14:creationId xmlns:p14="http://schemas.microsoft.com/office/powerpoint/2010/main" val="200831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December 19, 2013, Target Corporation released a statement that 40 million credit and debit cards used by shoppers in its stores had been compromised. Caused by a data breach of its networking systems, the event led to an immediate \$65 million devaluation of the company's stocks, and an investigation by the United States Secret Service, with substantial lawsuits and loss of brand image on the horizon. The hackers have not yet been caught, and the scale of the financial risk to consumers makes it difficult to estimate.</a:t>
            </a:r>
          </a:p>
          <a:p>
            <a:endParaRPr lang="en-US" dirty="0" smtClean="0"/>
          </a:p>
        </p:txBody>
      </p:sp>
      <p:sp>
        <p:nvSpPr>
          <p:cNvPr id="4" name="Slide Number Placeholder 3"/>
          <p:cNvSpPr>
            <a:spLocks noGrp="1"/>
          </p:cNvSpPr>
          <p:nvPr>
            <p:ph type="sldNum" sz="quarter" idx="10"/>
          </p:nvPr>
        </p:nvSpPr>
        <p:spPr/>
        <p:txBody>
          <a:bodyPr/>
          <a:lstStyle/>
          <a:p>
            <a:fld id="{8CB2312A-0363-4862-9B77-D2C84F28D726}" type="slidenum">
              <a:rPr lang="en-US" smtClean="0"/>
              <a:t>2</a:t>
            </a:fld>
            <a:endParaRPr lang="en-US"/>
          </a:p>
        </p:txBody>
      </p:sp>
    </p:spTree>
    <p:extLst>
      <p:ext uri="{BB962C8B-B14F-4D97-AF65-F5344CB8AC3E}">
        <p14:creationId xmlns:p14="http://schemas.microsoft.com/office/powerpoint/2010/main" val="233087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building networks is hard</a:t>
            </a:r>
          </a:p>
          <a:p>
            <a:r>
              <a:rPr lang="en-US" baseline="0" dirty="0" smtClean="0"/>
              <a:t>But unfortunately, computer networks are becoming increasingly critical to our daily lives</a:t>
            </a:r>
          </a:p>
          <a:p>
            <a:r>
              <a:rPr lang="en-US" baseline="0" dirty="0" smtClean="0"/>
              <a:t>You know all the standard uses of computers…</a:t>
            </a:r>
          </a:p>
          <a:p>
            <a:r>
              <a:rPr lang="en-US" baseline="0" dirty="0" smtClean="0"/>
              <a:t>Social networking</a:t>
            </a:r>
          </a:p>
          <a:p>
            <a:r>
              <a:rPr lang="en-US" baseline="0" dirty="0" smtClean="0"/>
              <a:t>Gaming</a:t>
            </a:r>
          </a:p>
          <a:p>
            <a:endParaRPr lang="en-US" baseline="0" dirty="0" smtClean="0"/>
          </a:p>
          <a:p>
            <a:r>
              <a:rPr lang="en-US" baseline="0" dirty="0" smtClean="0"/>
              <a:t>But there’s a lot you may not </a:t>
            </a:r>
            <a:r>
              <a:rPr lang="en-US" baseline="0" dirty="0" err="1" smtClean="0"/>
              <a:t>thinki</a:t>
            </a:r>
            <a:r>
              <a:rPr lang="en-US" baseline="0" dirty="0" smtClean="0"/>
              <a:t> about</a:t>
            </a:r>
          </a:p>
          <a:p>
            <a:r>
              <a:rPr lang="en-US" baseline="0" dirty="0" smtClean="0"/>
              <a:t>Financial sector – trillions of dollars – </a:t>
            </a:r>
          </a:p>
          <a:p>
            <a:r>
              <a:rPr lang="en-US" baseline="0" dirty="0" smtClean="0"/>
              <a:t>Critical infrastructures – power grid, water </a:t>
            </a:r>
            <a:r>
              <a:rPr lang="en-US" baseline="0" dirty="0" err="1" smtClean="0"/>
              <a:t>delibvery</a:t>
            </a:r>
            <a:r>
              <a:rPr lang="en-US" baseline="0" dirty="0" smtClean="0"/>
              <a:t> systems – now all managed and operated with IP networks</a:t>
            </a:r>
          </a:p>
          <a:p>
            <a:r>
              <a:rPr lang="en-US" baseline="0" dirty="0" smtClean="0"/>
              <a:t>911 communication services</a:t>
            </a:r>
          </a:p>
          <a:p>
            <a:endParaRPr lang="en-US" baseline="0" dirty="0" smtClean="0"/>
          </a:p>
          <a:p>
            <a:r>
              <a:rPr lang="en-US" baseline="0" dirty="0" smtClean="0"/>
              <a:t>…</a:t>
            </a:r>
          </a:p>
          <a:p>
            <a:r>
              <a:rPr lang="en-US" baseline="0" dirty="0" smtClean="0"/>
              <a:t>Remote medicine</a:t>
            </a:r>
          </a:p>
          <a:p>
            <a:r>
              <a:rPr lang="en-US" baseline="0" dirty="0" smtClean="0"/>
              <a:t>Brakes of your car</a:t>
            </a:r>
          </a:p>
          <a:p>
            <a:endParaRPr lang="en-US" baseline="0" dirty="0" smtClean="0"/>
          </a:p>
          <a:p>
            <a:r>
              <a:rPr lang="en-US" baseline="0" dirty="0" smtClean="0"/>
              <a:t>Power grid and critical infrastructure</a:t>
            </a:r>
          </a:p>
          <a:p>
            <a:r>
              <a:rPr lang="en-US" baseline="0" dirty="0" smtClean="0"/>
              <a:t>Financial and trading networks – move billions of dollars per day over computer </a:t>
            </a:r>
            <a:r>
              <a:rPr lang="en-US" baseline="0" dirty="0" err="1" smtClean="0"/>
              <a:t>netowrks</a:t>
            </a:r>
            <a:endParaRPr lang="en-US" baseline="0" dirty="0" smtClean="0"/>
          </a:p>
          <a:p>
            <a:endParaRPr lang="en-US" baseline="0" dirty="0" smtClean="0"/>
          </a:p>
          <a:p>
            <a:endParaRPr lang="en-US" baseline="0" dirty="0" smtClean="0"/>
          </a:p>
          <a:p>
            <a:r>
              <a:rPr lang="en-US" baseline="0" dirty="0" smtClean="0"/>
              <a:t>Computer networks are no longer just for fun and games</a:t>
            </a:r>
          </a:p>
          <a:p>
            <a:r>
              <a:rPr lang="en-US" baseline="0" dirty="0" smtClean="0"/>
              <a:t>People’s lives every day depend on the availability and functioning of computer </a:t>
            </a:r>
            <a:r>
              <a:rPr lang="en-US" baseline="0" dirty="0" err="1" smtClean="0"/>
              <a:t>netowrks</a:t>
            </a:r>
            <a:endParaRPr lang="en-US" baseline="0" dirty="0" smtClean="0"/>
          </a:p>
          <a:p>
            <a:r>
              <a:rPr lang="en-US" baseline="0" dirty="0" err="1" smtClean="0"/>
              <a:t>Makign</a:t>
            </a:r>
            <a:r>
              <a:rPr lang="en-US" baseline="0" dirty="0" smtClean="0"/>
              <a:t> it very important that we build them well, and protect them from adversaries, </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11</a:t>
            </a:fld>
            <a:endParaRPr lang="en-US"/>
          </a:p>
        </p:txBody>
      </p:sp>
    </p:spTree>
    <p:extLst>
      <p:ext uri="{BB962C8B-B14F-4D97-AF65-F5344CB8AC3E}">
        <p14:creationId xmlns:p14="http://schemas.microsoft.com/office/powerpoint/2010/main" val="329319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building networks is hard</a:t>
            </a:r>
          </a:p>
          <a:p>
            <a:r>
              <a:rPr lang="en-US" baseline="0" dirty="0" smtClean="0"/>
              <a:t>But unfortunately, computer networks are becoming increasingly critical to our daily lives</a:t>
            </a:r>
          </a:p>
          <a:p>
            <a:r>
              <a:rPr lang="en-US" baseline="0" dirty="0" smtClean="0"/>
              <a:t>You know all the standard uses of computers…</a:t>
            </a:r>
          </a:p>
          <a:p>
            <a:r>
              <a:rPr lang="en-US" baseline="0" dirty="0" smtClean="0"/>
              <a:t>Social networking</a:t>
            </a:r>
          </a:p>
          <a:p>
            <a:r>
              <a:rPr lang="en-US" baseline="0" dirty="0" smtClean="0"/>
              <a:t>Gaming</a:t>
            </a:r>
          </a:p>
          <a:p>
            <a:endParaRPr lang="en-US" baseline="0" dirty="0" smtClean="0"/>
          </a:p>
          <a:p>
            <a:r>
              <a:rPr lang="en-US" baseline="0" dirty="0" smtClean="0"/>
              <a:t>But there’s a lot you may not </a:t>
            </a:r>
            <a:r>
              <a:rPr lang="en-US" baseline="0" dirty="0" err="1" smtClean="0"/>
              <a:t>thinki</a:t>
            </a:r>
            <a:r>
              <a:rPr lang="en-US" baseline="0" dirty="0" smtClean="0"/>
              <a:t> about</a:t>
            </a:r>
          </a:p>
          <a:p>
            <a:r>
              <a:rPr lang="en-US" baseline="0" dirty="0" smtClean="0"/>
              <a:t>Financial sector – trillions of dollars – </a:t>
            </a:r>
          </a:p>
          <a:p>
            <a:r>
              <a:rPr lang="en-US" baseline="0" dirty="0" smtClean="0"/>
              <a:t>Critical infrastructures – power grid, water </a:t>
            </a:r>
            <a:r>
              <a:rPr lang="en-US" baseline="0" dirty="0" err="1" smtClean="0"/>
              <a:t>delibvery</a:t>
            </a:r>
            <a:r>
              <a:rPr lang="en-US" baseline="0" dirty="0" smtClean="0"/>
              <a:t> systems – now all managed and operated with IP networks</a:t>
            </a:r>
          </a:p>
          <a:p>
            <a:r>
              <a:rPr lang="en-US" baseline="0" dirty="0" smtClean="0"/>
              <a:t>911 communication services</a:t>
            </a:r>
          </a:p>
          <a:p>
            <a:endParaRPr lang="en-US" baseline="0" dirty="0" smtClean="0"/>
          </a:p>
          <a:p>
            <a:r>
              <a:rPr lang="en-US" baseline="0" dirty="0" smtClean="0"/>
              <a:t>…</a:t>
            </a:r>
          </a:p>
          <a:p>
            <a:r>
              <a:rPr lang="en-US" baseline="0" dirty="0" smtClean="0"/>
              <a:t>Remote medicine</a:t>
            </a:r>
          </a:p>
          <a:p>
            <a:r>
              <a:rPr lang="en-US" baseline="0" dirty="0" smtClean="0"/>
              <a:t>Brakes of your car</a:t>
            </a:r>
          </a:p>
          <a:p>
            <a:endParaRPr lang="en-US" baseline="0" dirty="0" smtClean="0"/>
          </a:p>
          <a:p>
            <a:r>
              <a:rPr lang="en-US" baseline="0" dirty="0" smtClean="0"/>
              <a:t>Power grid and critical infrastructure</a:t>
            </a:r>
          </a:p>
          <a:p>
            <a:r>
              <a:rPr lang="en-US" baseline="0" dirty="0" smtClean="0"/>
              <a:t>Financial and trading networks – move billions of dollars per day over computer </a:t>
            </a:r>
            <a:r>
              <a:rPr lang="en-US" baseline="0" dirty="0" err="1" smtClean="0"/>
              <a:t>netowrks</a:t>
            </a:r>
            <a:endParaRPr lang="en-US" baseline="0" dirty="0" smtClean="0"/>
          </a:p>
          <a:p>
            <a:endParaRPr lang="en-US" baseline="0" dirty="0" smtClean="0"/>
          </a:p>
          <a:p>
            <a:endParaRPr lang="en-US" baseline="0" dirty="0" smtClean="0"/>
          </a:p>
          <a:p>
            <a:r>
              <a:rPr lang="en-US" baseline="0" dirty="0" smtClean="0"/>
              <a:t>Computer networks are no longer just for fun and games</a:t>
            </a:r>
          </a:p>
          <a:p>
            <a:r>
              <a:rPr lang="en-US" baseline="0" dirty="0" smtClean="0"/>
              <a:t>People’s lives every day depend on the availability and functioning of computer </a:t>
            </a:r>
            <a:r>
              <a:rPr lang="en-US" baseline="0" dirty="0" err="1" smtClean="0"/>
              <a:t>netowrks</a:t>
            </a:r>
            <a:endParaRPr lang="en-US" baseline="0" dirty="0" smtClean="0"/>
          </a:p>
          <a:p>
            <a:r>
              <a:rPr lang="en-US" baseline="0" dirty="0" err="1" smtClean="0"/>
              <a:t>Makign</a:t>
            </a:r>
            <a:r>
              <a:rPr lang="en-US" baseline="0" dirty="0" smtClean="0"/>
              <a:t> it very important that we build them well, and protect them from adversaries, </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12</a:t>
            </a:fld>
            <a:endParaRPr lang="en-US"/>
          </a:p>
        </p:txBody>
      </p:sp>
    </p:spTree>
    <p:extLst>
      <p:ext uri="{BB962C8B-B14F-4D97-AF65-F5344CB8AC3E}">
        <p14:creationId xmlns:p14="http://schemas.microsoft.com/office/powerpoint/2010/main" val="240053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will teach you the tools you need to build networks, and to build networks well</a:t>
            </a:r>
          </a:p>
          <a:p>
            <a:r>
              <a:rPr lang="en-US" dirty="0" smtClean="0"/>
              <a:t>[give</a:t>
            </a:r>
            <a:r>
              <a:rPr lang="en-US" baseline="0" dirty="0" smtClean="0"/>
              <a:t> overview of topics]</a:t>
            </a:r>
          </a:p>
          <a:p>
            <a:endParaRPr lang="en-US" baseline="0" dirty="0" smtClean="0"/>
          </a:p>
          <a:p>
            <a:r>
              <a:rPr lang="en-US" baseline="0" dirty="0" smtClean="0"/>
              <a:t>This class will not be easy. But the challenges you will face in the real world will not be easy. To learn, we need to expose you to the real challenges</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13</a:t>
            </a:fld>
            <a:endParaRPr lang="en-US"/>
          </a:p>
        </p:txBody>
      </p:sp>
    </p:spTree>
    <p:extLst>
      <p:ext uri="{BB962C8B-B14F-4D97-AF65-F5344CB8AC3E}">
        <p14:creationId xmlns:p14="http://schemas.microsoft.com/office/powerpoint/2010/main" val="7436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will teach you the tools you need to build networks, and to build networks well</a:t>
            </a:r>
          </a:p>
          <a:p>
            <a:r>
              <a:rPr lang="en-US" dirty="0" smtClean="0"/>
              <a:t>[give</a:t>
            </a:r>
            <a:r>
              <a:rPr lang="en-US" baseline="0" dirty="0" smtClean="0"/>
              <a:t> overview of topics]</a:t>
            </a:r>
          </a:p>
          <a:p>
            <a:endParaRPr lang="en-US" baseline="0" dirty="0" smtClean="0"/>
          </a:p>
          <a:p>
            <a:r>
              <a:rPr lang="en-US" baseline="0" dirty="0" smtClean="0"/>
              <a:t>This class will not be easy. But the challenges you will face in the real world will not be easy. To learn, we need to expose you to the real challenges</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14</a:t>
            </a:fld>
            <a:endParaRPr lang="en-US"/>
          </a:p>
        </p:txBody>
      </p:sp>
    </p:spTree>
    <p:extLst>
      <p:ext uri="{BB962C8B-B14F-4D97-AF65-F5344CB8AC3E}">
        <p14:creationId xmlns:p14="http://schemas.microsoft.com/office/powerpoint/2010/main" val="128313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Times are</a:t>
            </a:r>
            <a:r>
              <a:rPr lang="en-US" baseline="0" dirty="0" smtClean="0"/>
              <a:t> tight for all of us</a:t>
            </a:r>
          </a:p>
          <a:p>
            <a:r>
              <a:rPr lang="en-US" baseline="0" dirty="0" smtClean="0"/>
              <a:t>I and the university have fought to bring you a strong team of </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15</a:t>
            </a:fld>
            <a:endParaRPr lang="en-US"/>
          </a:p>
        </p:txBody>
      </p:sp>
    </p:spTree>
    <p:extLst>
      <p:ext uri="{BB962C8B-B14F-4D97-AF65-F5344CB8AC3E}">
        <p14:creationId xmlns:p14="http://schemas.microsoft.com/office/powerpoint/2010/main" val="123287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 serve as President of Veriflow Systems,</a:t>
            </a:r>
            <a:r>
              <a:rPr lang="en-US" baseline="0" dirty="0" smtClean="0"/>
              <a:t> a company commercializing</a:t>
            </a:r>
            <a:endParaRPr lang="en-US" dirty="0" smtClean="0"/>
          </a:p>
          <a:p>
            <a:r>
              <a:rPr lang="en-US" sz="1300" dirty="0"/>
              <a:t>I decided that I like to build things people use. Now I like to lead teams that do.</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16</a:t>
            </a:fld>
            <a:endParaRPr lang="en-US"/>
          </a:p>
        </p:txBody>
      </p:sp>
    </p:spTree>
    <p:extLst>
      <p:ext uri="{BB962C8B-B14F-4D97-AF65-F5344CB8AC3E}">
        <p14:creationId xmlns:p14="http://schemas.microsoft.com/office/powerpoint/2010/main" val="314568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 serve as President of Veriflow Systems,</a:t>
            </a:r>
            <a:r>
              <a:rPr lang="en-US" baseline="0" dirty="0" smtClean="0"/>
              <a:t> a company commercializing</a:t>
            </a:r>
            <a:endParaRPr lang="en-US" dirty="0" smtClean="0"/>
          </a:p>
          <a:p>
            <a:r>
              <a:rPr lang="en-US" sz="1300" dirty="0"/>
              <a:t>I decided that I like to build things people use. Now I like to lead teams that do.</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17</a:t>
            </a:fld>
            <a:endParaRPr lang="en-US"/>
          </a:p>
        </p:txBody>
      </p:sp>
    </p:spTree>
    <p:extLst>
      <p:ext uri="{BB962C8B-B14F-4D97-AF65-F5344CB8AC3E}">
        <p14:creationId xmlns:p14="http://schemas.microsoft.com/office/powerpoint/2010/main" val="246249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 serve as President of Veriflow Systems,</a:t>
            </a:r>
            <a:r>
              <a:rPr lang="en-US" baseline="0" dirty="0" smtClean="0"/>
              <a:t> a company commercializing</a:t>
            </a:r>
            <a:endParaRPr lang="en-US" dirty="0" smtClean="0"/>
          </a:p>
          <a:p>
            <a:r>
              <a:rPr lang="en-US" sz="1300" dirty="0"/>
              <a:t>I decided that I like to build things people use. Now I like to lead teams that do.</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18</a:t>
            </a:fld>
            <a:endParaRPr lang="en-US"/>
          </a:p>
        </p:txBody>
      </p:sp>
    </p:spTree>
    <p:extLst>
      <p:ext uri="{BB962C8B-B14F-4D97-AF65-F5344CB8AC3E}">
        <p14:creationId xmlns:p14="http://schemas.microsoft.com/office/powerpoint/2010/main" val="1779012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 serve as President of Veriflow Systems,</a:t>
            </a:r>
            <a:r>
              <a:rPr lang="en-US" baseline="0" dirty="0" smtClean="0"/>
              <a:t> a company commercializing</a:t>
            </a:r>
            <a:endParaRPr lang="en-US" dirty="0" smtClean="0"/>
          </a:p>
          <a:p>
            <a:r>
              <a:rPr lang="en-US" sz="1300" dirty="0"/>
              <a:t>I decided that I like to build things people use. Now I like to lead teams that do.</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19</a:t>
            </a:fld>
            <a:endParaRPr lang="en-US"/>
          </a:p>
        </p:txBody>
      </p:sp>
    </p:spTree>
    <p:extLst>
      <p:ext uri="{BB962C8B-B14F-4D97-AF65-F5344CB8AC3E}">
        <p14:creationId xmlns:p14="http://schemas.microsoft.com/office/powerpoint/2010/main" val="169770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rPr>
              <a:t>analogy for each</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a:spcBef>
                <a:spcPct val="30000"/>
              </a:spcBef>
              <a:defRPr sz="1300">
                <a:solidFill>
                  <a:schemeClr val="tx1"/>
                </a:solidFill>
                <a:latin typeface="Times New Roman" panose="02020603050405020304" pitchFamily="18" charset="0"/>
                <a:ea typeface="MS PGothic" panose="020B0600070205080204" pitchFamily="34" charset="-128"/>
              </a:defRPr>
            </a:lvl1pPr>
            <a:lvl2pPr marL="804763" indent="-309524" defTabSz="1036907">
              <a:spcBef>
                <a:spcPct val="30000"/>
              </a:spcBef>
              <a:defRPr sz="1300">
                <a:solidFill>
                  <a:schemeClr val="tx1"/>
                </a:solidFill>
                <a:latin typeface="Times New Roman" panose="02020603050405020304" pitchFamily="18" charset="0"/>
                <a:ea typeface="MS PGothic" panose="020B0600070205080204" pitchFamily="34" charset="-128"/>
              </a:defRPr>
            </a:lvl2pPr>
            <a:lvl3pPr marL="1238098" indent="-247620" defTabSz="1036907">
              <a:spcBef>
                <a:spcPct val="30000"/>
              </a:spcBef>
              <a:defRPr sz="1300">
                <a:solidFill>
                  <a:schemeClr val="tx1"/>
                </a:solidFill>
                <a:latin typeface="Times New Roman" panose="02020603050405020304" pitchFamily="18" charset="0"/>
                <a:ea typeface="MS PGothic" panose="020B0600070205080204" pitchFamily="34" charset="-128"/>
              </a:defRPr>
            </a:lvl3pPr>
            <a:lvl4pPr marL="1733337" indent="-247620" defTabSz="1036907">
              <a:spcBef>
                <a:spcPct val="30000"/>
              </a:spcBef>
              <a:defRPr sz="1300">
                <a:solidFill>
                  <a:schemeClr val="tx1"/>
                </a:solidFill>
                <a:latin typeface="Times New Roman" panose="02020603050405020304" pitchFamily="18" charset="0"/>
                <a:ea typeface="MS PGothic" panose="020B0600070205080204" pitchFamily="34" charset="-128"/>
              </a:defRPr>
            </a:lvl4pPr>
            <a:lvl5pPr marL="2228576" indent="-247620" defTabSz="1036907">
              <a:spcBef>
                <a:spcPct val="30000"/>
              </a:spcBef>
              <a:defRPr sz="1300">
                <a:solidFill>
                  <a:schemeClr val="tx1"/>
                </a:solidFill>
                <a:latin typeface="Times New Roman" panose="02020603050405020304" pitchFamily="18" charset="0"/>
                <a:ea typeface="MS PGothic" panose="020B0600070205080204" pitchFamily="34" charset="-128"/>
              </a:defRPr>
            </a:lvl5pPr>
            <a:lvl6pPr marL="2723815"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6pPr>
            <a:lvl7pPr marL="3219054"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7pPr>
            <a:lvl8pPr marL="3714293"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8pPr>
            <a:lvl9pPr marL="4209532"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9pPr>
          </a:lstStyle>
          <a:p>
            <a:pPr>
              <a:spcBef>
                <a:spcPct val="0"/>
              </a:spcBef>
            </a:pPr>
            <a:fld id="{12CC7117-BE95-460B-B50F-E356D614034C}" type="slidenum">
              <a:rPr lang="en-US" sz="1400"/>
              <a:pPr>
                <a:spcBef>
                  <a:spcPct val="0"/>
                </a:spcBef>
              </a:pPr>
              <a:t>23</a:t>
            </a:fld>
            <a:endParaRPr lang="en-US" sz="1400"/>
          </a:p>
        </p:txBody>
      </p:sp>
    </p:spTree>
    <p:extLst>
      <p:ext uri="{BB962C8B-B14F-4D97-AF65-F5344CB8AC3E}">
        <p14:creationId xmlns:p14="http://schemas.microsoft.com/office/powerpoint/2010/main" val="51699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not an isolated incident. Our daily news is rife with stories of major leaks of private/sensitive data [</a:t>
            </a:r>
            <a:r>
              <a:rPr lang="en-US" dirty="0" err="1" smtClean="0"/>
              <a:t>xx,xx,xx</a:t>
            </a:r>
            <a:r>
              <a:rPr lang="en-US" dirty="0" smtClean="0"/>
              <a:t>] compromise and damage of critical systems [</a:t>
            </a:r>
            <a:r>
              <a:rPr lang="en-US" dirty="0" err="1" smtClean="0"/>
              <a:t>xx,xx,xx</a:t>
            </a:r>
            <a:r>
              <a:rPr lang="en-US" dirty="0" smtClean="0"/>
              <a:t>], and infiltration and scanning/probing attacks [</a:t>
            </a:r>
            <a:r>
              <a:rPr lang="en-US" dirty="0" err="1" smtClean="0"/>
              <a:t>xx,xx,xx</a:t>
            </a:r>
            <a:r>
              <a:rPr lang="en-US" dirty="0" smtClean="0"/>
              <a:t>], on an array of governmental, commercial, and personal systems and data. These companies not naïve-- they are Fortune-500 companies, and elite government agencies, with access to extremely talented and educated engineers, and the most sophisticated in network analysis tools and auditing practice.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3</a:t>
            </a:fld>
            <a:endParaRPr lang="en-US"/>
          </a:p>
        </p:txBody>
      </p:sp>
    </p:spTree>
    <p:extLst>
      <p:ext uri="{BB962C8B-B14F-4D97-AF65-F5344CB8AC3E}">
        <p14:creationId xmlns:p14="http://schemas.microsoft.com/office/powerpoint/2010/main" val="846820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a:spcBef>
                <a:spcPct val="30000"/>
              </a:spcBef>
              <a:defRPr sz="1300">
                <a:solidFill>
                  <a:schemeClr val="tx1"/>
                </a:solidFill>
                <a:latin typeface="Times New Roman" panose="02020603050405020304" pitchFamily="18" charset="0"/>
                <a:ea typeface="MS PGothic" panose="020B0600070205080204" pitchFamily="34" charset="-128"/>
              </a:defRPr>
            </a:lvl1pPr>
            <a:lvl2pPr marL="804763" indent="-309524" defTabSz="1036907">
              <a:spcBef>
                <a:spcPct val="30000"/>
              </a:spcBef>
              <a:defRPr sz="1300">
                <a:solidFill>
                  <a:schemeClr val="tx1"/>
                </a:solidFill>
                <a:latin typeface="Times New Roman" panose="02020603050405020304" pitchFamily="18" charset="0"/>
                <a:ea typeface="MS PGothic" panose="020B0600070205080204" pitchFamily="34" charset="-128"/>
              </a:defRPr>
            </a:lvl2pPr>
            <a:lvl3pPr marL="1238098" indent="-247620" defTabSz="1036907">
              <a:spcBef>
                <a:spcPct val="30000"/>
              </a:spcBef>
              <a:defRPr sz="1300">
                <a:solidFill>
                  <a:schemeClr val="tx1"/>
                </a:solidFill>
                <a:latin typeface="Times New Roman" panose="02020603050405020304" pitchFamily="18" charset="0"/>
                <a:ea typeface="MS PGothic" panose="020B0600070205080204" pitchFamily="34" charset="-128"/>
              </a:defRPr>
            </a:lvl3pPr>
            <a:lvl4pPr marL="1733337" indent="-247620" defTabSz="1036907">
              <a:spcBef>
                <a:spcPct val="30000"/>
              </a:spcBef>
              <a:defRPr sz="1300">
                <a:solidFill>
                  <a:schemeClr val="tx1"/>
                </a:solidFill>
                <a:latin typeface="Times New Roman" panose="02020603050405020304" pitchFamily="18" charset="0"/>
                <a:ea typeface="MS PGothic" panose="020B0600070205080204" pitchFamily="34" charset="-128"/>
              </a:defRPr>
            </a:lvl4pPr>
            <a:lvl5pPr marL="2228576" indent="-247620" defTabSz="1036907">
              <a:spcBef>
                <a:spcPct val="30000"/>
              </a:spcBef>
              <a:defRPr sz="1300">
                <a:solidFill>
                  <a:schemeClr val="tx1"/>
                </a:solidFill>
                <a:latin typeface="Times New Roman" panose="02020603050405020304" pitchFamily="18" charset="0"/>
                <a:ea typeface="MS PGothic" panose="020B0600070205080204" pitchFamily="34" charset="-128"/>
              </a:defRPr>
            </a:lvl5pPr>
            <a:lvl6pPr marL="2723815"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6pPr>
            <a:lvl7pPr marL="3219054"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7pPr>
            <a:lvl8pPr marL="3714293"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8pPr>
            <a:lvl9pPr marL="4209532" indent="-247620" defTabSz="1036907" eaLnBrk="0" fontAlgn="base" hangingPunct="0">
              <a:spcBef>
                <a:spcPct val="30000"/>
              </a:spcBef>
              <a:spcAft>
                <a:spcPct val="0"/>
              </a:spcAft>
              <a:defRPr sz="1300">
                <a:solidFill>
                  <a:schemeClr val="tx1"/>
                </a:solidFill>
                <a:latin typeface="Times New Roman" panose="02020603050405020304" pitchFamily="18" charset="0"/>
                <a:ea typeface="MS PGothic" panose="020B0600070205080204" pitchFamily="34" charset="-128"/>
              </a:defRPr>
            </a:lvl9pPr>
          </a:lstStyle>
          <a:p>
            <a:pPr>
              <a:spcBef>
                <a:spcPct val="0"/>
              </a:spcBef>
            </a:pPr>
            <a:fld id="{3B038EE1-BB6B-479C-B7F1-686633FB53DD}" type="slidenum">
              <a:rPr lang="en-US" sz="1400"/>
              <a:pPr>
                <a:spcBef>
                  <a:spcPct val="0"/>
                </a:spcBef>
              </a:pPr>
              <a:t>27</a:t>
            </a:fld>
            <a:endParaRPr lang="en-US" sz="14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New Roman" panose="02020603050405020304" pitchFamily="18" charset="0"/>
              </a:rPr>
              <a:t>common sense and rigorous thinking taken to the extreme</a:t>
            </a:r>
          </a:p>
        </p:txBody>
      </p:sp>
    </p:spTree>
    <p:extLst>
      <p:ext uri="{BB962C8B-B14F-4D97-AF65-F5344CB8AC3E}">
        <p14:creationId xmlns:p14="http://schemas.microsoft.com/office/powerpoint/2010/main" val="273853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Numerous</a:t>
            </a:r>
            <a:r>
              <a:rPr lang="en-US" baseline="0" dirty="0" smtClean="0"/>
              <a:t> studies have shown…</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37</a:t>
            </a:fld>
            <a:endParaRPr lang="en-US"/>
          </a:p>
        </p:txBody>
      </p:sp>
    </p:spTree>
    <p:extLst>
      <p:ext uri="{BB962C8B-B14F-4D97-AF65-F5344CB8AC3E}">
        <p14:creationId xmlns:p14="http://schemas.microsoft.com/office/powerpoint/2010/main" val="287334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 are big, complex</a:t>
            </a:r>
          </a:p>
          <a:p>
            <a:r>
              <a:rPr lang="en-US" dirty="0" smtClean="0"/>
              <a:t>Distributed over global scales</a:t>
            </a:r>
          </a:p>
          <a:p>
            <a:r>
              <a:rPr lang="en-US" dirty="0" smtClean="0"/>
              <a:t>Undergoing continuous failure</a:t>
            </a:r>
          </a:p>
          <a:p>
            <a:r>
              <a:rPr lang="en-US" dirty="0" smtClean="0"/>
              <a:t>Run by parties with competing interests</a:t>
            </a:r>
          </a:p>
          <a:p>
            <a:r>
              <a:rPr lang="en-US" dirty="0" smtClean="0"/>
              <a:t>Under continuous attack</a:t>
            </a:r>
          </a:p>
          <a:p>
            <a:r>
              <a:rPr lang="en-US" dirty="0" smtClean="0"/>
              <a:t>Hard to introduce fixes, changes</a:t>
            </a:r>
          </a:p>
          <a:p>
            <a:r>
              <a:rPr lang="en-US" dirty="0" smtClean="0"/>
              <a:t>Incessant rapid growth</a:t>
            </a:r>
          </a:p>
          <a:p>
            <a:endParaRPr lang="en-US" dirty="0" smtClean="0"/>
          </a:p>
          <a:p>
            <a:endParaRPr lang="en-US" dirty="0" smtClean="0"/>
          </a:p>
          <a:p>
            <a:endParaRPr lang="en-US" dirty="0" smtClean="0"/>
          </a:p>
          <a:p>
            <a:r>
              <a:rPr lang="en-US" dirty="0" smtClean="0"/>
              <a:t>Reason 1: Networks are Big</a:t>
            </a:r>
          </a:p>
          <a:p>
            <a:endParaRPr lang="en-US" dirty="0" smtClean="0"/>
          </a:p>
          <a:p>
            <a:r>
              <a:rPr lang="en-US" dirty="0" smtClean="0"/>
              <a:t>Internet probably largest, most complex thing ever built</a:t>
            </a:r>
          </a:p>
          <a:p>
            <a:pPr lvl="1"/>
            <a:r>
              <a:rPr lang="en-US" dirty="0" smtClean="0"/>
              <a:t>2.4B users, 1T unique objects, 2B </a:t>
            </a:r>
            <a:r>
              <a:rPr lang="en-US" dirty="0" err="1" smtClean="0"/>
              <a:t>Youtube</a:t>
            </a:r>
            <a:r>
              <a:rPr lang="en-US" dirty="0" smtClean="0"/>
              <a:t> videos watched per day, 2M routers, 20,000 ISPs</a:t>
            </a:r>
          </a:p>
          <a:p>
            <a:r>
              <a:rPr lang="en-US" dirty="0" smtClean="0"/>
              <a:t>Complex</a:t>
            </a:r>
          </a:p>
          <a:p>
            <a:pPr lvl="1"/>
            <a:r>
              <a:rPr lang="en-US" dirty="0" smtClean="0"/>
              <a:t>Intertwining of millions of </a:t>
            </a:r>
            <a:r>
              <a:rPr lang="en-US" dirty="0" err="1" smtClean="0"/>
              <a:t>systems+protocols</a:t>
            </a:r>
            <a:r>
              <a:rPr lang="en-US" dirty="0" smtClean="0"/>
              <a:t> distributed over global scales</a:t>
            </a:r>
          </a:p>
          <a:p>
            <a:r>
              <a:rPr lang="en-US" dirty="0" smtClean="0"/>
              <a:t>Distributed over global scales</a:t>
            </a:r>
          </a:p>
          <a:p>
            <a:pPr lvl="1"/>
            <a:r>
              <a:rPr lang="en-US" dirty="0" smtClean="0"/>
              <a:t>Latency orders of magnitude higher than CPU </a:t>
            </a:r>
            <a:r>
              <a:rPr lang="en-US" dirty="0" err="1" smtClean="0"/>
              <a:t>proc</a:t>
            </a:r>
            <a:r>
              <a:rPr lang="en-US" dirty="0" smtClean="0"/>
              <a:t> times</a:t>
            </a:r>
          </a:p>
          <a:p>
            <a:pPr lvl="1"/>
            <a:r>
              <a:rPr lang="en-US" dirty="0" smtClean="0"/>
              <a:t>Communication is inherently asynchronous, dated</a:t>
            </a:r>
          </a:p>
          <a:p>
            <a:r>
              <a:rPr lang="en-US" dirty="0" smtClean="0"/>
              <a:t>Undergoing continuous failure</a:t>
            </a:r>
          </a:p>
          <a:p>
            <a:r>
              <a:rPr lang="en-US" dirty="0" smtClean="0"/>
              <a:t>Run by parties with competing interests</a:t>
            </a:r>
          </a:p>
          <a:p>
            <a:r>
              <a:rPr lang="en-US" dirty="0" smtClean="0"/>
              <a:t>Under continuous attack</a:t>
            </a:r>
          </a:p>
          <a:p>
            <a:r>
              <a:rPr lang="en-US" dirty="0" smtClean="0"/>
              <a:t>Incessant rapid growth</a:t>
            </a:r>
          </a:p>
          <a:p>
            <a:endParaRPr lang="en-US" dirty="0" smtClean="0"/>
          </a:p>
          <a:p>
            <a:pPr defTabSz="990478">
              <a:defRPr/>
            </a:pPr>
            <a:endParaRPr lang="en-US" dirty="0" smtClean="0"/>
          </a:p>
          <a:p>
            <a:pPr defTabSz="990478">
              <a:defRPr/>
            </a:pPr>
            <a:endParaRPr lang="en-US" dirty="0" smtClean="0"/>
          </a:p>
          <a:p>
            <a:pPr defTabSz="990478">
              <a:defRPr/>
            </a:pPr>
            <a:r>
              <a:rPr lang="en-US" dirty="0" smtClean="0"/>
              <a:t>The problem is that building networks is hard -- modern networks are tremendously large and complex. </a:t>
            </a:r>
          </a:p>
          <a:p>
            <a:pPr defTabSz="990478">
              <a:defRPr/>
            </a:pPr>
            <a:endParaRPr lang="en-US" dirty="0" smtClean="0"/>
          </a:p>
          <a:p>
            <a:pPr defTabSz="990478">
              <a:defRPr/>
            </a:pPr>
            <a:r>
              <a:rPr lang="en-US" dirty="0" smtClean="0"/>
              <a:t>[talk through slide]</a:t>
            </a:r>
          </a:p>
          <a:p>
            <a:pPr defTabSz="990478">
              <a:defRPr/>
            </a:pPr>
            <a:endParaRPr lang="en-US" dirty="0" smtClean="0"/>
          </a:p>
          <a:p>
            <a:pPr defTabSz="990478">
              <a:defRPr/>
            </a:pPr>
            <a:r>
              <a:rPr lang="en-US" dirty="0" smtClean="0"/>
              <a:t>--.</a:t>
            </a:r>
            <a:r>
              <a:rPr lang="en-US" baseline="0" dirty="0" smtClean="0"/>
              <a:t> They are also under continuous attack</a:t>
            </a:r>
            <a:endParaRPr lang="en-US" dirty="0" smtClean="0"/>
          </a:p>
          <a:p>
            <a:pPr defTabSz="990478">
              <a:defRPr/>
            </a:pPr>
            <a:endParaRPr lang="en-US" dirty="0" smtClean="0"/>
          </a:p>
          <a:p>
            <a:pPr defTabSz="990478">
              <a:defRPr/>
            </a:pPr>
            <a:r>
              <a:rPr lang="en-US" dirty="0" smtClean="0"/>
              <a:t>Lacking tools capable of addressing this challenge, network operators often fall back to manual effort, making networks prone to oversights, mistakes,</a:t>
            </a:r>
            <a:r>
              <a:rPr lang="en-US" baseline="0" dirty="0" smtClean="0"/>
              <a:t> </a:t>
            </a:r>
            <a:r>
              <a:rPr lang="en-US" dirty="0" smtClean="0"/>
              <a:t>misconfigurations</a:t>
            </a:r>
            <a:r>
              <a:rPr lang="en-US" baseline="0" dirty="0" smtClean="0"/>
              <a:t> and vulnerabilities</a:t>
            </a:r>
            <a:endParaRPr lang="en-US" dirty="0" smtClean="0"/>
          </a:p>
          <a:p>
            <a:endParaRPr lang="en-US" dirty="0" smtClean="0"/>
          </a:p>
          <a:p>
            <a:r>
              <a:rPr lang="en-US" dirty="0" smtClean="0">
                <a:solidFill>
                  <a:srgbClr val="FF0000"/>
                </a:solidFill>
              </a:rPr>
              <a:t>2.4 Billion</a:t>
            </a:r>
            <a:r>
              <a:rPr lang="en-US" dirty="0" smtClean="0"/>
              <a:t> users (34% of world population)</a:t>
            </a:r>
          </a:p>
          <a:p>
            <a:r>
              <a:rPr lang="en-US" dirty="0" smtClean="0">
                <a:solidFill>
                  <a:srgbClr val="FF0000"/>
                </a:solidFill>
              </a:rPr>
              <a:t>1 Trillion </a:t>
            </a:r>
            <a:r>
              <a:rPr lang="en-US" dirty="0" smtClean="0"/>
              <a:t>unique URLs </a:t>
            </a:r>
          </a:p>
          <a:p>
            <a:r>
              <a:rPr lang="en-US" dirty="0" smtClean="0">
                <a:solidFill>
                  <a:srgbClr val="FF0000"/>
                </a:solidFill>
              </a:rPr>
              <a:t>294 Billion</a:t>
            </a:r>
            <a:r>
              <a:rPr lang="en-US" dirty="0" smtClean="0"/>
              <a:t> emails sent per day</a:t>
            </a:r>
          </a:p>
          <a:p>
            <a:r>
              <a:rPr lang="en-US" dirty="0" smtClean="0">
                <a:solidFill>
                  <a:srgbClr val="FF0000"/>
                </a:solidFill>
              </a:rPr>
              <a:t>1 Billion</a:t>
            </a:r>
            <a:r>
              <a:rPr lang="en-US" dirty="0" smtClean="0"/>
              <a:t> smartphones</a:t>
            </a:r>
          </a:p>
          <a:p>
            <a:r>
              <a:rPr lang="en-US" dirty="0" smtClean="0">
                <a:solidFill>
                  <a:srgbClr val="FF0000"/>
                </a:solidFill>
              </a:rPr>
              <a:t>937 Million</a:t>
            </a:r>
            <a:r>
              <a:rPr lang="en-US" dirty="0" smtClean="0"/>
              <a:t> Facebook users </a:t>
            </a:r>
          </a:p>
          <a:p>
            <a:r>
              <a:rPr lang="en-US" dirty="0" smtClean="0">
                <a:solidFill>
                  <a:srgbClr val="FF0000"/>
                </a:solidFill>
              </a:rPr>
              <a:t>2 Billion</a:t>
            </a:r>
            <a:r>
              <a:rPr lang="en-US" dirty="0" smtClean="0"/>
              <a:t> YouTube videos watched per day</a:t>
            </a:r>
          </a:p>
          <a:p>
            <a:r>
              <a:rPr lang="en-US" dirty="0" smtClean="0"/>
              <a:t>Routers that switch </a:t>
            </a:r>
            <a:r>
              <a:rPr lang="en-US" dirty="0" smtClean="0">
                <a:solidFill>
                  <a:srgbClr val="FF0000"/>
                </a:solidFill>
              </a:rPr>
              <a:t>10Terabits/second</a:t>
            </a:r>
          </a:p>
          <a:p>
            <a:r>
              <a:rPr lang="en-US" dirty="0" smtClean="0"/>
              <a:t>Links that carry </a:t>
            </a:r>
            <a:r>
              <a:rPr lang="en-US" dirty="0" smtClean="0">
                <a:solidFill>
                  <a:srgbClr val="FF0000"/>
                </a:solidFill>
              </a:rPr>
              <a:t>100Gigabits/second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4</a:t>
            </a:fld>
            <a:endParaRPr lang="en-US"/>
          </a:p>
        </p:txBody>
      </p:sp>
    </p:spTree>
    <p:extLst>
      <p:ext uri="{BB962C8B-B14F-4D97-AF65-F5344CB8AC3E}">
        <p14:creationId xmlns:p14="http://schemas.microsoft.com/office/powerpoint/2010/main" val="338121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 are big, complex</a:t>
            </a:r>
          </a:p>
          <a:p>
            <a:r>
              <a:rPr lang="en-US" dirty="0" smtClean="0"/>
              <a:t>Distributed over global scales</a:t>
            </a:r>
          </a:p>
          <a:p>
            <a:r>
              <a:rPr lang="en-US" dirty="0" smtClean="0"/>
              <a:t>Undergoing continuous failure</a:t>
            </a:r>
          </a:p>
          <a:p>
            <a:r>
              <a:rPr lang="en-US" dirty="0" smtClean="0"/>
              <a:t>Run by parties with competing interests</a:t>
            </a:r>
          </a:p>
          <a:p>
            <a:r>
              <a:rPr lang="en-US" dirty="0" smtClean="0"/>
              <a:t>Under continuous attack</a:t>
            </a:r>
          </a:p>
          <a:p>
            <a:r>
              <a:rPr lang="en-US" dirty="0" smtClean="0"/>
              <a:t>Hard to introduce fixes, changes</a:t>
            </a:r>
          </a:p>
          <a:p>
            <a:r>
              <a:rPr lang="en-US" dirty="0" smtClean="0"/>
              <a:t>Incessant rapid growth</a:t>
            </a:r>
          </a:p>
          <a:p>
            <a:endParaRPr lang="en-US" dirty="0" smtClean="0"/>
          </a:p>
          <a:p>
            <a:endParaRPr lang="en-US" dirty="0" smtClean="0"/>
          </a:p>
          <a:p>
            <a:endParaRPr lang="en-US" dirty="0" smtClean="0"/>
          </a:p>
          <a:p>
            <a:r>
              <a:rPr lang="en-US" dirty="0" smtClean="0"/>
              <a:t>Reason 1: Networks are Big</a:t>
            </a:r>
          </a:p>
          <a:p>
            <a:endParaRPr lang="en-US" dirty="0" smtClean="0"/>
          </a:p>
          <a:p>
            <a:r>
              <a:rPr lang="en-US" dirty="0" smtClean="0"/>
              <a:t>Internet probably largest, most complex thing ever built</a:t>
            </a:r>
          </a:p>
          <a:p>
            <a:pPr lvl="1"/>
            <a:r>
              <a:rPr lang="en-US" dirty="0" smtClean="0"/>
              <a:t>2.4B users, 1T unique objects, 2B </a:t>
            </a:r>
            <a:r>
              <a:rPr lang="en-US" dirty="0" err="1" smtClean="0"/>
              <a:t>Youtube</a:t>
            </a:r>
            <a:r>
              <a:rPr lang="en-US" dirty="0" smtClean="0"/>
              <a:t> videos watched per day, 2M routers, 20,000 ISPs</a:t>
            </a:r>
          </a:p>
          <a:p>
            <a:r>
              <a:rPr lang="en-US" dirty="0" smtClean="0"/>
              <a:t>Complex</a:t>
            </a:r>
          </a:p>
          <a:p>
            <a:pPr lvl="1"/>
            <a:r>
              <a:rPr lang="en-US" dirty="0" smtClean="0"/>
              <a:t>Intertwining of millions of </a:t>
            </a:r>
            <a:r>
              <a:rPr lang="en-US" dirty="0" err="1" smtClean="0"/>
              <a:t>systems+protocols</a:t>
            </a:r>
            <a:r>
              <a:rPr lang="en-US" dirty="0" smtClean="0"/>
              <a:t> distributed over global scales</a:t>
            </a:r>
          </a:p>
          <a:p>
            <a:r>
              <a:rPr lang="en-US" dirty="0" smtClean="0"/>
              <a:t>Distributed over global scales</a:t>
            </a:r>
          </a:p>
          <a:p>
            <a:pPr lvl="1"/>
            <a:r>
              <a:rPr lang="en-US" dirty="0" smtClean="0"/>
              <a:t>Latency orders of magnitude higher than CPU </a:t>
            </a:r>
            <a:r>
              <a:rPr lang="en-US" dirty="0" err="1" smtClean="0"/>
              <a:t>proc</a:t>
            </a:r>
            <a:r>
              <a:rPr lang="en-US" dirty="0" smtClean="0"/>
              <a:t> times</a:t>
            </a:r>
          </a:p>
          <a:p>
            <a:pPr lvl="1"/>
            <a:r>
              <a:rPr lang="en-US" dirty="0" smtClean="0"/>
              <a:t>Communication is inherently asynchronous, dated</a:t>
            </a:r>
          </a:p>
          <a:p>
            <a:r>
              <a:rPr lang="en-US" dirty="0" smtClean="0"/>
              <a:t>Undergoing continuous failure</a:t>
            </a:r>
          </a:p>
          <a:p>
            <a:r>
              <a:rPr lang="en-US" dirty="0" smtClean="0"/>
              <a:t>Run by parties with competing interests</a:t>
            </a:r>
          </a:p>
          <a:p>
            <a:r>
              <a:rPr lang="en-US" dirty="0" smtClean="0"/>
              <a:t>Under continuous attack</a:t>
            </a:r>
          </a:p>
          <a:p>
            <a:r>
              <a:rPr lang="en-US" dirty="0" smtClean="0"/>
              <a:t>Incessant rapid growth</a:t>
            </a:r>
          </a:p>
          <a:p>
            <a:endParaRPr lang="en-US" dirty="0" smtClean="0"/>
          </a:p>
          <a:p>
            <a:pPr defTabSz="990478">
              <a:defRPr/>
            </a:pPr>
            <a:endParaRPr lang="en-US" dirty="0" smtClean="0"/>
          </a:p>
          <a:p>
            <a:pPr defTabSz="990478">
              <a:defRPr/>
            </a:pPr>
            <a:endParaRPr lang="en-US" dirty="0" smtClean="0"/>
          </a:p>
          <a:p>
            <a:pPr defTabSz="990478">
              <a:defRPr/>
            </a:pPr>
            <a:r>
              <a:rPr lang="en-US" dirty="0" smtClean="0"/>
              <a:t>The problem is that building networks is hard -- modern networks are tremendously large and complex. </a:t>
            </a:r>
          </a:p>
          <a:p>
            <a:pPr defTabSz="990478">
              <a:defRPr/>
            </a:pPr>
            <a:endParaRPr lang="en-US" dirty="0" smtClean="0"/>
          </a:p>
          <a:p>
            <a:pPr defTabSz="990478">
              <a:defRPr/>
            </a:pPr>
            <a:r>
              <a:rPr lang="en-US" dirty="0" smtClean="0"/>
              <a:t>[talk through slide]</a:t>
            </a:r>
          </a:p>
          <a:p>
            <a:pPr defTabSz="990478">
              <a:defRPr/>
            </a:pPr>
            <a:endParaRPr lang="en-US" dirty="0" smtClean="0"/>
          </a:p>
          <a:p>
            <a:pPr defTabSz="990478">
              <a:defRPr/>
            </a:pPr>
            <a:r>
              <a:rPr lang="en-US" dirty="0" smtClean="0"/>
              <a:t>--.</a:t>
            </a:r>
            <a:r>
              <a:rPr lang="en-US" baseline="0" dirty="0" smtClean="0"/>
              <a:t> They are also under continuous attack</a:t>
            </a:r>
            <a:endParaRPr lang="en-US" dirty="0" smtClean="0"/>
          </a:p>
          <a:p>
            <a:pPr defTabSz="990478">
              <a:defRPr/>
            </a:pPr>
            <a:endParaRPr lang="en-US" dirty="0" smtClean="0"/>
          </a:p>
          <a:p>
            <a:pPr defTabSz="990478">
              <a:defRPr/>
            </a:pPr>
            <a:r>
              <a:rPr lang="en-US" dirty="0" smtClean="0"/>
              <a:t>Lacking tools capable of addressing this challenge, network operators often fall back to manual effort, making networks prone to oversights, mistakes,</a:t>
            </a:r>
            <a:r>
              <a:rPr lang="en-US" baseline="0" dirty="0" smtClean="0"/>
              <a:t> </a:t>
            </a:r>
            <a:r>
              <a:rPr lang="en-US" dirty="0" smtClean="0"/>
              <a:t>misconfigurations</a:t>
            </a:r>
            <a:r>
              <a:rPr lang="en-US" baseline="0" dirty="0" smtClean="0"/>
              <a:t> and vulnerabilities</a:t>
            </a:r>
            <a:endParaRPr lang="en-US" dirty="0" smtClean="0"/>
          </a:p>
          <a:p>
            <a:endParaRPr lang="en-US" dirty="0" smtClean="0"/>
          </a:p>
          <a:p>
            <a:r>
              <a:rPr lang="en-US" dirty="0" smtClean="0">
                <a:solidFill>
                  <a:srgbClr val="FF0000"/>
                </a:solidFill>
              </a:rPr>
              <a:t>2.4 Billion</a:t>
            </a:r>
            <a:r>
              <a:rPr lang="en-US" dirty="0" smtClean="0"/>
              <a:t> users (34% of world population)</a:t>
            </a:r>
          </a:p>
          <a:p>
            <a:r>
              <a:rPr lang="en-US" dirty="0" smtClean="0">
                <a:solidFill>
                  <a:srgbClr val="FF0000"/>
                </a:solidFill>
              </a:rPr>
              <a:t>1 Trillion </a:t>
            </a:r>
            <a:r>
              <a:rPr lang="en-US" dirty="0" smtClean="0"/>
              <a:t>unique URLs </a:t>
            </a:r>
          </a:p>
          <a:p>
            <a:r>
              <a:rPr lang="en-US" dirty="0" smtClean="0">
                <a:solidFill>
                  <a:srgbClr val="FF0000"/>
                </a:solidFill>
              </a:rPr>
              <a:t>294 Billion</a:t>
            </a:r>
            <a:r>
              <a:rPr lang="en-US" dirty="0" smtClean="0"/>
              <a:t> emails sent per day</a:t>
            </a:r>
          </a:p>
          <a:p>
            <a:r>
              <a:rPr lang="en-US" dirty="0" smtClean="0">
                <a:solidFill>
                  <a:srgbClr val="FF0000"/>
                </a:solidFill>
              </a:rPr>
              <a:t>1 Billion</a:t>
            </a:r>
            <a:r>
              <a:rPr lang="en-US" dirty="0" smtClean="0"/>
              <a:t> smartphones</a:t>
            </a:r>
          </a:p>
          <a:p>
            <a:r>
              <a:rPr lang="en-US" dirty="0" smtClean="0">
                <a:solidFill>
                  <a:srgbClr val="FF0000"/>
                </a:solidFill>
              </a:rPr>
              <a:t>937 Million</a:t>
            </a:r>
            <a:r>
              <a:rPr lang="en-US" dirty="0" smtClean="0"/>
              <a:t> Facebook users </a:t>
            </a:r>
          </a:p>
          <a:p>
            <a:r>
              <a:rPr lang="en-US" dirty="0" smtClean="0">
                <a:solidFill>
                  <a:srgbClr val="FF0000"/>
                </a:solidFill>
              </a:rPr>
              <a:t>2 Billion</a:t>
            </a:r>
            <a:r>
              <a:rPr lang="en-US" dirty="0" smtClean="0"/>
              <a:t> YouTube videos watched per day</a:t>
            </a:r>
          </a:p>
          <a:p>
            <a:r>
              <a:rPr lang="en-US" dirty="0" smtClean="0"/>
              <a:t>Routers that switch </a:t>
            </a:r>
            <a:r>
              <a:rPr lang="en-US" dirty="0" smtClean="0">
                <a:solidFill>
                  <a:srgbClr val="FF0000"/>
                </a:solidFill>
              </a:rPr>
              <a:t>10Terabits/second</a:t>
            </a:r>
          </a:p>
          <a:p>
            <a:r>
              <a:rPr lang="en-US" dirty="0" smtClean="0"/>
              <a:t>Links that carry </a:t>
            </a:r>
            <a:r>
              <a:rPr lang="en-US" dirty="0" smtClean="0">
                <a:solidFill>
                  <a:srgbClr val="FF0000"/>
                </a:solidFill>
              </a:rPr>
              <a:t>100Gigabits/second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5</a:t>
            </a:fld>
            <a:endParaRPr lang="en-US"/>
          </a:p>
        </p:txBody>
      </p:sp>
    </p:spTree>
    <p:extLst>
      <p:ext uri="{BB962C8B-B14F-4D97-AF65-F5344CB8AC3E}">
        <p14:creationId xmlns:p14="http://schemas.microsoft.com/office/powerpoint/2010/main" val="308250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 1: Networks are Big</a:t>
            </a:r>
          </a:p>
          <a:p>
            <a:endParaRPr lang="en-US" dirty="0" smtClean="0"/>
          </a:p>
          <a:p>
            <a:r>
              <a:rPr lang="en-US" dirty="0" smtClean="0"/>
              <a:t>Internet probably largest, most complex thing ever built</a:t>
            </a:r>
          </a:p>
          <a:p>
            <a:pPr lvl="1"/>
            <a:r>
              <a:rPr lang="en-US" dirty="0" smtClean="0"/>
              <a:t>2.4B users, 1T unique objects, 2B </a:t>
            </a:r>
            <a:r>
              <a:rPr lang="en-US" dirty="0" err="1" smtClean="0"/>
              <a:t>Youtube</a:t>
            </a:r>
            <a:r>
              <a:rPr lang="en-US" dirty="0" smtClean="0"/>
              <a:t> videos watched per day, 2M routers, 20,000 ISPs</a:t>
            </a:r>
          </a:p>
          <a:p>
            <a:r>
              <a:rPr lang="en-US" dirty="0" smtClean="0"/>
              <a:t>Complex</a:t>
            </a:r>
          </a:p>
          <a:p>
            <a:pPr lvl="1"/>
            <a:r>
              <a:rPr lang="en-US" dirty="0" smtClean="0"/>
              <a:t>Intertwining of millions of </a:t>
            </a:r>
            <a:r>
              <a:rPr lang="en-US" dirty="0" err="1" smtClean="0"/>
              <a:t>systems+protocols</a:t>
            </a:r>
            <a:r>
              <a:rPr lang="en-US" dirty="0" smtClean="0"/>
              <a:t> distributed over global scales</a:t>
            </a:r>
          </a:p>
          <a:p>
            <a:r>
              <a:rPr lang="en-US" dirty="0" smtClean="0"/>
              <a:t>Distributed over global scales</a:t>
            </a:r>
          </a:p>
          <a:p>
            <a:pPr lvl="1"/>
            <a:r>
              <a:rPr lang="en-US" dirty="0" smtClean="0"/>
              <a:t>Latency orders of magnitude higher than CPU </a:t>
            </a:r>
            <a:r>
              <a:rPr lang="en-US" dirty="0" err="1" smtClean="0"/>
              <a:t>proc</a:t>
            </a:r>
            <a:r>
              <a:rPr lang="en-US" dirty="0" smtClean="0"/>
              <a:t> times</a:t>
            </a:r>
          </a:p>
          <a:p>
            <a:pPr lvl="1"/>
            <a:r>
              <a:rPr lang="en-US" dirty="0" smtClean="0"/>
              <a:t>Communication is inherently asynchronous, dated</a:t>
            </a:r>
          </a:p>
          <a:p>
            <a:r>
              <a:rPr lang="en-US" dirty="0" smtClean="0"/>
              <a:t>Undergoing continuous failure</a:t>
            </a:r>
          </a:p>
          <a:p>
            <a:r>
              <a:rPr lang="en-US" dirty="0" smtClean="0"/>
              <a:t>Run by parties with competing interests</a:t>
            </a:r>
          </a:p>
          <a:p>
            <a:r>
              <a:rPr lang="en-US" dirty="0" smtClean="0"/>
              <a:t>Under continuous attack</a:t>
            </a:r>
          </a:p>
          <a:p>
            <a:r>
              <a:rPr lang="en-US" dirty="0" smtClean="0"/>
              <a:t>Incessant rapid growth</a:t>
            </a:r>
          </a:p>
          <a:p>
            <a:endParaRPr lang="en-US" dirty="0" smtClean="0"/>
          </a:p>
          <a:p>
            <a:pPr defTabSz="990478">
              <a:defRPr/>
            </a:pPr>
            <a:endParaRPr lang="en-US" dirty="0" smtClean="0"/>
          </a:p>
          <a:p>
            <a:pPr defTabSz="990478">
              <a:defRPr/>
            </a:pPr>
            <a:endParaRPr lang="en-US" dirty="0" smtClean="0"/>
          </a:p>
          <a:p>
            <a:pPr defTabSz="990478">
              <a:defRPr/>
            </a:pPr>
            <a:r>
              <a:rPr lang="en-US" dirty="0" smtClean="0"/>
              <a:t>The problem is that building networks is hard -- modern networks are tremendously large and complex. </a:t>
            </a:r>
          </a:p>
          <a:p>
            <a:pPr defTabSz="990478">
              <a:defRPr/>
            </a:pPr>
            <a:endParaRPr lang="en-US" dirty="0" smtClean="0"/>
          </a:p>
          <a:p>
            <a:pPr defTabSz="990478">
              <a:defRPr/>
            </a:pPr>
            <a:r>
              <a:rPr lang="en-US" dirty="0" smtClean="0"/>
              <a:t>[talk through slide]</a:t>
            </a:r>
          </a:p>
          <a:p>
            <a:pPr defTabSz="990478">
              <a:defRPr/>
            </a:pPr>
            <a:endParaRPr lang="en-US" dirty="0" smtClean="0"/>
          </a:p>
          <a:p>
            <a:pPr defTabSz="990478">
              <a:defRPr/>
            </a:pPr>
            <a:r>
              <a:rPr lang="en-US" dirty="0" smtClean="0"/>
              <a:t>--.</a:t>
            </a:r>
            <a:r>
              <a:rPr lang="en-US" baseline="0" dirty="0" smtClean="0"/>
              <a:t> They are also under continuous attack</a:t>
            </a:r>
            <a:endParaRPr lang="en-US" dirty="0" smtClean="0"/>
          </a:p>
          <a:p>
            <a:pPr defTabSz="990478">
              <a:defRPr/>
            </a:pPr>
            <a:endParaRPr lang="en-US" dirty="0" smtClean="0"/>
          </a:p>
          <a:p>
            <a:pPr defTabSz="990478">
              <a:defRPr/>
            </a:pPr>
            <a:r>
              <a:rPr lang="en-US" dirty="0" smtClean="0"/>
              <a:t>Lacking tools capable of addressing this challenge, network operators often fall back to manual effort, making networks prone to oversights, mistakes,</a:t>
            </a:r>
            <a:r>
              <a:rPr lang="en-US" baseline="0" dirty="0" smtClean="0"/>
              <a:t> </a:t>
            </a:r>
            <a:r>
              <a:rPr lang="en-US" dirty="0" smtClean="0"/>
              <a:t>misconfigurations</a:t>
            </a:r>
            <a:r>
              <a:rPr lang="en-US" baseline="0" dirty="0" smtClean="0"/>
              <a:t> and vulnerabilities</a:t>
            </a:r>
            <a:endParaRPr lang="en-US" dirty="0" smtClean="0"/>
          </a:p>
          <a:p>
            <a:endParaRPr lang="en-US" dirty="0" smtClean="0"/>
          </a:p>
          <a:p>
            <a:r>
              <a:rPr lang="en-US" dirty="0" smtClean="0">
                <a:solidFill>
                  <a:srgbClr val="FF0000"/>
                </a:solidFill>
              </a:rPr>
              <a:t>2.4 Billion</a:t>
            </a:r>
            <a:r>
              <a:rPr lang="en-US" dirty="0" smtClean="0"/>
              <a:t> users (34% of world population)</a:t>
            </a:r>
          </a:p>
          <a:p>
            <a:r>
              <a:rPr lang="en-US" dirty="0" smtClean="0">
                <a:solidFill>
                  <a:srgbClr val="FF0000"/>
                </a:solidFill>
              </a:rPr>
              <a:t>1 Trillion </a:t>
            </a:r>
            <a:r>
              <a:rPr lang="en-US" dirty="0" smtClean="0"/>
              <a:t>unique URLs </a:t>
            </a:r>
          </a:p>
          <a:p>
            <a:r>
              <a:rPr lang="en-US" dirty="0" smtClean="0">
                <a:solidFill>
                  <a:srgbClr val="FF0000"/>
                </a:solidFill>
              </a:rPr>
              <a:t>294 Billion</a:t>
            </a:r>
            <a:r>
              <a:rPr lang="en-US" dirty="0" smtClean="0"/>
              <a:t> emails sent per day</a:t>
            </a:r>
          </a:p>
          <a:p>
            <a:r>
              <a:rPr lang="en-US" dirty="0" smtClean="0">
                <a:solidFill>
                  <a:srgbClr val="FF0000"/>
                </a:solidFill>
              </a:rPr>
              <a:t>1 Billion</a:t>
            </a:r>
            <a:r>
              <a:rPr lang="en-US" dirty="0" smtClean="0"/>
              <a:t> smartphones</a:t>
            </a:r>
          </a:p>
          <a:p>
            <a:r>
              <a:rPr lang="en-US" dirty="0" smtClean="0">
                <a:solidFill>
                  <a:srgbClr val="FF0000"/>
                </a:solidFill>
              </a:rPr>
              <a:t>937 Million</a:t>
            </a:r>
            <a:r>
              <a:rPr lang="en-US" dirty="0" smtClean="0"/>
              <a:t> Facebook users </a:t>
            </a:r>
          </a:p>
          <a:p>
            <a:r>
              <a:rPr lang="en-US" dirty="0" smtClean="0">
                <a:solidFill>
                  <a:srgbClr val="FF0000"/>
                </a:solidFill>
              </a:rPr>
              <a:t>2 Billion</a:t>
            </a:r>
            <a:r>
              <a:rPr lang="en-US" dirty="0" smtClean="0"/>
              <a:t> YouTube videos watched per day</a:t>
            </a:r>
          </a:p>
          <a:p>
            <a:r>
              <a:rPr lang="en-US" dirty="0" smtClean="0"/>
              <a:t>Routers that switch </a:t>
            </a:r>
            <a:r>
              <a:rPr lang="en-US" dirty="0" smtClean="0">
                <a:solidFill>
                  <a:srgbClr val="FF0000"/>
                </a:solidFill>
              </a:rPr>
              <a:t>10Terabits/second</a:t>
            </a:r>
          </a:p>
          <a:p>
            <a:r>
              <a:rPr lang="en-US" dirty="0" smtClean="0"/>
              <a:t>Links that carry </a:t>
            </a:r>
            <a:r>
              <a:rPr lang="en-US" dirty="0" smtClean="0">
                <a:solidFill>
                  <a:srgbClr val="FF0000"/>
                </a:solidFill>
              </a:rPr>
              <a:t>100Gigabits/second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6</a:t>
            </a:fld>
            <a:endParaRPr lang="en-US"/>
          </a:p>
        </p:txBody>
      </p:sp>
    </p:spTree>
    <p:extLst>
      <p:ext uri="{BB962C8B-B14F-4D97-AF65-F5344CB8AC3E}">
        <p14:creationId xmlns:p14="http://schemas.microsoft.com/office/powerpoint/2010/main" val="158609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 1: Networks are Big</a:t>
            </a:r>
          </a:p>
          <a:p>
            <a:endParaRPr lang="en-US" dirty="0" smtClean="0"/>
          </a:p>
          <a:p>
            <a:r>
              <a:rPr lang="en-US" dirty="0" smtClean="0"/>
              <a:t>Internet probably largest, most complex thing ever built</a:t>
            </a:r>
          </a:p>
          <a:p>
            <a:pPr lvl="1"/>
            <a:r>
              <a:rPr lang="en-US" dirty="0" smtClean="0"/>
              <a:t>2.4B users, 1T unique objects, 2B </a:t>
            </a:r>
            <a:r>
              <a:rPr lang="en-US" dirty="0" err="1" smtClean="0"/>
              <a:t>Youtube</a:t>
            </a:r>
            <a:r>
              <a:rPr lang="en-US" dirty="0" smtClean="0"/>
              <a:t> videos watched per day, 2M routers, 20,000 ISPs</a:t>
            </a:r>
          </a:p>
          <a:p>
            <a:r>
              <a:rPr lang="en-US" dirty="0" smtClean="0"/>
              <a:t>Complex</a:t>
            </a:r>
          </a:p>
          <a:p>
            <a:pPr lvl="1"/>
            <a:r>
              <a:rPr lang="en-US" dirty="0" smtClean="0"/>
              <a:t>Intertwining of millions of </a:t>
            </a:r>
            <a:r>
              <a:rPr lang="en-US" dirty="0" err="1" smtClean="0"/>
              <a:t>systems+protocols</a:t>
            </a:r>
            <a:r>
              <a:rPr lang="en-US" dirty="0" smtClean="0"/>
              <a:t> distributed over global scales</a:t>
            </a:r>
          </a:p>
          <a:p>
            <a:r>
              <a:rPr lang="en-US" dirty="0" smtClean="0"/>
              <a:t>Distributed over global scales</a:t>
            </a:r>
          </a:p>
          <a:p>
            <a:pPr lvl="1"/>
            <a:r>
              <a:rPr lang="en-US" dirty="0" smtClean="0"/>
              <a:t>Latency orders of magnitude higher than CPU </a:t>
            </a:r>
            <a:r>
              <a:rPr lang="en-US" dirty="0" err="1" smtClean="0"/>
              <a:t>proc</a:t>
            </a:r>
            <a:r>
              <a:rPr lang="en-US" dirty="0" smtClean="0"/>
              <a:t> times</a:t>
            </a:r>
          </a:p>
          <a:p>
            <a:pPr lvl="1"/>
            <a:r>
              <a:rPr lang="en-US" dirty="0" smtClean="0"/>
              <a:t>Communication is inherently asynchronous, dated</a:t>
            </a:r>
          </a:p>
          <a:p>
            <a:r>
              <a:rPr lang="en-US" dirty="0" smtClean="0"/>
              <a:t>Undergoing continuous failure</a:t>
            </a:r>
          </a:p>
          <a:p>
            <a:r>
              <a:rPr lang="en-US" dirty="0" smtClean="0"/>
              <a:t>Run by parties with competing interests</a:t>
            </a:r>
          </a:p>
          <a:p>
            <a:r>
              <a:rPr lang="en-US" dirty="0" smtClean="0"/>
              <a:t>Under continuous attack</a:t>
            </a:r>
          </a:p>
          <a:p>
            <a:r>
              <a:rPr lang="en-US" dirty="0" smtClean="0"/>
              <a:t>Incessant rapid growth</a:t>
            </a:r>
          </a:p>
          <a:p>
            <a:endParaRPr lang="en-US" dirty="0" smtClean="0"/>
          </a:p>
          <a:p>
            <a:pPr defTabSz="990478">
              <a:defRPr/>
            </a:pPr>
            <a:endParaRPr lang="en-US" dirty="0" smtClean="0"/>
          </a:p>
          <a:p>
            <a:pPr defTabSz="990478">
              <a:defRPr/>
            </a:pPr>
            <a:endParaRPr lang="en-US" dirty="0" smtClean="0"/>
          </a:p>
          <a:p>
            <a:pPr defTabSz="990478">
              <a:defRPr/>
            </a:pPr>
            <a:r>
              <a:rPr lang="en-US" dirty="0" smtClean="0"/>
              <a:t>The problem is that building networks is hard -- modern networks are tremendously large and complex. </a:t>
            </a:r>
          </a:p>
          <a:p>
            <a:pPr defTabSz="990478">
              <a:defRPr/>
            </a:pPr>
            <a:endParaRPr lang="en-US" dirty="0" smtClean="0"/>
          </a:p>
          <a:p>
            <a:pPr defTabSz="990478">
              <a:defRPr/>
            </a:pPr>
            <a:r>
              <a:rPr lang="en-US" dirty="0" smtClean="0"/>
              <a:t>[talk through slide]</a:t>
            </a:r>
          </a:p>
          <a:p>
            <a:pPr defTabSz="990478">
              <a:defRPr/>
            </a:pPr>
            <a:endParaRPr lang="en-US" dirty="0" smtClean="0"/>
          </a:p>
          <a:p>
            <a:pPr defTabSz="990478">
              <a:defRPr/>
            </a:pPr>
            <a:r>
              <a:rPr lang="en-US" dirty="0" smtClean="0"/>
              <a:t>--.</a:t>
            </a:r>
            <a:r>
              <a:rPr lang="en-US" baseline="0" dirty="0" smtClean="0"/>
              <a:t> They are also under continuous attack</a:t>
            </a:r>
            <a:endParaRPr lang="en-US" dirty="0" smtClean="0"/>
          </a:p>
          <a:p>
            <a:pPr defTabSz="990478">
              <a:defRPr/>
            </a:pPr>
            <a:endParaRPr lang="en-US" dirty="0" smtClean="0"/>
          </a:p>
          <a:p>
            <a:pPr defTabSz="990478">
              <a:defRPr/>
            </a:pPr>
            <a:r>
              <a:rPr lang="en-US" dirty="0" smtClean="0"/>
              <a:t>Lacking tools capable of addressing this challenge, network operators often fall back to manual effort, making networks prone to oversights, mistakes,</a:t>
            </a:r>
            <a:r>
              <a:rPr lang="en-US" baseline="0" dirty="0" smtClean="0"/>
              <a:t> </a:t>
            </a:r>
            <a:r>
              <a:rPr lang="en-US" dirty="0" smtClean="0"/>
              <a:t>misconfigurations</a:t>
            </a:r>
            <a:r>
              <a:rPr lang="en-US" baseline="0" dirty="0" smtClean="0"/>
              <a:t> and vulnerabilities</a:t>
            </a:r>
            <a:endParaRPr lang="en-US" dirty="0" smtClean="0"/>
          </a:p>
          <a:p>
            <a:endParaRPr lang="en-US" dirty="0" smtClean="0"/>
          </a:p>
          <a:p>
            <a:r>
              <a:rPr lang="en-US" dirty="0" smtClean="0">
                <a:solidFill>
                  <a:srgbClr val="FF0000"/>
                </a:solidFill>
              </a:rPr>
              <a:t>2.4 Billion</a:t>
            </a:r>
            <a:r>
              <a:rPr lang="en-US" dirty="0" smtClean="0"/>
              <a:t> users (34% of world population)</a:t>
            </a:r>
          </a:p>
          <a:p>
            <a:r>
              <a:rPr lang="en-US" dirty="0" smtClean="0">
                <a:solidFill>
                  <a:srgbClr val="FF0000"/>
                </a:solidFill>
              </a:rPr>
              <a:t>1 Trillion </a:t>
            </a:r>
            <a:r>
              <a:rPr lang="en-US" dirty="0" smtClean="0"/>
              <a:t>unique URLs </a:t>
            </a:r>
          </a:p>
          <a:p>
            <a:r>
              <a:rPr lang="en-US" dirty="0" smtClean="0">
                <a:solidFill>
                  <a:srgbClr val="FF0000"/>
                </a:solidFill>
              </a:rPr>
              <a:t>294 Billion</a:t>
            </a:r>
            <a:r>
              <a:rPr lang="en-US" dirty="0" smtClean="0"/>
              <a:t> emails sent per day</a:t>
            </a:r>
          </a:p>
          <a:p>
            <a:r>
              <a:rPr lang="en-US" dirty="0" smtClean="0">
                <a:solidFill>
                  <a:srgbClr val="FF0000"/>
                </a:solidFill>
              </a:rPr>
              <a:t>1 Billion</a:t>
            </a:r>
            <a:r>
              <a:rPr lang="en-US" dirty="0" smtClean="0"/>
              <a:t> smartphones</a:t>
            </a:r>
          </a:p>
          <a:p>
            <a:r>
              <a:rPr lang="en-US" dirty="0" smtClean="0">
                <a:solidFill>
                  <a:srgbClr val="FF0000"/>
                </a:solidFill>
              </a:rPr>
              <a:t>937 Million</a:t>
            </a:r>
            <a:r>
              <a:rPr lang="en-US" dirty="0" smtClean="0"/>
              <a:t> Facebook users </a:t>
            </a:r>
          </a:p>
          <a:p>
            <a:r>
              <a:rPr lang="en-US" dirty="0" smtClean="0">
                <a:solidFill>
                  <a:srgbClr val="FF0000"/>
                </a:solidFill>
              </a:rPr>
              <a:t>2 Billion</a:t>
            </a:r>
            <a:r>
              <a:rPr lang="en-US" dirty="0" smtClean="0"/>
              <a:t> YouTube videos watched per day</a:t>
            </a:r>
          </a:p>
          <a:p>
            <a:r>
              <a:rPr lang="en-US" dirty="0" smtClean="0"/>
              <a:t>Routers that switch </a:t>
            </a:r>
            <a:r>
              <a:rPr lang="en-US" dirty="0" smtClean="0">
                <a:solidFill>
                  <a:srgbClr val="FF0000"/>
                </a:solidFill>
              </a:rPr>
              <a:t>10Terabits/second</a:t>
            </a:r>
          </a:p>
          <a:p>
            <a:r>
              <a:rPr lang="en-US" dirty="0" smtClean="0"/>
              <a:t>Links that carry </a:t>
            </a:r>
            <a:r>
              <a:rPr lang="en-US" dirty="0" smtClean="0">
                <a:solidFill>
                  <a:srgbClr val="FF0000"/>
                </a:solidFill>
              </a:rPr>
              <a:t>100Gigabits/second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7</a:t>
            </a:fld>
            <a:endParaRPr lang="en-US"/>
          </a:p>
        </p:txBody>
      </p:sp>
    </p:spTree>
    <p:extLst>
      <p:ext uri="{BB962C8B-B14F-4D97-AF65-F5344CB8AC3E}">
        <p14:creationId xmlns:p14="http://schemas.microsoft.com/office/powerpoint/2010/main" val="302562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building networks is hard</a:t>
            </a:r>
          </a:p>
          <a:p>
            <a:r>
              <a:rPr lang="en-US" baseline="0" dirty="0" smtClean="0"/>
              <a:t>But unfortunately, computer networks are becoming increasingly critical to our daily lives</a:t>
            </a:r>
          </a:p>
          <a:p>
            <a:r>
              <a:rPr lang="en-US" baseline="0" dirty="0" smtClean="0"/>
              <a:t>You know all the standard uses of computers…</a:t>
            </a:r>
          </a:p>
          <a:p>
            <a:r>
              <a:rPr lang="en-US" baseline="0" dirty="0" smtClean="0"/>
              <a:t>Social networking</a:t>
            </a:r>
          </a:p>
          <a:p>
            <a:r>
              <a:rPr lang="en-US" baseline="0" dirty="0" smtClean="0"/>
              <a:t>Gaming</a:t>
            </a:r>
          </a:p>
          <a:p>
            <a:endParaRPr lang="en-US" baseline="0" dirty="0" smtClean="0"/>
          </a:p>
          <a:p>
            <a:r>
              <a:rPr lang="en-US" baseline="0" dirty="0" smtClean="0"/>
              <a:t>But there’s a lot you may not </a:t>
            </a:r>
            <a:r>
              <a:rPr lang="en-US" baseline="0" dirty="0" err="1" smtClean="0"/>
              <a:t>thinki</a:t>
            </a:r>
            <a:r>
              <a:rPr lang="en-US" baseline="0" dirty="0" smtClean="0"/>
              <a:t> about</a:t>
            </a:r>
          </a:p>
          <a:p>
            <a:r>
              <a:rPr lang="en-US" baseline="0" dirty="0" smtClean="0"/>
              <a:t>Financial sector – trillions of dollars – </a:t>
            </a:r>
          </a:p>
          <a:p>
            <a:r>
              <a:rPr lang="en-US" baseline="0" dirty="0" smtClean="0"/>
              <a:t>Critical infrastructures – power grid, water </a:t>
            </a:r>
            <a:r>
              <a:rPr lang="en-US" baseline="0" dirty="0" err="1" smtClean="0"/>
              <a:t>delibvery</a:t>
            </a:r>
            <a:r>
              <a:rPr lang="en-US" baseline="0" dirty="0" smtClean="0"/>
              <a:t> systems – now all managed and operated with IP networks</a:t>
            </a:r>
          </a:p>
          <a:p>
            <a:r>
              <a:rPr lang="en-US" baseline="0" dirty="0" smtClean="0"/>
              <a:t>911 communication services</a:t>
            </a:r>
          </a:p>
          <a:p>
            <a:endParaRPr lang="en-US" baseline="0" dirty="0" smtClean="0"/>
          </a:p>
          <a:p>
            <a:r>
              <a:rPr lang="en-US" baseline="0" dirty="0" smtClean="0"/>
              <a:t>…</a:t>
            </a:r>
          </a:p>
          <a:p>
            <a:r>
              <a:rPr lang="en-US" baseline="0" dirty="0" smtClean="0"/>
              <a:t>Remote medicine</a:t>
            </a:r>
          </a:p>
          <a:p>
            <a:r>
              <a:rPr lang="en-US" baseline="0" dirty="0" smtClean="0"/>
              <a:t>Brakes of your car</a:t>
            </a:r>
          </a:p>
          <a:p>
            <a:endParaRPr lang="en-US" baseline="0" dirty="0" smtClean="0"/>
          </a:p>
          <a:p>
            <a:r>
              <a:rPr lang="en-US" baseline="0" dirty="0" smtClean="0"/>
              <a:t>Power grid and critical infrastructure</a:t>
            </a:r>
          </a:p>
          <a:p>
            <a:r>
              <a:rPr lang="en-US" baseline="0" dirty="0" smtClean="0"/>
              <a:t>Financial and trading networks – move billions of dollars per day over computer </a:t>
            </a:r>
            <a:r>
              <a:rPr lang="en-US" baseline="0" dirty="0" err="1" smtClean="0"/>
              <a:t>netowrks</a:t>
            </a:r>
            <a:endParaRPr lang="en-US" baseline="0" dirty="0" smtClean="0"/>
          </a:p>
          <a:p>
            <a:endParaRPr lang="en-US" baseline="0" dirty="0" smtClean="0"/>
          </a:p>
          <a:p>
            <a:endParaRPr lang="en-US" baseline="0" dirty="0" smtClean="0"/>
          </a:p>
          <a:p>
            <a:r>
              <a:rPr lang="en-US" baseline="0" dirty="0" smtClean="0"/>
              <a:t>Computer networks are no longer just for fun and games</a:t>
            </a:r>
          </a:p>
          <a:p>
            <a:r>
              <a:rPr lang="en-US" baseline="0" dirty="0" smtClean="0"/>
              <a:t>People’s lives every day depend on the availability and functioning of computer </a:t>
            </a:r>
            <a:r>
              <a:rPr lang="en-US" baseline="0" dirty="0" err="1" smtClean="0"/>
              <a:t>netowrks</a:t>
            </a:r>
            <a:endParaRPr lang="en-US" baseline="0" dirty="0" smtClean="0"/>
          </a:p>
          <a:p>
            <a:r>
              <a:rPr lang="en-US" baseline="0" dirty="0" err="1" smtClean="0"/>
              <a:t>Makign</a:t>
            </a:r>
            <a:r>
              <a:rPr lang="en-US" baseline="0" dirty="0" smtClean="0"/>
              <a:t> it very important that we build them well, and protect them from adversaries, </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8</a:t>
            </a:fld>
            <a:endParaRPr lang="en-US"/>
          </a:p>
        </p:txBody>
      </p:sp>
    </p:spTree>
    <p:extLst>
      <p:ext uri="{BB962C8B-B14F-4D97-AF65-F5344CB8AC3E}">
        <p14:creationId xmlns:p14="http://schemas.microsoft.com/office/powerpoint/2010/main" val="168085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building networks is hard</a:t>
            </a:r>
          </a:p>
          <a:p>
            <a:r>
              <a:rPr lang="en-US" baseline="0" dirty="0" smtClean="0"/>
              <a:t>But unfortunately, computer networks are becoming increasingly critical to our daily lives</a:t>
            </a:r>
          </a:p>
          <a:p>
            <a:r>
              <a:rPr lang="en-US" baseline="0" dirty="0" smtClean="0"/>
              <a:t>You know all the standard uses of computers…</a:t>
            </a:r>
          </a:p>
          <a:p>
            <a:r>
              <a:rPr lang="en-US" baseline="0" dirty="0" smtClean="0"/>
              <a:t>Social networking</a:t>
            </a:r>
          </a:p>
          <a:p>
            <a:r>
              <a:rPr lang="en-US" baseline="0" dirty="0" smtClean="0"/>
              <a:t>Gaming</a:t>
            </a:r>
          </a:p>
          <a:p>
            <a:endParaRPr lang="en-US" baseline="0" dirty="0" smtClean="0"/>
          </a:p>
          <a:p>
            <a:r>
              <a:rPr lang="en-US" baseline="0" dirty="0" smtClean="0"/>
              <a:t>But there’s a lot you may not </a:t>
            </a:r>
            <a:r>
              <a:rPr lang="en-US" baseline="0" dirty="0" err="1" smtClean="0"/>
              <a:t>thinki</a:t>
            </a:r>
            <a:r>
              <a:rPr lang="en-US" baseline="0" dirty="0" smtClean="0"/>
              <a:t> about</a:t>
            </a:r>
          </a:p>
          <a:p>
            <a:r>
              <a:rPr lang="en-US" baseline="0" dirty="0" smtClean="0"/>
              <a:t>Financial sector – trillions of dollars – </a:t>
            </a:r>
          </a:p>
          <a:p>
            <a:r>
              <a:rPr lang="en-US" baseline="0" dirty="0" smtClean="0"/>
              <a:t>Critical infrastructures – power grid, water </a:t>
            </a:r>
            <a:r>
              <a:rPr lang="en-US" baseline="0" dirty="0" err="1" smtClean="0"/>
              <a:t>delibvery</a:t>
            </a:r>
            <a:r>
              <a:rPr lang="en-US" baseline="0" dirty="0" smtClean="0"/>
              <a:t> systems – now all managed and operated with IP networks</a:t>
            </a:r>
          </a:p>
          <a:p>
            <a:r>
              <a:rPr lang="en-US" baseline="0" dirty="0" smtClean="0"/>
              <a:t>911 communication services</a:t>
            </a:r>
          </a:p>
          <a:p>
            <a:endParaRPr lang="en-US" baseline="0" dirty="0" smtClean="0"/>
          </a:p>
          <a:p>
            <a:r>
              <a:rPr lang="en-US" baseline="0" dirty="0" smtClean="0"/>
              <a:t>…</a:t>
            </a:r>
          </a:p>
          <a:p>
            <a:r>
              <a:rPr lang="en-US" baseline="0" dirty="0" smtClean="0"/>
              <a:t>Remote medicine</a:t>
            </a:r>
          </a:p>
          <a:p>
            <a:r>
              <a:rPr lang="en-US" baseline="0" dirty="0" smtClean="0"/>
              <a:t>Brakes of your car</a:t>
            </a:r>
          </a:p>
          <a:p>
            <a:endParaRPr lang="en-US" baseline="0" dirty="0" smtClean="0"/>
          </a:p>
          <a:p>
            <a:r>
              <a:rPr lang="en-US" baseline="0" dirty="0" smtClean="0"/>
              <a:t>Power grid and critical infrastructure</a:t>
            </a:r>
          </a:p>
          <a:p>
            <a:r>
              <a:rPr lang="en-US" baseline="0" dirty="0" smtClean="0"/>
              <a:t>Financial and trading networks – move billions of dollars per day over computer </a:t>
            </a:r>
            <a:r>
              <a:rPr lang="en-US" baseline="0" dirty="0" err="1" smtClean="0"/>
              <a:t>netowrks</a:t>
            </a:r>
            <a:endParaRPr lang="en-US" baseline="0" dirty="0" smtClean="0"/>
          </a:p>
          <a:p>
            <a:endParaRPr lang="en-US" baseline="0" dirty="0" smtClean="0"/>
          </a:p>
          <a:p>
            <a:endParaRPr lang="en-US" baseline="0" dirty="0" smtClean="0"/>
          </a:p>
          <a:p>
            <a:r>
              <a:rPr lang="en-US" baseline="0" dirty="0" smtClean="0"/>
              <a:t>Computer networks are no longer just for fun and games</a:t>
            </a:r>
          </a:p>
          <a:p>
            <a:r>
              <a:rPr lang="en-US" baseline="0" dirty="0" smtClean="0"/>
              <a:t>People’s lives every day depend on the availability and functioning of computer </a:t>
            </a:r>
            <a:r>
              <a:rPr lang="en-US" baseline="0" dirty="0" err="1" smtClean="0"/>
              <a:t>netowrks</a:t>
            </a:r>
            <a:endParaRPr lang="en-US" baseline="0" dirty="0" smtClean="0"/>
          </a:p>
          <a:p>
            <a:r>
              <a:rPr lang="en-US" baseline="0" dirty="0" err="1" smtClean="0"/>
              <a:t>Makign</a:t>
            </a:r>
            <a:r>
              <a:rPr lang="en-US" baseline="0" dirty="0" smtClean="0"/>
              <a:t> it very important that we build them well, and protect them from adversaries, </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9</a:t>
            </a:fld>
            <a:endParaRPr lang="en-US"/>
          </a:p>
        </p:txBody>
      </p:sp>
    </p:spTree>
    <p:extLst>
      <p:ext uri="{BB962C8B-B14F-4D97-AF65-F5344CB8AC3E}">
        <p14:creationId xmlns:p14="http://schemas.microsoft.com/office/powerpoint/2010/main" val="222923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building networks is hard</a:t>
            </a:r>
          </a:p>
          <a:p>
            <a:r>
              <a:rPr lang="en-US" baseline="0" dirty="0" smtClean="0"/>
              <a:t>But unfortunately, computer networks are becoming increasingly critical to our daily lives</a:t>
            </a:r>
          </a:p>
          <a:p>
            <a:r>
              <a:rPr lang="en-US" baseline="0" dirty="0" smtClean="0"/>
              <a:t>You know all the standard uses of computers…</a:t>
            </a:r>
          </a:p>
          <a:p>
            <a:r>
              <a:rPr lang="en-US" baseline="0" dirty="0" smtClean="0"/>
              <a:t>Social networking</a:t>
            </a:r>
          </a:p>
          <a:p>
            <a:r>
              <a:rPr lang="en-US" baseline="0" dirty="0" smtClean="0"/>
              <a:t>Gaming</a:t>
            </a:r>
          </a:p>
          <a:p>
            <a:endParaRPr lang="en-US" baseline="0" dirty="0" smtClean="0"/>
          </a:p>
          <a:p>
            <a:r>
              <a:rPr lang="en-US" baseline="0" dirty="0" smtClean="0"/>
              <a:t>But there’s a lot you may not </a:t>
            </a:r>
            <a:r>
              <a:rPr lang="en-US" baseline="0" dirty="0" err="1" smtClean="0"/>
              <a:t>thinki</a:t>
            </a:r>
            <a:r>
              <a:rPr lang="en-US" baseline="0" dirty="0" smtClean="0"/>
              <a:t> about</a:t>
            </a:r>
          </a:p>
          <a:p>
            <a:r>
              <a:rPr lang="en-US" baseline="0" dirty="0" smtClean="0"/>
              <a:t>Financial sector – trillions of dollars – </a:t>
            </a:r>
          </a:p>
          <a:p>
            <a:r>
              <a:rPr lang="en-US" baseline="0" dirty="0" smtClean="0"/>
              <a:t>Critical infrastructures – power grid, water </a:t>
            </a:r>
            <a:r>
              <a:rPr lang="en-US" baseline="0" dirty="0" err="1" smtClean="0"/>
              <a:t>delibvery</a:t>
            </a:r>
            <a:r>
              <a:rPr lang="en-US" baseline="0" dirty="0" smtClean="0"/>
              <a:t> systems – now all managed and operated with IP networks</a:t>
            </a:r>
          </a:p>
          <a:p>
            <a:r>
              <a:rPr lang="en-US" baseline="0" dirty="0" smtClean="0"/>
              <a:t>911 communication services</a:t>
            </a:r>
          </a:p>
          <a:p>
            <a:endParaRPr lang="en-US" baseline="0" dirty="0" smtClean="0"/>
          </a:p>
          <a:p>
            <a:r>
              <a:rPr lang="en-US" baseline="0" dirty="0" smtClean="0"/>
              <a:t>…</a:t>
            </a:r>
          </a:p>
          <a:p>
            <a:r>
              <a:rPr lang="en-US" baseline="0" dirty="0" smtClean="0"/>
              <a:t>Remote medicine</a:t>
            </a:r>
          </a:p>
          <a:p>
            <a:r>
              <a:rPr lang="en-US" baseline="0" dirty="0" smtClean="0"/>
              <a:t>Brakes of your car</a:t>
            </a:r>
          </a:p>
          <a:p>
            <a:endParaRPr lang="en-US" baseline="0" dirty="0" smtClean="0"/>
          </a:p>
          <a:p>
            <a:r>
              <a:rPr lang="en-US" baseline="0" dirty="0" smtClean="0"/>
              <a:t>Power grid and critical infrastructure</a:t>
            </a:r>
          </a:p>
          <a:p>
            <a:r>
              <a:rPr lang="en-US" baseline="0" dirty="0" smtClean="0"/>
              <a:t>Financial and trading networks – move billions of dollars per day over computer </a:t>
            </a:r>
            <a:r>
              <a:rPr lang="en-US" baseline="0" dirty="0" err="1" smtClean="0"/>
              <a:t>netowrks</a:t>
            </a:r>
            <a:endParaRPr lang="en-US" baseline="0" dirty="0" smtClean="0"/>
          </a:p>
          <a:p>
            <a:endParaRPr lang="en-US" baseline="0" dirty="0" smtClean="0"/>
          </a:p>
          <a:p>
            <a:endParaRPr lang="en-US" baseline="0" dirty="0" smtClean="0"/>
          </a:p>
          <a:p>
            <a:r>
              <a:rPr lang="en-US" baseline="0" dirty="0" smtClean="0"/>
              <a:t>Computer networks are no longer just for fun and games</a:t>
            </a:r>
          </a:p>
          <a:p>
            <a:r>
              <a:rPr lang="en-US" baseline="0" dirty="0" smtClean="0"/>
              <a:t>People’s lives every day depend on the availability and functioning of computer </a:t>
            </a:r>
            <a:r>
              <a:rPr lang="en-US" baseline="0" dirty="0" err="1" smtClean="0"/>
              <a:t>netowrks</a:t>
            </a:r>
            <a:endParaRPr lang="en-US" baseline="0" dirty="0" smtClean="0"/>
          </a:p>
          <a:p>
            <a:r>
              <a:rPr lang="en-US" baseline="0" dirty="0" err="1" smtClean="0"/>
              <a:t>Makign</a:t>
            </a:r>
            <a:r>
              <a:rPr lang="en-US" baseline="0" dirty="0" smtClean="0"/>
              <a:t> it very important that we build them well, and protect them from adversaries, </a:t>
            </a:r>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10</a:t>
            </a:fld>
            <a:endParaRPr lang="en-US"/>
          </a:p>
        </p:txBody>
      </p:sp>
    </p:spTree>
    <p:extLst>
      <p:ext uri="{BB962C8B-B14F-4D97-AF65-F5344CB8AC3E}">
        <p14:creationId xmlns:p14="http://schemas.microsoft.com/office/powerpoint/2010/main" val="421684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1503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420801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49253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5442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B8A22-1344-46F3-A599-88DB26769C5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31573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8B8A22-1344-46F3-A599-88DB26769C5E}"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68015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8B8A22-1344-46F3-A599-88DB26769C5E}" type="datetimeFigureOut">
              <a:rPr lang="en-US" smtClean="0"/>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55931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8B8A22-1344-46F3-A599-88DB26769C5E}" type="datetimeFigureOut">
              <a:rPr lang="en-US" smtClean="0"/>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41275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B8A22-1344-46F3-A599-88DB26769C5E}" type="datetimeFigureOut">
              <a:rPr lang="en-US" smtClean="0"/>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5401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8A22-1344-46F3-A599-88DB26769C5E}"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93921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8A22-1344-46F3-A599-88DB26769C5E}"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54956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B8A22-1344-46F3-A599-88DB26769C5E}" type="datetimeFigureOut">
              <a:rPr lang="en-US" smtClean="0"/>
              <a:t>2/17/2014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08583-D8E5-44D9-83BF-B0DC28379497}" type="slidenum">
              <a:rPr lang="en-US" smtClean="0"/>
              <a:t>‹#›</a:t>
            </a:fld>
            <a:endParaRPr lang="en-US"/>
          </a:p>
        </p:txBody>
      </p:sp>
    </p:spTree>
    <p:extLst>
      <p:ext uri="{BB962C8B-B14F-4D97-AF65-F5344CB8AC3E}">
        <p14:creationId xmlns:p14="http://schemas.microsoft.com/office/powerpoint/2010/main" val="1354009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gif"/><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Course Overview</a:t>
            </a:r>
            <a:endParaRPr lang="en-US" dirty="0"/>
          </a:p>
        </p:txBody>
      </p:sp>
      <p:sp>
        <p:nvSpPr>
          <p:cNvPr id="3" name="Subtitle 2"/>
          <p:cNvSpPr>
            <a:spLocks noGrp="1"/>
          </p:cNvSpPr>
          <p:nvPr>
            <p:ph type="subTitle" idx="1"/>
          </p:nvPr>
        </p:nvSpPr>
        <p:spPr/>
        <p:txBody>
          <a:bodyPr/>
          <a:lstStyle/>
          <a:p>
            <a:r>
              <a:rPr lang="en-US" dirty="0" smtClean="0"/>
              <a:t>CS 438: Spring 2014</a:t>
            </a:r>
          </a:p>
          <a:p>
            <a:r>
              <a:rPr lang="en-US" dirty="0" smtClean="0"/>
              <a:t>Matthew Caesar</a:t>
            </a:r>
          </a:p>
          <a:p>
            <a:r>
              <a:rPr lang="en-US" dirty="0" smtClean="0"/>
              <a:t>http</a:t>
            </a:r>
            <a:r>
              <a:rPr lang="en-US" dirty="0"/>
              <a:t>://courses.engr.illinois.edu/cs438/</a:t>
            </a:r>
          </a:p>
        </p:txBody>
      </p:sp>
    </p:spTree>
    <p:extLst>
      <p:ext uri="{BB962C8B-B14F-4D97-AF65-F5344CB8AC3E}">
        <p14:creationId xmlns:p14="http://schemas.microsoft.com/office/powerpoint/2010/main" val="2205827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are Important</a:t>
            </a:r>
            <a:endParaRPr lang="en-US" dirty="0"/>
          </a:p>
        </p:txBody>
      </p:sp>
      <p:sp>
        <p:nvSpPr>
          <p:cNvPr id="3" name="Content Placeholder 2"/>
          <p:cNvSpPr>
            <a:spLocks noGrp="1"/>
          </p:cNvSpPr>
          <p:nvPr>
            <p:ph idx="1"/>
          </p:nvPr>
        </p:nvSpPr>
        <p:spPr/>
        <p:txBody>
          <a:bodyPr/>
          <a:lstStyle/>
          <a:p>
            <a:r>
              <a:rPr lang="en-US" dirty="0" smtClean="0"/>
              <a:t>Networks are changing…</a:t>
            </a:r>
          </a:p>
          <a:p>
            <a:r>
              <a:rPr lang="en-US" sz="3200" i="1" dirty="0" smtClean="0">
                <a:solidFill>
                  <a:srgbClr val="C00000"/>
                </a:solidFill>
              </a:rPr>
              <a:t>The way we interact</a:t>
            </a:r>
          </a:p>
          <a:p>
            <a:endParaRPr lang="en-US" dirty="0"/>
          </a:p>
        </p:txBody>
      </p:sp>
      <p:grpSp>
        <p:nvGrpSpPr>
          <p:cNvPr id="4" name="Group 3"/>
          <p:cNvGrpSpPr/>
          <p:nvPr/>
        </p:nvGrpSpPr>
        <p:grpSpPr>
          <a:xfrm>
            <a:off x="281216" y="3080130"/>
            <a:ext cx="2754054" cy="3288324"/>
            <a:chOff x="281216" y="3080130"/>
            <a:chExt cx="2754054" cy="3288324"/>
          </a:xfrm>
        </p:grpSpPr>
        <p:sp>
          <p:nvSpPr>
            <p:cNvPr id="24" name="Rectangle 23"/>
            <p:cNvSpPr/>
            <p:nvPr/>
          </p:nvSpPr>
          <p:spPr>
            <a:xfrm>
              <a:off x="281216" y="3080130"/>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blog.100tb.com/wp-content/uploads/2013/04/sky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6" t="32758" r="14289" b="11651"/>
            <a:stretch/>
          </p:blipFill>
          <p:spPr bwMode="auto">
            <a:xfrm>
              <a:off x="437960" y="3450755"/>
              <a:ext cx="1989742" cy="92380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mg.talkandroid.com/uploads/2013/10/att_logo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465" y="4608698"/>
              <a:ext cx="1045201" cy="140513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89699" y="5893442"/>
              <a:ext cx="2154436" cy="461665"/>
            </a:xfrm>
            <a:prstGeom prst="rect">
              <a:avLst/>
            </a:prstGeom>
          </p:spPr>
          <p:txBody>
            <a:bodyPr wrap="none">
              <a:spAutoFit/>
            </a:bodyPr>
            <a:lstStyle/>
            <a:p>
              <a:r>
                <a:rPr lang="en-US" sz="2400" i="1" dirty="0" smtClean="0">
                  <a:ea typeface="ＭＳ Ｐゴシック" charset="0"/>
                  <a:cs typeface="ＭＳ Ｐゴシック" charset="0"/>
                </a:rPr>
                <a:t>Communication</a:t>
              </a:r>
              <a:endParaRPr lang="en-US" sz="2400" i="1" dirty="0"/>
            </a:p>
          </p:txBody>
        </p:sp>
      </p:grpSp>
      <p:grpSp>
        <p:nvGrpSpPr>
          <p:cNvPr id="5" name="Group 4"/>
          <p:cNvGrpSpPr/>
          <p:nvPr/>
        </p:nvGrpSpPr>
        <p:grpSpPr>
          <a:xfrm>
            <a:off x="3201540" y="3084246"/>
            <a:ext cx="2754054" cy="3288324"/>
            <a:chOff x="3201540" y="3084246"/>
            <a:chExt cx="2754054" cy="3288324"/>
          </a:xfrm>
        </p:grpSpPr>
        <p:sp>
          <p:nvSpPr>
            <p:cNvPr id="25" name="Rectangle 24"/>
            <p:cNvSpPr/>
            <p:nvPr/>
          </p:nvSpPr>
          <p:spPr>
            <a:xfrm>
              <a:off x="3201540" y="3084246"/>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Matthew\AppData\Local\Temp\google-gla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931" y="4815009"/>
              <a:ext cx="2055362" cy="11561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arblog.inglobetechnologies.com/wp-content/uploads/2013/01/MAG5329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115" t="22810" r="13976" b="25213"/>
            <a:stretch/>
          </p:blipFill>
          <p:spPr bwMode="auto">
            <a:xfrm>
              <a:off x="3319520" y="3377968"/>
              <a:ext cx="2438675" cy="120942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410015" y="5897558"/>
              <a:ext cx="2494657" cy="461665"/>
            </a:xfrm>
            <a:prstGeom prst="rect">
              <a:avLst/>
            </a:prstGeom>
          </p:spPr>
          <p:txBody>
            <a:bodyPr wrap="none">
              <a:spAutoFit/>
            </a:bodyPr>
            <a:lstStyle/>
            <a:p>
              <a:r>
                <a:rPr lang="en-US" sz="2400" i="1" dirty="0" smtClean="0">
                  <a:ea typeface="ＭＳ Ｐゴシック" charset="0"/>
                  <a:cs typeface="ＭＳ Ｐゴシック" charset="0"/>
                </a:rPr>
                <a:t>Augmented reality</a:t>
              </a:r>
              <a:endParaRPr lang="en-US" sz="2400" i="1" dirty="0"/>
            </a:p>
          </p:txBody>
        </p:sp>
      </p:grpSp>
      <p:grpSp>
        <p:nvGrpSpPr>
          <p:cNvPr id="6" name="Group 5"/>
          <p:cNvGrpSpPr/>
          <p:nvPr/>
        </p:nvGrpSpPr>
        <p:grpSpPr>
          <a:xfrm>
            <a:off x="6121860" y="3088362"/>
            <a:ext cx="2754054" cy="3288324"/>
            <a:chOff x="6121860" y="3088362"/>
            <a:chExt cx="2754054" cy="3288324"/>
          </a:xfrm>
        </p:grpSpPr>
        <p:sp>
          <p:nvSpPr>
            <p:cNvPr id="26" name="Rectangle 25"/>
            <p:cNvSpPr/>
            <p:nvPr/>
          </p:nvSpPr>
          <p:spPr>
            <a:xfrm>
              <a:off x="6121860" y="3088362"/>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355041" y="5876960"/>
              <a:ext cx="2323649" cy="461665"/>
            </a:xfrm>
            <a:prstGeom prst="rect">
              <a:avLst/>
            </a:prstGeom>
          </p:spPr>
          <p:txBody>
            <a:bodyPr wrap="none">
              <a:spAutoFit/>
            </a:bodyPr>
            <a:lstStyle/>
            <a:p>
              <a:r>
                <a:rPr lang="en-US" sz="2400" i="1" dirty="0" smtClean="0">
                  <a:ea typeface="ＭＳ Ｐゴシック" charset="0"/>
                  <a:cs typeface="ＭＳ Ｐゴシック" charset="0"/>
                </a:rPr>
                <a:t>Remote presence</a:t>
              </a:r>
              <a:endParaRPr lang="en-US" sz="2400" i="1" dirty="0"/>
            </a:p>
          </p:txBody>
        </p:sp>
        <p:pic>
          <p:nvPicPr>
            <p:cNvPr id="8198" name="Picture 6" descr="https://lh6.googleusercontent.com/-6eMZYEwQr8Q/S04HFQyyeWI/AAAAAAAAAFI/lSQ7JorNros/s640/DSC_0151.preview.jpg"/>
            <p:cNvPicPr>
              <a:picLocks noChangeAspect="1" noChangeArrowheads="1"/>
            </p:cNvPicPr>
            <p:nvPr/>
          </p:nvPicPr>
          <p:blipFill rotWithShape="1">
            <a:blip r:embed="rId7">
              <a:extLst>
                <a:ext uri="{28A0092B-C50C-407E-A947-70E740481C1C}">
                  <a14:useLocalDpi xmlns:a14="http://schemas.microsoft.com/office/drawing/2010/main" val="0"/>
                </a:ext>
              </a:extLst>
            </a:blip>
            <a:srcRect l="16940" t="5251" r="14951" b="2565"/>
            <a:stretch/>
          </p:blipFill>
          <p:spPr bwMode="auto">
            <a:xfrm>
              <a:off x="6249474" y="3286074"/>
              <a:ext cx="2516835" cy="2262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42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are Important</a:t>
            </a:r>
            <a:endParaRPr lang="en-US" dirty="0"/>
          </a:p>
        </p:txBody>
      </p:sp>
      <p:sp>
        <p:nvSpPr>
          <p:cNvPr id="3" name="Content Placeholder 2"/>
          <p:cNvSpPr>
            <a:spLocks noGrp="1"/>
          </p:cNvSpPr>
          <p:nvPr>
            <p:ph idx="1"/>
          </p:nvPr>
        </p:nvSpPr>
        <p:spPr/>
        <p:txBody>
          <a:bodyPr/>
          <a:lstStyle/>
          <a:p>
            <a:r>
              <a:rPr lang="en-US" dirty="0" smtClean="0"/>
              <a:t>Networks are changing…</a:t>
            </a:r>
          </a:p>
          <a:p>
            <a:r>
              <a:rPr lang="en-US" sz="3200" i="1" dirty="0" smtClean="0">
                <a:solidFill>
                  <a:srgbClr val="C00000"/>
                </a:solidFill>
              </a:rPr>
              <a:t>The way we learn</a:t>
            </a:r>
          </a:p>
          <a:p>
            <a:endParaRPr lang="en-US" dirty="0"/>
          </a:p>
        </p:txBody>
      </p:sp>
      <p:sp>
        <p:nvSpPr>
          <p:cNvPr id="4" name="Rectangle 3"/>
          <p:cNvSpPr/>
          <p:nvPr/>
        </p:nvSpPr>
        <p:spPr>
          <a:xfrm>
            <a:off x="983977" y="7425685"/>
            <a:ext cx="974947" cy="400110"/>
          </a:xfrm>
          <a:prstGeom prst="rect">
            <a:avLst/>
          </a:prstGeom>
        </p:spPr>
        <p:txBody>
          <a:bodyPr wrap="none">
            <a:spAutoFit/>
          </a:bodyPr>
          <a:lstStyle/>
          <a:p>
            <a:r>
              <a:rPr lang="en-US" sz="2000" i="1" dirty="0" smtClean="0">
                <a:ea typeface="ＭＳ Ｐゴシック" charset="0"/>
                <a:cs typeface="ＭＳ Ｐゴシック" charset="0"/>
              </a:rPr>
              <a:t>MOOCs</a:t>
            </a:r>
            <a:endParaRPr lang="en-US" sz="2000" i="1" dirty="0"/>
          </a:p>
        </p:txBody>
      </p:sp>
      <p:sp>
        <p:nvSpPr>
          <p:cNvPr id="31" name="Rectangle 30"/>
          <p:cNvSpPr/>
          <p:nvPr/>
        </p:nvSpPr>
        <p:spPr>
          <a:xfrm>
            <a:off x="3427955" y="7415857"/>
            <a:ext cx="1730217" cy="400110"/>
          </a:xfrm>
          <a:prstGeom prst="rect">
            <a:avLst/>
          </a:prstGeom>
        </p:spPr>
        <p:txBody>
          <a:bodyPr wrap="none">
            <a:spAutoFit/>
          </a:bodyPr>
          <a:lstStyle/>
          <a:p>
            <a:r>
              <a:rPr lang="en-US" sz="2000" i="1" dirty="0" smtClean="0">
                <a:ea typeface="ＭＳ Ｐゴシック" charset="0"/>
                <a:cs typeface="ＭＳ Ｐゴシック" charset="0"/>
              </a:rPr>
              <a:t>Online Content</a:t>
            </a:r>
            <a:endParaRPr lang="en-US" sz="2000" i="1" dirty="0"/>
          </a:p>
        </p:txBody>
      </p:sp>
      <p:sp>
        <p:nvSpPr>
          <p:cNvPr id="32" name="Rectangle 31"/>
          <p:cNvSpPr/>
          <p:nvPr/>
        </p:nvSpPr>
        <p:spPr>
          <a:xfrm>
            <a:off x="6966903" y="7420777"/>
            <a:ext cx="1735860" cy="400110"/>
          </a:xfrm>
          <a:prstGeom prst="rect">
            <a:avLst/>
          </a:prstGeom>
        </p:spPr>
        <p:txBody>
          <a:bodyPr wrap="none">
            <a:spAutoFit/>
          </a:bodyPr>
          <a:lstStyle/>
          <a:p>
            <a:r>
              <a:rPr lang="en-US" sz="2000" i="1" dirty="0" smtClean="0">
                <a:ea typeface="ＭＳ Ｐゴシック" charset="0"/>
                <a:cs typeface="ＭＳ Ｐゴシック" charset="0"/>
              </a:rPr>
              <a:t>Search Engines</a:t>
            </a:r>
            <a:endParaRPr lang="en-US" sz="2000" i="1" dirty="0"/>
          </a:p>
        </p:txBody>
      </p:sp>
      <p:grpSp>
        <p:nvGrpSpPr>
          <p:cNvPr id="6" name="Group 5"/>
          <p:cNvGrpSpPr/>
          <p:nvPr/>
        </p:nvGrpSpPr>
        <p:grpSpPr>
          <a:xfrm>
            <a:off x="3201540" y="3084246"/>
            <a:ext cx="2754054" cy="3288324"/>
            <a:chOff x="3201540" y="3084246"/>
            <a:chExt cx="2754054" cy="3288324"/>
          </a:xfrm>
        </p:grpSpPr>
        <p:sp>
          <p:nvSpPr>
            <p:cNvPr id="27" name="Rectangle 26"/>
            <p:cNvSpPr/>
            <p:nvPr/>
          </p:nvSpPr>
          <p:spPr>
            <a:xfrm>
              <a:off x="3201540" y="3084246"/>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2" name="Picture 24" descr="http://upload.wikimedia.org/wikipedia/commons/5/53/Wikipedia-logo-en-bi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144" y="4598790"/>
              <a:ext cx="1053790" cy="129126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drexel.edu/~/media/Images/now/professionals/release_images/full/Drexel-University-to-Transform-Internet-Public-Library-Into-Virtual-Learning-Lab.as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497" y="3390030"/>
              <a:ext cx="1561328" cy="81189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3558299" y="5897558"/>
              <a:ext cx="2041200" cy="461665"/>
            </a:xfrm>
            <a:prstGeom prst="rect">
              <a:avLst/>
            </a:prstGeom>
          </p:spPr>
          <p:txBody>
            <a:bodyPr wrap="none">
              <a:spAutoFit/>
            </a:bodyPr>
            <a:lstStyle/>
            <a:p>
              <a:r>
                <a:rPr lang="en-US" sz="2400" i="1" dirty="0" smtClean="0">
                  <a:ea typeface="ＭＳ Ｐゴシック" charset="0"/>
                  <a:cs typeface="ＭＳ Ｐゴシック" charset="0"/>
                </a:rPr>
                <a:t>Online Content</a:t>
              </a:r>
              <a:endParaRPr lang="en-US" sz="2400" i="1" dirty="0"/>
            </a:p>
          </p:txBody>
        </p:sp>
      </p:grpSp>
      <p:grpSp>
        <p:nvGrpSpPr>
          <p:cNvPr id="7" name="Group 6"/>
          <p:cNvGrpSpPr/>
          <p:nvPr/>
        </p:nvGrpSpPr>
        <p:grpSpPr>
          <a:xfrm>
            <a:off x="6121860" y="3088362"/>
            <a:ext cx="2754054" cy="3288324"/>
            <a:chOff x="6121860" y="3088362"/>
            <a:chExt cx="2754054" cy="3288324"/>
          </a:xfrm>
        </p:grpSpPr>
        <p:sp>
          <p:nvSpPr>
            <p:cNvPr id="33" name="Rectangle 32"/>
            <p:cNvSpPr/>
            <p:nvPr/>
          </p:nvSpPr>
          <p:spPr>
            <a:xfrm>
              <a:off x="6121860" y="3088362"/>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8" name="Picture 30" descr="http://www.realtrafficproductions.com/Portals/4/G.B.Y.Logo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5400" y="4340754"/>
              <a:ext cx="2251221" cy="17563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http://misterjogja.com/wp-content/uploads/2013/04/google-map-logo-mb8t3qqc.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979" t="22152" r="25297" b="19952"/>
            <a:stretch/>
          </p:blipFill>
          <p:spPr bwMode="auto">
            <a:xfrm>
              <a:off x="7730127" y="3222170"/>
              <a:ext cx="1004076" cy="119307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478611" y="5876960"/>
              <a:ext cx="2054409" cy="461665"/>
            </a:xfrm>
            <a:prstGeom prst="rect">
              <a:avLst/>
            </a:prstGeom>
          </p:spPr>
          <p:txBody>
            <a:bodyPr wrap="none">
              <a:spAutoFit/>
            </a:bodyPr>
            <a:lstStyle/>
            <a:p>
              <a:r>
                <a:rPr lang="en-US" sz="2400" i="1" dirty="0" smtClean="0">
                  <a:ea typeface="ＭＳ Ｐゴシック" charset="0"/>
                  <a:cs typeface="ＭＳ Ｐゴシック" charset="0"/>
                </a:rPr>
                <a:t>Search Engines</a:t>
              </a:r>
              <a:endParaRPr lang="en-US" sz="2400" i="1" dirty="0"/>
            </a:p>
          </p:txBody>
        </p:sp>
      </p:grpSp>
      <p:grpSp>
        <p:nvGrpSpPr>
          <p:cNvPr id="5" name="Group 4"/>
          <p:cNvGrpSpPr/>
          <p:nvPr/>
        </p:nvGrpSpPr>
        <p:grpSpPr>
          <a:xfrm>
            <a:off x="281216" y="3080130"/>
            <a:ext cx="2754054" cy="3288324"/>
            <a:chOff x="281216" y="3080130"/>
            <a:chExt cx="2754054" cy="3288324"/>
          </a:xfrm>
        </p:grpSpPr>
        <p:sp>
          <p:nvSpPr>
            <p:cNvPr id="26" name="Rectangle 25"/>
            <p:cNvSpPr/>
            <p:nvPr/>
          </p:nvSpPr>
          <p:spPr>
            <a:xfrm>
              <a:off x="281216" y="3080130"/>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4" name="Picture 26" descr="http://trikeapps.com/assets/60/screenshot-large-kha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87" r="15845"/>
            <a:stretch/>
          </p:blipFill>
          <p:spPr bwMode="auto">
            <a:xfrm>
              <a:off x="393608" y="4188978"/>
              <a:ext cx="1293235" cy="1693988"/>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cdn10.techchange.org/wp-content/uploads/2013/02/Coursera-Logo-cropped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458" t="33414" r="5056" b="32219"/>
            <a:stretch/>
          </p:blipFill>
          <p:spPr bwMode="auto">
            <a:xfrm>
              <a:off x="1611038" y="4836211"/>
              <a:ext cx="1242084" cy="43946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89699" y="5893442"/>
              <a:ext cx="2149948" cy="461665"/>
            </a:xfrm>
            <a:prstGeom prst="rect">
              <a:avLst/>
            </a:prstGeom>
          </p:spPr>
          <p:txBody>
            <a:bodyPr wrap="none">
              <a:spAutoFit/>
            </a:bodyPr>
            <a:lstStyle/>
            <a:p>
              <a:r>
                <a:rPr lang="en-US" sz="2400" i="1" dirty="0" smtClean="0">
                  <a:ea typeface="ＭＳ Ｐゴシック" charset="0"/>
                  <a:cs typeface="ＭＳ Ｐゴシック" charset="0"/>
                </a:rPr>
                <a:t>Online Learning</a:t>
              </a:r>
              <a:endParaRPr lang="en-US" sz="2400" i="1" dirty="0"/>
            </a:p>
          </p:txBody>
        </p:sp>
        <p:pic>
          <p:nvPicPr>
            <p:cNvPr id="1026" name="Picture 2" descr="Announcing the Center for Innovation in Teaching and Learning"/>
            <p:cNvPicPr>
              <a:picLocks noChangeAspect="1" noChangeArrowheads="1"/>
            </p:cNvPicPr>
            <p:nvPr/>
          </p:nvPicPr>
          <p:blipFill rotWithShape="1">
            <a:blip r:embed="rId9">
              <a:extLst>
                <a:ext uri="{28A0092B-C50C-407E-A947-70E740481C1C}">
                  <a14:useLocalDpi xmlns:a14="http://schemas.microsoft.com/office/drawing/2010/main" val="0"/>
                </a:ext>
              </a:extLst>
            </a:blip>
            <a:srcRect l="23950" t="16399" r="23964" b="32765"/>
            <a:stretch/>
          </p:blipFill>
          <p:spPr bwMode="auto">
            <a:xfrm>
              <a:off x="423055" y="3272427"/>
              <a:ext cx="2440002" cy="8585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19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mobilemarketingwatch.com/wordpress/wp-content/uploads/2013/03/Forrester-eCommerce-to-Hit-370-Billion-in-US-by-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4692" y="9042695"/>
            <a:ext cx="603250" cy="60325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65797" y="69623"/>
            <a:ext cx="3788365" cy="2176846"/>
            <a:chOff x="165797" y="69623"/>
            <a:chExt cx="3788365" cy="2176846"/>
          </a:xfrm>
        </p:grpSpPr>
        <p:sp>
          <p:nvSpPr>
            <p:cNvPr id="45" name="Rectangle 44"/>
            <p:cNvSpPr/>
            <p:nvPr/>
          </p:nvSpPr>
          <p:spPr>
            <a:xfrm>
              <a:off x="165797" y="69623"/>
              <a:ext cx="3788365" cy="2176846"/>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15074" y="229726"/>
              <a:ext cx="3672444" cy="2016743"/>
              <a:chOff x="3332490" y="-1943780"/>
              <a:chExt cx="3672444" cy="2016743"/>
            </a:xfrm>
          </p:grpSpPr>
          <p:pic>
            <p:nvPicPr>
              <p:cNvPr id="1026" name="Picture 2" descr="http://t1.gstatic.com/images?q=tbn:ANd9GcQTXEHy2PghwTk9-mPB6kcD0wpATys5nkG6PaNwdIuUGM2CFoX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490" y="-1943780"/>
                <a:ext cx="3627930" cy="162444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383430" y="-388702"/>
                <a:ext cx="3621504" cy="461665"/>
              </a:xfrm>
              <a:prstGeom prst="rect">
                <a:avLst/>
              </a:prstGeom>
            </p:spPr>
            <p:txBody>
              <a:bodyPr wrap="none">
                <a:spAutoFit/>
              </a:bodyPr>
              <a:lstStyle/>
              <a:p>
                <a:r>
                  <a:rPr lang="en-US" sz="2400" i="1" dirty="0" smtClean="0">
                    <a:ea typeface="ＭＳ Ｐゴシック" charset="0"/>
                    <a:cs typeface="ＭＳ Ｐゴシック" charset="0"/>
                  </a:rPr>
                  <a:t>Networked Medical Devices</a:t>
                </a:r>
                <a:endParaRPr lang="en-US" sz="2400" i="1" dirty="0"/>
              </a:p>
            </p:txBody>
          </p:sp>
        </p:grpSp>
      </p:grpSp>
      <p:grpSp>
        <p:nvGrpSpPr>
          <p:cNvPr id="14" name="Group 13"/>
          <p:cNvGrpSpPr/>
          <p:nvPr/>
        </p:nvGrpSpPr>
        <p:grpSpPr>
          <a:xfrm>
            <a:off x="4835057" y="3705471"/>
            <a:ext cx="4230316" cy="2636407"/>
            <a:chOff x="-4387604" y="6406288"/>
            <a:chExt cx="4230316" cy="2636407"/>
          </a:xfrm>
        </p:grpSpPr>
        <p:sp>
          <p:nvSpPr>
            <p:cNvPr id="8" name="Rectangle 7"/>
            <p:cNvSpPr/>
            <p:nvPr/>
          </p:nvSpPr>
          <p:spPr>
            <a:xfrm>
              <a:off x="-4387604" y="6406288"/>
              <a:ext cx="4230316" cy="2636407"/>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http://trendsupdates.com/wp-content/uploads/2009/11/DOD.jpg"/>
            <p:cNvPicPr>
              <a:picLocks noChangeAspect="1" noChangeArrowheads="1"/>
            </p:cNvPicPr>
            <p:nvPr/>
          </p:nvPicPr>
          <p:blipFill rotWithShape="1">
            <a:blip r:embed="rId5">
              <a:extLst>
                <a:ext uri="{28A0092B-C50C-407E-A947-70E740481C1C}">
                  <a14:useLocalDpi xmlns:a14="http://schemas.microsoft.com/office/drawing/2010/main" val="0"/>
                </a:ext>
              </a:extLst>
            </a:blip>
            <a:srcRect l="49335" t="56006"/>
            <a:stretch/>
          </p:blipFill>
          <p:spPr bwMode="auto">
            <a:xfrm>
              <a:off x="-4242142" y="6549081"/>
              <a:ext cx="3949579" cy="185196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3348828" y="8304525"/>
              <a:ext cx="2418547" cy="461665"/>
            </a:xfrm>
            <a:prstGeom prst="rect">
              <a:avLst/>
            </a:prstGeom>
          </p:spPr>
          <p:txBody>
            <a:bodyPr wrap="none">
              <a:spAutoFit/>
            </a:bodyPr>
            <a:lstStyle/>
            <a:p>
              <a:r>
                <a:rPr lang="en-US" sz="2400" i="1" dirty="0" smtClean="0">
                  <a:ea typeface="ＭＳ Ｐゴシック" charset="0"/>
                  <a:cs typeface="ＭＳ Ｐゴシック" charset="0"/>
                </a:rPr>
                <a:t>Military Networks</a:t>
              </a:r>
              <a:endParaRPr lang="en-US" sz="2400" i="1" dirty="0"/>
            </a:p>
          </p:txBody>
        </p:sp>
      </p:grpSp>
      <p:grpSp>
        <p:nvGrpSpPr>
          <p:cNvPr id="10" name="Group 9"/>
          <p:cNvGrpSpPr/>
          <p:nvPr/>
        </p:nvGrpSpPr>
        <p:grpSpPr>
          <a:xfrm>
            <a:off x="2964263" y="868323"/>
            <a:ext cx="3311610" cy="2517046"/>
            <a:chOff x="5708822" y="4378024"/>
            <a:chExt cx="3311610" cy="2517046"/>
          </a:xfrm>
        </p:grpSpPr>
        <p:sp>
          <p:nvSpPr>
            <p:cNvPr id="47" name="Rectangle 46"/>
            <p:cNvSpPr/>
            <p:nvPr/>
          </p:nvSpPr>
          <p:spPr>
            <a:xfrm>
              <a:off x="5708822" y="4378024"/>
              <a:ext cx="3311610" cy="2517046"/>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774018" y="4392835"/>
              <a:ext cx="3083171" cy="2475118"/>
              <a:chOff x="7138574" y="5347835"/>
              <a:chExt cx="3083171" cy="2475118"/>
            </a:xfrm>
          </p:grpSpPr>
          <p:pic>
            <p:nvPicPr>
              <p:cNvPr id="2052" name="Picture 4" descr="http://www.vail911.com/portals/0/Images/call9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8574" y="5347835"/>
                <a:ext cx="3083171" cy="215822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7397419" y="7361288"/>
                <a:ext cx="2802434" cy="461665"/>
              </a:xfrm>
              <a:prstGeom prst="rect">
                <a:avLst/>
              </a:prstGeom>
            </p:spPr>
            <p:txBody>
              <a:bodyPr wrap="none">
                <a:spAutoFit/>
              </a:bodyPr>
              <a:lstStyle/>
              <a:p>
                <a:r>
                  <a:rPr lang="en-US" sz="2400" i="1" dirty="0" smtClean="0">
                    <a:ea typeface="ＭＳ Ｐゴシック" charset="0"/>
                    <a:cs typeface="ＭＳ Ｐゴシック" charset="0"/>
                  </a:rPr>
                  <a:t>Emergency Response</a:t>
                </a:r>
                <a:endParaRPr lang="en-US" sz="2400" i="1" dirty="0"/>
              </a:p>
            </p:txBody>
          </p:sp>
        </p:grpSp>
      </p:grpSp>
      <p:grpSp>
        <p:nvGrpSpPr>
          <p:cNvPr id="11" name="Group 10"/>
          <p:cNvGrpSpPr/>
          <p:nvPr/>
        </p:nvGrpSpPr>
        <p:grpSpPr>
          <a:xfrm>
            <a:off x="-53923" y="4124684"/>
            <a:ext cx="4037361" cy="2708602"/>
            <a:chOff x="-53923" y="4124684"/>
            <a:chExt cx="4037361" cy="2708602"/>
          </a:xfrm>
        </p:grpSpPr>
        <p:sp>
          <p:nvSpPr>
            <p:cNvPr id="50" name="Rectangle 49"/>
            <p:cNvSpPr/>
            <p:nvPr/>
          </p:nvSpPr>
          <p:spPr>
            <a:xfrm>
              <a:off x="-53923" y="4124684"/>
              <a:ext cx="4037361" cy="2708602"/>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0073" y="4174827"/>
              <a:ext cx="3810000" cy="2594236"/>
              <a:chOff x="266973" y="4818992"/>
              <a:chExt cx="3810000" cy="2594236"/>
            </a:xfrm>
          </p:grpSpPr>
          <p:pic>
            <p:nvPicPr>
              <p:cNvPr id="1030" name="Picture 6" descr="http://ak3.picdn.net/shutterstock/videos/2195494/preview/stock-footage-a-fictional-stock-market-tick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973" y="4818992"/>
                <a:ext cx="3810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52026" y="6951563"/>
                <a:ext cx="3435492" cy="461665"/>
              </a:xfrm>
              <a:prstGeom prst="rect">
                <a:avLst/>
              </a:prstGeom>
            </p:spPr>
            <p:txBody>
              <a:bodyPr wrap="none">
                <a:spAutoFit/>
              </a:bodyPr>
              <a:lstStyle/>
              <a:p>
                <a:r>
                  <a:rPr lang="en-US" sz="2400" i="1" dirty="0" smtClean="0">
                    <a:ea typeface="ＭＳ Ｐゴシック" charset="0"/>
                    <a:cs typeface="ＭＳ Ｐゴシック" charset="0"/>
                  </a:rPr>
                  <a:t>Finance/trading Networks</a:t>
                </a:r>
                <a:endParaRPr lang="en-US" sz="2400" i="1" dirty="0"/>
              </a:p>
            </p:txBody>
          </p:sp>
        </p:grpSp>
      </p:grpSp>
      <p:grpSp>
        <p:nvGrpSpPr>
          <p:cNvPr id="13" name="Group 12"/>
          <p:cNvGrpSpPr/>
          <p:nvPr/>
        </p:nvGrpSpPr>
        <p:grpSpPr>
          <a:xfrm>
            <a:off x="4321786" y="-74539"/>
            <a:ext cx="4822214" cy="4176982"/>
            <a:chOff x="4321786" y="-74539"/>
            <a:chExt cx="4822214" cy="4176982"/>
          </a:xfrm>
        </p:grpSpPr>
        <p:sp>
          <p:nvSpPr>
            <p:cNvPr id="46" name="Rectangle 45"/>
            <p:cNvSpPr/>
            <p:nvPr/>
          </p:nvSpPr>
          <p:spPr>
            <a:xfrm>
              <a:off x="4321786" y="-74539"/>
              <a:ext cx="4822214" cy="4176982"/>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430595" y="55006"/>
              <a:ext cx="4572000" cy="3921259"/>
              <a:chOff x="10571149" y="2266478"/>
              <a:chExt cx="4572000" cy="3921259"/>
            </a:xfrm>
          </p:grpSpPr>
          <p:pic>
            <p:nvPicPr>
              <p:cNvPr id="1028" name="Picture 4" descr="http://i1.ytimg.com/vi/mICsAkOeep4/hqdefaul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1149" y="2266478"/>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2064172" y="5726072"/>
                <a:ext cx="1611082" cy="461665"/>
              </a:xfrm>
              <a:prstGeom prst="rect">
                <a:avLst/>
              </a:prstGeom>
            </p:spPr>
            <p:txBody>
              <a:bodyPr wrap="none">
                <a:spAutoFit/>
              </a:bodyPr>
              <a:lstStyle/>
              <a:p>
                <a:r>
                  <a:rPr lang="en-US" sz="2400" i="1" dirty="0" err="1" smtClean="0">
                    <a:ea typeface="ＭＳ Ｐゴシック" charset="0"/>
                    <a:cs typeface="ＭＳ Ｐゴシック" charset="0"/>
                  </a:rPr>
                  <a:t>Telesurgery</a:t>
                </a:r>
                <a:endParaRPr lang="en-US" sz="2400" i="1" dirty="0"/>
              </a:p>
            </p:txBody>
          </p:sp>
        </p:grpSp>
      </p:grpSp>
      <p:grpSp>
        <p:nvGrpSpPr>
          <p:cNvPr id="12" name="Group 11"/>
          <p:cNvGrpSpPr/>
          <p:nvPr/>
        </p:nvGrpSpPr>
        <p:grpSpPr>
          <a:xfrm>
            <a:off x="5085188" y="3555576"/>
            <a:ext cx="4151379" cy="3288324"/>
            <a:chOff x="10429594" y="-1162962"/>
            <a:chExt cx="4151379" cy="3288324"/>
          </a:xfrm>
        </p:grpSpPr>
        <p:sp>
          <p:nvSpPr>
            <p:cNvPr id="52" name="Rectangle 51"/>
            <p:cNvSpPr/>
            <p:nvPr/>
          </p:nvSpPr>
          <p:spPr>
            <a:xfrm>
              <a:off x="10429594" y="-1162962"/>
              <a:ext cx="4151379"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http://news.vellorecity.com/wp-content/uploads/2013/04/powergri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1149" y="-960655"/>
              <a:ext cx="3848100" cy="26003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1096218" y="1594792"/>
              <a:ext cx="2960490" cy="461665"/>
            </a:xfrm>
            <a:prstGeom prst="rect">
              <a:avLst/>
            </a:prstGeom>
          </p:spPr>
          <p:txBody>
            <a:bodyPr wrap="none">
              <a:spAutoFit/>
            </a:bodyPr>
            <a:lstStyle/>
            <a:p>
              <a:r>
                <a:rPr lang="en-US" sz="2400" i="1" dirty="0" smtClean="0">
                  <a:ea typeface="ＭＳ Ｐゴシック" charset="0"/>
                  <a:cs typeface="ＭＳ Ｐゴシック" charset="0"/>
                </a:rPr>
                <a:t>Critical Infrastructures</a:t>
              </a:r>
              <a:endParaRPr lang="en-US" sz="2400" i="1" dirty="0"/>
            </a:p>
          </p:txBody>
        </p:sp>
      </p:grpSp>
      <p:grpSp>
        <p:nvGrpSpPr>
          <p:cNvPr id="15" name="Group 14"/>
          <p:cNvGrpSpPr/>
          <p:nvPr/>
        </p:nvGrpSpPr>
        <p:grpSpPr>
          <a:xfrm>
            <a:off x="289745" y="2349223"/>
            <a:ext cx="4835765" cy="3649578"/>
            <a:chOff x="-6286248" y="-7107"/>
            <a:chExt cx="5768730" cy="4353692"/>
          </a:xfrm>
        </p:grpSpPr>
        <p:sp>
          <p:nvSpPr>
            <p:cNvPr id="44" name="Rectangle 43"/>
            <p:cNvSpPr/>
            <p:nvPr/>
          </p:nvSpPr>
          <p:spPr>
            <a:xfrm>
              <a:off x="-6286248" y="-7107"/>
              <a:ext cx="5768730" cy="4353692"/>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http://pattensauto.com/wp-content/uploads/2010/07/auto-systems0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3854" y="106580"/>
              <a:ext cx="5429250" cy="390525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025244" y="3884920"/>
              <a:ext cx="3216714" cy="461665"/>
            </a:xfrm>
            <a:prstGeom prst="rect">
              <a:avLst/>
            </a:prstGeom>
          </p:spPr>
          <p:txBody>
            <a:bodyPr wrap="none">
              <a:spAutoFit/>
            </a:bodyPr>
            <a:lstStyle/>
            <a:p>
              <a:r>
                <a:rPr lang="en-US" sz="2400" i="1" dirty="0" smtClean="0"/>
                <a:t>Cyber Physical Networks</a:t>
              </a:r>
              <a:endParaRPr lang="en-US" sz="2400" i="1" dirty="0"/>
            </a:p>
          </p:txBody>
        </p:sp>
      </p:grpSp>
    </p:spTree>
    <p:extLst>
      <p:ext uri="{BB962C8B-B14F-4D97-AF65-F5344CB8AC3E}">
        <p14:creationId xmlns:p14="http://schemas.microsoft.com/office/powerpoint/2010/main" val="5409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class</a:t>
            </a:r>
            <a:endParaRPr lang="en-US" dirty="0"/>
          </a:p>
        </p:txBody>
      </p:sp>
      <p:sp>
        <p:nvSpPr>
          <p:cNvPr id="3" name="Content Placeholder 2"/>
          <p:cNvSpPr>
            <a:spLocks noGrp="1"/>
          </p:cNvSpPr>
          <p:nvPr>
            <p:ph idx="1"/>
          </p:nvPr>
        </p:nvSpPr>
        <p:spPr/>
        <p:txBody>
          <a:bodyPr>
            <a:normAutofit lnSpcReduction="10000"/>
          </a:bodyPr>
          <a:lstStyle/>
          <a:p>
            <a:r>
              <a:rPr lang="en-US" dirty="0" smtClean="0"/>
              <a:t>Goal: teach tools and techniques to build, operate, manage, and deploy application services for modern computer network</a:t>
            </a:r>
          </a:p>
          <a:p>
            <a:endParaRPr lang="en-US" dirty="0" smtClean="0"/>
          </a:p>
          <a:p>
            <a:r>
              <a:rPr lang="en-US" dirty="0" smtClean="0"/>
              <a:t>This class is a first step towards exciting careers</a:t>
            </a:r>
          </a:p>
          <a:p>
            <a:pPr lvl="1"/>
            <a:r>
              <a:rPr lang="en-US" dirty="0" smtClean="0"/>
              <a:t>An operator of a large ISP network</a:t>
            </a:r>
          </a:p>
          <a:p>
            <a:pPr lvl="1"/>
            <a:r>
              <a:rPr lang="en-US" dirty="0" smtClean="0"/>
              <a:t>Architect at a major network device manufacturer</a:t>
            </a:r>
          </a:p>
          <a:p>
            <a:pPr lvl="1"/>
            <a:r>
              <a:rPr lang="en-US" dirty="0" smtClean="0"/>
              <a:t>Designer of a next-generation Internet protocol</a:t>
            </a:r>
          </a:p>
          <a:p>
            <a:pPr lvl="1"/>
            <a:r>
              <a:rPr lang="en-US" dirty="0" smtClean="0"/>
              <a:t>Founder of the next hot network tech startup</a:t>
            </a:r>
          </a:p>
          <a:p>
            <a:pPr lvl="1"/>
            <a:r>
              <a:rPr lang="en-US" dirty="0" smtClean="0"/>
              <a:t>Builder of a major datacenter network</a:t>
            </a:r>
          </a:p>
          <a:p>
            <a:pPr lvl="1"/>
            <a:r>
              <a:rPr lang="en-US" dirty="0" smtClean="0"/>
              <a:t>And much more!...</a:t>
            </a:r>
          </a:p>
          <a:p>
            <a:pPr lvl="1"/>
            <a:endParaRPr lang="en-US" dirty="0" smtClean="0"/>
          </a:p>
          <a:p>
            <a:endParaRPr lang="en-US" dirty="0"/>
          </a:p>
        </p:txBody>
      </p:sp>
    </p:spTree>
    <p:extLst>
      <p:ext uri="{BB962C8B-B14F-4D97-AF65-F5344CB8AC3E}">
        <p14:creationId xmlns:p14="http://schemas.microsoft.com/office/powerpoint/2010/main" val="1925414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class</a:t>
            </a:r>
            <a:endParaRPr lang="en-US" dirty="0"/>
          </a:p>
        </p:txBody>
      </p:sp>
      <p:sp>
        <p:nvSpPr>
          <p:cNvPr id="3" name="Content Placeholder 2"/>
          <p:cNvSpPr>
            <a:spLocks noGrp="1"/>
          </p:cNvSpPr>
          <p:nvPr>
            <p:ph idx="1"/>
          </p:nvPr>
        </p:nvSpPr>
        <p:spPr/>
        <p:txBody>
          <a:bodyPr>
            <a:normAutofit/>
          </a:bodyPr>
          <a:lstStyle/>
          <a:p>
            <a:r>
              <a:rPr lang="en-US" dirty="0" smtClean="0"/>
              <a:t>Key concepts:</a:t>
            </a:r>
          </a:p>
          <a:p>
            <a:pPr lvl="1"/>
            <a:r>
              <a:rPr lang="en-US" dirty="0" smtClean="0"/>
              <a:t>History and overall “architecture” of the Internet</a:t>
            </a:r>
          </a:p>
          <a:p>
            <a:pPr lvl="1"/>
            <a:r>
              <a:rPr lang="en-US" dirty="0" smtClean="0"/>
              <a:t>Routing and addressing</a:t>
            </a:r>
          </a:p>
          <a:p>
            <a:pPr lvl="1"/>
            <a:r>
              <a:rPr lang="en-US" dirty="0" smtClean="0"/>
              <a:t>Data </a:t>
            </a:r>
            <a:r>
              <a:rPr lang="en-US" dirty="0" err="1" smtClean="0"/>
              <a:t>packetization</a:t>
            </a:r>
            <a:r>
              <a:rPr lang="en-US" dirty="0" smtClean="0"/>
              <a:t> and transport</a:t>
            </a:r>
          </a:p>
          <a:p>
            <a:pPr lvl="1"/>
            <a:r>
              <a:rPr lang="en-US" dirty="0" smtClean="0"/>
              <a:t>Network services</a:t>
            </a:r>
          </a:p>
          <a:p>
            <a:pPr lvl="1"/>
            <a:r>
              <a:rPr lang="en-US" dirty="0" smtClean="0"/>
              <a:t>Security</a:t>
            </a:r>
          </a:p>
          <a:p>
            <a:pPr lvl="1"/>
            <a:r>
              <a:rPr lang="en-US" dirty="0" smtClean="0"/>
              <a:t>Network application programming</a:t>
            </a:r>
          </a:p>
          <a:p>
            <a:pPr lvl="1"/>
            <a:r>
              <a:rPr lang="en-US" dirty="0" smtClean="0"/>
              <a:t>Recent trends (datacenters, SDN, …)</a:t>
            </a:r>
          </a:p>
          <a:p>
            <a:endParaRPr lang="en-US" dirty="0"/>
          </a:p>
        </p:txBody>
      </p:sp>
    </p:spTree>
    <p:extLst>
      <p:ext uri="{BB962C8B-B14F-4D97-AF65-F5344CB8AC3E}">
        <p14:creationId xmlns:p14="http://schemas.microsoft.com/office/powerpoint/2010/main" val="186461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pic>
        <p:nvPicPr>
          <p:cNvPr id="4" name="Picture 2" descr="http://www.cs.uiuc.edu/~caesar/ma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845" y="1825625"/>
            <a:ext cx="1883537" cy="2184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d-Douglas_web_June-2013.jpg"/>
          <p:cNvPicPr>
            <a:picLocks noChangeAspect="1" noChangeArrowheads="1"/>
          </p:cNvPicPr>
          <p:nvPr/>
        </p:nvPicPr>
        <p:blipFill rotWithShape="1">
          <a:blip r:embed="rId4">
            <a:extLst>
              <a:ext uri="{28A0092B-C50C-407E-A947-70E740481C1C}">
                <a14:useLocalDpi xmlns:a14="http://schemas.microsoft.com/office/drawing/2010/main" val="0"/>
              </a:ext>
            </a:extLst>
          </a:blip>
          <a:srcRect b="19125"/>
          <a:stretch/>
        </p:blipFill>
        <p:spPr bwMode="auto">
          <a:xfrm>
            <a:off x="2258304" y="4278556"/>
            <a:ext cx="1741326" cy="2109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c.lnkd.licdn.com/media/p/2/000/0b6/217/39690de.jpg"/>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6108" r="6377"/>
          <a:stretch/>
        </p:blipFill>
        <p:spPr bwMode="auto">
          <a:xfrm>
            <a:off x="4956619" y="1897224"/>
            <a:ext cx="1866122" cy="2132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tthew\AppData\Local\Temp\m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225" b="9892"/>
          <a:stretch/>
        </p:blipFill>
        <p:spPr bwMode="auto">
          <a:xfrm>
            <a:off x="5131832" y="4236098"/>
            <a:ext cx="1871956" cy="220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51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 Matthew Caesar</a:t>
            </a:r>
            <a:endParaRPr lang="en-US" dirty="0"/>
          </a:p>
        </p:txBody>
      </p:sp>
      <p:sp>
        <p:nvSpPr>
          <p:cNvPr id="3" name="Content Placeholder 2"/>
          <p:cNvSpPr>
            <a:spLocks noGrp="1"/>
          </p:cNvSpPr>
          <p:nvPr>
            <p:ph idx="1"/>
          </p:nvPr>
        </p:nvSpPr>
        <p:spPr>
          <a:xfrm>
            <a:off x="4193628" y="1690689"/>
            <a:ext cx="4321722" cy="4710111"/>
          </a:xfrm>
        </p:spPr>
        <p:txBody>
          <a:bodyPr>
            <a:normAutofit fontScale="85000" lnSpcReduction="20000"/>
          </a:bodyPr>
          <a:lstStyle/>
          <a:p>
            <a:r>
              <a:rPr lang="en-US" dirty="0" smtClean="0"/>
              <a:t>CS Faculty at Univ. Illinois</a:t>
            </a:r>
          </a:p>
          <a:p>
            <a:r>
              <a:rPr lang="en-US" dirty="0" smtClean="0"/>
              <a:t>PhD from UC Berkeley, 2007</a:t>
            </a:r>
          </a:p>
          <a:p>
            <a:r>
              <a:rPr lang="en-US" dirty="0" smtClean="0"/>
              <a:t>Over 10+ years experience working in computer networks/systems</a:t>
            </a:r>
          </a:p>
          <a:p>
            <a:r>
              <a:rPr lang="en-US" dirty="0" smtClean="0"/>
              <a:t>NSF CAREER Award, </a:t>
            </a:r>
            <a:r>
              <a:rPr lang="en-US" dirty="0"/>
              <a:t>AT&amp;T VURI </a:t>
            </a:r>
            <a:r>
              <a:rPr lang="en-US" dirty="0" smtClean="0"/>
              <a:t>award, PI in DARPA MRC and CSSG programs, over 50 academic pubs</a:t>
            </a:r>
          </a:p>
          <a:p>
            <a:r>
              <a:rPr lang="en-US" dirty="0" smtClean="0"/>
              <a:t>I like to build things that people use</a:t>
            </a:r>
          </a:p>
          <a:p>
            <a:pPr lvl="1"/>
            <a:r>
              <a:rPr lang="en-US" sz="2100" dirty="0" smtClean="0"/>
              <a:t>Industrial </a:t>
            </a:r>
            <a:r>
              <a:rPr lang="en-US" sz="2100" dirty="0"/>
              <a:t>experience at AT&amp;T Labs, Microsoft Research, HP, Nokia DSL; helped found two startups on core networking/security systems; </a:t>
            </a:r>
            <a:r>
              <a:rPr lang="en-US" sz="2100" dirty="0" smtClean="0"/>
              <a:t>partnerships/tech </a:t>
            </a:r>
            <a:r>
              <a:rPr lang="en-US" sz="2100" dirty="0"/>
              <a:t>transfer with Cisco</a:t>
            </a:r>
            <a:r>
              <a:rPr lang="en-US" sz="2100" dirty="0" smtClean="0"/>
              <a:t>, AT&amp;T, Microsoft</a:t>
            </a:r>
            <a:endParaRPr lang="en-US" sz="2100" dirty="0"/>
          </a:p>
        </p:txBody>
      </p:sp>
      <p:pic>
        <p:nvPicPr>
          <p:cNvPr id="3074" name="Picture 2" descr="http://www.cs.uiuc.edu/~caesar/ma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12" y="2027766"/>
            <a:ext cx="2934357" cy="340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54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Siting Chang</a:t>
            </a:r>
            <a:endParaRPr lang="en-US" dirty="0"/>
          </a:p>
        </p:txBody>
      </p:sp>
      <p:sp>
        <p:nvSpPr>
          <p:cNvPr id="3" name="Content Placeholder 2"/>
          <p:cNvSpPr>
            <a:spLocks noGrp="1"/>
          </p:cNvSpPr>
          <p:nvPr>
            <p:ph idx="1"/>
          </p:nvPr>
        </p:nvSpPr>
        <p:spPr>
          <a:xfrm>
            <a:off x="4193628" y="1690689"/>
            <a:ext cx="4321722" cy="4710111"/>
          </a:xfrm>
        </p:spPr>
        <p:txBody>
          <a:bodyPr>
            <a:normAutofit lnSpcReduction="10000"/>
          </a:bodyPr>
          <a:lstStyle/>
          <a:p>
            <a:r>
              <a:rPr lang="en-US" dirty="0" smtClean="0"/>
              <a:t>Brings expertise in data </a:t>
            </a:r>
            <a:r>
              <a:rPr lang="en-US" u="sng" dirty="0" smtClean="0"/>
              <a:t>traffic (monitoring, prediction), vehicle networks</a:t>
            </a:r>
          </a:p>
          <a:p>
            <a:r>
              <a:rPr lang="en-US" dirty="0" smtClean="0"/>
              <a:t>BE+MS in transportation engineering; PhD student at UIUC</a:t>
            </a:r>
          </a:p>
          <a:p>
            <a:r>
              <a:rPr lang="en-US" dirty="0" smtClean="0"/>
              <a:t>Research on Sustainable and Resilient Infrastructure systems</a:t>
            </a:r>
          </a:p>
          <a:p>
            <a:r>
              <a:rPr lang="en-US" dirty="0" smtClean="0"/>
              <a:t>Illinois Traffic Engineering Student Chapter Host</a:t>
            </a:r>
          </a:p>
        </p:txBody>
      </p:sp>
      <p:pic>
        <p:nvPicPr>
          <p:cNvPr id="5122" name="Picture 2" descr="http://web.engr.illinois.edu/~shossen2/profile2.jpg"/>
          <p:cNvPicPr>
            <a:picLocks noChangeAspect="1" noChangeArrowheads="1"/>
          </p:cNvPicPr>
          <p:nvPr/>
        </p:nvPicPr>
        <p:blipFill rotWithShape="1">
          <a:blip r:embed="rId3">
            <a:extLst>
              <a:ext uri="{28A0092B-C50C-407E-A947-70E740481C1C}">
                <a14:useLocalDpi xmlns:a14="http://schemas.microsoft.com/office/drawing/2010/main" val="0"/>
              </a:ext>
            </a:extLst>
          </a:blip>
          <a:srcRect l="18917" t="11689" r="17475" b="15430"/>
          <a:stretch/>
        </p:blipFill>
        <p:spPr bwMode="auto">
          <a:xfrm>
            <a:off x="756745" y="2006006"/>
            <a:ext cx="2869324" cy="33738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c.lnkd.licdn.com/media/p/2/000/0b6/217/39690de.jpg"/>
          <p:cNvPicPr>
            <a:picLocks noChangeAspect="1" noChangeArrowheads="1"/>
          </p:cNvPicPr>
          <p:nvPr/>
        </p:nvPicPr>
        <p:blipFill rotWithShape="1">
          <a:blip r:embed="rId4">
            <a:extLst>
              <a:ext uri="{28A0092B-C50C-407E-A947-70E740481C1C}">
                <a14:useLocalDpi xmlns:a14="http://schemas.microsoft.com/office/drawing/2010/main" val="0"/>
              </a:ext>
            </a:extLst>
          </a:blip>
          <a:srcRect l="6108" r="6377"/>
          <a:stretch/>
        </p:blipFill>
        <p:spPr bwMode="auto">
          <a:xfrm>
            <a:off x="756745" y="2006006"/>
            <a:ext cx="2952608" cy="337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72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Fred Douglas</a:t>
            </a:r>
            <a:endParaRPr lang="en-US" dirty="0"/>
          </a:p>
        </p:txBody>
      </p:sp>
      <p:sp>
        <p:nvSpPr>
          <p:cNvPr id="3" name="Content Placeholder 2"/>
          <p:cNvSpPr>
            <a:spLocks noGrp="1"/>
          </p:cNvSpPr>
          <p:nvPr>
            <p:ph idx="1"/>
          </p:nvPr>
        </p:nvSpPr>
        <p:spPr>
          <a:xfrm>
            <a:off x="4193628" y="1690689"/>
            <a:ext cx="4321722" cy="4710111"/>
          </a:xfrm>
        </p:spPr>
        <p:txBody>
          <a:bodyPr>
            <a:normAutofit fontScale="92500" lnSpcReduction="20000"/>
          </a:bodyPr>
          <a:lstStyle/>
          <a:p>
            <a:r>
              <a:rPr lang="en-US" dirty="0" smtClean="0"/>
              <a:t>Brings expertise in </a:t>
            </a:r>
            <a:r>
              <a:rPr lang="en-US" u="sng" dirty="0" smtClean="0"/>
              <a:t>network theory and data center networking</a:t>
            </a:r>
          </a:p>
          <a:p>
            <a:r>
              <a:rPr lang="en-US" dirty="0" smtClean="0"/>
              <a:t>BA (</a:t>
            </a:r>
            <a:r>
              <a:rPr lang="en-US" dirty="0" err="1" smtClean="0"/>
              <a:t>Math+CS</a:t>
            </a:r>
            <a:r>
              <a:rPr lang="en-US" dirty="0" smtClean="0"/>
              <a:t>, Case Western), PhD student at UIUC</a:t>
            </a:r>
          </a:p>
          <a:p>
            <a:r>
              <a:rPr lang="en-US" dirty="0" smtClean="0"/>
              <a:t>Awards: 1</a:t>
            </a:r>
            <a:r>
              <a:rPr lang="en-US" baseline="30000" dirty="0" smtClean="0"/>
              <a:t>st</a:t>
            </a:r>
            <a:r>
              <a:rPr lang="en-US" dirty="0" smtClean="0"/>
              <a:t> place MAA math competition, NSF REU</a:t>
            </a:r>
          </a:p>
          <a:p>
            <a:r>
              <a:rPr lang="en-US" dirty="0" smtClean="0"/>
              <a:t>Currently building proposed technical infrastructure to power HP’s cloud computing offerings</a:t>
            </a:r>
          </a:p>
          <a:p>
            <a:r>
              <a:rPr lang="en-US" dirty="0" smtClean="0"/>
              <a:t>Previous focus “secure multi-party computation”</a:t>
            </a:r>
          </a:p>
        </p:txBody>
      </p:sp>
      <p:pic>
        <p:nvPicPr>
          <p:cNvPr id="6146" name="Picture 2" descr="Fred-Douglas_web_June-2013.jpg"/>
          <p:cNvPicPr>
            <a:picLocks noChangeAspect="1" noChangeArrowheads="1"/>
          </p:cNvPicPr>
          <p:nvPr/>
        </p:nvPicPr>
        <p:blipFill rotWithShape="1">
          <a:blip r:embed="rId3">
            <a:extLst>
              <a:ext uri="{28A0092B-C50C-407E-A947-70E740481C1C}">
                <a14:useLocalDpi xmlns:a14="http://schemas.microsoft.com/office/drawing/2010/main" val="0"/>
              </a:ext>
            </a:extLst>
          </a:blip>
          <a:srcRect b="11961"/>
          <a:stretch/>
        </p:blipFill>
        <p:spPr bwMode="auto">
          <a:xfrm>
            <a:off x="914400" y="2006006"/>
            <a:ext cx="2543175" cy="335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33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a:t>
            </a:r>
            <a:r>
              <a:rPr lang="en-US" dirty="0" err="1" smtClean="0"/>
              <a:t>Lingyu</a:t>
            </a:r>
            <a:r>
              <a:rPr lang="en-US" dirty="0" smtClean="0"/>
              <a:t> (Ivory) Xu</a:t>
            </a:r>
            <a:endParaRPr lang="en-US" dirty="0"/>
          </a:p>
        </p:txBody>
      </p:sp>
      <p:sp>
        <p:nvSpPr>
          <p:cNvPr id="3" name="Content Placeholder 2"/>
          <p:cNvSpPr>
            <a:spLocks noGrp="1"/>
          </p:cNvSpPr>
          <p:nvPr>
            <p:ph idx="1"/>
          </p:nvPr>
        </p:nvSpPr>
        <p:spPr>
          <a:xfrm>
            <a:off x="4193628" y="1690689"/>
            <a:ext cx="4321722" cy="4710111"/>
          </a:xfrm>
        </p:spPr>
        <p:txBody>
          <a:bodyPr>
            <a:normAutofit fontScale="92500" lnSpcReduction="10000"/>
          </a:bodyPr>
          <a:lstStyle/>
          <a:p>
            <a:r>
              <a:rPr lang="en-US" dirty="0" smtClean="0"/>
              <a:t>Brings expertise in </a:t>
            </a:r>
            <a:r>
              <a:rPr lang="en-US" u="sng" dirty="0" smtClean="0"/>
              <a:t>network security, privacy, and mobile devices</a:t>
            </a:r>
          </a:p>
          <a:p>
            <a:r>
              <a:rPr lang="en-US" dirty="0" smtClean="0"/>
              <a:t>MS student at UIUC, BE in CS from Beijing Univ. </a:t>
            </a:r>
          </a:p>
          <a:p>
            <a:r>
              <a:rPr lang="en-US" dirty="0" smtClean="0"/>
              <a:t>Developed several real-world security solutions: cross-site scripting vulnerability detection tool, privacy platform for Android OS, time-interleaved allocation </a:t>
            </a:r>
            <a:r>
              <a:rPr lang="en-US" dirty="0" err="1" smtClean="0"/>
              <a:t>alg</a:t>
            </a:r>
            <a:r>
              <a:rPr lang="en-US" dirty="0" smtClean="0"/>
              <a:t> for data centers </a:t>
            </a:r>
          </a:p>
        </p:txBody>
      </p:sp>
      <p:pic>
        <p:nvPicPr>
          <p:cNvPr id="5" name="Picture 6" descr="C:\Users\Matthew\AppData\Local\Temp\m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25" b="7802"/>
          <a:stretch/>
        </p:blipFill>
        <p:spPr bwMode="auto">
          <a:xfrm>
            <a:off x="914399" y="2006005"/>
            <a:ext cx="2733675" cy="329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4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38275" y="364578"/>
            <a:ext cx="6267450" cy="611505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4986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can we build networks?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1255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lot we don’t know about how to build networks</a:t>
            </a:r>
            <a:endParaRPr lang="en-US" dirty="0"/>
          </a:p>
        </p:txBody>
      </p:sp>
      <p:sp>
        <p:nvSpPr>
          <p:cNvPr id="3" name="Content Placeholder 2"/>
          <p:cNvSpPr>
            <a:spLocks noGrp="1"/>
          </p:cNvSpPr>
          <p:nvPr>
            <p:ph idx="1"/>
          </p:nvPr>
        </p:nvSpPr>
        <p:spPr/>
        <p:txBody>
          <a:bodyPr>
            <a:normAutofit/>
          </a:bodyPr>
          <a:lstStyle/>
          <a:p>
            <a:r>
              <a:rPr lang="en-US" sz="3200" dirty="0" smtClean="0"/>
              <a:t>No consensus on </a:t>
            </a:r>
            <a:r>
              <a:rPr lang="en-US" sz="3200" dirty="0"/>
              <a:t>what constitutes the </a:t>
            </a:r>
            <a:r>
              <a:rPr lang="en-US" altLang="en-US" sz="3200" dirty="0"/>
              <a:t>“</a:t>
            </a:r>
            <a:r>
              <a:rPr lang="en-US" sz="3200" dirty="0"/>
              <a:t>correct</a:t>
            </a:r>
            <a:r>
              <a:rPr lang="en-US" altLang="en-US" sz="3200" dirty="0"/>
              <a:t>”</a:t>
            </a:r>
            <a:r>
              <a:rPr lang="en-US" sz="3200" dirty="0"/>
              <a:t> or </a:t>
            </a:r>
            <a:r>
              <a:rPr lang="en-US" altLang="en-US" sz="3200" dirty="0"/>
              <a:t>“</a:t>
            </a:r>
            <a:r>
              <a:rPr lang="en-US" sz="3200" dirty="0"/>
              <a:t>best</a:t>
            </a:r>
            <a:r>
              <a:rPr lang="en-US" altLang="en-US" sz="3200" dirty="0"/>
              <a:t>”</a:t>
            </a:r>
            <a:r>
              <a:rPr lang="en-US" sz="3200" dirty="0"/>
              <a:t> network design </a:t>
            </a:r>
          </a:p>
          <a:p>
            <a:r>
              <a:rPr lang="en-US" sz="3200" dirty="0"/>
              <a:t>No consensus on </a:t>
            </a:r>
            <a:r>
              <a:rPr lang="en-US" altLang="en-US" sz="3200" dirty="0"/>
              <a:t>“</a:t>
            </a:r>
            <a:r>
              <a:rPr lang="en-US" sz="3200" dirty="0"/>
              <a:t>top </a:t>
            </a:r>
            <a:r>
              <a:rPr lang="en-US" sz="3200" dirty="0" smtClean="0"/>
              <a:t>problems</a:t>
            </a:r>
            <a:r>
              <a:rPr lang="en-US" altLang="en-US" sz="3200" dirty="0"/>
              <a:t>”</a:t>
            </a:r>
            <a:r>
              <a:rPr lang="en-US" sz="3200" dirty="0"/>
              <a:t> </a:t>
            </a:r>
          </a:p>
          <a:p>
            <a:r>
              <a:rPr lang="en-US" sz="3200" dirty="0"/>
              <a:t>No consensus on the right prioritization of </a:t>
            </a:r>
            <a:r>
              <a:rPr lang="en-US" sz="3200" dirty="0" smtClean="0"/>
              <a:t>goals</a:t>
            </a:r>
          </a:p>
          <a:p>
            <a:r>
              <a:rPr lang="en-US" sz="3200" dirty="0" smtClean="0"/>
              <a:t>Not even a well-developed theory to draw from</a:t>
            </a:r>
          </a:p>
        </p:txBody>
      </p:sp>
    </p:spTree>
    <p:extLst>
      <p:ext uri="{BB962C8B-B14F-4D97-AF65-F5344CB8AC3E}">
        <p14:creationId xmlns:p14="http://schemas.microsoft.com/office/powerpoint/2010/main" val="4107928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What we do know</a:t>
            </a:r>
          </a:p>
        </p:txBody>
      </p:sp>
      <p:sp>
        <p:nvSpPr>
          <p:cNvPr id="3" name="Content Placeholder 2"/>
          <p:cNvSpPr>
            <a:spLocks noGrp="1"/>
          </p:cNvSpPr>
          <p:nvPr>
            <p:ph idx="1"/>
          </p:nvPr>
        </p:nvSpPr>
        <p:spPr>
          <a:xfrm>
            <a:off x="457200" y="1752600"/>
            <a:ext cx="8229600" cy="4411663"/>
          </a:xfrm>
        </p:spPr>
        <p:txBody>
          <a:bodyPr/>
          <a:lstStyle/>
          <a:p>
            <a:r>
              <a:rPr lang="en-US" sz="2400" smtClean="0"/>
              <a:t>The early Internet pioneers came up with a solution that was successful beyond all imagining </a:t>
            </a:r>
          </a:p>
          <a:p>
            <a:r>
              <a:rPr lang="en-US" sz="2400" smtClean="0"/>
              <a:t>Several enduring </a:t>
            </a:r>
            <a:r>
              <a:rPr lang="en-US" sz="2400" smtClean="0">
                <a:solidFill>
                  <a:srgbClr val="FF0000"/>
                </a:solidFill>
              </a:rPr>
              <a:t>architectural principles and practices</a:t>
            </a:r>
            <a:r>
              <a:rPr lang="en-US" sz="2400" smtClean="0"/>
              <a:t> emerged from their work</a:t>
            </a:r>
          </a:p>
          <a:p>
            <a:pPr lvl="1"/>
            <a:endParaRPr lang="en-US" sz="2000" smtClean="0"/>
          </a:p>
          <a:p>
            <a:pPr lvl="1"/>
            <a:endParaRPr lang="en-US" sz="2000" smtClean="0"/>
          </a:p>
          <a:p>
            <a:pPr lvl="1"/>
            <a:endParaRPr lang="en-US" sz="2000" smtClean="0"/>
          </a:p>
        </p:txBody>
      </p:sp>
    </p:spTree>
    <p:extLst>
      <p:ext uri="{BB962C8B-B14F-4D97-AF65-F5344CB8AC3E}">
        <p14:creationId xmlns:p14="http://schemas.microsoft.com/office/powerpoint/2010/main" val="872816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Some key principles</a:t>
            </a:r>
          </a:p>
        </p:txBody>
      </p:sp>
      <p:sp>
        <p:nvSpPr>
          <p:cNvPr id="3" name="Content Placeholder 2"/>
          <p:cNvSpPr>
            <a:spLocks noGrp="1"/>
          </p:cNvSpPr>
          <p:nvPr>
            <p:ph idx="1"/>
          </p:nvPr>
        </p:nvSpPr>
        <p:spPr>
          <a:xfrm>
            <a:off x="609600" y="1752600"/>
            <a:ext cx="8229600" cy="4411663"/>
          </a:xfrm>
        </p:spPr>
        <p:txBody>
          <a:bodyPr/>
          <a:lstStyle/>
          <a:p>
            <a:pPr marL="0" indent="0"/>
            <a:r>
              <a:rPr lang="en-US" sz="2600" dirty="0" smtClean="0"/>
              <a:t>Statistical multiplexing [lecture 2]</a:t>
            </a:r>
          </a:p>
          <a:p>
            <a:pPr marL="0" indent="0"/>
            <a:r>
              <a:rPr lang="en-US" sz="2600" dirty="0" smtClean="0"/>
              <a:t>Packets [lecture 2]</a:t>
            </a:r>
          </a:p>
          <a:p>
            <a:pPr marL="0" indent="0"/>
            <a:r>
              <a:rPr lang="en-US" sz="2600" dirty="0" smtClean="0"/>
              <a:t>The network is </a:t>
            </a:r>
            <a:r>
              <a:rPr lang="en-US" altLang="en-US" sz="2600" dirty="0" smtClean="0"/>
              <a:t>“</a:t>
            </a:r>
            <a:r>
              <a:rPr lang="en-US" sz="2600" dirty="0" smtClean="0"/>
              <a:t>application neutral</a:t>
            </a:r>
            <a:r>
              <a:rPr lang="en-US" altLang="en-US" sz="2600" dirty="0" smtClean="0"/>
              <a:t>”</a:t>
            </a:r>
            <a:r>
              <a:rPr lang="en-US" sz="2600" dirty="0" smtClean="0"/>
              <a:t> [lecture 3]</a:t>
            </a:r>
          </a:p>
          <a:p>
            <a:pPr marL="0" indent="0"/>
            <a:r>
              <a:rPr lang="en-US" sz="2600" dirty="0" smtClean="0"/>
              <a:t>Best effort service [lecture 3]</a:t>
            </a:r>
          </a:p>
          <a:p>
            <a:pPr marL="0" indent="0"/>
            <a:r>
              <a:rPr lang="en-US" sz="2600" dirty="0" smtClean="0"/>
              <a:t>A layered protocol architecture [lectures: all]</a:t>
            </a:r>
          </a:p>
          <a:p>
            <a:pPr marL="0" indent="0"/>
            <a:r>
              <a:rPr lang="en-US" sz="2600" dirty="0" smtClean="0"/>
              <a:t>A </a:t>
            </a:r>
            <a:r>
              <a:rPr lang="en-US" altLang="en-US" sz="2600" dirty="0" smtClean="0"/>
              <a:t>“</a:t>
            </a:r>
            <a:r>
              <a:rPr lang="en-US" sz="2600" dirty="0" smtClean="0"/>
              <a:t>narrow API</a:t>
            </a:r>
            <a:r>
              <a:rPr lang="en-US" altLang="en-US" sz="2600" dirty="0" smtClean="0"/>
              <a:t>”</a:t>
            </a:r>
            <a:r>
              <a:rPr lang="en-US" sz="2600" dirty="0" smtClean="0"/>
              <a:t> at the network layer [lecture 8]</a:t>
            </a:r>
          </a:p>
          <a:p>
            <a:pPr marL="0" indent="0"/>
            <a:r>
              <a:rPr lang="en-US" sz="2600" dirty="0" smtClean="0"/>
              <a:t>The </a:t>
            </a:r>
            <a:r>
              <a:rPr lang="en-US" altLang="en-US" sz="2600" dirty="0" smtClean="0"/>
              <a:t>“</a:t>
            </a:r>
            <a:r>
              <a:rPr lang="en-US" sz="2600" dirty="0" smtClean="0"/>
              <a:t>end to end</a:t>
            </a:r>
            <a:r>
              <a:rPr lang="en-US" altLang="en-US" sz="2600" dirty="0" smtClean="0"/>
              <a:t>”</a:t>
            </a:r>
            <a:r>
              <a:rPr lang="en-US" sz="2600" dirty="0" smtClean="0"/>
              <a:t> design principle [lecture 8]</a:t>
            </a:r>
          </a:p>
          <a:p>
            <a:pPr marL="0" indent="0"/>
            <a:r>
              <a:rPr lang="en-US" sz="2600" dirty="0" smtClean="0"/>
              <a:t>Decentralization [lecture: 2, 3, 6, 8, 9, 21]</a:t>
            </a:r>
          </a:p>
          <a:p>
            <a:pPr lvl="1"/>
            <a:endParaRPr lang="en-US" sz="2000" dirty="0" smtClean="0"/>
          </a:p>
          <a:p>
            <a:pPr lvl="1"/>
            <a:endParaRPr lang="en-US" sz="2000" dirty="0" smtClean="0"/>
          </a:p>
          <a:p>
            <a:pPr lvl="1"/>
            <a:endParaRPr lang="en-US" sz="2000" dirty="0" smtClean="0"/>
          </a:p>
        </p:txBody>
      </p:sp>
    </p:spTree>
    <p:extLst>
      <p:ext uri="{BB962C8B-B14F-4D97-AF65-F5344CB8AC3E}">
        <p14:creationId xmlns:p14="http://schemas.microsoft.com/office/powerpoint/2010/main" val="2686266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What we do know</a:t>
            </a:r>
          </a:p>
        </p:txBody>
      </p:sp>
      <p:sp>
        <p:nvSpPr>
          <p:cNvPr id="3" name="Content Placeholder 2"/>
          <p:cNvSpPr>
            <a:spLocks noGrp="1"/>
          </p:cNvSpPr>
          <p:nvPr>
            <p:ph idx="1"/>
          </p:nvPr>
        </p:nvSpPr>
        <p:spPr>
          <a:xfrm>
            <a:off x="457200" y="1760538"/>
            <a:ext cx="8458200" cy="4716462"/>
          </a:xfrm>
        </p:spPr>
        <p:txBody>
          <a:bodyPr/>
          <a:lstStyle/>
          <a:p>
            <a:r>
              <a:rPr lang="en-US" sz="2400" smtClean="0"/>
              <a:t>The early Internet pioneers came up with a solution that was successful beyond all imagining </a:t>
            </a:r>
          </a:p>
          <a:p>
            <a:r>
              <a:rPr lang="en-US" sz="2400" smtClean="0"/>
              <a:t>Several enduring </a:t>
            </a:r>
            <a:r>
              <a:rPr lang="en-US" sz="2400" smtClean="0">
                <a:solidFill>
                  <a:srgbClr val="FF0000"/>
                </a:solidFill>
              </a:rPr>
              <a:t>architectural principles and practices </a:t>
            </a:r>
            <a:r>
              <a:rPr lang="en-US" sz="2400" smtClean="0"/>
              <a:t>emerged from their work</a:t>
            </a:r>
          </a:p>
          <a:p>
            <a:r>
              <a:rPr lang="en-US" sz="2400" smtClean="0"/>
              <a:t>But it is just one design</a:t>
            </a:r>
          </a:p>
          <a:p>
            <a:r>
              <a:rPr lang="en-US" sz="2400" smtClean="0"/>
              <a:t>And numerous cracks have emerged over time </a:t>
            </a:r>
          </a:p>
          <a:p>
            <a:pPr lvl="1"/>
            <a:r>
              <a:rPr lang="en-US" sz="2000" smtClean="0">
                <a:solidFill>
                  <a:srgbClr val="0000FF"/>
                </a:solidFill>
              </a:rPr>
              <a:t>want to diagnose problems but IP hides federation</a:t>
            </a:r>
          </a:p>
          <a:p>
            <a:pPr lvl="1"/>
            <a:r>
              <a:rPr lang="en-US" sz="2000" smtClean="0">
                <a:solidFill>
                  <a:srgbClr val="0000FF"/>
                </a:solidFill>
              </a:rPr>
              <a:t>want to block unwanted traffic but the network doesn</a:t>
            </a:r>
            <a:r>
              <a:rPr lang="en-US" altLang="en-US" sz="2000" smtClean="0">
                <a:solidFill>
                  <a:srgbClr val="0000FF"/>
                </a:solidFill>
              </a:rPr>
              <a:t>’</a:t>
            </a:r>
            <a:r>
              <a:rPr lang="en-US" sz="2000" smtClean="0">
                <a:solidFill>
                  <a:srgbClr val="0000FF"/>
                </a:solidFill>
              </a:rPr>
              <a:t>t authenticate</a:t>
            </a:r>
          </a:p>
          <a:p>
            <a:pPr lvl="1"/>
            <a:r>
              <a:rPr lang="en-US" sz="2000" smtClean="0">
                <a:solidFill>
                  <a:srgbClr val="0000FF"/>
                </a:solidFill>
              </a:rPr>
              <a:t>can</a:t>
            </a:r>
            <a:r>
              <a:rPr lang="en-US" altLang="en-US" sz="2000" smtClean="0">
                <a:solidFill>
                  <a:srgbClr val="0000FF"/>
                </a:solidFill>
              </a:rPr>
              <a:t>’</a:t>
            </a:r>
            <a:r>
              <a:rPr lang="en-US" sz="2000" smtClean="0">
                <a:solidFill>
                  <a:srgbClr val="0000FF"/>
                </a:solidFill>
              </a:rPr>
              <a:t>t optimize for different applications or customers</a:t>
            </a:r>
          </a:p>
          <a:p>
            <a:pPr lvl="1"/>
            <a:r>
              <a:rPr lang="en-US" sz="2000" smtClean="0">
                <a:solidFill>
                  <a:srgbClr val="0000FF"/>
                </a:solidFill>
              </a:rPr>
              <a:t>complex and buggy protocols </a:t>
            </a:r>
          </a:p>
          <a:p>
            <a:pPr lvl="1"/>
            <a:r>
              <a:rPr lang="en-US" sz="2000" smtClean="0">
                <a:solidFill>
                  <a:srgbClr val="0000FF"/>
                </a:solidFill>
              </a:rPr>
              <a:t>upgrading protocols is deeply painful</a:t>
            </a:r>
          </a:p>
          <a:p>
            <a:pPr lvl="1"/>
            <a:endParaRPr lang="en-US" sz="2000" smtClean="0"/>
          </a:p>
          <a:p>
            <a:pPr lvl="1">
              <a:buFont typeface="Wingdings" panose="05000000000000000000" pitchFamily="2" charset="2"/>
              <a:buNone/>
            </a:pPr>
            <a:endParaRPr lang="en-US" sz="2000" smtClean="0"/>
          </a:p>
          <a:p>
            <a:pPr lvl="1"/>
            <a:endParaRPr lang="en-US" sz="2000" smtClean="0"/>
          </a:p>
          <a:p>
            <a:pPr lvl="1"/>
            <a:endParaRPr lang="en-US" sz="2000" smtClean="0"/>
          </a:p>
          <a:p>
            <a:pPr lvl="1"/>
            <a:endParaRPr lang="en-US" sz="2000" smtClean="0"/>
          </a:p>
        </p:txBody>
      </p:sp>
    </p:spTree>
    <p:extLst>
      <p:ext uri="{BB962C8B-B14F-4D97-AF65-F5344CB8AC3E}">
        <p14:creationId xmlns:p14="http://schemas.microsoft.com/office/powerpoint/2010/main" val="220817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What we do know</a:t>
            </a:r>
          </a:p>
        </p:txBody>
      </p:sp>
      <p:sp>
        <p:nvSpPr>
          <p:cNvPr id="60419" name="Content Placeholder 2"/>
          <p:cNvSpPr>
            <a:spLocks noGrp="1"/>
          </p:cNvSpPr>
          <p:nvPr>
            <p:ph idx="1"/>
          </p:nvPr>
        </p:nvSpPr>
        <p:spPr>
          <a:xfrm>
            <a:off x="457200" y="1760538"/>
            <a:ext cx="8229600" cy="4868862"/>
          </a:xfrm>
        </p:spPr>
        <p:txBody>
          <a:bodyPr/>
          <a:lstStyle/>
          <a:p>
            <a:r>
              <a:rPr lang="en-US" sz="2400" smtClean="0"/>
              <a:t>The early Internet pioneers came up with a solution that was successful beyond all imagining </a:t>
            </a:r>
          </a:p>
          <a:p>
            <a:r>
              <a:rPr lang="en-US" sz="2400" smtClean="0"/>
              <a:t>Several enduring </a:t>
            </a:r>
            <a:r>
              <a:rPr lang="en-US" sz="2400" smtClean="0">
                <a:solidFill>
                  <a:srgbClr val="FF0000"/>
                </a:solidFill>
              </a:rPr>
              <a:t>architectural principles and practices </a:t>
            </a:r>
            <a:r>
              <a:rPr lang="en-US" sz="2400" smtClean="0"/>
              <a:t>emerged from their work</a:t>
            </a:r>
          </a:p>
          <a:p>
            <a:r>
              <a:rPr lang="en-US" sz="2400" smtClean="0"/>
              <a:t>But it is just one design</a:t>
            </a:r>
          </a:p>
          <a:p>
            <a:r>
              <a:rPr lang="en-US" sz="2400" smtClean="0"/>
              <a:t>And numerous cracks have emerged over time </a:t>
            </a:r>
          </a:p>
          <a:p>
            <a:r>
              <a:rPr lang="en-US" sz="2400" smtClean="0"/>
              <a:t>As have new requirements</a:t>
            </a:r>
          </a:p>
          <a:p>
            <a:pPr lvl="1"/>
            <a:r>
              <a:rPr lang="en-US" sz="2000" smtClean="0">
                <a:solidFill>
                  <a:srgbClr val="0000FF"/>
                </a:solidFill>
              </a:rPr>
              <a:t>Mobility, reliability, data centers, sensors, …</a:t>
            </a:r>
          </a:p>
          <a:p>
            <a:pPr lvl="1">
              <a:buFont typeface="Wingdings" panose="05000000000000000000" pitchFamily="2" charset="2"/>
              <a:buNone/>
            </a:pPr>
            <a:endParaRPr lang="en-US" sz="2000" smtClean="0">
              <a:solidFill>
                <a:srgbClr val="0000FF"/>
              </a:solidFill>
            </a:endParaRPr>
          </a:p>
          <a:p>
            <a:pPr lvl="1"/>
            <a:endParaRPr lang="en-US" sz="2000" smtClean="0"/>
          </a:p>
          <a:p>
            <a:pPr lvl="1">
              <a:buFont typeface="Wingdings" panose="05000000000000000000" pitchFamily="2" charset="2"/>
              <a:buNone/>
            </a:pPr>
            <a:endParaRPr lang="en-US" sz="2000" smtClean="0"/>
          </a:p>
          <a:p>
            <a:pPr lvl="1"/>
            <a:endParaRPr lang="en-US" sz="2000" smtClean="0"/>
          </a:p>
          <a:p>
            <a:pPr lvl="1"/>
            <a:endParaRPr lang="en-US" sz="2000" smtClean="0"/>
          </a:p>
          <a:p>
            <a:pPr lvl="1"/>
            <a:endParaRPr lang="en-US" sz="2000" smtClean="0"/>
          </a:p>
        </p:txBody>
      </p:sp>
    </p:spTree>
    <p:extLst>
      <p:ext uri="{BB962C8B-B14F-4D97-AF65-F5344CB8AC3E}">
        <p14:creationId xmlns:p14="http://schemas.microsoft.com/office/powerpoint/2010/main" val="1089062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33400" y="503238"/>
            <a:ext cx="8229600" cy="1173162"/>
          </a:xfrm>
        </p:spPr>
        <p:txBody>
          <a:bodyPr/>
          <a:lstStyle/>
          <a:p>
            <a:r>
              <a:rPr lang="en-US" sz="3600" smtClean="0"/>
              <a:t>Hence, networking today is still debating the big questions... </a:t>
            </a:r>
          </a:p>
        </p:txBody>
      </p:sp>
      <p:sp>
        <p:nvSpPr>
          <p:cNvPr id="61443" name="Content Placeholder 2"/>
          <p:cNvSpPr>
            <a:spLocks noGrp="1"/>
          </p:cNvSpPr>
          <p:nvPr>
            <p:ph idx="1"/>
          </p:nvPr>
        </p:nvSpPr>
        <p:spPr>
          <a:xfrm>
            <a:off x="609600" y="2133600"/>
            <a:ext cx="8229600" cy="3810000"/>
          </a:xfrm>
        </p:spPr>
        <p:txBody>
          <a:bodyPr/>
          <a:lstStyle/>
          <a:p>
            <a:r>
              <a:rPr lang="en-US" smtClean="0">
                <a:solidFill>
                  <a:srgbClr val="0000FF"/>
                </a:solidFill>
              </a:rPr>
              <a:t>Packets </a:t>
            </a:r>
          </a:p>
          <a:p>
            <a:r>
              <a:rPr lang="en-US" smtClean="0">
                <a:solidFill>
                  <a:srgbClr val="0000FF"/>
                </a:solidFill>
              </a:rPr>
              <a:t>Statistical multiplexing </a:t>
            </a:r>
          </a:p>
          <a:p>
            <a:r>
              <a:rPr lang="en-US" smtClean="0">
                <a:solidFill>
                  <a:srgbClr val="0000FF"/>
                </a:solidFill>
              </a:rPr>
              <a:t>Protocol layers</a:t>
            </a:r>
          </a:p>
          <a:p>
            <a:r>
              <a:rPr lang="en-US" smtClean="0">
                <a:solidFill>
                  <a:srgbClr val="0000FF"/>
                </a:solidFill>
              </a:rPr>
              <a:t>A </a:t>
            </a:r>
            <a:r>
              <a:rPr lang="en-US" altLang="en-US" smtClean="0">
                <a:solidFill>
                  <a:srgbClr val="0000FF"/>
                </a:solidFill>
              </a:rPr>
              <a:t>“</a:t>
            </a:r>
            <a:r>
              <a:rPr lang="en-US" smtClean="0">
                <a:solidFill>
                  <a:srgbClr val="0000FF"/>
                </a:solidFill>
              </a:rPr>
              <a:t>narrow waist</a:t>
            </a:r>
            <a:r>
              <a:rPr lang="en-US" altLang="en-US" smtClean="0">
                <a:solidFill>
                  <a:srgbClr val="0000FF"/>
                </a:solidFill>
              </a:rPr>
              <a:t>”</a:t>
            </a:r>
            <a:r>
              <a:rPr lang="en-US" smtClean="0">
                <a:solidFill>
                  <a:srgbClr val="0000FF"/>
                </a:solidFill>
              </a:rPr>
              <a:t> at the network layer</a:t>
            </a:r>
          </a:p>
          <a:p>
            <a:r>
              <a:rPr lang="en-US" smtClean="0">
                <a:solidFill>
                  <a:srgbClr val="0000FF"/>
                </a:solidFill>
              </a:rPr>
              <a:t>Best-effort service</a:t>
            </a:r>
          </a:p>
          <a:p>
            <a:r>
              <a:rPr lang="en-US" smtClean="0">
                <a:solidFill>
                  <a:srgbClr val="0000FF"/>
                </a:solidFill>
              </a:rPr>
              <a:t>The </a:t>
            </a:r>
            <a:r>
              <a:rPr lang="en-US" altLang="en-US" smtClean="0">
                <a:solidFill>
                  <a:srgbClr val="0000FF"/>
                </a:solidFill>
              </a:rPr>
              <a:t>“</a:t>
            </a:r>
            <a:r>
              <a:rPr lang="en-US" smtClean="0">
                <a:solidFill>
                  <a:srgbClr val="0000FF"/>
                </a:solidFill>
              </a:rPr>
              <a:t>end to end</a:t>
            </a:r>
            <a:r>
              <a:rPr lang="en-US" altLang="en-US" smtClean="0">
                <a:solidFill>
                  <a:srgbClr val="0000FF"/>
                </a:solidFill>
              </a:rPr>
              <a:t>”</a:t>
            </a:r>
            <a:r>
              <a:rPr lang="en-US" smtClean="0">
                <a:solidFill>
                  <a:srgbClr val="0000FF"/>
                </a:solidFill>
              </a:rPr>
              <a:t> design principle</a:t>
            </a:r>
          </a:p>
          <a:p>
            <a:r>
              <a:rPr lang="en-US" smtClean="0">
                <a:solidFill>
                  <a:srgbClr val="0000FF"/>
                </a:solidFill>
              </a:rPr>
              <a:t>Decentralization</a:t>
            </a:r>
          </a:p>
          <a:p>
            <a:pPr lvl="1"/>
            <a:endParaRPr lang="en-US" sz="2000" smtClean="0"/>
          </a:p>
          <a:p>
            <a:pPr lvl="1"/>
            <a:endParaRPr lang="en-US" sz="2000" smtClean="0"/>
          </a:p>
          <a:p>
            <a:pPr lvl="1"/>
            <a:endParaRPr lang="en-US" sz="2000" smtClean="0"/>
          </a:p>
        </p:txBody>
      </p:sp>
      <p:sp>
        <p:nvSpPr>
          <p:cNvPr id="6" name="TextBox 5"/>
          <p:cNvSpPr txBox="1">
            <a:spLocks noChangeArrowheads="1"/>
          </p:cNvSpPr>
          <p:nvPr/>
        </p:nvSpPr>
        <p:spPr bwMode="auto">
          <a:xfrm>
            <a:off x="2514600" y="2205038"/>
            <a:ext cx="164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sz="2400" b="0">
                <a:solidFill>
                  <a:srgbClr val="FF0000"/>
                </a:solidFill>
                <a:sym typeface="Wingdings" panose="05000000000000000000" pitchFamily="2" charset="2"/>
              </a:rPr>
              <a:t></a:t>
            </a:r>
            <a:r>
              <a:rPr lang="en-US" altLang="en-US" sz="2400" b="0">
                <a:solidFill>
                  <a:srgbClr val="FF0000"/>
                </a:solidFill>
              </a:rPr>
              <a:t>“</a:t>
            </a:r>
            <a:r>
              <a:rPr lang="en-US" sz="2400" b="0">
                <a:solidFill>
                  <a:srgbClr val="FF0000"/>
                </a:solidFill>
              </a:rPr>
              <a:t>circuits</a:t>
            </a:r>
            <a:r>
              <a:rPr lang="en-US" altLang="en-US" sz="2400" b="0">
                <a:solidFill>
                  <a:srgbClr val="FF0000"/>
                </a:solidFill>
              </a:rPr>
              <a:t>”</a:t>
            </a:r>
            <a:endParaRPr lang="en-US" sz="2400" b="0">
              <a:solidFill>
                <a:srgbClr val="FF0000"/>
              </a:solidFill>
            </a:endParaRPr>
          </a:p>
        </p:txBody>
      </p:sp>
      <p:sp>
        <p:nvSpPr>
          <p:cNvPr id="7" name="TextBox 6"/>
          <p:cNvSpPr txBox="1">
            <a:spLocks noChangeArrowheads="1"/>
          </p:cNvSpPr>
          <p:nvPr/>
        </p:nvSpPr>
        <p:spPr bwMode="auto">
          <a:xfrm>
            <a:off x="4481513" y="2662238"/>
            <a:ext cx="2452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sz="2400" b="0">
                <a:solidFill>
                  <a:srgbClr val="FF0000"/>
                </a:solidFill>
                <a:sym typeface="Wingdings" panose="05000000000000000000" pitchFamily="2" charset="2"/>
              </a:rPr>
              <a:t> </a:t>
            </a:r>
            <a:r>
              <a:rPr lang="en-US" altLang="en-US" sz="2400" b="0">
                <a:solidFill>
                  <a:srgbClr val="FF0000"/>
                </a:solidFill>
              </a:rPr>
              <a:t>“</a:t>
            </a:r>
            <a:r>
              <a:rPr lang="en-US" sz="2400" b="0">
                <a:solidFill>
                  <a:srgbClr val="FF0000"/>
                </a:solidFill>
              </a:rPr>
              <a:t>reservations</a:t>
            </a:r>
            <a:r>
              <a:rPr lang="en-US" altLang="en-US" sz="2400" b="0">
                <a:solidFill>
                  <a:srgbClr val="FF0000"/>
                </a:solidFill>
              </a:rPr>
              <a:t>”</a:t>
            </a:r>
            <a:endParaRPr lang="en-US" sz="2400" b="0">
              <a:solidFill>
                <a:srgbClr val="FF0000"/>
              </a:solidFill>
            </a:endParaRPr>
          </a:p>
        </p:txBody>
      </p:sp>
      <p:sp>
        <p:nvSpPr>
          <p:cNvPr id="8" name="TextBox 7"/>
          <p:cNvSpPr txBox="1">
            <a:spLocks noChangeArrowheads="1"/>
          </p:cNvSpPr>
          <p:nvPr/>
        </p:nvSpPr>
        <p:spPr bwMode="auto">
          <a:xfrm>
            <a:off x="3581400" y="5253038"/>
            <a:ext cx="209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sz="2400" b="0">
                <a:solidFill>
                  <a:srgbClr val="FF0000"/>
                </a:solidFill>
                <a:sym typeface="Wingdings" panose="05000000000000000000" pitchFamily="2" charset="2"/>
              </a:rPr>
              <a:t> </a:t>
            </a:r>
            <a:r>
              <a:rPr lang="en-US" altLang="en-US" sz="2400" b="0">
                <a:solidFill>
                  <a:srgbClr val="FF0000"/>
                </a:solidFill>
                <a:sym typeface="Wingdings" panose="05000000000000000000" pitchFamily="2" charset="2"/>
              </a:rPr>
              <a:t>“</a:t>
            </a:r>
            <a:r>
              <a:rPr lang="en-US" sz="2400" b="0">
                <a:solidFill>
                  <a:srgbClr val="FF0000"/>
                </a:solidFill>
                <a:sym typeface="Wingdings" panose="05000000000000000000" pitchFamily="2" charset="2"/>
              </a:rPr>
              <a:t>centralize</a:t>
            </a:r>
            <a:r>
              <a:rPr lang="en-US" altLang="en-US" sz="2400" b="0">
                <a:solidFill>
                  <a:srgbClr val="FF0000"/>
                </a:solidFill>
                <a:sym typeface="Wingdings" panose="05000000000000000000" pitchFamily="2" charset="2"/>
              </a:rPr>
              <a:t>”</a:t>
            </a:r>
            <a:endParaRPr lang="en-US" sz="2400" b="0">
              <a:solidFill>
                <a:srgbClr val="FF0000"/>
              </a:solidFill>
            </a:endParaRPr>
          </a:p>
        </p:txBody>
      </p:sp>
      <p:sp>
        <p:nvSpPr>
          <p:cNvPr id="9" name="TextBox 8"/>
          <p:cNvSpPr txBox="1">
            <a:spLocks noChangeArrowheads="1"/>
          </p:cNvSpPr>
          <p:nvPr/>
        </p:nvSpPr>
        <p:spPr bwMode="auto">
          <a:xfrm rot="-1749766">
            <a:off x="6634163" y="3041650"/>
            <a:ext cx="2316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sz="2400" b="0">
                <a:solidFill>
                  <a:srgbClr val="FF0000"/>
                </a:solidFill>
                <a:sym typeface="Wingdings" panose="05000000000000000000" pitchFamily="2" charset="2"/>
              </a:rPr>
              <a:t>multi-service</a:t>
            </a:r>
            <a:r>
              <a:rPr lang="en-US" altLang="en-US" sz="2400" b="0">
                <a:solidFill>
                  <a:srgbClr val="FF0000"/>
                </a:solidFill>
              </a:rPr>
              <a:t>”</a:t>
            </a:r>
            <a:endParaRPr lang="en-US" sz="2400" b="0">
              <a:solidFill>
                <a:srgbClr val="FF0000"/>
              </a:solidFill>
            </a:endParaRPr>
          </a:p>
        </p:txBody>
      </p:sp>
      <p:sp>
        <p:nvSpPr>
          <p:cNvPr id="10" name="TextBox 9"/>
          <p:cNvSpPr txBox="1">
            <a:spLocks noChangeArrowheads="1"/>
          </p:cNvSpPr>
          <p:nvPr/>
        </p:nvSpPr>
        <p:spPr bwMode="auto">
          <a:xfrm>
            <a:off x="6181725" y="4724400"/>
            <a:ext cx="250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sz="2400" b="0">
                <a:solidFill>
                  <a:srgbClr val="FF0000"/>
                </a:solidFill>
                <a:sym typeface="Wingdings" panose="05000000000000000000" pitchFamily="2" charset="2"/>
              </a:rPr>
              <a:t> </a:t>
            </a:r>
            <a:r>
              <a:rPr lang="en-US" altLang="en-US" sz="2400" b="0">
                <a:solidFill>
                  <a:srgbClr val="FF0000"/>
                </a:solidFill>
                <a:sym typeface="Wingdings" panose="05000000000000000000" pitchFamily="2" charset="2"/>
              </a:rPr>
              <a:t>“</a:t>
            </a:r>
            <a:r>
              <a:rPr lang="en-US" altLang="ja-JP" sz="2400" b="0">
                <a:solidFill>
                  <a:srgbClr val="FF0000"/>
                </a:solidFill>
                <a:sym typeface="Wingdings" panose="05000000000000000000" pitchFamily="2" charset="2"/>
              </a:rPr>
              <a:t>middleboxes</a:t>
            </a:r>
            <a:r>
              <a:rPr lang="en-US" altLang="en-US" sz="2400" b="0">
                <a:solidFill>
                  <a:srgbClr val="FF0000"/>
                </a:solidFill>
                <a:sym typeface="Wingdings" panose="05000000000000000000" pitchFamily="2" charset="2"/>
              </a:rPr>
              <a:t>”</a:t>
            </a:r>
            <a:endParaRPr lang="en-US" sz="2400" b="0">
              <a:solidFill>
                <a:srgbClr val="FF0000"/>
              </a:solidFill>
            </a:endParaRPr>
          </a:p>
        </p:txBody>
      </p:sp>
    </p:spTree>
    <p:extLst>
      <p:ext uri="{BB962C8B-B14F-4D97-AF65-F5344CB8AC3E}">
        <p14:creationId xmlns:p14="http://schemas.microsoft.com/office/powerpoint/2010/main" val="3447240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122238"/>
            <a:ext cx="8839200" cy="1173162"/>
          </a:xfrm>
        </p:spPr>
        <p:txBody>
          <a:bodyPr/>
          <a:lstStyle/>
          <a:p>
            <a:pPr eaLnBrk="1" hangingPunct="1"/>
            <a:r>
              <a:rPr lang="en-US" smtClean="0"/>
              <a:t>Backing up a level</a:t>
            </a:r>
          </a:p>
        </p:txBody>
      </p:sp>
      <p:sp>
        <p:nvSpPr>
          <p:cNvPr id="833539" name="Rectangle 3"/>
          <p:cNvSpPr>
            <a:spLocks noGrp="1" noChangeArrowheads="1"/>
          </p:cNvSpPr>
          <p:nvPr>
            <p:ph type="body" idx="1"/>
          </p:nvPr>
        </p:nvSpPr>
        <p:spPr>
          <a:xfrm>
            <a:off x="304800" y="1905000"/>
            <a:ext cx="8686800" cy="4953000"/>
          </a:xfrm>
        </p:spPr>
        <p:txBody>
          <a:bodyPr/>
          <a:lstStyle/>
          <a:p>
            <a:pPr eaLnBrk="1" hangingPunct="1"/>
            <a:r>
              <a:rPr lang="en-US" smtClean="0">
                <a:solidFill>
                  <a:srgbClr val="000000"/>
                </a:solidFill>
              </a:rPr>
              <a:t>The Internet offers us a lesson in how to reason through the design of a </a:t>
            </a:r>
            <a:r>
              <a:rPr lang="en-US" u="sng" smtClean="0">
                <a:solidFill>
                  <a:srgbClr val="000000"/>
                </a:solidFill>
              </a:rPr>
              <a:t>very</a:t>
            </a:r>
            <a:r>
              <a:rPr lang="en-US" smtClean="0">
                <a:solidFill>
                  <a:srgbClr val="000000"/>
                </a:solidFill>
              </a:rPr>
              <a:t> complex system </a:t>
            </a:r>
          </a:p>
          <a:p>
            <a:pPr lvl="1" eaLnBrk="1" hangingPunct="1"/>
            <a:r>
              <a:rPr lang="en-US" smtClean="0">
                <a:solidFill>
                  <a:srgbClr val="0000FF"/>
                </a:solidFill>
              </a:rPr>
              <a:t>What are our goals and constraints?</a:t>
            </a:r>
          </a:p>
          <a:p>
            <a:pPr lvl="1" eaLnBrk="1" hangingPunct="1"/>
            <a:r>
              <a:rPr lang="en-US" smtClean="0">
                <a:solidFill>
                  <a:srgbClr val="0000FF"/>
                </a:solidFill>
              </a:rPr>
              <a:t>What</a:t>
            </a:r>
            <a:r>
              <a:rPr lang="en-US" altLang="en-US" smtClean="0">
                <a:solidFill>
                  <a:srgbClr val="0000FF"/>
                </a:solidFill>
              </a:rPr>
              <a:t>’</a:t>
            </a:r>
            <a:r>
              <a:rPr lang="en-US" smtClean="0">
                <a:solidFill>
                  <a:srgbClr val="0000FF"/>
                </a:solidFill>
              </a:rPr>
              <a:t>s the right prioritization of goals?</a:t>
            </a:r>
          </a:p>
          <a:p>
            <a:pPr lvl="1" eaLnBrk="1" hangingPunct="1"/>
            <a:r>
              <a:rPr lang="en-US" smtClean="0">
                <a:solidFill>
                  <a:srgbClr val="0000FF"/>
                </a:solidFill>
              </a:rPr>
              <a:t>How do we decompose a problem? </a:t>
            </a:r>
          </a:p>
          <a:p>
            <a:pPr lvl="1" eaLnBrk="1" hangingPunct="1"/>
            <a:r>
              <a:rPr lang="en-US" smtClean="0">
                <a:solidFill>
                  <a:srgbClr val="0000FF"/>
                </a:solidFill>
              </a:rPr>
              <a:t>Who does what? How?</a:t>
            </a:r>
          </a:p>
          <a:p>
            <a:pPr lvl="1" eaLnBrk="1" hangingPunct="1"/>
            <a:r>
              <a:rPr lang="en-US" smtClean="0">
                <a:solidFill>
                  <a:srgbClr val="0000FF"/>
                </a:solidFill>
              </a:rPr>
              <a:t>What are the interfaces between components?</a:t>
            </a:r>
          </a:p>
          <a:p>
            <a:pPr lvl="1" eaLnBrk="1" hangingPunct="1"/>
            <a:r>
              <a:rPr lang="en-US" smtClean="0">
                <a:solidFill>
                  <a:srgbClr val="0000FF"/>
                </a:solidFill>
              </a:rPr>
              <a:t>What are the tradeoffs between design options?</a:t>
            </a:r>
          </a:p>
          <a:p>
            <a:pPr lvl="1" eaLnBrk="1" hangingPunct="1"/>
            <a:endParaRPr lang="en-US" smtClean="0">
              <a:solidFill>
                <a:srgbClr val="0000FF"/>
              </a:solidFill>
            </a:endParaRPr>
          </a:p>
          <a:p>
            <a:pPr eaLnBrk="1" hangingPunct="1"/>
            <a:r>
              <a:rPr lang="en-US" smtClean="0"/>
              <a:t>In short: a lesson in how to </a:t>
            </a:r>
            <a:r>
              <a:rPr lang="en-US" smtClean="0">
                <a:solidFill>
                  <a:srgbClr val="FF0000"/>
                </a:solidFill>
              </a:rPr>
              <a:t>architect</a:t>
            </a:r>
            <a:r>
              <a:rPr lang="en-US" smtClean="0"/>
              <a:t> a system</a:t>
            </a:r>
          </a:p>
          <a:p>
            <a:pPr eaLnBrk="1" hangingPunct="1">
              <a:lnSpc>
                <a:spcPct val="90000"/>
              </a:lnSpc>
              <a:buFont typeface="Wingdings" panose="05000000000000000000" pitchFamily="2" charset="2"/>
              <a:buNone/>
            </a:pPr>
            <a:endParaRPr lang="en-US" sz="2600" smtClean="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4848225"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79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3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3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3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3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3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35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353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353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“Architecture”</a:t>
            </a:r>
            <a:endParaRPr lang="en-US" dirty="0"/>
          </a:p>
        </p:txBody>
      </p:sp>
      <p:sp>
        <p:nvSpPr>
          <p:cNvPr id="3" name="Content Placeholder 2"/>
          <p:cNvSpPr>
            <a:spLocks noGrp="1"/>
          </p:cNvSpPr>
          <p:nvPr>
            <p:ph idx="1"/>
          </p:nvPr>
        </p:nvSpPr>
        <p:spPr/>
        <p:txBody>
          <a:bodyPr/>
          <a:lstStyle/>
          <a:p>
            <a:r>
              <a:rPr lang="en-US" dirty="0"/>
              <a:t>More about thinking rigorously than doing rigorous math </a:t>
            </a:r>
          </a:p>
          <a:p>
            <a:endParaRPr lang="en-US" dirty="0"/>
          </a:p>
          <a:p>
            <a:r>
              <a:rPr lang="en-US" dirty="0"/>
              <a:t>More about understanding tradeoffs than running benchmarks</a:t>
            </a:r>
          </a:p>
          <a:p>
            <a:endParaRPr lang="en-US" dirty="0"/>
          </a:p>
          <a:p>
            <a:r>
              <a:rPr lang="en-US" dirty="0"/>
              <a:t>More about practicality than optimality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6261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CS 438 Will Teach You</a:t>
            </a:r>
            <a:endParaRPr lang="en-US" dirty="0"/>
          </a:p>
        </p:txBody>
      </p:sp>
      <p:sp>
        <p:nvSpPr>
          <p:cNvPr id="3" name="Content Placeholder 2"/>
          <p:cNvSpPr>
            <a:spLocks noGrp="1"/>
          </p:cNvSpPr>
          <p:nvPr>
            <p:ph idx="1"/>
          </p:nvPr>
        </p:nvSpPr>
        <p:spPr/>
        <p:txBody>
          <a:bodyPr/>
          <a:lstStyle/>
          <a:p>
            <a:pPr>
              <a:lnSpc>
                <a:spcPct val="120000"/>
              </a:lnSpc>
              <a:buClr>
                <a:schemeClr val="tx1"/>
              </a:buClr>
            </a:pPr>
            <a:r>
              <a:rPr lang="en-US" dirty="0">
                <a:cs typeface="Arial" panose="020B0604020202020204" pitchFamily="34" charset="0"/>
              </a:rPr>
              <a:t>How the Internet works</a:t>
            </a:r>
            <a:br>
              <a:rPr lang="en-US" dirty="0">
                <a:cs typeface="Arial" panose="020B0604020202020204" pitchFamily="34" charset="0"/>
              </a:rPr>
            </a:br>
            <a:endParaRPr lang="en-US" sz="2400" dirty="0">
              <a:cs typeface="Arial" panose="020B0604020202020204" pitchFamily="34" charset="0"/>
            </a:endParaRPr>
          </a:p>
          <a:p>
            <a:pPr>
              <a:lnSpc>
                <a:spcPct val="120000"/>
              </a:lnSpc>
              <a:buClr>
                <a:schemeClr val="tx1"/>
              </a:buClr>
            </a:pPr>
            <a:r>
              <a:rPr lang="en-US" sz="3200" dirty="0">
                <a:solidFill>
                  <a:srgbClr val="0000FF"/>
                </a:solidFill>
                <a:cs typeface="Arial" panose="020B0604020202020204" pitchFamily="34" charset="0"/>
              </a:rPr>
              <a:t>Why</a:t>
            </a:r>
            <a:r>
              <a:rPr lang="en-US" sz="3200" dirty="0">
                <a:cs typeface="Arial" panose="020B0604020202020204" pitchFamily="34" charset="0"/>
              </a:rPr>
              <a:t> it works the way it does</a:t>
            </a:r>
            <a:br>
              <a:rPr lang="en-US" sz="3200" dirty="0">
                <a:cs typeface="Arial" panose="020B0604020202020204" pitchFamily="34" charset="0"/>
              </a:rPr>
            </a:br>
            <a:endParaRPr lang="en-US" dirty="0">
              <a:cs typeface="Arial" panose="020B0604020202020204" pitchFamily="34" charset="0"/>
            </a:endParaRPr>
          </a:p>
          <a:p>
            <a:pPr>
              <a:lnSpc>
                <a:spcPct val="120000"/>
              </a:lnSpc>
              <a:buClr>
                <a:schemeClr val="tx1"/>
              </a:buClr>
            </a:pPr>
            <a:r>
              <a:rPr lang="en-US" sz="3600" dirty="0">
                <a:cs typeface="Arial" panose="020B0604020202020204" pitchFamily="34" charset="0"/>
              </a:rPr>
              <a:t>How to </a:t>
            </a:r>
            <a:r>
              <a:rPr lang="en-US" sz="3600" dirty="0">
                <a:solidFill>
                  <a:srgbClr val="FF0000"/>
                </a:solidFill>
                <a:cs typeface="Arial" panose="020B0604020202020204" pitchFamily="34" charset="0"/>
              </a:rPr>
              <a:t>think</a:t>
            </a:r>
            <a:r>
              <a:rPr lang="en-US" sz="3600" dirty="0">
                <a:cs typeface="Arial" panose="020B0604020202020204" pitchFamily="34" charset="0"/>
              </a:rPr>
              <a:t> through a complicated (networking) design </a:t>
            </a:r>
            <a:r>
              <a:rPr lang="en-US" sz="3600" dirty="0" smtClean="0">
                <a:cs typeface="Arial" panose="020B0604020202020204" pitchFamily="34" charset="0"/>
              </a:rPr>
              <a:t>problem</a:t>
            </a:r>
            <a:endParaRPr lang="en-US" sz="3600" dirty="0">
              <a:cs typeface="Arial" panose="020B0604020202020204" pitchFamily="34" charset="0"/>
            </a:endParaRPr>
          </a:p>
        </p:txBody>
      </p:sp>
    </p:spTree>
    <p:extLst>
      <p:ext uri="{BB962C8B-B14F-4D97-AF65-F5344CB8AC3E}">
        <p14:creationId xmlns:p14="http://schemas.microsoft.com/office/powerpoint/2010/main" val="1955579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4017"/>
            <a:ext cx="6400800" cy="4600575"/>
          </a:xfrm>
          <a:prstGeom prst="rect">
            <a:avLst/>
          </a:prstGeom>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p:cNvPicPr>
            <a:picLocks noChangeAspect="1"/>
          </p:cNvPicPr>
          <p:nvPr/>
        </p:nvPicPr>
        <p:blipFill>
          <a:blip r:embed="rId4"/>
          <a:stretch>
            <a:fillRect/>
          </a:stretch>
        </p:blipFill>
        <p:spPr>
          <a:xfrm>
            <a:off x="676275" y="1126854"/>
            <a:ext cx="6048375" cy="5219700"/>
          </a:xfrm>
          <a:prstGeom prst="rect">
            <a:avLst/>
          </a:prstGeom>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rotWithShape="1">
          <a:blip r:embed="rId5"/>
          <a:srcRect l="9211" t="18827" r="33171" b="22058"/>
          <a:stretch/>
        </p:blipFill>
        <p:spPr>
          <a:xfrm>
            <a:off x="4970399" y="-79732"/>
            <a:ext cx="4376558" cy="3367724"/>
          </a:xfrm>
          <a:prstGeom prst="rect">
            <a:avLst/>
          </a:prstGeom>
          <a:ln w="28575">
            <a:solidFill>
              <a:schemeClr val="tx1"/>
            </a:solidFill>
          </a:ln>
          <a:effectLst>
            <a:outerShdw blurRad="50800" dist="38100" dir="5400000" algn="t" rotWithShape="0">
              <a:prstClr val="black">
                <a:alpha val="40000"/>
              </a:prstClr>
            </a:outerShdw>
          </a:effectLst>
        </p:spPr>
      </p:pic>
      <p:pic>
        <p:nvPicPr>
          <p:cNvPr id="7" name="Picture 6"/>
          <p:cNvPicPr>
            <a:picLocks noChangeAspect="1"/>
          </p:cNvPicPr>
          <p:nvPr/>
        </p:nvPicPr>
        <p:blipFill>
          <a:blip r:embed="rId6"/>
          <a:stretch>
            <a:fillRect/>
          </a:stretch>
        </p:blipFill>
        <p:spPr>
          <a:xfrm>
            <a:off x="3545729" y="2513243"/>
            <a:ext cx="9001125" cy="4581525"/>
          </a:xfrm>
          <a:prstGeom prst="rect">
            <a:avLst/>
          </a:prstGeom>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Content Placeholder 6" descr="Picture 5.png"/>
          <p:cNvPicPr>
            <a:picLocks noChangeAspect="1"/>
          </p:cNvPicPr>
          <p:nvPr/>
        </p:nvPicPr>
        <p:blipFill rotWithShape="1">
          <a:blip r:embed="rId7"/>
          <a:srcRect t="6467" b="-8128"/>
          <a:stretch/>
        </p:blipFill>
        <p:spPr bwMode="auto">
          <a:xfrm>
            <a:off x="93663" y="5276850"/>
            <a:ext cx="5827712" cy="3162300"/>
          </a:xfrm>
          <a:prstGeom prst="rect">
            <a:avLst/>
          </a:prstGeom>
          <a:noFill/>
          <a:ln w="28575">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stretch>
            <a:fillRect/>
          </a:stretch>
        </p:blipFill>
        <p:spPr>
          <a:xfrm>
            <a:off x="4850156" y="5023758"/>
            <a:ext cx="6115050" cy="6438900"/>
          </a:xfrm>
          <a:prstGeom prst="rect">
            <a:avLst/>
          </a:prstGeom>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69420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750"/>
                            </p:stCondLst>
                            <p:childTnLst>
                              <p:par>
                                <p:cTn id="14" presetID="1"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750"/>
                            </p:stCondLst>
                            <p:childTnLst>
                              <p:par>
                                <p:cTn id="17" presetID="1"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Details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31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4"/>
          <p:cNvSpPr>
            <a:spLocks noGrp="1" noChangeArrowheads="1"/>
          </p:cNvSpPr>
          <p:nvPr>
            <p:ph type="title" idx="4294967295"/>
          </p:nvPr>
        </p:nvSpPr>
        <p:spPr/>
        <p:txBody>
          <a:bodyPr anchor="b"/>
          <a:lstStyle/>
          <a:p>
            <a:pPr eaLnBrk="1" hangingPunct="1"/>
            <a:r>
              <a:rPr lang="en-US" smtClean="0"/>
              <a:t>Prerequisites</a:t>
            </a:r>
          </a:p>
        </p:txBody>
      </p:sp>
      <p:sp>
        <p:nvSpPr>
          <p:cNvPr id="551939" name="Rectangle 5"/>
          <p:cNvSpPr>
            <a:spLocks noGrp="1" noChangeArrowheads="1"/>
          </p:cNvSpPr>
          <p:nvPr>
            <p:ph type="body" idx="4294967295"/>
          </p:nvPr>
        </p:nvSpPr>
        <p:spPr/>
        <p:txBody>
          <a:bodyPr/>
          <a:lstStyle/>
          <a:p>
            <a:pPr marL="447675" indent="-447675" eaLnBrk="1" hangingPunct="1"/>
            <a:r>
              <a:rPr lang="en-US" dirty="0" smtClean="0"/>
              <a:t>Operating Systems Concepts</a:t>
            </a:r>
          </a:p>
          <a:p>
            <a:pPr marL="889000" lvl="1" indent="-439738" eaLnBrk="1" hangingPunct="1"/>
            <a:r>
              <a:rPr lang="en-US" dirty="0" smtClean="0"/>
              <a:t>CS 241 or equivalent</a:t>
            </a:r>
          </a:p>
          <a:p>
            <a:pPr marL="447675" indent="-447675" eaLnBrk="1" hangingPunct="1"/>
            <a:endParaRPr lang="en-US" dirty="0" smtClean="0"/>
          </a:p>
          <a:p>
            <a:pPr marL="447675" indent="-447675" eaLnBrk="1" hangingPunct="1"/>
            <a:r>
              <a:rPr lang="en-US" dirty="0" smtClean="0"/>
              <a:t>C or C++ Programming</a:t>
            </a:r>
          </a:p>
          <a:p>
            <a:pPr marL="889000" lvl="1" indent="-439738" eaLnBrk="1" hangingPunct="1"/>
            <a:r>
              <a:rPr lang="en-US" dirty="0" smtClean="0"/>
              <a:t>Preferably Unix</a:t>
            </a:r>
          </a:p>
          <a:p>
            <a:pPr marL="889000" lvl="1" indent="-439738" eaLnBrk="1" hangingPunct="1"/>
            <a:endParaRPr lang="en-US" dirty="0" smtClean="0"/>
          </a:p>
          <a:p>
            <a:pPr marL="447675" indent="-447675" eaLnBrk="1" hangingPunct="1"/>
            <a:r>
              <a:rPr lang="en-US" dirty="0" smtClean="0"/>
              <a:t>Probability and Statistics</a:t>
            </a:r>
          </a:p>
          <a:p>
            <a:pPr marL="889000" lvl="1" indent="-439738" eaLnBrk="1" hangingPunct="1"/>
            <a:endParaRPr lang="en-US" dirty="0" smtClean="0"/>
          </a:p>
        </p:txBody>
      </p:sp>
    </p:spTree>
    <p:extLst>
      <p:ext uri="{BB962C8B-B14F-4D97-AF65-F5344CB8AC3E}">
        <p14:creationId xmlns:p14="http://schemas.microsoft.com/office/powerpoint/2010/main" val="99277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4"/>
          <p:cNvSpPr>
            <a:spLocks noGrp="1" noChangeArrowheads="1"/>
          </p:cNvSpPr>
          <p:nvPr>
            <p:ph type="title" idx="4294967295"/>
          </p:nvPr>
        </p:nvSpPr>
        <p:spPr/>
        <p:txBody>
          <a:bodyPr anchor="b"/>
          <a:lstStyle/>
          <a:p>
            <a:pPr eaLnBrk="1" hangingPunct="1"/>
            <a:r>
              <a:rPr lang="en-US" smtClean="0"/>
              <a:t>Grading Policy</a:t>
            </a:r>
          </a:p>
        </p:txBody>
      </p:sp>
      <p:graphicFrame>
        <p:nvGraphicFramePr>
          <p:cNvPr id="7" name="Group 27"/>
          <p:cNvGraphicFramePr>
            <a:graphicFrameLocks noGrp="1"/>
          </p:cNvGraphicFramePr>
          <p:nvPr>
            <p:extLst>
              <p:ext uri="{D42A27DB-BD31-4B8C-83A1-F6EECF244321}">
                <p14:modId xmlns:p14="http://schemas.microsoft.com/office/powerpoint/2010/main" val="2266243675"/>
              </p:ext>
            </p:extLst>
          </p:nvPr>
        </p:nvGraphicFramePr>
        <p:xfrm>
          <a:off x="1598613" y="2387655"/>
          <a:ext cx="5640387" cy="2650131"/>
        </p:xfrm>
        <a:graphic>
          <a:graphicData uri="http://schemas.openxmlformats.org/drawingml/2006/table">
            <a:tbl>
              <a:tblPr/>
              <a:tblGrid>
                <a:gridCol w="2952750"/>
                <a:gridCol w="2687637"/>
              </a:tblGrid>
              <a:tr h="581025">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7 </a:t>
                      </a:r>
                      <a:r>
                        <a:rPr kumimoji="0" lang="en-US" sz="2400" b="0" i="0" u="none" strike="noStrike" cap="none" normalizeH="0" baseline="0" dirty="0" err="1" smtClean="0">
                          <a:ln>
                            <a:noFill/>
                          </a:ln>
                          <a:solidFill>
                            <a:schemeClr val="tx1"/>
                          </a:solidFill>
                          <a:effectLst/>
                          <a:latin typeface="Arial" charset="0"/>
                          <a:ea typeface="Arial" charset="0"/>
                          <a:cs typeface="Arial" charset="0"/>
                        </a:rPr>
                        <a:t>Homeworks</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15%</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3 MPs</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35% (10+10+15)</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07">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Midterm exam</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25%</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07">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“High-level” exam</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2% (extra credit)</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Final exam</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25%</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35349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idx="4294967295"/>
          </p:nvPr>
        </p:nvSpPr>
        <p:spPr/>
        <p:txBody>
          <a:bodyPr anchor="b"/>
          <a:lstStyle/>
          <a:p>
            <a:pPr eaLnBrk="1" hangingPunct="1"/>
            <a:r>
              <a:rPr lang="en-US" smtClean="0"/>
              <a:t>Homework and Projects</a:t>
            </a:r>
          </a:p>
        </p:txBody>
      </p:sp>
      <p:sp>
        <p:nvSpPr>
          <p:cNvPr id="553987" name="Rectangle 3"/>
          <p:cNvSpPr>
            <a:spLocks noGrp="1" noChangeArrowheads="1"/>
          </p:cNvSpPr>
          <p:nvPr>
            <p:ph type="body" idx="4294967295"/>
          </p:nvPr>
        </p:nvSpPr>
        <p:spPr/>
        <p:txBody>
          <a:bodyPr>
            <a:noAutofit/>
          </a:bodyPr>
          <a:lstStyle/>
          <a:p>
            <a:pPr marL="447675" indent="-447675" eaLnBrk="1" hangingPunct="1"/>
            <a:endParaRPr lang="en-US" sz="3200" dirty="0" smtClean="0"/>
          </a:p>
          <a:p>
            <a:pPr marL="447675" indent="-447675" eaLnBrk="1" hangingPunct="1"/>
            <a:r>
              <a:rPr lang="en-US" sz="3200" dirty="0" smtClean="0"/>
              <a:t>Homework: D</a:t>
            </a:r>
            <a:r>
              <a:rPr lang="en-US" sz="2800" dirty="0" smtClean="0"/>
              <a:t>ue Wednesdays at start of class.</a:t>
            </a:r>
          </a:p>
          <a:p>
            <a:pPr marL="447675" indent="-447675" eaLnBrk="1" hangingPunct="1"/>
            <a:endParaRPr lang="en-US" sz="3200" dirty="0" smtClean="0"/>
          </a:p>
          <a:p>
            <a:pPr marL="447675" indent="-447675" eaLnBrk="1" hangingPunct="1"/>
            <a:r>
              <a:rPr lang="en-US" sz="3200" dirty="0" smtClean="0"/>
              <a:t>Projects: </a:t>
            </a:r>
            <a:r>
              <a:rPr lang="en-US" sz="2800" dirty="0" smtClean="0"/>
              <a:t>Due Fridays at 9:00pm. </a:t>
            </a:r>
          </a:p>
          <a:p>
            <a:pPr marL="889000" lvl="1" indent="-439738" eaLnBrk="1" hangingPunct="1"/>
            <a:r>
              <a:rPr lang="en-US" sz="2800" dirty="0" smtClean="0"/>
              <a:t>2% off per hour late</a:t>
            </a:r>
          </a:p>
          <a:p>
            <a:pPr marL="889000" lvl="1" indent="-439738" eaLnBrk="1" hangingPunct="1"/>
            <a:r>
              <a:rPr lang="en-US" sz="2800" dirty="0" smtClean="0"/>
              <a:t>MP1 is solo</a:t>
            </a:r>
          </a:p>
          <a:p>
            <a:pPr marL="889000" lvl="1" indent="-439738" eaLnBrk="1" hangingPunct="1"/>
            <a:r>
              <a:rPr lang="en-US" sz="2800" dirty="0" smtClean="0"/>
              <a:t>MP2 and MP3 are 2 person teams</a:t>
            </a:r>
          </a:p>
          <a:p>
            <a:pPr marL="889000" lvl="1" indent="-439738" eaLnBrk="1" hangingPunct="1"/>
            <a:r>
              <a:rPr lang="en-US" sz="2800" dirty="0" smtClean="0"/>
              <a:t>TAs will handle all project-related questions</a:t>
            </a:r>
          </a:p>
        </p:txBody>
      </p:sp>
    </p:spTree>
    <p:extLst>
      <p:ext uri="{BB962C8B-B14F-4D97-AF65-F5344CB8AC3E}">
        <p14:creationId xmlns:p14="http://schemas.microsoft.com/office/powerpoint/2010/main" val="1364045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3" name="Rectangle 4"/>
          <p:cNvSpPr>
            <a:spLocks noGrp="1" noChangeArrowheads="1"/>
          </p:cNvSpPr>
          <p:nvPr>
            <p:ph type="title" idx="4294967295"/>
          </p:nvPr>
        </p:nvSpPr>
        <p:spPr/>
        <p:txBody>
          <a:bodyPr anchor="b"/>
          <a:lstStyle/>
          <a:p>
            <a:pPr eaLnBrk="1" hangingPunct="1"/>
            <a:r>
              <a:rPr lang="en-US" smtClean="0"/>
              <a:t>Academic Honesty</a:t>
            </a:r>
          </a:p>
        </p:txBody>
      </p:sp>
      <p:sp>
        <p:nvSpPr>
          <p:cNvPr id="555014" name="Rectangle 5"/>
          <p:cNvSpPr>
            <a:spLocks noGrp="1" noChangeArrowheads="1"/>
          </p:cNvSpPr>
          <p:nvPr>
            <p:ph type="body" idx="4294967295"/>
          </p:nvPr>
        </p:nvSpPr>
        <p:spPr/>
        <p:txBody>
          <a:bodyPr>
            <a:normAutofit/>
          </a:bodyPr>
          <a:lstStyle/>
          <a:p>
            <a:pPr marL="447675" indent="-447675" eaLnBrk="1" hangingPunct="1">
              <a:lnSpc>
                <a:spcPct val="90000"/>
              </a:lnSpc>
            </a:pPr>
            <a:r>
              <a:rPr lang="en-US" sz="2400" dirty="0" smtClean="0"/>
              <a:t>Your work in this class must be your own. </a:t>
            </a:r>
          </a:p>
          <a:p>
            <a:pPr marL="447675" indent="-447675" eaLnBrk="1" hangingPunct="1">
              <a:lnSpc>
                <a:spcPct val="90000"/>
              </a:lnSpc>
            </a:pPr>
            <a:r>
              <a:rPr lang="en-US" sz="2400" dirty="0" smtClean="0"/>
              <a:t>All infractions reported to the department</a:t>
            </a:r>
          </a:p>
          <a:p>
            <a:pPr marL="447675" indent="-447675" eaLnBrk="1" hangingPunct="1">
              <a:lnSpc>
                <a:spcPct val="90000"/>
              </a:lnSpc>
            </a:pPr>
            <a:r>
              <a:rPr lang="en-US" sz="2400" dirty="0" smtClean="0"/>
              <a:t>If students are found to have collaborated excessively or to have blatantly cheated (e.g., by copying or sharing answers during an examination or sharing code for the project), all involved will at a minimum receive grades of 0 for the first infraction.</a:t>
            </a:r>
          </a:p>
          <a:p>
            <a:pPr lvl="1" eaLnBrk="1" hangingPunct="1">
              <a:lnSpc>
                <a:spcPct val="90000"/>
              </a:lnSpc>
            </a:pPr>
            <a:r>
              <a:rPr lang="en-US" sz="2000" dirty="0" smtClean="0"/>
              <a:t>We will run a similarity-checking system on code and binaries</a:t>
            </a:r>
          </a:p>
          <a:p>
            <a:pPr marL="447675" indent="-447675" eaLnBrk="1" hangingPunct="1">
              <a:lnSpc>
                <a:spcPct val="90000"/>
              </a:lnSpc>
            </a:pPr>
            <a:r>
              <a:rPr lang="en-US" sz="2400" dirty="0" smtClean="0"/>
              <a:t>Further infractions will result in failure in the course and/or recommendation for dismissal from the university. </a:t>
            </a:r>
          </a:p>
        </p:txBody>
      </p:sp>
    </p:spTree>
    <p:extLst>
      <p:ext uri="{BB962C8B-B14F-4D97-AF65-F5344CB8AC3E}">
        <p14:creationId xmlns:p14="http://schemas.microsoft.com/office/powerpoint/2010/main" val="2974116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7" name="Rectangle 4"/>
          <p:cNvSpPr>
            <a:spLocks noGrp="1" noChangeArrowheads="1"/>
          </p:cNvSpPr>
          <p:nvPr>
            <p:ph type="title" idx="4294967295"/>
          </p:nvPr>
        </p:nvSpPr>
        <p:spPr/>
        <p:txBody>
          <a:bodyPr anchor="b"/>
          <a:lstStyle/>
          <a:p>
            <a:pPr eaLnBrk="1" hangingPunct="1"/>
            <a:r>
              <a:rPr lang="en-US" smtClean="0"/>
              <a:t>Graduate Students</a:t>
            </a:r>
          </a:p>
        </p:txBody>
      </p:sp>
      <p:sp>
        <p:nvSpPr>
          <p:cNvPr id="556038" name="Rectangle 5"/>
          <p:cNvSpPr>
            <a:spLocks noGrp="1" noChangeArrowheads="1"/>
          </p:cNvSpPr>
          <p:nvPr>
            <p:ph type="body" idx="4294967295"/>
          </p:nvPr>
        </p:nvSpPr>
        <p:spPr/>
        <p:txBody>
          <a:bodyPr>
            <a:normAutofit/>
          </a:bodyPr>
          <a:lstStyle/>
          <a:p>
            <a:pPr marL="447675" indent="-447675" eaLnBrk="1" hangingPunct="1">
              <a:lnSpc>
                <a:spcPct val="90000"/>
              </a:lnSpc>
            </a:pPr>
            <a:r>
              <a:rPr lang="en-US" sz="3200" dirty="0" smtClean="0"/>
              <a:t>Graduate students MAY take an extra one hour project in conjunction with this class</a:t>
            </a:r>
          </a:p>
          <a:p>
            <a:pPr marL="889000" lvl="1" indent="-439738" eaLnBrk="1" hangingPunct="1">
              <a:lnSpc>
                <a:spcPct val="90000"/>
              </a:lnSpc>
            </a:pPr>
            <a:endParaRPr lang="en-US" sz="2800" dirty="0" smtClean="0"/>
          </a:p>
          <a:p>
            <a:pPr marL="889000" lvl="1" indent="-439738" eaLnBrk="1" hangingPunct="1">
              <a:lnSpc>
                <a:spcPct val="90000"/>
              </a:lnSpc>
            </a:pPr>
            <a:endParaRPr lang="en-US" dirty="0" smtClean="0"/>
          </a:p>
          <a:p>
            <a:pPr marL="431800" indent="-439738"/>
            <a:r>
              <a:rPr lang="en-US" sz="3200" dirty="0" smtClean="0"/>
              <a:t>Undergraduates may not take this project course</a:t>
            </a:r>
          </a:p>
          <a:p>
            <a:pPr marL="836613" lvl="1" indent="-403225"/>
            <a:r>
              <a:rPr lang="en-US" sz="2800" dirty="0" smtClean="0"/>
              <a:t>However, if you are interested in networking research, please contact me or another faculty here at UIUC</a:t>
            </a:r>
          </a:p>
        </p:txBody>
      </p:sp>
    </p:spTree>
    <p:extLst>
      <p:ext uri="{BB962C8B-B14F-4D97-AF65-F5344CB8AC3E}">
        <p14:creationId xmlns:p14="http://schemas.microsoft.com/office/powerpoint/2010/main" val="3464991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Communications</a:t>
            </a:r>
            <a:endParaRPr lang="en-US" dirty="0"/>
          </a:p>
        </p:txBody>
      </p:sp>
      <p:sp>
        <p:nvSpPr>
          <p:cNvPr id="3" name="Content Placeholder 2"/>
          <p:cNvSpPr>
            <a:spLocks noGrp="1"/>
          </p:cNvSpPr>
          <p:nvPr>
            <p:ph idx="1"/>
          </p:nvPr>
        </p:nvSpPr>
        <p:spPr/>
        <p:txBody>
          <a:bodyPr>
            <a:noAutofit/>
          </a:bodyPr>
          <a:lstStyle/>
          <a:p>
            <a:r>
              <a:rPr lang="en-US" sz="2400" dirty="0" smtClean="0"/>
              <a:t>Web site: </a:t>
            </a:r>
            <a:r>
              <a:rPr lang="en-US" sz="2400" dirty="0" smtClean="0">
                <a:solidFill>
                  <a:srgbClr val="0070C0"/>
                </a:solidFill>
              </a:rPr>
              <a:t>http://courses.engr.illinois.edu/cs438</a:t>
            </a:r>
            <a:endParaRPr lang="en-US" sz="2400" dirty="0" smtClean="0"/>
          </a:p>
          <a:p>
            <a:pPr lvl="1"/>
            <a:r>
              <a:rPr lang="en-US" sz="2000" dirty="0" smtClean="0"/>
              <a:t>Assignments</a:t>
            </a:r>
            <a:r>
              <a:rPr lang="en-US" sz="2000" dirty="0"/>
              <a:t>, lecture slides, announcements </a:t>
            </a:r>
          </a:p>
          <a:p>
            <a:r>
              <a:rPr lang="en-US" sz="2400" dirty="0" smtClean="0"/>
              <a:t>Use </a:t>
            </a:r>
            <a:r>
              <a:rPr lang="en-US" sz="2400" dirty="0"/>
              <a:t>your instructional account to hand in homework and </a:t>
            </a:r>
            <a:r>
              <a:rPr lang="en-US" sz="2400" dirty="0" smtClean="0"/>
              <a:t>projects</a:t>
            </a:r>
          </a:p>
          <a:p>
            <a:r>
              <a:rPr lang="en-US" sz="2400" dirty="0" smtClean="0"/>
              <a:t>Email list:</a:t>
            </a:r>
          </a:p>
          <a:p>
            <a:pPr lvl="1"/>
            <a:r>
              <a:rPr lang="en-US" sz="2000" dirty="0" smtClean="0"/>
              <a:t>Make sure you are on </a:t>
            </a:r>
            <a:r>
              <a:rPr lang="en-US" sz="2000" dirty="0" smtClean="0">
                <a:solidFill>
                  <a:srgbClr val="0070C0"/>
                </a:solidFill>
              </a:rPr>
              <a:t>cs438-sp14@illinois.edu</a:t>
            </a:r>
            <a:endParaRPr lang="en-US" sz="2000" dirty="0">
              <a:solidFill>
                <a:srgbClr val="0070C0"/>
              </a:solidFill>
            </a:endParaRPr>
          </a:p>
          <a:p>
            <a:r>
              <a:rPr lang="en-US" sz="2400" dirty="0" smtClean="0"/>
              <a:t>Use </a:t>
            </a:r>
            <a:r>
              <a:rPr lang="en-US" sz="2400" dirty="0" smtClean="0">
                <a:solidFill>
                  <a:srgbClr val="0070C0"/>
                </a:solidFill>
              </a:rPr>
              <a:t>Piazza </a:t>
            </a:r>
            <a:r>
              <a:rPr lang="en-US" sz="2400" dirty="0" smtClean="0"/>
              <a:t>for </a:t>
            </a:r>
            <a:r>
              <a:rPr lang="en-US" sz="2400" dirty="0"/>
              <a:t>all other intra-class communication</a:t>
            </a:r>
          </a:p>
          <a:p>
            <a:pPr lvl="1"/>
            <a:r>
              <a:rPr lang="en-US" sz="2000" dirty="0"/>
              <a:t>You should all be signed up by </a:t>
            </a:r>
            <a:r>
              <a:rPr lang="en-US" sz="2000" dirty="0" smtClean="0"/>
              <a:t>now</a:t>
            </a:r>
            <a:endParaRPr lang="en-US" sz="2000" dirty="0"/>
          </a:p>
          <a:p>
            <a:r>
              <a:rPr lang="en-US" sz="2400" dirty="0" smtClean="0"/>
              <a:t>Cc our staff (</a:t>
            </a:r>
            <a:r>
              <a:rPr lang="en-US" sz="2400" dirty="0">
                <a:solidFill>
                  <a:srgbClr val="0070C0"/>
                </a:solidFill>
              </a:rPr>
              <a:t>cs438-staff@illinois.edu</a:t>
            </a:r>
            <a:r>
              <a:rPr lang="en-US" sz="2400" dirty="0" smtClean="0"/>
              <a:t>) </a:t>
            </a:r>
            <a:r>
              <a:rPr lang="en-US" sz="2400" dirty="0"/>
              <a:t>on </a:t>
            </a:r>
            <a:r>
              <a:rPr lang="en-US" sz="2400" dirty="0" smtClean="0"/>
              <a:t>any non-private </a:t>
            </a:r>
            <a:r>
              <a:rPr lang="en-US" sz="2400" dirty="0"/>
              <a:t>emails sent directly to me </a:t>
            </a:r>
            <a:r>
              <a:rPr lang="en-US" sz="2400" dirty="0" smtClean="0"/>
              <a:t>(</a:t>
            </a:r>
            <a:r>
              <a:rPr lang="en-US" sz="2400" dirty="0" smtClean="0">
                <a:solidFill>
                  <a:srgbClr val="0070C0"/>
                </a:solidFill>
              </a:rPr>
              <a:t>caesar@illinois.edu</a:t>
            </a:r>
            <a:r>
              <a:rPr lang="en-US" sz="2400" dirty="0" smtClean="0"/>
              <a:t>)</a:t>
            </a:r>
            <a:endParaRPr lang="en-US" sz="2400" dirty="0"/>
          </a:p>
          <a:p>
            <a:endParaRPr lang="en-US" sz="2400" dirty="0"/>
          </a:p>
        </p:txBody>
      </p:sp>
    </p:spTree>
    <p:extLst>
      <p:ext uri="{BB962C8B-B14F-4D97-AF65-F5344CB8AC3E}">
        <p14:creationId xmlns:p14="http://schemas.microsoft.com/office/powerpoint/2010/main" val="1896245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Participation</a:t>
            </a:r>
            <a:endParaRPr lang="en-US" dirty="0"/>
          </a:p>
        </p:txBody>
      </p:sp>
      <p:sp>
        <p:nvSpPr>
          <p:cNvPr id="3" name="Content Placeholder 2"/>
          <p:cNvSpPr>
            <a:spLocks noGrp="1"/>
          </p:cNvSpPr>
          <p:nvPr>
            <p:ph idx="1"/>
          </p:nvPr>
        </p:nvSpPr>
        <p:spPr/>
        <p:txBody>
          <a:bodyPr/>
          <a:lstStyle/>
          <a:p>
            <a:r>
              <a:rPr lang="en-US" dirty="0">
                <a:solidFill>
                  <a:srgbClr val="FF0000"/>
                </a:solidFill>
              </a:rPr>
              <a:t>Ask and answer questions!!</a:t>
            </a:r>
          </a:p>
          <a:p>
            <a:pPr lvl="1"/>
            <a:r>
              <a:rPr lang="en-US" dirty="0"/>
              <a:t>it helps you understand </a:t>
            </a:r>
          </a:p>
          <a:p>
            <a:pPr lvl="1"/>
            <a:r>
              <a:rPr lang="en-US" dirty="0"/>
              <a:t>it helps others understand</a:t>
            </a:r>
          </a:p>
          <a:p>
            <a:pPr lvl="1"/>
            <a:r>
              <a:rPr lang="en-US" dirty="0"/>
              <a:t>it helps you stay awake </a:t>
            </a:r>
          </a:p>
          <a:p>
            <a:pPr lvl="1"/>
            <a:r>
              <a:rPr lang="en-US" dirty="0"/>
              <a:t>it helps me stay awake </a:t>
            </a:r>
          </a:p>
          <a:p>
            <a:pPr lvl="1"/>
            <a:r>
              <a:rPr lang="en-US" dirty="0"/>
              <a:t>it</a:t>
            </a:r>
            <a:r>
              <a:rPr lang="en-US" altLang="en-US" dirty="0"/>
              <a:t>’</a:t>
            </a:r>
            <a:r>
              <a:rPr lang="en-US" dirty="0"/>
              <a:t>s just more fun for all of us</a:t>
            </a:r>
            <a:br>
              <a:rPr lang="en-US" dirty="0"/>
            </a:br>
            <a:endParaRPr lang="en-US" dirty="0"/>
          </a:p>
          <a:p>
            <a:r>
              <a:rPr lang="en-US" dirty="0"/>
              <a:t>Sit towards the front</a:t>
            </a:r>
            <a:br>
              <a:rPr lang="en-US" dirty="0"/>
            </a:br>
            <a:endParaRPr lang="en-US" dirty="0"/>
          </a:p>
          <a:p>
            <a:r>
              <a:rPr lang="en-US" dirty="0"/>
              <a:t>Limit electronic access for &lt; 90 minutes </a:t>
            </a:r>
          </a:p>
          <a:p>
            <a:pPr marL="0" indent="0">
              <a:buNone/>
            </a:pPr>
            <a:endParaRPr lang="en-US" dirty="0"/>
          </a:p>
        </p:txBody>
      </p:sp>
    </p:spTree>
    <p:extLst>
      <p:ext uri="{BB962C8B-B14F-4D97-AF65-F5344CB8AC3E}">
        <p14:creationId xmlns:p14="http://schemas.microsoft.com/office/powerpoint/2010/main" val="966667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a:t>
            </a:r>
            <a:endParaRPr lang="en-US" dirty="0"/>
          </a:p>
        </p:txBody>
      </p:sp>
      <p:sp>
        <p:nvSpPr>
          <p:cNvPr id="3" name="Content Placeholder 2"/>
          <p:cNvSpPr>
            <a:spLocks noGrp="1"/>
          </p:cNvSpPr>
          <p:nvPr>
            <p:ph idx="1"/>
          </p:nvPr>
        </p:nvSpPr>
        <p:spPr/>
        <p:txBody>
          <a:bodyPr/>
          <a:lstStyle/>
          <a:p>
            <a:r>
              <a:rPr lang="en-US" smtClean="0"/>
              <a:t>Slide decks include </a:t>
            </a:r>
            <a:r>
              <a:rPr lang="en-US" dirty="0" smtClean="0"/>
              <a:t>content developed at UC Berkeley (Scott </a:t>
            </a:r>
            <a:r>
              <a:rPr lang="en-US" dirty="0" err="1" smtClean="0"/>
              <a:t>Shenker</a:t>
            </a:r>
            <a:r>
              <a:rPr lang="en-US" dirty="0" smtClean="0"/>
              <a:t>, Ion </a:t>
            </a:r>
            <a:r>
              <a:rPr lang="en-US" dirty="0" err="1" smtClean="0"/>
              <a:t>Stoica</a:t>
            </a:r>
            <a:r>
              <a:rPr lang="en-US" dirty="0" smtClean="0"/>
              <a:t>, Sylvia </a:t>
            </a:r>
            <a:r>
              <a:rPr lang="en-US" dirty="0" err="1" smtClean="0"/>
              <a:t>Ratnasamy</a:t>
            </a:r>
            <a:r>
              <a:rPr lang="en-US" dirty="0" smtClean="0"/>
              <a:t>), Princeton University (Jennifer Rexford), University of Massachusetts (Jim Kurose), Stanford (Nick </a:t>
            </a:r>
            <a:r>
              <a:rPr lang="en-US" dirty="0" err="1" smtClean="0"/>
              <a:t>McKeown</a:t>
            </a:r>
            <a:r>
              <a:rPr lang="en-US" dirty="0" smtClean="0"/>
              <a:t>), and others</a:t>
            </a:r>
          </a:p>
          <a:p>
            <a:endParaRPr lang="en-US" dirty="0"/>
          </a:p>
        </p:txBody>
      </p:sp>
    </p:spTree>
    <p:extLst>
      <p:ext uri="{BB962C8B-B14F-4D97-AF65-F5344CB8AC3E}">
        <p14:creationId xmlns:p14="http://schemas.microsoft.com/office/powerpoint/2010/main" val="555549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99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Networks is Challenging</a:t>
            </a:r>
            <a:endParaRPr lang="en-US" dirty="0"/>
          </a:p>
        </p:txBody>
      </p:sp>
      <p:sp>
        <p:nvSpPr>
          <p:cNvPr id="5" name="Rectangle 4"/>
          <p:cNvSpPr/>
          <p:nvPr/>
        </p:nvSpPr>
        <p:spPr>
          <a:xfrm>
            <a:off x="5684108" y="1690689"/>
            <a:ext cx="1037968" cy="657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825625"/>
            <a:ext cx="7600950" cy="4351338"/>
          </a:xfrm>
        </p:spPr>
        <p:txBody>
          <a:bodyPr>
            <a:noAutofit/>
          </a:bodyPr>
          <a:lstStyle/>
          <a:p>
            <a:r>
              <a:rPr lang="en-US" sz="3600" i="1" dirty="0" smtClean="0">
                <a:solidFill>
                  <a:srgbClr val="C00000"/>
                </a:solidFill>
              </a:rPr>
              <a:t>Networks are large and complex</a:t>
            </a:r>
          </a:p>
          <a:p>
            <a:r>
              <a:rPr lang="en-US" sz="3200" dirty="0"/>
              <a:t>Tremendous scale</a:t>
            </a:r>
            <a:endParaRPr lang="en-US" sz="3200" i="1" dirty="0">
              <a:solidFill>
                <a:srgbClr val="C00000"/>
              </a:solidFill>
            </a:endParaRPr>
          </a:p>
          <a:p>
            <a:pPr lvl="1"/>
            <a:r>
              <a:rPr lang="en-US" dirty="0">
                <a:solidFill>
                  <a:srgbClr val="FF0000"/>
                </a:solidFill>
              </a:rPr>
              <a:t>2.4 Billion</a:t>
            </a:r>
            <a:r>
              <a:rPr lang="en-US" dirty="0"/>
              <a:t> users (34% of world                                 population)</a:t>
            </a:r>
          </a:p>
          <a:p>
            <a:pPr lvl="1"/>
            <a:r>
              <a:rPr lang="en-US" dirty="0">
                <a:solidFill>
                  <a:srgbClr val="FF0000"/>
                </a:solidFill>
              </a:rPr>
              <a:t>1 Trillion </a:t>
            </a:r>
            <a:r>
              <a:rPr lang="en-US" dirty="0"/>
              <a:t>objects</a:t>
            </a:r>
          </a:p>
          <a:p>
            <a:pPr lvl="1"/>
            <a:r>
              <a:rPr lang="en-US" dirty="0">
                <a:solidFill>
                  <a:srgbClr val="FF0000"/>
                </a:solidFill>
              </a:rPr>
              <a:t>2 Million </a:t>
            </a:r>
            <a:r>
              <a:rPr lang="en-US" dirty="0"/>
              <a:t>routers, </a:t>
            </a:r>
            <a:r>
              <a:rPr lang="en-US" dirty="0">
                <a:solidFill>
                  <a:srgbClr val="FF0000"/>
                </a:solidFill>
              </a:rPr>
              <a:t>20,000</a:t>
            </a:r>
            <a:r>
              <a:rPr lang="en-US" dirty="0"/>
              <a:t> ISPs</a:t>
            </a:r>
          </a:p>
          <a:p>
            <a:pPr lvl="1"/>
            <a:r>
              <a:rPr lang="en-US" dirty="0"/>
              <a:t>Routers that switch </a:t>
            </a:r>
            <a:r>
              <a:rPr lang="en-US" dirty="0">
                <a:solidFill>
                  <a:srgbClr val="FF0000"/>
                </a:solidFill>
              </a:rPr>
              <a:t>10TB/second</a:t>
            </a:r>
            <a:endParaRPr lang="en-US" dirty="0"/>
          </a:p>
          <a:p>
            <a:r>
              <a:rPr lang="en-US" sz="3200" dirty="0"/>
              <a:t>Incessant rapid growth</a:t>
            </a:r>
          </a:p>
          <a:p>
            <a:r>
              <a:rPr lang="en-US" sz="3200" dirty="0"/>
              <a:t>Run by parties with </a:t>
            </a:r>
            <a:r>
              <a:rPr lang="en-US" sz="3200" dirty="0" smtClean="0"/>
              <a:t>                         competing interests</a:t>
            </a:r>
            <a:endParaRPr lang="en-US" sz="3200" i="1" dirty="0">
              <a:solidFill>
                <a:srgbClr val="C00000"/>
              </a:solidFill>
            </a:endParaRPr>
          </a:p>
          <a:p>
            <a:endParaRPr lang="en-US" dirty="0" smtClean="0"/>
          </a:p>
        </p:txBody>
      </p:sp>
      <p:pic>
        <p:nvPicPr>
          <p:cNvPr id="6" name="Picture 2" descr="http://www.ietf.org/proceedings/50/slides/plenary-2/img0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108" y="4423718"/>
            <a:ext cx="3500051" cy="2434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boxysean.com/media/images/clocktower-lan/web/current_interne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057" y="2376488"/>
            <a:ext cx="2776152" cy="208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0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Networks is Challenging</a:t>
            </a:r>
            <a:endParaRPr lang="en-US" dirty="0"/>
          </a:p>
        </p:txBody>
      </p:sp>
      <p:sp>
        <p:nvSpPr>
          <p:cNvPr id="5" name="Rectangle 4"/>
          <p:cNvSpPr/>
          <p:nvPr/>
        </p:nvSpPr>
        <p:spPr>
          <a:xfrm>
            <a:off x="5684108" y="1690689"/>
            <a:ext cx="1037968" cy="657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825625"/>
            <a:ext cx="7600950" cy="4351338"/>
          </a:xfrm>
        </p:spPr>
        <p:txBody>
          <a:bodyPr>
            <a:noAutofit/>
          </a:bodyPr>
          <a:lstStyle/>
          <a:p>
            <a:r>
              <a:rPr lang="en-US" sz="3600" i="1" dirty="0" smtClean="0">
                <a:solidFill>
                  <a:srgbClr val="C00000"/>
                </a:solidFill>
              </a:rPr>
              <a:t>Networks are hard to change</a:t>
            </a:r>
          </a:p>
          <a:p>
            <a:r>
              <a:rPr lang="en-US" sz="3200" dirty="0" smtClean="0"/>
              <a:t>Complex </a:t>
            </a:r>
            <a:r>
              <a:rPr lang="en-US" sz="3200" dirty="0" err="1" smtClean="0"/>
              <a:t>intertwinings</a:t>
            </a:r>
            <a:r>
              <a:rPr lang="en-US" sz="3200" dirty="0" smtClean="0"/>
              <a:t>, dependencies across protocols/systems, networks</a:t>
            </a:r>
          </a:p>
          <a:p>
            <a:r>
              <a:rPr lang="en-US" sz="3200" dirty="0" smtClean="0"/>
              <a:t>But you cannot reboot the Internet</a:t>
            </a:r>
          </a:p>
          <a:p>
            <a:r>
              <a:rPr lang="en-US" sz="3200" dirty="0" smtClean="0"/>
              <a:t>Akin to changing engine of a plane while you are flying it</a:t>
            </a:r>
          </a:p>
          <a:p>
            <a:endParaRPr lang="en-US" sz="3200" i="1" dirty="0">
              <a:solidFill>
                <a:srgbClr val="C00000"/>
              </a:solidFill>
            </a:endParaRPr>
          </a:p>
          <a:p>
            <a:endParaRPr lang="en-US" dirty="0" smtClean="0"/>
          </a:p>
        </p:txBody>
      </p:sp>
    </p:spTree>
    <p:extLst>
      <p:ext uri="{BB962C8B-B14F-4D97-AF65-F5344CB8AC3E}">
        <p14:creationId xmlns:p14="http://schemas.microsoft.com/office/powerpoint/2010/main" val="3382304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Networks is Challenging</a:t>
            </a:r>
            <a:endParaRPr lang="en-US" dirty="0"/>
          </a:p>
        </p:txBody>
      </p:sp>
      <p:sp>
        <p:nvSpPr>
          <p:cNvPr id="3" name="Content Placeholder 2"/>
          <p:cNvSpPr>
            <a:spLocks noGrp="1"/>
          </p:cNvSpPr>
          <p:nvPr>
            <p:ph idx="1"/>
          </p:nvPr>
        </p:nvSpPr>
        <p:spPr/>
        <p:txBody>
          <a:bodyPr>
            <a:noAutofit/>
          </a:bodyPr>
          <a:lstStyle/>
          <a:p>
            <a:r>
              <a:rPr lang="en-US" sz="3600" i="1" dirty="0">
                <a:solidFill>
                  <a:srgbClr val="C00000"/>
                </a:solidFill>
              </a:rPr>
              <a:t>Networks are under continuous attack</a:t>
            </a:r>
          </a:p>
          <a:p>
            <a:r>
              <a:rPr lang="en-US" sz="3200" dirty="0" smtClean="0"/>
              <a:t>As </a:t>
            </a:r>
            <a:r>
              <a:rPr lang="en-US" sz="3200" dirty="0"/>
              <a:t>network population grows in size so does number of </a:t>
            </a:r>
          </a:p>
          <a:p>
            <a:pPr lvl="1"/>
            <a:r>
              <a:rPr lang="en-US" dirty="0"/>
              <a:t>Vandals</a:t>
            </a:r>
          </a:p>
          <a:p>
            <a:pPr lvl="1"/>
            <a:r>
              <a:rPr lang="en-US" dirty="0"/>
              <a:t>Crazies</a:t>
            </a:r>
          </a:p>
          <a:p>
            <a:r>
              <a:rPr lang="en-US" sz="3200" dirty="0"/>
              <a:t>Size makes it attractive target to crooks, spies, and militaries</a:t>
            </a:r>
          </a:p>
          <a:p>
            <a:pPr lvl="1"/>
            <a:r>
              <a:rPr lang="en-US" dirty="0"/>
              <a:t>Network crime is a $114B industry</a:t>
            </a:r>
          </a:p>
          <a:p>
            <a:r>
              <a:rPr lang="en-US" sz="3000" dirty="0"/>
              <a:t>Continuous flood of </a:t>
            </a:r>
            <a:r>
              <a:rPr lang="en-US" sz="3000" dirty="0" err="1"/>
              <a:t>DoS</a:t>
            </a:r>
            <a:r>
              <a:rPr lang="en-US" sz="3000" dirty="0"/>
              <a:t>, sniffing, compromise, phishing, extortion,…</a:t>
            </a:r>
          </a:p>
          <a:p>
            <a:endParaRPr lang="en-US" dirty="0"/>
          </a:p>
        </p:txBody>
      </p:sp>
    </p:spTree>
    <p:extLst>
      <p:ext uri="{BB962C8B-B14F-4D97-AF65-F5344CB8AC3E}">
        <p14:creationId xmlns:p14="http://schemas.microsoft.com/office/powerpoint/2010/main" val="3323767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Networks is Challenging</a:t>
            </a:r>
            <a:endParaRPr lang="en-US" dirty="0"/>
          </a:p>
        </p:txBody>
      </p:sp>
      <p:sp>
        <p:nvSpPr>
          <p:cNvPr id="3" name="Content Placeholder 2"/>
          <p:cNvSpPr>
            <a:spLocks noGrp="1"/>
          </p:cNvSpPr>
          <p:nvPr>
            <p:ph idx="1"/>
          </p:nvPr>
        </p:nvSpPr>
        <p:spPr/>
        <p:txBody>
          <a:bodyPr>
            <a:normAutofit/>
          </a:bodyPr>
          <a:lstStyle/>
          <a:p>
            <a:r>
              <a:rPr lang="en-US" dirty="0" smtClean="0"/>
              <a:t>Networks are big, complex</a:t>
            </a:r>
          </a:p>
          <a:p>
            <a:r>
              <a:rPr lang="en-US" dirty="0" smtClean="0"/>
              <a:t>Distributed over global scales</a:t>
            </a:r>
          </a:p>
          <a:p>
            <a:r>
              <a:rPr lang="en-US" dirty="0" smtClean="0"/>
              <a:t>Undergoing continuous failure</a:t>
            </a:r>
          </a:p>
          <a:p>
            <a:r>
              <a:rPr lang="en-US" dirty="0" smtClean="0"/>
              <a:t>Run by parties with competing interests</a:t>
            </a:r>
          </a:p>
          <a:p>
            <a:r>
              <a:rPr lang="en-US" dirty="0" smtClean="0"/>
              <a:t>Under continuous attack</a:t>
            </a:r>
          </a:p>
          <a:p>
            <a:r>
              <a:rPr lang="en-US" dirty="0" smtClean="0"/>
              <a:t>Hard to introduce fixes, changes</a:t>
            </a:r>
          </a:p>
          <a:p>
            <a:r>
              <a:rPr lang="en-US" dirty="0" smtClean="0"/>
              <a:t>Incessant rapid growth</a:t>
            </a:r>
          </a:p>
          <a:p>
            <a:endParaRPr lang="en-US" dirty="0" smtClean="0"/>
          </a:p>
        </p:txBody>
      </p:sp>
    </p:spTree>
    <p:extLst>
      <p:ext uri="{BB962C8B-B14F-4D97-AF65-F5344CB8AC3E}">
        <p14:creationId xmlns:p14="http://schemas.microsoft.com/office/powerpoint/2010/main" val="369292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are Important</a:t>
            </a:r>
            <a:endParaRPr lang="en-US" dirty="0"/>
          </a:p>
        </p:txBody>
      </p:sp>
      <p:sp>
        <p:nvSpPr>
          <p:cNvPr id="3" name="Content Placeholder 2"/>
          <p:cNvSpPr>
            <a:spLocks noGrp="1"/>
          </p:cNvSpPr>
          <p:nvPr>
            <p:ph idx="1"/>
          </p:nvPr>
        </p:nvSpPr>
        <p:spPr/>
        <p:txBody>
          <a:bodyPr/>
          <a:lstStyle/>
          <a:p>
            <a:r>
              <a:rPr lang="en-US" dirty="0" smtClean="0"/>
              <a:t>Networks are changing…</a:t>
            </a:r>
          </a:p>
          <a:p>
            <a:r>
              <a:rPr lang="en-US" sz="3200" i="1" dirty="0" smtClean="0">
                <a:solidFill>
                  <a:srgbClr val="C00000"/>
                </a:solidFill>
              </a:rPr>
              <a:t>The way we do business</a:t>
            </a:r>
          </a:p>
          <a:p>
            <a:endParaRPr lang="en-US" dirty="0" smtClean="0"/>
          </a:p>
          <a:p>
            <a:endParaRPr lang="en-US" dirty="0"/>
          </a:p>
        </p:txBody>
      </p:sp>
      <p:grpSp>
        <p:nvGrpSpPr>
          <p:cNvPr id="6" name="Group 5"/>
          <p:cNvGrpSpPr/>
          <p:nvPr/>
        </p:nvGrpSpPr>
        <p:grpSpPr>
          <a:xfrm>
            <a:off x="281216" y="3080130"/>
            <a:ext cx="2754054" cy="3288324"/>
            <a:chOff x="281216" y="3080130"/>
            <a:chExt cx="2754054" cy="3288324"/>
          </a:xfrm>
        </p:grpSpPr>
        <p:sp>
          <p:nvSpPr>
            <p:cNvPr id="46" name="Rectangle 45"/>
            <p:cNvSpPr/>
            <p:nvPr/>
          </p:nvSpPr>
          <p:spPr>
            <a:xfrm>
              <a:off x="281216" y="3080130"/>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Ebay-reveals-new-company-logo-7cfa25d9f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63" t="15871" r="2032" b="17077"/>
            <a:stretch/>
          </p:blipFill>
          <p:spPr bwMode="auto">
            <a:xfrm>
              <a:off x="738393" y="3196431"/>
              <a:ext cx="1635237" cy="659832"/>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682605" y="5865354"/>
              <a:ext cx="1763303" cy="461665"/>
            </a:xfrm>
            <a:prstGeom prst="rect">
              <a:avLst/>
            </a:prstGeom>
          </p:spPr>
          <p:txBody>
            <a:bodyPr wrap="none">
              <a:spAutoFit/>
            </a:bodyPr>
            <a:lstStyle/>
            <a:p>
              <a:r>
                <a:rPr lang="en-US" sz="2400" i="1" dirty="0" smtClean="0">
                  <a:ea typeface="ＭＳ Ｐゴシック" charset="0"/>
                  <a:cs typeface="ＭＳ Ｐゴシック" charset="0"/>
                </a:rPr>
                <a:t>E-Commerce</a:t>
              </a:r>
              <a:endParaRPr lang="en-US" sz="2400" i="1" dirty="0"/>
            </a:p>
          </p:txBody>
        </p:sp>
        <p:pic>
          <p:nvPicPr>
            <p:cNvPr id="1044" name="Picture 20" descr="http://insights.sererra.com/Portals/107657/images/Eparts-Trolley-shutterstock_926316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18" t="11561" b="7652"/>
            <a:stretch/>
          </p:blipFill>
          <p:spPr bwMode="auto">
            <a:xfrm>
              <a:off x="319491" y="3753276"/>
              <a:ext cx="2504167" cy="218276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cdn.dice.com/wp-content/uploads/2013/10/amaz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7928" y="3805214"/>
              <a:ext cx="856605" cy="856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201540" y="3084246"/>
            <a:ext cx="2754054" cy="3288324"/>
            <a:chOff x="3201540" y="3084246"/>
            <a:chExt cx="2754054" cy="3288324"/>
          </a:xfrm>
        </p:grpSpPr>
        <p:sp>
          <p:nvSpPr>
            <p:cNvPr id="48" name="Rectangle 47"/>
            <p:cNvSpPr/>
            <p:nvPr/>
          </p:nvSpPr>
          <p:spPr>
            <a:xfrm>
              <a:off x="3201540" y="3084246"/>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751213" y="5869470"/>
              <a:ext cx="1477649" cy="461665"/>
            </a:xfrm>
            <a:prstGeom prst="rect">
              <a:avLst/>
            </a:prstGeom>
          </p:spPr>
          <p:txBody>
            <a:bodyPr wrap="none">
              <a:spAutoFit/>
            </a:bodyPr>
            <a:lstStyle/>
            <a:p>
              <a:r>
                <a:rPr lang="en-US" sz="2400" i="1" dirty="0" smtClean="0">
                  <a:ea typeface="ＭＳ Ｐゴシック" charset="0"/>
                  <a:cs typeface="ＭＳ Ｐゴシック" charset="0"/>
                </a:rPr>
                <a:t>Marketing</a:t>
              </a:r>
              <a:endParaRPr lang="en-US" sz="2400" i="1" dirty="0"/>
            </a:p>
          </p:txBody>
        </p:sp>
        <p:pic>
          <p:nvPicPr>
            <p:cNvPr id="5126" name="Picture 6" descr="http://thrivehive.com/wp-content/uploads/2012/09/Google-adwords-logo-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39" t="16846" r="8527" b="17117"/>
            <a:stretch/>
          </p:blipFill>
          <p:spPr bwMode="auto">
            <a:xfrm>
              <a:off x="4613995" y="3388811"/>
              <a:ext cx="1242743" cy="6642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rack.0.mshcdn.com/media/ZgkyMDEyLzEyLzA0L2U0L2hvd3dlbG9va2F0LmFSUC5qcGcKcAl0aHVtYgk5NTB4NTM0IwplCWpwZw/4caf0d35/565/how-we-look-at-online-ads-df92f0c8f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0401" y="4456773"/>
              <a:ext cx="2587625" cy="145451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stargroup1.com/sites/default/files/uploads/onlineads.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5924" y="3316947"/>
              <a:ext cx="1208623" cy="906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121860" y="3088362"/>
            <a:ext cx="2754054" cy="3288324"/>
            <a:chOff x="6121860" y="3088362"/>
            <a:chExt cx="2754054" cy="3288324"/>
          </a:xfrm>
        </p:grpSpPr>
        <p:sp>
          <p:nvSpPr>
            <p:cNvPr id="53" name="Rectangle 52"/>
            <p:cNvSpPr/>
            <p:nvPr/>
          </p:nvSpPr>
          <p:spPr>
            <a:xfrm>
              <a:off x="6121860" y="3088362"/>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50250" y="5848872"/>
              <a:ext cx="2331087" cy="461665"/>
            </a:xfrm>
            <a:prstGeom prst="rect">
              <a:avLst/>
            </a:prstGeom>
          </p:spPr>
          <p:txBody>
            <a:bodyPr wrap="none">
              <a:spAutoFit/>
            </a:bodyPr>
            <a:lstStyle/>
            <a:p>
              <a:r>
                <a:rPr lang="en-US" sz="2400" i="1" dirty="0" smtClean="0">
                  <a:ea typeface="ＭＳ Ｐゴシック" charset="0"/>
                  <a:cs typeface="ＭＳ Ｐゴシック" charset="0"/>
                </a:rPr>
                <a:t>Cloud Computing</a:t>
              </a:r>
              <a:endParaRPr lang="en-US" sz="2400" i="1" dirty="0"/>
            </a:p>
          </p:txBody>
        </p:sp>
        <p:pic>
          <p:nvPicPr>
            <p:cNvPr id="2054" name="Picture 6" descr="http://www.its-sheffield.com/wp-content/uploads/2011/02/HiR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4138" y="4302834"/>
              <a:ext cx="1411102" cy="141110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slashgear.com/wp-content/uploads/2012/03/microsoft-azure-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7536" y="3283309"/>
              <a:ext cx="1118462" cy="111846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ipadhelp.com/wp-content/uploads/2011/10/apple-icloud-logo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85023" y="3377894"/>
              <a:ext cx="1208180" cy="900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30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are Important</a:t>
            </a:r>
            <a:endParaRPr lang="en-US" dirty="0"/>
          </a:p>
        </p:txBody>
      </p:sp>
      <p:sp>
        <p:nvSpPr>
          <p:cNvPr id="3" name="Content Placeholder 2"/>
          <p:cNvSpPr>
            <a:spLocks noGrp="1"/>
          </p:cNvSpPr>
          <p:nvPr>
            <p:ph idx="1"/>
          </p:nvPr>
        </p:nvSpPr>
        <p:spPr/>
        <p:txBody>
          <a:bodyPr/>
          <a:lstStyle/>
          <a:p>
            <a:r>
              <a:rPr lang="en-US" dirty="0" smtClean="0"/>
              <a:t>Networks are changing…</a:t>
            </a:r>
          </a:p>
          <a:p>
            <a:r>
              <a:rPr lang="en-US" sz="3200" i="1" dirty="0" smtClean="0">
                <a:solidFill>
                  <a:srgbClr val="C00000"/>
                </a:solidFill>
              </a:rPr>
              <a:t>The way we have relationships</a:t>
            </a:r>
          </a:p>
          <a:p>
            <a:endParaRPr lang="en-US" dirty="0"/>
          </a:p>
        </p:txBody>
      </p:sp>
      <p:grpSp>
        <p:nvGrpSpPr>
          <p:cNvPr id="5" name="Group 4"/>
          <p:cNvGrpSpPr/>
          <p:nvPr/>
        </p:nvGrpSpPr>
        <p:grpSpPr>
          <a:xfrm>
            <a:off x="281216" y="3080130"/>
            <a:ext cx="2754054" cy="3288324"/>
            <a:chOff x="281216" y="3080130"/>
            <a:chExt cx="2754054" cy="3288324"/>
          </a:xfrm>
        </p:grpSpPr>
        <p:sp>
          <p:nvSpPr>
            <p:cNvPr id="36" name="Rectangle 35"/>
            <p:cNvSpPr/>
            <p:nvPr/>
          </p:nvSpPr>
          <p:spPr>
            <a:xfrm>
              <a:off x="281216" y="3080130"/>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9699" y="5893442"/>
              <a:ext cx="2438424" cy="461665"/>
            </a:xfrm>
            <a:prstGeom prst="rect">
              <a:avLst/>
            </a:prstGeom>
          </p:spPr>
          <p:txBody>
            <a:bodyPr wrap="none">
              <a:spAutoFit/>
            </a:bodyPr>
            <a:lstStyle/>
            <a:p>
              <a:r>
                <a:rPr lang="en-US" sz="2400" i="1" dirty="0" smtClean="0">
                  <a:ea typeface="ＭＳ Ｐゴシック" charset="0"/>
                  <a:cs typeface="ＭＳ Ｐゴシック" charset="0"/>
                </a:rPr>
                <a:t>Social Networking</a:t>
              </a:r>
              <a:endParaRPr lang="en-US" sz="2400" i="1" dirty="0"/>
            </a:p>
          </p:txBody>
        </p:sp>
        <p:pic>
          <p:nvPicPr>
            <p:cNvPr id="28" name="Picture 16" descr="http://cdn.pastemagazine.com/www/blogs/lists/Facebook-Twit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23" y="4536152"/>
              <a:ext cx="2652869" cy="133155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redditstatic.com/about/assets/reddi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435" y="3544307"/>
              <a:ext cx="2210716" cy="7386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201540" y="3084246"/>
            <a:ext cx="2754054" cy="3288324"/>
            <a:chOff x="3201540" y="3084246"/>
            <a:chExt cx="2754054" cy="3288324"/>
          </a:xfrm>
        </p:grpSpPr>
        <p:sp>
          <p:nvSpPr>
            <p:cNvPr id="37" name="Rectangle 36"/>
            <p:cNvSpPr/>
            <p:nvPr/>
          </p:nvSpPr>
          <p:spPr>
            <a:xfrm>
              <a:off x="3201540" y="3084246"/>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10" descr="http://oculusrift-blog.com/wp-content/uploads/2013/04/second-lif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5124" y="4226008"/>
              <a:ext cx="2449120" cy="14915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moddb.com/images/members/1/429/428389/1239872273_10xv8z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8887" y="3259646"/>
              <a:ext cx="1548490" cy="129715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3607727" y="5897558"/>
              <a:ext cx="1970476" cy="461665"/>
            </a:xfrm>
            <a:prstGeom prst="rect">
              <a:avLst/>
            </a:prstGeom>
          </p:spPr>
          <p:txBody>
            <a:bodyPr wrap="none">
              <a:spAutoFit/>
            </a:bodyPr>
            <a:lstStyle/>
            <a:p>
              <a:r>
                <a:rPr lang="en-US" sz="2400" i="1" dirty="0" smtClean="0">
                  <a:ea typeface="ＭＳ Ｐゴシック" charset="0"/>
                  <a:cs typeface="ＭＳ Ｐゴシック" charset="0"/>
                </a:rPr>
                <a:t>Virtual Worlds</a:t>
              </a:r>
              <a:endParaRPr lang="en-US" sz="2400" i="1" dirty="0"/>
            </a:p>
          </p:txBody>
        </p:sp>
        <p:pic>
          <p:nvPicPr>
            <p:cNvPr id="7180" name="Picture 12" descr="http://blogs.technet.com/resized-image.ashx/__size/550x0/__key/communityserver-blogs-components-weblogfiles/00-00-00-90-35/6574.Xbox_2D00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7934" y="3284427"/>
              <a:ext cx="783539" cy="7593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121860" y="3088362"/>
            <a:ext cx="2754054" cy="3288324"/>
            <a:chOff x="6121860" y="3088362"/>
            <a:chExt cx="2754054" cy="3288324"/>
          </a:xfrm>
        </p:grpSpPr>
        <p:sp>
          <p:nvSpPr>
            <p:cNvPr id="38" name="Rectangle 37"/>
            <p:cNvSpPr/>
            <p:nvPr/>
          </p:nvSpPr>
          <p:spPr>
            <a:xfrm>
              <a:off x="6121860" y="3088362"/>
              <a:ext cx="2754054" cy="3288324"/>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File:EHarmony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6857" y="5240662"/>
              <a:ext cx="1898715" cy="3916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3quarksdaily.com/.a/6a00d8341c562c53ef017c3299d346970b-800w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8063" y="3718687"/>
              <a:ext cx="1457530" cy="1534243"/>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healthpopuli.com/wp-content/uploads/2013/11/23andmelogomagentalim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8977" y="3269995"/>
              <a:ext cx="1500230" cy="81164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6503325" y="5876960"/>
              <a:ext cx="1922065" cy="461665"/>
            </a:xfrm>
            <a:prstGeom prst="rect">
              <a:avLst/>
            </a:prstGeom>
          </p:spPr>
          <p:txBody>
            <a:bodyPr wrap="none">
              <a:spAutoFit/>
            </a:bodyPr>
            <a:lstStyle/>
            <a:p>
              <a:r>
                <a:rPr lang="en-US" sz="2400" i="1" dirty="0" smtClean="0">
                  <a:ea typeface="ＭＳ Ｐゴシック" charset="0"/>
                  <a:cs typeface="ＭＳ Ｐゴシック" charset="0"/>
                </a:rPr>
                <a:t>Matchmaking</a:t>
              </a:r>
              <a:endParaRPr lang="en-US" sz="2400" i="1" dirty="0"/>
            </a:p>
          </p:txBody>
        </p:sp>
      </p:grpSp>
    </p:spTree>
    <p:extLst>
      <p:ext uri="{BB962C8B-B14F-4D97-AF65-F5344CB8AC3E}">
        <p14:creationId xmlns:p14="http://schemas.microsoft.com/office/powerpoint/2010/main" val="134649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4923</TotalTime>
  <Words>3341</Words>
  <Application>Microsoft Office PowerPoint</Application>
  <PresentationFormat>On-screen Show (4:3)</PresentationFormat>
  <Paragraphs>562</Paragraphs>
  <Slides>39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ＭＳ Ｐゴシック</vt:lpstr>
      <vt:lpstr>Arial</vt:lpstr>
      <vt:lpstr>Calibri</vt:lpstr>
      <vt:lpstr>Calibri Light</vt:lpstr>
      <vt:lpstr>Times New Roman</vt:lpstr>
      <vt:lpstr>Wingdings</vt:lpstr>
      <vt:lpstr>Office Theme</vt:lpstr>
      <vt:lpstr>Course Overview</vt:lpstr>
      <vt:lpstr>PowerPoint Presentation</vt:lpstr>
      <vt:lpstr>PowerPoint Presentation</vt:lpstr>
      <vt:lpstr>Building Networks is Challenging</vt:lpstr>
      <vt:lpstr>Building Networks is Challenging</vt:lpstr>
      <vt:lpstr>Building Networks is Challenging</vt:lpstr>
      <vt:lpstr>Building Networks is Challenging</vt:lpstr>
      <vt:lpstr>Networks are Important</vt:lpstr>
      <vt:lpstr>Networks are Important</vt:lpstr>
      <vt:lpstr>Networks are Important</vt:lpstr>
      <vt:lpstr>Networks are Important</vt:lpstr>
      <vt:lpstr>PowerPoint Presentation</vt:lpstr>
      <vt:lpstr>This class</vt:lpstr>
      <vt:lpstr>This class</vt:lpstr>
      <vt:lpstr>The Team</vt:lpstr>
      <vt:lpstr>Instructor: Matthew Caesar</vt:lpstr>
      <vt:lpstr>TA: Siting Chang</vt:lpstr>
      <vt:lpstr>TA: Fred Douglas</vt:lpstr>
      <vt:lpstr>TA: Lingyu (Ivory) Xu</vt:lpstr>
      <vt:lpstr>How can we build networks?</vt:lpstr>
      <vt:lpstr>There’s a lot we don’t know about how to build networks</vt:lpstr>
      <vt:lpstr>What we do know</vt:lpstr>
      <vt:lpstr>Some key principles</vt:lpstr>
      <vt:lpstr>What we do know</vt:lpstr>
      <vt:lpstr>What we do know</vt:lpstr>
      <vt:lpstr>Hence, networking today is still debating the big questions... </vt:lpstr>
      <vt:lpstr>Backing up a level</vt:lpstr>
      <vt:lpstr>Network “Architecture”</vt:lpstr>
      <vt:lpstr>What CS 438 Will Teach You</vt:lpstr>
      <vt:lpstr>Administrative Details</vt:lpstr>
      <vt:lpstr>Prerequisites</vt:lpstr>
      <vt:lpstr>Grading Policy</vt:lpstr>
      <vt:lpstr>Homework and Projects</vt:lpstr>
      <vt:lpstr>Academic Honesty</vt:lpstr>
      <vt:lpstr>Graduate Students</vt:lpstr>
      <vt:lpstr>Class Communications</vt:lpstr>
      <vt:lpstr>Class Participation</vt:lpstr>
      <vt:lpstr>Thanks to</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Matthew Caesar</dc:creator>
  <cp:lastModifiedBy>Matthew Caesar</cp:lastModifiedBy>
  <cp:revision>60</cp:revision>
  <cp:lastPrinted>2014-02-17T19:48:43Z</cp:lastPrinted>
  <dcterms:created xsi:type="dcterms:W3CDTF">2014-01-10T22:01:40Z</dcterms:created>
  <dcterms:modified xsi:type="dcterms:W3CDTF">2014-02-17T19:49:16Z</dcterms:modified>
</cp:coreProperties>
</file>