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7" r:id="rId9"/>
    <p:sldId id="263" r:id="rId10"/>
    <p:sldId id="264" r:id="rId11"/>
    <p:sldId id="268" r:id="rId12"/>
    <p:sldId id="266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3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B297-FB34-6346-BF62-6BB6F91AB36E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C6A0-AA19-D448-8792-5D53F0B16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184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B297-FB34-6346-BF62-6BB6F91AB36E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C6A0-AA19-D448-8792-5D53F0B16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630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B297-FB34-6346-BF62-6BB6F91AB36E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C6A0-AA19-D448-8792-5D53F0B16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493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B297-FB34-6346-BF62-6BB6F91AB36E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C6A0-AA19-D448-8792-5D53F0B16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929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B297-FB34-6346-BF62-6BB6F91AB36E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C6A0-AA19-D448-8792-5D53F0B16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678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B297-FB34-6346-BF62-6BB6F91AB36E}" type="datetimeFigureOut">
              <a:rPr lang="en-US" smtClean="0"/>
              <a:t>4/23/14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C6A0-AA19-D448-8792-5D53F0B16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077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B297-FB34-6346-BF62-6BB6F91AB36E}" type="datetimeFigureOut">
              <a:rPr lang="en-US" smtClean="0"/>
              <a:t>4/23/14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C6A0-AA19-D448-8792-5D53F0B16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641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B297-FB34-6346-BF62-6BB6F91AB36E}" type="datetimeFigureOut">
              <a:rPr lang="en-US" smtClean="0"/>
              <a:t>4/23/14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C6A0-AA19-D448-8792-5D53F0B16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690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B297-FB34-6346-BF62-6BB6F91AB36E}" type="datetimeFigureOut">
              <a:rPr lang="en-US" smtClean="0"/>
              <a:t>4/23/14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C6A0-AA19-D448-8792-5D53F0B16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90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B297-FB34-6346-BF62-6BB6F91AB36E}" type="datetimeFigureOut">
              <a:rPr lang="en-US" smtClean="0"/>
              <a:t>4/23/14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C6A0-AA19-D448-8792-5D53F0B16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47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B297-FB34-6346-BF62-6BB6F91AB36E}" type="datetimeFigureOut">
              <a:rPr lang="en-US" smtClean="0"/>
              <a:t>4/23/14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C6A0-AA19-D448-8792-5D53F0B16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812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2249"/>
            <a:ext cx="8229600" cy="719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Outline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smtClean="0"/>
              <a:t>CS/ECE 438 Communication Networks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6B297-FB34-6346-BF62-6BB6F91AB36E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4C6A0-AA19-D448-8792-5D53F0B16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56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indent="0" algn="ctr" defTabSz="4572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4000" kern="1200">
          <a:solidFill>
            <a:srgbClr val="0000FF"/>
          </a:solidFill>
          <a:latin typeface="Nimbus sans"/>
          <a:ea typeface="+mj-ea"/>
          <a:cs typeface="Nimbus san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Nimbus sans"/>
          <a:ea typeface="+mn-ea"/>
          <a:cs typeface="Nimbus san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Nimbus sans"/>
          <a:ea typeface="+mn-ea"/>
          <a:cs typeface="Nimbus san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Nimbus sans"/>
          <a:ea typeface="+mn-ea"/>
          <a:cs typeface="Nimbus san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Nimbus sans"/>
          <a:ea typeface="+mn-ea"/>
          <a:cs typeface="Nimbus san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Nimbus sans"/>
          <a:ea typeface="+mn-ea"/>
          <a:cs typeface="Nimbus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hyperlink" Target="http://webmuseum.mi.fh-offenburg.de/index.php?view=exh&amp;src=8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Internet </a:t>
            </a:r>
            <a:r>
              <a:rPr lang="en-US" sz="4800" dirty="0" err="1" smtClean="0"/>
              <a:t>QoS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Syed Faisal Hasan, PhD</a:t>
            </a:r>
          </a:p>
          <a:p>
            <a:r>
              <a:rPr lang="en-US" sz="1800" dirty="0" smtClean="0"/>
              <a:t>(Research Scholar</a:t>
            </a:r>
          </a:p>
          <a:p>
            <a:r>
              <a:rPr lang="en-US" sz="1800" dirty="0" smtClean="0"/>
              <a:t>Information Trust Institute)</a:t>
            </a:r>
          </a:p>
          <a:p>
            <a:r>
              <a:rPr lang="en-US" sz="1800" dirty="0" smtClean="0"/>
              <a:t>Visiting Lecturer</a:t>
            </a:r>
          </a:p>
          <a:p>
            <a:r>
              <a:rPr lang="en-US" sz="1800" dirty="0" smtClean="0"/>
              <a:t>ECE</a:t>
            </a: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1239346" y="688477"/>
            <a:ext cx="67472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Nimbus sans"/>
                <a:cs typeface="Nimbus sans"/>
              </a:rPr>
              <a:t>CS/ECE 438: Communication Networks</a:t>
            </a:r>
            <a:endParaRPr lang="en-US" sz="2800" dirty="0">
              <a:latin typeface="Nimbus sans"/>
              <a:cs typeface="Nimbus sans"/>
            </a:endParaRPr>
          </a:p>
        </p:txBody>
      </p:sp>
    </p:spTree>
    <p:extLst>
      <p:ext uri="{BB962C8B-B14F-4D97-AF65-F5344CB8AC3E}">
        <p14:creationId xmlns:p14="http://schemas.microsoft.com/office/powerpoint/2010/main" val="214105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7548"/>
            <a:ext cx="8229600" cy="719375"/>
          </a:xfrm>
        </p:spPr>
        <p:txBody>
          <a:bodyPr/>
          <a:lstStyle/>
          <a:p>
            <a:r>
              <a:rPr lang="en-US" dirty="0" smtClean="0"/>
              <a:t>Mechanisms </a:t>
            </a:r>
            <a:r>
              <a:rPr lang="en-US" dirty="0" err="1" smtClean="0"/>
              <a:t>Contnd</a:t>
            </a:r>
            <a:r>
              <a:rPr lang="en-US" dirty="0" smtClean="0"/>
              <a:t>..</a:t>
            </a:r>
            <a:endParaRPr lang="en-US" dirty="0"/>
          </a:p>
        </p:txBody>
      </p:sp>
      <p:pic>
        <p:nvPicPr>
          <p:cNvPr id="7" name="Content Placeholder 6" descr="meter_marker_shaper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3741" b="-73741"/>
          <a:stretch>
            <a:fillRect/>
          </a:stretch>
        </p:blipFill>
        <p:spPr>
          <a:xfrm>
            <a:off x="457200" y="2931243"/>
            <a:ext cx="8229600" cy="4525963"/>
          </a:xfr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045976"/>
            <a:ext cx="8229600" cy="317668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Nimbus sans"/>
                <a:ea typeface="+mn-ea"/>
                <a:cs typeface="Nimbus san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Nimbus sans"/>
                <a:ea typeface="+mn-ea"/>
                <a:cs typeface="Nimbus san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Nimbus sans"/>
                <a:ea typeface="+mn-ea"/>
                <a:cs typeface="Nimbus san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Nimbus sans"/>
                <a:ea typeface="+mn-ea"/>
                <a:cs typeface="Nimbus san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Nimbus sans"/>
                <a:ea typeface="+mn-ea"/>
                <a:cs typeface="Nimbus san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i="1" dirty="0" smtClean="0"/>
              <a:t>.</a:t>
            </a:r>
          </a:p>
          <a:p>
            <a:r>
              <a:rPr lang="en-US" sz="2600" b="1" dirty="0"/>
              <a:t>Marking:</a:t>
            </a:r>
            <a:r>
              <a:rPr lang="en-US" sz="2600" dirty="0"/>
              <a:t> the process of setting the DS </a:t>
            </a:r>
            <a:r>
              <a:rPr lang="en-US" sz="2600" dirty="0" err="1"/>
              <a:t>codepoint</a:t>
            </a:r>
            <a:r>
              <a:rPr lang="en-US" sz="2600" dirty="0"/>
              <a:t> in a packet based on defined rules; pre-marking, re-marking</a:t>
            </a:r>
            <a:r>
              <a:rPr lang="en-US" sz="2600" i="1" dirty="0" smtClean="0"/>
              <a:t>.</a:t>
            </a:r>
          </a:p>
          <a:p>
            <a:r>
              <a:rPr lang="en-US" sz="2600" b="1" dirty="0" smtClean="0"/>
              <a:t>Metering:</a:t>
            </a:r>
            <a:r>
              <a:rPr lang="en-US" sz="2600" dirty="0" smtClean="0"/>
              <a:t> the process of measuring the temporal properties (e.g., rate) of a traffic stream selected by a classifier</a:t>
            </a:r>
          </a:p>
          <a:p>
            <a:r>
              <a:rPr lang="en-US" sz="2600" b="1" dirty="0" smtClean="0"/>
              <a:t>Shaping</a:t>
            </a:r>
            <a:r>
              <a:rPr lang="en-US" sz="2600" dirty="0" smtClean="0"/>
              <a:t>: the process of delaying packets within a traffic stream to cause it to conform to some defined traffic profile.</a:t>
            </a:r>
          </a:p>
          <a:p>
            <a:endParaRPr lang="en-US" sz="2600" i="1" dirty="0" smtClean="0"/>
          </a:p>
          <a:p>
            <a:endParaRPr lang="en-US" sz="2400" i="1" dirty="0" smtClean="0"/>
          </a:p>
          <a:p>
            <a:endParaRPr lang="en-US" sz="2400" i="1" dirty="0" smtClean="0"/>
          </a:p>
          <a:p>
            <a:endParaRPr lang="en-US" sz="2400" i="1" dirty="0" smtClean="0"/>
          </a:p>
          <a:p>
            <a:pPr lvl="1"/>
            <a:endParaRPr lang="en-US" sz="2400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530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Assure </a:t>
            </a:r>
            <a:r>
              <a:rPr lang="en-US" b="1" dirty="0" smtClean="0"/>
              <a:t>Forwarding (AF)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907685"/>
            <a:ext cx="8229600" cy="513561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Nimbus sans"/>
                <a:ea typeface="+mn-ea"/>
                <a:cs typeface="Nimbus san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Nimbus sans"/>
                <a:ea typeface="+mn-ea"/>
                <a:cs typeface="Nimbus san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Nimbus sans"/>
                <a:ea typeface="+mn-ea"/>
                <a:cs typeface="Nimbus san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Nimbus sans"/>
                <a:ea typeface="+mn-ea"/>
                <a:cs typeface="Nimbus san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Nimbus sans"/>
                <a:ea typeface="+mn-ea"/>
                <a:cs typeface="Nimbus san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400" i="1" dirty="0" smtClean="0"/>
          </a:p>
          <a:p>
            <a:r>
              <a:rPr lang="en-US" sz="2800" dirty="0"/>
              <a:t>A</a:t>
            </a:r>
            <a:r>
              <a:rPr lang="en-US" sz="2800" dirty="0" smtClean="0"/>
              <a:t> </a:t>
            </a:r>
            <a:r>
              <a:rPr lang="en-US" sz="2800" dirty="0"/>
              <a:t>general use </a:t>
            </a:r>
            <a:r>
              <a:rPr lang="en-US" sz="2800" dirty="0" err="1" smtClean="0"/>
              <a:t>DiffServ</a:t>
            </a:r>
            <a:r>
              <a:rPr lang="en-US" sz="2800" dirty="0" smtClean="0"/>
              <a:t> Per</a:t>
            </a:r>
            <a:r>
              <a:rPr lang="en-US" sz="2800" dirty="0"/>
              <a:t>-Hop-Behavior (PHB) </a:t>
            </a:r>
            <a:r>
              <a:rPr lang="en-US" sz="2800" dirty="0" smtClean="0"/>
              <a:t>Group defined by RFC 2597 </a:t>
            </a:r>
          </a:p>
          <a:p>
            <a:pPr lvl="1"/>
            <a:r>
              <a:rPr lang="en-US" sz="2600" dirty="0" smtClean="0"/>
              <a:t>The </a:t>
            </a:r>
            <a:r>
              <a:rPr lang="en-US" sz="2600" dirty="0"/>
              <a:t>AF PHB group provides delivery of IP packets in four independently forwarded AF </a:t>
            </a:r>
            <a:r>
              <a:rPr lang="en-US" sz="2600" dirty="0" smtClean="0"/>
              <a:t>classes</a:t>
            </a:r>
          </a:p>
          <a:p>
            <a:pPr lvl="1"/>
            <a:r>
              <a:rPr lang="en-US" sz="2600" dirty="0"/>
              <a:t>Within each AF class IP </a:t>
            </a:r>
            <a:r>
              <a:rPr lang="en-US" sz="2600" dirty="0" smtClean="0"/>
              <a:t>packets are marked with </a:t>
            </a:r>
            <a:r>
              <a:rPr lang="en-US" sz="2600" dirty="0"/>
              <a:t>one of three possible drop precedence values</a:t>
            </a:r>
            <a:endParaRPr lang="en-US" sz="2600" dirty="0"/>
          </a:p>
          <a:p>
            <a:r>
              <a:rPr lang="en-US" sz="2800" dirty="0"/>
              <a:t>I</a:t>
            </a:r>
            <a:r>
              <a:rPr lang="en-US" sz="2800" dirty="0" smtClean="0"/>
              <a:t>n </a:t>
            </a:r>
            <a:r>
              <a:rPr lang="en-US" sz="2800" dirty="0"/>
              <a:t>a DS node, the level of forwarding assurance of an IP packet thus depends </a:t>
            </a:r>
            <a:r>
              <a:rPr lang="en-US" sz="2800" dirty="0" smtClean="0"/>
              <a:t>on</a:t>
            </a:r>
          </a:p>
          <a:p>
            <a:pPr lvl="1"/>
            <a:r>
              <a:rPr lang="en-US" sz="2600" dirty="0" smtClean="0"/>
              <a:t> how </a:t>
            </a:r>
            <a:r>
              <a:rPr lang="en-US" sz="2600" dirty="0"/>
              <a:t>much forwarding resources has been allocated to the AF class that the packet belongs </a:t>
            </a:r>
            <a:r>
              <a:rPr lang="en-US" sz="2600" dirty="0" smtClean="0"/>
              <a:t>to</a:t>
            </a:r>
            <a:endParaRPr lang="en-US" sz="2600" dirty="0"/>
          </a:p>
          <a:p>
            <a:pPr lvl="1"/>
            <a:r>
              <a:rPr lang="en-US" sz="2600" dirty="0" smtClean="0"/>
              <a:t>what </a:t>
            </a:r>
            <a:r>
              <a:rPr lang="en-US" sz="2600" dirty="0"/>
              <a:t>is the current load of the AF class, and, in case of congestion within the </a:t>
            </a:r>
            <a:r>
              <a:rPr lang="en-US" sz="2600" dirty="0" smtClean="0"/>
              <a:t>class</a:t>
            </a:r>
          </a:p>
          <a:p>
            <a:pPr lvl="1"/>
            <a:r>
              <a:rPr lang="en-US" sz="2600" dirty="0" smtClean="0"/>
              <a:t>what </a:t>
            </a:r>
            <a:r>
              <a:rPr lang="en-US" sz="2600" dirty="0"/>
              <a:t>is the drop precedence of the packet</a:t>
            </a:r>
            <a:r>
              <a:rPr lang="en-US" sz="2400" i="1" dirty="0"/>
              <a:t>.</a:t>
            </a:r>
            <a:endParaRPr lang="en-US" sz="2200" dirty="0" smtClean="0"/>
          </a:p>
          <a:p>
            <a:endParaRPr lang="en-US" sz="2400" i="1" dirty="0" smtClean="0"/>
          </a:p>
          <a:p>
            <a:endParaRPr lang="en-US" sz="2400" i="1" dirty="0" smtClean="0"/>
          </a:p>
          <a:p>
            <a:pPr lvl="1"/>
            <a:endParaRPr lang="en-US" sz="2400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23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7548"/>
            <a:ext cx="8229600" cy="719375"/>
          </a:xfrm>
        </p:spPr>
        <p:txBody>
          <a:bodyPr/>
          <a:lstStyle/>
          <a:p>
            <a:r>
              <a:rPr lang="en-US" dirty="0" smtClean="0"/>
              <a:t>AF Example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500" y="4528036"/>
            <a:ext cx="7493000" cy="1320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286000" y="22748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i="1" dirty="0"/>
              <a:t>AF11 = '001010', AF12 = '001100', AF13 = '001110',  AF21 = '010010', AF22 = '010100', AF23 = '010110',  AF31 = '011010', AF32 = '011100', AF33 = '011110',  AF41 = '100010', AF42 = '100100', AF43 = '100110'. 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785289"/>
            <a:ext cx="8229600" cy="5135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Nimbus sans"/>
                <a:ea typeface="+mn-ea"/>
                <a:cs typeface="Nimbus san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Nimbus sans"/>
                <a:ea typeface="+mn-ea"/>
                <a:cs typeface="Nimbus san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Nimbus sans"/>
                <a:ea typeface="+mn-ea"/>
                <a:cs typeface="Nimbus san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Nimbus sans"/>
                <a:ea typeface="+mn-ea"/>
                <a:cs typeface="Nimbus san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Nimbus sans"/>
                <a:ea typeface="+mn-ea"/>
                <a:cs typeface="Nimbus san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400" i="1" dirty="0" smtClean="0"/>
          </a:p>
          <a:p>
            <a:r>
              <a:rPr lang="en-US" sz="2800" dirty="0" smtClean="0"/>
              <a:t>Recommended values of AF DS code points (DSCP)</a:t>
            </a:r>
            <a:endParaRPr lang="en-US" sz="2400" i="1" dirty="0" smtClean="0"/>
          </a:p>
          <a:p>
            <a:pPr lvl="1"/>
            <a:endParaRPr lang="en-US" sz="2400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432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7548"/>
            <a:ext cx="8229600" cy="719375"/>
          </a:xfrm>
        </p:spPr>
        <p:txBody>
          <a:bodyPr/>
          <a:lstStyle/>
          <a:p>
            <a:r>
              <a:rPr lang="en-US" dirty="0" smtClean="0"/>
              <a:t>Example AF configuration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889" y="1567987"/>
            <a:ext cx="8775700" cy="1536700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64304" y="2916347"/>
            <a:ext cx="8229600" cy="317668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Nimbus sans"/>
                <a:ea typeface="+mn-ea"/>
                <a:cs typeface="Nimbus san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Nimbus sans"/>
                <a:ea typeface="+mn-ea"/>
                <a:cs typeface="Nimbus san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Nimbus sans"/>
                <a:ea typeface="+mn-ea"/>
                <a:cs typeface="Nimbus san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Nimbus sans"/>
                <a:ea typeface="+mn-ea"/>
                <a:cs typeface="Nimbus san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Nimbus sans"/>
                <a:ea typeface="+mn-ea"/>
                <a:cs typeface="Nimbus san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400" i="1" dirty="0" smtClean="0"/>
          </a:p>
          <a:p>
            <a:r>
              <a:rPr lang="en-US" sz="2400" dirty="0"/>
              <a:t>The drop precedence level of a packet could be assigned, for example, by using a </a:t>
            </a:r>
            <a:r>
              <a:rPr lang="en-US" sz="2400" b="1" dirty="0"/>
              <a:t>token bucket /leaky bucket </a:t>
            </a:r>
            <a:r>
              <a:rPr lang="en-US" sz="2400" dirty="0"/>
              <a:t>traffic </a:t>
            </a:r>
            <a:r>
              <a:rPr lang="en-US" sz="2400" dirty="0" err="1"/>
              <a:t>policer</a:t>
            </a:r>
            <a:r>
              <a:rPr lang="en-US" sz="2400" dirty="0"/>
              <a:t>, which has as its parameters a rate and a size, which is the sum of two burst values: </a:t>
            </a:r>
            <a:r>
              <a:rPr lang="en-US" sz="2400" b="1" dirty="0"/>
              <a:t>a committed information rate (CIR) </a:t>
            </a:r>
            <a:r>
              <a:rPr lang="en-US" sz="2400" dirty="0"/>
              <a:t>and </a:t>
            </a:r>
            <a:r>
              <a:rPr lang="en-US" sz="2400" b="1" dirty="0"/>
              <a:t>Peak Information Rate (PIR</a:t>
            </a:r>
            <a:r>
              <a:rPr lang="en-US" sz="2400" b="1" dirty="0" smtClean="0"/>
              <a:t>)</a:t>
            </a:r>
          </a:p>
          <a:p>
            <a:pPr marL="0" indent="0">
              <a:buNone/>
            </a:pPr>
            <a:endParaRPr lang="en-US" sz="2400" b="1" dirty="0" smtClean="0"/>
          </a:p>
          <a:p>
            <a:r>
              <a:rPr lang="en-US" sz="2400" b="1" dirty="0" smtClean="0">
                <a:hlinkClick r:id="rId3"/>
              </a:rPr>
              <a:t>Token Bucket Animation</a:t>
            </a:r>
            <a:endParaRPr lang="en-US" sz="2400" dirty="0" smtClean="0"/>
          </a:p>
          <a:p>
            <a:endParaRPr lang="en-US" sz="2400" i="1" dirty="0" smtClean="0"/>
          </a:p>
          <a:p>
            <a:endParaRPr lang="en-US" sz="2400" i="1" dirty="0" smtClean="0"/>
          </a:p>
          <a:p>
            <a:pPr marL="457200" lvl="1" indent="0">
              <a:buNone/>
            </a:pPr>
            <a:endParaRPr lang="en-US" sz="2400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240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Token Bucket Usage</a:t>
            </a:r>
            <a:endParaRPr lang="en-US" dirty="0"/>
          </a:p>
        </p:txBody>
      </p:sp>
      <p:pic>
        <p:nvPicPr>
          <p:cNvPr id="3" name="Picture 2" descr="trTC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346" y="1514654"/>
            <a:ext cx="6854654" cy="4884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350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Expedited </a:t>
            </a:r>
            <a:r>
              <a:rPr lang="en-US" dirty="0" smtClean="0"/>
              <a:t>Forwarding (EF) </a:t>
            </a:r>
            <a:r>
              <a:rPr lang="en-US" dirty="0"/>
              <a:t>PHB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EF PHB </a:t>
            </a:r>
            <a:r>
              <a:rPr lang="en-US" dirty="0" smtClean="0"/>
              <a:t>(RFC 2475) can </a:t>
            </a:r>
            <a:r>
              <a:rPr lang="en-US" dirty="0"/>
              <a:t>be used to build a low loss, low latency, low jitter, assured bandwidth, end-to-end service through DS </a:t>
            </a:r>
            <a:r>
              <a:rPr lang="en-US" dirty="0" smtClean="0"/>
              <a:t>domains. </a:t>
            </a:r>
          </a:p>
          <a:p>
            <a:pPr lvl="1"/>
            <a:r>
              <a:rPr lang="en-US" dirty="0" err="1"/>
              <a:t>Codepoint</a:t>
            </a:r>
            <a:r>
              <a:rPr lang="en-US" dirty="0"/>
              <a:t> 101110 is recommended for the EF PHB</a:t>
            </a:r>
            <a:r>
              <a:rPr lang="en-US" dirty="0" smtClean="0"/>
              <a:t>.</a:t>
            </a:r>
          </a:p>
          <a:p>
            <a:r>
              <a:rPr lang="en-US" dirty="0"/>
              <a:t>Creating such a service has two parts:	</a:t>
            </a:r>
            <a:endParaRPr lang="en-US" dirty="0"/>
          </a:p>
          <a:p>
            <a:pPr lvl="1"/>
            <a:r>
              <a:rPr lang="en-US" dirty="0" smtClean="0"/>
              <a:t>Configuring </a:t>
            </a:r>
            <a:r>
              <a:rPr lang="en-US" dirty="0"/>
              <a:t>nodes so that the aggregate has a well-defined minimum departure rate. ("Well-defined" means independent of the dynamic state of the node. In particular, independent of the intensity of other traffic at the node.)</a:t>
            </a:r>
          </a:p>
          <a:p>
            <a:pPr lvl="1"/>
            <a:r>
              <a:rPr lang="en-US" dirty="0"/>
              <a:t>Conditioning the aggregate (via policing and shaping) so that its arrival rate at any node is always less than that node's configured minimum departure rate.	</a:t>
            </a:r>
          </a:p>
          <a:p>
            <a:pPr lvl="1"/>
            <a:endParaRPr lang="en-US" i="1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586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AF/EF Queuing 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Several types of queue scheduling mechanisms may be employed to deliver the forwarding </a:t>
            </a:r>
            <a:r>
              <a:rPr lang="en-US" dirty="0" smtClean="0"/>
              <a:t>behavior</a:t>
            </a:r>
            <a:r>
              <a:rPr lang="en-US" dirty="0"/>
              <a:t>:</a:t>
            </a:r>
            <a:endParaRPr lang="en-US" dirty="0" smtClean="0"/>
          </a:p>
          <a:p>
            <a:pPr lvl="1"/>
            <a:r>
              <a:rPr lang="en-US" i="1" dirty="0"/>
              <a:t>Class Based Queue (CBQ)</a:t>
            </a:r>
            <a:endParaRPr lang="en-US" dirty="0"/>
          </a:p>
          <a:p>
            <a:pPr lvl="1"/>
            <a:r>
              <a:rPr lang="en-US" i="1" dirty="0"/>
              <a:t>Token Bucket Flow (TBF)</a:t>
            </a:r>
            <a:endParaRPr lang="en-US" dirty="0"/>
          </a:p>
          <a:p>
            <a:pPr lvl="1"/>
            <a:r>
              <a:rPr lang="en-US" i="1" dirty="0"/>
              <a:t>Clark-</a:t>
            </a:r>
            <a:r>
              <a:rPr lang="en-US" i="1" dirty="0" err="1"/>
              <a:t>Shenker</a:t>
            </a:r>
            <a:r>
              <a:rPr lang="en-US" i="1" dirty="0"/>
              <a:t>-Zhang (CSZ)</a:t>
            </a:r>
            <a:endParaRPr lang="en-US" dirty="0"/>
          </a:p>
          <a:p>
            <a:pPr lvl="1"/>
            <a:r>
              <a:rPr lang="en-US" i="1" dirty="0"/>
              <a:t>First In First Out (FIFO)</a:t>
            </a:r>
            <a:endParaRPr lang="en-US" dirty="0"/>
          </a:p>
          <a:p>
            <a:pPr lvl="1"/>
            <a:r>
              <a:rPr lang="en-US" i="1" dirty="0"/>
              <a:t>Priority Traffic Equalizer (TEQL)</a:t>
            </a:r>
            <a:endParaRPr lang="en-US" dirty="0"/>
          </a:p>
          <a:p>
            <a:pPr lvl="1"/>
            <a:r>
              <a:rPr lang="en-US" i="1" dirty="0"/>
              <a:t>Stochastic Fair Queuing (SFQ)</a:t>
            </a:r>
            <a:endParaRPr lang="en-US" dirty="0"/>
          </a:p>
          <a:p>
            <a:pPr lvl="1"/>
            <a:r>
              <a:rPr lang="en-US" i="1" dirty="0"/>
              <a:t>Asynchronous Transfer Mode (ATM)</a:t>
            </a:r>
            <a:endParaRPr lang="en-US" dirty="0"/>
          </a:p>
          <a:p>
            <a:pPr lvl="1"/>
            <a:r>
              <a:rPr lang="en-US" i="1" dirty="0"/>
              <a:t>Random Early Detection (RED)</a:t>
            </a:r>
            <a:endParaRPr lang="en-US" dirty="0"/>
          </a:p>
          <a:p>
            <a:pPr lvl="1"/>
            <a:r>
              <a:rPr lang="en-US" i="1" dirty="0"/>
              <a:t>Generalized RED (GRED</a:t>
            </a:r>
            <a:r>
              <a:rPr lang="en-US" i="1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2097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FIFO Queuing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015" y="2019533"/>
            <a:ext cx="7713301" cy="3687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039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Queuing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300" y="1574800"/>
            <a:ext cx="8394700" cy="37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22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Early Drop (RED) Queuing</a:t>
            </a:r>
            <a:endParaRPr lang="en-US" dirty="0"/>
          </a:p>
        </p:txBody>
      </p:sp>
      <p:pic>
        <p:nvPicPr>
          <p:cNvPr id="4" name="Picture 3" descr="RE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728" y="1727790"/>
            <a:ext cx="7283068" cy="370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516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6606"/>
            <a:ext cx="8229600" cy="4525963"/>
          </a:xfrm>
        </p:spPr>
        <p:txBody>
          <a:bodyPr/>
          <a:lstStyle/>
          <a:p>
            <a:r>
              <a:rPr lang="en-US" dirty="0" smtClean="0">
                <a:latin typeface="Nimbus sans"/>
                <a:cs typeface="Nimbus sans"/>
              </a:rPr>
              <a:t>The Internet only provides a ‘best effort’ service model</a:t>
            </a:r>
          </a:p>
          <a:p>
            <a:pPr lvl="1"/>
            <a:r>
              <a:rPr lang="en-US" dirty="0" smtClean="0"/>
              <a:t>It does not provide any guarantee in terms of delay and/or bandwidth.</a:t>
            </a:r>
          </a:p>
          <a:p>
            <a:r>
              <a:rPr lang="en-US" dirty="0" smtClean="0"/>
              <a:t>This service model is not suitable for many applications</a:t>
            </a:r>
          </a:p>
          <a:p>
            <a:pPr lvl="1"/>
            <a:r>
              <a:rPr lang="en-US" dirty="0" smtClean="0"/>
              <a:t>Interactive sessions like live audio/video conferencing, real-time applications require strict </a:t>
            </a:r>
            <a:r>
              <a:rPr lang="en-US" dirty="0" smtClean="0"/>
              <a:t>delay and bandwidth </a:t>
            </a:r>
            <a:r>
              <a:rPr lang="en-US" dirty="0" smtClean="0"/>
              <a:t>guarantee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91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approaches to </a:t>
            </a:r>
            <a:r>
              <a:rPr lang="en-US" dirty="0" err="1" smtClean="0"/>
              <a:t>QoS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 Protocol Label Switching (MPLS)</a:t>
            </a:r>
          </a:p>
          <a:p>
            <a:r>
              <a:rPr lang="en-US" dirty="0" smtClean="0"/>
              <a:t>Traffic Engineering</a:t>
            </a:r>
          </a:p>
          <a:p>
            <a:r>
              <a:rPr lang="en-US" dirty="0" smtClean="0"/>
              <a:t>Constraint Based Routing</a:t>
            </a:r>
          </a:p>
          <a:p>
            <a:r>
              <a:rPr lang="en-US" dirty="0" smtClean="0"/>
              <a:t>Software Defined Networking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4895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Critics of </a:t>
            </a:r>
            <a:r>
              <a:rPr lang="en-US" dirty="0" err="1" smtClean="0"/>
              <a:t>QoS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QoS</a:t>
            </a:r>
            <a:r>
              <a:rPr lang="en-US" dirty="0" smtClean="0"/>
              <a:t> is a highly debated issue</a:t>
            </a:r>
          </a:p>
          <a:p>
            <a:r>
              <a:rPr lang="en-US" dirty="0" smtClean="0"/>
              <a:t>Its unlikely that Internet wide </a:t>
            </a:r>
            <a:r>
              <a:rPr lang="en-US" dirty="0" err="1" smtClean="0"/>
              <a:t>QoS</a:t>
            </a:r>
            <a:r>
              <a:rPr lang="en-US" dirty="0" smtClean="0"/>
              <a:t> will ever be deployed</a:t>
            </a:r>
          </a:p>
          <a:p>
            <a:r>
              <a:rPr lang="en-US" dirty="0" smtClean="0"/>
              <a:t>On the other hand, </a:t>
            </a:r>
            <a:r>
              <a:rPr lang="en-US" dirty="0" err="1" smtClean="0"/>
              <a:t>QoS</a:t>
            </a:r>
            <a:r>
              <a:rPr lang="en-US" dirty="0" smtClean="0"/>
              <a:t> has been hugely successful in private/enterprise networks</a:t>
            </a:r>
          </a:p>
          <a:p>
            <a:r>
              <a:rPr lang="en-US" dirty="0" smtClean="0"/>
              <a:t>Net-neutrality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QoS</a:t>
            </a:r>
            <a:r>
              <a:rPr lang="en-US" dirty="0" smtClean="0"/>
              <a:t> is an ongoing issue.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139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22405"/>
            <a:ext cx="8229600" cy="119960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Syed Faisal Hasan</a:t>
            </a:r>
          </a:p>
          <a:p>
            <a:pPr marL="0" indent="0" algn="ctr">
              <a:buNone/>
            </a:pPr>
            <a:r>
              <a:rPr lang="en-US" dirty="0" err="1" smtClean="0"/>
              <a:t>hasansf@illinois.edu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815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of Service (</a:t>
            </a:r>
            <a:r>
              <a:rPr lang="en-US" dirty="0" err="1" smtClean="0"/>
              <a:t>QoS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6606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QoS</a:t>
            </a:r>
            <a:r>
              <a:rPr lang="en-US" dirty="0" smtClean="0"/>
              <a:t> is all about providing different class of </a:t>
            </a:r>
            <a:r>
              <a:rPr lang="en-US" dirty="0" smtClean="0"/>
              <a:t>services </a:t>
            </a:r>
            <a:r>
              <a:rPr lang="en-US" dirty="0" smtClean="0"/>
              <a:t>in IP networks</a:t>
            </a:r>
            <a:endParaRPr lang="en-US" dirty="0" smtClean="0">
              <a:latin typeface="Nimbus sans"/>
              <a:cs typeface="Nimbus sans"/>
            </a:endParaRPr>
          </a:p>
          <a:p>
            <a:pPr lvl="1"/>
            <a:r>
              <a:rPr lang="en-US" dirty="0" smtClean="0"/>
              <a:t>Each class may support different subclasses</a:t>
            </a:r>
          </a:p>
          <a:p>
            <a:r>
              <a:rPr lang="en-US" dirty="0" smtClean="0"/>
              <a:t>Applications and/or users will specify the service </a:t>
            </a:r>
            <a:r>
              <a:rPr lang="en-US" dirty="0" smtClean="0"/>
              <a:t>they </a:t>
            </a:r>
            <a:r>
              <a:rPr lang="en-US" dirty="0" smtClean="0"/>
              <a:t>require from the network and the network will provide that.</a:t>
            </a:r>
          </a:p>
          <a:p>
            <a:r>
              <a:rPr lang="en-US" dirty="0" err="1" smtClean="0"/>
              <a:t>QoS</a:t>
            </a:r>
            <a:r>
              <a:rPr lang="en-US" dirty="0" smtClean="0"/>
              <a:t> is a superset of ‘best effort’ service model</a:t>
            </a:r>
          </a:p>
          <a:p>
            <a:pPr lvl="1"/>
            <a:r>
              <a:rPr lang="en-US" dirty="0" smtClean="0"/>
              <a:t>It requires additional features/mechanisms on the end host and routing devices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027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QoS</a:t>
            </a:r>
            <a:r>
              <a:rPr lang="en-US" dirty="0" smtClean="0"/>
              <a:t> </a:t>
            </a:r>
            <a:r>
              <a:rPr lang="en-US" dirty="0" err="1" smtClean="0"/>
              <a:t>Architechtures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6606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There are two prominent architectures for </a:t>
            </a:r>
            <a:r>
              <a:rPr lang="en-US" dirty="0" err="1" smtClean="0"/>
              <a:t>QoS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Integrated Services (</a:t>
            </a:r>
            <a:r>
              <a:rPr lang="en-US" dirty="0" err="1" smtClean="0"/>
              <a:t>IntServ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Differentiated Services (</a:t>
            </a:r>
            <a:r>
              <a:rPr lang="en-US" dirty="0" err="1" smtClean="0"/>
              <a:t>DiffServ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They </a:t>
            </a:r>
            <a:r>
              <a:rPr lang="en-US" dirty="0" smtClean="0"/>
              <a:t>differ in their </a:t>
            </a:r>
            <a:r>
              <a:rPr lang="en-US" dirty="0" smtClean="0"/>
              <a:t>granularity </a:t>
            </a:r>
            <a:r>
              <a:rPr lang="en-US" dirty="0" smtClean="0"/>
              <a:t>of service</a:t>
            </a:r>
          </a:p>
          <a:p>
            <a:pPr lvl="1"/>
            <a:r>
              <a:rPr lang="en-US" dirty="0" err="1" smtClean="0"/>
              <a:t>IntServ</a:t>
            </a:r>
            <a:r>
              <a:rPr lang="en-US" dirty="0" smtClean="0"/>
              <a:t> provides per flow guarantees</a:t>
            </a:r>
          </a:p>
          <a:p>
            <a:pPr lvl="1"/>
            <a:r>
              <a:rPr lang="en-US" dirty="0" err="1" smtClean="0"/>
              <a:t>DiffServ</a:t>
            </a:r>
            <a:r>
              <a:rPr lang="en-US" dirty="0" smtClean="0"/>
              <a:t> provides aggregated service classes</a:t>
            </a:r>
          </a:p>
          <a:p>
            <a:r>
              <a:rPr lang="en-US" dirty="0" err="1" smtClean="0"/>
              <a:t>DiffServ</a:t>
            </a:r>
            <a:r>
              <a:rPr lang="en-US" dirty="0" smtClean="0"/>
              <a:t> is more popular than </a:t>
            </a:r>
            <a:r>
              <a:rPr lang="en-US" dirty="0" err="1" smtClean="0"/>
              <a:t>IntServ</a:t>
            </a:r>
            <a:endParaRPr lang="en-US" dirty="0" smtClean="0"/>
          </a:p>
          <a:p>
            <a:pPr lvl="1"/>
            <a:r>
              <a:rPr lang="en-US" dirty="0" err="1" smtClean="0"/>
              <a:t>IntServ</a:t>
            </a:r>
            <a:r>
              <a:rPr lang="en-US" dirty="0" smtClean="0"/>
              <a:t> is not scalable and incremental deployment is not possible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585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7548"/>
            <a:ext cx="8229600" cy="719375"/>
          </a:xfrm>
        </p:spPr>
        <p:txBody>
          <a:bodyPr/>
          <a:lstStyle/>
          <a:p>
            <a:r>
              <a:rPr lang="en-US" dirty="0" smtClean="0"/>
              <a:t>Integrated Services (</a:t>
            </a:r>
            <a:r>
              <a:rPr lang="en-US" dirty="0" err="1" smtClean="0"/>
              <a:t>IntServ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6606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P</a:t>
            </a:r>
            <a:r>
              <a:rPr lang="en-US" dirty="0" smtClean="0"/>
              <a:t>ackets with same source, destination IP address, port </a:t>
            </a:r>
            <a:r>
              <a:rPr lang="en-US" dirty="0"/>
              <a:t>n</a:t>
            </a:r>
            <a:r>
              <a:rPr lang="en-US" dirty="0" smtClean="0"/>
              <a:t>umber and protocol number are identified as flows</a:t>
            </a:r>
          </a:p>
          <a:p>
            <a:r>
              <a:rPr lang="en-US" dirty="0" smtClean="0"/>
              <a:t>Two level of service class for each flow:</a:t>
            </a:r>
          </a:p>
          <a:p>
            <a:pPr lvl="1"/>
            <a:r>
              <a:rPr lang="en-US" b="1" dirty="0" smtClean="0"/>
              <a:t>Controlled load service</a:t>
            </a:r>
            <a:r>
              <a:rPr lang="en-US" dirty="0" smtClean="0"/>
              <a:t>: as good as an unloaded network</a:t>
            </a:r>
          </a:p>
          <a:p>
            <a:pPr lvl="1"/>
            <a:r>
              <a:rPr lang="en-US" b="1" dirty="0" smtClean="0"/>
              <a:t>Guaranteed service</a:t>
            </a:r>
            <a:r>
              <a:rPr lang="en-US" dirty="0" smtClean="0"/>
              <a:t>: provides firm guarantees</a:t>
            </a:r>
            <a:endParaRPr lang="en-US" dirty="0" smtClean="0"/>
          </a:p>
          <a:p>
            <a:r>
              <a:rPr lang="en-US" dirty="0" smtClean="0"/>
              <a:t>Makes use of </a:t>
            </a:r>
            <a:r>
              <a:rPr lang="en-US" b="1" dirty="0" smtClean="0"/>
              <a:t>Resource Reservation Protocol (RSVP)</a:t>
            </a:r>
            <a:endParaRPr lang="en-US" b="1" dirty="0" smtClean="0"/>
          </a:p>
          <a:p>
            <a:pPr lvl="1"/>
            <a:r>
              <a:rPr lang="en-US" dirty="0" smtClean="0"/>
              <a:t>RSVP reserves resources for a particular flow in all the routers </a:t>
            </a:r>
            <a:r>
              <a:rPr lang="en-US" dirty="0" smtClean="0"/>
              <a:t>in a particular path between a source and destination</a:t>
            </a:r>
            <a:endParaRPr lang="en-US" dirty="0" smtClean="0"/>
          </a:p>
          <a:p>
            <a:pPr lvl="1"/>
            <a:r>
              <a:rPr lang="en-US" dirty="0" smtClean="0"/>
              <a:t>All the in-path routers must store per flow resource reservation information</a:t>
            </a:r>
          </a:p>
          <a:p>
            <a:r>
              <a:rPr lang="en-US" dirty="0" err="1" smtClean="0"/>
              <a:t>IntServ</a:t>
            </a:r>
            <a:r>
              <a:rPr lang="en-US" dirty="0" smtClean="0"/>
              <a:t> has scalability and deployment problem</a:t>
            </a:r>
          </a:p>
          <a:p>
            <a:pPr lvl="1"/>
            <a:r>
              <a:rPr lang="en-US" dirty="0" smtClean="0"/>
              <a:t>This is an end-to-end model</a:t>
            </a:r>
          </a:p>
          <a:p>
            <a:pPr lvl="1"/>
            <a:r>
              <a:rPr lang="en-US" dirty="0" smtClean="0"/>
              <a:t>All in-path routers must also classify packets into flows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424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6950"/>
            <a:ext cx="8229600" cy="719375"/>
          </a:xfrm>
        </p:spPr>
        <p:txBody>
          <a:bodyPr/>
          <a:lstStyle/>
          <a:p>
            <a:r>
              <a:rPr lang="en-US" dirty="0" err="1" smtClean="0"/>
              <a:t>IntServ</a:t>
            </a:r>
            <a:r>
              <a:rPr lang="en-US" dirty="0" smtClean="0"/>
              <a:t>: Mechanism</a:t>
            </a:r>
            <a:endParaRPr lang="en-US" dirty="0"/>
          </a:p>
        </p:txBody>
      </p:sp>
      <p:pic>
        <p:nvPicPr>
          <p:cNvPr id="4" name="Picture 3" descr="rsv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866" y="3140114"/>
            <a:ext cx="5029965" cy="3376925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416606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b="1" dirty="0"/>
              <a:t>Signaling and/or admission control</a:t>
            </a:r>
            <a:r>
              <a:rPr lang="en-US" sz="2400" dirty="0"/>
              <a:t>: A signaling </a:t>
            </a:r>
            <a:r>
              <a:rPr lang="en-US" sz="2400" dirty="0" smtClean="0"/>
              <a:t>protocol RSVP </a:t>
            </a:r>
            <a:r>
              <a:rPr lang="en-US" sz="2400" dirty="0"/>
              <a:t>is required for reservation of resources. Admission control blocks incoming traffic if the desired </a:t>
            </a:r>
            <a:r>
              <a:rPr lang="en-US" sz="2400" dirty="0" err="1"/>
              <a:t>QoS</a:t>
            </a:r>
            <a:r>
              <a:rPr lang="en-US" sz="2400" dirty="0"/>
              <a:t> cannot be </a:t>
            </a:r>
            <a:r>
              <a:rPr lang="en-US" sz="2400" dirty="0" smtClean="0"/>
              <a:t>met.</a:t>
            </a:r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90008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Differentiated Services (</a:t>
            </a:r>
            <a:r>
              <a:rPr lang="en-US" dirty="0" err="1" smtClean="0"/>
              <a:t>DiffServ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6606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Provides per hop behavior instead of end-to-end</a:t>
            </a:r>
          </a:p>
          <a:p>
            <a:pPr lvl="1"/>
            <a:r>
              <a:rPr lang="en-US" dirty="0" smtClean="0"/>
              <a:t>No signaling/reservation needed. </a:t>
            </a:r>
          </a:p>
          <a:p>
            <a:pPr lvl="1"/>
            <a:r>
              <a:rPr lang="en-US" dirty="0" smtClean="0"/>
              <a:t>No need to classify packets into flows</a:t>
            </a:r>
          </a:p>
          <a:p>
            <a:r>
              <a:rPr lang="en-US" dirty="0" smtClean="0"/>
              <a:t>Support a small number of forwarding classes at each router</a:t>
            </a:r>
          </a:p>
          <a:p>
            <a:pPr lvl="1"/>
            <a:r>
              <a:rPr lang="en-US" sz="2900" dirty="0" smtClean="0"/>
              <a:t>Service models to be accomplished through provisioning</a:t>
            </a:r>
          </a:p>
          <a:p>
            <a:r>
              <a:rPr lang="en-US" sz="3400" dirty="0" smtClean="0"/>
              <a:t>Edge </a:t>
            </a:r>
            <a:r>
              <a:rPr lang="en-US" sz="3400" dirty="0"/>
              <a:t>routers map packets into forwarding classes based on service level agreement (SLA).</a:t>
            </a:r>
          </a:p>
          <a:p>
            <a:pPr lvl="1"/>
            <a:r>
              <a:rPr lang="en-US" sz="2900" dirty="0"/>
              <a:t>Forwarding class is encoded in the packet header.</a:t>
            </a:r>
          </a:p>
          <a:p>
            <a:pPr lvl="1"/>
            <a:r>
              <a:rPr lang="en-US" sz="2900" dirty="0"/>
              <a:t>Six bits in the TOS file in the IP packet is used in </a:t>
            </a:r>
            <a:r>
              <a:rPr lang="en-US" sz="2900" dirty="0" err="1"/>
              <a:t>DiffServ</a:t>
            </a:r>
            <a:r>
              <a:rPr lang="en-US" sz="2900" dirty="0"/>
              <a:t>:</a:t>
            </a:r>
          </a:p>
          <a:p>
            <a:pPr lvl="2"/>
            <a:r>
              <a:rPr lang="en-US" sz="2900" dirty="0"/>
              <a:t>Examples of forwarding classes:</a:t>
            </a:r>
          </a:p>
          <a:p>
            <a:pPr lvl="3"/>
            <a:r>
              <a:rPr lang="en-US" sz="2900" dirty="0"/>
              <a:t>101 110  - </a:t>
            </a:r>
            <a:r>
              <a:rPr lang="en-US" sz="2900" b="1" dirty="0" smtClean="0"/>
              <a:t>Expedited Forwarding</a:t>
            </a:r>
            <a:endParaRPr lang="en-US" sz="2900" b="1" dirty="0"/>
          </a:p>
          <a:p>
            <a:pPr lvl="3"/>
            <a:r>
              <a:rPr lang="en-US" sz="2900" dirty="0"/>
              <a:t>010 010  - </a:t>
            </a:r>
            <a:r>
              <a:rPr lang="en-US" sz="2900" b="1" dirty="0" smtClean="0"/>
              <a:t>Assured </a:t>
            </a:r>
            <a:r>
              <a:rPr lang="en-US" sz="2900" b="1" dirty="0"/>
              <a:t>forwarding</a:t>
            </a:r>
          </a:p>
          <a:p>
            <a:pPr lvl="1"/>
            <a:r>
              <a:rPr lang="en-US" sz="2900" dirty="0"/>
              <a:t>Problems with </a:t>
            </a:r>
            <a:r>
              <a:rPr lang="en-US" sz="2900" dirty="0" err="1"/>
              <a:t>DiffServ</a:t>
            </a:r>
            <a:r>
              <a:rPr lang="en-US" sz="2900" dirty="0"/>
              <a:t>:</a:t>
            </a:r>
          </a:p>
          <a:p>
            <a:pPr lvl="2"/>
            <a:r>
              <a:rPr lang="en-US" sz="2900" dirty="0"/>
              <a:t>end-to-end service guaranteed is hard </a:t>
            </a:r>
            <a:r>
              <a:rPr lang="en-US" sz="2900" dirty="0" smtClean="0"/>
              <a:t>to</a:t>
            </a:r>
          </a:p>
        </p:txBody>
      </p:sp>
    </p:spTree>
    <p:extLst>
      <p:ext uri="{BB962C8B-B14F-4D97-AF65-F5344CB8AC3E}">
        <p14:creationId xmlns:p14="http://schemas.microsoft.com/office/powerpoint/2010/main" val="3619580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DiffServ</a:t>
            </a:r>
            <a:r>
              <a:rPr lang="en-US" dirty="0" smtClean="0"/>
              <a:t> Code Point (DSCP)</a:t>
            </a:r>
            <a:endParaRPr lang="en-US" dirty="0"/>
          </a:p>
        </p:txBody>
      </p:sp>
      <p:pic>
        <p:nvPicPr>
          <p:cNvPr id="5" name="Picture 4" descr="ip_hea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646" y="2095500"/>
            <a:ext cx="6961757" cy="2655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275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Mechanisms for </a:t>
            </a:r>
            <a:r>
              <a:rPr lang="en-US" dirty="0" err="1" smtClean="0"/>
              <a:t>QoS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6606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The mechanisms need to be in place to augment the network with </a:t>
            </a:r>
            <a:r>
              <a:rPr lang="en-US" sz="2800" dirty="0" err="1" smtClean="0"/>
              <a:t>QoS</a:t>
            </a:r>
            <a:r>
              <a:rPr lang="en-US" sz="2800" dirty="0" smtClean="0"/>
              <a:t> capabilities:</a:t>
            </a:r>
          </a:p>
          <a:p>
            <a:pPr marL="0" indent="0">
              <a:lnSpc>
                <a:spcPct val="90000"/>
              </a:lnSpc>
              <a:buNone/>
            </a:pP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b="1" dirty="0" smtClean="0"/>
              <a:t>Signaling and/or </a:t>
            </a:r>
            <a:r>
              <a:rPr lang="en-US" b="1" dirty="0"/>
              <a:t>admission </a:t>
            </a:r>
            <a:r>
              <a:rPr lang="en-US" b="1" dirty="0" smtClean="0"/>
              <a:t>control</a:t>
            </a:r>
            <a:r>
              <a:rPr lang="en-US" dirty="0" smtClean="0"/>
              <a:t>: A </a:t>
            </a:r>
            <a:r>
              <a:rPr lang="en-US" dirty="0"/>
              <a:t>s</a:t>
            </a:r>
            <a:r>
              <a:rPr lang="en-US" dirty="0" smtClean="0"/>
              <a:t>ignaling protocol is required for reservation of resources. Admission control blocks incoming traffic if the desired </a:t>
            </a:r>
            <a:r>
              <a:rPr lang="en-US" dirty="0" err="1" smtClean="0"/>
              <a:t>QoS</a:t>
            </a:r>
            <a:r>
              <a:rPr lang="en-US" dirty="0" smtClean="0"/>
              <a:t> cannot be met.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b="1" dirty="0"/>
              <a:t>Packet classification/marking</a:t>
            </a:r>
            <a:r>
              <a:rPr lang="en-US" dirty="0" smtClean="0"/>
              <a:t>: </a:t>
            </a:r>
            <a:r>
              <a:rPr lang="en-US" i="1" dirty="0"/>
              <a:t>Packet </a:t>
            </a:r>
            <a:r>
              <a:rPr lang="en-US" dirty="0"/>
              <a:t>classifiers select packets in a traffic stream based on the content of some portion of the packet header</a:t>
            </a:r>
            <a:endParaRPr lang="en-US" dirty="0"/>
          </a:p>
          <a:p>
            <a:pPr marL="914400" lvl="2" indent="0">
              <a:lnSpc>
                <a:spcPct val="90000"/>
              </a:lnSpc>
              <a:buNone/>
            </a:pP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b="1" dirty="0" smtClean="0"/>
              <a:t>traffic </a:t>
            </a:r>
            <a:r>
              <a:rPr lang="en-US" b="1" dirty="0"/>
              <a:t>conditioning</a:t>
            </a:r>
            <a:r>
              <a:rPr lang="en-US" dirty="0" smtClean="0"/>
              <a:t>.</a:t>
            </a:r>
            <a:r>
              <a:rPr lang="en-US" i="1" dirty="0"/>
              <a:t> </a:t>
            </a:r>
            <a:r>
              <a:rPr lang="en-US" dirty="0"/>
              <a:t>Traffic conditioning performs metering, shaping, policing and/or re-marking to ensure that the traffic entering the DS domain conforms to the </a:t>
            </a:r>
            <a:r>
              <a:rPr lang="en-US" dirty="0" smtClean="0"/>
              <a:t>rules</a:t>
            </a:r>
          </a:p>
          <a:p>
            <a:pPr marL="914400" lvl="2" indent="0">
              <a:lnSpc>
                <a:spcPct val="90000"/>
              </a:lnSpc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63600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4064</TotalTime>
  <Words>1078</Words>
  <Application>Microsoft Macintosh PowerPoint</Application>
  <PresentationFormat>On-screen Show (4:3)</PresentationFormat>
  <Paragraphs>128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Internet QoS</vt:lpstr>
      <vt:lpstr>Introduction</vt:lpstr>
      <vt:lpstr>Quality of Service (QoS)</vt:lpstr>
      <vt:lpstr>QoS Architechtures</vt:lpstr>
      <vt:lpstr>Integrated Services (IntServ)</vt:lpstr>
      <vt:lpstr>IntServ: Mechanism</vt:lpstr>
      <vt:lpstr>Differentiated Services (DiffServ)</vt:lpstr>
      <vt:lpstr>DiffServ Code Point (DSCP)</vt:lpstr>
      <vt:lpstr>Mechanisms for QoS</vt:lpstr>
      <vt:lpstr>Mechanisms Contnd..</vt:lpstr>
      <vt:lpstr>Assure Forwarding (AF)</vt:lpstr>
      <vt:lpstr>AF Example</vt:lpstr>
      <vt:lpstr>Example AF configuration</vt:lpstr>
      <vt:lpstr>Token Bucket Usage</vt:lpstr>
      <vt:lpstr>Expedited Forwarding (EF) PHB</vt:lpstr>
      <vt:lpstr>AF/EF Queuing Mechanism</vt:lpstr>
      <vt:lpstr>FIFO Queuing</vt:lpstr>
      <vt:lpstr>Priority Queuing</vt:lpstr>
      <vt:lpstr>Random Early Drop (RED) Queuing</vt:lpstr>
      <vt:lpstr>Other approaches to QoS</vt:lpstr>
      <vt:lpstr>Critics of QoS</vt:lpstr>
      <vt:lpstr>Questions?</vt:lpstr>
    </vt:vector>
  </TitlesOfParts>
  <Company>ITI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QoS</dc:title>
  <dc:creator>Syed Faisal Hasan</dc:creator>
  <cp:lastModifiedBy>Syed Faisal Hasan</cp:lastModifiedBy>
  <cp:revision>59</cp:revision>
  <dcterms:created xsi:type="dcterms:W3CDTF">2014-04-22T22:01:26Z</dcterms:created>
  <dcterms:modified xsi:type="dcterms:W3CDTF">2014-04-25T18:01:41Z</dcterms:modified>
</cp:coreProperties>
</file>