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81" r:id="rId2"/>
    <p:sldMasterId id="2147483835" r:id="rId3"/>
  </p:sldMasterIdLst>
  <p:notesMasterIdLst>
    <p:notesMasterId r:id="rId61"/>
  </p:notesMasterIdLst>
  <p:handoutMasterIdLst>
    <p:handoutMasterId r:id="rId62"/>
  </p:handoutMasterIdLst>
  <p:sldIdLst>
    <p:sldId id="280" r:id="rId4"/>
    <p:sldId id="276" r:id="rId5"/>
    <p:sldId id="302" r:id="rId6"/>
    <p:sldId id="257" r:id="rId7"/>
    <p:sldId id="258" r:id="rId8"/>
    <p:sldId id="296" r:id="rId9"/>
    <p:sldId id="270" r:id="rId10"/>
    <p:sldId id="297" r:id="rId11"/>
    <p:sldId id="309" r:id="rId12"/>
    <p:sldId id="401" r:id="rId13"/>
    <p:sldId id="310" r:id="rId14"/>
    <p:sldId id="402" r:id="rId15"/>
    <p:sldId id="311" r:id="rId16"/>
    <p:sldId id="312" r:id="rId17"/>
    <p:sldId id="370" r:id="rId18"/>
    <p:sldId id="313" r:id="rId19"/>
    <p:sldId id="314" r:id="rId20"/>
    <p:sldId id="317" r:id="rId21"/>
    <p:sldId id="316" r:id="rId22"/>
    <p:sldId id="315" r:id="rId23"/>
    <p:sldId id="318" r:id="rId24"/>
    <p:sldId id="319" r:id="rId25"/>
    <p:sldId id="320" r:id="rId26"/>
    <p:sldId id="321" r:id="rId27"/>
    <p:sldId id="371" r:id="rId28"/>
    <p:sldId id="322" r:id="rId29"/>
    <p:sldId id="374" r:id="rId30"/>
    <p:sldId id="369" r:id="rId31"/>
    <p:sldId id="330" r:id="rId32"/>
    <p:sldId id="354" r:id="rId33"/>
    <p:sldId id="415" r:id="rId34"/>
    <p:sldId id="2638" r:id="rId35"/>
    <p:sldId id="382" r:id="rId36"/>
    <p:sldId id="378" r:id="rId37"/>
    <p:sldId id="380" r:id="rId38"/>
    <p:sldId id="381" r:id="rId39"/>
    <p:sldId id="404" r:id="rId40"/>
    <p:sldId id="2575" r:id="rId41"/>
    <p:sldId id="2730" r:id="rId42"/>
    <p:sldId id="2845" r:id="rId43"/>
    <p:sldId id="2843" r:id="rId44"/>
    <p:sldId id="2844" r:id="rId45"/>
    <p:sldId id="2846" r:id="rId46"/>
    <p:sldId id="2847" r:id="rId47"/>
    <p:sldId id="2848" r:id="rId48"/>
    <p:sldId id="2850" r:id="rId49"/>
    <p:sldId id="405" r:id="rId50"/>
    <p:sldId id="331" r:id="rId51"/>
    <p:sldId id="408" r:id="rId52"/>
    <p:sldId id="275" r:id="rId53"/>
    <p:sldId id="300" r:id="rId54"/>
    <p:sldId id="409" r:id="rId55"/>
    <p:sldId id="410" r:id="rId56"/>
    <p:sldId id="411" r:id="rId57"/>
    <p:sldId id="412" r:id="rId58"/>
    <p:sldId id="413" r:id="rId59"/>
    <p:sldId id="269" r:id="rId6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Gungsuh" panose="02030600000101010101" pitchFamily="18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910770-3271-944C-B2B0-2045865DC201}">
          <p14:sldIdLst>
            <p14:sldId id="280"/>
            <p14:sldId id="276"/>
            <p14:sldId id="302"/>
            <p14:sldId id="257"/>
            <p14:sldId id="258"/>
            <p14:sldId id="296"/>
            <p14:sldId id="270"/>
            <p14:sldId id="297"/>
            <p14:sldId id="309"/>
            <p14:sldId id="401"/>
            <p14:sldId id="310"/>
            <p14:sldId id="402"/>
            <p14:sldId id="311"/>
            <p14:sldId id="312"/>
            <p14:sldId id="370"/>
            <p14:sldId id="313"/>
            <p14:sldId id="314"/>
            <p14:sldId id="317"/>
            <p14:sldId id="316"/>
            <p14:sldId id="315"/>
            <p14:sldId id="318"/>
            <p14:sldId id="319"/>
            <p14:sldId id="320"/>
            <p14:sldId id="321"/>
            <p14:sldId id="371"/>
            <p14:sldId id="322"/>
            <p14:sldId id="374"/>
            <p14:sldId id="369"/>
            <p14:sldId id="330"/>
            <p14:sldId id="354"/>
            <p14:sldId id="415"/>
            <p14:sldId id="2638"/>
            <p14:sldId id="382"/>
            <p14:sldId id="378"/>
            <p14:sldId id="380"/>
            <p14:sldId id="381"/>
            <p14:sldId id="404"/>
            <p14:sldId id="2575"/>
            <p14:sldId id="2730"/>
            <p14:sldId id="2845"/>
            <p14:sldId id="2843"/>
            <p14:sldId id="2844"/>
            <p14:sldId id="2846"/>
            <p14:sldId id="2847"/>
            <p14:sldId id="2848"/>
            <p14:sldId id="2850"/>
            <p14:sldId id="405"/>
            <p14:sldId id="331"/>
            <p14:sldId id="408"/>
            <p14:sldId id="275"/>
            <p14:sldId id="300"/>
            <p14:sldId id="409"/>
            <p14:sldId id="410"/>
            <p14:sldId id="411"/>
            <p14:sldId id="412"/>
            <p14:sldId id="413"/>
            <p14:sldId id="269"/>
          </p14:sldIdLst>
        </p14:section>
        <p14:section name="Backup slides" id="{D0713411-5708-A941-B764-2115144AAC3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142"/>
    <p:restoredTop sz="94733"/>
  </p:normalViewPr>
  <p:slideViewPr>
    <p:cSldViewPr>
      <p:cViewPr varScale="1">
        <p:scale>
          <a:sx n="117" d="100"/>
          <a:sy n="117" d="100"/>
        </p:scale>
        <p:origin x="128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3600"/>
    </p:cViewPr>
  </p:sorterViewPr>
  <p:notesViewPr>
    <p:cSldViewPr>
      <p:cViewPr varScale="1">
        <p:scale>
          <a:sx n="87" d="100"/>
          <a:sy n="87" d="100"/>
        </p:scale>
        <p:origin x="-2368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1E5DFBC4-D247-CB49-AC22-3331583A3B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4CF2DD67-E441-7148-A58B-CF1D806C69F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1460" name="Rectangle 4">
            <a:extLst>
              <a:ext uri="{FF2B5EF4-FFF2-40B4-BE49-F238E27FC236}">
                <a16:creationId xmlns:a16="http://schemas.microsoft.com/office/drawing/2014/main" id="{7515B231-979E-2E43-9BFE-17C86228076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1461" name="Rectangle 5">
            <a:extLst>
              <a:ext uri="{FF2B5EF4-FFF2-40B4-BE49-F238E27FC236}">
                <a16:creationId xmlns:a16="http://schemas.microsoft.com/office/drawing/2014/main" id="{DCE7F92C-D8F6-884C-9F81-DCFE3F2687B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spcBef>
                <a:spcPct val="0"/>
              </a:spcBef>
              <a:buFontTx/>
              <a:buNone/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fld id="{391E4D40-1F34-BA44-88CE-8D27527CF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6935E788-8EEC-8547-AEFD-387284AC546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D964445D-2D8F-EF42-812E-87F70D07A4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9ADF309F-5BB7-7B41-B578-EE1F777FB9A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9" name="Rectangle 5">
            <a:extLst>
              <a:ext uri="{FF2B5EF4-FFF2-40B4-BE49-F238E27FC236}">
                <a16:creationId xmlns:a16="http://schemas.microsoft.com/office/drawing/2014/main" id="{20F09C5A-1EF6-5F41-9A1D-5EEC40699DF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6310" name="Rectangle 6">
            <a:extLst>
              <a:ext uri="{FF2B5EF4-FFF2-40B4-BE49-F238E27FC236}">
                <a16:creationId xmlns:a16="http://schemas.microsoft.com/office/drawing/2014/main" id="{8492BE44-F352-3D4D-B4CF-CFF4D281CD2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6311" name="Rectangle 7">
            <a:extLst>
              <a:ext uri="{FF2B5EF4-FFF2-40B4-BE49-F238E27FC236}">
                <a16:creationId xmlns:a16="http://schemas.microsoft.com/office/drawing/2014/main" id="{74ADE516-9C01-1348-A79B-5A4A3EB43D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spcBef>
                <a:spcPct val="0"/>
              </a:spcBef>
              <a:buFontTx/>
              <a:buNone/>
              <a:defRPr sz="1200">
                <a:latin typeface="Arial" charset="0"/>
                <a:ea typeface="Gungsuh" charset="-127"/>
              </a:defRPr>
            </a:lvl1pPr>
          </a:lstStyle>
          <a:p>
            <a:pPr>
              <a:defRPr/>
            </a:pPr>
            <a:fld id="{0A795DF6-162E-FC4E-92CF-9F5E5E9ED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F2D7BFFD-F626-9045-A409-B904FD62DD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775966-6B63-4146-8482-E03C126EBCB4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8914183-2DEA-6447-92D5-FC89B6BE4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8327E3C-266E-374B-91C3-7A3EC5BAA2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115AF376-71B2-F04F-99F3-471FCB6413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30DD7C83-BBC4-254E-B0BC-78043A83C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D0A4F0E0-E39E-5E41-8E7E-503F5591E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E8897-3370-9F4C-9FCE-954EB0108040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ea typeface="Gungsuh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E4516-24E1-4504-93F9-3127DA5B65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92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1410527C-6749-BF45-8D8E-4C368B62E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32A1B866-A746-8945-94FF-638154B04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277807D8-189C-BD43-AED7-B34903198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9pPr>
          </a:lstStyle>
          <a:p>
            <a:fld id="{A69755C6-2C40-A54C-AF85-66D9E2BABA1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B4AD1CDF-89E3-0A41-98E2-4CD0DD7E6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B0A8B6EC-9649-0F4B-8F0C-1C81823AB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020B8BEF-F5BA-184E-B92E-8E1D7E3DDF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9pPr>
          </a:lstStyle>
          <a:p>
            <a:fld id="{781E9637-95D0-D345-8981-46D98BBC69B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4D249C2F-B354-5E45-9A4B-6829206B0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8AA2B4DB-1AD5-6A42-8329-38284B1A4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98ABF772-0069-8B43-96D3-3D90A354B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9pPr>
          </a:lstStyle>
          <a:p>
            <a:fld id="{6942834F-47F0-6F4D-936B-38C765077DDB}" type="slidenum">
              <a:rPr lang="en-US" altLang="en-US" smtClean="0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6C97C8A2-2FC3-6047-868D-3C30AC625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8A98445F-C14B-9841-973E-F5FDE37A3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This animation shows the vision of this talk.  We would like to enabling simultaneous tagging and retrieval in natural environment. The tagging should be done in such a way that tags can be retrieved from different location, orientations, and time. I have been working on this project for a while now and I have prototype ready. I have two phones and have tagged many objects in this room. You may scan the environment and see those tags. </a:t>
            </a: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C6769FBD-8878-3A4B-AA59-51774149D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BC35F7-D62E-424B-B4DD-EE89FD425A10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9802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D4F82FD4-D352-5F43-B581-916030314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DBD082-9C26-1042-9FCF-6F1E865BF9D1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A10BAEA4-BF4A-3B42-99AF-5944D5AD9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AE950BB8-FE20-4F42-BCF0-5808BB7B8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406E30A7-6876-2647-B0EF-8FE6BB335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BBE0EF-920E-2F4A-B0D1-9BCE946D926D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A9C3D2D-3814-5240-BA47-6E2C2671DE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77DEE394-33C0-7541-A71D-3311CCE5D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BD6F1B32-0474-514C-8AE8-971610412C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88388B-67DF-9F48-B642-52C1EE489F77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11618" name="Rectangle 1026">
            <a:extLst>
              <a:ext uri="{FF2B5EF4-FFF2-40B4-BE49-F238E27FC236}">
                <a16:creationId xmlns:a16="http://schemas.microsoft.com/office/drawing/2014/main" id="{19DB104A-011F-F145-993F-2B3E98BB8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1027">
            <a:extLst>
              <a:ext uri="{FF2B5EF4-FFF2-40B4-BE49-F238E27FC236}">
                <a16:creationId xmlns:a16="http://schemas.microsoft.com/office/drawing/2014/main" id="{FD75BA8C-66ED-F841-AF3F-6ACF34912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45089E02-118D-4D4E-A5AF-6BA7F531B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A1901C-D61F-924A-B8C5-9400D7EA5D12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95CD8F9-01F3-F54C-ABC4-F1D56FDEFE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83A4C71E-779D-844D-A39D-F1369BC38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A7DA0141-EFD5-7A41-B003-693589623C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00587D-7A1D-AC4E-8A3F-7ACC67AEB5CB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33794" name="Rectangle 1026">
            <a:extLst>
              <a:ext uri="{FF2B5EF4-FFF2-40B4-BE49-F238E27FC236}">
                <a16:creationId xmlns:a16="http://schemas.microsoft.com/office/drawing/2014/main" id="{DED72923-CCDC-E748-9793-501C0B26D7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1027">
            <a:extLst>
              <a:ext uri="{FF2B5EF4-FFF2-40B4-BE49-F238E27FC236}">
                <a16:creationId xmlns:a16="http://schemas.microsoft.com/office/drawing/2014/main" id="{6F3214A6-0E2E-714C-9466-9D31F88DD2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7C6559FE-0841-0E4D-A7CE-F22158203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819EDD-D11C-724A-A13F-8290ACF17F1E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D754542F-1C08-C445-A342-2EBA3FA884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AB86EB93-BE79-EF4A-A796-87BCCBB9E6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EF72AD45-9693-544F-B04A-3AECAA0015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CD9FA-8FF4-A747-91A2-FF567A42C54B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76F2FB4C-9DA9-8541-84DD-BC97977D8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D8C429B-4BFD-DA40-B41C-96CE0E1455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7C84516E-B609-9A4B-9983-F22E36D4CB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CD8865-D413-474B-AED7-A66EB59A941E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ECCE7127-A34B-D840-9062-93FA703D8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9BE3B37-A281-CB46-A23A-F43DAE0C0A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013EAD54-FC0D-DD4F-B324-96205A0FD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69439E-94FE-CC4B-93A5-6736034EAD7E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CA299751-CDA1-BD4B-852B-5D9ABDA616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0042F927-0D83-AF4B-B783-6BCF03B44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0D499CBB-3C17-9642-AF74-377F4E5C6E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AF6639-828E-8C4D-98B3-7C64882D8F99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35842" name="Rectangle 1026">
            <a:extLst>
              <a:ext uri="{FF2B5EF4-FFF2-40B4-BE49-F238E27FC236}">
                <a16:creationId xmlns:a16="http://schemas.microsoft.com/office/drawing/2014/main" id="{C42F426B-65CA-C04C-9616-35B26AAE6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1027">
            <a:extLst>
              <a:ext uri="{FF2B5EF4-FFF2-40B4-BE49-F238E27FC236}">
                <a16:creationId xmlns:a16="http://schemas.microsoft.com/office/drawing/2014/main" id="{13942FA4-9D0E-7E43-8F07-D65652AAA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F4E831A8-92EC-9E44-9CF6-53C94FF36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8ED6EA-BF50-A643-9F35-87ADFCC04A10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5B4A060-9B7A-7948-A7F2-8DEF5155E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BD6E22F-CEE7-7D44-84E3-83F709EC2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702A8CB8-7466-254E-BCC6-C1845AD1A0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061CD8-2F0D-9243-A7D0-426A54ED2F6F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D3629500-D8AE-E34A-B3F7-9E34482455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1027">
            <a:extLst>
              <a:ext uri="{FF2B5EF4-FFF2-40B4-BE49-F238E27FC236}">
                <a16:creationId xmlns:a16="http://schemas.microsoft.com/office/drawing/2014/main" id="{DA3F383C-34A8-ED49-A97D-B4BD3EB6B0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DA0E975A-088E-434B-9E7C-0F9864BD02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2A9C30-3C88-DC46-A92E-1C0B0C348C03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69CB9672-64FE-5C46-B460-79D0C5E91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C985D1A0-CF57-9443-9270-7E7B70EA1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58617857-D46D-7841-A944-9D93E4DF08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5D3CE1-EA51-E04D-886E-0A02B2BBD652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44034" name="Rectangle 1026">
            <a:extLst>
              <a:ext uri="{FF2B5EF4-FFF2-40B4-BE49-F238E27FC236}">
                <a16:creationId xmlns:a16="http://schemas.microsoft.com/office/drawing/2014/main" id="{1E49B275-584C-5B47-BE24-78687CB4B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1027">
            <a:extLst>
              <a:ext uri="{FF2B5EF4-FFF2-40B4-BE49-F238E27FC236}">
                <a16:creationId xmlns:a16="http://schemas.microsoft.com/office/drawing/2014/main" id="{D5FC6282-2D34-FC43-BAB1-C7813C141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111FA364-F2AE-824D-AF24-13FD0AB0D6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D8F46D-BABA-8641-BAA5-F1D3318A273B}" type="slidenum">
              <a:rPr lang="en-US" altLang="en-US" smtClean="0">
                <a:ea typeface="Gungsuh" panose="02030600000101010101" pitchFamily="18" charset="-127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ea typeface="Gungsuh" panose="02030600000101010101" pitchFamily="18" charset="-127"/>
            </a:endParaRPr>
          </a:p>
        </p:txBody>
      </p:sp>
      <p:sp>
        <p:nvSpPr>
          <p:cNvPr id="46082" name="Rectangle 1026">
            <a:extLst>
              <a:ext uri="{FF2B5EF4-FFF2-40B4-BE49-F238E27FC236}">
                <a16:creationId xmlns:a16="http://schemas.microsoft.com/office/drawing/2014/main" id="{F45DFF8A-1FDE-A64B-B987-E1379FDDA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1027">
            <a:extLst>
              <a:ext uri="{FF2B5EF4-FFF2-40B4-BE49-F238E27FC236}">
                <a16:creationId xmlns:a16="http://schemas.microsoft.com/office/drawing/2014/main" id="{3D277FDE-6CAF-A142-95CA-297E49417E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7727F12B-A6B4-B749-BEC5-14219B8CC8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2CAA4320-90E3-6B4C-BBA1-F2BF95C3F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34655A1C-BA35-9944-9819-8C9BC2CF4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9pPr>
          </a:lstStyle>
          <a:p>
            <a:fld id="{A20A18A2-8364-CD47-A00D-324193F01EFD}" type="slidenum">
              <a:rPr lang="en-US" altLang="en-US" smtClean="0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A22FA7-377C-AD47-AC70-F51AC4543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170606-2535-0D46-B216-1C7020773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83DD3-5546-814C-BDF4-23932B1176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1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6C19A4-0AE5-E748-AEC9-78216F0B66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21703D-39E5-4D47-9A9D-6655204E46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AEEEF6-A161-A54E-8986-461C8D1B6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89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354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354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38010F-A6D0-664A-94E7-4D41769AD6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332595-E478-0A41-8155-E8CBA2C2E7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F9D3B-F2EB-6448-A265-FB8C6D5E47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0386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76688"/>
            <a:ext cx="40386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76688"/>
            <a:ext cx="4038600" cy="253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E549F6-BC1D-404C-A712-5BAC2BDF5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DD3102-B5A1-544D-BC0D-B56FFB09E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BABE1D-E668-3344-9B16-23728C972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2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9144000" cy="748145"/>
          </a:xfrm>
          <a:solidFill>
            <a:srgbClr val="0070C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85CA8-34FD-C842-A82C-FDBC51F5D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</a:defRPr>
            </a:lvl1pPr>
          </a:lstStyle>
          <a:p>
            <a:pPr>
              <a:defRPr/>
            </a:pPr>
            <a:fld id="{4C488B62-FABD-9D40-9931-5F6D93B8A78F}" type="datetime1">
              <a:rPr lang="en-US" altLang="en-US"/>
              <a:pPr>
                <a:defRPr/>
              </a:pPr>
              <a:t>1/22/21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B19D4-2E25-2045-8966-3CDFCE1A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spcBef>
                <a:spcPct val="20000"/>
              </a:spcBef>
              <a:buFont typeface="Wingdings" charset="2"/>
              <a:buChar char="•"/>
              <a:defRPr>
                <a:solidFill>
                  <a:prstClr val="black">
                    <a:tint val="75000"/>
                  </a:prstClr>
                </a:solidFill>
                <a:latin typeface="Comic Sans MS" charset="0"/>
                <a:ea typeface="Gungsuh" pitchFamily="18" charset="-127"/>
                <a:cs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A3322-EA0F-8D4D-933E-D0CDC5CE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</a:defRPr>
            </a:lvl1pPr>
          </a:lstStyle>
          <a:p>
            <a:pPr>
              <a:defRPr/>
            </a:pPr>
            <a:fld id="{CA1BC3E9-C39B-4E4E-BF67-C559A8E82C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91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A9BB1-40AD-FB48-98BD-23CA13DA6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ADE69C35-06CE-814F-AC75-499A8D27C5E6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43216-928C-B14F-9A00-9D51BCD5C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C31D1-66D4-A34B-A797-B7D8E3D4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C1DB739D-9F61-1E4E-ABA6-77CDC218C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61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613B2-05E3-B74D-A201-16923F87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32EE97C3-B3D7-F443-A109-591A0DF484A0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126ED-EE93-944A-8CB4-7431A073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EA2B-A8DA-1C44-9F3F-154DF0D5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BE5502EA-7F0F-DD41-8753-98F791A5F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38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28BFB-6457-D54E-908C-033FEA8B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41A717EA-DBCF-BA47-BAF7-9B9B7A27E5C0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DE7A6-1ED9-9C48-9223-B7983CCE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F9E4E-3D2D-074A-9381-D20065DE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15049DFC-D16D-414E-80A5-0E5560CF9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84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82233-2714-444D-8880-278A72B5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241606A5-4BD8-F042-A368-31E37BEABB33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F48B5-B815-DA4B-A2FC-05D1A3A9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749F1-CF85-1040-9CDA-CF7DE76A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0C6155E2-8D55-5C42-AB0E-CB7B9FA9A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16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0AF6B8-4DDB-AA4E-A326-296D2EAA0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5E2816C3-1EEB-FF4B-8E03-9D9B120F781D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27B468-CC76-5F45-8FA3-7C2C5A24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F5466-6C19-CC4F-8ACA-CB75C49B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FD87C224-55B1-9D43-8441-0F43A07DB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57A6C-D6A4-1B4D-82B8-4779D3D3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0F2C1064-C19B-3F46-9819-AE06A07D4387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3009B-FCE2-F741-9CC8-C0F3A936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323A4-968A-9043-888C-AE4A420D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2F6FA910-4806-6540-A411-03D05DB3D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1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336256-8BC9-324D-BA8E-4DF1A17BA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48D1FA-D027-6941-9E38-6816457723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64341B-CFF6-924A-8B3A-5AEC91A1E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6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1169F-78C9-204C-A6A3-24E6F587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E81C2105-3F44-2E4A-9BF4-1287D619007A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2E8D7-2E21-0544-9C19-66F0ED302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0C4FD-64F3-6E41-8337-69174038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3E4D729B-8386-4A4C-B6D9-6B8DB2B2D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3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FA849-C886-5B4E-906D-B0D7B3177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6451BE6D-87CF-DC4C-8A4C-334B1190BB01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D0076-80E6-BB46-ADF5-BAC78186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951DD-7F77-E142-83BC-F3D432EC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A9873F6D-AFC1-F445-ACC0-0497F6AF4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62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AA584-4042-9D4F-9FDD-E3472FB8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72860326-C8DF-8C4F-A73B-34B0873EB04E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811D8-8D78-8845-9BEE-DE3E9A31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085EF-759A-004F-9CBF-21888F38F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E8C6B9D2-34BE-6643-83A6-423AAF5E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68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541C8-8BA9-1645-BD9A-44906EFA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7D737739-B79E-2D4D-98F3-9B8AC4D4D590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3A759-8A93-C346-AA6D-674FB07E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E2C7F-173E-C244-B3D6-0C3D8436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B3723992-7C02-894D-AB2F-9AB4425B9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1E85B-1675-9D4A-AEFF-1E85F66EB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3092DDFF-2758-7A4A-948A-DEC22FB8A7CF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B2286-79AD-B848-98B5-2500380B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4EFCC-4E76-4F44-89DB-3AA0B0C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charset="0"/>
                <a:ea typeface="Gungsuh" charset="-127"/>
              </a:defRPr>
            </a:lvl1pPr>
          </a:lstStyle>
          <a:p>
            <a:pPr>
              <a:defRPr/>
            </a:pPr>
            <a:fld id="{35E69252-0AC5-224A-AA8A-6DAEB91BB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8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A0C71E-4E72-8E4F-9115-837B7EA56A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61A20-8106-0A4B-8B07-B5D6A47309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942607-5EEF-664C-8E03-AC6839528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5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B6B29-4376-3D4F-938D-0B686B1EAE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C6CE-7907-5145-8B04-5D1C8C586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971B3-0A02-7B46-8EBB-52E657DFB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33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A67182-7B3C-A744-B598-FB28E25F4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116173-A18A-8349-887C-5178AC3F3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88CE59-4F74-D347-8A40-48BAEF03F4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7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DF1C65-0A42-184C-A56B-DA7B79B28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A78DB1-168A-F449-B11F-91BDFF762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815731-D0A6-8D45-89A7-57B651B14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6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E54289-A35A-2A40-A771-79B1733A5F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7D889B-A038-A443-99E7-D8EA85EC5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45A2F5-931C-CC45-A1A5-B5FD4D159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8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69357-8100-8043-867C-6FAFD6FA2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D07EC-2615-2048-8675-B85597C470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2BC22-EAFB-C34B-9393-9DFD2E892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22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CF611-2DBB-9042-82A9-FB01294799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8A53D-CA98-1542-A024-8B25FD5D3F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1F17D-DD0A-1F4C-95C9-C20D82FA2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spcBef>
                <a:spcPct val="20000"/>
              </a:spcBef>
              <a:buFont typeface="Wingdings" charset="2"/>
              <a:buChar char="•"/>
              <a:defRPr>
                <a:latin typeface="Comic Sans MS" charset="0"/>
                <a:ea typeface="Gungsuh" pitchFamily="18" charset="-127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78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92F126-E71E-F24F-8665-C1DAF233A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297AEF-D716-A342-8C1D-8944A45EB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 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66F423D5-E026-694E-84DB-6069EB81D1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6575" y="11430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kumimoji="1" lang="en-US" altLang="en-US" sz="2000">
              <a:latin typeface="Lucida Bright" charset="0"/>
              <a:ea typeface="Arial" charset="0"/>
              <a:cs typeface="Lucida Bright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C31D0545-A69F-7742-BB88-7F9ABC670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8238" y="6508750"/>
            <a:ext cx="3825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•"/>
              <a:defRPr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44B7EC41-4106-4347-8801-5DA592B6909C}" type="slidenum">
              <a:rPr lang="en-US" altLang="en-US" sz="1200" smtClean="0">
                <a:latin typeface="Lucida Bright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>
              <a:latin typeface="Lucida Br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Lucida Bright"/>
          <a:ea typeface="+mj-ea"/>
          <a:cs typeface="Lucida Brigh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Lucida Bright" charset="0"/>
          <a:ea typeface="Gungsuh" pitchFamily="18" charset="-127"/>
          <a:cs typeface="Lucida Br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Lucida Bright" charset="0"/>
          <a:ea typeface="Gungsuh" pitchFamily="18" charset="-127"/>
          <a:cs typeface="Lucida Br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Lucida Bright" charset="0"/>
          <a:ea typeface="Gungsuh" pitchFamily="18" charset="-127"/>
          <a:cs typeface="Lucida Br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7F7F7F"/>
          </a:solidFill>
          <a:latin typeface="Lucida Bright" charset="0"/>
          <a:ea typeface="Gungsuh" pitchFamily="18" charset="-127"/>
          <a:cs typeface="Lucida Br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Chalkboard Bold" pitchFamily="32" charset="0"/>
          <a:ea typeface="Gungsuh" pitchFamily="18" charset="-127"/>
          <a:cs typeface="Gungsuh" pitchFamily="18" charset="-127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Chalkboard Bold" pitchFamily="32" charset="0"/>
          <a:ea typeface="Gungsuh" pitchFamily="18" charset="-127"/>
          <a:cs typeface="Gungsuh" pitchFamily="18" charset="-127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Chalkboard Bold" pitchFamily="32" charset="0"/>
          <a:ea typeface="Gungsuh" pitchFamily="18" charset="-127"/>
          <a:cs typeface="Gungsuh" pitchFamily="18" charset="-127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Chalkboard Bold" pitchFamily="32" charset="0"/>
          <a:ea typeface="Gungsuh" pitchFamily="18" charset="-127"/>
          <a:cs typeface="Gungsuh" pitchFamily="18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"/>
        <a:defRPr sz="2400">
          <a:solidFill>
            <a:schemeClr val="tx1"/>
          </a:solidFill>
          <a:latin typeface="Lucida Bright"/>
          <a:ea typeface="+mn-ea"/>
          <a:cs typeface="Lucida Bright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90000"/>
        <a:buFont typeface="Wingdings" pitchFamily="2" charset="2"/>
        <a:buChar char=""/>
        <a:defRPr sz="2000">
          <a:solidFill>
            <a:srgbClr val="7F7F7F"/>
          </a:solidFill>
          <a:latin typeface="Lucida Bright"/>
          <a:ea typeface="+mn-ea"/>
          <a:cs typeface="Lucida Brigh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6A6A6"/>
        </a:buClr>
        <a:buSzPct val="80000"/>
        <a:buFont typeface="Wingdings" pitchFamily="2" charset="2"/>
        <a:buChar char=""/>
        <a:defRPr>
          <a:solidFill>
            <a:schemeClr val="tx1"/>
          </a:solidFill>
          <a:latin typeface="Lucida Bright"/>
          <a:ea typeface="+mn-ea"/>
          <a:cs typeface="Lucida Brigh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Lucida Bright"/>
          <a:ea typeface="+mn-ea"/>
          <a:cs typeface="Lucida Brigh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Lucida Bright"/>
          <a:ea typeface="+mn-ea"/>
          <a:cs typeface="Lucida Brigh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>
            <a:extLst>
              <a:ext uri="{FF2B5EF4-FFF2-40B4-BE49-F238E27FC236}">
                <a16:creationId xmlns:a16="http://schemas.microsoft.com/office/drawing/2014/main" id="{88F61F02-EECC-8E49-A717-D7F266B873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6118DF63-69F7-054E-9516-CB757086A8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4958B-014E-AD48-B616-C4C4DA494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charset="0"/>
                <a:ea typeface="Gungsuh" charset="-127"/>
              </a:defRPr>
            </a:lvl1pPr>
          </a:lstStyle>
          <a:p>
            <a:pPr>
              <a:defRPr/>
            </a:pPr>
            <a:fld id="{F058966A-E02C-A54F-AD6B-1DF63C4EA909}" type="datetime1">
              <a:rPr lang="en-US" altLang="en-US"/>
              <a:pPr>
                <a:defRPr/>
              </a:pPr>
              <a:t>1/22/21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48EF0-626A-5B47-B041-22DC2D84E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charset="0"/>
                <a:ea typeface="Gungsuh" charset="-127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24550-F288-C744-BD5C-55B1A75BA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Calibri" charset="0"/>
                <a:ea typeface="Gungsuh" charset="-127"/>
              </a:defRPr>
            </a:lvl1pPr>
          </a:lstStyle>
          <a:p>
            <a:pPr>
              <a:defRPr/>
            </a:pPr>
            <a:fld id="{581D0564-3772-DE49-9487-27FA09C2A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C162E086-A302-4E45-9267-939F35370B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59FC2EAF-8C01-894F-9B52-D8A61FE6DB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668E9-38A8-6A44-BFD3-9159DC5F9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A11E8919-1825-274E-85CE-D56623FB40C5}" type="datetime1">
              <a:rPr lang="en-US"/>
              <a:pPr>
                <a:defRPr/>
              </a:pPr>
              <a:t>1/22/21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D2591-CEE2-D84F-9F8E-E34D12E8E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8F35F-AF23-5047-8336-F0E954969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C3A343D0-01D2-254F-A869-B8347BA96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ziyueli3@illinois.edu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romit@ee.duke.edu" TargetMode="External"/><Relationship Id="rId4" Type="http://schemas.openxmlformats.org/officeDocument/2006/relationships/hyperlink" Target="mailto:kishore4@illinois.edu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tif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tif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png"/><Relationship Id="rId7" Type="http://schemas.openxmlformats.org/officeDocument/2006/relationships/image" Target="../media/image64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tif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4.tiff"/><Relationship Id="rId7" Type="http://schemas.openxmlformats.org/officeDocument/2006/relationships/image" Target="../media/image63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tiff"/><Relationship Id="rId9" Type="http://schemas.openxmlformats.org/officeDocument/2006/relationships/image" Target="../media/image66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grainger.illinois.edu/cs434/sp2021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C812A4D3-9FCA-7045-9884-B822D3D2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19200"/>
            <a:ext cx="82296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rgbClr val="000080"/>
                </a:solidFill>
              </a:rPr>
              <a:t>Mobile Computing and Applications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/>
              <a:t> </a:t>
            </a:r>
            <a:br>
              <a:rPr lang="en-US" altLang="en-US" sz="2800" dirty="0"/>
            </a:br>
            <a:r>
              <a:rPr lang="en-US" altLang="en-US" sz="2000" dirty="0">
                <a:solidFill>
                  <a:schemeClr val="bg2"/>
                </a:solidFill>
              </a:rPr>
              <a:t>ECE 434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bg2"/>
                </a:solidFill>
              </a:rPr>
              <a:t>Spring 2021</a:t>
            </a:r>
          </a:p>
        </p:txBody>
      </p:sp>
      <p:sp>
        <p:nvSpPr>
          <p:cNvPr id="30722" name="Text Box 5">
            <a:extLst>
              <a:ext uri="{FF2B5EF4-FFF2-40B4-BE49-F238E27FC236}">
                <a16:creationId xmlns:a16="http://schemas.microsoft.com/office/drawing/2014/main" id="{EAE3ECE6-8BE3-DC4C-80FD-8D56CD0EC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76600"/>
            <a:ext cx="8001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2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/>
              <a:t>Romit Roy Choudhury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bg2"/>
                </a:solidFill>
              </a:rPr>
              <a:t>Dept. of ECE and CS</a:t>
            </a:r>
            <a:r>
              <a:rPr lang="en-US" altLang="en-US" sz="2200"/>
              <a:t> </a:t>
            </a:r>
          </a:p>
        </p:txBody>
      </p:sp>
      <p:pic>
        <p:nvPicPr>
          <p:cNvPr id="30723" name="Picture 4" descr="uiuc-logo.jpg">
            <a:extLst>
              <a:ext uri="{FF2B5EF4-FFF2-40B4-BE49-F238E27FC236}">
                <a16:creationId xmlns:a16="http://schemas.microsoft.com/office/drawing/2014/main" id="{8692FD61-3739-D141-B14E-EA9FCEE55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57800"/>
            <a:ext cx="2082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>
            <a:extLst>
              <a:ext uri="{FF2B5EF4-FFF2-40B4-BE49-F238E27FC236}">
                <a16:creationId xmlns:a16="http://schemas.microsoft.com/office/drawing/2014/main" id="{118A03A1-8225-E14B-9631-CF77FCFF4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0"/>
            <a:ext cx="556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4">
            <a:extLst>
              <a:ext uri="{FF2B5EF4-FFF2-40B4-BE49-F238E27FC236}">
                <a16:creationId xmlns:a16="http://schemas.microsoft.com/office/drawing/2014/main" id="{97A44699-A515-5E43-BD7D-1D56FFD45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0638"/>
            <a:ext cx="4033838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First mobile phone - 1973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>
            <a:extLst>
              <a:ext uri="{FF2B5EF4-FFF2-40B4-BE49-F238E27FC236}">
                <a16:creationId xmlns:a16="http://schemas.microsoft.com/office/drawing/2014/main" id="{59774FA1-952B-AC43-96C9-41E2612FC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1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4">
            <a:extLst>
              <a:ext uri="{FF2B5EF4-FFF2-40B4-BE49-F238E27FC236}">
                <a16:creationId xmlns:a16="http://schemas.microsoft.com/office/drawing/2014/main" id="{446620B5-908C-4B45-BFE3-D8EC676F4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60875" y="2189163"/>
            <a:ext cx="5729288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2D4FF7DE-98CB-3E48-B7FC-CDDA0AFCA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6200"/>
            <a:ext cx="4191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lvl="1" eaLnBrk="1" hangingPunct="1">
              <a:buClrTx/>
              <a:buSzTx/>
              <a:buFont typeface="Wingdings" pitchFamily="2" charset="2"/>
              <a:buNone/>
            </a:pPr>
            <a:r>
              <a:rPr lang="en-US" altLang="en-US" sz="1800">
                <a:solidFill>
                  <a:schemeClr val="tx1"/>
                </a:solidFill>
              </a:rPr>
              <a:t>Ubiquitous voice (GSM, CDMA)</a:t>
            </a:r>
          </a:p>
          <a:p>
            <a:pPr lvl="1" eaLnBrk="1" hangingPunct="1">
              <a:buClrTx/>
              <a:buSzTx/>
              <a:buFont typeface="Wingdings" pitchFamily="2" charset="2"/>
              <a:buNone/>
            </a:pPr>
            <a:r>
              <a:rPr lang="en-US" altLang="en-US" sz="1800">
                <a:solidFill>
                  <a:schemeClr val="tx1"/>
                </a:solidFill>
              </a:rPr>
              <a:t>Data connectivity coming soon</a:t>
            </a:r>
          </a:p>
          <a:p>
            <a:pPr lvl="1" eaLnBrk="1" hangingPunct="1">
              <a:buClrTx/>
              <a:buSzTx/>
              <a:buFont typeface="Wingdings" pitchFamily="2" charset="2"/>
              <a:buNone/>
            </a:pPr>
            <a:r>
              <a:rPr lang="en-US" altLang="en-US" sz="1800">
                <a:solidFill>
                  <a:schemeClr val="tx1"/>
                </a:solidFill>
              </a:rPr>
              <a:t>(2G, 3G, LTE, WiMax, …)</a:t>
            </a:r>
          </a:p>
          <a:p>
            <a:pPr eaLnBrk="1" hangingPunct="1">
              <a:buClrTx/>
              <a:buFont typeface="Wingdings" pitchFamily="2" charset="2"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Content Placeholder 2">
            <a:extLst>
              <a:ext uri="{FF2B5EF4-FFF2-40B4-BE49-F238E27FC236}">
                <a16:creationId xmlns:a16="http://schemas.microsoft.com/office/drawing/2014/main" id="{E162884A-0443-1348-8E06-D6108EC5FE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Technological innovation was great from </a:t>
            </a: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a consumer standpoint</a:t>
            </a: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But, what about the company’s </a:t>
            </a: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business perspective </a:t>
            </a:r>
            <a:r>
              <a:rPr lang="is-I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…</a:t>
            </a: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>
            <a:extLst>
              <a:ext uri="{FF2B5EF4-FFF2-40B4-BE49-F238E27FC236}">
                <a16:creationId xmlns:a16="http://schemas.microsoft.com/office/drawing/2014/main" id="{117B7E6A-8A24-1F46-B379-24CF08B5D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4">
            <a:extLst>
              <a:ext uri="{FF2B5EF4-FFF2-40B4-BE49-F238E27FC236}">
                <a16:creationId xmlns:a16="http://schemas.microsoft.com/office/drawing/2014/main" id="{1CA19200-2757-4746-9067-019EBF343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57800"/>
            <a:ext cx="74676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1800"/>
              <a:t>	</a:t>
            </a:r>
            <a:r>
              <a:rPr lang="en-US" altLang="en-US" sz="2000" b="1"/>
              <a:t>But technology/device easily commoditized</a:t>
            </a:r>
          </a:p>
          <a:p>
            <a:pPr lvl="1" eaLnBrk="1" hangingPunct="1">
              <a:buClrTx/>
              <a:buSzTx/>
              <a:buFont typeface="Wingdings" pitchFamily="2" charset="2"/>
              <a:buNone/>
            </a:pPr>
            <a:r>
              <a:rPr lang="en-US" altLang="en-US" sz="1800">
                <a:solidFill>
                  <a:schemeClr val="tx1"/>
                </a:solidFill>
              </a:rPr>
              <a:t>	</a:t>
            </a:r>
            <a:r>
              <a:rPr lang="en-US" altLang="en-US" sz="1800"/>
              <a:t>All companies can make them</a:t>
            </a:r>
          </a:p>
          <a:p>
            <a:pPr lvl="1" eaLnBrk="1" hangingPunct="1">
              <a:buClrTx/>
              <a:buSzTx/>
              <a:buFont typeface="Wingdings" pitchFamily="2" charset="2"/>
              <a:buNone/>
            </a:pPr>
            <a:r>
              <a:rPr lang="en-US" altLang="en-US" sz="1800"/>
              <a:t>	Long term revenue stream unclear …</a:t>
            </a:r>
          </a:p>
          <a:p>
            <a:pPr lvl="1" eaLnBrk="1" hangingPunct="1">
              <a:buClrTx/>
              <a:buSzTx/>
              <a:buFont typeface="Wingdings" pitchFamily="2" charset="2"/>
              <a:buNone/>
            </a:pPr>
            <a:r>
              <a:rPr lang="en-US" altLang="en-US" sz="1800"/>
              <a:t>	Especially big companies with high overheads/cost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>
            <a:extLst>
              <a:ext uri="{FF2B5EF4-FFF2-40B4-BE49-F238E27FC236}">
                <a16:creationId xmlns:a16="http://schemas.microsoft.com/office/drawing/2014/main" id="{3E5B0832-9577-7D45-92B5-24D690424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CF5B1-F7A7-FF4A-8403-18DC58DB3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0"/>
            <a:ext cx="5186363" cy="1433513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165100" dir="2700000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Gungsuh" panose="02030600000101010101" pitchFamily="18" charset="-127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en-US" sz="2000" b="1">
                <a:latin typeface="Lucida Bright" panose="02040602050505020304" pitchFamily="18" charset="77"/>
              </a:rPr>
              <a:t>Realization: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en-US" sz="2000">
                <a:solidFill>
                  <a:schemeClr val="bg1"/>
                </a:solidFill>
                <a:latin typeface="Lucida Bright" panose="02040602050505020304" pitchFamily="18" charset="77"/>
              </a:rPr>
              <a:t>Hard to commoditize creativity </a:t>
            </a:r>
            <a:r>
              <a:rPr lang="is-IS" altLang="en-US" sz="2000">
                <a:solidFill>
                  <a:schemeClr val="bg1"/>
                </a:solidFill>
                <a:latin typeface="Lucida Bright" panose="02040602050505020304" pitchFamily="18" charset="77"/>
              </a:rPr>
              <a:t>…</a:t>
            </a:r>
            <a:endParaRPr lang="en-US" altLang="en-US" sz="200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en-US">
                <a:solidFill>
                  <a:schemeClr val="bg1"/>
                </a:solidFill>
                <a:latin typeface="Lucida Bright" panose="02040602050505020304" pitchFamily="18" charset="77"/>
              </a:rPr>
              <a:t>Eco-system of apps and services will always 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altLang="en-US">
                <a:solidFill>
                  <a:schemeClr val="bg1"/>
                </a:solidFill>
                <a:latin typeface="Lucida Bright" panose="02040602050505020304" pitchFamily="18" charset="77"/>
              </a:rPr>
              <a:t>keep you ahead </a:t>
            </a:r>
            <a:r>
              <a:rPr lang="is-IS" altLang="en-US">
                <a:solidFill>
                  <a:schemeClr val="bg1"/>
                </a:solidFill>
                <a:latin typeface="Lucida Bright" panose="02040602050505020304" pitchFamily="18" charset="77"/>
              </a:rPr>
              <a:t>…</a:t>
            </a:r>
            <a:endParaRPr lang="en-US" altLang="en-US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2">
            <a:extLst>
              <a:ext uri="{FF2B5EF4-FFF2-40B4-BE49-F238E27FC236}">
                <a16:creationId xmlns:a16="http://schemas.microsoft.com/office/drawing/2014/main" id="{CD2C4878-44CA-0745-BC8B-E179546712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But, you need app developers to attract users </a:t>
            </a:r>
            <a:r>
              <a:rPr lang="is-I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…</a:t>
            </a:r>
          </a:p>
          <a:p>
            <a:pPr marL="0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is-I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You need users to attract app developers</a:t>
            </a: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7">
            <a:extLst>
              <a:ext uri="{FF2B5EF4-FFF2-40B4-BE49-F238E27FC236}">
                <a16:creationId xmlns:a16="http://schemas.microsoft.com/office/drawing/2014/main" id="{39731566-65BF-3742-B581-C80B92567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8610600" cy="1458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b="1"/>
              <a:t>A chicken &amp; egg problem at bootstrap</a:t>
            </a:r>
          </a:p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>
                <a:solidFill>
                  <a:srgbClr val="7F7F7F"/>
                </a:solidFill>
              </a:rPr>
              <a:t>Developers will not join until profitable … </a:t>
            </a:r>
          </a:p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>
                <a:solidFill>
                  <a:srgbClr val="7F7F7F"/>
                </a:solidFill>
              </a:rPr>
              <a:t>will not be profitable unless many developers join</a:t>
            </a:r>
          </a:p>
          <a:p>
            <a:pPr algn="ctr" eaLnBrk="1" hangingPunct="1">
              <a:buClrTx/>
              <a:buFont typeface="Wingdings" pitchFamily="2" charset="2"/>
              <a:buNone/>
            </a:pPr>
            <a:endParaRPr lang="en-US" altLang="en-US" sz="1800"/>
          </a:p>
        </p:txBody>
      </p:sp>
      <p:pic>
        <p:nvPicPr>
          <p:cNvPr id="55298" name="Picture 6">
            <a:extLst>
              <a:ext uri="{FF2B5EF4-FFF2-40B4-BE49-F238E27FC236}">
                <a16:creationId xmlns:a16="http://schemas.microsoft.com/office/drawing/2014/main" id="{CF250EF5-4705-284F-942C-1A983947F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9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t4.png">
            <a:extLst>
              <a:ext uri="{FF2B5EF4-FFF2-40B4-BE49-F238E27FC236}">
                <a16:creationId xmlns:a16="http://schemas.microsoft.com/office/drawing/2014/main" id="{43709DE4-6856-5C4F-8CBE-28963E000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9542">
            <a:off x="3016250" y="2352675"/>
            <a:ext cx="3008313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rt13.png">
            <a:extLst>
              <a:ext uri="{FF2B5EF4-FFF2-40B4-BE49-F238E27FC236}">
                <a16:creationId xmlns:a16="http://schemas.microsoft.com/office/drawing/2014/main" id="{0A3C9293-2CD1-2941-86A1-208631B24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9675"/>
            <a:ext cx="304006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rt11.png">
            <a:extLst>
              <a:ext uri="{FF2B5EF4-FFF2-40B4-BE49-F238E27FC236}">
                <a16:creationId xmlns:a16="http://schemas.microsoft.com/office/drawing/2014/main" id="{83E011E8-E1B0-614B-8E1A-80C347552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2984500"/>
            <a:ext cx="12350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art10.png">
            <a:extLst>
              <a:ext uri="{FF2B5EF4-FFF2-40B4-BE49-F238E27FC236}">
                <a16:creationId xmlns:a16="http://schemas.microsoft.com/office/drawing/2014/main" id="{FB29508A-7AA4-D047-8B95-4E9477070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2781300"/>
            <a:ext cx="22066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art9.png">
            <a:extLst>
              <a:ext uri="{FF2B5EF4-FFF2-40B4-BE49-F238E27FC236}">
                <a16:creationId xmlns:a16="http://schemas.microsoft.com/office/drawing/2014/main" id="{14CA3121-CFC5-0547-8FB7-F64B43A45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2282825"/>
            <a:ext cx="10874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art8.png">
            <a:extLst>
              <a:ext uri="{FF2B5EF4-FFF2-40B4-BE49-F238E27FC236}">
                <a16:creationId xmlns:a16="http://schemas.microsoft.com/office/drawing/2014/main" id="{653EF79D-428D-B84C-BE10-B7A270AA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2324100"/>
            <a:ext cx="812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art5.png">
            <a:extLst>
              <a:ext uri="{FF2B5EF4-FFF2-40B4-BE49-F238E27FC236}">
                <a16:creationId xmlns:a16="http://schemas.microsoft.com/office/drawing/2014/main" id="{427E077F-1DEB-E340-BD73-BE67CF3C0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28737">
            <a:off x="3642519" y="2885281"/>
            <a:ext cx="20256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art7.png">
            <a:extLst>
              <a:ext uri="{FF2B5EF4-FFF2-40B4-BE49-F238E27FC236}">
                <a16:creationId xmlns:a16="http://schemas.microsoft.com/office/drawing/2014/main" id="{C9269FD1-564B-B94C-9CCB-1806FFD521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644775"/>
            <a:ext cx="20367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art6.png">
            <a:extLst>
              <a:ext uri="{FF2B5EF4-FFF2-40B4-BE49-F238E27FC236}">
                <a16:creationId xmlns:a16="http://schemas.microsoft.com/office/drawing/2014/main" id="{BA43D496-61AF-AE4F-AAD7-3F842D5109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430588"/>
            <a:ext cx="19732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art2.png">
            <a:extLst>
              <a:ext uri="{FF2B5EF4-FFF2-40B4-BE49-F238E27FC236}">
                <a16:creationId xmlns:a16="http://schemas.microsoft.com/office/drawing/2014/main" id="{95F0BA86-C7D3-BB42-853E-DA4EF9FE0F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4105275"/>
            <a:ext cx="81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art3.png">
            <a:extLst>
              <a:ext uri="{FF2B5EF4-FFF2-40B4-BE49-F238E27FC236}">
                <a16:creationId xmlns:a16="http://schemas.microsoft.com/office/drawing/2014/main" id="{611ACFF7-8695-C640-A2AD-3107F3FD0A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446588"/>
            <a:ext cx="1128713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art12.png">
            <a:extLst>
              <a:ext uri="{FF2B5EF4-FFF2-40B4-BE49-F238E27FC236}">
                <a16:creationId xmlns:a16="http://schemas.microsoft.com/office/drawing/2014/main" id="{E85DFFA8-D6C7-3846-B4E8-91763A78F3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2625725"/>
            <a:ext cx="549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www.iclarified.com/images/news/26212/100270/100270-1280.png">
            <a:extLst>
              <a:ext uri="{FF2B5EF4-FFF2-40B4-BE49-F238E27FC236}">
                <a16:creationId xmlns:a16="http://schemas.microsoft.com/office/drawing/2014/main" id="{B416CC22-BD15-484F-833A-BC3496BD5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95999">
            <a:off x="3230563" y="1579563"/>
            <a:ext cx="24018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Rectangle 20">
            <a:extLst>
              <a:ext uri="{FF2B5EF4-FFF2-40B4-BE49-F238E27FC236}">
                <a16:creationId xmlns:a16="http://schemas.microsoft.com/office/drawing/2014/main" id="{CC9BF51E-442E-E047-8200-A3DFF4BB6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8229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2000" b="1"/>
              <a:t>Offer something irresistable</a:t>
            </a:r>
          </a:p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2000"/>
              <a:t> Hardware + CPU + sensors + interface + aesthetics … </a:t>
            </a:r>
          </a:p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2000"/>
              <a:t> To win over app developers and customers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413E-6 -4.08144E-6 L 0.2418 -0.19991 " pathEditMode="relative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0928E-6 3.36418E-6 L 0.12715 -0.107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700" y="-5368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7761E-7 -1.13836E-6 L 0.05489 -0.028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00" y="-143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65E-6 -4.10921E-6 L 0.02849 -0.1795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00" y="-8977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77E-6 -2.11939E-6 L -0.02015 -0.1092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00" y="-546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62248E-6 L -0.02569 0.2398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00" y="11982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2 -0.01389 L -0.00972 0.0832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200" y="4859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192E-6 2.04998E-6 L 0.38423 0.0138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100" y="694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4447E-6 5.22906E-7 L -0.30051 0.146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500" y="733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179E-6 4.99769E-6 L 0.03057 -0.1406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00" y="-703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303E-7 L -0.01094 0.146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0" y="7333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3118E-7 4.4609E-6 L 0.20306 0.146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400" y="73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7C4C89-D197-D648-9053-1A3BC6F38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100" y="762000"/>
            <a:ext cx="9220200" cy="701675"/>
          </a:xfrm>
          <a:prstGeom prst="rect">
            <a:avLst/>
          </a:prstGeom>
          <a:solidFill>
            <a:srgbClr val="BFBFBF"/>
          </a:solidFill>
          <a:ln>
            <a:noFill/>
          </a:ln>
          <a:effectLst>
            <a:outerShdw blurRad="50800" dist="76201" dir="2700000" rotWithShape="0">
              <a:schemeClr val="bg1">
                <a:alpha val="42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Bright" charset="0"/>
              </a:rPr>
              <a:t>And very importantly, the channel for app development </a:t>
            </a:r>
          </a:p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Bright" charset="0"/>
              </a:rPr>
              <a:t>and delivery – the app store</a:t>
            </a:r>
          </a:p>
        </p:txBody>
      </p:sp>
      <p:pic>
        <p:nvPicPr>
          <p:cNvPr id="57346" name="Picture 1">
            <a:extLst>
              <a:ext uri="{FF2B5EF4-FFF2-40B4-BE49-F238E27FC236}">
                <a16:creationId xmlns:a16="http://schemas.microsoft.com/office/drawing/2014/main" id="{CBE67F20-B551-2846-8B19-3A8E5D57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6388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>
            <a:extLst>
              <a:ext uri="{FF2B5EF4-FFF2-40B4-BE49-F238E27FC236}">
                <a16:creationId xmlns:a16="http://schemas.microsoft.com/office/drawing/2014/main" id="{F7AD03C7-E98C-0C42-B629-32D7E63FB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4">
            <a:extLst>
              <a:ext uri="{FF2B5EF4-FFF2-40B4-BE49-F238E27FC236}">
                <a16:creationId xmlns:a16="http://schemas.microsoft.com/office/drawing/2014/main" id="{A07C4C7B-C256-944F-BDB9-05FA05052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152400"/>
            <a:ext cx="3086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4400" b="1"/>
              <a:t>It worked!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9CEDCC9-91D5-EC43-85E2-513F2AC344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9200" y="2349500"/>
            <a:ext cx="6705600" cy="2914650"/>
          </a:xfrm>
        </p:spPr>
        <p:txBody>
          <a:bodyPr/>
          <a:lstStyle/>
          <a:p>
            <a:pPr algn="l" eaLnBrk="1" hangingPunct="1"/>
            <a: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Course Logistics</a:t>
            </a:r>
            <a:b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Course Theme</a:t>
            </a:r>
            <a:b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Course Structure </a:t>
            </a:r>
            <a:b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Assorted Thoughts</a:t>
            </a:r>
            <a:br>
              <a:rPr lang="en-US" altLang="en-US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endParaRPr lang="en-US" altLang="en-US">
              <a:solidFill>
                <a:srgbClr val="A6A6A6"/>
              </a:solidFill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</p:spTree>
  </p:cSld>
  <p:clrMapOvr>
    <a:masterClrMapping/>
  </p:clrMapOvr>
  <p:transition advTm="2104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>
            <a:extLst>
              <a:ext uri="{FF2B5EF4-FFF2-40B4-BE49-F238E27FC236}">
                <a16:creationId xmlns:a16="http://schemas.microsoft.com/office/drawing/2014/main" id="{7BD774B6-ABBD-3F4E-85FC-BF37FCDF7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5">
            <a:extLst>
              <a:ext uri="{FF2B5EF4-FFF2-40B4-BE49-F238E27FC236}">
                <a16:creationId xmlns:a16="http://schemas.microsoft.com/office/drawing/2014/main" id="{3EA2A1C1-CD3A-3749-94E9-5F1761E5B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"/>
            <a:ext cx="26003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3200" b="1">
                <a:solidFill>
                  <a:srgbClr val="FFFFFF"/>
                </a:solidFill>
              </a:rPr>
              <a:t>And Google</a:t>
            </a:r>
          </a:p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3200" b="1">
                <a:solidFill>
                  <a:srgbClr val="FFFFFF"/>
                </a:solidFill>
              </a:rPr>
              <a:t>caught up 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3">
            <a:extLst>
              <a:ext uri="{FF2B5EF4-FFF2-40B4-BE49-F238E27FC236}">
                <a16:creationId xmlns:a16="http://schemas.microsoft.com/office/drawing/2014/main" id="{98E96DE3-7A96-F34A-8CE7-CBBFB858F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775" y="2773363"/>
            <a:ext cx="3425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9600"/>
              <a:t>But…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15">
            <a:extLst>
              <a:ext uri="{FF2B5EF4-FFF2-40B4-BE49-F238E27FC236}">
                <a16:creationId xmlns:a16="http://schemas.microsoft.com/office/drawing/2014/main" id="{9ED887DD-9D02-8A4F-B6B0-B462273D27AC}"/>
              </a:ext>
            </a:extLst>
          </p:cNvPr>
          <p:cNvGrpSpPr>
            <a:grpSpLocks/>
          </p:cNvGrpSpPr>
          <p:nvPr/>
        </p:nvGrpSpPr>
        <p:grpSpPr bwMode="auto">
          <a:xfrm>
            <a:off x="2201863" y="4191000"/>
            <a:ext cx="4654550" cy="1600200"/>
            <a:chOff x="76200" y="4871820"/>
            <a:chExt cx="3200400" cy="1605181"/>
          </a:xfrm>
        </p:grpSpPr>
        <p:grpSp>
          <p:nvGrpSpPr>
            <p:cNvPr id="61450" name="Group 16">
              <a:extLst>
                <a:ext uri="{FF2B5EF4-FFF2-40B4-BE49-F238E27FC236}">
                  <a16:creationId xmlns:a16="http://schemas.microsoft.com/office/drawing/2014/main" id="{381599D5-5296-D54C-9AD2-0F52C6D13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" y="4871820"/>
              <a:ext cx="3200400" cy="1605181"/>
              <a:chOff x="1447800" y="4338420"/>
              <a:chExt cx="3810000" cy="1605181"/>
            </a:xfrm>
          </p:grpSpPr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602D47DD-EFFD-884A-B221-D6FDFA6D4BA6}"/>
                  </a:ext>
                </a:extLst>
              </p:cNvPr>
              <p:cNvSpPr/>
              <p:nvPr/>
            </p:nvSpPr>
            <p:spPr>
              <a:xfrm>
                <a:off x="1447800" y="4496072"/>
                <a:ext cx="3810000" cy="1447529"/>
              </a:xfrm>
              <a:prstGeom prst="cube">
                <a:avLst>
                  <a:gd name="adj" fmla="val 25819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0" name="Can 19">
                <a:extLst>
                  <a:ext uri="{FF2B5EF4-FFF2-40B4-BE49-F238E27FC236}">
                    <a16:creationId xmlns:a16="http://schemas.microsoft.com/office/drawing/2014/main" id="{8C135B43-A800-F044-B950-15D1B30C5624}"/>
                  </a:ext>
                </a:extLst>
              </p:cNvPr>
              <p:cNvSpPr/>
              <p:nvPr/>
            </p:nvSpPr>
            <p:spPr>
              <a:xfrm>
                <a:off x="1896111" y="4338420"/>
                <a:ext cx="549670" cy="304157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1" name="Can 20">
                <a:extLst>
                  <a:ext uri="{FF2B5EF4-FFF2-40B4-BE49-F238E27FC236}">
                    <a16:creationId xmlns:a16="http://schemas.microsoft.com/office/drawing/2014/main" id="{B172F985-EF83-634A-8781-92CDB6A48A2E}"/>
                  </a:ext>
                </a:extLst>
              </p:cNvPr>
              <p:cNvSpPr/>
              <p:nvPr/>
            </p:nvSpPr>
            <p:spPr>
              <a:xfrm>
                <a:off x="1657012" y="4531106"/>
                <a:ext cx="6107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2" name="Can 21">
                <a:extLst>
                  <a:ext uri="{FF2B5EF4-FFF2-40B4-BE49-F238E27FC236}">
                    <a16:creationId xmlns:a16="http://schemas.microsoft.com/office/drawing/2014/main" id="{0DAFD61F-D52D-464D-A826-D8E601411D46}"/>
                  </a:ext>
                </a:extLst>
              </p:cNvPr>
              <p:cNvSpPr/>
              <p:nvPr/>
            </p:nvSpPr>
            <p:spPr>
              <a:xfrm>
                <a:off x="2717366" y="4343198"/>
                <a:ext cx="550969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3" name="Can 22">
                <a:extLst>
                  <a:ext uri="{FF2B5EF4-FFF2-40B4-BE49-F238E27FC236}">
                    <a16:creationId xmlns:a16="http://schemas.microsoft.com/office/drawing/2014/main" id="{3C589AFE-8B7D-CE41-9436-49DA4CBD116D}"/>
                  </a:ext>
                </a:extLst>
              </p:cNvPr>
              <p:cNvSpPr/>
              <p:nvPr/>
            </p:nvSpPr>
            <p:spPr>
              <a:xfrm>
                <a:off x="2496459" y="4535883"/>
                <a:ext cx="6094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4" name="Can 23">
                <a:extLst>
                  <a:ext uri="{FF2B5EF4-FFF2-40B4-BE49-F238E27FC236}">
                    <a16:creationId xmlns:a16="http://schemas.microsoft.com/office/drawing/2014/main" id="{66BA19A6-260A-404F-8274-A95CD9AD141A}"/>
                  </a:ext>
                </a:extLst>
              </p:cNvPr>
              <p:cNvSpPr/>
              <p:nvPr/>
            </p:nvSpPr>
            <p:spPr>
              <a:xfrm>
                <a:off x="3619188" y="4338420"/>
                <a:ext cx="549670" cy="304157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5" name="Can 24">
                <a:extLst>
                  <a:ext uri="{FF2B5EF4-FFF2-40B4-BE49-F238E27FC236}">
                    <a16:creationId xmlns:a16="http://schemas.microsoft.com/office/drawing/2014/main" id="{E13503E5-7698-F649-BD99-10CA9B2B2A06}"/>
                  </a:ext>
                </a:extLst>
              </p:cNvPr>
              <p:cNvSpPr/>
              <p:nvPr/>
            </p:nvSpPr>
            <p:spPr>
              <a:xfrm>
                <a:off x="3350201" y="4531106"/>
                <a:ext cx="6094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6" name="Can 25">
                <a:extLst>
                  <a:ext uri="{FF2B5EF4-FFF2-40B4-BE49-F238E27FC236}">
                    <a16:creationId xmlns:a16="http://schemas.microsoft.com/office/drawing/2014/main" id="{6AB0FBAE-91C6-264D-B6C2-03DF35935DE5}"/>
                  </a:ext>
                </a:extLst>
              </p:cNvPr>
              <p:cNvSpPr/>
              <p:nvPr/>
            </p:nvSpPr>
            <p:spPr>
              <a:xfrm>
                <a:off x="4532705" y="4338420"/>
                <a:ext cx="549669" cy="304157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  <p:sp>
            <p:nvSpPr>
              <p:cNvPr id="27" name="Can 26">
                <a:extLst>
                  <a:ext uri="{FF2B5EF4-FFF2-40B4-BE49-F238E27FC236}">
                    <a16:creationId xmlns:a16="http://schemas.microsoft.com/office/drawing/2014/main" id="{70C519FC-68B4-2B49-95F0-4F296AEFE84B}"/>
                  </a:ext>
                </a:extLst>
              </p:cNvPr>
              <p:cNvSpPr/>
              <p:nvPr/>
            </p:nvSpPr>
            <p:spPr>
              <a:xfrm>
                <a:off x="4259819" y="4531106"/>
                <a:ext cx="609444" cy="305749"/>
              </a:xfrm>
              <a:prstGeom prst="can">
                <a:avLst>
                  <a:gd name="adj" fmla="val 50000"/>
                </a:avLst>
              </a:prstGeom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spcBef>
                    <a:spcPct val="20000"/>
                  </a:spcBef>
                  <a:buFont typeface="Wingdings" charset="2"/>
                  <a:buChar char="•"/>
                  <a:defRPr/>
                </a:pPr>
                <a:endParaRPr lang="en-US"/>
              </a:p>
            </p:txBody>
          </p:sp>
        </p:grpSp>
        <p:sp>
          <p:nvSpPr>
            <p:cNvPr id="61451" name="Rectangle 17">
              <a:extLst>
                <a:ext uri="{FF2B5EF4-FFF2-40B4-BE49-F238E27FC236}">
                  <a16:creationId xmlns:a16="http://schemas.microsoft.com/office/drawing/2014/main" id="{D310D73B-5224-5F4F-8903-1BD7CB968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03" y="5559752"/>
              <a:ext cx="2932414" cy="77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2000">
                  <a:solidFill>
                    <a:schemeClr val="bg1"/>
                  </a:solidFill>
                </a:rPr>
                <a:t>Most Apps = Low Hanging Fruit</a:t>
              </a:r>
            </a:p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Recycling the Same Building </a:t>
              </a:r>
              <a:r>
                <a:rPr lang="en-US" altLang="en-US" sz="2000">
                  <a:solidFill>
                    <a:schemeClr val="bg1"/>
                  </a:solidFill>
                </a:rPr>
                <a:t>Blocks</a:t>
              </a:r>
              <a:endParaRPr lang="en-US" altLang="en-US" sz="2000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27CB3F3-AAFA-3D4D-B460-37769D2E7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3325813"/>
            <a:ext cx="8397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ngrybird.icns">
            <a:extLst>
              <a:ext uri="{FF2B5EF4-FFF2-40B4-BE49-F238E27FC236}">
                <a16:creationId xmlns:a16="http://schemas.microsoft.com/office/drawing/2014/main" id="{0CF68FCF-A967-1943-B982-66815D886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A66833-4CB5-7848-9E1E-A4FB3C8A8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2908300"/>
            <a:ext cx="21701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515EDF-C9DB-1549-9F38-D6ED17DDC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253047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416C69-7C5D-284E-8AC1-FA04C450EC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46150"/>
            <a:ext cx="116681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93C5A6-F9CC-064A-A2F9-2FD1A7656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08481-D112-7542-9014-79E32BD7DF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2398713"/>
            <a:ext cx="2459038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2FF003-0753-8E47-9A93-E93E673F05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280988"/>
            <a:ext cx="3128963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>
            <a:extLst>
              <a:ext uri="{FF2B5EF4-FFF2-40B4-BE49-F238E27FC236}">
                <a16:creationId xmlns:a16="http://schemas.microsoft.com/office/drawing/2014/main" id="{4C716AE4-F07B-E244-8051-9F68F52D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0"/>
            <a:ext cx="10304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Box 4">
            <a:extLst>
              <a:ext uri="{FF2B5EF4-FFF2-40B4-BE49-F238E27FC236}">
                <a16:creationId xmlns:a16="http://schemas.microsoft.com/office/drawing/2014/main" id="{D6F3E75F-F2B2-E742-984C-68E43DED5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228600"/>
            <a:ext cx="56737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r>
              <a:rPr lang="en-US" altLang="en-US" sz="1800"/>
              <a:t> Getting harder to make money off apps</a:t>
            </a:r>
          </a:p>
          <a:p>
            <a:pPr eaLnBrk="1" hangingPunct="1">
              <a:buClrTx/>
              <a:buFont typeface="Wingdings" pitchFamily="2" charset="2"/>
              <a:buChar char="•"/>
            </a:pPr>
            <a:r>
              <a:rPr lang="en-US" altLang="en-US" sz="1800"/>
              <a:t> Startups heavily leveraging business innovation</a:t>
            </a:r>
          </a:p>
          <a:p>
            <a:pPr eaLnBrk="1" hangingPunct="1">
              <a:buClrTx/>
              <a:buFont typeface="Wingdings" pitchFamily="2" charset="2"/>
              <a:buChar char="•"/>
            </a:pPr>
            <a:r>
              <a:rPr lang="en-US" altLang="en-US" sz="1800"/>
              <a:t> Technological underpins not arriving fast</a:t>
            </a:r>
          </a:p>
          <a:p>
            <a:pPr eaLnBrk="1" hangingPunct="1">
              <a:buClrTx/>
              <a:buFont typeface="Wingdings" pitchFamily="2" charset="2"/>
              <a:buChar char="•"/>
            </a:pPr>
            <a:r>
              <a:rPr lang="en-US" altLang="en-US" sz="1800"/>
              <a:t> Cannot sustain for long …</a:t>
            </a:r>
          </a:p>
          <a:p>
            <a:pPr eaLnBrk="1" hangingPunct="1">
              <a:buClrTx/>
              <a:buFont typeface="Wingdings" pitchFamily="2" charset="2"/>
              <a:buChar char="•"/>
            </a:pPr>
            <a:r>
              <a:rPr lang="en-US" altLang="en-US" sz="1800"/>
              <a:t> New technology building blocks, ideas, crucial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>
            <a:extLst>
              <a:ext uri="{FF2B5EF4-FFF2-40B4-BE49-F238E27FC236}">
                <a16:creationId xmlns:a16="http://schemas.microsoft.com/office/drawing/2014/main" id="{801E6DA6-F0ED-054F-9EA3-B313AF0E6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Box 6">
            <a:extLst>
              <a:ext uri="{FF2B5EF4-FFF2-40B4-BE49-F238E27FC236}">
                <a16:creationId xmlns:a16="http://schemas.microsoft.com/office/drawing/2014/main" id="{8B2F2E03-6259-214E-BF90-5618EFF0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80168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/>
              <a:t>Need you to take it to the next level …</a:t>
            </a:r>
          </a:p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/>
              <a:t>Through novel ideas, better research, and execution.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>
            <a:extLst>
              <a:ext uri="{FF2B5EF4-FFF2-40B4-BE49-F238E27FC236}">
                <a16:creationId xmlns:a16="http://schemas.microsoft.com/office/drawing/2014/main" id="{4635C90D-CF23-7247-A8B3-1FE2DCD0F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70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4">
            <a:extLst>
              <a:ext uri="{FF2B5EF4-FFF2-40B4-BE49-F238E27FC236}">
                <a16:creationId xmlns:a16="http://schemas.microsoft.com/office/drawing/2014/main" id="{655DBD5F-A619-6C4C-9381-7FA238DFD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2667000"/>
            <a:ext cx="421005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Not just smartphones, but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the whole IoT spectrum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58DF676F-56F2-834A-A8D0-A3676775E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8229600" cy="1524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This Course – A First Step Towards …</a:t>
            </a:r>
            <a:b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3D2874A1-FAA7-224F-9517-669E1E2202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52117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	</a:t>
            </a: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66563" name="TextBox 4">
            <a:extLst>
              <a:ext uri="{FF2B5EF4-FFF2-40B4-BE49-F238E27FC236}">
                <a16:creationId xmlns:a16="http://schemas.microsoft.com/office/drawing/2014/main" id="{D9B5D5FA-4145-A249-BC54-6DB0825B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0713"/>
            <a:ext cx="8504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Developing future-facing sensor-centric technologies </a:t>
            </a:r>
            <a:endParaRPr lang="en-US" altLang="en-US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8693741E-54D9-1944-A894-69B2ADE3A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-76200"/>
            <a:ext cx="8229600" cy="1524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This Course – A First Step Towards …</a:t>
            </a:r>
            <a:b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78888C94-37AF-AA4E-A5B6-67CC722FB8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458200" cy="52117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	</a:t>
            </a: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algn="ctr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pic>
        <p:nvPicPr>
          <p:cNvPr id="67587" name="Picture 8">
            <a:extLst>
              <a:ext uri="{FF2B5EF4-FFF2-40B4-BE49-F238E27FC236}">
                <a16:creationId xmlns:a16="http://schemas.microsoft.com/office/drawing/2014/main" id="{077CE20C-4A15-2045-BD19-DBEC26660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981200"/>
            <a:ext cx="42021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">
            <a:extLst>
              <a:ext uri="{FF2B5EF4-FFF2-40B4-BE49-F238E27FC236}">
                <a16:creationId xmlns:a16="http://schemas.microsoft.com/office/drawing/2014/main" id="{BA72BF9C-2361-824A-99F4-FFD1309F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941888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4">
            <a:extLst>
              <a:ext uri="{FF2B5EF4-FFF2-40B4-BE49-F238E27FC236}">
                <a16:creationId xmlns:a16="http://schemas.microsoft.com/office/drawing/2014/main" id="{3C5A31E8-4946-C34B-A012-5743E9897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0713"/>
            <a:ext cx="8504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Developing future-facing sensor-centric technologies </a:t>
            </a:r>
            <a:endParaRPr lang="en-US" altLang="en-US">
              <a:latin typeface="Comic Sans MS" panose="030F09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75105D-E3D8-7946-A1FE-2F547F5C3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953000"/>
            <a:ext cx="9296400" cy="7016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rotWithShape="0">
              <a:srgbClr val="80808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en-US" sz="1800" dirty="0">
                <a:latin typeface="Lucida Bright" charset="0"/>
              </a:rPr>
              <a:t>Will take a practical approach:  </a:t>
            </a:r>
          </a:p>
          <a:p>
            <a:pPr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en-US" sz="1800" dirty="0">
                <a:latin typeface="Lucida Bright" charset="0"/>
              </a:rPr>
              <a:t>     Build systems (top-down) with some mathematical framework (bottom-up)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Oval 4">
            <a:extLst>
              <a:ext uri="{FF2B5EF4-FFF2-40B4-BE49-F238E27FC236}">
                <a16:creationId xmlns:a16="http://schemas.microsoft.com/office/drawing/2014/main" id="{EC503408-D9EF-524C-B3BA-705D217D8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524000"/>
            <a:ext cx="3048000" cy="2667000"/>
          </a:xfrm>
          <a:prstGeom prst="ellipse">
            <a:avLst/>
          </a:prstGeom>
          <a:solidFill>
            <a:srgbClr val="008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sp>
        <p:nvSpPr>
          <p:cNvPr id="68610" name="Oval 5">
            <a:extLst>
              <a:ext uri="{FF2B5EF4-FFF2-40B4-BE49-F238E27FC236}">
                <a16:creationId xmlns:a16="http://schemas.microsoft.com/office/drawing/2014/main" id="{6301C53E-A7F0-8945-BABF-9D1F69C60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447800"/>
            <a:ext cx="3048000" cy="2667000"/>
          </a:xfrm>
          <a:prstGeom prst="ellipse">
            <a:avLst/>
          </a:prstGeom>
          <a:solidFill>
            <a:srgbClr val="3366FF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sp>
        <p:nvSpPr>
          <p:cNvPr id="68611" name="Oval 6">
            <a:extLst>
              <a:ext uri="{FF2B5EF4-FFF2-40B4-BE49-F238E27FC236}">
                <a16:creationId xmlns:a16="http://schemas.microsoft.com/office/drawing/2014/main" id="{4EAC8037-688F-F146-B6F3-8753B2348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971800"/>
            <a:ext cx="3048000" cy="2667000"/>
          </a:xfrm>
          <a:prstGeom prst="ellipse">
            <a:avLst/>
          </a:prstGeom>
          <a:solidFill>
            <a:srgbClr val="FF66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sp>
        <p:nvSpPr>
          <p:cNvPr id="68612" name="TextBox 7">
            <a:extLst>
              <a:ext uri="{FF2B5EF4-FFF2-40B4-BE49-F238E27FC236}">
                <a16:creationId xmlns:a16="http://schemas.microsoft.com/office/drawing/2014/main" id="{A5EDB1BC-3F31-CA45-A345-FE51972F5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38" y="4403725"/>
            <a:ext cx="1930336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 dirty="0"/>
              <a:t>Algorithms and</a:t>
            </a:r>
          </a:p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 dirty="0"/>
              <a:t>Techniques</a:t>
            </a:r>
          </a:p>
        </p:txBody>
      </p:sp>
      <p:sp>
        <p:nvSpPr>
          <p:cNvPr id="68613" name="TextBox 8">
            <a:extLst>
              <a:ext uri="{FF2B5EF4-FFF2-40B4-BE49-F238E27FC236}">
                <a16:creationId xmlns:a16="http://schemas.microsoft.com/office/drawing/2014/main" id="{6ADCF2DB-9F66-2B4B-88E9-EC6D48160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171" y="2286000"/>
            <a:ext cx="154401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 dirty="0"/>
              <a:t>Math </a:t>
            </a:r>
          </a:p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 dirty="0"/>
              <a:t>foundations</a:t>
            </a:r>
          </a:p>
        </p:txBody>
      </p:sp>
      <p:sp>
        <p:nvSpPr>
          <p:cNvPr id="68614" name="TextBox 9">
            <a:extLst>
              <a:ext uri="{FF2B5EF4-FFF2-40B4-BE49-F238E27FC236}">
                <a16:creationId xmlns:a16="http://schemas.microsoft.com/office/drawing/2014/main" id="{EF2FDB2E-C55B-A14E-98AB-4775DD29E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702" y="2240351"/>
            <a:ext cx="1697901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 dirty="0"/>
              <a:t>Programming</a:t>
            </a:r>
          </a:p>
          <a:p>
            <a:pPr algn="ctr" eaLnBrk="1" hangingPunct="1">
              <a:buClrTx/>
              <a:buFont typeface="Wingdings" pitchFamily="2" charset="2"/>
              <a:buNone/>
            </a:pPr>
            <a:r>
              <a:rPr lang="en-US" altLang="en-US" sz="1800" dirty="0"/>
              <a:t>and apps</a:t>
            </a:r>
          </a:p>
        </p:txBody>
      </p:sp>
      <p:sp>
        <p:nvSpPr>
          <p:cNvPr id="68615" name="Rectangle 15">
            <a:extLst>
              <a:ext uri="{FF2B5EF4-FFF2-40B4-BE49-F238E27FC236}">
                <a16:creationId xmlns:a16="http://schemas.microsoft.com/office/drawing/2014/main" id="{FA407DEF-38C9-ED4B-B236-A93424136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90600"/>
            <a:ext cx="8458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7795A0C6-1AAB-BA4B-BADD-2E5D5A021BD6}"/>
              </a:ext>
            </a:extLst>
          </p:cNvPr>
          <p:cNvGrpSpPr>
            <a:grpSpLocks/>
          </p:cNvGrpSpPr>
          <p:nvPr/>
        </p:nvGrpSpPr>
        <p:grpSpPr bwMode="auto">
          <a:xfrm>
            <a:off x="427154" y="753465"/>
            <a:ext cx="2587380" cy="1215829"/>
            <a:chOff x="-72072" y="1145693"/>
            <a:chExt cx="2586672" cy="1216507"/>
          </a:xfrm>
        </p:grpSpPr>
        <p:sp>
          <p:nvSpPr>
            <p:cNvPr id="68629" name="Oval 12">
              <a:extLst>
                <a:ext uri="{FF2B5EF4-FFF2-40B4-BE49-F238E27FC236}">
                  <a16:creationId xmlns:a16="http://schemas.microsoft.com/office/drawing/2014/main" id="{7EBF604B-A582-2D46-A443-A88538F25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20574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eaLnBrk="1" hangingPunct="1">
                <a:buClrTx/>
                <a:buFont typeface="Wingdings" pitchFamily="2" charset="2"/>
                <a:buChar char="•"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sp>
          <p:nvSpPr>
            <p:cNvPr id="68630" name="TextBox 14">
              <a:extLst>
                <a:ext uri="{FF2B5EF4-FFF2-40B4-BE49-F238E27FC236}">
                  <a16:creationId xmlns:a16="http://schemas.microsoft.com/office/drawing/2014/main" id="{764D2B6E-EF47-984F-BB3B-5D9C3FDA3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2072" y="1145693"/>
              <a:ext cx="1873718" cy="930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Not a course on </a:t>
              </a:r>
            </a:p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programming </a:t>
              </a:r>
            </a:p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or app design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2E8615-79F1-704A-BFD2-1157E0E81A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1752808" y="1904745"/>
              <a:ext cx="457075" cy="22872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9">
            <a:extLst>
              <a:ext uri="{FF2B5EF4-FFF2-40B4-BE49-F238E27FC236}">
                <a16:creationId xmlns:a16="http://schemas.microsoft.com/office/drawing/2014/main" id="{82C8CE8C-8A79-A641-89F1-68CA260CEDF9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124199"/>
            <a:ext cx="2864741" cy="1447800"/>
            <a:chOff x="6172200" y="3124200"/>
            <a:chExt cx="2864945" cy="1446424"/>
          </a:xfrm>
        </p:grpSpPr>
        <p:sp>
          <p:nvSpPr>
            <p:cNvPr id="68626" name="Oval 11">
              <a:extLst>
                <a:ext uri="{FF2B5EF4-FFF2-40B4-BE49-F238E27FC236}">
                  <a16:creationId xmlns:a16="http://schemas.microsoft.com/office/drawing/2014/main" id="{7B97CD5C-6BF3-6842-B725-3E6E6F7A2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31242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eaLnBrk="1" hangingPunct="1">
                <a:buClrTx/>
                <a:buFont typeface="Wingdings" pitchFamily="2" charset="2"/>
                <a:buChar char="•"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sp>
          <p:nvSpPr>
            <p:cNvPr id="68627" name="TextBox 22">
              <a:extLst>
                <a:ext uri="{FF2B5EF4-FFF2-40B4-BE49-F238E27FC236}">
                  <a16:creationId xmlns:a16="http://schemas.microsoft.com/office/drawing/2014/main" id="{B17D0FEC-6345-6B49-B3F3-9140397940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69" y="3641668"/>
              <a:ext cx="1874276" cy="928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Not a course on </a:t>
              </a:r>
            </a:p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linear algebra, </a:t>
              </a:r>
            </a:p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probability, DSP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CB48A0A-C204-A446-8F6D-D60300F1FE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77022" y="3352583"/>
              <a:ext cx="685849" cy="30451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30">
            <a:extLst>
              <a:ext uri="{FF2B5EF4-FFF2-40B4-BE49-F238E27FC236}">
                <a16:creationId xmlns:a16="http://schemas.microsoft.com/office/drawing/2014/main" id="{590A1473-2B87-CA41-96E1-E378844DBE0E}"/>
              </a:ext>
            </a:extLst>
          </p:cNvPr>
          <p:cNvGrpSpPr>
            <a:grpSpLocks/>
          </p:cNvGrpSpPr>
          <p:nvPr/>
        </p:nvGrpSpPr>
        <p:grpSpPr bwMode="auto">
          <a:xfrm>
            <a:off x="1066623" y="4876802"/>
            <a:ext cx="2438356" cy="1168025"/>
            <a:chOff x="1066003" y="4876800"/>
            <a:chExt cx="2439197" cy="1166703"/>
          </a:xfrm>
        </p:grpSpPr>
        <p:sp>
          <p:nvSpPr>
            <p:cNvPr id="68623" name="Oval 13">
              <a:extLst>
                <a:ext uri="{FF2B5EF4-FFF2-40B4-BE49-F238E27FC236}">
                  <a16:creationId xmlns:a16="http://schemas.microsoft.com/office/drawing/2014/main" id="{C1EAF0DF-0625-6B46-BAAD-AB8287838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00" y="4876800"/>
              <a:ext cx="304800" cy="304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eaLnBrk="1" hangingPunct="1">
                <a:buClrTx/>
                <a:buFont typeface="Wingdings" pitchFamily="2" charset="2"/>
                <a:buChar char="•"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69786AD-AAA6-EC4F-BDB8-64439BFA6E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819385" y="5105141"/>
              <a:ext cx="381131" cy="30445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625" name="TextBox 27">
              <a:extLst>
                <a:ext uri="{FF2B5EF4-FFF2-40B4-BE49-F238E27FC236}">
                  <a16:creationId xmlns:a16="http://schemas.microsoft.com/office/drawing/2014/main" id="{68CCC321-4E17-644E-8CAF-46ADE0A57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003" y="5410200"/>
              <a:ext cx="1810735" cy="63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Not a course on</a:t>
              </a:r>
            </a:p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Algorithms </a:t>
              </a:r>
            </a:p>
          </p:txBody>
        </p:sp>
      </p:grpSp>
      <p:grpSp>
        <p:nvGrpSpPr>
          <p:cNvPr id="68619" name="Group 21">
            <a:extLst>
              <a:ext uri="{FF2B5EF4-FFF2-40B4-BE49-F238E27FC236}">
                <a16:creationId xmlns:a16="http://schemas.microsoft.com/office/drawing/2014/main" id="{80B0BB57-8C22-B646-ACAD-BBB2AAACCA34}"/>
              </a:ext>
            </a:extLst>
          </p:cNvPr>
          <p:cNvGrpSpPr>
            <a:grpSpLocks/>
          </p:cNvGrpSpPr>
          <p:nvPr/>
        </p:nvGrpSpPr>
        <p:grpSpPr bwMode="auto">
          <a:xfrm>
            <a:off x="3415810" y="804863"/>
            <a:ext cx="1545616" cy="2624137"/>
            <a:chOff x="3415979" y="804446"/>
            <a:chExt cx="1546082" cy="2624554"/>
          </a:xfrm>
        </p:grpSpPr>
        <p:sp>
          <p:nvSpPr>
            <p:cNvPr id="68620" name="Oval 10">
              <a:extLst>
                <a:ext uri="{FF2B5EF4-FFF2-40B4-BE49-F238E27FC236}">
                  <a16:creationId xmlns:a16="http://schemas.microsoft.com/office/drawing/2014/main" id="{A5F365E8-7AC2-C64A-86E1-F26ADA552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600" y="3124200"/>
              <a:ext cx="304800" cy="3048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eaLnBrk="1" hangingPunct="1">
                <a:buClrTx/>
                <a:buFont typeface="Wingdings" pitchFamily="2" charset="2"/>
                <a:buChar char="•"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89244A-154B-4B42-8152-8E2FC7F4DEC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3200644" y="2133394"/>
              <a:ext cx="198151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622" name="TextBox 20">
              <a:extLst>
                <a:ext uri="{FF2B5EF4-FFF2-40B4-BE49-F238E27FC236}">
                  <a16:creationId xmlns:a16="http://schemas.microsoft.com/office/drawing/2014/main" id="{60B7D374-4F2D-3A4D-BC79-9ED2DDCCA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5979" y="804446"/>
              <a:ext cx="1546082" cy="33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7F7F7F"/>
                </a:buClr>
                <a:buFont typeface="Wingdings" pitchFamily="2" charset="2"/>
                <a:buChar char=""/>
                <a:defRPr sz="2400"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1pPr>
              <a:lvl2pPr marL="37931725" indent="-37474525">
                <a:spcBef>
                  <a:spcPct val="20000"/>
                </a:spcBef>
                <a:buClr>
                  <a:srgbClr val="7F7F7F"/>
                </a:buClr>
                <a:buSzPct val="90000"/>
                <a:buFont typeface="Wingdings" pitchFamily="2" charset="2"/>
                <a:buChar char=""/>
                <a:defRPr sz="2000">
                  <a:solidFill>
                    <a:srgbClr val="7F7F7F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2pPr>
              <a:lvl3pPr marL="1143000" indent="-228600">
                <a:spcBef>
                  <a:spcPct val="20000"/>
                </a:spcBef>
                <a:buClr>
                  <a:srgbClr val="A6A6A6"/>
                </a:buClr>
                <a:buSzPct val="80000"/>
                <a:buFont typeface="Wingdings" pitchFamily="2" charset="2"/>
                <a:buChar char="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Lucida Bright" panose="02040602050505020304" pitchFamily="18" charset="77"/>
                  <a:ea typeface="Gungsuh" panose="02030600000101010101" pitchFamily="18" charset="-127"/>
                  <a:cs typeface="Lucida Bright" panose="02040602050505020304" pitchFamily="18" charset="77"/>
                </a:defRPr>
              </a:lvl9pPr>
            </a:lstStyle>
            <a:p>
              <a:pPr algn="ctr" eaLnBrk="1" hangingPunct="1">
                <a:buClrTx/>
                <a:buFont typeface="Wingdings" pitchFamily="2" charset="2"/>
                <a:buNone/>
              </a:pPr>
              <a:r>
                <a:rPr lang="en-US" altLang="en-US" sz="1600" b="1" dirty="0"/>
                <a:t>This ECE 434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4E87485-6346-1D40-B1B8-A654E397D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For Example 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CC7B1A1E-2080-BA44-A98E-04D4225294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9200" y="2343150"/>
            <a:ext cx="6477000" cy="291465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FF0000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Course Logistics</a:t>
            </a:r>
            <a:b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Course Theme </a:t>
            </a:r>
            <a:b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Assorted Thoughts</a:t>
            </a:r>
            <a:b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endParaRPr lang="en-US" altLang="en-US" dirty="0">
              <a:solidFill>
                <a:srgbClr val="A6A6A6"/>
              </a:solidFill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34818" name="Right Arrow 4">
            <a:extLst>
              <a:ext uri="{FF2B5EF4-FFF2-40B4-BE49-F238E27FC236}">
                <a16:creationId xmlns:a16="http://schemas.microsoft.com/office/drawing/2014/main" id="{1F165854-C234-A347-B696-0B5E0379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95600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advTm="2104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>
            <a:extLst>
              <a:ext uri="{FF2B5EF4-FFF2-40B4-BE49-F238E27FC236}">
                <a16:creationId xmlns:a16="http://schemas.microsoft.com/office/drawing/2014/main" id="{0BD10E61-541F-FE40-A7D4-9588A1985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ounded Rectangle 2">
            <a:extLst>
              <a:ext uri="{FF2B5EF4-FFF2-40B4-BE49-F238E27FC236}">
                <a16:creationId xmlns:a16="http://schemas.microsoft.com/office/drawing/2014/main" id="{4374557D-E92A-0642-8798-8D215B93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32766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/>
              <a:t> Indoor Localization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ing_abc_highframerate_fasterframer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4600"/>
            <a:ext cx="9144000" cy="5143500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2C013500-7DE0-1842-BCEC-B8EAD7863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47244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/>
              <a:t>Smartwatch Gesture Tracking</a:t>
            </a:r>
          </a:p>
        </p:txBody>
      </p:sp>
    </p:spTree>
    <p:extLst>
      <p:ext uri="{BB962C8B-B14F-4D97-AF65-F5344CB8AC3E}">
        <p14:creationId xmlns:p14="http://schemas.microsoft.com/office/powerpoint/2010/main" val="30404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6_armTrak-on-move">
            <a:hlinkClick r:id="" action="ppaction://media"/>
            <a:extLst>
              <a:ext uri="{FF2B5EF4-FFF2-40B4-BE49-F238E27FC236}">
                <a16:creationId xmlns:a16="http://schemas.microsoft.com/office/drawing/2014/main" id="{44F41620-790A-DE41-96EB-323C103944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7B1FB810-B10A-5748-BB3A-90C81F45D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47244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/>
              <a:t>Smartwatch Gesture Tracking</a:t>
            </a:r>
          </a:p>
        </p:txBody>
      </p:sp>
    </p:spTree>
    <p:extLst>
      <p:ext uri="{BB962C8B-B14F-4D97-AF65-F5344CB8AC3E}">
        <p14:creationId xmlns:p14="http://schemas.microsoft.com/office/powerpoint/2010/main" val="23572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5">
            <a:extLst>
              <a:ext uri="{FF2B5EF4-FFF2-40B4-BE49-F238E27FC236}">
                <a16:creationId xmlns:a16="http://schemas.microsoft.com/office/drawing/2014/main" id="{D6E0384F-4198-B643-A77D-140D8E4F4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ounded Rectangle 6">
            <a:extLst>
              <a:ext uri="{FF2B5EF4-FFF2-40B4-BE49-F238E27FC236}">
                <a16:creationId xmlns:a16="http://schemas.microsoft.com/office/drawing/2014/main" id="{756A7F2F-A7CE-BD4D-86BA-134F1768A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52400"/>
            <a:ext cx="42672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altLang="en-US" sz="2400">
                <a:latin typeface="Lucida Bright" panose="02040602050505020304" pitchFamily="18" charset="77"/>
                <a:ea typeface="Gungsuh" panose="02030600000101010101" pitchFamily="18" charset="-127"/>
              </a:rPr>
              <a:t>Wireless Gesture Tracking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>
            <a:extLst>
              <a:ext uri="{FF2B5EF4-FFF2-40B4-BE49-F238E27FC236}">
                <a16:creationId xmlns:a16="http://schemas.microsoft.com/office/drawing/2014/main" id="{338BB294-A239-5B4C-9500-A7313418D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44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8">
            <a:extLst>
              <a:ext uri="{FF2B5EF4-FFF2-40B4-BE49-F238E27FC236}">
                <a16:creationId xmlns:a16="http://schemas.microsoft.com/office/drawing/2014/main" id="{96D5B716-2531-E748-8940-D57DAD0A5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r="24330"/>
          <a:stretch>
            <a:fillRect/>
          </a:stretch>
        </p:blipFill>
        <p:spPr bwMode="auto">
          <a:xfrm rot="-5400000">
            <a:off x="6339681" y="-838993"/>
            <a:ext cx="19653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65EEDF-1FE6-8243-B970-6DEFD3B51B9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19600" y="1965325"/>
            <a:ext cx="1081088" cy="1603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472C5B-6CEE-9742-A4C5-C6D9C24B7B7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19600" y="0"/>
            <a:ext cx="1081088" cy="21256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1" name="Picture 16">
            <a:extLst>
              <a:ext uri="{FF2B5EF4-FFF2-40B4-BE49-F238E27FC236}">
                <a16:creationId xmlns:a16="http://schemas.microsoft.com/office/drawing/2014/main" id="{68998011-6347-2742-AC20-D81038C54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60700"/>
            <a:ext cx="736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17">
            <a:extLst>
              <a:ext uri="{FF2B5EF4-FFF2-40B4-BE49-F238E27FC236}">
                <a16:creationId xmlns:a16="http://schemas.microsoft.com/office/drawing/2014/main" id="{D09E73CB-19EF-3D4D-994D-9E6B5BD35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43038"/>
            <a:ext cx="6096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19">
            <a:extLst>
              <a:ext uri="{FF2B5EF4-FFF2-40B4-BE49-F238E27FC236}">
                <a16:creationId xmlns:a16="http://schemas.microsoft.com/office/drawing/2014/main" id="{3733C9A3-2FA3-5440-9B61-E5AF6BF2D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0" y="1676400"/>
            <a:ext cx="1708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Motion sensors</a:t>
            </a:r>
          </a:p>
        </p:txBody>
      </p:sp>
      <p:sp>
        <p:nvSpPr>
          <p:cNvPr id="75784" name="Rounded Rectangle 20">
            <a:extLst>
              <a:ext uri="{FF2B5EF4-FFF2-40B4-BE49-F238E27FC236}">
                <a16:creationId xmlns:a16="http://schemas.microsoft.com/office/drawing/2014/main" id="{AF8C4188-03A7-E549-8331-2D6A59BF0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"/>
            <a:ext cx="27432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/>
              <a:t>Sports Analytics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samrtphone2.png">
            <a:extLst>
              <a:ext uri="{FF2B5EF4-FFF2-40B4-BE49-F238E27FC236}">
                <a16:creationId xmlns:a16="http://schemas.microsoft.com/office/drawing/2014/main" id="{72A09D89-35BC-904E-813C-5E4D1B966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134938"/>
            <a:ext cx="2166938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 descr="samrtphone2.png">
            <a:extLst>
              <a:ext uri="{FF2B5EF4-FFF2-40B4-BE49-F238E27FC236}">
                <a16:creationId xmlns:a16="http://schemas.microsoft.com/office/drawing/2014/main" id="{B2763010-DF0B-6045-A98A-6539F75D4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9513" y="134938"/>
            <a:ext cx="2166937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65E43A1-6FD3-FE47-B53D-EA822EAF3F5D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1036638"/>
            <a:ext cx="3073400" cy="4835525"/>
            <a:chOff x="505777" y="1036343"/>
            <a:chExt cx="3073474" cy="4836057"/>
          </a:xfrm>
        </p:grpSpPr>
        <p:grpSp>
          <p:nvGrpSpPr>
            <p:cNvPr id="80911" name="Group 21">
              <a:extLst>
                <a:ext uri="{FF2B5EF4-FFF2-40B4-BE49-F238E27FC236}">
                  <a16:creationId xmlns:a16="http://schemas.microsoft.com/office/drawing/2014/main" id="{5DAEB9F1-826F-2640-967B-6A3B91B203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6590" y="1036343"/>
              <a:ext cx="2392661" cy="2491469"/>
              <a:chOff x="1186590" y="1036343"/>
              <a:chExt cx="2392661" cy="2491469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774C1DC-F200-124C-8095-0722D2DADDA4}"/>
                  </a:ext>
                </a:extLst>
              </p:cNvPr>
              <p:cNvCxnSpPr/>
              <p:nvPr/>
            </p:nvCxnSpPr>
            <p:spPr>
              <a:xfrm flipH="1">
                <a:off x="1186830" y="1050632"/>
                <a:ext cx="239242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790BF19-A89E-3F46-95A9-B2CE1C99D85C}"/>
                  </a:ext>
                </a:extLst>
              </p:cNvPr>
              <p:cNvCxnSpPr/>
              <p:nvPr/>
            </p:nvCxnSpPr>
            <p:spPr>
              <a:xfrm>
                <a:off x="1186830" y="1036343"/>
                <a:ext cx="0" cy="2491061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12" name="Group 22">
              <a:extLst>
                <a:ext uri="{FF2B5EF4-FFF2-40B4-BE49-F238E27FC236}">
                  <a16:creationId xmlns:a16="http://schemas.microsoft.com/office/drawing/2014/main" id="{654F4034-A11A-A645-85F1-5281D0098E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777" y="3418481"/>
              <a:ext cx="2535836" cy="2453919"/>
              <a:chOff x="505777" y="3418481"/>
              <a:chExt cx="2535836" cy="2453919"/>
            </a:xfrm>
          </p:grpSpPr>
          <p:pic>
            <p:nvPicPr>
              <p:cNvPr id="80913" name="Picture 23" descr="vib_motor.gif">
                <a:extLst>
                  <a:ext uri="{FF2B5EF4-FFF2-40B4-BE49-F238E27FC236}">
                    <a16:creationId xmlns:a16="http://schemas.microsoft.com/office/drawing/2014/main" id="{265E3AA4-9D01-7240-B0E5-762AE7329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09" t="25781" b="22551"/>
              <a:stretch>
                <a:fillRect/>
              </a:stretch>
            </p:blipFill>
            <p:spPr bwMode="auto">
              <a:xfrm>
                <a:off x="652053" y="3929826"/>
                <a:ext cx="2389560" cy="1378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F0DC65A-2A0B-5C46-9950-B0624EFE7736}"/>
                  </a:ext>
                </a:extLst>
              </p:cNvPr>
              <p:cNvSpPr/>
              <p:nvPr/>
            </p:nvSpPr>
            <p:spPr>
              <a:xfrm>
                <a:off x="505777" y="3417855"/>
                <a:ext cx="2452746" cy="2454545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588937-EC95-E94D-98F2-4839D04B48BA}"/>
              </a:ext>
            </a:extLst>
          </p:cNvPr>
          <p:cNvGrpSpPr>
            <a:grpSpLocks/>
          </p:cNvGrpSpPr>
          <p:nvPr/>
        </p:nvGrpSpPr>
        <p:grpSpPr bwMode="auto">
          <a:xfrm>
            <a:off x="6221413" y="1336675"/>
            <a:ext cx="2673350" cy="4333875"/>
            <a:chOff x="5495478" y="1023793"/>
            <a:chExt cx="2673059" cy="4333990"/>
          </a:xfrm>
        </p:grpSpPr>
        <p:grpSp>
          <p:nvGrpSpPr>
            <p:cNvPr id="80905" name="Group 28">
              <a:extLst>
                <a:ext uri="{FF2B5EF4-FFF2-40B4-BE49-F238E27FC236}">
                  <a16:creationId xmlns:a16="http://schemas.microsoft.com/office/drawing/2014/main" id="{F5263B73-B180-A24F-BF93-AF20D21A6AE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495478" y="1023793"/>
              <a:ext cx="2392661" cy="2491469"/>
              <a:chOff x="1186590" y="1036343"/>
              <a:chExt cx="2392661" cy="2491469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C414E1-6A03-FB43-8EE6-5FF64AF5D335}"/>
                  </a:ext>
                </a:extLst>
              </p:cNvPr>
              <p:cNvCxnSpPr/>
              <p:nvPr/>
            </p:nvCxnSpPr>
            <p:spPr>
              <a:xfrm flipH="1">
                <a:off x="1187149" y="1050631"/>
                <a:ext cx="23921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E220772-EFFA-BC45-9572-D669E3EAD82B}"/>
                  </a:ext>
                </a:extLst>
              </p:cNvPr>
              <p:cNvCxnSpPr/>
              <p:nvPr/>
            </p:nvCxnSpPr>
            <p:spPr>
              <a:xfrm>
                <a:off x="1187149" y="1036343"/>
                <a:ext cx="0" cy="2490854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906" name="Group 29">
              <a:extLst>
                <a:ext uri="{FF2B5EF4-FFF2-40B4-BE49-F238E27FC236}">
                  <a16:creationId xmlns:a16="http://schemas.microsoft.com/office/drawing/2014/main" id="{AB2F4192-F876-1944-B2F0-B5D5B1DB7F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1792" y="3225533"/>
              <a:ext cx="2116745" cy="2132250"/>
              <a:chOff x="6051792" y="3225533"/>
              <a:chExt cx="2116745" cy="2132250"/>
            </a:xfrm>
          </p:grpSpPr>
          <p:pic>
            <p:nvPicPr>
              <p:cNvPr id="80907" name="Picture 30" descr="red_accl.jpg">
                <a:extLst>
                  <a:ext uri="{FF2B5EF4-FFF2-40B4-BE49-F238E27FC236}">
                    <a16:creationId xmlns:a16="http://schemas.microsoft.com/office/drawing/2014/main" id="{21FD397A-9CA1-FD42-AD55-9637A365F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8388" y="3253531"/>
                <a:ext cx="1934173" cy="1934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1CEB5A5-6FF9-8141-A617-1478FC8B3BDB}"/>
                  </a:ext>
                </a:extLst>
              </p:cNvPr>
              <p:cNvSpPr/>
              <p:nvPr/>
            </p:nvSpPr>
            <p:spPr>
              <a:xfrm>
                <a:off x="6051042" y="3225714"/>
                <a:ext cx="2117495" cy="2132069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3B258E-F4D1-004F-851E-72BFC9014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5972175"/>
            <a:ext cx="1776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Thin" panose="020B0403020202020204" pitchFamily="34" charset="0"/>
              </a:rPr>
              <a:t>Vibration Motor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96E769-3668-794D-9460-3F0C7AFF9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5686425"/>
            <a:ext cx="199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Thin" panose="020B0403020202020204" pitchFamily="34" charset="0"/>
              </a:rPr>
              <a:t>Accelerometer</a:t>
            </a:r>
          </a:p>
        </p:txBody>
      </p:sp>
      <p:sp>
        <p:nvSpPr>
          <p:cNvPr id="80904" name="Rounded Rectangle 19">
            <a:extLst>
              <a:ext uri="{FF2B5EF4-FFF2-40B4-BE49-F238E27FC236}">
                <a16:creationId xmlns:a16="http://schemas.microsoft.com/office/drawing/2014/main" id="{636AC075-1AE7-F146-A557-1D57A1B25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2895600"/>
            <a:ext cx="440055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400">
                <a:latin typeface="Lucida Bright" panose="02040602050505020304" pitchFamily="18" charset="77"/>
              </a:rPr>
              <a:t>Vibration Motors &amp; Sensors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68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rtphone2.png">
            <a:extLst>
              <a:ext uri="{FF2B5EF4-FFF2-40B4-BE49-F238E27FC236}">
                <a16:creationId xmlns:a16="http://schemas.microsoft.com/office/drawing/2014/main" id="{EFA192D5-F7EB-1E4F-A7E2-62732DB00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1157">
            <a:off x="2292350" y="134938"/>
            <a:ext cx="2166938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samrtphone2.png">
            <a:extLst>
              <a:ext uri="{FF2B5EF4-FFF2-40B4-BE49-F238E27FC236}">
                <a16:creationId xmlns:a16="http://schemas.microsoft.com/office/drawing/2014/main" id="{DAB30618-F5F6-BB49-8A97-3DF570DA3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8843" flipH="1">
            <a:off x="4641850" y="134938"/>
            <a:ext cx="216852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290ADC2-3EFB-304F-B1DD-D720CAAAE93E}"/>
              </a:ext>
            </a:extLst>
          </p:cNvPr>
          <p:cNvGrpSpPr>
            <a:grpSpLocks/>
          </p:cNvGrpSpPr>
          <p:nvPr/>
        </p:nvGrpSpPr>
        <p:grpSpPr bwMode="auto">
          <a:xfrm rot="17760857" flipH="1">
            <a:off x="4321969" y="146844"/>
            <a:ext cx="490537" cy="1508125"/>
            <a:chOff x="6958582" y="2196847"/>
            <a:chExt cx="222378" cy="1153192"/>
          </a:xfrm>
        </p:grpSpPr>
        <p:grpSp>
          <p:nvGrpSpPr>
            <p:cNvPr id="82966" name="Group 22">
              <a:extLst>
                <a:ext uri="{FF2B5EF4-FFF2-40B4-BE49-F238E27FC236}">
                  <a16:creationId xmlns:a16="http://schemas.microsoft.com/office/drawing/2014/main" id="{42862F43-1918-2B42-9CF7-2A439C7B0A25}"/>
                </a:ext>
              </a:extLst>
            </p:cNvPr>
            <p:cNvGrpSpPr>
              <a:grpSpLocks/>
            </p:cNvGrpSpPr>
            <p:nvPr/>
          </p:nvGrpSpPr>
          <p:grpSpPr bwMode="auto">
            <a:xfrm rot="17584098" flipV="1">
              <a:off x="6682131" y="2561889"/>
              <a:ext cx="863872" cy="133787"/>
              <a:chOff x="342704" y="789457"/>
              <a:chExt cx="9445983" cy="148617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E5197F0D-8443-F24E-B203-FEFE2E7F8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69" y="832305"/>
                <a:ext cx="3172301" cy="1446996"/>
              </a:xfrm>
              <a:custGeom>
                <a:avLst/>
                <a:gdLst>
                  <a:gd name="T0" fmla="*/ 0 w 6708588"/>
                  <a:gd name="T1" fmla="*/ 412468 h 2510260"/>
                  <a:gd name="T2" fmla="*/ 357483 w 6708588"/>
                  <a:gd name="T3" fmla="*/ 824898 h 2510260"/>
                  <a:gd name="T4" fmla="*/ 751716 w 6708588"/>
                  <a:gd name="T5" fmla="*/ 402648 h 2510260"/>
                  <a:gd name="T6" fmla="*/ 1122563 w 6708588"/>
                  <a:gd name="T7" fmla="*/ 37 h 2510260"/>
                  <a:gd name="T8" fmla="*/ 1500091 w 6708588"/>
                  <a:gd name="T9" fmla="*/ 422287 h 2510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285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EC2BBEB5-D22F-E34B-BAA7-3EDADF2E8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947" y="783654"/>
                <a:ext cx="3172292" cy="1446996"/>
              </a:xfrm>
              <a:custGeom>
                <a:avLst/>
                <a:gdLst>
                  <a:gd name="T0" fmla="*/ 0 w 6708588"/>
                  <a:gd name="T1" fmla="*/ 417062 h 2510260"/>
                  <a:gd name="T2" fmla="*/ 357481 w 6708588"/>
                  <a:gd name="T3" fmla="*/ 834086 h 2510260"/>
                  <a:gd name="T4" fmla="*/ 751712 w 6708588"/>
                  <a:gd name="T5" fmla="*/ 407133 h 2510260"/>
                  <a:gd name="T6" fmla="*/ 1122556 w 6708588"/>
                  <a:gd name="T7" fmla="*/ 37 h 2510260"/>
                  <a:gd name="T8" fmla="*/ 1500083 w 6708588"/>
                  <a:gd name="T9" fmla="*/ 426991 h 2510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285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8435FE83-CCBD-BD4D-837A-71DF5D2A8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9551" y="790893"/>
                <a:ext cx="3172301" cy="1439004"/>
              </a:xfrm>
              <a:custGeom>
                <a:avLst/>
                <a:gdLst>
                  <a:gd name="T0" fmla="*/ 0 w 6708588"/>
                  <a:gd name="T1" fmla="*/ 412468 h 2510260"/>
                  <a:gd name="T2" fmla="*/ 357481 w 6708588"/>
                  <a:gd name="T3" fmla="*/ 824898 h 2510260"/>
                  <a:gd name="T4" fmla="*/ 751712 w 6708588"/>
                  <a:gd name="T5" fmla="*/ 402648 h 2510260"/>
                  <a:gd name="T6" fmla="*/ 1122556 w 6708588"/>
                  <a:gd name="T7" fmla="*/ 37 h 2510260"/>
                  <a:gd name="T8" fmla="*/ 1500083 w 6708588"/>
                  <a:gd name="T9" fmla="*/ 422287 h 25102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08588" h="2510260">
                    <a:moveTo>
                      <a:pt x="0" y="1255172"/>
                    </a:moveTo>
                    <a:cubicBezTo>
                      <a:pt x="519206" y="1885191"/>
                      <a:pt x="1038412" y="2515211"/>
                      <a:pt x="1598706" y="2510231"/>
                    </a:cubicBezTo>
                    <a:cubicBezTo>
                      <a:pt x="2159000" y="2505251"/>
                      <a:pt x="3361765" y="1225290"/>
                      <a:pt x="3361765" y="1225290"/>
                    </a:cubicBezTo>
                    <a:cubicBezTo>
                      <a:pt x="4009463" y="636552"/>
                      <a:pt x="4462431" y="-9848"/>
                      <a:pt x="5020235" y="113"/>
                    </a:cubicBezTo>
                    <a:cubicBezTo>
                      <a:pt x="5578039" y="10074"/>
                      <a:pt x="6708588" y="1285054"/>
                      <a:pt x="6708588" y="1285054"/>
                    </a:cubicBezTo>
                  </a:path>
                </a:pathLst>
              </a:custGeom>
              <a:noFill/>
              <a:ln w="285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DEB9A39-D4EF-C940-AFE0-405AB3004E97}"/>
                </a:ext>
              </a:extLst>
            </p:cNvPr>
            <p:cNvCxnSpPr/>
            <p:nvPr/>
          </p:nvCxnSpPr>
          <p:spPr>
            <a:xfrm rot="6784098">
              <a:off x="6787820" y="3177784"/>
              <a:ext cx="343530" cy="0"/>
            </a:xfrm>
            <a:prstGeom prst="straightConnector1">
              <a:avLst/>
            </a:prstGeom>
            <a:ln w="28575" cmpd="sng">
              <a:solidFill>
                <a:schemeClr val="bg1"/>
              </a:solidFill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49" name="Group 28">
            <a:extLst>
              <a:ext uri="{FF2B5EF4-FFF2-40B4-BE49-F238E27FC236}">
                <a16:creationId xmlns:a16="http://schemas.microsoft.com/office/drawing/2014/main" id="{75AD6998-E42D-5644-9702-0BFC53781137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1036638"/>
            <a:ext cx="3073400" cy="4835525"/>
            <a:chOff x="505777" y="1036343"/>
            <a:chExt cx="3073474" cy="4836057"/>
          </a:xfrm>
        </p:grpSpPr>
        <p:grpSp>
          <p:nvGrpSpPr>
            <p:cNvPr id="82960" name="Group 29">
              <a:extLst>
                <a:ext uri="{FF2B5EF4-FFF2-40B4-BE49-F238E27FC236}">
                  <a16:creationId xmlns:a16="http://schemas.microsoft.com/office/drawing/2014/main" id="{8772FB19-02A7-8C4D-87F2-8272A21BCD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6590" y="1036343"/>
              <a:ext cx="2392661" cy="2491469"/>
              <a:chOff x="1186590" y="1036343"/>
              <a:chExt cx="2392661" cy="2491469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BD17B4B-3F21-0648-8AA2-1318F4968DDE}"/>
                  </a:ext>
                </a:extLst>
              </p:cNvPr>
              <p:cNvCxnSpPr/>
              <p:nvPr/>
            </p:nvCxnSpPr>
            <p:spPr>
              <a:xfrm flipH="1">
                <a:off x="1186830" y="1050632"/>
                <a:ext cx="239242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29FA9A1-20E3-BC4A-B039-E660213627AB}"/>
                  </a:ext>
                </a:extLst>
              </p:cNvPr>
              <p:cNvCxnSpPr/>
              <p:nvPr/>
            </p:nvCxnSpPr>
            <p:spPr>
              <a:xfrm>
                <a:off x="1186830" y="1036343"/>
                <a:ext cx="0" cy="2491061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961" name="Group 30">
              <a:extLst>
                <a:ext uri="{FF2B5EF4-FFF2-40B4-BE49-F238E27FC236}">
                  <a16:creationId xmlns:a16="http://schemas.microsoft.com/office/drawing/2014/main" id="{CA4078FB-6685-824D-9DF3-8FF4B934A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777" y="3418481"/>
              <a:ext cx="2535836" cy="2453919"/>
              <a:chOff x="505777" y="3418481"/>
              <a:chExt cx="2535836" cy="2453919"/>
            </a:xfrm>
          </p:grpSpPr>
          <p:pic>
            <p:nvPicPr>
              <p:cNvPr id="82962" name="Picture 31" descr="vib_motor.gif">
                <a:extLst>
                  <a:ext uri="{FF2B5EF4-FFF2-40B4-BE49-F238E27FC236}">
                    <a16:creationId xmlns:a16="http://schemas.microsoft.com/office/drawing/2014/main" id="{88589893-FC18-5F43-BC97-D9990D30A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09" t="25781" b="22551"/>
              <a:stretch>
                <a:fillRect/>
              </a:stretch>
            </p:blipFill>
            <p:spPr bwMode="auto">
              <a:xfrm>
                <a:off x="652053" y="3929826"/>
                <a:ext cx="2389560" cy="1378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F82B205-0E99-FF47-8356-061294321A78}"/>
                  </a:ext>
                </a:extLst>
              </p:cNvPr>
              <p:cNvSpPr/>
              <p:nvPr/>
            </p:nvSpPr>
            <p:spPr>
              <a:xfrm>
                <a:off x="505777" y="3417855"/>
                <a:ext cx="2452746" cy="2454545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2950" name="TextBox 35">
            <a:extLst>
              <a:ext uri="{FF2B5EF4-FFF2-40B4-BE49-F238E27FC236}">
                <a16:creationId xmlns:a16="http://schemas.microsoft.com/office/drawing/2014/main" id="{778233B3-8743-3643-954C-E6D5C05BB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5972175"/>
            <a:ext cx="1776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Thin" panose="020B0403020202020204" pitchFamily="34" charset="0"/>
              </a:rPr>
              <a:t>Vibration Motor</a:t>
            </a:r>
          </a:p>
        </p:txBody>
      </p:sp>
      <p:grpSp>
        <p:nvGrpSpPr>
          <p:cNvPr id="82951" name="Group 36">
            <a:extLst>
              <a:ext uri="{FF2B5EF4-FFF2-40B4-BE49-F238E27FC236}">
                <a16:creationId xmlns:a16="http://schemas.microsoft.com/office/drawing/2014/main" id="{DDBF4639-3B23-614A-A15F-2486141DE8A9}"/>
              </a:ext>
            </a:extLst>
          </p:cNvPr>
          <p:cNvGrpSpPr>
            <a:grpSpLocks/>
          </p:cNvGrpSpPr>
          <p:nvPr/>
        </p:nvGrpSpPr>
        <p:grpSpPr bwMode="auto">
          <a:xfrm>
            <a:off x="6221413" y="1336675"/>
            <a:ext cx="2673350" cy="4333875"/>
            <a:chOff x="5495478" y="1023793"/>
            <a:chExt cx="2673059" cy="4333990"/>
          </a:xfrm>
        </p:grpSpPr>
        <p:grpSp>
          <p:nvGrpSpPr>
            <p:cNvPr id="82954" name="Group 37">
              <a:extLst>
                <a:ext uri="{FF2B5EF4-FFF2-40B4-BE49-F238E27FC236}">
                  <a16:creationId xmlns:a16="http://schemas.microsoft.com/office/drawing/2014/main" id="{F9E3003E-17A2-F54D-89A1-548D1CEF2BD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495478" y="1023793"/>
              <a:ext cx="2392661" cy="2491469"/>
              <a:chOff x="1186590" y="1036343"/>
              <a:chExt cx="2392661" cy="249146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BB8503E-4A20-7A4D-A6EB-7E632DEB0CA0}"/>
                  </a:ext>
                </a:extLst>
              </p:cNvPr>
              <p:cNvCxnSpPr/>
              <p:nvPr/>
            </p:nvCxnSpPr>
            <p:spPr>
              <a:xfrm flipH="1">
                <a:off x="1187149" y="1050631"/>
                <a:ext cx="2392102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oval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A155FB2-1AF5-024D-985C-1FBB3001FB78}"/>
                  </a:ext>
                </a:extLst>
              </p:cNvPr>
              <p:cNvCxnSpPr/>
              <p:nvPr/>
            </p:nvCxnSpPr>
            <p:spPr>
              <a:xfrm>
                <a:off x="1187149" y="1036343"/>
                <a:ext cx="0" cy="2490854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  <a:headEnd type="none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955" name="Group 38">
              <a:extLst>
                <a:ext uri="{FF2B5EF4-FFF2-40B4-BE49-F238E27FC236}">
                  <a16:creationId xmlns:a16="http://schemas.microsoft.com/office/drawing/2014/main" id="{4914F055-923B-B84B-B696-5DD65BB5AB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1792" y="3225533"/>
              <a:ext cx="2116745" cy="2132250"/>
              <a:chOff x="6051792" y="3225533"/>
              <a:chExt cx="2116745" cy="2132250"/>
            </a:xfrm>
          </p:grpSpPr>
          <p:pic>
            <p:nvPicPr>
              <p:cNvPr id="82956" name="Picture 39" descr="red_accl.jpg">
                <a:extLst>
                  <a:ext uri="{FF2B5EF4-FFF2-40B4-BE49-F238E27FC236}">
                    <a16:creationId xmlns:a16="http://schemas.microsoft.com/office/drawing/2014/main" id="{302CD09E-9646-4B4C-AFE2-7A4FCD48C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8388" y="3253531"/>
                <a:ext cx="1934173" cy="1934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44D445F8-03E0-D540-BB94-0D2BC3DBF017}"/>
                  </a:ext>
                </a:extLst>
              </p:cNvPr>
              <p:cNvSpPr/>
              <p:nvPr/>
            </p:nvSpPr>
            <p:spPr>
              <a:xfrm>
                <a:off x="6051042" y="3225714"/>
                <a:ext cx="2117495" cy="2132069"/>
              </a:xfrm>
              <a:prstGeom prst="ellipse">
                <a:avLst/>
              </a:prstGeom>
              <a:noFill/>
              <a:ln w="28575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2952" name="TextBox 27">
            <a:extLst>
              <a:ext uri="{FF2B5EF4-FFF2-40B4-BE49-F238E27FC236}">
                <a16:creationId xmlns:a16="http://schemas.microsoft.com/office/drawing/2014/main" id="{3F48BA03-BC1B-BE42-B991-ADAFE840C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5686425"/>
            <a:ext cx="199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Thin" panose="020B0403020202020204" pitchFamily="34" charset="0"/>
              </a:rPr>
              <a:t>Accelerometer</a:t>
            </a:r>
          </a:p>
        </p:txBody>
      </p:sp>
      <p:sp>
        <p:nvSpPr>
          <p:cNvPr id="82953" name="Rounded Rectangle 44">
            <a:extLst>
              <a:ext uri="{FF2B5EF4-FFF2-40B4-BE49-F238E27FC236}">
                <a16:creationId xmlns:a16="http://schemas.microsoft.com/office/drawing/2014/main" id="{1BAC5D2A-B1EB-2941-96AA-638431D9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2895600"/>
            <a:ext cx="440055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400">
                <a:latin typeface="Lucida Bright" panose="02040602050505020304" pitchFamily="18" charset="77"/>
              </a:rPr>
              <a:t>Vibration Motors &amp; Sensors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543B11AF-EC0F-7F4E-9246-62E62D8F6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160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C9EAAF-1F0D-A94A-A94D-24AE905B1C00}"/>
              </a:ext>
            </a:extLst>
          </p:cNvPr>
          <p:cNvGrpSpPr>
            <a:grpSpLocks/>
          </p:cNvGrpSpPr>
          <p:nvPr/>
        </p:nvGrpSpPr>
        <p:grpSpPr bwMode="auto">
          <a:xfrm rot="-1641673">
            <a:off x="6973888" y="71438"/>
            <a:ext cx="2384425" cy="2311400"/>
            <a:chOff x="4230899" y="4230284"/>
            <a:chExt cx="1690039" cy="1637792"/>
          </a:xfrm>
        </p:grpSpPr>
        <p:pic>
          <p:nvPicPr>
            <p:cNvPr id="85000" name="Picture 6" descr="Oxygen-Icons.org-Oxygen-Actions-speaker.ico">
              <a:extLst>
                <a:ext uri="{FF2B5EF4-FFF2-40B4-BE49-F238E27FC236}">
                  <a16:creationId xmlns:a16="http://schemas.microsoft.com/office/drawing/2014/main" id="{75306C90-737B-A848-8C8A-1518E4BF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72214" flipH="1">
              <a:off x="4511433" y="4445900"/>
              <a:ext cx="1284459" cy="1284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5001" name="Group 7">
              <a:extLst>
                <a:ext uri="{FF2B5EF4-FFF2-40B4-BE49-F238E27FC236}">
                  <a16:creationId xmlns:a16="http://schemas.microsoft.com/office/drawing/2014/main" id="{7A00B19A-E31B-624F-B30A-85B98D8B2976}"/>
                </a:ext>
              </a:extLst>
            </p:cNvPr>
            <p:cNvGrpSpPr>
              <a:grpSpLocks/>
            </p:cNvGrpSpPr>
            <p:nvPr/>
          </p:nvGrpSpPr>
          <p:grpSpPr bwMode="auto">
            <a:xfrm rot="-7364418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47B167B5-460E-8849-887B-272FEBDADF13}"/>
                  </a:ext>
                </a:extLst>
              </p:cNvPr>
              <p:cNvSpPr>
                <a:spLocks/>
              </p:cNvSpPr>
              <p:nvPr/>
            </p:nvSpPr>
            <p:spPr bwMode="auto">
              <a:xfrm rot="-753794">
                <a:off x="3804495" y="5931978"/>
                <a:ext cx="1433068" cy="1414367"/>
              </a:xfrm>
              <a:custGeom>
                <a:avLst/>
                <a:gdLst>
                  <a:gd name="T0" fmla="*/ 877672 w 1433562"/>
                  <a:gd name="T1" fmla="*/ 18045 h 1414319"/>
                  <a:gd name="T2" fmla="*/ 1409584 w 1433562"/>
                  <a:gd name="T3" fmla="*/ 525783 h 1414319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33562" h="1414319" stroke="0">
                    <a:moveTo>
                      <a:pt x="877672" y="18045"/>
                    </a:moveTo>
                    <a:cubicBezTo>
                      <a:pt x="1136681" y="76905"/>
                      <a:pt x="1341412" y="272331"/>
                      <a:pt x="1409584" y="525783"/>
                    </a:cubicBezTo>
                    <a:lnTo>
                      <a:pt x="716781" y="707160"/>
                    </a:lnTo>
                    <a:lnTo>
                      <a:pt x="877672" y="18045"/>
                    </a:lnTo>
                    <a:close/>
                  </a:path>
                  <a:path w="1433562" h="1414319" fill="none">
                    <a:moveTo>
                      <a:pt x="877672" y="18045"/>
                    </a:moveTo>
                    <a:cubicBezTo>
                      <a:pt x="1136681" y="76905"/>
                      <a:pt x="1341412" y="272331"/>
                      <a:pt x="1409584" y="525783"/>
                    </a:cubicBezTo>
                  </a:path>
                </a:pathLst>
              </a:custGeom>
              <a:noFill/>
              <a:ln w="38100" cap="flat" cmpd="sng">
                <a:solidFill>
                  <a:srgbClr val="558ED5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F9F7EC8A-F37B-0044-97F0-78DF17E93AF0}"/>
                  </a:ext>
                </a:extLst>
              </p:cNvPr>
              <p:cNvSpPr>
                <a:spLocks/>
              </p:cNvSpPr>
              <p:nvPr/>
            </p:nvSpPr>
            <p:spPr bwMode="auto">
              <a:xfrm rot="-753794">
                <a:off x="3905972" y="5793054"/>
                <a:ext cx="1433068" cy="1413242"/>
              </a:xfrm>
              <a:custGeom>
                <a:avLst/>
                <a:gdLst>
                  <a:gd name="T0" fmla="*/ 877672 w 1433562"/>
                  <a:gd name="T1" fmla="*/ 18045 h 1414318"/>
                  <a:gd name="T2" fmla="*/ 1409584 w 1433562"/>
                  <a:gd name="T3" fmla="*/ 525782 h 14143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33562" h="1414318" stroke="0">
                    <a:moveTo>
                      <a:pt x="877672" y="18045"/>
                    </a:moveTo>
                    <a:cubicBezTo>
                      <a:pt x="1136681" y="76904"/>
                      <a:pt x="1341412" y="272331"/>
                      <a:pt x="1409584" y="525782"/>
                    </a:cubicBezTo>
                    <a:lnTo>
                      <a:pt x="716781" y="707159"/>
                    </a:lnTo>
                    <a:lnTo>
                      <a:pt x="877672" y="18045"/>
                    </a:lnTo>
                    <a:close/>
                  </a:path>
                  <a:path w="1433562" h="1414318" fill="none">
                    <a:moveTo>
                      <a:pt x="877672" y="18045"/>
                    </a:moveTo>
                    <a:cubicBezTo>
                      <a:pt x="1136681" y="76904"/>
                      <a:pt x="1341412" y="272331"/>
                      <a:pt x="1409584" y="525782"/>
                    </a:cubicBezTo>
                  </a:path>
                </a:pathLst>
              </a:custGeom>
              <a:noFill/>
              <a:ln w="38100" cap="flat" cmpd="sng">
                <a:solidFill>
                  <a:srgbClr val="558ED5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F9FFAFB5-0940-474D-95E3-0F435FDF6D99}"/>
                  </a:ext>
                </a:extLst>
              </p:cNvPr>
              <p:cNvSpPr>
                <a:spLocks/>
              </p:cNvSpPr>
              <p:nvPr/>
            </p:nvSpPr>
            <p:spPr bwMode="auto">
              <a:xfrm rot="-753794">
                <a:off x="4009131" y="5655931"/>
                <a:ext cx="1433068" cy="1414367"/>
              </a:xfrm>
              <a:custGeom>
                <a:avLst/>
                <a:gdLst>
                  <a:gd name="T0" fmla="*/ 877672 w 1433562"/>
                  <a:gd name="T1" fmla="*/ 18045 h 1414318"/>
                  <a:gd name="T2" fmla="*/ 1409584 w 1433562"/>
                  <a:gd name="T3" fmla="*/ 525782 h 141431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33562" h="1414318" stroke="0">
                    <a:moveTo>
                      <a:pt x="877672" y="18045"/>
                    </a:moveTo>
                    <a:cubicBezTo>
                      <a:pt x="1136681" y="76904"/>
                      <a:pt x="1341412" y="272331"/>
                      <a:pt x="1409584" y="525782"/>
                    </a:cubicBezTo>
                    <a:lnTo>
                      <a:pt x="716781" y="707159"/>
                    </a:lnTo>
                    <a:lnTo>
                      <a:pt x="877672" y="18045"/>
                    </a:lnTo>
                    <a:close/>
                  </a:path>
                  <a:path w="1433562" h="1414318" fill="none">
                    <a:moveTo>
                      <a:pt x="877672" y="18045"/>
                    </a:moveTo>
                    <a:cubicBezTo>
                      <a:pt x="1136681" y="76904"/>
                      <a:pt x="1341412" y="272331"/>
                      <a:pt x="1409584" y="525782"/>
                    </a:cubicBezTo>
                  </a:path>
                </a:pathLst>
              </a:custGeom>
              <a:noFill/>
              <a:ln w="38100" cap="flat" cmpd="sng">
                <a:solidFill>
                  <a:srgbClr val="558ED5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49A4F2-63F1-0F4B-8134-BB334BA998B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29200" y="1531938"/>
            <a:ext cx="1828800" cy="258762"/>
          </a:xfrm>
          <a:prstGeom prst="straightConnector1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27515C-A9B6-8A4E-9950-5C3B26DDCCC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55888" y="2095500"/>
            <a:ext cx="4403725" cy="3238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B54CAD7D-DAB4-7B44-8847-38A596E0D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"/>
            <a:ext cx="36576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blurRad="63500" dist="38100" dir="2700000" rotWithShape="0">
              <a:srgbClr val="00000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None/>
              <a:defRPr/>
            </a:pPr>
            <a:r>
              <a:rPr lang="en-US" altLang="en-US" sz="2400">
                <a:latin typeface="Lucida Bright" charset="0"/>
                <a:ea typeface="Gungsuh" charset="-127"/>
              </a:rPr>
              <a:t>Security </a:t>
            </a:r>
            <a:r>
              <a:rPr lang="en-US" altLang="en-US" sz="2400" dirty="0">
                <a:latin typeface="Lucida Bright" charset="0"/>
                <a:ea typeface="Gungsuh" charset="-127"/>
              </a:rPr>
              <a:t>and Privacy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11DF193F-2215-1E49-9C88-368303BFD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0" y="922338"/>
            <a:ext cx="3422650" cy="609600"/>
          </a:xfrm>
          <a:prstGeom prst="roundRect">
            <a:avLst>
              <a:gd name="adj" fmla="val 31944"/>
            </a:avLst>
          </a:prstGeom>
          <a:solidFill>
            <a:srgbClr val="FFC000"/>
          </a:solidFill>
          <a:ln>
            <a:noFill/>
          </a:ln>
          <a:effectLst>
            <a:outerShdw blurRad="63500" dist="38100" dir="2700000" rotWithShape="0">
              <a:srgbClr val="000000">
                <a:alpha val="43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None/>
              <a:defRPr/>
            </a:pPr>
            <a:r>
              <a:rPr lang="en-US" altLang="en-US" sz="2400">
                <a:latin typeface="Lucida Bright" charset="0"/>
                <a:ea typeface="Gungsuh" charset="-127"/>
              </a:rPr>
              <a:t>Inaudible to humans</a:t>
            </a:r>
            <a:endParaRPr lang="en-US" altLang="en-US" sz="2400" dirty="0">
              <a:latin typeface="Lucida Bright" charset="0"/>
              <a:ea typeface="Gungsuh" charset="-127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FD73AA7A-825C-C744-A46A-72B417687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63" y="5476875"/>
            <a:ext cx="3563937" cy="923925"/>
          </a:xfrm>
          <a:prstGeom prst="roundRect">
            <a:avLst>
              <a:gd name="adj" fmla="val 31944"/>
            </a:avLst>
          </a:prstGeom>
          <a:solidFill>
            <a:srgbClr val="FFC000"/>
          </a:solidFill>
          <a:ln>
            <a:noFill/>
          </a:ln>
          <a:effectLst>
            <a:outerShdw blurRad="63500" dist="38100" dir="2700000" rotWithShape="0">
              <a:srgbClr val="000000">
                <a:alpha val="43999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None/>
              <a:defRPr/>
            </a:pPr>
            <a:r>
              <a:rPr lang="en-US" altLang="en-US" sz="2400">
                <a:latin typeface="Lucida Bright" charset="0"/>
                <a:ea typeface="Gungsuh" charset="-127"/>
              </a:rPr>
              <a:t>Audible malicious commands to Alexa</a:t>
            </a:r>
            <a:endParaRPr lang="en-US" altLang="en-US" sz="2400" dirty="0">
              <a:latin typeface="Lucida Bright" charset="0"/>
              <a:ea typeface="Gungsuh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3" name="Rectangle 2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-1105191"/>
              <a:ext cx="6084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Lucida Bright" charset="0"/>
                  <a:ea typeface="Lucida Bright" charset="0"/>
                  <a:cs typeface="Lucida Bright" charset="0"/>
                </a:rPr>
                <a:t>Inaudible Acoustics</a:t>
              </a:r>
            </a:p>
          </p:txBody>
        </p:sp>
      </p:grpSp>
      <p:pic>
        <p:nvPicPr>
          <p:cNvPr id="5" name="BackDoor_video_demo_for ta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619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44737-518A-2545-B34B-37D4E939F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14" y="1739770"/>
            <a:ext cx="1882124" cy="18821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39884F-B492-0043-88DB-FF090DA890E2}"/>
              </a:ext>
            </a:extLst>
          </p:cNvPr>
          <p:cNvCxnSpPr>
            <a:cxnSpLocks/>
            <a:endCxn id="20" idx="6"/>
          </p:cNvCxnSpPr>
          <p:nvPr/>
        </p:nvCxnSpPr>
        <p:spPr>
          <a:xfrm>
            <a:off x="685800" y="3635853"/>
            <a:ext cx="7648347" cy="500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FB569AC-D25E-4F43-B826-D68DD02C450C}"/>
              </a:ext>
            </a:extLst>
          </p:cNvPr>
          <p:cNvSpPr/>
          <p:nvPr/>
        </p:nvSpPr>
        <p:spPr>
          <a:xfrm>
            <a:off x="532295" y="3482327"/>
            <a:ext cx="265145" cy="27913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Gungsuh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191CC1-A12B-9D42-86E0-1E38C41C738C}"/>
              </a:ext>
            </a:extLst>
          </p:cNvPr>
          <p:cNvSpPr/>
          <p:nvPr/>
        </p:nvSpPr>
        <p:spPr>
          <a:xfrm>
            <a:off x="2275211" y="3495743"/>
            <a:ext cx="265145" cy="27913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Gungsu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E2CCA-8F56-3744-A0E7-3913D810F917}"/>
              </a:ext>
            </a:extLst>
          </p:cNvPr>
          <p:cNvSpPr txBox="1"/>
          <p:nvPr/>
        </p:nvSpPr>
        <p:spPr>
          <a:xfrm>
            <a:off x="197375" y="3733542"/>
            <a:ext cx="93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Bright"/>
                <a:ea typeface="Gungsuh" panose="02030600000101010101" pitchFamily="18" charset="-127"/>
                <a:cs typeface="Lucida Bright"/>
              </a:rPr>
              <a:t>2005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48838-C389-EB49-A273-61B41D527770}"/>
              </a:ext>
            </a:extLst>
          </p:cNvPr>
          <p:cNvSpPr txBox="1"/>
          <p:nvPr/>
        </p:nvSpPr>
        <p:spPr>
          <a:xfrm>
            <a:off x="1954246" y="3719044"/>
            <a:ext cx="93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Bright"/>
                <a:ea typeface="Gungsuh" panose="02030600000101010101" pitchFamily="18" charset="-127"/>
                <a:cs typeface="Lucida Bright"/>
              </a:rPr>
              <a:t>2015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29A6D2-1BE7-2C4F-9826-62CD92ACF0EF}"/>
              </a:ext>
            </a:extLst>
          </p:cNvPr>
          <p:cNvSpPr/>
          <p:nvPr/>
        </p:nvSpPr>
        <p:spPr>
          <a:xfrm>
            <a:off x="8069002" y="3501288"/>
            <a:ext cx="265145" cy="27913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Gungsuh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559FD2-348B-1144-A3B5-6E62E0F7C7AB}"/>
              </a:ext>
            </a:extLst>
          </p:cNvPr>
          <p:cNvSpPr/>
          <p:nvPr/>
        </p:nvSpPr>
        <p:spPr>
          <a:xfrm>
            <a:off x="5743185" y="3506034"/>
            <a:ext cx="265145" cy="27913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Gungsu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B3B58F-D2C7-404C-A01E-993FF3CDEE5F}"/>
              </a:ext>
            </a:extLst>
          </p:cNvPr>
          <p:cNvSpPr txBox="1"/>
          <p:nvPr/>
        </p:nvSpPr>
        <p:spPr>
          <a:xfrm>
            <a:off x="7734082" y="3752503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Bright"/>
                <a:ea typeface="Gungsuh" panose="02030600000101010101" pitchFamily="18" charset="-127"/>
                <a:cs typeface="Lucida Bright"/>
              </a:rPr>
              <a:t>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59C48-7889-2E4F-A552-B315590FF548}"/>
              </a:ext>
            </a:extLst>
          </p:cNvPr>
          <p:cNvSpPr txBox="1"/>
          <p:nvPr/>
        </p:nvSpPr>
        <p:spPr>
          <a:xfrm>
            <a:off x="5422220" y="3729335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Lucida Bright"/>
                <a:ea typeface="Gungsuh" panose="02030600000101010101" pitchFamily="18" charset="-127"/>
                <a:cs typeface="Lucida Bright"/>
              </a:rPr>
              <a:t>2018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D03CBB-E4D3-5147-98AE-00ED8E6942D9}"/>
              </a:ext>
            </a:extLst>
          </p:cNvPr>
          <p:cNvSpPr/>
          <p:nvPr/>
        </p:nvSpPr>
        <p:spPr>
          <a:xfrm>
            <a:off x="5753100" y="59436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Gungsuh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021A27-D204-6446-91C8-1B4F0BB3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283" y="1676400"/>
            <a:ext cx="1143000" cy="17352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6B42B3-BFEE-A443-9FFC-C4833CF8D2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91" r="24152"/>
          <a:stretch/>
        </p:blipFill>
        <p:spPr>
          <a:xfrm>
            <a:off x="182887" y="1847918"/>
            <a:ext cx="1143000" cy="155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46F3C6-B116-4447-81D0-4C60B5AAE6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82" t="8435" r="29762" b="8505"/>
          <a:stretch/>
        </p:blipFill>
        <p:spPr>
          <a:xfrm>
            <a:off x="7574997" y="1854369"/>
            <a:ext cx="934871" cy="1591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F7947-8D8F-E142-B01B-EE9BA78D9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135" y="1379900"/>
            <a:ext cx="571861" cy="576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79132-4B6F-4544-A010-422C918454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043" r="15839"/>
          <a:stretch/>
        </p:blipFill>
        <p:spPr>
          <a:xfrm>
            <a:off x="8466207" y="2074893"/>
            <a:ext cx="493201" cy="502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31F51-FEA5-A740-AC3E-589FE0597A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7547" y="2677815"/>
            <a:ext cx="571861" cy="571861"/>
          </a:xfrm>
          <a:prstGeom prst="rect">
            <a:avLst/>
          </a:prstGeom>
        </p:spPr>
      </p:pic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246191D9-42ED-EB47-AE69-EB31580E2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16" y="152400"/>
            <a:ext cx="41910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blurRad="63500" dist="38100" dir="2700000" rotWithShape="0">
              <a:srgbClr val="00000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buFont typeface="Wingdings" charset="2"/>
              <a:buNone/>
              <a:defRPr/>
            </a:pPr>
            <a:r>
              <a:rPr lang="en-US" altLang="en-US" sz="2400" dirty="0">
                <a:latin typeface="Lucida Bright" charset="0"/>
                <a:ea typeface="Gungsuh" charset="-127"/>
              </a:rPr>
              <a:t>Earphones and Acoustics</a:t>
            </a:r>
          </a:p>
        </p:txBody>
      </p:sp>
    </p:spTree>
    <p:extLst>
      <p:ext uri="{BB962C8B-B14F-4D97-AF65-F5344CB8AC3E}">
        <p14:creationId xmlns:p14="http://schemas.microsoft.com/office/powerpoint/2010/main" val="3132609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D5921F4E-9F6A-A847-8EE8-660F35437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Welcome to ECE 434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FC2A2BD-2872-8C49-81BF-8700B4AC8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211763"/>
          </a:xfrm>
        </p:spPr>
        <p:txBody>
          <a:bodyPr/>
          <a:lstStyle/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"/>
              <a:defRPr/>
            </a:pPr>
            <a:r>
              <a:rPr lang="en-US" dirty="0"/>
              <a:t>Timings: 		M/W 10am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"/>
              <a:defRPr/>
            </a:pPr>
            <a:r>
              <a:rPr lang="en-US" dirty="0"/>
              <a:t>Location: 		Zoom</a:t>
            </a:r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"/>
              <a:defRPr/>
            </a:pPr>
            <a:endParaRPr lang="en-US" dirty="0"/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"/>
              <a:defRPr/>
            </a:pPr>
            <a:r>
              <a:rPr lang="en-US" dirty="0"/>
              <a:t>Course TAs:	</a:t>
            </a:r>
            <a:r>
              <a:rPr lang="en-US" sz="2000" dirty="0">
                <a:solidFill>
                  <a:srgbClr val="3366FF"/>
                </a:solidFill>
              </a:rPr>
              <a:t>Liz Li</a:t>
            </a:r>
            <a:endParaRPr lang="en-US" sz="2000" dirty="0"/>
          </a:p>
          <a:p>
            <a:pPr marL="0" indent="0"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defRPr/>
            </a:pPr>
            <a:r>
              <a:rPr lang="en-US" sz="2000" dirty="0">
                <a:solidFill>
                  <a:srgbClr val="3366FF"/>
                </a:solidFill>
              </a:rPr>
              <a:t>			</a:t>
            </a:r>
            <a:r>
              <a:rPr lang="en-US" sz="2000" dirty="0">
                <a:solidFill>
                  <a:srgbClr val="3366FF"/>
                </a:solidFill>
                <a:hlinkClick r:id="rId3"/>
              </a:rPr>
              <a:t>ziyueli3@illinois.edu</a:t>
            </a:r>
            <a:endParaRPr lang="en-US" sz="2000" dirty="0">
              <a:solidFill>
                <a:srgbClr val="3366FF"/>
              </a:solidFill>
            </a:endParaRPr>
          </a:p>
          <a:p>
            <a:pPr marL="0" indent="0"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defRPr/>
            </a:pPr>
            <a:r>
              <a:rPr lang="en-US" sz="2000" dirty="0">
                <a:solidFill>
                  <a:srgbClr val="3366FF"/>
                </a:solidFill>
              </a:rPr>
              <a:t>			Shreyas Kishore</a:t>
            </a:r>
          </a:p>
          <a:p>
            <a:pPr marL="0" indent="0"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defRPr/>
            </a:pPr>
            <a:r>
              <a:rPr lang="en-US" sz="2000" dirty="0">
                <a:solidFill>
                  <a:srgbClr val="3366FF"/>
                </a:solidFill>
              </a:rPr>
              <a:t>			</a:t>
            </a:r>
            <a:r>
              <a:rPr lang="en-US" sz="2000" dirty="0">
                <a:solidFill>
                  <a:srgbClr val="3366FF"/>
                </a:solidFill>
                <a:hlinkClick r:id="rId4"/>
              </a:rPr>
              <a:t>kishore4@illinois.edu</a:t>
            </a:r>
            <a:endParaRPr lang="en-US" sz="2000" dirty="0">
              <a:solidFill>
                <a:srgbClr val="3366FF"/>
              </a:solidFill>
            </a:endParaRPr>
          </a:p>
          <a:p>
            <a:pPr marL="0" indent="0"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defRPr/>
            </a:pPr>
            <a:endParaRPr lang="en-US" dirty="0"/>
          </a:p>
          <a:p>
            <a:pPr eaLnBrk="1" hangingPunct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"/>
              <a:defRPr/>
            </a:pPr>
            <a:r>
              <a:rPr lang="en-US" dirty="0" err="1"/>
              <a:t>Insructor</a:t>
            </a:r>
            <a:r>
              <a:rPr lang="en-US" dirty="0"/>
              <a:t>: 	</a:t>
            </a:r>
            <a:r>
              <a:rPr lang="en-US" dirty="0" err="1"/>
              <a:t>Romit</a:t>
            </a:r>
            <a:r>
              <a:rPr lang="en-US" dirty="0"/>
              <a:t> Roy Choudhury</a:t>
            </a:r>
            <a:endParaRPr lang="en-US" dirty="0">
              <a:solidFill>
                <a:srgbClr val="000080"/>
              </a:solidFill>
            </a:endParaRPr>
          </a:p>
          <a:p>
            <a:pPr lvl="2" eaLnBrk="1" hangingPunct="1">
              <a:buClr>
                <a:schemeClr val="bg1">
                  <a:lumMod val="65000"/>
                </a:schemeClr>
              </a:buClr>
              <a:buFontTx/>
              <a:buNone/>
              <a:defRPr/>
            </a:pPr>
            <a:r>
              <a:rPr lang="en-US" dirty="0">
                <a:solidFill>
                  <a:srgbClr val="000080"/>
                </a:solidFill>
              </a:rPr>
              <a:t>			</a:t>
            </a:r>
            <a:r>
              <a:rPr lang="en-US" dirty="0">
                <a:solidFill>
                  <a:srgbClr val="3366FF"/>
                </a:solidFill>
              </a:rPr>
              <a:t>PhD from UIUC, 2006</a:t>
            </a:r>
          </a:p>
          <a:p>
            <a:pPr lvl="2" eaLnBrk="1" hangingPunct="1">
              <a:buClr>
                <a:schemeClr val="bg1">
                  <a:lumMod val="65000"/>
                </a:schemeClr>
              </a:buClr>
              <a:buFontTx/>
              <a:buNone/>
              <a:defRPr/>
            </a:pPr>
            <a:r>
              <a:rPr lang="en-US" dirty="0">
                <a:solidFill>
                  <a:srgbClr val="3366FF"/>
                </a:solidFill>
              </a:rPr>
              <a:t>			Faculty at Duke University, 2006-2013</a:t>
            </a:r>
          </a:p>
          <a:p>
            <a:pPr lvl="2" eaLnBrk="1" hangingPunct="1">
              <a:buClr>
                <a:schemeClr val="bg1">
                  <a:lumMod val="65000"/>
                </a:schemeClr>
              </a:buClr>
              <a:buFontTx/>
              <a:buNone/>
              <a:defRPr/>
            </a:pPr>
            <a:r>
              <a:rPr lang="en-US" dirty="0">
                <a:solidFill>
                  <a:srgbClr val="3366FF"/>
                </a:solidFill>
              </a:rPr>
              <a:t>			Research in Wireless Networks, Mobile Computing</a:t>
            </a:r>
          </a:p>
          <a:p>
            <a:pPr lvl="2" eaLnBrk="1" hangingPunct="1">
              <a:buClr>
                <a:schemeClr val="bg1">
                  <a:lumMod val="65000"/>
                </a:schemeClr>
              </a:buClr>
              <a:buFontTx/>
              <a:buNone/>
              <a:defRPr/>
            </a:pPr>
            <a:r>
              <a:rPr lang="en-US" dirty="0">
                <a:solidFill>
                  <a:srgbClr val="3366FF"/>
                </a:solidFill>
              </a:rPr>
              <a:t>			Email me at </a:t>
            </a:r>
            <a:r>
              <a:rPr lang="en-US" dirty="0">
                <a:solidFill>
                  <a:srgbClr val="3366FF"/>
                </a:solidFill>
                <a:hlinkClick r:id="rId5"/>
              </a:rPr>
              <a:t>croy@illinois.edu</a:t>
            </a:r>
            <a:r>
              <a:rPr lang="en-US" dirty="0">
                <a:solidFill>
                  <a:srgbClr val="3366FF"/>
                </a:solidFill>
              </a:rPr>
              <a:t>	</a:t>
            </a:r>
          </a:p>
          <a:p>
            <a:pPr lvl="2" eaLnBrk="1" hangingPunct="1">
              <a:buClr>
                <a:schemeClr val="bg1">
                  <a:lumMod val="65000"/>
                </a:schemeClr>
              </a:buClr>
              <a:buFontTx/>
              <a:buNone/>
              <a:defRPr/>
            </a:pPr>
            <a:r>
              <a:rPr lang="en-US" dirty="0">
                <a:solidFill>
                  <a:srgbClr val="3366FF"/>
                </a:solidFill>
              </a:rPr>
              <a:t>			Visit me at 263 Coordinated Science Lab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859FDB-F057-FC46-B18C-7ED6C947D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5" t="7499" r="14737" b="42501"/>
          <a:stretch/>
        </p:blipFill>
        <p:spPr bwMode="auto">
          <a:xfrm>
            <a:off x="7239000" y="1763486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reyas Kishore">
            <a:extLst>
              <a:ext uri="{FF2B5EF4-FFF2-40B4-BE49-F238E27FC236}">
                <a16:creationId xmlns:a16="http://schemas.microsoft.com/office/drawing/2014/main" id="{DA83A802-EB2B-7A48-ADFF-7B48FB6A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052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BB46EE-55CC-C74D-9D17-065681292063}"/>
              </a:ext>
            </a:extLst>
          </p:cNvPr>
          <p:cNvCxnSpPr>
            <a:cxnSpLocks/>
          </p:cNvCxnSpPr>
          <p:nvPr/>
        </p:nvCxnSpPr>
        <p:spPr bwMode="auto">
          <a:xfrm>
            <a:off x="-797676" y="364935"/>
            <a:ext cx="1362525" cy="0"/>
          </a:xfrm>
          <a:prstGeom prst="straightConnector1">
            <a:avLst/>
          </a:prstGeom>
          <a:noFill/>
          <a:ln w="571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AAEC0F-24CF-5740-9B6F-1770ECCFD23E}"/>
              </a:ext>
            </a:extLst>
          </p:cNvPr>
          <p:cNvSpPr txBox="1"/>
          <p:nvPr/>
        </p:nvSpPr>
        <p:spPr>
          <a:xfrm>
            <a:off x="632650" y="210565"/>
            <a:ext cx="23839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panose="02040602050505020304" pitchFamily="18" charset="77"/>
              </a:rPr>
              <a:t>Spatial Acoustics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976CAC0-A0A2-7849-8F4B-FD470B5CF496}"/>
              </a:ext>
            </a:extLst>
          </p:cNvPr>
          <p:cNvGrpSpPr/>
          <p:nvPr/>
        </p:nvGrpSpPr>
        <p:grpSpPr>
          <a:xfrm>
            <a:off x="754876" y="977201"/>
            <a:ext cx="3802797" cy="2544589"/>
            <a:chOff x="62291" y="1068641"/>
            <a:chExt cx="3802797" cy="254458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8A9F427-D7D6-4043-AC01-AD27CE16C199}"/>
                </a:ext>
              </a:extLst>
            </p:cNvPr>
            <p:cNvGrpSpPr/>
            <p:nvPr/>
          </p:nvGrpSpPr>
          <p:grpSpPr>
            <a:xfrm>
              <a:off x="62291" y="1421832"/>
              <a:ext cx="3802797" cy="2191398"/>
              <a:chOff x="2270367" y="1701890"/>
              <a:chExt cx="3802797" cy="219139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037C75D-B9A2-F748-8522-2C4DC873C547}"/>
                  </a:ext>
                </a:extLst>
              </p:cNvPr>
              <p:cNvGrpSpPr/>
              <p:nvPr/>
            </p:nvGrpSpPr>
            <p:grpSpPr>
              <a:xfrm>
                <a:off x="3022445" y="1701890"/>
                <a:ext cx="3050719" cy="2191398"/>
                <a:chOff x="3022445" y="1701890"/>
                <a:chExt cx="3050719" cy="219139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98D2F7C-B7E9-4D4A-8073-1B4DA0954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19684" y="1701890"/>
                  <a:ext cx="2853480" cy="2191398"/>
                </a:xfrm>
                <a:prstGeom prst="rect">
                  <a:avLst/>
                </a:prstGeom>
              </p:spPr>
            </p:pic>
            <p:pic>
              <p:nvPicPr>
                <p:cNvPr id="24" name="Picture 4" descr="Image result for speaker icon">
                  <a:extLst>
                    <a:ext uri="{FF2B5EF4-FFF2-40B4-BE49-F238E27FC236}">
                      <a16:creationId xmlns:a16="http://schemas.microsoft.com/office/drawing/2014/main" id="{C52FFCBA-9A7C-4A48-AEB8-D9604C30D5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149658">
                  <a:off x="3022445" y="1903778"/>
                  <a:ext cx="307912" cy="307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E802533-3B2D-BA44-9A03-BC800082FF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1398" y="2164669"/>
                  <a:ext cx="661322" cy="44009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A426CEED-927B-E94A-985D-A1442E706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7806" y="2162896"/>
                  <a:ext cx="817794" cy="20149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E60D01F-A6E1-F240-B789-2FE95F8F4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5768" y="2358829"/>
                  <a:ext cx="992765" cy="24593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4" descr="Image result for speaker icon">
                <a:extLst>
                  <a:ext uri="{FF2B5EF4-FFF2-40B4-BE49-F238E27FC236}">
                    <a16:creationId xmlns:a16="http://schemas.microsoft.com/office/drawing/2014/main" id="{EDF0765F-451D-B141-9571-77AE8F3A0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367" y="3073182"/>
                <a:ext cx="353553" cy="353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C011F1D-1EC5-2F4F-83B6-2181D36A0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2816424"/>
                <a:ext cx="1322643" cy="42782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A52A457-B396-384F-B789-B583D3351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5768" y="2902115"/>
                <a:ext cx="870206" cy="15750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B580F0F-76BE-604D-A749-CA2AB3B6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2690" y="3337998"/>
                <a:ext cx="1269912" cy="30723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F0A7A88-9D72-0C40-88C3-574AD890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1753" y="2296272"/>
                <a:ext cx="1009256" cy="269135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17A182F-BE51-E942-ACE3-728037655B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3059623"/>
                <a:ext cx="1495363" cy="193254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5DBDB9-4595-3146-820C-30C87A7DED79}"/>
                </a:ext>
              </a:extLst>
            </p:cNvPr>
            <p:cNvSpPr txBox="1"/>
            <p:nvPr/>
          </p:nvSpPr>
          <p:spPr>
            <a:xfrm>
              <a:off x="1245840" y="1068641"/>
              <a:ext cx="2383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Different propagation </a:t>
              </a:r>
            </a:p>
            <a:p>
              <a:pPr algn="ctr"/>
              <a:r>
                <a:rPr lang="en-US" sz="1400" dirty="0"/>
                <a:t>delays at two 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4093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BB46EE-55CC-C74D-9D17-065681292063}"/>
              </a:ext>
            </a:extLst>
          </p:cNvPr>
          <p:cNvCxnSpPr>
            <a:cxnSpLocks/>
          </p:cNvCxnSpPr>
          <p:nvPr/>
        </p:nvCxnSpPr>
        <p:spPr bwMode="auto">
          <a:xfrm>
            <a:off x="-797676" y="364935"/>
            <a:ext cx="1362525" cy="0"/>
          </a:xfrm>
          <a:prstGeom prst="straightConnector1">
            <a:avLst/>
          </a:prstGeom>
          <a:noFill/>
          <a:ln w="571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AAEC0F-24CF-5740-9B6F-1770ECCFD23E}"/>
              </a:ext>
            </a:extLst>
          </p:cNvPr>
          <p:cNvSpPr txBox="1"/>
          <p:nvPr/>
        </p:nvSpPr>
        <p:spPr>
          <a:xfrm>
            <a:off x="632650" y="210565"/>
            <a:ext cx="23839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panose="02040602050505020304" pitchFamily="18" charset="77"/>
              </a:rPr>
              <a:t>Spatial Acoustics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976CAC0-A0A2-7849-8F4B-FD470B5CF496}"/>
              </a:ext>
            </a:extLst>
          </p:cNvPr>
          <p:cNvGrpSpPr/>
          <p:nvPr/>
        </p:nvGrpSpPr>
        <p:grpSpPr>
          <a:xfrm>
            <a:off x="754876" y="977201"/>
            <a:ext cx="3802797" cy="2544589"/>
            <a:chOff x="62291" y="1068641"/>
            <a:chExt cx="3802797" cy="254458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8A9F427-D7D6-4043-AC01-AD27CE16C199}"/>
                </a:ext>
              </a:extLst>
            </p:cNvPr>
            <p:cNvGrpSpPr/>
            <p:nvPr/>
          </p:nvGrpSpPr>
          <p:grpSpPr>
            <a:xfrm>
              <a:off x="62291" y="1421832"/>
              <a:ext cx="3802797" cy="2191398"/>
              <a:chOff x="2270367" y="1701890"/>
              <a:chExt cx="3802797" cy="219139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037C75D-B9A2-F748-8522-2C4DC873C547}"/>
                  </a:ext>
                </a:extLst>
              </p:cNvPr>
              <p:cNvGrpSpPr/>
              <p:nvPr/>
            </p:nvGrpSpPr>
            <p:grpSpPr>
              <a:xfrm>
                <a:off x="3022445" y="1701890"/>
                <a:ext cx="3050719" cy="2191398"/>
                <a:chOff x="3022445" y="1701890"/>
                <a:chExt cx="3050719" cy="219139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98D2F7C-B7E9-4D4A-8073-1B4DA0954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19684" y="1701890"/>
                  <a:ext cx="2853480" cy="2191398"/>
                </a:xfrm>
                <a:prstGeom prst="rect">
                  <a:avLst/>
                </a:prstGeom>
              </p:spPr>
            </p:pic>
            <p:pic>
              <p:nvPicPr>
                <p:cNvPr id="24" name="Picture 4" descr="Image result for speaker icon">
                  <a:extLst>
                    <a:ext uri="{FF2B5EF4-FFF2-40B4-BE49-F238E27FC236}">
                      <a16:creationId xmlns:a16="http://schemas.microsoft.com/office/drawing/2014/main" id="{C52FFCBA-9A7C-4A48-AEB8-D9604C30D5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149658">
                  <a:off x="3022445" y="1903778"/>
                  <a:ext cx="307912" cy="307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E802533-3B2D-BA44-9A03-BC800082FF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1398" y="2164669"/>
                  <a:ext cx="661322" cy="44009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A426CEED-927B-E94A-985D-A1442E706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7806" y="2162896"/>
                  <a:ext cx="817794" cy="20149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E60D01F-A6E1-F240-B789-2FE95F8F4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5768" y="2358829"/>
                  <a:ext cx="992765" cy="24593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4" descr="Image result for speaker icon">
                <a:extLst>
                  <a:ext uri="{FF2B5EF4-FFF2-40B4-BE49-F238E27FC236}">
                    <a16:creationId xmlns:a16="http://schemas.microsoft.com/office/drawing/2014/main" id="{EDF0765F-451D-B141-9571-77AE8F3A0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367" y="3073182"/>
                <a:ext cx="353553" cy="353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C011F1D-1EC5-2F4F-83B6-2181D36A0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2816424"/>
                <a:ext cx="1322643" cy="42782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A52A457-B396-384F-B789-B583D3351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5768" y="2902115"/>
                <a:ext cx="870206" cy="15750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B580F0F-76BE-604D-A749-CA2AB3B6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2690" y="3337998"/>
                <a:ext cx="1269912" cy="30723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F0A7A88-9D72-0C40-88C3-574AD890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1753" y="2296272"/>
                <a:ext cx="1009256" cy="269135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17A182F-BE51-E942-ACE3-728037655B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3059623"/>
                <a:ext cx="1495363" cy="193254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5DBDB9-4595-3146-820C-30C87A7DED79}"/>
                </a:ext>
              </a:extLst>
            </p:cNvPr>
            <p:cNvSpPr txBox="1"/>
            <p:nvPr/>
          </p:nvSpPr>
          <p:spPr>
            <a:xfrm>
              <a:off x="1245840" y="1068641"/>
              <a:ext cx="2383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Different propagation </a:t>
              </a:r>
            </a:p>
            <a:p>
              <a:pPr algn="ctr"/>
              <a:r>
                <a:rPr lang="en-US" sz="1400" dirty="0"/>
                <a:t>delays at two ears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4AA8CD-AC58-AC4A-8F3D-C67DC3FC075D}"/>
              </a:ext>
            </a:extLst>
          </p:cNvPr>
          <p:cNvGrpSpPr/>
          <p:nvPr/>
        </p:nvGrpSpPr>
        <p:grpSpPr>
          <a:xfrm>
            <a:off x="5278914" y="928367"/>
            <a:ext cx="3153886" cy="2593423"/>
            <a:chOff x="6185190" y="1017710"/>
            <a:chExt cx="3153886" cy="2593423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DC17B41-0CB7-BC42-BC3D-415C0FA5C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9332" y="1419734"/>
              <a:ext cx="2853482" cy="219139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8F394B3-212F-4449-9D30-AC7C70E20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635" r="15372" b="16313"/>
            <a:stretch/>
          </p:blipFill>
          <p:spPr>
            <a:xfrm>
              <a:off x="8462993" y="2169706"/>
              <a:ext cx="458012" cy="70648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15D406C-7282-7D49-8A9F-C1D1C7EC9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2953" r="14923" b="17315"/>
            <a:stretch/>
          </p:blipFill>
          <p:spPr>
            <a:xfrm flipH="1">
              <a:off x="6607536" y="2298166"/>
              <a:ext cx="462074" cy="64778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C8CA1FA-8361-7643-B195-0B0BECFEE183}"/>
                </a:ext>
              </a:extLst>
            </p:cNvPr>
            <p:cNvSpPr txBox="1"/>
            <p:nvPr/>
          </p:nvSpPr>
          <p:spPr>
            <a:xfrm>
              <a:off x="6185190" y="1017710"/>
              <a:ext cx="3153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Inject </a:t>
              </a:r>
              <a:r>
                <a:rPr lang="en-US" sz="1400" b="1" dirty="0">
                  <a:solidFill>
                    <a:srgbClr val="FF0000"/>
                  </a:solidFill>
                </a:rPr>
                <a:t>artificial delays</a:t>
              </a:r>
              <a:r>
                <a:rPr lang="en-US" sz="1400" dirty="0"/>
                <a:t> as if sounds coming from a specific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3285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BB46EE-55CC-C74D-9D17-065681292063}"/>
              </a:ext>
            </a:extLst>
          </p:cNvPr>
          <p:cNvCxnSpPr>
            <a:cxnSpLocks/>
          </p:cNvCxnSpPr>
          <p:nvPr/>
        </p:nvCxnSpPr>
        <p:spPr bwMode="auto">
          <a:xfrm>
            <a:off x="-797676" y="364935"/>
            <a:ext cx="1362525" cy="0"/>
          </a:xfrm>
          <a:prstGeom prst="straightConnector1">
            <a:avLst/>
          </a:prstGeom>
          <a:noFill/>
          <a:ln w="571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AAEC0F-24CF-5740-9B6F-1770ECCFD23E}"/>
              </a:ext>
            </a:extLst>
          </p:cNvPr>
          <p:cNvSpPr txBox="1"/>
          <p:nvPr/>
        </p:nvSpPr>
        <p:spPr>
          <a:xfrm>
            <a:off x="632650" y="210565"/>
            <a:ext cx="23839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panose="02040602050505020304" pitchFamily="18" charset="77"/>
              </a:rPr>
              <a:t>Spatial Acoustics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976CAC0-A0A2-7849-8F4B-FD470B5CF496}"/>
              </a:ext>
            </a:extLst>
          </p:cNvPr>
          <p:cNvGrpSpPr/>
          <p:nvPr/>
        </p:nvGrpSpPr>
        <p:grpSpPr>
          <a:xfrm>
            <a:off x="754876" y="977201"/>
            <a:ext cx="3802797" cy="2544589"/>
            <a:chOff x="62291" y="1068641"/>
            <a:chExt cx="3802797" cy="254458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8A9F427-D7D6-4043-AC01-AD27CE16C199}"/>
                </a:ext>
              </a:extLst>
            </p:cNvPr>
            <p:cNvGrpSpPr/>
            <p:nvPr/>
          </p:nvGrpSpPr>
          <p:grpSpPr>
            <a:xfrm>
              <a:off x="62291" y="1421832"/>
              <a:ext cx="3802797" cy="2191398"/>
              <a:chOff x="2270367" y="1701890"/>
              <a:chExt cx="3802797" cy="219139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037C75D-B9A2-F748-8522-2C4DC873C547}"/>
                  </a:ext>
                </a:extLst>
              </p:cNvPr>
              <p:cNvGrpSpPr/>
              <p:nvPr/>
            </p:nvGrpSpPr>
            <p:grpSpPr>
              <a:xfrm>
                <a:off x="3022445" y="1701890"/>
                <a:ext cx="3050719" cy="2191398"/>
                <a:chOff x="3022445" y="1701890"/>
                <a:chExt cx="3050719" cy="219139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98D2F7C-B7E9-4D4A-8073-1B4DA0954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19684" y="1701890"/>
                  <a:ext cx="2853480" cy="2191398"/>
                </a:xfrm>
                <a:prstGeom prst="rect">
                  <a:avLst/>
                </a:prstGeom>
              </p:spPr>
            </p:pic>
            <p:pic>
              <p:nvPicPr>
                <p:cNvPr id="24" name="Picture 4" descr="Image result for speaker icon">
                  <a:extLst>
                    <a:ext uri="{FF2B5EF4-FFF2-40B4-BE49-F238E27FC236}">
                      <a16:creationId xmlns:a16="http://schemas.microsoft.com/office/drawing/2014/main" id="{C52FFCBA-9A7C-4A48-AEB8-D9604C30D5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149658">
                  <a:off x="3022445" y="1903778"/>
                  <a:ext cx="307912" cy="307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E802533-3B2D-BA44-9A03-BC800082FF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1398" y="2164669"/>
                  <a:ext cx="661322" cy="44009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A426CEED-927B-E94A-985D-A1442E706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7806" y="2162896"/>
                  <a:ext cx="817794" cy="20149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E60D01F-A6E1-F240-B789-2FE95F8F4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5768" y="2358829"/>
                  <a:ext cx="992765" cy="24593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4" descr="Image result for speaker icon">
                <a:extLst>
                  <a:ext uri="{FF2B5EF4-FFF2-40B4-BE49-F238E27FC236}">
                    <a16:creationId xmlns:a16="http://schemas.microsoft.com/office/drawing/2014/main" id="{EDF0765F-451D-B141-9571-77AE8F3A0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367" y="3073182"/>
                <a:ext cx="353553" cy="353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C011F1D-1EC5-2F4F-83B6-2181D36A0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2816424"/>
                <a:ext cx="1322643" cy="42782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A52A457-B396-384F-B789-B583D3351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5768" y="2902115"/>
                <a:ext cx="870206" cy="15750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B580F0F-76BE-604D-A749-CA2AB3B6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2690" y="3337998"/>
                <a:ext cx="1269912" cy="30723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F0A7A88-9D72-0C40-88C3-574AD890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1753" y="2296272"/>
                <a:ext cx="1009256" cy="269135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17A182F-BE51-E942-ACE3-728037655B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3059623"/>
                <a:ext cx="1495363" cy="193254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5DBDB9-4595-3146-820C-30C87A7DED79}"/>
                </a:ext>
              </a:extLst>
            </p:cNvPr>
            <p:cNvSpPr txBox="1"/>
            <p:nvPr/>
          </p:nvSpPr>
          <p:spPr>
            <a:xfrm>
              <a:off x="1245840" y="1068641"/>
              <a:ext cx="2383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Different propagation </a:t>
              </a:r>
            </a:p>
            <a:p>
              <a:pPr algn="ctr"/>
              <a:r>
                <a:rPr lang="en-US" sz="1400" dirty="0"/>
                <a:t>delays at two ears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9B1EA4A-9513-084D-9459-15848FD159FE}"/>
              </a:ext>
            </a:extLst>
          </p:cNvPr>
          <p:cNvGrpSpPr/>
          <p:nvPr/>
        </p:nvGrpSpPr>
        <p:grpSpPr>
          <a:xfrm>
            <a:off x="-641724" y="3806994"/>
            <a:ext cx="4268091" cy="2630838"/>
            <a:chOff x="3046751" y="979013"/>
            <a:chExt cx="4268091" cy="2630838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4670FB5-B29D-6E4F-A13F-E7E67A4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4056" y="1418452"/>
              <a:ext cx="2853482" cy="2191399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2EC9291-F541-DA49-9901-6DC00665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6751" y="1662126"/>
              <a:ext cx="4268091" cy="164834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39FC32D-B996-CE4B-93B4-3F6F0E868310}"/>
                </a:ext>
              </a:extLst>
            </p:cNvPr>
            <p:cNvSpPr txBox="1"/>
            <p:nvPr/>
          </p:nvSpPr>
          <p:spPr>
            <a:xfrm>
              <a:off x="3800954" y="979013"/>
              <a:ext cx="2851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But delays are not unique along </a:t>
              </a:r>
              <a:r>
                <a:rPr lang="en-US" sz="1400" b="1" dirty="0">
                  <a:solidFill>
                    <a:srgbClr val="FF0000"/>
                  </a:solidFill>
                </a:rPr>
                <a:t>hyperbola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4AA8CD-AC58-AC4A-8F3D-C67DC3FC075D}"/>
              </a:ext>
            </a:extLst>
          </p:cNvPr>
          <p:cNvGrpSpPr/>
          <p:nvPr/>
        </p:nvGrpSpPr>
        <p:grpSpPr>
          <a:xfrm>
            <a:off x="5278914" y="928367"/>
            <a:ext cx="3153886" cy="2593423"/>
            <a:chOff x="6185190" y="1017710"/>
            <a:chExt cx="3153886" cy="2593423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DC17B41-0CB7-BC42-BC3D-415C0FA5C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9332" y="1419734"/>
              <a:ext cx="2853482" cy="219139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8F394B3-212F-4449-9D30-AC7C70E20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35" r="15372" b="16313"/>
            <a:stretch/>
          </p:blipFill>
          <p:spPr>
            <a:xfrm>
              <a:off x="8462993" y="2169706"/>
              <a:ext cx="458012" cy="70648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15D406C-7282-7D49-8A9F-C1D1C7EC9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953" r="14923" b="17315"/>
            <a:stretch/>
          </p:blipFill>
          <p:spPr>
            <a:xfrm flipH="1">
              <a:off x="6607536" y="2298166"/>
              <a:ext cx="462074" cy="64778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C8CA1FA-8361-7643-B195-0B0BECFEE183}"/>
                </a:ext>
              </a:extLst>
            </p:cNvPr>
            <p:cNvSpPr txBox="1"/>
            <p:nvPr/>
          </p:nvSpPr>
          <p:spPr>
            <a:xfrm>
              <a:off x="6185190" y="1017710"/>
              <a:ext cx="3153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Inject </a:t>
              </a:r>
              <a:r>
                <a:rPr lang="en-US" sz="1400" b="1" dirty="0">
                  <a:solidFill>
                    <a:srgbClr val="FF0000"/>
                  </a:solidFill>
                </a:rPr>
                <a:t>artificial delays</a:t>
              </a:r>
              <a:r>
                <a:rPr lang="en-US" sz="1400" dirty="0"/>
                <a:t> as if sounds coming from a specific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305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BB46EE-55CC-C74D-9D17-065681292063}"/>
              </a:ext>
            </a:extLst>
          </p:cNvPr>
          <p:cNvCxnSpPr>
            <a:cxnSpLocks/>
          </p:cNvCxnSpPr>
          <p:nvPr/>
        </p:nvCxnSpPr>
        <p:spPr bwMode="auto">
          <a:xfrm>
            <a:off x="-797676" y="364935"/>
            <a:ext cx="1362525" cy="0"/>
          </a:xfrm>
          <a:prstGeom prst="straightConnector1">
            <a:avLst/>
          </a:prstGeom>
          <a:noFill/>
          <a:ln w="571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AAEC0F-24CF-5740-9B6F-1770ECCFD23E}"/>
              </a:ext>
            </a:extLst>
          </p:cNvPr>
          <p:cNvSpPr txBox="1"/>
          <p:nvPr/>
        </p:nvSpPr>
        <p:spPr>
          <a:xfrm>
            <a:off x="632650" y="210565"/>
            <a:ext cx="23839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panose="02040602050505020304" pitchFamily="18" charset="77"/>
              </a:rPr>
              <a:t>Spatial Acoustics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976CAC0-A0A2-7849-8F4B-FD470B5CF496}"/>
              </a:ext>
            </a:extLst>
          </p:cNvPr>
          <p:cNvGrpSpPr/>
          <p:nvPr/>
        </p:nvGrpSpPr>
        <p:grpSpPr>
          <a:xfrm>
            <a:off x="754876" y="977201"/>
            <a:ext cx="3802797" cy="2544589"/>
            <a:chOff x="62291" y="1068641"/>
            <a:chExt cx="3802797" cy="254458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8A9F427-D7D6-4043-AC01-AD27CE16C199}"/>
                </a:ext>
              </a:extLst>
            </p:cNvPr>
            <p:cNvGrpSpPr/>
            <p:nvPr/>
          </p:nvGrpSpPr>
          <p:grpSpPr>
            <a:xfrm>
              <a:off x="62291" y="1421832"/>
              <a:ext cx="3802797" cy="2191398"/>
              <a:chOff x="2270367" y="1701890"/>
              <a:chExt cx="3802797" cy="219139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037C75D-B9A2-F748-8522-2C4DC873C547}"/>
                  </a:ext>
                </a:extLst>
              </p:cNvPr>
              <p:cNvGrpSpPr/>
              <p:nvPr/>
            </p:nvGrpSpPr>
            <p:grpSpPr>
              <a:xfrm>
                <a:off x="3022445" y="1701890"/>
                <a:ext cx="3050719" cy="2191398"/>
                <a:chOff x="3022445" y="1701890"/>
                <a:chExt cx="3050719" cy="219139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98D2F7C-B7E9-4D4A-8073-1B4DA0954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19684" y="1701890"/>
                  <a:ext cx="2853480" cy="2191398"/>
                </a:xfrm>
                <a:prstGeom prst="rect">
                  <a:avLst/>
                </a:prstGeom>
              </p:spPr>
            </p:pic>
            <p:pic>
              <p:nvPicPr>
                <p:cNvPr id="24" name="Picture 4" descr="Image result for speaker icon">
                  <a:extLst>
                    <a:ext uri="{FF2B5EF4-FFF2-40B4-BE49-F238E27FC236}">
                      <a16:creationId xmlns:a16="http://schemas.microsoft.com/office/drawing/2014/main" id="{C52FFCBA-9A7C-4A48-AEB8-D9604C30D5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149658">
                  <a:off x="3022445" y="1903778"/>
                  <a:ext cx="307912" cy="307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E802533-3B2D-BA44-9A03-BC800082FF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1398" y="2164669"/>
                  <a:ext cx="661322" cy="44009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A426CEED-927B-E94A-985D-A1442E706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7806" y="2162896"/>
                  <a:ext cx="817794" cy="20149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E60D01F-A6E1-F240-B789-2FE95F8F4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5768" y="2358829"/>
                  <a:ext cx="992765" cy="24593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4" descr="Image result for speaker icon">
                <a:extLst>
                  <a:ext uri="{FF2B5EF4-FFF2-40B4-BE49-F238E27FC236}">
                    <a16:creationId xmlns:a16="http://schemas.microsoft.com/office/drawing/2014/main" id="{EDF0765F-451D-B141-9571-77AE8F3A0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367" y="3073182"/>
                <a:ext cx="353553" cy="353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C011F1D-1EC5-2F4F-83B6-2181D36A0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2816424"/>
                <a:ext cx="1322643" cy="42782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A52A457-B396-384F-B789-B583D3351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5768" y="2902115"/>
                <a:ext cx="870206" cy="15750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B580F0F-76BE-604D-A749-CA2AB3B6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2690" y="3337998"/>
                <a:ext cx="1269912" cy="30723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F0A7A88-9D72-0C40-88C3-574AD890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1753" y="2296272"/>
                <a:ext cx="1009256" cy="269135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17A182F-BE51-E942-ACE3-728037655B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3059623"/>
                <a:ext cx="1495363" cy="193254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5DBDB9-4595-3146-820C-30C87A7DED79}"/>
                </a:ext>
              </a:extLst>
            </p:cNvPr>
            <p:cNvSpPr txBox="1"/>
            <p:nvPr/>
          </p:nvSpPr>
          <p:spPr>
            <a:xfrm>
              <a:off x="1245840" y="1068641"/>
              <a:ext cx="2383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Different propagation </a:t>
              </a:r>
            </a:p>
            <a:p>
              <a:pPr algn="ctr"/>
              <a:r>
                <a:rPr lang="en-US" sz="1400" dirty="0"/>
                <a:t>delays at two ears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9B1EA4A-9513-084D-9459-15848FD159FE}"/>
              </a:ext>
            </a:extLst>
          </p:cNvPr>
          <p:cNvGrpSpPr/>
          <p:nvPr/>
        </p:nvGrpSpPr>
        <p:grpSpPr>
          <a:xfrm>
            <a:off x="-641724" y="3806994"/>
            <a:ext cx="4268091" cy="2630838"/>
            <a:chOff x="3046751" y="979013"/>
            <a:chExt cx="4268091" cy="2630838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4670FB5-B29D-6E4F-A13F-E7E67A4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4056" y="1418452"/>
              <a:ext cx="2853482" cy="2191399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2EC9291-F541-DA49-9901-6DC00665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6751" y="1662126"/>
              <a:ext cx="4268091" cy="164834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39FC32D-B996-CE4B-93B4-3F6F0E868310}"/>
                </a:ext>
              </a:extLst>
            </p:cNvPr>
            <p:cNvSpPr txBox="1"/>
            <p:nvPr/>
          </p:nvSpPr>
          <p:spPr>
            <a:xfrm>
              <a:off x="3800954" y="979013"/>
              <a:ext cx="2851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But delays are not unique along </a:t>
              </a:r>
              <a:r>
                <a:rPr lang="en-US" sz="1400" b="1" dirty="0">
                  <a:solidFill>
                    <a:srgbClr val="FF0000"/>
                  </a:solidFill>
                </a:rPr>
                <a:t>hyperbola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4AA8CD-AC58-AC4A-8F3D-C67DC3FC075D}"/>
              </a:ext>
            </a:extLst>
          </p:cNvPr>
          <p:cNvGrpSpPr/>
          <p:nvPr/>
        </p:nvGrpSpPr>
        <p:grpSpPr>
          <a:xfrm>
            <a:off x="5278914" y="928367"/>
            <a:ext cx="3153886" cy="2593423"/>
            <a:chOff x="6185190" y="1017710"/>
            <a:chExt cx="3153886" cy="2593423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DC17B41-0CB7-BC42-BC3D-415C0FA5C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9332" y="1419734"/>
              <a:ext cx="2853482" cy="219139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8F394B3-212F-4449-9D30-AC7C70E20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635" r="15372" b="16313"/>
            <a:stretch/>
          </p:blipFill>
          <p:spPr>
            <a:xfrm>
              <a:off x="8462993" y="2169706"/>
              <a:ext cx="458012" cy="70648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15D406C-7282-7D49-8A9F-C1D1C7EC9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953" r="14923" b="17315"/>
            <a:stretch/>
          </p:blipFill>
          <p:spPr>
            <a:xfrm flipH="1">
              <a:off x="6607536" y="2298166"/>
              <a:ext cx="462074" cy="64778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C8CA1FA-8361-7643-B195-0B0BECFEE183}"/>
                </a:ext>
              </a:extLst>
            </p:cNvPr>
            <p:cNvSpPr txBox="1"/>
            <p:nvPr/>
          </p:nvSpPr>
          <p:spPr>
            <a:xfrm>
              <a:off x="6185190" y="1017710"/>
              <a:ext cx="3153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Inject </a:t>
              </a:r>
              <a:r>
                <a:rPr lang="en-US" sz="1400" b="1" dirty="0">
                  <a:solidFill>
                    <a:srgbClr val="FF0000"/>
                  </a:solidFill>
                </a:rPr>
                <a:t>artificial delays</a:t>
              </a:r>
              <a:r>
                <a:rPr lang="en-US" sz="1400" dirty="0"/>
                <a:t> as if sounds coming from a specific direction</a:t>
              </a: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49C7A246-EB97-3949-AB43-60BBACCFE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3559" y="4246432"/>
            <a:ext cx="2502640" cy="2038015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67220AFE-8B58-A243-9ECC-66B1A95DACD3}"/>
              </a:ext>
            </a:extLst>
          </p:cNvPr>
          <p:cNvSpPr txBox="1"/>
          <p:nvPr/>
        </p:nvSpPr>
        <p:spPr>
          <a:xfrm>
            <a:off x="3019181" y="3932203"/>
            <a:ext cx="2851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Personal</a:t>
            </a:r>
            <a:r>
              <a:rPr lang="en-US" sz="1400" dirty="0"/>
              <a:t> Transfer Function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24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EBB46EE-55CC-C74D-9D17-065681292063}"/>
              </a:ext>
            </a:extLst>
          </p:cNvPr>
          <p:cNvCxnSpPr>
            <a:cxnSpLocks/>
          </p:cNvCxnSpPr>
          <p:nvPr/>
        </p:nvCxnSpPr>
        <p:spPr bwMode="auto">
          <a:xfrm>
            <a:off x="-797676" y="364935"/>
            <a:ext cx="1362525" cy="0"/>
          </a:xfrm>
          <a:prstGeom prst="straightConnector1">
            <a:avLst/>
          </a:prstGeom>
          <a:noFill/>
          <a:ln w="571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8A19794-CF30-FE47-AD4C-C9B725DFC336}"/>
              </a:ext>
            </a:extLst>
          </p:cNvPr>
          <p:cNvGrpSpPr/>
          <p:nvPr/>
        </p:nvGrpSpPr>
        <p:grpSpPr>
          <a:xfrm>
            <a:off x="5719928" y="4093049"/>
            <a:ext cx="3173525" cy="2191399"/>
            <a:chOff x="4494603" y="1259840"/>
            <a:chExt cx="3793266" cy="26393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C4C73EA-D148-C747-B960-AB09DA91C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704" t="7132" r="5914" b="16971"/>
            <a:stretch/>
          </p:blipFill>
          <p:spPr>
            <a:xfrm>
              <a:off x="4930669" y="1392668"/>
              <a:ext cx="2719812" cy="2506494"/>
            </a:xfrm>
            <a:prstGeom prst="rect">
              <a:avLst/>
            </a:prstGeom>
          </p:spPr>
        </p:pic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F108787-8253-914A-956D-56D84EC3FA3A}"/>
                </a:ext>
              </a:extLst>
            </p:cNvPr>
            <p:cNvSpPr/>
            <p:nvPr/>
          </p:nvSpPr>
          <p:spPr>
            <a:xfrm rot="10624670">
              <a:off x="4870753" y="2517402"/>
              <a:ext cx="531425" cy="158308"/>
            </a:xfrm>
            <a:custGeom>
              <a:avLst/>
              <a:gdLst>
                <a:gd name="connsiteX0" fmla="*/ 0 w 1567542"/>
                <a:gd name="connsiteY0" fmla="*/ 0 h 653143"/>
                <a:gd name="connsiteX1" fmla="*/ 705394 w 1567542"/>
                <a:gd name="connsiteY1" fmla="*/ 418012 h 653143"/>
                <a:gd name="connsiteX2" fmla="*/ 1567542 w 1567542"/>
                <a:gd name="connsiteY2" fmla="*/ 653143 h 65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7542" h="653143">
                  <a:moveTo>
                    <a:pt x="0" y="0"/>
                  </a:moveTo>
                  <a:cubicBezTo>
                    <a:pt x="222068" y="154577"/>
                    <a:pt x="444137" y="309155"/>
                    <a:pt x="705394" y="418012"/>
                  </a:cubicBezTo>
                  <a:cubicBezTo>
                    <a:pt x="966651" y="526869"/>
                    <a:pt x="1267096" y="590006"/>
                    <a:pt x="1567542" y="65314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AC713E-8056-FA41-807B-C8586A3CB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35" r="15372" b="16313"/>
            <a:stretch/>
          </p:blipFill>
          <p:spPr>
            <a:xfrm>
              <a:off x="7690895" y="2814342"/>
              <a:ext cx="447370" cy="73625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45258BC-3640-0247-82EC-B1A06953F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953" r="14923" b="17315"/>
            <a:stretch/>
          </p:blipFill>
          <p:spPr>
            <a:xfrm flipH="1">
              <a:off x="4494603" y="2596555"/>
              <a:ext cx="471105" cy="704643"/>
            </a:xfrm>
            <a:prstGeom prst="rect">
              <a:avLst/>
            </a:prstGeom>
          </p:spPr>
        </p:pic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3C14E1B-D2A0-4346-A6C7-5D7326B50A28}"/>
                </a:ext>
              </a:extLst>
            </p:cNvPr>
            <p:cNvSpPr/>
            <p:nvPr/>
          </p:nvSpPr>
          <p:spPr>
            <a:xfrm rot="11468176" flipH="1">
              <a:off x="7380728" y="2765376"/>
              <a:ext cx="539504" cy="97932"/>
            </a:xfrm>
            <a:custGeom>
              <a:avLst/>
              <a:gdLst>
                <a:gd name="connsiteX0" fmla="*/ 0 w 1567542"/>
                <a:gd name="connsiteY0" fmla="*/ 0 h 653143"/>
                <a:gd name="connsiteX1" fmla="*/ 705394 w 1567542"/>
                <a:gd name="connsiteY1" fmla="*/ 418012 h 653143"/>
                <a:gd name="connsiteX2" fmla="*/ 1567542 w 1567542"/>
                <a:gd name="connsiteY2" fmla="*/ 653143 h 65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7542" h="653143">
                  <a:moveTo>
                    <a:pt x="0" y="0"/>
                  </a:moveTo>
                  <a:cubicBezTo>
                    <a:pt x="222068" y="154577"/>
                    <a:pt x="444137" y="309155"/>
                    <a:pt x="705394" y="418012"/>
                  </a:cubicBezTo>
                  <a:cubicBezTo>
                    <a:pt x="966651" y="526869"/>
                    <a:pt x="1267096" y="590006"/>
                    <a:pt x="1567542" y="653143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B83C03-6BEA-3F40-B0A8-29E849970358}"/>
                </a:ext>
              </a:extLst>
            </p:cNvPr>
            <p:cNvSpPr txBox="1"/>
            <p:nvPr/>
          </p:nvSpPr>
          <p:spPr>
            <a:xfrm>
              <a:off x="7139798" y="1259840"/>
              <a:ext cx="1148071" cy="5582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Lucida Bright" panose="02040602050505020304" pitchFamily="18" charset="77"/>
                </a:rPr>
                <a:t>3D Gazing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  <a:latin typeface="Lucida Bright" panose="02040602050505020304" pitchFamily="18" charset="77"/>
                </a:rPr>
                <a:t>Direction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AAEC0F-24CF-5740-9B6F-1770ECCFD23E}"/>
              </a:ext>
            </a:extLst>
          </p:cNvPr>
          <p:cNvSpPr txBox="1"/>
          <p:nvPr/>
        </p:nvSpPr>
        <p:spPr>
          <a:xfrm>
            <a:off x="632650" y="210565"/>
            <a:ext cx="23839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panose="02040602050505020304" pitchFamily="18" charset="77"/>
              </a:rPr>
              <a:t>Spatial Acoustics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976CAC0-A0A2-7849-8F4B-FD470B5CF496}"/>
              </a:ext>
            </a:extLst>
          </p:cNvPr>
          <p:cNvGrpSpPr/>
          <p:nvPr/>
        </p:nvGrpSpPr>
        <p:grpSpPr>
          <a:xfrm>
            <a:off x="754876" y="977201"/>
            <a:ext cx="3802797" cy="2544589"/>
            <a:chOff x="62291" y="1068641"/>
            <a:chExt cx="3802797" cy="254458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8A9F427-D7D6-4043-AC01-AD27CE16C199}"/>
                </a:ext>
              </a:extLst>
            </p:cNvPr>
            <p:cNvGrpSpPr/>
            <p:nvPr/>
          </p:nvGrpSpPr>
          <p:grpSpPr>
            <a:xfrm>
              <a:off x="62291" y="1421832"/>
              <a:ext cx="3802797" cy="2191398"/>
              <a:chOff x="2270367" y="1701890"/>
              <a:chExt cx="3802797" cy="2191398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037C75D-B9A2-F748-8522-2C4DC873C547}"/>
                  </a:ext>
                </a:extLst>
              </p:cNvPr>
              <p:cNvGrpSpPr/>
              <p:nvPr/>
            </p:nvGrpSpPr>
            <p:grpSpPr>
              <a:xfrm>
                <a:off x="3022445" y="1701890"/>
                <a:ext cx="3050719" cy="2191398"/>
                <a:chOff x="3022445" y="1701890"/>
                <a:chExt cx="3050719" cy="2191398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98D2F7C-B7E9-4D4A-8073-1B4DA0954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19684" y="1701890"/>
                  <a:ext cx="2853480" cy="2191398"/>
                </a:xfrm>
                <a:prstGeom prst="rect">
                  <a:avLst/>
                </a:prstGeom>
              </p:spPr>
            </p:pic>
            <p:pic>
              <p:nvPicPr>
                <p:cNvPr id="24" name="Picture 4" descr="Image result for speaker icon">
                  <a:extLst>
                    <a:ext uri="{FF2B5EF4-FFF2-40B4-BE49-F238E27FC236}">
                      <a16:creationId xmlns:a16="http://schemas.microsoft.com/office/drawing/2014/main" id="{C52FFCBA-9A7C-4A48-AEB8-D9604C30D5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149658">
                  <a:off x="3022445" y="1903778"/>
                  <a:ext cx="307912" cy="307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0E802533-3B2D-BA44-9A03-BC800082FF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1398" y="2164669"/>
                  <a:ext cx="661322" cy="44009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A426CEED-927B-E94A-985D-A1442E706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7806" y="2162896"/>
                  <a:ext cx="817794" cy="201499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E60D01F-A6E1-F240-B789-2FE95F8F4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5768" y="2358829"/>
                  <a:ext cx="992765" cy="245932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prstDash val="sys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4" descr="Image result for speaker icon">
                <a:extLst>
                  <a:ext uri="{FF2B5EF4-FFF2-40B4-BE49-F238E27FC236}">
                    <a16:creationId xmlns:a16="http://schemas.microsoft.com/office/drawing/2014/main" id="{EDF0765F-451D-B141-9571-77AE8F3A01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0367" y="3073182"/>
                <a:ext cx="353553" cy="353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C011F1D-1EC5-2F4F-83B6-2181D36A0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2816424"/>
                <a:ext cx="1322643" cy="427826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EA52A457-B396-384F-B789-B583D3351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85768" y="2902115"/>
                <a:ext cx="870206" cy="157508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prstDash val="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B580F0F-76BE-604D-A749-CA2AB3B6C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2690" y="3337998"/>
                <a:ext cx="1269912" cy="307237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EF0A7A88-9D72-0C40-88C3-574AD8905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61753" y="2296272"/>
                <a:ext cx="1009256" cy="269135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17A182F-BE51-E942-ACE3-728037655B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60077" y="3059623"/>
                <a:ext cx="1495363" cy="193254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5DBDB9-4595-3146-820C-30C87A7DED79}"/>
                </a:ext>
              </a:extLst>
            </p:cNvPr>
            <p:cNvSpPr txBox="1"/>
            <p:nvPr/>
          </p:nvSpPr>
          <p:spPr>
            <a:xfrm>
              <a:off x="1245840" y="1068641"/>
              <a:ext cx="2383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Different propagation </a:t>
              </a:r>
            </a:p>
            <a:p>
              <a:pPr algn="ctr"/>
              <a:r>
                <a:rPr lang="en-US" sz="1400" dirty="0"/>
                <a:t>delays at two ears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F9B1EA4A-9513-084D-9459-15848FD159FE}"/>
              </a:ext>
            </a:extLst>
          </p:cNvPr>
          <p:cNvGrpSpPr/>
          <p:nvPr/>
        </p:nvGrpSpPr>
        <p:grpSpPr>
          <a:xfrm>
            <a:off x="-641724" y="3806994"/>
            <a:ext cx="4268091" cy="2630838"/>
            <a:chOff x="3046751" y="979013"/>
            <a:chExt cx="4268091" cy="2630838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44670FB5-B29D-6E4F-A13F-E7E67A4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4056" y="1418452"/>
              <a:ext cx="2853482" cy="2191399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2EC9291-F541-DA49-9901-6DC00665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6751" y="1662126"/>
              <a:ext cx="4268091" cy="1648340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39FC32D-B996-CE4B-93B4-3F6F0E868310}"/>
                </a:ext>
              </a:extLst>
            </p:cNvPr>
            <p:cNvSpPr txBox="1"/>
            <p:nvPr/>
          </p:nvSpPr>
          <p:spPr>
            <a:xfrm>
              <a:off x="3800954" y="979013"/>
              <a:ext cx="2851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But delays are not unique along </a:t>
              </a:r>
              <a:r>
                <a:rPr lang="en-US" sz="1400" b="1" dirty="0">
                  <a:solidFill>
                    <a:srgbClr val="FF0000"/>
                  </a:solidFill>
                </a:rPr>
                <a:t>hyperbola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74AA8CD-AC58-AC4A-8F3D-C67DC3FC075D}"/>
              </a:ext>
            </a:extLst>
          </p:cNvPr>
          <p:cNvGrpSpPr/>
          <p:nvPr/>
        </p:nvGrpSpPr>
        <p:grpSpPr>
          <a:xfrm>
            <a:off x="5278914" y="928367"/>
            <a:ext cx="3153886" cy="2593423"/>
            <a:chOff x="6185190" y="1017710"/>
            <a:chExt cx="3153886" cy="2593423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EDC17B41-0CB7-BC42-BC3D-415C0FA5C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9332" y="1419734"/>
              <a:ext cx="2853482" cy="219139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8F394B3-212F-4449-9D30-AC7C70E20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635" r="15372" b="16313"/>
            <a:stretch/>
          </p:blipFill>
          <p:spPr>
            <a:xfrm>
              <a:off x="8462993" y="2169706"/>
              <a:ext cx="458012" cy="706486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15D406C-7282-7D49-8A9F-C1D1C7EC9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953" r="14923" b="17315"/>
            <a:stretch/>
          </p:blipFill>
          <p:spPr>
            <a:xfrm flipH="1">
              <a:off x="6607536" y="2298166"/>
              <a:ext cx="462074" cy="647781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C8CA1FA-8361-7643-B195-0B0BECFEE183}"/>
                </a:ext>
              </a:extLst>
            </p:cNvPr>
            <p:cNvSpPr txBox="1"/>
            <p:nvPr/>
          </p:nvSpPr>
          <p:spPr>
            <a:xfrm>
              <a:off x="6185190" y="1017710"/>
              <a:ext cx="3153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Inject </a:t>
              </a:r>
              <a:r>
                <a:rPr lang="en-US" sz="1400" b="1" dirty="0">
                  <a:solidFill>
                    <a:srgbClr val="FF0000"/>
                  </a:solidFill>
                </a:rPr>
                <a:t>artificial delays</a:t>
              </a:r>
              <a:r>
                <a:rPr lang="en-US" sz="1400" dirty="0"/>
                <a:t> as if sounds coming from a specific direction</a:t>
              </a: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49C7A246-EB97-3949-AB43-60BBACCFE2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3559" y="4246432"/>
            <a:ext cx="2502640" cy="2038015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67220AFE-8B58-A243-9ECC-66B1A95DACD3}"/>
              </a:ext>
            </a:extLst>
          </p:cNvPr>
          <p:cNvSpPr txBox="1"/>
          <p:nvPr/>
        </p:nvSpPr>
        <p:spPr>
          <a:xfrm>
            <a:off x="3019181" y="3932203"/>
            <a:ext cx="2851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Personal</a:t>
            </a:r>
            <a:r>
              <a:rPr lang="en-US" sz="1400" dirty="0"/>
              <a:t> Transfer Function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47AE9-DDAA-9944-A7CC-10D61A6C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548DF4-BC64-234C-9999-DF458BE6C62E}"/>
              </a:ext>
            </a:extLst>
          </p:cNvPr>
          <p:cNvCxnSpPr>
            <a:cxnSpLocks/>
          </p:cNvCxnSpPr>
          <p:nvPr/>
        </p:nvCxnSpPr>
        <p:spPr>
          <a:xfrm>
            <a:off x="3352800" y="3763010"/>
            <a:ext cx="1788317" cy="180943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36D06DD-D60F-7243-82A0-A704C0B81154}"/>
              </a:ext>
            </a:extLst>
          </p:cNvPr>
          <p:cNvGrpSpPr/>
          <p:nvPr/>
        </p:nvGrpSpPr>
        <p:grpSpPr>
          <a:xfrm>
            <a:off x="2032000" y="2655570"/>
            <a:ext cx="1056640" cy="773430"/>
            <a:chOff x="2032000" y="2655570"/>
            <a:chExt cx="1056640" cy="773430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71D01202-802F-7B4B-9472-965E9721BE23}"/>
                </a:ext>
              </a:extLst>
            </p:cNvPr>
            <p:cNvSpPr/>
            <p:nvPr/>
          </p:nvSpPr>
          <p:spPr bwMode="auto">
            <a:xfrm rot="5400000">
              <a:off x="2173605" y="2513965"/>
              <a:ext cx="773430" cy="1056640"/>
            </a:xfrm>
            <a:prstGeom prst="teardrop">
              <a:avLst>
                <a:gd name="adj" fmla="val 168701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Gungsuh" pitchFamily="18" charset="-127"/>
                <a:cs typeface="Gungsuh" pitchFamily="18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AE15FF-7D77-1248-9799-0298E99F5D78}"/>
                </a:ext>
              </a:extLst>
            </p:cNvPr>
            <p:cNvSpPr txBox="1"/>
            <p:nvPr/>
          </p:nvSpPr>
          <p:spPr>
            <a:xfrm>
              <a:off x="2180433" y="2752189"/>
              <a:ext cx="8066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Follow</a:t>
              </a:r>
            </a:p>
            <a:p>
              <a:pPr algn="ctr"/>
              <a:r>
                <a:rPr lang="en-US" sz="1600" dirty="0"/>
                <a:t>Me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F09A2F-8167-914E-A03B-446EC2444925}"/>
              </a:ext>
            </a:extLst>
          </p:cNvPr>
          <p:cNvCxnSpPr>
            <a:cxnSpLocks/>
          </p:cNvCxnSpPr>
          <p:nvPr/>
        </p:nvCxnSpPr>
        <p:spPr>
          <a:xfrm flipH="1">
            <a:off x="5466158" y="3620770"/>
            <a:ext cx="1554402" cy="323183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ardrop 15">
            <a:extLst>
              <a:ext uri="{FF2B5EF4-FFF2-40B4-BE49-F238E27FC236}">
                <a16:creationId xmlns:a16="http://schemas.microsoft.com/office/drawing/2014/main" id="{6C085633-E6B4-F443-87E8-29E714DD088A}"/>
              </a:ext>
            </a:extLst>
          </p:cNvPr>
          <p:cNvSpPr/>
          <p:nvPr/>
        </p:nvSpPr>
        <p:spPr bwMode="auto">
          <a:xfrm rot="10800000">
            <a:off x="7192641" y="2762349"/>
            <a:ext cx="1351918" cy="680720"/>
          </a:xfrm>
          <a:prstGeom prst="teardrop">
            <a:avLst>
              <a:gd name="adj" fmla="val 148062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Gungsuh" pitchFamily="18" charset="-127"/>
              <a:cs typeface="Gungsuh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6A0EC2-CCBB-914E-B689-918090BCE9B0}"/>
              </a:ext>
            </a:extLst>
          </p:cNvPr>
          <p:cNvSpPr txBox="1"/>
          <p:nvPr/>
        </p:nvSpPr>
        <p:spPr>
          <a:xfrm>
            <a:off x="7292594" y="2844115"/>
            <a:ext cx="11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Starbucks</a:t>
            </a:r>
          </a:p>
          <a:p>
            <a:pPr algn="ctr"/>
            <a:r>
              <a:rPr lang="en-US" sz="1600" dirty="0"/>
              <a:t>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17C67-073F-7840-B3A3-3111BCBF9BCA}"/>
              </a:ext>
            </a:extLst>
          </p:cNvPr>
          <p:cNvSpPr txBox="1"/>
          <p:nvPr/>
        </p:nvSpPr>
        <p:spPr>
          <a:xfrm>
            <a:off x="5879004" y="993062"/>
            <a:ext cx="2632883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等线" panose="02010600030101010101" pitchFamily="2" charset="-122"/>
              </a:rPr>
              <a:t>Acoustic Augmented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等线" panose="02010600030101010101" pitchFamily="2" charset="-122"/>
              </a:rPr>
              <a:t>Reality (AAR)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Bright" panose="02040602050505020304" pitchFamily="18" charset="77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8B4772-CB8F-0749-ADAC-4FF60A886F6C}"/>
              </a:ext>
            </a:extLst>
          </p:cNvPr>
          <p:cNvCxnSpPr>
            <a:cxnSpLocks/>
          </p:cNvCxnSpPr>
          <p:nvPr/>
        </p:nvCxnSpPr>
        <p:spPr bwMode="auto">
          <a:xfrm>
            <a:off x="-797676" y="364935"/>
            <a:ext cx="1362525" cy="0"/>
          </a:xfrm>
          <a:prstGeom prst="straightConnector1">
            <a:avLst/>
          </a:prstGeom>
          <a:noFill/>
          <a:ln w="571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449064-DD3E-934B-8C2F-49F78D07C1E4}"/>
              </a:ext>
            </a:extLst>
          </p:cNvPr>
          <p:cNvSpPr txBox="1"/>
          <p:nvPr/>
        </p:nvSpPr>
        <p:spPr>
          <a:xfrm>
            <a:off x="632650" y="210565"/>
            <a:ext cx="238398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ucida Bright" panose="02040602050505020304" pitchFamily="18" charset="77"/>
              </a:rPr>
              <a:t>Spatial Acoustics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5B28A9-A751-134A-8C90-508ABE72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038" y="5148675"/>
            <a:ext cx="920768" cy="9207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0E63EE-05C4-6840-982F-34A05512A276}"/>
              </a:ext>
            </a:extLst>
          </p:cNvPr>
          <p:cNvSpPr txBox="1"/>
          <p:nvPr/>
        </p:nvSpPr>
        <p:spPr>
          <a:xfrm>
            <a:off x="564849" y="1013758"/>
            <a:ext cx="1851090" cy="400110"/>
          </a:xfrm>
          <a:prstGeom prst="rect">
            <a:avLst/>
          </a:prstGeom>
          <a:solidFill>
            <a:srgbClr val="9C9CDF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等线" panose="02010600030101010101" pitchFamily="2" charset="-122"/>
              </a:rPr>
              <a:t>Voice Escort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529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1D465F89-013F-644B-8032-5CA5AC818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Idea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53A5E568-A431-6B40-975A-31F72B843C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Allow random indoor object tagging</a:t>
            </a:r>
          </a:p>
          <a:p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Others should be able to retrieve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68EC171D-B18D-A548-B430-C144E9380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86A8134-AF5E-D946-B2E1-12E22D0D8B44}"/>
              </a:ext>
            </a:extLst>
          </p:cNvPr>
          <p:cNvSpPr/>
          <p:nvPr/>
        </p:nvSpPr>
        <p:spPr>
          <a:xfrm>
            <a:off x="4800600" y="2600999"/>
            <a:ext cx="1371600" cy="612648"/>
          </a:xfrm>
          <a:prstGeom prst="wedgeRoundRectCallout">
            <a:avLst>
              <a:gd name="adj1" fmla="val -54166"/>
              <a:gd name="adj2" fmla="val 91522"/>
              <a:gd name="adj3" fmla="val 16667"/>
            </a:avLst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dirty="0"/>
              <a:t>Faulty Monitor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C19F744-D1C8-2C4C-BD7D-3C7352720F67}"/>
              </a:ext>
            </a:extLst>
          </p:cNvPr>
          <p:cNvSpPr/>
          <p:nvPr/>
        </p:nvSpPr>
        <p:spPr>
          <a:xfrm>
            <a:off x="713343" y="3200400"/>
            <a:ext cx="1496457" cy="467923"/>
          </a:xfrm>
          <a:prstGeom prst="wedgeRoundRectCallout">
            <a:avLst>
              <a:gd name="adj1" fmla="val -39504"/>
              <a:gd name="adj2" fmla="val 122211"/>
              <a:gd name="adj3" fmla="val 16667"/>
            </a:avLst>
          </a:prstGeom>
          <a:solidFill>
            <a:srgbClr val="00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dirty="0"/>
              <a:t>Return CDs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0E0288B-81E7-084E-B2A1-97CD07878C88}"/>
              </a:ext>
            </a:extLst>
          </p:cNvPr>
          <p:cNvSpPr/>
          <p:nvPr/>
        </p:nvSpPr>
        <p:spPr>
          <a:xfrm>
            <a:off x="1066800" y="762000"/>
            <a:ext cx="1676400" cy="688848"/>
          </a:xfrm>
          <a:prstGeom prst="wedgeRoundRectCallout">
            <a:avLst>
              <a:gd name="adj1" fmla="val -30681"/>
              <a:gd name="adj2" fmla="val 79093"/>
              <a:gd name="adj3" fmla="val 16667"/>
            </a:avLst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altLang="en-US" sz="1600">
                <a:solidFill>
                  <a:srgbClr val="FFFFFF"/>
                </a:solidFill>
                <a:latin typeface="Chalkboard" charset="0"/>
              </a:rPr>
              <a:t>Last year’s tax statements 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A27391E-27C8-9647-A927-9D432449AEFC}"/>
              </a:ext>
            </a:extLst>
          </p:cNvPr>
          <p:cNvSpPr/>
          <p:nvPr/>
        </p:nvSpPr>
        <p:spPr>
          <a:xfrm>
            <a:off x="7086600" y="3048000"/>
            <a:ext cx="1600200" cy="612648"/>
          </a:xfrm>
          <a:prstGeom prst="wedgeRoundRectCallout">
            <a:avLst>
              <a:gd name="adj1" fmla="val 25296"/>
              <a:gd name="adj2" fmla="val 107495"/>
              <a:gd name="adj3" fmla="val 16667"/>
            </a:avLst>
          </a:prstGeom>
          <a:solidFill>
            <a:srgbClr val="0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Font typeface="Wingdings" charset="2"/>
              <a:buNone/>
              <a:defRPr/>
            </a:pPr>
            <a:r>
              <a:rPr lang="en-US" dirty="0"/>
              <a:t>Wish mom birthday</a:t>
            </a:r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CEFF0CB4-2938-514C-8F8F-BE62BBDD7A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58837" y="-630237"/>
            <a:ext cx="1939925" cy="3657600"/>
            <a:chOff x="7327360" y="2414133"/>
            <a:chExt cx="2743200" cy="535834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919E88-8DB7-1B4B-A8B5-0988F9F7B497}"/>
                </a:ext>
              </a:extLst>
            </p:cNvPr>
            <p:cNvSpPr/>
            <p:nvPr/>
          </p:nvSpPr>
          <p:spPr>
            <a:xfrm>
              <a:off x="7493478" y="3204860"/>
              <a:ext cx="2437901" cy="3818748"/>
            </a:xfrm>
            <a:prstGeom prst="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spcBef>
                  <a:spcPct val="20000"/>
                </a:spcBef>
                <a:buFont typeface="Wingdings" charset="2"/>
                <a:buChar char="•"/>
                <a:defRPr/>
              </a:pPr>
              <a:endParaRPr lang="en-US"/>
            </a:p>
          </p:txBody>
        </p:sp>
        <p:pic>
          <p:nvPicPr>
            <p:cNvPr id="90132" name="Picture 15" descr="iphone_see_through.png">
              <a:extLst>
                <a:ext uri="{FF2B5EF4-FFF2-40B4-BE49-F238E27FC236}">
                  <a16:creationId xmlns:a16="http://schemas.microsoft.com/office/drawing/2014/main" id="{0A4B2C27-265A-394F-8178-782B303FE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7360" y="2414133"/>
              <a:ext cx="2743200" cy="535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129" name="Slide Number Placeholder 4">
            <a:extLst>
              <a:ext uri="{FF2B5EF4-FFF2-40B4-BE49-F238E27FC236}">
                <a16:creationId xmlns:a16="http://schemas.microsoft.com/office/drawing/2014/main" id="{494E2E85-4941-4049-9E3D-F756E377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>
              <a:buClrTx/>
              <a:buFont typeface="Wingdings" pitchFamily="2" charset="2"/>
              <a:buChar char="•"/>
            </a:pPr>
            <a:fld id="{0EC11005-E76B-8049-A9BA-95614E53F4CB}" type="slidenum">
              <a:rPr lang="en-US" altLang="en-US" sz="1800" smtClean="0"/>
              <a:pPr>
                <a:buClrTx/>
                <a:buFont typeface="Wingdings" pitchFamily="2" charset="2"/>
                <a:buChar char="•"/>
              </a:pPr>
              <a:t>46</a:t>
            </a:fld>
            <a:endParaRPr lang="en-US" altLang="en-US" sz="1800"/>
          </a:p>
        </p:txBody>
      </p:sp>
      <p:sp>
        <p:nvSpPr>
          <p:cNvPr id="90130" name="Rounded Rectangle 12">
            <a:extLst>
              <a:ext uri="{FF2B5EF4-FFF2-40B4-BE49-F238E27FC236}">
                <a16:creationId xmlns:a16="http://schemas.microsoft.com/office/drawing/2014/main" id="{DE548E51-E82A-934E-B6A7-BCB464D04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76200"/>
            <a:ext cx="3200400" cy="609600"/>
          </a:xfrm>
          <a:prstGeom prst="roundRect">
            <a:avLst>
              <a:gd name="adj" fmla="val 31944"/>
            </a:avLst>
          </a:prstGeom>
          <a:solidFill>
            <a:srgbClr val="FFFF00"/>
          </a:solidFill>
          <a:ln>
            <a:noFill/>
          </a:ln>
          <a:effectLst>
            <a:outerShdw dist="38100" dir="2700000" rotWithShape="0">
              <a:srgbClr val="808080">
                <a:alpha val="43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/>
              <a:t>Augmented Reality</a:t>
            </a:r>
          </a:p>
        </p:txBody>
      </p:sp>
    </p:spTree>
    <p:extLst>
      <p:ext uri="{BB962C8B-B14F-4D97-AF65-F5344CB8AC3E}">
        <p14:creationId xmlns:p14="http://schemas.microsoft.com/office/powerpoint/2010/main" val="290715031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6912E-6 L -0.075 0.35392 " pathEditMode="relative" rAng="0" ptsTypes="AA">
                                      <p:cBhvr>
                                        <p:cTn id="15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0" y="176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35392 L 0.36667 0.287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00" y="-33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667 0.2875 L 0.65 0.3430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00" y="27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4">
            <a:extLst>
              <a:ext uri="{FF2B5EF4-FFF2-40B4-BE49-F238E27FC236}">
                <a16:creationId xmlns:a16="http://schemas.microsoft.com/office/drawing/2014/main" id="{71962984-F2C9-B14E-AC7E-055FCC994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57200" y="990600"/>
            <a:ext cx="9982200" cy="293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pic>
        <p:nvPicPr>
          <p:cNvPr id="100354" name="Picture 5">
            <a:extLst>
              <a:ext uri="{FF2B5EF4-FFF2-40B4-BE49-F238E27FC236}">
                <a16:creationId xmlns:a16="http://schemas.microsoft.com/office/drawing/2014/main" id="{59DDA835-7F52-944D-86AB-42AD39426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0"/>
            <a:ext cx="110331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DA8F2C3-7418-774F-B998-4A3FC00EC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4708525" cy="1055688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bg1"/>
                </a:solidFill>
                <a:latin typeface="Lucida Bright" charset="0"/>
                <a:cs typeface="Lucida Bright" charset="0"/>
              </a:rPr>
              <a:t>Obviously, this course cannot teach you all of that </a:t>
            </a:r>
            <a:r>
              <a:rPr lang="is-IS" altLang="en-US" sz="2400" dirty="0">
                <a:solidFill>
                  <a:schemeClr val="bg1"/>
                </a:solidFill>
                <a:latin typeface="Lucida Bright" charset="0"/>
                <a:cs typeface="Lucida Bright" charset="0"/>
              </a:rPr>
              <a:t>…</a:t>
            </a:r>
            <a:endParaRPr lang="en-US" altLang="en-US" sz="2400" dirty="0">
              <a:solidFill>
                <a:schemeClr val="bg1"/>
              </a:solidFill>
              <a:latin typeface="Lucida Bright" charset="0"/>
              <a:cs typeface="Lucida Bright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190159E-2997-3044-B183-8301618DB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3" y="4495800"/>
            <a:ext cx="7031037" cy="1676400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7F7F7F"/>
                </a:solidFill>
                <a:latin typeface="Lucida Bright"/>
                <a:ea typeface="+mj-ea"/>
                <a:cs typeface="Lucida Brigh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7F7F7F"/>
                </a:solidFill>
                <a:latin typeface="Lucida Bright" charset="0"/>
                <a:ea typeface="Gungsuh" pitchFamily="18" charset="-127"/>
                <a:cs typeface="Lucida Bright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7F7F7F"/>
                </a:solidFill>
                <a:latin typeface="Lucida Bright" charset="0"/>
                <a:ea typeface="Gungsuh" pitchFamily="18" charset="-127"/>
                <a:cs typeface="Lucida Bright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7F7F7F"/>
                </a:solidFill>
                <a:latin typeface="Lucida Bright" charset="0"/>
                <a:ea typeface="Gungsuh" pitchFamily="18" charset="-127"/>
                <a:cs typeface="Lucida Bright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7F7F7F"/>
                </a:solidFill>
                <a:latin typeface="Lucida Bright" charset="0"/>
                <a:ea typeface="Gungsuh" pitchFamily="18" charset="-127"/>
                <a:cs typeface="Lucida Br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32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32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32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32" charset="0"/>
                <a:ea typeface="Gungsuh" pitchFamily="18" charset="-127"/>
                <a:cs typeface="Gungsuh" pitchFamily="18" charset="-127"/>
              </a:defRPr>
            </a:lvl9pPr>
          </a:lstStyle>
          <a:p>
            <a:pPr algn="l" eaLnBrk="1" hangingPunct="1">
              <a:defRPr/>
            </a:pPr>
            <a:r>
              <a:rPr lang="en-US" altLang="en-US" sz="2400" kern="0" dirty="0">
                <a:solidFill>
                  <a:schemeClr val="bg1"/>
                </a:solidFill>
                <a:latin typeface="Lucida Bright" charset="0"/>
                <a:cs typeface="Lucida Bright" charset="0"/>
              </a:rPr>
              <a:t>Instead, 434 will give you</a:t>
            </a:r>
          </a:p>
          <a:p>
            <a:pPr marL="457200" indent="-457200" algn="l" eaLnBrk="1" hangingPunct="1">
              <a:buFontTx/>
              <a:buAutoNum type="arabicParenBoth"/>
              <a:defRPr/>
            </a:pPr>
            <a:r>
              <a:rPr lang="en-US" altLang="en-US" sz="2000" kern="0" dirty="0">
                <a:solidFill>
                  <a:srgbClr val="CCFF66"/>
                </a:solidFill>
                <a:latin typeface="Lucida Bright" charset="0"/>
                <a:cs typeface="Lucida Bright" charset="0"/>
              </a:rPr>
              <a:t>Foundations to understand and dive deeper</a:t>
            </a:r>
          </a:p>
          <a:p>
            <a:pPr marL="457200" indent="-457200" algn="l" eaLnBrk="1" hangingPunct="1">
              <a:buFontTx/>
              <a:buAutoNum type="arabicParenBoth"/>
              <a:defRPr/>
            </a:pPr>
            <a:r>
              <a:rPr lang="en-US" altLang="en-US" sz="2000" kern="0" dirty="0">
                <a:solidFill>
                  <a:srgbClr val="CCFF66"/>
                </a:solidFill>
                <a:latin typeface="Lucida Bright" charset="0"/>
                <a:cs typeface="Lucida Bright" charset="0"/>
              </a:rPr>
              <a:t>Exposure to many sub-areas of mobile computing</a:t>
            </a:r>
          </a:p>
          <a:p>
            <a:pPr marL="457200" indent="-457200" algn="l" eaLnBrk="1" hangingPunct="1">
              <a:buFontTx/>
              <a:buAutoNum type="arabicParenBoth"/>
              <a:defRPr/>
            </a:pPr>
            <a:r>
              <a:rPr lang="en-US" altLang="en-US" sz="2000" kern="0" dirty="0">
                <a:solidFill>
                  <a:srgbClr val="CCFF66"/>
                </a:solidFill>
                <a:latin typeface="Lucida Bright" charset="0"/>
                <a:cs typeface="Lucida Bright" charset="0"/>
              </a:rPr>
              <a:t>Taste and and eye to identify good ideas/problems</a:t>
            </a:r>
            <a:endParaRPr lang="is-IS" altLang="en-US" sz="2000" kern="0" dirty="0">
              <a:solidFill>
                <a:srgbClr val="CCFF66"/>
              </a:solidFill>
              <a:latin typeface="Lucida Bright" charset="0"/>
              <a:cs typeface="Lucida Bright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40040981-8924-C34D-B405-344389F36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Course Content (see webpage)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A75E71-E69A-B14C-A2DB-015A903E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4E726239-3979-4143-8AEA-15E0A1C8C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Some Math</a:t>
            </a: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D2A0F1CB-36D3-FE43-8DF4-48119ECC1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686800" cy="5211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We will need some math </a:t>
            </a:r>
            <a:r>
              <a:rPr lang="is-I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…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is-I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>
              <a:lnSpc>
                <a:spcPct val="90000"/>
              </a:lnSpc>
            </a:pPr>
            <a:r>
              <a:rPr lang="is-I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But we will start from absolute scratch ... </a:t>
            </a: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no, I mean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And the math should be useful in many other contexts</a:t>
            </a:r>
          </a:p>
          <a:p>
            <a:pPr lvl="1" eaLnBrk="1" hangingPunct="1">
              <a:lnSpc>
                <a:spcPct val="90000"/>
              </a:lnSpc>
            </a:pPr>
            <a:endParaRPr lang="is-I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This course will also connect math to apps </a:t>
            </a:r>
            <a:r>
              <a:rPr lang="is-I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...</a:t>
            </a: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If you still don’t like it, its my fault.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But all I ask is </a:t>
            </a:r>
            <a:r>
              <a:rPr lang="is-I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… give it an earnest shot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>
            <a:extLst>
              <a:ext uri="{FF2B5EF4-FFF2-40B4-BE49-F238E27FC236}">
                <a16:creationId xmlns:a16="http://schemas.microsoft.com/office/drawing/2014/main" id="{ECF55EB0-8164-A84D-A1D0-9C2C692C8F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86800" cy="5211763"/>
          </a:xfrm>
        </p:spPr>
        <p:txBody>
          <a:bodyPr/>
          <a:lstStyle/>
          <a:p>
            <a:pPr eaLnBrk="1" hangingPunct="1"/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Prerequisite:	Basic math (linear alg., prob.)</a:t>
            </a:r>
          </a:p>
          <a:p>
            <a:pPr marL="0" indent="0" eaLnBrk="1" hangingPunct="1">
              <a:buNone/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			Some programming (Python, MATLAB)</a:t>
            </a:r>
          </a:p>
          <a:p>
            <a:pPr lvl="2" eaLnBrk="1" hangingPunct="1">
              <a:buFontTx/>
              <a:buNone/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			</a:t>
            </a:r>
            <a:r>
              <a:rPr lang="en-US" altLang="en-US" dirty="0">
                <a:solidFill>
                  <a:srgbClr val="000080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Basically, UG junior, senior, or grad students</a:t>
            </a: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2" eaLnBrk="1" hangingPunct="1">
              <a:buFontTx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0" indent="0" eaLnBrk="1" hangingPunct="1"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			Any of you low on prerequisites?</a:t>
            </a:r>
          </a:p>
          <a:p>
            <a:pPr lvl="1" algn="ctr" eaLnBrk="1" hangingPunct="1">
              <a:buFont typeface="Wingdings" pitchFamily="2" charset="2"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                   How many CS, how many ECE?</a:t>
            </a: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AEF77A4F-1177-8D4E-8483-DBD5470F0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Welcome to ECE 434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B293BAC9-8E06-DC4D-81EC-9DA85538F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Balancing Act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753AA59A-5D8F-BA46-A02D-205E34AE5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211763"/>
          </a:xfrm>
        </p:spPr>
        <p:txBody>
          <a:bodyPr/>
          <a:lstStyle/>
          <a:p>
            <a:pPr marL="533400" indent="-533400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533400" indent="-533400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Teaching how to build systems is challenging</a:t>
            </a:r>
          </a:p>
          <a:p>
            <a:pPr marL="933450" lvl="1" indent="-533400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There is no set of prerequisite that’s adequate</a:t>
            </a:r>
          </a:p>
          <a:p>
            <a:pPr marL="933450" lvl="1" indent="-533400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Takes good foundation + creativity + systematic execution</a:t>
            </a:r>
          </a:p>
          <a:p>
            <a:pPr marL="933450" lvl="1" indent="-533400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533400" indent="-533400" algn="ctr" eaLnBrk="1" hangingPunct="1">
              <a:buFont typeface="Wingdings" pitchFamily="2" charset="2"/>
              <a:buNone/>
            </a:pPr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533400" indent="-533400" algn="ctr" eaLnBrk="1" hangingPunct="1">
              <a:buFont typeface="Wingdings" pitchFamily="2" charset="2"/>
              <a:buNone/>
            </a:pPr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Will try to balance these multiple angles</a:t>
            </a:r>
          </a:p>
          <a:p>
            <a:pPr marL="533400" indent="-533400" algn="ctr" eaLnBrk="1" hangingPunct="1">
              <a:buFont typeface="Wingdings" pitchFamily="2" charset="2"/>
              <a:buNone/>
            </a:pPr>
            <a:r>
              <a:rPr lang="en-US" altLang="en-US">
                <a:solidFill>
                  <a:srgbClr val="808080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Please bear with me if sometimes materials are</a:t>
            </a:r>
          </a:p>
          <a:p>
            <a:pPr marL="533400" indent="-533400" algn="ctr" eaLnBrk="1" hangingPunct="1">
              <a:buFont typeface="Wingdings" pitchFamily="2" charset="2"/>
              <a:buNone/>
            </a:pPr>
            <a:r>
              <a:rPr lang="en-US" altLang="en-US">
                <a:solidFill>
                  <a:srgbClr val="808080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too easy/ too difficult for YOU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D829FEA-AD38-4E41-AB75-7CD0EEF92E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1981200"/>
            <a:ext cx="4876800" cy="29146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Course Logistics</a:t>
            </a:r>
            <a:br>
              <a:rPr lang="en-US" dirty="0">
                <a:solidFill>
                  <a:srgbClr val="A6A6A6"/>
                </a:solidFill>
              </a:rPr>
            </a:br>
            <a:r>
              <a:rPr lang="en-US" dirty="0">
                <a:solidFill>
                  <a:srgbClr val="A6A6A6"/>
                </a:solidFill>
              </a:rPr>
              <a:t>Course Theme</a:t>
            </a:r>
            <a:br>
              <a:rPr lang="en-US" dirty="0">
                <a:solidFill>
                  <a:srgbClr val="A6A6A6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Assorted Thoughts</a:t>
            </a:r>
            <a:br>
              <a:rPr lang="en-US" dirty="0">
                <a:solidFill>
                  <a:srgbClr val="A6A6A6"/>
                </a:solidFill>
              </a:rPr>
            </a:b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110594" name="Right Arrow 3">
            <a:extLst>
              <a:ext uri="{FF2B5EF4-FFF2-40B4-BE49-F238E27FC236}">
                <a16:creationId xmlns:a16="http://schemas.microsoft.com/office/drawing/2014/main" id="{E58F0AA0-1369-ED46-A2B7-4040CD86D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505200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advTm="2104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3">
            <a:extLst>
              <a:ext uri="{FF2B5EF4-FFF2-40B4-BE49-F238E27FC236}">
                <a16:creationId xmlns:a16="http://schemas.microsoft.com/office/drawing/2014/main" id="{840E0C1D-1331-5843-946A-7A3A9EE07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58200" cy="5211763"/>
          </a:xfrm>
        </p:spPr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This class is about exciting topics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Be active, ask questions, debate, and disagree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D1D9A46-0493-2F4D-81BD-FBEE6AD05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Assorted Thoughts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3">
            <a:extLst>
              <a:ext uri="{FF2B5EF4-FFF2-40B4-BE49-F238E27FC236}">
                <a16:creationId xmlns:a16="http://schemas.microsoft.com/office/drawing/2014/main" id="{8AF11E13-DAF6-4F44-A403-497C3A2E9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58200" cy="5211763"/>
          </a:xfrm>
        </p:spPr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This class is about exciting topics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Be active, ask questions, debate, and disagree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Don’t worry about grades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It does not matter as much as you think it does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DDE1B0F6-83D0-514F-9E1A-727CABD58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Assorted Thoughts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3">
            <a:extLst>
              <a:ext uri="{FF2B5EF4-FFF2-40B4-BE49-F238E27FC236}">
                <a16:creationId xmlns:a16="http://schemas.microsoft.com/office/drawing/2014/main" id="{3F48C5E7-4227-E443-95D9-E54E62E789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58200" cy="5211763"/>
          </a:xfrm>
        </p:spPr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This class is about exciting topics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Be active, ask questions, debate, and disagree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Don’t worry about grades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It does not matter as much as you think it does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Read a lot – this is a hot research area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If you are hunting for MS/PhD area, or passionate on start-ups, read even more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5CC3A823-2CB2-7D4F-A53F-36B3F7115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Assorted Thoughts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3">
            <a:extLst>
              <a:ext uri="{FF2B5EF4-FFF2-40B4-BE49-F238E27FC236}">
                <a16:creationId xmlns:a16="http://schemas.microsoft.com/office/drawing/2014/main" id="{7ECE1C2D-7B8D-F84F-9310-7CA8654F2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458200" cy="5211763"/>
          </a:xfrm>
        </p:spPr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This class is about exciting topics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Be active, ask questions, debate, and disagree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Don’t worry about grades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It does not matter as much as you think it does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Read a lot – this is a hot research area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If you are hunting for MS/PhD area, or passionate on start-ups, read even more</a:t>
            </a:r>
          </a:p>
          <a:p>
            <a:pPr lvl="1" eaLnBrk="1" hangingPunct="1"/>
            <a:endParaRPr lang="en-US" altLang="en-US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Interact with me</a:t>
            </a:r>
          </a:p>
          <a:p>
            <a:pPr lvl="1"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Even if you have ZERO clue of what’s going on</a:t>
            </a:r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D53037F9-A610-D249-A18C-CAF7CF5BA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Lucida Bright" panose="02040602050505020304" pitchFamily="18" charset="77"/>
                <a:cs typeface="Lucida Bright" panose="02040602050505020304" pitchFamily="18" charset="77"/>
              </a:rPr>
              <a:t>Assorted Thoughts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4">
            <a:extLst>
              <a:ext uri="{FF2B5EF4-FFF2-40B4-BE49-F238E27FC236}">
                <a16:creationId xmlns:a16="http://schemas.microsoft.com/office/drawing/2014/main" id="{4735A4F4-5716-924D-879D-ABBCA411F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14400"/>
            <a:ext cx="87630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pic>
        <p:nvPicPr>
          <p:cNvPr id="120834" name="Picture 3">
            <a:extLst>
              <a:ext uri="{FF2B5EF4-FFF2-40B4-BE49-F238E27FC236}">
                <a16:creationId xmlns:a16="http://schemas.microsoft.com/office/drawing/2014/main" id="{4FD26678-25DF-8B45-8176-1253BE65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81000"/>
            <a:ext cx="47244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Box 5">
            <a:extLst>
              <a:ext uri="{FF2B5EF4-FFF2-40B4-BE49-F238E27FC236}">
                <a16:creationId xmlns:a16="http://schemas.microsoft.com/office/drawing/2014/main" id="{BB4A1CBF-5995-0342-ACDE-4B31F68F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250" y="5757575"/>
            <a:ext cx="2337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latin typeface="Comic Sans MS" panose="030F0902030302020204" pitchFamily="66" charset="0"/>
              </a:rPr>
              <a:t>Questions?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">
            <a:extLst>
              <a:ext uri="{FF2B5EF4-FFF2-40B4-BE49-F238E27FC236}">
                <a16:creationId xmlns:a16="http://schemas.microsoft.com/office/drawing/2014/main" id="{BD594484-6800-4948-A6BD-9F377D348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sz="320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320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320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3200">
                <a:latin typeface="Lucida Bright" panose="02040602050505020304" pitchFamily="18" charset="77"/>
                <a:cs typeface="Lucida Bright" panose="02040602050505020304" pitchFamily="18" charset="77"/>
              </a:rPr>
              <a:t>Questions 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6AB0A449-7B48-014B-8570-CEF81BE71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Grading:</a:t>
            </a:r>
          </a:p>
          <a:p>
            <a:pPr lvl="1"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Homework (2-3):			20%</a:t>
            </a:r>
          </a:p>
          <a:p>
            <a:pPr lvl="1"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Paper reviews (5-8):			10%</a:t>
            </a:r>
          </a:p>
          <a:p>
            <a:pPr lvl="1"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Machine problems (5-6):		40%</a:t>
            </a:r>
          </a:p>
          <a:p>
            <a:pPr lvl="1"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Midterm (April 21):			25%</a:t>
            </a:r>
          </a:p>
          <a:p>
            <a:pPr marL="457200" lvl="1" indent="0" eaLnBrk="1" hangingPunct="1"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457200" lvl="1" indent="0" eaLnBrk="1" hangingPunct="1">
              <a:buNone/>
            </a:pPr>
            <a:r>
              <a:rPr lang="en-US" altLang="en-US" dirty="0">
                <a:solidFill>
                  <a:schemeClr val="tx1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For 3 credit students only:</a:t>
            </a:r>
          </a:p>
          <a:p>
            <a:pPr marL="457200" lvl="1" indent="0" eaLnBrk="1" hangingPunct="1">
              <a:buNone/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Best of (N-1) MP</a:t>
            </a:r>
          </a:p>
          <a:p>
            <a:pPr marL="457200" lvl="1" indent="0" eaLnBrk="1" hangingPunct="1"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457200" lvl="1" indent="0" eaLnBrk="1" hangingPunct="1">
              <a:buNone/>
            </a:pPr>
            <a:r>
              <a:rPr lang="en-US" altLang="en-US" dirty="0">
                <a:solidFill>
                  <a:schemeClr val="tx1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For 4 credit students only:</a:t>
            </a:r>
          </a:p>
          <a:p>
            <a:pPr marL="457200" lvl="1" indent="0" eaLnBrk="1" hangingPunct="1">
              <a:buNone/>
            </a:pPr>
            <a:r>
              <a:rPr lang="en-US" dirty="0"/>
              <a:t>All N MPs</a:t>
            </a: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DD812BD1-0FA3-A44E-8E08-7BDA587217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Welcome to ECE 434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5">
            <a:extLst>
              <a:ext uri="{FF2B5EF4-FFF2-40B4-BE49-F238E27FC236}">
                <a16:creationId xmlns:a16="http://schemas.microsoft.com/office/drawing/2014/main" id="{C066F172-9286-BE4C-A549-10EB26842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276DF4F3-54F9-1247-BFC1-6FCFA68D8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52117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Course Website:</a:t>
            </a:r>
          </a:p>
          <a:p>
            <a:pPr eaLnBrk="1" hangingPunct="1"/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lvl="1"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Most course related information will be posted at:</a:t>
            </a:r>
          </a:p>
          <a:p>
            <a:pPr lvl="1" eaLnBrk="1" hangingPunct="1"/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marL="457200" lvl="1" indent="0" eaLnBrk="1" hangingPunct="1">
              <a:buNone/>
            </a:pPr>
            <a:r>
              <a:rPr lang="en-US" dirty="0">
                <a:hlinkClick r:id="rId3"/>
              </a:rPr>
              <a:t>https://courses.grainger.illinois.edu/cs434/sp2021/</a:t>
            </a:r>
            <a:endParaRPr lang="en-US" dirty="0"/>
          </a:p>
          <a:p>
            <a:pPr marL="457200" lvl="1" indent="0" eaLnBrk="1" hangingPunct="1"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	Please check course website frequently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/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dirty="0"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B33A8401-FB79-4A4A-87DE-F5979C117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Lucida Bright" panose="02040602050505020304" pitchFamily="18" charset="77"/>
                <a:cs typeface="Lucida Bright" panose="02040602050505020304" pitchFamily="18" charset="77"/>
              </a:rPr>
              <a:t>Welcome to ECE 434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5F60A55B-CF9D-5845-ACA7-16C381A419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9200" y="2343150"/>
            <a:ext cx="7086600" cy="291465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Course Logistics</a:t>
            </a:r>
            <a:b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r>
              <a:rPr lang="en-US" altLang="en-US" dirty="0">
                <a:solidFill>
                  <a:srgbClr val="FF0000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Course Theme (big picture)</a:t>
            </a:r>
            <a:b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  <a:t>Assorted Thoughts</a:t>
            </a:r>
            <a:br>
              <a:rPr lang="en-US" altLang="en-US" dirty="0">
                <a:solidFill>
                  <a:srgbClr val="A6A6A6"/>
                </a:solidFill>
                <a:latin typeface="Lucida Bright" panose="02040602050505020304" pitchFamily="18" charset="77"/>
                <a:cs typeface="Lucida Bright" panose="02040602050505020304" pitchFamily="18" charset="77"/>
              </a:rPr>
            </a:br>
            <a:endParaRPr lang="en-US" altLang="en-US" dirty="0">
              <a:solidFill>
                <a:srgbClr val="A6A6A6"/>
              </a:solidFill>
              <a:latin typeface="Lucida Bright" panose="02040602050505020304" pitchFamily="18" charset="77"/>
              <a:cs typeface="Lucida Bright" panose="02040602050505020304" pitchFamily="18" charset="77"/>
            </a:endParaRPr>
          </a:p>
        </p:txBody>
      </p:sp>
      <p:sp>
        <p:nvSpPr>
          <p:cNvPr id="45058" name="Right Arrow 3">
            <a:extLst>
              <a:ext uri="{FF2B5EF4-FFF2-40B4-BE49-F238E27FC236}">
                <a16:creationId xmlns:a16="http://schemas.microsoft.com/office/drawing/2014/main" id="{6938BFD6-411E-3F4F-82B9-6059255A7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429000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Char char="•"/>
            </a:pPr>
            <a:endParaRPr lang="en-US" altLang="en-US" sz="18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advTm="2104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>
            <a:extLst>
              <a:ext uri="{FF2B5EF4-FFF2-40B4-BE49-F238E27FC236}">
                <a16:creationId xmlns:a16="http://schemas.microsoft.com/office/drawing/2014/main" id="{2C77F351-CBB3-E74D-A263-77F93B2F4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4">
            <a:extLst>
              <a:ext uri="{FF2B5EF4-FFF2-40B4-BE49-F238E27FC236}">
                <a16:creationId xmlns:a16="http://schemas.microsoft.com/office/drawing/2014/main" id="{11FE6EF9-CEFE-6145-9054-0B67E14FB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73231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"/>
              <a:defRPr sz="2400"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1pPr>
            <a:lvl2pPr marL="37931725" indent="-37474525">
              <a:spcBef>
                <a:spcPct val="20000"/>
              </a:spcBef>
              <a:buClr>
                <a:srgbClr val="7F7F7F"/>
              </a:buClr>
              <a:buSzPct val="90000"/>
              <a:buFont typeface="Wingdings" pitchFamily="2" charset="2"/>
              <a:buChar char=""/>
              <a:defRPr sz="2000">
                <a:solidFill>
                  <a:srgbClr val="7F7F7F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SzPct val="8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Lucida Bright" panose="02040602050505020304" pitchFamily="18" charset="77"/>
                <a:ea typeface="Gungsuh" panose="02030600000101010101" pitchFamily="18" charset="-127"/>
                <a:cs typeface="Lucida Bright" panose="02040602050505020304" pitchFamily="18" charset="77"/>
              </a:defRPr>
            </a:lvl9pPr>
          </a:lstStyle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2000">
                <a:solidFill>
                  <a:schemeClr val="bg1"/>
                </a:solidFill>
              </a:rPr>
              <a:t>1970s to early 2000:</a:t>
            </a:r>
          </a:p>
          <a:p>
            <a:pPr eaLnBrk="1" hangingPunct="1">
              <a:buClrTx/>
              <a:buFont typeface="Wingdings" pitchFamily="2" charset="2"/>
              <a:buNone/>
            </a:pPr>
            <a:r>
              <a:rPr lang="en-US" altLang="en-US" sz="2000">
                <a:solidFill>
                  <a:schemeClr val="bg1"/>
                </a:solidFill>
              </a:rPr>
              <a:t>Consistent innovation in wireless/mobile communication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halkboard Bold"/>
        <a:ea typeface="Gungsuh"/>
        <a:cs typeface="Gungsuh"/>
      </a:majorFont>
      <a:minorFont>
        <a:latin typeface="Chalkboard"/>
        <a:ea typeface="Gungsuh"/>
        <a:cs typeface="Gungsu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charset="2"/>
          <a:buChar char="•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Gungsuh" pitchFamily="18" charset="-127"/>
            <a:cs typeface="Gungsuh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Wingdings" charset="2"/>
          <a:buChar char="•"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Gungsuh" pitchFamily="18" charset="-127"/>
            <a:cs typeface="Gungsuh" pitchFamily="18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77160</TotalTime>
  <Words>1323</Words>
  <Application>Microsoft Macintosh PowerPoint</Application>
  <PresentationFormat>On-screen Show (4:3)</PresentationFormat>
  <Paragraphs>293</Paragraphs>
  <Slides>57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Calibri</vt:lpstr>
      <vt:lpstr>Calibri Light</vt:lpstr>
      <vt:lpstr>Century Gothic</vt:lpstr>
      <vt:lpstr>Chalkboard</vt:lpstr>
      <vt:lpstr>Chalkboard Bold</vt:lpstr>
      <vt:lpstr>Comic Sans MS</vt:lpstr>
      <vt:lpstr>Helvetica Neue Thin</vt:lpstr>
      <vt:lpstr>Lucida Bright</vt:lpstr>
      <vt:lpstr>Wingdings</vt:lpstr>
      <vt:lpstr>Default Design</vt:lpstr>
      <vt:lpstr>8_Office Theme</vt:lpstr>
      <vt:lpstr>Office Theme</vt:lpstr>
      <vt:lpstr>PowerPoint Presentation</vt:lpstr>
      <vt:lpstr>Course Logistics Course Theme Course Structure  Assorted Thoughts </vt:lpstr>
      <vt:lpstr>Course Logistics Course Theme  Assorted Thoughts </vt:lpstr>
      <vt:lpstr>Welcome to ECE 434</vt:lpstr>
      <vt:lpstr>Welcome to ECE 434</vt:lpstr>
      <vt:lpstr>Welcome to ECE 434</vt:lpstr>
      <vt:lpstr>Welcome to ECE 434</vt:lpstr>
      <vt:lpstr>Course Logistics Course Theme (big picture) Assorted Thoughts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Course – A First Step Towards … </vt:lpstr>
      <vt:lpstr>This Course – A First Step Towards … </vt:lpstr>
      <vt:lpstr>PowerPoint Presentation</vt:lpstr>
      <vt:lpstr>For Example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</vt:lpstr>
      <vt:lpstr>Obviously, this course cannot teach you all of that …</vt:lpstr>
      <vt:lpstr>Course Content (see webpage)</vt:lpstr>
      <vt:lpstr>Some Math</vt:lpstr>
      <vt:lpstr>Balancing Act</vt:lpstr>
      <vt:lpstr>Course Logistics Course Theme Assorted Thoughts </vt:lpstr>
      <vt:lpstr>Assorted Thoughts</vt:lpstr>
      <vt:lpstr>Assorted Thoughts</vt:lpstr>
      <vt:lpstr>Assorted Thoughts</vt:lpstr>
      <vt:lpstr>Assorted Thoughts</vt:lpstr>
      <vt:lpstr>PowerPoint Presentation</vt:lpstr>
      <vt:lpstr>PowerPoint Presentation</vt:lpstr>
    </vt:vector>
  </TitlesOfParts>
  <Company>university of illinois at urbana-champaign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Routing in Sensor Networks:  Directed Diffusion and other proposals  </dc:title>
  <dc:creator>romit roy choudhury</dc:creator>
  <cp:lastModifiedBy>Roy Choudhury, Romit</cp:lastModifiedBy>
  <cp:revision>1287</cp:revision>
  <dcterms:created xsi:type="dcterms:W3CDTF">2016-08-22T14:49:42Z</dcterms:created>
  <dcterms:modified xsi:type="dcterms:W3CDTF">2021-01-23T04:48:07Z</dcterms:modified>
</cp:coreProperties>
</file>