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697" r:id="rId2"/>
    <p:sldId id="2629" r:id="rId3"/>
    <p:sldId id="2630" r:id="rId4"/>
    <p:sldId id="2695" r:id="rId5"/>
    <p:sldId id="2604" r:id="rId6"/>
    <p:sldId id="2691" r:id="rId7"/>
    <p:sldId id="2693" r:id="rId8"/>
    <p:sldId id="2692" r:id="rId9"/>
    <p:sldId id="2694" r:id="rId10"/>
    <p:sldId id="2605" r:id="rId11"/>
    <p:sldId id="2696" r:id="rId12"/>
    <p:sldId id="2573" r:id="rId13"/>
    <p:sldId id="2698" r:id="rId14"/>
    <p:sldId id="1291" r:id="rId15"/>
    <p:sldId id="1667" r:id="rId16"/>
    <p:sldId id="1800" r:id="rId17"/>
    <p:sldId id="1797" r:id="rId18"/>
    <p:sldId id="1798" r:id="rId19"/>
    <p:sldId id="1799" r:id="rId20"/>
    <p:sldId id="1654" r:id="rId21"/>
    <p:sldId id="1442" r:id="rId22"/>
    <p:sldId id="1443" r:id="rId23"/>
    <p:sldId id="1444" r:id="rId24"/>
    <p:sldId id="1445" r:id="rId25"/>
    <p:sldId id="1446" r:id="rId26"/>
    <p:sldId id="1447" r:id="rId27"/>
    <p:sldId id="1448" r:id="rId28"/>
    <p:sldId id="1449" r:id="rId29"/>
    <p:sldId id="1450" r:id="rId30"/>
    <p:sldId id="1451" r:id="rId31"/>
    <p:sldId id="1452" r:id="rId32"/>
    <p:sldId id="1453" r:id="rId33"/>
    <p:sldId id="1454" r:id="rId34"/>
    <p:sldId id="1455" r:id="rId35"/>
    <p:sldId id="1456" r:id="rId36"/>
    <p:sldId id="1457" r:id="rId37"/>
    <p:sldId id="1458" r:id="rId38"/>
    <p:sldId id="1459" r:id="rId39"/>
    <p:sldId id="1460" r:id="rId40"/>
    <p:sldId id="1461" r:id="rId41"/>
    <p:sldId id="1462" r:id="rId42"/>
    <p:sldId id="1675" r:id="rId43"/>
    <p:sldId id="1465" r:id="rId44"/>
    <p:sldId id="1487" r:id="rId45"/>
    <p:sldId id="1488" r:id="rId46"/>
    <p:sldId id="1489" r:id="rId47"/>
    <p:sldId id="1490" r:id="rId48"/>
    <p:sldId id="1491" r:id="rId49"/>
    <p:sldId id="1492" r:id="rId50"/>
    <p:sldId id="1493" r:id="rId51"/>
    <p:sldId id="1494" r:id="rId52"/>
    <p:sldId id="1495" r:id="rId53"/>
    <p:sldId id="1676" r:id="rId54"/>
    <p:sldId id="1496" r:id="rId55"/>
    <p:sldId id="1497" r:id="rId56"/>
    <p:sldId id="1498" r:id="rId57"/>
    <p:sldId id="1499" r:id="rId58"/>
    <p:sldId id="1500" r:id="rId59"/>
    <p:sldId id="1501" r:id="rId60"/>
    <p:sldId id="1502" r:id="rId61"/>
    <p:sldId id="1503" r:id="rId62"/>
    <p:sldId id="1504" r:id="rId63"/>
    <p:sldId id="1505" r:id="rId64"/>
    <p:sldId id="1506" r:id="rId65"/>
    <p:sldId id="1486" r:id="rId66"/>
    <p:sldId id="1507" r:id="rId67"/>
    <p:sldId id="1669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bration (Ripple 1,2)" id="{10478674-E8C1-8441-B10E-ABE61E044524}">
          <p14:sldIdLst>
            <p14:sldId id="2697"/>
            <p14:sldId id="2629"/>
            <p14:sldId id="2630"/>
            <p14:sldId id="2695"/>
            <p14:sldId id="2604"/>
            <p14:sldId id="2691"/>
            <p14:sldId id="2693"/>
            <p14:sldId id="2692"/>
            <p14:sldId id="2694"/>
            <p14:sldId id="2605"/>
            <p14:sldId id="2696"/>
            <p14:sldId id="2573"/>
          </p14:sldIdLst>
        </p14:section>
        <p14:section name="Inaudible acoustics (BackDoor)" id="{A8995946-D935-ED42-8630-EFFFC429797D}">
          <p14:sldIdLst>
            <p14:sldId id="2698"/>
            <p14:sldId id="1291"/>
            <p14:sldId id="1667"/>
            <p14:sldId id="1800"/>
            <p14:sldId id="1797"/>
            <p14:sldId id="1798"/>
            <p14:sldId id="1799"/>
            <p14:sldId id="1654"/>
            <p14:sldId id="1442"/>
            <p14:sldId id="1443"/>
            <p14:sldId id="1444"/>
            <p14:sldId id="1445"/>
            <p14:sldId id="1446"/>
            <p14:sldId id="1447"/>
            <p14:sldId id="1448"/>
            <p14:sldId id="1449"/>
            <p14:sldId id="1450"/>
            <p14:sldId id="1451"/>
            <p14:sldId id="1452"/>
            <p14:sldId id="1453"/>
            <p14:sldId id="1454"/>
            <p14:sldId id="1455"/>
            <p14:sldId id="1456"/>
            <p14:sldId id="1457"/>
            <p14:sldId id="1458"/>
            <p14:sldId id="1459"/>
            <p14:sldId id="1460"/>
            <p14:sldId id="1461"/>
            <p14:sldId id="1462"/>
            <p14:sldId id="1675"/>
            <p14:sldId id="1465"/>
            <p14:sldId id="1487"/>
            <p14:sldId id="1488"/>
            <p14:sldId id="1489"/>
            <p14:sldId id="1490"/>
            <p14:sldId id="1491"/>
            <p14:sldId id="1492"/>
            <p14:sldId id="1493"/>
            <p14:sldId id="1494"/>
            <p14:sldId id="1495"/>
            <p14:sldId id="1676"/>
            <p14:sldId id="1496"/>
            <p14:sldId id="1497"/>
            <p14:sldId id="1498"/>
            <p14:sldId id="1499"/>
            <p14:sldId id="1500"/>
            <p14:sldId id="1501"/>
            <p14:sldId id="1502"/>
            <p14:sldId id="1503"/>
            <p14:sldId id="1504"/>
            <p14:sldId id="1505"/>
            <p14:sldId id="1506"/>
            <p14:sldId id="1486"/>
            <p14:sldId id="1507"/>
            <p14:sldId id="16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3A6"/>
    <a:srgbClr val="B93429"/>
    <a:srgbClr val="000000"/>
    <a:srgbClr val="2F3F65"/>
    <a:srgbClr val="BB222D"/>
    <a:srgbClr val="7F96BA"/>
    <a:srgbClr val="C65B05"/>
    <a:srgbClr val="7C8595"/>
    <a:srgbClr val="FD8509"/>
    <a:srgbClr val="263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57"/>
    <p:restoredTop sz="94522" autoAdjust="0"/>
  </p:normalViewPr>
  <p:slideViewPr>
    <p:cSldViewPr snapToGrid="0" snapToObjects="1">
      <p:cViewPr varScale="1">
        <p:scale>
          <a:sx n="117" d="100"/>
          <a:sy n="117" d="100"/>
        </p:scale>
        <p:origin x="16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864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20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2724-5C52-9C47-82D7-E6741C2FC1F7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1821A-6EB8-164F-A892-0F93A75A6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5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4B48-24D0-8243-85A7-202D0BCFD1AC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8135-54D7-3746-8976-0B97D07C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fld id="{134BCEA5-57F6-6D46-9321-E0CEDEC3603C}" type="slidenum">
              <a:rPr lang="en-US" altLang="en-US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1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demo of our vibratory ring … which contains an image that needs to be transmitted to the receiver …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==========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an image to demonstrate the 10 kbps bandwidth achieved …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in general the data could be credit card information … or authentication passwords … that would take MUCH LESS TIME for transmission.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1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Microphones in today’s devices sense air vibrations and process them in 4 main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93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completely different use-case is in acoustic communication … … where data can be TRANSMITTED over high ultrasound frequencies but RECEIVED through regular microphones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 … a shopping mall or museum can offer location based information from acoustic beacons … without making it audible to users.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Near ultrasound can be used in this context</a:t>
            </a:r>
            <a:r>
              <a:rPr lang="mr-I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very limited bandwidth … around 2KHz … while backdoor can use the entire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bandwidth of the microphone.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9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an important meeting is going on and someone is sneakily recording it …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now, its not easy to prevent it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 BACKDOOR we can build 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inaudible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jammer that can block all the microphones ... doesn’t interfere the meeting at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can even jam all the 911 phone calls before a bank robbery. 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various applications are possible … this paper focuses on enabling the core capability … and understanding what is, or is not, possible …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Microphones in today’s devices sense air vibrations and process them in 4 main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Microphones in today’s devices sense air vibrations and process them in 4 main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21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stage is a diaphragm that converts the sound vibration into electrical voltage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30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…This voltage, contain all the information of the sound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however, is too weak for further processing … and so 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8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fld id="{41F80980-183A-784B-9ED7-105F4D86D66E}" type="slidenum">
              <a:rPr lang="en-US" altLang="en-US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8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4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60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 … let’s focus a bit more on the amplifier 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2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INPUT OUTPUT relation of an amplifier can be modeled by a straight line … that is … … if the INPUT signal is Vin … after passing through the amplifier it will be multiplied by a constant gain A1 … to produce the amplified OUTPUT signal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simple equation captures this behavior … … HOWEVER …this behavior is frequency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linear equation is true ONLY when Vin is in the low audible frequency regime …</a:t>
            </a:r>
            <a:r>
              <a:rPr lang="en-US" dirty="0">
                <a:effectLst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same amplifier is fed with a high frequency Vin … … the input output relation becomes non-linear … as shown by a curve.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now …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higher order polynomial of Vin … that is … a1 Vin + a2 Vin squared + a3 Vin cubed and so on … Now, since the third and higher order coefficients are weak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73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… they can be ignored for practical purposes …</a:t>
            </a:r>
            <a:r>
              <a:rPr lang="en-US" dirty="0">
                <a:effectLst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 … … the second order term is reasonably strong … and more IMPORTANTLY … it is fundamental to all amplifiers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far more expensive amplifier may be linear over a larger frequency range … but it will always exhibit non-linearity above some frequency threshold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1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simple case where we are playing two high frequencies … F1 = 50kHz … and F2 = 40kHz … through a speaker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frequencies will appear in the received spectrum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13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simple case where we are playing two high frequencies … F1 = 50kHz … and F2 = 40kHz … through a speaker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frequencies will appear in the received spectrum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41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simple case where we are playing two high frequencies … F1 = 50kHz … and F2 = 40kHz … through a speaker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frequencies will appear in the received spectrum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91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will pass through the amplifier … meaning that the signals will get SQUARED … due to the non-linearity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simple trigonometry … sin F1 + sin F2 SQUARED will result in a signal with 4 frequency components … namely 2F1 … 2F2 … F1+F2 … and F1—F2.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4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simple subtraction does not work … since the sound arrives over different channels to each of the microphones.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adaptive filtering can be used to constantly equalize and cancel the effects of the ambient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36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that the first 3 components are at EVEN HIGHER frequencies … 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52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will all be removed by the low pass filter.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46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fourth component is much lower … since it is the DIFFERENCE of the 2 frequencies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F1 and F2 are chosen correctly … this 4th component can survive the filter … and actually get recorded by the microphone.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8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generalization … a whole set of frequencies can be TRANSLATED into the lower frequency band by using an appropriate frequency F2 … at a slightly lower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72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30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</a:t>
            </a:r>
            <a:r>
              <a:rPr lang="en-US" baseline="0" dirty="0"/>
              <a:t> signal can be used for data communication to microphone enabled devices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79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can use it for designing an inaudible jammer, that can block un-</a:t>
            </a:r>
            <a:r>
              <a:rPr lang="en-US" baseline="0" dirty="0" err="1"/>
              <a:t>authorised</a:t>
            </a:r>
            <a:r>
              <a:rPr lang="en-US" baseline="0" dirty="0"/>
              <a:t> recording of private </a:t>
            </a:r>
            <a:r>
              <a:rPr lang="en-US" baseline="0" dirty="0" err="1"/>
              <a:t>converstion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003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6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asked the question</a:t>
            </a:r>
            <a:r>
              <a:rPr lang="mr-IN" baseline="0" dirty="0"/>
              <a:t>…</a:t>
            </a:r>
            <a:r>
              <a:rPr lang="en-US" baseline="0" dirty="0"/>
              <a:t>can someone use this technique to launch attack from the outside of the house</a:t>
            </a:r>
            <a:r>
              <a:rPr lang="mr-IN" baseline="0" dirty="0"/>
              <a:t>…</a:t>
            </a:r>
            <a:r>
              <a:rPr lang="en-US" baseline="0" dirty="0"/>
              <a:t>and trigger </a:t>
            </a:r>
            <a:r>
              <a:rPr lang="en-US" baseline="0" dirty="0" err="1"/>
              <a:t>alexa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99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simple subtraction does not work … since the sound arrives over different channels to each of the microphones.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adaptive filtering can be used to constantly equalize and cancel the effects of the ambient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21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9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00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69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82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84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6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00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78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ieeexplore.ieee.org</a:t>
            </a:r>
            <a:r>
              <a:rPr lang="en-US" dirty="0"/>
              <a:t>/stamp/</a:t>
            </a:r>
            <a:r>
              <a:rPr lang="en-US" dirty="0" err="1"/>
              <a:t>stamp.jsp?tp</a:t>
            </a:r>
            <a:r>
              <a:rPr lang="en-US" dirty="0"/>
              <a:t>=&amp;</a:t>
            </a:r>
            <a:r>
              <a:rPr lang="en-US" dirty="0" err="1"/>
              <a:t>arnumber</a:t>
            </a:r>
            <a:r>
              <a:rPr lang="en-US" dirty="0"/>
              <a:t>=1146107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34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simple subtraction does not work … since the sound arrives over different channels to each of the microphones.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adaptive filtering can be used to constantly equalize and cancel the effects of the ambient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671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108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376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411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73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758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95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33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760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14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5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simple subtraction does not work … since the sound arrives over different channels to each of the microphones.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adaptive filtering can be used to constantly equalize and cancel the effects of the ambient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055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91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simple subtraction does not work … since the sound arrives over different channels to each of the microphones.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adaptive filtering can be used to constantly equalize and cancel the effects of the ambient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 … even this did not work well … and upon carefully analysis … we realized that vibration was LEAKING from one microphone to another … making the two inputs to the adaptive filter CORRELATED.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why was it leaking?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… the  two microphones are always on the same PCB … and this creates a solid surface channel for vibrations to propagate from the first microphone to the second.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stronger the leakage … the worse was the cancellation through adaptive filtering.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6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 … even this did not work well … and upon carefully analysis … we realized that vibration was LEAKING from one microphone to another … making the two inputs to the adaptive filter CORRELATED.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why was it leaking?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… the  two microphones are always on the same PCB … and this creates a solid surface channel for vibrations to propagate from the first microphone to the second.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stronger the leakage … the worse was the cancellation through adaptive filtering.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3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621A-E34F-9248-B830-032176361374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3213-8B16-C24A-88C8-0589995BF694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9F-1B81-6D42-9619-670D79F231C8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3CE8-C674-4D49-9C10-57BD8F83D6EA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E207-597E-4041-995D-8D10AE3834B1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7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77AF-E967-6C4D-90E9-CADD951F0B37}" type="datetime1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4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395A6-6430-C346-8914-03CC2FE40AFF}" type="datetime1">
              <a:rPr lang="en-US" smtClean="0"/>
              <a:t>4/18/21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FA972-9F11-C14E-8FCE-5719FD4B061B}" type="datetime1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3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424-28EF-E44E-8212-AC30A1EA6150}" type="datetime1">
              <a:rPr lang="en-US" smtClean="0"/>
              <a:t>4/18/21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92F1-F3A0-324A-B1F5-BCB3FEF5A4C8}" type="datetime1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6DE3-05F3-F143-B9B0-36D433505E01}" type="datetime1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6691-3FC3-0D47-A55E-9931E91284A7}" type="datetime1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390.png"/><Relationship Id="rId3" Type="http://schemas.openxmlformats.org/officeDocument/2006/relationships/image" Target="../media/image8.png"/><Relationship Id="rId7" Type="http://schemas.openxmlformats.org/officeDocument/2006/relationships/image" Target="../media/image118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11.png"/><Relationship Id="rId5" Type="http://schemas.openxmlformats.org/officeDocument/2006/relationships/image" Target="../media/image1160.png"/><Relationship Id="rId10" Type="http://schemas.openxmlformats.org/officeDocument/2006/relationships/image" Target="../media/image1420.png"/><Relationship Id="rId4" Type="http://schemas.openxmlformats.org/officeDocument/2006/relationships/image" Target="../media/image1170.png"/><Relationship Id="rId9" Type="http://schemas.openxmlformats.org/officeDocument/2006/relationships/image" Target="../media/image11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390.png"/><Relationship Id="rId3" Type="http://schemas.openxmlformats.org/officeDocument/2006/relationships/image" Target="../media/image8.png"/><Relationship Id="rId7" Type="http://schemas.openxmlformats.org/officeDocument/2006/relationships/image" Target="../media/image118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11.png"/><Relationship Id="rId5" Type="http://schemas.openxmlformats.org/officeDocument/2006/relationships/image" Target="../media/image1160.png"/><Relationship Id="rId10" Type="http://schemas.openxmlformats.org/officeDocument/2006/relationships/image" Target="../media/image1420.png"/><Relationship Id="rId4" Type="http://schemas.openxmlformats.org/officeDocument/2006/relationships/image" Target="../media/image1170.png"/><Relationship Id="rId9" Type="http://schemas.openxmlformats.org/officeDocument/2006/relationships/image" Target="../media/image1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jp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jpeg"/><Relationship Id="rId5" Type="http://schemas.openxmlformats.org/officeDocument/2006/relationships/image" Target="../media/image42.tiff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jpeg"/><Relationship Id="rId5" Type="http://schemas.openxmlformats.org/officeDocument/2006/relationships/image" Target="../media/image42.tiff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1.tiff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60.png"/><Relationship Id="rId4" Type="http://schemas.openxmlformats.org/officeDocument/2006/relationships/image" Target="../media/image50.png"/><Relationship Id="rId14" Type="http://schemas.openxmlformats.org/officeDocument/2006/relationships/image" Target="../media/image139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0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60.tiff"/><Relationship Id="rId7" Type="http://schemas.openxmlformats.org/officeDocument/2006/relationships/image" Target="../media/image10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050.png"/><Relationship Id="rId5" Type="http://schemas.openxmlformats.org/officeDocument/2006/relationships/image" Target="../media/image62.emf"/><Relationship Id="rId10" Type="http://schemas.openxmlformats.org/officeDocument/2006/relationships/image" Target="../media/image1040.png"/><Relationship Id="rId4" Type="http://schemas.openxmlformats.org/officeDocument/2006/relationships/image" Target="../media/image9.png"/><Relationship Id="rId9" Type="http://schemas.openxmlformats.org/officeDocument/2006/relationships/image" Target="../media/image10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60.png"/><Relationship Id="rId15" Type="http://schemas.openxmlformats.org/officeDocument/2006/relationships/image" Target="../media/image541.png"/><Relationship Id="rId4" Type="http://schemas.openxmlformats.org/officeDocument/2006/relationships/image" Target="../media/image50.png"/><Relationship Id="rId14" Type="http://schemas.openxmlformats.org/officeDocument/2006/relationships/image" Target="../media/image139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60.png"/><Relationship Id="rId15" Type="http://schemas.openxmlformats.org/officeDocument/2006/relationships/image" Target="../media/image541.png"/><Relationship Id="rId4" Type="http://schemas.openxmlformats.org/officeDocument/2006/relationships/image" Target="../media/image50.png"/><Relationship Id="rId14" Type="http://schemas.openxmlformats.org/officeDocument/2006/relationships/image" Target="../media/image13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3" Type="http://schemas.openxmlformats.org/officeDocument/2006/relationships/image" Target="../media/image8.png"/><Relationship Id="rId7" Type="http://schemas.openxmlformats.org/officeDocument/2006/relationships/image" Target="../media/image1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60.png"/><Relationship Id="rId10" Type="http://schemas.openxmlformats.org/officeDocument/2006/relationships/image" Target="../media/image1220.png"/><Relationship Id="rId4" Type="http://schemas.openxmlformats.org/officeDocument/2006/relationships/image" Target="../media/image50.png"/><Relationship Id="rId9" Type="http://schemas.openxmlformats.org/officeDocument/2006/relationships/image" Target="../media/image1190.png"/><Relationship Id="rId14" Type="http://schemas.openxmlformats.org/officeDocument/2006/relationships/image" Target="../media/image13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3" Type="http://schemas.openxmlformats.org/officeDocument/2006/relationships/image" Target="../media/image8.png"/><Relationship Id="rId7" Type="http://schemas.openxmlformats.org/officeDocument/2006/relationships/image" Target="../media/image118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50.png"/><Relationship Id="rId5" Type="http://schemas.openxmlformats.org/officeDocument/2006/relationships/image" Target="../media/image1160.png"/><Relationship Id="rId10" Type="http://schemas.openxmlformats.org/officeDocument/2006/relationships/image" Target="../media/image1220.png"/><Relationship Id="rId4" Type="http://schemas.openxmlformats.org/officeDocument/2006/relationships/image" Target="../media/image50.png"/><Relationship Id="rId9" Type="http://schemas.openxmlformats.org/officeDocument/2006/relationships/image" Target="../media/image1190.png"/><Relationship Id="rId14" Type="http://schemas.openxmlformats.org/officeDocument/2006/relationships/image" Target="../media/image13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307824"/>
            <a:ext cx="9144000" cy="789709"/>
            <a:chOff x="-367147" y="-1207657"/>
            <a:chExt cx="9144000" cy="789709"/>
          </a:xfrm>
        </p:grpSpPr>
        <p:sp>
          <p:nvSpPr>
            <p:cNvPr id="13" name="Rectangle 1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-975999"/>
              <a:ext cx="8598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1. Vibratory Sensing and 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09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1579" r="-28947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140019" y="4324844"/>
                <a:ext cx="1651927" cy="708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𝑉𝑙𝑒𝑎𝑘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019" y="4324844"/>
                <a:ext cx="1651927" cy="70820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 rot="18622153">
            <a:off x="4656227" y="3077648"/>
            <a:ext cx="622185" cy="1248688"/>
            <a:chOff x="4002406" y="3093433"/>
            <a:chExt cx="1065734" cy="18163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 rot="2977847">
                  <a:off x="3848229" y="4085423"/>
                  <a:ext cx="978537" cy="670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  <m:r>
                          <a:rPr lang="en-US" sz="2800" i="1" baseline="-25000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𝑙𝑒𝑎𝑘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977847">
                  <a:off x="3848229" y="4085423"/>
                  <a:ext cx="978537" cy="6701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/>
            <p:cNvGrpSpPr/>
            <p:nvPr/>
          </p:nvGrpSpPr>
          <p:grpSpPr>
            <a:xfrm rot="2970568">
              <a:off x="3918227" y="3669251"/>
              <a:ext cx="1725731" cy="574095"/>
              <a:chOff x="2072967" y="2945814"/>
              <a:chExt cx="2088134" cy="1118749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2072967" y="3158994"/>
                <a:ext cx="265935" cy="6937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2331526" y="2947212"/>
                <a:ext cx="265936" cy="111735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592540" y="3191924"/>
                <a:ext cx="265936" cy="63071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851098" y="3291892"/>
                <a:ext cx="265936" cy="430786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117034" y="3084748"/>
                <a:ext cx="265935" cy="839483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375593" y="2945814"/>
                <a:ext cx="265936" cy="111735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636607" y="3158990"/>
                <a:ext cx="265936" cy="69379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3895165" y="3290494"/>
                <a:ext cx="265936" cy="430786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0" name="Rounded Rectangle 39"/>
          <p:cNvSpPr/>
          <p:nvPr/>
        </p:nvSpPr>
        <p:spPr>
          <a:xfrm>
            <a:off x="2909783" y="4972918"/>
            <a:ext cx="4689196" cy="10827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Correlation derails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adaptive filter</a:t>
            </a:r>
          </a:p>
        </p:txBody>
      </p:sp>
      <p:pic>
        <p:nvPicPr>
          <p:cNvPr id="41" name="Picture 40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42" name="Picture 41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7" name="Straight Connector 46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07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1579" r="-28947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140019" y="4324844"/>
                <a:ext cx="1651927" cy="708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𝑉𝑙𝑒𝑎𝑘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019" y="4324844"/>
                <a:ext cx="1651927" cy="70820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 rot="18622153">
            <a:off x="4656227" y="3077648"/>
            <a:ext cx="622185" cy="1248688"/>
            <a:chOff x="4002406" y="3093433"/>
            <a:chExt cx="1065734" cy="18163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 rot="2977847">
                  <a:off x="3848229" y="4085423"/>
                  <a:ext cx="978537" cy="670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  <m:r>
                          <a:rPr lang="en-US" sz="2800" i="1" baseline="-25000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𝑙𝑒𝑎𝑘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977847">
                  <a:off x="3848229" y="4085423"/>
                  <a:ext cx="978537" cy="6701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/>
            <p:cNvGrpSpPr/>
            <p:nvPr/>
          </p:nvGrpSpPr>
          <p:grpSpPr>
            <a:xfrm rot="2970568">
              <a:off x="3918227" y="3669251"/>
              <a:ext cx="1725731" cy="574095"/>
              <a:chOff x="2072967" y="2945814"/>
              <a:chExt cx="2088134" cy="1118749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2072967" y="3158994"/>
                <a:ext cx="265935" cy="6937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2331526" y="2947212"/>
                <a:ext cx="265936" cy="111735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592540" y="3191924"/>
                <a:ext cx="265936" cy="63071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851098" y="3291892"/>
                <a:ext cx="265936" cy="430786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117034" y="3084748"/>
                <a:ext cx="265935" cy="839483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375593" y="2945814"/>
                <a:ext cx="265936" cy="111735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636607" y="3158990"/>
                <a:ext cx="265936" cy="693791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3895165" y="3290494"/>
                <a:ext cx="265936" cy="430786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0" name="Rounded Rectangle 39"/>
          <p:cNvSpPr/>
          <p:nvPr/>
        </p:nvSpPr>
        <p:spPr>
          <a:xfrm>
            <a:off x="2909783" y="4972918"/>
            <a:ext cx="4689196" cy="10827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Correlation derails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adaptive filter</a:t>
            </a:r>
          </a:p>
        </p:txBody>
      </p:sp>
      <p:pic>
        <p:nvPicPr>
          <p:cNvPr id="41" name="Picture 40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42" name="Picture 41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7" name="Straight Connector 46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7765590-D030-3745-A26B-CD022FF3CE95}"/>
              </a:ext>
            </a:extLst>
          </p:cNvPr>
          <p:cNvSpPr txBox="1"/>
          <p:nvPr/>
        </p:nvSpPr>
        <p:spPr>
          <a:xfrm>
            <a:off x="0" y="4984345"/>
            <a:ext cx="9130152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Lucida Bright" panose="02040602050505020304" pitchFamily="18" charset="77"/>
              </a:rPr>
              <a:t>400</a:t>
            </a:r>
            <a:r>
              <a:rPr lang="en-US" sz="3600" b="1" dirty="0">
                <a:solidFill>
                  <a:srgbClr val="FF0000"/>
                </a:solidFill>
                <a:latin typeface="Lucida Bright" panose="02040602050505020304" pitchFamily="18" charset="77"/>
              </a:rPr>
              <a:t> bps </a:t>
            </a:r>
            <a:r>
              <a:rPr lang="en-US" b="1" dirty="0">
                <a:solidFill>
                  <a:srgbClr val="FF0000"/>
                </a:solidFill>
                <a:latin typeface="Lucida Bright" panose="02040602050505020304" pitchFamily="18" charset="77"/>
              </a:rPr>
              <a:t>with accelerometer … </a:t>
            </a:r>
            <a:r>
              <a:rPr lang="en-US" sz="4000" b="1" dirty="0">
                <a:solidFill>
                  <a:srgbClr val="FF0000"/>
                </a:solidFill>
                <a:latin typeface="Lucida Bright" panose="02040602050505020304" pitchFamily="18" charset="77"/>
              </a:rPr>
              <a:t>8 kbps </a:t>
            </a:r>
            <a:r>
              <a:rPr lang="en-US" b="1" dirty="0">
                <a:solidFill>
                  <a:srgbClr val="FF0000"/>
                </a:solidFill>
                <a:latin typeface="Lucida Bright" panose="02040602050505020304" pitchFamily="18" charset="77"/>
              </a:rPr>
              <a:t>with microphone</a:t>
            </a:r>
          </a:p>
          <a:p>
            <a:endParaRPr lang="en-US" b="1" dirty="0">
              <a:solidFill>
                <a:srgbClr val="FF0000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781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Demo</a:t>
            </a:r>
          </a:p>
        </p:txBody>
      </p:sp>
      <p:pic>
        <p:nvPicPr>
          <p:cNvPr id="3" name="RippleTouc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9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909096"/>
            <a:ext cx="9144000" cy="789709"/>
            <a:chOff x="-367147" y="-1207657"/>
            <a:chExt cx="9144000" cy="789709"/>
          </a:xfrm>
        </p:grpSpPr>
        <p:sp>
          <p:nvSpPr>
            <p:cNvPr id="7" name="Rectangle 6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-1013045"/>
              <a:ext cx="6084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2. Inaudible Acoustics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307824"/>
            <a:ext cx="9144000" cy="789709"/>
            <a:chOff x="-367147" y="-1207657"/>
            <a:chExt cx="9144000" cy="789709"/>
          </a:xfrm>
        </p:grpSpPr>
        <p:sp>
          <p:nvSpPr>
            <p:cNvPr id="13" name="Rectangle 1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-975999"/>
              <a:ext cx="8598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1. Vibratory Sensing and 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29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03143" y="531153"/>
            <a:ext cx="8640857" cy="1068725"/>
            <a:chOff x="503142" y="988353"/>
            <a:chExt cx="8640857" cy="10687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</a:blip>
            <a:srcRect l="2938" t="43780" b="43671"/>
            <a:stretch/>
          </p:blipFill>
          <p:spPr>
            <a:xfrm>
              <a:off x="890954" y="1100876"/>
              <a:ext cx="8253045" cy="946689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720882" y="995921"/>
              <a:ext cx="869232" cy="1051644"/>
              <a:chOff x="6478238" y="979872"/>
              <a:chExt cx="869232" cy="1051644"/>
            </a:xfrm>
          </p:grpSpPr>
          <p:pic>
            <p:nvPicPr>
              <p:cNvPr id="9" name="Picture 8" descr="iphone-7-plu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9" r="30328" b="2932"/>
              <a:stretch/>
            </p:blipFill>
            <p:spPr>
              <a:xfrm>
                <a:off x="6821358" y="1086371"/>
                <a:ext cx="526112" cy="94514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875229" y="1210864"/>
                <a:ext cx="408686" cy="7030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pic>
            <p:nvPicPr>
              <p:cNvPr id="11" name="Picture 10" descr="Podcast-Op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58" y="1600611"/>
                <a:ext cx="298830" cy="293143"/>
              </a:xfrm>
              <a:prstGeom prst="rect">
                <a:avLst/>
              </a:prstGeom>
            </p:spPr>
          </p:pic>
          <p:pic>
            <p:nvPicPr>
              <p:cNvPr id="12" name="Picture 11" descr="yes-check-mark-png-2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238" y="979872"/>
                <a:ext cx="584860" cy="584860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5596" y="1104483"/>
              <a:ext cx="952595" cy="952595"/>
            </a:xfrm>
            <a:prstGeom prst="rect">
              <a:avLst/>
            </a:prstGeom>
          </p:spPr>
        </p:pic>
        <p:pic>
          <p:nvPicPr>
            <p:cNvPr id="15" name="Picture 14" descr="yes-check-mark-png-2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348" y="988353"/>
              <a:ext cx="584860" cy="5848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82484" y="1197797"/>
              <a:ext cx="276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Lucida Bright" charset="0"/>
                  <a:ea typeface="Lucida Bright" charset="0"/>
                  <a:cs typeface="Lucida Bright" charset="0"/>
                </a:defRPr>
              </a:lvl1pPr>
            </a:lstStyle>
            <a:p>
              <a:r>
                <a:rPr lang="en-US" sz="2000" dirty="0"/>
                <a:t>Normal Sound</a:t>
              </a:r>
            </a:p>
          </p:txBody>
        </p:sp>
        <p:pic>
          <p:nvPicPr>
            <p:cNvPr id="17" name="Picture 16" descr="Oxygen-Icons.org-Oxygen-Actions-speaker.ic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503142" y="1142840"/>
              <a:ext cx="877303" cy="87730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68741" y="1530036"/>
              <a:ext cx="1529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Lucida Bright" charset="0"/>
                  <a:ea typeface="Lucida Bright" charset="0"/>
                  <a:cs typeface="Lucida Bright" charset="0"/>
                </a:rPr>
                <a:t>(&lt; 24 kHz)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3143" y="1885643"/>
            <a:ext cx="8640857" cy="1093964"/>
            <a:chOff x="503143" y="2194040"/>
            <a:chExt cx="8640857" cy="10939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38" t="43780" b="43671"/>
            <a:stretch/>
          </p:blipFill>
          <p:spPr>
            <a:xfrm>
              <a:off x="890955" y="2331802"/>
              <a:ext cx="8253045" cy="946689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8064003" y="2333346"/>
              <a:ext cx="526112" cy="945145"/>
              <a:chOff x="6821358" y="1086371"/>
              <a:chExt cx="526112" cy="945145"/>
            </a:xfrm>
          </p:grpSpPr>
          <p:pic>
            <p:nvPicPr>
              <p:cNvPr id="28" name="Picture 27" descr="iphone-7-plu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9" r="30328" b="2932"/>
              <a:stretch/>
            </p:blipFill>
            <p:spPr>
              <a:xfrm>
                <a:off x="6821358" y="1086371"/>
                <a:ext cx="526112" cy="945145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875229" y="1210864"/>
                <a:ext cx="408686" cy="7030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pic>
            <p:nvPicPr>
              <p:cNvPr id="30" name="Picture 29" descr="Podcast-Op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58" y="1600611"/>
                <a:ext cx="298830" cy="293143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5597" y="2335409"/>
              <a:ext cx="952595" cy="9525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75759" y="2431527"/>
              <a:ext cx="276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Lucida Bright" charset="0"/>
                  <a:ea typeface="Lucida Bright" charset="0"/>
                  <a:cs typeface="Lucida Bright" charset="0"/>
                </a:defRPr>
              </a:lvl1pPr>
            </a:lstStyle>
            <a:p>
              <a:r>
                <a:rPr lang="en-US" sz="2000" dirty="0"/>
                <a:t>Ultrasound</a:t>
              </a:r>
            </a:p>
          </p:txBody>
        </p:sp>
        <p:pic>
          <p:nvPicPr>
            <p:cNvPr id="26" name="Picture 25" descr="Oxygen-Icons.org-Oxygen-Actions-speaker.ic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503143" y="2373766"/>
              <a:ext cx="877303" cy="87730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50294" y="2805080"/>
              <a:ext cx="1529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Lucida Bright" charset="0"/>
                  <a:ea typeface="Lucida Bright" charset="0"/>
                  <a:cs typeface="Lucida Bright" charset="0"/>
                </a:rPr>
                <a:t>(&gt; 25 kHz)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288564" y="2254395"/>
              <a:ext cx="590221" cy="557311"/>
              <a:chOff x="5143382" y="2276435"/>
              <a:chExt cx="590221" cy="557311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143382" y="2276435"/>
                <a:ext cx="590221" cy="557311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5229818" y="2358052"/>
                <a:ext cx="417350" cy="394079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7729296" y="2194040"/>
              <a:ext cx="590221" cy="557311"/>
              <a:chOff x="5143382" y="2276435"/>
              <a:chExt cx="590221" cy="557311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143382" y="2276435"/>
                <a:ext cx="590221" cy="557311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5229818" y="2358052"/>
                <a:ext cx="417350" cy="394079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97" name="Group 96"/>
          <p:cNvGrpSpPr/>
          <p:nvPr/>
        </p:nvGrpSpPr>
        <p:grpSpPr>
          <a:xfrm>
            <a:off x="503142" y="3142394"/>
            <a:ext cx="8640857" cy="1156587"/>
            <a:chOff x="503142" y="3599594"/>
            <a:chExt cx="8640857" cy="1156587"/>
          </a:xfrm>
        </p:grpSpPr>
        <p:grpSp>
          <p:nvGrpSpPr>
            <p:cNvPr id="39" name="Group 38"/>
            <p:cNvGrpSpPr/>
            <p:nvPr/>
          </p:nvGrpSpPr>
          <p:grpSpPr>
            <a:xfrm>
              <a:off x="503142" y="3722572"/>
              <a:ext cx="8640857" cy="1033609"/>
              <a:chOff x="503143" y="2254395"/>
              <a:chExt cx="8640857" cy="103360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2938" t="43780" b="43671"/>
              <a:stretch/>
            </p:blipFill>
            <p:spPr>
              <a:xfrm>
                <a:off x="890955" y="2331802"/>
                <a:ext cx="8253045" cy="946689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8064003" y="2333346"/>
                <a:ext cx="526112" cy="945145"/>
                <a:chOff x="6821358" y="1086371"/>
                <a:chExt cx="526112" cy="945145"/>
              </a:xfrm>
            </p:grpSpPr>
            <p:pic>
              <p:nvPicPr>
                <p:cNvPr id="52" name="Picture 51" descr="iphone-7-plus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19" r="30328" b="2932"/>
                <a:stretch/>
              </p:blipFill>
              <p:spPr>
                <a:xfrm>
                  <a:off x="6821358" y="1086371"/>
                  <a:ext cx="526112" cy="945145"/>
                </a:xfrm>
                <a:prstGeom prst="rect">
                  <a:avLst/>
                </a:prstGeom>
              </p:spPr>
            </p:pic>
            <p:sp>
              <p:nvSpPr>
                <p:cNvPr id="53" name="Rectangle 52"/>
                <p:cNvSpPr/>
                <p:nvPr/>
              </p:nvSpPr>
              <p:spPr>
                <a:xfrm>
                  <a:off x="6875229" y="1210864"/>
                  <a:ext cx="408686" cy="70301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ucida Bright" charset="0"/>
                    <a:ea typeface="Lucida Bright" charset="0"/>
                    <a:cs typeface="Lucida Bright" charset="0"/>
                  </a:endParaRPr>
                </a:p>
              </p:txBody>
            </p:sp>
            <p:pic>
              <p:nvPicPr>
                <p:cNvPr id="54" name="Picture 53" descr="Podcast-Opp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7458" y="1600611"/>
                  <a:ext cx="298830" cy="293143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5597" y="2335409"/>
                <a:ext cx="952595" cy="952595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463207" y="2421213"/>
                <a:ext cx="27624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latin typeface="Lucida Bright" charset="0"/>
                    <a:ea typeface="Lucida Bright" charset="0"/>
                    <a:cs typeface="Lucida Bright" charset="0"/>
                  </a:defRPr>
                </a:lvl1pPr>
              </a:lstStyle>
              <a:p>
                <a:r>
                  <a:rPr lang="en-US" sz="2000" dirty="0"/>
                  <a:t>This project</a:t>
                </a:r>
              </a:p>
            </p:txBody>
          </p:sp>
          <p:pic>
            <p:nvPicPr>
              <p:cNvPr id="44" name="Picture 43" descr="Oxygen-Icons.org-Oxygen-Actions-speaker.ico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503143" y="2373766"/>
                <a:ext cx="877303" cy="877303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037742" y="2794766"/>
                <a:ext cx="152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Lucida Bright" charset="0"/>
                    <a:ea typeface="Lucida Bright" charset="0"/>
                    <a:cs typeface="Lucida Bright" charset="0"/>
                  </a:rPr>
                  <a:t>(&gt; 25 kHz)</a:t>
                </a: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6288564" y="2254395"/>
                <a:ext cx="590221" cy="557311"/>
                <a:chOff x="5143382" y="2276435"/>
                <a:chExt cx="590221" cy="557311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5143382" y="2276435"/>
                  <a:ext cx="590221" cy="557311"/>
                </a:xfrm>
                <a:prstGeom prst="ellipse">
                  <a:avLst/>
                </a:prstGeom>
                <a:noFill/>
                <a:ln w="57150" cmpd="sng">
                  <a:solidFill>
                    <a:srgbClr val="FC202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ucida Bright" charset="0"/>
                    <a:ea typeface="Lucida Bright" charset="0"/>
                    <a:cs typeface="Lucida Bright" charset="0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5229818" y="2358052"/>
                  <a:ext cx="417350" cy="394079"/>
                </a:xfrm>
                <a:prstGeom prst="line">
                  <a:avLst/>
                </a:prstGeom>
                <a:noFill/>
                <a:ln w="57150" cmpd="sng">
                  <a:solidFill>
                    <a:srgbClr val="FC202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pic>
          <p:nvPicPr>
            <p:cNvPr id="55" name="Picture 54" descr="yes-check-mark-png-2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329" y="3599594"/>
              <a:ext cx="584860" cy="584860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475759" y="4598428"/>
            <a:ext cx="6882085" cy="1602063"/>
            <a:chOff x="1830461" y="5176223"/>
            <a:chExt cx="6447470" cy="1602063"/>
          </a:xfrm>
        </p:grpSpPr>
        <p:sp>
          <p:nvSpPr>
            <p:cNvPr id="57" name="TextBox 56"/>
            <p:cNvSpPr txBox="1"/>
            <p:nvPr/>
          </p:nvSpPr>
          <p:spPr>
            <a:xfrm flipH="1">
              <a:off x="2571698" y="5439308"/>
              <a:ext cx="4152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Lucida Bright" charset="0"/>
                  <a:ea typeface="Lucida Bright" charset="0"/>
                  <a:cs typeface="Lucida Bright" charset="0"/>
                </a:rPr>
                <a:t>“Alexa, open the garage door!”</a:t>
              </a:r>
            </a:p>
          </p:txBody>
        </p:sp>
        <p:pic>
          <p:nvPicPr>
            <p:cNvPr id="58" name="Picture 57" descr="robber-with-eyes-mask-icon-8.jp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461" y="5770876"/>
              <a:ext cx="913949" cy="913949"/>
            </a:xfrm>
            <a:prstGeom prst="rect">
              <a:avLst/>
            </a:prstGeom>
          </p:spPr>
        </p:pic>
        <p:pic>
          <p:nvPicPr>
            <p:cNvPr id="59" name="Picture 58" descr="amazon_b00x4whp5e_echo_1187819.jp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2216" y="5405363"/>
              <a:ext cx="1372923" cy="1372923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 flipH="1">
              <a:off x="7602543" y="5176223"/>
              <a:ext cx="675388" cy="431293"/>
              <a:chOff x="1665560" y="3369730"/>
              <a:chExt cx="817219" cy="521866"/>
            </a:xfrm>
          </p:grpSpPr>
          <p:sp>
            <p:nvSpPr>
              <p:cNvPr id="95" name="Oval Callout 94"/>
              <p:cNvSpPr/>
              <p:nvPr/>
            </p:nvSpPr>
            <p:spPr>
              <a:xfrm>
                <a:off x="1665560" y="3404651"/>
                <a:ext cx="817219" cy="486945"/>
              </a:xfrm>
              <a:prstGeom prst="wedgeEllipseCallout">
                <a:avLst>
                  <a:gd name="adj1" fmla="val 69439"/>
                  <a:gd name="adj2" fmla="val 64284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720224" y="3369730"/>
                <a:ext cx="707910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  <a:endParaRPr lang="en-US" sz="2400" dirty="0">
                  <a:solidFill>
                    <a:srgbClr val="009051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505213" y="5711100"/>
              <a:ext cx="4105864" cy="970426"/>
              <a:chOff x="1993233" y="5660210"/>
              <a:chExt cx="4105864" cy="97042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614"/>
              <a:stretch/>
            </p:blipFill>
            <p:spPr>
              <a:xfrm>
                <a:off x="2192903" y="5660210"/>
                <a:ext cx="527912" cy="970426"/>
              </a:xfrm>
              <a:prstGeom prst="rect">
                <a:avLst/>
              </a:prstGeom>
            </p:spPr>
          </p:pic>
          <p:sp>
            <p:nvSpPr>
              <p:cNvPr id="63" name="Arc 62"/>
              <p:cNvSpPr/>
              <p:nvPr/>
            </p:nvSpPr>
            <p:spPr>
              <a:xfrm rot="2453866">
                <a:off x="1993233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>
              <a:xfrm rot="2453866">
                <a:off x="2098004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 rot="2453866">
                <a:off x="2202777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rot="2453866">
                <a:off x="2307548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 rot="2453866">
                <a:off x="2412320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2453866">
                <a:off x="2620709" y="5693710"/>
                <a:ext cx="862760" cy="866014"/>
              </a:xfrm>
              <a:prstGeom prst="arc">
                <a:avLst>
                  <a:gd name="adj1" fmla="val 16988502"/>
                  <a:gd name="adj2" fmla="val 20879369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 rot="2453866">
                <a:off x="272616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rot="2453866">
                <a:off x="2830938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/>
              <p:cNvSpPr/>
              <p:nvPr/>
            </p:nvSpPr>
            <p:spPr>
              <a:xfrm rot="2453866">
                <a:off x="293571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rot="2453866">
                <a:off x="304048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2453866">
                <a:off x="314525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2453866">
                <a:off x="3250025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rot="2453866">
                <a:off x="335479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2453866">
                <a:off x="3459569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2453866">
                <a:off x="356434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2453866">
                <a:off x="366911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Arc 78"/>
              <p:cNvSpPr/>
              <p:nvPr/>
            </p:nvSpPr>
            <p:spPr>
              <a:xfrm rot="2453866">
                <a:off x="377388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>
              <a:xfrm rot="2453866">
                <a:off x="3878656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2453866">
                <a:off x="398342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81"/>
              <p:cNvSpPr/>
              <p:nvPr/>
            </p:nvSpPr>
            <p:spPr>
              <a:xfrm rot="2453866">
                <a:off x="4088199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/>
              <p:cNvSpPr/>
              <p:nvPr/>
            </p:nvSpPr>
            <p:spPr>
              <a:xfrm rot="2453866">
                <a:off x="4192971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c 83"/>
              <p:cNvSpPr/>
              <p:nvPr/>
            </p:nvSpPr>
            <p:spPr>
              <a:xfrm rot="2453866">
                <a:off x="42977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Arc 84"/>
              <p:cNvSpPr/>
              <p:nvPr/>
            </p:nvSpPr>
            <p:spPr>
              <a:xfrm rot="2453866">
                <a:off x="440251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>
              <a:xfrm rot="2453866">
                <a:off x="4507286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/>
              <p:cNvSpPr/>
              <p:nvPr/>
            </p:nvSpPr>
            <p:spPr>
              <a:xfrm rot="2453866">
                <a:off x="460062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>
              <a:xfrm rot="2453866">
                <a:off x="4705398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 rot="2453866">
                <a:off x="481017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2453866">
                <a:off x="49149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Arc 90"/>
              <p:cNvSpPr/>
              <p:nvPr/>
            </p:nvSpPr>
            <p:spPr>
              <a:xfrm rot="2453866">
                <a:off x="502131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2453866">
                <a:off x="51284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2453866">
                <a:off x="523633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>
              <a:xfrm rot="2453866">
                <a:off x="2500608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1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Demo</a:t>
              </a:r>
            </a:p>
          </p:txBody>
        </p:sp>
      </p:grpSp>
      <p:pic>
        <p:nvPicPr>
          <p:cNvPr id="5" name="BackDoor_video_demo_for t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619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0492" y="2283496"/>
            <a:ext cx="6563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Lucida Bright" charset="0"/>
                <a:ea typeface="Lucida Bright" charset="0"/>
                <a:cs typeface="Lucida Bright" charset="0"/>
              </a:rPr>
              <a:t>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36414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1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1"/>
          <a:stretch/>
        </p:blipFill>
        <p:spPr>
          <a:xfrm>
            <a:off x="0" y="560408"/>
            <a:ext cx="5101859" cy="6297592"/>
          </a:xfrm>
          <a:prstGeom prst="rect">
            <a:avLst/>
          </a:prstGeom>
        </p:spPr>
      </p:pic>
      <p:pic>
        <p:nvPicPr>
          <p:cNvPr id="2" name="Picture 1" descr="john-singer-sargeant-metropolitan-museum-of-a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16393"/>
          <a:stretch/>
        </p:blipFill>
        <p:spPr>
          <a:xfrm>
            <a:off x="4601870" y="790194"/>
            <a:ext cx="4542130" cy="6067806"/>
          </a:xfrm>
          <a:prstGeom prst="rect">
            <a:avLst/>
          </a:prstGeom>
        </p:spPr>
      </p:pic>
      <p:pic>
        <p:nvPicPr>
          <p:cNvPr id="39" name="Picture 38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5387">
            <a:off x="5678131" y="791950"/>
            <a:ext cx="530427" cy="530427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-210860" y="2123619"/>
            <a:ext cx="740834" cy="74060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382770" y="1951761"/>
            <a:ext cx="1084655" cy="108432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557893" y="1776731"/>
            <a:ext cx="1443676" cy="144323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-796821" y="1531531"/>
            <a:ext cx="1921533" cy="192094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9909">
            <a:off x="-27767" y="2315590"/>
            <a:ext cx="383425" cy="383425"/>
          </a:xfrm>
          <a:prstGeom prst="rect">
            <a:avLst/>
          </a:prstGeom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 rot="20115694">
            <a:off x="1827948" y="2382839"/>
            <a:ext cx="1586549" cy="2727670"/>
            <a:chOff x="5454294" y="2782302"/>
            <a:chExt cx="1953158" cy="3372891"/>
          </a:xfrm>
        </p:grpSpPr>
        <p:pic>
          <p:nvPicPr>
            <p:cNvPr id="52" name="Picture 51" descr="Nexus-5-Press-Image-001-1280x87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294" y="2782302"/>
              <a:ext cx="1953158" cy="337289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710611" y="3467026"/>
              <a:ext cx="1439334" cy="1714500"/>
            </a:xfrm>
            <a:prstGeom prst="rect">
              <a:avLst/>
            </a:prstGeom>
            <a:solidFill>
              <a:srgbClr val="DACFAE"/>
            </a:solidFill>
            <a:ln>
              <a:solidFill>
                <a:srgbClr val="BAB29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0062536">
            <a:off x="2012689" y="3012456"/>
            <a:ext cx="1112604" cy="1161798"/>
            <a:chOff x="5275192" y="1957007"/>
            <a:chExt cx="1480876" cy="1546346"/>
          </a:xfrm>
        </p:grpSpPr>
        <p:sp>
          <p:nvSpPr>
            <p:cNvPr id="55" name="TextBox 54"/>
            <p:cNvSpPr txBox="1"/>
            <p:nvPr/>
          </p:nvSpPr>
          <p:spPr>
            <a:xfrm>
              <a:off x="5275192" y="2888878"/>
              <a:ext cx="1480876" cy="614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</a:rPr>
                <a:t>$ 5.00</a:t>
              </a:r>
            </a:p>
          </p:txBody>
        </p:sp>
        <p:pic>
          <p:nvPicPr>
            <p:cNvPr id="56" name="Picture 55" descr="Timing is key when putting your product on the shelf  EliteBusinessMagazine.co.uk_423dc545febee590af127a056213945b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6" t="39311" r="8492" b="50933"/>
            <a:stretch/>
          </p:blipFill>
          <p:spPr>
            <a:xfrm>
              <a:off x="5652353" y="1957007"/>
              <a:ext cx="801096" cy="903353"/>
            </a:xfrm>
            <a:prstGeom prst="rect">
              <a:avLst/>
            </a:prstGeom>
          </p:spPr>
        </p:pic>
      </p:grpSp>
      <p:pic>
        <p:nvPicPr>
          <p:cNvPr id="3" name="Picture 2" descr="manWithPhone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6" b="98366" l="10000" r="96917">
                        <a14:backgroundMark x1="29083" y1="23853" x2="29083" y2="23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4282" y="3487367"/>
            <a:ext cx="1954425" cy="46841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3925552">
            <a:off x="3666493" y="1100017"/>
            <a:ext cx="4475757" cy="2710812"/>
            <a:chOff x="486834" y="10626"/>
            <a:chExt cx="5547791" cy="3280780"/>
          </a:xfrm>
          <a:effectLst/>
        </p:grpSpPr>
        <p:sp>
          <p:nvSpPr>
            <p:cNvPr id="8" name="Arc 7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44" name="Rectangle 43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0" y="-1105191"/>
              <a:ext cx="851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</a:t>
              </a:r>
              <a:r>
                <a:rPr 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Acoustic Communication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52167" y="4546909"/>
            <a:ext cx="1393701" cy="840908"/>
            <a:chOff x="7952167" y="4546909"/>
            <a:chExt cx="1393701" cy="840908"/>
          </a:xfrm>
        </p:grpSpPr>
        <p:sp>
          <p:nvSpPr>
            <p:cNvPr id="28" name="TextBox 27"/>
            <p:cNvSpPr txBox="1"/>
            <p:nvPr/>
          </p:nvSpPr>
          <p:spPr>
            <a:xfrm>
              <a:off x="8059411" y="5049263"/>
              <a:ext cx="12677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signal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78156" y="4794976"/>
              <a:ext cx="12677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jamming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52167" y="4546909"/>
              <a:ext cx="12677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</a:p>
          </p:txBody>
        </p:sp>
      </p:grpSp>
      <p:pic>
        <p:nvPicPr>
          <p:cNvPr id="20" name="Picture 19" descr="p060413ps-02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7420" y="707301"/>
            <a:ext cx="7713074" cy="6182850"/>
          </a:xfrm>
          <a:prstGeom prst="rect">
            <a:avLst/>
          </a:prstGeom>
        </p:spPr>
      </p:pic>
      <p:pic>
        <p:nvPicPr>
          <p:cNvPr id="23" name="Picture 22" descr="S-OG-0213_2_zps368de55c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78" y="2578205"/>
            <a:ext cx="1990435" cy="19904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48720" y="4568640"/>
            <a:ext cx="2431644" cy="2898775"/>
            <a:chOff x="6965164" y="2539999"/>
            <a:chExt cx="2210585" cy="2635250"/>
          </a:xfrm>
        </p:grpSpPr>
        <p:pic>
          <p:nvPicPr>
            <p:cNvPr id="6" name="Picture 5" descr="smartphone_PNG850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5164" y="2539999"/>
              <a:ext cx="2210585" cy="2635250"/>
            </a:xfrm>
            <a:prstGeom prst="rect">
              <a:avLst/>
            </a:prstGeom>
          </p:spPr>
        </p:pic>
        <p:pic>
          <p:nvPicPr>
            <p:cNvPr id="7" name="Picture 6" descr="Podcast-Op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251" y="3047999"/>
              <a:ext cx="486834" cy="486834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8701">
            <a:off x="6384407" y="1342623"/>
            <a:ext cx="1628319" cy="1443980"/>
          </a:xfrm>
          <a:prstGeom prst="rect">
            <a:avLst/>
          </a:prstGeom>
        </p:spPr>
      </p:pic>
      <p:pic>
        <p:nvPicPr>
          <p:cNvPr id="3" name="Picture 2" descr="images-4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31" y="741048"/>
            <a:ext cx="619245" cy="3674314"/>
          </a:xfrm>
          <a:prstGeom prst="rect">
            <a:avLst/>
          </a:prstGeom>
        </p:spPr>
      </p:pic>
      <p:pic>
        <p:nvPicPr>
          <p:cNvPr id="4" name="Picture 3" descr="images-4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31" y="3196365"/>
            <a:ext cx="619245" cy="369378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-1363803" y="4128290"/>
            <a:ext cx="6586942" cy="1752695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-2426930" y="3916048"/>
            <a:ext cx="9116607" cy="244030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3878890" y="3522544"/>
            <a:ext cx="11983370" cy="319893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OmniPowerSoundSource_Type4292 L_600x600.png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95" y="4500668"/>
            <a:ext cx="926725" cy="9267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31616" y="4498501"/>
            <a:ext cx="2147083" cy="628939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120809" y="4305228"/>
            <a:ext cx="4089973" cy="1107093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28384" y="4650128"/>
            <a:ext cx="1000144" cy="339620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21" name="Rectangle 20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-1105191"/>
              <a:ext cx="7737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Protecting Privacy </a:t>
              </a:r>
              <a:r>
                <a:rPr 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(Inaudible Jammer)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2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15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spects-Lobby-(1)-(2)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b="14492"/>
          <a:stretch/>
        </p:blipFill>
        <p:spPr>
          <a:xfrm flipH="1">
            <a:off x="-3305" y="778751"/>
            <a:ext cx="3790725" cy="26563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632086">
            <a:off x="635221" y="3934802"/>
            <a:ext cx="2663252" cy="1725163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1" name="Picture 60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104">
            <a:off x="3804270" y="5155981"/>
            <a:ext cx="877303" cy="877303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 rot="17076034">
            <a:off x="3405480" y="3781029"/>
            <a:ext cx="2961622" cy="1930993"/>
            <a:chOff x="486834" y="10626"/>
            <a:chExt cx="5027090" cy="3058537"/>
          </a:xfrm>
          <a:effectLst/>
        </p:grpSpPr>
        <p:sp>
          <p:nvSpPr>
            <p:cNvPr id="36" name="Arc 35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752596" y="3560001"/>
            <a:ext cx="237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Jamming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911 calls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961243" y="1035487"/>
            <a:ext cx="2811185" cy="2399593"/>
            <a:chOff x="43840" y="3689670"/>
            <a:chExt cx="2365475" cy="2062024"/>
          </a:xfrm>
        </p:grpSpPr>
        <p:pic>
          <p:nvPicPr>
            <p:cNvPr id="58" name="Picture 57" descr="amazon_b00x4whp5e_echo_1187819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0" y="3741597"/>
              <a:ext cx="2010097" cy="2010097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1592096" y="3689670"/>
              <a:ext cx="817219" cy="504542"/>
              <a:chOff x="1763092" y="3559592"/>
              <a:chExt cx="817219" cy="504542"/>
            </a:xfrm>
          </p:grpSpPr>
          <p:sp>
            <p:nvSpPr>
              <p:cNvPr id="66" name="Oval Callout 65"/>
              <p:cNvSpPr/>
              <p:nvPr/>
            </p:nvSpPr>
            <p:spPr>
              <a:xfrm>
                <a:off x="1763092" y="3559592"/>
                <a:ext cx="817219" cy="486945"/>
              </a:xfrm>
              <a:prstGeom prst="wedgeEllipseCallout">
                <a:avLst>
                  <a:gd name="adj1" fmla="val -61521"/>
                  <a:gd name="adj2" fmla="val 653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828583" y="3602469"/>
                <a:ext cx="707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  <a:endParaRPr lang="en-US" sz="2400" dirty="0">
                  <a:solidFill>
                    <a:srgbClr val="009051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5521703" y="3561167"/>
            <a:ext cx="326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Inaudible 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Voice Commands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69" name="Rectangle 68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0" y="-1105191"/>
              <a:ext cx="854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Threats</a:t>
              </a:r>
              <a:r>
                <a:rPr 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: Inaudible Acoustic Attack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48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9525"/>
            <a:ext cx="9472613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8728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3600" y="2463800"/>
            <a:ext cx="2020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Lucida Bright" charset="0"/>
                <a:ea typeface="Lucida Bright" charset="0"/>
                <a:cs typeface="Lucida Bright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66047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/>
          <p:cNvGrpSpPr/>
          <p:nvPr/>
        </p:nvGrpSpPr>
        <p:grpSpPr>
          <a:xfrm>
            <a:off x="5041460" y="1656850"/>
            <a:ext cx="1456509" cy="707400"/>
            <a:chOff x="5559375" y="2435356"/>
            <a:chExt cx="1456509" cy="7074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9" name="Straight Connector 178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Arrow Connector 175"/>
            <p:cNvCxnSpPr/>
            <p:nvPr/>
          </p:nvCxnSpPr>
          <p:spPr>
            <a:xfrm>
              <a:off x="5559375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375523" y="1637025"/>
            <a:ext cx="1275889" cy="753665"/>
            <a:chOff x="625781" y="1510427"/>
            <a:chExt cx="1275889" cy="753665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201" name="Freeform 200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8" name="Group 217"/>
          <p:cNvGrpSpPr/>
          <p:nvPr/>
        </p:nvGrpSpPr>
        <p:grpSpPr>
          <a:xfrm>
            <a:off x="78555" y="2761658"/>
            <a:ext cx="9050875" cy="2943032"/>
            <a:chOff x="78555" y="2761658"/>
            <a:chExt cx="9050875" cy="2943032"/>
          </a:xfrm>
        </p:grpSpPr>
        <p:grpSp>
          <p:nvGrpSpPr>
            <p:cNvPr id="216" name="Group 215"/>
            <p:cNvGrpSpPr/>
            <p:nvPr/>
          </p:nvGrpSpPr>
          <p:grpSpPr>
            <a:xfrm>
              <a:off x="89338" y="2761658"/>
              <a:ext cx="9040092" cy="2943032"/>
              <a:chOff x="89338" y="2761658"/>
              <a:chExt cx="9040092" cy="2943032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66844" y="4590933"/>
                <a:ext cx="631292" cy="722222"/>
                <a:chOff x="950036" y="1905174"/>
                <a:chExt cx="631292" cy="722222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983661" y="1979886"/>
                  <a:ext cx="597667" cy="56034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950036" y="1917626"/>
                  <a:ext cx="177045" cy="7097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133078" y="1905174"/>
                  <a:ext cx="0" cy="709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/>
              <p:cNvGrpSpPr/>
              <p:nvPr/>
            </p:nvGrpSpPr>
            <p:grpSpPr>
              <a:xfrm>
                <a:off x="4579409" y="4630337"/>
                <a:ext cx="859147" cy="635058"/>
                <a:chOff x="3859935" y="1979886"/>
                <a:chExt cx="859147" cy="635058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859935" y="1979886"/>
                  <a:ext cx="859147" cy="635058"/>
                </a:xfrm>
                <a:prstGeom prst="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987435" y="2080036"/>
                  <a:ext cx="0" cy="440711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4314149" y="2179977"/>
                  <a:ext cx="0" cy="64524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Freeform 85"/>
                <p:cNvSpPr/>
                <p:nvPr/>
              </p:nvSpPr>
              <p:spPr>
                <a:xfrm rot="397662">
                  <a:off x="3984450" y="2183655"/>
                  <a:ext cx="585216" cy="294315"/>
                </a:xfrm>
                <a:custGeom>
                  <a:avLst/>
                  <a:gdLst>
                    <a:gd name="connsiteX0" fmla="*/ 0 w 585216"/>
                    <a:gd name="connsiteY0" fmla="*/ 20369 h 294315"/>
                    <a:gd name="connsiteX1" fmla="*/ 323736 w 585216"/>
                    <a:gd name="connsiteY1" fmla="*/ 20369 h 294315"/>
                    <a:gd name="connsiteX2" fmla="*/ 435799 w 585216"/>
                    <a:gd name="connsiteY2" fmla="*/ 232055 h 294315"/>
                    <a:gd name="connsiteX3" fmla="*/ 585216 w 585216"/>
                    <a:gd name="connsiteY3" fmla="*/ 294315 h 294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5216" h="294315">
                      <a:moveTo>
                        <a:pt x="0" y="20369"/>
                      </a:moveTo>
                      <a:cubicBezTo>
                        <a:pt x="125551" y="2728"/>
                        <a:pt x="251103" y="-14912"/>
                        <a:pt x="323736" y="20369"/>
                      </a:cubicBezTo>
                      <a:cubicBezTo>
                        <a:pt x="396369" y="55650"/>
                        <a:pt x="392219" y="186397"/>
                        <a:pt x="435799" y="232055"/>
                      </a:cubicBezTo>
                      <a:cubicBezTo>
                        <a:pt x="479379" y="277713"/>
                        <a:pt x="585216" y="294315"/>
                        <a:pt x="585216" y="294315"/>
                      </a:cubicBezTo>
                    </a:path>
                  </a:pathLst>
                </a:cu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Isosceles Triangle 86"/>
              <p:cNvSpPr/>
              <p:nvPr/>
            </p:nvSpPr>
            <p:spPr>
              <a:xfrm rot="5400000">
                <a:off x="2359655" y="4609229"/>
                <a:ext cx="635061" cy="683049"/>
              </a:xfrm>
              <a:prstGeom prst="triangl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6721662" y="4603385"/>
                <a:ext cx="1081494" cy="731320"/>
                <a:chOff x="6141478" y="1992334"/>
                <a:chExt cx="1081494" cy="731320"/>
              </a:xfrm>
            </p:grpSpPr>
            <p:sp>
              <p:nvSpPr>
                <p:cNvPr id="89" name="Isosceles Triangle 6"/>
                <p:cNvSpPr/>
                <p:nvPr/>
              </p:nvSpPr>
              <p:spPr>
                <a:xfrm rot="5400000">
                  <a:off x="6364694" y="1769118"/>
                  <a:ext cx="635062" cy="108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62" h="1081494">
                      <a:moveTo>
                        <a:pt x="0" y="1081494"/>
                      </a:moveTo>
                      <a:lnTo>
                        <a:pt x="0" y="382470"/>
                      </a:lnTo>
                      <a:lnTo>
                        <a:pt x="1440" y="382470"/>
                      </a:lnTo>
                      <a:lnTo>
                        <a:pt x="317532" y="0"/>
                      </a:lnTo>
                      <a:lnTo>
                        <a:pt x="633624" y="382470"/>
                      </a:lnTo>
                      <a:lnTo>
                        <a:pt x="635059" y="382470"/>
                      </a:lnTo>
                      <a:lnTo>
                        <a:pt x="635059" y="384206"/>
                      </a:lnTo>
                      <a:lnTo>
                        <a:pt x="635062" y="384210"/>
                      </a:lnTo>
                      <a:lnTo>
                        <a:pt x="635059" y="384210"/>
                      </a:lnTo>
                      <a:lnTo>
                        <a:pt x="635059" y="1081494"/>
                      </a:lnTo>
                      <a:close/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339560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803235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6463945" y="2150866"/>
                  <a:ext cx="214905" cy="16900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Arc 92"/>
                <p:cNvSpPr/>
                <p:nvPr/>
              </p:nvSpPr>
              <p:spPr>
                <a:xfrm rot="15821177">
                  <a:off x="6469761" y="2188229"/>
                  <a:ext cx="585216" cy="485633"/>
                </a:xfrm>
                <a:prstGeom prst="arc">
                  <a:avLst>
                    <a:gd name="adj1" fmla="val 15494356"/>
                    <a:gd name="adj2" fmla="val 0"/>
                  </a:avLst>
                </a:prstGeom>
                <a:ln>
                  <a:solidFill>
                    <a:srgbClr val="000000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8090976" y="4609380"/>
                <a:ext cx="1038454" cy="643091"/>
                <a:chOff x="3260507" y="4878083"/>
                <a:chExt cx="1142299" cy="58462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3374650" y="4878083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" name="Group 95"/>
                <p:cNvGrpSpPr/>
                <p:nvPr/>
              </p:nvGrpSpPr>
              <p:grpSpPr>
                <a:xfrm flipV="1">
                  <a:off x="3846260" y="5170397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3260507" y="5173130"/>
                  <a:ext cx="1142299" cy="1"/>
                </a:xfrm>
                <a:prstGeom prst="line">
                  <a:avLst/>
                </a:prstGeom>
                <a:ln w="9525" cmpd="sng">
                  <a:solidFill>
                    <a:srgbClr val="953735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/>
              <p:cNvCxnSpPr>
                <a:endCxn id="87" idx="3"/>
              </p:cNvCxnSpPr>
              <p:nvPr/>
            </p:nvCxnSpPr>
            <p:spPr>
              <a:xfrm flipV="1">
                <a:off x="1303747" y="4950754"/>
                <a:ext cx="1031914" cy="440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1856748" y="5273803"/>
                <a:ext cx="166377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Lucida Bright" charset="0"/>
                    <a:ea typeface="Lucida Bright" charset="0"/>
                    <a:cs typeface="Lucida Bright" charset="0"/>
                  </a:rPr>
                  <a:t>Amplifier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936289" y="5273803"/>
                <a:ext cx="20965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Lucida Bright" charset="0"/>
                    <a:ea typeface="Lucida Bright" charset="0"/>
                    <a:cs typeface="Lucida Bright" charset="0"/>
                  </a:rPr>
                  <a:t>Filter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646689" y="5273803"/>
                <a:ext cx="10175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Lucida Bright" charset="0"/>
                    <a:ea typeface="Lucida Bright" charset="0"/>
                    <a:cs typeface="Lucida Bright" charset="0"/>
                  </a:rPr>
                  <a:t>ADC</a:t>
                </a:r>
              </a:p>
            </p:txBody>
          </p:sp>
          <p:cxnSp>
            <p:nvCxnSpPr>
              <p:cNvPr id="124" name="Straight Connector 123"/>
              <p:cNvCxnSpPr>
                <a:endCxn id="83" idx="1"/>
              </p:cNvCxnSpPr>
              <p:nvPr/>
            </p:nvCxnSpPr>
            <p:spPr>
              <a:xfrm>
                <a:off x="3013468" y="4947830"/>
                <a:ext cx="1565941" cy="36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5438556" y="4950121"/>
                <a:ext cx="1283106" cy="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803156" y="4912685"/>
                <a:ext cx="242046" cy="4585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6" name="Group 205"/>
              <p:cNvGrpSpPr/>
              <p:nvPr/>
            </p:nvGrpSpPr>
            <p:grpSpPr>
              <a:xfrm>
                <a:off x="89338" y="4523652"/>
                <a:ext cx="672355" cy="753665"/>
                <a:chOff x="89338" y="3908684"/>
                <a:chExt cx="672355" cy="753665"/>
              </a:xfrm>
            </p:grpSpPr>
            <p:sp>
              <p:nvSpPr>
                <p:cNvPr id="207" name="Freeform 206"/>
                <p:cNvSpPr/>
                <p:nvPr/>
              </p:nvSpPr>
              <p:spPr>
                <a:xfrm>
                  <a:off x="89338" y="44613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91533" y="432320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93728" y="418503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Freeform 209"/>
                <p:cNvSpPr/>
                <p:nvPr/>
              </p:nvSpPr>
              <p:spPr>
                <a:xfrm>
                  <a:off x="95923" y="404685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Freeform 210"/>
                <p:cNvSpPr/>
                <p:nvPr/>
              </p:nvSpPr>
              <p:spPr>
                <a:xfrm>
                  <a:off x="98118" y="39086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>
                <a:off x="968901" y="2761658"/>
                <a:ext cx="6647175" cy="1761994"/>
                <a:chOff x="968901" y="2761658"/>
                <a:chExt cx="6647175" cy="1761994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968901" y="2761658"/>
                  <a:ext cx="3378060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346960" y="2761658"/>
                  <a:ext cx="3269116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7" name="TextBox 216"/>
            <p:cNvSpPr txBox="1"/>
            <p:nvPr/>
          </p:nvSpPr>
          <p:spPr>
            <a:xfrm>
              <a:off x="78555" y="5273803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</p:grpSp>
      <p:pic>
        <p:nvPicPr>
          <p:cNvPr id="119" name="Picture 118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38" y="1291055"/>
            <a:ext cx="1389000" cy="1388996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622009" y="1604226"/>
            <a:ext cx="1916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Air vibrations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235886" y="1600832"/>
            <a:ext cx="1916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Digital</a:t>
            </a:r>
          </a:p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6777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968901" y="2761658"/>
            <a:ext cx="6647175" cy="1761994"/>
            <a:chOff x="968901" y="2761658"/>
            <a:chExt cx="6647175" cy="1761994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968901" y="2761658"/>
              <a:ext cx="3378060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4346960" y="2761658"/>
              <a:ext cx="3269116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5041460" y="1656850"/>
            <a:ext cx="1456509" cy="707400"/>
            <a:chOff x="5559375" y="2435356"/>
            <a:chExt cx="1456509" cy="7074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49" name="Group 148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55" name="Straight Connector 154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149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51" name="Straight Connector 150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7" name="Group 136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45" name="Straight Connector 144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oup 139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38" name="Straight Connector 137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Straight Arrow Connector 134"/>
            <p:cNvCxnSpPr/>
            <p:nvPr/>
          </p:nvCxnSpPr>
          <p:spPr>
            <a:xfrm>
              <a:off x="5559375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375523" y="1637025"/>
            <a:ext cx="1275889" cy="753665"/>
            <a:chOff x="625781" y="1510427"/>
            <a:chExt cx="1275889" cy="753665"/>
          </a:xfrm>
        </p:grpSpPr>
        <p:cxnSp>
          <p:nvCxnSpPr>
            <p:cNvPr id="160" name="Straight Arrow Connector 159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162" name="Freeform 161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7" name="Picture 166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38" y="1291055"/>
            <a:ext cx="1389000" cy="1388996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622009" y="1604226"/>
            <a:ext cx="1916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Air vibrations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6235886" y="1600832"/>
            <a:ext cx="1916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Digital</a:t>
            </a:r>
          </a:p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9744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03755" y="445467"/>
            <a:ext cx="9425621" cy="2729206"/>
            <a:chOff x="-103755" y="445467"/>
            <a:chExt cx="9425621" cy="2729206"/>
          </a:xfrm>
        </p:grpSpPr>
        <p:grpSp>
          <p:nvGrpSpPr>
            <p:cNvPr id="2" name="Group 1"/>
            <p:cNvGrpSpPr/>
            <p:nvPr/>
          </p:nvGrpSpPr>
          <p:grpSpPr>
            <a:xfrm>
              <a:off x="-103755" y="689655"/>
              <a:ext cx="9425621" cy="2485018"/>
              <a:chOff x="-103755" y="689655"/>
              <a:chExt cx="9425621" cy="2485018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294620" y="2805341"/>
                <a:ext cx="9027246" cy="369332"/>
                <a:chOff x="294620" y="2805341"/>
                <a:chExt cx="9027246" cy="369332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929564" y="2805341"/>
                  <a:ext cx="848721" cy="277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10k</a:t>
                  </a:r>
                </a:p>
              </p:txBody>
            </p: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294620" y="2816579"/>
                  <a:ext cx="8849380" cy="14386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1784963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20k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2662840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30k</a:t>
                  </a: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3630629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40k</a:t>
                  </a: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4564701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50k</a:t>
                  </a:r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>
                <a:xfrm>
                  <a:off x="5386383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60k</a:t>
                  </a: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241782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70k</a:t>
                  </a:r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7085942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80k</a:t>
                  </a: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7862668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90k</a:t>
                  </a: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8473145" y="2805341"/>
                  <a:ext cx="84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100k</a:t>
                  </a:r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318479" y="2353064"/>
                <a:ext cx="7121469" cy="465675"/>
                <a:chOff x="318479" y="1231424"/>
                <a:chExt cx="7121469" cy="1607631"/>
              </a:xfrm>
            </p:grpSpPr>
            <p:sp>
              <p:nvSpPr>
                <p:cNvPr id="137" name="Freeform 136"/>
                <p:cNvSpPr/>
                <p:nvPr/>
              </p:nvSpPr>
              <p:spPr>
                <a:xfrm>
                  <a:off x="2832781" y="1597515"/>
                  <a:ext cx="1446637" cy="1232084"/>
                </a:xfrm>
                <a:custGeom>
                  <a:avLst/>
                  <a:gdLst>
                    <a:gd name="connsiteX0" fmla="*/ 0 w 1750431"/>
                    <a:gd name="connsiteY0" fmla="*/ 1490820 h 1490820"/>
                    <a:gd name="connsiteX1" fmla="*/ 34322 w 1750431"/>
                    <a:gd name="connsiteY1" fmla="*/ 552582 h 1490820"/>
                    <a:gd name="connsiteX2" fmla="*/ 148729 w 1750431"/>
                    <a:gd name="connsiteY2" fmla="*/ 1445052 h 1490820"/>
                    <a:gd name="connsiteX3" fmla="*/ 205933 w 1750431"/>
                    <a:gd name="connsiteY3" fmla="*/ 72022 h 1490820"/>
                    <a:gd name="connsiteX4" fmla="*/ 354662 w 1750431"/>
                    <a:gd name="connsiteY4" fmla="*/ 1399284 h 1490820"/>
                    <a:gd name="connsiteX5" fmla="*/ 503392 w 1750431"/>
                    <a:gd name="connsiteY5" fmla="*/ 1067469 h 1490820"/>
                    <a:gd name="connsiteX6" fmla="*/ 697884 w 1750431"/>
                    <a:gd name="connsiteY6" fmla="*/ 1399284 h 1490820"/>
                    <a:gd name="connsiteX7" fmla="*/ 869495 w 1750431"/>
                    <a:gd name="connsiteY7" fmla="*/ 1044585 h 1490820"/>
                    <a:gd name="connsiteX8" fmla="*/ 1052547 w 1750431"/>
                    <a:gd name="connsiteY8" fmla="*/ 1353517 h 1490820"/>
                    <a:gd name="connsiteX9" fmla="*/ 1086869 w 1750431"/>
                    <a:gd name="connsiteY9" fmla="*/ 3370 h 1490820"/>
                    <a:gd name="connsiteX10" fmla="*/ 1212717 w 1750431"/>
                    <a:gd name="connsiteY10" fmla="*/ 953049 h 1490820"/>
                    <a:gd name="connsiteX11" fmla="*/ 1304243 w 1750431"/>
                    <a:gd name="connsiteY11" fmla="*/ 426721 h 1490820"/>
                    <a:gd name="connsiteX12" fmla="*/ 1384328 w 1750431"/>
                    <a:gd name="connsiteY12" fmla="*/ 1353517 h 1490820"/>
                    <a:gd name="connsiteX13" fmla="*/ 1498735 w 1750431"/>
                    <a:gd name="connsiteY13" fmla="*/ 1181888 h 1490820"/>
                    <a:gd name="connsiteX14" fmla="*/ 1567379 w 1750431"/>
                    <a:gd name="connsiteY14" fmla="*/ 1422168 h 1490820"/>
                    <a:gd name="connsiteX15" fmla="*/ 1647465 w 1750431"/>
                    <a:gd name="connsiteY15" fmla="*/ 1342075 h 1490820"/>
                    <a:gd name="connsiteX16" fmla="*/ 1750431 w 1750431"/>
                    <a:gd name="connsiteY16" fmla="*/ 1467936 h 149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50431" h="1490820">
                      <a:moveTo>
                        <a:pt x="0" y="1490820"/>
                      </a:moveTo>
                      <a:cubicBezTo>
                        <a:pt x="4767" y="1025515"/>
                        <a:pt x="9534" y="560210"/>
                        <a:pt x="34322" y="552582"/>
                      </a:cubicBezTo>
                      <a:cubicBezTo>
                        <a:pt x="59110" y="544954"/>
                        <a:pt x="120127" y="1525145"/>
                        <a:pt x="148729" y="1445052"/>
                      </a:cubicBezTo>
                      <a:cubicBezTo>
                        <a:pt x="177331" y="1364959"/>
                        <a:pt x="171611" y="79650"/>
                        <a:pt x="205933" y="72022"/>
                      </a:cubicBezTo>
                      <a:cubicBezTo>
                        <a:pt x="240255" y="64394"/>
                        <a:pt x="305086" y="1233376"/>
                        <a:pt x="354662" y="1399284"/>
                      </a:cubicBezTo>
                      <a:cubicBezTo>
                        <a:pt x="404239" y="1565192"/>
                        <a:pt x="446188" y="1067469"/>
                        <a:pt x="503392" y="1067469"/>
                      </a:cubicBezTo>
                      <a:cubicBezTo>
                        <a:pt x="560596" y="1067469"/>
                        <a:pt x="636867" y="1403098"/>
                        <a:pt x="697884" y="1399284"/>
                      </a:cubicBezTo>
                      <a:cubicBezTo>
                        <a:pt x="758901" y="1395470"/>
                        <a:pt x="810385" y="1052213"/>
                        <a:pt x="869495" y="1044585"/>
                      </a:cubicBezTo>
                      <a:cubicBezTo>
                        <a:pt x="928605" y="1036957"/>
                        <a:pt x="1016318" y="1527053"/>
                        <a:pt x="1052547" y="1353517"/>
                      </a:cubicBezTo>
                      <a:cubicBezTo>
                        <a:pt x="1088776" y="1179981"/>
                        <a:pt x="1060174" y="70115"/>
                        <a:pt x="1086869" y="3370"/>
                      </a:cubicBezTo>
                      <a:cubicBezTo>
                        <a:pt x="1113564" y="-63375"/>
                        <a:pt x="1176488" y="882490"/>
                        <a:pt x="1212717" y="953049"/>
                      </a:cubicBezTo>
                      <a:cubicBezTo>
                        <a:pt x="1248946" y="1023607"/>
                        <a:pt x="1275641" y="359976"/>
                        <a:pt x="1304243" y="426721"/>
                      </a:cubicBezTo>
                      <a:cubicBezTo>
                        <a:pt x="1332845" y="493466"/>
                        <a:pt x="1351913" y="1227656"/>
                        <a:pt x="1384328" y="1353517"/>
                      </a:cubicBezTo>
                      <a:cubicBezTo>
                        <a:pt x="1416743" y="1479378"/>
                        <a:pt x="1468227" y="1170446"/>
                        <a:pt x="1498735" y="1181888"/>
                      </a:cubicBezTo>
                      <a:cubicBezTo>
                        <a:pt x="1529243" y="1193330"/>
                        <a:pt x="1542591" y="1395470"/>
                        <a:pt x="1567379" y="1422168"/>
                      </a:cubicBezTo>
                      <a:cubicBezTo>
                        <a:pt x="1592167" y="1448866"/>
                        <a:pt x="1616956" y="1334447"/>
                        <a:pt x="1647465" y="1342075"/>
                      </a:cubicBezTo>
                      <a:cubicBezTo>
                        <a:pt x="1677974" y="1349703"/>
                        <a:pt x="1750431" y="1467936"/>
                        <a:pt x="1750431" y="146793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53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 137"/>
                <p:cNvSpPr/>
                <p:nvPr/>
              </p:nvSpPr>
              <p:spPr>
                <a:xfrm>
                  <a:off x="318479" y="1231424"/>
                  <a:ext cx="2495349" cy="1607631"/>
                </a:xfrm>
                <a:custGeom>
                  <a:avLst/>
                  <a:gdLst>
                    <a:gd name="connsiteX0" fmla="*/ 1271 w 2495349"/>
                    <a:gd name="connsiteY0" fmla="*/ 1945233 h 1945233"/>
                    <a:gd name="connsiteX1" fmla="*/ 12712 w 2495349"/>
                    <a:gd name="connsiteY1" fmla="*/ 881134 h 1945233"/>
                    <a:gd name="connsiteX2" fmla="*/ 92797 w 2495349"/>
                    <a:gd name="connsiteY2" fmla="*/ 1396020 h 1945233"/>
                    <a:gd name="connsiteX3" fmla="*/ 127119 w 2495349"/>
                    <a:gd name="connsiteY3" fmla="*/ 560760 h 1945233"/>
                    <a:gd name="connsiteX4" fmla="*/ 218645 w 2495349"/>
                    <a:gd name="connsiteY4" fmla="*/ 1258717 h 1945233"/>
                    <a:gd name="connsiteX5" fmla="*/ 287289 w 2495349"/>
                    <a:gd name="connsiteY5" fmla="*/ 171735 h 1945233"/>
                    <a:gd name="connsiteX6" fmla="*/ 458900 w 2495349"/>
                    <a:gd name="connsiteY6" fmla="*/ 1190066 h 1945233"/>
                    <a:gd name="connsiteX7" fmla="*/ 584748 w 2495349"/>
                    <a:gd name="connsiteY7" fmla="*/ 858250 h 1945233"/>
                    <a:gd name="connsiteX8" fmla="*/ 813562 w 2495349"/>
                    <a:gd name="connsiteY8" fmla="*/ 1430346 h 1945233"/>
                    <a:gd name="connsiteX9" fmla="*/ 950851 w 2495349"/>
                    <a:gd name="connsiteY9" fmla="*/ 766715 h 1945233"/>
                    <a:gd name="connsiteX10" fmla="*/ 1145343 w 2495349"/>
                    <a:gd name="connsiteY10" fmla="*/ 1407462 h 1945233"/>
                    <a:gd name="connsiteX11" fmla="*/ 1179666 w 2495349"/>
                    <a:gd name="connsiteY11" fmla="*/ 106 h 1945233"/>
                    <a:gd name="connsiteX12" fmla="*/ 1408480 w 2495349"/>
                    <a:gd name="connsiteY12" fmla="*/ 1327369 h 1945233"/>
                    <a:gd name="connsiteX13" fmla="*/ 1545769 w 2495349"/>
                    <a:gd name="connsiteY13" fmla="*/ 572202 h 1945233"/>
                    <a:gd name="connsiteX14" fmla="*/ 1786024 w 2495349"/>
                    <a:gd name="connsiteY14" fmla="*/ 1647743 h 1945233"/>
                    <a:gd name="connsiteX15" fmla="*/ 1866109 w 2495349"/>
                    <a:gd name="connsiteY15" fmla="*/ 1384579 h 1945233"/>
                    <a:gd name="connsiteX16" fmla="*/ 2014839 w 2495349"/>
                    <a:gd name="connsiteY16" fmla="*/ 1716394 h 1945233"/>
                    <a:gd name="connsiteX17" fmla="*/ 2094924 w 2495349"/>
                    <a:gd name="connsiteY17" fmla="*/ 549318 h 1945233"/>
                    <a:gd name="connsiteX18" fmla="*/ 2300857 w 2495349"/>
                    <a:gd name="connsiteY18" fmla="*/ 1876581 h 1945233"/>
                    <a:gd name="connsiteX19" fmla="*/ 2392383 w 2495349"/>
                    <a:gd name="connsiteY19" fmla="*/ 1739278 h 1945233"/>
                    <a:gd name="connsiteX20" fmla="*/ 2495349 w 2495349"/>
                    <a:gd name="connsiteY20" fmla="*/ 1922349 h 1945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95349" h="1945233">
                      <a:moveTo>
                        <a:pt x="1271" y="1945233"/>
                      </a:moveTo>
                      <a:cubicBezTo>
                        <a:pt x="-636" y="1458951"/>
                        <a:pt x="-2542" y="972669"/>
                        <a:pt x="12712" y="881134"/>
                      </a:cubicBezTo>
                      <a:cubicBezTo>
                        <a:pt x="27966" y="789598"/>
                        <a:pt x="73729" y="1449416"/>
                        <a:pt x="92797" y="1396020"/>
                      </a:cubicBezTo>
                      <a:cubicBezTo>
                        <a:pt x="111865" y="1342624"/>
                        <a:pt x="106144" y="583644"/>
                        <a:pt x="127119" y="560760"/>
                      </a:cubicBezTo>
                      <a:cubicBezTo>
                        <a:pt x="148094" y="537876"/>
                        <a:pt x="191950" y="1323554"/>
                        <a:pt x="218645" y="1258717"/>
                      </a:cubicBezTo>
                      <a:cubicBezTo>
                        <a:pt x="245340" y="1193880"/>
                        <a:pt x="247247" y="183177"/>
                        <a:pt x="287289" y="171735"/>
                      </a:cubicBezTo>
                      <a:cubicBezTo>
                        <a:pt x="327331" y="160293"/>
                        <a:pt x="409324" y="1075647"/>
                        <a:pt x="458900" y="1190066"/>
                      </a:cubicBezTo>
                      <a:cubicBezTo>
                        <a:pt x="508476" y="1304485"/>
                        <a:pt x="525638" y="818203"/>
                        <a:pt x="584748" y="858250"/>
                      </a:cubicBezTo>
                      <a:cubicBezTo>
                        <a:pt x="643858" y="898297"/>
                        <a:pt x="752545" y="1445602"/>
                        <a:pt x="813562" y="1430346"/>
                      </a:cubicBezTo>
                      <a:cubicBezTo>
                        <a:pt x="874579" y="1415090"/>
                        <a:pt x="895554" y="770529"/>
                        <a:pt x="950851" y="766715"/>
                      </a:cubicBezTo>
                      <a:cubicBezTo>
                        <a:pt x="1006148" y="762901"/>
                        <a:pt x="1107207" y="1535230"/>
                        <a:pt x="1145343" y="1407462"/>
                      </a:cubicBezTo>
                      <a:cubicBezTo>
                        <a:pt x="1183479" y="1279694"/>
                        <a:pt x="1135810" y="13455"/>
                        <a:pt x="1179666" y="106"/>
                      </a:cubicBezTo>
                      <a:cubicBezTo>
                        <a:pt x="1223522" y="-13243"/>
                        <a:pt x="1347463" y="1232020"/>
                        <a:pt x="1408480" y="1327369"/>
                      </a:cubicBezTo>
                      <a:cubicBezTo>
                        <a:pt x="1469497" y="1422718"/>
                        <a:pt x="1482845" y="518806"/>
                        <a:pt x="1545769" y="572202"/>
                      </a:cubicBezTo>
                      <a:cubicBezTo>
                        <a:pt x="1608693" y="625598"/>
                        <a:pt x="1732634" y="1512347"/>
                        <a:pt x="1786024" y="1647743"/>
                      </a:cubicBezTo>
                      <a:cubicBezTo>
                        <a:pt x="1839414" y="1783139"/>
                        <a:pt x="1827973" y="1373137"/>
                        <a:pt x="1866109" y="1384579"/>
                      </a:cubicBezTo>
                      <a:cubicBezTo>
                        <a:pt x="1904245" y="1396021"/>
                        <a:pt x="1976703" y="1855604"/>
                        <a:pt x="2014839" y="1716394"/>
                      </a:cubicBezTo>
                      <a:cubicBezTo>
                        <a:pt x="2052975" y="1577184"/>
                        <a:pt x="2047254" y="522620"/>
                        <a:pt x="2094924" y="549318"/>
                      </a:cubicBezTo>
                      <a:cubicBezTo>
                        <a:pt x="2142594" y="576016"/>
                        <a:pt x="2251281" y="1678254"/>
                        <a:pt x="2300857" y="1876581"/>
                      </a:cubicBezTo>
                      <a:cubicBezTo>
                        <a:pt x="2350434" y="2074908"/>
                        <a:pt x="2359968" y="1731650"/>
                        <a:pt x="2392383" y="1739278"/>
                      </a:cubicBezTo>
                      <a:cubicBezTo>
                        <a:pt x="2424798" y="1746906"/>
                        <a:pt x="2495349" y="1922349"/>
                        <a:pt x="2495349" y="1922349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53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4281904" y="2093876"/>
                  <a:ext cx="3158044" cy="726866"/>
                </a:xfrm>
                <a:custGeom>
                  <a:avLst/>
                  <a:gdLst>
                    <a:gd name="connsiteX0" fmla="*/ 0 w 3158044"/>
                    <a:gd name="connsiteY0" fmla="*/ 715628 h 726866"/>
                    <a:gd name="connsiteX1" fmla="*/ 78670 w 3158044"/>
                    <a:gd name="connsiteY1" fmla="*/ 356012 h 726866"/>
                    <a:gd name="connsiteX2" fmla="*/ 213533 w 3158044"/>
                    <a:gd name="connsiteY2" fmla="*/ 7633 h 726866"/>
                    <a:gd name="connsiteX3" fmla="*/ 415828 w 3158044"/>
                    <a:gd name="connsiteY3" fmla="*/ 704390 h 726866"/>
                    <a:gd name="connsiteX4" fmla="*/ 561929 w 3158044"/>
                    <a:gd name="connsiteY4" fmla="*/ 378488 h 726866"/>
                    <a:gd name="connsiteX5" fmla="*/ 730508 w 3158044"/>
                    <a:gd name="connsiteY5" fmla="*/ 580772 h 726866"/>
                    <a:gd name="connsiteX6" fmla="*/ 876610 w 3158044"/>
                    <a:gd name="connsiteY6" fmla="*/ 468392 h 726866"/>
                    <a:gd name="connsiteX7" fmla="*/ 1112621 w 3158044"/>
                    <a:gd name="connsiteY7" fmla="*/ 592010 h 726866"/>
                    <a:gd name="connsiteX8" fmla="*/ 1348631 w 3158044"/>
                    <a:gd name="connsiteY8" fmla="*/ 558296 h 726866"/>
                    <a:gd name="connsiteX9" fmla="*/ 1505971 w 3158044"/>
                    <a:gd name="connsiteY9" fmla="*/ 636962 h 726866"/>
                    <a:gd name="connsiteX10" fmla="*/ 1753220 w 3158044"/>
                    <a:gd name="connsiteY10" fmla="*/ 569534 h 726866"/>
                    <a:gd name="connsiteX11" fmla="*/ 1989231 w 3158044"/>
                    <a:gd name="connsiteY11" fmla="*/ 648200 h 726866"/>
                    <a:gd name="connsiteX12" fmla="*/ 2292673 w 3158044"/>
                    <a:gd name="connsiteY12" fmla="*/ 614486 h 726866"/>
                    <a:gd name="connsiteX13" fmla="*/ 2652308 w 3158044"/>
                    <a:gd name="connsiteY13" fmla="*/ 681914 h 726866"/>
                    <a:gd name="connsiteX14" fmla="*/ 3158044 w 3158044"/>
                    <a:gd name="connsiteY14" fmla="*/ 726866 h 72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58044" h="726866">
                      <a:moveTo>
                        <a:pt x="0" y="715628"/>
                      </a:moveTo>
                      <a:cubicBezTo>
                        <a:pt x="21540" y="594819"/>
                        <a:pt x="43081" y="474011"/>
                        <a:pt x="78670" y="356012"/>
                      </a:cubicBezTo>
                      <a:cubicBezTo>
                        <a:pt x="114259" y="238013"/>
                        <a:pt x="157340" y="-50430"/>
                        <a:pt x="213533" y="7633"/>
                      </a:cubicBezTo>
                      <a:cubicBezTo>
                        <a:pt x="269726" y="65696"/>
                        <a:pt x="357762" y="642581"/>
                        <a:pt x="415828" y="704390"/>
                      </a:cubicBezTo>
                      <a:cubicBezTo>
                        <a:pt x="473894" y="766199"/>
                        <a:pt x="509482" y="399091"/>
                        <a:pt x="561929" y="378488"/>
                      </a:cubicBezTo>
                      <a:cubicBezTo>
                        <a:pt x="614376" y="357885"/>
                        <a:pt x="678061" y="565788"/>
                        <a:pt x="730508" y="580772"/>
                      </a:cubicBezTo>
                      <a:cubicBezTo>
                        <a:pt x="782955" y="595756"/>
                        <a:pt x="812925" y="466519"/>
                        <a:pt x="876610" y="468392"/>
                      </a:cubicBezTo>
                      <a:cubicBezTo>
                        <a:pt x="940295" y="470265"/>
                        <a:pt x="1033951" y="577026"/>
                        <a:pt x="1112621" y="592010"/>
                      </a:cubicBezTo>
                      <a:cubicBezTo>
                        <a:pt x="1191291" y="606994"/>
                        <a:pt x="1283073" y="550804"/>
                        <a:pt x="1348631" y="558296"/>
                      </a:cubicBezTo>
                      <a:cubicBezTo>
                        <a:pt x="1414189" y="565788"/>
                        <a:pt x="1438540" y="635089"/>
                        <a:pt x="1505971" y="636962"/>
                      </a:cubicBezTo>
                      <a:cubicBezTo>
                        <a:pt x="1573402" y="638835"/>
                        <a:pt x="1672677" y="567661"/>
                        <a:pt x="1753220" y="569534"/>
                      </a:cubicBezTo>
                      <a:cubicBezTo>
                        <a:pt x="1833763" y="571407"/>
                        <a:pt x="1899322" y="640708"/>
                        <a:pt x="1989231" y="648200"/>
                      </a:cubicBezTo>
                      <a:cubicBezTo>
                        <a:pt x="2079140" y="655692"/>
                        <a:pt x="2182160" y="608867"/>
                        <a:pt x="2292673" y="614486"/>
                      </a:cubicBezTo>
                      <a:cubicBezTo>
                        <a:pt x="2403186" y="620105"/>
                        <a:pt x="2508080" y="663184"/>
                        <a:pt x="2652308" y="681914"/>
                      </a:cubicBezTo>
                      <a:cubicBezTo>
                        <a:pt x="2796536" y="700644"/>
                        <a:pt x="3158044" y="726866"/>
                        <a:pt x="3158044" y="726866"/>
                      </a:cubicBezTo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53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-103755" y="689655"/>
                <a:ext cx="412030" cy="2147032"/>
                <a:chOff x="150235" y="59664"/>
                <a:chExt cx="412030" cy="2857700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562265" y="59664"/>
                  <a:ext cx="0" cy="285770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22" name="TextBox 121"/>
                <p:cNvSpPr txBox="1"/>
                <p:nvPr/>
              </p:nvSpPr>
              <p:spPr>
                <a:xfrm rot="16200000">
                  <a:off x="-491404" y="1619586"/>
                  <a:ext cx="16833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Amplitude</a:t>
                  </a:r>
                </a:p>
              </p:txBody>
            </p:sp>
          </p:grpSp>
        </p:grpSp>
        <p:sp>
          <p:nvSpPr>
            <p:cNvPr id="161" name="TextBox 160"/>
            <p:cNvSpPr txBox="1"/>
            <p:nvPr/>
          </p:nvSpPr>
          <p:spPr>
            <a:xfrm>
              <a:off x="4250558" y="445467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648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183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5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chemeClr val="bg1">
                  <a:lumMod val="8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9979" y="4167473"/>
            <a:ext cx="4293382" cy="164270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121" name="Oval 120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147" name="Freeform 14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7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8654" y="867882"/>
            <a:ext cx="2210636" cy="2532959"/>
            <a:chOff x="488654" y="867882"/>
            <a:chExt cx="2210636" cy="2532959"/>
          </a:xfrm>
        </p:grpSpPr>
        <p:cxnSp>
          <p:nvCxnSpPr>
            <p:cNvPr id="182" name="Straight Connector 181"/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88654" y="880976"/>
              <a:ext cx="2210636" cy="2519865"/>
              <a:chOff x="488654" y="880976"/>
              <a:chExt cx="2210636" cy="2519865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488654" y="2008473"/>
                <a:ext cx="2210636" cy="1392368"/>
                <a:chOff x="488654" y="2008473"/>
                <a:chExt cx="2210636" cy="1392368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85" name="TextBox 184"/>
                <p:cNvSpPr txBox="1"/>
                <p:nvPr/>
              </p:nvSpPr>
              <p:spPr>
                <a:xfrm>
                  <a:off x="1524745" y="2400643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 rot="16200000">
                  <a:off x="-22864" y="2519991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50" name="TextBox 24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51" name="Straight Connector 25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52" name="TextBox 251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6301" y="3049651"/>
            <a:ext cx="6123622" cy="1155131"/>
            <a:chOff x="3036301" y="3049651"/>
            <a:chExt cx="6123622" cy="1155131"/>
          </a:xfrm>
        </p:grpSpPr>
        <p:grpSp>
          <p:nvGrpSpPr>
            <p:cNvPr id="6" name="Group 5"/>
            <p:cNvGrpSpPr/>
            <p:nvPr/>
          </p:nvGrpSpPr>
          <p:grpSpPr>
            <a:xfrm>
              <a:off x="3036301" y="3545357"/>
              <a:ext cx="6123622" cy="659425"/>
              <a:chOff x="3036301" y="3545357"/>
              <a:chExt cx="6123622" cy="659425"/>
            </a:xfrm>
          </p:grpSpPr>
          <p:sp>
            <p:nvSpPr>
              <p:cNvPr id="228" name="Rectangle 227"/>
              <p:cNvSpPr/>
              <p:nvPr/>
            </p:nvSpPr>
            <p:spPr>
              <a:xfrm>
                <a:off x="3036301" y="3558451"/>
                <a:ext cx="5885277" cy="646331"/>
              </a:xfrm>
              <a:prstGeom prst="rect">
                <a:avLst/>
              </a:prstGeom>
              <a:solidFill>
                <a:srgbClr val="E46C0A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3064082" y="3545357"/>
                <a:ext cx="434924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i="1" dirty="0" err="1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 err="1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out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 = a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in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+ a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in</a:t>
                </a:r>
                <a:r>
                  <a:rPr lang="en-US" sz="3600" i="1" baseline="30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+</a:t>
                </a:r>
                <a:endParaRPr lang="en-US" sz="3600" dirty="0">
                  <a:solidFill>
                    <a:srgbClr val="FFFFFF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7106100" y="3548754"/>
                <a:ext cx="205382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a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3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in</a:t>
                </a:r>
                <a:r>
                  <a:rPr lang="en-US" sz="3600" i="1" baseline="30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3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+</a:t>
                </a:r>
                <a:r>
                  <a:rPr lang="mr-IN" sz="28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…</a:t>
                </a:r>
                <a:r>
                  <a:rPr lang="en-US" sz="3200" i="1" baseline="30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 </a:t>
                </a:r>
                <a:endParaRPr lang="en-US" sz="3200" dirty="0">
                  <a:solidFill>
                    <a:srgbClr val="FFFFFF"/>
                  </a:solidFill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4579079" y="3049651"/>
              <a:ext cx="2564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charset="0"/>
                  <a:ea typeface="Lucida Bright" charset="0"/>
                  <a:cs typeface="Lucida Bright" charset="0"/>
                </a:rPr>
                <a:t>Nonlinear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34131" y="1194985"/>
            <a:ext cx="2855253" cy="1985065"/>
            <a:chOff x="3634131" y="1194985"/>
            <a:chExt cx="2855253" cy="1985065"/>
          </a:xfrm>
        </p:grpSpPr>
        <p:sp>
          <p:nvSpPr>
            <p:cNvPr id="70" name="Freeform 69"/>
            <p:cNvSpPr/>
            <p:nvPr/>
          </p:nvSpPr>
          <p:spPr>
            <a:xfrm>
              <a:off x="4013010" y="1281393"/>
              <a:ext cx="1551622" cy="1466612"/>
            </a:xfrm>
            <a:custGeom>
              <a:avLst/>
              <a:gdLst>
                <a:gd name="connsiteX0" fmla="*/ 0 w 3091833"/>
                <a:gd name="connsiteY0" fmla="*/ 3065816 h 3065816"/>
                <a:gd name="connsiteX1" fmla="*/ 898043 w 3091833"/>
                <a:gd name="connsiteY1" fmla="*/ 1257113 h 3065816"/>
                <a:gd name="connsiteX2" fmla="*/ 2052670 w 3091833"/>
                <a:gd name="connsiteY2" fmla="*/ 230898 h 3065816"/>
                <a:gd name="connsiteX3" fmla="*/ 3091833 w 3091833"/>
                <a:gd name="connsiteY3" fmla="*/ 0 h 30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1833" h="3065816">
                  <a:moveTo>
                    <a:pt x="0" y="3065816"/>
                  </a:moveTo>
                  <a:cubicBezTo>
                    <a:pt x="277965" y="2397707"/>
                    <a:pt x="555931" y="1729599"/>
                    <a:pt x="898043" y="1257113"/>
                  </a:cubicBezTo>
                  <a:cubicBezTo>
                    <a:pt x="1240155" y="784627"/>
                    <a:pt x="1687038" y="440417"/>
                    <a:pt x="2052670" y="230898"/>
                  </a:cubicBezTo>
                  <a:cubicBezTo>
                    <a:pt x="2418302" y="21379"/>
                    <a:pt x="3091833" y="0"/>
                    <a:pt x="3091833" y="0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634131" y="1194985"/>
              <a:ext cx="2855253" cy="1985065"/>
              <a:chOff x="3959436" y="3607390"/>
              <a:chExt cx="2855253" cy="2906333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4326665" y="3607390"/>
                <a:ext cx="0" cy="227494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3959436" y="5121355"/>
                <a:ext cx="2855253" cy="1392368"/>
                <a:chOff x="3959436" y="5121355"/>
                <a:chExt cx="2855253" cy="1392368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316785" y="5869706"/>
                  <a:ext cx="2480355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5640144" y="5812671"/>
                  <a:ext cx="1174545" cy="484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 rot="16200000">
                  <a:off x="3486698" y="5594093"/>
                  <a:ext cx="1392368" cy="446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77" name="Group 7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78" name="TextBox 77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79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02" name="Freeform 101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2" name="Straight Connector 81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97" name="Freeform 96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93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19" grpId="0" animBg="1"/>
      <p:bldP spid="2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Input</a:t>
            </a: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Output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3036301" y="3049651"/>
            <a:ext cx="5885277" cy="1155131"/>
            <a:chOff x="3036301" y="3049651"/>
            <a:chExt cx="5885277" cy="1155131"/>
          </a:xfrm>
        </p:grpSpPr>
        <p:grpSp>
          <p:nvGrpSpPr>
            <p:cNvPr id="84" name="Group 83"/>
            <p:cNvGrpSpPr/>
            <p:nvPr/>
          </p:nvGrpSpPr>
          <p:grpSpPr>
            <a:xfrm>
              <a:off x="3036301" y="3545357"/>
              <a:ext cx="5885277" cy="659425"/>
              <a:chOff x="3036301" y="3545357"/>
              <a:chExt cx="5885277" cy="659425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3036301" y="3558451"/>
                <a:ext cx="5885277" cy="646331"/>
              </a:xfrm>
              <a:prstGeom prst="rect">
                <a:avLst/>
              </a:prstGeom>
              <a:solidFill>
                <a:srgbClr val="E46C0A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064082" y="3545357"/>
                <a:ext cx="434924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i="1" dirty="0" err="1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 err="1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out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 = a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in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+ a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  <a:r>
                  <a:rPr lang="en-US" sz="3600" i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V</a:t>
                </a:r>
                <a:r>
                  <a:rPr lang="en-US" sz="3600" i="1" baseline="-25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in</a:t>
                </a:r>
                <a:r>
                  <a:rPr lang="en-US" sz="3600" i="1" baseline="300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  <a:endParaRPr lang="en-US" sz="3600" dirty="0">
                  <a:solidFill>
                    <a:srgbClr val="FFFFFF"/>
                  </a:solidFill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579079" y="3049651"/>
              <a:ext cx="2564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charset="0"/>
                  <a:ea typeface="Lucida Bright" charset="0"/>
                  <a:cs typeface="Lucida Bright" charset="0"/>
                </a:rPr>
                <a:t>Nonlinear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96" name="TextBox 95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97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634131" y="1194985"/>
            <a:ext cx="2855253" cy="1985065"/>
            <a:chOff x="3634131" y="1194985"/>
            <a:chExt cx="2855253" cy="1985065"/>
          </a:xfrm>
        </p:grpSpPr>
        <p:sp>
          <p:nvSpPr>
            <p:cNvPr id="78" name="Freeform 77"/>
            <p:cNvSpPr/>
            <p:nvPr/>
          </p:nvSpPr>
          <p:spPr>
            <a:xfrm>
              <a:off x="4013010" y="1281393"/>
              <a:ext cx="1551622" cy="1466612"/>
            </a:xfrm>
            <a:custGeom>
              <a:avLst/>
              <a:gdLst>
                <a:gd name="connsiteX0" fmla="*/ 0 w 3091833"/>
                <a:gd name="connsiteY0" fmla="*/ 3065816 h 3065816"/>
                <a:gd name="connsiteX1" fmla="*/ 898043 w 3091833"/>
                <a:gd name="connsiteY1" fmla="*/ 1257113 h 3065816"/>
                <a:gd name="connsiteX2" fmla="*/ 2052670 w 3091833"/>
                <a:gd name="connsiteY2" fmla="*/ 230898 h 3065816"/>
                <a:gd name="connsiteX3" fmla="*/ 3091833 w 3091833"/>
                <a:gd name="connsiteY3" fmla="*/ 0 h 30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1833" h="3065816">
                  <a:moveTo>
                    <a:pt x="0" y="3065816"/>
                  </a:moveTo>
                  <a:cubicBezTo>
                    <a:pt x="277965" y="2397707"/>
                    <a:pt x="555931" y="1729599"/>
                    <a:pt x="898043" y="1257113"/>
                  </a:cubicBezTo>
                  <a:cubicBezTo>
                    <a:pt x="1240155" y="784627"/>
                    <a:pt x="1687038" y="440417"/>
                    <a:pt x="2052670" y="230898"/>
                  </a:cubicBezTo>
                  <a:cubicBezTo>
                    <a:pt x="2418302" y="21379"/>
                    <a:pt x="3091833" y="0"/>
                    <a:pt x="3091833" y="0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3634131" y="1194985"/>
              <a:ext cx="2855253" cy="1985065"/>
              <a:chOff x="3959436" y="3607390"/>
              <a:chExt cx="2855253" cy="2906333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V="1">
                <a:off x="4326665" y="3607390"/>
                <a:ext cx="0" cy="227494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3959436" y="5121355"/>
                <a:ext cx="2855253" cy="1392368"/>
                <a:chOff x="3959436" y="5121355"/>
                <a:chExt cx="2855253" cy="1392368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316785" y="5869706"/>
                  <a:ext cx="2480355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88" name="TextBox 87"/>
                <p:cNvSpPr txBox="1"/>
                <p:nvPr/>
              </p:nvSpPr>
              <p:spPr>
                <a:xfrm>
                  <a:off x="5640144" y="5812671"/>
                  <a:ext cx="1174545" cy="484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 rot="16200000">
                  <a:off x="3486698" y="5594093"/>
                  <a:ext cx="1392368" cy="446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822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9050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0" name="Group 2"/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/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792288" y="4772025"/>
            <a:ext cx="7046911" cy="1792681"/>
            <a:chOff x="1791982" y="4772571"/>
            <a:chExt cx="7048381" cy="1792396"/>
          </a:xfrm>
        </p:grpSpPr>
        <p:sp>
          <p:nvSpPr>
            <p:cNvPr id="109577" name="TextBox 11"/>
            <p:cNvSpPr txBox="1">
              <a:spLocks noChangeArrowheads="1"/>
            </p:cNvSpPr>
            <p:nvPr/>
          </p:nvSpPr>
          <p:spPr bwMode="auto">
            <a:xfrm>
              <a:off x="3688134" y="5734102"/>
              <a:ext cx="5152229" cy="83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Lucida Bright" charset="0"/>
                </a:rPr>
                <a:t>Motion sensor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Lucida Bright" charset="0"/>
                </a:rPr>
                <a:t>(e.g., accelerometer, microphone)</a:t>
              </a:r>
            </a:p>
          </p:txBody>
        </p:sp>
        <p:grpSp>
          <p:nvGrpSpPr>
            <p:cNvPr id="109578" name="Group 12"/>
            <p:cNvGrpSpPr>
              <a:grpSpLocks/>
            </p:cNvGrpSpPr>
            <p:nvPr/>
          </p:nvGrpSpPr>
          <p:grpSpPr bwMode="auto"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/>
              <p:cNvSpPr/>
              <p:nvPr/>
            </p:nvSpPr>
            <p:spPr>
              <a:xfrm flipH="1">
                <a:off x="3067306" y="3621386"/>
                <a:ext cx="2061528" cy="2049249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9581" name="Picture 14" descr="red_acc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928" y="3628229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H="1">
              <a:off x="3578291" y="5470960"/>
              <a:ext cx="2021309" cy="3015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573" name="Group 17"/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/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9576" name="Picture 19" descr="blast_firstFram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574" name="TextBox 20"/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Bright" charset="0"/>
              </a:rPr>
              <a:t>Vibration motor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861F9-6BBE-6649-B201-C774C594699B}"/>
              </a:ext>
            </a:extLst>
          </p:cNvPr>
          <p:cNvSpPr txBox="1"/>
          <p:nvPr/>
        </p:nvSpPr>
        <p:spPr>
          <a:xfrm rot="3267402">
            <a:off x="4141113" y="3928547"/>
            <a:ext cx="1760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1001110010101</a:t>
            </a:r>
          </a:p>
        </p:txBody>
      </p:sp>
    </p:spTree>
    <p:extLst>
      <p:ext uri="{BB962C8B-B14F-4D97-AF65-F5344CB8AC3E}">
        <p14:creationId xmlns:p14="http://schemas.microsoft.com/office/powerpoint/2010/main" val="214991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95" name="TextBox 94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96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98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106" name="Freeform 105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4579079" y="3049651"/>
            <a:ext cx="256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Nonlinear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/>
                    <a:cs typeface="Helvetica Neue"/>
                  </a:rPr>
                  <a:t>Input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Neue"/>
                    <a:cs typeface="Helvetica Neue"/>
                  </a:rPr>
                  <a:t>Output</a:t>
                </a:r>
              </a:p>
            </p:txBody>
          </p:sp>
        </p:grpSp>
      </p:grpSp>
      <p:sp>
        <p:nvSpPr>
          <p:cNvPr id="93" name="Freeform 92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3036301" y="3558451"/>
            <a:ext cx="5885277" cy="646331"/>
          </a:xfrm>
          <a:prstGeom prst="rect">
            <a:avLst/>
          </a:prstGeom>
          <a:solidFill>
            <a:srgbClr val="E46C0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3735"/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Input</a:t>
            </a: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Output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65467" y="764005"/>
            <a:ext cx="9273288" cy="616273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8426" y="3558451"/>
            <a:ext cx="1385640" cy="6463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3064082" y="3545357"/>
            <a:ext cx="43492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rgbClr val="FFFFFF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+ a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baseline="30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36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-70615" y="4641191"/>
            <a:ext cx="9301041" cy="1365873"/>
            <a:chOff x="-76020" y="3286774"/>
            <a:chExt cx="9301041" cy="1365873"/>
          </a:xfrm>
        </p:grpSpPr>
        <p:sp>
          <p:nvSpPr>
            <p:cNvPr id="85" name="Rectangle 84"/>
            <p:cNvSpPr/>
            <p:nvPr/>
          </p:nvSpPr>
          <p:spPr>
            <a:xfrm>
              <a:off x="-76020" y="3286774"/>
              <a:ext cx="9301041" cy="1365873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-64445" y="370890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Nonlinearity is fundamental to all microphones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8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9" name="Group 8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10" name="Picture 9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12" name="Arc 1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06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35" name="Picture 3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42" name="Picture 41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4" name="Arc 43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c 44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48" name="Group 47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51" name="Left-Right Arrow 50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49" name="Left-Right Arrow 48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55" name="TextBox 54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1" name="Freeform 60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87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6608" y="1368377"/>
            <a:ext cx="1461872" cy="1458245"/>
            <a:chOff x="3866608" y="1368377"/>
            <a:chExt cx="1461872" cy="1458245"/>
          </a:xfrm>
        </p:grpSpPr>
        <p:sp>
          <p:nvSpPr>
            <p:cNvPr id="78" name="Freeform 77"/>
            <p:cNvSpPr/>
            <p:nvPr/>
          </p:nvSpPr>
          <p:spPr>
            <a:xfrm>
              <a:off x="4769282" y="1807299"/>
              <a:ext cx="382351" cy="1019323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756189" y="1381471"/>
              <a:ext cx="5722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3866608" y="1802226"/>
              <a:ext cx="382351" cy="1024396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888693" y="1368377"/>
              <a:ext cx="6783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40" name="Picture 3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43" name="Picture 42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5" name="Arc 4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49" name="Group 48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53" name="Left-Right Arrow 52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50" name="Left-Right Arrow 49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61" name="TextBox 6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03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74" name="Freeform 73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77" name="Freeform 76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12355" y="4425783"/>
            <a:ext cx="3373774" cy="1815883"/>
            <a:chOff x="4612355" y="4425783"/>
            <a:chExt cx="3373774" cy="1815883"/>
          </a:xfrm>
        </p:grpSpPr>
        <p:sp>
          <p:nvSpPr>
            <p:cNvPr id="73" name="Rectangle 72"/>
            <p:cNvSpPr/>
            <p:nvPr/>
          </p:nvSpPr>
          <p:spPr>
            <a:xfrm>
              <a:off x="4612355" y="4425783"/>
              <a:ext cx="337377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 Neue"/>
                  <a:cs typeface="Helvetica Neue"/>
                </a:rPr>
                <a:t>=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2F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2F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(F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  <a:r>
                <a:rPr lang="en-US" sz="2800" dirty="0">
                  <a:latin typeface="Helvetica Neue"/>
                  <a:cs typeface="Helvetica Neue"/>
                </a:rPr>
                <a:t>+F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  <a:r>
                <a:rPr lang="en-US" sz="2800" dirty="0">
                  <a:latin typeface="Helvetica Neue"/>
                  <a:cs typeface="Helvetica Neue"/>
                </a:rPr>
                <a:t>)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(F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  <a:r>
                <a:rPr lang="en-US" sz="2800" dirty="0">
                  <a:latin typeface="Helvetica Neue"/>
                  <a:cs typeface="Helvetica Neue"/>
                </a:rPr>
                <a:t>- 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  <a:r>
                <a:rPr lang="en-US" sz="2800" dirty="0"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42632" y="4425784"/>
              <a:ext cx="269963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00000"/>
                  </a:solidFill>
                  <a:latin typeface="Helvetica Neue"/>
                  <a:cs typeface="Helvetica Neue"/>
                </a:defRPr>
              </a:lvl1pPr>
            </a:lstStyle>
            <a:p>
              <a:r>
                <a:rPr lang="en-US" dirty="0"/>
                <a:t>-</a:t>
              </a:r>
            </a:p>
            <a:p>
              <a:r>
                <a:rPr lang="en-US" dirty="0"/>
                <a:t>--</a:t>
              </a:r>
            </a:p>
            <a:p>
              <a:r>
                <a:rPr lang="en-US" dirty="0"/>
                <a:t>+</a:t>
              </a:r>
            </a:p>
          </p:txBody>
        </p:sp>
      </p:grpSp>
      <p:sp>
        <p:nvSpPr>
          <p:cNvPr id="89" name="Rectangle 88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4" name="Picture 53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56" name="Picture 55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58" name="Arc 57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63" name="Group 62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66" name="Left-Right Arrow 65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64" name="Left-Right Arrow 63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80" name="TextBox 79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78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6" name="Freeform 75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TextBox 5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60" name="Picture 5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84" name="Picture 83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3" name="Arc 92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97" name="Group 96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100" name="Left-Right Arrow 99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98" name="Left-Right Arrow 97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3" name="TextBox 102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13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7" name="Freeform 76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0694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grpSp>
        <p:nvGrpSpPr>
          <p:cNvPr id="83" name="Group 82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88" name="Picture 87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1" name="Arc 90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TextBox 5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84" name="Picture 83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2" name="Group 1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95" name="Left-Right Arrow 94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86" name="Left-Right Arrow 85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0" name="TextBox 99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28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89" name="Freeform 88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93" name="Freeform 92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20471" y="5806408"/>
            <a:ext cx="1876352" cy="422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2199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1270044" y="3174672"/>
            <a:ext cx="3980349" cy="3005711"/>
          </a:xfrm>
          <a:custGeom>
            <a:avLst/>
            <a:gdLst>
              <a:gd name="connsiteX0" fmla="*/ 5106368 w 5106368"/>
              <a:gd name="connsiteY0" fmla="*/ 3221132 h 3221132"/>
              <a:gd name="connsiteX1" fmla="*/ 1021273 w 5106368"/>
              <a:gd name="connsiteY1" fmla="*/ 2540242 h 3221132"/>
              <a:gd name="connsiteX2" fmla="*/ 0 w 5106368"/>
              <a:gd name="connsiteY2" fmla="*/ 0 h 322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68" h="3221132">
                <a:moveTo>
                  <a:pt x="5106368" y="3221132"/>
                </a:moveTo>
                <a:cubicBezTo>
                  <a:pt x="3489351" y="3149114"/>
                  <a:pt x="1872334" y="3077097"/>
                  <a:pt x="1021273" y="2540242"/>
                </a:cubicBezTo>
                <a:cubicBezTo>
                  <a:pt x="170212" y="2003387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856222" y="1312003"/>
            <a:ext cx="1115764" cy="1517670"/>
            <a:chOff x="949955" y="981461"/>
            <a:chExt cx="1115764" cy="1836380"/>
          </a:xfrm>
        </p:grpSpPr>
        <p:sp>
          <p:nvSpPr>
            <p:cNvPr id="86" name="Freeform 85"/>
            <p:cNvSpPr/>
            <p:nvPr/>
          </p:nvSpPr>
          <p:spPr>
            <a:xfrm>
              <a:off x="1171218" y="1584461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49955" y="981461"/>
              <a:ext cx="1115764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-F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9" name="TextBox 9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100" name="Picture 9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101" name="Group 100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104" name="Left-Right Arrow 103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102" name="Left-Right Arrow 101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7" name="TextBox 106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110" name="Picture 109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112" name="Arc 11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Arc 11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1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>
            <a:off x="1077485" y="1810350"/>
            <a:ext cx="382351" cy="1019323"/>
          </a:xfrm>
          <a:custGeom>
            <a:avLst/>
            <a:gdLst>
              <a:gd name="connsiteX0" fmla="*/ 0 w 382351"/>
              <a:gd name="connsiteY0" fmla="*/ 2048398 h 2048398"/>
              <a:gd name="connsiteX1" fmla="*/ 163865 w 382351"/>
              <a:gd name="connsiteY1" fmla="*/ 1461252 h 2048398"/>
              <a:gd name="connsiteX2" fmla="*/ 204831 w 382351"/>
              <a:gd name="connsiteY2" fmla="*/ 215 h 2048398"/>
              <a:gd name="connsiteX3" fmla="*/ 218486 w 382351"/>
              <a:gd name="connsiteY3" fmla="*/ 1570489 h 2048398"/>
              <a:gd name="connsiteX4" fmla="*/ 382351 w 382351"/>
              <a:gd name="connsiteY4" fmla="*/ 2034743 h 204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351" h="2048398">
                <a:moveTo>
                  <a:pt x="0" y="2048398"/>
                </a:moveTo>
                <a:cubicBezTo>
                  <a:pt x="64863" y="1925507"/>
                  <a:pt x="129727" y="1802616"/>
                  <a:pt x="163865" y="1461252"/>
                </a:cubicBezTo>
                <a:cubicBezTo>
                  <a:pt x="198003" y="1119888"/>
                  <a:pt x="195728" y="-17991"/>
                  <a:pt x="204831" y="215"/>
                </a:cubicBezTo>
                <a:cubicBezTo>
                  <a:pt x="213934" y="18421"/>
                  <a:pt x="188899" y="1231401"/>
                  <a:pt x="218486" y="1570489"/>
                </a:cubicBezTo>
                <a:cubicBezTo>
                  <a:pt x="248073" y="1909577"/>
                  <a:pt x="382351" y="2034743"/>
                  <a:pt x="382351" y="203474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58350" y="34142"/>
            <a:ext cx="29039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V</a:t>
            </a:r>
            <a:r>
              <a:rPr lang="en-US" sz="2400" baseline="-25000" dirty="0">
                <a:latin typeface="Helvetica Neue"/>
                <a:cs typeface="Helvetica Neue"/>
              </a:rPr>
              <a:t>in </a:t>
            </a:r>
            <a:r>
              <a:rPr lang="en-US" sz="2400" dirty="0">
                <a:latin typeface="Helvetica Neue"/>
                <a:cs typeface="Helvetica Neue"/>
              </a:rPr>
              <a:t>= sin </a:t>
            </a:r>
            <a:r>
              <a:rPr lang="en-US" sz="2800" dirty="0">
                <a:solidFill>
                  <a:srgbClr val="77933C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rgbClr val="77933C"/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latin typeface="Helvetica Neue"/>
                <a:cs typeface="Helvetica Neue"/>
              </a:rPr>
              <a:t> + sin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endParaRPr lang="en-US" sz="3600" baseline="30000" dirty="0">
              <a:latin typeface="Helvetica Neue"/>
              <a:cs typeface="Helvetica Neue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1" name="TextBox 5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2" name="Picture 51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54" name="Group 53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57" name="Left-Right Arrow 56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55" name="Left-Right Arrow 54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61" name="TextBox 6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1850065" y="999185"/>
            <a:ext cx="3083442" cy="457475"/>
          </a:xfrm>
          <a:custGeom>
            <a:avLst/>
            <a:gdLst>
              <a:gd name="connsiteX0" fmla="*/ 3083442 w 3083442"/>
              <a:gd name="connsiteY0" fmla="*/ 404313 h 457475"/>
              <a:gd name="connsiteX1" fmla="*/ 1552354 w 3083442"/>
              <a:gd name="connsiteY1" fmla="*/ 275 h 457475"/>
              <a:gd name="connsiteX2" fmla="*/ 0 w 3083442"/>
              <a:gd name="connsiteY2" fmla="*/ 457475 h 45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3442" h="457475">
                <a:moveTo>
                  <a:pt x="3083442" y="404313"/>
                </a:moveTo>
                <a:cubicBezTo>
                  <a:pt x="2574851" y="197864"/>
                  <a:pt x="2066261" y="-8585"/>
                  <a:pt x="1552354" y="275"/>
                </a:cubicBezTo>
                <a:cubicBezTo>
                  <a:pt x="1038447" y="9135"/>
                  <a:pt x="0" y="457475"/>
                  <a:pt x="0" y="457475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70" name="Picture 69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72" name="Arc 7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9384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37432" y="138586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4" name="TextBox 43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45" name="Picture 4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38" name="Group 37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41" name="Left-Right Arrow 40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39" name="Left-Right Arrow 38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49" name="TextBox 48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Freeform 51"/>
          <p:cNvSpPr/>
          <p:nvPr/>
        </p:nvSpPr>
        <p:spPr>
          <a:xfrm>
            <a:off x="1319905" y="1034861"/>
            <a:ext cx="3209563" cy="431855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4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786700"/>
            <a:ext cx="9130153" cy="1727318"/>
            <a:chOff x="13848" y="4974729"/>
            <a:chExt cx="9130153" cy="1727318"/>
          </a:xfrm>
        </p:grpSpPr>
        <p:grpSp>
          <p:nvGrpSpPr>
            <p:cNvPr id="31" name="Group 30"/>
            <p:cNvGrpSpPr/>
            <p:nvPr/>
          </p:nvGrpSpPr>
          <p:grpSpPr>
            <a:xfrm>
              <a:off x="13848" y="4974729"/>
              <a:ext cx="6961718" cy="1727318"/>
              <a:chOff x="13848" y="4974729"/>
              <a:chExt cx="6961718" cy="172731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48" y="4974729"/>
                <a:ext cx="2289185" cy="1727317"/>
              </a:xfrm>
              <a:prstGeom prst="rect">
                <a:avLst/>
              </a:prstGeom>
              <a:ln w="19050">
                <a:noFill/>
              </a:ln>
              <a:effectLst/>
            </p:spPr>
          </p:pic>
          <p:pic>
            <p:nvPicPr>
              <p:cNvPr id="28" name="Picture 27" descr="iconic-portraits-for-the-commercial-and-editorial-industry-by-stephen-s-reardon-rochester-ny-2-1500x1000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69" t="5142" b="10335"/>
              <a:stretch/>
            </p:blipFill>
            <p:spPr>
              <a:xfrm>
                <a:off x="2300551" y="4974730"/>
                <a:ext cx="2227481" cy="172731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5917" y="4974731"/>
                <a:ext cx="2459649" cy="1727316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567" y="4974729"/>
              <a:ext cx="2168434" cy="1727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8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37432" y="138586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7202" y="3715540"/>
            <a:ext cx="1668380" cy="1668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55470" y="4034526"/>
            <a:ext cx="2740227" cy="1117005"/>
            <a:chOff x="-166711" y="3253940"/>
            <a:chExt cx="2740227" cy="111700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0905" y="3267323"/>
              <a:ext cx="1332611" cy="110362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6539" y="3525932"/>
              <a:ext cx="809323" cy="73574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2760" y="3297431"/>
              <a:ext cx="1019397" cy="101939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6711" y="3253940"/>
              <a:ext cx="1077209" cy="107720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 flipH="1">
            <a:off x="3397059" y="4047909"/>
            <a:ext cx="29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0 1 1 0 0 1 0 1 0 1 0 1 0 1 1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929" y="4393074"/>
            <a:ext cx="562636" cy="56263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152797" flipH="1">
            <a:off x="2761579" y="3489011"/>
            <a:ext cx="4309555" cy="2407858"/>
            <a:chOff x="-218001" y="3284359"/>
            <a:chExt cx="4848197" cy="2519558"/>
          </a:xfrm>
        </p:grpSpPr>
        <p:grpSp>
          <p:nvGrpSpPr>
            <p:cNvPr id="44" name="Group 43"/>
            <p:cNvGrpSpPr/>
            <p:nvPr/>
          </p:nvGrpSpPr>
          <p:grpSpPr>
            <a:xfrm rot="765313">
              <a:off x="-218001" y="3284359"/>
              <a:ext cx="4848197" cy="2519558"/>
              <a:chOff x="667252" y="70568"/>
              <a:chExt cx="6398259" cy="3637178"/>
            </a:xfrm>
            <a:effectLst/>
          </p:grpSpPr>
          <p:sp>
            <p:nvSpPr>
              <p:cNvPr id="46" name="Arc 45"/>
              <p:cNvSpPr/>
              <p:nvPr/>
            </p:nvSpPr>
            <p:spPr>
              <a:xfrm rot="3841350">
                <a:off x="656667" y="81153"/>
                <a:ext cx="1576919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3841350">
                <a:off x="830234" y="155233"/>
                <a:ext cx="1576919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rot="3841350">
                <a:off x="1003801" y="229317"/>
                <a:ext cx="1576919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>
              <a:xfrm rot="3841350">
                <a:off x="1177368" y="303397"/>
                <a:ext cx="1576919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c 49"/>
              <p:cNvSpPr/>
              <p:nvPr/>
            </p:nvSpPr>
            <p:spPr>
              <a:xfrm rot="3841350">
                <a:off x="1350935" y="377477"/>
                <a:ext cx="1576919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c 50"/>
              <p:cNvSpPr/>
              <p:nvPr/>
            </p:nvSpPr>
            <p:spPr>
              <a:xfrm rot="3841350">
                <a:off x="1698779" y="518573"/>
                <a:ext cx="1576917" cy="1555750"/>
              </a:xfrm>
              <a:prstGeom prst="arc">
                <a:avLst>
                  <a:gd name="adj1" fmla="val 16988502"/>
                  <a:gd name="adj2" fmla="val 20879369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/>
              <p:cNvSpPr/>
              <p:nvPr/>
            </p:nvSpPr>
            <p:spPr>
              <a:xfrm rot="3841350">
                <a:off x="1864786" y="61385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rot="3841350">
                <a:off x="2038353" y="68793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 53"/>
              <p:cNvSpPr/>
              <p:nvPr/>
            </p:nvSpPr>
            <p:spPr>
              <a:xfrm rot="3841350">
                <a:off x="2211920" y="76202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/>
              <p:cNvSpPr/>
              <p:nvPr/>
            </p:nvSpPr>
            <p:spPr>
              <a:xfrm rot="3841350">
                <a:off x="2385487" y="83610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Arc 55"/>
              <p:cNvSpPr/>
              <p:nvPr/>
            </p:nvSpPr>
            <p:spPr>
              <a:xfrm rot="3841350">
                <a:off x="2559054" y="91018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 rot="3841350">
                <a:off x="2732621" y="98426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841350">
                <a:off x="2906188" y="105834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3841350">
                <a:off x="3079755" y="113242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3841350">
                <a:off x="3253322" y="120650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3841350">
                <a:off x="3426889" y="128058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3841350">
                <a:off x="3600456" y="135466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>
              <a:xfrm rot="3841350">
                <a:off x="3774023" y="142874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3841350">
                <a:off x="3947590" y="150283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 rot="3841350">
                <a:off x="4121157" y="157691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/>
              <p:cNvSpPr/>
              <p:nvPr/>
            </p:nvSpPr>
            <p:spPr>
              <a:xfrm rot="3841350">
                <a:off x="4294724" y="165099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rot="3841350">
                <a:off x="4468291" y="172507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3841350">
                <a:off x="4641858" y="179915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3841350">
                <a:off x="4815425" y="187323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rot="3841350">
                <a:off x="4978476" y="191917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3841350">
                <a:off x="5152043" y="199325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3841350">
                <a:off x="5325610" y="206733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3841350">
                <a:off x="5499177" y="214141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Arc 44"/>
            <p:cNvSpPr/>
            <p:nvPr/>
          </p:nvSpPr>
          <p:spPr>
            <a:xfrm rot="4606663">
              <a:off x="600378" y="3262302"/>
              <a:ext cx="1092368" cy="1178849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9" name="Picture 78" descr="Podcast-O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" y="4423535"/>
            <a:ext cx="274805" cy="274805"/>
          </a:xfrm>
          <a:prstGeom prst="rect">
            <a:avLst/>
          </a:prstGeom>
        </p:spPr>
      </p:pic>
      <p:pic>
        <p:nvPicPr>
          <p:cNvPr id="80" name="Picture 79" descr="Podcast-O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7" y="4424325"/>
            <a:ext cx="274805" cy="274805"/>
          </a:xfrm>
          <a:prstGeom prst="rect">
            <a:avLst/>
          </a:prstGeom>
        </p:spPr>
      </p:pic>
      <p:pic>
        <p:nvPicPr>
          <p:cNvPr id="81" name="Picture 80" descr="Podcast-O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8" y="4505246"/>
            <a:ext cx="187695" cy="187695"/>
          </a:xfrm>
          <a:prstGeom prst="rect">
            <a:avLst/>
          </a:prstGeom>
        </p:spPr>
      </p:pic>
      <p:pic>
        <p:nvPicPr>
          <p:cNvPr id="82" name="Picture 81" descr="Podcast-O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88" y="4322618"/>
            <a:ext cx="227112" cy="22711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88" name="Picture 87" descr="Podcast-O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89" name="Group 88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92" name="Left-Right Arrow 91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90" name="Left-Right Arrow 89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94" name="Freeform 93"/>
          <p:cNvSpPr/>
          <p:nvPr/>
        </p:nvSpPr>
        <p:spPr>
          <a:xfrm>
            <a:off x="1319905" y="1034861"/>
            <a:ext cx="3209563" cy="431855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96" name="TextBox 95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Freeform 97"/>
          <p:cNvSpPr/>
          <p:nvPr/>
        </p:nvSpPr>
        <p:spPr>
          <a:xfrm rot="2510038">
            <a:off x="3956666" y="2201315"/>
            <a:ext cx="379744" cy="2152966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09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37432" y="138586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flipH="1">
            <a:off x="2955566" y="3748535"/>
            <a:ext cx="422958" cy="2144279"/>
          </a:xfrm>
          <a:prstGeom prst="rect">
            <a:avLst/>
          </a:prstGeom>
          <a:pattFill prst="horzBrick">
            <a:fgClr>
              <a:schemeClr val="tx1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050" y="4344437"/>
            <a:ext cx="1019397" cy="10193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1"/>
          <a:stretch/>
        </p:blipFill>
        <p:spPr>
          <a:xfrm flipH="1">
            <a:off x="6029763" y="4438768"/>
            <a:ext cx="634564" cy="890255"/>
          </a:xfrm>
          <a:prstGeom prst="rect">
            <a:avLst/>
          </a:prstGeom>
        </p:spPr>
      </p:pic>
      <p:pic>
        <p:nvPicPr>
          <p:cNvPr id="39" name="Picture 38" descr="Podcast-O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0866" y="4671252"/>
            <a:ext cx="365766" cy="365765"/>
          </a:xfrm>
          <a:prstGeom prst="rect">
            <a:avLst/>
          </a:prstGeom>
        </p:spPr>
      </p:pic>
      <p:pic>
        <p:nvPicPr>
          <p:cNvPr id="40" name="Picture 39" descr="robber-with-eyes-mask-icon-8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8" y="4494565"/>
            <a:ext cx="1148316" cy="114831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2510888" y="4497620"/>
            <a:ext cx="3611769" cy="652158"/>
            <a:chOff x="2860718" y="3095622"/>
            <a:chExt cx="3611769" cy="652158"/>
          </a:xfrm>
        </p:grpSpPr>
        <p:sp>
          <p:nvSpPr>
            <p:cNvPr id="42" name="Freeform 41"/>
            <p:cNvSpPr/>
            <p:nvPr/>
          </p:nvSpPr>
          <p:spPr>
            <a:xfrm rot="1657484">
              <a:off x="2916789" y="3095639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1657484">
              <a:off x="3100100" y="3095638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 rot="1657484">
              <a:off x="3283411" y="3095637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1657484">
              <a:off x="3466722" y="3095636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rot="1657484">
              <a:off x="3650033" y="3095635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 rot="1657484">
              <a:off x="3833344" y="3095634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rot="1657484">
              <a:off x="4016655" y="3095633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rot="1657484">
              <a:off x="4199966" y="3095632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rot="1657484">
              <a:off x="4383277" y="3095631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rot="1657484">
              <a:off x="4566588" y="3095630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rot="1657484">
              <a:off x="4749899" y="3095629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rot="1657484">
              <a:off x="4933210" y="3095628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rot="1657484">
              <a:off x="5116521" y="3095627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657484">
              <a:off x="5299832" y="3095626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 rot="1657484">
              <a:off x="5483143" y="3095625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rot="1657484">
              <a:off x="5666454" y="3095624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657484">
              <a:off x="5849765" y="3095623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657484">
              <a:off x="6033076" y="3095622"/>
              <a:ext cx="439411" cy="652141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 rot="1657484">
              <a:off x="2860718" y="3203450"/>
              <a:ext cx="330136" cy="48996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5623" y="4196961"/>
            <a:ext cx="1570257" cy="1570257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2" name="TextBox 7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73" name="Picture 72" descr="Podcast-O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74" name="Group 73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77" name="Left-Right Arrow 76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75" name="Left-Right Arrow 74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79" name="Freeform 78"/>
          <p:cNvSpPr/>
          <p:nvPr/>
        </p:nvSpPr>
        <p:spPr>
          <a:xfrm>
            <a:off x="1319905" y="1034861"/>
            <a:ext cx="3209563" cy="431855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81" name="TextBox 8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Freeform 82"/>
          <p:cNvSpPr/>
          <p:nvPr/>
        </p:nvSpPr>
        <p:spPr>
          <a:xfrm rot="2510038">
            <a:off x="3956666" y="2201315"/>
            <a:ext cx="379744" cy="2152966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8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video">
            <a:hlinkClick r:id="" action="ppaction://media"/>
            <a:extLst>
              <a:ext uri="{FF2B5EF4-FFF2-40B4-BE49-F238E27FC236}">
                <a16:creationId xmlns:a16="http://schemas.microsoft.com/office/drawing/2014/main" id="{9DC059A1-C101-4EDF-B92D-ED01910BB1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32" end="35517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16" y="3539076"/>
            <a:ext cx="5721900" cy="3218569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37432" y="138586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TextBox 7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80" name="Picture 79" descr="Podcast-Op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81" name="Group 80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84" name="Left-Right Arrow 83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82" name="Left-Right Arrow 81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69" name="Freeform 68"/>
          <p:cNvSpPr/>
          <p:nvPr/>
        </p:nvSpPr>
        <p:spPr>
          <a:xfrm>
            <a:off x="1319905" y="1034861"/>
            <a:ext cx="3209563" cy="431855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89" name="TextBox 88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Freeform 70"/>
          <p:cNvSpPr/>
          <p:nvPr/>
        </p:nvSpPr>
        <p:spPr>
          <a:xfrm rot="2510038">
            <a:off x="3956666" y="2201315"/>
            <a:ext cx="379744" cy="2152966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" y="-831223"/>
            <a:ext cx="10982091" cy="8884509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 rot="20661890">
            <a:off x="1614858" y="1870541"/>
            <a:ext cx="3465566" cy="2309068"/>
            <a:chOff x="486834" y="10626"/>
            <a:chExt cx="3812121" cy="2539970"/>
          </a:xfrm>
          <a:effectLst/>
        </p:grpSpPr>
        <p:sp>
          <p:nvSpPr>
            <p:cNvPr id="138" name="Arc 137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c 140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Arc 141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Arc 142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Arc 143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c 144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c 145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Arc 146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Arc 147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Arc 149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Arc 150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9" name="Picture 15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999">
            <a:off x="1983417" y="2455379"/>
            <a:ext cx="877303" cy="877303"/>
          </a:xfrm>
          <a:prstGeom prst="rect">
            <a:avLst/>
          </a:prstGeom>
        </p:spPr>
      </p:pic>
      <p:pic>
        <p:nvPicPr>
          <p:cNvPr id="160" name="Picture 159" descr="amazon_b00x4whp5e_echo_1187819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1" y="2699319"/>
            <a:ext cx="1641750" cy="1641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98073" y="1832551"/>
            <a:ext cx="2972477" cy="786393"/>
            <a:chOff x="2598073" y="1832551"/>
            <a:chExt cx="2972477" cy="78639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598073" y="2272493"/>
              <a:ext cx="2972477" cy="34645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28063" y="1832551"/>
              <a:ext cx="11907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3-5 </a:t>
              </a:r>
              <a:r>
                <a:rPr lang="en-US" sz="3200" dirty="0" err="1">
                  <a:latin typeface="Helvetica Neue"/>
                  <a:cs typeface="Helvetica Neue"/>
                </a:rPr>
                <a:t>ft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361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4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DB88FF69-D734-4EC4-B54B-D1EFE80A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6" y="1858670"/>
            <a:ext cx="2650515" cy="2650515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402971-ABF1-4B2F-84A0-1DA8C557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92" y="787952"/>
            <a:ext cx="3367478" cy="28228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727" y="4728359"/>
            <a:ext cx="3243970" cy="324397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  <p:pic>
        <p:nvPicPr>
          <p:cNvPr id="58" name="Picture 57" descr="robber-with-eyes-mask-icon-8.jpg">
            <a:extLst>
              <a:ext uri="{FF2B5EF4-FFF2-40B4-BE49-F238E27FC236}">
                <a16:creationId xmlns:a16="http://schemas.microsoft.com/office/drawing/2014/main" id="{0F63E1F4-6AC9-4298-817B-CCCF46347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664" y="1910004"/>
            <a:ext cx="794600" cy="794600"/>
          </a:xfrm>
          <a:prstGeom prst="rect">
            <a:avLst/>
          </a:prstGeom>
        </p:spPr>
      </p:pic>
      <p:pic>
        <p:nvPicPr>
          <p:cNvPr id="59" name="Picture 58" descr="Oxygen-Icons.org-Oxygen-Actions-speaker.ico">
            <a:extLst>
              <a:ext uri="{FF2B5EF4-FFF2-40B4-BE49-F238E27FC236}">
                <a16:creationId xmlns:a16="http://schemas.microsoft.com/office/drawing/2014/main" id="{7FCC8B69-6753-49C7-91D5-F966CBA7B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6366">
            <a:off x="6563308" y="2966663"/>
            <a:ext cx="571159" cy="571159"/>
          </a:xfrm>
          <a:prstGeom prst="rect">
            <a:avLst/>
          </a:prstGeom>
        </p:spPr>
      </p:pic>
      <p:pic>
        <p:nvPicPr>
          <p:cNvPr id="1032" name="Picture 8" descr="Image result for running carto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clipdealer.* -site:hdimagelib.* -site:fotosearch.* -site:warmpicture.* -site:mediafocus.*">
            <a:extLst>
              <a:ext uri="{FF2B5EF4-FFF2-40B4-BE49-F238E27FC236}">
                <a16:creationId xmlns:a16="http://schemas.microsoft.com/office/drawing/2014/main" id="{B40DF191-4D37-4DA3-B360-1E1598D9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401">
            <a:off x="7547533" y="4770857"/>
            <a:ext cx="1719632" cy="18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itbit cartoon">
            <a:extLst>
              <a:ext uri="{FF2B5EF4-FFF2-40B4-BE49-F238E27FC236}">
                <a16:creationId xmlns:a16="http://schemas.microsoft.com/office/drawing/2014/main" id="{77AA9A95-DC4C-4DAC-A3B8-D1A1AFF6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4" y="4181980"/>
            <a:ext cx="2822808" cy="28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FBA9DE9-C91C-47A9-B655-03A3E77AC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227" y="3537267"/>
            <a:ext cx="533816" cy="1501669"/>
          </a:xfrm>
          <a:prstGeom prst="rect">
            <a:avLst/>
          </a:prstGeom>
        </p:spPr>
      </p:pic>
      <p:pic>
        <p:nvPicPr>
          <p:cNvPr id="127" name="Picture 126" descr="Oxygen-Icons.org-Oxygen-Actions-speaker.ico">
            <a:extLst>
              <a:ext uri="{FF2B5EF4-FFF2-40B4-BE49-F238E27FC236}">
                <a16:creationId xmlns:a16="http://schemas.microsoft.com/office/drawing/2014/main" id="{9A454645-CBB2-484F-AAE2-553EBD443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0943">
            <a:off x="7312905" y="2989093"/>
            <a:ext cx="571159" cy="57115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B085DF2-BF44-489C-BDA9-1457DEB46B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019011">
            <a:off x="7604936" y="3539481"/>
            <a:ext cx="486790" cy="13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DB88FF69-D734-4EC4-B54B-D1EFE80A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6" y="1858670"/>
            <a:ext cx="2650515" cy="2650515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402971-ABF1-4B2F-84A0-1DA8C557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92" y="787952"/>
            <a:ext cx="3367478" cy="28228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727" y="4728359"/>
            <a:ext cx="3243970" cy="324397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  <p:pic>
        <p:nvPicPr>
          <p:cNvPr id="58" name="Picture 57" descr="robber-with-eyes-mask-icon-8.jpg">
            <a:extLst>
              <a:ext uri="{FF2B5EF4-FFF2-40B4-BE49-F238E27FC236}">
                <a16:creationId xmlns:a16="http://schemas.microsoft.com/office/drawing/2014/main" id="{0F63E1F4-6AC9-4298-817B-CCCF46347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664" y="1910004"/>
            <a:ext cx="794600" cy="794600"/>
          </a:xfrm>
          <a:prstGeom prst="rect">
            <a:avLst/>
          </a:prstGeom>
        </p:spPr>
      </p:pic>
      <p:pic>
        <p:nvPicPr>
          <p:cNvPr id="59" name="Picture 58" descr="Oxygen-Icons.org-Oxygen-Actions-speaker.ico">
            <a:extLst>
              <a:ext uri="{FF2B5EF4-FFF2-40B4-BE49-F238E27FC236}">
                <a16:creationId xmlns:a16="http://schemas.microsoft.com/office/drawing/2014/main" id="{7FCC8B69-6753-49C7-91D5-F966CBA7B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6366">
            <a:off x="6563308" y="2966663"/>
            <a:ext cx="571159" cy="571159"/>
          </a:xfrm>
          <a:prstGeom prst="rect">
            <a:avLst/>
          </a:prstGeom>
        </p:spPr>
      </p:pic>
      <p:pic>
        <p:nvPicPr>
          <p:cNvPr id="1032" name="Picture 8" descr="Image result for running carto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clipdealer.* -site:hdimagelib.* -site:fotosearch.* -site:warmpicture.* -site:mediafocus.*">
            <a:extLst>
              <a:ext uri="{FF2B5EF4-FFF2-40B4-BE49-F238E27FC236}">
                <a16:creationId xmlns:a16="http://schemas.microsoft.com/office/drawing/2014/main" id="{B40DF191-4D37-4DA3-B360-1E1598D9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401">
            <a:off x="7547533" y="4770857"/>
            <a:ext cx="1719632" cy="18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itbit cartoon">
            <a:extLst>
              <a:ext uri="{FF2B5EF4-FFF2-40B4-BE49-F238E27FC236}">
                <a16:creationId xmlns:a16="http://schemas.microsoft.com/office/drawing/2014/main" id="{77AA9A95-DC4C-4DAC-A3B8-D1A1AFF6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4" y="4181980"/>
            <a:ext cx="2822808" cy="28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FBA9DE9-C91C-47A9-B655-03A3E77AC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227" y="3537267"/>
            <a:ext cx="533816" cy="1501669"/>
          </a:xfrm>
          <a:prstGeom prst="rect">
            <a:avLst/>
          </a:prstGeom>
        </p:spPr>
      </p:pic>
      <p:pic>
        <p:nvPicPr>
          <p:cNvPr id="127" name="Picture 126" descr="Oxygen-Icons.org-Oxygen-Actions-speaker.ico">
            <a:extLst>
              <a:ext uri="{FF2B5EF4-FFF2-40B4-BE49-F238E27FC236}">
                <a16:creationId xmlns:a16="http://schemas.microsoft.com/office/drawing/2014/main" id="{9A454645-CBB2-484F-AAE2-553EBD443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0943">
            <a:off x="7312905" y="2989093"/>
            <a:ext cx="571159" cy="57115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B085DF2-BF44-489C-BDA9-1457DEB46B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019011">
            <a:off x="7604936" y="3539481"/>
            <a:ext cx="486790" cy="1369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098854D-5BA3-4776-B8E2-6782BDF6CE3F}"/>
              </a:ext>
            </a:extLst>
          </p:cNvPr>
          <p:cNvGrpSpPr/>
          <p:nvPr/>
        </p:nvGrpSpPr>
        <p:grpSpPr>
          <a:xfrm>
            <a:off x="-78521" y="5150596"/>
            <a:ext cx="9301041" cy="712410"/>
            <a:chOff x="-76020" y="3286775"/>
            <a:chExt cx="9301041" cy="71241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EC408F-C944-4110-B793-5590A8B45B9D}"/>
                </a:ext>
              </a:extLst>
            </p:cNvPr>
            <p:cNvSpPr/>
            <p:nvPr/>
          </p:nvSpPr>
          <p:spPr>
            <a:xfrm>
              <a:off x="-76020" y="3286775"/>
              <a:ext cx="9301041" cy="712410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088FDF-D158-4058-A4DE-5E55A71032C4}"/>
                </a:ext>
              </a:extLst>
            </p:cNvPr>
            <p:cNvSpPr txBox="1"/>
            <p:nvPr/>
          </p:nvSpPr>
          <p:spPr>
            <a:xfrm>
              <a:off x="-64445" y="339085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High power makes ultrasonic speakers audible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77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10" y="463636"/>
            <a:ext cx="3980120" cy="5152516"/>
          </a:xfrm>
          <a:prstGeom prst="rect">
            <a:avLst/>
          </a:prstGeom>
        </p:spPr>
      </p:pic>
      <p:pic>
        <p:nvPicPr>
          <p:cNvPr id="3" name="Picture 2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5499">
            <a:off x="6247908" y="2096476"/>
            <a:ext cx="1670701" cy="1670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853" y="4216682"/>
            <a:ext cx="4247147" cy="1550340"/>
          </a:xfrm>
          <a:prstGeom prst="rect">
            <a:avLst/>
          </a:prstGeom>
        </p:spPr>
      </p:pic>
      <p:pic>
        <p:nvPicPr>
          <p:cNvPr id="4" name="Picture 3" descr="Podcast-Op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6" y="1995761"/>
            <a:ext cx="1547942" cy="154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748" y="4306824"/>
            <a:ext cx="4349896" cy="1489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944C27-480D-8545-8C08-308856EAB312}"/>
              </a:ext>
            </a:extLst>
          </p:cNvPr>
          <p:cNvGrpSpPr/>
          <p:nvPr/>
        </p:nvGrpSpPr>
        <p:grpSpPr>
          <a:xfrm>
            <a:off x="-78520" y="5568626"/>
            <a:ext cx="9301041" cy="712410"/>
            <a:chOff x="-76020" y="3286775"/>
            <a:chExt cx="9301041" cy="7124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A7CCF1-FB11-874E-9279-A3341AE9BF08}"/>
                </a:ext>
              </a:extLst>
            </p:cNvPr>
            <p:cNvSpPr/>
            <p:nvPr/>
          </p:nvSpPr>
          <p:spPr>
            <a:xfrm>
              <a:off x="-76020" y="3286775"/>
              <a:ext cx="9301041" cy="712410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2FACCB-82DB-7047-B85B-D06A27E37122}"/>
                </a:ext>
              </a:extLst>
            </p:cNvPr>
            <p:cNvSpPr txBox="1"/>
            <p:nvPr/>
          </p:nvSpPr>
          <p:spPr>
            <a:xfrm>
              <a:off x="-64445" y="339085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Speakers have nonlinearity too!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520189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5681" y="141886"/>
            <a:ext cx="650267" cy="565533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 rot="20954269">
            <a:off x="2002011" y="709630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39A890-B124-4A40-8FC2-F2918AB83C5B}"/>
              </a:ext>
            </a:extLst>
          </p:cNvPr>
          <p:cNvSpPr txBox="1"/>
          <p:nvPr/>
        </p:nvSpPr>
        <p:spPr>
          <a:xfrm>
            <a:off x="1546869" y="224598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Voice Command:</a:t>
            </a:r>
          </a:p>
        </p:txBody>
      </p:sp>
    </p:spTree>
    <p:extLst>
      <p:ext uri="{BB962C8B-B14F-4D97-AF65-F5344CB8AC3E}">
        <p14:creationId xmlns:p14="http://schemas.microsoft.com/office/powerpoint/2010/main" val="6048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3" grpId="0" animBg="1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61484" y="165132"/>
            <a:ext cx="2705858" cy="864195"/>
            <a:chOff x="5661484" y="165132"/>
            <a:chExt cx="2705858" cy="8641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35" y="215964"/>
              <a:ext cx="2003607" cy="56553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 rot="20954269">
              <a:off x="5752350" y="770925"/>
              <a:ext cx="571943" cy="258402"/>
            </a:xfrm>
            <a:custGeom>
              <a:avLst/>
              <a:gdLst>
                <a:gd name="connsiteX0" fmla="*/ 769616 w 769616"/>
                <a:gd name="connsiteY0" fmla="*/ 0 h 442607"/>
                <a:gd name="connsiteX1" fmla="*/ 404048 w 769616"/>
                <a:gd name="connsiteY1" fmla="*/ 404120 h 442607"/>
                <a:gd name="connsiteX2" fmla="*/ 269365 w 769616"/>
                <a:gd name="connsiteY2" fmla="*/ 134707 h 442607"/>
                <a:gd name="connsiteX3" fmla="*/ 0 w 769616"/>
                <a:gd name="connsiteY3" fmla="*/ 442607 h 44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616" h="442607">
                  <a:moveTo>
                    <a:pt x="769616" y="0"/>
                  </a:moveTo>
                  <a:cubicBezTo>
                    <a:pt x="628519" y="190834"/>
                    <a:pt x="487423" y="381669"/>
                    <a:pt x="404048" y="404120"/>
                  </a:cubicBezTo>
                  <a:cubicBezTo>
                    <a:pt x="320673" y="426571"/>
                    <a:pt x="336706" y="128293"/>
                    <a:pt x="269365" y="134707"/>
                  </a:cubicBezTo>
                  <a:cubicBezTo>
                    <a:pt x="202024" y="141121"/>
                    <a:pt x="0" y="442607"/>
                    <a:pt x="0" y="442607"/>
                  </a:cubicBezTo>
                </a:path>
              </a:pathLst>
            </a:custGeom>
            <a:ln w="285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 descr="a1vi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4554"/>
            <a:stretch/>
          </p:blipFill>
          <p:spPr>
            <a:xfrm>
              <a:off x="5661484" y="165132"/>
              <a:ext cx="456538" cy="635462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84226" y="196982"/>
              <a:ext cx="843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38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316" r="-26316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blipFill>
                <a:blip r:embed="rId7"/>
                <a:stretch>
                  <a:fillRect l="-8333" r="-833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pic>
        <p:nvPicPr>
          <p:cNvPr id="29" name="Picture 28" descr="Podcast-Opp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5" name="Straight Connector 44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808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5" y="215964"/>
            <a:ext cx="2003607" cy="56553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20954269">
            <a:off x="5752350" y="770925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36" y="4630656"/>
            <a:ext cx="1949658" cy="418419"/>
          </a:xfrm>
          <a:prstGeom prst="rect">
            <a:avLst/>
          </a:prstGeom>
        </p:spPr>
      </p:pic>
      <p:pic>
        <p:nvPicPr>
          <p:cNvPr id="75" name="Picture 74" descr="a1vi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554"/>
          <a:stretch/>
        </p:blipFill>
        <p:spPr>
          <a:xfrm>
            <a:off x="5661484" y="165132"/>
            <a:ext cx="456538" cy="63546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84226" y="196982"/>
            <a:ext cx="843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955750" y="3670019"/>
            <a:ext cx="1008397" cy="976058"/>
          </a:xfrm>
          <a:prstGeom prst="straightConnector1">
            <a:avLst/>
          </a:prstGeom>
          <a:ln w="38100">
            <a:solidFill>
              <a:srgbClr val="00905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79818" y="5035892"/>
            <a:ext cx="2461" cy="478217"/>
          </a:xfrm>
          <a:prstGeom prst="straightConnector1">
            <a:avLst/>
          </a:prstGeom>
          <a:ln w="38100">
            <a:solidFill>
              <a:srgbClr val="00905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24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5" y="215964"/>
            <a:ext cx="2003607" cy="5655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3" y="4502134"/>
            <a:ext cx="3525408" cy="62998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20954269">
            <a:off x="5752350" y="770925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91" name="Freeform 90"/>
          <p:cNvSpPr/>
          <p:nvPr/>
        </p:nvSpPr>
        <p:spPr>
          <a:xfrm>
            <a:off x="548964" y="5871793"/>
            <a:ext cx="628586" cy="741415"/>
          </a:xfrm>
          <a:custGeom>
            <a:avLst/>
            <a:gdLst>
              <a:gd name="connsiteX0" fmla="*/ 31115 w 571442"/>
              <a:gd name="connsiteY0" fmla="*/ 801701 h 815556"/>
              <a:gd name="connsiteX1" fmla="*/ 17261 w 571442"/>
              <a:gd name="connsiteY1" fmla="*/ 11992 h 815556"/>
              <a:gd name="connsiteX2" fmla="*/ 238933 w 571442"/>
              <a:gd name="connsiteY2" fmla="*/ 358356 h 815556"/>
              <a:gd name="connsiteX3" fmla="*/ 571442 w 571442"/>
              <a:gd name="connsiteY3" fmla="*/ 815556 h 81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42" h="815556">
                <a:moveTo>
                  <a:pt x="31115" y="801701"/>
                </a:moveTo>
                <a:cubicBezTo>
                  <a:pt x="6870" y="443792"/>
                  <a:pt x="-17375" y="85883"/>
                  <a:pt x="17261" y="11992"/>
                </a:cubicBezTo>
                <a:cubicBezTo>
                  <a:pt x="51897" y="-61899"/>
                  <a:pt x="146570" y="224429"/>
                  <a:pt x="238933" y="358356"/>
                </a:cubicBezTo>
                <a:cubicBezTo>
                  <a:pt x="331297" y="492283"/>
                  <a:pt x="571442" y="815556"/>
                  <a:pt x="571442" y="815556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7542656" y="5908140"/>
            <a:ext cx="1311550" cy="666191"/>
          </a:xfrm>
          <a:custGeom>
            <a:avLst/>
            <a:gdLst>
              <a:gd name="connsiteX0" fmla="*/ 0 w 1745672"/>
              <a:gd name="connsiteY0" fmla="*/ 872845 h 886700"/>
              <a:gd name="connsiteX1" fmla="*/ 803563 w 1745672"/>
              <a:gd name="connsiteY1" fmla="*/ 9 h 886700"/>
              <a:gd name="connsiteX2" fmla="*/ 1745672 w 1745672"/>
              <a:gd name="connsiteY2" fmla="*/ 886700 h 88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5672" h="886700">
                <a:moveTo>
                  <a:pt x="0" y="872845"/>
                </a:moveTo>
                <a:cubicBezTo>
                  <a:pt x="256309" y="435272"/>
                  <a:pt x="512618" y="-2300"/>
                  <a:pt x="803563" y="9"/>
                </a:cubicBezTo>
                <a:cubicBezTo>
                  <a:pt x="1094508" y="2318"/>
                  <a:pt x="1745672" y="886700"/>
                  <a:pt x="1745672" y="886700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49067" y="453973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6929475" y="3646678"/>
            <a:ext cx="254749" cy="9266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858417" y="5117384"/>
            <a:ext cx="5465429" cy="9802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 flipH="1" flipV="1">
            <a:off x="7442378" y="5118042"/>
            <a:ext cx="698166" cy="715330"/>
          </a:xfrm>
          <a:custGeom>
            <a:avLst/>
            <a:gdLst>
              <a:gd name="connsiteX0" fmla="*/ 4028661 w 4028661"/>
              <a:gd name="connsiteY0" fmla="*/ 3010948 h 3010948"/>
              <a:gd name="connsiteX1" fmla="*/ 2093843 w 4028661"/>
              <a:gd name="connsiteY1" fmla="*/ 161731 h 3010948"/>
              <a:gd name="connsiteX2" fmla="*/ 0 w 4028661"/>
              <a:gd name="connsiteY2" fmla="*/ 334009 h 3010948"/>
              <a:gd name="connsiteX0" fmla="*/ 4029746 w 4029746"/>
              <a:gd name="connsiteY0" fmla="*/ 2676939 h 2676939"/>
              <a:gd name="connsiteX1" fmla="*/ 617613 w 4029746"/>
              <a:gd name="connsiteY1" fmla="*/ 1426647 h 2676939"/>
              <a:gd name="connsiteX2" fmla="*/ 1085 w 4029746"/>
              <a:gd name="connsiteY2" fmla="*/ 0 h 2676939"/>
              <a:gd name="connsiteX0" fmla="*/ 3933852 w 3933852"/>
              <a:gd name="connsiteY0" fmla="*/ 2031760 h 2031760"/>
              <a:gd name="connsiteX1" fmla="*/ 521719 w 3933852"/>
              <a:gd name="connsiteY1" fmla="*/ 781468 h 2031760"/>
              <a:gd name="connsiteX2" fmla="*/ 18831 w 3933852"/>
              <a:gd name="connsiteY2" fmla="*/ 0 h 2031760"/>
              <a:gd name="connsiteX0" fmla="*/ 4025196 w 4025196"/>
              <a:gd name="connsiteY0" fmla="*/ 2031760 h 2031760"/>
              <a:gd name="connsiteX1" fmla="*/ 396051 w 4025196"/>
              <a:gd name="connsiteY1" fmla="*/ 921724 h 2031760"/>
              <a:gd name="connsiteX2" fmla="*/ 110175 w 4025196"/>
              <a:gd name="connsiteY2" fmla="*/ 0 h 2031760"/>
              <a:gd name="connsiteX0" fmla="*/ 4110051 w 4110051"/>
              <a:gd name="connsiteY0" fmla="*/ 2059811 h 2059811"/>
              <a:gd name="connsiteX1" fmla="*/ 480906 w 4110051"/>
              <a:gd name="connsiteY1" fmla="*/ 949775 h 2059811"/>
              <a:gd name="connsiteX2" fmla="*/ 37205 w 4110051"/>
              <a:gd name="connsiteY2" fmla="*/ 0 h 205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0051" h="2059811">
                <a:moveTo>
                  <a:pt x="4110051" y="2059811"/>
                </a:moveTo>
                <a:cubicBezTo>
                  <a:pt x="3478363" y="858280"/>
                  <a:pt x="1152349" y="1395931"/>
                  <a:pt x="480906" y="949775"/>
                </a:cubicBezTo>
                <a:cubicBezTo>
                  <a:pt x="-190537" y="503619"/>
                  <a:pt x="37205" y="0"/>
                  <a:pt x="3720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36" y="4630656"/>
            <a:ext cx="1949658" cy="418419"/>
          </a:xfrm>
          <a:prstGeom prst="rect">
            <a:avLst/>
          </a:prstGeom>
        </p:spPr>
      </p:pic>
      <p:pic>
        <p:nvPicPr>
          <p:cNvPr id="75" name="Picture 74" descr="a1vin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554"/>
          <a:stretch/>
        </p:blipFill>
        <p:spPr>
          <a:xfrm>
            <a:off x="5661484" y="165132"/>
            <a:ext cx="456538" cy="63546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84226" y="196982"/>
            <a:ext cx="843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53" name="Freeform 52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91" name="Freeform 90"/>
          <p:cNvSpPr/>
          <p:nvPr/>
        </p:nvSpPr>
        <p:spPr>
          <a:xfrm>
            <a:off x="548964" y="5871793"/>
            <a:ext cx="628586" cy="741415"/>
          </a:xfrm>
          <a:custGeom>
            <a:avLst/>
            <a:gdLst>
              <a:gd name="connsiteX0" fmla="*/ 31115 w 571442"/>
              <a:gd name="connsiteY0" fmla="*/ 801701 h 815556"/>
              <a:gd name="connsiteX1" fmla="*/ 17261 w 571442"/>
              <a:gd name="connsiteY1" fmla="*/ 11992 h 815556"/>
              <a:gd name="connsiteX2" fmla="*/ 238933 w 571442"/>
              <a:gd name="connsiteY2" fmla="*/ 358356 h 815556"/>
              <a:gd name="connsiteX3" fmla="*/ 571442 w 571442"/>
              <a:gd name="connsiteY3" fmla="*/ 815556 h 81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42" h="815556">
                <a:moveTo>
                  <a:pt x="31115" y="801701"/>
                </a:moveTo>
                <a:cubicBezTo>
                  <a:pt x="6870" y="443792"/>
                  <a:pt x="-17375" y="85883"/>
                  <a:pt x="17261" y="11992"/>
                </a:cubicBezTo>
                <a:cubicBezTo>
                  <a:pt x="51897" y="-61899"/>
                  <a:pt x="146570" y="224429"/>
                  <a:pt x="238933" y="358356"/>
                </a:cubicBezTo>
                <a:cubicBezTo>
                  <a:pt x="331297" y="492283"/>
                  <a:pt x="571442" y="815556"/>
                  <a:pt x="571442" y="815556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7542656" y="5908140"/>
            <a:ext cx="1311550" cy="666191"/>
          </a:xfrm>
          <a:custGeom>
            <a:avLst/>
            <a:gdLst>
              <a:gd name="connsiteX0" fmla="*/ 0 w 1745672"/>
              <a:gd name="connsiteY0" fmla="*/ 872845 h 886700"/>
              <a:gd name="connsiteX1" fmla="*/ 803563 w 1745672"/>
              <a:gd name="connsiteY1" fmla="*/ 9 h 886700"/>
              <a:gd name="connsiteX2" fmla="*/ 1745672 w 1745672"/>
              <a:gd name="connsiteY2" fmla="*/ 886700 h 88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5672" h="886700">
                <a:moveTo>
                  <a:pt x="0" y="872845"/>
                </a:moveTo>
                <a:cubicBezTo>
                  <a:pt x="256309" y="435272"/>
                  <a:pt x="512618" y="-2300"/>
                  <a:pt x="803563" y="9"/>
                </a:cubicBezTo>
                <a:cubicBezTo>
                  <a:pt x="1094508" y="2318"/>
                  <a:pt x="1745672" y="886700"/>
                  <a:pt x="1745672" y="886700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82879" y="4750536"/>
            <a:ext cx="8451363" cy="544234"/>
            <a:chOff x="367539" y="347536"/>
            <a:chExt cx="8451363" cy="544234"/>
          </a:xfrm>
        </p:grpSpPr>
        <p:sp>
          <p:nvSpPr>
            <p:cNvPr id="52" name="Left-Right Arrow 51"/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Left-Right Arrow 52"/>
            <p:cNvSpPr/>
            <p:nvPr/>
          </p:nvSpPr>
          <p:spPr>
            <a:xfrm>
              <a:off x="2300207" y="347536"/>
              <a:ext cx="6518695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07019" y="445467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661484" y="165132"/>
            <a:ext cx="2705858" cy="864195"/>
            <a:chOff x="5661484" y="165132"/>
            <a:chExt cx="2705858" cy="86419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35" y="215964"/>
              <a:ext cx="2003607" cy="565533"/>
            </a:xfrm>
            <a:prstGeom prst="rect">
              <a:avLst/>
            </a:prstGeom>
          </p:spPr>
        </p:pic>
        <p:sp>
          <p:nvSpPr>
            <p:cNvPr id="87" name="Freeform 86"/>
            <p:cNvSpPr/>
            <p:nvPr/>
          </p:nvSpPr>
          <p:spPr>
            <a:xfrm rot="20954269">
              <a:off x="5752350" y="770925"/>
              <a:ext cx="571943" cy="258402"/>
            </a:xfrm>
            <a:custGeom>
              <a:avLst/>
              <a:gdLst>
                <a:gd name="connsiteX0" fmla="*/ 769616 w 769616"/>
                <a:gd name="connsiteY0" fmla="*/ 0 h 442607"/>
                <a:gd name="connsiteX1" fmla="*/ 404048 w 769616"/>
                <a:gd name="connsiteY1" fmla="*/ 404120 h 442607"/>
                <a:gd name="connsiteX2" fmla="*/ 269365 w 769616"/>
                <a:gd name="connsiteY2" fmla="*/ 134707 h 442607"/>
                <a:gd name="connsiteX3" fmla="*/ 0 w 769616"/>
                <a:gd name="connsiteY3" fmla="*/ 442607 h 44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616" h="442607">
                  <a:moveTo>
                    <a:pt x="769616" y="0"/>
                  </a:moveTo>
                  <a:cubicBezTo>
                    <a:pt x="628519" y="190834"/>
                    <a:pt x="487423" y="381669"/>
                    <a:pt x="404048" y="404120"/>
                  </a:cubicBezTo>
                  <a:cubicBezTo>
                    <a:pt x="320673" y="426571"/>
                    <a:pt x="336706" y="128293"/>
                    <a:pt x="269365" y="134707"/>
                  </a:cubicBezTo>
                  <a:cubicBezTo>
                    <a:pt x="202024" y="141121"/>
                    <a:pt x="0" y="442607"/>
                    <a:pt x="0" y="442607"/>
                  </a:cubicBezTo>
                </a:path>
              </a:pathLst>
            </a:custGeom>
            <a:ln w="285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 descr="a1vi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4554"/>
            <a:stretch/>
          </p:blipFill>
          <p:spPr>
            <a:xfrm>
              <a:off x="5661484" y="165132"/>
              <a:ext cx="456538" cy="635462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TextBox 88"/>
            <p:cNvSpPr txBox="1"/>
            <p:nvPr/>
          </p:nvSpPr>
          <p:spPr>
            <a:xfrm>
              <a:off x="6084226" y="196982"/>
              <a:ext cx="843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</p:grpSp>
      <p:sp>
        <p:nvSpPr>
          <p:cNvPr id="75" name="Freeform 74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BA0895-E7BD-4404-95DE-C03C58C8B918}"/>
              </a:ext>
            </a:extLst>
          </p:cNvPr>
          <p:cNvSpPr/>
          <p:nvPr/>
        </p:nvSpPr>
        <p:spPr>
          <a:xfrm>
            <a:off x="66836" y="4420162"/>
            <a:ext cx="2501707" cy="2286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61D540-ECC9-4479-8832-F5283026E996}"/>
              </a:ext>
            </a:extLst>
          </p:cNvPr>
          <p:cNvSpPr txBox="1"/>
          <p:nvPr/>
        </p:nvSpPr>
        <p:spPr>
          <a:xfrm>
            <a:off x="8700" y="3894067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General to all speakers!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3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094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[2] Deconvolution and Nonlinear Inverse Filtering Using a Neural Network </a:t>
            </a:r>
            <a:r>
              <a:rPr lang="mr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–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Filson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Glanz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et. 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9132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[3] Adaptive Cancellation of Nonlinear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Intersymbol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Interference for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Voiceband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mr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…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mr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–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Ezio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Biglieri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 et. 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574" y="5927518"/>
            <a:ext cx="915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defRPr>
            </a:lvl1pPr>
          </a:lstStyle>
          <a:p>
            <a:r>
              <a:rPr lang="en-US" sz="1400"/>
              <a:t>[</a:t>
            </a:r>
            <a:r>
              <a:rPr lang="en-US" sz="1400" dirty="0"/>
              <a:t>1] Advanced Digital Signal Processing and Noise Reduction </a:t>
            </a:r>
            <a:r>
              <a:rPr lang="mr-IN" sz="1400" dirty="0"/>
              <a:t>–</a:t>
            </a:r>
            <a:r>
              <a:rPr lang="en-US" sz="1400" dirty="0"/>
              <a:t> S. </a:t>
            </a:r>
            <a:r>
              <a:rPr lang="en-US" sz="1400" dirty="0" err="1"/>
              <a:t>Vaseghi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-3574" y="3165406"/>
            <a:ext cx="914400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r-IN" sz="24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…</a:t>
            </a:r>
            <a:r>
              <a:rPr lang="en-US" sz="24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 motivating “Leakage Optimization”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574" y="2309940"/>
            <a:ext cx="91440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Speaker leakage is unavoidable</a:t>
            </a:r>
            <a:r>
              <a:rPr lang="mr-IN" sz="24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…</a:t>
            </a:r>
            <a:endParaRPr lang="en-US" sz="2400" dirty="0">
              <a:solidFill>
                <a:schemeClr val="bg1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0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08275" y="898086"/>
            <a:ext cx="0" cy="1951847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536077" y="18396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564" y="2805341"/>
            <a:ext cx="848721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94620" y="2816579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/>
          <p:cNvSpPr txBox="1"/>
          <p:nvPr/>
        </p:nvSpPr>
        <p:spPr>
          <a:xfrm>
            <a:off x="7592600" y="245100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84963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62840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30629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64701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86383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1782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85942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62668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73145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100k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10" y="1011325"/>
            <a:ext cx="752430" cy="456197"/>
          </a:xfrm>
          <a:prstGeom prst="rect">
            <a:avLst/>
          </a:prstGeom>
        </p:spPr>
      </p:pic>
      <p:sp>
        <p:nvSpPr>
          <p:cNvPr id="95" name="Freeform 94"/>
          <p:cNvSpPr/>
          <p:nvPr/>
        </p:nvSpPr>
        <p:spPr>
          <a:xfrm>
            <a:off x="2044699" y="4163267"/>
            <a:ext cx="2091671" cy="1184225"/>
          </a:xfrm>
          <a:custGeom>
            <a:avLst/>
            <a:gdLst>
              <a:gd name="connsiteX0" fmla="*/ 1930400 w 1930400"/>
              <a:gd name="connsiteY0" fmla="*/ 0 h 965200"/>
              <a:gd name="connsiteX1" fmla="*/ 279400 w 1930400"/>
              <a:gd name="connsiteY1" fmla="*/ 825500 h 965200"/>
              <a:gd name="connsiteX2" fmla="*/ 0 w 1930400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965200">
                <a:moveTo>
                  <a:pt x="1930400" y="0"/>
                </a:moveTo>
                <a:lnTo>
                  <a:pt x="279400" y="825500"/>
                </a:lnTo>
                <a:lnTo>
                  <a:pt x="0" y="965200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297084" y="5551631"/>
            <a:ext cx="1760853" cy="981907"/>
          </a:xfrm>
          <a:custGeom>
            <a:avLst/>
            <a:gdLst>
              <a:gd name="connsiteX0" fmla="*/ 28624 w 1936937"/>
              <a:gd name="connsiteY0" fmla="*/ 1080098 h 1080098"/>
              <a:gd name="connsiteX1" fmla="*/ 2120 w 1936937"/>
              <a:gd name="connsiteY1" fmla="*/ 99437 h 1080098"/>
              <a:gd name="connsiteX2" fmla="*/ 28624 w 1936937"/>
              <a:gd name="connsiteY2" fmla="*/ 33176 h 1080098"/>
              <a:gd name="connsiteX3" fmla="*/ 240659 w 1936937"/>
              <a:gd name="connsiteY3" fmla="*/ 99437 h 1080098"/>
              <a:gd name="connsiteX4" fmla="*/ 585215 w 1936937"/>
              <a:gd name="connsiteY4" fmla="*/ 483750 h 1080098"/>
              <a:gd name="connsiteX5" fmla="*/ 903268 w 1936937"/>
              <a:gd name="connsiteY5" fmla="*/ 497003 h 1080098"/>
              <a:gd name="connsiteX6" fmla="*/ 1380346 w 1936937"/>
              <a:gd name="connsiteY6" fmla="*/ 788550 h 1080098"/>
              <a:gd name="connsiteX7" fmla="*/ 1698398 w 1936937"/>
              <a:gd name="connsiteY7" fmla="*/ 868063 h 1080098"/>
              <a:gd name="connsiteX8" fmla="*/ 1936937 w 1936937"/>
              <a:gd name="connsiteY8" fmla="*/ 1080098 h 108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937" h="1080098">
                <a:moveTo>
                  <a:pt x="28624" y="1080098"/>
                </a:moveTo>
                <a:cubicBezTo>
                  <a:pt x="15372" y="677011"/>
                  <a:pt x="2120" y="273924"/>
                  <a:pt x="2120" y="99437"/>
                </a:cubicBezTo>
                <a:cubicBezTo>
                  <a:pt x="2120" y="-75050"/>
                  <a:pt x="-11132" y="33176"/>
                  <a:pt x="28624" y="33176"/>
                </a:cubicBezTo>
                <a:cubicBezTo>
                  <a:pt x="68380" y="33176"/>
                  <a:pt x="147894" y="24341"/>
                  <a:pt x="240659" y="99437"/>
                </a:cubicBezTo>
                <a:cubicBezTo>
                  <a:pt x="333424" y="174533"/>
                  <a:pt x="474780" y="417489"/>
                  <a:pt x="585215" y="483750"/>
                </a:cubicBezTo>
                <a:cubicBezTo>
                  <a:pt x="695650" y="550011"/>
                  <a:pt x="770746" y="446203"/>
                  <a:pt x="903268" y="497003"/>
                </a:cubicBezTo>
                <a:cubicBezTo>
                  <a:pt x="1035790" y="547803"/>
                  <a:pt x="1247824" y="726707"/>
                  <a:pt x="1380346" y="788550"/>
                </a:cubicBezTo>
                <a:cubicBezTo>
                  <a:pt x="1512868" y="850393"/>
                  <a:pt x="1605633" y="819472"/>
                  <a:pt x="1698398" y="868063"/>
                </a:cubicBezTo>
                <a:cubicBezTo>
                  <a:pt x="1791163" y="916654"/>
                  <a:pt x="1936937" y="1080098"/>
                  <a:pt x="1936937" y="1080098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577576" y="4942397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08275" y="4591375"/>
            <a:ext cx="0" cy="1951847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1" name="TextBox 70"/>
          <p:cNvSpPr txBox="1"/>
          <p:nvPr/>
        </p:nvSpPr>
        <p:spPr>
          <a:xfrm rot="16200000">
            <a:off x="-536077" y="553289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29564" y="6498630"/>
            <a:ext cx="848721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294620" y="650986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5" name="TextBox 74"/>
          <p:cNvSpPr txBox="1"/>
          <p:nvPr/>
        </p:nvSpPr>
        <p:spPr>
          <a:xfrm>
            <a:off x="7701602" y="61356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784963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62840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630629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64701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86383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41782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70k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085942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862668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90k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73145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100k</a:t>
            </a:r>
          </a:p>
        </p:txBody>
      </p:sp>
      <p:sp>
        <p:nvSpPr>
          <p:cNvPr id="96" name="Freeform 95"/>
          <p:cNvSpPr/>
          <p:nvPr/>
        </p:nvSpPr>
        <p:spPr>
          <a:xfrm rot="204995" flipH="1">
            <a:off x="4353721" y="4252913"/>
            <a:ext cx="45719" cy="1094579"/>
          </a:xfrm>
          <a:custGeom>
            <a:avLst/>
            <a:gdLst>
              <a:gd name="connsiteX0" fmla="*/ 1930400 w 1930400"/>
              <a:gd name="connsiteY0" fmla="*/ 0 h 965200"/>
              <a:gd name="connsiteX1" fmla="*/ 279400 w 1930400"/>
              <a:gd name="connsiteY1" fmla="*/ 825500 h 965200"/>
              <a:gd name="connsiteX2" fmla="*/ 0 w 1930400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965200">
                <a:moveTo>
                  <a:pt x="1930400" y="0"/>
                </a:moveTo>
                <a:lnTo>
                  <a:pt x="279400" y="825500"/>
                </a:lnTo>
                <a:lnTo>
                  <a:pt x="0" y="965200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90" y="5029220"/>
            <a:ext cx="752430" cy="456197"/>
          </a:xfrm>
          <a:prstGeom prst="rect">
            <a:avLst/>
          </a:prstGeom>
        </p:spPr>
      </p:pic>
      <p:pic>
        <p:nvPicPr>
          <p:cNvPr id="49" name="Picture 4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5906D7-763B-465C-95A8-8C5DB45C7796}"/>
              </a:ext>
            </a:extLst>
          </p:cNvPr>
          <p:cNvGrpSpPr/>
          <p:nvPr/>
        </p:nvGrpSpPr>
        <p:grpSpPr>
          <a:xfrm>
            <a:off x="3540717" y="2066816"/>
            <a:ext cx="4266894" cy="760394"/>
            <a:chOff x="-2661513" y="2388534"/>
            <a:chExt cx="4266894" cy="7603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6C446B-D918-4618-96F3-4894186CD6DF}"/>
                </a:ext>
              </a:extLst>
            </p:cNvPr>
            <p:cNvSpPr/>
            <p:nvPr/>
          </p:nvSpPr>
          <p:spPr>
            <a:xfrm>
              <a:off x="-2661513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7B6790-20EB-4D07-86A5-2381BF7F1C7D}"/>
                </a:ext>
              </a:extLst>
            </p:cNvPr>
            <p:cNvSpPr/>
            <p:nvPr/>
          </p:nvSpPr>
          <p:spPr>
            <a:xfrm>
              <a:off x="-839890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CC0539A-3FC7-4BA8-AAB2-8A639292D0F9}"/>
                </a:ext>
              </a:extLst>
            </p:cNvPr>
            <p:cNvCxnSpPr>
              <a:stCxn id="5" idx="3"/>
              <a:endCxn id="52" idx="1"/>
            </p:cNvCxnSpPr>
            <p:nvPr/>
          </p:nvCxnSpPr>
          <p:spPr>
            <a:xfrm>
              <a:off x="-2549781" y="2908131"/>
              <a:ext cx="1709891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393086-D9F2-4593-B81A-198785A221B9}"/>
                </a:ext>
              </a:extLst>
            </p:cNvPr>
            <p:cNvSpPr txBox="1"/>
            <p:nvPr/>
          </p:nvSpPr>
          <p:spPr>
            <a:xfrm>
              <a:off x="-943169" y="2388534"/>
              <a:ext cx="2548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Bandwidth: B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A228D7-AA0D-4A30-9273-B6556E6867A3}"/>
              </a:ext>
            </a:extLst>
          </p:cNvPr>
          <p:cNvGrpSpPr/>
          <p:nvPr/>
        </p:nvGrpSpPr>
        <p:grpSpPr>
          <a:xfrm>
            <a:off x="252449" y="5789914"/>
            <a:ext cx="4296885" cy="734318"/>
            <a:chOff x="-2661513" y="2414610"/>
            <a:chExt cx="4296885" cy="73431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A3EA6D-5A40-4297-865C-8004F195387A}"/>
                </a:ext>
              </a:extLst>
            </p:cNvPr>
            <p:cNvSpPr/>
            <p:nvPr/>
          </p:nvSpPr>
          <p:spPr>
            <a:xfrm>
              <a:off x="-2661513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E053EAF-600A-4543-AE99-479CECC89ACD}"/>
                </a:ext>
              </a:extLst>
            </p:cNvPr>
            <p:cNvSpPr/>
            <p:nvPr/>
          </p:nvSpPr>
          <p:spPr>
            <a:xfrm>
              <a:off x="-839890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99948D2-8227-4E80-98B2-88CC81B417D5}"/>
                </a:ext>
              </a:extLst>
            </p:cNvPr>
            <p:cNvCxnSpPr>
              <a:stCxn id="58" idx="3"/>
              <a:endCxn id="59" idx="1"/>
            </p:cNvCxnSpPr>
            <p:nvPr/>
          </p:nvCxnSpPr>
          <p:spPr>
            <a:xfrm>
              <a:off x="-2549781" y="2908131"/>
              <a:ext cx="1709891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50A4EF-0272-433E-B038-26B023B14466}"/>
                </a:ext>
              </a:extLst>
            </p:cNvPr>
            <p:cNvSpPr txBox="1"/>
            <p:nvPr/>
          </p:nvSpPr>
          <p:spPr>
            <a:xfrm>
              <a:off x="-913178" y="2414610"/>
              <a:ext cx="2548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Bandwidth: 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B9B58E-84A6-4CDE-8565-79E0827969B8}"/>
                  </a:ext>
                </a:extLst>
              </p:cNvPr>
              <p:cNvSpPr txBox="1"/>
              <p:nvPr/>
            </p:nvSpPr>
            <p:spPr>
              <a:xfrm>
                <a:off x="645802" y="5336187"/>
                <a:ext cx="21653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B9B58E-84A6-4CDE-8565-79E08279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02" y="5336187"/>
                <a:ext cx="21653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5" grpId="0" animBg="1"/>
      <p:bldP spid="86" grpId="0" animBg="1"/>
      <p:bldP spid="67" grpId="0" animBg="1"/>
      <p:bldP spid="96" grpId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7" name="Picture 56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0" name="Freeform 49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1226617"/>
            <a:ext cx="563215" cy="16256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839693" y="484364"/>
            <a:ext cx="450898" cy="2374267"/>
            <a:chOff x="3839693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397793" y="484364"/>
            <a:ext cx="450898" cy="2374267"/>
            <a:chOff x="3839693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9087" y="4163267"/>
            <a:ext cx="3817283" cy="2379955"/>
            <a:chOff x="319087" y="4163267"/>
            <a:chExt cx="3817283" cy="2379955"/>
          </a:xfrm>
        </p:grpSpPr>
        <p:sp>
          <p:nvSpPr>
            <p:cNvPr id="89" name="Freeform 88"/>
            <p:cNvSpPr/>
            <p:nvPr/>
          </p:nvSpPr>
          <p:spPr>
            <a:xfrm>
              <a:off x="319087" y="5531016"/>
              <a:ext cx="293352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790305" y="4163267"/>
              <a:ext cx="3346065" cy="1561672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24579" y="4198555"/>
            <a:ext cx="563215" cy="2360854"/>
            <a:chOff x="4124579" y="4198555"/>
            <a:chExt cx="563215" cy="236085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4"/>
            <a:srcRect l="28506" r="41730"/>
            <a:stretch/>
          </p:blipFill>
          <p:spPr>
            <a:xfrm>
              <a:off x="4124579" y="4933809"/>
              <a:ext cx="563215" cy="1625600"/>
            </a:xfrm>
            <a:prstGeom prst="rect">
              <a:avLst/>
            </a:prstGeom>
          </p:spPr>
        </p:pic>
        <p:sp>
          <p:nvSpPr>
            <p:cNvPr id="52" name="Freeform 51"/>
            <p:cNvSpPr/>
            <p:nvPr/>
          </p:nvSpPr>
          <p:spPr>
            <a:xfrm flipH="1">
              <a:off x="4312661" y="4198555"/>
              <a:ext cx="86780" cy="1148937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9087" y="5531016"/>
            <a:ext cx="272119" cy="1012206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pic>
        <p:nvPicPr>
          <p:cNvPr id="57" name="Picture 56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0" name="Freeform 49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58537"/>
          <a:stretch/>
        </p:blipFill>
        <p:spPr>
          <a:xfrm>
            <a:off x="4681458" y="1249108"/>
            <a:ext cx="784604" cy="1625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864072" y="3565200"/>
            <a:ext cx="622663" cy="622663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>
          <a:xfrm>
            <a:off x="5162703" y="2699443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1226617"/>
            <a:ext cx="563215" cy="16256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839693" y="484364"/>
            <a:ext cx="450898" cy="2374267"/>
            <a:chOff x="3839693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397793" y="484364"/>
            <a:ext cx="450898" cy="2374267"/>
            <a:chOff x="3839693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681458" y="4256564"/>
            <a:ext cx="784604" cy="2301886"/>
            <a:chOff x="4681458" y="4256564"/>
            <a:chExt cx="784604" cy="230188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/>
            <a:srcRect l="58537"/>
            <a:stretch/>
          </p:blipFill>
          <p:spPr>
            <a:xfrm>
              <a:off x="4681458" y="4932850"/>
              <a:ext cx="784604" cy="1625600"/>
            </a:xfrm>
            <a:prstGeom prst="rect">
              <a:avLst/>
            </a:prstGeom>
          </p:spPr>
        </p:pic>
        <p:sp>
          <p:nvSpPr>
            <p:cNvPr id="56" name="Freeform 55"/>
            <p:cNvSpPr/>
            <p:nvPr/>
          </p:nvSpPr>
          <p:spPr>
            <a:xfrm flipH="1">
              <a:off x="5119295" y="4256564"/>
              <a:ext cx="45719" cy="1879097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1887" y="4308964"/>
            <a:ext cx="4583634" cy="2222315"/>
            <a:chOff x="321887" y="4308964"/>
            <a:chExt cx="4583634" cy="2222315"/>
          </a:xfrm>
        </p:grpSpPr>
        <p:sp>
          <p:nvSpPr>
            <p:cNvPr id="98" name="Freeform 97"/>
            <p:cNvSpPr/>
            <p:nvPr/>
          </p:nvSpPr>
          <p:spPr>
            <a:xfrm>
              <a:off x="321887" y="6199374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898355" y="4308964"/>
              <a:ext cx="4007166" cy="1810615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5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4049" y="3619034"/>
            <a:ext cx="1238071" cy="1097703"/>
            <a:chOff x="3250208" y="3355664"/>
            <a:chExt cx="1238071" cy="1097703"/>
          </a:xfrm>
        </p:grpSpPr>
        <p:grpSp>
          <p:nvGrpSpPr>
            <p:cNvPr id="3" name="Group 2"/>
            <p:cNvGrpSpPr/>
            <p:nvPr/>
          </p:nvGrpSpPr>
          <p:grpSpPr>
            <a:xfrm>
              <a:off x="3707776" y="3355664"/>
              <a:ext cx="780503" cy="916962"/>
              <a:chOff x="5703666" y="4200474"/>
              <a:chExt cx="780503" cy="916962"/>
            </a:xfrm>
          </p:grpSpPr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18" name="Picture 117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3250208" y="3536405"/>
              <a:ext cx="780503" cy="916962"/>
              <a:chOff x="5703666" y="4200474"/>
              <a:chExt cx="780503" cy="916962"/>
            </a:xfrm>
          </p:grpSpPr>
          <p:pic>
            <p:nvPicPr>
              <p:cNvPr id="121" name="Picture 12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22" name="Picture 12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</p:grpSp>
      <p:sp>
        <p:nvSpPr>
          <p:cNvPr id="124" name="Freeform 123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3595913" y="442741"/>
            <a:ext cx="450898" cy="2374267"/>
            <a:chOff x="3839693" y="47532"/>
            <a:chExt cx="450898" cy="2824351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49" name="Group 148"/>
          <p:cNvGrpSpPr/>
          <p:nvPr/>
        </p:nvGrpSpPr>
        <p:grpSpPr>
          <a:xfrm>
            <a:off x="3275784" y="442741"/>
            <a:ext cx="450898" cy="2374267"/>
            <a:chOff x="3839693" y="47532"/>
            <a:chExt cx="450898" cy="2824351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2" name="Group 151"/>
          <p:cNvGrpSpPr/>
          <p:nvPr/>
        </p:nvGrpSpPr>
        <p:grpSpPr>
          <a:xfrm>
            <a:off x="4164010" y="442741"/>
            <a:ext cx="450898" cy="2374267"/>
            <a:chOff x="3839693" y="47532"/>
            <a:chExt cx="450898" cy="2824351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15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4809601" y="442741"/>
            <a:ext cx="450898" cy="2374267"/>
            <a:chOff x="3839693" y="47532"/>
            <a:chExt cx="450898" cy="2824351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5145223" y="442741"/>
            <a:ext cx="450898" cy="2374267"/>
            <a:chOff x="3839693" y="47532"/>
            <a:chExt cx="450898" cy="2824351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Picture 162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295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4049" y="3619034"/>
            <a:ext cx="1238071" cy="1097703"/>
            <a:chOff x="3250208" y="3355664"/>
            <a:chExt cx="1238071" cy="1097703"/>
          </a:xfrm>
        </p:grpSpPr>
        <p:grpSp>
          <p:nvGrpSpPr>
            <p:cNvPr id="3" name="Group 2"/>
            <p:cNvGrpSpPr/>
            <p:nvPr/>
          </p:nvGrpSpPr>
          <p:grpSpPr>
            <a:xfrm>
              <a:off x="3707776" y="3355664"/>
              <a:ext cx="780503" cy="916962"/>
              <a:chOff x="5703666" y="4200474"/>
              <a:chExt cx="780503" cy="916962"/>
            </a:xfrm>
          </p:grpSpPr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18" name="Picture 117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3250208" y="3536405"/>
              <a:ext cx="780503" cy="916962"/>
              <a:chOff x="5703666" y="4200474"/>
              <a:chExt cx="780503" cy="916962"/>
            </a:xfrm>
          </p:grpSpPr>
          <p:pic>
            <p:nvPicPr>
              <p:cNvPr id="121" name="Picture 12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22" name="Picture 12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</p:grpSp>
      <p:sp>
        <p:nvSpPr>
          <p:cNvPr id="124" name="Freeform 123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3595913" y="442741"/>
            <a:ext cx="450898" cy="2374267"/>
            <a:chOff x="3839693" y="47532"/>
            <a:chExt cx="450898" cy="2824351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49" name="Group 148"/>
          <p:cNvGrpSpPr/>
          <p:nvPr/>
        </p:nvGrpSpPr>
        <p:grpSpPr>
          <a:xfrm>
            <a:off x="3275784" y="442741"/>
            <a:ext cx="450898" cy="2374267"/>
            <a:chOff x="3839693" y="47532"/>
            <a:chExt cx="450898" cy="2824351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2" name="Group 151"/>
          <p:cNvGrpSpPr/>
          <p:nvPr/>
        </p:nvGrpSpPr>
        <p:grpSpPr>
          <a:xfrm>
            <a:off x="4164010" y="442741"/>
            <a:ext cx="450898" cy="2374267"/>
            <a:chOff x="3839693" y="47532"/>
            <a:chExt cx="450898" cy="2824351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15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4809601" y="442741"/>
            <a:ext cx="450898" cy="2374267"/>
            <a:chOff x="3839693" y="47532"/>
            <a:chExt cx="450898" cy="2824351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5145223" y="442741"/>
            <a:ext cx="450898" cy="2374267"/>
            <a:chOff x="3839693" y="47532"/>
            <a:chExt cx="450898" cy="2824351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Picture 162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-40499" y="3205226"/>
            <a:ext cx="9301041" cy="1365873"/>
            <a:chOff x="-76020" y="3286774"/>
            <a:chExt cx="9301041" cy="1365873"/>
          </a:xfrm>
        </p:grpSpPr>
        <p:sp>
          <p:nvSpPr>
            <p:cNvPr id="68" name="Rectangle 67"/>
            <p:cNvSpPr/>
            <p:nvPr/>
          </p:nvSpPr>
          <p:spPr>
            <a:xfrm>
              <a:off x="-76020" y="3286774"/>
              <a:ext cx="9301041" cy="1365873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76019" y="3708908"/>
              <a:ext cx="9135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Chopping compresses the leakage 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800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50" name="Freeform 49"/>
          <p:cNvSpPr/>
          <p:nvPr/>
        </p:nvSpPr>
        <p:spPr>
          <a:xfrm>
            <a:off x="3577576" y="126713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1232672"/>
            <a:ext cx="563215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" y="22699"/>
            <a:ext cx="35115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Leakage from Speaker 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358466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1232672"/>
            <a:ext cx="784604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9467" y="3561147"/>
            <a:ext cx="1913236" cy="1305762"/>
            <a:chOff x="3228636" y="3206269"/>
            <a:chExt cx="1913236" cy="1305762"/>
          </a:xfrm>
        </p:grpSpPr>
        <p:grpSp>
          <p:nvGrpSpPr>
            <p:cNvPr id="2" name="Group 1"/>
            <p:cNvGrpSpPr/>
            <p:nvPr/>
          </p:nvGrpSpPr>
          <p:grpSpPr>
            <a:xfrm>
              <a:off x="3228636" y="3629545"/>
              <a:ext cx="882486" cy="882486"/>
              <a:chOff x="3228636" y="3629545"/>
              <a:chExt cx="882486" cy="882486"/>
            </a:xfrm>
          </p:grpSpPr>
          <p:pic>
            <p:nvPicPr>
              <p:cNvPr id="93" name="Picture 92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2" name="Picture 6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4" name="Picture 6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5" name="Picture 6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572220" y="3488453"/>
              <a:ext cx="882486" cy="882486"/>
              <a:chOff x="3228636" y="3629545"/>
              <a:chExt cx="882486" cy="882486"/>
            </a:xfrm>
          </p:grpSpPr>
          <p:pic>
            <p:nvPicPr>
              <p:cNvPr id="104" name="Picture 10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5" name="Picture 10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6" name="Picture 10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7" name="Picture 106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3915804" y="3347361"/>
              <a:ext cx="882486" cy="882486"/>
              <a:chOff x="3228636" y="3629545"/>
              <a:chExt cx="882486" cy="882486"/>
            </a:xfrm>
          </p:grpSpPr>
          <p:pic>
            <p:nvPicPr>
              <p:cNvPr id="109" name="Picture 108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0" name="Picture 109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1" name="Picture 11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2" name="Picture 11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13" name="Group 112"/>
            <p:cNvGrpSpPr/>
            <p:nvPr/>
          </p:nvGrpSpPr>
          <p:grpSpPr>
            <a:xfrm>
              <a:off x="4259386" y="3206269"/>
              <a:ext cx="882486" cy="882486"/>
              <a:chOff x="3228636" y="3629545"/>
              <a:chExt cx="882486" cy="882486"/>
            </a:xfrm>
          </p:grpSpPr>
          <p:pic>
            <p:nvPicPr>
              <p:cNvPr id="114" name="Picture 11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5" name="Picture 11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7" name="Picture 116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</p:grpSp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84667" y="1232672"/>
            <a:ext cx="558328" cy="1625600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>
            <a:off x="3676486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768305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860124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951943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043762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135581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227400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4319219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4411038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50285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4594676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4686495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4778314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4870133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961952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053771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45590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237409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329228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542104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Freeform 124"/>
          <p:cNvSpPr/>
          <p:nvPr/>
        </p:nvSpPr>
        <p:spPr>
          <a:xfrm>
            <a:off x="0" y="-31995"/>
            <a:ext cx="9144000" cy="6889995"/>
          </a:xfrm>
          <a:custGeom>
            <a:avLst/>
            <a:gdLst>
              <a:gd name="connsiteX0" fmla="*/ 704654 w 9144000"/>
              <a:gd name="connsiteY0" fmla="*/ 5441377 h 6889995"/>
              <a:gd name="connsiteX1" fmla="*/ 63896 w 9144000"/>
              <a:gd name="connsiteY1" fmla="*/ 6044863 h 6889995"/>
              <a:gd name="connsiteX2" fmla="*/ 704654 w 9144000"/>
              <a:gd name="connsiteY2" fmla="*/ 6648349 h 6889995"/>
              <a:gd name="connsiteX3" fmla="*/ 1345412 w 9144000"/>
              <a:gd name="connsiteY3" fmla="*/ 6044863 h 6889995"/>
              <a:gd name="connsiteX4" fmla="*/ 704654 w 9144000"/>
              <a:gd name="connsiteY4" fmla="*/ 5441377 h 6889995"/>
              <a:gd name="connsiteX5" fmla="*/ 0 w 9144000"/>
              <a:gd name="connsiteY5" fmla="*/ 0 h 6889995"/>
              <a:gd name="connsiteX6" fmla="*/ 9144000 w 9144000"/>
              <a:gd name="connsiteY6" fmla="*/ 0 h 6889995"/>
              <a:gd name="connsiteX7" fmla="*/ 9144000 w 9144000"/>
              <a:gd name="connsiteY7" fmla="*/ 6889995 h 6889995"/>
              <a:gd name="connsiteX8" fmla="*/ 0 w 9144000"/>
              <a:gd name="connsiteY8" fmla="*/ 6889995 h 688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6889995">
                <a:moveTo>
                  <a:pt x="704654" y="5441377"/>
                </a:moveTo>
                <a:cubicBezTo>
                  <a:pt x="350773" y="5441377"/>
                  <a:pt x="63896" y="5711567"/>
                  <a:pt x="63896" y="6044863"/>
                </a:cubicBezTo>
                <a:cubicBezTo>
                  <a:pt x="63896" y="6378159"/>
                  <a:pt x="350773" y="6648349"/>
                  <a:pt x="704654" y="6648349"/>
                </a:cubicBezTo>
                <a:cubicBezTo>
                  <a:pt x="1058535" y="6648349"/>
                  <a:pt x="1345412" y="6378159"/>
                  <a:pt x="1345412" y="6044863"/>
                </a:cubicBezTo>
                <a:cubicBezTo>
                  <a:pt x="1345412" y="5711567"/>
                  <a:pt x="1058535" y="5441377"/>
                  <a:pt x="704654" y="544137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89995"/>
                </a:lnTo>
                <a:lnTo>
                  <a:pt x="0" y="6889995"/>
                </a:ln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>
            <a:off x="677359" y="477672"/>
            <a:ext cx="7237130" cy="5581934"/>
          </a:xfrm>
          <a:custGeom>
            <a:avLst/>
            <a:gdLst>
              <a:gd name="connsiteX0" fmla="*/ 0 w 1723435"/>
              <a:gd name="connsiteY0" fmla="*/ 5513696 h 5513696"/>
              <a:gd name="connsiteX1" fmla="*/ 861718 w 1723435"/>
              <a:gd name="connsiteY1" fmla="*/ 0 h 5513696"/>
              <a:gd name="connsiteX2" fmla="*/ 1723435 w 1723435"/>
              <a:gd name="connsiteY2" fmla="*/ 5513696 h 5513696"/>
              <a:gd name="connsiteX3" fmla="*/ 0 w 1723435"/>
              <a:gd name="connsiteY3" fmla="*/ 5513696 h 5513696"/>
              <a:gd name="connsiteX0" fmla="*/ 0 w 7250778"/>
              <a:gd name="connsiteY0" fmla="*/ 5513696 h 5513696"/>
              <a:gd name="connsiteX1" fmla="*/ 861718 w 7250778"/>
              <a:gd name="connsiteY1" fmla="*/ 0 h 5513696"/>
              <a:gd name="connsiteX2" fmla="*/ 7250778 w 7250778"/>
              <a:gd name="connsiteY2" fmla="*/ 4230806 h 5513696"/>
              <a:gd name="connsiteX3" fmla="*/ 0 w 7250778"/>
              <a:gd name="connsiteY3" fmla="*/ 5513696 h 5513696"/>
              <a:gd name="connsiteX0" fmla="*/ 0 w 7250778"/>
              <a:gd name="connsiteY0" fmla="*/ 5404514 h 5404514"/>
              <a:gd name="connsiteX1" fmla="*/ 902661 w 7250778"/>
              <a:gd name="connsiteY1" fmla="*/ 0 h 5404514"/>
              <a:gd name="connsiteX2" fmla="*/ 7250778 w 7250778"/>
              <a:gd name="connsiteY2" fmla="*/ 4121624 h 5404514"/>
              <a:gd name="connsiteX3" fmla="*/ 0 w 7250778"/>
              <a:gd name="connsiteY3" fmla="*/ 5404514 h 5404514"/>
              <a:gd name="connsiteX0" fmla="*/ 0 w 7250778"/>
              <a:gd name="connsiteY0" fmla="*/ 5390866 h 5390866"/>
              <a:gd name="connsiteX1" fmla="*/ 889013 w 7250778"/>
              <a:gd name="connsiteY1" fmla="*/ 0 h 5390866"/>
              <a:gd name="connsiteX2" fmla="*/ 7250778 w 7250778"/>
              <a:gd name="connsiteY2" fmla="*/ 4107976 h 5390866"/>
              <a:gd name="connsiteX3" fmla="*/ 0 w 7250778"/>
              <a:gd name="connsiteY3" fmla="*/ 5390866 h 5390866"/>
              <a:gd name="connsiteX0" fmla="*/ 0 w 7250778"/>
              <a:gd name="connsiteY0" fmla="*/ 5418161 h 5418161"/>
              <a:gd name="connsiteX1" fmla="*/ 861717 w 7250778"/>
              <a:gd name="connsiteY1" fmla="*/ 0 h 5418161"/>
              <a:gd name="connsiteX2" fmla="*/ 7250778 w 7250778"/>
              <a:gd name="connsiteY2" fmla="*/ 4135271 h 5418161"/>
              <a:gd name="connsiteX3" fmla="*/ 0 w 7250778"/>
              <a:gd name="connsiteY3" fmla="*/ 5418161 h 5418161"/>
              <a:gd name="connsiteX0" fmla="*/ 0 w 7237130"/>
              <a:gd name="connsiteY0" fmla="*/ 5581934 h 5581934"/>
              <a:gd name="connsiteX1" fmla="*/ 848069 w 7237130"/>
              <a:gd name="connsiteY1" fmla="*/ 0 h 5581934"/>
              <a:gd name="connsiteX2" fmla="*/ 7237130 w 7237130"/>
              <a:gd name="connsiteY2" fmla="*/ 4135271 h 5581934"/>
              <a:gd name="connsiteX3" fmla="*/ 0 w 7237130"/>
              <a:gd name="connsiteY3" fmla="*/ 5581934 h 55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7130" h="5581934">
                <a:moveTo>
                  <a:pt x="0" y="5581934"/>
                </a:moveTo>
                <a:lnTo>
                  <a:pt x="848069" y="0"/>
                </a:lnTo>
                <a:lnTo>
                  <a:pt x="7237130" y="4135271"/>
                </a:lnTo>
                <a:lnTo>
                  <a:pt x="0" y="55819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1572414" y="502520"/>
            <a:ext cx="6362249" cy="4088964"/>
            <a:chOff x="1572414" y="502520"/>
            <a:chExt cx="6362249" cy="4088964"/>
          </a:xfrm>
        </p:grpSpPr>
        <p:grpSp>
          <p:nvGrpSpPr>
            <p:cNvPr id="118" name="Group 117"/>
            <p:cNvGrpSpPr/>
            <p:nvPr/>
          </p:nvGrpSpPr>
          <p:grpSpPr>
            <a:xfrm>
              <a:off x="1572414" y="502520"/>
              <a:ext cx="6362249" cy="4088964"/>
              <a:chOff x="1876015" y="1200288"/>
              <a:chExt cx="6362249" cy="4088964"/>
            </a:xfrm>
          </p:grpSpPr>
          <p:pic>
            <p:nvPicPr>
              <p:cNvPr id="120" name="Picture 119" descr="THC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15" y="1200288"/>
                <a:ext cx="6362249" cy="4088964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</p:pic>
          <p:pic>
            <p:nvPicPr>
              <p:cNvPr id="121" name="Picture 120" descr="tf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612" y="1750242"/>
                <a:ext cx="857145" cy="559168"/>
              </a:xfrm>
              <a:prstGeom prst="rect">
                <a:avLst/>
              </a:prstGeom>
            </p:spPr>
          </p:pic>
          <p:cxnSp>
            <p:nvCxnSpPr>
              <p:cNvPr id="122" name="Straight Arrow Connector 121"/>
              <p:cNvCxnSpPr/>
              <p:nvPr/>
            </p:nvCxnSpPr>
            <p:spPr>
              <a:xfrm flipH="1">
                <a:off x="3423022" y="2029826"/>
                <a:ext cx="1075132" cy="37099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Rectangle 118"/>
            <p:cNvSpPr/>
            <p:nvPr/>
          </p:nvSpPr>
          <p:spPr>
            <a:xfrm>
              <a:off x="2353056" y="502520"/>
              <a:ext cx="5413248" cy="3386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Freeform 127"/>
          <p:cNvSpPr/>
          <p:nvPr/>
        </p:nvSpPr>
        <p:spPr>
          <a:xfrm>
            <a:off x="2333073" y="1316313"/>
            <a:ext cx="3812345" cy="2618373"/>
          </a:xfrm>
          <a:custGeom>
            <a:avLst/>
            <a:gdLst>
              <a:gd name="connsiteX0" fmla="*/ 35749 w 4023549"/>
              <a:gd name="connsiteY0" fmla="*/ 2256830 h 2256830"/>
              <a:gd name="connsiteX1" fmla="*/ 23049 w 4023549"/>
              <a:gd name="connsiteY1" fmla="*/ 339130 h 2256830"/>
              <a:gd name="connsiteX2" fmla="*/ 302449 w 4023549"/>
              <a:gd name="connsiteY2" fmla="*/ 97830 h 2256830"/>
              <a:gd name="connsiteX3" fmla="*/ 1089849 w 4023549"/>
              <a:gd name="connsiteY3" fmla="*/ 1418630 h 2256830"/>
              <a:gd name="connsiteX4" fmla="*/ 2004249 w 4023549"/>
              <a:gd name="connsiteY4" fmla="*/ 1380530 h 2256830"/>
              <a:gd name="connsiteX5" fmla="*/ 2664649 w 4023549"/>
              <a:gd name="connsiteY5" fmla="*/ 1990130 h 2256830"/>
              <a:gd name="connsiteX6" fmla="*/ 3540949 w 4023549"/>
              <a:gd name="connsiteY6" fmla="*/ 1837730 h 2256830"/>
              <a:gd name="connsiteX7" fmla="*/ 4023549 w 4023549"/>
              <a:gd name="connsiteY7" fmla="*/ 2256830 h 2256830"/>
              <a:gd name="connsiteX0" fmla="*/ 35749 w 4023549"/>
              <a:gd name="connsiteY0" fmla="*/ 2315725 h 2315725"/>
              <a:gd name="connsiteX1" fmla="*/ 23049 w 4023549"/>
              <a:gd name="connsiteY1" fmla="*/ 398025 h 2315725"/>
              <a:gd name="connsiteX2" fmla="*/ 111800 w 4023549"/>
              <a:gd name="connsiteY2" fmla="*/ 51763 h 2315725"/>
              <a:gd name="connsiteX3" fmla="*/ 302449 w 4023549"/>
              <a:gd name="connsiteY3" fmla="*/ 156725 h 2315725"/>
              <a:gd name="connsiteX4" fmla="*/ 1089849 w 4023549"/>
              <a:gd name="connsiteY4" fmla="*/ 1477525 h 2315725"/>
              <a:gd name="connsiteX5" fmla="*/ 2004249 w 4023549"/>
              <a:gd name="connsiteY5" fmla="*/ 1439425 h 2315725"/>
              <a:gd name="connsiteX6" fmla="*/ 2664649 w 4023549"/>
              <a:gd name="connsiteY6" fmla="*/ 2049025 h 2315725"/>
              <a:gd name="connsiteX7" fmla="*/ 3540949 w 4023549"/>
              <a:gd name="connsiteY7" fmla="*/ 1896625 h 2315725"/>
              <a:gd name="connsiteX8" fmla="*/ 4023549 w 4023549"/>
              <a:gd name="connsiteY8" fmla="*/ 2315725 h 2315725"/>
              <a:gd name="connsiteX0" fmla="*/ 20177 w 4007977"/>
              <a:gd name="connsiteY0" fmla="*/ 2453243 h 2453243"/>
              <a:gd name="connsiteX1" fmla="*/ 7477 w 4007977"/>
              <a:gd name="connsiteY1" fmla="*/ 535543 h 2453243"/>
              <a:gd name="connsiteX2" fmla="*/ 68933 w 4007977"/>
              <a:gd name="connsiteY2" fmla="*/ 11764 h 2453243"/>
              <a:gd name="connsiteX3" fmla="*/ 286877 w 4007977"/>
              <a:gd name="connsiteY3" fmla="*/ 294243 h 2453243"/>
              <a:gd name="connsiteX4" fmla="*/ 1074277 w 4007977"/>
              <a:gd name="connsiteY4" fmla="*/ 1615043 h 2453243"/>
              <a:gd name="connsiteX5" fmla="*/ 1988677 w 4007977"/>
              <a:gd name="connsiteY5" fmla="*/ 1576943 h 2453243"/>
              <a:gd name="connsiteX6" fmla="*/ 2649077 w 4007977"/>
              <a:gd name="connsiteY6" fmla="*/ 2186543 h 2453243"/>
              <a:gd name="connsiteX7" fmla="*/ 3525377 w 4007977"/>
              <a:gd name="connsiteY7" fmla="*/ 2034143 h 2453243"/>
              <a:gd name="connsiteX8" fmla="*/ 4007977 w 4007977"/>
              <a:gd name="connsiteY8" fmla="*/ 2453243 h 245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7977" h="2453243">
                <a:moveTo>
                  <a:pt x="20177" y="2453243"/>
                </a:moveTo>
                <a:cubicBezTo>
                  <a:pt x="-8398" y="1674309"/>
                  <a:pt x="-649" y="942456"/>
                  <a:pt x="7477" y="535543"/>
                </a:cubicBezTo>
                <a:cubicBezTo>
                  <a:pt x="15603" y="128630"/>
                  <a:pt x="22366" y="51981"/>
                  <a:pt x="68933" y="11764"/>
                </a:cubicBezTo>
                <a:cubicBezTo>
                  <a:pt x="115500" y="-28453"/>
                  <a:pt x="119320" y="27030"/>
                  <a:pt x="286877" y="294243"/>
                </a:cubicBezTo>
                <a:cubicBezTo>
                  <a:pt x="454434" y="561456"/>
                  <a:pt x="790644" y="1401260"/>
                  <a:pt x="1074277" y="1615043"/>
                </a:cubicBezTo>
                <a:cubicBezTo>
                  <a:pt x="1357910" y="1828826"/>
                  <a:pt x="1726210" y="1481693"/>
                  <a:pt x="1988677" y="1576943"/>
                </a:cubicBezTo>
                <a:cubicBezTo>
                  <a:pt x="2251144" y="1672193"/>
                  <a:pt x="2392960" y="2110343"/>
                  <a:pt x="2649077" y="2186543"/>
                </a:cubicBezTo>
                <a:cubicBezTo>
                  <a:pt x="2905194" y="2262743"/>
                  <a:pt x="3298894" y="1989693"/>
                  <a:pt x="3525377" y="2034143"/>
                </a:cubicBezTo>
                <a:cubicBezTo>
                  <a:pt x="3751860" y="2078593"/>
                  <a:pt x="4007977" y="2453243"/>
                  <a:pt x="4007977" y="2453243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22611" y="3170849"/>
                <a:ext cx="7856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611" y="3170849"/>
                <a:ext cx="785600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2576095" y="492819"/>
            <a:ext cx="5322627" cy="2818017"/>
            <a:chOff x="2347415" y="574181"/>
            <a:chExt cx="5322627" cy="2860682"/>
          </a:xfrm>
        </p:grpSpPr>
        <p:sp>
          <p:nvSpPr>
            <p:cNvPr id="150" name="Freeform 149"/>
            <p:cNvSpPr/>
            <p:nvPr/>
          </p:nvSpPr>
          <p:spPr>
            <a:xfrm>
              <a:off x="2347415" y="614149"/>
              <a:ext cx="5322627" cy="2820714"/>
            </a:xfrm>
            <a:custGeom>
              <a:avLst/>
              <a:gdLst>
                <a:gd name="connsiteX0" fmla="*/ 0 w 5322627"/>
                <a:gd name="connsiteY0" fmla="*/ 0 h 2820714"/>
                <a:gd name="connsiteX1" fmla="*/ 1337481 w 5322627"/>
                <a:gd name="connsiteY1" fmla="*/ 1828800 h 2820714"/>
                <a:gd name="connsiteX2" fmla="*/ 3138985 w 5322627"/>
                <a:gd name="connsiteY2" fmla="*/ 2661314 h 2820714"/>
                <a:gd name="connsiteX3" fmla="*/ 3725839 w 5322627"/>
                <a:gd name="connsiteY3" fmla="*/ 2524836 h 2820714"/>
                <a:gd name="connsiteX4" fmla="*/ 4162567 w 5322627"/>
                <a:gd name="connsiteY4" fmla="*/ 2811439 h 2820714"/>
                <a:gd name="connsiteX5" fmla="*/ 4694830 w 5322627"/>
                <a:gd name="connsiteY5" fmla="*/ 2115403 h 2820714"/>
                <a:gd name="connsiteX6" fmla="*/ 5049672 w 5322627"/>
                <a:gd name="connsiteY6" fmla="*/ 2388358 h 2820714"/>
                <a:gd name="connsiteX7" fmla="*/ 5322627 w 5322627"/>
                <a:gd name="connsiteY7" fmla="*/ 1828800 h 28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2627" h="2820714">
                  <a:moveTo>
                    <a:pt x="0" y="0"/>
                  </a:moveTo>
                  <a:cubicBezTo>
                    <a:pt x="407158" y="692624"/>
                    <a:pt x="814317" y="1385248"/>
                    <a:pt x="1337481" y="1828800"/>
                  </a:cubicBezTo>
                  <a:cubicBezTo>
                    <a:pt x="1860645" y="2272352"/>
                    <a:pt x="2740925" y="2545308"/>
                    <a:pt x="3138985" y="2661314"/>
                  </a:cubicBezTo>
                  <a:cubicBezTo>
                    <a:pt x="3537045" y="2777320"/>
                    <a:pt x="3555242" y="2499815"/>
                    <a:pt x="3725839" y="2524836"/>
                  </a:cubicBezTo>
                  <a:cubicBezTo>
                    <a:pt x="3896436" y="2549857"/>
                    <a:pt x="4001069" y="2879678"/>
                    <a:pt x="4162567" y="2811439"/>
                  </a:cubicBezTo>
                  <a:cubicBezTo>
                    <a:pt x="4324065" y="2743200"/>
                    <a:pt x="4546979" y="2185917"/>
                    <a:pt x="4694830" y="2115403"/>
                  </a:cubicBezTo>
                  <a:cubicBezTo>
                    <a:pt x="4842681" y="2044890"/>
                    <a:pt x="4945039" y="2436125"/>
                    <a:pt x="5049672" y="2388358"/>
                  </a:cubicBezTo>
                  <a:cubicBezTo>
                    <a:pt x="5154305" y="2340591"/>
                    <a:pt x="5322627" y="1828800"/>
                    <a:pt x="5322627" y="1828800"/>
                  </a:cubicBezTo>
                </a:path>
              </a:pathLst>
            </a:cu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3851767" y="1075494"/>
                  <a:ext cx="8085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  <m:d>
                          <m:dPr>
                            <m:ctrlPr>
                              <a:rPr lang="mr-IN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1767" y="1075494"/>
                  <a:ext cx="808555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2813293" y="574181"/>
              <a:ext cx="4669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Human Hearing Threshold</a:t>
              </a:r>
            </a:p>
          </p:txBody>
        </p:sp>
        <p:cxnSp>
          <p:nvCxnSpPr>
            <p:cNvPr id="124" name="Straight Arrow Connector 123"/>
            <p:cNvCxnSpPr>
              <a:cxnSpLocks/>
            </p:cNvCxnSpPr>
            <p:nvPr/>
          </p:nvCxnSpPr>
          <p:spPr>
            <a:xfrm flipH="1">
              <a:off x="2987084" y="1325235"/>
              <a:ext cx="765522" cy="22027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2594726">
              <a:off x="3073749" y="2027740"/>
              <a:ext cx="1226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 rot="2594726">
              <a:off x="2814337" y="2328582"/>
              <a:ext cx="1333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50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  <a:endParaRPr lang="en-US" b="1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95259" y="4753321"/>
            <a:ext cx="5615502" cy="1587451"/>
            <a:chOff x="2036203" y="4903449"/>
            <a:chExt cx="5615502" cy="1587451"/>
          </a:xfrm>
        </p:grpSpPr>
        <p:sp>
          <p:nvSpPr>
            <p:cNvPr id="15" name="Rectangle 14"/>
            <p:cNvSpPr/>
            <p:nvPr/>
          </p:nvSpPr>
          <p:spPr>
            <a:xfrm>
              <a:off x="2036203" y="4903449"/>
              <a:ext cx="5615502" cy="1587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482815" y="4987161"/>
                  <a:ext cx="2784545" cy="6095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800" b="0" i="1">
                      <a:latin typeface="Cambria Math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mr-IN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>
                                    <a:latin typeface="Cambria Math" charset="0"/>
                                  </a:rPr>
                                  <m:t>𝑓</m:t>
                                </m:r>
                              </m:lim>
                            </m:limLow>
                          </m:fName>
                          <m:e>
                            <m:r>
                              <a:rPr lang="en-US">
                                <a:latin typeface="Cambria Math" charset="0"/>
                              </a:rPr>
                              <m:t>[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</m:d>
                            <m:r>
                              <a:rPr lang="en-US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𝐿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𝑓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)]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815" y="4987161"/>
                  <a:ext cx="2784545" cy="60952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2668210" y="5020702"/>
                  <a:ext cx="166699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𝑀𝑎𝑥𝑖𝑚𝑖𝑧𝑒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3" name="TextBox 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210" y="5020702"/>
                  <a:ext cx="1666995" cy="43088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2199961" y="5813419"/>
                  <a:ext cx="538820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𝑠𝑢𝑏𝑗𝑒𝑐𝑡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𝑡𝑜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1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2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…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𝑁</m:t>
                      </m:r>
                    </m:oMath>
                  </a14:m>
                  <a:endParaRPr lang="en-US" sz="2800" baseline="-25000" dirty="0"/>
                </a:p>
              </p:txBody>
            </p:sp>
          </mc:Choice>
          <mc:Fallback xmlns="">
            <p:sp>
              <p:nvSpPr>
                <p:cNvPr id="154" name="TextBox 1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961" y="5813419"/>
                  <a:ext cx="5388206" cy="43088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D07045-A5C5-489F-8531-97CE4F85D874}"/>
              </a:ext>
            </a:extLst>
          </p:cNvPr>
          <p:cNvCxnSpPr>
            <a:cxnSpLocks/>
          </p:cNvCxnSpPr>
          <p:nvPr/>
        </p:nvCxnSpPr>
        <p:spPr>
          <a:xfrm flipH="1" flipV="1">
            <a:off x="4254650" y="2578323"/>
            <a:ext cx="8244" cy="41168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7510A08-C564-4A4E-8A5E-5CD6A14FB228}"/>
              </a:ext>
            </a:extLst>
          </p:cNvPr>
          <p:cNvSpPr txBox="1"/>
          <p:nvPr/>
        </p:nvSpPr>
        <p:spPr>
          <a:xfrm>
            <a:off x="3863831" y="2304647"/>
            <a:ext cx="32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Minimum Gap</a:t>
            </a:r>
          </a:p>
        </p:txBody>
      </p:sp>
    </p:spTree>
    <p:extLst>
      <p:ext uri="{BB962C8B-B14F-4D97-AF65-F5344CB8AC3E}">
        <p14:creationId xmlns:p14="http://schemas.microsoft.com/office/powerpoint/2010/main" val="854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316" r="-26316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blipFill>
                <a:blip r:embed="rId7"/>
                <a:stretch>
                  <a:fillRect l="-8333" r="-833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pic>
        <p:nvPicPr>
          <p:cNvPr id="29" name="Picture 28" descr="Podcast-Opp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30" name="Picture 29" descr="Podcast-Opp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5" name="Straight Connector 44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F244BB-9948-394D-911F-9DDBE3A06641}"/>
                  </a:ext>
                </a:extLst>
              </p:cNvPr>
              <p:cNvSpPr txBox="1"/>
              <p:nvPr/>
            </p:nvSpPr>
            <p:spPr>
              <a:xfrm>
                <a:off x="6198789" y="4313211"/>
                <a:ext cx="25224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F244BB-9948-394D-911F-9DDBE3A06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789" y="4313211"/>
                <a:ext cx="252249" cy="420949"/>
              </a:xfrm>
              <a:prstGeom prst="rect">
                <a:avLst/>
              </a:prstGeom>
              <a:blipFill>
                <a:blip r:embed="rId15"/>
                <a:stretch>
                  <a:fillRect l="-33333" r="-3333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531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110091" y="2237870"/>
            <a:ext cx="9425621" cy="2278256"/>
            <a:chOff x="-110091" y="2237870"/>
            <a:chExt cx="9425621" cy="2278256"/>
          </a:xfrm>
        </p:grpSpPr>
        <p:sp>
          <p:nvSpPr>
            <p:cNvPr id="89" name="Freeform 88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-110091" y="2239539"/>
              <a:ext cx="412030" cy="1951847"/>
              <a:chOff x="150235" y="300204"/>
              <a:chExt cx="412030" cy="2597909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42612" y="2237870"/>
              <a:ext cx="2422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Speaker output</a:t>
              </a:r>
            </a:p>
          </p:txBody>
        </p:sp>
        <p:sp>
          <p:nvSpPr>
            <p:cNvPr id="92" name="Freeform 91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581683" y="2581711"/>
              <a:ext cx="1881808" cy="1591141"/>
            </a:xfrm>
            <a:custGeom>
              <a:avLst/>
              <a:gdLst>
                <a:gd name="connsiteX0" fmla="*/ 0 w 1881808"/>
                <a:gd name="connsiteY0" fmla="*/ 1314993 h 1314993"/>
                <a:gd name="connsiteX1" fmla="*/ 79513 w 1881808"/>
                <a:gd name="connsiteY1" fmla="*/ 586124 h 1314993"/>
                <a:gd name="connsiteX2" fmla="*/ 198782 w 1881808"/>
                <a:gd name="connsiteY2" fmla="*/ 731898 h 1314993"/>
                <a:gd name="connsiteX3" fmla="*/ 291548 w 1881808"/>
                <a:gd name="connsiteY3" fmla="*/ 3028 h 1314993"/>
                <a:gd name="connsiteX4" fmla="*/ 503582 w 1881808"/>
                <a:gd name="connsiteY4" fmla="*/ 466854 h 1314993"/>
                <a:gd name="connsiteX5" fmla="*/ 675861 w 1881808"/>
                <a:gd name="connsiteY5" fmla="*/ 334332 h 1314993"/>
                <a:gd name="connsiteX6" fmla="*/ 940904 w 1881808"/>
                <a:gd name="connsiteY6" fmla="*/ 890924 h 1314993"/>
                <a:gd name="connsiteX7" fmla="*/ 1166191 w 1881808"/>
                <a:gd name="connsiteY7" fmla="*/ 771654 h 1314993"/>
                <a:gd name="connsiteX8" fmla="*/ 1470991 w 1881808"/>
                <a:gd name="connsiteY8" fmla="*/ 1155967 h 1314993"/>
                <a:gd name="connsiteX9" fmla="*/ 1749287 w 1881808"/>
                <a:gd name="connsiteY9" fmla="*/ 1208976 h 1314993"/>
                <a:gd name="connsiteX10" fmla="*/ 1881808 w 1881808"/>
                <a:gd name="connsiteY10" fmla="*/ 1301741 h 131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1808" h="1314993">
                  <a:moveTo>
                    <a:pt x="0" y="1314993"/>
                  </a:moveTo>
                  <a:cubicBezTo>
                    <a:pt x="23191" y="999149"/>
                    <a:pt x="46383" y="683306"/>
                    <a:pt x="79513" y="586124"/>
                  </a:cubicBezTo>
                  <a:cubicBezTo>
                    <a:pt x="112643" y="488942"/>
                    <a:pt x="163443" y="829081"/>
                    <a:pt x="198782" y="731898"/>
                  </a:cubicBezTo>
                  <a:cubicBezTo>
                    <a:pt x="234121" y="634715"/>
                    <a:pt x="240748" y="47202"/>
                    <a:pt x="291548" y="3028"/>
                  </a:cubicBezTo>
                  <a:cubicBezTo>
                    <a:pt x="342348" y="-41146"/>
                    <a:pt x="439530" y="411637"/>
                    <a:pt x="503582" y="466854"/>
                  </a:cubicBezTo>
                  <a:cubicBezTo>
                    <a:pt x="567634" y="522071"/>
                    <a:pt x="602974" y="263654"/>
                    <a:pt x="675861" y="334332"/>
                  </a:cubicBezTo>
                  <a:cubicBezTo>
                    <a:pt x="748748" y="405010"/>
                    <a:pt x="859182" y="818037"/>
                    <a:pt x="940904" y="890924"/>
                  </a:cubicBezTo>
                  <a:cubicBezTo>
                    <a:pt x="1022626" y="963811"/>
                    <a:pt x="1077843" y="727480"/>
                    <a:pt x="1166191" y="771654"/>
                  </a:cubicBezTo>
                  <a:cubicBezTo>
                    <a:pt x="1254539" y="815828"/>
                    <a:pt x="1373808" y="1083080"/>
                    <a:pt x="1470991" y="1155967"/>
                  </a:cubicBezTo>
                  <a:cubicBezTo>
                    <a:pt x="1568174" y="1228854"/>
                    <a:pt x="1680818" y="1184680"/>
                    <a:pt x="1749287" y="1208976"/>
                  </a:cubicBezTo>
                  <a:cubicBezTo>
                    <a:pt x="1817756" y="1233272"/>
                    <a:pt x="1881808" y="1301741"/>
                    <a:pt x="1881808" y="1301741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88284" y="3783825"/>
              <a:ext cx="9027246" cy="732301"/>
              <a:chOff x="294620" y="2442372"/>
              <a:chExt cx="9027246" cy="732301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10k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7701602" y="2442372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Frequency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20k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30k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40k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50k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60k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70k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80k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90k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0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96697" y="3179180"/>
            <a:ext cx="889745" cy="1012206"/>
            <a:chOff x="296697" y="3179180"/>
            <a:chExt cx="889745" cy="1012206"/>
          </a:xfrm>
        </p:grpSpPr>
        <p:sp>
          <p:nvSpPr>
            <p:cNvPr id="55" name="Freeform 54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</p:grpSp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-110091" y="2239539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42612" y="2237870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64" name="Freeform 63"/>
          <p:cNvSpPr/>
          <p:nvPr/>
        </p:nvSpPr>
        <p:spPr>
          <a:xfrm>
            <a:off x="3581683" y="258171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88284" y="3783825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07833C-8006-45C2-BCC0-B836E276D7FD}"/>
              </a:ext>
            </a:extLst>
          </p:cNvPr>
          <p:cNvSpPr txBox="1"/>
          <p:nvPr/>
        </p:nvSpPr>
        <p:spPr>
          <a:xfrm>
            <a:off x="701689" y="2925705"/>
            <a:ext cx="163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Inaudible</a:t>
            </a:r>
          </a:p>
        </p:txBody>
      </p:sp>
    </p:spTree>
    <p:extLst>
      <p:ext uri="{BB962C8B-B14F-4D97-AF65-F5344CB8AC3E}">
        <p14:creationId xmlns:p14="http://schemas.microsoft.com/office/powerpoint/2010/main" val="868538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3100112" y="574553"/>
            <a:ext cx="735482" cy="5984102"/>
            <a:chOff x="3198968" y="586910"/>
            <a:chExt cx="735482" cy="59841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3218792" y="586910"/>
              <a:ext cx="700434" cy="1458245"/>
              <a:chOff x="3866608" y="1078103"/>
              <a:chExt cx="700434" cy="1764475"/>
            </a:xfrm>
          </p:grpSpPr>
          <p:sp>
            <p:nvSpPr>
              <p:cNvPr id="121" name="Freeform 120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198968" y="2730422"/>
              <a:ext cx="700434" cy="1458245"/>
              <a:chOff x="3866608" y="1078103"/>
              <a:chExt cx="700434" cy="1764475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234016" y="5112767"/>
              <a:ext cx="700434" cy="1458245"/>
              <a:chOff x="3866608" y="1078103"/>
              <a:chExt cx="700434" cy="1764475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296697" y="3179180"/>
            <a:ext cx="889745" cy="1012206"/>
            <a:chOff x="296697" y="3179180"/>
            <a:chExt cx="889745" cy="1012206"/>
          </a:xfrm>
        </p:grpSpPr>
        <p:sp>
          <p:nvSpPr>
            <p:cNvPr id="55" name="Freeform 54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</p:grpSp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-110091" y="2239539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42612" y="2237870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64" name="Freeform 63"/>
          <p:cNvSpPr/>
          <p:nvPr/>
        </p:nvSpPr>
        <p:spPr>
          <a:xfrm>
            <a:off x="3581683" y="258171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88284" y="3783825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1939" y="5028493"/>
            <a:ext cx="2509193" cy="1517041"/>
            <a:chOff x="912535" y="1255021"/>
            <a:chExt cx="3006572" cy="163209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912535" y="1255021"/>
              <a:ext cx="2016505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2922260" y="1255021"/>
              <a:ext cx="996847" cy="163209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rot="16813621">
            <a:off x="2346484" y="5351439"/>
            <a:ext cx="381504" cy="351308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725377" y="4807421"/>
            <a:ext cx="203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Lucida Bright" charset="0"/>
                <a:ea typeface="Lucida Bright" charset="0"/>
                <a:cs typeface="Lucida Bright" charset="0"/>
              </a:rPr>
              <a:t>Microphone</a:t>
            </a:r>
          </a:p>
          <a:p>
            <a:pPr algn="ctr"/>
            <a:r>
              <a:rPr lang="en-US" sz="16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74512" y="4397234"/>
            <a:ext cx="259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Microphone output</a:t>
            </a:r>
          </a:p>
        </p:txBody>
      </p:sp>
      <p:sp>
        <p:nvSpPr>
          <p:cNvPr id="92" name="Freeform 91"/>
          <p:cNvSpPr/>
          <p:nvPr/>
        </p:nvSpPr>
        <p:spPr>
          <a:xfrm>
            <a:off x="3593168" y="511864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288284" y="6110885"/>
            <a:ext cx="9027246" cy="791481"/>
            <a:chOff x="294620" y="2383192"/>
            <a:chExt cx="9027246" cy="791481"/>
          </a:xfrm>
        </p:grpSpPr>
        <p:sp>
          <p:nvSpPr>
            <p:cNvPr id="95" name="TextBox 9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7672073" y="238319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10091" y="4625779"/>
            <a:ext cx="412030" cy="1951847"/>
            <a:chOff x="150235" y="300204"/>
            <a:chExt cx="412030" cy="2597909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A9F170E4-CD32-4B40-9B07-64E9AD842E32}"/>
              </a:ext>
            </a:extLst>
          </p:cNvPr>
          <p:cNvSpPr txBox="1"/>
          <p:nvPr/>
        </p:nvSpPr>
        <p:spPr>
          <a:xfrm>
            <a:off x="701689" y="2925705"/>
            <a:ext cx="163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Inaudible</a:t>
            </a:r>
          </a:p>
        </p:txBody>
      </p:sp>
    </p:spTree>
    <p:extLst>
      <p:ext uri="{BB962C8B-B14F-4D97-AF65-F5344CB8AC3E}">
        <p14:creationId xmlns:p14="http://schemas.microsoft.com/office/powerpoint/2010/main" val="15378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4253 0.00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Evaluation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4AF8B2-DE87-4399-B7F5-86D794244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59"/>
          <a:stretch/>
        </p:blipFill>
        <p:spPr>
          <a:xfrm>
            <a:off x="0" y="1822975"/>
            <a:ext cx="3679634" cy="3917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A5777-78E6-4D22-BB98-516F10C71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58"/>
          <a:stretch/>
        </p:blipFill>
        <p:spPr>
          <a:xfrm>
            <a:off x="4065224" y="1822976"/>
            <a:ext cx="5078776" cy="39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69271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Inaudible voice command: Long range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34699" y="-16138"/>
            <a:ext cx="9465733" cy="805846"/>
            <a:chOff x="0" y="0"/>
            <a:chExt cx="9144000" cy="805846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8058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248" y="67731"/>
              <a:ext cx="8964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voice commands: Long range</a:t>
              </a:r>
            </a:p>
          </p:txBody>
        </p:sp>
      </p:grpSp>
      <p:pic>
        <p:nvPicPr>
          <p:cNvPr id="2" name="longBackDoor">
            <a:hlinkClick r:id="" action="ppaction://media"/>
            <a:extLst>
              <a:ext uri="{FF2B5EF4-FFF2-40B4-BE49-F238E27FC236}">
                <a16:creationId xmlns:a16="http://schemas.microsoft.com/office/drawing/2014/main" id="{FA1771C3-903C-44F3-B77A-46DA63068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334333"/>
            <a:ext cx="9144000" cy="51435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7A9F8B-586A-45E7-863A-F0953081388E}"/>
              </a:ext>
            </a:extLst>
          </p:cNvPr>
          <p:cNvCxnSpPr>
            <a:cxnSpLocks/>
          </p:cNvCxnSpPr>
          <p:nvPr/>
        </p:nvCxnSpPr>
        <p:spPr>
          <a:xfrm flipH="1">
            <a:off x="4169047" y="3918565"/>
            <a:ext cx="147232" cy="2280757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0C06A-2846-4628-B583-5FB9C04E3E7D}"/>
              </a:ext>
            </a:extLst>
          </p:cNvPr>
          <p:cNvSpPr txBox="1"/>
          <p:nvPr/>
        </p:nvSpPr>
        <p:spPr>
          <a:xfrm>
            <a:off x="2843940" y="4822517"/>
            <a:ext cx="147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25 feet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C9D9-2007-4506-A2C9-DC960AE87723}"/>
              </a:ext>
            </a:extLst>
          </p:cNvPr>
          <p:cNvSpPr txBox="1"/>
          <p:nvPr/>
        </p:nvSpPr>
        <p:spPr>
          <a:xfrm>
            <a:off x="408124" y="2528459"/>
            <a:ext cx="3908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Speaker array running leakage optimization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A38891-6935-430D-B59A-AFE4E86FA10A}"/>
              </a:ext>
            </a:extLst>
          </p:cNvPr>
          <p:cNvCxnSpPr>
            <a:cxnSpLocks/>
          </p:cNvCxnSpPr>
          <p:nvPr/>
        </p:nvCxnSpPr>
        <p:spPr>
          <a:xfrm>
            <a:off x="3580109" y="3429000"/>
            <a:ext cx="883404" cy="477083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4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277418" y="6566571"/>
            <a:ext cx="734649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PowerShot_ELPH_190_IS_Black_1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24" y="3182626"/>
            <a:ext cx="1536559" cy="931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1751" y="3824326"/>
            <a:ext cx="622570" cy="27507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2519" y="4028088"/>
            <a:ext cx="622570" cy="254702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3287" y="2318755"/>
            <a:ext cx="622570" cy="42563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04055" y="3145120"/>
            <a:ext cx="622570" cy="34299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14823" y="3722439"/>
            <a:ext cx="622570" cy="28526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5593" y="3450764"/>
            <a:ext cx="622570" cy="31243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60466" y="6563590"/>
            <a:ext cx="736344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63770" y="1323305"/>
            <a:ext cx="0" cy="525780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7361" y="2325520"/>
            <a:ext cx="105267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3200" dirty="0"/>
              <a:t>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361" y="3663535"/>
            <a:ext cx="105267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3200" dirty="0"/>
              <a:t>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361" y="4960867"/>
            <a:ext cx="105267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3200" dirty="0"/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361" y="6140181"/>
            <a:ext cx="105267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3200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94826" y="4862552"/>
            <a:ext cx="2393729" cy="6330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Hearing aids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254359" y="5219361"/>
            <a:ext cx="1680110" cy="6330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14188" y="4664373"/>
            <a:ext cx="2790088" cy="6330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iPhone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129006" y="4664373"/>
            <a:ext cx="2790088" cy="6330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Android phone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493622" y="4814171"/>
            <a:ext cx="2490491" cy="6330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Smart-watch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546549" y="4664373"/>
            <a:ext cx="2790088" cy="6330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Laptop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990995" y="3577812"/>
            <a:ext cx="473197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>
                <a:latin typeface="Lucida Bright" charset="0"/>
                <a:ea typeface="Lucida Bright" charset="0"/>
                <a:cs typeface="Lucida Bright" charset="0"/>
              </a:rPr>
              <a:t>Inaudible sound SNR </a:t>
            </a:r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(dB)</a:t>
            </a:r>
          </a:p>
        </p:txBody>
      </p:sp>
      <p:pic>
        <p:nvPicPr>
          <p:cNvPr id="46" name="Picture 45" descr="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r="36148"/>
          <a:stretch/>
        </p:blipFill>
        <p:spPr>
          <a:xfrm>
            <a:off x="3999274" y="1084061"/>
            <a:ext cx="635282" cy="1197150"/>
          </a:xfrm>
          <a:prstGeom prst="rect">
            <a:avLst/>
          </a:prstGeom>
        </p:spPr>
      </p:pic>
      <p:pic>
        <p:nvPicPr>
          <p:cNvPr id="44" name="Picture 43" descr="galaxy-s6_gallery_front_blac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r="22929"/>
          <a:stretch/>
        </p:blipFill>
        <p:spPr>
          <a:xfrm>
            <a:off x="5170422" y="1856796"/>
            <a:ext cx="718911" cy="1288324"/>
          </a:xfrm>
          <a:prstGeom prst="rect">
            <a:avLst/>
          </a:prstGeom>
        </p:spPr>
      </p:pic>
      <p:pic>
        <p:nvPicPr>
          <p:cNvPr id="42" name="Picture 41" descr="10-Gear-2-neo-black-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5055" r="18767" b="5037"/>
          <a:stretch/>
        </p:blipFill>
        <p:spPr>
          <a:xfrm>
            <a:off x="6212194" y="2601953"/>
            <a:ext cx="1008319" cy="1086334"/>
          </a:xfrm>
          <a:prstGeom prst="rect">
            <a:avLst/>
          </a:prstGeom>
        </p:spPr>
      </p:pic>
      <p:pic>
        <p:nvPicPr>
          <p:cNvPr id="40" name="Picture 39" descr="23a5e291ace35986b50efe296d8c85c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37" y="2517348"/>
            <a:ext cx="1545764" cy="863101"/>
          </a:xfrm>
          <a:prstGeom prst="rect">
            <a:avLst/>
          </a:prstGeom>
        </p:spPr>
      </p:pic>
      <p:pic>
        <p:nvPicPr>
          <p:cNvPr id="14" name="Picture 13" descr="51Dzcw-8iX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r="10545"/>
          <a:stretch/>
        </p:blipFill>
        <p:spPr>
          <a:xfrm>
            <a:off x="1441236" y="2565406"/>
            <a:ext cx="952952" cy="125631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27805" y="1054706"/>
            <a:ext cx="105267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3200" dirty="0"/>
              <a:t>80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0" y="1"/>
            <a:ext cx="9144000" cy="605180"/>
            <a:chOff x="-367147" y="-1207656"/>
            <a:chExt cx="9144000" cy="605180"/>
          </a:xfrm>
        </p:grpSpPr>
        <p:sp>
          <p:nvSpPr>
            <p:cNvPr id="37" name="Rectangle 36"/>
            <p:cNvSpPr/>
            <p:nvPr/>
          </p:nvSpPr>
          <p:spPr>
            <a:xfrm>
              <a:off x="-367147" y="-1207656"/>
              <a:ext cx="9144000" cy="605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1" y="-1187252"/>
              <a:ext cx="8654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Applies to all microphone-enabled devices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138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3007398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F757-F0EE-4D71-9A18-15BEA7BEF05A}"/>
              </a:ext>
            </a:extLst>
          </p:cNvPr>
          <p:cNvSpPr/>
          <p:nvPr/>
        </p:nvSpPr>
        <p:spPr>
          <a:xfrm>
            <a:off x="1695253" y="3034682"/>
            <a:ext cx="575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How to defend against these attacks?</a:t>
            </a:r>
          </a:p>
        </p:txBody>
      </p:sp>
    </p:spTree>
    <p:extLst>
      <p:ext uri="{BB962C8B-B14F-4D97-AF65-F5344CB8AC3E}">
        <p14:creationId xmlns:p14="http://schemas.microsoft.com/office/powerpoint/2010/main" val="840670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3007398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F757-F0EE-4D71-9A18-15BEA7BEF05A}"/>
              </a:ext>
            </a:extLst>
          </p:cNvPr>
          <p:cNvSpPr/>
          <p:nvPr/>
        </p:nvSpPr>
        <p:spPr>
          <a:xfrm>
            <a:off x="1695253" y="3034682"/>
            <a:ext cx="575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How to defend against these attacks?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0777" y="4003598"/>
            <a:ext cx="572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Needs research</a:t>
            </a:r>
          </a:p>
        </p:txBody>
      </p:sp>
    </p:spTree>
    <p:extLst>
      <p:ext uri="{BB962C8B-B14F-4D97-AF65-F5344CB8AC3E}">
        <p14:creationId xmlns:p14="http://schemas.microsoft.com/office/powerpoint/2010/main" val="134632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316" r="-26316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895886" cy="420949"/>
              </a:xfrm>
              <a:prstGeom prst="rect">
                <a:avLst/>
              </a:prstGeom>
              <a:blipFill>
                <a:blip r:embed="rId7"/>
                <a:stretch>
                  <a:fillRect l="-8333" r="-833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pic>
        <p:nvPicPr>
          <p:cNvPr id="29" name="Picture 28" descr="Podcast-Opp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30" name="Picture 29" descr="Podcast-Opp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5" name="Straight Connector 44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F244BB-9948-394D-911F-9DDBE3A06641}"/>
                  </a:ext>
                </a:extLst>
              </p:cNvPr>
              <p:cNvSpPr txBox="1"/>
              <p:nvPr/>
            </p:nvSpPr>
            <p:spPr>
              <a:xfrm>
                <a:off x="6198789" y="4313211"/>
                <a:ext cx="25224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F244BB-9948-394D-911F-9DDBE3A06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789" y="4313211"/>
                <a:ext cx="252249" cy="420949"/>
              </a:xfrm>
              <a:prstGeom prst="rect">
                <a:avLst/>
              </a:prstGeom>
              <a:blipFill>
                <a:blip r:embed="rId15"/>
                <a:stretch>
                  <a:fillRect l="-33333" r="-3333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FB01D6C-DF85-D747-A023-304827FD0F7B}"/>
              </a:ext>
            </a:extLst>
          </p:cNvPr>
          <p:cNvSpPr/>
          <p:nvPr/>
        </p:nvSpPr>
        <p:spPr>
          <a:xfrm>
            <a:off x="2909783" y="4972918"/>
            <a:ext cx="4689196" cy="16328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Cancel</a:t>
            </a:r>
            <a:endParaRPr lang="en-US" sz="3600" baseline="-25000" dirty="0">
              <a:solidFill>
                <a:prstClr val="black">
                  <a:lumMod val="85000"/>
                  <a:lumOff val="15000"/>
                </a:prst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6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316" r="-26316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218849" y="4324844"/>
                <a:ext cx="37830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849" y="4324844"/>
                <a:ext cx="378309" cy="42094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ounded Rectangle 33"/>
          <p:cNvSpPr/>
          <p:nvPr/>
        </p:nvSpPr>
        <p:spPr>
          <a:xfrm>
            <a:off x="2909783" y="4972918"/>
            <a:ext cx="4689196" cy="16328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Lucida Bright" charset="0"/>
                <a:ea typeface="Lucida Bright" charset="0"/>
                <a:cs typeface="Lucida Bright" charset="0"/>
              </a:rPr>
              <a:t>Cancel</a:t>
            </a:r>
            <a:endParaRPr lang="en-US" sz="3600" baseline="-25000" dirty="0">
              <a:solidFill>
                <a:prstClr val="black">
                  <a:lumMod val="85000"/>
                  <a:lumOff val="15000"/>
                </a:prst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pic>
        <p:nvPicPr>
          <p:cNvPr id="29" name="Picture 28" descr="Podcast-Opp.png"/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30" name="Picture 29" descr="Podcast-Opp.png"/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5" name="Straight Connector 44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051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33302" b="18821"/>
          <a:stretch/>
        </p:blipFill>
        <p:spPr>
          <a:xfrm rot="20524091">
            <a:off x="868742" y="633771"/>
            <a:ext cx="2792893" cy="307274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82911" y="3947687"/>
            <a:ext cx="6775" cy="1025231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291898" y="1262101"/>
            <a:ext cx="2870565" cy="1893768"/>
            <a:chOff x="-2204115" y="3938912"/>
            <a:chExt cx="2870565" cy="189376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-2204115" y="4329917"/>
              <a:ext cx="2870565" cy="1502763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latin typeface="Cambria Math" charset="0"/>
                    </a:defRPr>
                  </a:lvl1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"/>
                          </a:rPr>
                          <m:t>𝑆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ea typeface="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74" y="3938912"/>
                  <a:ext cx="2368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316" r="-26316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 rot="21332757">
            <a:off x="1931306" y="1724068"/>
            <a:ext cx="918646" cy="772677"/>
            <a:chOff x="2132042" y="1056354"/>
            <a:chExt cx="918646" cy="77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ea typeface="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042" y="1352886"/>
                  <a:ext cx="2710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000" r="-20000" b="-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2200479" y="1056354"/>
              <a:ext cx="850209" cy="772677"/>
              <a:chOff x="2455672" y="1269840"/>
              <a:chExt cx="702652" cy="638576"/>
            </a:xfrm>
          </p:grpSpPr>
          <p:sp>
            <p:nvSpPr>
              <p:cNvPr id="100" name="Freeform 99"/>
              <p:cNvSpPr/>
              <p:nvPr/>
            </p:nvSpPr>
            <p:spPr>
              <a:xfrm rot="2585022">
                <a:off x="2455672" y="1269840"/>
                <a:ext cx="181637" cy="1372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2585022">
                <a:off x="2584652" y="1348569"/>
                <a:ext cx="181638" cy="221062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2585022">
                <a:off x="2714669" y="1518684"/>
                <a:ext cx="181638" cy="12478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2585022">
                <a:off x="2843648" y="1659091"/>
                <a:ext cx="181638" cy="85229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2585022">
                <a:off x="2976687" y="1742328"/>
                <a:ext cx="181637" cy="166088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8" name="Picture 47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36" flipV="1">
            <a:off x="7078317" y="1000712"/>
            <a:ext cx="877303" cy="90906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6101380" y="1674930"/>
            <a:ext cx="1061083" cy="1433819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101380" y="3979218"/>
            <a:ext cx="0" cy="993700"/>
          </a:xfrm>
          <a:prstGeom prst="line">
            <a:avLst/>
          </a:prstGeom>
          <a:ln w="28575">
            <a:solidFill>
              <a:srgbClr val="0D0D0D"/>
            </a:solidFill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196" y="2016292"/>
                <a:ext cx="386323" cy="4209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h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670" y="2357881"/>
                <a:ext cx="386324" cy="42094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V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+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1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49" y="4313211"/>
                <a:ext cx="1154996" cy="4209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218849" y="4324844"/>
                <a:ext cx="37830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𝑆</m:t>
                      </m:r>
                      <m:r>
                        <a:rPr lang="en-US" sz="2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</a:rPr>
                        <m:t>2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849" y="4324844"/>
                <a:ext cx="378309" cy="42094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2909783" y="4972918"/>
                <a:ext cx="4689196" cy="163283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Adaptive Filtering</a:t>
                </a:r>
              </a:p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ea typeface="Lucida Bright" charset="0"/>
                    <a:cs typeface="Lucida Bright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h</m:t>
                    </m:r>
                    <m:r>
                      <a:rPr lang="en-US" sz="3600" b="0" i="1" baseline="-25000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1</m:t>
                    </m:r>
                    <m:r>
                      <a:rPr lang="en-US" sz="3600" i="1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h</m:t>
                    </m:r>
                    <m:r>
                      <a:rPr lang="en-US" sz="3600" b="0" i="1" baseline="-25000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2</m:t>
                    </m:r>
                  </m:oMath>
                </a14:m>
                <a:r>
                  <a:rPr lang="en-US" sz="3600" baseline="-250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 </a:t>
                </a:r>
                <a:r>
                  <a:rPr lang="en-US" sz="36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𝑆</m:t>
                    </m:r>
                    <m:r>
                      <a:rPr lang="en-US" sz="360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charset="0"/>
                        <a:ea typeface="Lucida Bright" charset="0"/>
                        <a:cs typeface="Lucida Bright" charset="0"/>
                      </a:rPr>
                      <m:t>  )</m:t>
                    </m:r>
                  </m:oMath>
                </a14:m>
                <a:endParaRPr lang="en-US" sz="3600" baseline="-250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783" y="4972918"/>
                <a:ext cx="4689196" cy="163283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 flipH="1">
            <a:off x="5105400" y="5712954"/>
            <a:ext cx="49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"/>
              </a:rPr>
              <a:t>-1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1315" y="167589"/>
            <a:ext cx="260853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  <a:ea typeface=""/>
              </a:rPr>
              <a:t>Opportunity:</a:t>
            </a:r>
          </a:p>
        </p:txBody>
      </p:sp>
      <p:pic>
        <p:nvPicPr>
          <p:cNvPr id="29" name="Picture 28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73" y="3066468"/>
            <a:ext cx="917992" cy="917988"/>
          </a:xfrm>
          <a:prstGeom prst="rect">
            <a:avLst/>
          </a:prstGeom>
        </p:spPr>
      </p:pic>
      <p:pic>
        <p:nvPicPr>
          <p:cNvPr id="30" name="Picture 29" descr="Podcast-Opp.png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02" y="3108550"/>
            <a:ext cx="917992" cy="91798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887142" y="2461592"/>
            <a:ext cx="833913" cy="604876"/>
            <a:chOff x="2887142" y="2461592"/>
            <a:chExt cx="833913" cy="604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407549" y="2843258"/>
              <a:ext cx="313506" cy="223210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 rot="20146755">
              <a:off x="2999477" y="2467371"/>
              <a:ext cx="498790" cy="270652"/>
              <a:chOff x="2999477" y="2467371"/>
              <a:chExt cx="498790" cy="27065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062175" y="2483463"/>
                <a:ext cx="233917" cy="2384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h</m:t>
                          </m:r>
                          <m:r>
                            <a:rPr lang="en-US" i="1" baseline="-25000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</a:rPr>
                            <m:t>𝑏𝑜𝑛𝑒</m:t>
                          </m:r>
                        </m:oMath>
                      </m:oMathPara>
                    </a14:m>
                    <a:endParaRPr lang="en-US" baseline="-25000" dirty="0">
                      <a:solidFill>
                        <a:prstClr val="black"/>
                      </a:solidFill>
                      <a:latin typeface="Calibri"/>
                      <a:ea typeface="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9326">
                    <a:off x="2999477" y="2467371"/>
                    <a:ext cx="498790" cy="27065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2791" r="-2326" b="-192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5" name="Straight Connector 44"/>
            <p:cNvCxnSpPr/>
            <p:nvPr/>
          </p:nvCxnSpPr>
          <p:spPr>
            <a:xfrm>
              <a:off x="2887142" y="2461592"/>
              <a:ext cx="101526" cy="75585"/>
            </a:xfrm>
            <a:prstGeom prst="line">
              <a:avLst/>
            </a:prstGeom>
            <a:ln w="28575">
              <a:solidFill>
                <a:srgbClr val="0D0D0D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 flipH="1">
            <a:off x="5770690" y="5952752"/>
            <a:ext cx="32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46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41939</TotalTime>
  <Words>2833</Words>
  <Application>Microsoft Macintosh PowerPoint</Application>
  <PresentationFormat>On-screen Show (4:3)</PresentationFormat>
  <Paragraphs>1077</Paragraphs>
  <Slides>67</Slides>
  <Notes>61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Cambria Math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Roy Choudhury, Romit</cp:lastModifiedBy>
  <cp:revision>1607</cp:revision>
  <cp:lastPrinted>2018-02-18T16:59:17Z</cp:lastPrinted>
  <dcterms:created xsi:type="dcterms:W3CDTF">2017-12-25T03:38:09Z</dcterms:created>
  <dcterms:modified xsi:type="dcterms:W3CDTF">2021-04-19T03:59:30Z</dcterms:modified>
</cp:coreProperties>
</file>