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Georgia" panose="02040502050405020303" pitchFamily="18"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82" autoAdjust="0"/>
  </p:normalViewPr>
  <p:slideViewPr>
    <p:cSldViewPr snapToGrid="0">
      <p:cViewPr varScale="1">
        <p:scale>
          <a:sx n="88" d="100"/>
          <a:sy n="88" d="100"/>
        </p:scale>
        <p:origin x="130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Harvard_architectu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cmy7LBaWuZ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Multilayer_perceptro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Convolutional_neural_network" TargetMode="External"/><Relationship Id="rId4" Type="http://schemas.openxmlformats.org/officeDocument/2006/relationships/hyperlink" Target="https://en.wikipedia.org/wiki/Long_short-term_memor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P28LKWTzr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8e275b3f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8e275b3f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TPU - CISC architecture</a:t>
            </a:r>
            <a:endParaRPr/>
          </a:p>
          <a:p>
            <a:pPr marL="0" lvl="0" indent="0" algn="l" rtl="0">
              <a:spcBef>
                <a:spcPts val="0"/>
              </a:spcBef>
              <a:spcAft>
                <a:spcPts val="0"/>
              </a:spcAft>
              <a:buNone/>
            </a:pPr>
            <a:r>
              <a:rPr lang="en"/>
              <a:t>Reads in 256 values per clock cycle (Cycle time changes based on 8 bit or 16 bit entries?)</a:t>
            </a:r>
            <a:endParaRPr/>
          </a:p>
          <a:p>
            <a:pPr marL="0" lvl="0" indent="0" algn="l" rtl="0">
              <a:spcBef>
                <a:spcPts val="0"/>
              </a:spcBef>
              <a:spcAft>
                <a:spcPts val="0"/>
              </a:spcAft>
              <a:buNone/>
            </a:pPr>
            <a:r>
              <a:rPr lang="en"/>
              <a:t>Weights and Activations loaded in to Weight FIFO, reads from off chip RAM</a:t>
            </a:r>
            <a:endParaRPr/>
          </a:p>
          <a:p>
            <a:pPr marL="0" lvl="0" indent="0" algn="l" rtl="0">
              <a:spcBef>
                <a:spcPts val="0"/>
              </a:spcBef>
              <a:spcAft>
                <a:spcPts val="0"/>
              </a:spcAft>
              <a:buNone/>
            </a:pPr>
            <a:r>
              <a:rPr lang="en"/>
              <a:t>Matrix Unit: 64 KiB tile for weights (and another 64Kib for double buffering)</a:t>
            </a:r>
            <a:endParaRPr/>
          </a:p>
          <a:p>
            <a:pPr marL="0" lvl="0" indent="0" algn="l" rtl="0">
              <a:spcBef>
                <a:spcPts val="0"/>
              </a:spcBef>
              <a:spcAft>
                <a:spcPts val="0"/>
              </a:spcAft>
              <a:buNone/>
            </a:pPr>
            <a:r>
              <a:rPr lang="en"/>
              <a:t>Unified Local Buffer: Stores the outputs from matrix multiply, can be fed into matrix multiply unit again</a:t>
            </a:r>
            <a:endParaRPr/>
          </a:p>
          <a:p>
            <a:pPr marL="0" lvl="0" indent="0" algn="l" rtl="0">
              <a:spcBef>
                <a:spcPts val="0"/>
              </a:spcBef>
              <a:spcAft>
                <a:spcPts val="0"/>
              </a:spcAft>
              <a:buNone/>
            </a:pPr>
            <a:r>
              <a:rPr lang="en"/>
              <a:t>Activation Unit: </a:t>
            </a:r>
            <a:r>
              <a:rPr lang="en" sz="1200">
                <a:solidFill>
                  <a:srgbClr val="202124"/>
                </a:solidFill>
                <a:highlight>
                  <a:srgbClr val="FFFFFF"/>
                </a:highlight>
                <a:latin typeface="Roboto"/>
                <a:ea typeface="Roboto"/>
                <a:cs typeface="Roboto"/>
                <a:sym typeface="Roboto"/>
              </a:rPr>
              <a:t>Hardwired activation functions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8e275b3f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8e275b3f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 are simple as the name implies</a:t>
            </a:r>
            <a:endParaRPr/>
          </a:p>
          <a:p>
            <a:pPr marL="0" lvl="0" indent="0" algn="l" rtl="0">
              <a:spcBef>
                <a:spcPts val="0"/>
              </a:spcBef>
              <a:spcAft>
                <a:spcPts val="0"/>
              </a:spcAft>
              <a:buNone/>
            </a:pPr>
            <a:r>
              <a:rPr lang="en"/>
              <a:t>3 Uses 256 * 256 matrix multiplixations, so it works well for larger matrix multiplications; Takes B * 256 inputs and takes B cycles to output</a:t>
            </a:r>
            <a:endParaRPr/>
          </a:p>
          <a:p>
            <a:pPr marL="0" lvl="0" indent="0" algn="l" rtl="0">
              <a:spcBef>
                <a:spcPts val="0"/>
              </a:spcBef>
              <a:spcAft>
                <a:spcPts val="0"/>
              </a:spcAft>
              <a:buNone/>
            </a:pPr>
            <a:r>
              <a:rPr lang="en"/>
              <a:t>4 Activation layer function in NN, also has inbuilt functions like RELU and pooling (more dedicated hardware so depends on build) for NN and ConvNet respectively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8e275b3fe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8e275b3fe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25000"/>
              </a:lnSpc>
              <a:spcBef>
                <a:spcPts val="150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The heart of the TPU: A systolic array</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200">
                <a:solidFill>
                  <a:schemeClr val="dk1"/>
                </a:solidFill>
                <a:highlight>
                  <a:srgbClr val="FFFFFF"/>
                </a:highlight>
                <a:latin typeface="Roboto"/>
                <a:ea typeface="Roboto"/>
                <a:cs typeface="Roboto"/>
                <a:sym typeface="Roboto"/>
              </a:rPr>
              <a:t>A </a:t>
            </a:r>
            <a:r>
              <a:rPr lang="en" sz="1200" b="1">
                <a:solidFill>
                  <a:schemeClr val="dk1"/>
                </a:solidFill>
                <a:highlight>
                  <a:srgbClr val="FFFFFF"/>
                </a:highlight>
                <a:latin typeface="Roboto"/>
                <a:ea typeface="Roboto"/>
                <a:cs typeface="Roboto"/>
                <a:sym typeface="Roboto"/>
              </a:rPr>
              <a:t>systolic array</a:t>
            </a:r>
            <a:r>
              <a:rPr lang="en" sz="1200">
                <a:solidFill>
                  <a:schemeClr val="dk1"/>
                </a:solidFill>
                <a:highlight>
                  <a:srgbClr val="FFFFFF"/>
                </a:highlight>
                <a:latin typeface="Roboto"/>
                <a:ea typeface="Roboto"/>
                <a:cs typeface="Roboto"/>
                <a:sym typeface="Roboto"/>
              </a:rPr>
              <a:t> is a network of processors that rhythmically compute and pass data through the system. They derived their name from drawing an analogy to how blood rhythmically flows through a biological heart as the data flows from memory in a rhythmic fashion passing through many elements before it returns to memory.</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optimized for power and area efficiency wrt matrix multiplication</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Engineering trade off: limiting registers, control and operational flexibility in exchange for efficiency and much higher operation density.</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050">
                <a:solidFill>
                  <a:srgbClr val="222222"/>
                </a:solidFill>
                <a:highlight>
                  <a:srgbClr val="FFFFFF"/>
                </a:highlight>
              </a:rPr>
              <a:t>A major benefit of systolic arrays is that all operand data and partial results are stored within (passing through) the processor array. There is no need to access external buses, main memory or internal caches during each operation as is the case with Von Neumann or </a:t>
            </a:r>
            <a:r>
              <a:rPr lang="en" sz="1050">
                <a:solidFill>
                  <a:srgbClr val="0B0080"/>
                </a:solidFill>
                <a:highlight>
                  <a:srgbClr val="FFFFFF"/>
                </a:highlight>
                <a:uFill>
                  <a:noFill/>
                </a:uFill>
                <a:hlinkClick r:id="rId3"/>
              </a:rPr>
              <a:t>Harvard</a:t>
            </a:r>
            <a:r>
              <a:rPr lang="en" sz="1050">
                <a:solidFill>
                  <a:srgbClr val="222222"/>
                </a:solidFill>
                <a:highlight>
                  <a:srgbClr val="FFFFFF"/>
                </a:highlight>
              </a:rPr>
              <a:t> sequential machines.</a:t>
            </a:r>
            <a:endParaRPr sz="1050">
              <a:solidFill>
                <a:srgbClr val="222222"/>
              </a:solidFill>
              <a:highlight>
                <a:srgbClr val="FFFFFF"/>
              </a:highlight>
            </a:endParaRPr>
          </a:p>
          <a:p>
            <a:pPr marL="457200" lvl="0" indent="0" algn="l" rtl="0">
              <a:spcBef>
                <a:spcPts val="0"/>
              </a:spcBef>
              <a:spcAft>
                <a:spcPts val="0"/>
              </a:spcAft>
              <a:buNone/>
            </a:pPr>
            <a:endParaRPr sz="1050">
              <a:solidFill>
                <a:srgbClr val="222222"/>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bc0648f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bc0648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https://www.youtube.com/watch?v=cmy7LBaWuZ8</a:t>
            </a:r>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rgbClr val="202124"/>
                </a:solidFill>
                <a:highlight>
                  <a:srgbClr val="FFFFFF"/>
                </a:highlight>
                <a:latin typeface="Roboto"/>
                <a:ea typeface="Roboto"/>
                <a:cs typeface="Roboto"/>
                <a:sym typeface="Roboto"/>
              </a:rPr>
              <a:t>During the execution of this massive matrix multiply, all intermediate results are passed directly between 64K ALUs without any memory access, significantly reducing power consumption and increasing throughput.</a:t>
            </a: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marR="304800" lvl="0" indent="0" algn="l" rtl="0">
              <a:lnSpc>
                <a:spcPct val="162500"/>
              </a:lnSpc>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marR="304800" lvl="0" indent="0" algn="l" rtl="0">
              <a:lnSpc>
                <a:spcPct val="162500"/>
              </a:lnSpc>
              <a:spcBef>
                <a:spcPts val="0"/>
              </a:spcBef>
              <a:spcAft>
                <a:spcPts val="0"/>
              </a:spcAft>
              <a:buClr>
                <a:schemeClr val="dk1"/>
              </a:buClr>
              <a:buSzPts val="1100"/>
              <a:buFont typeface="Arial"/>
              <a:buNone/>
            </a:pPr>
            <a:r>
              <a:rPr lang="en" sz="1200">
                <a:solidFill>
                  <a:srgbClr val="202124"/>
                </a:solidFill>
                <a:highlight>
                  <a:srgbClr val="FFFFFF"/>
                </a:highlight>
                <a:latin typeface="Roboto"/>
                <a:ea typeface="Roboto"/>
                <a:cs typeface="Roboto"/>
                <a:sym typeface="Roboto"/>
              </a:rPr>
              <a:t>256 × 256 = total 65,536 ALUs. That means a TPU can process 65,536 multiply-and-adds for 8-bit integers every cycle. Because a TPU runs at 700MHz, a TPU can compute 65,536 × 700,000,000 = 46 × 10</a:t>
            </a:r>
            <a:r>
              <a:rPr lang="en" sz="900">
                <a:solidFill>
                  <a:srgbClr val="202124"/>
                </a:solidFill>
                <a:highlight>
                  <a:srgbClr val="FFFFFF"/>
                </a:highlight>
                <a:latin typeface="Roboto"/>
                <a:ea typeface="Roboto"/>
                <a:cs typeface="Roboto"/>
                <a:sym typeface="Roboto"/>
              </a:rPr>
              <a:t>12</a:t>
            </a:r>
            <a:r>
              <a:rPr lang="en" sz="1200">
                <a:solidFill>
                  <a:srgbClr val="202124"/>
                </a:solidFill>
                <a:highlight>
                  <a:srgbClr val="FFFFFF"/>
                </a:highlight>
                <a:latin typeface="Roboto"/>
                <a:ea typeface="Roboto"/>
                <a:cs typeface="Roboto"/>
                <a:sym typeface="Roboto"/>
              </a:rPr>
              <a:t> multiply-and-add operations or 92 Teraops per second (92 × 10</a:t>
            </a:r>
            <a:r>
              <a:rPr lang="en" sz="900">
                <a:solidFill>
                  <a:srgbClr val="202124"/>
                </a:solidFill>
                <a:highlight>
                  <a:srgbClr val="FFFFFF"/>
                </a:highlight>
                <a:latin typeface="Roboto"/>
                <a:ea typeface="Roboto"/>
                <a:cs typeface="Roboto"/>
                <a:sym typeface="Roboto"/>
              </a:rPr>
              <a:t>12</a:t>
            </a:r>
            <a:r>
              <a:rPr lang="en" sz="1200">
                <a:solidFill>
                  <a:srgbClr val="202124"/>
                </a:solidFill>
                <a:highlight>
                  <a:srgbClr val="FFFFFF"/>
                </a:highlight>
                <a:latin typeface="Roboto"/>
                <a:ea typeface="Roboto"/>
                <a:cs typeface="Roboto"/>
                <a:sym typeface="Roboto"/>
              </a:rPr>
              <a:t>) in the matrix unit.</a:t>
            </a:r>
            <a:endParaRPr sz="1200">
              <a:solidFill>
                <a:srgbClr val="202124"/>
              </a:solidFill>
              <a:highlight>
                <a:srgbClr val="FFFFFF"/>
              </a:highlight>
              <a:latin typeface="Roboto"/>
              <a:ea typeface="Roboto"/>
              <a:cs typeface="Roboto"/>
              <a:sym typeface="Roboto"/>
            </a:endParaRPr>
          </a:p>
          <a:p>
            <a:pPr marL="3416300" marR="304800" lvl="0" indent="0" algn="l" rtl="0">
              <a:lnSpc>
                <a:spcPct val="162500"/>
              </a:lnSpc>
              <a:spcBef>
                <a:spcPts val="0"/>
              </a:spcBef>
              <a:spcAft>
                <a:spcPts val="0"/>
              </a:spcAft>
              <a:buClr>
                <a:schemeClr val="dk1"/>
              </a:buClr>
              <a:buSzPts val="1100"/>
              <a:buFont typeface="Arial"/>
              <a:buNone/>
            </a:pP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8e275b3fe_3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8e275b3fe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200">
                <a:solidFill>
                  <a:srgbClr val="202124"/>
                </a:solidFill>
                <a:highlight>
                  <a:srgbClr val="FFFFFF"/>
                </a:highlight>
                <a:latin typeface="Roboto"/>
                <a:ea typeface="Roboto"/>
                <a:cs typeface="Roboto"/>
                <a:sym typeface="Roboto"/>
              </a:rPr>
              <a:t>an overall performance (predictions per second) comparison between the TPU and a contemporary CPU and GPU across six neural network applications under a latency limit.</a:t>
            </a:r>
            <a:endParaRPr/>
          </a:p>
          <a:p>
            <a:pPr marL="457200" lvl="0" indent="-298450" algn="l" rtl="0">
              <a:spcBef>
                <a:spcPts val="0"/>
              </a:spcBef>
              <a:spcAft>
                <a:spcPts val="0"/>
              </a:spcAft>
              <a:buSzPts val="1100"/>
              <a:buChar char="-"/>
            </a:pPr>
            <a:r>
              <a:rPr lang="en"/>
              <a:t>WRT prediction’s per second - TPU outperforms (Number speaks everything)</a:t>
            </a:r>
            <a:endParaRPr/>
          </a:p>
          <a:p>
            <a:pPr marL="457200" lvl="0" indent="-298450" algn="l" rtl="0">
              <a:spcBef>
                <a:spcPts val="0"/>
              </a:spcBef>
              <a:spcAft>
                <a:spcPts val="0"/>
              </a:spcAft>
              <a:buClr>
                <a:schemeClr val="dk1"/>
              </a:buClr>
              <a:buSzPts val="1100"/>
              <a:buChar char="-"/>
            </a:pPr>
            <a:r>
              <a:rPr lang="en">
                <a:solidFill>
                  <a:schemeClr val="dk1"/>
                </a:solidFill>
              </a:rPr>
              <a:t>WRT CNN’s TPU’s outperform GPU’s</a:t>
            </a:r>
            <a:endParaRPr>
              <a:solidFill>
                <a:schemeClr val="dk1"/>
              </a:solidFill>
            </a:endParaRPr>
          </a:p>
          <a:p>
            <a:pPr marL="457200" lvl="0" indent="-298450" algn="l" rtl="0">
              <a:spcBef>
                <a:spcPts val="0"/>
              </a:spcBef>
              <a:spcAft>
                <a:spcPts val="0"/>
              </a:spcAft>
              <a:buClr>
                <a:schemeClr val="dk1"/>
              </a:buClr>
              <a:buSzPts val="1100"/>
              <a:buChar char="-"/>
            </a:pPr>
            <a:r>
              <a:rPr lang="en" sz="1300">
                <a:solidFill>
                  <a:schemeClr val="dk1"/>
                </a:solidFill>
              </a:rPr>
              <a:t>performs reasonably well than GPUs for MLPs </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WRT LSTM1 almost similar to GPU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PROS - a) Programmability b)Production Ready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 - a) No direct support for sparsity  b)Converts CNN to Matmul which may not be optimal		</a:t>
            </a:r>
            <a:endParaRPr>
              <a:solidFill>
                <a:schemeClr val="dk1"/>
              </a:solidFill>
            </a:endParaRPr>
          </a:p>
          <a:p>
            <a:pPr marL="457200" lvl="0" indent="-228600" algn="l" rtl="0">
              <a:spcBef>
                <a:spcPts val="0"/>
              </a:spcBef>
              <a:spcAft>
                <a:spcPts val="0"/>
              </a:spcAft>
              <a:buNone/>
            </a:pPr>
            <a:r>
              <a:rPr lang="en">
                <a:solidFill>
                  <a:schemeClr val="dk1"/>
                </a:solidFill>
              </a:rPr>
              <a:t>				</a:t>
            </a:r>
            <a:endParaRPr>
              <a:solidFill>
                <a:schemeClr val="dk1"/>
              </a:solidFill>
            </a:endParaRPr>
          </a:p>
          <a:p>
            <a:pPr marL="457200" lvl="0" indent="-228600" algn="l" rtl="0">
              <a:spcBef>
                <a:spcPts val="0"/>
              </a:spcBef>
              <a:spcAft>
                <a:spcPts val="0"/>
              </a:spcAft>
              <a:buNone/>
            </a:pPr>
            <a:r>
              <a:rPr lang="en">
                <a:solidFill>
                  <a:schemeClr val="dk1"/>
                </a:solidFill>
              </a:rPr>
              <a:t>	</a:t>
            </a:r>
            <a:r>
              <a:rPr lang="en" sz="1200">
                <a:solidFill>
                  <a:srgbClr val="202124"/>
                </a:solidFill>
                <a:highlight>
                  <a:srgbClr val="FFFFFF"/>
                </a:highlight>
                <a:latin typeface="Roboto"/>
                <a:ea typeface="Roboto"/>
                <a:cs typeface="Roboto"/>
                <a:sym typeface="Roboto"/>
              </a:rPr>
              <a:t>(MLP: </a:t>
            </a:r>
            <a:r>
              <a:rPr lang="en" sz="1200">
                <a:solidFill>
                  <a:srgbClr val="7B1FA2"/>
                </a:solidFill>
                <a:highlight>
                  <a:srgbClr val="FFFFFF"/>
                </a:highlight>
                <a:uFill>
                  <a:noFill/>
                </a:uFill>
                <a:latin typeface="Roboto"/>
                <a:ea typeface="Roboto"/>
                <a:cs typeface="Roboto"/>
                <a:sym typeface="Roboto"/>
                <a:hlinkClick r:id="rId3"/>
              </a:rPr>
              <a:t>Multi Layer Perceptron</a:t>
            </a:r>
            <a:r>
              <a:rPr lang="en" sz="1200">
                <a:solidFill>
                  <a:srgbClr val="202124"/>
                </a:solidFill>
                <a:highlight>
                  <a:srgbClr val="FFFFFF"/>
                </a:highlight>
                <a:latin typeface="Roboto"/>
                <a:ea typeface="Roboto"/>
                <a:cs typeface="Roboto"/>
                <a:sym typeface="Roboto"/>
              </a:rPr>
              <a:t>, LSTM: </a:t>
            </a:r>
            <a:r>
              <a:rPr lang="en" sz="1200">
                <a:solidFill>
                  <a:srgbClr val="7B1FA2"/>
                </a:solidFill>
                <a:highlight>
                  <a:srgbClr val="FFFFFF"/>
                </a:highlight>
                <a:uFill>
                  <a:noFill/>
                </a:uFill>
                <a:latin typeface="Roboto"/>
                <a:ea typeface="Roboto"/>
                <a:cs typeface="Roboto"/>
                <a:sym typeface="Roboto"/>
                <a:hlinkClick r:id="rId4"/>
              </a:rPr>
              <a:t>Long Short-Term Memory</a:t>
            </a:r>
            <a:r>
              <a:rPr lang="en" sz="1200">
                <a:solidFill>
                  <a:srgbClr val="202124"/>
                </a:solidFill>
                <a:highlight>
                  <a:srgbClr val="FFFFFF"/>
                </a:highlight>
                <a:latin typeface="Roboto"/>
                <a:ea typeface="Roboto"/>
                <a:cs typeface="Roboto"/>
                <a:sym typeface="Roboto"/>
              </a:rPr>
              <a:t>, CNN: </a:t>
            </a:r>
            <a:r>
              <a:rPr lang="en" sz="1200">
                <a:solidFill>
                  <a:srgbClr val="7B1FA2"/>
                </a:solidFill>
                <a:highlight>
                  <a:srgbClr val="FFFFFF"/>
                </a:highlight>
                <a:uFill>
                  <a:noFill/>
                </a:uFill>
                <a:latin typeface="Roboto"/>
                <a:ea typeface="Roboto"/>
                <a:cs typeface="Roboto"/>
                <a:sym typeface="Roboto"/>
                <a:hlinkClick r:id="rId5"/>
              </a:rPr>
              <a:t>Convolutional Neural Network</a:t>
            </a:r>
            <a:r>
              <a:rPr lang="en" sz="1200">
                <a:solidFill>
                  <a:srgbClr val="202124"/>
                </a:solidFill>
                <a:highlight>
                  <a:srgbClr val="FFFFFF"/>
                </a:highlight>
                <a:latin typeface="Roboto"/>
                <a:ea typeface="Roboto"/>
                <a:cs typeface="Roboto"/>
                <a:sym typeface="Roboto"/>
              </a:rPr>
              <a:t>)</a:t>
            </a:r>
            <a:r>
              <a:rPr lang="en">
                <a:solidFill>
                  <a:schemeClr val="dk1"/>
                </a:solidFill>
              </a:rPr>
              <a:t>		</a:t>
            </a:r>
            <a:endParaRPr>
              <a:solidFill>
                <a:schemeClr val="dk1"/>
              </a:solidFill>
            </a:endParaRPr>
          </a:p>
          <a:p>
            <a:pPr marL="457200" lvl="0" indent="-228600" algn="l" rtl="0">
              <a:spcBef>
                <a:spcPts val="0"/>
              </a:spcBef>
              <a:spcAft>
                <a:spcPts val="0"/>
              </a:spcAft>
              <a:buNone/>
            </a:pPr>
            <a:r>
              <a:rPr lang="en">
                <a:solidFill>
                  <a:schemeClr val="dk1"/>
                </a:solidFill>
              </a:rPr>
              <a:t>	</a:t>
            </a:r>
            <a:endParaRPr>
              <a:solidFill>
                <a:schemeClr val="dk1"/>
              </a:solidFill>
            </a:endParaRPr>
          </a:p>
          <a:p>
            <a:pPr marL="457200" lvl="0" indent="-298450" algn="l" rtl="0">
              <a:spcBef>
                <a:spcPts val="0"/>
              </a:spcBef>
              <a:spcAft>
                <a:spcPts val="0"/>
              </a:spcAft>
              <a:buSzPts val="1100"/>
              <a:buChar char="-"/>
            </a:pPr>
            <a:r>
              <a:rPr lang="en" sz="1200">
                <a:solidFill>
                  <a:srgbClr val="202124"/>
                </a:solidFill>
                <a:highlight>
                  <a:srgbClr val="FFFFFF"/>
                </a:highlight>
                <a:latin typeface="Roboto"/>
                <a:ea typeface="Roboto"/>
                <a:cs typeface="Roboto"/>
                <a:sym typeface="Roboto"/>
              </a:rPr>
              <a:t>With the TPU, we can easily estimate exactly how much time is required to run a neural network and make a prediction. (DO NOT CONFUSE PREDICTION WITH BRANCH PREDICTION)</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200">
                <a:solidFill>
                  <a:srgbClr val="202124"/>
                </a:solidFill>
                <a:highlight>
                  <a:srgbClr val="FFFFFF"/>
                </a:highlight>
                <a:latin typeface="Roboto"/>
                <a:ea typeface="Roboto"/>
                <a:cs typeface="Roboto"/>
                <a:sym typeface="Roboto"/>
              </a:rPr>
              <a:t>As a result, the CISC-based matrix processor design delivers an outstanding performance-per-watt ratio: TPU provides a </a:t>
            </a:r>
            <a:r>
              <a:rPr lang="en" sz="1200" b="1">
                <a:solidFill>
                  <a:srgbClr val="202124"/>
                </a:solidFill>
                <a:highlight>
                  <a:srgbClr val="FFFFFF"/>
                </a:highlight>
                <a:latin typeface="Roboto"/>
                <a:ea typeface="Roboto"/>
                <a:cs typeface="Roboto"/>
                <a:sym typeface="Roboto"/>
              </a:rPr>
              <a:t>83X</a:t>
            </a:r>
            <a:r>
              <a:rPr lang="en" sz="1200">
                <a:solidFill>
                  <a:srgbClr val="202124"/>
                </a:solidFill>
                <a:highlight>
                  <a:srgbClr val="FFFFFF"/>
                </a:highlight>
                <a:latin typeface="Roboto"/>
                <a:ea typeface="Roboto"/>
                <a:cs typeface="Roboto"/>
                <a:sym typeface="Roboto"/>
              </a:rPr>
              <a:t> better ratio compared with contemporary CPUs and a </a:t>
            </a:r>
            <a:r>
              <a:rPr lang="en" sz="1200" b="1">
                <a:solidFill>
                  <a:srgbClr val="202124"/>
                </a:solidFill>
                <a:highlight>
                  <a:srgbClr val="FFFFFF"/>
                </a:highlight>
                <a:latin typeface="Roboto"/>
                <a:ea typeface="Roboto"/>
                <a:cs typeface="Roboto"/>
                <a:sym typeface="Roboto"/>
              </a:rPr>
              <a:t>29X</a:t>
            </a:r>
            <a:r>
              <a:rPr lang="en" sz="1200">
                <a:solidFill>
                  <a:srgbClr val="202124"/>
                </a:solidFill>
                <a:highlight>
                  <a:srgbClr val="FFFFFF"/>
                </a:highlight>
                <a:latin typeface="Roboto"/>
                <a:ea typeface="Roboto"/>
                <a:cs typeface="Roboto"/>
                <a:sym typeface="Roboto"/>
              </a:rPr>
              <a:t> better ratio than contemporary GPUs.</a:t>
            </a:r>
            <a:endParaRPr sz="120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b6f3cd93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b6f3cd93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Uses Tensor Cores embedded onto the GPU instead of a full TPU</a:t>
            </a:r>
            <a:endParaRPr/>
          </a:p>
          <a:p>
            <a:pPr marL="0" lvl="0" indent="0" algn="l" rtl="0">
              <a:spcBef>
                <a:spcPts val="0"/>
              </a:spcBef>
              <a:spcAft>
                <a:spcPts val="0"/>
              </a:spcAft>
              <a:buNone/>
            </a:pPr>
            <a:r>
              <a:rPr lang="en"/>
              <a:t>4x4x4 matrix multiplication for full FP16 inputs</a:t>
            </a:r>
            <a:endParaRPr/>
          </a:p>
          <a:p>
            <a:pPr marL="0" lvl="0" indent="0" algn="l" rtl="0">
              <a:spcBef>
                <a:spcPts val="0"/>
              </a:spcBef>
              <a:spcAft>
                <a:spcPts val="0"/>
              </a:spcAft>
              <a:buNone/>
            </a:pPr>
            <a:r>
              <a:rPr lang="en"/>
              <a:t>Output = A * B + C</a:t>
            </a:r>
            <a:endParaRPr/>
          </a:p>
          <a:p>
            <a:pPr marL="0" lvl="0" indent="0" algn="l" rtl="0">
              <a:spcBef>
                <a:spcPts val="0"/>
              </a:spcBef>
              <a:spcAft>
                <a:spcPts val="0"/>
              </a:spcAft>
              <a:buNone/>
            </a:pPr>
            <a:endParaRPr/>
          </a:p>
          <a:p>
            <a:pPr marL="0" lvl="0" indent="0" algn="l" rtl="0">
              <a:spcBef>
                <a:spcPts val="0"/>
              </a:spcBef>
              <a:spcAft>
                <a:spcPts val="0"/>
              </a:spcAft>
              <a:buNone/>
            </a:pPr>
            <a:r>
              <a:rPr lang="en"/>
              <a:t>CUBLAS, cuDNN</a:t>
            </a:r>
            <a:endParaRPr/>
          </a:p>
          <a:p>
            <a:pPr marL="0" lvl="0" indent="0" algn="l" rtl="0">
              <a:spcBef>
                <a:spcPts val="0"/>
              </a:spcBef>
              <a:spcAft>
                <a:spcPts val="0"/>
              </a:spcAft>
              <a:buNone/>
            </a:pPr>
            <a:r>
              <a:rPr lang="en"/>
              <a:t>Integrated in CUDA as a library where memory needs to be specifically set for the TPU matrix multiplication</a:t>
            </a:r>
            <a:endParaRPr/>
          </a:p>
          <a:p>
            <a:pPr marL="0" lvl="0" indent="0" algn="l" rtl="0">
              <a:spcBef>
                <a:spcPts val="0"/>
              </a:spcBef>
              <a:spcAft>
                <a:spcPts val="0"/>
              </a:spcAft>
              <a:buNone/>
            </a:pPr>
            <a:r>
              <a:rPr lang="en"/>
              <a:t>Only really used in Tensor Math so limited in CUDA;</a:t>
            </a:r>
            <a:endParaRPr/>
          </a:p>
          <a:p>
            <a:pPr marL="0" lvl="0" indent="0" algn="l" rtl="0">
              <a:spcBef>
                <a:spcPts val="0"/>
              </a:spcBef>
              <a:spcAft>
                <a:spcPts val="0"/>
              </a:spcAft>
              <a:buNone/>
            </a:pPr>
            <a:r>
              <a:rPr lang="en"/>
              <a:t>Matrices must be limited to multiples of 8 in dimensions</a:t>
            </a:r>
            <a:endParaRPr/>
          </a:p>
          <a:p>
            <a:pPr marL="0" lvl="0" indent="0" algn="l" rtl="0">
              <a:spcBef>
                <a:spcPts val="0"/>
              </a:spcBef>
              <a:spcAft>
                <a:spcPts val="0"/>
              </a:spcAft>
              <a:buNone/>
            </a:pPr>
            <a:endParaRPr/>
          </a:p>
          <a:p>
            <a:pPr marL="0" lvl="0" indent="0" algn="l" rtl="0">
              <a:spcBef>
                <a:spcPts val="0"/>
              </a:spcBef>
              <a:spcAft>
                <a:spcPts val="0"/>
              </a:spcAft>
              <a:buNone/>
            </a:pPr>
            <a:r>
              <a:rPr lang="en"/>
              <a:t>CUDA 9.0</a:t>
            </a:r>
            <a:endParaRPr/>
          </a:p>
          <a:p>
            <a:pPr marL="0" lvl="0" indent="0" algn="l" rtl="0">
              <a:spcBef>
                <a:spcPts val="0"/>
              </a:spcBef>
              <a:spcAft>
                <a:spcPts val="0"/>
              </a:spcAft>
              <a:buNone/>
            </a:pPr>
            <a:r>
              <a:rPr lang="en"/>
              <a:t>Do not need libraries anymore, part of base cuda code</a:t>
            </a:r>
            <a:endParaRPr/>
          </a:p>
          <a:p>
            <a:pPr marL="0" lvl="0" indent="0" algn="l" rtl="0">
              <a:spcBef>
                <a:spcPts val="0"/>
              </a:spcBef>
              <a:spcAft>
                <a:spcPts val="0"/>
              </a:spcAft>
              <a:buNone/>
            </a:pPr>
            <a:r>
              <a:rPr lang="en"/>
              <a:t>No need to manually set multiples of 8 anymore however the functions may correct dimensions in the back</a:t>
            </a:r>
            <a:endParaRPr/>
          </a:p>
          <a:p>
            <a:pPr marL="0" lvl="0" indent="0" algn="l" rtl="0">
              <a:spcBef>
                <a:spcPts val="0"/>
              </a:spcBef>
              <a:spcAft>
                <a:spcPts val="0"/>
              </a:spcAft>
              <a:buNone/>
            </a:pPr>
            <a:r>
              <a:rPr lang="en"/>
              <a:t>Need to allocate special memory for TPU as before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b6f3cd93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b6f3cd93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Functions use a lot of replication due to the nature of deeplearning models</a:t>
            </a:r>
            <a:endParaRPr/>
          </a:p>
          <a:p>
            <a:pPr marL="0" lvl="0" indent="0" algn="l" rtl="0">
              <a:spcBef>
                <a:spcPts val="0"/>
              </a:spcBef>
              <a:spcAft>
                <a:spcPts val="0"/>
              </a:spcAft>
              <a:buNone/>
            </a:pPr>
            <a:r>
              <a:rPr lang="en"/>
              <a:t>Models want to train multiple versions with random weights and different parameters</a:t>
            </a:r>
            <a:endParaRPr/>
          </a:p>
          <a:p>
            <a:pPr marL="0" lvl="0" indent="0" algn="l" rtl="0">
              <a:spcBef>
                <a:spcPts val="0"/>
              </a:spcBef>
              <a:spcAft>
                <a:spcPts val="0"/>
              </a:spcAft>
              <a:buNone/>
            </a:pPr>
            <a:endParaRPr/>
          </a:p>
          <a:p>
            <a:pPr marL="0" lvl="0" indent="0" algn="l" rtl="0">
              <a:spcBef>
                <a:spcPts val="0"/>
              </a:spcBef>
              <a:spcAft>
                <a:spcPts val="0"/>
              </a:spcAft>
              <a:buNone/>
            </a:pPr>
            <a:r>
              <a:rPr lang="en"/>
              <a:t>cross_replica_sum: sums tensor based on group assignments/parameters such as number of replicas, num groups</a:t>
            </a:r>
            <a:endParaRPr/>
          </a:p>
          <a:p>
            <a:pPr marL="0" lvl="0" indent="0" algn="l" rtl="0">
              <a:spcBef>
                <a:spcPts val="0"/>
              </a:spcBef>
              <a:spcAft>
                <a:spcPts val="0"/>
              </a:spcAft>
              <a:buNone/>
            </a:pPr>
            <a:r>
              <a:rPr lang="en"/>
              <a:t>replica: builds a graph that runs a replica of a TPU computation</a:t>
            </a:r>
            <a:endParaRPr/>
          </a:p>
          <a:p>
            <a:pPr marL="0" lvl="0" indent="0" algn="l" rtl="0">
              <a:spcBef>
                <a:spcPts val="0"/>
              </a:spcBef>
              <a:spcAft>
                <a:spcPts val="0"/>
              </a:spcAft>
              <a:buNone/>
            </a:pPr>
            <a:r>
              <a:rPr lang="en"/>
              <a:t>rewrite: Takes in a function as an input and performs a computation on the function</a:t>
            </a:r>
            <a:endParaRPr/>
          </a:p>
          <a:p>
            <a:pPr marL="0" lvl="0" indent="0" algn="l" rtl="0">
              <a:spcBef>
                <a:spcPts val="0"/>
              </a:spcBef>
              <a:spcAft>
                <a:spcPts val="0"/>
              </a:spcAft>
              <a:buNone/>
            </a:pPr>
            <a:endParaRPr/>
          </a:p>
          <a:p>
            <a:pPr marL="0" lvl="0" indent="0" algn="l" rtl="0">
              <a:spcBef>
                <a:spcPts val="0"/>
              </a:spcBef>
              <a:spcAft>
                <a:spcPts val="0"/>
              </a:spcAft>
              <a:buNone/>
            </a:pPr>
            <a:r>
              <a:rPr lang="en"/>
              <a:t>Most of these aren’t usually touched by programmers, instead you would write code in general </a:t>
            </a:r>
            <a:endParaRPr/>
          </a:p>
          <a:p>
            <a:pPr marL="0" lvl="0" indent="0" algn="l" rtl="0">
              <a:spcBef>
                <a:spcPts val="0"/>
              </a:spcBef>
              <a:spcAft>
                <a:spcPts val="0"/>
              </a:spcAft>
              <a:buNone/>
            </a:pPr>
            <a:endParaRPr/>
          </a:p>
          <a:p>
            <a:pPr marL="0" lvl="0" indent="0" algn="l" rtl="0">
              <a:spcBef>
                <a:spcPts val="0"/>
              </a:spcBef>
              <a:spcAft>
                <a:spcPts val="0"/>
              </a:spcAft>
              <a:buNone/>
            </a:pPr>
            <a:r>
              <a:rPr lang="en"/>
              <a:t>*NOTE* Visual representation of graph shown on right, you would construct code to make said graph and tensorflow would use a TPU to run the code, similar to cpu vs gpu code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8e275b3f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8e275b3f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8e36042f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8e36042f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8e275b3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8e275b3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8e275b3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8e275b3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8e275b3fe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8e275b3f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8e275b3fe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8e275b3fe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8e275b3fe_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8e275b3fe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CPU: </a:t>
            </a:r>
            <a:endParaRPr b="1"/>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1 X 1 data unit (Dimensions)</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200">
                <a:solidFill>
                  <a:srgbClr val="464646"/>
                </a:solidFill>
                <a:highlight>
                  <a:srgbClr val="F3F3F3"/>
                </a:highlight>
              </a:rPr>
              <a:t>Low latency</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Arithmetic operations - sequential order ([1,2,3]  *   [4,5,6]  = [4,10,18]) ⇒ This will take 2ns+2ns+2ns = 6ns </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CPU can handle tens of operation per cycle (Performance)</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A processor designed to solve every computational problem in a general fashion. The cache and memory design is designed to be optimal for any general programming problem. (Purpose)</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General purpose programming problem (Usage)</a:t>
            </a:r>
            <a:endParaRPr sz="1050">
              <a:solidFill>
                <a:schemeClr val="dk1"/>
              </a:solidFill>
              <a:highlight>
                <a:srgbClr val="FFFFFF"/>
              </a:highlight>
            </a:endParaRPr>
          </a:p>
          <a:p>
            <a:pPr marL="0" lvl="0" indent="0" algn="l" rtl="0">
              <a:spcBef>
                <a:spcPts val="0"/>
              </a:spcBef>
              <a:spcAft>
                <a:spcPts val="0"/>
              </a:spcAft>
              <a:buNone/>
            </a:pPr>
            <a:endParaRPr sz="1050" b="1">
              <a:solidFill>
                <a:schemeClr val="dk1"/>
              </a:solidFill>
              <a:highlight>
                <a:srgbClr val="FFFFFF"/>
              </a:highlight>
            </a:endParaRPr>
          </a:p>
          <a:p>
            <a:pPr marL="0" lvl="0" indent="0" algn="l" rtl="0">
              <a:spcBef>
                <a:spcPts val="0"/>
              </a:spcBef>
              <a:spcAft>
                <a:spcPts val="0"/>
              </a:spcAft>
              <a:buNone/>
            </a:pPr>
            <a:r>
              <a:rPr lang="en" sz="1050" b="1">
                <a:solidFill>
                  <a:schemeClr val="dk1"/>
                </a:solidFill>
                <a:highlight>
                  <a:srgbClr val="FFFFFF"/>
                </a:highlight>
              </a:rPr>
              <a:t>GPU:</a:t>
            </a:r>
            <a:endParaRPr sz="1050" b="1">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1 X N data unit</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High throughput</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chemeClr val="lt1"/>
                </a:highlight>
              </a:rPr>
              <a:t>Arithmetic operations - sequential order ([1,2,3]  *   [4,5,6]  = [4,10,18]) =&gt; This will take 2ns only = as the 3 multiplication happens at the same time parallely</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GPU can handle tens of thousands of operation per cycle</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A processor designed to accelerate the rendering of graphics.</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Graphics rendering, Machine Learning model training and inference, efficient for programming problem with parallelization scope, General purpose programming problem</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(RF - Register File,   SM - Streaming Multiprocessor, L1 cache )</a:t>
            </a:r>
            <a:endParaRPr sz="1050">
              <a:solidFill>
                <a:schemeClr val="dk1"/>
              </a:solidFill>
              <a:highlight>
                <a:srgbClr val="FFFFFF"/>
              </a:highlight>
            </a:endParaRPr>
          </a:p>
          <a:p>
            <a:pPr marL="0" lvl="0" indent="0" algn="l" rtl="0">
              <a:spcBef>
                <a:spcPts val="0"/>
              </a:spcBef>
              <a:spcAft>
                <a:spcPts val="0"/>
              </a:spcAft>
              <a:buNone/>
            </a:pPr>
            <a:endParaRPr sz="1050" b="1">
              <a:solidFill>
                <a:schemeClr val="dk1"/>
              </a:solidFill>
              <a:highlight>
                <a:srgbClr val="FFFFFF"/>
              </a:highlight>
            </a:endParaRPr>
          </a:p>
          <a:p>
            <a:pPr marL="0" lvl="0" indent="0" algn="l" rtl="0">
              <a:spcBef>
                <a:spcPts val="0"/>
              </a:spcBef>
              <a:spcAft>
                <a:spcPts val="0"/>
              </a:spcAft>
              <a:buNone/>
            </a:pPr>
            <a:r>
              <a:rPr lang="en" sz="1050" b="1">
                <a:solidFill>
                  <a:schemeClr val="dk1"/>
                </a:solidFill>
                <a:highlight>
                  <a:srgbClr val="FFFFFF"/>
                </a:highlight>
              </a:rPr>
              <a:t>TPU:</a:t>
            </a:r>
            <a:endParaRPr sz="1050" b="1">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N X N data unit</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TPU can handle upto 128000 operations per cycle</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A co-processor designed to accelerate deep learning tasks develop using TensorFlow (a programming framework); Compilers have not been developed for TPU which could be used for general purpose programming; hence, it requires significant effort to do general programming on TPU</a:t>
            </a:r>
            <a:endParaRPr sz="1050">
              <a:solidFill>
                <a:schemeClr val="dk1"/>
              </a:solidFill>
              <a:highlight>
                <a:srgbClr val="FFFFFF"/>
              </a:highlight>
            </a:endParaRPr>
          </a:p>
          <a:p>
            <a:pPr marL="457200" lvl="0" indent="-295275" algn="l" rtl="0">
              <a:spcBef>
                <a:spcPts val="0"/>
              </a:spcBef>
              <a:spcAft>
                <a:spcPts val="0"/>
              </a:spcAft>
              <a:buClr>
                <a:schemeClr val="dk1"/>
              </a:buClr>
              <a:buSzPts val="1050"/>
              <a:buChar char="-"/>
            </a:pPr>
            <a:r>
              <a:rPr lang="en" sz="1050">
                <a:solidFill>
                  <a:schemeClr val="dk1"/>
                </a:solidFill>
                <a:highlight>
                  <a:srgbClr val="FFFFFF"/>
                </a:highlight>
              </a:rPr>
              <a:t>Machine Learning model (only in TensorFlow model) training and inference</a:t>
            </a: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r>
              <a:rPr lang="en" sz="1050" u="sng">
                <a:solidFill>
                  <a:schemeClr val="hlink"/>
                </a:solidFill>
                <a:highlight>
                  <a:srgbClr val="FFFFFF"/>
                </a:highlight>
                <a:hlinkClick r:id="rId3"/>
              </a:rPr>
              <a:t>https://www.youtube.com/watch?v=-P28LKWTzrI</a:t>
            </a: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a:p>
            <a:pPr marL="0" lvl="0" indent="0" algn="l" rtl="0">
              <a:spcBef>
                <a:spcPts val="0"/>
              </a:spcBef>
              <a:spcAft>
                <a:spcPts val="0"/>
              </a:spcAft>
              <a:buNone/>
            </a:pPr>
            <a:endParaRPr sz="1050">
              <a:solidFill>
                <a:schemeClr val="dk1"/>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8e36042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8e36042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Flow control logics  =  Branch predictors, speculation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bc0648f0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bc0648f0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8e275b3fe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8e275b3fe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200" dirty="0">
                <a:solidFill>
                  <a:srgbClr val="202124"/>
                </a:solidFill>
                <a:highlight>
                  <a:srgbClr val="FFFFFF"/>
                </a:highlight>
                <a:latin typeface="Roboto"/>
                <a:ea typeface="Roboto"/>
                <a:cs typeface="Roboto"/>
                <a:sym typeface="Roboto"/>
              </a:rPr>
              <a:t>These are generalized for all neural networks - not just for one specific neural network</a:t>
            </a:r>
            <a:endParaRPr sz="1200" dirty="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r>
              <a:rPr lang="en" sz="1200" dirty="0">
                <a:solidFill>
                  <a:srgbClr val="202124"/>
                </a:solidFill>
                <a:highlight>
                  <a:srgbClr val="FFFFFF"/>
                </a:highlight>
                <a:latin typeface="Roboto"/>
                <a:ea typeface="Roboto"/>
                <a:cs typeface="Roboto"/>
                <a:sym typeface="Roboto"/>
              </a:rPr>
              <a:t>Compiler and software stack to convert the APIs(from Tensorflow) to TPU instruction set</a:t>
            </a:r>
            <a:endParaRPr sz="1200" dirty="0">
              <a:solidFill>
                <a:srgbClr val="202124"/>
              </a:solidFill>
              <a:highlight>
                <a:srgbClr val="FFFFFF"/>
              </a:highlight>
              <a:latin typeface="Roboto"/>
              <a:ea typeface="Roboto"/>
              <a:cs typeface="Roboto"/>
              <a:sym typeface="Roboto"/>
            </a:endParaRPr>
          </a:p>
          <a:p>
            <a:pPr marL="457200" lvl="0" indent="-304800" algn="l" rtl="0">
              <a:spcBef>
                <a:spcPts val="0"/>
              </a:spcBef>
              <a:spcAft>
                <a:spcPts val="0"/>
              </a:spcAft>
              <a:buClr>
                <a:srgbClr val="202124"/>
              </a:buClr>
              <a:buSzPts val="1200"/>
              <a:buFont typeface="Roboto"/>
              <a:buChar char="-"/>
            </a:pPr>
            <a:endParaRPr sz="1200" dirty="0">
              <a:solidFill>
                <a:srgbClr val="202124"/>
              </a:solidFill>
              <a:highlight>
                <a:srgbClr val="FFFFFF"/>
              </a:highlight>
              <a:latin typeface="Roboto"/>
              <a:ea typeface="Roboto"/>
              <a:cs typeface="Roboto"/>
              <a:sym typeface="Roboto"/>
            </a:endParaRPr>
          </a:p>
          <a:p>
            <a:pPr marL="457200" lvl="0" indent="0" algn="l" rtl="0">
              <a:spcBef>
                <a:spcPts val="0"/>
              </a:spcBef>
              <a:spcAft>
                <a:spcPts val="0"/>
              </a:spcAft>
              <a:buNone/>
            </a:pPr>
            <a:r>
              <a:rPr lang="en-US" sz="1200" dirty="0">
                <a:solidFill>
                  <a:srgbClr val="202124"/>
                </a:solidFill>
                <a:highlight>
                  <a:srgbClr val="FFFFFF"/>
                </a:highlight>
                <a:latin typeface="Roboto"/>
                <a:ea typeface="Roboto"/>
                <a:cs typeface="Roboto"/>
                <a:sym typeface="Roboto"/>
              </a:rPr>
              <a:t>Only for us</a:t>
            </a:r>
            <a:endParaRPr sz="1200" dirty="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8e275b3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8e275b3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algn="l" rtl="0">
              <a:spcBef>
                <a:spcPts val="0"/>
              </a:spcBef>
              <a:spcAft>
                <a:spcPts val="0"/>
              </a:spcAft>
              <a:buClr>
                <a:srgbClr val="333333"/>
              </a:buClr>
              <a:buSzPts val="1150"/>
              <a:buFont typeface="Georgia"/>
              <a:buChar char="●"/>
            </a:pPr>
            <a:r>
              <a:rPr lang="en" sz="1150">
                <a:solidFill>
                  <a:srgbClr val="333333"/>
                </a:solidFill>
                <a:highlight>
                  <a:srgbClr val="FFFFFF"/>
                </a:highlight>
                <a:latin typeface="Georgia"/>
                <a:ea typeface="Georgia"/>
                <a:cs typeface="Georgia"/>
                <a:sym typeface="Georgia"/>
              </a:rPr>
              <a:t>“It uses a 4-stage pipeline for these CISC instructions, where each instruction executes in a separate stage.”</a:t>
            </a:r>
            <a:endParaRPr sz="1150">
              <a:solidFill>
                <a:srgbClr val="333333"/>
              </a:solidFill>
              <a:highlight>
                <a:srgbClr val="FFFFFF"/>
              </a:highlight>
              <a:latin typeface="Georgia"/>
              <a:ea typeface="Georgia"/>
              <a:cs typeface="Georgia"/>
              <a:sym typeface="Georgia"/>
            </a:endParaRPr>
          </a:p>
          <a:p>
            <a:pPr marL="457200" lvl="0" indent="-301625" algn="l" rtl="0">
              <a:spcBef>
                <a:spcPts val="0"/>
              </a:spcBef>
              <a:spcAft>
                <a:spcPts val="0"/>
              </a:spcAft>
              <a:buClr>
                <a:srgbClr val="333333"/>
              </a:buClr>
              <a:buSzPts val="1150"/>
              <a:buFont typeface="Georgia"/>
              <a:buChar char="●"/>
            </a:pPr>
            <a:r>
              <a:rPr lang="en" sz="1150">
                <a:solidFill>
                  <a:srgbClr val="333333"/>
                </a:solidFill>
                <a:highlight>
                  <a:srgbClr val="FFFFFF"/>
                </a:highlight>
                <a:latin typeface="Georgia"/>
                <a:ea typeface="Georgia"/>
                <a:cs typeface="Georgia"/>
                <a:sym typeface="Georgia"/>
              </a:rPr>
              <a:t>“Rather than be tightly integrated with a CPU, to reduce the chances of delaying deployment, the TPU was designed to be a coprocessor on the PCIe I/O bus, allowing it to plug into existing servers just as a GPU does.”</a:t>
            </a:r>
            <a:endParaRPr sz="1150">
              <a:solidFill>
                <a:srgbClr val="333333"/>
              </a:solidFill>
              <a:highlight>
                <a:srgbClr val="FFFFFF"/>
              </a:highlight>
              <a:latin typeface="Georgia"/>
              <a:ea typeface="Georgia"/>
              <a:cs typeface="Georgia"/>
              <a:sym typeface="Georgia"/>
            </a:endParaRPr>
          </a:p>
          <a:p>
            <a:pPr marL="457200" lvl="0" indent="-301625" algn="l" rtl="0">
              <a:spcBef>
                <a:spcPts val="0"/>
              </a:spcBef>
              <a:spcAft>
                <a:spcPts val="0"/>
              </a:spcAft>
              <a:buClr>
                <a:srgbClr val="333333"/>
              </a:buClr>
              <a:buSzPts val="1150"/>
              <a:buFont typeface="Georgia"/>
              <a:buChar char="●"/>
            </a:pPr>
            <a:r>
              <a:rPr lang="en" sz="1150">
                <a:solidFill>
                  <a:srgbClr val="333333"/>
                </a:solidFill>
                <a:highlight>
                  <a:srgbClr val="FFFFFF"/>
                </a:highlight>
                <a:latin typeface="Georgia"/>
                <a:ea typeface="Georgia"/>
                <a:cs typeface="Georgia"/>
                <a:sym typeface="Georgia"/>
              </a:rPr>
              <a:t>“Moreover, to simplify hardware design and debugging, the host server sends TPU instructions for it to execute rather than the TPU fetching them itself.”</a:t>
            </a:r>
            <a:endParaRPr sz="1150">
              <a:solidFill>
                <a:srgbClr val="333333"/>
              </a:solidFill>
              <a:highlight>
                <a:srgbClr val="FFFFFF"/>
              </a:highlight>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nature.com/articles/nature14539" TargetMode="External"/><Relationship Id="rId3" Type="http://schemas.openxmlformats.org/officeDocument/2006/relationships/hyperlink" Target="https://ieeexplore.ieee.org/abstract/document/8358031" TargetMode="External"/><Relationship Id="rId7" Type="http://schemas.openxmlformats.org/officeDocument/2006/relationships/hyperlink" Target="https://storage.googleapis.com/nexttpu/index.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cloud.google.com/blog/products/gcp/an-in-depth-look-at-googles-first-tensor-processing-unit-tpu" TargetMode="External"/><Relationship Id="rId11" Type="http://schemas.openxmlformats.org/officeDocument/2006/relationships/hyperlink" Target="https://devblogs.nvidia.com/programming-tensor-cores-cuda-9/" TargetMode="External"/><Relationship Id="rId5" Type="http://schemas.openxmlformats.org/officeDocument/2006/relationships/hyperlink" Target="https://arxiv.org/pdf/1704.04760.pdf" TargetMode="External"/><Relationship Id="rId10" Type="http://schemas.openxmlformats.org/officeDocument/2006/relationships/hyperlink" Target="https://www.tensorflow.org/api_docs/python/tf/compat/v1/tpu?hl=en" TargetMode="External"/><Relationship Id="rId4" Type="http://schemas.openxmlformats.org/officeDocument/2006/relationships/hyperlink" Target="https://ieeexplore.ieee.org/abstract/document/8192463" TargetMode="External"/><Relationship Id="rId9" Type="http://schemas.openxmlformats.org/officeDocument/2006/relationships/hyperlink" Target="https://iq.opengenus.org/cpu-vs-gpu-vs-tp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Google TPU</a:t>
            </a:r>
            <a:endParaRPr/>
          </a:p>
        </p:txBody>
      </p:sp>
      <p:sp>
        <p:nvSpPr>
          <p:cNvPr id="58" name="Google Shape;58;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None/>
            </a:pPr>
            <a:r>
              <a:rPr lang="en" sz="1100">
                <a:solidFill>
                  <a:schemeClr val="dk1"/>
                </a:solidFill>
              </a:rPr>
              <a:t>					</a:t>
            </a:r>
            <a:endParaRPr sz="1100">
              <a:solidFill>
                <a:schemeClr val="dk1"/>
              </a:solidFill>
            </a:endParaRPr>
          </a:p>
          <a:p>
            <a:pPr marL="0" lvl="0" indent="0" algn="ctr" rtl="0">
              <a:spcBef>
                <a:spcPts val="0"/>
              </a:spcBef>
              <a:spcAft>
                <a:spcPts val="0"/>
              </a:spcAft>
              <a:buNone/>
            </a:pPr>
            <a:endParaRPr sz="1400">
              <a:solidFill>
                <a:schemeClr val="dk1"/>
              </a:solidFill>
            </a:endParaRPr>
          </a:p>
          <a:p>
            <a:pPr marL="0" lvl="0" indent="0" algn="l" rtl="0">
              <a:lnSpc>
                <a:spcPct val="75000"/>
              </a:lnSpc>
              <a:spcBef>
                <a:spcPts val="0"/>
              </a:spcBef>
              <a:spcAft>
                <a:spcPts val="0"/>
              </a:spcAft>
              <a:buNone/>
            </a:pPr>
            <a:r>
              <a:rPr lang="en" sz="1400">
                <a:solidFill>
                  <a:schemeClr val="dk1"/>
                </a:solidFill>
                <a:latin typeface="Times New Roman"/>
                <a:ea typeface="Times New Roman"/>
                <a:cs typeface="Times New Roman"/>
                <a:sym typeface="Times New Roman"/>
              </a:rPr>
              <a:t>Keshav Bachu (sbachu2)</a:t>
            </a:r>
            <a:endParaRPr sz="1400">
              <a:solidFill>
                <a:schemeClr val="dk1"/>
              </a:solidFill>
              <a:latin typeface="Times New Roman"/>
              <a:ea typeface="Times New Roman"/>
              <a:cs typeface="Times New Roman"/>
              <a:sym typeface="Times New Roman"/>
            </a:endParaRPr>
          </a:p>
          <a:p>
            <a:pPr marL="0" lvl="0" indent="0" algn="l" rtl="0">
              <a:lnSpc>
                <a:spcPct val="75000"/>
              </a:lnSpc>
              <a:spcBef>
                <a:spcPts val="0"/>
              </a:spcBef>
              <a:spcAft>
                <a:spcPts val="0"/>
              </a:spcAft>
              <a:buNone/>
            </a:pPr>
            <a:r>
              <a:rPr lang="en" sz="1400">
                <a:solidFill>
                  <a:schemeClr val="dk1"/>
                </a:solidFill>
                <a:latin typeface="Times New Roman"/>
                <a:ea typeface="Times New Roman"/>
                <a:cs typeface="Times New Roman"/>
                <a:sym typeface="Times New Roman"/>
              </a:rPr>
              <a:t>Nirupam K N (nirupam2@illinois.edu)	</a:t>
            </a:r>
            <a:endParaRPr sz="1400">
              <a:solidFill>
                <a:schemeClr val="dk1"/>
              </a:solidFill>
              <a:latin typeface="Times New Roman"/>
              <a:ea typeface="Times New Roman"/>
              <a:cs typeface="Times New Roman"/>
              <a:sym typeface="Times New Roman"/>
            </a:endParaRPr>
          </a:p>
          <a:p>
            <a:pPr marL="0" lvl="0" indent="0" algn="l" rtl="0">
              <a:lnSpc>
                <a:spcPct val="75000"/>
              </a:lnSpc>
              <a:spcBef>
                <a:spcPts val="0"/>
              </a:spcBef>
              <a:spcAft>
                <a:spcPts val="0"/>
              </a:spcAft>
              <a:buNone/>
            </a:pPr>
            <a:r>
              <a:rPr lang="en" sz="1400">
                <a:solidFill>
                  <a:schemeClr val="dk1"/>
                </a:solidFill>
                <a:latin typeface="Times New Roman"/>
                <a:ea typeface="Times New Roman"/>
                <a:cs typeface="Times New Roman"/>
                <a:sym typeface="Times New Roman"/>
              </a:rPr>
              <a:t>Sam Grayson (</a:t>
            </a:r>
            <a:r>
              <a:rPr lang="en" sz="1400">
                <a:solidFill>
                  <a:srgbClr val="222222"/>
                </a:solidFill>
                <a:highlight>
                  <a:srgbClr val="FFFFFF"/>
                </a:highlight>
                <a:latin typeface="Times New Roman"/>
                <a:ea typeface="Times New Roman"/>
                <a:cs typeface="Times New Roman"/>
                <a:sym typeface="Times New Roman"/>
              </a:rPr>
              <a:t>grayson5@illinois.edu)</a:t>
            </a:r>
            <a:endParaRPr sz="1400">
              <a:solidFill>
                <a:schemeClr val="dk1"/>
              </a:solidFill>
              <a:latin typeface="Times New Roman"/>
              <a:ea typeface="Times New Roman"/>
              <a:cs typeface="Times New Roman"/>
              <a:sym typeface="Times New Roman"/>
            </a:endParaRPr>
          </a:p>
          <a:p>
            <a:pPr marL="0" lvl="0" indent="0" algn="l" rtl="0">
              <a:lnSpc>
                <a:spcPct val="75000"/>
              </a:lnSpc>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a:p>
            <a:pPr marL="0" lvl="0" indent="0" algn="l" rtl="0">
              <a:lnSpc>
                <a:spcPct val="75000"/>
              </a:lnSpc>
              <a:spcBef>
                <a:spcPts val="0"/>
              </a:spcBef>
              <a:spcAft>
                <a:spcPts val="0"/>
              </a:spcAft>
              <a:buNone/>
            </a:pPr>
            <a:r>
              <a:rPr lang="en" sz="1400">
                <a:solidFill>
                  <a:schemeClr val="dk1"/>
                </a:solidFill>
                <a:latin typeface="Times New Roman"/>
                <a:ea typeface="Times New Roman"/>
                <a:cs typeface="Times New Roman"/>
                <a:sym typeface="Times New Roman"/>
              </a:rPr>
              <a:t>University of Illinois, Urbana-Champaign</a:t>
            </a:r>
            <a:r>
              <a:rPr lang="en" sz="1100">
                <a:solidFill>
                  <a:schemeClr val="dk1"/>
                </a:solidFill>
              </a:rPr>
              <a:t>					</a:t>
            </a: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Hardware</a:t>
            </a:r>
            <a:endParaRPr/>
          </a:p>
        </p:txBody>
      </p:sp>
      <p:pic>
        <p:nvPicPr>
          <p:cNvPr id="128" name="Google Shape;128;p23"/>
          <p:cNvPicPr preferRelativeResize="0"/>
          <p:nvPr/>
        </p:nvPicPr>
        <p:blipFill>
          <a:blip r:embed="rId3">
            <a:alphaModFix/>
          </a:blip>
          <a:stretch>
            <a:fillRect/>
          </a:stretch>
        </p:blipFill>
        <p:spPr>
          <a:xfrm>
            <a:off x="2258675" y="1152475"/>
            <a:ext cx="5238750" cy="3857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Instruction Set</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Main Instructions:</a:t>
            </a:r>
            <a:endParaRPr/>
          </a:p>
          <a:p>
            <a:pPr marL="457200" lvl="0" indent="-342900" algn="l" rtl="0">
              <a:spcBef>
                <a:spcPts val="1600"/>
              </a:spcBef>
              <a:spcAft>
                <a:spcPts val="0"/>
              </a:spcAft>
              <a:buSzPts val="1800"/>
              <a:buAutoNum type="arabicPeriod"/>
            </a:pPr>
            <a:r>
              <a:rPr lang="en"/>
              <a:t>Read_Host_Memory</a:t>
            </a:r>
            <a:endParaRPr/>
          </a:p>
          <a:p>
            <a:pPr marL="457200" lvl="0" indent="-342900" algn="l" rtl="0">
              <a:spcBef>
                <a:spcPts val="0"/>
              </a:spcBef>
              <a:spcAft>
                <a:spcPts val="0"/>
              </a:spcAft>
              <a:buSzPts val="1800"/>
              <a:buAutoNum type="arabicPeriod"/>
            </a:pPr>
            <a:r>
              <a:rPr lang="en"/>
              <a:t>Read_Weights</a:t>
            </a:r>
            <a:endParaRPr/>
          </a:p>
          <a:p>
            <a:pPr marL="457200" lvl="0" indent="-342900" algn="l" rtl="0">
              <a:spcBef>
                <a:spcPts val="0"/>
              </a:spcBef>
              <a:spcAft>
                <a:spcPts val="0"/>
              </a:spcAft>
              <a:buSzPts val="1800"/>
              <a:buAutoNum type="arabicPeriod"/>
            </a:pPr>
            <a:r>
              <a:rPr lang="en"/>
              <a:t>Mat.Mul./Conv.</a:t>
            </a:r>
            <a:endParaRPr/>
          </a:p>
          <a:p>
            <a:pPr marL="457200" lvl="0" indent="-342900" algn="l" rtl="0">
              <a:spcBef>
                <a:spcPts val="0"/>
              </a:spcBef>
              <a:spcAft>
                <a:spcPts val="0"/>
              </a:spcAft>
              <a:buSzPts val="1800"/>
              <a:buAutoNum type="arabicPeriod"/>
            </a:pPr>
            <a:r>
              <a:rPr lang="en"/>
              <a:t>Activate</a:t>
            </a:r>
            <a:endParaRPr/>
          </a:p>
          <a:p>
            <a:pPr marL="457200" lvl="0" indent="-342900" algn="l" rtl="0">
              <a:spcBef>
                <a:spcPts val="0"/>
              </a:spcBef>
              <a:spcAft>
                <a:spcPts val="0"/>
              </a:spcAft>
              <a:buSzPts val="1800"/>
              <a:buAutoNum type="arabicPeriod"/>
            </a:pPr>
            <a:r>
              <a:rPr lang="en"/>
              <a:t>Write_Host_Memory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5"/>
          <p:cNvPicPr preferRelativeResize="0"/>
          <p:nvPr/>
        </p:nvPicPr>
        <p:blipFill>
          <a:blip r:embed="rId3">
            <a:alphaModFix/>
          </a:blip>
          <a:stretch>
            <a:fillRect/>
          </a:stretch>
        </p:blipFill>
        <p:spPr>
          <a:xfrm>
            <a:off x="4447725" y="1284300"/>
            <a:ext cx="4223601" cy="3639875"/>
          </a:xfrm>
          <a:prstGeom prst="rect">
            <a:avLst/>
          </a:prstGeom>
          <a:noFill/>
          <a:ln>
            <a:noFill/>
          </a:ln>
        </p:spPr>
      </p:pic>
      <p:pic>
        <p:nvPicPr>
          <p:cNvPr id="140" name="Google Shape;140;p25"/>
          <p:cNvPicPr preferRelativeResize="0"/>
          <p:nvPr/>
        </p:nvPicPr>
        <p:blipFill>
          <a:blip r:embed="rId4">
            <a:alphaModFix/>
          </a:blip>
          <a:stretch>
            <a:fillRect/>
          </a:stretch>
        </p:blipFill>
        <p:spPr>
          <a:xfrm>
            <a:off x="184400" y="1272300"/>
            <a:ext cx="4127351" cy="3663875"/>
          </a:xfrm>
          <a:prstGeom prst="rect">
            <a:avLst/>
          </a:prstGeom>
          <a:noFill/>
          <a:ln>
            <a:noFill/>
          </a:ln>
        </p:spPr>
      </p:pic>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SYSTOLIC ARRAY IMPLEMENTATION</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4527975" y="184500"/>
            <a:ext cx="4035450" cy="4423574"/>
          </a:xfrm>
          <a:prstGeom prst="rect">
            <a:avLst/>
          </a:prstGeom>
          <a:noFill/>
          <a:ln>
            <a:noFill/>
          </a:ln>
        </p:spPr>
      </p:pic>
      <p:pic>
        <p:nvPicPr>
          <p:cNvPr id="148" name="Google Shape;148;p26"/>
          <p:cNvPicPr preferRelativeResize="0"/>
          <p:nvPr/>
        </p:nvPicPr>
        <p:blipFill>
          <a:blip r:embed="rId4">
            <a:alphaModFix/>
          </a:blip>
          <a:stretch>
            <a:fillRect/>
          </a:stretch>
        </p:blipFill>
        <p:spPr>
          <a:xfrm>
            <a:off x="152400" y="152400"/>
            <a:ext cx="4419600" cy="4655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Performance</a:t>
            </a:r>
            <a:endParaRPr/>
          </a:p>
        </p:txBody>
      </p:sp>
      <p:pic>
        <p:nvPicPr>
          <p:cNvPr id="154" name="Google Shape;154;p27"/>
          <p:cNvPicPr preferRelativeResize="0"/>
          <p:nvPr/>
        </p:nvPicPr>
        <p:blipFill>
          <a:blip r:embed="rId3">
            <a:alphaModFix/>
          </a:blip>
          <a:stretch>
            <a:fillRect/>
          </a:stretch>
        </p:blipFill>
        <p:spPr>
          <a:xfrm>
            <a:off x="111325" y="976650"/>
            <a:ext cx="4343900" cy="3973374"/>
          </a:xfrm>
          <a:prstGeom prst="rect">
            <a:avLst/>
          </a:prstGeom>
          <a:noFill/>
          <a:ln>
            <a:noFill/>
          </a:ln>
        </p:spPr>
      </p:pic>
      <p:pic>
        <p:nvPicPr>
          <p:cNvPr id="155" name="Google Shape;155;p27"/>
          <p:cNvPicPr preferRelativeResize="0"/>
          <p:nvPr/>
        </p:nvPicPr>
        <p:blipFill>
          <a:blip r:embed="rId4">
            <a:alphaModFix/>
          </a:blip>
          <a:stretch>
            <a:fillRect/>
          </a:stretch>
        </p:blipFill>
        <p:spPr>
          <a:xfrm>
            <a:off x="4137500" y="1170125"/>
            <a:ext cx="4854098" cy="1848874"/>
          </a:xfrm>
          <a:prstGeom prst="rect">
            <a:avLst/>
          </a:prstGeom>
          <a:noFill/>
          <a:ln>
            <a:noFill/>
          </a:ln>
        </p:spPr>
      </p:pic>
      <p:pic>
        <p:nvPicPr>
          <p:cNvPr id="156" name="Google Shape;156;p27"/>
          <p:cNvPicPr preferRelativeResize="0"/>
          <p:nvPr/>
        </p:nvPicPr>
        <p:blipFill>
          <a:blip r:embed="rId5">
            <a:alphaModFix/>
          </a:blip>
          <a:stretch>
            <a:fillRect/>
          </a:stretch>
        </p:blipFill>
        <p:spPr>
          <a:xfrm>
            <a:off x="3880850" y="3019000"/>
            <a:ext cx="4897102" cy="1683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CUDA</a:t>
            </a:r>
            <a:endParaRPr/>
          </a:p>
        </p:txBody>
      </p:sp>
      <p:pic>
        <p:nvPicPr>
          <p:cNvPr id="162" name="Google Shape;162;p28"/>
          <p:cNvPicPr preferRelativeResize="0"/>
          <p:nvPr/>
        </p:nvPicPr>
        <p:blipFill>
          <a:blip r:embed="rId3">
            <a:alphaModFix/>
          </a:blip>
          <a:stretch>
            <a:fillRect/>
          </a:stretch>
        </p:blipFill>
        <p:spPr>
          <a:xfrm>
            <a:off x="4985442" y="2571750"/>
            <a:ext cx="4158562" cy="2571750"/>
          </a:xfrm>
          <a:prstGeom prst="rect">
            <a:avLst/>
          </a:prstGeom>
          <a:noFill/>
          <a:ln>
            <a:noFill/>
          </a:ln>
        </p:spPr>
      </p:pic>
      <p:sp>
        <p:nvSpPr>
          <p:cNvPr id="163" name="Google Shape;163;p28"/>
          <p:cNvSpPr txBox="1">
            <a:spLocks noGrp="1"/>
          </p:cNvSpPr>
          <p:nvPr>
            <p:ph type="body" idx="1"/>
          </p:nvPr>
        </p:nvSpPr>
        <p:spPr>
          <a:xfrm>
            <a:off x="311700" y="1152475"/>
            <a:ext cx="4525800" cy="338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Code Path (CPU):</a:t>
            </a:r>
            <a:endParaRPr/>
          </a:p>
          <a:p>
            <a:pPr marL="457200" lvl="0" indent="-342900" algn="l" rtl="0">
              <a:lnSpc>
                <a:spcPct val="100000"/>
              </a:lnSpc>
              <a:spcBef>
                <a:spcPts val="1600"/>
              </a:spcBef>
              <a:spcAft>
                <a:spcPts val="0"/>
              </a:spcAft>
              <a:buSzPts val="1800"/>
              <a:buAutoNum type="arabicPeriod"/>
            </a:pPr>
            <a:r>
              <a:rPr lang="en"/>
              <a:t>malloc as normal gpu memory</a:t>
            </a:r>
            <a:endParaRPr/>
          </a:p>
          <a:p>
            <a:pPr marL="457200" lvl="0" indent="-342900" algn="l" rtl="0">
              <a:lnSpc>
                <a:spcPct val="100000"/>
              </a:lnSpc>
              <a:spcBef>
                <a:spcPts val="0"/>
              </a:spcBef>
              <a:spcAft>
                <a:spcPts val="0"/>
              </a:spcAft>
              <a:buSzPts val="1800"/>
              <a:buAutoNum type="arabicPeriod"/>
            </a:pPr>
            <a:r>
              <a:rPr lang="en"/>
              <a:t>copy to allocated memory via tensor core specific methods </a:t>
            </a:r>
            <a:endParaRPr/>
          </a:p>
          <a:p>
            <a:pPr marL="457200" lvl="0" indent="-342900" algn="l" rtl="0">
              <a:lnSpc>
                <a:spcPct val="100000"/>
              </a:lnSpc>
              <a:spcBef>
                <a:spcPts val="0"/>
              </a:spcBef>
              <a:spcAft>
                <a:spcPts val="0"/>
              </a:spcAft>
              <a:buSzPts val="1800"/>
              <a:buAutoNum type="arabicPeriod"/>
            </a:pPr>
            <a:r>
              <a:rPr lang="en"/>
              <a:t>run specific operations for the kernel</a:t>
            </a:r>
            <a:endParaRPr/>
          </a:p>
          <a:p>
            <a:pPr marL="914400" lvl="1" indent="-317500" algn="l" rtl="0">
              <a:lnSpc>
                <a:spcPct val="100000"/>
              </a:lnSpc>
              <a:spcBef>
                <a:spcPts val="0"/>
              </a:spcBef>
              <a:spcAft>
                <a:spcPts val="0"/>
              </a:spcAft>
              <a:buSzPts val="1400"/>
              <a:buAutoNum type="alphaLcPeriod"/>
            </a:pPr>
            <a:r>
              <a:rPr lang="en"/>
              <a:t>Only operations allowed through predefined methods usually for matrix multiplication</a:t>
            </a:r>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TensorFlow</a:t>
            </a:r>
            <a:endParaRPr/>
          </a:p>
        </p:txBody>
      </p:sp>
      <p:sp>
        <p:nvSpPr>
          <p:cNvPr id="169" name="Google Shape;169;p29"/>
          <p:cNvSpPr txBox="1">
            <a:spLocks noGrp="1"/>
          </p:cNvSpPr>
          <p:nvPr>
            <p:ph type="body" idx="1"/>
          </p:nvPr>
        </p:nvSpPr>
        <p:spPr>
          <a:xfrm>
            <a:off x="311700" y="1152475"/>
            <a:ext cx="6288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use TensorCores with default Tensorflow functions, but with compact library</a:t>
            </a:r>
            <a:endParaRPr/>
          </a:p>
          <a:p>
            <a:pPr marL="0" lvl="0" indent="0" algn="l" rtl="0">
              <a:spcBef>
                <a:spcPts val="0"/>
              </a:spcBef>
              <a:spcAft>
                <a:spcPts val="0"/>
              </a:spcAft>
              <a:buNone/>
            </a:pPr>
            <a:endParaRPr/>
          </a:p>
          <a:p>
            <a:pPr marL="0" lvl="0" indent="0" algn="l" rtl="0">
              <a:spcBef>
                <a:spcPts val="0"/>
              </a:spcBef>
              <a:spcAft>
                <a:spcPts val="0"/>
              </a:spcAft>
              <a:buNone/>
            </a:pPr>
            <a:r>
              <a:rPr lang="en"/>
              <a:t>Some Unique Functions:</a:t>
            </a:r>
            <a:endParaRPr/>
          </a:p>
          <a:p>
            <a:pPr marL="457200" lvl="0" indent="-342900" algn="l" rtl="0">
              <a:spcBef>
                <a:spcPts val="0"/>
              </a:spcBef>
              <a:spcAft>
                <a:spcPts val="0"/>
              </a:spcAft>
              <a:buSzPts val="1800"/>
              <a:buChar char="●"/>
            </a:pPr>
            <a:r>
              <a:rPr lang="en"/>
              <a:t>cross_replica_sum</a:t>
            </a:r>
            <a:endParaRPr/>
          </a:p>
          <a:p>
            <a:pPr marL="457200" lvl="0" indent="-342900" algn="l" rtl="0">
              <a:spcBef>
                <a:spcPts val="0"/>
              </a:spcBef>
              <a:spcAft>
                <a:spcPts val="0"/>
              </a:spcAft>
              <a:buSzPts val="1800"/>
              <a:buChar char="●"/>
            </a:pPr>
            <a:r>
              <a:rPr lang="en"/>
              <a:t>replica</a:t>
            </a:r>
            <a:endParaRPr/>
          </a:p>
          <a:p>
            <a:pPr marL="457200" lvl="0" indent="-342900" algn="l" rtl="0">
              <a:spcBef>
                <a:spcPts val="0"/>
              </a:spcBef>
              <a:spcAft>
                <a:spcPts val="0"/>
              </a:spcAft>
              <a:buSzPts val="1800"/>
              <a:buChar char="●"/>
            </a:pPr>
            <a:r>
              <a:rPr lang="en"/>
              <a:t>rewrite</a:t>
            </a:r>
            <a:endParaRPr/>
          </a:p>
        </p:txBody>
      </p:sp>
      <p:pic>
        <p:nvPicPr>
          <p:cNvPr id="170" name="Google Shape;170;p29"/>
          <p:cNvPicPr preferRelativeResize="0"/>
          <p:nvPr/>
        </p:nvPicPr>
        <p:blipFill>
          <a:blip r:embed="rId3">
            <a:alphaModFix/>
          </a:blip>
          <a:stretch>
            <a:fillRect/>
          </a:stretch>
        </p:blipFill>
        <p:spPr>
          <a:xfrm>
            <a:off x="6600589" y="109275"/>
            <a:ext cx="2443873"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XLA</a:t>
            </a:r>
            <a:endParaRPr/>
          </a:p>
        </p:txBody>
      </p:sp>
      <p:sp>
        <p:nvSpPr>
          <p:cNvPr id="176" name="Google Shape;176;p30"/>
          <p:cNvSpPr txBox="1">
            <a:spLocks noGrp="1"/>
          </p:cNvSpPr>
          <p:nvPr>
            <p:ph type="body" idx="1"/>
          </p:nvPr>
        </p:nvSpPr>
        <p:spPr>
          <a:xfrm>
            <a:off x="311700" y="1152475"/>
            <a:ext cx="5645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Target-independent</a:t>
            </a:r>
            <a:endParaRPr/>
          </a:p>
          <a:p>
            <a:pPr marL="914400" lvl="1" indent="-317500" algn="l" rtl="0">
              <a:spcBef>
                <a:spcPts val="0"/>
              </a:spcBef>
              <a:spcAft>
                <a:spcPts val="0"/>
              </a:spcAft>
              <a:buSzPts val="1400"/>
              <a:buChar char="○"/>
            </a:pPr>
            <a:r>
              <a:rPr lang="en"/>
              <a:t>Fuse operations</a:t>
            </a:r>
            <a:endParaRPr/>
          </a:p>
          <a:p>
            <a:pPr marL="914400" lvl="1" indent="-317500" algn="l" rtl="0">
              <a:spcBef>
                <a:spcPts val="0"/>
              </a:spcBef>
              <a:spcAft>
                <a:spcPts val="0"/>
              </a:spcAft>
              <a:buSzPts val="1400"/>
              <a:buChar char="○"/>
            </a:pPr>
            <a:r>
              <a:rPr lang="en"/>
              <a:t>Reorder matrix multiplication</a:t>
            </a:r>
            <a:endParaRPr/>
          </a:p>
          <a:p>
            <a:pPr marL="457200" lvl="0" indent="-342900" algn="l" rtl="0">
              <a:spcBef>
                <a:spcPts val="0"/>
              </a:spcBef>
              <a:spcAft>
                <a:spcPts val="0"/>
              </a:spcAft>
              <a:buSzPts val="1800"/>
              <a:buChar char="●"/>
            </a:pPr>
            <a:r>
              <a:rPr lang="en"/>
              <a:t>Target-dependent</a:t>
            </a:r>
            <a:endParaRPr/>
          </a:p>
          <a:p>
            <a:pPr marL="914400" lvl="1" indent="-317500" algn="l" rtl="0">
              <a:spcBef>
                <a:spcPts val="0"/>
              </a:spcBef>
              <a:spcAft>
                <a:spcPts val="0"/>
              </a:spcAft>
              <a:buSzPts val="1400"/>
              <a:buChar char="○"/>
            </a:pPr>
            <a:r>
              <a:rPr lang="en"/>
              <a:t>Tile/pad</a:t>
            </a:r>
            <a:endParaRPr/>
          </a:p>
        </p:txBody>
      </p:sp>
      <p:pic>
        <p:nvPicPr>
          <p:cNvPr id="177" name="Google Shape;177;p30"/>
          <p:cNvPicPr preferRelativeResize="0"/>
          <p:nvPr/>
        </p:nvPicPr>
        <p:blipFill>
          <a:blip r:embed="rId3">
            <a:alphaModFix/>
          </a:blip>
          <a:stretch>
            <a:fillRect/>
          </a:stretch>
        </p:blipFill>
        <p:spPr>
          <a:xfrm>
            <a:off x="6080477" y="1210225"/>
            <a:ext cx="2828200" cy="3874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TPU vs EYERISS?</a:t>
            </a:r>
            <a:endParaRPr/>
          </a:p>
        </p:txBody>
      </p:sp>
      <p:sp>
        <p:nvSpPr>
          <p:cNvPr id="183" name="Google Shape;18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C1E29"/>
                </a:solidFill>
              </a:rPr>
              <a:t>Memory Hierarchy?</a:t>
            </a:r>
            <a:endParaRPr b="1">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Inter Processing Element communication whereas TPU does not have</a:t>
            </a:r>
            <a:endParaRPr>
              <a:solidFill>
                <a:srgbClr val="1C1E29"/>
              </a:solidFill>
            </a:endParaRPr>
          </a:p>
          <a:p>
            <a:pPr marL="0" lvl="0" indent="0" algn="l" rtl="0">
              <a:spcBef>
                <a:spcPts val="0"/>
              </a:spcBef>
              <a:spcAft>
                <a:spcPts val="0"/>
              </a:spcAft>
              <a:buNone/>
            </a:pPr>
            <a:endParaRPr>
              <a:solidFill>
                <a:srgbClr val="1C1E29"/>
              </a:solidFill>
            </a:endParaRPr>
          </a:p>
          <a:p>
            <a:pPr marL="0" lvl="0" indent="0" algn="l" rtl="0">
              <a:spcBef>
                <a:spcPts val="0"/>
              </a:spcBef>
              <a:spcAft>
                <a:spcPts val="0"/>
              </a:spcAft>
              <a:buNone/>
            </a:pPr>
            <a:r>
              <a:rPr lang="en" b="1">
                <a:solidFill>
                  <a:srgbClr val="1C1E29"/>
                </a:solidFill>
              </a:rPr>
              <a:t>Application?</a:t>
            </a:r>
            <a:endParaRPr b="1">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TPU is mainly used for training models whereas Eyeriss is used for inference</a:t>
            </a:r>
            <a:endParaRPr>
              <a:solidFill>
                <a:srgbClr val="1C1E29"/>
              </a:solidFill>
            </a:endParaRPr>
          </a:p>
          <a:p>
            <a:pPr marL="457200" lvl="0" indent="0" algn="l" rtl="0">
              <a:spcBef>
                <a:spcPts val="0"/>
              </a:spcBef>
              <a:spcAft>
                <a:spcPts val="0"/>
              </a:spcAft>
              <a:buNone/>
            </a:pPr>
            <a:endParaRPr>
              <a:solidFill>
                <a:srgbClr val="1C1E29"/>
              </a:solidFill>
            </a:endParaRPr>
          </a:p>
          <a:p>
            <a:pPr marL="0" lvl="0" indent="0" algn="l" rtl="0">
              <a:spcBef>
                <a:spcPts val="0"/>
              </a:spcBef>
              <a:spcAft>
                <a:spcPts val="0"/>
              </a:spcAft>
              <a:buNone/>
            </a:pPr>
            <a:r>
              <a:rPr lang="en" b="1">
                <a:solidFill>
                  <a:srgbClr val="1C1E29"/>
                </a:solidFill>
              </a:rPr>
              <a:t>Programmability?</a:t>
            </a:r>
            <a:endParaRPr b="1">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TPU is highly programmable compared to Eyeriss</a:t>
            </a:r>
            <a:endParaRPr>
              <a:solidFill>
                <a:srgbClr val="1C1E29"/>
              </a:solidFill>
            </a:endParaRPr>
          </a:p>
          <a:p>
            <a:pPr marL="457200" lvl="0" indent="0" algn="l" rtl="0">
              <a:spcBef>
                <a:spcPts val="0"/>
              </a:spcBef>
              <a:spcAft>
                <a:spcPts val="0"/>
              </a:spcAft>
              <a:buNone/>
            </a:pPr>
            <a:endParaRPr>
              <a:solidFill>
                <a:srgbClr val="1C1E29"/>
              </a:solidFill>
            </a:endParaRPr>
          </a:p>
          <a:p>
            <a:pPr marL="0" lvl="0" indent="0" algn="l" rtl="0">
              <a:spcBef>
                <a:spcPts val="0"/>
              </a:spcBef>
              <a:spcAft>
                <a:spcPts val="0"/>
              </a:spcAft>
              <a:buNone/>
            </a:pPr>
            <a:r>
              <a:rPr lang="en" b="1">
                <a:solidFill>
                  <a:srgbClr val="1C1E29"/>
                </a:solidFill>
              </a:rPr>
              <a:t>Usability?</a:t>
            </a:r>
            <a:endParaRPr b="1">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TPU is for generic training whereas Eyeriss is for CNN's</a:t>
            </a:r>
            <a:endParaRPr>
              <a:solidFill>
                <a:srgbClr val="1C1E29"/>
              </a:solidFill>
            </a:endParaRPr>
          </a:p>
          <a:p>
            <a:pPr marL="457200" lvl="0" indent="0" algn="l" rtl="0">
              <a:lnSpc>
                <a:spcPct val="80000"/>
              </a:lnSpc>
              <a:spcBef>
                <a:spcPts val="0"/>
              </a:spcBef>
              <a:spcAft>
                <a:spcPts val="1600"/>
              </a:spcAft>
              <a:buNone/>
            </a:pPr>
            <a:endParaRPr b="1">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189" name="Google Shape;18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Clr>
                <a:schemeClr val="dk1"/>
              </a:buClr>
              <a:buSzPts val="1100"/>
              <a:buFont typeface="Arial"/>
              <a:buNone/>
            </a:pPr>
            <a:r>
              <a:rPr lang="en" sz="800" u="sng">
                <a:solidFill>
                  <a:srgbClr val="1155CC"/>
                </a:solidFill>
                <a:hlinkClick r:id="rId3"/>
              </a:rPr>
              <a:t>[TPU Architecture]</a:t>
            </a:r>
            <a:r>
              <a:rPr lang="en" sz="800" u="sng">
                <a:solidFill>
                  <a:srgbClr val="1155CC"/>
                </a:solidFill>
                <a:hlinkClick r:id="rId4"/>
              </a:rPr>
              <a:t>https://ieeexplore.ieee.org/abstract/document/8192463</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3"/>
              </a:rPr>
              <a:t>[TPU Architecture]</a:t>
            </a:r>
            <a:r>
              <a:rPr lang="en" sz="800" u="sng">
                <a:solidFill>
                  <a:srgbClr val="1155CC"/>
                </a:solidFill>
                <a:hlinkClick r:id="rId5"/>
              </a:rPr>
              <a:t>https://arxiv.org/pdf/1704.04760.pdf</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3"/>
              </a:rPr>
              <a:t>[TPU Architecture]</a:t>
            </a:r>
            <a:r>
              <a:rPr lang="en" sz="800" u="sng">
                <a:solidFill>
                  <a:srgbClr val="1155CC"/>
                </a:solidFill>
                <a:hlinkClick r:id="rId6"/>
              </a:rPr>
              <a:t>https://cloud.google.com/blog/products/gcp/an-in-depth-look-at-googles-first-tensor-processing-unit-tpu</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rPr>
              <a:t>[Performance] </a:t>
            </a:r>
            <a:r>
              <a:rPr lang="en" sz="800" u="sng">
                <a:solidFill>
                  <a:srgbClr val="1155CC"/>
                </a:solidFill>
                <a:hlinkClick r:id="rId7"/>
              </a:rPr>
              <a:t>https://storage.googleapis.com/nexttpu/index.html</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rPr>
              <a:t>[Deep Learning and neural nets] </a:t>
            </a:r>
            <a:r>
              <a:rPr lang="en" sz="800" u="sng">
                <a:solidFill>
                  <a:srgbClr val="1155CC"/>
                </a:solidFill>
                <a:hlinkClick r:id="rId8"/>
              </a:rPr>
              <a:t>https://www.nature.com/articles/nature14539</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3"/>
              </a:rPr>
              <a:t>[TPU Architecture] https://ieeexplore.ieee.org/abstract/document/8358031</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9"/>
              </a:rPr>
              <a:t>[CPU vs GPU vs TPU]https://iq.opengenus.org/cpu-vs-gpu-vs-tpu/</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10"/>
              </a:rPr>
              <a:t>[tensorflow documentation of functions] https://www.tensorflow.org/api_docs/python/tf/compat/v1/tpu?hl=en</a:t>
            </a:r>
            <a:endParaRPr sz="800" u="sng">
              <a:solidFill>
                <a:srgbClr val="1155CC"/>
              </a:solidFill>
            </a:endParaRPr>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hlinkClick r:id="rId11"/>
              </a:rPr>
              <a:t>[cuda programming of tensor cores] https://devblogs.nvidia.com/programming-tensor-cores-cuda-9/</a:t>
            </a:r>
            <a:endParaRPr sz="800"/>
          </a:p>
          <a:p>
            <a:pPr marL="0" lvl="0" indent="0" algn="l" rtl="0">
              <a:lnSpc>
                <a:spcPct val="75000"/>
              </a:lnSpc>
              <a:spcBef>
                <a:spcPts val="1600"/>
              </a:spcBef>
              <a:spcAft>
                <a:spcPts val="0"/>
              </a:spcAft>
              <a:buClr>
                <a:schemeClr val="dk1"/>
              </a:buClr>
              <a:buSzPts val="1100"/>
              <a:buFont typeface="Arial"/>
              <a:buNone/>
            </a:pPr>
            <a:r>
              <a:rPr lang="en" sz="800" u="sng">
                <a:solidFill>
                  <a:srgbClr val="1155CC"/>
                </a:solidFill>
              </a:rPr>
              <a:t>[XLA documentation] https://www.tensorflow.org/xla/architecture</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 List (this slide is just for us)</a:t>
            </a:r>
            <a:endParaRPr/>
          </a:p>
        </p:txBody>
      </p:sp>
      <p:sp>
        <p:nvSpPr>
          <p:cNvPr id="64" name="Google Shape;6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AutoNum type="arabicPeriod"/>
            </a:pPr>
            <a:r>
              <a:rPr lang="en" sz="1000">
                <a:solidFill>
                  <a:schemeClr val="dk1"/>
                </a:solidFill>
              </a:rPr>
              <a:t>What is Deep Learning ? (Sam)</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Just a basic gist of NN/CNN/LSTM/RNN. (Sam)</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Differences between CPU/GPU/TPU/Accelerators (Nirupam)</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What is the need of Deep Learning accelerators? (Nirupam)</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TPU -  how it came into existence</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TPU architecture (Keshav)</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Integration</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Systolic array</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Pipeline</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Instruction set</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Generational changes (1 slide)</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Software Stack (Sam + Keshav)</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CUDA (Keshav)</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TensorFlow (Keshav)</a:t>
            </a:r>
            <a:endParaRPr sz="1000">
              <a:solidFill>
                <a:schemeClr val="dk1"/>
              </a:solidFill>
            </a:endParaRPr>
          </a:p>
          <a:p>
            <a:pPr marL="914400" lvl="1" indent="-292100" algn="l" rtl="0">
              <a:spcBef>
                <a:spcPts val="0"/>
              </a:spcBef>
              <a:spcAft>
                <a:spcPts val="0"/>
              </a:spcAft>
              <a:buClr>
                <a:schemeClr val="dk1"/>
              </a:buClr>
              <a:buSzPts val="1000"/>
              <a:buAutoNum type="alphaLcPeriod"/>
            </a:pPr>
            <a:r>
              <a:rPr lang="en" sz="1000">
                <a:solidFill>
                  <a:schemeClr val="dk1"/>
                </a:solidFill>
              </a:rPr>
              <a:t>XLA (Sam)</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TPU comparison with other DL accelerators (MIT EYERISS, NVIDIA TESLA V100 etc.) - (Nirupam)</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Conclusion</a:t>
            </a:r>
            <a:endParaRPr sz="1000">
              <a:solidFill>
                <a:schemeClr val="dk1"/>
              </a:solidFill>
            </a:endParaRPr>
          </a:p>
          <a:p>
            <a:pPr marL="457200" lvl="0" indent="-292100" algn="l" rtl="0">
              <a:spcBef>
                <a:spcPts val="0"/>
              </a:spcBef>
              <a:spcAft>
                <a:spcPts val="0"/>
              </a:spcAft>
              <a:buClr>
                <a:schemeClr val="dk1"/>
              </a:buClr>
              <a:buSzPts val="1000"/>
              <a:buAutoNum type="arabicPeriod"/>
            </a:pPr>
            <a:r>
              <a:rPr lang="en" sz="1000">
                <a:solidFill>
                  <a:schemeClr val="dk1"/>
                </a:solidFill>
              </a:rPr>
              <a:t>Q&amp;A</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Neural Nets in brief</a:t>
            </a:r>
            <a:endParaRPr/>
          </a:p>
        </p:txBody>
      </p:sp>
      <p:sp>
        <p:nvSpPr>
          <p:cNvPr id="70" name="Google Shape;7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Neuron := (inputs, function, output)</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Neural Network := digraph of neurons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Computes some complex function (e.g. is_dog: image -&gt; bool)</a:t>
            </a:r>
            <a:endParaRPr/>
          </a:p>
          <a:p>
            <a:pPr marL="457200" lvl="0" indent="-342900" algn="l" rtl="0">
              <a:spcBef>
                <a:spcPts val="0"/>
              </a:spcBef>
              <a:spcAft>
                <a:spcPts val="0"/>
              </a:spcAft>
              <a:buSzPts val="1800"/>
              <a:buChar char="●"/>
            </a:pPr>
            <a:r>
              <a:rPr lang="en"/>
              <a:t>Tweak the parameters to better match observed data (“training”)</a:t>
            </a:r>
            <a:endParaRPr/>
          </a:p>
        </p:txBody>
      </p:sp>
      <p:sp>
        <p:nvSpPr>
          <p:cNvPr id="71" name="Google Shape;71;p16"/>
          <p:cNvSpPr/>
          <p:nvPr/>
        </p:nvSpPr>
        <p:spPr>
          <a:xfrm>
            <a:off x="1835275" y="1651925"/>
            <a:ext cx="656100" cy="572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  f</a:t>
            </a:r>
            <a:endParaRPr sz="1000"/>
          </a:p>
        </p:txBody>
      </p:sp>
      <p:cxnSp>
        <p:nvCxnSpPr>
          <p:cNvPr id="72" name="Google Shape;72;p16"/>
          <p:cNvCxnSpPr>
            <a:endCxn id="71" idx="1"/>
          </p:cNvCxnSpPr>
          <p:nvPr/>
        </p:nvCxnSpPr>
        <p:spPr>
          <a:xfrm>
            <a:off x="1275259" y="1649395"/>
            <a:ext cx="656100" cy="86400"/>
          </a:xfrm>
          <a:prstGeom prst="straightConnector1">
            <a:avLst/>
          </a:prstGeom>
          <a:noFill/>
          <a:ln w="9525" cap="flat" cmpd="sng">
            <a:solidFill>
              <a:schemeClr val="dk2"/>
            </a:solidFill>
            <a:prstDash val="solid"/>
            <a:round/>
            <a:headEnd type="none" w="med" len="med"/>
            <a:tailEnd type="triangle" w="med" len="med"/>
          </a:ln>
        </p:spPr>
      </p:cxnSp>
      <p:cxnSp>
        <p:nvCxnSpPr>
          <p:cNvPr id="73" name="Google Shape;73;p16"/>
          <p:cNvCxnSpPr>
            <a:endCxn id="71" idx="2"/>
          </p:cNvCxnSpPr>
          <p:nvPr/>
        </p:nvCxnSpPr>
        <p:spPr>
          <a:xfrm rot="10800000" flipH="1">
            <a:off x="1209775" y="1938275"/>
            <a:ext cx="625500" cy="8400"/>
          </a:xfrm>
          <a:prstGeom prst="straightConnector1">
            <a:avLst/>
          </a:prstGeom>
          <a:noFill/>
          <a:ln w="9525" cap="flat" cmpd="sng">
            <a:solidFill>
              <a:schemeClr val="dk2"/>
            </a:solidFill>
            <a:prstDash val="solid"/>
            <a:round/>
            <a:headEnd type="none" w="med" len="med"/>
            <a:tailEnd type="triangle" w="med" len="med"/>
          </a:ln>
        </p:spPr>
      </p:cxnSp>
      <p:cxnSp>
        <p:nvCxnSpPr>
          <p:cNvPr id="74" name="Google Shape;74;p16"/>
          <p:cNvCxnSpPr>
            <a:endCxn id="71" idx="3"/>
          </p:cNvCxnSpPr>
          <p:nvPr/>
        </p:nvCxnSpPr>
        <p:spPr>
          <a:xfrm rot="10800000" flipH="1">
            <a:off x="1317859" y="2140755"/>
            <a:ext cx="613500" cy="98400"/>
          </a:xfrm>
          <a:prstGeom prst="straightConnector1">
            <a:avLst/>
          </a:prstGeom>
          <a:noFill/>
          <a:ln w="9525" cap="flat" cmpd="sng">
            <a:solidFill>
              <a:schemeClr val="dk2"/>
            </a:solidFill>
            <a:prstDash val="solid"/>
            <a:round/>
            <a:headEnd type="none" w="med" len="med"/>
            <a:tailEnd type="triangle" w="med" len="med"/>
          </a:ln>
        </p:spPr>
      </p:cxnSp>
      <p:cxnSp>
        <p:nvCxnSpPr>
          <p:cNvPr id="75" name="Google Shape;75;p16"/>
          <p:cNvCxnSpPr>
            <a:stCxn id="71" idx="6"/>
          </p:cNvCxnSpPr>
          <p:nvPr/>
        </p:nvCxnSpPr>
        <p:spPr>
          <a:xfrm rot="10800000" flipH="1">
            <a:off x="2491375" y="1926875"/>
            <a:ext cx="1967100" cy="11400"/>
          </a:xfrm>
          <a:prstGeom prst="straightConnector1">
            <a:avLst/>
          </a:prstGeom>
          <a:noFill/>
          <a:ln w="9525" cap="flat" cmpd="sng">
            <a:solidFill>
              <a:schemeClr val="dk2"/>
            </a:solidFill>
            <a:prstDash val="solid"/>
            <a:round/>
            <a:headEnd type="none" w="med" len="med"/>
            <a:tailEnd type="triangle" w="med" len="med"/>
          </a:ln>
        </p:spPr>
      </p:cxnSp>
      <p:pic>
        <p:nvPicPr>
          <p:cNvPr id="76" name="Google Shape;76;p16"/>
          <p:cNvPicPr preferRelativeResize="0"/>
          <p:nvPr/>
        </p:nvPicPr>
        <p:blipFill>
          <a:blip r:embed="rId3">
            <a:alphaModFix/>
          </a:blip>
          <a:stretch>
            <a:fillRect/>
          </a:stretch>
        </p:blipFill>
        <p:spPr>
          <a:xfrm>
            <a:off x="1490650" y="2571750"/>
            <a:ext cx="1247850" cy="1113701"/>
          </a:xfrm>
          <a:prstGeom prst="rect">
            <a:avLst/>
          </a:prstGeom>
          <a:noFill/>
          <a:ln>
            <a:noFill/>
          </a:ln>
        </p:spPr>
      </p:pic>
      <p:pic>
        <p:nvPicPr>
          <p:cNvPr id="77" name="Google Shape;77;p16"/>
          <p:cNvPicPr preferRelativeResize="0"/>
          <p:nvPr/>
        </p:nvPicPr>
        <p:blipFill>
          <a:blip r:embed="rId4">
            <a:alphaModFix/>
          </a:blip>
          <a:stretch>
            <a:fillRect/>
          </a:stretch>
        </p:blipFill>
        <p:spPr>
          <a:xfrm>
            <a:off x="1057375" y="1537613"/>
            <a:ext cx="133350" cy="114300"/>
          </a:xfrm>
          <a:prstGeom prst="rect">
            <a:avLst/>
          </a:prstGeom>
          <a:noFill/>
          <a:ln>
            <a:noFill/>
          </a:ln>
        </p:spPr>
      </p:pic>
      <p:pic>
        <p:nvPicPr>
          <p:cNvPr id="78" name="Google Shape;78;p16"/>
          <p:cNvPicPr preferRelativeResize="0"/>
          <p:nvPr/>
        </p:nvPicPr>
        <p:blipFill>
          <a:blip r:embed="rId5">
            <a:alphaModFix/>
          </a:blip>
          <a:stretch>
            <a:fillRect/>
          </a:stretch>
        </p:blipFill>
        <p:spPr>
          <a:xfrm>
            <a:off x="1000225" y="1890075"/>
            <a:ext cx="133350" cy="104775"/>
          </a:xfrm>
          <a:prstGeom prst="rect">
            <a:avLst/>
          </a:prstGeom>
          <a:noFill/>
          <a:ln>
            <a:noFill/>
          </a:ln>
        </p:spPr>
      </p:pic>
      <p:pic>
        <p:nvPicPr>
          <p:cNvPr id="79" name="Google Shape;79;p16"/>
          <p:cNvPicPr preferRelativeResize="0"/>
          <p:nvPr/>
        </p:nvPicPr>
        <p:blipFill>
          <a:blip r:embed="rId6">
            <a:alphaModFix/>
          </a:blip>
          <a:stretch>
            <a:fillRect/>
          </a:stretch>
        </p:blipFill>
        <p:spPr>
          <a:xfrm>
            <a:off x="1133575" y="2140775"/>
            <a:ext cx="133350" cy="104775"/>
          </a:xfrm>
          <a:prstGeom prst="rect">
            <a:avLst/>
          </a:prstGeom>
          <a:noFill/>
          <a:ln>
            <a:noFill/>
          </a:ln>
        </p:spPr>
      </p:pic>
      <p:pic>
        <p:nvPicPr>
          <p:cNvPr id="80" name="Google Shape;80;p16"/>
          <p:cNvPicPr preferRelativeResize="0"/>
          <p:nvPr/>
        </p:nvPicPr>
        <p:blipFill>
          <a:blip r:embed="rId7">
            <a:alphaModFix/>
          </a:blip>
          <a:stretch>
            <a:fillRect/>
          </a:stretch>
        </p:blipFill>
        <p:spPr>
          <a:xfrm>
            <a:off x="2566500" y="1709013"/>
            <a:ext cx="1657350" cy="17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Neural Nets in brief</a:t>
            </a:r>
            <a:endParaRPr/>
          </a:p>
        </p:txBody>
      </p:sp>
      <p:sp>
        <p:nvSpPr>
          <p:cNvPr id="86" name="Google Shape;86;p17"/>
          <p:cNvSpPr txBox="1">
            <a:spLocks noGrp="1"/>
          </p:cNvSpPr>
          <p:nvPr>
            <p:ph type="body" idx="1"/>
          </p:nvPr>
        </p:nvSpPr>
        <p:spPr>
          <a:xfrm>
            <a:off x="311700" y="1152475"/>
            <a:ext cx="8520600" cy="167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Neural Nets are old idea</a:t>
            </a:r>
            <a:endParaRPr/>
          </a:p>
          <a:p>
            <a:pPr marL="457200" lvl="0" indent="-342900" algn="l" rtl="0">
              <a:spcBef>
                <a:spcPts val="0"/>
              </a:spcBef>
              <a:spcAft>
                <a:spcPts val="0"/>
              </a:spcAft>
              <a:buSzPts val="1800"/>
              <a:buChar char="●"/>
            </a:pPr>
            <a:r>
              <a:rPr lang="en"/>
              <a:t>Recent advances in hardware allowed huge number of layers in neural net (deep NN)</a:t>
            </a:r>
            <a:endParaRPr/>
          </a:p>
          <a:p>
            <a:pPr marL="457200" lvl="0" indent="-342900" algn="l" rtl="0">
              <a:spcBef>
                <a:spcPts val="0"/>
              </a:spcBef>
              <a:spcAft>
                <a:spcPts val="0"/>
              </a:spcAft>
              <a:buSzPts val="1800"/>
              <a:buChar char="●"/>
            </a:pPr>
            <a:r>
              <a:rPr lang="en"/>
              <a:t>Important for image classification, speech recognition</a:t>
            </a:r>
            <a:endParaRPr/>
          </a:p>
          <a:p>
            <a:pPr marL="457200" lvl="0" indent="-342900" algn="l" rtl="0">
              <a:spcBef>
                <a:spcPts val="0"/>
              </a:spcBef>
              <a:spcAft>
                <a:spcPts val="0"/>
              </a:spcAft>
              <a:buSzPts val="1800"/>
              <a:buChar char="●"/>
            </a:pPr>
            <a:r>
              <a:rPr lang="en"/>
              <a:t>Takes days to train, but computation can be batched and parallelized</a:t>
            </a:r>
            <a:endParaRPr/>
          </a:p>
        </p:txBody>
      </p:sp>
      <p:sp>
        <p:nvSpPr>
          <p:cNvPr id="87" name="Google Shape;87;p17"/>
          <p:cNvSpPr txBox="1"/>
          <p:nvPr/>
        </p:nvSpPr>
        <p:spPr>
          <a:xfrm>
            <a:off x="733425" y="3095625"/>
            <a:ext cx="16383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i</a:t>
            </a:r>
            <a:r>
              <a:rPr lang="en"/>
              <a:t>th input feature</a:t>
            </a:r>
            <a:endParaRPr/>
          </a:p>
          <a:p>
            <a:pPr marL="0" lvl="0" indent="0" algn="l" rtl="0">
              <a:spcBef>
                <a:spcPts val="0"/>
              </a:spcBef>
              <a:spcAft>
                <a:spcPts val="0"/>
              </a:spcAft>
              <a:buNone/>
            </a:pPr>
            <a:r>
              <a:rPr lang="en" i="1"/>
              <a:t>i</a:t>
            </a:r>
            <a:r>
              <a:rPr lang="en"/>
              <a:t>th weight</a:t>
            </a:r>
            <a:endParaRPr/>
          </a:p>
        </p:txBody>
      </p:sp>
      <p:sp>
        <p:nvSpPr>
          <p:cNvPr id="88" name="Google Shape;88;p17"/>
          <p:cNvSpPr txBox="1"/>
          <p:nvPr/>
        </p:nvSpPr>
        <p:spPr>
          <a:xfrm>
            <a:off x="2638425" y="2961225"/>
            <a:ext cx="1638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i</a:t>
            </a:r>
            <a:r>
              <a:rPr lang="en"/>
              <a:t>th input feature</a:t>
            </a:r>
            <a:endParaRPr/>
          </a:p>
          <a:p>
            <a:pPr marL="0" lvl="0" indent="0" algn="l" rtl="0">
              <a:spcBef>
                <a:spcPts val="0"/>
              </a:spcBef>
              <a:spcAft>
                <a:spcPts val="0"/>
              </a:spcAft>
              <a:buNone/>
            </a:pPr>
            <a:r>
              <a:rPr lang="en" i="1"/>
              <a:t>i</a:t>
            </a:r>
            <a:r>
              <a:rPr lang="en"/>
              <a:t>th weight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 </a:t>
            </a:r>
            <a:r>
              <a:rPr lang="en" i="1">
                <a:solidFill>
                  <a:schemeClr val="dk1"/>
                </a:solidFill>
              </a:rPr>
              <a:t>j</a:t>
            </a:r>
            <a:r>
              <a:rPr lang="en">
                <a:solidFill>
                  <a:schemeClr val="dk1"/>
                </a:solidFill>
              </a:rPr>
              <a:t>th neuron</a:t>
            </a:r>
            <a:endParaRPr/>
          </a:p>
          <a:p>
            <a:pPr marL="0" lvl="0" indent="0" algn="l" rtl="0">
              <a:spcBef>
                <a:spcPts val="0"/>
              </a:spcBef>
              <a:spcAft>
                <a:spcPts val="0"/>
              </a:spcAft>
              <a:buNone/>
            </a:pPr>
            <a:endParaRPr/>
          </a:p>
        </p:txBody>
      </p:sp>
      <p:sp>
        <p:nvSpPr>
          <p:cNvPr id="89" name="Google Shape;89;p17"/>
          <p:cNvSpPr txBox="1"/>
          <p:nvPr/>
        </p:nvSpPr>
        <p:spPr>
          <a:xfrm>
            <a:off x="4914900" y="2777675"/>
            <a:ext cx="1638300" cy="7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i</a:t>
            </a:r>
            <a:r>
              <a:rPr lang="en"/>
              <a:t>th input feature</a:t>
            </a:r>
            <a:endParaRPr/>
          </a:p>
          <a:p>
            <a:pPr marL="0" lvl="0" indent="0" algn="l" rtl="0">
              <a:spcBef>
                <a:spcPts val="0"/>
              </a:spcBef>
              <a:spcAft>
                <a:spcPts val="0"/>
              </a:spcAft>
              <a:buNone/>
            </a:pPr>
            <a:r>
              <a:rPr lang="en"/>
              <a:t>of </a:t>
            </a:r>
            <a:r>
              <a:rPr lang="en" i="1"/>
              <a:t>k</a:t>
            </a:r>
            <a:r>
              <a:rPr lang="en"/>
              <a:t>th input</a:t>
            </a:r>
            <a:endParaRPr/>
          </a:p>
          <a:p>
            <a:pPr marL="0" lvl="0" indent="0" algn="l" rtl="0">
              <a:spcBef>
                <a:spcPts val="0"/>
              </a:spcBef>
              <a:spcAft>
                <a:spcPts val="0"/>
              </a:spcAft>
              <a:buNone/>
            </a:pPr>
            <a:r>
              <a:rPr lang="en" i="1"/>
              <a:t>i</a:t>
            </a:r>
            <a:r>
              <a:rPr lang="en"/>
              <a:t>th weight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of </a:t>
            </a:r>
            <a:r>
              <a:rPr lang="en" i="1">
                <a:solidFill>
                  <a:schemeClr val="dk1"/>
                </a:solidFill>
              </a:rPr>
              <a:t>j</a:t>
            </a:r>
            <a:r>
              <a:rPr lang="en">
                <a:solidFill>
                  <a:schemeClr val="dk1"/>
                </a:solidFill>
              </a:rPr>
              <a:t>th neuron</a:t>
            </a:r>
            <a:endParaRPr/>
          </a:p>
          <a:p>
            <a:pPr marL="0" lvl="0" indent="0" algn="l" rtl="0">
              <a:spcBef>
                <a:spcPts val="0"/>
              </a:spcBef>
              <a:spcAft>
                <a:spcPts val="0"/>
              </a:spcAft>
              <a:buNone/>
            </a:pPr>
            <a:endParaRPr/>
          </a:p>
        </p:txBody>
      </p:sp>
      <p:pic>
        <p:nvPicPr>
          <p:cNvPr id="90" name="Google Shape;90;p17"/>
          <p:cNvPicPr preferRelativeResize="0"/>
          <p:nvPr/>
        </p:nvPicPr>
        <p:blipFill>
          <a:blip r:embed="rId3">
            <a:alphaModFix/>
          </a:blip>
          <a:stretch>
            <a:fillRect/>
          </a:stretch>
        </p:blipFill>
        <p:spPr>
          <a:xfrm>
            <a:off x="2638425" y="3776525"/>
            <a:ext cx="619125" cy="247650"/>
          </a:xfrm>
          <a:prstGeom prst="rect">
            <a:avLst/>
          </a:prstGeom>
          <a:noFill/>
          <a:ln>
            <a:noFill/>
          </a:ln>
        </p:spPr>
      </p:pic>
      <p:pic>
        <p:nvPicPr>
          <p:cNvPr id="91" name="Google Shape;91;p17"/>
          <p:cNvPicPr preferRelativeResize="0"/>
          <p:nvPr/>
        </p:nvPicPr>
        <p:blipFill>
          <a:blip r:embed="rId4">
            <a:alphaModFix/>
          </a:blip>
          <a:stretch>
            <a:fillRect/>
          </a:stretch>
        </p:blipFill>
        <p:spPr>
          <a:xfrm>
            <a:off x="733425" y="3776525"/>
            <a:ext cx="561975" cy="247650"/>
          </a:xfrm>
          <a:prstGeom prst="rect">
            <a:avLst/>
          </a:prstGeom>
          <a:noFill/>
          <a:ln>
            <a:noFill/>
          </a:ln>
        </p:spPr>
      </p:pic>
      <p:pic>
        <p:nvPicPr>
          <p:cNvPr id="92" name="Google Shape;92;p17"/>
          <p:cNvPicPr preferRelativeResize="0"/>
          <p:nvPr/>
        </p:nvPicPr>
        <p:blipFill>
          <a:blip r:embed="rId5">
            <a:alphaModFix/>
          </a:blip>
          <a:stretch>
            <a:fillRect/>
          </a:stretch>
        </p:blipFill>
        <p:spPr>
          <a:xfrm>
            <a:off x="4993325" y="3776525"/>
            <a:ext cx="685800" cy="247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CPU vs GPU vs TPU</a:t>
            </a:r>
            <a:endParaRPr/>
          </a:p>
        </p:txBody>
      </p:sp>
      <p:pic>
        <p:nvPicPr>
          <p:cNvPr id="98" name="Google Shape;98;p18"/>
          <p:cNvPicPr preferRelativeResize="0"/>
          <p:nvPr/>
        </p:nvPicPr>
        <p:blipFill>
          <a:blip r:embed="rId3">
            <a:alphaModFix/>
          </a:blip>
          <a:stretch>
            <a:fillRect/>
          </a:stretch>
        </p:blipFill>
        <p:spPr>
          <a:xfrm>
            <a:off x="1316738" y="1152475"/>
            <a:ext cx="6510528" cy="37147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DL accelerator?</a:t>
            </a:r>
            <a:endParaRPr/>
          </a:p>
        </p:txBody>
      </p:sp>
      <p:sp>
        <p:nvSpPr>
          <p:cNvPr id="104" name="Google Shape;10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1C1E29"/>
              </a:buClr>
              <a:buSzPts val="1800"/>
              <a:buChar char="●"/>
            </a:pPr>
            <a:r>
              <a:rPr lang="en">
                <a:solidFill>
                  <a:srgbClr val="1C1E29"/>
                </a:solidFill>
              </a:rPr>
              <a:t>To perform compute intensive operations like matrix multiplication, convolution, Fast Fourier Transforms etc. </a:t>
            </a:r>
            <a:endParaRPr>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Data size - in GBs/PBs</a:t>
            </a:r>
            <a:endParaRPr>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Energy-efficiency - Consumption can be minimized with some specialized chipsets</a:t>
            </a:r>
            <a:endParaRPr>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CPU’s, in general, are used for general purposes, whereas we need ASIC hardware to do above mentioned.</a:t>
            </a:r>
            <a:endParaRPr>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Deep learning does not have flow control logics, whereas CPU has optimized flow control and speculation.</a:t>
            </a:r>
            <a:endParaRPr>
              <a:solidFill>
                <a:srgbClr val="1C1E29"/>
              </a:solidFill>
            </a:endParaRPr>
          </a:p>
          <a:p>
            <a:pPr marL="457200" lvl="0" indent="-342900" algn="l" rtl="0">
              <a:spcBef>
                <a:spcPts val="0"/>
              </a:spcBef>
              <a:spcAft>
                <a:spcPts val="0"/>
              </a:spcAft>
              <a:buClr>
                <a:srgbClr val="1C1E29"/>
              </a:buClr>
              <a:buSzPts val="1800"/>
              <a:buChar char="●"/>
            </a:pPr>
            <a:r>
              <a:rPr lang="en">
                <a:solidFill>
                  <a:srgbClr val="1C1E29"/>
                </a:solidFill>
              </a:rPr>
              <a:t>A large amount of computation over massive amounts of data </a:t>
            </a:r>
            <a:endParaRPr>
              <a:solidFill>
                <a:srgbClr val="1C1E29"/>
              </a:solidFill>
            </a:endParaRPr>
          </a:p>
          <a:p>
            <a:pPr marL="457200" lvl="0" indent="0" algn="l" rtl="0">
              <a:spcBef>
                <a:spcPts val="0"/>
              </a:spcBef>
              <a:spcAft>
                <a:spcPts val="0"/>
              </a:spcAft>
              <a:buNone/>
            </a:pPr>
            <a:endParaRPr>
              <a:solidFill>
                <a:srgbClr val="000000"/>
              </a:solidFill>
            </a:endParaRPr>
          </a:p>
          <a:p>
            <a:pPr marL="457200" lvl="0" indent="0" algn="l" rtl="0">
              <a:spcBef>
                <a:spcPts val="1600"/>
              </a:spcBef>
              <a:spcAft>
                <a:spcPts val="0"/>
              </a:spcAft>
              <a:buNone/>
            </a:pPr>
            <a:br>
              <a:rPr lang="en">
                <a:solidFill>
                  <a:schemeClr val="dk1"/>
                </a:solidFill>
              </a:rPr>
            </a:br>
            <a:r>
              <a:rPr lang="en">
                <a:solidFill>
                  <a:srgbClr val="000000"/>
                </a:solidFill>
              </a:rPr>
              <a:t>	</a:t>
            </a:r>
            <a:endParaRPr>
              <a:solidFill>
                <a:srgbClr val="000000"/>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0" lvl="0" indent="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457200" lvl="0" indent="-228600" algn="l" rtl="0">
              <a:spcBef>
                <a:spcPts val="1600"/>
              </a:spcBef>
              <a:spcAft>
                <a:spcPts val="0"/>
              </a:spcAft>
              <a:buNone/>
            </a:pPr>
            <a:r>
              <a:rPr lang="en">
                <a:solidFill>
                  <a:schemeClr val="dk1"/>
                </a:solidFill>
              </a:rPr>
              <a:t>			</a:t>
            </a:r>
            <a:endParaRPr>
              <a:solidFill>
                <a:schemeClr val="dk1"/>
              </a:solidFill>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		 	 	  </a:t>
            </a:r>
            <a:r>
              <a:rPr lang="en" sz="2600" b="1"/>
              <a:t>Tensor Processing Unit </a:t>
            </a:r>
            <a:endParaRPr sz="2600" b="1"/>
          </a:p>
          <a:p>
            <a:pPr marL="0" lvl="0" indent="0" algn="l" rtl="0">
              <a:spcBef>
                <a:spcPts val="0"/>
              </a:spcBef>
              <a:spcAft>
                <a:spcPts val="0"/>
              </a:spcAft>
              <a:buClr>
                <a:schemeClr val="dk1"/>
              </a:buClr>
              <a:buSzPts val="1100"/>
              <a:buFont typeface="Arial"/>
              <a:buNone/>
            </a:pPr>
            <a:endParaRPr sz="1100"/>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Developed by Google</a:t>
            </a:r>
            <a:endParaRPr sz="1800">
              <a:solidFill>
                <a:srgbClr val="1C1E29"/>
              </a:solidFill>
            </a:endParaRPr>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Purpose: To accelerate the Neural Network computation</a:t>
            </a:r>
            <a:endParaRPr sz="1800">
              <a:solidFill>
                <a:srgbClr val="1C1E29"/>
              </a:solidFill>
            </a:endParaRPr>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Production-ready ASIC </a:t>
            </a:r>
            <a:endParaRPr sz="1800">
              <a:solidFill>
                <a:srgbClr val="1C1E29"/>
              </a:solidFill>
            </a:endParaRPr>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Connected to Host via PCIe</a:t>
            </a:r>
            <a:endParaRPr sz="1800">
              <a:solidFill>
                <a:srgbClr val="1C1E29"/>
              </a:solidFill>
            </a:endParaRPr>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GPUs to TPUs? Why?</a:t>
            </a:r>
            <a:endParaRPr sz="1800">
              <a:solidFill>
                <a:srgbClr val="1C1E29"/>
              </a:solidFill>
            </a:endParaRPr>
          </a:p>
          <a:p>
            <a:pPr marL="0" lvl="0" indent="0" algn="l" rtl="0">
              <a:lnSpc>
                <a:spcPct val="115000"/>
              </a:lnSpc>
              <a:spcBef>
                <a:spcPts val="0"/>
              </a:spcBef>
              <a:spcAft>
                <a:spcPts val="0"/>
              </a:spcAft>
              <a:buClr>
                <a:schemeClr val="dk1"/>
              </a:buClr>
              <a:buSzPts val="1100"/>
              <a:buFont typeface="Arial"/>
              <a:buNone/>
            </a:pPr>
            <a:r>
              <a:rPr lang="en" sz="1800">
                <a:solidFill>
                  <a:srgbClr val="1C1E29"/>
                </a:solidFill>
              </a:rPr>
              <a:t>            - Latency requirements while performing inference</a:t>
            </a:r>
            <a:endParaRPr sz="1800">
              <a:solidFill>
                <a:srgbClr val="1C1E29"/>
              </a:solidFill>
            </a:endParaRPr>
          </a:p>
          <a:p>
            <a:pPr marL="0" lvl="0" indent="0" algn="l" rtl="0">
              <a:lnSpc>
                <a:spcPct val="115000"/>
              </a:lnSpc>
              <a:spcBef>
                <a:spcPts val="0"/>
              </a:spcBef>
              <a:spcAft>
                <a:spcPts val="0"/>
              </a:spcAft>
              <a:buClr>
                <a:schemeClr val="dk1"/>
              </a:buClr>
              <a:buSzPts val="1100"/>
              <a:buFont typeface="Arial"/>
              <a:buNone/>
            </a:pPr>
            <a:r>
              <a:rPr lang="en" sz="1800">
                <a:solidFill>
                  <a:srgbClr val="1C1E29"/>
                </a:solidFill>
              </a:rPr>
              <a:t>            - small batch size</a:t>
            </a:r>
            <a:endParaRPr sz="1800">
              <a:solidFill>
                <a:srgbClr val="1C1E29"/>
              </a:solidFill>
            </a:endParaRPr>
          </a:p>
          <a:p>
            <a:pPr marL="0" lvl="0" indent="0" algn="l" rtl="0">
              <a:lnSpc>
                <a:spcPct val="115000"/>
              </a:lnSpc>
              <a:spcBef>
                <a:spcPts val="0"/>
              </a:spcBef>
              <a:spcAft>
                <a:spcPts val="0"/>
              </a:spcAft>
              <a:buClr>
                <a:schemeClr val="dk1"/>
              </a:buClr>
              <a:buSzPts val="1100"/>
              <a:buFont typeface="Arial"/>
              <a:buNone/>
            </a:pPr>
            <a:r>
              <a:rPr lang="en" sz="1800">
                <a:solidFill>
                  <a:srgbClr val="1C1E29"/>
                </a:solidFill>
              </a:rPr>
              <a:t>            - To some extent, GPUs are still general purpose</a:t>
            </a:r>
            <a:endParaRPr sz="1800">
              <a:solidFill>
                <a:srgbClr val="1C1E29"/>
              </a:solidFill>
            </a:endParaRPr>
          </a:p>
          <a:p>
            <a:pPr marL="457200" lvl="0" indent="-342900" algn="l" rtl="0">
              <a:lnSpc>
                <a:spcPct val="115000"/>
              </a:lnSpc>
              <a:spcBef>
                <a:spcPts val="0"/>
              </a:spcBef>
              <a:spcAft>
                <a:spcPts val="0"/>
              </a:spcAft>
              <a:buClr>
                <a:srgbClr val="1C1E29"/>
              </a:buClr>
              <a:buSzPts val="1800"/>
              <a:buChar char="●"/>
            </a:pPr>
            <a:r>
              <a:rPr lang="en" sz="1800">
                <a:solidFill>
                  <a:srgbClr val="1C1E29"/>
                </a:solidFill>
              </a:rPr>
              <a:t>TPU does not fetch the data from the register for every operation instead host sends instructions to TPU</a:t>
            </a:r>
            <a:endParaRPr sz="1800">
              <a:solidFill>
                <a:srgbClr val="1C1E29"/>
              </a:solidFill>
            </a:endParaRPr>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 sz="1800"/>
              <a:t>					</a:t>
            </a:r>
            <a:endParaRPr sz="1800"/>
          </a:p>
          <a:p>
            <a:pPr marL="0" lvl="0" indent="0" algn="l" rtl="0">
              <a:spcBef>
                <a:spcPts val="0"/>
              </a:spcBef>
              <a:spcAft>
                <a:spcPts val="0"/>
              </a:spcAft>
              <a:buClr>
                <a:schemeClr val="dk1"/>
              </a:buClr>
              <a:buSzPts val="1100"/>
              <a:buFont typeface="Arial"/>
              <a:buNone/>
            </a:pPr>
            <a:r>
              <a:rPr lang="en" sz="1100"/>
              <a:t>					</a:t>
            </a:r>
            <a:endParaRPr sz="1100"/>
          </a:p>
          <a:p>
            <a:pPr marL="0" lvl="0" indent="0" algn="l" rtl="0">
              <a:lnSpc>
                <a:spcPct val="115000"/>
              </a:lnSpc>
              <a:spcBef>
                <a:spcPts val="0"/>
              </a:spcBef>
              <a:spcAft>
                <a:spcPts val="0"/>
              </a:spcAft>
              <a:buClr>
                <a:schemeClr val="dk1"/>
              </a:buClr>
              <a:buSzPts val="1100"/>
              <a:buFont typeface="Arial"/>
              <a:buNone/>
            </a:pPr>
            <a:r>
              <a:rPr lang="en" sz="1100"/>
              <a:t>					</a:t>
            </a:r>
            <a:endParaRPr sz="1100"/>
          </a:p>
          <a:p>
            <a:pPr marL="0" lvl="0" indent="0" algn="l" rtl="0">
              <a:spcBef>
                <a:spcPts val="0"/>
              </a:spcBef>
              <a:spcAft>
                <a:spcPts val="0"/>
              </a:spcAft>
              <a:buClr>
                <a:schemeClr val="dk1"/>
              </a:buClr>
              <a:buSzPts val="1100"/>
              <a:buFont typeface="Arial"/>
              <a:buNone/>
            </a:pPr>
            <a:r>
              <a:rPr lang="en" sz="1100"/>
              <a:t>				</a:t>
            </a:r>
            <a:endParaRPr sz="1100"/>
          </a:p>
          <a:p>
            <a:pPr marL="0" lvl="0" indent="0" algn="l" rtl="0">
              <a:spcBef>
                <a:spcPts val="0"/>
              </a:spcBef>
              <a:spcAft>
                <a:spcPts val="0"/>
              </a:spcAft>
              <a:buClr>
                <a:schemeClr val="dk1"/>
              </a:buClr>
              <a:buSzPts val="1100"/>
              <a:buFont typeface="Arial"/>
              <a:buNone/>
            </a:pPr>
            <a:r>
              <a:rPr lang="en" sz="1100"/>
              <a:t>			</a:t>
            </a:r>
            <a:endParaRPr sz="1100"/>
          </a:p>
          <a:p>
            <a:pPr marL="0" lvl="0" indent="0" algn="l" rtl="0">
              <a:spcBef>
                <a:spcPts val="0"/>
              </a:spcBef>
              <a:spcAft>
                <a:spcPts val="0"/>
              </a:spcAft>
              <a:buClr>
                <a:schemeClr val="dk1"/>
              </a:buClr>
              <a:buSzPts val="1100"/>
              <a:buFont typeface="Arial"/>
              <a:buNone/>
            </a:pPr>
            <a:r>
              <a:rPr lang="en" sz="1100"/>
              <a:t>		</a:t>
            </a:r>
            <a:endParaRPr sz="1100"/>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3">
            <a:alphaModFix/>
          </a:blip>
          <a:srcRect l="5349" r="5340"/>
          <a:stretch/>
        </p:blipFill>
        <p:spPr>
          <a:xfrm>
            <a:off x="22200" y="0"/>
            <a:ext cx="4527600" cy="5143500"/>
          </a:xfrm>
          <a:prstGeom prst="rect">
            <a:avLst/>
          </a:prstGeom>
          <a:noFill/>
          <a:ln>
            <a:noFill/>
          </a:ln>
        </p:spPr>
      </p:pic>
      <p:pic>
        <p:nvPicPr>
          <p:cNvPr id="115" name="Google Shape;115;p21"/>
          <p:cNvPicPr preferRelativeResize="0"/>
          <p:nvPr/>
        </p:nvPicPr>
        <p:blipFill rotWithShape="1">
          <a:blip r:embed="rId4">
            <a:alphaModFix/>
          </a:blip>
          <a:srcRect l="9429" r="9421"/>
          <a:stretch/>
        </p:blipFill>
        <p:spPr>
          <a:xfrm>
            <a:off x="4594200" y="0"/>
            <a:ext cx="452760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121" name="Google Shape;12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333333"/>
              </a:buClr>
              <a:buSzPts val="1800"/>
              <a:buChar char="●"/>
            </a:pPr>
            <a:r>
              <a:rPr lang="en">
                <a:solidFill>
                  <a:srgbClr val="333333"/>
                </a:solidFill>
                <a:highlight>
                  <a:srgbClr val="FFFFFF"/>
                </a:highlight>
              </a:rPr>
              <a:t>4 stage pipeline with CISC instruction set</a:t>
            </a:r>
            <a:endParaRPr>
              <a:solidFill>
                <a:srgbClr val="333333"/>
              </a:solidFill>
              <a:highlight>
                <a:srgbClr val="FFFFFF"/>
              </a:highlight>
            </a:endParaRPr>
          </a:p>
          <a:p>
            <a:pPr marL="457200" lvl="0" indent="-342900" algn="l" rtl="0">
              <a:lnSpc>
                <a:spcPct val="100000"/>
              </a:lnSpc>
              <a:spcBef>
                <a:spcPts val="1000"/>
              </a:spcBef>
              <a:spcAft>
                <a:spcPts val="0"/>
              </a:spcAft>
              <a:buClr>
                <a:srgbClr val="333333"/>
              </a:buClr>
              <a:buSzPts val="1800"/>
              <a:buChar char="●"/>
            </a:pPr>
            <a:r>
              <a:rPr lang="en">
                <a:solidFill>
                  <a:srgbClr val="333333"/>
                </a:solidFill>
                <a:highlight>
                  <a:srgbClr val="FFFFFF"/>
                </a:highlight>
              </a:rPr>
              <a:t>Placed on a PCIe port</a:t>
            </a:r>
            <a:endParaRPr>
              <a:solidFill>
                <a:srgbClr val="333333"/>
              </a:solidFill>
              <a:highlight>
                <a:srgbClr val="FFFFFF"/>
              </a:highlight>
            </a:endParaRPr>
          </a:p>
          <a:p>
            <a:pPr marL="457200" lvl="0" indent="-342900" algn="l" rtl="0">
              <a:lnSpc>
                <a:spcPct val="100000"/>
              </a:lnSpc>
              <a:spcBef>
                <a:spcPts val="1000"/>
              </a:spcBef>
              <a:spcAft>
                <a:spcPts val="0"/>
              </a:spcAft>
              <a:buClr>
                <a:srgbClr val="333333"/>
              </a:buClr>
              <a:buSzPts val="1800"/>
              <a:buChar char="●"/>
            </a:pPr>
            <a:r>
              <a:rPr lang="en">
                <a:solidFill>
                  <a:srgbClr val="333333"/>
                </a:solidFill>
                <a:highlight>
                  <a:srgbClr val="FFFFFF"/>
                </a:highlight>
              </a:rPr>
              <a:t>Interacts with CPU as a controller, where CPU sends instructions</a:t>
            </a:r>
            <a:endParaRPr>
              <a:solidFill>
                <a:srgbClr val="333333"/>
              </a:solidFill>
              <a:highlight>
                <a:srgbClr val="FFFFFF"/>
              </a:highlight>
            </a:endParaRPr>
          </a:p>
          <a:p>
            <a:pPr marL="457200" lvl="0" indent="-342900" algn="l" rtl="0">
              <a:lnSpc>
                <a:spcPct val="100000"/>
              </a:lnSpc>
              <a:spcBef>
                <a:spcPts val="1000"/>
              </a:spcBef>
              <a:spcAft>
                <a:spcPts val="1000"/>
              </a:spcAft>
              <a:buClr>
                <a:srgbClr val="333333"/>
              </a:buClr>
              <a:buSzPts val="1800"/>
              <a:buChar char="●"/>
            </a:pPr>
            <a:r>
              <a:rPr lang="en">
                <a:solidFill>
                  <a:srgbClr val="333333"/>
                </a:solidFill>
                <a:highlight>
                  <a:srgbClr val="FFFFFF"/>
                </a:highlight>
              </a:rPr>
              <a:t>Used in data centers for heavy compute workloads	</a:t>
            </a:r>
            <a:endParaRPr>
              <a:solidFill>
                <a:srgbClr val="333333"/>
              </a:solidFill>
              <a:highlight>
                <a:srgbClr val="FFFFFF"/>
              </a:highlight>
            </a:endParaRPr>
          </a:p>
        </p:txBody>
      </p:sp>
      <p:pic>
        <p:nvPicPr>
          <p:cNvPr id="122" name="Google Shape;122;p22"/>
          <p:cNvPicPr preferRelativeResize="0"/>
          <p:nvPr/>
        </p:nvPicPr>
        <p:blipFill>
          <a:blip r:embed="rId3">
            <a:alphaModFix/>
          </a:blip>
          <a:stretch>
            <a:fillRect/>
          </a:stretch>
        </p:blipFill>
        <p:spPr>
          <a:xfrm>
            <a:off x="5085375" y="2723076"/>
            <a:ext cx="4058625" cy="24204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On-screen Show (16:9)</PresentationFormat>
  <Paragraphs>242</Paragraphs>
  <Slides>19</Slides>
  <Notes>19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Roboto</vt:lpstr>
      <vt:lpstr>Georgia</vt:lpstr>
      <vt:lpstr>Simple Light</vt:lpstr>
      <vt:lpstr>Google TPU</vt:lpstr>
      <vt:lpstr>Topic List (this slide is just for us)</vt:lpstr>
      <vt:lpstr>Neural Nets in brief</vt:lpstr>
      <vt:lpstr>Neural Nets in brief</vt:lpstr>
      <vt:lpstr> CPU vs GPU vs TPU</vt:lpstr>
      <vt:lpstr>Why DL accelerator?</vt:lpstr>
      <vt:lpstr>        Tensor Processing Unit   Developed by Google Purpose: To accelerate the Neural Network computation Production-ready ASIC  Connected to Host via PCIe GPUs to TPUs? Why?             - Latency requirements while performing inference             - small batch size             - To some extent, GPUs are still general purpose TPU does not fetch the data from the register for every operation instead host sends instructions to TPU                                 </vt:lpstr>
      <vt:lpstr>PowerPoint Presentation</vt:lpstr>
      <vt:lpstr>Overview</vt:lpstr>
      <vt:lpstr>Hardware</vt:lpstr>
      <vt:lpstr>Instruction Set</vt:lpstr>
      <vt:lpstr>SYSTOLIC ARRAY IMPLEMENTATION</vt:lpstr>
      <vt:lpstr>PowerPoint Presentation</vt:lpstr>
      <vt:lpstr>Performance</vt:lpstr>
      <vt:lpstr>CUDA</vt:lpstr>
      <vt:lpstr>TensorFlow</vt:lpstr>
      <vt:lpstr>XLA</vt:lpstr>
      <vt:lpstr>TPU vs EYERISS?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TPU</dc:title>
  <cp:lastModifiedBy>Keshav</cp:lastModifiedBy>
  <cp:revision>1</cp:revision>
  <dcterms:modified xsi:type="dcterms:W3CDTF">2019-12-04T18:08:39Z</dcterms:modified>
</cp:coreProperties>
</file>