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99" r:id="rId6"/>
    <p:sldId id="295" r:id="rId7"/>
    <p:sldId id="270" r:id="rId8"/>
    <p:sldId id="271" r:id="rId9"/>
    <p:sldId id="276" r:id="rId10"/>
    <p:sldId id="279" r:id="rId11"/>
    <p:sldId id="273" r:id="rId12"/>
    <p:sldId id="301" r:id="rId13"/>
    <p:sldId id="269" r:id="rId14"/>
    <p:sldId id="300" r:id="rId15"/>
    <p:sldId id="257" r:id="rId16"/>
    <p:sldId id="263" r:id="rId17"/>
    <p:sldId id="264" r:id="rId18"/>
    <p:sldId id="265" r:id="rId19"/>
    <p:sldId id="266" r:id="rId20"/>
    <p:sldId id="267" r:id="rId21"/>
    <p:sldId id="268" r:id="rId22"/>
    <p:sldId id="294" r:id="rId23"/>
    <p:sldId id="280" r:id="rId24"/>
    <p:sldId id="298" r:id="rId25"/>
    <p:sldId id="260" r:id="rId26"/>
    <p:sldId id="292" r:id="rId27"/>
    <p:sldId id="281" r:id="rId28"/>
    <p:sldId id="259" r:id="rId29"/>
    <p:sldId id="293" r:id="rId30"/>
    <p:sldId id="282" r:id="rId31"/>
    <p:sldId id="283" r:id="rId32"/>
    <p:sldId id="284" r:id="rId33"/>
    <p:sldId id="286" r:id="rId34"/>
    <p:sldId id="287" r:id="rId35"/>
    <p:sldId id="288" r:id="rId36"/>
    <p:sldId id="289" r:id="rId37"/>
    <p:sldId id="290" r:id="rId38"/>
    <p:sldId id="291" r:id="rId39"/>
    <p:sldId id="285" r:id="rId40"/>
    <p:sldId id="296" r:id="rId41"/>
    <p:sldId id="297" r:id="rId42"/>
  </p:sldIdLst>
  <p:sldSz cx="12192000" cy="6858000"/>
  <p:notesSz cx="6858000" cy="1304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E008D-0E2C-B4AB-3883-D1098D0FF95B}" v="7" dt="2019-12-04T19:02:56.153"/>
    <p1510:client id="{8FC11034-51F2-849E-1708-9290059E9CAC}" v="23" dt="2019-12-04T05:42:34.916"/>
    <p1510:client id="{77DD4EAA-1C69-DC3E-ABA6-63EEF2FD5374}" v="565" dt="2019-12-04T02:10:15.376"/>
    <p1510:client id="{784F7FEB-5378-851A-E347-AC6878F25055}" v="452" dt="2019-12-04T21:26:09.685"/>
    <p1510:client id="{C4E7F08C-1544-4C8F-B0F6-9999C2DCB180}" v="15" dt="2019-12-04T20:10:22.464"/>
    <p1510:client id="{9DE28F31-9E85-C72A-F4F0-9B74DD88D525}" v="610" dt="2019-12-03T23:18:32.245"/>
    <p1510:client id="{ABCB064B-DF23-4037-B3AB-6AA7CBA2D626}" v="603" dt="2019-12-04T22:27:58.099"/>
    <p1510:client id="{F3434533-F40B-371A-3B7E-3F2D2F24F796}" v="5" dt="2019-12-04T21:56:50.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92" autoAdjust="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7A622-8FDC-4EF9-88EA-D65E4C90AA99}" type="datetimeFigureOut">
              <a:rPr lang="en-US" altLang="zh-CN"/>
              <a:t>12/4/2019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5E2B2-4DD3-4E17-9EE9-495AE02BA40A}" type="slidenum">
              <a:rPr lang="en-US" altLang="zh-CN"/>
              <a:t>‹#›</a:t>
            </a:fld>
            <a:endParaRPr lang="zh-CN" altLang="en-US"/>
          </a:p>
        </p:txBody>
      </p:sp>
    </p:spTree>
    <p:extLst>
      <p:ext uri="{BB962C8B-B14F-4D97-AF65-F5344CB8AC3E}">
        <p14:creationId xmlns:p14="http://schemas.microsoft.com/office/powerpoint/2010/main" val="204864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Hight level overview of the boom pipeline</a:t>
            </a:r>
          </a:p>
          <a:p>
            <a:r>
              <a:rPr lang="en-US">
                <a:latin typeface="Calibri"/>
                <a:cs typeface="Calibri"/>
              </a:rPr>
              <a:t>Fetch unit</a:t>
            </a:r>
          </a:p>
          <a:p>
            <a:r>
              <a:rPr lang="en-US">
                <a:latin typeface="Calibri"/>
                <a:cs typeface="Calibri"/>
              </a:rPr>
              <a:t>Decode and rename</a:t>
            </a:r>
          </a:p>
          <a:p>
            <a:r>
              <a:rPr lang="en-US">
                <a:latin typeface="Calibri"/>
                <a:cs typeface="Calibri"/>
              </a:rPr>
              <a:t>Multiple issue</a:t>
            </a:r>
          </a:p>
          <a:p>
            <a:r>
              <a:rPr lang="en-US">
                <a:latin typeface="Calibri"/>
                <a:cs typeface="Calibri"/>
              </a:rPr>
              <a:t>Execute</a:t>
            </a:r>
          </a:p>
          <a:p>
            <a:r>
              <a:rPr lang="en-US">
                <a:latin typeface="Calibri"/>
                <a:cs typeface="Calibri"/>
              </a:rPr>
              <a:t>Write back</a:t>
            </a:r>
          </a:p>
        </p:txBody>
      </p:sp>
      <p:sp>
        <p:nvSpPr>
          <p:cNvPr id="4" name="Slide Number Placeholder 3"/>
          <p:cNvSpPr>
            <a:spLocks noGrp="1"/>
          </p:cNvSpPr>
          <p:nvPr>
            <p:ph type="sldNum" sz="quarter" idx="5"/>
          </p:nvPr>
        </p:nvSpPr>
        <p:spPr/>
        <p:txBody>
          <a:bodyPr/>
          <a:lstStyle/>
          <a:p>
            <a:fld id="{4095E2B2-4DD3-4E17-9EE9-495AE02BA40A}" type="slidenum">
              <a:rPr lang="en-US" altLang="zh-CN"/>
              <a:t>3</a:t>
            </a:fld>
            <a:endParaRPr lang="zh-CN" altLang="en-US"/>
          </a:p>
        </p:txBody>
      </p:sp>
    </p:spTree>
    <p:extLst>
      <p:ext uri="{BB962C8B-B14F-4D97-AF65-F5344CB8AC3E}">
        <p14:creationId xmlns:p14="http://schemas.microsoft.com/office/powerpoint/2010/main" val="303593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latin typeface="Calibri"/>
                <a:ea typeface="等线"/>
                <a:cs typeface="Calibri"/>
              </a:rPr>
              <a:t>In the first transaction, client 0 ,which could be a processor core, requests a cache block. </a:t>
            </a:r>
            <a:r>
              <a:rPr lang="en-US"/>
              <a:t>As a result, the Manager sends Probe messages to all Clients under its control.   If no client hold the requested block, the clients will indicate this in their release response. Then, the manager requests the block from memory. When receiving the Grant with the cache data, the manager forwards it to client 0. On reception, client0 sends a finish message.</a:t>
            </a:r>
          </a:p>
          <a:p>
            <a:r>
              <a:rPr lang="en-US">
                <a:cs typeface="+mn-lt"/>
              </a:rPr>
              <a:t>If one of the clients holds the requested cache block, </a:t>
            </a:r>
            <a:r>
              <a:rPr lang="en-US"/>
              <a:t>It will release its hold of the cache block and return data with its Release message. The Manager now has the data and permissions for the cache block, so it can directly issue a Grant to Client0 without contacting Memory.  </a:t>
            </a:r>
            <a:endParaRPr lang="en-US">
              <a:cs typeface="+mn-lt"/>
            </a:endParaRPr>
          </a:p>
          <a:p>
            <a:br>
              <a:rPr lang="en-US">
                <a:cs typeface="+mn-lt"/>
              </a:rPr>
            </a:br>
            <a:r>
              <a:rPr lang="en-US"/>
              <a:t> </a:t>
            </a:r>
            <a:endParaRPr lang="en-US">
              <a:ea typeface="等线"/>
            </a:endParaRPr>
          </a:p>
          <a:p>
            <a:endParaRPr lang="en-US">
              <a:latin typeface="等线"/>
              <a:ea typeface="等线" panose="02010600030101010101" pitchFamily="2" charset="-122"/>
              <a:cs typeface="Calibri"/>
            </a:endParaRPr>
          </a:p>
          <a:p>
            <a:endParaRPr lang="en-US" altLang="zh-CN">
              <a:latin typeface="Calibri"/>
              <a:ea typeface="等线"/>
              <a:cs typeface="Calibri"/>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17</a:t>
            </a:fld>
            <a:endParaRPr lang="zh-CN" altLang="en-US"/>
          </a:p>
        </p:txBody>
      </p:sp>
    </p:spTree>
    <p:extLst>
      <p:ext uri="{BB962C8B-B14F-4D97-AF65-F5344CB8AC3E}">
        <p14:creationId xmlns:p14="http://schemas.microsoft.com/office/powerpoint/2010/main" val="62812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latin typeface="Calibri"/>
                <a:ea typeface="等线"/>
                <a:cs typeface="Calibri"/>
              </a:rPr>
              <a:t>The second transaction is a voluntary release. </a:t>
            </a:r>
            <a:endParaRPr lang="en-US" altLang="zh-CN">
              <a:latin typeface="Calibri"/>
              <a:ea typeface="等线" panose="02010600030101010101" pitchFamily="2" charset="-122"/>
              <a:cs typeface="Calibri"/>
            </a:endParaRPr>
          </a:p>
          <a:p>
            <a:r>
              <a:rPr lang="en-US"/>
              <a:t>Client0 decides that it no longer needs to hold a cache block under its control and releases it by sending a Release message with the clobbered data to the Manager, which in turn sends a Release to the Memory. The Memory acknowledges the voluntary release by issuing a Grant which the Manager passes to Client0.  </a:t>
            </a:r>
            <a:endParaRPr lang="en-US" altLang="zh-CN">
              <a:latin typeface="Calibri"/>
              <a:ea typeface="等线" panose="02010600030101010101" pitchFamily="2" charset="-122"/>
              <a:cs typeface="Calibri"/>
            </a:endParaRPr>
          </a:p>
          <a:p>
            <a:endParaRPr lang="en-US" altLang="zh-CN">
              <a:latin typeface="Calibri"/>
              <a:ea typeface="等线"/>
              <a:cs typeface="Calibri"/>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18</a:t>
            </a:fld>
            <a:endParaRPr lang="zh-CN" altLang="en-US"/>
          </a:p>
        </p:txBody>
      </p:sp>
    </p:spTree>
    <p:extLst>
      <p:ext uri="{BB962C8B-B14F-4D97-AF65-F5344CB8AC3E}">
        <p14:creationId xmlns:p14="http://schemas.microsoft.com/office/powerpoint/2010/main" val="125289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the Rocket coprocessor interface, the Rocket core processes custom Rocket Custom Coprocessor (</a:t>
            </a:r>
            <a:r>
              <a:rPr lang="en-US" dirty="0" err="1"/>
              <a:t>RoCC</a:t>
            </a:r>
            <a:r>
              <a:rPr lang="en-US" dirty="0"/>
              <a:t>) instructions and passes requests to the accelerator. </a:t>
            </a:r>
            <a:endParaRPr lang="zh-CN" altLang="en-US" dirty="0"/>
          </a:p>
          <a:p>
            <a:r>
              <a:rPr lang="en-US" altLang="zh-CN" dirty="0">
                <a:ea typeface="等线"/>
              </a:rPr>
              <a:t>The RISC-V specification is rather general on creating custom instructions </a:t>
            </a:r>
            <a:endParaRPr lang="zh-CN" dirty="0">
              <a:ea typeface="等线"/>
            </a:endParaRPr>
          </a:p>
          <a:p>
            <a:endParaRPr lang="en-US" altLang="zh-CN" dirty="0">
              <a:latin typeface="Calibri"/>
              <a:cs typeface="Calibri"/>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19</a:t>
            </a:fld>
            <a:endParaRPr lang="zh-CN" altLang="en-US"/>
          </a:p>
        </p:txBody>
      </p:sp>
    </p:spTree>
    <p:extLst>
      <p:ext uri="{BB962C8B-B14F-4D97-AF65-F5344CB8AC3E}">
        <p14:creationId xmlns:p14="http://schemas.microsoft.com/office/powerpoint/2010/main" val="99158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ea typeface="等线"/>
              </a:rPr>
              <a:t>cmd is a decoupled interface that carries the 2 register values along with the en</a:t>
            </a:r>
            <a:r>
              <a:rPr lang="en-US" altLang="zh-CN" err="1">
                <a:ea typeface="等线"/>
              </a:rPr>
              <a:t>ti</a:t>
            </a:r>
            <a:r>
              <a:rPr lang="zh-CN">
                <a:ea typeface="等线"/>
              </a:rPr>
              <a:t>re instruc</a:t>
            </a:r>
            <a:r>
              <a:rPr lang="en-US" altLang="zh-CN" err="1">
                <a:ea typeface="等线"/>
              </a:rPr>
              <a:t>ti</a:t>
            </a:r>
            <a:r>
              <a:rPr lang="zh-CN">
                <a:ea typeface="等线"/>
              </a:rPr>
              <a:t>o</a:t>
            </a:r>
            <a:r>
              <a:rPr lang="en-US" altLang="zh-CN">
                <a:ea typeface="等线"/>
              </a:rPr>
              <a:t>n</a:t>
            </a:r>
          </a:p>
          <a:p>
            <a:r>
              <a:rPr lang="en-US"/>
              <a:t>resp</a:t>
            </a:r>
            <a:r>
              <a:rPr lang="zh-CN" altLang="en-US">
                <a:ea typeface="等线"/>
              </a:rPr>
              <a:t> </a:t>
            </a:r>
            <a:r>
              <a:rPr lang="en-US"/>
              <a:t>is</a:t>
            </a:r>
            <a:r>
              <a:rPr lang="zh-CN" altLang="en-US">
                <a:ea typeface="等线"/>
              </a:rPr>
              <a:t> </a:t>
            </a:r>
            <a:r>
              <a:rPr lang="en-US"/>
              <a:t>a</a:t>
            </a:r>
            <a:r>
              <a:rPr lang="zh-CN" altLang="en-US">
                <a:ea typeface="等线"/>
              </a:rPr>
              <a:t> </a:t>
            </a:r>
            <a:r>
              <a:rPr lang="en-US"/>
              <a:t>decoupled</a:t>
            </a:r>
            <a:r>
              <a:rPr lang="zh-CN" altLang="en-US">
                <a:ea typeface="等线"/>
              </a:rPr>
              <a:t> </a:t>
            </a:r>
            <a:r>
              <a:rPr lang="en-US"/>
              <a:t>interface</a:t>
            </a:r>
            <a:r>
              <a:rPr lang="zh-CN" altLang="en-US">
                <a:ea typeface="等线"/>
              </a:rPr>
              <a:t> </a:t>
            </a:r>
            <a:r>
              <a:rPr lang="en-US"/>
              <a:t>that</a:t>
            </a:r>
            <a:r>
              <a:rPr lang="zh-CN" altLang="en-US">
                <a:ea typeface="等线"/>
              </a:rPr>
              <a:t> </a:t>
            </a:r>
            <a:r>
              <a:rPr lang="en-US"/>
              <a:t>carries</a:t>
            </a:r>
            <a:r>
              <a:rPr lang="zh-CN" altLang="en-US">
                <a:ea typeface="等线"/>
              </a:rPr>
              <a:t> </a:t>
            </a:r>
            <a:r>
              <a:rPr lang="en-US"/>
              <a:t>the</a:t>
            </a:r>
            <a:r>
              <a:rPr lang="zh-CN" altLang="en-US">
                <a:ea typeface="等线"/>
              </a:rPr>
              <a:t> </a:t>
            </a:r>
            <a:r>
              <a:rPr lang="en-US"/>
              <a:t>value</a:t>
            </a:r>
            <a:r>
              <a:rPr lang="zh-CN" altLang="en-US">
                <a:ea typeface="等线"/>
              </a:rPr>
              <a:t> </a:t>
            </a:r>
            <a:r>
              <a:rPr lang="en-US"/>
              <a:t>to</a:t>
            </a:r>
            <a:r>
              <a:rPr lang="zh-CN" altLang="en-US">
                <a:ea typeface="等线"/>
              </a:rPr>
              <a:t> </a:t>
            </a:r>
            <a:r>
              <a:rPr lang="en-US"/>
              <a:t>be</a:t>
            </a:r>
            <a:r>
              <a:rPr lang="zh-CN" altLang="en-US">
                <a:ea typeface="等线"/>
              </a:rPr>
              <a:t> </a:t>
            </a:r>
            <a:r>
              <a:rPr lang="en-US"/>
              <a:t>written</a:t>
            </a:r>
            <a:r>
              <a:rPr lang="zh-CN" altLang="en-US">
                <a:ea typeface="等线"/>
              </a:rPr>
              <a:t> </a:t>
            </a:r>
            <a:r>
              <a:rPr lang="en-US"/>
              <a:t>into</a:t>
            </a:r>
            <a:r>
              <a:rPr lang="zh-CN" altLang="en-US">
                <a:ea typeface="等线"/>
              </a:rPr>
              <a:t> </a:t>
            </a:r>
            <a:r>
              <a:rPr lang="en-US"/>
              <a:t>the</a:t>
            </a:r>
            <a:r>
              <a:rPr lang="zh-CN" altLang="en-US">
                <a:ea typeface="等线"/>
              </a:rPr>
              <a:t> </a:t>
            </a:r>
            <a:r>
              <a:rPr lang="en-US"/>
              <a:t>destination</a:t>
            </a:r>
            <a:r>
              <a:rPr lang="zh-CN" altLang="en-US">
                <a:ea typeface="等线"/>
              </a:rPr>
              <a:t> </a:t>
            </a:r>
            <a:r>
              <a:rPr lang="en-US"/>
              <a:t>reg</a:t>
            </a:r>
            <a:endParaRPr lang="en-US">
              <a:ea typeface="等线"/>
            </a:endParaRPr>
          </a:p>
          <a:p>
            <a:r>
              <a:rPr lang="en-US"/>
              <a:t>busy</a:t>
            </a:r>
            <a:r>
              <a:rPr lang="zh-CN" altLang="en-US">
                <a:ea typeface="等线"/>
              </a:rPr>
              <a:t> </a:t>
            </a:r>
            <a:r>
              <a:rPr lang="en-US"/>
              <a:t>signals</a:t>
            </a:r>
            <a:r>
              <a:rPr lang="zh-CN" altLang="en-US">
                <a:ea typeface="等线"/>
              </a:rPr>
              <a:t> </a:t>
            </a:r>
            <a:r>
              <a:rPr lang="en-US"/>
              <a:t>to</a:t>
            </a:r>
            <a:r>
              <a:rPr lang="zh-CN" altLang="en-US">
                <a:ea typeface="等线"/>
              </a:rPr>
              <a:t> </a:t>
            </a:r>
            <a:r>
              <a:rPr lang="en-US"/>
              <a:t>the</a:t>
            </a:r>
            <a:r>
              <a:rPr lang="zh-CN" altLang="en-US">
                <a:ea typeface="等线"/>
              </a:rPr>
              <a:t> </a:t>
            </a:r>
            <a:r>
              <a:rPr lang="en-US"/>
              <a:t>processor</a:t>
            </a:r>
            <a:r>
              <a:rPr lang="zh-CN" altLang="en-US">
                <a:ea typeface="等线"/>
              </a:rPr>
              <a:t> </a:t>
            </a:r>
            <a:r>
              <a:rPr lang="en-US"/>
              <a:t>that</a:t>
            </a:r>
            <a:r>
              <a:rPr lang="zh-CN" altLang="en-US">
                <a:ea typeface="等线"/>
              </a:rPr>
              <a:t> </a:t>
            </a:r>
            <a:r>
              <a:rPr lang="en-US"/>
              <a:t>the</a:t>
            </a:r>
            <a:r>
              <a:rPr lang="zh-CN" altLang="en-US">
                <a:ea typeface="等线"/>
              </a:rPr>
              <a:t> </a:t>
            </a:r>
            <a:r>
              <a:rPr lang="en-US"/>
              <a:t>accelerator</a:t>
            </a:r>
            <a:r>
              <a:rPr lang="zh-CN" altLang="en-US">
                <a:ea typeface="等线"/>
              </a:rPr>
              <a:t> </a:t>
            </a:r>
            <a:r>
              <a:rPr lang="en-US"/>
              <a:t>is</a:t>
            </a:r>
            <a:r>
              <a:rPr lang="zh-CN" altLang="en-US">
                <a:ea typeface="等线"/>
              </a:rPr>
              <a:t> </a:t>
            </a:r>
            <a:r>
              <a:rPr lang="en-US"/>
              <a:t>busy</a:t>
            </a:r>
            <a:endParaRPr lang="en-US">
              <a:ea typeface="等线"/>
            </a:endParaRPr>
          </a:p>
          <a:p>
            <a:r>
              <a:rPr lang="en-US" err="1"/>
              <a:t>mem.req</a:t>
            </a:r>
            <a:r>
              <a:rPr lang="en-US"/>
              <a:t> is a decoupled interface that carries memory requests </a:t>
            </a:r>
            <a:endParaRPr lang="en-US">
              <a:ea typeface="等线"/>
            </a:endParaRPr>
          </a:p>
          <a:p>
            <a:r>
              <a:rPr lang="en-US" err="1"/>
              <a:t>mem.resp</a:t>
            </a:r>
            <a:r>
              <a:rPr lang="en-US"/>
              <a:t> is a decoupled interface that carries a response to a mem request </a:t>
            </a:r>
            <a:endParaRPr lang="en-US">
              <a:ea typeface="等线"/>
            </a:endParaRPr>
          </a:p>
          <a:p>
            <a:endParaRPr lang="en-US">
              <a:ea typeface="等线"/>
            </a:endParaRPr>
          </a:p>
        </p:txBody>
      </p:sp>
      <p:sp>
        <p:nvSpPr>
          <p:cNvPr id="4" name="灯片编号占位符 3"/>
          <p:cNvSpPr>
            <a:spLocks noGrp="1"/>
          </p:cNvSpPr>
          <p:nvPr>
            <p:ph type="sldNum" sz="quarter" idx="5"/>
          </p:nvPr>
        </p:nvSpPr>
        <p:spPr/>
        <p:txBody>
          <a:bodyPr/>
          <a:lstStyle/>
          <a:p>
            <a:fld id="{4095E2B2-4DD3-4E17-9EE9-495AE02BA40A}" type="slidenum">
              <a:rPr lang="en-US" altLang="zh-CN"/>
              <a:t>20</a:t>
            </a:fld>
            <a:endParaRPr lang="zh-CN" altLang="en-US"/>
          </a:p>
        </p:txBody>
      </p:sp>
    </p:spTree>
    <p:extLst>
      <p:ext uri="{BB962C8B-B14F-4D97-AF65-F5344CB8AC3E}">
        <p14:creationId xmlns:p14="http://schemas.microsoft.com/office/powerpoint/2010/main" val="238518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common mistakes in Verilog</a:t>
            </a:r>
          </a:p>
          <a:p>
            <a:r>
              <a:rPr lang="en-US"/>
              <a:t>Forgot to specify the variable width</a:t>
            </a:r>
          </a:p>
          <a:p>
            <a:r>
              <a:rPr lang="en-US"/>
              <a:t>Typo causes implicit variable declaration. The whole module becomes brick.</a:t>
            </a:r>
          </a:p>
        </p:txBody>
      </p:sp>
      <p:sp>
        <p:nvSpPr>
          <p:cNvPr id="4" name="Slide Number Placeholder 3"/>
          <p:cNvSpPr>
            <a:spLocks noGrp="1"/>
          </p:cNvSpPr>
          <p:nvPr>
            <p:ph type="sldNum" sz="quarter" idx="5"/>
          </p:nvPr>
        </p:nvSpPr>
        <p:spPr/>
        <p:txBody>
          <a:bodyPr/>
          <a:lstStyle/>
          <a:p>
            <a:fld id="{3BB4E2E2-69B2-4888-B323-4F2F39655683}" type="slidenum">
              <a:rPr lang="en-US" smtClean="0"/>
              <a:t>25</a:t>
            </a:fld>
            <a:endParaRPr lang="en-US"/>
          </a:p>
        </p:txBody>
      </p:sp>
    </p:spTree>
    <p:extLst>
      <p:ext uri="{BB962C8B-B14F-4D97-AF65-F5344CB8AC3E}">
        <p14:creationId xmlns:p14="http://schemas.microsoft.com/office/powerpoint/2010/main" val="15609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err="1">
                <a:solidFill>
                  <a:schemeClr val="tx1"/>
                </a:solidFill>
                <a:effectLst/>
                <a:latin typeface="+mn-lt"/>
                <a:ea typeface="+mn-ea"/>
                <a:cs typeface="+mn-cs"/>
              </a:rPr>
              <a:t>LVT:Low</a:t>
            </a:r>
            <a:r>
              <a:rPr lang="en-US" sz="1200" b="0" i="0" kern="1200">
                <a:solidFill>
                  <a:schemeClr val="tx1"/>
                </a:solidFill>
                <a:effectLst/>
                <a:latin typeface="+mn-lt"/>
                <a:ea typeface="+mn-ea"/>
                <a:cs typeface="+mn-cs"/>
              </a:rPr>
              <a:t> voltage threshold</a:t>
            </a:r>
          </a:p>
          <a:p>
            <a:r>
              <a:rPr lang="en-US" sz="1200" b="0" i="0" kern="1200">
                <a:solidFill>
                  <a:schemeClr val="tx1"/>
                </a:solidFill>
                <a:effectLst/>
                <a:latin typeface="+mn-lt"/>
                <a:ea typeface="+mn-ea"/>
                <a:cs typeface="+mn-cs"/>
              </a:rPr>
              <a:t>RVT: regular voltage threshold</a:t>
            </a:r>
            <a:endParaRPr lang="en-US"/>
          </a:p>
        </p:txBody>
      </p:sp>
      <p:sp>
        <p:nvSpPr>
          <p:cNvPr id="4" name="Slide Number Placeholder 3"/>
          <p:cNvSpPr>
            <a:spLocks noGrp="1"/>
          </p:cNvSpPr>
          <p:nvPr>
            <p:ph type="sldNum" sz="quarter" idx="5"/>
          </p:nvPr>
        </p:nvSpPr>
        <p:spPr/>
        <p:txBody>
          <a:bodyPr/>
          <a:lstStyle/>
          <a:p>
            <a:fld id="{3BB4E2E2-69B2-4888-B323-4F2F39655683}" type="slidenum">
              <a:rPr lang="en-US" smtClean="0"/>
              <a:t>36</a:t>
            </a:fld>
            <a:endParaRPr lang="en-US"/>
          </a:p>
        </p:txBody>
      </p:sp>
    </p:spTree>
    <p:extLst>
      <p:ext uri="{BB962C8B-B14F-4D97-AF65-F5344CB8AC3E}">
        <p14:creationId xmlns:p14="http://schemas.microsoft.com/office/powerpoint/2010/main" val="187477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Fetch unit differ from lecture</a:t>
            </a:r>
          </a:p>
          <a:p>
            <a:r>
              <a:rPr lang="en-US">
                <a:latin typeface="Calibri"/>
                <a:cs typeface="Calibri"/>
              </a:rPr>
              <a:t>Explicit register renaming, </a:t>
            </a:r>
            <a:r>
              <a:rPr lang="en-US" err="1">
                <a:latin typeface="Calibri"/>
                <a:cs typeface="Calibri"/>
              </a:rPr>
              <a:t>precense</a:t>
            </a:r>
            <a:r>
              <a:rPr lang="en-US">
                <a:latin typeface="Calibri"/>
                <a:cs typeface="Calibri"/>
              </a:rPr>
              <a:t> of physical register files differ from </a:t>
            </a:r>
            <a:r>
              <a:rPr lang="en-US" err="1">
                <a:latin typeface="Calibri"/>
                <a:cs typeface="Calibri"/>
              </a:rPr>
              <a:t>tomasulo</a:t>
            </a:r>
            <a:r>
              <a:rPr lang="en-US">
                <a:latin typeface="Calibri"/>
                <a:cs typeface="Calibri"/>
              </a:rPr>
              <a:t> reorder buffer in lecture</a:t>
            </a:r>
          </a:p>
          <a:p>
            <a:r>
              <a:rPr lang="en-US">
                <a:latin typeface="Calibri"/>
                <a:cs typeface="Calibri"/>
              </a:rPr>
              <a:t>* no data in rob, rather maintains register alias table (RAT)</a:t>
            </a:r>
          </a:p>
          <a:p>
            <a:r>
              <a:rPr lang="en-US">
                <a:latin typeface="Calibri"/>
                <a:cs typeface="Calibri"/>
              </a:rPr>
              <a:t>For limited time, we will cover optimizations and design choices in the fetch and rename stage, which differ the most from the pipeline covered in lecture</a:t>
            </a:r>
          </a:p>
        </p:txBody>
      </p:sp>
      <p:sp>
        <p:nvSpPr>
          <p:cNvPr id="4" name="Slide Number Placeholder 3"/>
          <p:cNvSpPr>
            <a:spLocks noGrp="1"/>
          </p:cNvSpPr>
          <p:nvPr>
            <p:ph type="sldNum" sz="quarter" idx="5"/>
          </p:nvPr>
        </p:nvSpPr>
        <p:spPr/>
        <p:txBody>
          <a:bodyPr/>
          <a:lstStyle/>
          <a:p>
            <a:fld id="{4095E2B2-4DD3-4E17-9EE9-495AE02BA40A}" type="slidenum">
              <a:rPr lang="en-US" altLang="zh-CN"/>
              <a:t>4</a:t>
            </a:fld>
            <a:endParaRPr lang="zh-CN" altLang="en-US"/>
          </a:p>
        </p:txBody>
      </p:sp>
    </p:spTree>
    <p:extLst>
      <p:ext uri="{BB962C8B-B14F-4D97-AF65-F5344CB8AC3E}">
        <p14:creationId xmlns:p14="http://schemas.microsoft.com/office/powerpoint/2010/main" val="376489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FTQ for updating the backing predictor</a:t>
            </a:r>
          </a:p>
          <a:p>
            <a:r>
              <a:rPr lang="en-US">
                <a:latin typeface="Calibri"/>
                <a:cs typeface="Calibri"/>
              </a:rPr>
              <a:t>Backing predictor has higher accuracy, can force NLP's taken to NT</a:t>
            </a:r>
          </a:p>
        </p:txBody>
      </p:sp>
      <p:sp>
        <p:nvSpPr>
          <p:cNvPr id="4" name="Slide Number Placeholder 3"/>
          <p:cNvSpPr>
            <a:spLocks noGrp="1"/>
          </p:cNvSpPr>
          <p:nvPr>
            <p:ph type="sldNum" sz="quarter" idx="5"/>
          </p:nvPr>
        </p:nvSpPr>
        <p:spPr/>
        <p:txBody>
          <a:bodyPr/>
          <a:lstStyle/>
          <a:p>
            <a:fld id="{4095E2B2-4DD3-4E17-9EE9-495AE02BA40A}" type="slidenum">
              <a:rPr lang="en-US" altLang="zh-CN"/>
              <a:t>7</a:t>
            </a:fld>
            <a:endParaRPr lang="zh-CN" altLang="en-US"/>
          </a:p>
        </p:txBody>
      </p:sp>
    </p:spTree>
    <p:extLst>
      <p:ext uri="{BB962C8B-B14F-4D97-AF65-F5344CB8AC3E}">
        <p14:creationId xmlns:p14="http://schemas.microsoft.com/office/powerpoint/2010/main" val="257496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difference between exceptions and branch misprediction is that exception flushes ROB, whereas branch misprediction only requires killing inflight ops with specific branch tags</a:t>
            </a:r>
          </a:p>
        </p:txBody>
      </p:sp>
      <p:sp>
        <p:nvSpPr>
          <p:cNvPr id="4" name="Slide Number Placeholder 3"/>
          <p:cNvSpPr>
            <a:spLocks noGrp="1"/>
          </p:cNvSpPr>
          <p:nvPr>
            <p:ph type="sldNum" sz="quarter" idx="5"/>
          </p:nvPr>
        </p:nvSpPr>
        <p:spPr/>
        <p:txBody>
          <a:bodyPr/>
          <a:lstStyle/>
          <a:p>
            <a:fld id="{4095E2B2-4DD3-4E17-9EE9-495AE02BA40A}" type="slidenum">
              <a:rPr lang="en-US" altLang="zh-CN"/>
              <a:t>8</a:t>
            </a:fld>
            <a:endParaRPr lang="zh-CN" altLang="en-US"/>
          </a:p>
        </p:txBody>
      </p:sp>
    </p:spTree>
    <p:extLst>
      <p:ext uri="{BB962C8B-B14F-4D97-AF65-F5344CB8AC3E}">
        <p14:creationId xmlns:p14="http://schemas.microsoft.com/office/powerpoint/2010/main" val="58935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Rob stores stale mapping</a:t>
            </a:r>
          </a:p>
        </p:txBody>
      </p:sp>
      <p:sp>
        <p:nvSpPr>
          <p:cNvPr id="4" name="Slide Number Placeholder 3"/>
          <p:cNvSpPr>
            <a:spLocks noGrp="1"/>
          </p:cNvSpPr>
          <p:nvPr>
            <p:ph type="sldNum" sz="quarter" idx="5"/>
          </p:nvPr>
        </p:nvSpPr>
        <p:spPr/>
        <p:txBody>
          <a:bodyPr/>
          <a:lstStyle/>
          <a:p>
            <a:fld id="{4095E2B2-4DD3-4E17-9EE9-495AE02BA40A}" type="slidenum">
              <a:rPr lang="en-US" altLang="zh-CN"/>
              <a:t>9</a:t>
            </a:fld>
            <a:endParaRPr lang="zh-CN" altLang="en-US"/>
          </a:p>
        </p:txBody>
      </p:sp>
    </p:spTree>
    <p:extLst>
      <p:ext uri="{BB962C8B-B14F-4D97-AF65-F5344CB8AC3E}">
        <p14:creationId xmlns:p14="http://schemas.microsoft.com/office/powerpoint/2010/main" val="28735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ea typeface="等线"/>
              </a:rPr>
              <a:t> In general, Rocket Chip is a library of generators that can be parameterized and composed into a wide variety of SoC designs.</a:t>
            </a:r>
            <a:endParaRPr lang="zh-CN">
              <a:ea typeface="等线"/>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13</a:t>
            </a:fld>
            <a:endParaRPr lang="zh-CN" altLang="en-US"/>
          </a:p>
        </p:txBody>
      </p:sp>
    </p:spTree>
    <p:extLst>
      <p:ext uri="{BB962C8B-B14F-4D97-AF65-F5344CB8AC3E}">
        <p14:creationId xmlns:p14="http://schemas.microsoft.com/office/powerpoint/2010/main" val="218786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ea typeface="等线"/>
              </a:rPr>
              <a:t>The internal bus system uses </a:t>
            </a:r>
            <a:r>
              <a:rPr lang="en-US" altLang="zh-CN" err="1">
                <a:ea typeface="等线"/>
              </a:rPr>
              <a:t>TileLink</a:t>
            </a:r>
            <a:r>
              <a:rPr lang="en-US" altLang="zh-CN">
                <a:ea typeface="等线"/>
              </a:rPr>
              <a:t>, which is specific to </a:t>
            </a:r>
            <a:r>
              <a:rPr lang="en-US" altLang="zh-CN" err="1">
                <a:ea typeface="等线"/>
              </a:rPr>
              <a:t>RocketChip</a:t>
            </a:r>
            <a:r>
              <a:rPr lang="en-US" altLang="zh-CN">
                <a:ea typeface="等线"/>
              </a:rPr>
              <a:t> and connects the tiles, caches and other core components. </a:t>
            </a:r>
            <a:endParaRPr lang="zh-CN">
              <a:ea typeface="等线"/>
            </a:endParaRPr>
          </a:p>
          <a:p>
            <a:r>
              <a:rPr lang="en-US"/>
              <a:t>The physical bus </a:t>
            </a:r>
            <a:r>
              <a:rPr lang="en-US" err="1"/>
              <a:t>sytem</a:t>
            </a:r>
            <a:r>
              <a:rPr lang="en-US"/>
              <a:t> used within the processor is divided into 4 blocks, each with independent synchronization, data, address, source, size, mask, parameter and opcode signals, implementing two full-duplex paths. </a:t>
            </a:r>
            <a:endParaRPr lang="en-US">
              <a:ea typeface="等线"/>
            </a:endParaRPr>
          </a:p>
          <a:p>
            <a:endParaRPr lang="en-US"/>
          </a:p>
          <a:p>
            <a:endParaRPr lang="en-US" altLang="zh-CN">
              <a:latin typeface="等线"/>
              <a:ea typeface="等线"/>
              <a:cs typeface="Calibri"/>
            </a:endParaRPr>
          </a:p>
          <a:p>
            <a:endParaRPr lang="en-US" altLang="zh-CN">
              <a:latin typeface="Calibri"/>
              <a:ea typeface="等线" panose="02010600030101010101" pitchFamily="2" charset="-122"/>
              <a:cs typeface="Calibri"/>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14</a:t>
            </a:fld>
            <a:endParaRPr lang="zh-CN" altLang="en-US"/>
          </a:p>
        </p:txBody>
      </p:sp>
    </p:spTree>
    <p:extLst>
      <p:ext uri="{BB962C8B-B14F-4D97-AF65-F5344CB8AC3E}">
        <p14:creationId xmlns:p14="http://schemas.microsoft.com/office/powerpoint/2010/main" val="69695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err="1"/>
              <a:t>TileLink</a:t>
            </a:r>
            <a:r>
              <a:rPr lang="en-US"/>
              <a:t> is the cache coherence protocol on top of the physical bus system that connects different agents who participate in a coherent memory model. Supports MOESI memory model</a:t>
            </a:r>
            <a:endParaRPr lang="zh-CN" altLang="en-US"/>
          </a:p>
          <a:p>
            <a:r>
              <a:rPr lang="en-US" altLang="zh-CN">
                <a:latin typeface="Calibri"/>
                <a:ea typeface="等线"/>
                <a:cs typeface="Calibri"/>
              </a:rPr>
              <a:t>Each agent is either a client or a manager. </a:t>
            </a:r>
            <a:r>
              <a:rPr lang="en-US"/>
              <a:t>An agent can also fit into both categories. For example, the L2 cache will appear as a client to caches farther out (or the memory), while managing its clients the L1 caches. </a:t>
            </a:r>
            <a:endParaRPr lang="en-US">
              <a:ea typeface="等线"/>
            </a:endParaRPr>
          </a:p>
          <a:p>
            <a:r>
              <a:rPr lang="en-US" err="1"/>
              <a:t>TileLink</a:t>
            </a:r>
            <a:r>
              <a:rPr lang="en-US"/>
              <a:t> specifies 5 basic operations, called channels.</a:t>
            </a:r>
            <a:endParaRPr lang="en-US">
              <a:ea typeface="等线"/>
            </a:endParaRPr>
          </a:p>
          <a:p>
            <a:endParaRPr lang="en-US">
              <a:ea typeface="等线"/>
            </a:endParaRPr>
          </a:p>
          <a:p>
            <a:r>
              <a:rPr lang="en-US"/>
              <a:t>A number of </a:t>
            </a:r>
            <a:r>
              <a:rPr lang="en-US" err="1"/>
              <a:t>behavioural</a:t>
            </a:r>
            <a:r>
              <a:rPr lang="en-US"/>
              <a:t> constraints have to be implemented in the agents to ensure consistent, deadlock-free operation:</a:t>
            </a:r>
            <a:endParaRPr lang="en-US">
              <a:ea typeface="等线"/>
            </a:endParaRPr>
          </a:p>
          <a:p>
            <a:pPr marL="171450" indent="-171450">
              <a:buFont typeface="Arial"/>
              <a:buChar char="•"/>
            </a:pPr>
            <a:r>
              <a:rPr lang="en-US"/>
              <a:t>If the different channels share the same physical link, Each channel listed must have priority over the channels listed above it (So that Finish has highest priority and is always sent first. </a:t>
            </a:r>
            <a:endParaRPr lang="en-US">
              <a:ea typeface="等线"/>
            </a:endParaRPr>
          </a:p>
          <a:p>
            <a:pPr marL="171450" indent="-171450">
              <a:buFont typeface="Arial"/>
              <a:buChar char="•"/>
            </a:pPr>
            <a:r>
              <a:rPr lang="en-US"/>
              <a:t>A Manager must wait for transactions on a block to be finished before accepting new requests on that block unless it can merge the results of the different transactions. </a:t>
            </a:r>
            <a:endParaRPr lang="en-US">
              <a:ea typeface="等线"/>
            </a:endParaRPr>
          </a:p>
          <a:p>
            <a:pPr marL="171450" indent="-171450">
              <a:buFont typeface="Arial"/>
              <a:buChar char="•"/>
            </a:pPr>
            <a:r>
              <a:rPr lang="en-US"/>
              <a:t>A Client cannot release and respond to a Probe if there is still an outstanding voluntary Release on that block </a:t>
            </a:r>
            <a:endParaRPr lang="en-US">
              <a:ea typeface="等线"/>
            </a:endParaRPr>
          </a:p>
          <a:p>
            <a:pPr marL="171450" indent="-171450">
              <a:buFont typeface="Arial"/>
              <a:buChar char="•"/>
            </a:pPr>
            <a:endParaRPr lang="en-US">
              <a:ea typeface="等线"/>
            </a:endParaRPr>
          </a:p>
          <a:p>
            <a:pPr marL="171450" indent="-171450">
              <a:buFont typeface="Arial"/>
              <a:buChar char="•"/>
            </a:pPr>
            <a:endParaRPr lang="en-US">
              <a:ea typeface="等线"/>
            </a:endParaRPr>
          </a:p>
          <a:p>
            <a:endParaRPr lang="en-US">
              <a:ea typeface="等线"/>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15</a:t>
            </a:fld>
            <a:endParaRPr lang="zh-CN" altLang="en-US"/>
          </a:p>
        </p:txBody>
      </p:sp>
    </p:spTree>
    <p:extLst>
      <p:ext uri="{BB962C8B-B14F-4D97-AF65-F5344CB8AC3E}">
        <p14:creationId xmlns:p14="http://schemas.microsoft.com/office/powerpoint/2010/main" val="230266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ea typeface="等线"/>
              </a:rPr>
              <a:t>an example of </a:t>
            </a:r>
            <a:r>
              <a:rPr lang="en-US" altLang="zh-CN" err="1">
                <a:ea typeface="等线"/>
              </a:rPr>
              <a:t>TileLink</a:t>
            </a:r>
            <a:r>
              <a:rPr lang="en-US" altLang="zh-CN">
                <a:ea typeface="等线"/>
              </a:rPr>
              <a:t> operations: Several Clients are managed by a higher-level Manager which is itself a client to the memory . </a:t>
            </a:r>
            <a:endParaRPr lang="zh-CN">
              <a:ea typeface="等线"/>
            </a:endParaRPr>
          </a:p>
        </p:txBody>
      </p:sp>
      <p:sp>
        <p:nvSpPr>
          <p:cNvPr id="4" name="灯片编号占位符 3"/>
          <p:cNvSpPr>
            <a:spLocks noGrp="1"/>
          </p:cNvSpPr>
          <p:nvPr>
            <p:ph type="sldNum" sz="quarter" idx="5"/>
          </p:nvPr>
        </p:nvSpPr>
        <p:spPr/>
        <p:txBody>
          <a:bodyPr/>
          <a:lstStyle/>
          <a:p>
            <a:fld id="{4095E2B2-4DD3-4E17-9EE9-495AE02BA40A}" type="slidenum">
              <a:rPr lang="en-US" altLang="zh-CN"/>
              <a:t>16</a:t>
            </a:fld>
            <a:endParaRPr lang="zh-CN" altLang="en-US"/>
          </a:p>
        </p:txBody>
      </p:sp>
    </p:spTree>
    <p:extLst>
      <p:ext uri="{BB962C8B-B14F-4D97-AF65-F5344CB8AC3E}">
        <p14:creationId xmlns:p14="http://schemas.microsoft.com/office/powerpoint/2010/main" val="380409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8351-CA1B-48EF-A412-07A15E3B4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BD8C21-BE65-4BAB-B7B7-DFB0A3B2B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28DE3-5C4F-44AC-B820-871C607E804C}"/>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FBDCA215-88F8-46C8-8F85-958C2BA14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B227A-A98E-437D-9C8B-01058DFC144F}"/>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299741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52F3-712E-4710-A7FF-7EE9EBAA6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90BF5-CA57-4395-B689-D5B51C452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FE08C-7EA9-46EB-A14A-34C6B10802B0}"/>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5F7049D7-46DD-44D1-BE92-4908539FB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E1BD0-3CFD-4C01-BF62-6DB080CB7AF2}"/>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289343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76BC7-9F1D-44B5-9950-20726D34B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CC93D0-D097-4C49-9EA0-B4F6A2EA6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00A9F-F728-4644-B593-130C6CEE3489}"/>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CB327020-DB88-4019-8E39-032F2B89D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62F2F-ECE6-402C-AC52-70192B685CFB}"/>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301179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FD46-3BC4-492E-9EDC-C89B4281E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1A118-7750-4008-A670-3E0A2AFB5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48603-0634-43A5-B05E-7D9D79162C35}"/>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E2F975C4-A1FB-4EE0-813D-B71F114DF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6FD08-BE8C-4FDC-8C86-55A7CAE0B18E}"/>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34442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729A-2C74-41F0-8CF1-D28381152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47723-1D68-44A4-A82D-7D3E656CA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11C190-DB7C-4B4C-A8E7-741076A4DD00}"/>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EBADA9B4-D0D9-4DAC-B29C-711A57DC1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1C287-EF3D-4D27-9755-0176B3605ADF}"/>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58843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E4F2-4B4A-40BF-8799-8C9ECE639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35A69-3820-45C8-889C-84C6E60AE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8A5CA-8994-4E5C-B0FC-05C1027E1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9847C-BC53-4BA0-B5B2-4C0E5DF36BD3}"/>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6" name="Footer Placeholder 5">
            <a:extLst>
              <a:ext uri="{FF2B5EF4-FFF2-40B4-BE49-F238E27FC236}">
                <a16:creationId xmlns:a16="http://schemas.microsoft.com/office/drawing/2014/main" id="{D0073D9E-6184-4770-AF56-BD6C196B7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6EF94-4B59-4DEA-8D69-DAB2BAC3A1B0}"/>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190107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D56B-931F-464D-B4EC-503ABE4E2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66355-1F5D-4EC4-9CAD-D62C78DE5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0029D-6462-44D1-A53A-047A0B4113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D59AC7-4B6D-4CD6-B7CB-E91CCDD15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4DBA1-C3FB-43E4-A25C-1D55C633D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12F807-37F1-407E-BDB3-88D09FD21F78}"/>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8" name="Footer Placeholder 7">
            <a:extLst>
              <a:ext uri="{FF2B5EF4-FFF2-40B4-BE49-F238E27FC236}">
                <a16:creationId xmlns:a16="http://schemas.microsoft.com/office/drawing/2014/main" id="{2D2A87E3-290F-4E88-A1D4-B51214A44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BF758-D4A6-4A2F-9D01-10E6A0F48A26}"/>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307722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9C41-0666-4085-A996-11D8249A6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866B2D-D8B4-457D-A880-0BCB5F426D1A}"/>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4" name="Footer Placeholder 3">
            <a:extLst>
              <a:ext uri="{FF2B5EF4-FFF2-40B4-BE49-F238E27FC236}">
                <a16:creationId xmlns:a16="http://schemas.microsoft.com/office/drawing/2014/main" id="{C6A4B649-26E0-4C1F-A0C1-9ECAEAD052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62DD79-890D-44B1-91E7-22E2B7F9F1E0}"/>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14449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94A52-9498-4DFB-B5AB-166133167AB0}"/>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3" name="Footer Placeholder 2">
            <a:extLst>
              <a:ext uri="{FF2B5EF4-FFF2-40B4-BE49-F238E27FC236}">
                <a16:creationId xmlns:a16="http://schemas.microsoft.com/office/drawing/2014/main" id="{3CC87B75-C03B-45AC-B717-900D6D265A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2F4DF-A4B3-41B2-9D1B-E5F7DC899513}"/>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342939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CDDF-BA36-4032-9587-47725A546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BAEFA6-59A7-418E-8F02-C61F74C6C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1439B-87D8-49CD-80C4-558FC767A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E0C4B-9B68-4863-A23F-9F7E7F8810FD}"/>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6" name="Footer Placeholder 5">
            <a:extLst>
              <a:ext uri="{FF2B5EF4-FFF2-40B4-BE49-F238E27FC236}">
                <a16:creationId xmlns:a16="http://schemas.microsoft.com/office/drawing/2014/main" id="{7AA0E1DD-E0BB-4805-BF0A-1E22FE078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5F5AB-BC50-4A73-A531-B4CC48165617}"/>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174098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EA6-2901-46FB-A0B8-32EAE1A44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9B11D4-A8B3-4797-9080-D8297C32E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47FF47-39CE-4D4D-97B8-8985D1162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D7C2A-82C1-49D6-A35E-58E37A7371A5}"/>
              </a:ext>
            </a:extLst>
          </p:cNvPr>
          <p:cNvSpPr>
            <a:spLocks noGrp="1"/>
          </p:cNvSpPr>
          <p:nvPr>
            <p:ph type="dt" sz="half" idx="10"/>
          </p:nvPr>
        </p:nvSpPr>
        <p:spPr/>
        <p:txBody>
          <a:bodyPr/>
          <a:lstStyle/>
          <a:p>
            <a:fld id="{4EF6270B-934A-44D0-AF1A-D9477F8C128F}" type="datetimeFigureOut">
              <a:rPr lang="en-US" smtClean="0"/>
              <a:t>12/4/2019</a:t>
            </a:fld>
            <a:endParaRPr lang="en-US"/>
          </a:p>
        </p:txBody>
      </p:sp>
      <p:sp>
        <p:nvSpPr>
          <p:cNvPr id="6" name="Footer Placeholder 5">
            <a:extLst>
              <a:ext uri="{FF2B5EF4-FFF2-40B4-BE49-F238E27FC236}">
                <a16:creationId xmlns:a16="http://schemas.microsoft.com/office/drawing/2014/main" id="{B73F2168-3085-4BB3-8295-4666726FB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738BF-9030-4B17-9BB1-625139A88CEA}"/>
              </a:ext>
            </a:extLst>
          </p:cNvPr>
          <p:cNvSpPr>
            <a:spLocks noGrp="1"/>
          </p:cNvSpPr>
          <p:nvPr>
            <p:ph type="sldNum" sz="quarter" idx="12"/>
          </p:nvPr>
        </p:nvSpPr>
        <p:spPr/>
        <p:txBody>
          <a:bodyPr/>
          <a:lstStyle/>
          <a:p>
            <a:fld id="{7B4B0C97-F890-474C-BCD9-FCE8594FCC99}" type="slidenum">
              <a:rPr lang="en-US" smtClean="0"/>
              <a:t>‹#›</a:t>
            </a:fld>
            <a:endParaRPr lang="en-US"/>
          </a:p>
        </p:txBody>
      </p:sp>
    </p:spTree>
    <p:extLst>
      <p:ext uri="{BB962C8B-B14F-4D97-AF65-F5344CB8AC3E}">
        <p14:creationId xmlns:p14="http://schemas.microsoft.com/office/powerpoint/2010/main" val="170072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6D730-D2D5-410B-BC9A-F055BCEBB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C9A6B-B5C1-492B-9137-8E63B7E3B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7D8-022A-42DD-9DCA-268155F2E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6270B-934A-44D0-AF1A-D9477F8C128F}" type="datetimeFigureOut">
              <a:rPr lang="en-US" smtClean="0"/>
              <a:t>12/4/2019</a:t>
            </a:fld>
            <a:endParaRPr lang="en-US"/>
          </a:p>
        </p:txBody>
      </p:sp>
      <p:sp>
        <p:nvSpPr>
          <p:cNvPr id="5" name="Footer Placeholder 4">
            <a:extLst>
              <a:ext uri="{FF2B5EF4-FFF2-40B4-BE49-F238E27FC236}">
                <a16:creationId xmlns:a16="http://schemas.microsoft.com/office/drawing/2014/main" id="{8E359A73-AD72-4228-8202-011F70705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86ECD7-41D7-4443-8C98-4C55C0052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B0C97-F890-474C-BCD9-FCE8594FCC99}" type="slidenum">
              <a:rPr lang="en-US" smtClean="0"/>
              <a:t>‹#›</a:t>
            </a:fld>
            <a:endParaRPr lang="en-US"/>
          </a:p>
        </p:txBody>
      </p:sp>
    </p:spTree>
    <p:extLst>
      <p:ext uri="{BB962C8B-B14F-4D97-AF65-F5344CB8AC3E}">
        <p14:creationId xmlns:p14="http://schemas.microsoft.com/office/powerpoint/2010/main" val="131697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boom-core.org/en/latest/sections/intro-overview/boom.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riscv.org/wp-content/uploads/2015/01/riscv-chisel-tutorial-bootcamp-jan2015.pdf" TargetMode="External"/><Relationship Id="rId3" Type="http://schemas.openxmlformats.org/officeDocument/2006/relationships/hyperlink" Target="https://github.com/freechipsproject/chisel-bootcamp" TargetMode="External"/><Relationship Id="rId7" Type="http://schemas.openxmlformats.org/officeDocument/2006/relationships/hyperlink" Target="https://inst.eecs.berkeley.edu/~cs250/sp17/handouts/chisel-cheatsheet3.pdf" TargetMode="External"/><Relationship Id="rId2" Type="http://schemas.openxmlformats.org/officeDocument/2006/relationships/hyperlink" Target="https://github.com/schoeberl/chisel-book" TargetMode="External"/><Relationship Id="rId1" Type="http://schemas.openxmlformats.org/officeDocument/2006/relationships/slideLayout" Target="../slideLayouts/slideLayout2.xml"/><Relationship Id="rId6" Type="http://schemas.openxmlformats.org/officeDocument/2006/relationships/hyperlink" Target="https://docs.boom-core.org/" TargetMode="External"/><Relationship Id="rId5" Type="http://schemas.openxmlformats.org/officeDocument/2006/relationships/hyperlink" Target="https://github.com/riscv-boom/riscv-boom" TargetMode="External"/><Relationship Id="rId4" Type="http://schemas.openxmlformats.org/officeDocument/2006/relationships/hyperlink" Target="https://www.xilinx.com/support/documentation/sw_manuals/xilinx2014_1/ug901-vivado-synthesi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cs.boom-core.org/en/latest/sections/intro-overview/boom-pipelin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s.boom-core.org/en/latest/sections/intro-overview/boom-pipelin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BB4A-DA5E-4832-8D50-6F07AE0DD6D1}"/>
              </a:ext>
            </a:extLst>
          </p:cNvPr>
          <p:cNvSpPr>
            <a:spLocks noGrp="1"/>
          </p:cNvSpPr>
          <p:nvPr>
            <p:ph type="ctrTitle"/>
          </p:nvPr>
        </p:nvSpPr>
        <p:spPr/>
        <p:txBody>
          <a:bodyPr>
            <a:normAutofit fontScale="90000"/>
          </a:bodyPr>
          <a:lstStyle/>
          <a:p>
            <a:r>
              <a:rPr lang="en-US">
                <a:cs typeface="Calibri Light"/>
              </a:rPr>
              <a:t>BOOM, Rocket SoC Generator, and Chisel Agile Design Flow</a:t>
            </a:r>
            <a:endParaRPr lang="en-US"/>
          </a:p>
        </p:txBody>
      </p:sp>
      <p:sp>
        <p:nvSpPr>
          <p:cNvPr id="3" name="Subtitle 2">
            <a:extLst>
              <a:ext uri="{FF2B5EF4-FFF2-40B4-BE49-F238E27FC236}">
                <a16:creationId xmlns:a16="http://schemas.microsoft.com/office/drawing/2014/main" id="{1E0AAE19-BED5-40B2-AC1E-2EE9C7EAE9FA}"/>
              </a:ext>
            </a:extLst>
          </p:cNvPr>
          <p:cNvSpPr>
            <a:spLocks noGrp="1"/>
          </p:cNvSpPr>
          <p:nvPr>
            <p:ph type="subTitle" idx="1"/>
          </p:nvPr>
        </p:nvSpPr>
        <p:spPr/>
        <p:txBody>
          <a:bodyPr/>
          <a:lstStyle/>
          <a:p>
            <a:r>
              <a:rPr lang="en-US"/>
              <a:t>Jiayi Cai</a:t>
            </a:r>
          </a:p>
          <a:p>
            <a:r>
              <a:rPr lang="en-US"/>
              <a:t>Kun Wu</a:t>
            </a:r>
          </a:p>
          <a:p>
            <a:r>
              <a:rPr lang="en-US"/>
              <a:t>Zeran Zhu</a:t>
            </a:r>
          </a:p>
        </p:txBody>
      </p:sp>
    </p:spTree>
    <p:extLst>
      <p:ext uri="{BB962C8B-B14F-4D97-AF65-F5344CB8AC3E}">
        <p14:creationId xmlns:p14="http://schemas.microsoft.com/office/powerpoint/2010/main" val="352820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clock&#10;&#10;Description generated with very high confidence">
            <a:extLst>
              <a:ext uri="{FF2B5EF4-FFF2-40B4-BE49-F238E27FC236}">
                <a16:creationId xmlns:a16="http://schemas.microsoft.com/office/drawing/2014/main" id="{934CF615-AA3E-47BA-BC6B-8BC6EFC28603}"/>
              </a:ext>
            </a:extLst>
          </p:cNvPr>
          <p:cNvPicPr>
            <a:picLocks noGrp="1" noChangeAspect="1"/>
          </p:cNvPicPr>
          <p:nvPr>
            <p:ph idx="1"/>
          </p:nvPr>
        </p:nvPicPr>
        <p:blipFill>
          <a:blip r:embed="rId2"/>
          <a:stretch>
            <a:fillRect/>
          </a:stretch>
        </p:blipFill>
        <p:spPr>
          <a:xfrm>
            <a:off x="805353" y="428216"/>
            <a:ext cx="3986169" cy="5507475"/>
          </a:xfrm>
        </p:spPr>
      </p:pic>
      <p:sp>
        <p:nvSpPr>
          <p:cNvPr id="6" name="TextBox 5">
            <a:extLst>
              <a:ext uri="{FF2B5EF4-FFF2-40B4-BE49-F238E27FC236}">
                <a16:creationId xmlns:a16="http://schemas.microsoft.com/office/drawing/2014/main" id="{01E6A85C-5A7B-495C-A716-C035F6AA7B92}"/>
              </a:ext>
            </a:extLst>
          </p:cNvPr>
          <p:cNvSpPr txBox="1"/>
          <p:nvPr/>
        </p:nvSpPr>
        <p:spPr>
          <a:xfrm>
            <a:off x="223755" y="6240123"/>
            <a:ext cx="75948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3"/>
              </a:rPr>
              <a:t>https://docs.boom-core.org/en/latest/sections/intro-overview/boom.html</a:t>
            </a:r>
            <a:endParaRPr lang="en-US"/>
          </a:p>
        </p:txBody>
      </p:sp>
      <p:sp>
        <p:nvSpPr>
          <p:cNvPr id="5" name="Title 4">
            <a:extLst>
              <a:ext uri="{FF2B5EF4-FFF2-40B4-BE49-F238E27FC236}">
                <a16:creationId xmlns:a16="http://schemas.microsoft.com/office/drawing/2014/main" id="{B58809B7-B6DE-49BF-BB4E-488E689E716C}"/>
              </a:ext>
            </a:extLst>
          </p:cNvPr>
          <p:cNvSpPr>
            <a:spLocks noGrp="1"/>
          </p:cNvSpPr>
          <p:nvPr>
            <p:ph type="title"/>
          </p:nvPr>
        </p:nvSpPr>
        <p:spPr/>
        <p:txBody>
          <a:bodyPr/>
          <a:lstStyle/>
          <a:p>
            <a:endParaRPr lang="en-US"/>
          </a:p>
        </p:txBody>
      </p:sp>
      <p:pic>
        <p:nvPicPr>
          <p:cNvPr id="2" name="Picture 2" descr="A picture containing text&#10;&#10;Description generated with very high confidence">
            <a:extLst>
              <a:ext uri="{FF2B5EF4-FFF2-40B4-BE49-F238E27FC236}">
                <a16:creationId xmlns:a16="http://schemas.microsoft.com/office/drawing/2014/main" id="{A9FA68D5-CF07-46B3-90E8-1D87D8E503EA}"/>
              </a:ext>
            </a:extLst>
          </p:cNvPr>
          <p:cNvPicPr>
            <a:picLocks noChangeAspect="1"/>
          </p:cNvPicPr>
          <p:nvPr/>
        </p:nvPicPr>
        <p:blipFill>
          <a:blip r:embed="rId4"/>
          <a:stretch>
            <a:fillRect/>
          </a:stretch>
        </p:blipFill>
        <p:spPr>
          <a:xfrm>
            <a:off x="5110619" y="1066120"/>
            <a:ext cx="6751528" cy="4141213"/>
          </a:xfrm>
          <a:prstGeom prst="rect">
            <a:avLst/>
          </a:prstGeom>
        </p:spPr>
      </p:pic>
    </p:spTree>
    <p:extLst>
      <p:ext uri="{BB962C8B-B14F-4D97-AF65-F5344CB8AC3E}">
        <p14:creationId xmlns:p14="http://schemas.microsoft.com/office/powerpoint/2010/main" val="17897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A97B-0C78-48FD-A57C-F505D577D270}"/>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B93B794F-AC47-467C-9372-8E201302C4DC}"/>
              </a:ext>
            </a:extLst>
          </p:cNvPr>
          <p:cNvSpPr>
            <a:spLocks noGrp="1"/>
          </p:cNvSpPr>
          <p:nvPr>
            <p:ph idx="1"/>
          </p:nvPr>
        </p:nvSpPr>
        <p:spPr/>
        <p:txBody>
          <a:bodyPr vert="horz" lIns="91440" tIns="45720" rIns="91440" bIns="45720" rtlCol="0" anchor="t">
            <a:normAutofit/>
          </a:bodyPr>
          <a:lstStyle/>
          <a:p>
            <a:r>
              <a:rPr lang="en-US"/>
              <a:t>BOOM Core Design</a:t>
            </a:r>
          </a:p>
          <a:p>
            <a:r>
              <a:rPr lang="en-US"/>
              <a:t>Introduction to Rocket SoC Generator</a:t>
            </a:r>
          </a:p>
          <a:p>
            <a:r>
              <a:rPr lang="en-US">
                <a:solidFill>
                  <a:schemeClr val="bg2"/>
                </a:solidFill>
              </a:rPr>
              <a:t>Chisel Agile Hardware Design Flow</a:t>
            </a:r>
            <a:endParaRPr lang="en-US">
              <a:solidFill>
                <a:schemeClr val="bg2"/>
              </a:solidFill>
              <a:cs typeface="Calibri"/>
            </a:endParaRPr>
          </a:p>
        </p:txBody>
      </p:sp>
    </p:spTree>
    <p:extLst>
      <p:ext uri="{BB962C8B-B14F-4D97-AF65-F5344CB8AC3E}">
        <p14:creationId xmlns:p14="http://schemas.microsoft.com/office/powerpoint/2010/main" val="236120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D8E648-6701-48C5-A54E-DD4F51628AC9}"/>
              </a:ext>
            </a:extLst>
          </p:cNvPr>
          <p:cNvSpPr>
            <a:spLocks noGrp="1"/>
          </p:cNvSpPr>
          <p:nvPr>
            <p:ph type="title"/>
          </p:nvPr>
        </p:nvSpPr>
        <p:spPr/>
        <p:txBody>
          <a:bodyPr/>
          <a:lstStyle/>
          <a:p>
            <a:r>
              <a:rPr lang="zh-CN" altLang="en-US">
                <a:ea typeface="等线 Light"/>
                <a:cs typeface="Calibri Light"/>
              </a:rPr>
              <a:t>What is </a:t>
            </a:r>
            <a:r>
              <a:rPr lang="zh-CN">
                <a:ea typeface="+mj-lt"/>
                <a:cs typeface="+mj-lt"/>
              </a:rPr>
              <a:t>the Rocket Chip SoC Generator?</a:t>
            </a:r>
            <a:endParaRPr lang="zh-CN" altLang="en-US"/>
          </a:p>
        </p:txBody>
      </p:sp>
      <p:sp>
        <p:nvSpPr>
          <p:cNvPr id="3" name="内容占位符 2">
            <a:extLst>
              <a:ext uri="{FF2B5EF4-FFF2-40B4-BE49-F238E27FC236}">
                <a16:creationId xmlns:a16="http://schemas.microsoft.com/office/drawing/2014/main" id="{59D99E53-2EB8-43D3-A5A4-28466F768DC5}"/>
              </a:ext>
            </a:extLst>
          </p:cNvPr>
          <p:cNvSpPr>
            <a:spLocks noGrp="1"/>
          </p:cNvSpPr>
          <p:nvPr>
            <p:ph idx="1"/>
          </p:nvPr>
        </p:nvSpPr>
        <p:spPr>
          <a:xfrm>
            <a:off x="269890" y="1527142"/>
            <a:ext cx="10515600" cy="4706744"/>
          </a:xfrm>
        </p:spPr>
        <p:txBody>
          <a:bodyPr vert="horz" lIns="91440" tIns="45720" rIns="91440" bIns="45720" rtlCol="0" anchor="t">
            <a:normAutofit/>
          </a:bodyPr>
          <a:lstStyle/>
          <a:p>
            <a:r>
              <a:rPr lang="zh-CN" dirty="0">
                <a:ea typeface="+mn-lt"/>
                <a:cs typeface="+mn-lt"/>
              </a:rPr>
              <a:t>Parameterized SoC generator written in Chisel</a:t>
            </a:r>
            <a:endParaRPr lang="zh-CN" altLang="en-US" dirty="0">
              <a:ea typeface="+mn-lt"/>
              <a:cs typeface="+mn-lt"/>
            </a:endParaRPr>
          </a:p>
          <a:p>
            <a:r>
              <a:rPr lang="en-US" altLang="zh-CN" dirty="0">
                <a:ea typeface="+mn-lt"/>
                <a:cs typeface="+mn-lt"/>
              </a:rPr>
              <a:t>Generates</a:t>
            </a:r>
            <a:r>
              <a:rPr lang="zh-CN" altLang="en-US" dirty="0">
                <a:ea typeface="+mn-lt"/>
                <a:cs typeface="+mn-lt"/>
              </a:rPr>
              <a:t> </a:t>
            </a:r>
            <a:r>
              <a:rPr lang="en-US" altLang="zh-CN" dirty="0">
                <a:ea typeface="+mn-lt"/>
                <a:cs typeface="+mn-lt"/>
              </a:rPr>
              <a:t>Tiles</a:t>
            </a:r>
            <a:r>
              <a:rPr lang="zh-CN" altLang="en-US" dirty="0">
                <a:ea typeface="+mn-lt"/>
                <a:cs typeface="+mn-lt"/>
              </a:rPr>
              <a:t> </a:t>
            </a:r>
          </a:p>
          <a:p>
            <a:pPr lvl="1"/>
            <a:r>
              <a:rPr lang="zh-CN" dirty="0">
                <a:ea typeface="+mn-lt"/>
                <a:cs typeface="+mn-lt"/>
              </a:rPr>
              <a:t>Core + Private </a:t>
            </a:r>
            <a:r>
              <a:rPr lang="en-US" altLang="zh-CN" dirty="0">
                <a:ea typeface="+mn-lt"/>
                <a:cs typeface="+mn-lt"/>
              </a:rPr>
              <a:t>c</a:t>
            </a:r>
            <a:r>
              <a:rPr lang="zh-CN" dirty="0">
                <a:ea typeface="+mn-lt"/>
                <a:cs typeface="+mn-lt"/>
              </a:rPr>
              <a:t>aches</a:t>
            </a:r>
            <a:endParaRPr lang="zh-CN" altLang="en-US" dirty="0">
              <a:ea typeface="+mn-lt"/>
              <a:cs typeface="+mn-lt"/>
            </a:endParaRPr>
          </a:p>
          <a:p>
            <a:r>
              <a:rPr lang="zh-CN" dirty="0">
                <a:ea typeface="+mn-lt"/>
                <a:cs typeface="+mn-lt"/>
              </a:rPr>
              <a:t>Generates </a:t>
            </a:r>
            <a:r>
              <a:rPr lang="en-US" altLang="zh-CN" dirty="0">
                <a:ea typeface="+mn-lt"/>
                <a:cs typeface="+mn-lt"/>
              </a:rPr>
              <a:t>U</a:t>
            </a:r>
            <a:r>
              <a:rPr lang="zh-CN" dirty="0">
                <a:ea typeface="+mn-lt"/>
                <a:cs typeface="+mn-lt"/>
              </a:rPr>
              <a:t>ncore (</a:t>
            </a:r>
            <a:r>
              <a:rPr lang="en-US" altLang="zh-CN" dirty="0">
                <a:ea typeface="+mn-lt"/>
                <a:cs typeface="+mn-lt"/>
              </a:rPr>
              <a:t>o</a:t>
            </a:r>
            <a:r>
              <a:rPr lang="zh-CN" dirty="0">
                <a:ea typeface="+mn-lt"/>
                <a:cs typeface="+mn-lt"/>
              </a:rPr>
              <a:t>uter </a:t>
            </a:r>
            <a:r>
              <a:rPr lang="en-US" altLang="zh-CN" dirty="0">
                <a:ea typeface="+mn-lt"/>
                <a:cs typeface="+mn-lt"/>
              </a:rPr>
              <a:t>m</a:t>
            </a:r>
            <a:r>
              <a:rPr lang="zh-CN" dirty="0">
                <a:ea typeface="+mn-lt"/>
                <a:cs typeface="+mn-lt"/>
              </a:rPr>
              <a:t>emory </a:t>
            </a:r>
            <a:r>
              <a:rPr lang="en-US" altLang="zh-CN" dirty="0">
                <a:ea typeface="+mn-lt"/>
                <a:cs typeface="+mn-lt"/>
              </a:rPr>
              <a:t>s</a:t>
            </a:r>
            <a:r>
              <a:rPr lang="zh-CN" dirty="0">
                <a:ea typeface="+mn-lt"/>
                <a:cs typeface="+mn-lt"/>
              </a:rPr>
              <a:t>ystem)</a:t>
            </a:r>
          </a:p>
          <a:p>
            <a:pPr lvl="1"/>
            <a:r>
              <a:rPr lang="en-US" altLang="zh-CN" dirty="0">
                <a:ea typeface="+mn-lt"/>
                <a:cs typeface="+mn-lt"/>
              </a:rPr>
              <a:t>Caches</a:t>
            </a:r>
            <a:endParaRPr lang="zh-CN" dirty="0">
              <a:ea typeface="+mn-lt"/>
              <a:cs typeface="+mn-lt"/>
            </a:endParaRPr>
          </a:p>
          <a:p>
            <a:pPr lvl="1"/>
            <a:r>
              <a:rPr lang="en-US" altLang="zh-CN" dirty="0" err="1">
                <a:ea typeface="+mn-lt"/>
                <a:cs typeface="+mn-lt"/>
              </a:rPr>
              <a:t>RoCC</a:t>
            </a:r>
            <a:r>
              <a:rPr lang="en-US" altLang="zh-CN" dirty="0">
                <a:ea typeface="+mn-lt"/>
                <a:cs typeface="+mn-lt"/>
              </a:rPr>
              <a:t> (</a:t>
            </a:r>
            <a:r>
              <a:rPr lang="en-US" dirty="0">
                <a:ea typeface="+mn-lt"/>
                <a:cs typeface="+mn-lt"/>
              </a:rPr>
              <a:t>the Rocket Custom Coprocessor interface</a:t>
            </a:r>
            <a:r>
              <a:rPr lang="en-US" altLang="zh-CN" dirty="0">
                <a:ea typeface="+mn-lt"/>
                <a:cs typeface="+mn-lt"/>
              </a:rPr>
              <a:t>)</a:t>
            </a:r>
          </a:p>
          <a:p>
            <a:pPr lvl="1"/>
            <a:r>
              <a:rPr lang="en-US" altLang="zh-CN" dirty="0">
                <a:ea typeface="+mn-lt"/>
                <a:cs typeface="+mn-lt"/>
              </a:rPr>
              <a:t>Tile</a:t>
            </a:r>
          </a:p>
          <a:p>
            <a:pPr lvl="1"/>
            <a:r>
              <a:rPr lang="en-US" altLang="zh-CN" dirty="0" err="1">
                <a:ea typeface="+mn-lt"/>
                <a:cs typeface="+mn-lt"/>
              </a:rPr>
              <a:t>TileLink</a:t>
            </a:r>
            <a:endParaRPr lang="en-US" altLang="zh-CN" dirty="0">
              <a:ea typeface="+mn-lt"/>
              <a:cs typeface="+mn-lt"/>
            </a:endParaRPr>
          </a:p>
          <a:p>
            <a:pPr lvl="1"/>
            <a:r>
              <a:rPr lang="en-US" dirty="0">
                <a:ea typeface="+mn-lt"/>
                <a:cs typeface="+mn-lt"/>
              </a:rPr>
              <a:t>Peripherals</a:t>
            </a:r>
            <a:endParaRPr lang="en-US" altLang="zh-CN" dirty="0">
              <a:ea typeface="+mn-lt"/>
              <a:cs typeface="+mn-lt"/>
            </a:endParaRPr>
          </a:p>
          <a:p>
            <a:r>
              <a:rPr lang="en-US" altLang="zh-CN" dirty="0">
                <a:ea typeface="+mn-lt"/>
                <a:cs typeface="+mn-lt"/>
              </a:rPr>
              <a:t>Glues</a:t>
            </a:r>
            <a:r>
              <a:rPr lang="zh-CN" altLang="en-US" dirty="0">
                <a:ea typeface="+mn-lt"/>
                <a:cs typeface="+mn-lt"/>
              </a:rPr>
              <a:t> </a:t>
            </a:r>
            <a:r>
              <a:rPr lang="en-US" altLang="zh-CN" dirty="0">
                <a:ea typeface="+mn-lt"/>
                <a:cs typeface="+mn-lt"/>
              </a:rPr>
              <a:t>all</a:t>
            </a:r>
            <a:r>
              <a:rPr lang="zh-CN" altLang="en-US" dirty="0">
                <a:ea typeface="+mn-lt"/>
                <a:cs typeface="+mn-lt"/>
              </a:rPr>
              <a:t> </a:t>
            </a:r>
            <a:r>
              <a:rPr lang="en-US" altLang="zh-CN" dirty="0">
                <a:ea typeface="+mn-lt"/>
                <a:cs typeface="+mn-lt"/>
              </a:rPr>
              <a:t>the</a:t>
            </a:r>
            <a:r>
              <a:rPr lang="zh-CN" altLang="en-US" dirty="0">
                <a:ea typeface="+mn-lt"/>
                <a:cs typeface="+mn-lt"/>
              </a:rPr>
              <a:t> </a:t>
            </a:r>
            <a:r>
              <a:rPr lang="en-US" altLang="zh-CN" dirty="0">
                <a:ea typeface="+mn-lt"/>
                <a:cs typeface="+mn-lt"/>
              </a:rPr>
              <a:t>pieces</a:t>
            </a:r>
            <a:r>
              <a:rPr lang="zh-CN" altLang="en-US" dirty="0">
                <a:ea typeface="+mn-lt"/>
                <a:cs typeface="+mn-lt"/>
              </a:rPr>
              <a:t> </a:t>
            </a:r>
            <a:r>
              <a:rPr lang="en-US" altLang="zh-CN" dirty="0">
                <a:ea typeface="+mn-lt"/>
                <a:cs typeface="+mn-lt"/>
              </a:rPr>
              <a:t>together</a:t>
            </a:r>
            <a:endParaRPr lang="zh-CN" dirty="0">
              <a:ea typeface="+mn-lt"/>
              <a:cs typeface="+mn-lt"/>
            </a:endParaRPr>
          </a:p>
        </p:txBody>
      </p:sp>
      <p:pic>
        <p:nvPicPr>
          <p:cNvPr id="5" name="图片 6" descr="一些文字和图片的手机截图&#10;&#10;已生成高可信度的说明">
            <a:extLst>
              <a:ext uri="{FF2B5EF4-FFF2-40B4-BE49-F238E27FC236}">
                <a16:creationId xmlns:a16="http://schemas.microsoft.com/office/drawing/2014/main" id="{FFCDB0BF-0517-4ABC-BFB8-16F6FB19E7CD}"/>
              </a:ext>
            </a:extLst>
          </p:cNvPr>
          <p:cNvPicPr>
            <a:picLocks noChangeAspect="1"/>
          </p:cNvPicPr>
          <p:nvPr/>
        </p:nvPicPr>
        <p:blipFill rotWithShape="1">
          <a:blip r:embed="rId2"/>
          <a:srcRect l="9917" t="3639" r="2078" b="-4"/>
          <a:stretch/>
        </p:blipFill>
        <p:spPr>
          <a:xfrm>
            <a:off x="7245724" y="1366886"/>
            <a:ext cx="4908568" cy="5374893"/>
          </a:xfrm>
          <a:prstGeom prst="rect">
            <a:avLst/>
          </a:prstGeom>
          <a:effectLst/>
        </p:spPr>
      </p:pic>
    </p:spTree>
    <p:extLst>
      <p:ext uri="{BB962C8B-B14F-4D97-AF65-F5344CB8AC3E}">
        <p14:creationId xmlns:p14="http://schemas.microsoft.com/office/powerpoint/2010/main" val="10395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35A92A-9CEC-421D-852E-897B07FEAEF9}"/>
              </a:ext>
            </a:extLst>
          </p:cNvPr>
          <p:cNvSpPr>
            <a:spLocks noGrp="1"/>
          </p:cNvSpPr>
          <p:nvPr>
            <p:ph type="title"/>
          </p:nvPr>
        </p:nvSpPr>
        <p:spPr/>
        <p:txBody>
          <a:bodyPr/>
          <a:lstStyle/>
          <a:p>
            <a:r>
              <a:rPr lang="zh-CN" altLang="en-US">
                <a:ea typeface="等线 Light"/>
                <a:cs typeface="Calibri Light"/>
              </a:rPr>
              <a:t>What can be </a:t>
            </a:r>
            <a:r>
              <a:rPr lang="en-US" altLang="zh-CN">
                <a:ea typeface="等线 Light"/>
                <a:cs typeface="Calibri Light"/>
              </a:rPr>
              <a:t>C</a:t>
            </a:r>
            <a:r>
              <a:rPr lang="zh-CN" altLang="en-US">
                <a:ea typeface="等线 Light"/>
                <a:cs typeface="Calibri Light"/>
              </a:rPr>
              <a:t>onfigured?</a:t>
            </a:r>
          </a:p>
        </p:txBody>
      </p:sp>
      <p:sp>
        <p:nvSpPr>
          <p:cNvPr id="3" name="内容占位符 2">
            <a:extLst>
              <a:ext uri="{FF2B5EF4-FFF2-40B4-BE49-F238E27FC236}">
                <a16:creationId xmlns:a16="http://schemas.microsoft.com/office/drawing/2014/main" id="{867268E1-2368-457C-943F-08A455B6E45F}"/>
              </a:ext>
            </a:extLst>
          </p:cNvPr>
          <p:cNvSpPr>
            <a:spLocks noGrp="1"/>
          </p:cNvSpPr>
          <p:nvPr>
            <p:ph idx="1"/>
          </p:nvPr>
        </p:nvSpPr>
        <p:spPr>
          <a:xfrm>
            <a:off x="838200" y="1825625"/>
            <a:ext cx="3373718" cy="4351338"/>
          </a:xfrm>
        </p:spPr>
        <p:txBody>
          <a:bodyPr vert="horz" lIns="91440" tIns="45720" rIns="91440" bIns="45720" rtlCol="0" anchor="t">
            <a:normAutofit/>
          </a:bodyPr>
          <a:lstStyle/>
          <a:p>
            <a:r>
              <a:rPr lang="zh-CN" altLang="en-US" dirty="0">
                <a:ea typeface="等线"/>
                <a:cs typeface="Calibri"/>
              </a:rPr>
              <a:t>Tile</a:t>
            </a:r>
            <a:endParaRPr lang="zh-CN" altLang="en-US" dirty="0">
              <a:ea typeface="等线" panose="02010600030101010101" pitchFamily="2" charset="-122"/>
              <a:cs typeface="Calibri"/>
            </a:endParaRPr>
          </a:p>
          <a:p>
            <a:pPr lvl="1"/>
            <a:r>
              <a:rPr lang="zh-CN" altLang="en-US" dirty="0">
                <a:ea typeface="等线"/>
                <a:cs typeface="Calibri"/>
              </a:rPr>
              <a:t>Instruction </a:t>
            </a:r>
            <a:r>
              <a:rPr lang="en-US" altLang="zh-CN" dirty="0">
                <a:ea typeface="等线"/>
                <a:cs typeface="Calibri"/>
              </a:rPr>
              <a:t>w</a:t>
            </a:r>
            <a:r>
              <a:rPr lang="zh-CN" altLang="en-US" dirty="0">
                <a:ea typeface="等线"/>
                <a:cs typeface="Calibri"/>
              </a:rPr>
              <a:t>idth</a:t>
            </a:r>
          </a:p>
          <a:p>
            <a:pPr lvl="1"/>
            <a:r>
              <a:rPr lang="zh-CN" altLang="en-US" dirty="0">
                <a:ea typeface="等线"/>
                <a:cs typeface="Calibri"/>
              </a:rPr>
              <a:t>IFetch </a:t>
            </a:r>
            <a:r>
              <a:rPr lang="en-US" altLang="zh-CN" dirty="0">
                <a:ea typeface="等线"/>
                <a:cs typeface="Calibri"/>
              </a:rPr>
              <a:t>w</a:t>
            </a:r>
            <a:r>
              <a:rPr lang="zh-CN" altLang="en-US" dirty="0">
                <a:ea typeface="等线"/>
                <a:cs typeface="Calibri"/>
              </a:rPr>
              <a:t>idth</a:t>
            </a:r>
          </a:p>
          <a:p>
            <a:pPr lvl="1"/>
            <a:r>
              <a:rPr lang="zh-CN" altLang="en-US" dirty="0">
                <a:ea typeface="等线"/>
                <a:cs typeface="Calibri"/>
              </a:rPr>
              <a:t>Use debug</a:t>
            </a:r>
          </a:p>
          <a:p>
            <a:pPr lvl="1"/>
            <a:r>
              <a:rPr lang="zh-CN" altLang="en-US" dirty="0">
                <a:ea typeface="等线"/>
                <a:cs typeface="Calibri"/>
              </a:rPr>
              <a:t># breakpoints</a:t>
            </a:r>
          </a:p>
          <a:p>
            <a:pPr lvl="1"/>
            <a:r>
              <a:rPr lang="zh-CN" altLang="en-US" dirty="0">
                <a:ea typeface="等线"/>
                <a:cs typeface="Calibri"/>
              </a:rPr>
              <a:t># Perf. </a:t>
            </a:r>
            <a:r>
              <a:rPr lang="en-US" altLang="zh-CN" dirty="0">
                <a:ea typeface="等线"/>
                <a:cs typeface="Calibri"/>
              </a:rPr>
              <a:t>c</a:t>
            </a:r>
            <a:r>
              <a:rPr lang="zh-CN" altLang="en-US" dirty="0">
                <a:ea typeface="等线"/>
                <a:cs typeface="Calibri"/>
              </a:rPr>
              <a:t>ounters</a:t>
            </a:r>
          </a:p>
          <a:p>
            <a:pPr lvl="1"/>
            <a:r>
              <a:rPr lang="zh-CN" altLang="en-US" dirty="0">
                <a:ea typeface="等线"/>
                <a:cs typeface="Calibri"/>
              </a:rPr>
              <a:t>FPU </a:t>
            </a:r>
            <a:r>
              <a:rPr lang="en-US" altLang="zh-CN" dirty="0">
                <a:ea typeface="等线"/>
                <a:cs typeface="Calibri"/>
              </a:rPr>
              <a:t>k</a:t>
            </a:r>
            <a:r>
              <a:rPr lang="zh-CN" altLang="en-US" dirty="0">
                <a:ea typeface="等线"/>
                <a:cs typeface="Calibri"/>
              </a:rPr>
              <a:t>ey</a:t>
            </a:r>
          </a:p>
          <a:p>
            <a:pPr lvl="1"/>
            <a:r>
              <a:rPr lang="zh-CN" altLang="en-US" dirty="0">
                <a:ea typeface="等线"/>
                <a:cs typeface="Calibri"/>
              </a:rPr>
              <a:t>Mult. </a:t>
            </a:r>
            <a:r>
              <a:rPr lang="en-US" altLang="zh-CN" dirty="0">
                <a:ea typeface="等线"/>
                <a:cs typeface="Calibri"/>
              </a:rPr>
              <a:t>d</a:t>
            </a:r>
            <a:r>
              <a:rPr lang="zh-CN" altLang="en-US" dirty="0">
                <a:ea typeface="等线"/>
                <a:cs typeface="Calibri"/>
              </a:rPr>
              <a:t>iv. </a:t>
            </a:r>
            <a:r>
              <a:rPr lang="en-US" altLang="zh-CN" dirty="0">
                <a:ea typeface="等线"/>
                <a:cs typeface="Calibri"/>
              </a:rPr>
              <a:t>k</a:t>
            </a:r>
            <a:r>
              <a:rPr lang="zh-CN" altLang="en-US" dirty="0">
                <a:ea typeface="等线"/>
                <a:cs typeface="Calibri"/>
              </a:rPr>
              <a:t>ey</a:t>
            </a:r>
          </a:p>
          <a:p>
            <a:pPr lvl="1"/>
            <a:r>
              <a:rPr lang="zh-CN" altLang="en-US" dirty="0">
                <a:ea typeface="等线"/>
                <a:cs typeface="Calibri"/>
              </a:rPr>
              <a:t>Use atomics</a:t>
            </a:r>
          </a:p>
        </p:txBody>
      </p:sp>
      <p:sp>
        <p:nvSpPr>
          <p:cNvPr id="5" name="内容占位符 2">
            <a:extLst>
              <a:ext uri="{FF2B5EF4-FFF2-40B4-BE49-F238E27FC236}">
                <a16:creationId xmlns:a16="http://schemas.microsoft.com/office/drawing/2014/main" id="{71EB8FFD-1F5F-42ED-830F-9A91C0214CD3}"/>
              </a:ext>
            </a:extLst>
          </p:cNvPr>
          <p:cNvSpPr txBox="1">
            <a:spLocks/>
          </p:cNvSpPr>
          <p:nvPr/>
        </p:nvSpPr>
        <p:spPr>
          <a:xfrm>
            <a:off x="4307541" y="1828613"/>
            <a:ext cx="337371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ea typeface="等线"/>
                <a:cs typeface="Calibri"/>
              </a:rPr>
              <a:t>Caches</a:t>
            </a:r>
            <a:endParaRPr lang="zh-CN" altLang="en-US" dirty="0">
              <a:ea typeface="等线" panose="02010600030101010101" pitchFamily="2" charset="-122"/>
              <a:cs typeface="Calibri"/>
            </a:endParaRPr>
          </a:p>
          <a:p>
            <a:pPr lvl="1"/>
            <a:r>
              <a:rPr lang="zh-CN" altLang="en-US" dirty="0">
                <a:ea typeface="等线"/>
                <a:cs typeface="Calibri"/>
              </a:rPr>
              <a:t># Sets</a:t>
            </a:r>
          </a:p>
          <a:p>
            <a:pPr lvl="1"/>
            <a:r>
              <a:rPr lang="zh-CN" altLang="en-US" dirty="0">
                <a:ea typeface="等线"/>
                <a:cs typeface="Calibri"/>
              </a:rPr>
              <a:t># Ways</a:t>
            </a:r>
          </a:p>
          <a:p>
            <a:pPr lvl="1"/>
            <a:r>
              <a:rPr lang="zh-CN" altLang="en-US" dirty="0">
                <a:ea typeface="等线"/>
                <a:cs typeface="Calibri"/>
              </a:rPr>
              <a:t># TLB-entries</a:t>
            </a:r>
          </a:p>
          <a:p>
            <a:pPr lvl="1"/>
            <a:r>
              <a:rPr lang="zh-CN" altLang="en-US" dirty="0">
                <a:ea typeface="等线"/>
                <a:cs typeface="Calibri"/>
              </a:rPr>
              <a:t># row bits</a:t>
            </a:r>
          </a:p>
          <a:p>
            <a:pPr lvl="1"/>
            <a:r>
              <a:rPr lang="zh-CN" altLang="en-US" dirty="0">
                <a:ea typeface="等线"/>
                <a:cs typeface="Calibri"/>
              </a:rPr>
              <a:t># id bits</a:t>
            </a:r>
          </a:p>
          <a:p>
            <a:pPr lvl="1"/>
            <a:r>
              <a:rPr lang="zh-CN" altLang="en-US" dirty="0">
                <a:ea typeface="等线"/>
                <a:cs typeface="Calibri"/>
              </a:rPr>
              <a:t>split metadata</a:t>
            </a:r>
          </a:p>
          <a:p>
            <a:pPr lvl="1"/>
            <a:r>
              <a:rPr lang="zh-CN" altLang="en-US" dirty="0">
                <a:ea typeface="等线"/>
                <a:cs typeface="Calibri"/>
              </a:rPr>
              <a:t>ECC code</a:t>
            </a:r>
          </a:p>
          <a:p>
            <a:pPr lvl="1"/>
            <a:r>
              <a:rPr lang="zh-CN" altLang="en-US" dirty="0">
                <a:ea typeface="等线"/>
                <a:cs typeface="Calibri"/>
              </a:rPr>
              <a:t>Replacement </a:t>
            </a:r>
            <a:r>
              <a:rPr lang="en-US" altLang="zh-CN" dirty="0">
                <a:ea typeface="等线"/>
                <a:cs typeface="Calibri"/>
              </a:rPr>
              <a:t>p</a:t>
            </a:r>
            <a:r>
              <a:rPr lang="zh-CN" altLang="en-US" dirty="0">
                <a:ea typeface="等线"/>
                <a:cs typeface="Calibri"/>
              </a:rPr>
              <a:t>olicy</a:t>
            </a:r>
          </a:p>
        </p:txBody>
      </p:sp>
      <p:sp>
        <p:nvSpPr>
          <p:cNvPr id="7" name="内容占位符 2">
            <a:extLst>
              <a:ext uri="{FF2B5EF4-FFF2-40B4-BE49-F238E27FC236}">
                <a16:creationId xmlns:a16="http://schemas.microsoft.com/office/drawing/2014/main" id="{A2A6CB7B-4077-4F7C-AA53-A26DEBCCB72A}"/>
              </a:ext>
            </a:extLst>
          </p:cNvPr>
          <p:cNvSpPr txBox="1">
            <a:spLocks/>
          </p:cNvSpPr>
          <p:nvPr/>
        </p:nvSpPr>
        <p:spPr>
          <a:xfrm>
            <a:off x="7773895" y="1828613"/>
            <a:ext cx="337371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ea typeface="等线" panose="02010600030101010101" pitchFamily="2" charset="-122"/>
                <a:cs typeface="Calibri"/>
              </a:rPr>
              <a:t>Uncore</a:t>
            </a:r>
          </a:p>
          <a:p>
            <a:pPr lvl="1"/>
            <a:r>
              <a:rPr lang="zh-CN" altLang="en-US" dirty="0">
                <a:ea typeface="等线"/>
                <a:cs typeface="Calibri"/>
              </a:rPr>
              <a:t>TileLink </a:t>
            </a:r>
            <a:r>
              <a:rPr lang="en-US" altLang="zh-CN" dirty="0">
                <a:ea typeface="等线"/>
                <a:cs typeface="Calibri"/>
              </a:rPr>
              <a:t>c</a:t>
            </a:r>
            <a:r>
              <a:rPr lang="zh-CN" altLang="en-US" dirty="0">
                <a:ea typeface="等线"/>
                <a:cs typeface="Calibri"/>
              </a:rPr>
              <a:t>onfig</a:t>
            </a:r>
          </a:p>
          <a:p>
            <a:pPr lvl="1"/>
            <a:r>
              <a:rPr lang="zh-CN" altLang="en-US" dirty="0">
                <a:ea typeface="等线"/>
                <a:cs typeface="Calibri"/>
              </a:rPr>
              <a:t>L1 to L2 config</a:t>
            </a:r>
          </a:p>
          <a:p>
            <a:pPr lvl="1"/>
            <a:r>
              <a:rPr lang="zh-CN" altLang="en-US" dirty="0">
                <a:ea typeface="等线"/>
                <a:cs typeface="Calibri"/>
              </a:rPr>
              <a:t>Broadcast config</a:t>
            </a:r>
          </a:p>
          <a:p>
            <a:pPr lvl="1"/>
            <a:r>
              <a:rPr lang="zh-CN" altLang="en-US" dirty="0">
                <a:ea typeface="等线"/>
                <a:cs typeface="Calibri"/>
              </a:rPr>
              <a:t>Banked L2 config</a:t>
            </a:r>
          </a:p>
          <a:p>
            <a:pPr lvl="1"/>
            <a:r>
              <a:rPr lang="zh-CN" altLang="en-US" dirty="0">
                <a:ea typeface="等线"/>
                <a:cs typeface="Calibri"/>
              </a:rPr>
              <a:t>Bootrom</a:t>
            </a:r>
          </a:p>
          <a:p>
            <a:pPr lvl="1"/>
            <a:r>
              <a:rPr lang="zh-CN" altLang="en-US" dirty="0">
                <a:ea typeface="等线"/>
                <a:cs typeface="Calibri"/>
              </a:rPr>
              <a:t># Tiles</a:t>
            </a:r>
          </a:p>
          <a:p>
            <a:pPr lvl="1"/>
            <a:r>
              <a:rPr lang="zh-CN" altLang="en-US" dirty="0">
                <a:ea typeface="等线"/>
                <a:cs typeface="Calibri"/>
              </a:rPr>
              <a:t>$block # bytes</a:t>
            </a:r>
          </a:p>
          <a:p>
            <a:pPr marL="457200" lvl="1" indent="0">
              <a:buNone/>
            </a:pPr>
            <a:endParaRPr lang="zh-CN" altLang="en-US" dirty="0">
              <a:ea typeface="等线"/>
              <a:cs typeface="Calibri"/>
            </a:endParaRPr>
          </a:p>
        </p:txBody>
      </p:sp>
    </p:spTree>
    <p:extLst>
      <p:ext uri="{BB962C8B-B14F-4D97-AF65-F5344CB8AC3E}">
        <p14:creationId xmlns:p14="http://schemas.microsoft.com/office/powerpoint/2010/main" val="67553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2F0A9-41CC-4C26-9F90-B3220D552B2E}"/>
              </a:ext>
            </a:extLst>
          </p:cNvPr>
          <p:cNvSpPr>
            <a:spLocks noGrp="1"/>
          </p:cNvSpPr>
          <p:nvPr>
            <p:ph type="title"/>
          </p:nvPr>
        </p:nvSpPr>
        <p:spPr/>
        <p:txBody>
          <a:bodyPr/>
          <a:lstStyle/>
          <a:p>
            <a:r>
              <a:rPr lang="zh-CN">
                <a:ea typeface="+mj-lt"/>
                <a:cs typeface="+mj-lt"/>
              </a:rPr>
              <a:t>Important Interfaces in the Rocket Chip</a:t>
            </a:r>
          </a:p>
        </p:txBody>
      </p:sp>
      <p:sp>
        <p:nvSpPr>
          <p:cNvPr id="3" name="内容占位符 2">
            <a:extLst>
              <a:ext uri="{FF2B5EF4-FFF2-40B4-BE49-F238E27FC236}">
                <a16:creationId xmlns:a16="http://schemas.microsoft.com/office/drawing/2014/main" id="{34717133-D320-4C40-9A16-177846C98C00}"/>
              </a:ext>
            </a:extLst>
          </p:cNvPr>
          <p:cNvSpPr>
            <a:spLocks noGrp="1"/>
          </p:cNvSpPr>
          <p:nvPr>
            <p:ph idx="1"/>
          </p:nvPr>
        </p:nvSpPr>
        <p:spPr/>
        <p:txBody>
          <a:bodyPr vert="horz" lIns="91440" tIns="45720" rIns="91440" bIns="45720" rtlCol="0" anchor="t">
            <a:normAutofit/>
          </a:bodyPr>
          <a:lstStyle/>
          <a:p>
            <a:r>
              <a:rPr lang="zh-CN" altLang="en-US">
                <a:ea typeface="等线"/>
                <a:cs typeface="Calibri"/>
              </a:rPr>
              <a:t>TileLink</a:t>
            </a:r>
            <a:endParaRPr lang="zh-CN" altLang="en-US">
              <a:ea typeface="等线" panose="02010600030101010101" pitchFamily="2" charset="-122"/>
              <a:cs typeface="Calibri"/>
            </a:endParaRPr>
          </a:p>
          <a:p>
            <a:pPr lvl="1"/>
            <a:r>
              <a:rPr lang="zh-CN" altLang="en-US">
                <a:ea typeface="等线"/>
                <a:cs typeface="+mn-lt"/>
              </a:rPr>
              <a:t>Specific to Rocket Chip</a:t>
            </a:r>
          </a:p>
          <a:p>
            <a:pPr lvl="1"/>
            <a:r>
              <a:rPr lang="en-US" altLang="zh-CN">
                <a:ea typeface="+mn-lt"/>
                <a:cs typeface="+mn-lt"/>
              </a:rPr>
              <a:t>I</a:t>
            </a:r>
            <a:r>
              <a:rPr lang="zh-CN">
                <a:ea typeface="+mn-lt"/>
                <a:cs typeface="+mn-lt"/>
              </a:rPr>
              <a:t>nte</a:t>
            </a:r>
            <a:r>
              <a:rPr lang="en-US" altLang="zh-CN">
                <a:ea typeface="+mn-lt"/>
                <a:cs typeface="+mn-lt"/>
              </a:rPr>
              <a:t>r-</a:t>
            </a:r>
            <a:r>
              <a:rPr lang="zh-CN">
                <a:ea typeface="+mn-lt"/>
                <a:cs typeface="+mn-lt"/>
              </a:rPr>
              <a:t>tile cache</a:t>
            </a:r>
            <a:r>
              <a:rPr lang="zh-CN" altLang="en-US">
                <a:ea typeface="+mn-lt"/>
                <a:cs typeface="+mn-lt"/>
              </a:rPr>
              <a:t> </a:t>
            </a:r>
            <a:r>
              <a:rPr lang="en-US" altLang="zh-CN">
                <a:ea typeface="+mn-lt"/>
                <a:cs typeface="+mn-lt"/>
              </a:rPr>
              <a:t>c</a:t>
            </a:r>
            <a:r>
              <a:rPr lang="zh-CN">
                <a:ea typeface="+mn-lt"/>
                <a:cs typeface="+mn-lt"/>
              </a:rPr>
              <a:t>oher</a:t>
            </a:r>
            <a:r>
              <a:rPr lang="en-US" altLang="zh-CN">
                <a:ea typeface="+mn-lt"/>
                <a:cs typeface="+mn-lt"/>
              </a:rPr>
              <a:t>en</a:t>
            </a:r>
            <a:r>
              <a:rPr lang="zh-CN">
                <a:ea typeface="+mn-lt"/>
                <a:cs typeface="+mn-lt"/>
              </a:rPr>
              <a:t>ce net</a:t>
            </a:r>
            <a:r>
              <a:rPr lang="en-US" altLang="zh-CN">
                <a:ea typeface="+mn-lt"/>
                <a:cs typeface="+mn-lt"/>
              </a:rPr>
              <a:t>work</a:t>
            </a:r>
          </a:p>
          <a:p>
            <a:r>
              <a:rPr lang="en-US" altLang="zh-CN">
                <a:ea typeface="等线"/>
                <a:cs typeface="Calibri"/>
              </a:rPr>
              <a:t>RoCC (</a:t>
            </a:r>
            <a:r>
              <a:rPr lang="en-US">
                <a:ea typeface="+mn-lt"/>
                <a:cs typeface="+mn-lt"/>
              </a:rPr>
              <a:t>The Rocket Custom Coprocessor interface</a:t>
            </a:r>
            <a:r>
              <a:rPr lang="en-US" altLang="zh-CN">
                <a:ea typeface="等线"/>
                <a:cs typeface="Calibri"/>
              </a:rPr>
              <a:t>)</a:t>
            </a:r>
          </a:p>
          <a:p>
            <a:pPr lvl="1"/>
            <a:r>
              <a:rPr lang="en-US" altLang="zh-CN">
                <a:ea typeface="等线"/>
                <a:cs typeface="Calibri"/>
              </a:rPr>
              <a:t>A special interface that </a:t>
            </a:r>
            <a:r>
              <a:rPr lang="en-US">
                <a:ea typeface="+mn-lt"/>
                <a:cs typeface="+mn-lt"/>
              </a:rPr>
              <a:t>helps attach accelerators to Rocket</a:t>
            </a:r>
            <a:endParaRPr lang="en-US" altLang="zh-CN">
              <a:ea typeface="等线"/>
              <a:cs typeface="Calibri"/>
            </a:endParaRPr>
          </a:p>
          <a:p>
            <a:r>
              <a:rPr lang="zh-CN" altLang="en-US">
                <a:ea typeface="等线"/>
                <a:cs typeface="Calibri"/>
              </a:rPr>
              <a:t>AXI (</a:t>
            </a:r>
            <a:r>
              <a:rPr lang="zh-CN">
                <a:ea typeface="+mn-lt"/>
                <a:cs typeface="+mn-lt"/>
              </a:rPr>
              <a:t>Advanced eXtensible Interface</a:t>
            </a:r>
            <a:r>
              <a:rPr lang="zh-CN" altLang="en-US">
                <a:ea typeface="等线"/>
                <a:cs typeface="Calibri"/>
              </a:rPr>
              <a:t>)</a:t>
            </a:r>
          </a:p>
          <a:p>
            <a:pPr lvl="1"/>
            <a:r>
              <a:rPr lang="zh-CN" altLang="en-US">
                <a:ea typeface="等线"/>
                <a:cs typeface="Calibri"/>
              </a:rPr>
              <a:t>Open standards specified by ARM</a:t>
            </a:r>
          </a:p>
        </p:txBody>
      </p:sp>
    </p:spTree>
    <p:extLst>
      <p:ext uri="{BB962C8B-B14F-4D97-AF65-F5344CB8AC3E}">
        <p14:creationId xmlns:p14="http://schemas.microsoft.com/office/powerpoint/2010/main" val="55261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389CC3-B960-4788-843C-76B8EBD947C7}"/>
              </a:ext>
            </a:extLst>
          </p:cNvPr>
          <p:cNvSpPr>
            <a:spLocks noGrp="1"/>
          </p:cNvSpPr>
          <p:nvPr>
            <p:ph type="title"/>
          </p:nvPr>
        </p:nvSpPr>
        <p:spPr/>
        <p:txBody>
          <a:bodyPr/>
          <a:lstStyle/>
          <a:p>
            <a:r>
              <a:rPr lang="zh-CN" altLang="en-US">
                <a:ea typeface="等线 Light"/>
                <a:cs typeface="Calibri Light"/>
              </a:rPr>
              <a:t>TileLink</a:t>
            </a:r>
            <a:endParaRPr lang="zh-CN" altLang="en-US"/>
          </a:p>
        </p:txBody>
      </p:sp>
      <p:sp>
        <p:nvSpPr>
          <p:cNvPr id="3" name="内容占位符 2">
            <a:extLst>
              <a:ext uri="{FF2B5EF4-FFF2-40B4-BE49-F238E27FC236}">
                <a16:creationId xmlns:a16="http://schemas.microsoft.com/office/drawing/2014/main" id="{C5FFF24E-C9A2-413B-985E-58B14D0598E4}"/>
              </a:ext>
            </a:extLst>
          </p:cNvPr>
          <p:cNvSpPr>
            <a:spLocks noGrp="1"/>
          </p:cNvSpPr>
          <p:nvPr>
            <p:ph idx="1"/>
          </p:nvPr>
        </p:nvSpPr>
        <p:spPr>
          <a:xfrm>
            <a:off x="838200" y="1825625"/>
            <a:ext cx="11231696" cy="4351338"/>
          </a:xfrm>
        </p:spPr>
        <p:txBody>
          <a:bodyPr vert="horz" lIns="91440" tIns="45720" rIns="91440" bIns="45720" rtlCol="0" anchor="t">
            <a:normAutofit/>
          </a:bodyPr>
          <a:lstStyle/>
          <a:p>
            <a:r>
              <a:rPr lang="zh-CN" altLang="en-US">
                <a:ea typeface="等线"/>
                <a:cs typeface="Calibri"/>
              </a:rPr>
              <a:t>Agents</a:t>
            </a:r>
            <a:endParaRPr lang="zh-CN" altLang="en-US">
              <a:ea typeface="等线" panose="02010600030101010101" pitchFamily="2" charset="-122"/>
              <a:cs typeface="Calibri"/>
            </a:endParaRPr>
          </a:p>
          <a:p>
            <a:pPr lvl="1"/>
            <a:r>
              <a:rPr lang="zh-CN" altLang="en-US">
                <a:ea typeface="等线"/>
                <a:cs typeface="Calibri"/>
              </a:rPr>
              <a:t>Client: </a:t>
            </a:r>
            <a:r>
              <a:rPr lang="zh-CN">
                <a:ea typeface="+mn-lt"/>
                <a:cs typeface="+mn-lt"/>
              </a:rPr>
              <a:t>manipulates data in cache blocks</a:t>
            </a:r>
            <a:endParaRPr lang="zh-CN" altLang="en-US">
              <a:ea typeface="等线"/>
              <a:cs typeface="Calibri"/>
            </a:endParaRPr>
          </a:p>
          <a:p>
            <a:pPr lvl="1"/>
            <a:r>
              <a:rPr lang="zh-CN" altLang="en-US">
                <a:ea typeface="等线"/>
                <a:cs typeface="Calibri"/>
              </a:rPr>
              <a:t>Manager: tracks and controls the access and dataflow of the cache blocks</a:t>
            </a:r>
          </a:p>
          <a:p>
            <a:r>
              <a:rPr lang="zh-CN" altLang="en-US">
                <a:ea typeface="等线"/>
                <a:cs typeface="Calibri"/>
              </a:rPr>
              <a:t>Channels</a:t>
            </a:r>
          </a:p>
          <a:p>
            <a:pPr lvl="1"/>
            <a:r>
              <a:rPr lang="zh-CN" altLang="en-US">
                <a:ea typeface="等线"/>
                <a:cs typeface="Calibri"/>
              </a:rPr>
              <a:t>Acquire: </a:t>
            </a:r>
            <a:r>
              <a:rPr lang="zh-CN">
                <a:ea typeface="+mn-lt"/>
                <a:cs typeface="+mn-lt"/>
              </a:rPr>
              <a:t>getting permissions on a cache block and writing back data</a:t>
            </a:r>
          </a:p>
          <a:p>
            <a:pPr lvl="1"/>
            <a:r>
              <a:rPr lang="zh-CN" altLang="en-US">
                <a:ea typeface="等线"/>
                <a:cs typeface="Calibri"/>
              </a:rPr>
              <a:t>Probe:  find out if a client holds a certain cache block</a:t>
            </a:r>
          </a:p>
          <a:p>
            <a:pPr lvl="1"/>
            <a:r>
              <a:rPr lang="zh-CN" altLang="en-US">
                <a:ea typeface="等线"/>
                <a:cs typeface="Calibri"/>
              </a:rPr>
              <a:t>Release: response to a probe, returns permissions for a cache block with its data</a:t>
            </a:r>
          </a:p>
          <a:p>
            <a:pPr lvl="1"/>
            <a:r>
              <a:rPr lang="zh-CN" altLang="en-US">
                <a:ea typeface="等线"/>
                <a:cs typeface="Calibri"/>
              </a:rPr>
              <a:t>Grant: provide permissions and data for a cache block or acknowledge a release</a:t>
            </a:r>
          </a:p>
          <a:p>
            <a:pPr lvl="1"/>
            <a:r>
              <a:rPr lang="zh-CN" altLang="en-US">
                <a:ea typeface="等线"/>
                <a:cs typeface="Calibri"/>
              </a:rPr>
              <a:t>Finish: used as a final acknowledgement after receiving a Grant</a:t>
            </a:r>
          </a:p>
        </p:txBody>
      </p:sp>
    </p:spTree>
    <p:extLst>
      <p:ext uri="{BB962C8B-B14F-4D97-AF65-F5344CB8AC3E}">
        <p14:creationId xmlns:p14="http://schemas.microsoft.com/office/powerpoint/2010/main" val="226951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6940AA-EE87-4677-B21B-8290CE58319C}"/>
              </a:ext>
            </a:extLst>
          </p:cNvPr>
          <p:cNvSpPr>
            <a:spLocks noGrp="1"/>
          </p:cNvSpPr>
          <p:nvPr>
            <p:ph type="title"/>
          </p:nvPr>
        </p:nvSpPr>
        <p:spPr/>
        <p:txBody>
          <a:bodyPr/>
          <a:lstStyle/>
          <a:p>
            <a:r>
              <a:rPr lang="zh-CN" altLang="en-US" dirty="0">
                <a:ea typeface="等线 Light"/>
                <a:cs typeface="Calibri Light"/>
              </a:rPr>
              <a:t>TileLink: </a:t>
            </a:r>
            <a:r>
              <a:rPr lang="en-US" altLang="zh-CN" dirty="0">
                <a:ea typeface="等线 Light"/>
                <a:cs typeface="Calibri Light"/>
              </a:rPr>
              <a:t>O</a:t>
            </a:r>
            <a:r>
              <a:rPr lang="zh-CN" altLang="en-US" dirty="0">
                <a:ea typeface="等线 Light"/>
                <a:cs typeface="Calibri Light"/>
              </a:rPr>
              <a:t>perations</a:t>
            </a:r>
            <a:endParaRPr lang="zh-CN" altLang="en-US" dirty="0"/>
          </a:p>
        </p:txBody>
      </p:sp>
      <p:pic>
        <p:nvPicPr>
          <p:cNvPr id="4" name="图片 4" descr="手机屏幕截图&#10;&#10;已生成高可信度的说明">
            <a:extLst>
              <a:ext uri="{FF2B5EF4-FFF2-40B4-BE49-F238E27FC236}">
                <a16:creationId xmlns:a16="http://schemas.microsoft.com/office/drawing/2014/main" id="{9264AED9-14DE-4B4D-9795-D0EB06373051}"/>
              </a:ext>
            </a:extLst>
          </p:cNvPr>
          <p:cNvPicPr>
            <a:picLocks noGrp="1" noChangeAspect="1"/>
          </p:cNvPicPr>
          <p:nvPr>
            <p:ph idx="1"/>
          </p:nvPr>
        </p:nvPicPr>
        <p:blipFill>
          <a:blip r:embed="rId3"/>
          <a:stretch>
            <a:fillRect/>
          </a:stretch>
        </p:blipFill>
        <p:spPr>
          <a:xfrm>
            <a:off x="2443166" y="1825625"/>
            <a:ext cx="7468060" cy="4451272"/>
          </a:xfrm>
        </p:spPr>
      </p:pic>
    </p:spTree>
    <p:extLst>
      <p:ext uri="{BB962C8B-B14F-4D97-AF65-F5344CB8AC3E}">
        <p14:creationId xmlns:p14="http://schemas.microsoft.com/office/powerpoint/2010/main" val="33785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CDA9DE-C387-4124-8BEC-877E82CA4039}"/>
              </a:ext>
            </a:extLst>
          </p:cNvPr>
          <p:cNvSpPr>
            <a:spLocks noGrp="1"/>
          </p:cNvSpPr>
          <p:nvPr>
            <p:ph type="title"/>
          </p:nvPr>
        </p:nvSpPr>
        <p:spPr/>
        <p:txBody>
          <a:bodyPr/>
          <a:lstStyle/>
          <a:p>
            <a:r>
              <a:rPr lang="zh-CN" altLang="en-US">
                <a:ea typeface="等线 Light"/>
                <a:cs typeface="Calibri Light"/>
              </a:rPr>
              <a:t>TileLink: </a:t>
            </a:r>
            <a:r>
              <a:rPr lang="en-US" altLang="zh-CN">
                <a:ea typeface="等线 Light"/>
                <a:cs typeface="Calibri Light"/>
              </a:rPr>
              <a:t>O</a:t>
            </a:r>
            <a:r>
              <a:rPr lang="zh-CN" altLang="en-US">
                <a:ea typeface="等线 Light"/>
                <a:cs typeface="Calibri Light"/>
              </a:rPr>
              <a:t>perations</a:t>
            </a:r>
            <a:endParaRPr lang="zh-CN" altLang="en-US"/>
          </a:p>
        </p:txBody>
      </p:sp>
      <p:pic>
        <p:nvPicPr>
          <p:cNvPr id="4" name="图片 4" descr="手机屏幕截图&#10;&#10;已生成高可信度的说明">
            <a:extLst>
              <a:ext uri="{FF2B5EF4-FFF2-40B4-BE49-F238E27FC236}">
                <a16:creationId xmlns:a16="http://schemas.microsoft.com/office/drawing/2014/main" id="{999C4F8F-ABBB-4858-8310-A6BF6E7F05A7}"/>
              </a:ext>
            </a:extLst>
          </p:cNvPr>
          <p:cNvPicPr>
            <a:picLocks noGrp="1" noChangeAspect="1"/>
          </p:cNvPicPr>
          <p:nvPr>
            <p:ph idx="1"/>
          </p:nvPr>
        </p:nvPicPr>
        <p:blipFill>
          <a:blip r:embed="rId3"/>
          <a:stretch>
            <a:fillRect/>
          </a:stretch>
        </p:blipFill>
        <p:spPr>
          <a:xfrm>
            <a:off x="2353613" y="1825625"/>
            <a:ext cx="7484774" cy="4351338"/>
          </a:xfrm>
        </p:spPr>
      </p:pic>
    </p:spTree>
    <p:extLst>
      <p:ext uri="{BB962C8B-B14F-4D97-AF65-F5344CB8AC3E}">
        <p14:creationId xmlns:p14="http://schemas.microsoft.com/office/powerpoint/2010/main" val="55424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C24FA4-C546-464C-B97F-EC9A9849A7AF}"/>
              </a:ext>
            </a:extLst>
          </p:cNvPr>
          <p:cNvSpPr>
            <a:spLocks noGrp="1"/>
          </p:cNvSpPr>
          <p:nvPr>
            <p:ph type="title"/>
          </p:nvPr>
        </p:nvSpPr>
        <p:spPr/>
        <p:txBody>
          <a:bodyPr/>
          <a:lstStyle/>
          <a:p>
            <a:r>
              <a:rPr lang="zh-CN" altLang="en-US">
                <a:ea typeface="等线 Light"/>
                <a:cs typeface="Calibri Light"/>
              </a:rPr>
              <a:t>TileLink: </a:t>
            </a:r>
            <a:r>
              <a:rPr lang="en-US" altLang="zh-CN">
                <a:ea typeface="等线 Light"/>
                <a:cs typeface="Calibri Light"/>
              </a:rPr>
              <a:t>O</a:t>
            </a:r>
            <a:r>
              <a:rPr lang="zh-CN" altLang="en-US">
                <a:ea typeface="等线 Light"/>
                <a:cs typeface="Calibri Light"/>
              </a:rPr>
              <a:t>perations</a:t>
            </a:r>
            <a:endParaRPr lang="zh-CN" altLang="en-US"/>
          </a:p>
        </p:txBody>
      </p:sp>
      <p:pic>
        <p:nvPicPr>
          <p:cNvPr id="4" name="图片 4" descr="手机屏幕截图&#10;&#10;已生成高可信度的说明">
            <a:extLst>
              <a:ext uri="{FF2B5EF4-FFF2-40B4-BE49-F238E27FC236}">
                <a16:creationId xmlns:a16="http://schemas.microsoft.com/office/drawing/2014/main" id="{1D0F5086-31B8-4752-A8FC-151FDFC76D18}"/>
              </a:ext>
            </a:extLst>
          </p:cNvPr>
          <p:cNvPicPr>
            <a:picLocks noGrp="1" noChangeAspect="1"/>
          </p:cNvPicPr>
          <p:nvPr>
            <p:ph idx="1"/>
          </p:nvPr>
        </p:nvPicPr>
        <p:blipFill>
          <a:blip r:embed="rId3"/>
          <a:stretch>
            <a:fillRect/>
          </a:stretch>
        </p:blipFill>
        <p:spPr>
          <a:xfrm>
            <a:off x="2367962" y="1825625"/>
            <a:ext cx="7600009" cy="4436004"/>
          </a:xfrm>
        </p:spPr>
      </p:pic>
    </p:spTree>
    <p:extLst>
      <p:ext uri="{BB962C8B-B14F-4D97-AF65-F5344CB8AC3E}">
        <p14:creationId xmlns:p14="http://schemas.microsoft.com/office/powerpoint/2010/main" val="178623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F3B25-4DF9-4B6D-8682-B3D3D020EB28}"/>
              </a:ext>
            </a:extLst>
          </p:cNvPr>
          <p:cNvSpPr>
            <a:spLocks noGrp="1"/>
          </p:cNvSpPr>
          <p:nvPr>
            <p:ph type="title"/>
          </p:nvPr>
        </p:nvSpPr>
        <p:spPr/>
        <p:txBody>
          <a:bodyPr/>
          <a:lstStyle/>
          <a:p>
            <a:r>
              <a:rPr lang="zh-CN" altLang="en-US" dirty="0">
                <a:ea typeface="等线 Light"/>
                <a:cs typeface="Calibri Light"/>
              </a:rPr>
              <a:t>RoCC</a:t>
            </a:r>
            <a:r>
              <a:rPr lang="en-US" altLang="zh-CN" dirty="0">
                <a:ea typeface="等线 Light"/>
                <a:cs typeface="Calibri Light"/>
              </a:rPr>
              <a:t>: </a:t>
            </a:r>
            <a:r>
              <a:rPr lang="en-US" dirty="0"/>
              <a:t>Rocket Custom Coprocessor </a:t>
            </a:r>
            <a:endParaRPr lang="zh-CN" altLang="en-US" dirty="0"/>
          </a:p>
        </p:txBody>
      </p:sp>
      <p:sp>
        <p:nvSpPr>
          <p:cNvPr id="3" name="内容占位符 2">
            <a:extLst>
              <a:ext uri="{FF2B5EF4-FFF2-40B4-BE49-F238E27FC236}">
                <a16:creationId xmlns:a16="http://schemas.microsoft.com/office/drawing/2014/main" id="{72C3330C-E221-4A46-851E-32AF4B875483}"/>
              </a:ext>
            </a:extLst>
          </p:cNvPr>
          <p:cNvSpPr>
            <a:spLocks noGrp="1"/>
          </p:cNvSpPr>
          <p:nvPr>
            <p:ph idx="1"/>
          </p:nvPr>
        </p:nvSpPr>
        <p:spPr/>
        <p:txBody>
          <a:bodyPr vert="horz" lIns="91440" tIns="45720" rIns="91440" bIns="45720" rtlCol="0" anchor="t">
            <a:normAutofit/>
          </a:bodyPr>
          <a:lstStyle/>
          <a:p>
            <a:r>
              <a:rPr lang="zh-CN" dirty="0">
                <a:ea typeface="+mn-lt"/>
                <a:cs typeface="+mn-lt"/>
              </a:rPr>
              <a:t>The RoCC accelerators follow a standard instruc</a:t>
            </a:r>
            <a:r>
              <a:rPr lang="en-US" altLang="zh-CN" dirty="0" err="1">
                <a:ea typeface="+mn-lt"/>
                <a:cs typeface="+mn-lt"/>
              </a:rPr>
              <a:t>ti</a:t>
            </a:r>
            <a:r>
              <a:rPr lang="zh-CN" dirty="0">
                <a:ea typeface="+mn-lt"/>
                <a:cs typeface="+mn-lt"/>
              </a:rPr>
              <a:t>on format </a:t>
            </a:r>
            <a:endParaRPr lang="zh-CN" altLang="en-US" dirty="0">
              <a:cs typeface="Calibri" panose="020F0502020204030204"/>
            </a:endParaRPr>
          </a:p>
          <a:p>
            <a:pPr lvl="1"/>
            <a:r>
              <a:rPr lang="zh-CN" dirty="0">
                <a:ea typeface="+mn-lt"/>
                <a:cs typeface="+mn-lt"/>
              </a:rPr>
              <a:t>2 register values can op</a:t>
            </a:r>
            <a:r>
              <a:rPr lang="en-US" altLang="zh-CN" dirty="0" err="1">
                <a:ea typeface="+mn-lt"/>
                <a:cs typeface="+mn-lt"/>
              </a:rPr>
              <a:t>ti</a:t>
            </a:r>
            <a:r>
              <a:rPr lang="zh-CN" dirty="0">
                <a:ea typeface="+mn-lt"/>
                <a:cs typeface="+mn-lt"/>
              </a:rPr>
              <a:t>onally be passed to the accelerator </a:t>
            </a:r>
            <a:endParaRPr lang="zh-CN" altLang="en-US" dirty="0">
              <a:ea typeface="等线"/>
              <a:cs typeface="Calibri"/>
            </a:endParaRPr>
          </a:p>
          <a:p>
            <a:pPr lvl="1"/>
            <a:r>
              <a:rPr lang="zh-CN" altLang="en-US" dirty="0">
                <a:ea typeface="等线"/>
                <a:cs typeface="Calibri"/>
              </a:rPr>
              <a:t>An optional destination register can also be passed into the accelerator</a:t>
            </a:r>
          </a:p>
          <a:p>
            <a:pPr lvl="1"/>
            <a:r>
              <a:rPr lang="zh-CN" altLang="en-US" dirty="0">
                <a:ea typeface="等线"/>
                <a:cs typeface="Calibri"/>
              </a:rPr>
              <a:t>A function code is passed to the accelerator and can be used to trigger specific operations</a:t>
            </a:r>
          </a:p>
        </p:txBody>
      </p:sp>
      <p:pic>
        <p:nvPicPr>
          <p:cNvPr id="4" name="图片 4" descr="手机屏幕截图&#10;&#10;已生成高可信度的说明">
            <a:extLst>
              <a:ext uri="{FF2B5EF4-FFF2-40B4-BE49-F238E27FC236}">
                <a16:creationId xmlns:a16="http://schemas.microsoft.com/office/drawing/2014/main" id="{F68C5D22-9692-4556-AE55-A79E98FEC030}"/>
              </a:ext>
            </a:extLst>
          </p:cNvPr>
          <p:cNvPicPr>
            <a:picLocks noChangeAspect="1"/>
          </p:cNvPicPr>
          <p:nvPr/>
        </p:nvPicPr>
        <p:blipFill rotWithShape="1">
          <a:blip r:embed="rId3"/>
          <a:srcRect b="34628"/>
          <a:stretch/>
        </p:blipFill>
        <p:spPr>
          <a:xfrm>
            <a:off x="684362" y="4409528"/>
            <a:ext cx="10852030" cy="1161713"/>
          </a:xfrm>
          <a:prstGeom prst="rect">
            <a:avLst/>
          </a:prstGeom>
        </p:spPr>
      </p:pic>
      <p:sp>
        <p:nvSpPr>
          <p:cNvPr id="5" name="TextBox 4">
            <a:extLst>
              <a:ext uri="{FF2B5EF4-FFF2-40B4-BE49-F238E27FC236}">
                <a16:creationId xmlns:a16="http://schemas.microsoft.com/office/drawing/2014/main" id="{8B3BAEF2-9B34-4ECC-955D-72AFCA3FE9FD}"/>
              </a:ext>
            </a:extLst>
          </p:cNvPr>
          <p:cNvSpPr txBox="1"/>
          <p:nvPr/>
        </p:nvSpPr>
        <p:spPr>
          <a:xfrm>
            <a:off x="4436079" y="5571241"/>
            <a:ext cx="3319841" cy="369332"/>
          </a:xfrm>
          <a:prstGeom prst="rect">
            <a:avLst/>
          </a:prstGeom>
          <a:noFill/>
        </p:spPr>
        <p:txBody>
          <a:bodyPr wrap="square" rtlCol="0">
            <a:spAutoFit/>
          </a:bodyPr>
          <a:lstStyle/>
          <a:p>
            <a:r>
              <a:rPr lang="en-US" dirty="0"/>
              <a:t>The </a:t>
            </a:r>
            <a:r>
              <a:rPr lang="en-US" dirty="0" err="1"/>
              <a:t>RoCC</a:t>
            </a:r>
            <a:r>
              <a:rPr lang="en-US" dirty="0"/>
              <a:t> instruction encoding.</a:t>
            </a:r>
          </a:p>
        </p:txBody>
      </p:sp>
    </p:spTree>
    <p:extLst>
      <p:ext uri="{BB962C8B-B14F-4D97-AF65-F5344CB8AC3E}">
        <p14:creationId xmlns:p14="http://schemas.microsoft.com/office/powerpoint/2010/main" val="34433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A97B-0C78-48FD-A57C-F505D577D270}"/>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B93B794F-AC47-467C-9372-8E201302C4DC}"/>
              </a:ext>
            </a:extLst>
          </p:cNvPr>
          <p:cNvSpPr>
            <a:spLocks noGrp="1"/>
          </p:cNvSpPr>
          <p:nvPr>
            <p:ph idx="1"/>
          </p:nvPr>
        </p:nvSpPr>
        <p:spPr/>
        <p:txBody>
          <a:bodyPr vert="horz" lIns="91440" tIns="45720" rIns="91440" bIns="45720" rtlCol="0" anchor="t">
            <a:normAutofit/>
          </a:bodyPr>
          <a:lstStyle/>
          <a:p>
            <a:r>
              <a:rPr lang="en-US"/>
              <a:t>BOOM Core Design</a:t>
            </a:r>
          </a:p>
          <a:p>
            <a:r>
              <a:rPr lang="en-US">
                <a:solidFill>
                  <a:schemeClr val="bg2"/>
                </a:solidFill>
              </a:rPr>
              <a:t>Introduction to Rocket SoC Generator</a:t>
            </a:r>
            <a:endParaRPr lang="en-US">
              <a:solidFill>
                <a:schemeClr val="bg2"/>
              </a:solidFill>
              <a:cs typeface="Calibri"/>
            </a:endParaRPr>
          </a:p>
          <a:p>
            <a:r>
              <a:rPr lang="en-US">
                <a:solidFill>
                  <a:schemeClr val="bg2"/>
                </a:solidFill>
              </a:rPr>
              <a:t>Chisel Agile Hardware Design Flow</a:t>
            </a:r>
            <a:endParaRPr lang="en-US">
              <a:solidFill>
                <a:schemeClr val="bg2"/>
              </a:solidFill>
              <a:cs typeface="Calibri"/>
            </a:endParaRPr>
          </a:p>
        </p:txBody>
      </p:sp>
    </p:spTree>
    <p:extLst>
      <p:ext uri="{BB962C8B-B14F-4D97-AF65-F5344CB8AC3E}">
        <p14:creationId xmlns:p14="http://schemas.microsoft.com/office/powerpoint/2010/main" val="41683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7EAEE1-474E-4094-A8BB-C75995D0F400}"/>
              </a:ext>
            </a:extLst>
          </p:cNvPr>
          <p:cNvSpPr>
            <a:spLocks noGrp="1"/>
          </p:cNvSpPr>
          <p:nvPr>
            <p:ph type="title"/>
          </p:nvPr>
        </p:nvSpPr>
        <p:spPr/>
        <p:txBody>
          <a:bodyPr/>
          <a:lstStyle/>
          <a:p>
            <a:r>
              <a:rPr lang="zh-CN" altLang="en-US" dirty="0">
                <a:ea typeface="等线 Light"/>
                <a:cs typeface="Calibri Light"/>
              </a:rPr>
              <a:t>RoCC</a:t>
            </a:r>
            <a:r>
              <a:rPr lang="en-US" altLang="zh-CN" dirty="0">
                <a:ea typeface="等线 Light"/>
                <a:cs typeface="Calibri Light"/>
              </a:rPr>
              <a:t>: </a:t>
            </a:r>
            <a:r>
              <a:rPr lang="en-US" dirty="0"/>
              <a:t>Rocket Custom Coprocessor </a:t>
            </a:r>
            <a:endParaRPr lang="zh-CN" altLang="en-US" dirty="0">
              <a:ea typeface="等线 Light"/>
              <a:cs typeface="Calibri Light"/>
            </a:endParaRPr>
          </a:p>
        </p:txBody>
      </p:sp>
      <p:pic>
        <p:nvPicPr>
          <p:cNvPr id="4" name="图片 4" descr="手机屏幕截图&#10;&#10;已生成高可信度的说明">
            <a:extLst>
              <a:ext uri="{FF2B5EF4-FFF2-40B4-BE49-F238E27FC236}">
                <a16:creationId xmlns:a16="http://schemas.microsoft.com/office/drawing/2014/main" id="{7E171B5A-C2D3-431C-85D2-8649B8C51427}"/>
              </a:ext>
            </a:extLst>
          </p:cNvPr>
          <p:cNvPicPr>
            <a:picLocks noGrp="1" noChangeAspect="1"/>
          </p:cNvPicPr>
          <p:nvPr>
            <p:ph idx="1"/>
          </p:nvPr>
        </p:nvPicPr>
        <p:blipFill rotWithShape="1">
          <a:blip r:embed="rId3"/>
          <a:srcRect b="7800"/>
          <a:stretch/>
        </p:blipFill>
        <p:spPr>
          <a:xfrm>
            <a:off x="6543836" y="1259801"/>
            <a:ext cx="5038918" cy="4668684"/>
          </a:xfrm>
        </p:spPr>
      </p:pic>
      <p:sp>
        <p:nvSpPr>
          <p:cNvPr id="8" name="内容占位符 2">
            <a:extLst>
              <a:ext uri="{FF2B5EF4-FFF2-40B4-BE49-F238E27FC236}">
                <a16:creationId xmlns:a16="http://schemas.microsoft.com/office/drawing/2014/main" id="{F53AAC8F-2CF6-41F4-A7EC-866BEF12D37D}"/>
              </a:ext>
            </a:extLst>
          </p:cNvPr>
          <p:cNvSpPr txBox="1">
            <a:spLocks/>
          </p:cNvSpPr>
          <p:nvPr/>
        </p:nvSpPr>
        <p:spPr>
          <a:xfrm>
            <a:off x="838200" y="1577147"/>
            <a:ext cx="536154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ea typeface="+mn-lt"/>
                <a:cs typeface="+mn-lt"/>
              </a:rPr>
              <a:t>The RoCC interface is split into several wires and bundles </a:t>
            </a:r>
            <a:endParaRPr lang="zh-CN" altLang="en-US">
              <a:ea typeface="等线" panose="02010600030101010101" pitchFamily="2" charset="-122"/>
              <a:cs typeface="Calibri"/>
            </a:endParaRPr>
          </a:p>
          <a:p>
            <a:pPr lvl="1"/>
            <a:r>
              <a:rPr lang="en-US" altLang="zh-CN" err="1">
                <a:ea typeface="+mn-lt"/>
                <a:cs typeface="+mn-lt"/>
              </a:rPr>
              <a:t>cmd</a:t>
            </a:r>
            <a:r>
              <a:rPr lang="zh-CN" altLang="en-US">
                <a:ea typeface="+mn-lt"/>
                <a:cs typeface="+mn-lt"/>
              </a:rPr>
              <a:t> </a:t>
            </a:r>
            <a:endParaRPr lang="en-US">
              <a:ea typeface="+mn-lt"/>
              <a:cs typeface="+mn-lt"/>
            </a:endParaRPr>
          </a:p>
          <a:p>
            <a:pPr lvl="1"/>
            <a:r>
              <a:rPr lang="en-US" altLang="zh-CN">
                <a:ea typeface="+mn-lt"/>
                <a:cs typeface="+mn-lt"/>
              </a:rPr>
              <a:t>resp</a:t>
            </a:r>
            <a:r>
              <a:rPr lang="zh-CN" altLang="en-US">
                <a:ea typeface="+mn-lt"/>
                <a:cs typeface="+mn-lt"/>
              </a:rPr>
              <a:t> </a:t>
            </a:r>
          </a:p>
          <a:p>
            <a:pPr lvl="1"/>
            <a:r>
              <a:rPr lang="en-US" altLang="zh-CN">
                <a:ea typeface="+mn-lt"/>
                <a:cs typeface="+mn-lt"/>
              </a:rPr>
              <a:t>busy</a:t>
            </a:r>
            <a:r>
              <a:rPr lang="zh-CN">
                <a:ea typeface="+mn-lt"/>
                <a:cs typeface="+mn-lt"/>
              </a:rPr>
              <a:t> </a:t>
            </a:r>
            <a:endParaRPr lang="en-US" altLang="zh-CN">
              <a:ea typeface="等线"/>
              <a:cs typeface="Calibri"/>
            </a:endParaRPr>
          </a:p>
          <a:p>
            <a:pPr lvl="1"/>
            <a:r>
              <a:rPr lang="en-US" altLang="zh-CN" err="1">
                <a:ea typeface="等线"/>
                <a:cs typeface="Calibri"/>
              </a:rPr>
              <a:t>Mem.req</a:t>
            </a:r>
            <a:endParaRPr lang="en-US" altLang="zh-CN">
              <a:ea typeface="等线"/>
              <a:cs typeface="Calibri"/>
            </a:endParaRPr>
          </a:p>
          <a:p>
            <a:pPr lvl="1"/>
            <a:r>
              <a:rPr lang="en-US" altLang="zh-CN" err="1">
                <a:ea typeface="等线"/>
                <a:cs typeface="Calibri"/>
              </a:rPr>
              <a:t>Mem.rsp</a:t>
            </a:r>
            <a:endParaRPr lang="en-US" altLang="zh-CN">
              <a:ea typeface="等线"/>
              <a:cs typeface="Calibri"/>
            </a:endParaRPr>
          </a:p>
        </p:txBody>
      </p:sp>
      <p:sp>
        <p:nvSpPr>
          <p:cNvPr id="5" name="TextBox 4">
            <a:extLst>
              <a:ext uri="{FF2B5EF4-FFF2-40B4-BE49-F238E27FC236}">
                <a16:creationId xmlns:a16="http://schemas.microsoft.com/office/drawing/2014/main" id="{F80A5051-D292-4414-A2DD-6FB94CF6A9E3}"/>
              </a:ext>
            </a:extLst>
          </p:cNvPr>
          <p:cNvSpPr txBox="1"/>
          <p:nvPr/>
        </p:nvSpPr>
        <p:spPr>
          <a:xfrm>
            <a:off x="7870180" y="5928485"/>
            <a:ext cx="2386230" cy="369332"/>
          </a:xfrm>
          <a:prstGeom prst="rect">
            <a:avLst/>
          </a:prstGeom>
          <a:noFill/>
        </p:spPr>
        <p:txBody>
          <a:bodyPr wrap="square" rtlCol="0">
            <a:spAutoFit/>
          </a:bodyPr>
          <a:lstStyle/>
          <a:p>
            <a:r>
              <a:rPr lang="en-US" dirty="0"/>
              <a:t>Simplified view of </a:t>
            </a:r>
            <a:r>
              <a:rPr lang="en-US" dirty="0" err="1"/>
              <a:t>RoCC</a:t>
            </a:r>
            <a:endParaRPr lang="en-US" dirty="0"/>
          </a:p>
        </p:txBody>
      </p:sp>
    </p:spTree>
    <p:extLst>
      <p:ext uri="{BB962C8B-B14F-4D97-AF65-F5344CB8AC3E}">
        <p14:creationId xmlns:p14="http://schemas.microsoft.com/office/powerpoint/2010/main" val="217275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A97B-0C78-48FD-A57C-F505D577D270}"/>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B93B794F-AC47-467C-9372-8E201302C4DC}"/>
              </a:ext>
            </a:extLst>
          </p:cNvPr>
          <p:cNvSpPr>
            <a:spLocks noGrp="1"/>
          </p:cNvSpPr>
          <p:nvPr>
            <p:ph idx="1"/>
          </p:nvPr>
        </p:nvSpPr>
        <p:spPr/>
        <p:txBody>
          <a:bodyPr/>
          <a:lstStyle/>
          <a:p>
            <a:r>
              <a:rPr lang="en-US"/>
              <a:t>BOOM Core Design</a:t>
            </a:r>
          </a:p>
          <a:p>
            <a:r>
              <a:rPr lang="en-US"/>
              <a:t>Introduction to Rocket SoC Generator</a:t>
            </a:r>
          </a:p>
          <a:p>
            <a:r>
              <a:rPr lang="en-US"/>
              <a:t>Chisel Agile Hardware Design Flow</a:t>
            </a:r>
          </a:p>
        </p:txBody>
      </p:sp>
    </p:spTree>
    <p:extLst>
      <p:ext uri="{BB962C8B-B14F-4D97-AF65-F5344CB8AC3E}">
        <p14:creationId xmlns:p14="http://schemas.microsoft.com/office/powerpoint/2010/main" val="284352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3AB6-46F3-4D52-AB66-ECBCAF083876}"/>
              </a:ext>
            </a:extLst>
          </p:cNvPr>
          <p:cNvSpPr>
            <a:spLocks noGrp="1"/>
          </p:cNvSpPr>
          <p:nvPr>
            <p:ph type="title"/>
          </p:nvPr>
        </p:nvSpPr>
        <p:spPr/>
        <p:txBody>
          <a:bodyPr/>
          <a:lstStyle/>
          <a:p>
            <a:r>
              <a:rPr lang="en-US"/>
              <a:t>What is Chisel?</a:t>
            </a:r>
          </a:p>
        </p:txBody>
      </p:sp>
      <p:sp>
        <p:nvSpPr>
          <p:cNvPr id="3" name="Content Placeholder 2">
            <a:extLst>
              <a:ext uri="{FF2B5EF4-FFF2-40B4-BE49-F238E27FC236}">
                <a16:creationId xmlns:a16="http://schemas.microsoft.com/office/drawing/2014/main" id="{25002117-A75E-4621-BBB8-E147D5D1A8F3}"/>
              </a:ext>
            </a:extLst>
          </p:cNvPr>
          <p:cNvSpPr>
            <a:spLocks noGrp="1"/>
          </p:cNvSpPr>
          <p:nvPr>
            <p:ph idx="1"/>
          </p:nvPr>
        </p:nvSpPr>
        <p:spPr>
          <a:xfrm>
            <a:off x="467360" y="1591346"/>
            <a:ext cx="11580096" cy="4667250"/>
          </a:xfrm>
        </p:spPr>
        <p:txBody>
          <a:bodyPr/>
          <a:lstStyle/>
          <a:p>
            <a:r>
              <a:rPr lang="en-US"/>
              <a:t>Hardware description language: Verilog, VHDL. </a:t>
            </a:r>
          </a:p>
          <a:p>
            <a:pPr lvl="1"/>
            <a:r>
              <a:rPr lang="en-US"/>
              <a:t>too low-level</a:t>
            </a:r>
          </a:p>
          <a:p>
            <a:r>
              <a:rPr lang="en-US"/>
              <a:t>Chisel is a hardware construction language (HCL).</a:t>
            </a:r>
          </a:p>
          <a:p>
            <a:pPr lvl="1"/>
            <a:r>
              <a:rPr lang="en-US"/>
              <a:t>Chisel stands for Constructing Hardware in a Scala Embedded Language</a:t>
            </a:r>
          </a:p>
        </p:txBody>
      </p:sp>
    </p:spTree>
    <p:extLst>
      <p:ext uri="{BB962C8B-B14F-4D97-AF65-F5344CB8AC3E}">
        <p14:creationId xmlns:p14="http://schemas.microsoft.com/office/powerpoint/2010/main" val="166484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890B-9EFD-461E-B7ED-CDC36E297457}"/>
              </a:ext>
            </a:extLst>
          </p:cNvPr>
          <p:cNvSpPr>
            <a:spLocks noGrp="1"/>
          </p:cNvSpPr>
          <p:nvPr>
            <p:ph type="title"/>
          </p:nvPr>
        </p:nvSpPr>
        <p:spPr/>
        <p:txBody>
          <a:bodyPr/>
          <a:lstStyle/>
          <a:p>
            <a:r>
              <a:rPr lang="en-US"/>
              <a:t>A Finite State Machine Example</a:t>
            </a:r>
          </a:p>
        </p:txBody>
      </p:sp>
      <p:sp>
        <p:nvSpPr>
          <p:cNvPr id="3" name="Content Placeholder 2">
            <a:extLst>
              <a:ext uri="{FF2B5EF4-FFF2-40B4-BE49-F238E27FC236}">
                <a16:creationId xmlns:a16="http://schemas.microsoft.com/office/drawing/2014/main" id="{33E967EF-83A7-4F00-8678-51DA8CEE8470}"/>
              </a:ext>
            </a:extLst>
          </p:cNvPr>
          <p:cNvSpPr>
            <a:spLocks noGrp="1"/>
          </p:cNvSpPr>
          <p:nvPr>
            <p:ph idx="1"/>
          </p:nvPr>
        </p:nvSpPr>
        <p:spPr/>
        <p:txBody>
          <a:bodyPr/>
          <a:lstStyle/>
          <a:p>
            <a:r>
              <a:rPr lang="en-US"/>
              <a:t>Finite state machine is a typical building block that contains both combinational logic and sequential logic.</a:t>
            </a:r>
          </a:p>
        </p:txBody>
      </p:sp>
      <p:pic>
        <p:nvPicPr>
          <p:cNvPr id="5" name="Picture 4">
            <a:extLst>
              <a:ext uri="{FF2B5EF4-FFF2-40B4-BE49-F238E27FC236}">
                <a16:creationId xmlns:a16="http://schemas.microsoft.com/office/drawing/2014/main" id="{A67AF70C-37BD-4480-8DAA-2E55509C595E}"/>
              </a:ext>
            </a:extLst>
          </p:cNvPr>
          <p:cNvPicPr>
            <a:picLocks noChangeAspect="1"/>
          </p:cNvPicPr>
          <p:nvPr/>
        </p:nvPicPr>
        <p:blipFill>
          <a:blip r:embed="rId2"/>
          <a:stretch>
            <a:fillRect/>
          </a:stretch>
        </p:blipFill>
        <p:spPr>
          <a:xfrm>
            <a:off x="1715424" y="3603927"/>
            <a:ext cx="7429500" cy="2203704"/>
          </a:xfrm>
          <a:prstGeom prst="rect">
            <a:avLst/>
          </a:prstGeom>
        </p:spPr>
      </p:pic>
      <p:sp>
        <p:nvSpPr>
          <p:cNvPr id="6" name="TextBox 5">
            <a:extLst>
              <a:ext uri="{FF2B5EF4-FFF2-40B4-BE49-F238E27FC236}">
                <a16:creationId xmlns:a16="http://schemas.microsoft.com/office/drawing/2014/main" id="{63719C3A-A9D3-4982-AC75-0FA70F0B743A}"/>
              </a:ext>
            </a:extLst>
          </p:cNvPr>
          <p:cNvSpPr txBox="1"/>
          <p:nvPr/>
        </p:nvSpPr>
        <p:spPr>
          <a:xfrm>
            <a:off x="3580937" y="5807631"/>
            <a:ext cx="3698474" cy="369332"/>
          </a:xfrm>
          <a:prstGeom prst="rect">
            <a:avLst/>
          </a:prstGeom>
          <a:noFill/>
        </p:spPr>
        <p:txBody>
          <a:bodyPr wrap="square" rtlCol="0">
            <a:spAutoFit/>
          </a:bodyPr>
          <a:lstStyle/>
          <a:p>
            <a:r>
              <a:rPr lang="en-US"/>
              <a:t>A finite state machine (Moore’s type)</a:t>
            </a:r>
          </a:p>
        </p:txBody>
      </p:sp>
    </p:spTree>
    <p:extLst>
      <p:ext uri="{BB962C8B-B14F-4D97-AF65-F5344CB8AC3E}">
        <p14:creationId xmlns:p14="http://schemas.microsoft.com/office/powerpoint/2010/main" val="55140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A5F2-F016-41F9-868D-2DC08D5E40D5}"/>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A1B6C86-0A0F-4B89-9739-FED1D3B493DF}"/>
              </a:ext>
            </a:extLst>
          </p:cNvPr>
          <p:cNvPicPr>
            <a:picLocks noGrp="1" noChangeAspect="1"/>
          </p:cNvPicPr>
          <p:nvPr>
            <p:ph idx="1"/>
          </p:nvPr>
        </p:nvPicPr>
        <p:blipFill>
          <a:blip r:embed="rId2"/>
          <a:stretch>
            <a:fillRect/>
          </a:stretch>
        </p:blipFill>
        <p:spPr>
          <a:xfrm>
            <a:off x="4253383" y="5110025"/>
            <a:ext cx="4331880" cy="1757865"/>
          </a:xfrm>
          <a:prstGeom prst="rect">
            <a:avLst/>
          </a:prstGeom>
        </p:spPr>
      </p:pic>
      <p:pic>
        <p:nvPicPr>
          <p:cNvPr id="7" name="Picture 6">
            <a:extLst>
              <a:ext uri="{FF2B5EF4-FFF2-40B4-BE49-F238E27FC236}">
                <a16:creationId xmlns:a16="http://schemas.microsoft.com/office/drawing/2014/main" id="{A2E01F74-CD2A-48FC-85E2-1EC142B84038}"/>
              </a:ext>
            </a:extLst>
          </p:cNvPr>
          <p:cNvPicPr>
            <a:picLocks noChangeAspect="1"/>
          </p:cNvPicPr>
          <p:nvPr/>
        </p:nvPicPr>
        <p:blipFill rotWithShape="1">
          <a:blip r:embed="rId3"/>
          <a:srcRect t="7500"/>
          <a:stretch/>
        </p:blipFill>
        <p:spPr>
          <a:xfrm>
            <a:off x="124287" y="4370"/>
            <a:ext cx="4129096" cy="6863520"/>
          </a:xfrm>
          <a:prstGeom prst="rect">
            <a:avLst/>
          </a:prstGeom>
        </p:spPr>
      </p:pic>
      <p:pic>
        <p:nvPicPr>
          <p:cNvPr id="8" name="Picture 7">
            <a:extLst>
              <a:ext uri="{FF2B5EF4-FFF2-40B4-BE49-F238E27FC236}">
                <a16:creationId xmlns:a16="http://schemas.microsoft.com/office/drawing/2014/main" id="{24490133-4D3E-4486-973B-04B7F9AE4DCF}"/>
              </a:ext>
            </a:extLst>
          </p:cNvPr>
          <p:cNvPicPr>
            <a:picLocks noChangeAspect="1"/>
          </p:cNvPicPr>
          <p:nvPr/>
        </p:nvPicPr>
        <p:blipFill>
          <a:blip r:embed="rId4"/>
          <a:stretch>
            <a:fillRect/>
          </a:stretch>
        </p:blipFill>
        <p:spPr>
          <a:xfrm>
            <a:off x="4253383" y="0"/>
            <a:ext cx="3363657" cy="5110025"/>
          </a:xfrm>
          <a:prstGeom prst="rect">
            <a:avLst/>
          </a:prstGeom>
        </p:spPr>
      </p:pic>
      <p:sp>
        <p:nvSpPr>
          <p:cNvPr id="10" name="Rectangle 9">
            <a:extLst>
              <a:ext uri="{FF2B5EF4-FFF2-40B4-BE49-F238E27FC236}">
                <a16:creationId xmlns:a16="http://schemas.microsoft.com/office/drawing/2014/main" id="{50F6D1CB-096A-4CA0-AAA3-F7FD2AABF87B}"/>
              </a:ext>
            </a:extLst>
          </p:cNvPr>
          <p:cNvSpPr/>
          <p:nvPr/>
        </p:nvSpPr>
        <p:spPr>
          <a:xfrm>
            <a:off x="0" y="0"/>
            <a:ext cx="3906175" cy="123399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6FC8563-76DE-4B4D-BAC8-9619FF4F03D4}"/>
              </a:ext>
            </a:extLst>
          </p:cNvPr>
          <p:cNvSpPr/>
          <p:nvPr/>
        </p:nvSpPr>
        <p:spPr>
          <a:xfrm>
            <a:off x="4227253" y="0"/>
            <a:ext cx="3389788" cy="55041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C89F60D-C381-4354-90C5-4A7E0CAB9FDE}"/>
              </a:ext>
            </a:extLst>
          </p:cNvPr>
          <p:cNvSpPr/>
          <p:nvPr/>
        </p:nvSpPr>
        <p:spPr>
          <a:xfrm>
            <a:off x="275207" y="1821363"/>
            <a:ext cx="2734324" cy="424687"/>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DE5D5A9-BA3B-4D7E-81AA-09372ADD6567}"/>
              </a:ext>
            </a:extLst>
          </p:cNvPr>
          <p:cNvSpPr/>
          <p:nvPr/>
        </p:nvSpPr>
        <p:spPr>
          <a:xfrm>
            <a:off x="4227253" y="1580163"/>
            <a:ext cx="1454456" cy="241200"/>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0173F4B5-3CFD-4293-A9EF-73E9E24146D4}"/>
              </a:ext>
            </a:extLst>
          </p:cNvPr>
          <p:cNvSpPr/>
          <p:nvPr/>
        </p:nvSpPr>
        <p:spPr>
          <a:xfrm>
            <a:off x="4253382" y="1913106"/>
            <a:ext cx="1739547" cy="241200"/>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17E1305F-6736-4C51-BC9E-2D759007A361}"/>
              </a:ext>
            </a:extLst>
          </p:cNvPr>
          <p:cNvSpPr/>
          <p:nvPr/>
        </p:nvSpPr>
        <p:spPr>
          <a:xfrm>
            <a:off x="821673" y="3120229"/>
            <a:ext cx="1681830" cy="217776"/>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A4B6E292-BAA1-4542-9168-B1A1FC8ED820}"/>
              </a:ext>
            </a:extLst>
          </p:cNvPr>
          <p:cNvSpPr/>
          <p:nvPr/>
        </p:nvSpPr>
        <p:spPr>
          <a:xfrm>
            <a:off x="801454" y="4022523"/>
            <a:ext cx="1681830" cy="217776"/>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1478F52-31DF-4B35-AA7A-6611CD08E5CA}"/>
              </a:ext>
            </a:extLst>
          </p:cNvPr>
          <p:cNvSpPr/>
          <p:nvPr/>
        </p:nvSpPr>
        <p:spPr>
          <a:xfrm>
            <a:off x="801454" y="4434024"/>
            <a:ext cx="1681830" cy="217776"/>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8D29782E-5B57-4917-930A-8D57C345843C}"/>
              </a:ext>
            </a:extLst>
          </p:cNvPr>
          <p:cNvSpPr/>
          <p:nvPr/>
        </p:nvSpPr>
        <p:spPr>
          <a:xfrm>
            <a:off x="801454" y="5323370"/>
            <a:ext cx="1681830" cy="217776"/>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B8101C6-5B99-4E6F-A5D5-926F04D4C1DC}"/>
              </a:ext>
            </a:extLst>
          </p:cNvPr>
          <p:cNvSpPr/>
          <p:nvPr/>
        </p:nvSpPr>
        <p:spPr>
          <a:xfrm>
            <a:off x="4611426" y="2313812"/>
            <a:ext cx="803953" cy="154180"/>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4B5F3E22-B88F-4F55-9F26-BD5A6EA0B2B4}"/>
              </a:ext>
            </a:extLst>
          </p:cNvPr>
          <p:cNvSpPr/>
          <p:nvPr/>
        </p:nvSpPr>
        <p:spPr>
          <a:xfrm>
            <a:off x="4954481" y="2633334"/>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CFEF6116-ED7D-46DC-B73E-428687886E2F}"/>
              </a:ext>
            </a:extLst>
          </p:cNvPr>
          <p:cNvSpPr/>
          <p:nvPr/>
        </p:nvSpPr>
        <p:spPr>
          <a:xfrm>
            <a:off x="4494178" y="4758960"/>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5E5571A2-F658-4088-A642-154EEE162CF6}"/>
              </a:ext>
            </a:extLst>
          </p:cNvPr>
          <p:cNvSpPr/>
          <p:nvPr/>
        </p:nvSpPr>
        <p:spPr>
          <a:xfrm>
            <a:off x="4494178" y="3946885"/>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972C7203-7BB6-40FD-B3FC-FCBE801FABBB}"/>
              </a:ext>
            </a:extLst>
          </p:cNvPr>
          <p:cNvSpPr/>
          <p:nvPr/>
        </p:nvSpPr>
        <p:spPr>
          <a:xfrm>
            <a:off x="5722546" y="5496553"/>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A1764F3C-995F-4154-B26E-EC74DAA1BC6A}"/>
              </a:ext>
            </a:extLst>
          </p:cNvPr>
          <p:cNvSpPr/>
          <p:nvPr/>
        </p:nvSpPr>
        <p:spPr>
          <a:xfrm>
            <a:off x="5722546" y="5641513"/>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2014A85F-E500-42B5-BF3A-C3F99FABC9A9}"/>
              </a:ext>
            </a:extLst>
          </p:cNvPr>
          <p:cNvSpPr/>
          <p:nvPr/>
        </p:nvSpPr>
        <p:spPr>
          <a:xfrm>
            <a:off x="5722546" y="5832146"/>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424120CA-F450-4D4E-837B-4742CD625279}"/>
              </a:ext>
            </a:extLst>
          </p:cNvPr>
          <p:cNvSpPr/>
          <p:nvPr/>
        </p:nvSpPr>
        <p:spPr>
          <a:xfrm>
            <a:off x="5722546" y="6004444"/>
            <a:ext cx="1038448" cy="154180"/>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DFB1553D-FF5D-49D9-A8E7-34FC2B89A0C9}"/>
              </a:ext>
            </a:extLst>
          </p:cNvPr>
          <p:cNvSpPr/>
          <p:nvPr/>
        </p:nvSpPr>
        <p:spPr>
          <a:xfrm>
            <a:off x="275207" y="6427433"/>
            <a:ext cx="2885243" cy="217776"/>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628F2607-182E-48D7-AA78-266CDCAF25C1}"/>
              </a:ext>
            </a:extLst>
          </p:cNvPr>
          <p:cNvSpPr/>
          <p:nvPr/>
        </p:nvSpPr>
        <p:spPr>
          <a:xfrm>
            <a:off x="4492590" y="4137603"/>
            <a:ext cx="1295651"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9709B27A-0850-4082-9748-03D6582EB536}"/>
              </a:ext>
            </a:extLst>
          </p:cNvPr>
          <p:cNvSpPr/>
          <p:nvPr/>
        </p:nvSpPr>
        <p:spPr>
          <a:xfrm>
            <a:off x="4946858" y="2824052"/>
            <a:ext cx="1365165"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0DB3F048-7315-45FA-88ED-209A46D2DF9D}"/>
              </a:ext>
            </a:extLst>
          </p:cNvPr>
          <p:cNvSpPr/>
          <p:nvPr/>
        </p:nvSpPr>
        <p:spPr>
          <a:xfrm>
            <a:off x="6766054" y="5498301"/>
            <a:ext cx="1365165"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B79C6784-7E6E-4989-93AB-30B52561C429}"/>
              </a:ext>
            </a:extLst>
          </p:cNvPr>
          <p:cNvSpPr/>
          <p:nvPr/>
        </p:nvSpPr>
        <p:spPr>
          <a:xfrm>
            <a:off x="6766054" y="5847752"/>
            <a:ext cx="1365165"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BFCAFFAF-8281-4B19-80F8-C295904A74E8}"/>
              </a:ext>
            </a:extLst>
          </p:cNvPr>
          <p:cNvSpPr/>
          <p:nvPr/>
        </p:nvSpPr>
        <p:spPr>
          <a:xfrm>
            <a:off x="6779306" y="5679050"/>
            <a:ext cx="1365165"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71BC3F01-28EC-4085-802D-F03ED735C959}"/>
              </a:ext>
            </a:extLst>
          </p:cNvPr>
          <p:cNvSpPr/>
          <p:nvPr/>
        </p:nvSpPr>
        <p:spPr>
          <a:xfrm>
            <a:off x="6760994" y="5998925"/>
            <a:ext cx="1365165" cy="12296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A0EB57CE-0391-460E-93CC-AC6DA808461E}"/>
              </a:ext>
            </a:extLst>
          </p:cNvPr>
          <p:cNvSpPr/>
          <p:nvPr/>
        </p:nvSpPr>
        <p:spPr>
          <a:xfrm>
            <a:off x="348673" y="2576974"/>
            <a:ext cx="1576301" cy="192665"/>
          </a:xfrm>
          <a:prstGeom prst="rect">
            <a:avLst/>
          </a:prstGeom>
          <a:no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601573E1-AE81-46D8-B4B5-4E5C5C46DC94}"/>
              </a:ext>
            </a:extLst>
          </p:cNvPr>
          <p:cNvSpPr/>
          <p:nvPr/>
        </p:nvSpPr>
        <p:spPr>
          <a:xfrm>
            <a:off x="4703267" y="3457261"/>
            <a:ext cx="978442" cy="154180"/>
          </a:xfrm>
          <a:prstGeom prst="rect">
            <a:avLst/>
          </a:prstGeom>
          <a:no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7589C48A-7E48-4ACE-B5FE-B24E5F677DE9}"/>
              </a:ext>
            </a:extLst>
          </p:cNvPr>
          <p:cNvSpPr/>
          <p:nvPr/>
        </p:nvSpPr>
        <p:spPr>
          <a:xfrm>
            <a:off x="590853" y="3877823"/>
            <a:ext cx="1681829" cy="192666"/>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E5B9CA2A-A54D-4C96-A756-AACA9105B4D1}"/>
              </a:ext>
            </a:extLst>
          </p:cNvPr>
          <p:cNvSpPr/>
          <p:nvPr/>
        </p:nvSpPr>
        <p:spPr>
          <a:xfrm>
            <a:off x="5209695" y="3603808"/>
            <a:ext cx="685078" cy="200852"/>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8C2074D2-6E7A-4F9A-BA02-99E7CE6893A7}"/>
              </a:ext>
            </a:extLst>
          </p:cNvPr>
          <p:cNvSpPr/>
          <p:nvPr/>
        </p:nvSpPr>
        <p:spPr>
          <a:xfrm>
            <a:off x="603335" y="5141201"/>
            <a:ext cx="1482918" cy="189408"/>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48E0D4B-3268-4D4D-90E0-16A3277C7F15}"/>
              </a:ext>
            </a:extLst>
          </p:cNvPr>
          <p:cNvSpPr/>
          <p:nvPr/>
        </p:nvSpPr>
        <p:spPr>
          <a:xfrm>
            <a:off x="590853" y="2924042"/>
            <a:ext cx="1681829" cy="192666"/>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C01490BD-81C5-4686-89F7-6BC279C6C385}"/>
              </a:ext>
            </a:extLst>
          </p:cNvPr>
          <p:cNvSpPr/>
          <p:nvPr/>
        </p:nvSpPr>
        <p:spPr>
          <a:xfrm>
            <a:off x="4492590" y="4930317"/>
            <a:ext cx="1402183" cy="157716"/>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Content Placeholder 2">
            <a:extLst>
              <a:ext uri="{FF2B5EF4-FFF2-40B4-BE49-F238E27FC236}">
                <a16:creationId xmlns:a16="http://schemas.microsoft.com/office/drawing/2014/main" id="{586364F3-83D1-473B-9211-8729B3A59140}"/>
              </a:ext>
            </a:extLst>
          </p:cNvPr>
          <p:cNvSpPr txBox="1">
            <a:spLocks/>
          </p:cNvSpPr>
          <p:nvPr/>
        </p:nvSpPr>
        <p:spPr>
          <a:xfrm>
            <a:off x="7742810" y="0"/>
            <a:ext cx="4331880" cy="6492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1. Module definition</a:t>
            </a:r>
          </a:p>
          <a:p>
            <a:pPr marL="457200" lvl="1" indent="0">
              <a:buNone/>
            </a:pPr>
            <a:r>
              <a:rPr lang="en-US" sz="2000"/>
              <a:t>type checks</a:t>
            </a:r>
          </a:p>
          <a:p>
            <a:pPr marL="0" indent="0">
              <a:buNone/>
            </a:pPr>
            <a:r>
              <a:rPr lang="en-US" sz="2000"/>
              <a:t>2. State register</a:t>
            </a:r>
          </a:p>
          <a:p>
            <a:pPr marL="457200" lvl="1" indent="0">
              <a:buNone/>
            </a:pPr>
            <a:r>
              <a:rPr lang="en-US" sz="2000"/>
              <a:t>default clocking and reset logic</a:t>
            </a:r>
            <a:endParaRPr lang="en-US" sz="2000">
              <a:latin typeface="Courier New" panose="02070309020205020404" pitchFamily="49" charset="0"/>
              <a:cs typeface="Courier New" panose="02070309020205020404" pitchFamily="49" charset="0"/>
            </a:endParaRPr>
          </a:p>
          <a:p>
            <a:pPr marL="0" indent="0">
              <a:buNone/>
            </a:pPr>
            <a:r>
              <a:rPr lang="en-US" sz="2000"/>
              <a:t>3. State transition logic</a:t>
            </a:r>
          </a:p>
          <a:p>
            <a:pPr marL="0" indent="0">
              <a:buNone/>
            </a:pPr>
            <a:r>
              <a:rPr lang="en-US" sz="2000"/>
              <a:t>4. Output logic</a:t>
            </a:r>
          </a:p>
          <a:p>
            <a:pPr marL="0" indent="0">
              <a:buNone/>
            </a:pPr>
            <a:r>
              <a:rPr lang="en-US" sz="2000"/>
              <a:t>5. Hardware constructs primitives</a:t>
            </a:r>
          </a:p>
          <a:p>
            <a:pPr marL="457200" lvl="1" indent="0">
              <a:buNone/>
            </a:pPr>
            <a:r>
              <a:rPr lang="en-US" sz="2000"/>
              <a:t>distinct from Scala built-in control flow primitives</a:t>
            </a:r>
          </a:p>
          <a:p>
            <a:pPr marL="457200" lvl="1" indent="0">
              <a:buNone/>
            </a:pPr>
            <a:r>
              <a:rPr lang="en-US" sz="2000"/>
              <a:t>	</a:t>
            </a:r>
            <a:r>
              <a:rPr lang="en-US" sz="2000">
                <a:latin typeface="Courier New" panose="02070309020205020404" pitchFamily="49" charset="0"/>
                <a:cs typeface="Courier New" panose="02070309020205020404" pitchFamily="49" charset="0"/>
              </a:rPr>
              <a:t>when</a:t>
            </a:r>
            <a:r>
              <a:rPr lang="en-US" sz="2000"/>
              <a:t> vs. </a:t>
            </a:r>
            <a:r>
              <a:rPr lang="en-US" sz="2000">
                <a:latin typeface="Courier New" panose="02070309020205020404" pitchFamily="49" charset="0"/>
                <a:cs typeface="Courier New" panose="02070309020205020404" pitchFamily="49" charset="0"/>
              </a:rPr>
              <a:t>if</a:t>
            </a:r>
          </a:p>
          <a:p>
            <a:pPr marL="457200" lvl="1" indent="0">
              <a:buNone/>
            </a:pPr>
            <a:r>
              <a:rPr lang="en-US" sz="2000"/>
              <a:t>	</a:t>
            </a:r>
            <a:r>
              <a:rPr lang="en-US" sz="2000">
                <a:latin typeface="Courier New" panose="02070309020205020404" pitchFamily="49" charset="0"/>
                <a:cs typeface="Courier New" panose="02070309020205020404" pitchFamily="49" charset="0"/>
              </a:rPr>
              <a:t>switch</a:t>
            </a:r>
            <a:r>
              <a:rPr lang="en-US" sz="2000"/>
              <a:t> vs. </a:t>
            </a:r>
            <a:r>
              <a:rPr lang="en-US" sz="2000">
                <a:latin typeface="Courier New" panose="02070309020205020404" pitchFamily="49" charset="0"/>
                <a:cs typeface="Courier New" panose="02070309020205020404" pitchFamily="49" charset="0"/>
              </a:rPr>
              <a:t>match</a:t>
            </a:r>
          </a:p>
        </p:txBody>
      </p:sp>
    </p:spTree>
    <p:extLst>
      <p:ext uri="{BB962C8B-B14F-4D97-AF65-F5344CB8AC3E}">
        <p14:creationId xmlns:p14="http://schemas.microsoft.com/office/powerpoint/2010/main" val="277670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xEl>
                                              <p:pRg st="5" end="5"/>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
                                            <p:txEl>
                                              <p:pRg st="6" end="6"/>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xEl>
                                              <p:pRg st="7" end="7"/>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
                                            <p:txEl>
                                              <p:pRg st="8" end="8"/>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
                                            <p:txEl>
                                              <p:pRg st="9" end="9"/>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06D9-13B6-4CE5-ADFA-FA3BF7D88CC9}"/>
              </a:ext>
            </a:extLst>
          </p:cNvPr>
          <p:cNvSpPr>
            <a:spLocks noGrp="1"/>
          </p:cNvSpPr>
          <p:nvPr>
            <p:ph type="title"/>
          </p:nvPr>
        </p:nvSpPr>
        <p:spPr>
          <a:xfrm>
            <a:off x="838200" y="365125"/>
            <a:ext cx="11271738" cy="1325563"/>
          </a:xfrm>
        </p:spPr>
        <p:txBody>
          <a:bodyPr/>
          <a:lstStyle/>
          <a:p>
            <a:r>
              <a:rPr lang="en-US"/>
              <a:t>Chisel is a Hardware Construction Language</a:t>
            </a:r>
          </a:p>
        </p:txBody>
      </p:sp>
      <p:sp>
        <p:nvSpPr>
          <p:cNvPr id="3" name="Content Placeholder 2">
            <a:extLst>
              <a:ext uri="{FF2B5EF4-FFF2-40B4-BE49-F238E27FC236}">
                <a16:creationId xmlns:a16="http://schemas.microsoft.com/office/drawing/2014/main" id="{54C34EEB-8046-423E-BFB6-0929490283AE}"/>
              </a:ext>
            </a:extLst>
          </p:cNvPr>
          <p:cNvSpPr>
            <a:spLocks noGrp="1"/>
          </p:cNvSpPr>
          <p:nvPr>
            <p:ph idx="1"/>
          </p:nvPr>
        </p:nvSpPr>
        <p:spPr>
          <a:xfrm>
            <a:off x="838199" y="1825625"/>
            <a:ext cx="10992439" cy="4351338"/>
          </a:xfrm>
        </p:spPr>
        <p:txBody>
          <a:bodyPr/>
          <a:lstStyle/>
          <a:p>
            <a:r>
              <a:rPr lang="en-US"/>
              <a:t>Hardware constructs + hardware generation. e.g. </a:t>
            </a:r>
            <a:r>
              <a:rPr lang="en-US">
                <a:latin typeface="Courier New" panose="02070309020205020404" pitchFamily="49" charset="0"/>
                <a:cs typeface="Courier New" panose="02070309020205020404" pitchFamily="49" charset="0"/>
              </a:rPr>
              <a:t>when</a:t>
            </a:r>
            <a:r>
              <a:rPr lang="en-US"/>
              <a:t> vs. </a:t>
            </a:r>
            <a:r>
              <a:rPr lang="en-US">
                <a:latin typeface="Courier New" panose="02070309020205020404" pitchFamily="49" charset="0"/>
                <a:cs typeface="Courier New" panose="02070309020205020404" pitchFamily="49" charset="0"/>
              </a:rPr>
              <a:t>if</a:t>
            </a:r>
            <a:r>
              <a:rPr lang="en-US"/>
              <a:t>.</a:t>
            </a:r>
          </a:p>
          <a:p>
            <a:pPr lvl="1"/>
            <a:r>
              <a:rPr lang="en-US" altLang="zh-CN"/>
              <a:t>Analogously, </a:t>
            </a:r>
            <a:r>
              <a:rPr lang="en-US" altLang="zh-CN">
                <a:latin typeface="Courier New" panose="02070309020205020404" pitchFamily="49" charset="0"/>
                <a:cs typeface="Courier New" panose="02070309020205020404" pitchFamily="49" charset="0"/>
              </a:rPr>
              <a:t>#if</a:t>
            </a:r>
            <a:r>
              <a:rPr lang="en-US" altLang="zh-CN"/>
              <a:t> vs. </a:t>
            </a:r>
            <a:r>
              <a:rPr lang="en-US" altLang="zh-CN">
                <a:latin typeface="Courier New" panose="02070309020205020404" pitchFamily="49" charset="0"/>
                <a:cs typeface="Courier New" panose="02070309020205020404" pitchFamily="49" charset="0"/>
              </a:rPr>
              <a:t>if</a:t>
            </a:r>
            <a:r>
              <a:rPr lang="en-US" altLang="zh-CN"/>
              <a:t> in C/C++</a:t>
            </a:r>
            <a:endParaRPr lang="en-US"/>
          </a:p>
          <a:p>
            <a:r>
              <a:rPr lang="en-US"/>
              <a:t>Gains merits from modern programming language and software development flow</a:t>
            </a:r>
          </a:p>
          <a:p>
            <a:pPr lvl="1"/>
            <a:r>
              <a:rPr lang="en-US"/>
              <a:t>building blocks in standard library, duplicate code elimination, trouble-free connection (</a:t>
            </a:r>
            <a:r>
              <a:rPr lang="en-US">
                <a:latin typeface="Courier New" panose="02070309020205020404" pitchFamily="49" charset="0"/>
                <a:cs typeface="Courier New" panose="02070309020205020404" pitchFamily="49" charset="0"/>
              </a:rPr>
              <a:t>&lt;&gt;</a:t>
            </a:r>
            <a:r>
              <a:rPr lang="en-US"/>
              <a:t>, </a:t>
            </a:r>
            <a:r>
              <a:rPr lang="en-US">
                <a:latin typeface="Courier New" panose="02070309020205020404" pitchFamily="49" charset="0"/>
                <a:cs typeface="Courier New" panose="02070309020205020404" pitchFamily="49" charset="0"/>
              </a:rPr>
              <a:t>Flipped</a:t>
            </a:r>
            <a:r>
              <a:rPr lang="en-US"/>
              <a:t>, etc.</a:t>
            </a:r>
            <a:r>
              <a:rPr lang="en-US">
                <a:latin typeface="Consolas" panose="020B0609020204030204" pitchFamily="49" charset="0"/>
              </a:rPr>
              <a:t>)</a:t>
            </a:r>
            <a:r>
              <a:rPr lang="en-US"/>
              <a:t>, strong type checking, etc.</a:t>
            </a:r>
          </a:p>
          <a:p>
            <a:pPr lvl="1"/>
            <a:r>
              <a:rPr lang="en-US"/>
              <a:t>Parameterization: bypass, BTB type, issue width, etc.</a:t>
            </a:r>
          </a:p>
          <a:p>
            <a:pPr lvl="1"/>
            <a:endParaRPr lang="en-US"/>
          </a:p>
          <a:p>
            <a:pPr lvl="1"/>
            <a:r>
              <a:rPr lang="en-US"/>
              <a:t>Powerful unit test functionality </a:t>
            </a:r>
          </a:p>
          <a:p>
            <a:pPr lvl="2"/>
            <a:r>
              <a:rPr lang="en-US"/>
              <a:t>check signal equality check at certain cycle.</a:t>
            </a:r>
          </a:p>
          <a:p>
            <a:pPr lvl="1"/>
            <a:endParaRPr lang="en-US"/>
          </a:p>
        </p:txBody>
      </p:sp>
      <p:pic>
        <p:nvPicPr>
          <p:cNvPr id="5" name="Picture 4">
            <a:extLst>
              <a:ext uri="{FF2B5EF4-FFF2-40B4-BE49-F238E27FC236}">
                <a16:creationId xmlns:a16="http://schemas.microsoft.com/office/drawing/2014/main" id="{D184A295-4E7E-40F0-AEB4-E8490247BCDC}"/>
              </a:ext>
            </a:extLst>
          </p:cNvPr>
          <p:cNvPicPr>
            <a:picLocks noChangeAspect="1"/>
          </p:cNvPicPr>
          <p:nvPr/>
        </p:nvPicPr>
        <p:blipFill>
          <a:blip r:embed="rId3"/>
          <a:stretch>
            <a:fillRect/>
          </a:stretch>
        </p:blipFill>
        <p:spPr>
          <a:xfrm>
            <a:off x="1757525" y="4749153"/>
            <a:ext cx="4876800" cy="266700"/>
          </a:xfrm>
          <a:prstGeom prst="rect">
            <a:avLst/>
          </a:prstGeom>
        </p:spPr>
      </p:pic>
    </p:spTree>
    <p:extLst>
      <p:ext uri="{BB962C8B-B14F-4D97-AF65-F5344CB8AC3E}">
        <p14:creationId xmlns:p14="http://schemas.microsoft.com/office/powerpoint/2010/main" val="362734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3AB6-46F3-4D52-AB66-ECBCAF083876}"/>
              </a:ext>
            </a:extLst>
          </p:cNvPr>
          <p:cNvSpPr>
            <a:spLocks noGrp="1"/>
          </p:cNvSpPr>
          <p:nvPr>
            <p:ph type="title"/>
          </p:nvPr>
        </p:nvSpPr>
        <p:spPr/>
        <p:txBody>
          <a:bodyPr/>
          <a:lstStyle/>
          <a:p>
            <a:r>
              <a:rPr lang="en-US"/>
              <a:t>The Chisel Design Flow</a:t>
            </a:r>
          </a:p>
        </p:txBody>
      </p:sp>
      <p:sp>
        <p:nvSpPr>
          <p:cNvPr id="3" name="Content Placeholder 2">
            <a:extLst>
              <a:ext uri="{FF2B5EF4-FFF2-40B4-BE49-F238E27FC236}">
                <a16:creationId xmlns:a16="http://schemas.microsoft.com/office/drawing/2014/main" id="{25002117-A75E-4621-BBB8-E147D5D1A8F3}"/>
              </a:ext>
            </a:extLst>
          </p:cNvPr>
          <p:cNvSpPr>
            <a:spLocks noGrp="1"/>
          </p:cNvSpPr>
          <p:nvPr>
            <p:ph idx="1"/>
          </p:nvPr>
        </p:nvSpPr>
        <p:spPr>
          <a:xfrm>
            <a:off x="445700" y="1346249"/>
            <a:ext cx="11580096" cy="4667250"/>
          </a:xfrm>
        </p:spPr>
        <p:txBody>
          <a:bodyPr/>
          <a:lstStyle/>
          <a:p>
            <a:r>
              <a:rPr lang="en-US"/>
              <a:t>Chisel programming describes the data path</a:t>
            </a:r>
          </a:p>
          <a:p>
            <a:pPr lvl="1"/>
            <a:r>
              <a:rPr lang="en-US"/>
              <a:t>and eventually transform</a:t>
            </a:r>
            <a:r>
              <a:rPr lang="en-US" altLang="zh-CN"/>
              <a:t>ed</a:t>
            </a:r>
            <a:r>
              <a:rPr lang="en-US"/>
              <a:t> to Verilog RTL (register transfer level).</a:t>
            </a:r>
          </a:p>
          <a:p>
            <a:r>
              <a:rPr lang="en-US"/>
              <a:t>Better view: The Scala Chisel library enables metaprogramming for FIRRTL.</a:t>
            </a:r>
          </a:p>
          <a:p>
            <a:pPr lvl="1"/>
            <a:r>
              <a:rPr lang="en-US"/>
              <a:t>although FIRRTL stands for Flexible Intermediate Representation for RTL.</a:t>
            </a:r>
          </a:p>
          <a:p>
            <a:r>
              <a:rPr lang="en-US"/>
              <a:t>An ambitious plan that enables agile hardware development flow</a:t>
            </a:r>
          </a:p>
          <a:p>
            <a:pPr lvl="1"/>
            <a:r>
              <a:rPr lang="en-US"/>
              <a:t>generation, composition (module reusability), transformation (customized optimization passes by FIRRTL compiler), optimization (design space exploration), layering, simulation, realization.</a:t>
            </a:r>
          </a:p>
        </p:txBody>
      </p:sp>
      <p:pic>
        <p:nvPicPr>
          <p:cNvPr id="4" name="Picture 3">
            <a:extLst>
              <a:ext uri="{FF2B5EF4-FFF2-40B4-BE49-F238E27FC236}">
                <a16:creationId xmlns:a16="http://schemas.microsoft.com/office/drawing/2014/main" id="{395ED29F-57DD-48A2-B1EE-4B530463D143}"/>
              </a:ext>
            </a:extLst>
          </p:cNvPr>
          <p:cNvPicPr>
            <a:picLocks noChangeAspect="1"/>
          </p:cNvPicPr>
          <p:nvPr/>
        </p:nvPicPr>
        <p:blipFill rotWithShape="1">
          <a:blip r:embed="rId2"/>
          <a:srcRect l="2548" t="4659" r="3629" b="6988"/>
          <a:stretch/>
        </p:blipFill>
        <p:spPr>
          <a:xfrm>
            <a:off x="5363851" y="4449481"/>
            <a:ext cx="5361563" cy="2124539"/>
          </a:xfrm>
          <a:prstGeom prst="rect">
            <a:avLst/>
          </a:prstGeom>
        </p:spPr>
      </p:pic>
      <p:sp>
        <p:nvSpPr>
          <p:cNvPr id="5" name="TextBox 4">
            <a:extLst>
              <a:ext uri="{FF2B5EF4-FFF2-40B4-BE49-F238E27FC236}">
                <a16:creationId xmlns:a16="http://schemas.microsoft.com/office/drawing/2014/main" id="{85A74BA7-A627-46B9-A069-A1D918489482}"/>
              </a:ext>
            </a:extLst>
          </p:cNvPr>
          <p:cNvSpPr txBox="1"/>
          <p:nvPr/>
        </p:nvSpPr>
        <p:spPr>
          <a:xfrm>
            <a:off x="7342322" y="6024229"/>
            <a:ext cx="1404620" cy="369332"/>
          </a:xfrm>
          <a:prstGeom prst="rect">
            <a:avLst/>
          </a:prstGeom>
          <a:noFill/>
        </p:spPr>
        <p:txBody>
          <a:bodyPr wrap="square" rtlCol="0">
            <a:spAutoFit/>
          </a:bodyPr>
          <a:lstStyle/>
          <a:p>
            <a:r>
              <a:rPr lang="en-US"/>
              <a:t>FIRRTL Flow.</a:t>
            </a:r>
          </a:p>
        </p:txBody>
      </p:sp>
    </p:spTree>
    <p:extLst>
      <p:ext uri="{BB962C8B-B14F-4D97-AF65-F5344CB8AC3E}">
        <p14:creationId xmlns:p14="http://schemas.microsoft.com/office/powerpoint/2010/main" val="220254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B585-F00E-4CE3-9674-4C4F613EA51B}"/>
              </a:ext>
            </a:extLst>
          </p:cNvPr>
          <p:cNvSpPr>
            <a:spLocks noGrp="1"/>
          </p:cNvSpPr>
          <p:nvPr>
            <p:ph type="title"/>
          </p:nvPr>
        </p:nvSpPr>
        <p:spPr>
          <a:xfrm>
            <a:off x="838200" y="365125"/>
            <a:ext cx="11353800" cy="1325563"/>
          </a:xfrm>
        </p:spPr>
        <p:txBody>
          <a:bodyPr/>
          <a:lstStyle/>
          <a:p>
            <a:r>
              <a:rPr lang="en-US" altLang="zh-CN"/>
              <a:t>Parameterization Allows Fast Design Space Exploration</a:t>
            </a:r>
            <a:endParaRPr lang="en-US"/>
          </a:p>
        </p:txBody>
      </p:sp>
      <p:sp>
        <p:nvSpPr>
          <p:cNvPr id="3" name="Content Placeholder 2">
            <a:extLst>
              <a:ext uri="{FF2B5EF4-FFF2-40B4-BE49-F238E27FC236}">
                <a16:creationId xmlns:a16="http://schemas.microsoft.com/office/drawing/2014/main" id="{D2A36EDE-E52F-4397-9CE8-8FF3A0B41BD0}"/>
              </a:ext>
            </a:extLst>
          </p:cNvPr>
          <p:cNvSpPr>
            <a:spLocks noGrp="1"/>
          </p:cNvSpPr>
          <p:nvPr>
            <p:ph idx="1"/>
          </p:nvPr>
        </p:nvSpPr>
        <p:spPr/>
        <p:txBody>
          <a:bodyPr/>
          <a:lstStyle/>
          <a:p>
            <a:r>
              <a:rPr lang="en-US"/>
              <a:t>The example of BOOM development effort.</a:t>
            </a:r>
          </a:p>
        </p:txBody>
      </p:sp>
    </p:spTree>
    <p:extLst>
      <p:ext uri="{BB962C8B-B14F-4D97-AF65-F5344CB8AC3E}">
        <p14:creationId xmlns:p14="http://schemas.microsoft.com/office/powerpoint/2010/main" val="354778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6696-2C8F-4981-A3F5-9292874A7E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847823-BD02-4B66-A4AF-F8489DBCF07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F0DFEA1-F94B-49FC-8FFB-3A22CD97C245}"/>
              </a:ext>
            </a:extLst>
          </p:cNvPr>
          <p:cNvPicPr>
            <a:picLocks noChangeAspect="1"/>
          </p:cNvPicPr>
          <p:nvPr/>
        </p:nvPicPr>
        <p:blipFill>
          <a:blip r:embed="rId2"/>
          <a:stretch>
            <a:fillRect/>
          </a:stretch>
        </p:blipFill>
        <p:spPr>
          <a:xfrm>
            <a:off x="931985" y="0"/>
            <a:ext cx="9974008" cy="6858000"/>
          </a:xfrm>
          <a:prstGeom prst="rect">
            <a:avLst/>
          </a:prstGeom>
        </p:spPr>
      </p:pic>
    </p:spTree>
    <p:extLst>
      <p:ext uri="{BB962C8B-B14F-4D97-AF65-F5344CB8AC3E}">
        <p14:creationId xmlns:p14="http://schemas.microsoft.com/office/powerpoint/2010/main" val="427533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DD79-1F25-4514-BBC4-6356AD575BDA}"/>
              </a:ext>
            </a:extLst>
          </p:cNvPr>
          <p:cNvSpPr>
            <a:spLocks noGrp="1"/>
          </p:cNvSpPr>
          <p:nvPr>
            <p:ph type="title"/>
          </p:nvPr>
        </p:nvSpPr>
        <p:spPr/>
        <p:txBody>
          <a:bodyPr/>
          <a:lstStyle/>
          <a:p>
            <a:r>
              <a:rPr lang="en-US"/>
              <a:t>BOOM Agile Development</a:t>
            </a:r>
          </a:p>
        </p:txBody>
      </p:sp>
      <p:sp>
        <p:nvSpPr>
          <p:cNvPr id="3" name="Content Placeholder 2">
            <a:extLst>
              <a:ext uri="{FF2B5EF4-FFF2-40B4-BE49-F238E27FC236}">
                <a16:creationId xmlns:a16="http://schemas.microsoft.com/office/drawing/2014/main" id="{CDB59DB1-87E6-430E-B634-8D0166B24592}"/>
              </a:ext>
            </a:extLst>
          </p:cNvPr>
          <p:cNvSpPr>
            <a:spLocks noGrp="1"/>
          </p:cNvSpPr>
          <p:nvPr>
            <p:ph idx="1"/>
          </p:nvPr>
        </p:nvSpPr>
        <p:spPr/>
        <p:txBody>
          <a:bodyPr/>
          <a:lstStyle/>
          <a:p>
            <a:r>
              <a:rPr lang="en-US"/>
              <a:t>Two graduate students spent only four months before tape-out.</a:t>
            </a:r>
          </a:p>
          <a:p>
            <a:r>
              <a:rPr lang="en-US"/>
              <a:t>Targeted at TSMC 28nm HPM (high performance mobile).</a:t>
            </a:r>
          </a:p>
          <a:p>
            <a:r>
              <a:rPr lang="en-US"/>
              <a:t>The analysis and optimization effort mainly focused on critical path.</a:t>
            </a:r>
          </a:p>
          <a:p>
            <a:endParaRPr lang="en-US"/>
          </a:p>
        </p:txBody>
      </p:sp>
      <p:pic>
        <p:nvPicPr>
          <p:cNvPr id="2052" name="Picture 4" descr="BOOMv1 &#10;40 &#10;BTB entries &#10;(fullyqssociativ•e) &#10;Fetch Width &#10;Issue Width &#10;Issue Entries &#10;Regfile &#10;2 insts &#10;3 micro-ops &#10;20 &#10;7r3w &#10;iALU+iMu1+FMA &#10;iALU+ff)iv &#10;Exe Units &#10;Load/ Store &#10;BOOMv2 &#10;64 x 4 &#10;(set-associative) &#10;2 insts &#10;4 micro-ops &#10;16/20/10 &#10;6r3w (int), 3r2w (fp) &#10;iALU+iMu1+iDiv &#10;iALU &#10;FMA+fDiv &#10;Load Store ">
            <a:extLst>
              <a:ext uri="{FF2B5EF4-FFF2-40B4-BE49-F238E27FC236}">
                <a16:creationId xmlns:a16="http://schemas.microsoft.com/office/drawing/2014/main" id="{2E0545FE-9262-477D-B556-B2CA1C79E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295015"/>
            <a:ext cx="54102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5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60B3-4A17-43F3-AF26-AB5C7C1E248A}"/>
              </a:ext>
            </a:extLst>
          </p:cNvPr>
          <p:cNvSpPr>
            <a:spLocks noGrp="1"/>
          </p:cNvSpPr>
          <p:nvPr>
            <p:ph type="title"/>
          </p:nvPr>
        </p:nvSpPr>
        <p:spPr/>
        <p:txBody>
          <a:bodyPr/>
          <a:lstStyle/>
          <a:p>
            <a:endParaRPr lang="en-US"/>
          </a:p>
        </p:txBody>
      </p:sp>
      <p:pic>
        <p:nvPicPr>
          <p:cNvPr id="4" name="Picture 4" descr="A drawing of a cartoon character&#10;&#10;Description generated with high confidence">
            <a:extLst>
              <a:ext uri="{FF2B5EF4-FFF2-40B4-BE49-F238E27FC236}">
                <a16:creationId xmlns:a16="http://schemas.microsoft.com/office/drawing/2014/main" id="{85B20619-E20F-4DD8-94F7-EC5DF5F450E4}"/>
              </a:ext>
            </a:extLst>
          </p:cNvPr>
          <p:cNvPicPr>
            <a:picLocks noGrp="1" noChangeAspect="1"/>
          </p:cNvPicPr>
          <p:nvPr>
            <p:ph idx="1"/>
          </p:nvPr>
        </p:nvPicPr>
        <p:blipFill>
          <a:blip r:embed="rId3"/>
          <a:stretch>
            <a:fillRect/>
          </a:stretch>
        </p:blipFill>
        <p:spPr>
          <a:xfrm>
            <a:off x="838200" y="1688673"/>
            <a:ext cx="10515600" cy="3719373"/>
          </a:xfrm>
        </p:spPr>
      </p:pic>
      <p:sp>
        <p:nvSpPr>
          <p:cNvPr id="3" name="TextBox 2">
            <a:extLst>
              <a:ext uri="{FF2B5EF4-FFF2-40B4-BE49-F238E27FC236}">
                <a16:creationId xmlns:a16="http://schemas.microsoft.com/office/drawing/2014/main" id="{E656776A-25DD-4F1F-8DE0-DC4CF0CBA306}"/>
              </a:ext>
            </a:extLst>
          </p:cNvPr>
          <p:cNvSpPr txBox="1"/>
          <p:nvPr/>
        </p:nvSpPr>
        <p:spPr>
          <a:xfrm>
            <a:off x="-4175" y="6311030"/>
            <a:ext cx="12356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https://content.riscv.org/wp-content/uploads/2017/12/Wed0936-BOOM-v2-An-Open-Source-Out-of-Order-RISC-V-Core-Celio.pdf</a:t>
            </a:r>
            <a:endParaRPr lang="en-US"/>
          </a:p>
        </p:txBody>
      </p:sp>
    </p:spTree>
    <p:extLst>
      <p:ext uri="{BB962C8B-B14F-4D97-AF65-F5344CB8AC3E}">
        <p14:creationId xmlns:p14="http://schemas.microsoft.com/office/powerpoint/2010/main" val="4268839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un &#10;46 &#10;47 &#10;48 &#10;49 &#10;50 &#10;51 &#10;52 &#10;53 &#10;51 &#10;55 &#10;56 &#10;57 &#10;58 &#10;59 &#10;60 &#10;61 &#10;62 &#10;63 &#10;65 &#10;66 &#10;67 &#10;70 &#10;71 &#10;72 &#10;73 &#10;74 &#10;76 &#10;77 &#10;78 &#10;79 &#10;Corner &#10;SS &#10;SS &#10;SS &#10;SS &#10;SS &#10;SS &#10;SS &#10;SS &#10;SS &#10;SS &#10;Resiliency &#10;yes &#10;yes &#10;yes &#10;yes &#10;yes &#10;yes &#10;yes &#10;yes &#10;Description &#10;p table using FF; (BTB tag is also FF) &#10;dependence on bpd request &#10;try to remove a &#10;RAS byp•æss calls = false &#10;1.2 ns clock &#10;1.1 ns clock &#10;I .0 ns clock &#10;remow' internal w •r bypass &#10;with fp &#10;RAS entries—O &#10;RAS entries—O &#10;RAS entries=8; with fp &#10;remove IS sl disparity dependency &#10;with fp &#10;DS bypass ecc (decode. uncorrected) &#10;IS sl tag disparity &#10;Set caches to ways=l; disable ECC &#10;use earlier commit &#10;to use SRAM for BPD and BTB &#10;T T corner &#10;SS cutler with new RTL commits &#10;use new custom RF array; (logic error; coupled i*+rrd &#10;stages) &#10;with new RTL commits &#10;regfilo array without mu„xing (with &#10;use hierarchical bit lines &#10;use hierarchical bitlines; rerun previous &#10;add BPD prediction in F3 &#10;gshare history length increased to 13 bits &#10;remow• BPD F2 redirect &#10;add BPD prediction in F3; retime alu &#10;Fix correctness bug in BPD &#10;'ISO flip-flops for BTB tags &#10;retime LSU; history to 13b; BTB to 2 w•ays &#10;-synt he-sis &#10;Cycle Time ( us) &#10;1.204 &#10;1.290 &#10;1.234 &#10;1.290 &#10;1.2fh3 &#10;1.540 &#10;1.269 &#10;1.155 &#10;1.200 &#10;1.449 &#10;1.369 &#10;1.360 &#10;1.328 &#10;1.232 &#10;1.420 &#10;1.209 &#10;0.783 &#10;1.266 &#10;1.174 &#10;1.230 &#10;1.230 &#10;1.207 &#10;1217 &#10;1.210 &#10;1.437 &#10;1.175 &#10;1.213 &#10;1 J45 &#10;post- place- an route &#10;Cycle Time (us) &#10;1.650 &#10;1.500 &#10;1.754 &#10;1.730 &#10;1.582 &#10;2.282 &#10;1.629 &#10;1.632 &#10;1.714 &#10;1.641 ">
            <a:extLst>
              <a:ext uri="{FF2B5EF4-FFF2-40B4-BE49-F238E27FC236}">
                <a16:creationId xmlns:a16="http://schemas.microsoft.com/office/drawing/2014/main" id="{4C12AB2E-53E6-4B9F-BE8A-50194196D7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5"/>
          <a:stretch/>
        </p:blipFill>
        <p:spPr bwMode="auto">
          <a:xfrm>
            <a:off x="1368729" y="0"/>
            <a:ext cx="8260664" cy="61584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537397-8018-4D86-944F-D949B77ABAFD}"/>
              </a:ext>
            </a:extLst>
          </p:cNvPr>
          <p:cNvSpPr txBox="1"/>
          <p:nvPr/>
        </p:nvSpPr>
        <p:spPr>
          <a:xfrm>
            <a:off x="218440" y="6158421"/>
            <a:ext cx="11755120" cy="369332"/>
          </a:xfrm>
          <a:prstGeom prst="rect">
            <a:avLst/>
          </a:prstGeom>
          <a:noFill/>
        </p:spPr>
        <p:txBody>
          <a:bodyPr wrap="square" rtlCol="0">
            <a:spAutoFit/>
          </a:bodyPr>
          <a:lstStyle/>
          <a:p>
            <a:r>
              <a:rPr lang="en-US"/>
              <a:t>A brief description of major builds. The critical path is the summation of the target clock period and the negative clock skew.</a:t>
            </a:r>
          </a:p>
        </p:txBody>
      </p:sp>
    </p:spTree>
    <p:extLst>
      <p:ext uri="{BB962C8B-B14F-4D97-AF65-F5344CB8AC3E}">
        <p14:creationId xmlns:p14="http://schemas.microsoft.com/office/powerpoint/2010/main" val="218449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2D10-5101-48E9-BFE5-EF9F98F21DEC}"/>
              </a:ext>
            </a:extLst>
          </p:cNvPr>
          <p:cNvSpPr>
            <a:spLocks noGrp="1"/>
          </p:cNvSpPr>
          <p:nvPr>
            <p:ph type="title"/>
          </p:nvPr>
        </p:nvSpPr>
        <p:spPr/>
        <p:txBody>
          <a:bodyPr/>
          <a:lstStyle/>
          <a:p>
            <a:r>
              <a:rPr lang="en-US"/>
              <a:t>Current Status: Limitations and Prospects</a:t>
            </a:r>
          </a:p>
        </p:txBody>
      </p:sp>
      <p:sp>
        <p:nvSpPr>
          <p:cNvPr id="3" name="Content Placeholder 2">
            <a:extLst>
              <a:ext uri="{FF2B5EF4-FFF2-40B4-BE49-F238E27FC236}">
                <a16:creationId xmlns:a16="http://schemas.microsoft.com/office/drawing/2014/main" id="{D94DFFE9-AFBD-4BA8-8C87-F352D1C86CE1}"/>
              </a:ext>
            </a:extLst>
          </p:cNvPr>
          <p:cNvSpPr>
            <a:spLocks noGrp="1"/>
          </p:cNvSpPr>
          <p:nvPr>
            <p:ph idx="1"/>
          </p:nvPr>
        </p:nvSpPr>
        <p:spPr>
          <a:xfrm>
            <a:off x="550985" y="1441938"/>
            <a:ext cx="11734800" cy="5334000"/>
          </a:xfrm>
        </p:spPr>
        <p:txBody>
          <a:bodyPr>
            <a:normAutofit/>
          </a:bodyPr>
          <a:lstStyle/>
          <a:p>
            <a:r>
              <a:rPr lang="en-US"/>
              <a:t>Migration effort from old code base.</a:t>
            </a:r>
          </a:p>
          <a:p>
            <a:pPr lvl="1"/>
            <a:r>
              <a:rPr lang="en-US"/>
              <a:t>Besides the learning curve is steep</a:t>
            </a:r>
          </a:p>
          <a:p>
            <a:r>
              <a:rPr lang="en-US"/>
              <a:t>Best for design space exploration at the level of data path.</a:t>
            </a:r>
          </a:p>
          <a:p>
            <a:r>
              <a:rPr lang="en-US"/>
              <a:t>Not specifically designed for FPGA development.</a:t>
            </a:r>
          </a:p>
          <a:p>
            <a:pPr lvl="1"/>
            <a:r>
              <a:rPr lang="en-US"/>
              <a:t>Xilinx coding style</a:t>
            </a:r>
          </a:p>
          <a:p>
            <a:pPr lvl="1"/>
            <a:r>
              <a:rPr lang="en-US"/>
              <a:t>Xilinx primitives, specific memory types that beyond the RTL level</a:t>
            </a:r>
          </a:p>
          <a:p>
            <a:pPr lvl="1"/>
            <a:r>
              <a:rPr lang="en-US"/>
              <a:t>People prefer HLS (high level synthesis) for design space exploration.</a:t>
            </a:r>
          </a:p>
          <a:p>
            <a:r>
              <a:rPr lang="en-US"/>
              <a:t>Modifying the tools is needed to suit specific design task.</a:t>
            </a:r>
          </a:p>
          <a:p>
            <a:r>
              <a:rPr lang="en-US"/>
              <a:t>What to expect</a:t>
            </a:r>
          </a:p>
          <a:p>
            <a:pPr lvl="1"/>
            <a:r>
              <a:rPr lang="en-US"/>
              <a:t>The BOOM ecosystem is still evolving. Many useful tools are under development.</a:t>
            </a:r>
          </a:p>
          <a:p>
            <a:pPr lvl="1"/>
            <a:r>
              <a:rPr lang="en-US"/>
              <a:t>Chisel may be applied in open hardware effort. e.g. DARPA Electronics Resurgence Initiative</a:t>
            </a:r>
          </a:p>
          <a:p>
            <a:pPr lvl="1"/>
            <a:endParaRPr lang="en-US"/>
          </a:p>
        </p:txBody>
      </p:sp>
    </p:spTree>
    <p:extLst>
      <p:ext uri="{BB962C8B-B14F-4D97-AF65-F5344CB8AC3E}">
        <p14:creationId xmlns:p14="http://schemas.microsoft.com/office/powerpoint/2010/main" val="255242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BD50-0595-4D7D-8A49-F31506A086A3}"/>
              </a:ext>
            </a:extLst>
          </p:cNvPr>
          <p:cNvSpPr>
            <a:spLocks noGrp="1"/>
          </p:cNvSpPr>
          <p:nvPr>
            <p:ph type="title"/>
          </p:nvPr>
        </p:nvSpPr>
        <p:spPr/>
        <p:txBody>
          <a:bodyPr/>
          <a:lstStyle/>
          <a:p>
            <a:r>
              <a:rPr lang="en-US"/>
              <a:t>Reference</a:t>
            </a:r>
          </a:p>
        </p:txBody>
      </p:sp>
      <p:sp>
        <p:nvSpPr>
          <p:cNvPr id="3" name="Content Placeholder 2">
            <a:extLst>
              <a:ext uri="{FF2B5EF4-FFF2-40B4-BE49-F238E27FC236}">
                <a16:creationId xmlns:a16="http://schemas.microsoft.com/office/drawing/2014/main" id="{874BCC5A-5826-4B0E-A085-27DD03D93508}"/>
              </a:ext>
            </a:extLst>
          </p:cNvPr>
          <p:cNvSpPr>
            <a:spLocks noGrp="1"/>
          </p:cNvSpPr>
          <p:nvPr>
            <p:ph idx="1"/>
          </p:nvPr>
        </p:nvSpPr>
        <p:spPr>
          <a:xfrm>
            <a:off x="0" y="1337212"/>
            <a:ext cx="12274062" cy="5567679"/>
          </a:xfrm>
        </p:spPr>
        <p:txBody>
          <a:bodyPr>
            <a:normAutofit lnSpcReduction="10000"/>
          </a:bodyPr>
          <a:lstStyle/>
          <a:p>
            <a:pPr marL="0" indent="0">
              <a:buNone/>
            </a:pPr>
            <a:r>
              <a:rPr lang="en-US" sz="1600"/>
              <a:t>[1] Martin </a:t>
            </a:r>
            <a:r>
              <a:rPr lang="en-US" sz="1600" err="1"/>
              <a:t>Schoeberl</a:t>
            </a:r>
            <a:r>
              <a:rPr lang="en-US" sz="1600"/>
              <a:t> 2019. Digital Design with Chisel. (2019). Retrieved December 3, 2019 from </a:t>
            </a:r>
            <a:r>
              <a:rPr lang="en-US" sz="1600">
                <a:hlinkClick r:id="rId2"/>
              </a:rPr>
              <a:t>https://github.com/schoeberl/chisel-book</a:t>
            </a:r>
            <a:endParaRPr lang="en-US" sz="1600"/>
          </a:p>
          <a:p>
            <a:pPr marL="0" indent="0">
              <a:buNone/>
            </a:pPr>
            <a:r>
              <a:rPr lang="en-US" sz="1600"/>
              <a:t>[2] </a:t>
            </a:r>
            <a:r>
              <a:rPr lang="en-US" sz="1600" err="1"/>
              <a:t>Stevo</a:t>
            </a:r>
            <a:r>
              <a:rPr lang="en-US" sz="1600"/>
              <a:t> Bailey et al. 2019. Chisel Bootcamp. (2019). Retrieved December 3, 2019 from </a:t>
            </a:r>
            <a:r>
              <a:rPr lang="en-US" sz="1600">
                <a:hlinkClick r:id="rId3"/>
              </a:rPr>
              <a:t>https://github.com/freechipsproject/chisel-bootcamp</a:t>
            </a:r>
            <a:endParaRPr lang="en-US" sz="1600"/>
          </a:p>
          <a:p>
            <a:pPr marL="0" indent="0">
              <a:buNone/>
            </a:pPr>
            <a:r>
              <a:rPr lang="en-US" sz="1600"/>
              <a:t>[3] </a:t>
            </a:r>
            <a:r>
              <a:rPr lang="en-US" sz="1600" err="1"/>
              <a:t>Krste</a:t>
            </a:r>
            <a:r>
              <a:rPr lang="en-US" sz="1600"/>
              <a:t> </a:t>
            </a:r>
            <a:r>
              <a:rPr lang="en-US" sz="1600" err="1"/>
              <a:t>Asanović</a:t>
            </a:r>
            <a:r>
              <a:rPr lang="en-US" sz="1600"/>
              <a:t> et al. 2016. The Rocket Chip Generator. Technical Report.</a:t>
            </a:r>
          </a:p>
          <a:p>
            <a:pPr marL="0" indent="0">
              <a:buNone/>
            </a:pPr>
            <a:r>
              <a:rPr lang="en-US" sz="1600"/>
              <a:t>[4] Christopher </a:t>
            </a:r>
            <a:r>
              <a:rPr lang="en-US" sz="1600" err="1"/>
              <a:t>Celio</a:t>
            </a:r>
            <a:r>
              <a:rPr lang="en-US" sz="1600"/>
              <a:t> 2018. A Highly Productive Implementation of an Out-of-Order Processor Generator. Technical Report.</a:t>
            </a:r>
          </a:p>
          <a:p>
            <a:pPr marL="0" indent="0">
              <a:buNone/>
            </a:pPr>
            <a:r>
              <a:rPr lang="en-US" sz="1600"/>
              <a:t>[5] </a:t>
            </a:r>
            <a:r>
              <a:rPr lang="en-US" sz="1600" err="1"/>
              <a:t>Zihao</a:t>
            </a:r>
            <a:r>
              <a:rPr lang="en-US" sz="1600"/>
              <a:t> Yu et al. 2019. Practice of Chip Agile Development: Labeled RISC-V. Journal of Computer Research and Development (2019).</a:t>
            </a:r>
          </a:p>
          <a:p>
            <a:pPr marL="0" indent="0">
              <a:buNone/>
            </a:pPr>
            <a:r>
              <a:rPr lang="en-US" sz="1600"/>
              <a:t>[6] Xilinx 2014. </a:t>
            </a:r>
            <a:r>
              <a:rPr lang="en-US" sz="1600" err="1"/>
              <a:t>Vivado</a:t>
            </a:r>
            <a:r>
              <a:rPr lang="en-US" sz="1600"/>
              <a:t> Design Suite User Guide: Synthesis. Retrieved December 3, 2019 from </a:t>
            </a:r>
            <a:r>
              <a:rPr lang="en-US" sz="1600">
                <a:hlinkClick r:id="rId4"/>
              </a:rPr>
              <a:t>https://www.xilinx.com/support/documentation/sw_manuals/xilinx2014_1/ug901-vivado-synthesis.pdf</a:t>
            </a:r>
            <a:endParaRPr lang="en-US" sz="1600"/>
          </a:p>
          <a:p>
            <a:pPr marL="0" indent="0">
              <a:buNone/>
            </a:pPr>
            <a:r>
              <a:rPr lang="en-US" sz="1600"/>
              <a:t>[7] Christopher </a:t>
            </a:r>
            <a:r>
              <a:rPr lang="en-US" sz="1600" err="1"/>
              <a:t>Celio</a:t>
            </a:r>
            <a:r>
              <a:rPr lang="en-US" sz="1600"/>
              <a:t> et al. 2017. BOOM v2: an open-source out-of-order RISC-V core. Technical Report.</a:t>
            </a:r>
          </a:p>
          <a:p>
            <a:pPr marL="0" indent="0">
              <a:buNone/>
            </a:pPr>
            <a:r>
              <a:rPr lang="en-US" sz="1600"/>
              <a:t>[8] </a:t>
            </a:r>
            <a:r>
              <a:rPr lang="en-US" sz="1600" err="1"/>
              <a:t>Github</a:t>
            </a:r>
            <a:r>
              <a:rPr lang="en-US" sz="1600"/>
              <a:t> 2019. The Berkeley Out-of-Order RISC-V Processor. (2019). Retrieved December 3, 2019 from </a:t>
            </a:r>
            <a:r>
              <a:rPr lang="en-US" sz="1600">
                <a:hlinkClick r:id="rId5"/>
              </a:rPr>
              <a:t>https://github.com/riscv-boom/riscv-boom</a:t>
            </a:r>
            <a:endParaRPr lang="en-US" sz="1600"/>
          </a:p>
          <a:p>
            <a:pPr marL="0" indent="0">
              <a:buNone/>
            </a:pPr>
            <a:r>
              <a:rPr lang="en-US" sz="1600"/>
              <a:t>[9] UCB 2019. RISCV-BOOM's Documentation. (2019). Retrieved December 3, 2019 from </a:t>
            </a:r>
            <a:r>
              <a:rPr lang="en-US" sz="1600">
                <a:hlinkClick r:id="rId6"/>
              </a:rPr>
              <a:t>https://docs.boom-core.org/</a:t>
            </a:r>
            <a:endParaRPr lang="en-US" sz="1600"/>
          </a:p>
          <a:p>
            <a:pPr marL="0" indent="0">
              <a:buNone/>
            </a:pPr>
            <a:r>
              <a:rPr lang="en-US" sz="1600"/>
              <a:t>[10] UCB 2017. Chisel3 Cheat Sheet. (2017). Retrieved December 3, 2019 from </a:t>
            </a:r>
            <a:r>
              <a:rPr lang="en-US" sz="1600">
                <a:hlinkClick r:id="rId7"/>
              </a:rPr>
              <a:t>https://inst.eecs.berkeley.edu/~cs250/sp17/handouts/chisel-cheatsheet3.pdf</a:t>
            </a:r>
            <a:endParaRPr lang="en-US" sz="1600"/>
          </a:p>
          <a:p>
            <a:pPr marL="0" indent="0">
              <a:buNone/>
            </a:pPr>
            <a:r>
              <a:rPr lang="en-US" sz="1600"/>
              <a:t>[11] Christopher </a:t>
            </a:r>
            <a:r>
              <a:rPr lang="en-US" sz="1600" err="1"/>
              <a:t>Celio</a:t>
            </a:r>
            <a:r>
              <a:rPr lang="en-US" sz="1600"/>
              <a:t> et al. 2018. BROOM: An open-source out-of-order processor with resilient low-voltage operation in 28nm CMOS. Hot Chips (2018). </a:t>
            </a:r>
          </a:p>
          <a:p>
            <a:pPr marL="0" indent="0">
              <a:buNone/>
            </a:pPr>
            <a:r>
              <a:rPr lang="en-US" sz="1600"/>
              <a:t>[12] Sagar </a:t>
            </a:r>
            <a:r>
              <a:rPr lang="en-US" sz="1600" err="1"/>
              <a:t>Karandikar</a:t>
            </a:r>
            <a:r>
              <a:rPr lang="en-US" sz="1600"/>
              <a:t> et al. 2018. </a:t>
            </a:r>
            <a:r>
              <a:rPr lang="en-US" sz="1600" err="1"/>
              <a:t>FireSim</a:t>
            </a:r>
            <a:r>
              <a:rPr lang="en-US" sz="1600"/>
              <a:t>: FPGA-Accelerated Cycle-Exact Scale-Out System Simulation in the Public Cloud. ISCA (2018).</a:t>
            </a:r>
          </a:p>
          <a:p>
            <a:pPr marL="0" indent="0">
              <a:buNone/>
            </a:pPr>
            <a:r>
              <a:rPr lang="en-US" sz="1600"/>
              <a:t>[13] Tutu Ajayi et al. 2017. Experiences Using the RISC-V Ecosystem to Design an Accelerator-Centric SoC in TSMC 16nm. CARRV (2017).</a:t>
            </a:r>
          </a:p>
          <a:p>
            <a:pPr marL="0" indent="0">
              <a:buNone/>
            </a:pPr>
            <a:r>
              <a:rPr lang="en-US" sz="1600"/>
              <a:t>[14] Jonathan Bachrach et al. 2015. Chisel – Accelerating Hardware Design. (2015). Retrieved December 3, 2019 from </a:t>
            </a:r>
            <a:r>
              <a:rPr lang="en-US" sz="1600">
                <a:hlinkClick r:id="rId8"/>
              </a:rPr>
              <a:t>https://riscv.org/wp-content/uploads/2015/01/riscv-chisel-tutorial-bootcamp-jan2015.pdf</a:t>
            </a:r>
            <a:r>
              <a:rPr lang="en-US" sz="1600"/>
              <a:t>.</a:t>
            </a:r>
          </a:p>
        </p:txBody>
      </p:sp>
    </p:spTree>
    <p:extLst>
      <p:ext uri="{BB962C8B-B14F-4D97-AF65-F5344CB8AC3E}">
        <p14:creationId xmlns:p14="http://schemas.microsoft.com/office/powerpoint/2010/main" val="31799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71C2-D7F5-4491-80CF-FB18C61C8E64}"/>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8B4FCBFA-65AF-4600-A818-2FCE08A787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70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71C2-D7F5-4491-80CF-FB18C61C8E64}"/>
              </a:ext>
            </a:extLst>
          </p:cNvPr>
          <p:cNvSpPr>
            <a:spLocks noGrp="1"/>
          </p:cNvSpPr>
          <p:nvPr>
            <p:ph type="ctrTitle"/>
          </p:nvPr>
        </p:nvSpPr>
        <p:spPr/>
        <p:txBody>
          <a:bodyPr/>
          <a:lstStyle/>
          <a:p>
            <a:r>
              <a:rPr lang="en-US"/>
              <a:t>Backup Slides</a:t>
            </a:r>
          </a:p>
        </p:txBody>
      </p:sp>
      <p:sp>
        <p:nvSpPr>
          <p:cNvPr id="3" name="Subtitle 2">
            <a:extLst>
              <a:ext uri="{FF2B5EF4-FFF2-40B4-BE49-F238E27FC236}">
                <a16:creationId xmlns:a16="http://schemas.microsoft.com/office/drawing/2014/main" id="{8B4FCBFA-65AF-4600-A818-2FCE08A787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655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5837-C359-4105-A623-167E1F5AE1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EDAE34-EB16-4C84-BC51-58FCAC767A3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36C14C5-F5F2-43EC-AEAC-CED01BB92BEE}"/>
              </a:ext>
            </a:extLst>
          </p:cNvPr>
          <p:cNvPicPr>
            <a:picLocks noChangeAspect="1"/>
          </p:cNvPicPr>
          <p:nvPr/>
        </p:nvPicPr>
        <p:blipFill>
          <a:blip r:embed="rId2"/>
          <a:stretch>
            <a:fillRect/>
          </a:stretch>
        </p:blipFill>
        <p:spPr>
          <a:xfrm>
            <a:off x="1733550" y="0"/>
            <a:ext cx="8724900" cy="6657975"/>
          </a:xfrm>
          <a:prstGeom prst="rect">
            <a:avLst/>
          </a:prstGeom>
        </p:spPr>
      </p:pic>
    </p:spTree>
    <p:extLst>
      <p:ext uri="{BB962C8B-B14F-4D97-AF65-F5344CB8AC3E}">
        <p14:creationId xmlns:p14="http://schemas.microsoft.com/office/powerpoint/2010/main" val="3321193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DD79-1F25-4514-BBC4-6356AD575BDA}"/>
              </a:ext>
            </a:extLst>
          </p:cNvPr>
          <p:cNvSpPr>
            <a:spLocks noGrp="1"/>
          </p:cNvSpPr>
          <p:nvPr>
            <p:ph type="title"/>
          </p:nvPr>
        </p:nvSpPr>
        <p:spPr/>
        <p:txBody>
          <a:bodyPr/>
          <a:lstStyle/>
          <a:p>
            <a:r>
              <a:rPr lang="en-US"/>
              <a:t>BOOM Agile Development</a:t>
            </a:r>
          </a:p>
        </p:txBody>
      </p:sp>
      <p:pic>
        <p:nvPicPr>
          <p:cNvPr id="4" name="Picture 3">
            <a:extLst>
              <a:ext uri="{FF2B5EF4-FFF2-40B4-BE49-F238E27FC236}">
                <a16:creationId xmlns:a16="http://schemas.microsoft.com/office/drawing/2014/main" id="{FA54C550-B542-41F6-87CF-57E6E7B3E745}"/>
              </a:ext>
            </a:extLst>
          </p:cNvPr>
          <p:cNvPicPr>
            <a:picLocks noChangeAspect="1"/>
          </p:cNvPicPr>
          <p:nvPr/>
        </p:nvPicPr>
        <p:blipFill rotWithShape="1">
          <a:blip r:embed="rId3"/>
          <a:srcRect t="2344"/>
          <a:stretch/>
        </p:blipFill>
        <p:spPr>
          <a:xfrm>
            <a:off x="838200" y="1690688"/>
            <a:ext cx="9540240" cy="4124960"/>
          </a:xfrm>
          <a:prstGeom prst="rect">
            <a:avLst/>
          </a:prstGeom>
        </p:spPr>
      </p:pic>
      <p:sp>
        <p:nvSpPr>
          <p:cNvPr id="5" name="TextBox 4">
            <a:extLst>
              <a:ext uri="{FF2B5EF4-FFF2-40B4-BE49-F238E27FC236}">
                <a16:creationId xmlns:a16="http://schemas.microsoft.com/office/drawing/2014/main" id="{6F864D5E-AAE8-4263-B281-39CECD5DB1C3}"/>
              </a:ext>
            </a:extLst>
          </p:cNvPr>
          <p:cNvSpPr txBox="1"/>
          <p:nvPr/>
        </p:nvSpPr>
        <p:spPr>
          <a:xfrm>
            <a:off x="1094740" y="5712262"/>
            <a:ext cx="9027160" cy="369332"/>
          </a:xfrm>
          <a:prstGeom prst="rect">
            <a:avLst/>
          </a:prstGeom>
          <a:noFill/>
        </p:spPr>
        <p:txBody>
          <a:bodyPr wrap="square" rtlCol="0">
            <a:spAutoFit/>
          </a:bodyPr>
          <a:lstStyle/>
          <a:p>
            <a:r>
              <a:rPr lang="en-US"/>
              <a:t>Many changes have been made to the code base. A lot of versions shown here have violations. </a:t>
            </a:r>
          </a:p>
        </p:txBody>
      </p:sp>
    </p:spTree>
    <p:extLst>
      <p:ext uri="{BB962C8B-B14F-4D97-AF65-F5344CB8AC3E}">
        <p14:creationId xmlns:p14="http://schemas.microsoft.com/office/powerpoint/2010/main" val="1833561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D3F7-E3F4-4E7D-9817-3A4A2CA5D7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6C6F40-ABAC-401A-8237-C44A0D99AF7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209993-0A47-4EBA-91BA-5E3CFDB88245}"/>
              </a:ext>
            </a:extLst>
          </p:cNvPr>
          <p:cNvPicPr>
            <a:picLocks noChangeAspect="1"/>
          </p:cNvPicPr>
          <p:nvPr/>
        </p:nvPicPr>
        <p:blipFill>
          <a:blip r:embed="rId2"/>
          <a:stretch>
            <a:fillRect/>
          </a:stretch>
        </p:blipFill>
        <p:spPr>
          <a:xfrm>
            <a:off x="1254787" y="0"/>
            <a:ext cx="9682425" cy="6858000"/>
          </a:xfrm>
          <a:prstGeom prst="rect">
            <a:avLst/>
          </a:prstGeom>
        </p:spPr>
      </p:pic>
    </p:spTree>
    <p:extLst>
      <p:ext uri="{BB962C8B-B14F-4D97-AF65-F5344CB8AC3E}">
        <p14:creationId xmlns:p14="http://schemas.microsoft.com/office/powerpoint/2010/main" val="3349328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94E1-1FED-4244-B92B-86221A21E6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398F81-7B73-4637-B33B-1C642507A3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222A0F-085F-4BD6-AD28-9E3BECBED774}"/>
              </a:ext>
            </a:extLst>
          </p:cNvPr>
          <p:cNvPicPr>
            <a:picLocks noChangeAspect="1"/>
          </p:cNvPicPr>
          <p:nvPr/>
        </p:nvPicPr>
        <p:blipFill>
          <a:blip r:embed="rId2"/>
          <a:stretch>
            <a:fillRect/>
          </a:stretch>
        </p:blipFill>
        <p:spPr>
          <a:xfrm>
            <a:off x="1557087" y="0"/>
            <a:ext cx="9077826" cy="6858000"/>
          </a:xfrm>
          <a:prstGeom prst="rect">
            <a:avLst/>
          </a:prstGeom>
        </p:spPr>
      </p:pic>
    </p:spTree>
    <p:extLst>
      <p:ext uri="{BB962C8B-B14F-4D97-AF65-F5344CB8AC3E}">
        <p14:creationId xmlns:p14="http://schemas.microsoft.com/office/powerpoint/2010/main" val="8152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4B4-27F7-4C3D-BCA6-87FCE64E0849}"/>
              </a:ext>
            </a:extLst>
          </p:cNvPr>
          <p:cNvSpPr>
            <a:spLocks noGrp="1"/>
          </p:cNvSpPr>
          <p:nvPr>
            <p:ph type="title"/>
          </p:nvPr>
        </p:nvSpPr>
        <p:spPr/>
        <p:txBody>
          <a:bodyPr/>
          <a:lstStyle/>
          <a:p>
            <a:r>
              <a:rPr lang="en-US" u="sng">
                <a:ea typeface="+mj-lt"/>
                <a:cs typeface="+mj-lt"/>
              </a:rPr>
              <a:t>Simplified BOOM Pipeline with Stages</a:t>
            </a:r>
            <a:endParaRPr lang="en-US" u="sng">
              <a:cs typeface="Calibri Light"/>
            </a:endParaRPr>
          </a:p>
        </p:txBody>
      </p:sp>
      <p:pic>
        <p:nvPicPr>
          <p:cNvPr id="4" name="Picture 4" descr="A screenshot of a cell phone&#10;&#10;Description generated with very high confidence">
            <a:extLst>
              <a:ext uri="{FF2B5EF4-FFF2-40B4-BE49-F238E27FC236}">
                <a16:creationId xmlns:a16="http://schemas.microsoft.com/office/drawing/2014/main" id="{048FEF45-CA18-48C5-B35D-9483233BB813}"/>
              </a:ext>
            </a:extLst>
          </p:cNvPr>
          <p:cNvPicPr>
            <a:picLocks noGrp="1" noChangeAspect="1"/>
          </p:cNvPicPr>
          <p:nvPr>
            <p:ph idx="1"/>
          </p:nvPr>
        </p:nvPicPr>
        <p:blipFill>
          <a:blip r:embed="rId3"/>
          <a:stretch>
            <a:fillRect/>
          </a:stretch>
        </p:blipFill>
        <p:spPr>
          <a:xfrm>
            <a:off x="897406" y="1825625"/>
            <a:ext cx="10397187" cy="4351338"/>
          </a:xfrm>
        </p:spPr>
      </p:pic>
      <p:sp>
        <p:nvSpPr>
          <p:cNvPr id="6" name="TextBox 5">
            <a:extLst>
              <a:ext uri="{FF2B5EF4-FFF2-40B4-BE49-F238E27FC236}">
                <a16:creationId xmlns:a16="http://schemas.microsoft.com/office/drawing/2014/main" id="{E0AB3907-22B1-47E6-966F-657DAE5B7A6B}"/>
              </a:ext>
            </a:extLst>
          </p:cNvPr>
          <p:cNvSpPr txBox="1"/>
          <p:nvPr/>
        </p:nvSpPr>
        <p:spPr>
          <a:xfrm>
            <a:off x="747986" y="6222124"/>
            <a:ext cx="98639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4"/>
              </a:rPr>
              <a:t>https://docs.boom-core.org/en/latest/sections/intro-overview/boom-pipeline.html</a:t>
            </a:r>
            <a:endParaRPr lang="en-US"/>
          </a:p>
        </p:txBody>
      </p:sp>
      <p:sp>
        <p:nvSpPr>
          <p:cNvPr id="3" name="Rectangle 2">
            <a:extLst>
              <a:ext uri="{FF2B5EF4-FFF2-40B4-BE49-F238E27FC236}">
                <a16:creationId xmlns:a16="http://schemas.microsoft.com/office/drawing/2014/main" id="{C1F0EA68-F495-4A78-8E77-628249B3F62D}"/>
              </a:ext>
            </a:extLst>
          </p:cNvPr>
          <p:cNvSpPr/>
          <p:nvPr/>
        </p:nvSpPr>
        <p:spPr>
          <a:xfrm>
            <a:off x="659703" y="2627333"/>
            <a:ext cx="2870547" cy="3549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535F1D-DA34-4675-93F3-3FA480FF9629}"/>
              </a:ext>
            </a:extLst>
          </p:cNvPr>
          <p:cNvSpPr/>
          <p:nvPr/>
        </p:nvSpPr>
        <p:spPr>
          <a:xfrm>
            <a:off x="3530250" y="2627332"/>
            <a:ext cx="2181616" cy="3549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86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EC7B-224E-4CCC-B1D6-35634923F3FC}"/>
              </a:ext>
            </a:extLst>
          </p:cNvPr>
          <p:cNvSpPr>
            <a:spLocks noGrp="1"/>
          </p:cNvSpPr>
          <p:nvPr>
            <p:ph type="title"/>
          </p:nvPr>
        </p:nvSpPr>
        <p:spPr/>
        <p:txBody>
          <a:bodyPr/>
          <a:lstStyle/>
          <a:p>
            <a:r>
              <a:rPr lang="en-US" u="sng">
                <a:cs typeface="Calibri Light"/>
              </a:rPr>
              <a:t>Fetch</a:t>
            </a:r>
            <a:endParaRPr lang="en-US" u="sng"/>
          </a:p>
        </p:txBody>
      </p:sp>
      <p:sp>
        <p:nvSpPr>
          <p:cNvPr id="3" name="Content Placeholder 2">
            <a:extLst>
              <a:ext uri="{FF2B5EF4-FFF2-40B4-BE49-F238E27FC236}">
                <a16:creationId xmlns:a16="http://schemas.microsoft.com/office/drawing/2014/main" id="{484CA69C-4D48-4B09-BB09-B70DB05B7585}"/>
              </a:ext>
            </a:extLst>
          </p:cNvPr>
          <p:cNvSpPr>
            <a:spLocks noGrp="1"/>
          </p:cNvSpPr>
          <p:nvPr>
            <p:ph idx="1"/>
          </p:nvPr>
        </p:nvSpPr>
        <p:spPr/>
        <p:txBody>
          <a:bodyPr vert="horz" lIns="91440" tIns="45720" rIns="91440" bIns="45720" rtlCol="0" anchor="t">
            <a:normAutofit/>
          </a:bodyPr>
          <a:lstStyle/>
          <a:p>
            <a:r>
              <a:rPr lang="en-US" dirty="0"/>
              <a:t>Rocket core </a:t>
            </a:r>
            <a:r>
              <a:rPr lang="en-US" dirty="0" err="1"/>
              <a:t>i</a:t>
            </a:r>
            <a:r>
              <a:rPr lang="en-US" dirty="0"/>
              <a:t>-cache</a:t>
            </a:r>
            <a:endParaRPr lang="en-US" dirty="0">
              <a:cs typeface="Calibri"/>
            </a:endParaRPr>
          </a:p>
          <a:p>
            <a:r>
              <a:rPr lang="en-US" dirty="0">
                <a:cs typeface="Calibri"/>
              </a:rPr>
              <a:t>Handling compressed 16b instructions</a:t>
            </a:r>
            <a:endParaRPr lang="en-US" dirty="0"/>
          </a:p>
          <a:p>
            <a:r>
              <a:rPr lang="en-US" dirty="0">
                <a:cs typeface="Calibri"/>
              </a:rPr>
              <a:t>Fetch buffer</a:t>
            </a:r>
          </a:p>
          <a:p>
            <a:r>
              <a:rPr lang="en-US" dirty="0">
                <a:cs typeface="Calibri"/>
              </a:rPr>
              <a:t>Fetch packet</a:t>
            </a:r>
          </a:p>
          <a:p>
            <a:r>
              <a:rPr lang="en-US" dirty="0">
                <a:cs typeface="Calibri"/>
              </a:rPr>
              <a:t>Fetch target queue – branch info </a:t>
            </a:r>
            <a:r>
              <a:rPr lang="en-US" dirty="0">
                <a:ea typeface="+mn-lt"/>
                <a:cs typeface="+mn-lt"/>
              </a:rPr>
              <a:t>for updating the predictor</a:t>
            </a:r>
          </a:p>
        </p:txBody>
      </p:sp>
    </p:spTree>
    <p:extLst>
      <p:ext uri="{BB962C8B-B14F-4D97-AF65-F5344CB8AC3E}">
        <p14:creationId xmlns:p14="http://schemas.microsoft.com/office/powerpoint/2010/main" val="96066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C2BE-7D65-4AE5-9862-8AB2C12F6B79}"/>
              </a:ext>
            </a:extLst>
          </p:cNvPr>
          <p:cNvSpPr>
            <a:spLocks noGrp="1"/>
          </p:cNvSpPr>
          <p:nvPr>
            <p:ph type="title"/>
          </p:nvPr>
        </p:nvSpPr>
        <p:spPr/>
        <p:txBody>
          <a:bodyPr/>
          <a:lstStyle/>
          <a:p>
            <a:r>
              <a:rPr lang="en-US" u="sng">
                <a:cs typeface="Calibri Light"/>
              </a:rPr>
              <a:t>Branch</a:t>
            </a:r>
            <a:endParaRPr lang="en-US">
              <a:cs typeface="Calibri Light" panose="020F0302020204030204"/>
            </a:endParaRPr>
          </a:p>
        </p:txBody>
      </p:sp>
      <p:sp>
        <p:nvSpPr>
          <p:cNvPr id="3" name="Content Placeholder 2">
            <a:extLst>
              <a:ext uri="{FF2B5EF4-FFF2-40B4-BE49-F238E27FC236}">
                <a16:creationId xmlns:a16="http://schemas.microsoft.com/office/drawing/2014/main" id="{8D0E8DB3-E2DF-49A6-B59E-8DAD556D552F}"/>
              </a:ext>
            </a:extLst>
          </p:cNvPr>
          <p:cNvSpPr>
            <a:spLocks noGrp="1"/>
          </p:cNvSpPr>
          <p:nvPr>
            <p:ph idx="1"/>
          </p:nvPr>
        </p:nvSpPr>
        <p:spPr/>
        <p:txBody>
          <a:bodyPr vert="horz" lIns="91440" tIns="45720" rIns="91440" bIns="45720" rtlCol="0" anchor="t">
            <a:normAutofit/>
          </a:bodyPr>
          <a:lstStyle/>
          <a:p>
            <a:r>
              <a:rPr lang="en-US" dirty="0">
                <a:cs typeface="Calibri"/>
              </a:rPr>
              <a:t>BTB &amp; Predictor</a:t>
            </a:r>
          </a:p>
          <a:p>
            <a:r>
              <a:rPr lang="en-US" dirty="0">
                <a:cs typeface="Calibri"/>
              </a:rPr>
              <a:t>Branch unit – resolves branch</a:t>
            </a:r>
            <a:endParaRPr lang="en-US" dirty="0"/>
          </a:p>
          <a:p>
            <a:endParaRPr lang="en-US" dirty="0">
              <a:cs typeface="Calibri"/>
            </a:endParaRPr>
          </a:p>
        </p:txBody>
      </p:sp>
    </p:spTree>
    <p:extLst>
      <p:ext uri="{BB962C8B-B14F-4D97-AF65-F5344CB8AC3E}">
        <p14:creationId xmlns:p14="http://schemas.microsoft.com/office/powerpoint/2010/main" val="383342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0E82-3619-4E65-A399-3084AE40CE11}"/>
              </a:ext>
            </a:extLst>
          </p:cNvPr>
          <p:cNvSpPr>
            <a:spLocks noGrp="1"/>
          </p:cNvSpPr>
          <p:nvPr>
            <p:ph type="title"/>
          </p:nvPr>
        </p:nvSpPr>
        <p:spPr/>
        <p:txBody>
          <a:bodyPr/>
          <a:lstStyle/>
          <a:p>
            <a:endParaRPr lang="en-US"/>
          </a:p>
        </p:txBody>
      </p:sp>
      <p:pic>
        <p:nvPicPr>
          <p:cNvPr id="8" name="Picture 8" descr="A close up of text on a black background&#10;&#10;Description generated with very high confidence">
            <a:extLst>
              <a:ext uri="{FF2B5EF4-FFF2-40B4-BE49-F238E27FC236}">
                <a16:creationId xmlns:a16="http://schemas.microsoft.com/office/drawing/2014/main" id="{875B4A61-2B45-4C0C-A576-9DD3762ACF2A}"/>
              </a:ext>
            </a:extLst>
          </p:cNvPr>
          <p:cNvPicPr>
            <a:picLocks noGrp="1" noChangeAspect="1"/>
          </p:cNvPicPr>
          <p:nvPr>
            <p:ph idx="1"/>
          </p:nvPr>
        </p:nvPicPr>
        <p:blipFill>
          <a:blip r:embed="rId3"/>
          <a:stretch>
            <a:fillRect/>
          </a:stretch>
        </p:blipFill>
        <p:spPr>
          <a:xfrm>
            <a:off x="361866" y="404"/>
            <a:ext cx="11471248" cy="6858780"/>
          </a:xfrm>
        </p:spPr>
      </p:pic>
    </p:spTree>
    <p:extLst>
      <p:ext uri="{BB962C8B-B14F-4D97-AF65-F5344CB8AC3E}">
        <p14:creationId xmlns:p14="http://schemas.microsoft.com/office/powerpoint/2010/main" val="102779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E13D-9E3A-486F-9D77-4312E2D63172}"/>
              </a:ext>
            </a:extLst>
          </p:cNvPr>
          <p:cNvSpPr>
            <a:spLocks noGrp="1"/>
          </p:cNvSpPr>
          <p:nvPr>
            <p:ph type="title"/>
          </p:nvPr>
        </p:nvSpPr>
        <p:spPr/>
        <p:txBody>
          <a:bodyPr/>
          <a:lstStyle/>
          <a:p>
            <a:r>
              <a:rPr lang="en-US">
                <a:cs typeface="Calibri Light"/>
              </a:rPr>
              <a:t>Pipeline Hazards</a:t>
            </a:r>
            <a:endParaRPr lang="en-US"/>
          </a:p>
        </p:txBody>
      </p:sp>
      <p:sp>
        <p:nvSpPr>
          <p:cNvPr id="3" name="Content Placeholder 2">
            <a:extLst>
              <a:ext uri="{FF2B5EF4-FFF2-40B4-BE49-F238E27FC236}">
                <a16:creationId xmlns:a16="http://schemas.microsoft.com/office/drawing/2014/main" id="{F7D7789E-EFBA-4F54-824A-9733058F6F06}"/>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cs typeface="Calibri" panose="020F0502020204030204"/>
              </a:rPr>
              <a:t>Requires ROB unwind and RAT restore</a:t>
            </a:r>
          </a:p>
          <a:p>
            <a:endParaRPr lang="en-US" dirty="0"/>
          </a:p>
          <a:p>
            <a:pPr marL="0" indent="0">
              <a:buNone/>
            </a:pPr>
            <a:r>
              <a:rPr lang="en-US" dirty="0">
                <a:cs typeface="Calibri" panose="020F0502020204030204"/>
              </a:rPr>
              <a:t>Exceptions:</a:t>
            </a:r>
          </a:p>
          <a:p>
            <a:r>
              <a:rPr lang="en-US" dirty="0"/>
              <a:t>Rollback</a:t>
            </a:r>
            <a:endParaRPr lang="en-US" dirty="0">
              <a:cs typeface="Calibri"/>
            </a:endParaRPr>
          </a:p>
          <a:p>
            <a:r>
              <a:rPr lang="en-US" dirty="0"/>
              <a:t>Single-cycle reset</a:t>
            </a:r>
          </a:p>
          <a:p>
            <a:endParaRPr lang="en-US" dirty="0">
              <a:cs typeface="Calibri"/>
            </a:endParaRPr>
          </a:p>
          <a:p>
            <a:pPr marL="0" indent="0">
              <a:buNone/>
            </a:pPr>
            <a:r>
              <a:rPr lang="en-US" dirty="0">
                <a:cs typeface="Calibri"/>
              </a:rPr>
              <a:t>Branches:</a:t>
            </a:r>
          </a:p>
          <a:p>
            <a:r>
              <a:rPr lang="en-US" dirty="0">
                <a:cs typeface="Calibri"/>
              </a:rPr>
              <a:t>Branch mask</a:t>
            </a:r>
            <a:endParaRPr lang="en-US" dirty="0">
              <a:ea typeface="+mn-lt"/>
              <a:cs typeface="+mn-lt"/>
            </a:endParaRPr>
          </a:p>
          <a:p>
            <a:r>
              <a:rPr lang="en-US" dirty="0">
                <a:ea typeface="+mn-lt"/>
                <a:cs typeface="+mn-lt"/>
              </a:rPr>
              <a:t>Branch tag - assigned at decode</a:t>
            </a:r>
            <a:endParaRPr lang="en-US" dirty="0"/>
          </a:p>
        </p:txBody>
      </p:sp>
    </p:spTree>
    <p:extLst>
      <p:ext uri="{BB962C8B-B14F-4D97-AF65-F5344CB8AC3E}">
        <p14:creationId xmlns:p14="http://schemas.microsoft.com/office/powerpoint/2010/main" val="386480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4B4-27F7-4C3D-BCA6-87FCE64E0849}"/>
              </a:ext>
            </a:extLst>
          </p:cNvPr>
          <p:cNvSpPr>
            <a:spLocks noGrp="1"/>
          </p:cNvSpPr>
          <p:nvPr>
            <p:ph type="title"/>
          </p:nvPr>
        </p:nvSpPr>
        <p:spPr/>
        <p:txBody>
          <a:bodyPr/>
          <a:lstStyle/>
          <a:p>
            <a:r>
              <a:rPr lang="en-US" u="sng">
                <a:ea typeface="+mj-lt"/>
                <a:cs typeface="+mj-lt"/>
              </a:rPr>
              <a:t>Simplified BOOM Pipeline with Stages</a:t>
            </a:r>
            <a:endParaRPr lang="en-US" u="sng">
              <a:cs typeface="Calibri Light"/>
            </a:endParaRPr>
          </a:p>
        </p:txBody>
      </p:sp>
      <p:pic>
        <p:nvPicPr>
          <p:cNvPr id="4" name="Picture 4" descr="A screenshot of a cell phone&#10;&#10;Description generated with very high confidence">
            <a:extLst>
              <a:ext uri="{FF2B5EF4-FFF2-40B4-BE49-F238E27FC236}">
                <a16:creationId xmlns:a16="http://schemas.microsoft.com/office/drawing/2014/main" id="{048FEF45-CA18-48C5-B35D-9483233BB813}"/>
              </a:ext>
            </a:extLst>
          </p:cNvPr>
          <p:cNvPicPr>
            <a:picLocks noGrp="1" noChangeAspect="1"/>
          </p:cNvPicPr>
          <p:nvPr>
            <p:ph idx="1"/>
          </p:nvPr>
        </p:nvPicPr>
        <p:blipFill>
          <a:blip r:embed="rId3"/>
          <a:stretch>
            <a:fillRect/>
          </a:stretch>
        </p:blipFill>
        <p:spPr>
          <a:xfrm>
            <a:off x="897406" y="1825625"/>
            <a:ext cx="10397187" cy="4351338"/>
          </a:xfrm>
        </p:spPr>
      </p:pic>
      <p:sp>
        <p:nvSpPr>
          <p:cNvPr id="6" name="TextBox 5">
            <a:extLst>
              <a:ext uri="{FF2B5EF4-FFF2-40B4-BE49-F238E27FC236}">
                <a16:creationId xmlns:a16="http://schemas.microsoft.com/office/drawing/2014/main" id="{E0AB3907-22B1-47E6-966F-657DAE5B7A6B}"/>
              </a:ext>
            </a:extLst>
          </p:cNvPr>
          <p:cNvSpPr txBox="1"/>
          <p:nvPr/>
        </p:nvSpPr>
        <p:spPr>
          <a:xfrm>
            <a:off x="747986" y="6222124"/>
            <a:ext cx="98639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4"/>
              </a:rPr>
              <a:t>https://docs.boom-core.org/en/latest/sections/intro-overview/boom-pipeline.html</a:t>
            </a:r>
            <a:endParaRPr lang="en-US"/>
          </a:p>
        </p:txBody>
      </p:sp>
    </p:spTree>
    <p:extLst>
      <p:ext uri="{BB962C8B-B14F-4D97-AF65-F5344CB8AC3E}">
        <p14:creationId xmlns:p14="http://schemas.microsoft.com/office/powerpoint/2010/main" val="549199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9CF368FA37FB42B6D4C549B0B60192" ma:contentTypeVersion="11" ma:contentTypeDescription="Create a new document." ma:contentTypeScope="" ma:versionID="6e1478964576f3007163b521848d19fb">
  <xsd:schema xmlns:xsd="http://www.w3.org/2001/XMLSchema" xmlns:xs="http://www.w3.org/2001/XMLSchema" xmlns:p="http://schemas.microsoft.com/office/2006/metadata/properties" xmlns:ns3="3c53ea72-d09b-4ecd-b0a4-99674b50eff5" xmlns:ns4="18226a00-5d82-4f5e-a326-6eef15835be4" targetNamespace="http://schemas.microsoft.com/office/2006/metadata/properties" ma:root="true" ma:fieldsID="ab7bf93c154b1077481817df6c4f8699" ns3:_="" ns4:_="">
    <xsd:import namespace="3c53ea72-d09b-4ecd-b0a4-99674b50eff5"/>
    <xsd:import namespace="18226a00-5d82-4f5e-a326-6eef15835b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3ea72-d09b-4ecd-b0a4-99674b50e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226a00-5d82-4f5e-a326-6eef15835b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942F82-895D-435F-B641-AEDB241FDB5C}">
  <ds:schemaRefs>
    <ds:schemaRef ds:uri="18226a00-5d82-4f5e-a326-6eef15835be4"/>
    <ds:schemaRef ds:uri="3c53ea72-d09b-4ecd-b0a4-99674b50ef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A7C52E-53D4-41C7-8C2F-BEF8028B9BC1}">
  <ds:schemaRefs>
    <ds:schemaRef ds:uri="http://schemas.microsoft.com/sharepoint/v3/contenttype/forms"/>
  </ds:schemaRefs>
</ds:datastoreItem>
</file>

<file path=customXml/itemProps3.xml><?xml version="1.0" encoding="utf-8"?>
<ds:datastoreItem xmlns:ds="http://schemas.openxmlformats.org/officeDocument/2006/customXml" ds:itemID="{902B5B8E-FD2B-448B-A6A1-EE04E408E1B0}">
  <ds:schemaRefs>
    <ds:schemaRef ds:uri="http://purl.org/dc/dcmitype/"/>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18226a00-5d82-4f5e-a326-6eef15835be4"/>
    <ds:schemaRef ds:uri="3c53ea72-d09b-4ecd-b0a4-99674b50eff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1506</Words>
  <Application>Microsoft Office PowerPoint</Application>
  <PresentationFormat>Widescreen</PresentationFormat>
  <Paragraphs>247</Paragraphs>
  <Slides>38</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等线</vt:lpstr>
      <vt:lpstr>Arial</vt:lpstr>
      <vt:lpstr>Calibri</vt:lpstr>
      <vt:lpstr>Calibri Light</vt:lpstr>
      <vt:lpstr>Consolas</vt:lpstr>
      <vt:lpstr>Courier New</vt:lpstr>
      <vt:lpstr>Office Theme</vt:lpstr>
      <vt:lpstr>BOOM, Rocket SoC Generator, and Chisel Agile Design Flow</vt:lpstr>
      <vt:lpstr>Content</vt:lpstr>
      <vt:lpstr>PowerPoint Presentation</vt:lpstr>
      <vt:lpstr>Simplified BOOM Pipeline with Stages</vt:lpstr>
      <vt:lpstr>Fetch</vt:lpstr>
      <vt:lpstr>Branch</vt:lpstr>
      <vt:lpstr>PowerPoint Presentation</vt:lpstr>
      <vt:lpstr>Pipeline Hazards</vt:lpstr>
      <vt:lpstr>Simplified BOOM Pipeline with Stages</vt:lpstr>
      <vt:lpstr>PowerPoint Presentation</vt:lpstr>
      <vt:lpstr>Content</vt:lpstr>
      <vt:lpstr>What is the Rocket Chip SoC Generator?</vt:lpstr>
      <vt:lpstr>What can be Configured?</vt:lpstr>
      <vt:lpstr>Important Interfaces in the Rocket Chip</vt:lpstr>
      <vt:lpstr>TileLink</vt:lpstr>
      <vt:lpstr>TileLink: Operations</vt:lpstr>
      <vt:lpstr>TileLink: Operations</vt:lpstr>
      <vt:lpstr>TileLink: Operations</vt:lpstr>
      <vt:lpstr>RoCC: Rocket Custom Coprocessor </vt:lpstr>
      <vt:lpstr>RoCC: Rocket Custom Coprocessor </vt:lpstr>
      <vt:lpstr>Content</vt:lpstr>
      <vt:lpstr>What is Chisel?</vt:lpstr>
      <vt:lpstr>A Finite State Machine Example</vt:lpstr>
      <vt:lpstr>PowerPoint Presentation</vt:lpstr>
      <vt:lpstr>Chisel is a Hardware Construction Language</vt:lpstr>
      <vt:lpstr>The Chisel Design Flow</vt:lpstr>
      <vt:lpstr>Parameterization Allows Fast Design Space Exploration</vt:lpstr>
      <vt:lpstr>PowerPoint Presentation</vt:lpstr>
      <vt:lpstr>BOOM Agile Development</vt:lpstr>
      <vt:lpstr>PowerPoint Presentation</vt:lpstr>
      <vt:lpstr>Current Status: Limitations and Prospects</vt:lpstr>
      <vt:lpstr>Reference</vt:lpstr>
      <vt:lpstr>Thank you!</vt:lpstr>
      <vt:lpstr>Backup Slides</vt:lpstr>
      <vt:lpstr>PowerPoint Presentation</vt:lpstr>
      <vt:lpstr>BOOM Agile Development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Kun</dc:creator>
  <cp:lastModifiedBy>Wu, Kun</cp:lastModifiedBy>
  <cp:revision>1</cp:revision>
  <dcterms:created xsi:type="dcterms:W3CDTF">2019-11-18T02:23:48Z</dcterms:created>
  <dcterms:modified xsi:type="dcterms:W3CDTF">2019-12-04T22:27:58Z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0x010100969CF368FA37FB42B6D4C549B0B60192</vt:lpwstr>
  </property>
</Properties>
</file>