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860" r:id="rId2"/>
    <p:sldId id="681" r:id="rId3"/>
    <p:sldId id="682" r:id="rId4"/>
    <p:sldId id="906" r:id="rId5"/>
    <p:sldId id="683" r:id="rId6"/>
    <p:sldId id="684" r:id="rId7"/>
    <p:sldId id="6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06"/>
    <p:restoredTop sz="79562"/>
  </p:normalViewPr>
  <p:slideViewPr>
    <p:cSldViewPr snapToGrid="0" snapToObjects="1">
      <p:cViewPr>
        <p:scale>
          <a:sx n="100" d="100"/>
          <a:sy n="100" d="100"/>
        </p:scale>
        <p:origin x="736" y="-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51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A3760-6023-8640-A077-CEA786854309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1C97F-EA7E-6846-82CD-5CFD5989E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67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D8E9A-565D-0445-B0AA-2FC9BB9E1094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D4BEA-D679-B14E-B5B5-D78ACE8A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4BEA-D679-B14E-B5B5-D78ACE8AC6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08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4BEA-D679-B14E-B5B5-D78ACE8AC6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9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4BEA-D679-B14E-B5B5-D78ACE8AC6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0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4BEA-D679-B14E-B5B5-D78ACE8AC6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3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4BEA-D679-B14E-B5B5-D78ACE8AC6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1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320674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4AE82-D0E1-A046-B3C9-D3EBFF2A5551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C9DA-A050-3648-8969-32F8058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6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2" y="320674"/>
            <a:ext cx="8747617" cy="1325563"/>
          </a:xfrm>
        </p:spPr>
        <p:txBody>
          <a:bodyPr>
            <a:normAutofit/>
          </a:bodyPr>
          <a:lstStyle/>
          <a:p>
            <a:r>
              <a:rPr lang="en-US" dirty="0"/>
              <a:t>Implementing total order multicast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93182" y="1360487"/>
            <a:ext cx="8747616" cy="3270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3182" y="2318266"/>
            <a:ext cx="9106935" cy="357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ym typeface="Wingdings" charset="0"/>
              </a:rPr>
              <a:t>Basic idea: </a:t>
            </a:r>
          </a:p>
          <a:p>
            <a:pPr lvl="1"/>
            <a:r>
              <a:rPr lang="en-US" dirty="0">
                <a:sym typeface="Wingdings" charset="0"/>
              </a:rPr>
              <a:t>Same sequence number counter across different processes.</a:t>
            </a:r>
          </a:p>
          <a:p>
            <a:pPr lvl="1"/>
            <a:r>
              <a:rPr lang="en-US" dirty="0">
                <a:sym typeface="Wingdings" charset="0"/>
              </a:rPr>
              <a:t>Instead of different sequence number counter for each process.  </a:t>
            </a:r>
          </a:p>
          <a:p>
            <a:endParaRPr lang="en-US" dirty="0">
              <a:sym typeface="Wingdings" charset="0"/>
            </a:endParaRPr>
          </a:p>
          <a:p>
            <a:r>
              <a:rPr lang="en-US" dirty="0">
                <a:sym typeface="Wingdings" charset="0"/>
              </a:rPr>
              <a:t>Two types of approach</a:t>
            </a:r>
          </a:p>
          <a:p>
            <a:pPr lvl="1"/>
            <a:r>
              <a:rPr lang="en-US" dirty="0">
                <a:sym typeface="Wingdings" charset="0"/>
              </a:rPr>
              <a:t>Using a centralized sequencer</a:t>
            </a:r>
          </a:p>
          <a:p>
            <a:pPr lvl="1"/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A decentralized mechanism (ISIS)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532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val 49"/>
          <p:cNvSpPr>
            <a:spLocks noChangeArrowheads="1"/>
          </p:cNvSpPr>
          <p:nvPr/>
        </p:nvSpPr>
        <p:spPr bwMode="auto">
          <a:xfrm>
            <a:off x="6723743" y="2572504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2" y="320674"/>
            <a:ext cx="8747617" cy="1325563"/>
          </a:xfrm>
        </p:spPr>
        <p:txBody>
          <a:bodyPr>
            <a:normAutofit/>
          </a:bodyPr>
          <a:lstStyle/>
          <a:p>
            <a:r>
              <a:rPr lang="en-US" dirty="0"/>
              <a:t>ISIS algorithm for total ordering</a:t>
            </a:r>
          </a:p>
        </p:txBody>
      </p:sp>
      <p:sp>
        <p:nvSpPr>
          <p:cNvPr id="65" name="Oval 3"/>
          <p:cNvSpPr>
            <a:spLocks noChangeArrowheads="1"/>
          </p:cNvSpPr>
          <p:nvPr/>
        </p:nvSpPr>
        <p:spPr bwMode="auto">
          <a:xfrm>
            <a:off x="4382182" y="3399590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Arc 4"/>
          <p:cNvSpPr>
            <a:spLocks/>
          </p:cNvSpPr>
          <p:nvPr/>
        </p:nvSpPr>
        <p:spPr bwMode="auto">
          <a:xfrm>
            <a:off x="6479268" y="2499478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Arc 5"/>
          <p:cNvSpPr>
            <a:spLocks/>
          </p:cNvSpPr>
          <p:nvPr/>
        </p:nvSpPr>
        <p:spPr bwMode="auto">
          <a:xfrm>
            <a:off x="4655231" y="2543929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Arc 6"/>
          <p:cNvSpPr>
            <a:spLocks/>
          </p:cNvSpPr>
          <p:nvPr/>
        </p:nvSpPr>
        <p:spPr bwMode="auto">
          <a:xfrm>
            <a:off x="4939393" y="3421815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Arc 7"/>
          <p:cNvSpPr>
            <a:spLocks/>
          </p:cNvSpPr>
          <p:nvPr/>
        </p:nvSpPr>
        <p:spPr bwMode="auto">
          <a:xfrm>
            <a:off x="6798356" y="3251954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Oval 9"/>
          <p:cNvSpPr>
            <a:spLocks noChangeArrowheads="1"/>
          </p:cNvSpPr>
          <p:nvPr/>
        </p:nvSpPr>
        <p:spPr bwMode="auto">
          <a:xfrm>
            <a:off x="2421618" y="1688265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Arc 10"/>
          <p:cNvSpPr>
            <a:spLocks/>
          </p:cNvSpPr>
          <p:nvPr/>
        </p:nvSpPr>
        <p:spPr bwMode="auto">
          <a:xfrm>
            <a:off x="2980418" y="1929565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Arc 12"/>
          <p:cNvSpPr>
            <a:spLocks/>
          </p:cNvSpPr>
          <p:nvPr/>
        </p:nvSpPr>
        <p:spPr bwMode="auto">
          <a:xfrm>
            <a:off x="2659743" y="2293103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Arc 13"/>
          <p:cNvSpPr>
            <a:spLocks/>
          </p:cNvSpPr>
          <p:nvPr/>
        </p:nvSpPr>
        <p:spPr bwMode="auto">
          <a:xfrm>
            <a:off x="2751818" y="2293103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Arc 14"/>
          <p:cNvSpPr>
            <a:spLocks/>
          </p:cNvSpPr>
          <p:nvPr/>
        </p:nvSpPr>
        <p:spPr bwMode="auto">
          <a:xfrm>
            <a:off x="4126594" y="3180516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2639107" y="1924804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2829607" y="5552240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Arc 18"/>
          <p:cNvSpPr>
            <a:spLocks/>
          </p:cNvSpPr>
          <p:nvPr/>
        </p:nvSpPr>
        <p:spPr bwMode="auto">
          <a:xfrm>
            <a:off x="4207557" y="4048879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Arc 19"/>
          <p:cNvSpPr>
            <a:spLocks/>
          </p:cNvSpPr>
          <p:nvPr/>
        </p:nvSpPr>
        <p:spPr bwMode="auto">
          <a:xfrm>
            <a:off x="3402693" y="5744329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Arc 20"/>
          <p:cNvSpPr>
            <a:spLocks/>
          </p:cNvSpPr>
          <p:nvPr/>
        </p:nvSpPr>
        <p:spPr bwMode="auto">
          <a:xfrm>
            <a:off x="3402694" y="3723441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>
            <a:off x="2997881" y="5287129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Arc 22"/>
          <p:cNvSpPr>
            <a:spLocks/>
          </p:cNvSpPr>
          <p:nvPr/>
        </p:nvSpPr>
        <p:spPr bwMode="auto">
          <a:xfrm>
            <a:off x="3088369" y="3723440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Oval 23"/>
          <p:cNvSpPr>
            <a:spLocks noChangeArrowheads="1"/>
          </p:cNvSpPr>
          <p:nvPr/>
        </p:nvSpPr>
        <p:spPr bwMode="auto">
          <a:xfrm>
            <a:off x="4599669" y="3664704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3442381" y="282015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7" name="Line 25"/>
          <p:cNvSpPr>
            <a:spLocks noChangeShapeType="1"/>
          </p:cNvSpPr>
          <p:nvPr/>
        </p:nvSpPr>
        <p:spPr bwMode="auto">
          <a:xfrm>
            <a:off x="4736194" y="3871079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2693082" y="5876090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3429682" y="2778878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28"/>
          <p:cNvSpPr>
            <a:spLocks noChangeArrowheads="1"/>
          </p:cNvSpPr>
          <p:nvPr/>
        </p:nvSpPr>
        <p:spPr bwMode="auto">
          <a:xfrm>
            <a:off x="3429681" y="2778879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29"/>
          <p:cNvSpPr>
            <a:spLocks noChangeArrowheads="1"/>
          </p:cNvSpPr>
          <p:nvPr/>
        </p:nvSpPr>
        <p:spPr bwMode="auto">
          <a:xfrm>
            <a:off x="2978831" y="320591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3223306" y="423937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3413806" y="2836707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4" name="Rectangle 32"/>
          <p:cNvSpPr>
            <a:spLocks noChangeArrowheads="1"/>
          </p:cNvSpPr>
          <p:nvPr/>
        </p:nvSpPr>
        <p:spPr bwMode="auto">
          <a:xfrm>
            <a:off x="3674156" y="465212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5" name="Rectangle 33"/>
          <p:cNvSpPr>
            <a:spLocks noChangeArrowheads="1"/>
          </p:cNvSpPr>
          <p:nvPr/>
        </p:nvSpPr>
        <p:spPr bwMode="auto">
          <a:xfrm>
            <a:off x="4001181" y="2485190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34"/>
          <p:cNvSpPr>
            <a:spLocks noChangeArrowheads="1"/>
          </p:cNvSpPr>
          <p:nvPr/>
        </p:nvSpPr>
        <p:spPr bwMode="auto">
          <a:xfrm>
            <a:off x="4001182" y="2485191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35"/>
          <p:cNvSpPr>
            <a:spLocks noChangeArrowheads="1"/>
          </p:cNvSpPr>
          <p:nvPr/>
        </p:nvSpPr>
        <p:spPr bwMode="auto">
          <a:xfrm>
            <a:off x="5039406" y="2237540"/>
            <a:ext cx="119584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9" name="Rectangle 37"/>
          <p:cNvSpPr>
            <a:spLocks noChangeArrowheads="1"/>
          </p:cNvSpPr>
          <p:nvPr/>
        </p:nvSpPr>
        <p:spPr bwMode="auto">
          <a:xfrm>
            <a:off x="5471207" y="3547229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5471206" y="3547228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39"/>
          <p:cNvSpPr>
            <a:spLocks noChangeArrowheads="1"/>
          </p:cNvSpPr>
          <p:nvPr/>
        </p:nvSpPr>
        <p:spPr bwMode="auto">
          <a:xfrm>
            <a:off x="1985056" y="1937503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2131106" y="2047040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3" name="Rectangle 41"/>
          <p:cNvSpPr>
            <a:spLocks noChangeArrowheads="1"/>
          </p:cNvSpPr>
          <p:nvPr/>
        </p:nvSpPr>
        <p:spPr bwMode="auto">
          <a:xfrm>
            <a:off x="2366056" y="58030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4" name="Rectangle 42"/>
          <p:cNvSpPr>
            <a:spLocks noChangeArrowheads="1"/>
          </p:cNvSpPr>
          <p:nvPr/>
        </p:nvSpPr>
        <p:spPr bwMode="auto">
          <a:xfrm>
            <a:off x="2512106" y="59110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5" name="Rectangle 43"/>
          <p:cNvSpPr>
            <a:spLocks noChangeArrowheads="1"/>
          </p:cNvSpPr>
          <p:nvPr/>
        </p:nvSpPr>
        <p:spPr bwMode="auto">
          <a:xfrm>
            <a:off x="5402943" y="47108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5547406" y="48188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7" name="Rectangle 45"/>
          <p:cNvSpPr>
            <a:spLocks noChangeArrowheads="1"/>
          </p:cNvSpPr>
          <p:nvPr/>
        </p:nvSpPr>
        <p:spPr bwMode="auto">
          <a:xfrm>
            <a:off x="7498443" y="27931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8" name="Rectangle 46"/>
          <p:cNvSpPr>
            <a:spLocks noChangeArrowheads="1"/>
          </p:cNvSpPr>
          <p:nvPr/>
        </p:nvSpPr>
        <p:spPr bwMode="auto">
          <a:xfrm>
            <a:off x="7642906" y="29011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9" name="Rectangle 47"/>
          <p:cNvSpPr>
            <a:spLocks noChangeArrowheads="1"/>
          </p:cNvSpPr>
          <p:nvPr/>
        </p:nvSpPr>
        <p:spPr bwMode="auto">
          <a:xfrm>
            <a:off x="5471207" y="3782178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48"/>
          <p:cNvSpPr>
            <a:spLocks noChangeArrowheads="1"/>
          </p:cNvSpPr>
          <p:nvPr/>
        </p:nvSpPr>
        <p:spPr bwMode="auto">
          <a:xfrm>
            <a:off x="5471206" y="3782178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50"/>
          <p:cNvSpPr>
            <a:spLocks noChangeShapeType="1"/>
          </p:cNvSpPr>
          <p:nvPr/>
        </p:nvSpPr>
        <p:spPr bwMode="auto">
          <a:xfrm flipV="1">
            <a:off x="3156631" y="4255253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51"/>
          <p:cNvSpPr>
            <a:spLocks noChangeArrowheads="1"/>
          </p:cNvSpPr>
          <p:nvPr/>
        </p:nvSpPr>
        <p:spPr bwMode="auto">
          <a:xfrm>
            <a:off x="3048682" y="5788778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52"/>
          <p:cNvSpPr>
            <a:spLocks noChangeShapeType="1"/>
          </p:cNvSpPr>
          <p:nvPr/>
        </p:nvSpPr>
        <p:spPr bwMode="auto">
          <a:xfrm flipH="1">
            <a:off x="5171169" y="2867779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Oval 53"/>
          <p:cNvSpPr>
            <a:spLocks noChangeArrowheads="1"/>
          </p:cNvSpPr>
          <p:nvPr/>
        </p:nvSpPr>
        <p:spPr bwMode="auto">
          <a:xfrm>
            <a:off x="6941232" y="2809040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54"/>
          <p:cNvSpPr>
            <a:spLocks noChangeShapeType="1"/>
          </p:cNvSpPr>
          <p:nvPr/>
        </p:nvSpPr>
        <p:spPr bwMode="auto">
          <a:xfrm>
            <a:off x="7160306" y="2867779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55"/>
          <p:cNvSpPr>
            <a:spLocks noChangeArrowheads="1"/>
          </p:cNvSpPr>
          <p:nvPr/>
        </p:nvSpPr>
        <p:spPr bwMode="auto">
          <a:xfrm>
            <a:off x="5493431" y="3974265"/>
            <a:ext cx="148059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18" name="Rectangle 56"/>
          <p:cNvSpPr>
            <a:spLocks noChangeArrowheads="1"/>
          </p:cNvSpPr>
          <p:nvPr/>
        </p:nvSpPr>
        <p:spPr bwMode="auto">
          <a:xfrm>
            <a:off x="4167868" y="506487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19" name="Rectangle 57"/>
          <p:cNvSpPr>
            <a:spLocks noChangeArrowheads="1"/>
          </p:cNvSpPr>
          <p:nvPr/>
        </p:nvSpPr>
        <p:spPr bwMode="auto">
          <a:xfrm>
            <a:off x="3896406" y="246931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8" name="Rectangle 36"/>
          <p:cNvSpPr>
            <a:spLocks noChangeArrowheads="1"/>
          </p:cNvSpPr>
          <p:nvPr/>
        </p:nvSpPr>
        <p:spPr bwMode="auto">
          <a:xfrm rot="-1129043">
            <a:off x="5128306" y="2913815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2 Proposed </a:t>
            </a:r>
            <a:r>
              <a:rPr lang="en-GB" sz="1800" dirty="0" err="1">
                <a:solidFill>
                  <a:srgbClr val="000000"/>
                </a:solidFill>
                <a:latin typeface="Arial" charset="0"/>
              </a:rPr>
              <a:t>Seq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>
            <a:off x="2721657" y="2012115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Arc 8"/>
          <p:cNvSpPr>
            <a:spLocks/>
          </p:cNvSpPr>
          <p:nvPr/>
        </p:nvSpPr>
        <p:spPr bwMode="auto">
          <a:xfrm>
            <a:off x="4650468" y="3355141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Arc 11"/>
          <p:cNvSpPr>
            <a:spLocks/>
          </p:cNvSpPr>
          <p:nvPr/>
        </p:nvSpPr>
        <p:spPr bwMode="auto">
          <a:xfrm>
            <a:off x="2980418" y="2027990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2" grpId="0" animBg="1"/>
      <p:bldP spid="76" grpId="0" animBg="1"/>
      <p:bldP spid="80" grpId="0" animBg="1"/>
      <p:bldP spid="81" grpId="0" animBg="1"/>
      <p:bldP spid="82" grpId="0" animBg="1"/>
      <p:bldP spid="86" grpId="0"/>
      <p:bldP spid="93" grpId="0"/>
      <p:bldP spid="94" grpId="0"/>
      <p:bldP spid="95" grpId="0" animBg="1"/>
      <p:bldP spid="112" grpId="0" animBg="1"/>
      <p:bldP spid="114" grpId="0" animBg="1"/>
      <p:bldP spid="117" grpId="0"/>
      <p:bldP spid="118" grpId="0"/>
      <p:bldP spid="119" grpId="0"/>
      <p:bldP spid="98" grpId="0"/>
      <p:bldP spid="77" grpId="0" animBg="1"/>
      <p:bldP spid="70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Oval 49"/>
          <p:cNvSpPr>
            <a:spLocks noChangeArrowheads="1"/>
          </p:cNvSpPr>
          <p:nvPr/>
        </p:nvSpPr>
        <p:spPr bwMode="auto">
          <a:xfrm>
            <a:off x="6723743" y="2572504"/>
            <a:ext cx="571500" cy="649287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2" y="320674"/>
            <a:ext cx="8747617" cy="1325563"/>
          </a:xfrm>
        </p:spPr>
        <p:txBody>
          <a:bodyPr>
            <a:normAutofit/>
          </a:bodyPr>
          <a:lstStyle/>
          <a:p>
            <a:r>
              <a:rPr lang="en-US" dirty="0"/>
              <a:t>ISIS algorithm for total ordering</a:t>
            </a:r>
          </a:p>
        </p:txBody>
      </p:sp>
      <p:sp>
        <p:nvSpPr>
          <p:cNvPr id="65" name="Oval 3"/>
          <p:cNvSpPr>
            <a:spLocks noChangeArrowheads="1"/>
          </p:cNvSpPr>
          <p:nvPr/>
        </p:nvSpPr>
        <p:spPr bwMode="auto">
          <a:xfrm>
            <a:off x="4382182" y="3399590"/>
            <a:ext cx="573087" cy="647700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Arc 4"/>
          <p:cNvSpPr>
            <a:spLocks/>
          </p:cNvSpPr>
          <p:nvPr/>
        </p:nvSpPr>
        <p:spPr bwMode="auto">
          <a:xfrm>
            <a:off x="6479268" y="2499478"/>
            <a:ext cx="300038" cy="201612"/>
          </a:xfrm>
          <a:custGeom>
            <a:avLst/>
            <a:gdLst>
              <a:gd name="T0" fmla="*/ 889 w 21600"/>
              <a:gd name="T1" fmla="*/ 201612 h 14085"/>
              <a:gd name="T2" fmla="*/ 54660 w 21600"/>
              <a:gd name="T3" fmla="*/ 0 h 14085"/>
              <a:gd name="T4" fmla="*/ 300038 w 21600"/>
              <a:gd name="T5" fmla="*/ 177908 h 14085"/>
              <a:gd name="T6" fmla="*/ 0 60000 65536"/>
              <a:gd name="T7" fmla="*/ 0 60000 65536"/>
              <a:gd name="T8" fmla="*/ 0 60000 65536"/>
              <a:gd name="T9" fmla="*/ 0 w 21600"/>
              <a:gd name="T10" fmla="*/ 0 h 14085"/>
              <a:gd name="T11" fmla="*/ 21600 w 21600"/>
              <a:gd name="T12" fmla="*/ 14085 h 14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085" fill="none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</a:path>
              <a:path w="21600" h="14085" stroke="0" extrusionOk="0">
                <a:moveTo>
                  <a:pt x="63" y="14085"/>
                </a:moveTo>
                <a:cubicBezTo>
                  <a:pt x="21" y="13534"/>
                  <a:pt x="0" y="12981"/>
                  <a:pt x="0" y="12429"/>
                </a:cubicBezTo>
                <a:cubicBezTo>
                  <a:pt x="0" y="7979"/>
                  <a:pt x="1374" y="3638"/>
                  <a:pt x="3934" y="-1"/>
                </a:cubicBezTo>
                <a:lnTo>
                  <a:pt x="21600" y="1242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Arc 5"/>
          <p:cNvSpPr>
            <a:spLocks/>
          </p:cNvSpPr>
          <p:nvPr/>
        </p:nvSpPr>
        <p:spPr bwMode="auto">
          <a:xfrm>
            <a:off x="4655231" y="2543929"/>
            <a:ext cx="1890712" cy="1209675"/>
          </a:xfrm>
          <a:custGeom>
            <a:avLst/>
            <a:gdLst>
              <a:gd name="T0" fmla="*/ 0 w 27511"/>
              <a:gd name="T1" fmla="*/ 1208107 h 21600"/>
              <a:gd name="T2" fmla="*/ 1890712 w 27511"/>
              <a:gd name="T3" fmla="*/ 46259 h 21600"/>
              <a:gd name="T4" fmla="*/ 1484406 w 27511"/>
              <a:gd name="T5" fmla="*/ 1209675 h 21600"/>
              <a:gd name="T6" fmla="*/ 0 60000 65536"/>
              <a:gd name="T7" fmla="*/ 0 60000 65536"/>
              <a:gd name="T8" fmla="*/ 0 60000 65536"/>
              <a:gd name="T9" fmla="*/ 0 w 27511"/>
              <a:gd name="T10" fmla="*/ 0 h 21600"/>
              <a:gd name="T11" fmla="*/ 27511 w 275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511" h="21600" fill="none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</a:path>
              <a:path w="27511" h="21600" stroke="0" extrusionOk="0">
                <a:moveTo>
                  <a:pt x="-1" y="21571"/>
                </a:moveTo>
                <a:cubicBezTo>
                  <a:pt x="14" y="9653"/>
                  <a:pt x="9680" y="-1"/>
                  <a:pt x="21599" y="-1"/>
                </a:cubicBezTo>
                <a:cubicBezTo>
                  <a:pt x="23598" y="-1"/>
                  <a:pt x="25588" y="277"/>
                  <a:pt x="27511" y="824"/>
                </a:cubicBezTo>
                <a:lnTo>
                  <a:pt x="21599" y="2160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Arc 6"/>
          <p:cNvSpPr>
            <a:spLocks/>
          </p:cNvSpPr>
          <p:nvPr/>
        </p:nvSpPr>
        <p:spPr bwMode="auto">
          <a:xfrm>
            <a:off x="4939393" y="3421815"/>
            <a:ext cx="285750" cy="198438"/>
          </a:xfrm>
          <a:custGeom>
            <a:avLst/>
            <a:gdLst>
              <a:gd name="T0" fmla="*/ 218903 w 21600"/>
              <a:gd name="T1" fmla="*/ 0 h 13882"/>
              <a:gd name="T2" fmla="*/ 285750 w 21600"/>
              <a:gd name="T3" fmla="*/ 198438 h 13882"/>
              <a:gd name="T4" fmla="*/ 0 w 21600"/>
              <a:gd name="T5" fmla="*/ 198438 h 13882"/>
              <a:gd name="T6" fmla="*/ 0 60000 65536"/>
              <a:gd name="T7" fmla="*/ 0 60000 65536"/>
              <a:gd name="T8" fmla="*/ 0 60000 65536"/>
              <a:gd name="T9" fmla="*/ 0 w 21600"/>
              <a:gd name="T10" fmla="*/ 0 h 13882"/>
              <a:gd name="T11" fmla="*/ 21600 w 21600"/>
              <a:gd name="T12" fmla="*/ 13882 h 138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3882" fill="none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</a:path>
              <a:path w="21600" h="13882" stroke="0" extrusionOk="0">
                <a:moveTo>
                  <a:pt x="16547" y="-1"/>
                </a:moveTo>
                <a:cubicBezTo>
                  <a:pt x="19811" y="3889"/>
                  <a:pt x="21600" y="8804"/>
                  <a:pt x="21600" y="13882"/>
                </a:cubicBezTo>
                <a:lnTo>
                  <a:pt x="0" y="13882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Arc 7"/>
          <p:cNvSpPr>
            <a:spLocks/>
          </p:cNvSpPr>
          <p:nvPr/>
        </p:nvSpPr>
        <p:spPr bwMode="auto">
          <a:xfrm>
            <a:off x="6798356" y="3251954"/>
            <a:ext cx="184150" cy="325437"/>
          </a:xfrm>
          <a:custGeom>
            <a:avLst/>
            <a:gdLst>
              <a:gd name="T0" fmla="*/ 184150 w 13948"/>
              <a:gd name="T1" fmla="*/ 325437 h 21600"/>
              <a:gd name="T2" fmla="*/ 0 w 13948"/>
              <a:gd name="T3" fmla="*/ 248477 h 21600"/>
              <a:gd name="T4" fmla="*/ 184150 w 13948"/>
              <a:gd name="T5" fmla="*/ 0 h 21600"/>
              <a:gd name="T6" fmla="*/ 0 60000 65536"/>
              <a:gd name="T7" fmla="*/ 0 60000 65536"/>
              <a:gd name="T8" fmla="*/ 0 60000 65536"/>
              <a:gd name="T9" fmla="*/ 0 w 13948"/>
              <a:gd name="T10" fmla="*/ 0 h 21600"/>
              <a:gd name="T11" fmla="*/ 13948 w 1394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48" h="21600" fill="none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</a:path>
              <a:path w="13948" h="21600" stroke="0" extrusionOk="0">
                <a:moveTo>
                  <a:pt x="13948" y="21599"/>
                </a:moveTo>
                <a:cubicBezTo>
                  <a:pt x="8840" y="21599"/>
                  <a:pt x="3899" y="19790"/>
                  <a:pt x="-1" y="16492"/>
                </a:cubicBezTo>
                <a:lnTo>
                  <a:pt x="1394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Oval 9"/>
          <p:cNvSpPr>
            <a:spLocks noChangeArrowheads="1"/>
          </p:cNvSpPr>
          <p:nvPr/>
        </p:nvSpPr>
        <p:spPr bwMode="auto">
          <a:xfrm>
            <a:off x="2421618" y="1688265"/>
            <a:ext cx="571500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Arc 10"/>
          <p:cNvSpPr>
            <a:spLocks/>
          </p:cNvSpPr>
          <p:nvPr/>
        </p:nvSpPr>
        <p:spPr bwMode="auto">
          <a:xfrm>
            <a:off x="2980418" y="1929565"/>
            <a:ext cx="287338" cy="222250"/>
          </a:xfrm>
          <a:custGeom>
            <a:avLst/>
            <a:gdLst>
              <a:gd name="T0" fmla="*/ 277334 w 21600"/>
              <a:gd name="T1" fmla="*/ 0 h 14744"/>
              <a:gd name="T2" fmla="*/ 260613 w 21600"/>
              <a:gd name="T3" fmla="*/ 222250 h 14744"/>
              <a:gd name="T4" fmla="*/ 0 w 21600"/>
              <a:gd name="T5" fmla="*/ 85138 h 14744"/>
              <a:gd name="T6" fmla="*/ 0 60000 65536"/>
              <a:gd name="T7" fmla="*/ 0 60000 65536"/>
              <a:gd name="T8" fmla="*/ 0 60000 65536"/>
              <a:gd name="T9" fmla="*/ 0 w 21600"/>
              <a:gd name="T10" fmla="*/ 0 h 14744"/>
              <a:gd name="T11" fmla="*/ 21600 w 21600"/>
              <a:gd name="T12" fmla="*/ 14744 h 147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744" fill="none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</a:path>
              <a:path w="21600" h="14744" stroke="0" extrusionOk="0">
                <a:moveTo>
                  <a:pt x="20848" y="-1"/>
                </a:moveTo>
                <a:cubicBezTo>
                  <a:pt x="21347" y="1841"/>
                  <a:pt x="21600" y="3740"/>
                  <a:pt x="21600" y="5648"/>
                </a:cubicBezTo>
                <a:cubicBezTo>
                  <a:pt x="21600" y="8790"/>
                  <a:pt x="20914" y="11894"/>
                  <a:pt x="19591" y="14744"/>
                </a:cubicBezTo>
                <a:lnTo>
                  <a:pt x="0" y="5648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Arc 12"/>
          <p:cNvSpPr>
            <a:spLocks/>
          </p:cNvSpPr>
          <p:nvPr/>
        </p:nvSpPr>
        <p:spPr bwMode="auto">
          <a:xfrm>
            <a:off x="2659743" y="2293103"/>
            <a:ext cx="192088" cy="309562"/>
          </a:xfrm>
          <a:custGeom>
            <a:avLst/>
            <a:gdLst>
              <a:gd name="T0" fmla="*/ 192088 w 14458"/>
              <a:gd name="T1" fmla="*/ 268072 h 21600"/>
              <a:gd name="T2" fmla="*/ 0 w 14458"/>
              <a:gd name="T3" fmla="*/ 305076 h 21600"/>
              <a:gd name="T4" fmla="*/ 48600 w 14458"/>
              <a:gd name="T5" fmla="*/ 0 h 21600"/>
              <a:gd name="T6" fmla="*/ 0 60000 65536"/>
              <a:gd name="T7" fmla="*/ 0 60000 65536"/>
              <a:gd name="T8" fmla="*/ 0 60000 65536"/>
              <a:gd name="T9" fmla="*/ 0 w 14458"/>
              <a:gd name="T10" fmla="*/ 0 h 21600"/>
              <a:gd name="T11" fmla="*/ 14458 w 144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58" h="21600" fill="none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</a:path>
              <a:path w="14458" h="21600" stroke="0" extrusionOk="0">
                <a:moveTo>
                  <a:pt x="14458" y="18705"/>
                </a:moveTo>
                <a:cubicBezTo>
                  <a:pt x="11174" y="20601"/>
                  <a:pt x="7449" y="21599"/>
                  <a:pt x="3658" y="21599"/>
                </a:cubicBezTo>
                <a:cubicBezTo>
                  <a:pt x="2431" y="21599"/>
                  <a:pt x="1208" y="21495"/>
                  <a:pt x="-1" y="21287"/>
                </a:cubicBezTo>
                <a:lnTo>
                  <a:pt x="3658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Arc 13"/>
          <p:cNvSpPr>
            <a:spLocks/>
          </p:cNvSpPr>
          <p:nvPr/>
        </p:nvSpPr>
        <p:spPr bwMode="auto">
          <a:xfrm>
            <a:off x="2751818" y="2293103"/>
            <a:ext cx="1930400" cy="1460500"/>
          </a:xfrm>
          <a:custGeom>
            <a:avLst/>
            <a:gdLst>
              <a:gd name="T0" fmla="*/ 1928948 w 21270"/>
              <a:gd name="T1" fmla="*/ 1460500 h 21599"/>
              <a:gd name="T2" fmla="*/ 0 w 21270"/>
              <a:gd name="T3" fmla="*/ 253976 h 21599"/>
              <a:gd name="T4" fmla="*/ 1930400 w 21270"/>
              <a:gd name="T5" fmla="*/ 0 h 21599"/>
              <a:gd name="T6" fmla="*/ 0 60000 65536"/>
              <a:gd name="T7" fmla="*/ 0 60000 65536"/>
              <a:gd name="T8" fmla="*/ 0 60000 65536"/>
              <a:gd name="T9" fmla="*/ 0 w 21270"/>
              <a:gd name="T10" fmla="*/ 0 h 21599"/>
              <a:gd name="T11" fmla="*/ 21270 w 21270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70" h="21599" fill="none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</a:path>
              <a:path w="21270" h="21599" stroke="0" extrusionOk="0">
                <a:moveTo>
                  <a:pt x="21253" y="21599"/>
                </a:moveTo>
                <a:cubicBezTo>
                  <a:pt x="10779" y="21592"/>
                  <a:pt x="1820" y="14070"/>
                  <a:pt x="-1" y="3756"/>
                </a:cubicBezTo>
                <a:lnTo>
                  <a:pt x="2127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Arc 14"/>
          <p:cNvSpPr>
            <a:spLocks/>
          </p:cNvSpPr>
          <p:nvPr/>
        </p:nvSpPr>
        <p:spPr bwMode="auto">
          <a:xfrm>
            <a:off x="4126594" y="3180516"/>
            <a:ext cx="282575" cy="277813"/>
          </a:xfrm>
          <a:custGeom>
            <a:avLst/>
            <a:gdLst>
              <a:gd name="T0" fmla="*/ 0 w 20399"/>
              <a:gd name="T1" fmla="*/ 171230 h 18509"/>
              <a:gd name="T2" fmla="*/ 128356 w 20399"/>
              <a:gd name="T3" fmla="*/ 0 h 18509"/>
              <a:gd name="T4" fmla="*/ 282575 w 20399"/>
              <a:gd name="T5" fmla="*/ 277813 h 18509"/>
              <a:gd name="T6" fmla="*/ 0 60000 65536"/>
              <a:gd name="T7" fmla="*/ 0 60000 65536"/>
              <a:gd name="T8" fmla="*/ 0 60000 65536"/>
              <a:gd name="T9" fmla="*/ 0 w 20399"/>
              <a:gd name="T10" fmla="*/ 0 h 18509"/>
              <a:gd name="T11" fmla="*/ 20399 w 20399"/>
              <a:gd name="T12" fmla="*/ 18509 h 185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99" h="18509" fill="none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</a:path>
              <a:path w="20399" h="18509" stroke="0" extrusionOk="0">
                <a:moveTo>
                  <a:pt x="-1" y="11407"/>
                </a:moveTo>
                <a:cubicBezTo>
                  <a:pt x="1659" y="6638"/>
                  <a:pt x="4938" y="2602"/>
                  <a:pt x="9265" y="-1"/>
                </a:cubicBezTo>
                <a:lnTo>
                  <a:pt x="20399" y="18509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2639107" y="1924804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2829607" y="5552240"/>
            <a:ext cx="600075" cy="649288"/>
          </a:xfrm>
          <a:prstGeom prst="ellipse">
            <a:avLst/>
          </a:prstGeom>
          <a:solidFill>
            <a:srgbClr val="FFDC99"/>
          </a:solidFill>
          <a:ln w="42863">
            <a:solidFill>
              <a:srgbClr val="FFDC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Arc 18"/>
          <p:cNvSpPr>
            <a:spLocks/>
          </p:cNvSpPr>
          <p:nvPr/>
        </p:nvSpPr>
        <p:spPr bwMode="auto">
          <a:xfrm>
            <a:off x="4207557" y="4048879"/>
            <a:ext cx="242887" cy="307975"/>
          </a:xfrm>
          <a:custGeom>
            <a:avLst/>
            <a:gdLst>
              <a:gd name="T0" fmla="*/ 154371 w 18371"/>
              <a:gd name="T1" fmla="*/ 307975 h 20536"/>
              <a:gd name="T2" fmla="*/ 0 w 18371"/>
              <a:gd name="T3" fmla="*/ 170364 h 20536"/>
              <a:gd name="T4" fmla="*/ 242887 w 18371"/>
              <a:gd name="T5" fmla="*/ 0 h 20536"/>
              <a:gd name="T6" fmla="*/ 0 60000 65536"/>
              <a:gd name="T7" fmla="*/ 0 60000 65536"/>
              <a:gd name="T8" fmla="*/ 0 60000 65536"/>
              <a:gd name="T9" fmla="*/ 0 w 18371"/>
              <a:gd name="T10" fmla="*/ 0 h 20536"/>
              <a:gd name="T11" fmla="*/ 18371 w 18371"/>
              <a:gd name="T12" fmla="*/ 20536 h 20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71" h="20536" fill="none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</a:path>
              <a:path w="18371" h="20536" stroke="0" extrusionOk="0">
                <a:moveTo>
                  <a:pt x="11675" y="20536"/>
                </a:moveTo>
                <a:cubicBezTo>
                  <a:pt x="6821" y="18953"/>
                  <a:pt x="2684" y="15702"/>
                  <a:pt x="-1" y="11360"/>
                </a:cubicBezTo>
                <a:lnTo>
                  <a:pt x="18371" y="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Arc 19"/>
          <p:cNvSpPr>
            <a:spLocks/>
          </p:cNvSpPr>
          <p:nvPr/>
        </p:nvSpPr>
        <p:spPr bwMode="auto">
          <a:xfrm>
            <a:off x="3402693" y="5744329"/>
            <a:ext cx="300038" cy="219075"/>
          </a:xfrm>
          <a:custGeom>
            <a:avLst/>
            <a:gdLst>
              <a:gd name="T0" fmla="*/ 259700 w 21600"/>
              <a:gd name="T1" fmla="*/ 0 h 14566"/>
              <a:gd name="T2" fmla="*/ 295468 w 21600"/>
              <a:gd name="T3" fmla="*/ 219075 h 14566"/>
              <a:gd name="T4" fmla="*/ 0 w 21600"/>
              <a:gd name="T5" fmla="*/ 162674 h 14566"/>
              <a:gd name="T6" fmla="*/ 0 60000 65536"/>
              <a:gd name="T7" fmla="*/ 0 60000 65536"/>
              <a:gd name="T8" fmla="*/ 0 60000 65536"/>
              <a:gd name="T9" fmla="*/ 0 w 21600"/>
              <a:gd name="T10" fmla="*/ 0 h 14566"/>
              <a:gd name="T11" fmla="*/ 21600 w 21600"/>
              <a:gd name="T12" fmla="*/ 14566 h 145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566" fill="none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</a:path>
              <a:path w="21600" h="14566" stroke="0" extrusionOk="0">
                <a:moveTo>
                  <a:pt x="18696" y="-1"/>
                </a:moveTo>
                <a:cubicBezTo>
                  <a:pt x="20598" y="3287"/>
                  <a:pt x="21600" y="7017"/>
                  <a:pt x="21600" y="10816"/>
                </a:cubicBezTo>
                <a:cubicBezTo>
                  <a:pt x="21600" y="12073"/>
                  <a:pt x="21490" y="13328"/>
                  <a:pt x="21271" y="14566"/>
                </a:cubicBezTo>
                <a:lnTo>
                  <a:pt x="0" y="10816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Arc 20"/>
          <p:cNvSpPr>
            <a:spLocks/>
          </p:cNvSpPr>
          <p:nvPr/>
        </p:nvSpPr>
        <p:spPr bwMode="auto">
          <a:xfrm>
            <a:off x="3402694" y="3723441"/>
            <a:ext cx="1306513" cy="2151063"/>
          </a:xfrm>
          <a:custGeom>
            <a:avLst/>
            <a:gdLst>
              <a:gd name="T0" fmla="*/ 1306513 w 21600"/>
              <a:gd name="T1" fmla="*/ 0 h 21278"/>
              <a:gd name="T2" fmla="*/ 224466 w 21600"/>
              <a:gd name="T3" fmla="*/ 2151063 h 21278"/>
              <a:gd name="T4" fmla="*/ 0 w 21600"/>
              <a:gd name="T5" fmla="*/ 0 h 21278"/>
              <a:gd name="T6" fmla="*/ 0 60000 65536"/>
              <a:gd name="T7" fmla="*/ 0 60000 65536"/>
              <a:gd name="T8" fmla="*/ 0 60000 65536"/>
              <a:gd name="T9" fmla="*/ 0 w 21600"/>
              <a:gd name="T10" fmla="*/ 0 h 21278"/>
              <a:gd name="T11" fmla="*/ 21600 w 21600"/>
              <a:gd name="T12" fmla="*/ 21278 h 212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78" fill="none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</a:path>
              <a:path w="21600" h="21278" stroke="0" extrusionOk="0">
                <a:moveTo>
                  <a:pt x="21600" y="0"/>
                </a:moveTo>
                <a:cubicBezTo>
                  <a:pt x="21600" y="10497"/>
                  <a:pt x="14052" y="19475"/>
                  <a:pt x="3711" y="21278"/>
                </a:cubicBezTo>
                <a:lnTo>
                  <a:pt x="0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Arc 21"/>
          <p:cNvSpPr>
            <a:spLocks/>
          </p:cNvSpPr>
          <p:nvPr/>
        </p:nvSpPr>
        <p:spPr bwMode="auto">
          <a:xfrm>
            <a:off x="2997881" y="5287129"/>
            <a:ext cx="203200" cy="325437"/>
          </a:xfrm>
          <a:custGeom>
            <a:avLst/>
            <a:gdLst>
              <a:gd name="T0" fmla="*/ 0 w 14603"/>
              <a:gd name="T1" fmla="*/ 11074 h 21600"/>
              <a:gd name="T2" fmla="*/ 203200 w 14603"/>
              <a:gd name="T3" fmla="*/ 29726 h 21600"/>
              <a:gd name="T4" fmla="*/ 77715 w 14603"/>
              <a:gd name="T5" fmla="*/ 325437 h 21600"/>
              <a:gd name="T6" fmla="*/ 0 60000 65536"/>
              <a:gd name="T7" fmla="*/ 0 60000 65536"/>
              <a:gd name="T8" fmla="*/ 0 60000 65536"/>
              <a:gd name="T9" fmla="*/ 0 w 14603"/>
              <a:gd name="T10" fmla="*/ 0 h 21600"/>
              <a:gd name="T11" fmla="*/ 14603 w 146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603" h="21600" fill="none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</a:path>
              <a:path w="14603" h="21600" stroke="0" extrusionOk="0">
                <a:moveTo>
                  <a:pt x="-1" y="734"/>
                </a:moveTo>
                <a:cubicBezTo>
                  <a:pt x="1821" y="246"/>
                  <a:pt x="3699" y="-1"/>
                  <a:pt x="5585" y="-1"/>
                </a:cubicBezTo>
                <a:cubicBezTo>
                  <a:pt x="8698" y="-1"/>
                  <a:pt x="11774" y="672"/>
                  <a:pt x="14603" y="1972"/>
                </a:cubicBezTo>
                <a:lnTo>
                  <a:pt x="5585" y="21600"/>
                </a:lnTo>
                <a:close/>
              </a:path>
            </a:pathLst>
          </a:custGeom>
          <a:solidFill>
            <a:srgbClr val="000000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" name="Arc 22"/>
          <p:cNvSpPr>
            <a:spLocks/>
          </p:cNvSpPr>
          <p:nvPr/>
        </p:nvSpPr>
        <p:spPr bwMode="auto">
          <a:xfrm>
            <a:off x="3088369" y="3723440"/>
            <a:ext cx="1566863" cy="1887538"/>
          </a:xfrm>
          <a:custGeom>
            <a:avLst/>
            <a:gdLst>
              <a:gd name="T0" fmla="*/ 0 w 21438"/>
              <a:gd name="T1" fmla="*/ 1657265 h 21599"/>
              <a:gd name="T2" fmla="*/ 1565401 w 21438"/>
              <a:gd name="T3" fmla="*/ 0 h 21599"/>
              <a:gd name="T4" fmla="*/ 1566863 w 21438"/>
              <a:gd name="T5" fmla="*/ 1887538 h 21599"/>
              <a:gd name="T6" fmla="*/ 0 60000 65536"/>
              <a:gd name="T7" fmla="*/ 0 60000 65536"/>
              <a:gd name="T8" fmla="*/ 0 60000 65536"/>
              <a:gd name="T9" fmla="*/ 0 w 21438"/>
              <a:gd name="T10" fmla="*/ 0 h 21599"/>
              <a:gd name="T11" fmla="*/ 21438 w 21438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9" fill="none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</a:path>
              <a:path w="21438" h="21599" stroke="0" extrusionOk="0">
                <a:moveTo>
                  <a:pt x="-1" y="18963"/>
                </a:moveTo>
                <a:cubicBezTo>
                  <a:pt x="1329" y="8142"/>
                  <a:pt x="10515" y="9"/>
                  <a:pt x="21417" y="-1"/>
                </a:cubicBezTo>
                <a:lnTo>
                  <a:pt x="21438" y="21599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Oval 23"/>
          <p:cNvSpPr>
            <a:spLocks noChangeArrowheads="1"/>
          </p:cNvSpPr>
          <p:nvPr/>
        </p:nvSpPr>
        <p:spPr bwMode="auto">
          <a:xfrm>
            <a:off x="4599669" y="3664704"/>
            <a:ext cx="136525" cy="147637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" name="Rectangle 24"/>
          <p:cNvSpPr>
            <a:spLocks noChangeArrowheads="1"/>
          </p:cNvSpPr>
          <p:nvPr/>
        </p:nvSpPr>
        <p:spPr bwMode="auto">
          <a:xfrm>
            <a:off x="3442381" y="2820153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87" name="Line 25"/>
          <p:cNvSpPr>
            <a:spLocks noChangeShapeType="1"/>
          </p:cNvSpPr>
          <p:nvPr/>
        </p:nvSpPr>
        <p:spPr bwMode="auto">
          <a:xfrm>
            <a:off x="4736194" y="3871079"/>
            <a:ext cx="600075" cy="796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2693082" y="5876090"/>
            <a:ext cx="3270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Rectangle 27"/>
          <p:cNvSpPr>
            <a:spLocks noChangeArrowheads="1"/>
          </p:cNvSpPr>
          <p:nvPr/>
        </p:nvSpPr>
        <p:spPr bwMode="auto">
          <a:xfrm>
            <a:off x="3429682" y="2778878"/>
            <a:ext cx="134937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Rectangle 28"/>
          <p:cNvSpPr>
            <a:spLocks noChangeArrowheads="1"/>
          </p:cNvSpPr>
          <p:nvPr/>
        </p:nvSpPr>
        <p:spPr bwMode="auto">
          <a:xfrm>
            <a:off x="3429681" y="2778879"/>
            <a:ext cx="163512" cy="295275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Rectangle 29"/>
          <p:cNvSpPr>
            <a:spLocks noChangeArrowheads="1"/>
          </p:cNvSpPr>
          <p:nvPr/>
        </p:nvSpPr>
        <p:spPr bwMode="auto">
          <a:xfrm>
            <a:off x="2978831" y="320591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2" name="Rectangle 30"/>
          <p:cNvSpPr>
            <a:spLocks noChangeArrowheads="1"/>
          </p:cNvSpPr>
          <p:nvPr/>
        </p:nvSpPr>
        <p:spPr bwMode="auto">
          <a:xfrm>
            <a:off x="3223306" y="423937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3" name="Rectangle 31"/>
          <p:cNvSpPr>
            <a:spLocks noChangeArrowheads="1"/>
          </p:cNvSpPr>
          <p:nvPr/>
        </p:nvSpPr>
        <p:spPr bwMode="auto">
          <a:xfrm>
            <a:off x="3413806" y="2836707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4" name="Rectangle 32"/>
          <p:cNvSpPr>
            <a:spLocks noChangeArrowheads="1"/>
          </p:cNvSpPr>
          <p:nvPr/>
        </p:nvSpPr>
        <p:spPr bwMode="auto">
          <a:xfrm>
            <a:off x="3674156" y="465212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5" name="Rectangle 33"/>
          <p:cNvSpPr>
            <a:spLocks noChangeArrowheads="1"/>
          </p:cNvSpPr>
          <p:nvPr/>
        </p:nvSpPr>
        <p:spPr bwMode="auto">
          <a:xfrm>
            <a:off x="4001181" y="2485190"/>
            <a:ext cx="80962" cy="147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Rectangle 34"/>
          <p:cNvSpPr>
            <a:spLocks noChangeArrowheads="1"/>
          </p:cNvSpPr>
          <p:nvPr/>
        </p:nvSpPr>
        <p:spPr bwMode="auto">
          <a:xfrm>
            <a:off x="4001182" y="2485191"/>
            <a:ext cx="109537" cy="176213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Rectangle 35"/>
          <p:cNvSpPr>
            <a:spLocks noChangeArrowheads="1"/>
          </p:cNvSpPr>
          <p:nvPr/>
        </p:nvSpPr>
        <p:spPr bwMode="auto">
          <a:xfrm>
            <a:off x="5039406" y="2237540"/>
            <a:ext cx="1195840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1 Message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9" name="Rectangle 37"/>
          <p:cNvSpPr>
            <a:spLocks noChangeArrowheads="1"/>
          </p:cNvSpPr>
          <p:nvPr/>
        </p:nvSpPr>
        <p:spPr bwMode="auto">
          <a:xfrm>
            <a:off x="5471207" y="3547229"/>
            <a:ext cx="327025" cy="293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Rectangle 38"/>
          <p:cNvSpPr>
            <a:spLocks noChangeArrowheads="1"/>
          </p:cNvSpPr>
          <p:nvPr/>
        </p:nvSpPr>
        <p:spPr bwMode="auto">
          <a:xfrm>
            <a:off x="5471206" y="3547228"/>
            <a:ext cx="354012" cy="323850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Rectangle 39"/>
          <p:cNvSpPr>
            <a:spLocks noChangeArrowheads="1"/>
          </p:cNvSpPr>
          <p:nvPr/>
        </p:nvSpPr>
        <p:spPr bwMode="auto">
          <a:xfrm>
            <a:off x="1985056" y="1937503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2" name="Rectangle 40"/>
          <p:cNvSpPr>
            <a:spLocks noChangeArrowheads="1"/>
          </p:cNvSpPr>
          <p:nvPr/>
        </p:nvSpPr>
        <p:spPr bwMode="auto">
          <a:xfrm>
            <a:off x="2131106" y="2047040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2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3" name="Rectangle 41"/>
          <p:cNvSpPr>
            <a:spLocks noChangeArrowheads="1"/>
          </p:cNvSpPr>
          <p:nvPr/>
        </p:nvSpPr>
        <p:spPr bwMode="auto">
          <a:xfrm>
            <a:off x="2366056" y="58030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4" name="Rectangle 42"/>
          <p:cNvSpPr>
            <a:spLocks noChangeArrowheads="1"/>
          </p:cNvSpPr>
          <p:nvPr/>
        </p:nvSpPr>
        <p:spPr bwMode="auto">
          <a:xfrm>
            <a:off x="2512106" y="59110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5" name="Rectangle 43"/>
          <p:cNvSpPr>
            <a:spLocks noChangeArrowheads="1"/>
          </p:cNvSpPr>
          <p:nvPr/>
        </p:nvSpPr>
        <p:spPr bwMode="auto">
          <a:xfrm>
            <a:off x="5402943" y="47108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6" name="Rectangle 44"/>
          <p:cNvSpPr>
            <a:spLocks noChangeArrowheads="1"/>
          </p:cNvSpPr>
          <p:nvPr/>
        </p:nvSpPr>
        <p:spPr bwMode="auto">
          <a:xfrm>
            <a:off x="5547406" y="48188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1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7" name="Rectangle 45"/>
          <p:cNvSpPr>
            <a:spLocks noChangeArrowheads="1"/>
          </p:cNvSpPr>
          <p:nvPr/>
        </p:nvSpPr>
        <p:spPr bwMode="auto">
          <a:xfrm>
            <a:off x="7498443" y="2793165"/>
            <a:ext cx="16190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P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8" name="Rectangle 46"/>
          <p:cNvSpPr>
            <a:spLocks noChangeArrowheads="1"/>
          </p:cNvSpPr>
          <p:nvPr/>
        </p:nvSpPr>
        <p:spPr bwMode="auto">
          <a:xfrm>
            <a:off x="7642906" y="2901115"/>
            <a:ext cx="10740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500">
                <a:solidFill>
                  <a:srgbClr val="000000"/>
                </a:solidFill>
                <a:latin typeface="Arial" charset="0"/>
              </a:rPr>
              <a:t>4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09" name="Rectangle 47"/>
          <p:cNvSpPr>
            <a:spLocks noChangeArrowheads="1"/>
          </p:cNvSpPr>
          <p:nvPr/>
        </p:nvSpPr>
        <p:spPr bwMode="auto">
          <a:xfrm>
            <a:off x="5471207" y="3782178"/>
            <a:ext cx="217487" cy="8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Rectangle 48"/>
          <p:cNvSpPr>
            <a:spLocks noChangeArrowheads="1"/>
          </p:cNvSpPr>
          <p:nvPr/>
        </p:nvSpPr>
        <p:spPr bwMode="auto">
          <a:xfrm>
            <a:off x="5471206" y="3782178"/>
            <a:ext cx="246062" cy="119062"/>
          </a:xfrm>
          <a:prstGeom prst="rect">
            <a:avLst/>
          </a:prstGeom>
          <a:noFill/>
          <a:ln w="42863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50"/>
          <p:cNvSpPr>
            <a:spLocks noChangeShapeType="1"/>
          </p:cNvSpPr>
          <p:nvPr/>
        </p:nvSpPr>
        <p:spPr bwMode="auto">
          <a:xfrm flipV="1">
            <a:off x="3156631" y="4255253"/>
            <a:ext cx="1116012" cy="1592262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Oval 51"/>
          <p:cNvSpPr>
            <a:spLocks noChangeArrowheads="1"/>
          </p:cNvSpPr>
          <p:nvPr/>
        </p:nvSpPr>
        <p:spPr bwMode="auto">
          <a:xfrm>
            <a:off x="3048682" y="5788778"/>
            <a:ext cx="161925" cy="176212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Line 52"/>
          <p:cNvSpPr>
            <a:spLocks noChangeShapeType="1"/>
          </p:cNvSpPr>
          <p:nvPr/>
        </p:nvSpPr>
        <p:spPr bwMode="auto">
          <a:xfrm flipH="1">
            <a:off x="5171169" y="2867779"/>
            <a:ext cx="1770063" cy="649287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Oval 53"/>
          <p:cNvSpPr>
            <a:spLocks noChangeArrowheads="1"/>
          </p:cNvSpPr>
          <p:nvPr/>
        </p:nvSpPr>
        <p:spPr bwMode="auto">
          <a:xfrm>
            <a:off x="6941232" y="2809040"/>
            <a:ext cx="136525" cy="177800"/>
          </a:xfrm>
          <a:prstGeom prst="ellipse">
            <a:avLst/>
          </a:prstGeom>
          <a:solidFill>
            <a:srgbClr val="FFFFFF"/>
          </a:solidFill>
          <a:ln w="428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54"/>
          <p:cNvSpPr>
            <a:spLocks noChangeShapeType="1"/>
          </p:cNvSpPr>
          <p:nvPr/>
        </p:nvSpPr>
        <p:spPr bwMode="auto">
          <a:xfrm>
            <a:off x="7160306" y="2867779"/>
            <a:ext cx="29845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Rectangle 55"/>
          <p:cNvSpPr>
            <a:spLocks noChangeArrowheads="1"/>
          </p:cNvSpPr>
          <p:nvPr/>
        </p:nvSpPr>
        <p:spPr bwMode="auto">
          <a:xfrm>
            <a:off x="5493431" y="3974265"/>
            <a:ext cx="148059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 Agreed Seq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18" name="Rectangle 56"/>
          <p:cNvSpPr>
            <a:spLocks noChangeArrowheads="1"/>
          </p:cNvSpPr>
          <p:nvPr/>
        </p:nvSpPr>
        <p:spPr bwMode="auto">
          <a:xfrm>
            <a:off x="4167868" y="5064878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119" name="Rectangle 57"/>
          <p:cNvSpPr>
            <a:spLocks noChangeArrowheads="1"/>
          </p:cNvSpPr>
          <p:nvPr/>
        </p:nvSpPr>
        <p:spPr bwMode="auto">
          <a:xfrm>
            <a:off x="3896406" y="2469315"/>
            <a:ext cx="136256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900">
                <a:solidFill>
                  <a:srgbClr val="000000"/>
                </a:solidFill>
                <a:latin typeface="Arial" charset="0"/>
              </a:rPr>
              <a:t>3</a:t>
            </a:r>
            <a:endParaRPr lang="en-GB" sz="240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98" name="Rectangle 36"/>
          <p:cNvSpPr>
            <a:spLocks noChangeArrowheads="1"/>
          </p:cNvSpPr>
          <p:nvPr/>
        </p:nvSpPr>
        <p:spPr bwMode="auto">
          <a:xfrm rot="-1129043">
            <a:off x="5128306" y="2913815"/>
            <a:ext cx="1638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dirty="0">
                <a:solidFill>
                  <a:srgbClr val="000000"/>
                </a:solidFill>
                <a:latin typeface="Arial" charset="0"/>
              </a:rPr>
              <a:t>2 Proposed </a:t>
            </a:r>
            <a:r>
              <a:rPr lang="en-GB" sz="1800" dirty="0" err="1">
                <a:solidFill>
                  <a:srgbClr val="000000"/>
                </a:solidFill>
                <a:latin typeface="Arial" charset="0"/>
              </a:rPr>
              <a:t>Seq</a:t>
            </a:r>
            <a:endParaRPr lang="en-GB" sz="1800" dirty="0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>
            <a:off x="2721657" y="2012115"/>
            <a:ext cx="1443037" cy="1239838"/>
          </a:xfrm>
          <a:prstGeom prst="line">
            <a:avLst/>
          </a:pr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Arc 8"/>
          <p:cNvSpPr>
            <a:spLocks/>
          </p:cNvSpPr>
          <p:nvPr/>
        </p:nvSpPr>
        <p:spPr bwMode="auto">
          <a:xfrm>
            <a:off x="4650468" y="3355141"/>
            <a:ext cx="2222500" cy="576263"/>
          </a:xfrm>
          <a:custGeom>
            <a:avLst/>
            <a:gdLst>
              <a:gd name="T0" fmla="*/ 2222500 w 33597"/>
              <a:gd name="T1" fmla="*/ 176907 h 21600"/>
              <a:gd name="T2" fmla="*/ 0 w 33597"/>
              <a:gd name="T3" fmla="*/ 459356 h 21600"/>
              <a:gd name="T4" fmla="*/ 862685 w 33597"/>
              <a:gd name="T5" fmla="*/ 0 h 21600"/>
              <a:gd name="T6" fmla="*/ 0 60000 65536"/>
              <a:gd name="T7" fmla="*/ 0 60000 65536"/>
              <a:gd name="T8" fmla="*/ 0 60000 65536"/>
              <a:gd name="T9" fmla="*/ 0 w 33597"/>
              <a:gd name="T10" fmla="*/ 0 h 21600"/>
              <a:gd name="T11" fmla="*/ 33597 w 335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597" h="21600" fill="none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</a:path>
              <a:path w="33597" h="21600" stroke="0" extrusionOk="0">
                <a:moveTo>
                  <a:pt x="33597" y="6631"/>
                </a:moveTo>
                <a:cubicBezTo>
                  <a:pt x="30719" y="15553"/>
                  <a:pt x="22415" y="21599"/>
                  <a:pt x="13041" y="21599"/>
                </a:cubicBezTo>
                <a:cubicBezTo>
                  <a:pt x="8332" y="21599"/>
                  <a:pt x="3752" y="20061"/>
                  <a:pt x="-1" y="17218"/>
                </a:cubicBezTo>
                <a:lnTo>
                  <a:pt x="13041" y="0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Arc 11"/>
          <p:cNvSpPr>
            <a:spLocks/>
          </p:cNvSpPr>
          <p:nvPr/>
        </p:nvSpPr>
        <p:spPr bwMode="auto">
          <a:xfrm>
            <a:off x="2980418" y="2027990"/>
            <a:ext cx="1703388" cy="1709738"/>
          </a:xfrm>
          <a:custGeom>
            <a:avLst/>
            <a:gdLst>
              <a:gd name="T0" fmla="*/ 234926 w 21600"/>
              <a:gd name="T1" fmla="*/ 0 h 21393"/>
              <a:gd name="T2" fmla="*/ 1703388 w 21600"/>
              <a:gd name="T3" fmla="*/ 1709738 h 21393"/>
              <a:gd name="T4" fmla="*/ 0 w 21600"/>
              <a:gd name="T5" fmla="*/ 1709738 h 21393"/>
              <a:gd name="T6" fmla="*/ 0 60000 65536"/>
              <a:gd name="T7" fmla="*/ 0 60000 65536"/>
              <a:gd name="T8" fmla="*/ 0 60000 65536"/>
              <a:gd name="T9" fmla="*/ 0 w 21600"/>
              <a:gd name="T10" fmla="*/ 0 h 21393"/>
              <a:gd name="T11" fmla="*/ 21600 w 21600"/>
              <a:gd name="T12" fmla="*/ 21393 h 21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393" fill="none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</a:path>
              <a:path w="21600" h="21393" stroke="0" extrusionOk="0">
                <a:moveTo>
                  <a:pt x="2979" y="-1"/>
                </a:moveTo>
                <a:cubicBezTo>
                  <a:pt x="13654" y="1485"/>
                  <a:pt x="21600" y="10614"/>
                  <a:pt x="21600" y="21393"/>
                </a:cubicBezTo>
                <a:lnTo>
                  <a:pt x="0" y="21393"/>
                </a:lnTo>
                <a:close/>
              </a:path>
            </a:pathLst>
          </a:custGeom>
          <a:noFill/>
          <a:ln w="428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8343" y="1451429"/>
            <a:ext cx="8592456" cy="523965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>
          <a:xfrm>
            <a:off x="348343" y="1488240"/>
            <a:ext cx="8815871" cy="41148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Sender multicasts message to everyone.</a:t>
            </a:r>
          </a:p>
          <a:p>
            <a:r>
              <a:rPr lang="en-US" sz="2200" dirty="0">
                <a:solidFill>
                  <a:srgbClr val="7030A0"/>
                </a:solidFill>
              </a:rPr>
              <a:t>Receiving processes: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reply with </a:t>
            </a:r>
            <a:r>
              <a:rPr lang="en-US" sz="2200" i="1" dirty="0">
                <a:solidFill>
                  <a:srgbClr val="7030A0"/>
                </a:solidFill>
              </a:rPr>
              <a:t>proposed</a:t>
            </a:r>
            <a:r>
              <a:rPr lang="en-US" sz="2200" dirty="0">
                <a:solidFill>
                  <a:srgbClr val="7030A0"/>
                </a:solidFill>
              </a:rPr>
              <a:t> priority (sequence no.)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larger than all observed </a:t>
            </a:r>
            <a:r>
              <a:rPr lang="en-US" i="1" dirty="0">
                <a:solidFill>
                  <a:srgbClr val="7030A0"/>
                </a:solidFill>
              </a:rPr>
              <a:t>agreed </a:t>
            </a:r>
            <a:r>
              <a:rPr lang="en-US" dirty="0">
                <a:solidFill>
                  <a:srgbClr val="7030A0"/>
                </a:solidFill>
              </a:rPr>
              <a:t>priorities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larger than any previously proposed (by self) priority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store message in </a:t>
            </a:r>
            <a:r>
              <a:rPr lang="en-US" sz="2200" i="1" dirty="0">
                <a:solidFill>
                  <a:srgbClr val="7030A0"/>
                </a:solidFill>
              </a:rPr>
              <a:t>priority queue</a:t>
            </a:r>
            <a:endParaRPr lang="en-US" sz="2200" dirty="0">
              <a:solidFill>
                <a:srgbClr val="7030A0"/>
              </a:solidFill>
            </a:endParaRPr>
          </a:p>
          <a:p>
            <a:pPr lvl="2"/>
            <a:r>
              <a:rPr lang="en-US" dirty="0">
                <a:solidFill>
                  <a:srgbClr val="7030A0"/>
                </a:solidFill>
              </a:rPr>
              <a:t>ordered by priority (proposed or agreed)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mark message as undeliverable</a:t>
            </a:r>
          </a:p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Sender chooses </a:t>
            </a:r>
            <a:r>
              <a:rPr lang="en-US" sz="2200" i="1" dirty="0">
                <a:solidFill>
                  <a:schemeClr val="accent5">
                    <a:lumMod val="75000"/>
                  </a:schemeClr>
                </a:solidFill>
              </a:rPr>
              <a:t>agreed 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priority, re-multicasts message id with agreed priority</a:t>
            </a:r>
          </a:p>
          <a:p>
            <a:pPr lvl="1"/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maximum of all proposed priorities</a:t>
            </a:r>
          </a:p>
          <a:p>
            <a:r>
              <a:rPr lang="en-US" sz="2200" dirty="0">
                <a:solidFill>
                  <a:srgbClr val="7030A0"/>
                </a:solidFill>
              </a:rPr>
              <a:t>Upon receiving agreed (final) priority for a message ‘m’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Update m’s priority to final, and accordingly reorder messages in queue.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mark the message m as deliverable.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</a:rPr>
              <a:t>deliver any deliverable messages at front of priority queue.</a:t>
            </a:r>
          </a:p>
          <a:p>
            <a:endParaRPr lang="en-US" sz="2200" dirty="0"/>
          </a:p>
          <a:p>
            <a:endParaRPr lang="en-US" altLang="x-none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03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2" grpId="0" animBg="1"/>
      <p:bldP spid="76" grpId="0" animBg="1"/>
      <p:bldP spid="80" grpId="0" animBg="1"/>
      <p:bldP spid="81" grpId="0" animBg="1"/>
      <p:bldP spid="82" grpId="0" animBg="1"/>
      <p:bldP spid="86" grpId="0"/>
      <p:bldP spid="93" grpId="0"/>
      <p:bldP spid="94" grpId="0"/>
      <p:bldP spid="95" grpId="0" animBg="1"/>
      <p:bldP spid="112" grpId="0" animBg="1"/>
      <p:bldP spid="114" grpId="0" animBg="1"/>
      <p:bldP spid="117" grpId="0"/>
      <p:bldP spid="118" grpId="0"/>
      <p:bldP spid="119" grpId="0"/>
      <p:bldP spid="98" grpId="0"/>
      <p:bldP spid="77" grpId="0" animBg="1"/>
      <p:bldP spid="70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193182" y="1360487"/>
            <a:ext cx="8747616" cy="3270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193182" y="2318266"/>
            <a:ext cx="9106935" cy="3577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Gill Sans Light" charset="0"/>
                <a:ea typeface="Gill Sans Light" charset="0"/>
                <a:cs typeface="Gill Sans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 charset="0"/>
              </a:rPr>
              <a:t>Will continue ISIS in next class. </a:t>
            </a:r>
          </a:p>
          <a:p>
            <a:endParaRPr lang="en-US" dirty="0">
              <a:sym typeface="Wingdings" charset="0"/>
            </a:endParaRPr>
          </a:p>
          <a:p>
            <a:r>
              <a:rPr lang="en-US" dirty="0" smtClean="0">
                <a:sym typeface="Wingdings" charset="0"/>
              </a:rPr>
              <a:t>Additional slides provided for early reference.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6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76962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67" y="629782"/>
            <a:ext cx="7543800" cy="1088068"/>
          </a:xfrm>
        </p:spPr>
        <p:txBody>
          <a:bodyPr/>
          <a:lstStyle/>
          <a:p>
            <a:r>
              <a:rPr lang="en-US" dirty="0"/>
              <a:t>Example: ISIS algorithm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0866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200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C:2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C:3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5334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B:3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1" y="18288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1" y="32004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1" y="48006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086600" y="1752600"/>
            <a:ext cx="5334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A:2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866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730"/>
    </mc:Choice>
    <mc:Fallback xmlns="">
      <p:transition xmlns:p14="http://schemas.microsoft.com/office/powerpoint/2010/main" spd="slow" advTm="2467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55" grpId="0"/>
      <p:bldP spid="57" grpId="0"/>
      <p:bldP spid="58" grpId="0"/>
      <p:bldP spid="60" grpId="0" animBg="1"/>
      <p:bldP spid="60" grpId="1" animBg="1"/>
      <p:bldP spid="61" grpId="0" animBg="1"/>
      <p:bldP spid="62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break ties?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/>
          </a:bodyPr>
          <a:lstStyle/>
          <a:p>
            <a:r>
              <a:rPr lang="en-US" dirty="0"/>
              <a:t>Problem: priority queue requires unique priorities.</a:t>
            </a:r>
          </a:p>
          <a:p>
            <a:endParaRPr lang="en-US" dirty="0"/>
          </a:p>
          <a:p>
            <a:r>
              <a:rPr lang="en-US" dirty="0"/>
              <a:t>Solution: add process # to suggested priority.</a:t>
            </a:r>
          </a:p>
          <a:p>
            <a:pPr lvl="1"/>
            <a:r>
              <a:rPr lang="en-US" dirty="0"/>
              <a:t>priority.(</a:t>
            </a:r>
            <a:r>
              <a:rPr lang="en-US" i="1" dirty="0"/>
              <a:t>id of the process that proposed the priority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i.e., 3.2 == process 2 proposed priority 3</a:t>
            </a:r>
          </a:p>
          <a:p>
            <a:pPr lvl="1"/>
            <a:endParaRPr lang="en-US" dirty="0"/>
          </a:p>
          <a:p>
            <a:r>
              <a:rPr lang="en-US" dirty="0"/>
              <a:t>Compare on priority first, use process # to break ties.</a:t>
            </a:r>
          </a:p>
          <a:p>
            <a:pPr lvl="1"/>
            <a:r>
              <a:rPr lang="en-US" dirty="0"/>
              <a:t>2.1 &gt; 1.3</a:t>
            </a:r>
          </a:p>
          <a:p>
            <a:pPr lvl="1"/>
            <a:r>
              <a:rPr lang="en-US" dirty="0"/>
              <a:t>3.2 &gt; 3.1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01"/>
    </mc:Choice>
    <mc:Fallback xmlns="">
      <p:transition xmlns:p14="http://schemas.microsoft.com/office/powerpoint/2010/main" spd="slow" advTm="3860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B:1.2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696200" y="1752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C:2.1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696200" y="4800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C:3.2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010400" y="4800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B:1.3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10400" y="1752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A:1.1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010400" y="4800600"/>
            <a:ext cx="6858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3058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92" name="Rectangle 91"/>
          <p:cNvSpPr/>
          <p:nvPr/>
        </p:nvSpPr>
        <p:spPr>
          <a:xfrm>
            <a:off x="70866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010400" y="1752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010400" y="1752600"/>
            <a:ext cx="609600" cy="381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543800" cy="1088068"/>
          </a:xfrm>
        </p:spPr>
        <p:txBody>
          <a:bodyPr/>
          <a:lstStyle/>
          <a:p>
            <a:r>
              <a:rPr lang="en-US" dirty="0"/>
              <a:t>Example: ISIS algorithm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19812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3429000"/>
            <a:ext cx="5715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5029200"/>
            <a:ext cx="5638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95400" y="1981200"/>
            <a:ext cx="1676400" cy="31242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295400" y="3429000"/>
            <a:ext cx="304800" cy="16002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295400" y="1981200"/>
            <a:ext cx="2971800" cy="30480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971800" y="1981200"/>
            <a:ext cx="685800" cy="14478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71800" y="3429000"/>
            <a:ext cx="1143000" cy="16002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600200" y="3429000"/>
            <a:ext cx="381000" cy="160020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905000" y="1981200"/>
            <a:ext cx="609600" cy="144780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2971800" y="1981200"/>
            <a:ext cx="1447800" cy="3124200"/>
          </a:xfrm>
          <a:prstGeom prst="straightConnector1">
            <a:avLst/>
          </a:prstGeom>
          <a:ln>
            <a:solidFill>
              <a:schemeClr val="accent2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114800" y="3429000"/>
            <a:ext cx="1524000" cy="152400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657600" y="1981200"/>
            <a:ext cx="685800" cy="1447800"/>
          </a:xfrm>
          <a:prstGeom prst="straightConnector1">
            <a:avLst/>
          </a:prstGeom>
          <a:ln>
            <a:solidFill>
              <a:schemeClr val="accent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267200" y="2045733"/>
            <a:ext cx="1447800" cy="2983467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19600" y="1981200"/>
            <a:ext cx="1143000" cy="14478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419600" y="1981200"/>
            <a:ext cx="609600" cy="30480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15000" y="1981200"/>
            <a:ext cx="609600" cy="14478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15000" y="3429000"/>
            <a:ext cx="533400" cy="16002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5715000" y="3429000"/>
            <a:ext cx="762000" cy="16002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715000" y="1981200"/>
            <a:ext cx="990600" cy="3048000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143000" y="167640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066800" y="5105401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6BB76D"/>
                </a:solidFill>
              </a:rPr>
              <a:t>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90800" y="3048001"/>
            <a:ext cx="3064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C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696200" y="3276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A:2.2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8305800" y="4800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C:3.3</a:t>
            </a:r>
          </a:p>
        </p:txBody>
      </p:sp>
      <p:sp>
        <p:nvSpPr>
          <p:cNvPr id="68" name="Rectangle 67"/>
          <p:cNvSpPr/>
          <p:nvPr/>
        </p:nvSpPr>
        <p:spPr>
          <a:xfrm>
            <a:off x="8382000" y="1752600"/>
            <a:ext cx="609600" cy="381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B:3.1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1" y="18288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33401" y="32004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33401" y="4800601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P3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239000" y="16002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1" name="Rectangle 80"/>
          <p:cNvSpPr/>
          <p:nvPr/>
        </p:nvSpPr>
        <p:spPr>
          <a:xfrm>
            <a:off x="7162800" y="46482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89" name="Rectangle 88"/>
          <p:cNvSpPr/>
          <p:nvPr/>
        </p:nvSpPr>
        <p:spPr>
          <a:xfrm>
            <a:off x="7772400" y="45720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534400" y="45720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3" name="Rectangle 92"/>
          <p:cNvSpPr/>
          <p:nvPr/>
        </p:nvSpPr>
        <p:spPr>
          <a:xfrm>
            <a:off x="7086600" y="30480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5" name="Rectangle 94"/>
          <p:cNvSpPr/>
          <p:nvPr/>
        </p:nvSpPr>
        <p:spPr>
          <a:xfrm>
            <a:off x="8458200" y="30480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772400" y="16002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98" name="Rectangle 97"/>
          <p:cNvSpPr/>
          <p:nvPr/>
        </p:nvSpPr>
        <p:spPr>
          <a:xfrm>
            <a:off x="8458200" y="16002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696200" y="3276600"/>
            <a:ext cx="609600" cy="381000"/>
          </a:xfrm>
          <a:prstGeom prst="rect">
            <a:avLst/>
          </a:prstGeom>
          <a:solidFill>
            <a:srgbClr val="F0AD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chemeClr val="tx1"/>
                </a:solidFill>
              </a:rPr>
              <a:t>A:2.3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72400" y="3048001"/>
            <a:ext cx="37702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chemeClr val="accent6"/>
                </a:solidFill>
              </a:rPr>
              <a:t>✔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17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128"/>
    </mc:Choice>
    <mc:Fallback xmlns="">
      <p:transition xmlns:p14="http://schemas.microsoft.com/office/powerpoint/2010/main" spd="slow" advTm="2501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33333E-6 L -0.075 0.0055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1621E-6 0.00555 L 0.08337 7.63535E-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504 0 " pathEditMode="relative" ptsTypes="AA">
                                      <p:cBhvr>
                                        <p:cTn id="5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504 0 " pathEditMode="relative" ptsTypes="AA">
                                      <p:cBhvr>
                                        <p:cTn id="5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008 0 " pathEditMode="relative" ptsTypes="AA">
                                      <p:cBhvr>
                                        <p:cTn id="94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38 7.63535E-7 L 0.00834 7.63535E-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2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7587E-6 2.98473E-6 L -0.08338 2.98473E-6 " pathEditMode="relative" ptsTypes="AA">
                                      <p:cBhvr>
                                        <p:cTn id="9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671 0 " pathEditMode="relative" ptsTypes="AA">
                                      <p:cBhvr>
                                        <p:cTn id="1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504 0 " pathEditMode="relative" ptsTypes="AA">
                                      <p:cBhvr>
                                        <p:cTn id="1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 animBg="1"/>
      <p:bldP spid="66" grpId="1" animBg="1"/>
      <p:bldP spid="64" grpId="0" animBg="1"/>
      <p:bldP spid="67" grpId="0" animBg="1"/>
      <p:bldP spid="61" grpId="0" animBg="1"/>
      <p:bldP spid="60" grpId="0" animBg="1"/>
      <p:bldP spid="80" grpId="0" animBg="1"/>
      <p:bldP spid="80" grpId="1" animBg="1"/>
      <p:bldP spid="86" grpId="0" animBg="1"/>
      <p:bldP spid="92" grpId="0" animBg="1"/>
      <p:bldP spid="92" grpId="1" animBg="1"/>
      <p:bldP spid="87" grpId="0" animBg="1"/>
      <p:bldP spid="87" grpId="1" animBg="1"/>
      <p:bldP spid="73" grpId="0" animBg="1"/>
      <p:bldP spid="73" grpId="1" animBg="1"/>
      <p:bldP spid="73" grpId="2" animBg="1"/>
      <p:bldP spid="63" grpId="0" animBg="1"/>
      <p:bldP spid="68" grpId="0" animBg="1"/>
      <p:bldP spid="77" grpId="0"/>
      <p:bldP spid="81" grpId="0"/>
      <p:bldP spid="89" grpId="0"/>
      <p:bldP spid="90" grpId="0"/>
      <p:bldP spid="93" grpId="0"/>
      <p:bldP spid="95" grpId="0"/>
      <p:bldP spid="97" grpId="0"/>
      <p:bldP spid="98" grpId="0"/>
      <p:bldP spid="59" grpId="0" animBg="1"/>
      <p:bldP spid="59" grpId="1" animBg="1"/>
      <p:bldP spid="9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8.3|16.6|6.4|4.5|4.9|10.5|19.7|15.9|4.5|7|9.7|11.6|13.9|42.5|23.4"/>
  <p:tag name="__MICROSOFT_TRANSLATOR_CLM_SLIDEINFO" val="{&quot;Guid&quot;:&quot;edd05f42-3d12-4fd3-82e0-e84bcf9e3aa1&quot;,&quot;TimeStamp&quot;:&quot;2019-02-05T09:34:29.520991-06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8ec693c0-c956-4687-80c9-5885ae2aac67&quot;,&quot;TimeStamp&quot;:&quot;2019-02-05T09:34:29.520991-06:00&quot;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17|6.9|9.6|15.7|19.6|27.2|4|15.1|9.2|14.1|14.7|1.3|9.4|8|14.6|10.5|1.8|5.6|5.2|13|2"/>
  <p:tag name="__MICROSOFT_TRANSLATOR_CLM_SLIDEINFO" val="{&quot;Guid&quot;:&quot;afb32996-3e63-4c83-b0d5-0a666eb0db2d&quot;,&quot;TimeStamp&quot;:&quot;2019-02-05T09:34:29.520991-06:00&quot;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5509</TotalTime>
  <Words>339</Words>
  <Application>Microsoft Macintosh PowerPoint</Application>
  <PresentationFormat>On-screen Show (4:3)</PresentationFormat>
  <Paragraphs>150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Gill Sans</vt:lpstr>
      <vt:lpstr>Gill Sans Light</vt:lpstr>
      <vt:lpstr>Times</vt:lpstr>
      <vt:lpstr>Wingdings</vt:lpstr>
      <vt:lpstr>Arial</vt:lpstr>
      <vt:lpstr>Office Theme</vt:lpstr>
      <vt:lpstr>Implementing total order multicast</vt:lpstr>
      <vt:lpstr>ISIS algorithm for total ordering</vt:lpstr>
      <vt:lpstr>ISIS algorithm for total ordering</vt:lpstr>
      <vt:lpstr>PowerPoint Presentation</vt:lpstr>
      <vt:lpstr>Example: ISIS algorithm</vt:lpstr>
      <vt:lpstr>How do we break ties? </vt:lpstr>
      <vt:lpstr>Example: ISIS algorithm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High-speed and Programmable Networks</dc:title>
  <dc:creator>Radhika Mittal</dc:creator>
  <cp:lastModifiedBy>Mittal, Radhika</cp:lastModifiedBy>
  <cp:revision>708</cp:revision>
  <cp:lastPrinted>2022-02-10T18:30:53Z</cp:lastPrinted>
  <dcterms:created xsi:type="dcterms:W3CDTF">2019-08-20T20:36:50Z</dcterms:created>
  <dcterms:modified xsi:type="dcterms:W3CDTF">2025-02-14T20:14:50Z</dcterms:modified>
</cp:coreProperties>
</file>