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9"/>
  </p:notesMasterIdLst>
  <p:sldIdLst>
    <p:sldId id="319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20" r:id="rId66"/>
    <p:sldId id="321" r:id="rId67"/>
    <p:sldId id="322" r:id="rId68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12" d="100"/>
          <a:sy n="112" d="100"/>
        </p:scale>
        <p:origin x="50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88026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Both </a:t>
            </a:r>
            <a:r>
              <a:rPr dirty="0" err="1"/>
              <a:t>MemTables</a:t>
            </a:r>
            <a:r>
              <a:rPr dirty="0"/>
              <a:t> use sorted </a:t>
            </a:r>
            <a:r>
              <a:rPr dirty="0" err="1"/>
              <a:t>skiplists</a:t>
            </a:r>
            <a:r>
              <a:rPr dirty="0"/>
              <a:t>, as in the default </a:t>
            </a:r>
            <a:r>
              <a:rPr dirty="0" err="1"/>
              <a:t>RocksDB</a:t>
            </a:r>
            <a:r>
              <a:rPr dirty="0"/>
              <a:t> </a:t>
            </a:r>
            <a:r>
              <a:rPr dirty="0" err="1"/>
              <a:t>MemTable</a:t>
            </a:r>
            <a:r>
              <a:rPr dirty="0"/>
              <a:t>. Inserts maintain key order. Freezing retains the same nodes and link levels while making the structure read-only. Flush writes the sorted entries to an </a:t>
            </a:r>
            <a:r>
              <a:rPr dirty="0" err="1"/>
              <a:t>SSTable</a:t>
            </a:r>
            <a:r>
              <a:rPr dirty="0"/>
              <a:t>. Node heights in this diagram are illustrative and remain stable for a given key. Production systems may use sequence-numbered internal keys to retain multiple versions. Source: https://</a:t>
            </a:r>
            <a:r>
              <a:rPr dirty="0" err="1"/>
              <a:t>github.com</a:t>
            </a:r>
            <a:r>
              <a:rPr dirty="0"/>
              <a:t>/</a:t>
            </a:r>
            <a:r>
              <a:rPr dirty="0" err="1"/>
              <a:t>facebook</a:t>
            </a:r>
            <a:r>
              <a:rPr dirty="0"/>
              <a:t>/</a:t>
            </a:r>
            <a:r>
              <a:rPr dirty="0" err="1"/>
              <a:t>rocksdb</a:t>
            </a:r>
            <a:r>
              <a:rPr dirty="0"/>
              <a:t>/wiki/</a:t>
            </a:r>
            <a:r>
              <a:rPr dirty="0" err="1"/>
              <a:t>MemTable</a:t>
            </a:r>
            <a:endParaRPr dirty="0"/>
          </a:p>
          <a:p>
            <a:r>
              <a:rPr dirty="0"/>
              <a:t>Each </a:t>
            </a:r>
            <a:r>
              <a:rPr dirty="0" err="1"/>
              <a:t>SSTable</a:t>
            </a:r>
            <a:r>
              <a:rPr dirty="0"/>
              <a:t> is shown with a Bloom filter and index file, including compaction outputs. The Bloom filter can rule out absent keys; a positive answer still needs lookup. The index locates keys in the data file. Separate component files follow the Cassandra </a:t>
            </a:r>
            <a:r>
              <a:rPr dirty="0" err="1"/>
              <a:t>BigTable</a:t>
            </a:r>
            <a:r>
              <a:rPr dirty="0"/>
              <a:t>-style teaching model; physical packaging varies by implementation.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/architecture/</a:t>
            </a:r>
            <a:r>
              <a:rPr dirty="0" err="1"/>
              <a:t>storage_engine.html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Both </a:t>
            </a:r>
            <a:r>
              <a:rPr dirty="0" err="1"/>
              <a:t>MemTables</a:t>
            </a:r>
            <a:r>
              <a:rPr dirty="0"/>
              <a:t> use sorted </a:t>
            </a:r>
            <a:r>
              <a:rPr dirty="0" err="1"/>
              <a:t>skiplists</a:t>
            </a:r>
            <a:r>
              <a:rPr dirty="0"/>
              <a:t>, as in the default </a:t>
            </a:r>
            <a:r>
              <a:rPr dirty="0" err="1"/>
              <a:t>RocksDB</a:t>
            </a:r>
            <a:r>
              <a:rPr dirty="0"/>
              <a:t> </a:t>
            </a:r>
            <a:r>
              <a:rPr dirty="0" err="1"/>
              <a:t>MemTable</a:t>
            </a:r>
            <a:r>
              <a:rPr dirty="0"/>
              <a:t>. Inserts maintain key order. Freezing retains the same nodes and link levels while making the structure read-only. Flush writes the sorted entries to an </a:t>
            </a:r>
            <a:r>
              <a:rPr dirty="0" err="1"/>
              <a:t>SSTable</a:t>
            </a:r>
            <a:r>
              <a:rPr dirty="0"/>
              <a:t>. Node heights in this diagram are illustrative and remain stable for a given key. Production systems may use sequence-numbered internal keys to retain multiple versions. Source: https://</a:t>
            </a:r>
            <a:r>
              <a:rPr dirty="0" err="1"/>
              <a:t>github.com</a:t>
            </a:r>
            <a:r>
              <a:rPr dirty="0"/>
              <a:t>/</a:t>
            </a:r>
            <a:r>
              <a:rPr dirty="0" err="1"/>
              <a:t>facebook</a:t>
            </a:r>
            <a:r>
              <a:rPr dirty="0"/>
              <a:t>/</a:t>
            </a:r>
            <a:r>
              <a:rPr dirty="0" err="1"/>
              <a:t>rocksdb</a:t>
            </a:r>
            <a:r>
              <a:rPr dirty="0"/>
              <a:t>/wiki/</a:t>
            </a:r>
            <a:r>
              <a:rPr dirty="0" err="1"/>
              <a:t>MemTable</a:t>
            </a:r>
            <a:endParaRPr dirty="0"/>
          </a:p>
          <a:p>
            <a:r>
              <a:rPr dirty="0"/>
              <a:t>Each </a:t>
            </a:r>
            <a:r>
              <a:rPr dirty="0" err="1"/>
              <a:t>SSTable</a:t>
            </a:r>
            <a:r>
              <a:rPr dirty="0"/>
              <a:t> is shown with a Bloom filter and index file, including compaction outputs. The Bloom filter can rule out absent keys; a positive answer still needs lookup. The index locates keys in the data file. Separate component files follow the Cassandra </a:t>
            </a:r>
            <a:r>
              <a:rPr dirty="0" err="1"/>
              <a:t>BigTable</a:t>
            </a:r>
            <a:r>
              <a:rPr dirty="0"/>
              <a:t>-style teaching model; physical packaging varies by implementation.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/architecture/</a:t>
            </a:r>
            <a:r>
              <a:rPr dirty="0" err="1"/>
              <a:t>storage_engine.html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Both </a:t>
            </a:r>
            <a:r>
              <a:rPr dirty="0" err="1"/>
              <a:t>MemTables</a:t>
            </a:r>
            <a:r>
              <a:rPr dirty="0"/>
              <a:t> use sorted </a:t>
            </a:r>
            <a:r>
              <a:rPr dirty="0" err="1"/>
              <a:t>skiplists</a:t>
            </a:r>
            <a:r>
              <a:rPr dirty="0"/>
              <a:t>, as in the default </a:t>
            </a:r>
            <a:r>
              <a:rPr dirty="0" err="1"/>
              <a:t>RocksDB</a:t>
            </a:r>
            <a:r>
              <a:rPr dirty="0"/>
              <a:t> </a:t>
            </a:r>
            <a:r>
              <a:rPr dirty="0" err="1"/>
              <a:t>MemTable</a:t>
            </a:r>
            <a:r>
              <a:rPr dirty="0"/>
              <a:t>. Inserts maintain key order. Freezing retains the same nodes and link levels while making the structure read-only. Flush writes the sorted entries to an </a:t>
            </a:r>
            <a:r>
              <a:rPr dirty="0" err="1"/>
              <a:t>SSTable</a:t>
            </a:r>
            <a:r>
              <a:rPr dirty="0"/>
              <a:t>. Node heights in this diagram are illustrative and remain stable for a given key. Production systems may use sequence-numbered internal keys to retain multiple versions. Source: https://</a:t>
            </a:r>
            <a:r>
              <a:rPr dirty="0" err="1"/>
              <a:t>github.com</a:t>
            </a:r>
            <a:r>
              <a:rPr dirty="0"/>
              <a:t>/</a:t>
            </a:r>
            <a:r>
              <a:rPr dirty="0" err="1"/>
              <a:t>facebook</a:t>
            </a:r>
            <a:r>
              <a:rPr dirty="0"/>
              <a:t>/</a:t>
            </a:r>
            <a:r>
              <a:rPr dirty="0" err="1"/>
              <a:t>rocksdb</a:t>
            </a:r>
            <a:r>
              <a:rPr dirty="0"/>
              <a:t>/wiki/</a:t>
            </a:r>
            <a:r>
              <a:rPr dirty="0" err="1"/>
              <a:t>MemTable</a:t>
            </a:r>
            <a:endParaRPr dirty="0"/>
          </a:p>
          <a:p>
            <a:r>
              <a:rPr dirty="0"/>
              <a:t>Each </a:t>
            </a:r>
            <a:r>
              <a:rPr dirty="0" err="1"/>
              <a:t>SSTable</a:t>
            </a:r>
            <a:r>
              <a:rPr dirty="0"/>
              <a:t> is shown with a Bloom filter and index file, including compaction outputs. The Bloom filter can rule out absent keys; a positive answer still needs lookup. The index locates keys in the data file. Separate component files follow the Cassandra </a:t>
            </a:r>
            <a:r>
              <a:rPr dirty="0" err="1"/>
              <a:t>BigTable</a:t>
            </a:r>
            <a:r>
              <a:rPr dirty="0"/>
              <a:t>-style teaching model; physical packaging varies by implementation.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/architecture/</a:t>
            </a:r>
            <a:r>
              <a:rPr dirty="0" err="1"/>
              <a:t>storage_engine.html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Both </a:t>
            </a:r>
            <a:r>
              <a:rPr dirty="0" err="1"/>
              <a:t>MemTables</a:t>
            </a:r>
            <a:r>
              <a:rPr dirty="0"/>
              <a:t> use sorted </a:t>
            </a:r>
            <a:r>
              <a:rPr dirty="0" err="1"/>
              <a:t>skiplists</a:t>
            </a:r>
            <a:r>
              <a:rPr dirty="0"/>
              <a:t>, as in the default </a:t>
            </a:r>
            <a:r>
              <a:rPr dirty="0" err="1"/>
              <a:t>RocksDB</a:t>
            </a:r>
            <a:r>
              <a:rPr dirty="0"/>
              <a:t> </a:t>
            </a:r>
            <a:r>
              <a:rPr dirty="0" err="1"/>
              <a:t>MemTable</a:t>
            </a:r>
            <a:r>
              <a:rPr dirty="0"/>
              <a:t>. Inserts maintain key order. Freezing retains the same nodes and link levels while making the structure read-only. Flush writes the sorted entries to an </a:t>
            </a:r>
            <a:r>
              <a:rPr dirty="0" err="1"/>
              <a:t>SSTable</a:t>
            </a:r>
            <a:r>
              <a:rPr dirty="0"/>
              <a:t>. Node heights in this diagram are illustrative and remain stable for a given key. Production systems may use sequence-numbered internal keys to retain multiple versions. Source: https://</a:t>
            </a:r>
            <a:r>
              <a:rPr dirty="0" err="1"/>
              <a:t>github.com</a:t>
            </a:r>
            <a:r>
              <a:rPr dirty="0"/>
              <a:t>/</a:t>
            </a:r>
            <a:r>
              <a:rPr dirty="0" err="1"/>
              <a:t>facebook</a:t>
            </a:r>
            <a:r>
              <a:rPr dirty="0"/>
              <a:t>/</a:t>
            </a:r>
            <a:r>
              <a:rPr dirty="0" err="1"/>
              <a:t>rocksdb</a:t>
            </a:r>
            <a:r>
              <a:rPr dirty="0"/>
              <a:t>/wiki/</a:t>
            </a:r>
            <a:r>
              <a:rPr dirty="0" err="1"/>
              <a:t>MemTable</a:t>
            </a:r>
            <a:endParaRPr dirty="0"/>
          </a:p>
          <a:p>
            <a:r>
              <a:rPr dirty="0"/>
              <a:t>Each </a:t>
            </a:r>
            <a:r>
              <a:rPr dirty="0" err="1"/>
              <a:t>SSTable</a:t>
            </a:r>
            <a:r>
              <a:rPr dirty="0"/>
              <a:t> is shown with a Bloom filter and index file, including compaction outputs. The Bloom filter can rule out absent keys; a positive answer still needs lookup. The index locates keys in the data file. Separate component files follow the Cassandra </a:t>
            </a:r>
            <a:r>
              <a:rPr dirty="0" err="1"/>
              <a:t>BigTable</a:t>
            </a:r>
            <a:r>
              <a:rPr dirty="0"/>
              <a:t>-style teaching model; physical packaging varies by implementation.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/architecture/</a:t>
            </a:r>
            <a:r>
              <a:rPr dirty="0" err="1"/>
              <a:t>storage_engine.html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Both </a:t>
            </a:r>
            <a:r>
              <a:rPr dirty="0" err="1"/>
              <a:t>MemTables</a:t>
            </a:r>
            <a:r>
              <a:rPr dirty="0"/>
              <a:t> use sorted </a:t>
            </a:r>
            <a:r>
              <a:rPr dirty="0" err="1"/>
              <a:t>skiplists</a:t>
            </a:r>
            <a:r>
              <a:rPr dirty="0"/>
              <a:t>, as in the default </a:t>
            </a:r>
            <a:r>
              <a:rPr dirty="0" err="1"/>
              <a:t>RocksDB</a:t>
            </a:r>
            <a:r>
              <a:rPr dirty="0"/>
              <a:t> </a:t>
            </a:r>
            <a:r>
              <a:rPr dirty="0" err="1"/>
              <a:t>MemTable</a:t>
            </a:r>
            <a:r>
              <a:rPr dirty="0"/>
              <a:t>. Inserts maintain key order. Freezing retains the same nodes and link levels while making the structure read-only. Flush writes the sorted entries to an </a:t>
            </a:r>
            <a:r>
              <a:rPr dirty="0" err="1"/>
              <a:t>SSTable</a:t>
            </a:r>
            <a:r>
              <a:rPr dirty="0"/>
              <a:t>. Node heights in this diagram are illustrative and remain stable for a given key. Production systems may use sequence-numbered internal keys to retain multiple versions. Source: https://</a:t>
            </a:r>
            <a:r>
              <a:rPr dirty="0" err="1"/>
              <a:t>github.com</a:t>
            </a:r>
            <a:r>
              <a:rPr dirty="0"/>
              <a:t>/</a:t>
            </a:r>
            <a:r>
              <a:rPr dirty="0" err="1"/>
              <a:t>facebook</a:t>
            </a:r>
            <a:r>
              <a:rPr dirty="0"/>
              <a:t>/</a:t>
            </a:r>
            <a:r>
              <a:rPr dirty="0" err="1"/>
              <a:t>rocksdb</a:t>
            </a:r>
            <a:r>
              <a:rPr dirty="0"/>
              <a:t>/wiki/</a:t>
            </a:r>
            <a:r>
              <a:rPr dirty="0" err="1"/>
              <a:t>MemTable</a:t>
            </a:r>
            <a:endParaRPr dirty="0"/>
          </a:p>
          <a:p>
            <a:r>
              <a:rPr dirty="0"/>
              <a:t>Each </a:t>
            </a:r>
            <a:r>
              <a:rPr dirty="0" err="1"/>
              <a:t>SSTable</a:t>
            </a:r>
            <a:r>
              <a:rPr dirty="0"/>
              <a:t> is shown with a Bloom filter and index file, including compaction outputs. The Bloom filter can rule out absent keys; a positive answer still needs lookup. The index locates keys in the data file. Separate component files follow the Cassandra </a:t>
            </a:r>
            <a:r>
              <a:rPr dirty="0" err="1"/>
              <a:t>BigTable</a:t>
            </a:r>
            <a:r>
              <a:rPr dirty="0"/>
              <a:t>-style teaching model; physical packaging varies by implementation.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/architecture/</a:t>
            </a:r>
            <a:r>
              <a:rPr dirty="0" err="1"/>
              <a:t>storage_engine.html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Both </a:t>
            </a:r>
            <a:r>
              <a:rPr dirty="0" err="1"/>
              <a:t>MemTables</a:t>
            </a:r>
            <a:r>
              <a:rPr dirty="0"/>
              <a:t> use sorted </a:t>
            </a:r>
            <a:r>
              <a:rPr dirty="0" err="1"/>
              <a:t>skiplists</a:t>
            </a:r>
            <a:r>
              <a:rPr dirty="0"/>
              <a:t>, as in the default </a:t>
            </a:r>
            <a:r>
              <a:rPr dirty="0" err="1"/>
              <a:t>RocksDB</a:t>
            </a:r>
            <a:r>
              <a:rPr dirty="0"/>
              <a:t> </a:t>
            </a:r>
            <a:r>
              <a:rPr dirty="0" err="1"/>
              <a:t>MemTable</a:t>
            </a:r>
            <a:r>
              <a:rPr dirty="0"/>
              <a:t>. Inserts maintain key order. Freezing retains the same nodes and link levels while making the structure read-only. Flush writes the sorted entries to an </a:t>
            </a:r>
            <a:r>
              <a:rPr dirty="0" err="1"/>
              <a:t>SSTable</a:t>
            </a:r>
            <a:r>
              <a:rPr dirty="0"/>
              <a:t>. Node heights in this diagram are illustrative and remain stable for a given key. Production systems may use sequence-numbered internal keys to retain multiple versions. Source: https://</a:t>
            </a:r>
            <a:r>
              <a:rPr dirty="0" err="1"/>
              <a:t>github.com</a:t>
            </a:r>
            <a:r>
              <a:rPr dirty="0"/>
              <a:t>/</a:t>
            </a:r>
            <a:r>
              <a:rPr dirty="0" err="1"/>
              <a:t>facebook</a:t>
            </a:r>
            <a:r>
              <a:rPr dirty="0"/>
              <a:t>/</a:t>
            </a:r>
            <a:r>
              <a:rPr dirty="0" err="1"/>
              <a:t>rocksdb</a:t>
            </a:r>
            <a:r>
              <a:rPr dirty="0"/>
              <a:t>/wiki/</a:t>
            </a:r>
            <a:r>
              <a:rPr dirty="0" err="1"/>
              <a:t>MemTable</a:t>
            </a:r>
            <a:endParaRPr dirty="0"/>
          </a:p>
          <a:p>
            <a:r>
              <a:rPr dirty="0"/>
              <a:t>Each </a:t>
            </a:r>
            <a:r>
              <a:rPr dirty="0" err="1"/>
              <a:t>SSTable</a:t>
            </a:r>
            <a:r>
              <a:rPr dirty="0"/>
              <a:t> is shown with a Bloom filter and index file, including compaction outputs. The Bloom filter can rule out absent keys; a positive answer still needs lookup. The index locates keys in the data file. Separate component files follow the Cassandra </a:t>
            </a:r>
            <a:r>
              <a:rPr dirty="0" err="1"/>
              <a:t>BigTable</a:t>
            </a:r>
            <a:r>
              <a:rPr dirty="0"/>
              <a:t>-style teaching model; physical packaging varies by implementation.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/architecture/</a:t>
            </a:r>
            <a:r>
              <a:rPr dirty="0" err="1"/>
              <a:t>storage_engine.html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Both </a:t>
            </a:r>
            <a:r>
              <a:rPr dirty="0" err="1"/>
              <a:t>MemTables</a:t>
            </a:r>
            <a:r>
              <a:rPr dirty="0"/>
              <a:t> use sorted </a:t>
            </a:r>
            <a:r>
              <a:rPr dirty="0" err="1"/>
              <a:t>skiplists</a:t>
            </a:r>
            <a:r>
              <a:rPr dirty="0"/>
              <a:t>, as in the default </a:t>
            </a:r>
            <a:r>
              <a:rPr dirty="0" err="1"/>
              <a:t>RocksDB</a:t>
            </a:r>
            <a:r>
              <a:rPr dirty="0"/>
              <a:t> </a:t>
            </a:r>
            <a:r>
              <a:rPr dirty="0" err="1"/>
              <a:t>MemTable</a:t>
            </a:r>
            <a:r>
              <a:rPr dirty="0"/>
              <a:t>. Inserts maintain key order. Freezing retains the same nodes and link levels while making the structure read-only. Flush writes the sorted entries to an </a:t>
            </a:r>
            <a:r>
              <a:rPr dirty="0" err="1"/>
              <a:t>SSTable</a:t>
            </a:r>
            <a:r>
              <a:rPr dirty="0"/>
              <a:t>. Node heights in this diagram are illustrative and remain stable for a given key. Production systems may use sequence-numbered internal keys to retain multiple versions. Source: https://</a:t>
            </a:r>
            <a:r>
              <a:rPr dirty="0" err="1"/>
              <a:t>github.com</a:t>
            </a:r>
            <a:r>
              <a:rPr dirty="0"/>
              <a:t>/</a:t>
            </a:r>
            <a:r>
              <a:rPr dirty="0" err="1"/>
              <a:t>facebook</a:t>
            </a:r>
            <a:r>
              <a:rPr dirty="0"/>
              <a:t>/</a:t>
            </a:r>
            <a:r>
              <a:rPr dirty="0" err="1"/>
              <a:t>rocksdb</a:t>
            </a:r>
            <a:r>
              <a:rPr dirty="0"/>
              <a:t>/wiki/</a:t>
            </a:r>
            <a:r>
              <a:rPr dirty="0" err="1"/>
              <a:t>MemTable</a:t>
            </a:r>
            <a:endParaRPr dirty="0"/>
          </a:p>
          <a:p>
            <a:r>
              <a:rPr dirty="0"/>
              <a:t>Each </a:t>
            </a:r>
            <a:r>
              <a:rPr dirty="0" err="1"/>
              <a:t>SSTable</a:t>
            </a:r>
            <a:r>
              <a:rPr dirty="0"/>
              <a:t> is shown with a Bloom filter and index file, including compaction outputs. The Bloom filter can rule out absent keys; a positive answer still needs lookup. The index locates keys in the data file. Separate component files follow the Cassandra </a:t>
            </a:r>
            <a:r>
              <a:rPr dirty="0" err="1"/>
              <a:t>BigTable</a:t>
            </a:r>
            <a:r>
              <a:rPr dirty="0"/>
              <a:t>-style teaching model; physical packaging varies by implementation.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/architecture/</a:t>
            </a:r>
            <a:r>
              <a:rPr dirty="0" err="1"/>
              <a:t>storage_engine.html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Both </a:t>
            </a:r>
            <a:r>
              <a:rPr dirty="0" err="1"/>
              <a:t>MemTables</a:t>
            </a:r>
            <a:r>
              <a:rPr dirty="0"/>
              <a:t> use sorted </a:t>
            </a:r>
            <a:r>
              <a:rPr dirty="0" err="1"/>
              <a:t>skiplists</a:t>
            </a:r>
            <a:r>
              <a:rPr dirty="0"/>
              <a:t>, as in the default </a:t>
            </a:r>
            <a:r>
              <a:rPr dirty="0" err="1"/>
              <a:t>RocksDB</a:t>
            </a:r>
            <a:r>
              <a:rPr dirty="0"/>
              <a:t> </a:t>
            </a:r>
            <a:r>
              <a:rPr dirty="0" err="1"/>
              <a:t>MemTable</a:t>
            </a:r>
            <a:r>
              <a:rPr dirty="0"/>
              <a:t>. Inserts maintain key order. Freezing retains the same nodes and link levels while making the structure read-only. Flush writes the sorted entries to an </a:t>
            </a:r>
            <a:r>
              <a:rPr dirty="0" err="1"/>
              <a:t>SSTable</a:t>
            </a:r>
            <a:r>
              <a:rPr dirty="0"/>
              <a:t>. Node heights in this diagram are illustrative and remain stable for a given key. Production systems may use sequence-numbered internal keys to retain multiple versions. Source: https://</a:t>
            </a:r>
            <a:r>
              <a:rPr dirty="0" err="1"/>
              <a:t>github.com</a:t>
            </a:r>
            <a:r>
              <a:rPr dirty="0"/>
              <a:t>/</a:t>
            </a:r>
            <a:r>
              <a:rPr dirty="0" err="1"/>
              <a:t>facebook</a:t>
            </a:r>
            <a:r>
              <a:rPr dirty="0"/>
              <a:t>/</a:t>
            </a:r>
            <a:r>
              <a:rPr dirty="0" err="1"/>
              <a:t>rocksdb</a:t>
            </a:r>
            <a:r>
              <a:rPr dirty="0"/>
              <a:t>/wiki/</a:t>
            </a:r>
            <a:r>
              <a:rPr dirty="0" err="1"/>
              <a:t>MemTable</a:t>
            </a:r>
            <a:endParaRPr dirty="0"/>
          </a:p>
          <a:p>
            <a:r>
              <a:rPr dirty="0"/>
              <a:t>Each </a:t>
            </a:r>
            <a:r>
              <a:rPr dirty="0" err="1"/>
              <a:t>SSTable</a:t>
            </a:r>
            <a:r>
              <a:rPr dirty="0"/>
              <a:t> is shown with a Bloom filter and index file, including compaction outputs. The Bloom filter can rule out absent keys; a positive answer still needs lookup. The index locates keys in the data file. Separate component files follow the Cassandra </a:t>
            </a:r>
            <a:r>
              <a:rPr dirty="0" err="1"/>
              <a:t>BigTable</a:t>
            </a:r>
            <a:r>
              <a:rPr dirty="0"/>
              <a:t>-style teaching model; physical packaging varies by implementation.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/architecture/</a:t>
            </a:r>
            <a:r>
              <a:rPr dirty="0" err="1"/>
              <a:t>storage_engine.html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Both </a:t>
            </a:r>
            <a:r>
              <a:rPr dirty="0" err="1"/>
              <a:t>MemTables</a:t>
            </a:r>
            <a:r>
              <a:rPr dirty="0"/>
              <a:t> use sorted </a:t>
            </a:r>
            <a:r>
              <a:rPr dirty="0" err="1"/>
              <a:t>skiplists</a:t>
            </a:r>
            <a:r>
              <a:rPr dirty="0"/>
              <a:t>, as in the default </a:t>
            </a:r>
            <a:r>
              <a:rPr dirty="0" err="1"/>
              <a:t>RocksDB</a:t>
            </a:r>
            <a:r>
              <a:rPr dirty="0"/>
              <a:t> </a:t>
            </a:r>
            <a:r>
              <a:rPr dirty="0" err="1"/>
              <a:t>MemTable</a:t>
            </a:r>
            <a:r>
              <a:rPr dirty="0"/>
              <a:t>. Inserts maintain key order. Freezing retains the same nodes and link levels while making the structure read-only. Flush writes the sorted entries to an </a:t>
            </a:r>
            <a:r>
              <a:rPr dirty="0" err="1"/>
              <a:t>SSTable</a:t>
            </a:r>
            <a:r>
              <a:rPr dirty="0"/>
              <a:t>. Node heights in this diagram are illustrative and remain stable for a given key. Production systems may use sequence-numbered internal keys to retain multiple versions. Source: https://</a:t>
            </a:r>
            <a:r>
              <a:rPr dirty="0" err="1"/>
              <a:t>github.com</a:t>
            </a:r>
            <a:r>
              <a:rPr dirty="0"/>
              <a:t>/</a:t>
            </a:r>
            <a:r>
              <a:rPr dirty="0" err="1"/>
              <a:t>facebook</a:t>
            </a:r>
            <a:r>
              <a:rPr dirty="0"/>
              <a:t>/</a:t>
            </a:r>
            <a:r>
              <a:rPr dirty="0" err="1"/>
              <a:t>rocksdb</a:t>
            </a:r>
            <a:r>
              <a:rPr dirty="0"/>
              <a:t>/wiki/</a:t>
            </a:r>
            <a:r>
              <a:rPr dirty="0" err="1"/>
              <a:t>MemTable</a:t>
            </a:r>
            <a:endParaRPr dirty="0"/>
          </a:p>
          <a:p>
            <a:r>
              <a:rPr dirty="0"/>
              <a:t>Each </a:t>
            </a:r>
            <a:r>
              <a:rPr dirty="0" err="1"/>
              <a:t>SSTable</a:t>
            </a:r>
            <a:r>
              <a:rPr dirty="0"/>
              <a:t> is shown with a Bloom filter and index file, including compaction outputs. The Bloom filter can rule out absent keys; a positive answer still needs lookup. The index locates keys in the data file. Separate component files follow the Cassandra </a:t>
            </a:r>
            <a:r>
              <a:rPr dirty="0" err="1"/>
              <a:t>BigTable</a:t>
            </a:r>
            <a:r>
              <a:rPr dirty="0"/>
              <a:t>-style teaching model; physical packaging varies by implementation.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/architecture/</a:t>
            </a:r>
            <a:r>
              <a:rPr dirty="0" err="1"/>
              <a:t>storage_engine.html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Both </a:t>
            </a:r>
            <a:r>
              <a:rPr dirty="0" err="1"/>
              <a:t>MemTables</a:t>
            </a:r>
            <a:r>
              <a:rPr dirty="0"/>
              <a:t> use sorted </a:t>
            </a:r>
            <a:r>
              <a:rPr dirty="0" err="1"/>
              <a:t>skiplists</a:t>
            </a:r>
            <a:r>
              <a:rPr dirty="0"/>
              <a:t>, as in the default </a:t>
            </a:r>
            <a:r>
              <a:rPr dirty="0" err="1"/>
              <a:t>RocksDB</a:t>
            </a:r>
            <a:r>
              <a:rPr dirty="0"/>
              <a:t> </a:t>
            </a:r>
            <a:r>
              <a:rPr dirty="0" err="1"/>
              <a:t>MemTable</a:t>
            </a:r>
            <a:r>
              <a:rPr dirty="0"/>
              <a:t>. Inserts maintain key order. Freezing retains the same nodes and link levels while making the structure read-only. Flush writes the sorted entries to an </a:t>
            </a:r>
            <a:r>
              <a:rPr dirty="0" err="1"/>
              <a:t>SSTable</a:t>
            </a:r>
            <a:r>
              <a:rPr dirty="0"/>
              <a:t>. Node heights in this diagram are illustrative and remain stable for a given key. Production systems may use sequence-numbered internal keys to retain multiple versions. Source: https://</a:t>
            </a:r>
            <a:r>
              <a:rPr dirty="0" err="1"/>
              <a:t>github.com</a:t>
            </a:r>
            <a:r>
              <a:rPr dirty="0"/>
              <a:t>/</a:t>
            </a:r>
            <a:r>
              <a:rPr dirty="0" err="1"/>
              <a:t>facebook</a:t>
            </a:r>
            <a:r>
              <a:rPr dirty="0"/>
              <a:t>/</a:t>
            </a:r>
            <a:r>
              <a:rPr dirty="0" err="1"/>
              <a:t>rocksdb</a:t>
            </a:r>
            <a:r>
              <a:rPr dirty="0"/>
              <a:t>/wiki/</a:t>
            </a:r>
            <a:r>
              <a:rPr dirty="0" err="1"/>
              <a:t>MemTable</a:t>
            </a:r>
            <a:endParaRPr dirty="0"/>
          </a:p>
          <a:p>
            <a:r>
              <a:rPr dirty="0"/>
              <a:t>Each </a:t>
            </a:r>
            <a:r>
              <a:rPr dirty="0" err="1"/>
              <a:t>SSTable</a:t>
            </a:r>
            <a:r>
              <a:rPr dirty="0"/>
              <a:t> is shown with a Bloom filter and index file, including compaction outputs. The Bloom filter can rule out absent keys; a positive answer still needs lookup. The index locates keys in the data file. Separate component files follow the Cassandra </a:t>
            </a:r>
            <a:r>
              <a:rPr dirty="0" err="1"/>
              <a:t>BigTable</a:t>
            </a:r>
            <a:r>
              <a:rPr dirty="0"/>
              <a:t>-style teaching model; physical packaging varies by implementation.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/architecture/</a:t>
            </a:r>
            <a:r>
              <a:rPr dirty="0" err="1"/>
              <a:t>storage_engine.html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Both </a:t>
            </a:r>
            <a:r>
              <a:rPr dirty="0" err="1"/>
              <a:t>MemTables</a:t>
            </a:r>
            <a:r>
              <a:rPr dirty="0"/>
              <a:t> use sorted </a:t>
            </a:r>
            <a:r>
              <a:rPr dirty="0" err="1"/>
              <a:t>skiplists</a:t>
            </a:r>
            <a:r>
              <a:rPr dirty="0"/>
              <a:t>, as in the default </a:t>
            </a:r>
            <a:r>
              <a:rPr dirty="0" err="1"/>
              <a:t>RocksDB</a:t>
            </a:r>
            <a:r>
              <a:rPr dirty="0"/>
              <a:t> </a:t>
            </a:r>
            <a:r>
              <a:rPr dirty="0" err="1"/>
              <a:t>MemTable</a:t>
            </a:r>
            <a:r>
              <a:rPr dirty="0"/>
              <a:t>. Inserts maintain key order. Freezing retains the same nodes and link levels while making the structure read-only. Flush writes the sorted entries to an </a:t>
            </a:r>
            <a:r>
              <a:rPr dirty="0" err="1"/>
              <a:t>SSTable</a:t>
            </a:r>
            <a:r>
              <a:rPr dirty="0"/>
              <a:t>. Node heights in this diagram are illustrative and remain stable for a given key. Production systems may use sequence-numbered internal keys to retain multiple versions. Source: https://</a:t>
            </a:r>
            <a:r>
              <a:rPr dirty="0" err="1"/>
              <a:t>github.com</a:t>
            </a:r>
            <a:r>
              <a:rPr dirty="0"/>
              <a:t>/</a:t>
            </a:r>
            <a:r>
              <a:rPr dirty="0" err="1"/>
              <a:t>facebook</a:t>
            </a:r>
            <a:r>
              <a:rPr dirty="0"/>
              <a:t>/</a:t>
            </a:r>
            <a:r>
              <a:rPr dirty="0" err="1"/>
              <a:t>rocksdb</a:t>
            </a:r>
            <a:r>
              <a:rPr dirty="0"/>
              <a:t>/wiki/</a:t>
            </a:r>
            <a:r>
              <a:rPr dirty="0" err="1"/>
              <a:t>MemTable</a:t>
            </a:r>
            <a:endParaRPr dirty="0"/>
          </a:p>
          <a:p>
            <a:r>
              <a:rPr dirty="0"/>
              <a:t>Each </a:t>
            </a:r>
            <a:r>
              <a:rPr dirty="0" err="1"/>
              <a:t>SSTable</a:t>
            </a:r>
            <a:r>
              <a:rPr dirty="0"/>
              <a:t> is shown with a Bloom filter and index file, including compaction outputs. The Bloom filter can rule out absent keys; a positive answer still needs lookup. The index locates keys in the data file. Separate component files follow the Cassandra </a:t>
            </a:r>
            <a:r>
              <a:rPr dirty="0" err="1"/>
              <a:t>BigTable</a:t>
            </a:r>
            <a:r>
              <a:rPr dirty="0"/>
              <a:t>-style teaching model; physical packaging varies by implementation.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/architecture/</a:t>
            </a:r>
            <a:r>
              <a:rPr dirty="0" err="1"/>
              <a:t>storage_engine.html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Both </a:t>
            </a:r>
            <a:r>
              <a:rPr dirty="0" err="1"/>
              <a:t>MemTables</a:t>
            </a:r>
            <a:r>
              <a:rPr dirty="0"/>
              <a:t> use sorted </a:t>
            </a:r>
            <a:r>
              <a:rPr dirty="0" err="1"/>
              <a:t>skiplists</a:t>
            </a:r>
            <a:r>
              <a:rPr dirty="0"/>
              <a:t>, as in the default </a:t>
            </a:r>
            <a:r>
              <a:rPr dirty="0" err="1"/>
              <a:t>RocksDB</a:t>
            </a:r>
            <a:r>
              <a:rPr dirty="0"/>
              <a:t> </a:t>
            </a:r>
            <a:r>
              <a:rPr dirty="0" err="1"/>
              <a:t>MemTable</a:t>
            </a:r>
            <a:r>
              <a:rPr dirty="0"/>
              <a:t>. Inserts maintain key order. Freezing retains the same nodes and link levels while making the structure read-only. Flush writes the sorted entries to an </a:t>
            </a:r>
            <a:r>
              <a:rPr dirty="0" err="1"/>
              <a:t>SSTable</a:t>
            </a:r>
            <a:r>
              <a:rPr dirty="0"/>
              <a:t>. Node heights in this diagram are illustrative and remain stable for a given key. Production systems may use sequence-numbered internal keys to retain multiple versions. Source: https://</a:t>
            </a:r>
            <a:r>
              <a:rPr dirty="0" err="1"/>
              <a:t>github.com</a:t>
            </a:r>
            <a:r>
              <a:rPr dirty="0"/>
              <a:t>/</a:t>
            </a:r>
            <a:r>
              <a:rPr dirty="0" err="1"/>
              <a:t>facebook</a:t>
            </a:r>
            <a:r>
              <a:rPr dirty="0"/>
              <a:t>/</a:t>
            </a:r>
            <a:r>
              <a:rPr dirty="0" err="1"/>
              <a:t>rocksdb</a:t>
            </a:r>
            <a:r>
              <a:rPr dirty="0"/>
              <a:t>/wiki/</a:t>
            </a:r>
            <a:r>
              <a:rPr dirty="0" err="1"/>
              <a:t>MemTable</a:t>
            </a:r>
            <a:endParaRPr dirty="0"/>
          </a:p>
          <a:p>
            <a:r>
              <a:rPr dirty="0"/>
              <a:t>Each </a:t>
            </a:r>
            <a:r>
              <a:rPr dirty="0" err="1"/>
              <a:t>SSTable</a:t>
            </a:r>
            <a:r>
              <a:rPr dirty="0"/>
              <a:t> is shown with a Bloom filter and index file, including compaction outputs. The Bloom filter can rule out absent keys; a positive answer still needs lookup. The index locates keys in the data file. Separate component files follow the Cassandra </a:t>
            </a:r>
            <a:r>
              <a:rPr dirty="0" err="1"/>
              <a:t>BigTable</a:t>
            </a:r>
            <a:r>
              <a:rPr dirty="0"/>
              <a:t>-style teaching model; physical packaging varies by implementation.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/architecture/</a:t>
            </a:r>
            <a:r>
              <a:rPr dirty="0" err="1"/>
              <a:t>storage_engine.html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Both </a:t>
            </a:r>
            <a:r>
              <a:rPr dirty="0" err="1"/>
              <a:t>MemTables</a:t>
            </a:r>
            <a:r>
              <a:rPr dirty="0"/>
              <a:t> use sorted </a:t>
            </a:r>
            <a:r>
              <a:rPr dirty="0" err="1"/>
              <a:t>skiplists</a:t>
            </a:r>
            <a:r>
              <a:rPr dirty="0"/>
              <a:t>, as in the default </a:t>
            </a:r>
            <a:r>
              <a:rPr dirty="0" err="1"/>
              <a:t>RocksDB</a:t>
            </a:r>
            <a:r>
              <a:rPr dirty="0"/>
              <a:t> </a:t>
            </a:r>
            <a:r>
              <a:rPr dirty="0" err="1"/>
              <a:t>MemTable</a:t>
            </a:r>
            <a:r>
              <a:rPr dirty="0"/>
              <a:t>. Inserts maintain key order. Freezing retains the same nodes and link levels while making the structure read-only. Flush writes the sorted entries to an </a:t>
            </a:r>
            <a:r>
              <a:rPr dirty="0" err="1"/>
              <a:t>SSTable</a:t>
            </a:r>
            <a:r>
              <a:rPr dirty="0"/>
              <a:t>. Node heights in this diagram are illustrative and remain stable for a given key. Production systems may use sequence-numbered internal keys to retain multiple versions. Source: https://</a:t>
            </a:r>
            <a:r>
              <a:rPr dirty="0" err="1"/>
              <a:t>github.com</a:t>
            </a:r>
            <a:r>
              <a:rPr dirty="0"/>
              <a:t>/</a:t>
            </a:r>
            <a:r>
              <a:rPr dirty="0" err="1"/>
              <a:t>facebook</a:t>
            </a:r>
            <a:r>
              <a:rPr dirty="0"/>
              <a:t>/</a:t>
            </a:r>
            <a:r>
              <a:rPr dirty="0" err="1"/>
              <a:t>rocksdb</a:t>
            </a:r>
            <a:r>
              <a:rPr dirty="0"/>
              <a:t>/wiki/</a:t>
            </a:r>
            <a:r>
              <a:rPr dirty="0" err="1"/>
              <a:t>MemTable</a:t>
            </a:r>
            <a:endParaRPr dirty="0"/>
          </a:p>
          <a:p>
            <a:r>
              <a:rPr dirty="0"/>
              <a:t>Each </a:t>
            </a:r>
            <a:r>
              <a:rPr dirty="0" err="1"/>
              <a:t>SSTable</a:t>
            </a:r>
            <a:r>
              <a:rPr dirty="0"/>
              <a:t> is shown with a Bloom filter and index file, including compaction outputs. The Bloom filter can rule out absent keys; a positive answer still needs lookup. The index locates keys in the data file. Separate component files follow the Cassandra </a:t>
            </a:r>
            <a:r>
              <a:rPr dirty="0" err="1"/>
              <a:t>BigTable</a:t>
            </a:r>
            <a:r>
              <a:rPr dirty="0"/>
              <a:t>-style teaching model; physical packaging varies by implementation.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/architecture/</a:t>
            </a:r>
            <a:r>
              <a:rPr dirty="0" err="1"/>
              <a:t>storage_engine.html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Both </a:t>
            </a:r>
            <a:r>
              <a:rPr dirty="0" err="1"/>
              <a:t>MemTables</a:t>
            </a:r>
            <a:r>
              <a:rPr dirty="0"/>
              <a:t> use sorted </a:t>
            </a:r>
            <a:r>
              <a:rPr dirty="0" err="1"/>
              <a:t>skiplists</a:t>
            </a:r>
            <a:r>
              <a:rPr dirty="0"/>
              <a:t>, as in the default </a:t>
            </a:r>
            <a:r>
              <a:rPr dirty="0" err="1"/>
              <a:t>RocksDB</a:t>
            </a:r>
            <a:r>
              <a:rPr dirty="0"/>
              <a:t> </a:t>
            </a:r>
            <a:r>
              <a:rPr dirty="0" err="1"/>
              <a:t>MemTable</a:t>
            </a:r>
            <a:r>
              <a:rPr dirty="0"/>
              <a:t>. Inserts maintain key order. Freezing retains the same nodes and link levels while making the structure read-only. Flush writes the sorted entries to an </a:t>
            </a:r>
            <a:r>
              <a:rPr dirty="0" err="1"/>
              <a:t>SSTable</a:t>
            </a:r>
            <a:r>
              <a:rPr dirty="0"/>
              <a:t>. Node heights in this diagram are illustrative and remain stable for a given key. Production systems may use sequence-numbered internal keys to retain multiple versions. Source: https://</a:t>
            </a:r>
            <a:r>
              <a:rPr dirty="0" err="1"/>
              <a:t>github.com</a:t>
            </a:r>
            <a:r>
              <a:rPr dirty="0"/>
              <a:t>/</a:t>
            </a:r>
            <a:r>
              <a:rPr dirty="0" err="1"/>
              <a:t>facebook</a:t>
            </a:r>
            <a:r>
              <a:rPr dirty="0"/>
              <a:t>/</a:t>
            </a:r>
            <a:r>
              <a:rPr dirty="0" err="1"/>
              <a:t>rocksdb</a:t>
            </a:r>
            <a:r>
              <a:rPr dirty="0"/>
              <a:t>/wiki/</a:t>
            </a:r>
            <a:r>
              <a:rPr dirty="0" err="1"/>
              <a:t>MemTable</a:t>
            </a:r>
            <a:endParaRPr dirty="0"/>
          </a:p>
          <a:p>
            <a:r>
              <a:rPr dirty="0"/>
              <a:t>Each </a:t>
            </a:r>
            <a:r>
              <a:rPr dirty="0" err="1"/>
              <a:t>SSTable</a:t>
            </a:r>
            <a:r>
              <a:rPr dirty="0"/>
              <a:t> is shown with a Bloom filter and index file, including compaction outputs. The Bloom filter can rule out absent keys; a positive answer still needs lookup. The index locates keys in the data file. Separate component files follow the Cassandra </a:t>
            </a:r>
            <a:r>
              <a:rPr dirty="0" err="1"/>
              <a:t>BigTable</a:t>
            </a:r>
            <a:r>
              <a:rPr dirty="0"/>
              <a:t>-style teaching model; physical packaging varies by implementation.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/architecture/</a:t>
            </a:r>
            <a:r>
              <a:rPr dirty="0" err="1"/>
              <a:t>storage_engine.html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Both </a:t>
            </a:r>
            <a:r>
              <a:rPr dirty="0" err="1"/>
              <a:t>MemTables</a:t>
            </a:r>
            <a:r>
              <a:rPr dirty="0"/>
              <a:t> use sorted </a:t>
            </a:r>
            <a:r>
              <a:rPr dirty="0" err="1"/>
              <a:t>skiplists</a:t>
            </a:r>
            <a:r>
              <a:rPr dirty="0"/>
              <a:t>, as in the default </a:t>
            </a:r>
            <a:r>
              <a:rPr dirty="0" err="1"/>
              <a:t>RocksDB</a:t>
            </a:r>
            <a:r>
              <a:rPr dirty="0"/>
              <a:t> </a:t>
            </a:r>
            <a:r>
              <a:rPr dirty="0" err="1"/>
              <a:t>MemTable</a:t>
            </a:r>
            <a:r>
              <a:rPr dirty="0"/>
              <a:t>. Inserts maintain key order. Freezing retains the same nodes and link levels while making the structure read-only. Flush writes the sorted entries to an </a:t>
            </a:r>
            <a:r>
              <a:rPr dirty="0" err="1"/>
              <a:t>SSTable</a:t>
            </a:r>
            <a:r>
              <a:rPr dirty="0"/>
              <a:t>. Node heights in this diagram are illustrative and remain stable for a given key. Production systems may use sequence-numbered internal keys to retain multiple versions. Source: https://</a:t>
            </a:r>
            <a:r>
              <a:rPr dirty="0" err="1"/>
              <a:t>github.com</a:t>
            </a:r>
            <a:r>
              <a:rPr dirty="0"/>
              <a:t>/</a:t>
            </a:r>
            <a:r>
              <a:rPr dirty="0" err="1"/>
              <a:t>facebook</a:t>
            </a:r>
            <a:r>
              <a:rPr dirty="0"/>
              <a:t>/</a:t>
            </a:r>
            <a:r>
              <a:rPr dirty="0" err="1"/>
              <a:t>rocksdb</a:t>
            </a:r>
            <a:r>
              <a:rPr dirty="0"/>
              <a:t>/wiki/</a:t>
            </a:r>
            <a:r>
              <a:rPr dirty="0" err="1"/>
              <a:t>MemTable</a:t>
            </a:r>
            <a:endParaRPr dirty="0"/>
          </a:p>
          <a:p>
            <a:r>
              <a:rPr dirty="0"/>
              <a:t>Each </a:t>
            </a:r>
            <a:r>
              <a:rPr dirty="0" err="1"/>
              <a:t>SSTable</a:t>
            </a:r>
            <a:r>
              <a:rPr dirty="0"/>
              <a:t> is shown with a Bloom filter and index file, including compaction outputs. The Bloom filter can rule out absent keys; a positive answer still needs lookup. The index locates keys in the data file. Separate component files follow the Cassandra </a:t>
            </a:r>
            <a:r>
              <a:rPr dirty="0" err="1"/>
              <a:t>BigTable</a:t>
            </a:r>
            <a:r>
              <a:rPr dirty="0"/>
              <a:t>-style teaching model; physical packaging varies by implementation.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/architecture/</a:t>
            </a:r>
            <a:r>
              <a:rPr dirty="0" err="1"/>
              <a:t>storage_engine.html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Both </a:t>
            </a:r>
            <a:r>
              <a:rPr dirty="0" err="1"/>
              <a:t>MemTables</a:t>
            </a:r>
            <a:r>
              <a:rPr dirty="0"/>
              <a:t> use sorted </a:t>
            </a:r>
            <a:r>
              <a:rPr dirty="0" err="1"/>
              <a:t>skiplists</a:t>
            </a:r>
            <a:r>
              <a:rPr dirty="0"/>
              <a:t>, as in the default </a:t>
            </a:r>
            <a:r>
              <a:rPr dirty="0" err="1"/>
              <a:t>RocksDB</a:t>
            </a:r>
            <a:r>
              <a:rPr dirty="0"/>
              <a:t> </a:t>
            </a:r>
            <a:r>
              <a:rPr dirty="0" err="1"/>
              <a:t>MemTable</a:t>
            </a:r>
            <a:r>
              <a:rPr dirty="0"/>
              <a:t>. Inserts maintain key order. Freezing retains the same nodes and link levels while making the structure read-only. Flush writes the sorted entries to an </a:t>
            </a:r>
            <a:r>
              <a:rPr dirty="0" err="1"/>
              <a:t>SSTable</a:t>
            </a:r>
            <a:r>
              <a:rPr dirty="0"/>
              <a:t>. Node heights in this diagram are illustrative and remain stable for a given key. Production systems may use sequence-numbered internal keys to retain multiple versions. Source: https://</a:t>
            </a:r>
            <a:r>
              <a:rPr dirty="0" err="1"/>
              <a:t>github.com</a:t>
            </a:r>
            <a:r>
              <a:rPr dirty="0"/>
              <a:t>/</a:t>
            </a:r>
            <a:r>
              <a:rPr dirty="0" err="1"/>
              <a:t>facebook</a:t>
            </a:r>
            <a:r>
              <a:rPr dirty="0"/>
              <a:t>/</a:t>
            </a:r>
            <a:r>
              <a:rPr dirty="0" err="1"/>
              <a:t>rocksdb</a:t>
            </a:r>
            <a:r>
              <a:rPr dirty="0"/>
              <a:t>/wiki/</a:t>
            </a:r>
            <a:r>
              <a:rPr dirty="0" err="1"/>
              <a:t>MemTable</a:t>
            </a:r>
            <a:endParaRPr dirty="0"/>
          </a:p>
          <a:p>
            <a:r>
              <a:rPr dirty="0"/>
              <a:t>Each </a:t>
            </a:r>
            <a:r>
              <a:rPr dirty="0" err="1"/>
              <a:t>SSTable</a:t>
            </a:r>
            <a:r>
              <a:rPr dirty="0"/>
              <a:t> is shown with a Bloom filter and index file, including compaction outputs. The Bloom filter can rule out absent keys; a positive answer still needs lookup. The index locates keys in the data file. Separate component files follow the Cassandra </a:t>
            </a:r>
            <a:r>
              <a:rPr dirty="0" err="1"/>
              <a:t>BigTable</a:t>
            </a:r>
            <a:r>
              <a:rPr dirty="0"/>
              <a:t>-style teaching model; physical packaging varies by implementation.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/architecture/</a:t>
            </a:r>
            <a:r>
              <a:rPr dirty="0" err="1"/>
              <a:t>storage_engine.html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Both </a:t>
            </a:r>
            <a:r>
              <a:rPr dirty="0" err="1"/>
              <a:t>MemTables</a:t>
            </a:r>
            <a:r>
              <a:rPr dirty="0"/>
              <a:t> use sorted </a:t>
            </a:r>
            <a:r>
              <a:rPr dirty="0" err="1"/>
              <a:t>skiplists</a:t>
            </a:r>
            <a:r>
              <a:rPr dirty="0"/>
              <a:t>, as in the default </a:t>
            </a:r>
            <a:r>
              <a:rPr dirty="0" err="1"/>
              <a:t>RocksDB</a:t>
            </a:r>
            <a:r>
              <a:rPr dirty="0"/>
              <a:t> </a:t>
            </a:r>
            <a:r>
              <a:rPr dirty="0" err="1"/>
              <a:t>MemTable</a:t>
            </a:r>
            <a:r>
              <a:rPr dirty="0"/>
              <a:t>. Inserts maintain key order. Freezing retains the same nodes and link levels while making the structure read-only. Flush writes the sorted entries to an </a:t>
            </a:r>
            <a:r>
              <a:rPr dirty="0" err="1"/>
              <a:t>SSTable</a:t>
            </a:r>
            <a:r>
              <a:rPr dirty="0"/>
              <a:t>. Node heights in this diagram are illustrative and remain stable for a given key. Production systems may use sequence-numbered internal keys to retain multiple versions. Source: https://</a:t>
            </a:r>
            <a:r>
              <a:rPr dirty="0" err="1"/>
              <a:t>github.com</a:t>
            </a:r>
            <a:r>
              <a:rPr dirty="0"/>
              <a:t>/</a:t>
            </a:r>
            <a:r>
              <a:rPr dirty="0" err="1"/>
              <a:t>facebook</a:t>
            </a:r>
            <a:r>
              <a:rPr dirty="0"/>
              <a:t>/</a:t>
            </a:r>
            <a:r>
              <a:rPr dirty="0" err="1"/>
              <a:t>rocksdb</a:t>
            </a:r>
            <a:r>
              <a:rPr dirty="0"/>
              <a:t>/wiki/</a:t>
            </a:r>
            <a:r>
              <a:rPr dirty="0" err="1"/>
              <a:t>MemTable</a:t>
            </a:r>
            <a:endParaRPr dirty="0"/>
          </a:p>
          <a:p>
            <a:r>
              <a:rPr dirty="0"/>
              <a:t>Each </a:t>
            </a:r>
            <a:r>
              <a:rPr dirty="0" err="1"/>
              <a:t>SSTable</a:t>
            </a:r>
            <a:r>
              <a:rPr dirty="0"/>
              <a:t> is shown with a Bloom filter and index file, including compaction outputs. The Bloom filter can rule out absent keys; a positive answer still needs lookup. The index locates keys in the data file. Separate component files follow the Cassandra </a:t>
            </a:r>
            <a:r>
              <a:rPr dirty="0" err="1"/>
              <a:t>BigTable</a:t>
            </a:r>
            <a:r>
              <a:rPr dirty="0"/>
              <a:t>-style teaching model; physical packaging varies by implementation.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/architecture/</a:t>
            </a:r>
            <a:r>
              <a:rPr dirty="0" err="1"/>
              <a:t>storage_engine.html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Both </a:t>
            </a:r>
            <a:r>
              <a:rPr dirty="0" err="1"/>
              <a:t>MemTables</a:t>
            </a:r>
            <a:r>
              <a:rPr dirty="0"/>
              <a:t> use sorted </a:t>
            </a:r>
            <a:r>
              <a:rPr dirty="0" err="1"/>
              <a:t>skiplists</a:t>
            </a:r>
            <a:r>
              <a:rPr dirty="0"/>
              <a:t>, as in the default </a:t>
            </a:r>
            <a:r>
              <a:rPr dirty="0" err="1"/>
              <a:t>RocksDB</a:t>
            </a:r>
            <a:r>
              <a:rPr dirty="0"/>
              <a:t> </a:t>
            </a:r>
            <a:r>
              <a:rPr dirty="0" err="1"/>
              <a:t>MemTable</a:t>
            </a:r>
            <a:r>
              <a:rPr dirty="0"/>
              <a:t>. Inserts maintain key order. Freezing retains the same nodes and link levels while making the structure read-only. Flush writes the sorted entries to an </a:t>
            </a:r>
            <a:r>
              <a:rPr dirty="0" err="1"/>
              <a:t>SSTable</a:t>
            </a:r>
            <a:r>
              <a:rPr dirty="0"/>
              <a:t>. Node heights in this diagram are illustrative and remain stable for a given key. Production systems may use sequence-numbered internal keys to retain multiple versions. Source: https://</a:t>
            </a:r>
            <a:r>
              <a:rPr dirty="0" err="1"/>
              <a:t>github.com</a:t>
            </a:r>
            <a:r>
              <a:rPr dirty="0"/>
              <a:t>/</a:t>
            </a:r>
            <a:r>
              <a:rPr dirty="0" err="1"/>
              <a:t>facebook</a:t>
            </a:r>
            <a:r>
              <a:rPr dirty="0"/>
              <a:t>/</a:t>
            </a:r>
            <a:r>
              <a:rPr dirty="0" err="1"/>
              <a:t>rocksdb</a:t>
            </a:r>
            <a:r>
              <a:rPr dirty="0"/>
              <a:t>/wiki/</a:t>
            </a:r>
            <a:r>
              <a:rPr dirty="0" err="1"/>
              <a:t>MemTable</a:t>
            </a:r>
            <a:endParaRPr dirty="0"/>
          </a:p>
          <a:p>
            <a:r>
              <a:rPr dirty="0"/>
              <a:t>Each </a:t>
            </a:r>
            <a:r>
              <a:rPr dirty="0" err="1"/>
              <a:t>SSTable</a:t>
            </a:r>
            <a:r>
              <a:rPr dirty="0"/>
              <a:t> is shown with a Bloom filter and index file, including compaction outputs. The Bloom filter can rule out absent keys; a positive answer still needs lookup. The index locates keys in the data file. Separate component files follow the Cassandra </a:t>
            </a:r>
            <a:r>
              <a:rPr dirty="0" err="1"/>
              <a:t>BigTable</a:t>
            </a:r>
            <a:r>
              <a:rPr dirty="0"/>
              <a:t>-style teaching model; physical packaging varies by implementation.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/architecture/</a:t>
            </a:r>
            <a:r>
              <a:rPr dirty="0" err="1"/>
              <a:t>storage_engine.html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Both </a:t>
            </a:r>
            <a:r>
              <a:rPr dirty="0" err="1"/>
              <a:t>MemTables</a:t>
            </a:r>
            <a:r>
              <a:rPr dirty="0"/>
              <a:t> use sorted </a:t>
            </a:r>
            <a:r>
              <a:rPr dirty="0" err="1"/>
              <a:t>skiplists</a:t>
            </a:r>
            <a:r>
              <a:rPr dirty="0"/>
              <a:t>, as in the default </a:t>
            </a:r>
            <a:r>
              <a:rPr dirty="0" err="1"/>
              <a:t>RocksDB</a:t>
            </a:r>
            <a:r>
              <a:rPr dirty="0"/>
              <a:t> </a:t>
            </a:r>
            <a:r>
              <a:rPr dirty="0" err="1"/>
              <a:t>MemTable</a:t>
            </a:r>
            <a:r>
              <a:rPr dirty="0"/>
              <a:t>. Inserts maintain key order. Freezing retains the same nodes and link levels while making the structure read-only. Flush writes the sorted entries to an </a:t>
            </a:r>
            <a:r>
              <a:rPr dirty="0" err="1"/>
              <a:t>SSTable</a:t>
            </a:r>
            <a:r>
              <a:rPr dirty="0"/>
              <a:t>. Node heights in this diagram are illustrative and remain stable for a given key. Production systems may use sequence-numbered internal keys to retain multiple versions. Source: https://</a:t>
            </a:r>
            <a:r>
              <a:rPr dirty="0" err="1"/>
              <a:t>github.com</a:t>
            </a:r>
            <a:r>
              <a:rPr dirty="0"/>
              <a:t>/</a:t>
            </a:r>
            <a:r>
              <a:rPr dirty="0" err="1"/>
              <a:t>facebook</a:t>
            </a:r>
            <a:r>
              <a:rPr dirty="0"/>
              <a:t>/</a:t>
            </a:r>
            <a:r>
              <a:rPr dirty="0" err="1"/>
              <a:t>rocksdb</a:t>
            </a:r>
            <a:r>
              <a:rPr dirty="0"/>
              <a:t>/wiki/</a:t>
            </a:r>
            <a:r>
              <a:rPr dirty="0" err="1"/>
              <a:t>MemTable</a:t>
            </a:r>
            <a:endParaRPr dirty="0"/>
          </a:p>
          <a:p>
            <a:r>
              <a:rPr dirty="0"/>
              <a:t>Each </a:t>
            </a:r>
            <a:r>
              <a:rPr dirty="0" err="1"/>
              <a:t>SSTable</a:t>
            </a:r>
            <a:r>
              <a:rPr dirty="0"/>
              <a:t> is shown with a Bloom filter and index file, including compaction outputs. The Bloom filter can rule out absent keys; a positive answer still needs lookup. The index locates keys in the data file. Separate component files follow the Cassandra </a:t>
            </a:r>
            <a:r>
              <a:rPr dirty="0" err="1"/>
              <a:t>BigTable</a:t>
            </a:r>
            <a:r>
              <a:rPr dirty="0"/>
              <a:t>-style teaching model; physical packaging varies by implementation.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/architecture/</a:t>
            </a:r>
            <a:r>
              <a:rPr dirty="0" err="1"/>
              <a:t>storage_engine.html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Both </a:t>
            </a:r>
            <a:r>
              <a:rPr dirty="0" err="1"/>
              <a:t>MemTables</a:t>
            </a:r>
            <a:r>
              <a:rPr dirty="0"/>
              <a:t> use sorted </a:t>
            </a:r>
            <a:r>
              <a:rPr dirty="0" err="1"/>
              <a:t>skiplists</a:t>
            </a:r>
            <a:r>
              <a:rPr dirty="0"/>
              <a:t>, as in the default </a:t>
            </a:r>
            <a:r>
              <a:rPr dirty="0" err="1"/>
              <a:t>RocksDB</a:t>
            </a:r>
            <a:r>
              <a:rPr dirty="0"/>
              <a:t> </a:t>
            </a:r>
            <a:r>
              <a:rPr dirty="0" err="1"/>
              <a:t>MemTable</a:t>
            </a:r>
            <a:r>
              <a:rPr dirty="0"/>
              <a:t>. Inserts maintain key order. Freezing retains the same nodes and link levels while making the structure read-only. Flush writes the sorted entries to an </a:t>
            </a:r>
            <a:r>
              <a:rPr dirty="0" err="1"/>
              <a:t>SSTable</a:t>
            </a:r>
            <a:r>
              <a:rPr dirty="0"/>
              <a:t>. Node heights in this diagram are illustrative and remain stable for a given key. Production systems may use sequence-numbered internal keys to retain multiple versions. Source: https://</a:t>
            </a:r>
            <a:r>
              <a:rPr dirty="0" err="1"/>
              <a:t>github.com</a:t>
            </a:r>
            <a:r>
              <a:rPr dirty="0"/>
              <a:t>/</a:t>
            </a:r>
            <a:r>
              <a:rPr dirty="0" err="1"/>
              <a:t>facebook</a:t>
            </a:r>
            <a:r>
              <a:rPr dirty="0"/>
              <a:t>/</a:t>
            </a:r>
            <a:r>
              <a:rPr dirty="0" err="1"/>
              <a:t>rocksdb</a:t>
            </a:r>
            <a:r>
              <a:rPr dirty="0"/>
              <a:t>/wiki/</a:t>
            </a:r>
            <a:r>
              <a:rPr dirty="0" err="1"/>
              <a:t>MemTable</a:t>
            </a:r>
            <a:endParaRPr dirty="0"/>
          </a:p>
          <a:p>
            <a:r>
              <a:rPr dirty="0"/>
              <a:t>Each </a:t>
            </a:r>
            <a:r>
              <a:rPr dirty="0" err="1"/>
              <a:t>SSTable</a:t>
            </a:r>
            <a:r>
              <a:rPr dirty="0"/>
              <a:t> is shown with a Bloom filter and index file, including compaction outputs. The Bloom filter can rule out absent keys; a positive answer still needs lookup. The index locates keys in the data file. Separate component files follow the Cassandra </a:t>
            </a:r>
            <a:r>
              <a:rPr dirty="0" err="1"/>
              <a:t>BigTable</a:t>
            </a:r>
            <a:r>
              <a:rPr dirty="0"/>
              <a:t>-style teaching model; physical packaging varies by implementation.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/architecture/</a:t>
            </a:r>
            <a:r>
              <a:rPr dirty="0" err="1"/>
              <a:t>storage_engine.html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Both </a:t>
            </a:r>
            <a:r>
              <a:rPr dirty="0" err="1"/>
              <a:t>MemTables</a:t>
            </a:r>
            <a:r>
              <a:rPr dirty="0"/>
              <a:t> use sorted </a:t>
            </a:r>
            <a:r>
              <a:rPr dirty="0" err="1"/>
              <a:t>skiplists</a:t>
            </a:r>
            <a:r>
              <a:rPr dirty="0"/>
              <a:t>, as in the default </a:t>
            </a:r>
            <a:r>
              <a:rPr dirty="0" err="1"/>
              <a:t>RocksDB</a:t>
            </a:r>
            <a:r>
              <a:rPr dirty="0"/>
              <a:t> </a:t>
            </a:r>
            <a:r>
              <a:rPr dirty="0" err="1"/>
              <a:t>MemTable</a:t>
            </a:r>
            <a:r>
              <a:rPr dirty="0"/>
              <a:t>. Inserts maintain key order. Freezing retains the same nodes and link levels while making the structure read-only. Flush writes the sorted entries to an </a:t>
            </a:r>
            <a:r>
              <a:rPr dirty="0" err="1"/>
              <a:t>SSTable</a:t>
            </a:r>
            <a:r>
              <a:rPr dirty="0"/>
              <a:t>. Node heights in this diagram are illustrative and remain stable for a given key. Production systems may use sequence-numbered internal keys to retain multiple versions. Source: https://</a:t>
            </a:r>
            <a:r>
              <a:rPr dirty="0" err="1"/>
              <a:t>github.com</a:t>
            </a:r>
            <a:r>
              <a:rPr dirty="0"/>
              <a:t>/</a:t>
            </a:r>
            <a:r>
              <a:rPr dirty="0" err="1"/>
              <a:t>facebook</a:t>
            </a:r>
            <a:r>
              <a:rPr dirty="0"/>
              <a:t>/</a:t>
            </a:r>
            <a:r>
              <a:rPr dirty="0" err="1"/>
              <a:t>rocksdb</a:t>
            </a:r>
            <a:r>
              <a:rPr dirty="0"/>
              <a:t>/wiki/</a:t>
            </a:r>
            <a:r>
              <a:rPr dirty="0" err="1"/>
              <a:t>MemTable</a:t>
            </a:r>
            <a:endParaRPr dirty="0"/>
          </a:p>
          <a:p>
            <a:r>
              <a:rPr dirty="0"/>
              <a:t>Each </a:t>
            </a:r>
            <a:r>
              <a:rPr dirty="0" err="1"/>
              <a:t>SSTable</a:t>
            </a:r>
            <a:r>
              <a:rPr dirty="0"/>
              <a:t> is shown with a Bloom filter and index file, including compaction outputs. The Bloom filter can rule out absent keys; a positive answer still needs lookup. The index locates keys in the data file. Separate component files follow the Cassandra </a:t>
            </a:r>
            <a:r>
              <a:rPr dirty="0" err="1"/>
              <a:t>BigTable</a:t>
            </a:r>
            <a:r>
              <a:rPr dirty="0"/>
              <a:t>-style teaching model; physical packaging varies by implementation.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/architecture/</a:t>
            </a:r>
            <a:r>
              <a:rPr dirty="0" err="1"/>
              <a:t>storage_engine.html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Both </a:t>
            </a:r>
            <a:r>
              <a:rPr dirty="0" err="1"/>
              <a:t>MemTables</a:t>
            </a:r>
            <a:r>
              <a:rPr dirty="0"/>
              <a:t> use sorted </a:t>
            </a:r>
            <a:r>
              <a:rPr dirty="0" err="1"/>
              <a:t>skiplists</a:t>
            </a:r>
            <a:r>
              <a:rPr dirty="0"/>
              <a:t>, as in the default </a:t>
            </a:r>
            <a:r>
              <a:rPr dirty="0" err="1"/>
              <a:t>RocksDB</a:t>
            </a:r>
            <a:r>
              <a:rPr dirty="0"/>
              <a:t> </a:t>
            </a:r>
            <a:r>
              <a:rPr dirty="0" err="1"/>
              <a:t>MemTable</a:t>
            </a:r>
            <a:r>
              <a:rPr dirty="0"/>
              <a:t>. Inserts maintain key order. Freezing retains the same nodes and link levels while making the structure read-only. Flush writes the sorted entries to an </a:t>
            </a:r>
            <a:r>
              <a:rPr dirty="0" err="1"/>
              <a:t>SSTable</a:t>
            </a:r>
            <a:r>
              <a:rPr dirty="0"/>
              <a:t>. Node heights in this diagram are illustrative and remain stable for a given key. Production systems may use sequence-numbered internal keys to retain multiple versions. Source: https://</a:t>
            </a:r>
            <a:r>
              <a:rPr dirty="0" err="1"/>
              <a:t>github.com</a:t>
            </a:r>
            <a:r>
              <a:rPr dirty="0"/>
              <a:t>/</a:t>
            </a:r>
            <a:r>
              <a:rPr dirty="0" err="1"/>
              <a:t>facebook</a:t>
            </a:r>
            <a:r>
              <a:rPr dirty="0"/>
              <a:t>/</a:t>
            </a:r>
            <a:r>
              <a:rPr dirty="0" err="1"/>
              <a:t>rocksdb</a:t>
            </a:r>
            <a:r>
              <a:rPr dirty="0"/>
              <a:t>/wiki/</a:t>
            </a:r>
            <a:r>
              <a:rPr dirty="0" err="1"/>
              <a:t>MemTable</a:t>
            </a:r>
            <a:endParaRPr dirty="0"/>
          </a:p>
          <a:p>
            <a:r>
              <a:rPr dirty="0"/>
              <a:t>Each </a:t>
            </a:r>
            <a:r>
              <a:rPr dirty="0" err="1"/>
              <a:t>SSTable</a:t>
            </a:r>
            <a:r>
              <a:rPr dirty="0"/>
              <a:t> is shown with a Bloom filter and index file, including compaction outputs. The Bloom filter can rule out absent keys; a positive answer still needs lookup. The index locates keys in the data file. Separate component files follow the Cassandra </a:t>
            </a:r>
            <a:r>
              <a:rPr dirty="0" err="1"/>
              <a:t>BigTable</a:t>
            </a:r>
            <a:r>
              <a:rPr dirty="0"/>
              <a:t>-style teaching model; physical packaging varies by implementation.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/architecture/</a:t>
            </a:r>
            <a:r>
              <a:rPr dirty="0" err="1"/>
              <a:t>storage_engine.html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Both </a:t>
            </a:r>
            <a:r>
              <a:rPr dirty="0" err="1"/>
              <a:t>MemTables</a:t>
            </a:r>
            <a:r>
              <a:rPr dirty="0"/>
              <a:t> use sorted </a:t>
            </a:r>
            <a:r>
              <a:rPr dirty="0" err="1"/>
              <a:t>skiplists</a:t>
            </a:r>
            <a:r>
              <a:rPr dirty="0"/>
              <a:t>, as in the default </a:t>
            </a:r>
            <a:r>
              <a:rPr dirty="0" err="1"/>
              <a:t>RocksDB</a:t>
            </a:r>
            <a:r>
              <a:rPr dirty="0"/>
              <a:t> </a:t>
            </a:r>
            <a:r>
              <a:rPr dirty="0" err="1"/>
              <a:t>MemTable</a:t>
            </a:r>
            <a:r>
              <a:rPr dirty="0"/>
              <a:t>. Inserts maintain key order. Freezing retains the same nodes and link levels while making the structure read-only. Flush writes the sorted entries to an </a:t>
            </a:r>
            <a:r>
              <a:rPr dirty="0" err="1"/>
              <a:t>SSTable</a:t>
            </a:r>
            <a:r>
              <a:rPr dirty="0"/>
              <a:t>. Node heights in this diagram are illustrative and remain stable for a given key. Production systems may use sequence-numbered internal keys to retain multiple versions. Source: https://</a:t>
            </a:r>
            <a:r>
              <a:rPr dirty="0" err="1"/>
              <a:t>github.com</a:t>
            </a:r>
            <a:r>
              <a:rPr dirty="0"/>
              <a:t>/</a:t>
            </a:r>
            <a:r>
              <a:rPr dirty="0" err="1"/>
              <a:t>facebook</a:t>
            </a:r>
            <a:r>
              <a:rPr dirty="0"/>
              <a:t>/</a:t>
            </a:r>
            <a:r>
              <a:rPr dirty="0" err="1"/>
              <a:t>rocksdb</a:t>
            </a:r>
            <a:r>
              <a:rPr dirty="0"/>
              <a:t>/wiki/</a:t>
            </a:r>
            <a:r>
              <a:rPr dirty="0" err="1"/>
              <a:t>MemTable</a:t>
            </a:r>
            <a:endParaRPr dirty="0"/>
          </a:p>
          <a:p>
            <a:r>
              <a:rPr dirty="0"/>
              <a:t>Each </a:t>
            </a:r>
            <a:r>
              <a:rPr dirty="0" err="1"/>
              <a:t>SSTable</a:t>
            </a:r>
            <a:r>
              <a:rPr dirty="0"/>
              <a:t> is shown with a Bloom filter and index file, including compaction outputs. The Bloom filter can rule out absent keys; a positive answer still needs lookup. The index locates keys in the data file. Separate component files follow the Cassandra </a:t>
            </a:r>
            <a:r>
              <a:rPr dirty="0" err="1"/>
              <a:t>BigTable</a:t>
            </a:r>
            <a:r>
              <a:rPr dirty="0"/>
              <a:t>-style teaching model; physical packaging varies by implementation.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/architecture/</a:t>
            </a:r>
            <a:r>
              <a:rPr dirty="0" err="1"/>
              <a:t>storage_engine.html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Both </a:t>
            </a:r>
            <a:r>
              <a:rPr dirty="0" err="1"/>
              <a:t>MemTables</a:t>
            </a:r>
            <a:r>
              <a:rPr dirty="0"/>
              <a:t> use sorted </a:t>
            </a:r>
            <a:r>
              <a:rPr dirty="0" err="1"/>
              <a:t>skiplists</a:t>
            </a:r>
            <a:r>
              <a:rPr dirty="0"/>
              <a:t>, as in the default </a:t>
            </a:r>
            <a:r>
              <a:rPr dirty="0" err="1"/>
              <a:t>RocksDB</a:t>
            </a:r>
            <a:r>
              <a:rPr dirty="0"/>
              <a:t> </a:t>
            </a:r>
            <a:r>
              <a:rPr dirty="0" err="1"/>
              <a:t>MemTable</a:t>
            </a:r>
            <a:r>
              <a:rPr dirty="0"/>
              <a:t>. Inserts maintain key order. Freezing retains the same nodes and link levels while making the structure read-only. Flush writes the sorted entries to an </a:t>
            </a:r>
            <a:r>
              <a:rPr dirty="0" err="1"/>
              <a:t>SSTable</a:t>
            </a:r>
            <a:r>
              <a:rPr dirty="0"/>
              <a:t>. Node heights in this diagram are illustrative and remain stable for a given key. Production systems may use sequence-numbered internal keys to retain multiple versions. Source: https://</a:t>
            </a:r>
            <a:r>
              <a:rPr dirty="0" err="1"/>
              <a:t>github.com</a:t>
            </a:r>
            <a:r>
              <a:rPr dirty="0"/>
              <a:t>/</a:t>
            </a:r>
            <a:r>
              <a:rPr dirty="0" err="1"/>
              <a:t>facebook</a:t>
            </a:r>
            <a:r>
              <a:rPr dirty="0"/>
              <a:t>/</a:t>
            </a:r>
            <a:r>
              <a:rPr dirty="0" err="1"/>
              <a:t>rocksdb</a:t>
            </a:r>
            <a:r>
              <a:rPr dirty="0"/>
              <a:t>/wiki/</a:t>
            </a:r>
            <a:r>
              <a:rPr dirty="0" err="1"/>
              <a:t>MemTable</a:t>
            </a:r>
            <a:endParaRPr dirty="0"/>
          </a:p>
          <a:p>
            <a:r>
              <a:rPr dirty="0"/>
              <a:t>Each </a:t>
            </a:r>
            <a:r>
              <a:rPr dirty="0" err="1"/>
              <a:t>SSTable</a:t>
            </a:r>
            <a:r>
              <a:rPr dirty="0"/>
              <a:t> is shown with a Bloom filter and index file, including compaction outputs. The Bloom filter can rule out absent keys; a positive answer still needs lookup. The index locates keys in the data file. Separate component files follow the Cassandra </a:t>
            </a:r>
            <a:r>
              <a:rPr dirty="0" err="1"/>
              <a:t>BigTable</a:t>
            </a:r>
            <a:r>
              <a:rPr dirty="0"/>
              <a:t>-style teaching model; physical packaging varies by implementation.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/architecture/</a:t>
            </a:r>
            <a:r>
              <a:rPr dirty="0" err="1"/>
              <a:t>storage_engine.html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Both </a:t>
            </a:r>
            <a:r>
              <a:rPr dirty="0" err="1"/>
              <a:t>MemTables</a:t>
            </a:r>
            <a:r>
              <a:rPr dirty="0"/>
              <a:t> use sorted </a:t>
            </a:r>
            <a:r>
              <a:rPr dirty="0" err="1"/>
              <a:t>skiplists</a:t>
            </a:r>
            <a:r>
              <a:rPr dirty="0"/>
              <a:t>, as in the default </a:t>
            </a:r>
            <a:r>
              <a:rPr dirty="0" err="1"/>
              <a:t>RocksDB</a:t>
            </a:r>
            <a:r>
              <a:rPr dirty="0"/>
              <a:t> </a:t>
            </a:r>
            <a:r>
              <a:rPr dirty="0" err="1"/>
              <a:t>MemTable</a:t>
            </a:r>
            <a:r>
              <a:rPr dirty="0"/>
              <a:t>. Inserts maintain key order. Freezing retains the same nodes and link levels while making the structure read-only. Flush writes the sorted entries to an </a:t>
            </a:r>
            <a:r>
              <a:rPr dirty="0" err="1"/>
              <a:t>SSTable</a:t>
            </a:r>
            <a:r>
              <a:rPr dirty="0"/>
              <a:t>. Node heights in this diagram are illustrative and remain stable for a given key. Production systems may use sequence-numbered internal keys to retain multiple versions. Source: https://</a:t>
            </a:r>
            <a:r>
              <a:rPr dirty="0" err="1"/>
              <a:t>github.com</a:t>
            </a:r>
            <a:r>
              <a:rPr dirty="0"/>
              <a:t>/</a:t>
            </a:r>
            <a:r>
              <a:rPr dirty="0" err="1"/>
              <a:t>facebook</a:t>
            </a:r>
            <a:r>
              <a:rPr dirty="0"/>
              <a:t>/</a:t>
            </a:r>
            <a:r>
              <a:rPr dirty="0" err="1"/>
              <a:t>rocksdb</a:t>
            </a:r>
            <a:r>
              <a:rPr dirty="0"/>
              <a:t>/wiki/</a:t>
            </a:r>
            <a:r>
              <a:rPr dirty="0" err="1"/>
              <a:t>MemTable</a:t>
            </a:r>
            <a:endParaRPr dirty="0"/>
          </a:p>
          <a:p>
            <a:r>
              <a:rPr dirty="0"/>
              <a:t>Each </a:t>
            </a:r>
            <a:r>
              <a:rPr dirty="0" err="1"/>
              <a:t>SSTable</a:t>
            </a:r>
            <a:r>
              <a:rPr dirty="0"/>
              <a:t> is shown with a Bloom filter and index file, including compaction outputs. The Bloom filter can rule out absent keys; a positive answer still needs lookup. The index locates keys in the data file. Separate component files follow the Cassandra </a:t>
            </a:r>
            <a:r>
              <a:rPr dirty="0" err="1"/>
              <a:t>BigTable</a:t>
            </a:r>
            <a:r>
              <a:rPr dirty="0"/>
              <a:t>-style teaching model; physical packaging varies by implementation.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/architecture/</a:t>
            </a:r>
            <a:r>
              <a:rPr dirty="0" err="1"/>
              <a:t>storage_engine.html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Both </a:t>
            </a:r>
            <a:r>
              <a:rPr dirty="0" err="1"/>
              <a:t>MemTables</a:t>
            </a:r>
            <a:r>
              <a:rPr dirty="0"/>
              <a:t> use sorted </a:t>
            </a:r>
            <a:r>
              <a:rPr dirty="0" err="1"/>
              <a:t>skiplists</a:t>
            </a:r>
            <a:r>
              <a:rPr dirty="0"/>
              <a:t>, as in the default </a:t>
            </a:r>
            <a:r>
              <a:rPr dirty="0" err="1"/>
              <a:t>RocksDB</a:t>
            </a:r>
            <a:r>
              <a:rPr dirty="0"/>
              <a:t> </a:t>
            </a:r>
            <a:r>
              <a:rPr dirty="0" err="1"/>
              <a:t>MemTable</a:t>
            </a:r>
            <a:r>
              <a:rPr dirty="0"/>
              <a:t>. Inserts maintain key order. Freezing retains the same nodes and link levels while making the structure read-only. Flush writes the sorted entries to an </a:t>
            </a:r>
            <a:r>
              <a:rPr dirty="0" err="1"/>
              <a:t>SSTable</a:t>
            </a:r>
            <a:r>
              <a:rPr dirty="0"/>
              <a:t>. Node heights in this diagram are illustrative and remain stable for a given key. Production systems may use sequence-numbered internal keys to retain multiple versions. Source: https://</a:t>
            </a:r>
            <a:r>
              <a:rPr dirty="0" err="1"/>
              <a:t>github.com</a:t>
            </a:r>
            <a:r>
              <a:rPr dirty="0"/>
              <a:t>/</a:t>
            </a:r>
            <a:r>
              <a:rPr dirty="0" err="1"/>
              <a:t>facebook</a:t>
            </a:r>
            <a:r>
              <a:rPr dirty="0"/>
              <a:t>/</a:t>
            </a:r>
            <a:r>
              <a:rPr dirty="0" err="1"/>
              <a:t>rocksdb</a:t>
            </a:r>
            <a:r>
              <a:rPr dirty="0"/>
              <a:t>/wiki/</a:t>
            </a:r>
            <a:r>
              <a:rPr dirty="0" err="1"/>
              <a:t>MemTable</a:t>
            </a:r>
            <a:endParaRPr dirty="0"/>
          </a:p>
          <a:p>
            <a:r>
              <a:rPr dirty="0"/>
              <a:t>Each </a:t>
            </a:r>
            <a:r>
              <a:rPr dirty="0" err="1"/>
              <a:t>SSTable</a:t>
            </a:r>
            <a:r>
              <a:rPr dirty="0"/>
              <a:t> is shown with a Bloom filter and index file, including compaction outputs. The Bloom filter can rule out absent keys; a positive answer still needs lookup. The index locates keys in the data file. Separate component files follow the Cassandra </a:t>
            </a:r>
            <a:r>
              <a:rPr dirty="0" err="1"/>
              <a:t>BigTable</a:t>
            </a:r>
            <a:r>
              <a:rPr dirty="0"/>
              <a:t>-style teaching model; physical packaging varies by implementation.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/architecture/</a:t>
            </a:r>
            <a:r>
              <a:rPr dirty="0" err="1"/>
              <a:t>storage_engine.html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Both </a:t>
            </a:r>
            <a:r>
              <a:rPr dirty="0" err="1"/>
              <a:t>MemTables</a:t>
            </a:r>
            <a:r>
              <a:rPr dirty="0"/>
              <a:t> use sorted </a:t>
            </a:r>
            <a:r>
              <a:rPr dirty="0" err="1"/>
              <a:t>skiplists</a:t>
            </a:r>
            <a:r>
              <a:rPr dirty="0"/>
              <a:t>, as in the default </a:t>
            </a:r>
            <a:r>
              <a:rPr dirty="0" err="1"/>
              <a:t>RocksDB</a:t>
            </a:r>
            <a:r>
              <a:rPr dirty="0"/>
              <a:t> </a:t>
            </a:r>
            <a:r>
              <a:rPr dirty="0" err="1"/>
              <a:t>MemTable</a:t>
            </a:r>
            <a:r>
              <a:rPr dirty="0"/>
              <a:t>. Inserts maintain key order. Freezing retains the same nodes and link levels while making the structure read-only. Flush writes the sorted entries to an </a:t>
            </a:r>
            <a:r>
              <a:rPr dirty="0" err="1"/>
              <a:t>SSTable</a:t>
            </a:r>
            <a:r>
              <a:rPr dirty="0"/>
              <a:t>. Node heights in this diagram are illustrative and remain stable for a given key. Production systems may use sequence-numbered internal keys to retain multiple versions. Source: https://</a:t>
            </a:r>
            <a:r>
              <a:rPr dirty="0" err="1"/>
              <a:t>github.com</a:t>
            </a:r>
            <a:r>
              <a:rPr dirty="0"/>
              <a:t>/</a:t>
            </a:r>
            <a:r>
              <a:rPr dirty="0" err="1"/>
              <a:t>facebook</a:t>
            </a:r>
            <a:r>
              <a:rPr dirty="0"/>
              <a:t>/</a:t>
            </a:r>
            <a:r>
              <a:rPr dirty="0" err="1"/>
              <a:t>rocksdb</a:t>
            </a:r>
            <a:r>
              <a:rPr dirty="0"/>
              <a:t>/wiki/</a:t>
            </a:r>
            <a:r>
              <a:rPr dirty="0" err="1"/>
              <a:t>MemTable</a:t>
            </a:r>
            <a:endParaRPr dirty="0"/>
          </a:p>
          <a:p>
            <a:r>
              <a:rPr dirty="0"/>
              <a:t>Each </a:t>
            </a:r>
            <a:r>
              <a:rPr dirty="0" err="1"/>
              <a:t>SSTable</a:t>
            </a:r>
            <a:r>
              <a:rPr dirty="0"/>
              <a:t> is shown with a Bloom filter and index file, including compaction outputs. The Bloom filter can rule out absent keys; a positive answer still needs lookup. The index locates keys in the data file. Separate component files follow the Cassandra </a:t>
            </a:r>
            <a:r>
              <a:rPr dirty="0" err="1"/>
              <a:t>BigTable</a:t>
            </a:r>
            <a:r>
              <a:rPr dirty="0"/>
              <a:t>-style teaching model; physical packaging varies by implementation.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/architecture/</a:t>
            </a:r>
            <a:r>
              <a:rPr dirty="0" err="1"/>
              <a:t>storage_engine.html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Both </a:t>
            </a:r>
            <a:r>
              <a:rPr dirty="0" err="1"/>
              <a:t>MemTables</a:t>
            </a:r>
            <a:r>
              <a:rPr dirty="0"/>
              <a:t> use sorted </a:t>
            </a:r>
            <a:r>
              <a:rPr dirty="0" err="1"/>
              <a:t>skiplists</a:t>
            </a:r>
            <a:r>
              <a:rPr dirty="0"/>
              <a:t>, as in the default </a:t>
            </a:r>
            <a:r>
              <a:rPr dirty="0" err="1"/>
              <a:t>RocksDB</a:t>
            </a:r>
            <a:r>
              <a:rPr dirty="0"/>
              <a:t> </a:t>
            </a:r>
            <a:r>
              <a:rPr dirty="0" err="1"/>
              <a:t>MemTable</a:t>
            </a:r>
            <a:r>
              <a:rPr dirty="0"/>
              <a:t>. Inserts maintain key order. Freezing retains the same nodes and link levels while making the structure read-only. Flush writes the sorted entries to an </a:t>
            </a:r>
            <a:r>
              <a:rPr dirty="0" err="1"/>
              <a:t>SSTable</a:t>
            </a:r>
            <a:r>
              <a:rPr dirty="0"/>
              <a:t>. Node heights in this diagram are illustrative and remain stable for a given key. Production systems may use sequence-numbered internal keys to retain multiple versions. Source: https://</a:t>
            </a:r>
            <a:r>
              <a:rPr dirty="0" err="1"/>
              <a:t>github.com</a:t>
            </a:r>
            <a:r>
              <a:rPr dirty="0"/>
              <a:t>/</a:t>
            </a:r>
            <a:r>
              <a:rPr dirty="0" err="1"/>
              <a:t>facebook</a:t>
            </a:r>
            <a:r>
              <a:rPr dirty="0"/>
              <a:t>/</a:t>
            </a:r>
            <a:r>
              <a:rPr dirty="0" err="1"/>
              <a:t>rocksdb</a:t>
            </a:r>
            <a:r>
              <a:rPr dirty="0"/>
              <a:t>/wiki/</a:t>
            </a:r>
            <a:r>
              <a:rPr dirty="0" err="1"/>
              <a:t>MemTable</a:t>
            </a:r>
            <a:endParaRPr dirty="0"/>
          </a:p>
          <a:p>
            <a:r>
              <a:rPr dirty="0"/>
              <a:t>Each </a:t>
            </a:r>
            <a:r>
              <a:rPr dirty="0" err="1"/>
              <a:t>SSTable</a:t>
            </a:r>
            <a:r>
              <a:rPr dirty="0"/>
              <a:t> is shown with a Bloom filter and index file, including compaction outputs. The Bloom filter can rule out absent keys; a positive answer still needs lookup. The index locates keys in the data file. Separate component files follow the Cassandra </a:t>
            </a:r>
            <a:r>
              <a:rPr dirty="0" err="1"/>
              <a:t>BigTable</a:t>
            </a:r>
            <a:r>
              <a:rPr dirty="0"/>
              <a:t>-style teaching model; physical packaging varies by implementation.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/architecture/</a:t>
            </a:r>
            <a:r>
              <a:rPr dirty="0" err="1"/>
              <a:t>storage_engine.html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Both </a:t>
            </a:r>
            <a:r>
              <a:rPr dirty="0" err="1"/>
              <a:t>MemTables</a:t>
            </a:r>
            <a:r>
              <a:rPr dirty="0"/>
              <a:t> use sorted </a:t>
            </a:r>
            <a:r>
              <a:rPr dirty="0" err="1"/>
              <a:t>skiplists</a:t>
            </a:r>
            <a:r>
              <a:rPr dirty="0"/>
              <a:t>, as in the default </a:t>
            </a:r>
            <a:r>
              <a:rPr dirty="0" err="1"/>
              <a:t>RocksDB</a:t>
            </a:r>
            <a:r>
              <a:rPr dirty="0"/>
              <a:t> </a:t>
            </a:r>
            <a:r>
              <a:rPr dirty="0" err="1"/>
              <a:t>MemTable</a:t>
            </a:r>
            <a:r>
              <a:rPr dirty="0"/>
              <a:t>. Inserts maintain key order. Freezing retains the same nodes and link levels while making the structure read-only. Flush writes the sorted entries to an </a:t>
            </a:r>
            <a:r>
              <a:rPr dirty="0" err="1"/>
              <a:t>SSTable</a:t>
            </a:r>
            <a:r>
              <a:rPr dirty="0"/>
              <a:t>. Node heights in this diagram are illustrative and remain stable for a given key. Production systems may use sequence-numbered internal keys to retain multiple versions. Source: https://</a:t>
            </a:r>
            <a:r>
              <a:rPr dirty="0" err="1"/>
              <a:t>github.com</a:t>
            </a:r>
            <a:r>
              <a:rPr dirty="0"/>
              <a:t>/</a:t>
            </a:r>
            <a:r>
              <a:rPr dirty="0" err="1"/>
              <a:t>facebook</a:t>
            </a:r>
            <a:r>
              <a:rPr dirty="0"/>
              <a:t>/</a:t>
            </a:r>
            <a:r>
              <a:rPr dirty="0" err="1"/>
              <a:t>rocksdb</a:t>
            </a:r>
            <a:r>
              <a:rPr dirty="0"/>
              <a:t>/wiki/</a:t>
            </a:r>
            <a:r>
              <a:rPr dirty="0" err="1"/>
              <a:t>MemTable</a:t>
            </a:r>
            <a:endParaRPr dirty="0"/>
          </a:p>
          <a:p>
            <a:r>
              <a:rPr dirty="0"/>
              <a:t>Each </a:t>
            </a:r>
            <a:r>
              <a:rPr dirty="0" err="1"/>
              <a:t>SSTable</a:t>
            </a:r>
            <a:r>
              <a:rPr dirty="0"/>
              <a:t> is shown with a Bloom filter and index file, including compaction outputs. The Bloom filter can rule out absent keys; a positive answer still needs lookup. The index locates keys in the data file. Separate component files follow the Cassandra </a:t>
            </a:r>
            <a:r>
              <a:rPr dirty="0" err="1"/>
              <a:t>BigTable</a:t>
            </a:r>
            <a:r>
              <a:rPr dirty="0"/>
              <a:t>-style teaching model; physical packaging varies by implementation.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/architecture/</a:t>
            </a:r>
            <a:r>
              <a:rPr dirty="0" err="1"/>
              <a:t>storage_engine.html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Both </a:t>
            </a:r>
            <a:r>
              <a:rPr dirty="0" err="1"/>
              <a:t>MemTables</a:t>
            </a:r>
            <a:r>
              <a:rPr dirty="0"/>
              <a:t> use sorted </a:t>
            </a:r>
            <a:r>
              <a:rPr dirty="0" err="1"/>
              <a:t>skiplists</a:t>
            </a:r>
            <a:r>
              <a:rPr dirty="0"/>
              <a:t>, as in the default </a:t>
            </a:r>
            <a:r>
              <a:rPr dirty="0" err="1"/>
              <a:t>RocksDB</a:t>
            </a:r>
            <a:r>
              <a:rPr dirty="0"/>
              <a:t> </a:t>
            </a:r>
            <a:r>
              <a:rPr dirty="0" err="1"/>
              <a:t>MemTable</a:t>
            </a:r>
            <a:r>
              <a:rPr dirty="0"/>
              <a:t>. Inserts maintain key order. Freezing retains the same nodes and link levels while making the structure read-only. Flush writes the sorted entries to an </a:t>
            </a:r>
            <a:r>
              <a:rPr dirty="0" err="1"/>
              <a:t>SSTable</a:t>
            </a:r>
            <a:r>
              <a:rPr dirty="0"/>
              <a:t>. Node heights in this diagram are illustrative and remain stable for a given key. Production systems may use sequence-numbered internal keys to retain multiple versions. Source: https://</a:t>
            </a:r>
            <a:r>
              <a:rPr dirty="0" err="1"/>
              <a:t>github.com</a:t>
            </a:r>
            <a:r>
              <a:rPr dirty="0"/>
              <a:t>/</a:t>
            </a:r>
            <a:r>
              <a:rPr dirty="0" err="1"/>
              <a:t>facebook</a:t>
            </a:r>
            <a:r>
              <a:rPr dirty="0"/>
              <a:t>/</a:t>
            </a:r>
            <a:r>
              <a:rPr dirty="0" err="1"/>
              <a:t>rocksdb</a:t>
            </a:r>
            <a:r>
              <a:rPr dirty="0"/>
              <a:t>/wiki/</a:t>
            </a:r>
            <a:r>
              <a:rPr dirty="0" err="1"/>
              <a:t>MemTable</a:t>
            </a:r>
            <a:endParaRPr dirty="0"/>
          </a:p>
          <a:p>
            <a:r>
              <a:rPr dirty="0"/>
              <a:t>Each </a:t>
            </a:r>
            <a:r>
              <a:rPr dirty="0" err="1"/>
              <a:t>SSTable</a:t>
            </a:r>
            <a:r>
              <a:rPr dirty="0"/>
              <a:t> is shown with a Bloom filter and index file, including compaction outputs. The Bloom filter can rule out absent keys; a positive answer still needs lookup. The index locates keys in the data file. Separate component files follow the Cassandra </a:t>
            </a:r>
            <a:r>
              <a:rPr dirty="0" err="1"/>
              <a:t>BigTable</a:t>
            </a:r>
            <a:r>
              <a:rPr dirty="0"/>
              <a:t>-style teaching model; physical packaging varies by implementation.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/architecture/</a:t>
            </a:r>
            <a:r>
              <a:rPr dirty="0" err="1"/>
              <a:t>storage_engine.html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Both </a:t>
            </a:r>
            <a:r>
              <a:rPr dirty="0" err="1"/>
              <a:t>MemTables</a:t>
            </a:r>
            <a:r>
              <a:rPr dirty="0"/>
              <a:t> use sorted </a:t>
            </a:r>
            <a:r>
              <a:rPr dirty="0" err="1"/>
              <a:t>skiplists</a:t>
            </a:r>
            <a:r>
              <a:rPr dirty="0"/>
              <a:t>, as in the default </a:t>
            </a:r>
            <a:r>
              <a:rPr dirty="0" err="1"/>
              <a:t>RocksDB</a:t>
            </a:r>
            <a:r>
              <a:rPr dirty="0"/>
              <a:t> </a:t>
            </a:r>
            <a:r>
              <a:rPr dirty="0" err="1"/>
              <a:t>MemTable</a:t>
            </a:r>
            <a:r>
              <a:rPr dirty="0"/>
              <a:t>. Inserts maintain key order. Freezing retains the same nodes and link levels while making the structure read-only. Flush writes the sorted entries to an </a:t>
            </a:r>
            <a:r>
              <a:rPr dirty="0" err="1"/>
              <a:t>SSTable</a:t>
            </a:r>
            <a:r>
              <a:rPr dirty="0"/>
              <a:t>. Node heights in this diagram are illustrative and remain stable for a given key. Production systems may use sequence-numbered internal keys to retain multiple versions. Source: https://</a:t>
            </a:r>
            <a:r>
              <a:rPr dirty="0" err="1"/>
              <a:t>github.com</a:t>
            </a:r>
            <a:r>
              <a:rPr dirty="0"/>
              <a:t>/</a:t>
            </a:r>
            <a:r>
              <a:rPr dirty="0" err="1"/>
              <a:t>facebook</a:t>
            </a:r>
            <a:r>
              <a:rPr dirty="0"/>
              <a:t>/</a:t>
            </a:r>
            <a:r>
              <a:rPr dirty="0" err="1"/>
              <a:t>rocksdb</a:t>
            </a:r>
            <a:r>
              <a:rPr dirty="0"/>
              <a:t>/wiki/</a:t>
            </a:r>
            <a:r>
              <a:rPr dirty="0" err="1"/>
              <a:t>MemTable</a:t>
            </a:r>
            <a:endParaRPr dirty="0"/>
          </a:p>
          <a:p>
            <a:r>
              <a:rPr dirty="0"/>
              <a:t>Each </a:t>
            </a:r>
            <a:r>
              <a:rPr dirty="0" err="1"/>
              <a:t>SSTable</a:t>
            </a:r>
            <a:r>
              <a:rPr dirty="0"/>
              <a:t> is shown with a Bloom filter and index file, including compaction outputs. The Bloom filter can rule out absent keys; a positive answer still needs lookup. The index locates keys in the data file. Separate component files follow the Cassandra </a:t>
            </a:r>
            <a:r>
              <a:rPr dirty="0" err="1"/>
              <a:t>BigTable</a:t>
            </a:r>
            <a:r>
              <a:rPr dirty="0"/>
              <a:t>-style teaching model; physical packaging varies by implementation.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/architecture/</a:t>
            </a:r>
            <a:r>
              <a:rPr dirty="0" err="1"/>
              <a:t>storage_engine.html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Both </a:t>
            </a:r>
            <a:r>
              <a:rPr dirty="0" err="1"/>
              <a:t>MemTables</a:t>
            </a:r>
            <a:r>
              <a:rPr dirty="0"/>
              <a:t> use sorted </a:t>
            </a:r>
            <a:r>
              <a:rPr dirty="0" err="1"/>
              <a:t>skiplists</a:t>
            </a:r>
            <a:r>
              <a:rPr dirty="0"/>
              <a:t>, as in the default </a:t>
            </a:r>
            <a:r>
              <a:rPr dirty="0" err="1"/>
              <a:t>RocksDB</a:t>
            </a:r>
            <a:r>
              <a:rPr dirty="0"/>
              <a:t> </a:t>
            </a:r>
            <a:r>
              <a:rPr dirty="0" err="1"/>
              <a:t>MemTable</a:t>
            </a:r>
            <a:r>
              <a:rPr dirty="0"/>
              <a:t>. Inserts maintain key order. Freezing retains the same nodes and link levels while making the structure read-only. Flush writes the sorted entries to an </a:t>
            </a:r>
            <a:r>
              <a:rPr dirty="0" err="1"/>
              <a:t>SSTable</a:t>
            </a:r>
            <a:r>
              <a:rPr dirty="0"/>
              <a:t>. Node heights in this diagram are illustrative and remain stable for a given key. Production systems may use sequence-numbered internal keys to retain multiple versions. Source: https://</a:t>
            </a:r>
            <a:r>
              <a:rPr dirty="0" err="1"/>
              <a:t>github.com</a:t>
            </a:r>
            <a:r>
              <a:rPr dirty="0"/>
              <a:t>/</a:t>
            </a:r>
            <a:r>
              <a:rPr dirty="0" err="1"/>
              <a:t>facebook</a:t>
            </a:r>
            <a:r>
              <a:rPr dirty="0"/>
              <a:t>/</a:t>
            </a:r>
            <a:r>
              <a:rPr dirty="0" err="1"/>
              <a:t>rocksdb</a:t>
            </a:r>
            <a:r>
              <a:rPr dirty="0"/>
              <a:t>/wiki/</a:t>
            </a:r>
            <a:r>
              <a:rPr dirty="0" err="1"/>
              <a:t>MemTable</a:t>
            </a:r>
            <a:endParaRPr dirty="0"/>
          </a:p>
          <a:p>
            <a:r>
              <a:rPr dirty="0"/>
              <a:t>Each </a:t>
            </a:r>
            <a:r>
              <a:rPr dirty="0" err="1"/>
              <a:t>SSTable</a:t>
            </a:r>
            <a:r>
              <a:rPr dirty="0"/>
              <a:t> is shown with a Bloom filter and index file, including compaction outputs. The Bloom filter can rule out absent keys; a positive answer still needs lookup. The index locates keys in the data file. Separate component files follow the Cassandra </a:t>
            </a:r>
            <a:r>
              <a:rPr dirty="0" err="1"/>
              <a:t>BigTable</a:t>
            </a:r>
            <a:r>
              <a:rPr dirty="0"/>
              <a:t>-style teaching model; physical packaging varies by implementation.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/architecture/</a:t>
            </a:r>
            <a:r>
              <a:rPr dirty="0" err="1"/>
              <a:t>storage_engine.html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Both </a:t>
            </a:r>
            <a:r>
              <a:rPr dirty="0" err="1"/>
              <a:t>MemTables</a:t>
            </a:r>
            <a:r>
              <a:rPr dirty="0"/>
              <a:t> use sorted </a:t>
            </a:r>
            <a:r>
              <a:rPr dirty="0" err="1"/>
              <a:t>skiplists</a:t>
            </a:r>
            <a:r>
              <a:rPr dirty="0"/>
              <a:t>, as in the default </a:t>
            </a:r>
            <a:r>
              <a:rPr dirty="0" err="1"/>
              <a:t>RocksDB</a:t>
            </a:r>
            <a:r>
              <a:rPr dirty="0"/>
              <a:t> </a:t>
            </a:r>
            <a:r>
              <a:rPr dirty="0" err="1"/>
              <a:t>MemTable</a:t>
            </a:r>
            <a:r>
              <a:rPr dirty="0"/>
              <a:t>. Inserts maintain key order. Freezing retains the same nodes and link levels while making the structure read-only. Flush writes the sorted entries to an </a:t>
            </a:r>
            <a:r>
              <a:rPr dirty="0" err="1"/>
              <a:t>SSTable</a:t>
            </a:r>
            <a:r>
              <a:rPr dirty="0"/>
              <a:t>. Node heights in this diagram are illustrative and remain stable for a given key. Production systems may use sequence-numbered internal keys to retain multiple versions. Source: https://</a:t>
            </a:r>
            <a:r>
              <a:rPr dirty="0" err="1"/>
              <a:t>github.com</a:t>
            </a:r>
            <a:r>
              <a:rPr dirty="0"/>
              <a:t>/</a:t>
            </a:r>
            <a:r>
              <a:rPr dirty="0" err="1"/>
              <a:t>facebook</a:t>
            </a:r>
            <a:r>
              <a:rPr dirty="0"/>
              <a:t>/</a:t>
            </a:r>
            <a:r>
              <a:rPr dirty="0" err="1"/>
              <a:t>rocksdb</a:t>
            </a:r>
            <a:r>
              <a:rPr dirty="0"/>
              <a:t>/wiki/</a:t>
            </a:r>
            <a:r>
              <a:rPr dirty="0" err="1"/>
              <a:t>MemTable</a:t>
            </a:r>
            <a:endParaRPr dirty="0"/>
          </a:p>
          <a:p>
            <a:r>
              <a:rPr dirty="0"/>
              <a:t>Each </a:t>
            </a:r>
            <a:r>
              <a:rPr dirty="0" err="1"/>
              <a:t>SSTable</a:t>
            </a:r>
            <a:r>
              <a:rPr dirty="0"/>
              <a:t> is shown with a Bloom filter and index file, including compaction outputs. The Bloom filter can rule out absent keys; a positive answer still needs lookup. The index locates keys in the data file. Separate component files follow the Cassandra </a:t>
            </a:r>
            <a:r>
              <a:rPr dirty="0" err="1"/>
              <a:t>BigTable</a:t>
            </a:r>
            <a:r>
              <a:rPr dirty="0"/>
              <a:t>-style teaching model; physical packaging varies by implementation.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/architecture/</a:t>
            </a:r>
            <a:r>
              <a:rPr dirty="0" err="1"/>
              <a:t>storage_engine.html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Both </a:t>
            </a:r>
            <a:r>
              <a:rPr dirty="0" err="1"/>
              <a:t>MemTables</a:t>
            </a:r>
            <a:r>
              <a:rPr dirty="0"/>
              <a:t> use sorted </a:t>
            </a:r>
            <a:r>
              <a:rPr dirty="0" err="1"/>
              <a:t>skiplists</a:t>
            </a:r>
            <a:r>
              <a:rPr dirty="0"/>
              <a:t>, as in the default </a:t>
            </a:r>
            <a:r>
              <a:rPr dirty="0" err="1"/>
              <a:t>RocksDB</a:t>
            </a:r>
            <a:r>
              <a:rPr dirty="0"/>
              <a:t> </a:t>
            </a:r>
            <a:r>
              <a:rPr dirty="0" err="1"/>
              <a:t>MemTable</a:t>
            </a:r>
            <a:r>
              <a:rPr dirty="0"/>
              <a:t>. Inserts maintain key order. Freezing retains the same nodes and link levels while making the structure read-only. Flush writes the sorted entries to an </a:t>
            </a:r>
            <a:r>
              <a:rPr dirty="0" err="1"/>
              <a:t>SSTable</a:t>
            </a:r>
            <a:r>
              <a:rPr dirty="0"/>
              <a:t>. Node heights in this diagram are illustrative and remain stable for a given key. Production systems may use sequence-numbered internal keys to retain multiple versions. Source: https://</a:t>
            </a:r>
            <a:r>
              <a:rPr dirty="0" err="1"/>
              <a:t>github.com</a:t>
            </a:r>
            <a:r>
              <a:rPr dirty="0"/>
              <a:t>/</a:t>
            </a:r>
            <a:r>
              <a:rPr dirty="0" err="1"/>
              <a:t>facebook</a:t>
            </a:r>
            <a:r>
              <a:rPr dirty="0"/>
              <a:t>/</a:t>
            </a:r>
            <a:r>
              <a:rPr dirty="0" err="1"/>
              <a:t>rocksdb</a:t>
            </a:r>
            <a:r>
              <a:rPr dirty="0"/>
              <a:t>/wiki/</a:t>
            </a:r>
            <a:r>
              <a:rPr dirty="0" err="1"/>
              <a:t>MemTable</a:t>
            </a:r>
            <a:endParaRPr dirty="0"/>
          </a:p>
          <a:p>
            <a:r>
              <a:rPr dirty="0"/>
              <a:t>Each </a:t>
            </a:r>
            <a:r>
              <a:rPr dirty="0" err="1"/>
              <a:t>SSTable</a:t>
            </a:r>
            <a:r>
              <a:rPr dirty="0"/>
              <a:t> is shown with a Bloom filter and index file, including compaction outputs. The Bloom filter can rule out absent keys; a positive answer still needs lookup. The index locates keys in the data file. Separate component files follow the Cassandra </a:t>
            </a:r>
            <a:r>
              <a:rPr dirty="0" err="1"/>
              <a:t>BigTable</a:t>
            </a:r>
            <a:r>
              <a:rPr dirty="0"/>
              <a:t>-style teaching model; physical packaging varies by implementation.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/architecture/</a:t>
            </a:r>
            <a:r>
              <a:rPr dirty="0" err="1"/>
              <a:t>storage_engine.html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Both </a:t>
            </a:r>
            <a:r>
              <a:rPr dirty="0" err="1"/>
              <a:t>MemTables</a:t>
            </a:r>
            <a:r>
              <a:rPr dirty="0"/>
              <a:t> use sorted </a:t>
            </a:r>
            <a:r>
              <a:rPr dirty="0" err="1"/>
              <a:t>skiplists</a:t>
            </a:r>
            <a:r>
              <a:rPr dirty="0"/>
              <a:t>, as in the default </a:t>
            </a:r>
            <a:r>
              <a:rPr dirty="0" err="1"/>
              <a:t>RocksDB</a:t>
            </a:r>
            <a:r>
              <a:rPr dirty="0"/>
              <a:t> </a:t>
            </a:r>
            <a:r>
              <a:rPr dirty="0" err="1"/>
              <a:t>MemTable</a:t>
            </a:r>
            <a:r>
              <a:rPr dirty="0"/>
              <a:t>. Inserts maintain key order. Freezing retains the same nodes and link levels while making the structure read-only. Flush writes the sorted entries to an </a:t>
            </a:r>
            <a:r>
              <a:rPr dirty="0" err="1"/>
              <a:t>SSTable</a:t>
            </a:r>
            <a:r>
              <a:rPr dirty="0"/>
              <a:t>. Node heights in this diagram are illustrative and remain stable for a given key. Production systems may use sequence-numbered internal keys to retain multiple versions. Source: https://</a:t>
            </a:r>
            <a:r>
              <a:rPr dirty="0" err="1"/>
              <a:t>github.com</a:t>
            </a:r>
            <a:r>
              <a:rPr dirty="0"/>
              <a:t>/</a:t>
            </a:r>
            <a:r>
              <a:rPr dirty="0" err="1"/>
              <a:t>facebook</a:t>
            </a:r>
            <a:r>
              <a:rPr dirty="0"/>
              <a:t>/</a:t>
            </a:r>
            <a:r>
              <a:rPr dirty="0" err="1"/>
              <a:t>rocksdb</a:t>
            </a:r>
            <a:r>
              <a:rPr dirty="0"/>
              <a:t>/wiki/</a:t>
            </a:r>
            <a:r>
              <a:rPr dirty="0" err="1"/>
              <a:t>MemTable</a:t>
            </a:r>
            <a:endParaRPr dirty="0"/>
          </a:p>
          <a:p>
            <a:r>
              <a:rPr dirty="0"/>
              <a:t>Each </a:t>
            </a:r>
            <a:r>
              <a:rPr dirty="0" err="1"/>
              <a:t>SSTable</a:t>
            </a:r>
            <a:r>
              <a:rPr dirty="0"/>
              <a:t> is shown with a Bloom filter and index file, including compaction outputs. The Bloom filter can rule out absent keys; a positive answer still needs lookup. The index locates keys in the data file. Separate component files follow the Cassandra </a:t>
            </a:r>
            <a:r>
              <a:rPr dirty="0" err="1"/>
              <a:t>BigTable</a:t>
            </a:r>
            <a:r>
              <a:rPr dirty="0"/>
              <a:t>-style teaching model; physical packaging varies by implementation.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/architecture/</a:t>
            </a:r>
            <a:r>
              <a:rPr dirty="0" err="1"/>
              <a:t>storage_engine.html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Both </a:t>
            </a:r>
            <a:r>
              <a:rPr dirty="0" err="1"/>
              <a:t>MemTables</a:t>
            </a:r>
            <a:r>
              <a:rPr dirty="0"/>
              <a:t> use sorted </a:t>
            </a:r>
            <a:r>
              <a:rPr dirty="0" err="1"/>
              <a:t>skiplists</a:t>
            </a:r>
            <a:r>
              <a:rPr dirty="0"/>
              <a:t>, as in the default </a:t>
            </a:r>
            <a:r>
              <a:rPr dirty="0" err="1"/>
              <a:t>RocksDB</a:t>
            </a:r>
            <a:r>
              <a:rPr dirty="0"/>
              <a:t> </a:t>
            </a:r>
            <a:r>
              <a:rPr dirty="0" err="1"/>
              <a:t>MemTable</a:t>
            </a:r>
            <a:r>
              <a:rPr dirty="0"/>
              <a:t>. Inserts maintain key order. Freezing retains the same nodes and link levels while making the structure read-only. Flush writes the sorted entries to an </a:t>
            </a:r>
            <a:r>
              <a:rPr dirty="0" err="1"/>
              <a:t>SSTable</a:t>
            </a:r>
            <a:r>
              <a:rPr dirty="0"/>
              <a:t>. Node heights in this diagram are illustrative and remain stable for a given key. Production systems may use sequence-numbered internal keys to retain multiple versions. Source: https://</a:t>
            </a:r>
            <a:r>
              <a:rPr dirty="0" err="1"/>
              <a:t>github.com</a:t>
            </a:r>
            <a:r>
              <a:rPr dirty="0"/>
              <a:t>/</a:t>
            </a:r>
            <a:r>
              <a:rPr dirty="0" err="1"/>
              <a:t>facebook</a:t>
            </a:r>
            <a:r>
              <a:rPr dirty="0"/>
              <a:t>/</a:t>
            </a:r>
            <a:r>
              <a:rPr dirty="0" err="1"/>
              <a:t>rocksdb</a:t>
            </a:r>
            <a:r>
              <a:rPr dirty="0"/>
              <a:t>/wiki/</a:t>
            </a:r>
            <a:r>
              <a:rPr dirty="0" err="1"/>
              <a:t>MemTable</a:t>
            </a:r>
            <a:endParaRPr dirty="0"/>
          </a:p>
          <a:p>
            <a:r>
              <a:rPr dirty="0"/>
              <a:t>Each </a:t>
            </a:r>
            <a:r>
              <a:rPr dirty="0" err="1"/>
              <a:t>SSTable</a:t>
            </a:r>
            <a:r>
              <a:rPr dirty="0"/>
              <a:t> is shown with a Bloom filter and index file, including compaction outputs. The Bloom filter can rule out absent keys; a positive answer still needs lookup. The index locates keys in the data file. Separate component files follow the Cassandra </a:t>
            </a:r>
            <a:r>
              <a:rPr dirty="0" err="1"/>
              <a:t>BigTable</a:t>
            </a:r>
            <a:r>
              <a:rPr dirty="0"/>
              <a:t>-style teaching model; physical packaging varies by implementation.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/architecture/</a:t>
            </a:r>
            <a:r>
              <a:rPr dirty="0" err="1"/>
              <a:t>storage_engine.html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Both </a:t>
            </a:r>
            <a:r>
              <a:rPr dirty="0" err="1"/>
              <a:t>MemTables</a:t>
            </a:r>
            <a:r>
              <a:rPr dirty="0"/>
              <a:t> use sorted </a:t>
            </a:r>
            <a:r>
              <a:rPr dirty="0" err="1"/>
              <a:t>skiplists</a:t>
            </a:r>
            <a:r>
              <a:rPr dirty="0"/>
              <a:t>, as in the default </a:t>
            </a:r>
            <a:r>
              <a:rPr dirty="0" err="1"/>
              <a:t>RocksDB</a:t>
            </a:r>
            <a:r>
              <a:rPr dirty="0"/>
              <a:t> </a:t>
            </a:r>
            <a:r>
              <a:rPr dirty="0" err="1"/>
              <a:t>MemTable</a:t>
            </a:r>
            <a:r>
              <a:rPr dirty="0"/>
              <a:t>. Inserts maintain key order. Freezing retains the same nodes and link levels while making the structure read-only. Flush writes the sorted entries to an </a:t>
            </a:r>
            <a:r>
              <a:rPr dirty="0" err="1"/>
              <a:t>SSTable</a:t>
            </a:r>
            <a:r>
              <a:rPr dirty="0"/>
              <a:t>. Node heights in this diagram are illustrative and remain stable for a given key. Production systems may use sequence-numbered internal keys to retain multiple versions. Source: https://</a:t>
            </a:r>
            <a:r>
              <a:rPr dirty="0" err="1"/>
              <a:t>github.com</a:t>
            </a:r>
            <a:r>
              <a:rPr dirty="0"/>
              <a:t>/</a:t>
            </a:r>
            <a:r>
              <a:rPr dirty="0" err="1"/>
              <a:t>facebook</a:t>
            </a:r>
            <a:r>
              <a:rPr dirty="0"/>
              <a:t>/</a:t>
            </a:r>
            <a:r>
              <a:rPr dirty="0" err="1"/>
              <a:t>rocksdb</a:t>
            </a:r>
            <a:r>
              <a:rPr dirty="0"/>
              <a:t>/wiki/</a:t>
            </a:r>
            <a:r>
              <a:rPr dirty="0" err="1"/>
              <a:t>MemTable</a:t>
            </a:r>
            <a:endParaRPr dirty="0"/>
          </a:p>
          <a:p>
            <a:r>
              <a:rPr dirty="0"/>
              <a:t>Each </a:t>
            </a:r>
            <a:r>
              <a:rPr dirty="0" err="1"/>
              <a:t>SSTable</a:t>
            </a:r>
            <a:r>
              <a:rPr dirty="0"/>
              <a:t> is shown with a Bloom filter and index file, including compaction outputs. The Bloom filter can rule out absent keys; a positive answer still needs lookup. The index locates keys in the data file. Separate component files follow the Cassandra </a:t>
            </a:r>
            <a:r>
              <a:rPr dirty="0" err="1"/>
              <a:t>BigTable</a:t>
            </a:r>
            <a:r>
              <a:rPr dirty="0"/>
              <a:t>-style teaching model; physical packaging varies by implementation.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/architecture/</a:t>
            </a:r>
            <a:r>
              <a:rPr dirty="0" err="1"/>
              <a:t>storage_engine.html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Both </a:t>
            </a:r>
            <a:r>
              <a:rPr dirty="0" err="1"/>
              <a:t>MemTables</a:t>
            </a:r>
            <a:r>
              <a:rPr dirty="0"/>
              <a:t> use sorted </a:t>
            </a:r>
            <a:r>
              <a:rPr dirty="0" err="1"/>
              <a:t>skiplists</a:t>
            </a:r>
            <a:r>
              <a:rPr dirty="0"/>
              <a:t>, as in the default </a:t>
            </a:r>
            <a:r>
              <a:rPr dirty="0" err="1"/>
              <a:t>RocksDB</a:t>
            </a:r>
            <a:r>
              <a:rPr dirty="0"/>
              <a:t> </a:t>
            </a:r>
            <a:r>
              <a:rPr dirty="0" err="1"/>
              <a:t>MemTable</a:t>
            </a:r>
            <a:r>
              <a:rPr dirty="0"/>
              <a:t>. Inserts maintain key order. Freezing retains the same nodes and link levels while making the structure read-only. Flush writes the sorted entries to an </a:t>
            </a:r>
            <a:r>
              <a:rPr dirty="0" err="1"/>
              <a:t>SSTable</a:t>
            </a:r>
            <a:r>
              <a:rPr dirty="0"/>
              <a:t>. Node heights in this diagram are illustrative and remain stable for a given key. Production systems may use sequence-numbered internal keys to retain multiple versions. Source: https://</a:t>
            </a:r>
            <a:r>
              <a:rPr dirty="0" err="1"/>
              <a:t>github.com</a:t>
            </a:r>
            <a:r>
              <a:rPr dirty="0"/>
              <a:t>/</a:t>
            </a:r>
            <a:r>
              <a:rPr dirty="0" err="1"/>
              <a:t>facebook</a:t>
            </a:r>
            <a:r>
              <a:rPr dirty="0"/>
              <a:t>/</a:t>
            </a:r>
            <a:r>
              <a:rPr dirty="0" err="1"/>
              <a:t>rocksdb</a:t>
            </a:r>
            <a:r>
              <a:rPr dirty="0"/>
              <a:t>/wiki/</a:t>
            </a:r>
            <a:r>
              <a:rPr dirty="0" err="1"/>
              <a:t>MemTable</a:t>
            </a:r>
            <a:endParaRPr dirty="0"/>
          </a:p>
          <a:p>
            <a:r>
              <a:rPr dirty="0"/>
              <a:t>Each </a:t>
            </a:r>
            <a:r>
              <a:rPr dirty="0" err="1"/>
              <a:t>SSTable</a:t>
            </a:r>
            <a:r>
              <a:rPr dirty="0"/>
              <a:t> is shown with a Bloom filter and index file, including compaction outputs. The Bloom filter can rule out absent keys; a positive answer still needs lookup. The index locates keys in the data file. Separate component files follow the Cassandra </a:t>
            </a:r>
            <a:r>
              <a:rPr dirty="0" err="1"/>
              <a:t>BigTable</a:t>
            </a:r>
            <a:r>
              <a:rPr dirty="0"/>
              <a:t>-style teaching model; physical packaging varies by implementation.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/architecture/</a:t>
            </a:r>
            <a:r>
              <a:rPr dirty="0" err="1"/>
              <a:t>storage_engine.html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Both </a:t>
            </a:r>
            <a:r>
              <a:rPr dirty="0" err="1"/>
              <a:t>MemTables</a:t>
            </a:r>
            <a:r>
              <a:rPr dirty="0"/>
              <a:t> use sorted </a:t>
            </a:r>
            <a:r>
              <a:rPr dirty="0" err="1"/>
              <a:t>skiplists</a:t>
            </a:r>
            <a:r>
              <a:rPr dirty="0"/>
              <a:t>, as in the default </a:t>
            </a:r>
            <a:r>
              <a:rPr dirty="0" err="1"/>
              <a:t>RocksDB</a:t>
            </a:r>
            <a:r>
              <a:rPr dirty="0"/>
              <a:t> </a:t>
            </a:r>
            <a:r>
              <a:rPr dirty="0" err="1"/>
              <a:t>MemTable</a:t>
            </a:r>
            <a:r>
              <a:rPr dirty="0"/>
              <a:t>. Inserts maintain key order. Freezing retains the same nodes and link levels while making the structure read-only. Flush writes the sorted entries to an </a:t>
            </a:r>
            <a:r>
              <a:rPr dirty="0" err="1"/>
              <a:t>SSTable</a:t>
            </a:r>
            <a:r>
              <a:rPr dirty="0"/>
              <a:t>. Node heights in this diagram are illustrative and remain stable for a given key. Production systems may use sequence-numbered internal keys to retain multiple versions. Source: https://</a:t>
            </a:r>
            <a:r>
              <a:rPr dirty="0" err="1"/>
              <a:t>github.com</a:t>
            </a:r>
            <a:r>
              <a:rPr dirty="0"/>
              <a:t>/</a:t>
            </a:r>
            <a:r>
              <a:rPr dirty="0" err="1"/>
              <a:t>facebook</a:t>
            </a:r>
            <a:r>
              <a:rPr dirty="0"/>
              <a:t>/</a:t>
            </a:r>
            <a:r>
              <a:rPr dirty="0" err="1"/>
              <a:t>rocksdb</a:t>
            </a:r>
            <a:r>
              <a:rPr dirty="0"/>
              <a:t>/wiki/</a:t>
            </a:r>
            <a:r>
              <a:rPr dirty="0" err="1"/>
              <a:t>MemTable</a:t>
            </a:r>
            <a:endParaRPr dirty="0"/>
          </a:p>
          <a:p>
            <a:r>
              <a:rPr dirty="0"/>
              <a:t>Each </a:t>
            </a:r>
            <a:r>
              <a:rPr dirty="0" err="1"/>
              <a:t>SSTable</a:t>
            </a:r>
            <a:r>
              <a:rPr dirty="0"/>
              <a:t> is shown with a Bloom filter and index file, including compaction outputs. The Bloom filter can rule out absent keys; a positive answer still needs lookup. The index locates keys in the data file. Separate component files follow the Cassandra </a:t>
            </a:r>
            <a:r>
              <a:rPr dirty="0" err="1"/>
              <a:t>BigTable</a:t>
            </a:r>
            <a:r>
              <a:rPr dirty="0"/>
              <a:t>-style teaching model; physical packaging varies by implementation.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/architecture/</a:t>
            </a:r>
            <a:r>
              <a:rPr dirty="0" err="1"/>
              <a:t>storage_engine.html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Both </a:t>
            </a:r>
            <a:r>
              <a:rPr dirty="0" err="1"/>
              <a:t>MemTables</a:t>
            </a:r>
            <a:r>
              <a:rPr dirty="0"/>
              <a:t> use sorted </a:t>
            </a:r>
            <a:r>
              <a:rPr dirty="0" err="1"/>
              <a:t>skiplists</a:t>
            </a:r>
            <a:r>
              <a:rPr dirty="0"/>
              <a:t>, as in the default </a:t>
            </a:r>
            <a:r>
              <a:rPr dirty="0" err="1"/>
              <a:t>RocksDB</a:t>
            </a:r>
            <a:r>
              <a:rPr dirty="0"/>
              <a:t> </a:t>
            </a:r>
            <a:r>
              <a:rPr dirty="0" err="1"/>
              <a:t>MemTable</a:t>
            </a:r>
            <a:r>
              <a:rPr dirty="0"/>
              <a:t>. Inserts maintain key order. Freezing retains the same nodes and link levels while making the structure read-only. Flush writes the sorted entries to an </a:t>
            </a:r>
            <a:r>
              <a:rPr dirty="0" err="1"/>
              <a:t>SSTable</a:t>
            </a:r>
            <a:r>
              <a:rPr dirty="0"/>
              <a:t>. Node heights in this diagram are illustrative and remain stable for a given key. Production systems may use sequence-numbered internal keys to retain multiple versions. Source: https://</a:t>
            </a:r>
            <a:r>
              <a:rPr dirty="0" err="1"/>
              <a:t>github.com</a:t>
            </a:r>
            <a:r>
              <a:rPr dirty="0"/>
              <a:t>/</a:t>
            </a:r>
            <a:r>
              <a:rPr dirty="0" err="1"/>
              <a:t>facebook</a:t>
            </a:r>
            <a:r>
              <a:rPr dirty="0"/>
              <a:t>/</a:t>
            </a:r>
            <a:r>
              <a:rPr dirty="0" err="1"/>
              <a:t>rocksdb</a:t>
            </a:r>
            <a:r>
              <a:rPr dirty="0"/>
              <a:t>/wiki/</a:t>
            </a:r>
            <a:r>
              <a:rPr dirty="0" err="1"/>
              <a:t>MemTable</a:t>
            </a:r>
            <a:endParaRPr dirty="0"/>
          </a:p>
          <a:p>
            <a:r>
              <a:rPr dirty="0"/>
              <a:t>Each </a:t>
            </a:r>
            <a:r>
              <a:rPr dirty="0" err="1"/>
              <a:t>SSTable</a:t>
            </a:r>
            <a:r>
              <a:rPr dirty="0"/>
              <a:t> is shown with a Bloom filter and index file, including compaction outputs. The Bloom filter can rule out absent keys; a positive answer still needs lookup. The index locates keys in the data file. Separate component files follow the Cassandra </a:t>
            </a:r>
            <a:r>
              <a:rPr dirty="0" err="1"/>
              <a:t>BigTable</a:t>
            </a:r>
            <a:r>
              <a:rPr dirty="0"/>
              <a:t>-style teaching model; physical packaging varies by implementation.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/architecture/</a:t>
            </a:r>
            <a:r>
              <a:rPr dirty="0" err="1"/>
              <a:t>storage_engine.html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Both </a:t>
            </a:r>
            <a:r>
              <a:rPr dirty="0" err="1"/>
              <a:t>MemTables</a:t>
            </a:r>
            <a:r>
              <a:rPr dirty="0"/>
              <a:t> use sorted </a:t>
            </a:r>
            <a:r>
              <a:rPr dirty="0" err="1"/>
              <a:t>skiplists</a:t>
            </a:r>
            <a:r>
              <a:rPr dirty="0"/>
              <a:t>, as in the default </a:t>
            </a:r>
            <a:r>
              <a:rPr dirty="0" err="1"/>
              <a:t>RocksDB</a:t>
            </a:r>
            <a:r>
              <a:rPr dirty="0"/>
              <a:t> </a:t>
            </a:r>
            <a:r>
              <a:rPr dirty="0" err="1"/>
              <a:t>MemTable</a:t>
            </a:r>
            <a:r>
              <a:rPr dirty="0"/>
              <a:t>. Inserts maintain key order. Freezing retains the same nodes and link levels while making the structure read-only. Flush writes the sorted entries to an </a:t>
            </a:r>
            <a:r>
              <a:rPr dirty="0" err="1"/>
              <a:t>SSTable</a:t>
            </a:r>
            <a:r>
              <a:rPr dirty="0"/>
              <a:t>. Node heights in this diagram are illustrative and remain stable for a given key. Production systems may use sequence-numbered internal keys to retain multiple versions. Source: https://</a:t>
            </a:r>
            <a:r>
              <a:rPr dirty="0" err="1"/>
              <a:t>github.com</a:t>
            </a:r>
            <a:r>
              <a:rPr dirty="0"/>
              <a:t>/</a:t>
            </a:r>
            <a:r>
              <a:rPr dirty="0" err="1"/>
              <a:t>facebook</a:t>
            </a:r>
            <a:r>
              <a:rPr dirty="0"/>
              <a:t>/</a:t>
            </a:r>
            <a:r>
              <a:rPr dirty="0" err="1"/>
              <a:t>rocksdb</a:t>
            </a:r>
            <a:r>
              <a:rPr dirty="0"/>
              <a:t>/wiki/</a:t>
            </a:r>
            <a:r>
              <a:rPr dirty="0" err="1"/>
              <a:t>MemTable</a:t>
            </a:r>
            <a:endParaRPr dirty="0"/>
          </a:p>
          <a:p>
            <a:r>
              <a:rPr dirty="0"/>
              <a:t>Each </a:t>
            </a:r>
            <a:r>
              <a:rPr dirty="0" err="1"/>
              <a:t>SSTable</a:t>
            </a:r>
            <a:r>
              <a:rPr dirty="0"/>
              <a:t> is shown with a Bloom filter and index file, including compaction outputs. The Bloom filter can rule out absent keys; a positive answer still needs lookup. The index locates keys in the data file. Separate component files follow the Cassandra </a:t>
            </a:r>
            <a:r>
              <a:rPr dirty="0" err="1"/>
              <a:t>BigTable</a:t>
            </a:r>
            <a:r>
              <a:rPr dirty="0"/>
              <a:t>-style teaching model; physical packaging varies by implementation.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/architecture/</a:t>
            </a:r>
            <a:r>
              <a:rPr dirty="0" err="1"/>
              <a:t>storage_engine.html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Both </a:t>
            </a:r>
            <a:r>
              <a:rPr dirty="0" err="1"/>
              <a:t>MemTables</a:t>
            </a:r>
            <a:r>
              <a:rPr dirty="0"/>
              <a:t> use sorted </a:t>
            </a:r>
            <a:r>
              <a:rPr dirty="0" err="1"/>
              <a:t>skiplists</a:t>
            </a:r>
            <a:r>
              <a:rPr dirty="0"/>
              <a:t>, as in the default </a:t>
            </a:r>
            <a:r>
              <a:rPr dirty="0" err="1"/>
              <a:t>RocksDB</a:t>
            </a:r>
            <a:r>
              <a:rPr dirty="0"/>
              <a:t> </a:t>
            </a:r>
            <a:r>
              <a:rPr dirty="0" err="1"/>
              <a:t>MemTable</a:t>
            </a:r>
            <a:r>
              <a:rPr dirty="0"/>
              <a:t>. Inserts maintain key order. Freezing retains the same nodes and link levels while making the structure read-only. Flush writes the sorted entries to an </a:t>
            </a:r>
            <a:r>
              <a:rPr dirty="0" err="1"/>
              <a:t>SSTable</a:t>
            </a:r>
            <a:r>
              <a:rPr dirty="0"/>
              <a:t>. Node heights in this diagram are illustrative and remain stable for a given key. Production systems may use sequence-numbered internal keys to retain multiple versions. Source: https://</a:t>
            </a:r>
            <a:r>
              <a:rPr dirty="0" err="1"/>
              <a:t>github.com</a:t>
            </a:r>
            <a:r>
              <a:rPr dirty="0"/>
              <a:t>/</a:t>
            </a:r>
            <a:r>
              <a:rPr dirty="0" err="1"/>
              <a:t>facebook</a:t>
            </a:r>
            <a:r>
              <a:rPr dirty="0"/>
              <a:t>/</a:t>
            </a:r>
            <a:r>
              <a:rPr dirty="0" err="1"/>
              <a:t>rocksdb</a:t>
            </a:r>
            <a:r>
              <a:rPr dirty="0"/>
              <a:t>/wiki/</a:t>
            </a:r>
            <a:r>
              <a:rPr dirty="0" err="1"/>
              <a:t>MemTable</a:t>
            </a:r>
            <a:endParaRPr dirty="0"/>
          </a:p>
          <a:p>
            <a:r>
              <a:rPr dirty="0"/>
              <a:t>Each </a:t>
            </a:r>
            <a:r>
              <a:rPr dirty="0" err="1"/>
              <a:t>SSTable</a:t>
            </a:r>
            <a:r>
              <a:rPr dirty="0"/>
              <a:t> is shown with a Bloom filter and index file, including compaction outputs. The Bloom filter can rule out absent keys; a positive answer still needs lookup. The index locates keys in the data file. Separate component files follow the Cassandra </a:t>
            </a:r>
            <a:r>
              <a:rPr dirty="0" err="1"/>
              <a:t>BigTable</a:t>
            </a:r>
            <a:r>
              <a:rPr dirty="0"/>
              <a:t>-style teaching model; physical packaging varies by implementation.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/architecture/</a:t>
            </a:r>
            <a:r>
              <a:rPr dirty="0" err="1"/>
              <a:t>storage_engine.html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Both </a:t>
            </a:r>
            <a:r>
              <a:rPr dirty="0" err="1"/>
              <a:t>MemTables</a:t>
            </a:r>
            <a:r>
              <a:rPr dirty="0"/>
              <a:t> use sorted </a:t>
            </a:r>
            <a:r>
              <a:rPr dirty="0" err="1"/>
              <a:t>skiplists</a:t>
            </a:r>
            <a:r>
              <a:rPr dirty="0"/>
              <a:t>, as in the default </a:t>
            </a:r>
            <a:r>
              <a:rPr dirty="0" err="1"/>
              <a:t>RocksDB</a:t>
            </a:r>
            <a:r>
              <a:rPr dirty="0"/>
              <a:t> </a:t>
            </a:r>
            <a:r>
              <a:rPr dirty="0" err="1"/>
              <a:t>MemTable</a:t>
            </a:r>
            <a:r>
              <a:rPr dirty="0"/>
              <a:t>. Inserts maintain key order. Freezing retains the same nodes and link levels while making the structure read-only. Flush writes the sorted entries to an </a:t>
            </a:r>
            <a:r>
              <a:rPr dirty="0" err="1"/>
              <a:t>SSTable</a:t>
            </a:r>
            <a:r>
              <a:rPr dirty="0"/>
              <a:t>. Node heights in this diagram are illustrative and remain stable for a given key. Production systems may use sequence-numbered internal keys to retain multiple versions. Source: https://</a:t>
            </a:r>
            <a:r>
              <a:rPr dirty="0" err="1"/>
              <a:t>github.com</a:t>
            </a:r>
            <a:r>
              <a:rPr dirty="0"/>
              <a:t>/</a:t>
            </a:r>
            <a:r>
              <a:rPr dirty="0" err="1"/>
              <a:t>facebook</a:t>
            </a:r>
            <a:r>
              <a:rPr dirty="0"/>
              <a:t>/</a:t>
            </a:r>
            <a:r>
              <a:rPr dirty="0" err="1"/>
              <a:t>rocksdb</a:t>
            </a:r>
            <a:r>
              <a:rPr dirty="0"/>
              <a:t>/wiki/</a:t>
            </a:r>
            <a:r>
              <a:rPr dirty="0" err="1"/>
              <a:t>MemTable</a:t>
            </a:r>
            <a:endParaRPr dirty="0"/>
          </a:p>
          <a:p>
            <a:r>
              <a:rPr dirty="0"/>
              <a:t>Each </a:t>
            </a:r>
            <a:r>
              <a:rPr dirty="0" err="1"/>
              <a:t>SSTable</a:t>
            </a:r>
            <a:r>
              <a:rPr dirty="0"/>
              <a:t> is shown with a Bloom filter and index file, including compaction outputs. The Bloom filter can rule out absent keys; a positive answer still needs lookup. The index locates keys in the data file. Separate component files follow the Cassandra </a:t>
            </a:r>
            <a:r>
              <a:rPr dirty="0" err="1"/>
              <a:t>BigTable</a:t>
            </a:r>
            <a:r>
              <a:rPr dirty="0"/>
              <a:t>-style teaching model; physical packaging varies by implementation.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/architecture/</a:t>
            </a:r>
            <a:r>
              <a:rPr dirty="0" err="1"/>
              <a:t>storage_engine.html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Both </a:t>
            </a:r>
            <a:r>
              <a:rPr dirty="0" err="1"/>
              <a:t>MemTables</a:t>
            </a:r>
            <a:r>
              <a:rPr dirty="0"/>
              <a:t> use sorted </a:t>
            </a:r>
            <a:r>
              <a:rPr dirty="0" err="1"/>
              <a:t>skiplists</a:t>
            </a:r>
            <a:r>
              <a:rPr dirty="0"/>
              <a:t>, as in the default </a:t>
            </a:r>
            <a:r>
              <a:rPr dirty="0" err="1"/>
              <a:t>RocksDB</a:t>
            </a:r>
            <a:r>
              <a:rPr dirty="0"/>
              <a:t> </a:t>
            </a:r>
            <a:r>
              <a:rPr dirty="0" err="1"/>
              <a:t>MemTable</a:t>
            </a:r>
            <a:r>
              <a:rPr dirty="0"/>
              <a:t>. Inserts maintain key order. Freezing retains the same nodes and link levels while making the structure read-only. Flush writes the sorted entries to an </a:t>
            </a:r>
            <a:r>
              <a:rPr dirty="0" err="1"/>
              <a:t>SSTable</a:t>
            </a:r>
            <a:r>
              <a:rPr dirty="0"/>
              <a:t>. Node heights in this diagram are illustrative and remain stable for a given key. Production systems may use sequence-numbered internal keys to retain multiple versions. Source: https://</a:t>
            </a:r>
            <a:r>
              <a:rPr dirty="0" err="1"/>
              <a:t>github.com</a:t>
            </a:r>
            <a:r>
              <a:rPr dirty="0"/>
              <a:t>/</a:t>
            </a:r>
            <a:r>
              <a:rPr dirty="0" err="1"/>
              <a:t>facebook</a:t>
            </a:r>
            <a:r>
              <a:rPr dirty="0"/>
              <a:t>/</a:t>
            </a:r>
            <a:r>
              <a:rPr dirty="0" err="1"/>
              <a:t>rocksdb</a:t>
            </a:r>
            <a:r>
              <a:rPr dirty="0"/>
              <a:t>/wiki/</a:t>
            </a:r>
            <a:r>
              <a:rPr dirty="0" err="1"/>
              <a:t>MemTable</a:t>
            </a:r>
            <a:endParaRPr dirty="0"/>
          </a:p>
          <a:p>
            <a:r>
              <a:rPr dirty="0"/>
              <a:t>Each </a:t>
            </a:r>
            <a:r>
              <a:rPr dirty="0" err="1"/>
              <a:t>SSTable</a:t>
            </a:r>
            <a:r>
              <a:rPr dirty="0"/>
              <a:t> is shown with a Bloom filter and index file, including compaction outputs. The Bloom filter can rule out absent keys; a positive answer still needs lookup. The index locates keys in the data file. Separate component files follow the Cassandra </a:t>
            </a:r>
            <a:r>
              <a:rPr dirty="0" err="1"/>
              <a:t>BigTable</a:t>
            </a:r>
            <a:r>
              <a:rPr dirty="0"/>
              <a:t>-style teaching model; physical packaging varies by implementation.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/architecture/</a:t>
            </a:r>
            <a:r>
              <a:rPr dirty="0" err="1"/>
              <a:t>storage_engine.html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Both </a:t>
            </a:r>
            <a:r>
              <a:rPr dirty="0" err="1"/>
              <a:t>MemTables</a:t>
            </a:r>
            <a:r>
              <a:rPr dirty="0"/>
              <a:t> use sorted </a:t>
            </a:r>
            <a:r>
              <a:rPr dirty="0" err="1"/>
              <a:t>skiplists</a:t>
            </a:r>
            <a:r>
              <a:rPr dirty="0"/>
              <a:t>, as in the default </a:t>
            </a:r>
            <a:r>
              <a:rPr dirty="0" err="1"/>
              <a:t>RocksDB</a:t>
            </a:r>
            <a:r>
              <a:rPr dirty="0"/>
              <a:t> </a:t>
            </a:r>
            <a:r>
              <a:rPr dirty="0" err="1"/>
              <a:t>MemTable</a:t>
            </a:r>
            <a:r>
              <a:rPr dirty="0"/>
              <a:t>. Inserts maintain key order. Freezing retains the same nodes and link levels while making the structure read-only. Flush writes the sorted entries to an </a:t>
            </a:r>
            <a:r>
              <a:rPr dirty="0" err="1"/>
              <a:t>SSTable</a:t>
            </a:r>
            <a:r>
              <a:rPr dirty="0"/>
              <a:t>. Node heights in this diagram are illustrative and remain stable for a given key. Production systems may use sequence-numbered internal keys to retain multiple versions. Source: https://</a:t>
            </a:r>
            <a:r>
              <a:rPr dirty="0" err="1"/>
              <a:t>github.com</a:t>
            </a:r>
            <a:r>
              <a:rPr dirty="0"/>
              <a:t>/</a:t>
            </a:r>
            <a:r>
              <a:rPr dirty="0" err="1"/>
              <a:t>facebook</a:t>
            </a:r>
            <a:r>
              <a:rPr dirty="0"/>
              <a:t>/</a:t>
            </a:r>
            <a:r>
              <a:rPr dirty="0" err="1"/>
              <a:t>rocksdb</a:t>
            </a:r>
            <a:r>
              <a:rPr dirty="0"/>
              <a:t>/wiki/</a:t>
            </a:r>
            <a:r>
              <a:rPr dirty="0" err="1"/>
              <a:t>MemTable</a:t>
            </a:r>
            <a:endParaRPr dirty="0"/>
          </a:p>
          <a:p>
            <a:r>
              <a:rPr dirty="0"/>
              <a:t>Each </a:t>
            </a:r>
            <a:r>
              <a:rPr dirty="0" err="1"/>
              <a:t>SSTable</a:t>
            </a:r>
            <a:r>
              <a:rPr dirty="0"/>
              <a:t> is shown with a Bloom filter and index file, including compaction outputs. The Bloom filter can rule out absent keys; a positive answer still needs lookup. The index locates keys in the data file. Separate component files follow the Cassandra </a:t>
            </a:r>
            <a:r>
              <a:rPr dirty="0" err="1"/>
              <a:t>BigTable</a:t>
            </a:r>
            <a:r>
              <a:rPr dirty="0"/>
              <a:t>-style teaching model; physical packaging varies by implementation.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/architecture/</a:t>
            </a:r>
            <a:r>
              <a:rPr dirty="0" err="1"/>
              <a:t>storage_engine.html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Both </a:t>
            </a:r>
            <a:r>
              <a:rPr dirty="0" err="1"/>
              <a:t>MemTables</a:t>
            </a:r>
            <a:r>
              <a:rPr dirty="0"/>
              <a:t> use sorted </a:t>
            </a:r>
            <a:r>
              <a:rPr dirty="0" err="1"/>
              <a:t>skiplists</a:t>
            </a:r>
            <a:r>
              <a:rPr dirty="0"/>
              <a:t>, as in the default </a:t>
            </a:r>
            <a:r>
              <a:rPr dirty="0" err="1"/>
              <a:t>RocksDB</a:t>
            </a:r>
            <a:r>
              <a:rPr dirty="0"/>
              <a:t> </a:t>
            </a:r>
            <a:r>
              <a:rPr dirty="0" err="1"/>
              <a:t>MemTable</a:t>
            </a:r>
            <a:r>
              <a:rPr dirty="0"/>
              <a:t>. Inserts maintain key order. Freezing retains the same nodes and link levels while making the structure read-only. Flush writes the sorted entries to an </a:t>
            </a:r>
            <a:r>
              <a:rPr dirty="0" err="1"/>
              <a:t>SSTable</a:t>
            </a:r>
            <a:r>
              <a:rPr dirty="0"/>
              <a:t>. Node heights in this diagram are illustrative and remain stable for a given key. Production systems may use sequence-numbered internal keys to retain multiple versions. Source: https://</a:t>
            </a:r>
            <a:r>
              <a:rPr dirty="0" err="1"/>
              <a:t>github.com</a:t>
            </a:r>
            <a:r>
              <a:rPr dirty="0"/>
              <a:t>/</a:t>
            </a:r>
            <a:r>
              <a:rPr dirty="0" err="1"/>
              <a:t>facebook</a:t>
            </a:r>
            <a:r>
              <a:rPr dirty="0"/>
              <a:t>/</a:t>
            </a:r>
            <a:r>
              <a:rPr dirty="0" err="1"/>
              <a:t>rocksdb</a:t>
            </a:r>
            <a:r>
              <a:rPr dirty="0"/>
              <a:t>/wiki/</a:t>
            </a:r>
            <a:r>
              <a:rPr dirty="0" err="1"/>
              <a:t>MemTable</a:t>
            </a:r>
            <a:endParaRPr dirty="0"/>
          </a:p>
          <a:p>
            <a:r>
              <a:rPr dirty="0"/>
              <a:t>Each </a:t>
            </a:r>
            <a:r>
              <a:rPr dirty="0" err="1"/>
              <a:t>SSTable</a:t>
            </a:r>
            <a:r>
              <a:rPr dirty="0"/>
              <a:t> is shown with a Bloom filter and index file, including compaction outputs. The Bloom filter can rule out absent keys; a positive answer still needs lookup. The index locates keys in the data file. Separate component files follow the Cassandra </a:t>
            </a:r>
            <a:r>
              <a:rPr dirty="0" err="1"/>
              <a:t>BigTable</a:t>
            </a:r>
            <a:r>
              <a:rPr dirty="0"/>
              <a:t>-style teaching model; physical packaging varies by implementation.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/architecture/</a:t>
            </a:r>
            <a:r>
              <a:rPr dirty="0" err="1"/>
              <a:t>storage_engine.html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Both </a:t>
            </a:r>
            <a:r>
              <a:rPr dirty="0" err="1"/>
              <a:t>MemTables</a:t>
            </a:r>
            <a:r>
              <a:rPr dirty="0"/>
              <a:t> use sorted </a:t>
            </a:r>
            <a:r>
              <a:rPr dirty="0" err="1"/>
              <a:t>skiplists</a:t>
            </a:r>
            <a:r>
              <a:rPr dirty="0"/>
              <a:t>, as in the default </a:t>
            </a:r>
            <a:r>
              <a:rPr dirty="0" err="1"/>
              <a:t>RocksDB</a:t>
            </a:r>
            <a:r>
              <a:rPr dirty="0"/>
              <a:t> </a:t>
            </a:r>
            <a:r>
              <a:rPr dirty="0" err="1"/>
              <a:t>MemTable</a:t>
            </a:r>
            <a:r>
              <a:rPr dirty="0"/>
              <a:t>. Inserts maintain key order. Freezing retains the same nodes and link levels while making the structure read-only. Flush writes the sorted entries to an </a:t>
            </a:r>
            <a:r>
              <a:rPr dirty="0" err="1"/>
              <a:t>SSTable</a:t>
            </a:r>
            <a:r>
              <a:rPr dirty="0"/>
              <a:t>. Node heights in this diagram are illustrative and remain stable for a given key. Production systems may use sequence-numbered internal keys to retain multiple versions. Source: https://</a:t>
            </a:r>
            <a:r>
              <a:rPr dirty="0" err="1"/>
              <a:t>github.com</a:t>
            </a:r>
            <a:r>
              <a:rPr dirty="0"/>
              <a:t>/</a:t>
            </a:r>
            <a:r>
              <a:rPr dirty="0" err="1"/>
              <a:t>facebook</a:t>
            </a:r>
            <a:r>
              <a:rPr dirty="0"/>
              <a:t>/</a:t>
            </a:r>
            <a:r>
              <a:rPr dirty="0" err="1"/>
              <a:t>rocksdb</a:t>
            </a:r>
            <a:r>
              <a:rPr dirty="0"/>
              <a:t>/wiki/</a:t>
            </a:r>
            <a:r>
              <a:rPr dirty="0" err="1"/>
              <a:t>MemTable</a:t>
            </a:r>
            <a:endParaRPr dirty="0"/>
          </a:p>
          <a:p>
            <a:r>
              <a:rPr dirty="0"/>
              <a:t>Each </a:t>
            </a:r>
            <a:r>
              <a:rPr dirty="0" err="1"/>
              <a:t>SSTable</a:t>
            </a:r>
            <a:r>
              <a:rPr dirty="0"/>
              <a:t> is shown with a Bloom filter and index file, including compaction outputs. The Bloom filter can rule out absent keys; a positive answer still needs lookup. The index locates keys in the data file. Separate component files follow the Cassandra </a:t>
            </a:r>
            <a:r>
              <a:rPr dirty="0" err="1"/>
              <a:t>BigTable</a:t>
            </a:r>
            <a:r>
              <a:rPr dirty="0"/>
              <a:t>-style teaching model; physical packaging varies by implementation.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/architecture/</a:t>
            </a:r>
            <a:r>
              <a:rPr dirty="0" err="1"/>
              <a:t>storage_engine.html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Both </a:t>
            </a:r>
            <a:r>
              <a:rPr dirty="0" err="1"/>
              <a:t>MemTables</a:t>
            </a:r>
            <a:r>
              <a:rPr dirty="0"/>
              <a:t> use sorted </a:t>
            </a:r>
            <a:r>
              <a:rPr dirty="0" err="1"/>
              <a:t>skiplists</a:t>
            </a:r>
            <a:r>
              <a:rPr dirty="0"/>
              <a:t>, as in the default </a:t>
            </a:r>
            <a:r>
              <a:rPr dirty="0" err="1"/>
              <a:t>RocksDB</a:t>
            </a:r>
            <a:r>
              <a:rPr dirty="0"/>
              <a:t> </a:t>
            </a:r>
            <a:r>
              <a:rPr dirty="0" err="1"/>
              <a:t>MemTable</a:t>
            </a:r>
            <a:r>
              <a:rPr dirty="0"/>
              <a:t>. Inserts maintain key order. Freezing retains the same nodes and link levels while making the structure read-only. Flush writes the sorted entries to an </a:t>
            </a:r>
            <a:r>
              <a:rPr dirty="0" err="1"/>
              <a:t>SSTable</a:t>
            </a:r>
            <a:r>
              <a:rPr dirty="0"/>
              <a:t>. Node heights in this diagram are illustrative and remain stable for a given key. Production systems may use sequence-numbered internal keys to retain multiple versions. Source: https://</a:t>
            </a:r>
            <a:r>
              <a:rPr dirty="0" err="1"/>
              <a:t>github.com</a:t>
            </a:r>
            <a:r>
              <a:rPr dirty="0"/>
              <a:t>/</a:t>
            </a:r>
            <a:r>
              <a:rPr dirty="0" err="1"/>
              <a:t>facebook</a:t>
            </a:r>
            <a:r>
              <a:rPr dirty="0"/>
              <a:t>/</a:t>
            </a:r>
            <a:r>
              <a:rPr dirty="0" err="1"/>
              <a:t>rocksdb</a:t>
            </a:r>
            <a:r>
              <a:rPr dirty="0"/>
              <a:t>/wiki/</a:t>
            </a:r>
            <a:r>
              <a:rPr dirty="0" err="1"/>
              <a:t>MemTable</a:t>
            </a:r>
            <a:endParaRPr dirty="0"/>
          </a:p>
          <a:p>
            <a:r>
              <a:rPr dirty="0"/>
              <a:t>Each </a:t>
            </a:r>
            <a:r>
              <a:rPr dirty="0" err="1"/>
              <a:t>SSTable</a:t>
            </a:r>
            <a:r>
              <a:rPr dirty="0"/>
              <a:t> is shown with a Bloom filter and index file, including compaction outputs. The Bloom filter can rule out absent keys; a positive answer still needs lookup. The index locates keys in the data file. Separate component files follow the Cassandra </a:t>
            </a:r>
            <a:r>
              <a:rPr dirty="0" err="1"/>
              <a:t>BigTable</a:t>
            </a:r>
            <a:r>
              <a:rPr dirty="0"/>
              <a:t>-style teaching model; physical packaging varies by implementation.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/architecture/</a:t>
            </a:r>
            <a:r>
              <a:rPr dirty="0" err="1"/>
              <a:t>storage_engine.html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Both </a:t>
            </a:r>
            <a:r>
              <a:rPr dirty="0" err="1"/>
              <a:t>MemTables</a:t>
            </a:r>
            <a:r>
              <a:rPr dirty="0"/>
              <a:t> use sorted </a:t>
            </a:r>
            <a:r>
              <a:rPr dirty="0" err="1"/>
              <a:t>skiplists</a:t>
            </a:r>
            <a:r>
              <a:rPr dirty="0"/>
              <a:t>, as in the default </a:t>
            </a:r>
            <a:r>
              <a:rPr dirty="0" err="1"/>
              <a:t>RocksDB</a:t>
            </a:r>
            <a:r>
              <a:rPr dirty="0"/>
              <a:t> </a:t>
            </a:r>
            <a:r>
              <a:rPr dirty="0" err="1"/>
              <a:t>MemTable</a:t>
            </a:r>
            <a:r>
              <a:rPr dirty="0"/>
              <a:t>. Inserts maintain key order. Freezing retains the same nodes and link levels while making the structure read-only. Flush writes the sorted entries to an </a:t>
            </a:r>
            <a:r>
              <a:rPr dirty="0" err="1"/>
              <a:t>SSTable</a:t>
            </a:r>
            <a:r>
              <a:rPr dirty="0"/>
              <a:t>. Node heights in this diagram are illustrative and remain stable for a given key. Production systems may use sequence-numbered internal keys to retain multiple versions. Source: https://</a:t>
            </a:r>
            <a:r>
              <a:rPr dirty="0" err="1"/>
              <a:t>github.com</a:t>
            </a:r>
            <a:r>
              <a:rPr dirty="0"/>
              <a:t>/</a:t>
            </a:r>
            <a:r>
              <a:rPr dirty="0" err="1"/>
              <a:t>facebook</a:t>
            </a:r>
            <a:r>
              <a:rPr dirty="0"/>
              <a:t>/</a:t>
            </a:r>
            <a:r>
              <a:rPr dirty="0" err="1"/>
              <a:t>rocksdb</a:t>
            </a:r>
            <a:r>
              <a:rPr dirty="0"/>
              <a:t>/wiki/</a:t>
            </a:r>
            <a:r>
              <a:rPr dirty="0" err="1"/>
              <a:t>MemTable</a:t>
            </a:r>
            <a:endParaRPr dirty="0"/>
          </a:p>
          <a:p>
            <a:r>
              <a:rPr dirty="0"/>
              <a:t>Each </a:t>
            </a:r>
            <a:r>
              <a:rPr dirty="0" err="1"/>
              <a:t>SSTable</a:t>
            </a:r>
            <a:r>
              <a:rPr dirty="0"/>
              <a:t> is shown with a Bloom filter and index file, including compaction outputs. The Bloom filter can rule out absent keys; a positive answer still needs lookup. The index locates keys in the data file. Separate component files follow the Cassandra </a:t>
            </a:r>
            <a:r>
              <a:rPr dirty="0" err="1"/>
              <a:t>BigTable</a:t>
            </a:r>
            <a:r>
              <a:rPr dirty="0"/>
              <a:t>-style teaching model; physical packaging varies by implementation.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/architecture/</a:t>
            </a:r>
            <a:r>
              <a:rPr dirty="0" err="1"/>
              <a:t>storage_engine.html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Both </a:t>
            </a:r>
            <a:r>
              <a:rPr dirty="0" err="1"/>
              <a:t>MemTables</a:t>
            </a:r>
            <a:r>
              <a:rPr dirty="0"/>
              <a:t> use sorted </a:t>
            </a:r>
            <a:r>
              <a:rPr dirty="0" err="1"/>
              <a:t>skiplists</a:t>
            </a:r>
            <a:r>
              <a:rPr dirty="0"/>
              <a:t>, as in the default </a:t>
            </a:r>
            <a:r>
              <a:rPr dirty="0" err="1"/>
              <a:t>RocksDB</a:t>
            </a:r>
            <a:r>
              <a:rPr dirty="0"/>
              <a:t> </a:t>
            </a:r>
            <a:r>
              <a:rPr dirty="0" err="1"/>
              <a:t>MemTable</a:t>
            </a:r>
            <a:r>
              <a:rPr dirty="0"/>
              <a:t>. Inserts maintain key order. Freezing retains the same nodes and link levels while making the structure read-only. Flush writes the sorted entries to an </a:t>
            </a:r>
            <a:r>
              <a:rPr dirty="0" err="1"/>
              <a:t>SSTable</a:t>
            </a:r>
            <a:r>
              <a:rPr dirty="0"/>
              <a:t>. Node heights in this diagram are illustrative and remain stable for a given key. Production systems may use sequence-numbered internal keys to retain multiple versions. Source: https://</a:t>
            </a:r>
            <a:r>
              <a:rPr dirty="0" err="1"/>
              <a:t>github.com</a:t>
            </a:r>
            <a:r>
              <a:rPr dirty="0"/>
              <a:t>/</a:t>
            </a:r>
            <a:r>
              <a:rPr dirty="0" err="1"/>
              <a:t>facebook</a:t>
            </a:r>
            <a:r>
              <a:rPr dirty="0"/>
              <a:t>/</a:t>
            </a:r>
            <a:r>
              <a:rPr dirty="0" err="1"/>
              <a:t>rocksdb</a:t>
            </a:r>
            <a:r>
              <a:rPr dirty="0"/>
              <a:t>/wiki/</a:t>
            </a:r>
            <a:r>
              <a:rPr dirty="0" err="1"/>
              <a:t>MemTable</a:t>
            </a:r>
            <a:endParaRPr dirty="0"/>
          </a:p>
          <a:p>
            <a:r>
              <a:rPr dirty="0"/>
              <a:t>Each </a:t>
            </a:r>
            <a:r>
              <a:rPr dirty="0" err="1"/>
              <a:t>SSTable</a:t>
            </a:r>
            <a:r>
              <a:rPr dirty="0"/>
              <a:t> is shown with a Bloom filter and index file, including compaction outputs. The Bloom filter can rule out absent keys; a positive answer still needs lookup. The index locates keys in the data file. Separate component files follow the Cassandra </a:t>
            </a:r>
            <a:r>
              <a:rPr dirty="0" err="1"/>
              <a:t>BigTable</a:t>
            </a:r>
            <a:r>
              <a:rPr dirty="0"/>
              <a:t>-style teaching model; physical packaging varies by implementation.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/architecture/</a:t>
            </a:r>
            <a:r>
              <a:rPr dirty="0" err="1"/>
              <a:t>storage_engine.html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Both </a:t>
            </a:r>
            <a:r>
              <a:rPr dirty="0" err="1"/>
              <a:t>MemTables</a:t>
            </a:r>
            <a:r>
              <a:rPr dirty="0"/>
              <a:t> use sorted </a:t>
            </a:r>
            <a:r>
              <a:rPr dirty="0" err="1"/>
              <a:t>skiplists</a:t>
            </a:r>
            <a:r>
              <a:rPr dirty="0"/>
              <a:t>, as in the default </a:t>
            </a:r>
            <a:r>
              <a:rPr dirty="0" err="1"/>
              <a:t>RocksDB</a:t>
            </a:r>
            <a:r>
              <a:rPr dirty="0"/>
              <a:t> </a:t>
            </a:r>
            <a:r>
              <a:rPr dirty="0" err="1"/>
              <a:t>MemTable</a:t>
            </a:r>
            <a:r>
              <a:rPr dirty="0"/>
              <a:t>. Inserts maintain key order. Freezing retains the same nodes and link levels while making the structure read-only. Flush writes the sorted entries to an </a:t>
            </a:r>
            <a:r>
              <a:rPr dirty="0" err="1"/>
              <a:t>SSTable</a:t>
            </a:r>
            <a:r>
              <a:rPr dirty="0"/>
              <a:t>. Node heights in this diagram are illustrative and remain stable for a given key. Production systems may use sequence-numbered internal keys to retain multiple versions. Source: https://</a:t>
            </a:r>
            <a:r>
              <a:rPr dirty="0" err="1"/>
              <a:t>github.com</a:t>
            </a:r>
            <a:r>
              <a:rPr dirty="0"/>
              <a:t>/</a:t>
            </a:r>
            <a:r>
              <a:rPr dirty="0" err="1"/>
              <a:t>facebook</a:t>
            </a:r>
            <a:r>
              <a:rPr dirty="0"/>
              <a:t>/</a:t>
            </a:r>
            <a:r>
              <a:rPr dirty="0" err="1"/>
              <a:t>rocksdb</a:t>
            </a:r>
            <a:r>
              <a:rPr dirty="0"/>
              <a:t>/wiki/</a:t>
            </a:r>
            <a:r>
              <a:rPr dirty="0" err="1"/>
              <a:t>MemTable</a:t>
            </a:r>
            <a:endParaRPr dirty="0"/>
          </a:p>
          <a:p>
            <a:r>
              <a:rPr dirty="0"/>
              <a:t>Each </a:t>
            </a:r>
            <a:r>
              <a:rPr dirty="0" err="1"/>
              <a:t>SSTable</a:t>
            </a:r>
            <a:r>
              <a:rPr dirty="0"/>
              <a:t> is shown with a Bloom filter and index file, including compaction outputs. The Bloom filter can rule out absent keys; a positive answer still needs lookup. The index locates keys in the data file. Separate component files follow the Cassandra </a:t>
            </a:r>
            <a:r>
              <a:rPr dirty="0" err="1"/>
              <a:t>BigTable</a:t>
            </a:r>
            <a:r>
              <a:rPr dirty="0"/>
              <a:t>-style teaching model; physical packaging varies by implementation.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/architecture/</a:t>
            </a:r>
            <a:r>
              <a:rPr dirty="0" err="1"/>
              <a:t>storage_engine.html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Both </a:t>
            </a:r>
            <a:r>
              <a:rPr dirty="0" err="1"/>
              <a:t>MemTables</a:t>
            </a:r>
            <a:r>
              <a:rPr dirty="0"/>
              <a:t> use sorted </a:t>
            </a:r>
            <a:r>
              <a:rPr dirty="0" err="1"/>
              <a:t>skiplists</a:t>
            </a:r>
            <a:r>
              <a:rPr dirty="0"/>
              <a:t>, as in the default </a:t>
            </a:r>
            <a:r>
              <a:rPr dirty="0" err="1"/>
              <a:t>RocksDB</a:t>
            </a:r>
            <a:r>
              <a:rPr dirty="0"/>
              <a:t> </a:t>
            </a:r>
            <a:r>
              <a:rPr dirty="0" err="1"/>
              <a:t>MemTable</a:t>
            </a:r>
            <a:r>
              <a:rPr dirty="0"/>
              <a:t>. Inserts maintain key order. Freezing retains the same nodes and link levels while making the structure read-only. Flush writes the sorted entries to an </a:t>
            </a:r>
            <a:r>
              <a:rPr dirty="0" err="1"/>
              <a:t>SSTable</a:t>
            </a:r>
            <a:r>
              <a:rPr dirty="0"/>
              <a:t>. Node heights in this diagram are illustrative and remain stable for a given key. Production systems may use sequence-numbered internal keys to retain multiple versions. Source: https://</a:t>
            </a:r>
            <a:r>
              <a:rPr dirty="0" err="1"/>
              <a:t>github.com</a:t>
            </a:r>
            <a:r>
              <a:rPr dirty="0"/>
              <a:t>/</a:t>
            </a:r>
            <a:r>
              <a:rPr dirty="0" err="1"/>
              <a:t>facebook</a:t>
            </a:r>
            <a:r>
              <a:rPr dirty="0"/>
              <a:t>/</a:t>
            </a:r>
            <a:r>
              <a:rPr dirty="0" err="1"/>
              <a:t>rocksdb</a:t>
            </a:r>
            <a:r>
              <a:rPr dirty="0"/>
              <a:t>/wiki/</a:t>
            </a:r>
            <a:r>
              <a:rPr dirty="0" err="1"/>
              <a:t>MemTable</a:t>
            </a:r>
            <a:endParaRPr dirty="0"/>
          </a:p>
          <a:p>
            <a:r>
              <a:rPr dirty="0"/>
              <a:t>Each </a:t>
            </a:r>
            <a:r>
              <a:rPr dirty="0" err="1"/>
              <a:t>SSTable</a:t>
            </a:r>
            <a:r>
              <a:rPr dirty="0"/>
              <a:t> is shown with a Bloom filter and index file, including compaction outputs. The Bloom filter can rule out absent keys; a positive answer still needs lookup. The index locates keys in the data file. Separate component files follow the Cassandra </a:t>
            </a:r>
            <a:r>
              <a:rPr dirty="0" err="1"/>
              <a:t>BigTable</a:t>
            </a:r>
            <a:r>
              <a:rPr dirty="0"/>
              <a:t>-style teaching model; physical packaging varies by implementation.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/architecture/</a:t>
            </a:r>
            <a:r>
              <a:rPr dirty="0" err="1"/>
              <a:t>storage_engine.html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Both </a:t>
            </a:r>
            <a:r>
              <a:rPr dirty="0" err="1"/>
              <a:t>MemTables</a:t>
            </a:r>
            <a:r>
              <a:rPr dirty="0"/>
              <a:t> use sorted </a:t>
            </a:r>
            <a:r>
              <a:rPr dirty="0" err="1"/>
              <a:t>skiplists</a:t>
            </a:r>
            <a:r>
              <a:rPr dirty="0"/>
              <a:t>, as in the default </a:t>
            </a:r>
            <a:r>
              <a:rPr dirty="0" err="1"/>
              <a:t>RocksDB</a:t>
            </a:r>
            <a:r>
              <a:rPr dirty="0"/>
              <a:t> </a:t>
            </a:r>
            <a:r>
              <a:rPr dirty="0" err="1"/>
              <a:t>MemTable</a:t>
            </a:r>
            <a:r>
              <a:rPr dirty="0"/>
              <a:t>. Inserts maintain key order. Freezing retains the same nodes and link levels while making the structure read-only. Flush writes the sorted entries to an </a:t>
            </a:r>
            <a:r>
              <a:rPr dirty="0" err="1"/>
              <a:t>SSTable</a:t>
            </a:r>
            <a:r>
              <a:rPr dirty="0"/>
              <a:t>. Node heights in this diagram are illustrative and remain stable for a given key. Production systems may use sequence-numbered internal keys to retain multiple versions. Source: https://</a:t>
            </a:r>
            <a:r>
              <a:rPr dirty="0" err="1"/>
              <a:t>github.com</a:t>
            </a:r>
            <a:r>
              <a:rPr dirty="0"/>
              <a:t>/</a:t>
            </a:r>
            <a:r>
              <a:rPr dirty="0" err="1"/>
              <a:t>facebook</a:t>
            </a:r>
            <a:r>
              <a:rPr dirty="0"/>
              <a:t>/</a:t>
            </a:r>
            <a:r>
              <a:rPr dirty="0" err="1"/>
              <a:t>rocksdb</a:t>
            </a:r>
            <a:r>
              <a:rPr dirty="0"/>
              <a:t>/wiki/</a:t>
            </a:r>
            <a:r>
              <a:rPr dirty="0" err="1"/>
              <a:t>MemTable</a:t>
            </a:r>
            <a:endParaRPr dirty="0"/>
          </a:p>
          <a:p>
            <a:r>
              <a:rPr dirty="0"/>
              <a:t>Each </a:t>
            </a:r>
            <a:r>
              <a:rPr dirty="0" err="1"/>
              <a:t>SSTable</a:t>
            </a:r>
            <a:r>
              <a:rPr dirty="0"/>
              <a:t> is shown with a Bloom filter and index file, including compaction outputs. The Bloom filter can rule out absent keys; a positive answer still needs lookup. The index locates keys in the data file. Separate component files follow the Cassandra </a:t>
            </a:r>
            <a:r>
              <a:rPr dirty="0" err="1"/>
              <a:t>BigTable</a:t>
            </a:r>
            <a:r>
              <a:rPr dirty="0"/>
              <a:t>-style teaching model; physical packaging varies by implementation.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/architecture/</a:t>
            </a:r>
            <a:r>
              <a:rPr dirty="0" err="1"/>
              <a:t>storage_engine.html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Both </a:t>
            </a:r>
            <a:r>
              <a:rPr dirty="0" err="1"/>
              <a:t>MemTables</a:t>
            </a:r>
            <a:r>
              <a:rPr dirty="0"/>
              <a:t> use sorted </a:t>
            </a:r>
            <a:r>
              <a:rPr dirty="0" err="1"/>
              <a:t>skiplists</a:t>
            </a:r>
            <a:r>
              <a:rPr dirty="0"/>
              <a:t>, as in the default </a:t>
            </a:r>
            <a:r>
              <a:rPr dirty="0" err="1"/>
              <a:t>RocksDB</a:t>
            </a:r>
            <a:r>
              <a:rPr dirty="0"/>
              <a:t> </a:t>
            </a:r>
            <a:r>
              <a:rPr dirty="0" err="1"/>
              <a:t>MemTable</a:t>
            </a:r>
            <a:r>
              <a:rPr dirty="0"/>
              <a:t>. Inserts maintain key order. Freezing retains the same nodes and link levels while making the structure read-only. Flush writes the sorted entries to an </a:t>
            </a:r>
            <a:r>
              <a:rPr dirty="0" err="1"/>
              <a:t>SSTable</a:t>
            </a:r>
            <a:r>
              <a:rPr dirty="0"/>
              <a:t>. Node heights in this diagram are illustrative and remain stable for a given key. Production systems may use sequence-numbered internal keys to retain multiple versions. Source: https://</a:t>
            </a:r>
            <a:r>
              <a:rPr dirty="0" err="1"/>
              <a:t>github.com</a:t>
            </a:r>
            <a:r>
              <a:rPr dirty="0"/>
              <a:t>/</a:t>
            </a:r>
            <a:r>
              <a:rPr dirty="0" err="1"/>
              <a:t>facebook</a:t>
            </a:r>
            <a:r>
              <a:rPr dirty="0"/>
              <a:t>/</a:t>
            </a:r>
            <a:r>
              <a:rPr dirty="0" err="1"/>
              <a:t>rocksdb</a:t>
            </a:r>
            <a:r>
              <a:rPr dirty="0"/>
              <a:t>/wiki/</a:t>
            </a:r>
            <a:r>
              <a:rPr dirty="0" err="1"/>
              <a:t>MemTable</a:t>
            </a:r>
            <a:endParaRPr dirty="0"/>
          </a:p>
          <a:p>
            <a:r>
              <a:rPr dirty="0"/>
              <a:t>Each </a:t>
            </a:r>
            <a:r>
              <a:rPr dirty="0" err="1"/>
              <a:t>SSTable</a:t>
            </a:r>
            <a:r>
              <a:rPr dirty="0"/>
              <a:t> is shown with a Bloom filter and index file, including compaction outputs. The Bloom filter can rule out absent keys; a positive answer still needs lookup. The index locates keys in the data file. Separate component files follow the Cassandra </a:t>
            </a:r>
            <a:r>
              <a:rPr dirty="0" err="1"/>
              <a:t>BigTable</a:t>
            </a:r>
            <a:r>
              <a:rPr dirty="0"/>
              <a:t>-style teaching model; physical packaging varies by implementation.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/architecture/</a:t>
            </a:r>
            <a:r>
              <a:rPr dirty="0" err="1"/>
              <a:t>storage_engine.html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Both </a:t>
            </a:r>
            <a:r>
              <a:rPr dirty="0" err="1"/>
              <a:t>MemTables</a:t>
            </a:r>
            <a:r>
              <a:rPr dirty="0"/>
              <a:t> use sorted </a:t>
            </a:r>
            <a:r>
              <a:rPr dirty="0" err="1"/>
              <a:t>skiplists</a:t>
            </a:r>
            <a:r>
              <a:rPr dirty="0"/>
              <a:t>, as in the default </a:t>
            </a:r>
            <a:r>
              <a:rPr dirty="0" err="1"/>
              <a:t>RocksDB</a:t>
            </a:r>
            <a:r>
              <a:rPr dirty="0"/>
              <a:t> </a:t>
            </a:r>
            <a:r>
              <a:rPr dirty="0" err="1"/>
              <a:t>MemTable</a:t>
            </a:r>
            <a:r>
              <a:rPr dirty="0"/>
              <a:t>. Inserts maintain key order. Freezing retains the same nodes and link levels while making the structure read-only. Flush writes the sorted entries to an </a:t>
            </a:r>
            <a:r>
              <a:rPr dirty="0" err="1"/>
              <a:t>SSTable</a:t>
            </a:r>
            <a:r>
              <a:rPr dirty="0"/>
              <a:t>. Node heights in this diagram are illustrative and remain stable for a given key. Production systems may use sequence-numbered internal keys to retain multiple versions. Source: https://</a:t>
            </a:r>
            <a:r>
              <a:rPr dirty="0" err="1"/>
              <a:t>github.com</a:t>
            </a:r>
            <a:r>
              <a:rPr dirty="0"/>
              <a:t>/</a:t>
            </a:r>
            <a:r>
              <a:rPr dirty="0" err="1"/>
              <a:t>facebook</a:t>
            </a:r>
            <a:r>
              <a:rPr dirty="0"/>
              <a:t>/</a:t>
            </a:r>
            <a:r>
              <a:rPr dirty="0" err="1"/>
              <a:t>rocksdb</a:t>
            </a:r>
            <a:r>
              <a:rPr dirty="0"/>
              <a:t>/wiki/</a:t>
            </a:r>
            <a:r>
              <a:rPr dirty="0" err="1"/>
              <a:t>MemTable</a:t>
            </a:r>
            <a:endParaRPr dirty="0"/>
          </a:p>
          <a:p>
            <a:r>
              <a:rPr dirty="0"/>
              <a:t>Each </a:t>
            </a:r>
            <a:r>
              <a:rPr dirty="0" err="1"/>
              <a:t>SSTable</a:t>
            </a:r>
            <a:r>
              <a:rPr dirty="0"/>
              <a:t> is shown with a Bloom filter and index file, including compaction outputs. The Bloom filter can rule out absent keys; a positive answer still needs lookup. The index locates keys in the data file. Separate component files follow the Cassandra </a:t>
            </a:r>
            <a:r>
              <a:rPr dirty="0" err="1"/>
              <a:t>BigTable</a:t>
            </a:r>
            <a:r>
              <a:rPr dirty="0"/>
              <a:t>-style teaching model; physical packaging varies by implementation.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/architecture/</a:t>
            </a:r>
            <a:r>
              <a:rPr dirty="0" err="1"/>
              <a:t>storage_engine.html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Both </a:t>
            </a:r>
            <a:r>
              <a:rPr dirty="0" err="1"/>
              <a:t>MemTables</a:t>
            </a:r>
            <a:r>
              <a:rPr dirty="0"/>
              <a:t> use sorted </a:t>
            </a:r>
            <a:r>
              <a:rPr dirty="0" err="1"/>
              <a:t>skiplists</a:t>
            </a:r>
            <a:r>
              <a:rPr dirty="0"/>
              <a:t>, as in the default </a:t>
            </a:r>
            <a:r>
              <a:rPr dirty="0" err="1"/>
              <a:t>RocksDB</a:t>
            </a:r>
            <a:r>
              <a:rPr dirty="0"/>
              <a:t> </a:t>
            </a:r>
            <a:r>
              <a:rPr dirty="0" err="1"/>
              <a:t>MemTable</a:t>
            </a:r>
            <a:r>
              <a:rPr dirty="0"/>
              <a:t>. Inserts maintain key order. Freezing retains the same nodes and link levels while making the structure read-only. Flush writes the sorted entries to an </a:t>
            </a:r>
            <a:r>
              <a:rPr dirty="0" err="1"/>
              <a:t>SSTable</a:t>
            </a:r>
            <a:r>
              <a:rPr dirty="0"/>
              <a:t>. Node heights in this diagram are illustrative and remain stable for a given key. Production systems may use sequence-numbered internal keys to retain multiple versions. Source: https://</a:t>
            </a:r>
            <a:r>
              <a:rPr dirty="0" err="1"/>
              <a:t>github.com</a:t>
            </a:r>
            <a:r>
              <a:rPr dirty="0"/>
              <a:t>/</a:t>
            </a:r>
            <a:r>
              <a:rPr dirty="0" err="1"/>
              <a:t>facebook</a:t>
            </a:r>
            <a:r>
              <a:rPr dirty="0"/>
              <a:t>/</a:t>
            </a:r>
            <a:r>
              <a:rPr dirty="0" err="1"/>
              <a:t>rocksdb</a:t>
            </a:r>
            <a:r>
              <a:rPr dirty="0"/>
              <a:t>/wiki/</a:t>
            </a:r>
            <a:r>
              <a:rPr dirty="0" err="1"/>
              <a:t>MemTable</a:t>
            </a:r>
            <a:endParaRPr dirty="0"/>
          </a:p>
          <a:p>
            <a:r>
              <a:rPr dirty="0"/>
              <a:t>Each </a:t>
            </a:r>
            <a:r>
              <a:rPr dirty="0" err="1"/>
              <a:t>SSTable</a:t>
            </a:r>
            <a:r>
              <a:rPr dirty="0"/>
              <a:t> is shown with a Bloom filter and index file, including compaction outputs. The Bloom filter can rule out absent keys; a positive answer still needs lookup. The index locates keys in the data file. Separate component files follow the Cassandra </a:t>
            </a:r>
            <a:r>
              <a:rPr dirty="0" err="1"/>
              <a:t>BigTable</a:t>
            </a:r>
            <a:r>
              <a:rPr dirty="0"/>
              <a:t>-style teaching model; physical packaging varies by implementation.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/architecture/</a:t>
            </a:r>
            <a:r>
              <a:rPr dirty="0" err="1"/>
              <a:t>storage_engine.html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Both </a:t>
            </a:r>
            <a:r>
              <a:rPr dirty="0" err="1"/>
              <a:t>MemTables</a:t>
            </a:r>
            <a:r>
              <a:rPr dirty="0"/>
              <a:t> use sorted </a:t>
            </a:r>
            <a:r>
              <a:rPr dirty="0" err="1"/>
              <a:t>skiplists</a:t>
            </a:r>
            <a:r>
              <a:rPr dirty="0"/>
              <a:t>, as in the default </a:t>
            </a:r>
            <a:r>
              <a:rPr dirty="0" err="1"/>
              <a:t>RocksDB</a:t>
            </a:r>
            <a:r>
              <a:rPr dirty="0"/>
              <a:t> </a:t>
            </a:r>
            <a:r>
              <a:rPr dirty="0" err="1"/>
              <a:t>MemTable</a:t>
            </a:r>
            <a:r>
              <a:rPr dirty="0"/>
              <a:t>. Inserts maintain key order. Freezing retains the same nodes and link levels while making the structure read-only. Flush writes the sorted entries to an </a:t>
            </a:r>
            <a:r>
              <a:rPr dirty="0" err="1"/>
              <a:t>SSTable</a:t>
            </a:r>
            <a:r>
              <a:rPr dirty="0"/>
              <a:t>. Node heights in this diagram are illustrative and remain stable for a given key. Production systems may use sequence-numbered internal keys to retain multiple versions. Source: https://</a:t>
            </a:r>
            <a:r>
              <a:rPr dirty="0" err="1"/>
              <a:t>github.com</a:t>
            </a:r>
            <a:r>
              <a:rPr dirty="0"/>
              <a:t>/</a:t>
            </a:r>
            <a:r>
              <a:rPr dirty="0" err="1"/>
              <a:t>facebook</a:t>
            </a:r>
            <a:r>
              <a:rPr dirty="0"/>
              <a:t>/</a:t>
            </a:r>
            <a:r>
              <a:rPr dirty="0" err="1"/>
              <a:t>rocksdb</a:t>
            </a:r>
            <a:r>
              <a:rPr dirty="0"/>
              <a:t>/wiki/</a:t>
            </a:r>
            <a:r>
              <a:rPr dirty="0" err="1"/>
              <a:t>MemTable</a:t>
            </a:r>
            <a:endParaRPr dirty="0"/>
          </a:p>
          <a:p>
            <a:r>
              <a:rPr dirty="0"/>
              <a:t>Each </a:t>
            </a:r>
            <a:r>
              <a:rPr dirty="0" err="1"/>
              <a:t>SSTable</a:t>
            </a:r>
            <a:r>
              <a:rPr dirty="0"/>
              <a:t> is shown with a Bloom filter and index file, including compaction outputs. The Bloom filter can rule out absent keys; a positive answer still needs lookup. The index locates keys in the data file. Separate component files follow the Cassandra </a:t>
            </a:r>
            <a:r>
              <a:rPr dirty="0" err="1"/>
              <a:t>BigTable</a:t>
            </a:r>
            <a:r>
              <a:rPr dirty="0"/>
              <a:t>-style teaching model; physical packaging varies by implementation.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/architecture/</a:t>
            </a:r>
            <a:r>
              <a:rPr dirty="0" err="1"/>
              <a:t>storage_engine.html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Both </a:t>
            </a:r>
            <a:r>
              <a:rPr dirty="0" err="1"/>
              <a:t>MemTables</a:t>
            </a:r>
            <a:r>
              <a:rPr dirty="0"/>
              <a:t> use sorted </a:t>
            </a:r>
            <a:r>
              <a:rPr dirty="0" err="1"/>
              <a:t>skiplists</a:t>
            </a:r>
            <a:r>
              <a:rPr dirty="0"/>
              <a:t>, as in the default </a:t>
            </a:r>
            <a:r>
              <a:rPr dirty="0" err="1"/>
              <a:t>RocksDB</a:t>
            </a:r>
            <a:r>
              <a:rPr dirty="0"/>
              <a:t> </a:t>
            </a:r>
            <a:r>
              <a:rPr dirty="0" err="1"/>
              <a:t>MemTable</a:t>
            </a:r>
            <a:r>
              <a:rPr dirty="0"/>
              <a:t>. Inserts maintain key order. Freezing retains the same nodes and link levels while making the structure read-only. Flush writes the sorted entries to an </a:t>
            </a:r>
            <a:r>
              <a:rPr dirty="0" err="1"/>
              <a:t>SSTable</a:t>
            </a:r>
            <a:r>
              <a:rPr dirty="0"/>
              <a:t>. Node heights in this diagram are illustrative and remain stable for a given key. Production systems may use sequence-numbered internal keys to retain multiple versions. Source: https://</a:t>
            </a:r>
            <a:r>
              <a:rPr dirty="0" err="1"/>
              <a:t>github.com</a:t>
            </a:r>
            <a:r>
              <a:rPr dirty="0"/>
              <a:t>/</a:t>
            </a:r>
            <a:r>
              <a:rPr dirty="0" err="1"/>
              <a:t>facebook</a:t>
            </a:r>
            <a:r>
              <a:rPr dirty="0"/>
              <a:t>/</a:t>
            </a:r>
            <a:r>
              <a:rPr dirty="0" err="1"/>
              <a:t>rocksdb</a:t>
            </a:r>
            <a:r>
              <a:rPr dirty="0"/>
              <a:t>/wiki/</a:t>
            </a:r>
            <a:r>
              <a:rPr dirty="0" err="1"/>
              <a:t>MemTable</a:t>
            </a:r>
            <a:endParaRPr dirty="0"/>
          </a:p>
          <a:p>
            <a:r>
              <a:rPr dirty="0"/>
              <a:t>Each </a:t>
            </a:r>
            <a:r>
              <a:rPr dirty="0" err="1"/>
              <a:t>SSTable</a:t>
            </a:r>
            <a:r>
              <a:rPr dirty="0"/>
              <a:t> is shown with a Bloom filter and index file, including compaction outputs. The Bloom filter can rule out absent keys; a positive answer still needs lookup. The index locates keys in the data file. Separate component files follow the Cassandra </a:t>
            </a:r>
            <a:r>
              <a:rPr dirty="0" err="1"/>
              <a:t>BigTable</a:t>
            </a:r>
            <a:r>
              <a:rPr dirty="0"/>
              <a:t>-style teaching model; physical packaging varies by implementation.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/architecture/</a:t>
            </a:r>
            <a:r>
              <a:rPr dirty="0" err="1"/>
              <a:t>storage_engine.html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Both </a:t>
            </a:r>
            <a:r>
              <a:rPr dirty="0" err="1"/>
              <a:t>MemTables</a:t>
            </a:r>
            <a:r>
              <a:rPr dirty="0"/>
              <a:t> use sorted </a:t>
            </a:r>
            <a:r>
              <a:rPr dirty="0" err="1"/>
              <a:t>skiplists</a:t>
            </a:r>
            <a:r>
              <a:rPr dirty="0"/>
              <a:t>, as in the default </a:t>
            </a:r>
            <a:r>
              <a:rPr dirty="0" err="1"/>
              <a:t>RocksDB</a:t>
            </a:r>
            <a:r>
              <a:rPr dirty="0"/>
              <a:t> </a:t>
            </a:r>
            <a:r>
              <a:rPr dirty="0" err="1"/>
              <a:t>MemTable</a:t>
            </a:r>
            <a:r>
              <a:rPr dirty="0"/>
              <a:t>. Inserts maintain key order. Freezing retains the same nodes and link levels while making the structure read-only. Flush writes the sorted entries to an </a:t>
            </a:r>
            <a:r>
              <a:rPr dirty="0" err="1"/>
              <a:t>SSTable</a:t>
            </a:r>
            <a:r>
              <a:rPr dirty="0"/>
              <a:t>. Node heights in this diagram are illustrative and remain stable for a given key. Production systems may use sequence-numbered internal keys to retain multiple versions. Source: https://</a:t>
            </a:r>
            <a:r>
              <a:rPr dirty="0" err="1"/>
              <a:t>github.com</a:t>
            </a:r>
            <a:r>
              <a:rPr dirty="0"/>
              <a:t>/</a:t>
            </a:r>
            <a:r>
              <a:rPr dirty="0" err="1"/>
              <a:t>facebook</a:t>
            </a:r>
            <a:r>
              <a:rPr dirty="0"/>
              <a:t>/</a:t>
            </a:r>
            <a:r>
              <a:rPr dirty="0" err="1"/>
              <a:t>rocksdb</a:t>
            </a:r>
            <a:r>
              <a:rPr dirty="0"/>
              <a:t>/wiki/</a:t>
            </a:r>
            <a:r>
              <a:rPr dirty="0" err="1"/>
              <a:t>MemTable</a:t>
            </a:r>
            <a:endParaRPr dirty="0"/>
          </a:p>
          <a:p>
            <a:r>
              <a:rPr dirty="0"/>
              <a:t>Each </a:t>
            </a:r>
            <a:r>
              <a:rPr dirty="0" err="1"/>
              <a:t>SSTable</a:t>
            </a:r>
            <a:r>
              <a:rPr dirty="0"/>
              <a:t> is shown with a Bloom filter and index file, including compaction outputs. The Bloom filter can rule out absent keys; a positive answer still needs lookup. The index locates keys in the data file. Separate component files follow the Cassandra </a:t>
            </a:r>
            <a:r>
              <a:rPr dirty="0" err="1"/>
              <a:t>BigTable</a:t>
            </a:r>
            <a:r>
              <a:rPr dirty="0"/>
              <a:t>-style teaching model; physical packaging varies by implementation.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/architecture/</a:t>
            </a:r>
            <a:r>
              <a:rPr dirty="0" err="1"/>
              <a:t>storage_engine.html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Both </a:t>
            </a:r>
            <a:r>
              <a:rPr dirty="0" err="1"/>
              <a:t>MemTables</a:t>
            </a:r>
            <a:r>
              <a:rPr dirty="0"/>
              <a:t> use sorted </a:t>
            </a:r>
            <a:r>
              <a:rPr dirty="0" err="1"/>
              <a:t>skiplists</a:t>
            </a:r>
            <a:r>
              <a:rPr dirty="0"/>
              <a:t>, as in the default </a:t>
            </a:r>
            <a:r>
              <a:rPr dirty="0" err="1"/>
              <a:t>RocksDB</a:t>
            </a:r>
            <a:r>
              <a:rPr dirty="0"/>
              <a:t> </a:t>
            </a:r>
            <a:r>
              <a:rPr dirty="0" err="1"/>
              <a:t>MemTable</a:t>
            </a:r>
            <a:r>
              <a:rPr dirty="0"/>
              <a:t>. Inserts maintain key order. Freezing retains the same nodes and link levels while making the structure read-only. Flush writes the sorted entries to an </a:t>
            </a:r>
            <a:r>
              <a:rPr dirty="0" err="1"/>
              <a:t>SSTable</a:t>
            </a:r>
            <a:r>
              <a:rPr dirty="0"/>
              <a:t>. Node heights in this diagram are illustrative and remain stable for a given key. Production systems may use sequence-numbered internal keys to retain multiple versions. Source: https://</a:t>
            </a:r>
            <a:r>
              <a:rPr dirty="0" err="1"/>
              <a:t>github.com</a:t>
            </a:r>
            <a:r>
              <a:rPr dirty="0"/>
              <a:t>/</a:t>
            </a:r>
            <a:r>
              <a:rPr dirty="0" err="1"/>
              <a:t>facebook</a:t>
            </a:r>
            <a:r>
              <a:rPr dirty="0"/>
              <a:t>/</a:t>
            </a:r>
            <a:r>
              <a:rPr dirty="0" err="1"/>
              <a:t>rocksdb</a:t>
            </a:r>
            <a:r>
              <a:rPr dirty="0"/>
              <a:t>/wiki/</a:t>
            </a:r>
            <a:r>
              <a:rPr dirty="0" err="1"/>
              <a:t>MemTable</a:t>
            </a:r>
            <a:endParaRPr dirty="0"/>
          </a:p>
          <a:p>
            <a:r>
              <a:rPr dirty="0"/>
              <a:t>Each </a:t>
            </a:r>
            <a:r>
              <a:rPr dirty="0" err="1"/>
              <a:t>SSTable</a:t>
            </a:r>
            <a:r>
              <a:rPr dirty="0"/>
              <a:t> is shown with a Bloom filter and index file, including compaction outputs. The Bloom filter can rule out absent keys; a positive answer still needs lookup. The index locates keys in the data file. Separate component files follow the Cassandra </a:t>
            </a:r>
            <a:r>
              <a:rPr dirty="0" err="1"/>
              <a:t>BigTable</a:t>
            </a:r>
            <a:r>
              <a:rPr dirty="0"/>
              <a:t>-style teaching model; physical packaging varies by implementation.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/architecture/</a:t>
            </a:r>
            <a:r>
              <a:rPr dirty="0" err="1"/>
              <a:t>storage_engine.html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Both </a:t>
            </a:r>
            <a:r>
              <a:rPr dirty="0" err="1"/>
              <a:t>MemTables</a:t>
            </a:r>
            <a:r>
              <a:rPr dirty="0"/>
              <a:t> use sorted </a:t>
            </a:r>
            <a:r>
              <a:rPr dirty="0" err="1"/>
              <a:t>skiplists</a:t>
            </a:r>
            <a:r>
              <a:rPr dirty="0"/>
              <a:t>, as in the default </a:t>
            </a:r>
            <a:r>
              <a:rPr dirty="0" err="1"/>
              <a:t>RocksDB</a:t>
            </a:r>
            <a:r>
              <a:rPr dirty="0"/>
              <a:t> </a:t>
            </a:r>
            <a:r>
              <a:rPr dirty="0" err="1"/>
              <a:t>MemTable</a:t>
            </a:r>
            <a:r>
              <a:rPr dirty="0"/>
              <a:t>. Inserts maintain key order. Freezing retains the same nodes and link levels while making the structure read-only. Flush writes the sorted entries to an </a:t>
            </a:r>
            <a:r>
              <a:rPr dirty="0" err="1"/>
              <a:t>SSTable</a:t>
            </a:r>
            <a:r>
              <a:rPr dirty="0"/>
              <a:t>. Node heights in this diagram are illustrative and remain stable for a given key. Production systems may use sequence-numbered internal keys to retain multiple versions. Source: https://</a:t>
            </a:r>
            <a:r>
              <a:rPr dirty="0" err="1"/>
              <a:t>github.com</a:t>
            </a:r>
            <a:r>
              <a:rPr dirty="0"/>
              <a:t>/</a:t>
            </a:r>
            <a:r>
              <a:rPr dirty="0" err="1"/>
              <a:t>facebook</a:t>
            </a:r>
            <a:r>
              <a:rPr dirty="0"/>
              <a:t>/</a:t>
            </a:r>
            <a:r>
              <a:rPr dirty="0" err="1"/>
              <a:t>rocksdb</a:t>
            </a:r>
            <a:r>
              <a:rPr dirty="0"/>
              <a:t>/wiki/</a:t>
            </a:r>
            <a:r>
              <a:rPr dirty="0" err="1"/>
              <a:t>MemTable</a:t>
            </a:r>
            <a:endParaRPr dirty="0"/>
          </a:p>
          <a:p>
            <a:r>
              <a:rPr dirty="0"/>
              <a:t>Each </a:t>
            </a:r>
            <a:r>
              <a:rPr dirty="0" err="1"/>
              <a:t>SSTable</a:t>
            </a:r>
            <a:r>
              <a:rPr dirty="0"/>
              <a:t> is shown with a Bloom filter and index file, including compaction outputs. The Bloom filter can rule out absent keys; a positive answer still needs lookup. The index locates keys in the data file. Separate component files follow the Cassandra </a:t>
            </a:r>
            <a:r>
              <a:rPr dirty="0" err="1"/>
              <a:t>BigTable</a:t>
            </a:r>
            <a:r>
              <a:rPr dirty="0"/>
              <a:t>-style teaching model; physical packaging varies by implementation.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/architecture/</a:t>
            </a:r>
            <a:r>
              <a:rPr dirty="0" err="1"/>
              <a:t>storage_engine.html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Both </a:t>
            </a:r>
            <a:r>
              <a:rPr dirty="0" err="1"/>
              <a:t>MemTables</a:t>
            </a:r>
            <a:r>
              <a:rPr dirty="0"/>
              <a:t> use sorted </a:t>
            </a:r>
            <a:r>
              <a:rPr dirty="0" err="1"/>
              <a:t>skiplists</a:t>
            </a:r>
            <a:r>
              <a:rPr dirty="0"/>
              <a:t>, as in the default </a:t>
            </a:r>
            <a:r>
              <a:rPr dirty="0" err="1"/>
              <a:t>RocksDB</a:t>
            </a:r>
            <a:r>
              <a:rPr dirty="0"/>
              <a:t> </a:t>
            </a:r>
            <a:r>
              <a:rPr dirty="0" err="1"/>
              <a:t>MemTable</a:t>
            </a:r>
            <a:r>
              <a:rPr dirty="0"/>
              <a:t>. Inserts maintain key order. Freezing retains the same nodes and link levels while making the structure read-only. Flush writes the sorted entries to an </a:t>
            </a:r>
            <a:r>
              <a:rPr dirty="0" err="1"/>
              <a:t>SSTable</a:t>
            </a:r>
            <a:r>
              <a:rPr dirty="0"/>
              <a:t>. Node heights in this diagram are illustrative and remain stable for a given key. Production systems may use sequence-numbered internal keys to retain multiple versions. Source: https://</a:t>
            </a:r>
            <a:r>
              <a:rPr dirty="0" err="1"/>
              <a:t>github.com</a:t>
            </a:r>
            <a:r>
              <a:rPr dirty="0"/>
              <a:t>/</a:t>
            </a:r>
            <a:r>
              <a:rPr dirty="0" err="1"/>
              <a:t>facebook</a:t>
            </a:r>
            <a:r>
              <a:rPr dirty="0"/>
              <a:t>/</a:t>
            </a:r>
            <a:r>
              <a:rPr dirty="0" err="1"/>
              <a:t>rocksdb</a:t>
            </a:r>
            <a:r>
              <a:rPr dirty="0"/>
              <a:t>/wiki/</a:t>
            </a:r>
            <a:r>
              <a:rPr dirty="0" err="1"/>
              <a:t>MemTable</a:t>
            </a:r>
            <a:endParaRPr dirty="0"/>
          </a:p>
          <a:p>
            <a:r>
              <a:rPr dirty="0"/>
              <a:t>Each </a:t>
            </a:r>
            <a:r>
              <a:rPr dirty="0" err="1"/>
              <a:t>SSTable</a:t>
            </a:r>
            <a:r>
              <a:rPr dirty="0"/>
              <a:t> is shown with a Bloom filter and index file, including compaction outputs. The Bloom filter can rule out absent keys; a positive answer still needs lookup. The index locates keys in the data file. Separate component files follow the Cassandra </a:t>
            </a:r>
            <a:r>
              <a:rPr dirty="0" err="1"/>
              <a:t>BigTable</a:t>
            </a:r>
            <a:r>
              <a:rPr dirty="0"/>
              <a:t>-style teaching model; physical packaging varies by implementation.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/architecture/</a:t>
            </a:r>
            <a:r>
              <a:rPr dirty="0" err="1"/>
              <a:t>storage_engine.html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Both </a:t>
            </a:r>
            <a:r>
              <a:rPr dirty="0" err="1"/>
              <a:t>MemTables</a:t>
            </a:r>
            <a:r>
              <a:rPr dirty="0"/>
              <a:t> use sorted </a:t>
            </a:r>
            <a:r>
              <a:rPr dirty="0" err="1"/>
              <a:t>skiplists</a:t>
            </a:r>
            <a:r>
              <a:rPr dirty="0"/>
              <a:t>, as in the default </a:t>
            </a:r>
            <a:r>
              <a:rPr dirty="0" err="1"/>
              <a:t>RocksDB</a:t>
            </a:r>
            <a:r>
              <a:rPr dirty="0"/>
              <a:t> </a:t>
            </a:r>
            <a:r>
              <a:rPr dirty="0" err="1"/>
              <a:t>MemTable</a:t>
            </a:r>
            <a:r>
              <a:rPr dirty="0"/>
              <a:t>. Inserts maintain key order. Freezing retains the same nodes and link levels while making the structure read-only. Flush writes the sorted entries to an </a:t>
            </a:r>
            <a:r>
              <a:rPr dirty="0" err="1"/>
              <a:t>SSTable</a:t>
            </a:r>
            <a:r>
              <a:rPr dirty="0"/>
              <a:t>. Node heights in this diagram are illustrative and remain stable for a given key. Production systems may use sequence-numbered internal keys to retain multiple versions. Source: https://</a:t>
            </a:r>
            <a:r>
              <a:rPr dirty="0" err="1"/>
              <a:t>github.com</a:t>
            </a:r>
            <a:r>
              <a:rPr dirty="0"/>
              <a:t>/</a:t>
            </a:r>
            <a:r>
              <a:rPr dirty="0" err="1"/>
              <a:t>facebook</a:t>
            </a:r>
            <a:r>
              <a:rPr dirty="0"/>
              <a:t>/</a:t>
            </a:r>
            <a:r>
              <a:rPr dirty="0" err="1"/>
              <a:t>rocksdb</a:t>
            </a:r>
            <a:r>
              <a:rPr dirty="0"/>
              <a:t>/wiki/</a:t>
            </a:r>
            <a:r>
              <a:rPr dirty="0" err="1"/>
              <a:t>MemTable</a:t>
            </a:r>
            <a:endParaRPr dirty="0"/>
          </a:p>
          <a:p>
            <a:r>
              <a:rPr dirty="0"/>
              <a:t>Each </a:t>
            </a:r>
            <a:r>
              <a:rPr dirty="0" err="1"/>
              <a:t>SSTable</a:t>
            </a:r>
            <a:r>
              <a:rPr dirty="0"/>
              <a:t> is shown with a Bloom filter and index file, including compaction outputs. The Bloom filter can rule out absent keys; a positive answer still needs lookup. The index locates keys in the data file. Separate component files follow the Cassandra </a:t>
            </a:r>
            <a:r>
              <a:rPr dirty="0" err="1"/>
              <a:t>BigTable</a:t>
            </a:r>
            <a:r>
              <a:rPr dirty="0"/>
              <a:t>-style teaching model; physical packaging varies by implementation.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/architecture/</a:t>
            </a:r>
            <a:r>
              <a:rPr dirty="0" err="1"/>
              <a:t>storage_engine.html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  <a:p>
            <a:r>
              <a:rPr dirty="0"/>
              <a:t>Final read state: active M:60 A:60; immutable M:40 H:50; L0 #5 A:30 H:31 K:32; L0 #4 C:21 F:22 H:20; L1 A A:12 C:11 D:8 F:9; L1 B H:2 K:6 L:7 M:5. All five reads share this exact state. Whole-value updates, newest-write order, no snapshots or deletes. C has a scripted Bloom false positive in #5. Source: https://</a:t>
            </a:r>
            <a:r>
              <a:rPr dirty="0" err="1"/>
              <a:t>cassandra.apache.org</a:t>
            </a:r>
            <a:r>
              <a:rPr dirty="0"/>
              <a:t>/doc/4.1/</a:t>
            </a:r>
            <a:r>
              <a:rPr dirty="0" err="1"/>
              <a:t>cassandra</a:t>
            </a:r>
            <a:r>
              <a:rPr dirty="0"/>
              <a:t>/operating/</a:t>
            </a:r>
            <a:r>
              <a:rPr dirty="0" err="1"/>
              <a:t>bloom_filters.html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SM"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4048" y="182880"/>
            <a:ext cx="4572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2430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Interactive LSM-Tree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7589520" y="246888"/>
            <a:ext cx="4160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Click the blue action button in Slide Show mode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384048" y="658368"/>
            <a:ext cx="11384280" cy="0"/>
          </a:xfrm>
          <a:prstGeom prst="line">
            <a:avLst/>
          </a:prstGeom>
          <a:noFill/>
          <a:ln w="15240">
            <a:solidFill>
              <a:srgbClr val="D8DE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521440" y="6492240"/>
            <a:ext cx="27432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A0A8B2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521440" y="6492240"/>
            <a:ext cx="27432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A0A8B2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slide" Target="slide43.xml"/><Relationship Id="rId4" Type="http://schemas.openxmlformats.org/officeDocument/2006/relationships/slide" Target="slide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slide" Target="slide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slide" Target="slide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slide" Target="slide4.xml"/><Relationship Id="rId4" Type="http://schemas.openxmlformats.org/officeDocument/2006/relationships/slide" Target="slide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slide" Target="slide5.xml"/><Relationship Id="rId4" Type="http://schemas.openxmlformats.org/officeDocument/2006/relationships/slide" Target="slide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slide" Target="slide6.xml"/><Relationship Id="rId4" Type="http://schemas.openxmlformats.org/officeDocument/2006/relationships/slide" Target="slide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slide" Target="slide7.xml"/><Relationship Id="rId4" Type="http://schemas.openxmlformats.org/officeDocument/2006/relationships/slide" Target="slide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slide" Target="slide8.xml"/><Relationship Id="rId4" Type="http://schemas.openxmlformats.org/officeDocument/2006/relationships/slide" Target="slide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slide" Target="slide9.xml"/><Relationship Id="rId4" Type="http://schemas.openxmlformats.org/officeDocument/2006/relationships/slide" Target="slide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slide" Target="slide12.xml"/><Relationship Id="rId4" Type="http://schemas.openxmlformats.org/officeDocument/2006/relationships/slide" Target="slide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slide" Target="slide13.xml"/><Relationship Id="rId4" Type="http://schemas.openxmlformats.org/officeDocument/2006/relationships/slide" Target="slide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slide" Target="slide14.xml"/><Relationship Id="rId4" Type="http://schemas.openxmlformats.org/officeDocument/2006/relationships/slide" Target="slide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slide" Target="slide15.xml"/><Relationship Id="rId4" Type="http://schemas.openxmlformats.org/officeDocument/2006/relationships/slide" Target="slide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slide" Target="slide16.xml"/><Relationship Id="rId4" Type="http://schemas.openxmlformats.org/officeDocument/2006/relationships/slide" Target="slide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slide" Target="slide17.xml"/><Relationship Id="rId4" Type="http://schemas.openxmlformats.org/officeDocument/2006/relationships/slide" Target="slide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slide" Target="slide18.xml"/><Relationship Id="rId4" Type="http://schemas.openxmlformats.org/officeDocument/2006/relationships/slide" Target="slide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slide" Target="slide19.xml"/><Relationship Id="rId4" Type="http://schemas.openxmlformats.org/officeDocument/2006/relationships/slide" Target="slide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slide" Target="slide20.xml"/><Relationship Id="rId4" Type="http://schemas.openxmlformats.org/officeDocument/2006/relationships/slide" Target="slide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slide" Target="slide21.xml"/><Relationship Id="rId4" Type="http://schemas.openxmlformats.org/officeDocument/2006/relationships/slide" Target="slide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slide" Target="slide22.xml"/><Relationship Id="rId4" Type="http://schemas.openxmlformats.org/officeDocument/2006/relationships/slide" Target="slide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21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slide" Target="slide23.xml"/><Relationship Id="rId4" Type="http://schemas.openxmlformats.org/officeDocument/2006/relationships/slide" Target="slide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slide" Target="slide24.xml"/><Relationship Id="rId4" Type="http://schemas.openxmlformats.org/officeDocument/2006/relationships/slide" Target="slide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slide" Target="slide25.xml"/><Relationship Id="rId4" Type="http://schemas.openxmlformats.org/officeDocument/2006/relationships/slide" Target="slide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24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slide" Target="slide26.xml"/><Relationship Id="rId4" Type="http://schemas.openxmlformats.org/officeDocument/2006/relationships/slide" Target="slide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25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slide" Target="slide27.xml"/><Relationship Id="rId4" Type="http://schemas.openxmlformats.org/officeDocument/2006/relationships/slide" Target="slide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slide" Target="slide28.xml"/><Relationship Id="rId4" Type="http://schemas.openxmlformats.org/officeDocument/2006/relationships/slide" Target="slide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27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slide" Target="slide29.xml"/><Relationship Id="rId4" Type="http://schemas.openxmlformats.org/officeDocument/2006/relationships/slide" Target="slide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28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slide" Target="slide30.xml"/><Relationship Id="rId4" Type="http://schemas.openxmlformats.org/officeDocument/2006/relationships/slide" Target="slide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29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slide" Target="slide31.xml"/><Relationship Id="rId4" Type="http://schemas.openxmlformats.org/officeDocument/2006/relationships/slide" Target="slide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30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slide" Target="slide32.xml"/><Relationship Id="rId4" Type="http://schemas.openxmlformats.org/officeDocument/2006/relationships/slide" Target="slide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" Target="slide31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5" Type="http://schemas.openxmlformats.org/officeDocument/2006/relationships/slide" Target="slide33.xml"/><Relationship Id="rId4" Type="http://schemas.openxmlformats.org/officeDocument/2006/relationships/slide" Target="slide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" Target="slide32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slide" Target="slide34.xml"/><Relationship Id="rId4" Type="http://schemas.openxmlformats.org/officeDocument/2006/relationships/slide" Target="slide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" Target="slide33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5" Type="http://schemas.openxmlformats.org/officeDocument/2006/relationships/slide" Target="slide35.xml"/><Relationship Id="rId4" Type="http://schemas.openxmlformats.org/officeDocument/2006/relationships/slide" Target="slide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" Target="slide34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5" Type="http://schemas.openxmlformats.org/officeDocument/2006/relationships/slide" Target="slide36.xml"/><Relationship Id="rId4" Type="http://schemas.openxmlformats.org/officeDocument/2006/relationships/slide" Target="slide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" Target="slide35.xm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5" Type="http://schemas.openxmlformats.org/officeDocument/2006/relationships/slide" Target="slide37.xml"/><Relationship Id="rId4" Type="http://schemas.openxmlformats.org/officeDocument/2006/relationships/slide" Target="slide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" Target="slide36.xm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5" Type="http://schemas.openxmlformats.org/officeDocument/2006/relationships/slide" Target="slide38.xml"/><Relationship Id="rId4" Type="http://schemas.openxmlformats.org/officeDocument/2006/relationships/slide" Target="slide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" Target="slide37.xm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5" Type="http://schemas.openxmlformats.org/officeDocument/2006/relationships/slide" Target="slide39.xml"/><Relationship Id="rId4" Type="http://schemas.openxmlformats.org/officeDocument/2006/relationships/slide" Target="slide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" Target="slide38.xm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5" Type="http://schemas.openxmlformats.org/officeDocument/2006/relationships/slide" Target="slide40.xml"/><Relationship Id="rId4" Type="http://schemas.openxmlformats.org/officeDocument/2006/relationships/slide" Target="slide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" Target="slide39.xm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5" Type="http://schemas.openxmlformats.org/officeDocument/2006/relationships/slide" Target="slide41.xml"/><Relationship Id="rId4" Type="http://schemas.openxmlformats.org/officeDocument/2006/relationships/slide" Target="slide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" Target="slide40.xm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5" Type="http://schemas.openxmlformats.org/officeDocument/2006/relationships/slide" Target="slide42.xml"/><Relationship Id="rId4" Type="http://schemas.openxmlformats.org/officeDocument/2006/relationships/slide" Target="slide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" Target="slide41.xm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5" Type="http://schemas.openxmlformats.org/officeDocument/2006/relationships/slide" Target="slide43.xml"/><Relationship Id="rId4" Type="http://schemas.openxmlformats.org/officeDocument/2006/relationships/slide" Target="slide2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slide" Target="slide56.xml"/><Relationship Id="rId3" Type="http://schemas.openxmlformats.org/officeDocument/2006/relationships/slide" Target="slide42.xml"/><Relationship Id="rId7" Type="http://schemas.openxmlformats.org/officeDocument/2006/relationships/slide" Target="slide50.xm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6.xml"/><Relationship Id="rId5" Type="http://schemas.openxmlformats.org/officeDocument/2006/relationships/slide" Target="slide44.xml"/><Relationship Id="rId4" Type="http://schemas.openxmlformats.org/officeDocument/2006/relationships/slide" Target="slide2.xml"/><Relationship Id="rId9" Type="http://schemas.openxmlformats.org/officeDocument/2006/relationships/slide" Target="slide6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" Target="slide43.xm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5" Type="http://schemas.openxmlformats.org/officeDocument/2006/relationships/slide" Target="slide45.xml"/><Relationship Id="rId4" Type="http://schemas.openxmlformats.org/officeDocument/2006/relationships/slide" Target="slide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" Target="slide44.xml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5" Type="http://schemas.openxmlformats.org/officeDocument/2006/relationships/slide" Target="slide43.xml"/><Relationship Id="rId4" Type="http://schemas.openxmlformats.org/officeDocument/2006/relationships/slide" Target="slide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" Target="slide43.xml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5" Type="http://schemas.openxmlformats.org/officeDocument/2006/relationships/slide" Target="slide47.xml"/><Relationship Id="rId4" Type="http://schemas.openxmlformats.org/officeDocument/2006/relationships/slide" Target="slide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" Target="slide46.xml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5" Type="http://schemas.openxmlformats.org/officeDocument/2006/relationships/slide" Target="slide48.xml"/><Relationship Id="rId4" Type="http://schemas.openxmlformats.org/officeDocument/2006/relationships/slide" Target="slide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" Target="slide47.xml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5" Type="http://schemas.openxmlformats.org/officeDocument/2006/relationships/slide" Target="slide49.xml"/><Relationship Id="rId4" Type="http://schemas.openxmlformats.org/officeDocument/2006/relationships/slide" Target="slide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" Target="slide48.xml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5" Type="http://schemas.openxmlformats.org/officeDocument/2006/relationships/slide" Target="slide43.xml"/><Relationship Id="rId4" Type="http://schemas.openxmlformats.org/officeDocument/2006/relationships/slide" Target="slide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" Target="slide43.xml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5" Type="http://schemas.openxmlformats.org/officeDocument/2006/relationships/slide" Target="slide51.xml"/><Relationship Id="rId4" Type="http://schemas.openxmlformats.org/officeDocument/2006/relationships/slide" Target="slide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" Target="slide50.xml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5" Type="http://schemas.openxmlformats.org/officeDocument/2006/relationships/slide" Target="slide52.xml"/><Relationship Id="rId4" Type="http://schemas.openxmlformats.org/officeDocument/2006/relationships/slide" Target="slide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" Target="slide51.xml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5" Type="http://schemas.openxmlformats.org/officeDocument/2006/relationships/slide" Target="slide53.xml"/><Relationship Id="rId4" Type="http://schemas.openxmlformats.org/officeDocument/2006/relationships/slide" Target="slide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" Target="slide52.xml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5" Type="http://schemas.openxmlformats.org/officeDocument/2006/relationships/slide" Target="slide54.xml"/><Relationship Id="rId4" Type="http://schemas.openxmlformats.org/officeDocument/2006/relationships/slide" Target="slide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" Target="slide53.xml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5" Type="http://schemas.openxmlformats.org/officeDocument/2006/relationships/slide" Target="slide55.xml"/><Relationship Id="rId4" Type="http://schemas.openxmlformats.org/officeDocument/2006/relationships/slide" Target="slide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" Target="slide54.xml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5" Type="http://schemas.openxmlformats.org/officeDocument/2006/relationships/slide" Target="slide43.xml"/><Relationship Id="rId4" Type="http://schemas.openxmlformats.org/officeDocument/2006/relationships/slide" Target="slide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" Target="slide43.xml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5" Type="http://schemas.openxmlformats.org/officeDocument/2006/relationships/slide" Target="slide57.xml"/><Relationship Id="rId4" Type="http://schemas.openxmlformats.org/officeDocument/2006/relationships/slide" Target="slide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" Target="slide56.xml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Relationship Id="rId5" Type="http://schemas.openxmlformats.org/officeDocument/2006/relationships/slide" Target="slide58.xml"/><Relationship Id="rId4" Type="http://schemas.openxmlformats.org/officeDocument/2006/relationships/slide" Target="slide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" Target="slide57.xml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Relationship Id="rId5" Type="http://schemas.openxmlformats.org/officeDocument/2006/relationships/slide" Target="slide59.xml"/><Relationship Id="rId4" Type="http://schemas.openxmlformats.org/officeDocument/2006/relationships/slide" Target="slide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" Target="slide58.xml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Relationship Id="rId5" Type="http://schemas.openxmlformats.org/officeDocument/2006/relationships/slide" Target="slide60.xml"/><Relationship Id="rId4" Type="http://schemas.openxmlformats.org/officeDocument/2006/relationships/slide" Target="slide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" Target="slide59.xml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Relationship Id="rId5" Type="http://schemas.openxmlformats.org/officeDocument/2006/relationships/slide" Target="slide61.xml"/><Relationship Id="rId4" Type="http://schemas.openxmlformats.org/officeDocument/2006/relationships/slide" Target="slide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" Target="slide60.xml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Relationship Id="rId5" Type="http://schemas.openxmlformats.org/officeDocument/2006/relationships/slide" Target="slide43.xml"/><Relationship Id="rId4" Type="http://schemas.openxmlformats.org/officeDocument/2006/relationships/slide" Target="slide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" Target="slide43.xml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Relationship Id="rId5" Type="http://schemas.openxmlformats.org/officeDocument/2006/relationships/slide" Target="slide63.xml"/><Relationship Id="rId4" Type="http://schemas.openxmlformats.org/officeDocument/2006/relationships/slide" Target="slide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" Target="slide62.xml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Relationship Id="rId5" Type="http://schemas.openxmlformats.org/officeDocument/2006/relationships/slide" Target="slide64.xml"/><Relationship Id="rId4" Type="http://schemas.openxmlformats.org/officeDocument/2006/relationships/slide" Target="slide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" Target="slide63.xml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Relationship Id="rId5" Type="http://schemas.openxmlformats.org/officeDocument/2006/relationships/slide" Target="slide43.xml"/><Relationship Id="rId4" Type="http://schemas.openxmlformats.org/officeDocument/2006/relationships/slide" Target="slide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" Target="slide43.xml"/><Relationship Id="rId1" Type="http://schemas.openxmlformats.org/officeDocument/2006/relationships/slideLayout" Target="../slideLayouts/slideLayout2.xml"/><Relationship Id="rId4" Type="http://schemas.openxmlformats.org/officeDocument/2006/relationships/slide" Target="slide66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" Target="slide65.xml"/><Relationship Id="rId1" Type="http://schemas.openxmlformats.org/officeDocument/2006/relationships/slideLayout" Target="../slideLayouts/slideLayout2.xml"/><Relationship Id="rId4" Type="http://schemas.openxmlformats.org/officeDocument/2006/relationships/slide" Target="slide6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" Target="slide66.xml"/><Relationship Id="rId1" Type="http://schemas.openxmlformats.org/officeDocument/2006/relationships/slideLayout" Target="../slideLayouts/slideLayout2.xml"/><Relationship Id="rId4" Type="http://schemas.openxmlformats.org/officeDocument/2006/relationships/slide" Target="slide4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FF3F507-9BA6-D043-38B0-CD61CB36D86F}"/>
              </a:ext>
            </a:extLst>
          </p:cNvPr>
          <p:cNvSpPr txBox="1"/>
          <p:nvPr/>
        </p:nvSpPr>
        <p:spPr>
          <a:xfrm>
            <a:off x="819509" y="1483743"/>
            <a:ext cx="184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D8DFF1D-D090-D375-EA96-59C87DE714A9}"/>
              </a:ext>
            </a:extLst>
          </p:cNvPr>
          <p:cNvSpPr txBox="1"/>
          <p:nvPr/>
        </p:nvSpPr>
        <p:spPr>
          <a:xfrm>
            <a:off x="7570222" y="6134032"/>
            <a:ext cx="43268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Concept: Aishwarya Ganesan</a:t>
            </a:r>
            <a:br>
              <a:rPr lang="en-US" dirty="0"/>
            </a:br>
            <a:r>
              <a:rPr lang="en-US" dirty="0"/>
              <a:t>Animations: Created with OpenAI Codex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4E13EC7-9F63-C2D9-F282-58CBD8DE2335}"/>
              </a:ext>
            </a:extLst>
          </p:cNvPr>
          <p:cNvSpPr txBox="1"/>
          <p:nvPr/>
        </p:nvSpPr>
        <p:spPr>
          <a:xfrm>
            <a:off x="3952879" y="2669739"/>
            <a:ext cx="48124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LSMs: Write and Read Paths</a:t>
            </a:r>
          </a:p>
        </p:txBody>
      </p:sp>
    </p:spTree>
    <p:extLst>
      <p:ext uri="{BB962C8B-B14F-4D97-AF65-F5344CB8AC3E}">
        <p14:creationId xmlns:p14="http://schemas.microsoft.com/office/powerpoint/2010/main" val="6318283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7"/>
          <p:cNvSpPr/>
          <p:nvPr/>
        </p:nvSpPr>
        <p:spPr>
          <a:xfrm>
            <a:off x="4242816" y="1051560"/>
            <a:ext cx="2633472" cy="1865376"/>
          </a:xfrm>
          <a:prstGeom prst="roundRect">
            <a:avLst>
              <a:gd name="adj" fmla="val 588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8"/>
          <p:cNvSpPr/>
          <p:nvPr/>
        </p:nvSpPr>
        <p:spPr>
          <a:xfrm>
            <a:off x="4480560" y="1216152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Active MemTable</a:t>
            </a:r>
            <a:endParaRPr lang="en-US" sz="1700" dirty="0"/>
          </a:p>
        </p:txBody>
      </p:sp>
      <p:sp>
        <p:nvSpPr>
          <p:cNvPr id="5" name="Shape 12"/>
          <p:cNvSpPr/>
          <p:nvPr/>
        </p:nvSpPr>
        <p:spPr>
          <a:xfrm>
            <a:off x="7360920" y="941832"/>
            <a:ext cx="4315968" cy="4892040"/>
          </a:xfrm>
          <a:prstGeom prst="roundRect">
            <a:avLst>
              <a:gd name="adj" fmla="val 2542"/>
            </a:avLst>
          </a:prstGeom>
          <a:solidFill>
            <a:srgbClr val="FCFDFE"/>
          </a:solidFill>
          <a:ln w="15240">
            <a:solidFill>
              <a:srgbClr val="D4DA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13"/>
          <p:cNvSpPr/>
          <p:nvPr/>
        </p:nvSpPr>
        <p:spPr>
          <a:xfrm>
            <a:off x="7571232" y="1097280"/>
            <a:ext cx="3840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Disk: immutable SSTables</a:t>
            </a:r>
            <a:endParaRPr lang="en-US" sz="1900" dirty="0"/>
          </a:p>
        </p:txBody>
      </p:sp>
      <p:sp>
        <p:nvSpPr>
          <p:cNvPr id="7" name="Text 14"/>
          <p:cNvSpPr/>
          <p:nvPr/>
        </p:nvSpPr>
        <p:spPr>
          <a:xfrm>
            <a:off x="7571232" y="186537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L0</a:t>
            </a:r>
            <a:endParaRPr lang="en-US" sz="1600" dirty="0"/>
          </a:p>
        </p:txBody>
      </p:sp>
      <p:sp>
        <p:nvSpPr>
          <p:cNvPr id="8" name="Text 15"/>
          <p:cNvSpPr/>
          <p:nvPr/>
        </p:nvSpPr>
        <p:spPr>
          <a:xfrm>
            <a:off x="7571232" y="3538728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</a:t>
            </a:r>
            <a:endParaRPr lang="en-US" sz="1600" dirty="0"/>
          </a:p>
        </p:txBody>
      </p:sp>
      <p:sp>
        <p:nvSpPr>
          <p:cNvPr id="9" name="Text 16"/>
          <p:cNvSpPr/>
          <p:nvPr/>
        </p:nvSpPr>
        <p:spPr>
          <a:xfrm>
            <a:off x="7571232" y="497433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L2</a:t>
            </a:r>
            <a:endParaRPr lang="en-US" sz="1600" dirty="0"/>
          </a:p>
        </p:txBody>
      </p:sp>
      <p:sp>
        <p:nvSpPr>
          <p:cNvPr id="10" name="Shape 17"/>
          <p:cNvSpPr/>
          <p:nvPr/>
        </p:nvSpPr>
        <p:spPr>
          <a:xfrm>
            <a:off x="8028432" y="2039112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18"/>
          <p:cNvSpPr/>
          <p:nvPr/>
        </p:nvSpPr>
        <p:spPr>
          <a:xfrm>
            <a:off x="8028432" y="3712464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9"/>
          <p:cNvSpPr/>
          <p:nvPr/>
        </p:nvSpPr>
        <p:spPr>
          <a:xfrm>
            <a:off x="8028432" y="5138928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20"/>
          <p:cNvSpPr/>
          <p:nvPr/>
        </p:nvSpPr>
        <p:spPr>
          <a:xfrm>
            <a:off x="502920" y="4754880"/>
            <a:ext cx="6373368" cy="1078992"/>
          </a:xfrm>
          <a:prstGeom prst="roundRect">
            <a:avLst>
              <a:gd name="adj" fmla="val 10169"/>
            </a:avLst>
          </a:prstGeom>
          <a:solidFill>
            <a:srgbClr val="FFFFFF"/>
          </a:solidFill>
          <a:ln w="1524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21"/>
          <p:cNvSpPr/>
          <p:nvPr/>
        </p:nvSpPr>
        <p:spPr>
          <a:xfrm>
            <a:off x="758952" y="4919472"/>
            <a:ext cx="58795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700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Step through the inserts, or skip directly to the read menu.</a:t>
            </a:r>
            <a:endParaRPr lang="en-US" sz="1700" dirty="0"/>
          </a:p>
        </p:txBody>
      </p:sp>
      <p:sp>
        <p:nvSpPr>
          <p:cNvPr id="16" name="Text 24">
            <a:hlinkClick r:id="rId3" action="ppaction://hlinksldjump" tooltip="Reset"/>
          </p:cNvPr>
          <p:cNvSpPr/>
          <p:nvPr/>
        </p:nvSpPr>
        <p:spPr>
          <a:xfrm>
            <a:off x="1243584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 action="ppaction://hlinksldjump" tooltip="Rese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Reset</a:t>
            </a:r>
            <a:endParaRPr lang="en-US" sz="1050" dirty="0"/>
          </a:p>
        </p:txBody>
      </p:sp>
      <p:sp>
        <p:nvSpPr>
          <p:cNvPr id="17" name="Text 25">
            <a:hlinkClick r:id="rId4" action="ppaction://hlinksldjump" tooltip="Add write H:2"/>
          </p:cNvPr>
          <p:cNvSpPr/>
          <p:nvPr/>
        </p:nvSpPr>
        <p:spPr>
          <a:xfrm>
            <a:off x="4238625" y="6038850"/>
            <a:ext cx="2638425" cy="447675"/>
          </a:xfrm>
          <a:prstGeom prst="rect">
            <a:avLst/>
          </a:prstGeom>
          <a:solidFill>
            <a:srgbClr val="2E70FA"/>
          </a:solidFill>
          <a:ln w="12700">
            <a:solidFill>
              <a:srgbClr val="2E70F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u="sng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 action="ppaction://hlinksldjump" tooltip="Add write H: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Add write H:2</a:t>
            </a:r>
            <a:endParaRPr lang="en-US" sz="1500" dirty="0"/>
          </a:p>
        </p:txBody>
      </p:sp>
      <p:sp>
        <p:nvSpPr>
          <p:cNvPr id="18" name="Text 26"/>
          <p:cNvSpPr/>
          <p:nvPr/>
        </p:nvSpPr>
        <p:spPr>
          <a:xfrm>
            <a:off x="6953250" y="6581775"/>
            <a:ext cx="12382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50" dirty="0">
                <a:solidFill>
                  <a:srgbClr val="8B96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1 / 63</a:t>
            </a:r>
            <a:endParaRPr lang="en-US" sz="950" dirty="0"/>
          </a:p>
        </p:txBody>
      </p:sp>
      <p:sp>
        <p:nvSpPr>
          <p:cNvPr id="19" name="Shape 7"/>
          <p:cNvSpPr/>
          <p:nvPr/>
        </p:nvSpPr>
        <p:spPr>
          <a:xfrm>
            <a:off x="4238625" y="3086100"/>
            <a:ext cx="2638425" cy="1495425"/>
          </a:xfrm>
          <a:prstGeom prst="roundRect">
            <a:avLst>
              <a:gd name="adj" fmla="val 5882"/>
            </a:avLst>
          </a:prstGeom>
          <a:solidFill>
            <a:srgbClr val="FFF2DC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8"/>
          <p:cNvSpPr/>
          <p:nvPr/>
        </p:nvSpPr>
        <p:spPr>
          <a:xfrm>
            <a:off x="4333875" y="3181350"/>
            <a:ext cx="2447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Immutable MemTable</a:t>
            </a:r>
            <a:endParaRPr lang="en-US" sz="1600" dirty="0"/>
          </a:p>
        </p:txBody>
      </p:sp>
      <p:sp>
        <p:nvSpPr>
          <p:cNvPr id="21" name="Text 9"/>
          <p:cNvSpPr/>
          <p:nvPr/>
        </p:nvSpPr>
        <p:spPr>
          <a:xfrm>
            <a:off x="4295775" y="3495675"/>
            <a:ext cx="25241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Read-only skiplist · empty</a:t>
            </a:r>
            <a:endParaRPr lang="en-US" sz="1000" dirty="0"/>
          </a:p>
        </p:txBody>
      </p:sp>
      <p:sp>
        <p:nvSpPr>
          <p:cNvPr id="24" name="Text 9"/>
          <p:cNvSpPr/>
          <p:nvPr/>
        </p:nvSpPr>
        <p:spPr>
          <a:xfrm>
            <a:off x="7553325" y="5334000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filter: definitely absent or possibly present</a:t>
            </a:r>
            <a:endParaRPr lang="en-US" sz="1000" dirty="0"/>
          </a:p>
        </p:txBody>
      </p:sp>
      <p:sp>
        <p:nvSpPr>
          <p:cNvPr id="25" name="Text 9"/>
          <p:cNvSpPr/>
          <p:nvPr/>
        </p:nvSpPr>
        <p:spPr>
          <a:xfrm>
            <a:off x="7553325" y="5553075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file: key to position in the data file</a:t>
            </a:r>
            <a:endParaRPr lang="en-US" sz="1000" dirty="0"/>
          </a:p>
        </p:txBody>
      </p:sp>
      <p:sp>
        <p:nvSpPr>
          <p:cNvPr id="26" name="Text 25">
            <a:hlinkClick r:id="rId5" action="ppaction://hlinksldjump" tooltip="Skip to read menu"/>
          </p:cNvPr>
          <p:cNvSpPr/>
          <p:nvPr/>
        </p:nvSpPr>
        <p:spPr>
          <a:xfrm>
            <a:off x="4238625" y="6534150"/>
            <a:ext cx="2638425" cy="257175"/>
          </a:xfrm>
          <a:prstGeom prst="rect">
            <a:avLst/>
          </a:prstGeom>
          <a:solidFill>
            <a:srgbClr val="2E70FA"/>
          </a:solidFill>
          <a:ln w="12700">
            <a:solidFill>
              <a:srgbClr val="2E70F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u="sng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5" action="ppaction://hlinksldjump" tooltip="Skip to read 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Skip to read menu</a:t>
            </a:r>
            <a:endParaRPr lang="en-US" sz="1200" dirty="0"/>
          </a:p>
        </p:txBody>
      </p:sp>
      <p:sp>
        <p:nvSpPr>
          <p:cNvPr id="27" name="Skiplist link"/>
          <p:cNvSpPr/>
          <p:nvPr/>
        </p:nvSpPr>
        <p:spPr>
          <a:xfrm>
            <a:off x="4524375" y="1933575"/>
            <a:ext cx="21336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9"/>
          <p:cNvSpPr/>
          <p:nvPr/>
        </p:nvSpPr>
        <p:spPr>
          <a:xfrm>
            <a:off x="4286250" y="184785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29" name="Text 9"/>
          <p:cNvSpPr/>
          <p:nvPr/>
        </p:nvSpPr>
        <p:spPr>
          <a:xfrm>
            <a:off x="6657975" y="184785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30" name="Skiplist link"/>
          <p:cNvSpPr/>
          <p:nvPr/>
        </p:nvSpPr>
        <p:spPr>
          <a:xfrm>
            <a:off x="4524375" y="2171700"/>
            <a:ext cx="21336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9"/>
          <p:cNvSpPr/>
          <p:nvPr/>
        </p:nvSpPr>
        <p:spPr>
          <a:xfrm>
            <a:off x="4286250" y="20859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32" name="Text 9"/>
          <p:cNvSpPr/>
          <p:nvPr/>
        </p:nvSpPr>
        <p:spPr>
          <a:xfrm>
            <a:off x="6657975" y="20859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33" name="Skiplist link"/>
          <p:cNvSpPr/>
          <p:nvPr/>
        </p:nvSpPr>
        <p:spPr>
          <a:xfrm>
            <a:off x="4524375" y="2409825"/>
            <a:ext cx="21336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9"/>
          <p:cNvSpPr/>
          <p:nvPr/>
        </p:nvSpPr>
        <p:spPr>
          <a:xfrm>
            <a:off x="4286250" y="23241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35" name="Text 9"/>
          <p:cNvSpPr/>
          <p:nvPr/>
        </p:nvSpPr>
        <p:spPr>
          <a:xfrm>
            <a:off x="6657975" y="23241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36" name="Skiplist link"/>
          <p:cNvSpPr/>
          <p:nvPr/>
        </p:nvSpPr>
        <p:spPr>
          <a:xfrm>
            <a:off x="4524375" y="3886200"/>
            <a:ext cx="21336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7" name="Text 9"/>
          <p:cNvSpPr/>
          <p:nvPr/>
        </p:nvSpPr>
        <p:spPr>
          <a:xfrm>
            <a:off x="4286250" y="38004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38" name="Text 9"/>
          <p:cNvSpPr/>
          <p:nvPr/>
        </p:nvSpPr>
        <p:spPr>
          <a:xfrm>
            <a:off x="6657975" y="38004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39" name="Skiplist link"/>
          <p:cNvSpPr/>
          <p:nvPr/>
        </p:nvSpPr>
        <p:spPr>
          <a:xfrm>
            <a:off x="4524375" y="4124325"/>
            <a:ext cx="21336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0" name="Text 9"/>
          <p:cNvSpPr/>
          <p:nvPr/>
        </p:nvSpPr>
        <p:spPr>
          <a:xfrm>
            <a:off x="4286250" y="40386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41" name="Text 9"/>
          <p:cNvSpPr/>
          <p:nvPr/>
        </p:nvSpPr>
        <p:spPr>
          <a:xfrm>
            <a:off x="6657975" y="40386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42" name="Skiplist link"/>
          <p:cNvSpPr/>
          <p:nvPr/>
        </p:nvSpPr>
        <p:spPr>
          <a:xfrm>
            <a:off x="4524375" y="4362450"/>
            <a:ext cx="21336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3" name="Text 9"/>
          <p:cNvSpPr/>
          <p:nvPr/>
        </p:nvSpPr>
        <p:spPr>
          <a:xfrm>
            <a:off x="4286250" y="427672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44" name="Text 9"/>
          <p:cNvSpPr/>
          <p:nvPr/>
        </p:nvSpPr>
        <p:spPr>
          <a:xfrm>
            <a:off x="6657975" y="427672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45" name="Text 9"/>
          <p:cNvSpPr/>
          <p:nvPr/>
        </p:nvSpPr>
        <p:spPr>
          <a:xfrm>
            <a:off x="4480560" y="1527048"/>
            <a:ext cx="2148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Skiplist</a:t>
            </a:r>
            <a:endParaRPr lang="en-US" sz="1000" dirty="0"/>
          </a:p>
        </p:txBody>
      </p:sp>
    </p:spTree>
  </p:cSld>
  <p:clrMapOvr>
    <a:masterClrMapping/>
  </p:clrMapOvr>
  <p:transition advClick="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1097280"/>
            <a:ext cx="1417320" cy="1298448"/>
          </a:xfrm>
          <a:prstGeom prst="roundRect">
            <a:avLst>
              <a:gd name="adj" fmla="val 8451"/>
            </a:avLst>
          </a:prstGeom>
          <a:solidFill>
            <a:srgbClr val="FFFFFF"/>
          </a:solidFill>
          <a:ln w="15240">
            <a:solidFill>
              <a:srgbClr val="C8D0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40080" y="1234440"/>
            <a:ext cx="1143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Insert / update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" y="1609344"/>
            <a:ext cx="1143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2F6F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PUT(H, 2)</a:t>
            </a:r>
            <a:endParaRPr lang="en-US" sz="1700" dirty="0"/>
          </a:p>
        </p:txBody>
      </p:sp>
      <p:sp>
        <p:nvSpPr>
          <p:cNvPr id="6" name="Shape 7"/>
          <p:cNvSpPr/>
          <p:nvPr/>
        </p:nvSpPr>
        <p:spPr>
          <a:xfrm>
            <a:off x="4242816" y="1051560"/>
            <a:ext cx="2633472" cy="1865376"/>
          </a:xfrm>
          <a:prstGeom prst="roundRect">
            <a:avLst>
              <a:gd name="adj" fmla="val 588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8"/>
          <p:cNvSpPr/>
          <p:nvPr/>
        </p:nvSpPr>
        <p:spPr>
          <a:xfrm>
            <a:off x="4480560" y="1216152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Active MemTable</a:t>
            </a:r>
            <a:endParaRPr lang="en-US" sz="1700" dirty="0"/>
          </a:p>
        </p:txBody>
      </p:sp>
      <p:sp>
        <p:nvSpPr>
          <p:cNvPr id="9" name="Shape 12"/>
          <p:cNvSpPr/>
          <p:nvPr/>
        </p:nvSpPr>
        <p:spPr>
          <a:xfrm>
            <a:off x="7360920" y="941832"/>
            <a:ext cx="4315968" cy="4892040"/>
          </a:xfrm>
          <a:prstGeom prst="roundRect">
            <a:avLst>
              <a:gd name="adj" fmla="val 2542"/>
            </a:avLst>
          </a:prstGeom>
          <a:solidFill>
            <a:srgbClr val="FCFDFE"/>
          </a:solidFill>
          <a:ln w="15240">
            <a:solidFill>
              <a:srgbClr val="D4DA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13"/>
          <p:cNvSpPr/>
          <p:nvPr/>
        </p:nvSpPr>
        <p:spPr>
          <a:xfrm>
            <a:off x="7571232" y="1097280"/>
            <a:ext cx="3840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Disk: immutable SSTables</a:t>
            </a:r>
            <a:endParaRPr lang="en-US" sz="1900" dirty="0"/>
          </a:p>
        </p:txBody>
      </p:sp>
      <p:sp>
        <p:nvSpPr>
          <p:cNvPr id="11" name="Text 14"/>
          <p:cNvSpPr/>
          <p:nvPr/>
        </p:nvSpPr>
        <p:spPr>
          <a:xfrm>
            <a:off x="7571232" y="186537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L0</a:t>
            </a:r>
            <a:endParaRPr lang="en-US" sz="1600" dirty="0"/>
          </a:p>
        </p:txBody>
      </p:sp>
      <p:sp>
        <p:nvSpPr>
          <p:cNvPr id="12" name="Text 15"/>
          <p:cNvSpPr/>
          <p:nvPr/>
        </p:nvSpPr>
        <p:spPr>
          <a:xfrm>
            <a:off x="7571232" y="3538728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</a:t>
            </a:r>
            <a:endParaRPr lang="en-US" sz="1600" dirty="0"/>
          </a:p>
        </p:txBody>
      </p:sp>
      <p:sp>
        <p:nvSpPr>
          <p:cNvPr id="13" name="Text 16"/>
          <p:cNvSpPr/>
          <p:nvPr/>
        </p:nvSpPr>
        <p:spPr>
          <a:xfrm>
            <a:off x="7571232" y="497433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L2</a:t>
            </a:r>
            <a:endParaRPr lang="en-US" sz="1600" dirty="0"/>
          </a:p>
        </p:txBody>
      </p:sp>
      <p:sp>
        <p:nvSpPr>
          <p:cNvPr id="14" name="Shape 17"/>
          <p:cNvSpPr/>
          <p:nvPr/>
        </p:nvSpPr>
        <p:spPr>
          <a:xfrm>
            <a:off x="8028432" y="2039112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8"/>
          <p:cNvSpPr/>
          <p:nvPr/>
        </p:nvSpPr>
        <p:spPr>
          <a:xfrm>
            <a:off x="8028432" y="3712464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9"/>
          <p:cNvSpPr/>
          <p:nvPr/>
        </p:nvSpPr>
        <p:spPr>
          <a:xfrm>
            <a:off x="8028432" y="5138928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20"/>
          <p:cNvSpPr/>
          <p:nvPr/>
        </p:nvSpPr>
        <p:spPr>
          <a:xfrm>
            <a:off x="502920" y="4754880"/>
            <a:ext cx="6373368" cy="1078992"/>
          </a:xfrm>
          <a:prstGeom prst="roundRect">
            <a:avLst>
              <a:gd name="adj" fmla="val 10169"/>
            </a:avLst>
          </a:prstGeom>
          <a:solidFill>
            <a:srgbClr val="FFFFFF"/>
          </a:solidFill>
          <a:ln w="1524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21"/>
          <p:cNvSpPr/>
          <p:nvPr/>
        </p:nvSpPr>
        <p:spPr>
          <a:xfrm>
            <a:off x="758952" y="4919472"/>
            <a:ext cx="58795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700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PUT H:2 enters the active MemTable.</a:t>
            </a:r>
            <a:endParaRPr lang="en-US" sz="1700" dirty="0"/>
          </a:p>
        </p:txBody>
      </p:sp>
      <p:sp>
        <p:nvSpPr>
          <p:cNvPr id="20" name="Text 24">
            <a:hlinkClick r:id="rId3" action="ppaction://hlinksldjump" tooltip="Reset"/>
          </p:cNvPr>
          <p:cNvSpPr/>
          <p:nvPr/>
        </p:nvSpPr>
        <p:spPr>
          <a:xfrm>
            <a:off x="1243584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 action="ppaction://hlinksldjump" tooltip="Rese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Reset</a:t>
            </a:r>
            <a:endParaRPr lang="en-US" sz="1050" dirty="0"/>
          </a:p>
        </p:txBody>
      </p:sp>
      <p:sp>
        <p:nvSpPr>
          <p:cNvPr id="21" name="Text 25">
            <a:hlinkClick r:id="rId4" action="ppaction://hlinksldjump" tooltip="Add write A:7"/>
          </p:cNvPr>
          <p:cNvSpPr/>
          <p:nvPr/>
        </p:nvSpPr>
        <p:spPr>
          <a:xfrm>
            <a:off x="4238625" y="6038850"/>
            <a:ext cx="2638425" cy="447675"/>
          </a:xfrm>
          <a:prstGeom prst="rect">
            <a:avLst/>
          </a:prstGeom>
          <a:solidFill>
            <a:srgbClr val="2E70FA"/>
          </a:solidFill>
          <a:ln w="12700">
            <a:solidFill>
              <a:srgbClr val="2E70F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u="sng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 action="ppaction://hlinksldjump" tooltip="Add write A: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Add write A:7</a:t>
            </a:r>
            <a:endParaRPr lang="en-US" sz="1500" dirty="0"/>
          </a:p>
        </p:txBody>
      </p:sp>
      <p:sp>
        <p:nvSpPr>
          <p:cNvPr id="22" name="Text 26"/>
          <p:cNvSpPr/>
          <p:nvPr/>
        </p:nvSpPr>
        <p:spPr>
          <a:xfrm>
            <a:off x="5667375" y="6581775"/>
            <a:ext cx="120967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50" dirty="0">
                <a:solidFill>
                  <a:srgbClr val="8B96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2 / 63</a:t>
            </a:r>
            <a:endParaRPr lang="en-US" sz="950" dirty="0"/>
          </a:p>
        </p:txBody>
      </p:sp>
      <p:sp>
        <p:nvSpPr>
          <p:cNvPr id="23" name="Shape 11"/>
          <p:cNvSpPr/>
          <p:nvPr/>
        </p:nvSpPr>
        <p:spPr>
          <a:xfrm>
            <a:off x="1924050" y="1743075"/>
            <a:ext cx="2314575" cy="0"/>
          </a:xfrm>
          <a:prstGeom prst="line">
            <a:avLst/>
          </a:prstGeom>
          <a:noFill/>
          <a:ln w="27940">
            <a:solidFill>
              <a:srgbClr val="2F6FEB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7"/>
          <p:cNvSpPr/>
          <p:nvPr/>
        </p:nvSpPr>
        <p:spPr>
          <a:xfrm>
            <a:off x="4238625" y="3086100"/>
            <a:ext cx="2638425" cy="1495425"/>
          </a:xfrm>
          <a:prstGeom prst="roundRect">
            <a:avLst>
              <a:gd name="adj" fmla="val 5882"/>
            </a:avLst>
          </a:prstGeom>
          <a:solidFill>
            <a:srgbClr val="FFF2DC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8"/>
          <p:cNvSpPr/>
          <p:nvPr/>
        </p:nvSpPr>
        <p:spPr>
          <a:xfrm>
            <a:off x="4333875" y="3181350"/>
            <a:ext cx="2447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Immutable MemTable</a:t>
            </a:r>
            <a:endParaRPr lang="en-US" sz="1600" dirty="0"/>
          </a:p>
        </p:txBody>
      </p:sp>
      <p:sp>
        <p:nvSpPr>
          <p:cNvPr id="26" name="Text 9"/>
          <p:cNvSpPr/>
          <p:nvPr/>
        </p:nvSpPr>
        <p:spPr>
          <a:xfrm>
            <a:off x="4295775" y="3495675"/>
            <a:ext cx="25241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Read-only skiplist · empty</a:t>
            </a:r>
            <a:endParaRPr lang="en-US" sz="1000" dirty="0"/>
          </a:p>
        </p:txBody>
      </p:sp>
      <p:sp>
        <p:nvSpPr>
          <p:cNvPr id="29" name="Text 27">
            <a:hlinkClick r:id="rId3" action="ppaction://hlinksldjump" tooltip="← Back"/>
          </p:cNvPr>
          <p:cNvSpPr/>
          <p:nvPr/>
        </p:nvSpPr>
        <p:spPr>
          <a:xfrm>
            <a:off x="502920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 action="ppaction://hlinksldjump" tooltip="← Bac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← Back</a:t>
            </a:r>
            <a:endParaRPr lang="en-US" sz="1050" dirty="0"/>
          </a:p>
        </p:txBody>
      </p:sp>
      <p:sp>
        <p:nvSpPr>
          <p:cNvPr id="30" name="Text 9"/>
          <p:cNvSpPr/>
          <p:nvPr/>
        </p:nvSpPr>
        <p:spPr>
          <a:xfrm>
            <a:off x="7553325" y="5334000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filter: definitely absent or possibly present</a:t>
            </a:r>
            <a:endParaRPr lang="en-US" sz="1000" dirty="0"/>
          </a:p>
        </p:txBody>
      </p:sp>
      <p:sp>
        <p:nvSpPr>
          <p:cNvPr id="31" name="Text 9"/>
          <p:cNvSpPr/>
          <p:nvPr/>
        </p:nvSpPr>
        <p:spPr>
          <a:xfrm>
            <a:off x="7553325" y="5553075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file: key to position in the data file</a:t>
            </a:r>
            <a:endParaRPr lang="en-US" sz="1000" dirty="0"/>
          </a:p>
        </p:txBody>
      </p:sp>
      <p:sp>
        <p:nvSpPr>
          <p:cNvPr id="32" name="Skiplist link"/>
          <p:cNvSpPr/>
          <p:nvPr/>
        </p:nvSpPr>
        <p:spPr>
          <a:xfrm>
            <a:off x="4772025" y="22574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3" name="Skiplist link"/>
          <p:cNvSpPr/>
          <p:nvPr/>
        </p:nvSpPr>
        <p:spPr>
          <a:xfrm>
            <a:off x="4524375" y="1933575"/>
            <a:ext cx="21336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9"/>
          <p:cNvSpPr/>
          <p:nvPr/>
        </p:nvSpPr>
        <p:spPr>
          <a:xfrm>
            <a:off x="4286250" y="184785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35" name="Text 9"/>
          <p:cNvSpPr/>
          <p:nvPr/>
        </p:nvSpPr>
        <p:spPr>
          <a:xfrm>
            <a:off x="6657975" y="184785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36" name="Skiplist link"/>
          <p:cNvSpPr/>
          <p:nvPr/>
        </p:nvSpPr>
        <p:spPr>
          <a:xfrm>
            <a:off x="4524375" y="2171700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7" name="Skiplist link"/>
          <p:cNvSpPr/>
          <p:nvPr/>
        </p:nvSpPr>
        <p:spPr>
          <a:xfrm>
            <a:off x="4962525" y="2171700"/>
            <a:ext cx="16954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8" name="Text 9"/>
          <p:cNvSpPr/>
          <p:nvPr/>
        </p:nvSpPr>
        <p:spPr>
          <a:xfrm>
            <a:off x="4286250" y="20859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39" name="Text 9"/>
          <p:cNvSpPr/>
          <p:nvPr/>
        </p:nvSpPr>
        <p:spPr>
          <a:xfrm>
            <a:off x="4581525" y="20859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</a:t>
            </a:r>
            <a:endParaRPr lang="en-US" sz="900" dirty="0"/>
          </a:p>
        </p:txBody>
      </p:sp>
      <p:sp>
        <p:nvSpPr>
          <p:cNvPr id="40" name="Text 9"/>
          <p:cNvSpPr/>
          <p:nvPr/>
        </p:nvSpPr>
        <p:spPr>
          <a:xfrm>
            <a:off x="6657975" y="20859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41" name="Skiplist link"/>
          <p:cNvSpPr/>
          <p:nvPr/>
        </p:nvSpPr>
        <p:spPr>
          <a:xfrm>
            <a:off x="4524375" y="240982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2" name="Skiplist link"/>
          <p:cNvSpPr/>
          <p:nvPr/>
        </p:nvSpPr>
        <p:spPr>
          <a:xfrm>
            <a:off x="4962525" y="2409825"/>
            <a:ext cx="16954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3" name="Text 9"/>
          <p:cNvSpPr/>
          <p:nvPr/>
        </p:nvSpPr>
        <p:spPr>
          <a:xfrm>
            <a:off x="4286250" y="23241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44" name="Text 9"/>
          <p:cNvSpPr/>
          <p:nvPr/>
        </p:nvSpPr>
        <p:spPr>
          <a:xfrm>
            <a:off x="4581525" y="23241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H:2</a:t>
            </a:r>
            <a:endParaRPr lang="en-US" sz="900" dirty="0"/>
          </a:p>
        </p:txBody>
      </p:sp>
      <p:sp>
        <p:nvSpPr>
          <p:cNvPr id="45" name="Text 9"/>
          <p:cNvSpPr/>
          <p:nvPr/>
        </p:nvSpPr>
        <p:spPr>
          <a:xfrm>
            <a:off x="6657975" y="23241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46" name="Skiplist link"/>
          <p:cNvSpPr/>
          <p:nvPr/>
        </p:nvSpPr>
        <p:spPr>
          <a:xfrm>
            <a:off x="4524375" y="3886200"/>
            <a:ext cx="21336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7" name="Text 9"/>
          <p:cNvSpPr/>
          <p:nvPr/>
        </p:nvSpPr>
        <p:spPr>
          <a:xfrm>
            <a:off x="4286250" y="38004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48" name="Text 9"/>
          <p:cNvSpPr/>
          <p:nvPr/>
        </p:nvSpPr>
        <p:spPr>
          <a:xfrm>
            <a:off x="6657975" y="38004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49" name="Skiplist link"/>
          <p:cNvSpPr/>
          <p:nvPr/>
        </p:nvSpPr>
        <p:spPr>
          <a:xfrm>
            <a:off x="4524375" y="4124325"/>
            <a:ext cx="21336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0" name="Text 9"/>
          <p:cNvSpPr/>
          <p:nvPr/>
        </p:nvSpPr>
        <p:spPr>
          <a:xfrm>
            <a:off x="4286250" y="40386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51" name="Text 9"/>
          <p:cNvSpPr/>
          <p:nvPr/>
        </p:nvSpPr>
        <p:spPr>
          <a:xfrm>
            <a:off x="6657975" y="40386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52" name="Skiplist link"/>
          <p:cNvSpPr/>
          <p:nvPr/>
        </p:nvSpPr>
        <p:spPr>
          <a:xfrm>
            <a:off x="4524375" y="4362450"/>
            <a:ext cx="21336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3" name="Text 9"/>
          <p:cNvSpPr/>
          <p:nvPr/>
        </p:nvSpPr>
        <p:spPr>
          <a:xfrm>
            <a:off x="4286250" y="427672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54" name="Text 9"/>
          <p:cNvSpPr/>
          <p:nvPr/>
        </p:nvSpPr>
        <p:spPr>
          <a:xfrm>
            <a:off x="6657975" y="427672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55" name="Text 9"/>
          <p:cNvSpPr/>
          <p:nvPr/>
        </p:nvSpPr>
        <p:spPr>
          <a:xfrm>
            <a:off x="4480560" y="1527048"/>
            <a:ext cx="2148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Skiplist</a:t>
            </a:r>
            <a:endParaRPr lang="en-US" sz="1000" dirty="0"/>
          </a:p>
        </p:txBody>
      </p:sp>
    </p:spTree>
  </p:cSld>
  <p:clrMapOvr>
    <a:masterClrMapping/>
  </p:clrMapOvr>
  <p:transition advClick="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1097280"/>
            <a:ext cx="1417320" cy="1298448"/>
          </a:xfrm>
          <a:prstGeom prst="roundRect">
            <a:avLst>
              <a:gd name="adj" fmla="val 8451"/>
            </a:avLst>
          </a:prstGeom>
          <a:solidFill>
            <a:srgbClr val="FFFFFF"/>
          </a:solidFill>
          <a:ln w="15240">
            <a:solidFill>
              <a:srgbClr val="C8D0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40080" y="1234440"/>
            <a:ext cx="1143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Insert / update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" y="1609344"/>
            <a:ext cx="1143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2F6F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PUT(A, 7)</a:t>
            </a:r>
            <a:endParaRPr lang="en-US" sz="1700" dirty="0"/>
          </a:p>
        </p:txBody>
      </p:sp>
      <p:sp>
        <p:nvSpPr>
          <p:cNvPr id="6" name="Shape 7"/>
          <p:cNvSpPr/>
          <p:nvPr/>
        </p:nvSpPr>
        <p:spPr>
          <a:xfrm>
            <a:off x="4242816" y="1051560"/>
            <a:ext cx="2633472" cy="1865376"/>
          </a:xfrm>
          <a:prstGeom prst="roundRect">
            <a:avLst>
              <a:gd name="adj" fmla="val 588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8"/>
          <p:cNvSpPr/>
          <p:nvPr/>
        </p:nvSpPr>
        <p:spPr>
          <a:xfrm>
            <a:off x="4480560" y="1216152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Active MemTable</a:t>
            </a:r>
            <a:endParaRPr lang="en-US" sz="1700" dirty="0"/>
          </a:p>
        </p:txBody>
      </p:sp>
      <p:sp>
        <p:nvSpPr>
          <p:cNvPr id="9" name="Shape 12"/>
          <p:cNvSpPr/>
          <p:nvPr/>
        </p:nvSpPr>
        <p:spPr>
          <a:xfrm>
            <a:off x="7360920" y="941832"/>
            <a:ext cx="4315968" cy="4892040"/>
          </a:xfrm>
          <a:prstGeom prst="roundRect">
            <a:avLst>
              <a:gd name="adj" fmla="val 2542"/>
            </a:avLst>
          </a:prstGeom>
          <a:solidFill>
            <a:srgbClr val="FCFDFE"/>
          </a:solidFill>
          <a:ln w="15240">
            <a:solidFill>
              <a:srgbClr val="D4DA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13"/>
          <p:cNvSpPr/>
          <p:nvPr/>
        </p:nvSpPr>
        <p:spPr>
          <a:xfrm>
            <a:off x="7571232" y="1097280"/>
            <a:ext cx="3840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Disk: immutable SSTables</a:t>
            </a:r>
            <a:endParaRPr lang="en-US" sz="1900" dirty="0"/>
          </a:p>
        </p:txBody>
      </p:sp>
      <p:sp>
        <p:nvSpPr>
          <p:cNvPr id="11" name="Text 14"/>
          <p:cNvSpPr/>
          <p:nvPr/>
        </p:nvSpPr>
        <p:spPr>
          <a:xfrm>
            <a:off x="7571232" y="186537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L0</a:t>
            </a:r>
            <a:endParaRPr lang="en-US" sz="1600" dirty="0"/>
          </a:p>
        </p:txBody>
      </p:sp>
      <p:sp>
        <p:nvSpPr>
          <p:cNvPr id="12" name="Text 15"/>
          <p:cNvSpPr/>
          <p:nvPr/>
        </p:nvSpPr>
        <p:spPr>
          <a:xfrm>
            <a:off x="7571232" y="3538728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</a:t>
            </a:r>
            <a:endParaRPr lang="en-US" sz="1600" dirty="0"/>
          </a:p>
        </p:txBody>
      </p:sp>
      <p:sp>
        <p:nvSpPr>
          <p:cNvPr id="13" name="Text 16"/>
          <p:cNvSpPr/>
          <p:nvPr/>
        </p:nvSpPr>
        <p:spPr>
          <a:xfrm>
            <a:off x="7571232" y="497433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L2</a:t>
            </a:r>
            <a:endParaRPr lang="en-US" sz="1600" dirty="0"/>
          </a:p>
        </p:txBody>
      </p:sp>
      <p:sp>
        <p:nvSpPr>
          <p:cNvPr id="14" name="Shape 17"/>
          <p:cNvSpPr/>
          <p:nvPr/>
        </p:nvSpPr>
        <p:spPr>
          <a:xfrm>
            <a:off x="8028432" y="2039112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8"/>
          <p:cNvSpPr/>
          <p:nvPr/>
        </p:nvSpPr>
        <p:spPr>
          <a:xfrm>
            <a:off x="8028432" y="3712464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9"/>
          <p:cNvSpPr/>
          <p:nvPr/>
        </p:nvSpPr>
        <p:spPr>
          <a:xfrm>
            <a:off x="8028432" y="5138928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20"/>
          <p:cNvSpPr/>
          <p:nvPr/>
        </p:nvSpPr>
        <p:spPr>
          <a:xfrm>
            <a:off x="502920" y="4754880"/>
            <a:ext cx="6373368" cy="1078992"/>
          </a:xfrm>
          <a:prstGeom prst="roundRect">
            <a:avLst>
              <a:gd name="adj" fmla="val 10169"/>
            </a:avLst>
          </a:prstGeom>
          <a:solidFill>
            <a:srgbClr val="FFFFFF"/>
          </a:solidFill>
          <a:ln w="1524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21"/>
          <p:cNvSpPr/>
          <p:nvPr/>
        </p:nvSpPr>
        <p:spPr>
          <a:xfrm>
            <a:off x="758952" y="4919472"/>
            <a:ext cx="58795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700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PUT A:7 enters the active MemTable.</a:t>
            </a:r>
            <a:endParaRPr lang="en-US" sz="1700" dirty="0"/>
          </a:p>
        </p:txBody>
      </p:sp>
      <p:sp>
        <p:nvSpPr>
          <p:cNvPr id="20" name="Text 24">
            <a:hlinkClick r:id="rId3" action="ppaction://hlinksldjump" tooltip="Reset"/>
          </p:cNvPr>
          <p:cNvSpPr/>
          <p:nvPr/>
        </p:nvSpPr>
        <p:spPr>
          <a:xfrm>
            <a:off x="1243584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 action="ppaction://hlinksldjump" tooltip="Rese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Reset</a:t>
            </a:r>
            <a:endParaRPr lang="en-US" sz="1050" dirty="0"/>
          </a:p>
        </p:txBody>
      </p:sp>
      <p:sp>
        <p:nvSpPr>
          <p:cNvPr id="21" name="Text 25">
            <a:hlinkClick r:id="rId4" action="ppaction://hlinksldjump" tooltip="Add write F:9"/>
          </p:cNvPr>
          <p:cNvSpPr/>
          <p:nvPr/>
        </p:nvSpPr>
        <p:spPr>
          <a:xfrm>
            <a:off x="4238625" y="6038850"/>
            <a:ext cx="2638425" cy="447675"/>
          </a:xfrm>
          <a:prstGeom prst="rect">
            <a:avLst/>
          </a:prstGeom>
          <a:solidFill>
            <a:srgbClr val="2E70FA"/>
          </a:solidFill>
          <a:ln w="12700">
            <a:solidFill>
              <a:srgbClr val="2E70F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u="sng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 action="ppaction://hlinksldjump" tooltip="Add write F: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Add write F:9</a:t>
            </a:r>
            <a:endParaRPr lang="en-US" sz="1500" dirty="0"/>
          </a:p>
        </p:txBody>
      </p:sp>
      <p:sp>
        <p:nvSpPr>
          <p:cNvPr id="22" name="Text 26"/>
          <p:cNvSpPr/>
          <p:nvPr/>
        </p:nvSpPr>
        <p:spPr>
          <a:xfrm>
            <a:off x="5667375" y="6581775"/>
            <a:ext cx="120967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50" dirty="0">
                <a:solidFill>
                  <a:srgbClr val="8B96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3 / 63</a:t>
            </a:r>
            <a:endParaRPr lang="en-US" sz="950" dirty="0"/>
          </a:p>
        </p:txBody>
      </p:sp>
      <p:sp>
        <p:nvSpPr>
          <p:cNvPr id="23" name="Shape 11"/>
          <p:cNvSpPr/>
          <p:nvPr/>
        </p:nvSpPr>
        <p:spPr>
          <a:xfrm>
            <a:off x="1924050" y="1743075"/>
            <a:ext cx="2314575" cy="0"/>
          </a:xfrm>
          <a:prstGeom prst="line">
            <a:avLst/>
          </a:prstGeom>
          <a:noFill/>
          <a:ln w="27940">
            <a:solidFill>
              <a:srgbClr val="2F6FEB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7"/>
          <p:cNvSpPr/>
          <p:nvPr/>
        </p:nvSpPr>
        <p:spPr>
          <a:xfrm>
            <a:off x="4238625" y="3086100"/>
            <a:ext cx="2638425" cy="1495425"/>
          </a:xfrm>
          <a:prstGeom prst="roundRect">
            <a:avLst>
              <a:gd name="adj" fmla="val 5882"/>
            </a:avLst>
          </a:prstGeom>
          <a:solidFill>
            <a:srgbClr val="FFF2DC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8"/>
          <p:cNvSpPr/>
          <p:nvPr/>
        </p:nvSpPr>
        <p:spPr>
          <a:xfrm>
            <a:off x="4333875" y="3181350"/>
            <a:ext cx="2447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Immutable MemTable</a:t>
            </a:r>
            <a:endParaRPr lang="en-US" sz="1600" dirty="0"/>
          </a:p>
        </p:txBody>
      </p:sp>
      <p:sp>
        <p:nvSpPr>
          <p:cNvPr id="26" name="Text 9"/>
          <p:cNvSpPr/>
          <p:nvPr/>
        </p:nvSpPr>
        <p:spPr>
          <a:xfrm>
            <a:off x="4295775" y="3495675"/>
            <a:ext cx="25241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Read-only skiplist · empty</a:t>
            </a:r>
            <a:endParaRPr lang="en-US" sz="1000" dirty="0"/>
          </a:p>
        </p:txBody>
      </p:sp>
      <p:sp>
        <p:nvSpPr>
          <p:cNvPr id="29" name="Text 27">
            <a:hlinkClick r:id="rId5" action="ppaction://hlinksldjump" tooltip="← Back"/>
          </p:cNvPr>
          <p:cNvSpPr/>
          <p:nvPr/>
        </p:nvSpPr>
        <p:spPr>
          <a:xfrm>
            <a:off x="502920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5" action="ppaction://hlinksldjump" tooltip="← Bac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← Back</a:t>
            </a:r>
            <a:endParaRPr lang="en-US" sz="1050" dirty="0"/>
          </a:p>
        </p:txBody>
      </p:sp>
      <p:sp>
        <p:nvSpPr>
          <p:cNvPr id="30" name="Text 9"/>
          <p:cNvSpPr/>
          <p:nvPr/>
        </p:nvSpPr>
        <p:spPr>
          <a:xfrm>
            <a:off x="7553325" y="5334000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filter: definitely absent or possibly present</a:t>
            </a:r>
            <a:endParaRPr lang="en-US" sz="1000" dirty="0"/>
          </a:p>
        </p:txBody>
      </p:sp>
      <p:sp>
        <p:nvSpPr>
          <p:cNvPr id="31" name="Text 9"/>
          <p:cNvSpPr/>
          <p:nvPr/>
        </p:nvSpPr>
        <p:spPr>
          <a:xfrm>
            <a:off x="7553325" y="5553075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file: key to position in the data file</a:t>
            </a:r>
            <a:endParaRPr lang="en-US" sz="1000" dirty="0"/>
          </a:p>
        </p:txBody>
      </p:sp>
      <p:sp>
        <p:nvSpPr>
          <p:cNvPr id="32" name="Skiplist link"/>
          <p:cNvSpPr/>
          <p:nvPr/>
        </p:nvSpPr>
        <p:spPr>
          <a:xfrm>
            <a:off x="4772025" y="22574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3" name="Skiplist link"/>
          <p:cNvSpPr/>
          <p:nvPr/>
        </p:nvSpPr>
        <p:spPr>
          <a:xfrm>
            <a:off x="4772025" y="201930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4" name="Skiplist link"/>
          <p:cNvSpPr/>
          <p:nvPr/>
        </p:nvSpPr>
        <p:spPr>
          <a:xfrm>
            <a:off x="5276850" y="22574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5" name="Skiplist link"/>
          <p:cNvSpPr/>
          <p:nvPr/>
        </p:nvSpPr>
        <p:spPr>
          <a:xfrm>
            <a:off x="4524375" y="193357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6" name="Skiplist link"/>
          <p:cNvSpPr/>
          <p:nvPr/>
        </p:nvSpPr>
        <p:spPr>
          <a:xfrm>
            <a:off x="4962525" y="1933575"/>
            <a:ext cx="16954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7" name="Text 9"/>
          <p:cNvSpPr/>
          <p:nvPr/>
        </p:nvSpPr>
        <p:spPr>
          <a:xfrm>
            <a:off x="4286250" y="184785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38" name="Text 9"/>
          <p:cNvSpPr/>
          <p:nvPr/>
        </p:nvSpPr>
        <p:spPr>
          <a:xfrm>
            <a:off x="4581525" y="184785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900" dirty="0"/>
          </a:p>
        </p:txBody>
      </p:sp>
      <p:sp>
        <p:nvSpPr>
          <p:cNvPr id="39" name="Text 9"/>
          <p:cNvSpPr/>
          <p:nvPr/>
        </p:nvSpPr>
        <p:spPr>
          <a:xfrm>
            <a:off x="6657975" y="184785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40" name="Skiplist link"/>
          <p:cNvSpPr/>
          <p:nvPr/>
        </p:nvSpPr>
        <p:spPr>
          <a:xfrm>
            <a:off x="4524375" y="2171700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1" name="Skiplist link"/>
          <p:cNvSpPr/>
          <p:nvPr/>
        </p:nvSpPr>
        <p:spPr>
          <a:xfrm>
            <a:off x="4962525" y="2171700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2" name="Skiplist link"/>
          <p:cNvSpPr/>
          <p:nvPr/>
        </p:nvSpPr>
        <p:spPr>
          <a:xfrm>
            <a:off x="5467350" y="2171700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3" name="Text 9"/>
          <p:cNvSpPr/>
          <p:nvPr/>
        </p:nvSpPr>
        <p:spPr>
          <a:xfrm>
            <a:off x="4286250" y="20859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44" name="Text 9"/>
          <p:cNvSpPr/>
          <p:nvPr/>
        </p:nvSpPr>
        <p:spPr>
          <a:xfrm>
            <a:off x="4581525" y="20859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900" dirty="0"/>
          </a:p>
        </p:txBody>
      </p:sp>
      <p:sp>
        <p:nvSpPr>
          <p:cNvPr id="45" name="Text 9"/>
          <p:cNvSpPr/>
          <p:nvPr/>
        </p:nvSpPr>
        <p:spPr>
          <a:xfrm>
            <a:off x="5086350" y="20859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</a:t>
            </a:r>
            <a:endParaRPr lang="en-US" sz="900" dirty="0"/>
          </a:p>
        </p:txBody>
      </p:sp>
      <p:sp>
        <p:nvSpPr>
          <p:cNvPr id="46" name="Text 9"/>
          <p:cNvSpPr/>
          <p:nvPr/>
        </p:nvSpPr>
        <p:spPr>
          <a:xfrm>
            <a:off x="6657975" y="20859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47" name="Skiplist link"/>
          <p:cNvSpPr/>
          <p:nvPr/>
        </p:nvSpPr>
        <p:spPr>
          <a:xfrm>
            <a:off x="4524375" y="240982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8" name="Skiplist link"/>
          <p:cNvSpPr/>
          <p:nvPr/>
        </p:nvSpPr>
        <p:spPr>
          <a:xfrm>
            <a:off x="4962525" y="240982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9" name="Skiplist link"/>
          <p:cNvSpPr/>
          <p:nvPr/>
        </p:nvSpPr>
        <p:spPr>
          <a:xfrm>
            <a:off x="5467350" y="2409825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0" name="Text 9"/>
          <p:cNvSpPr/>
          <p:nvPr/>
        </p:nvSpPr>
        <p:spPr>
          <a:xfrm>
            <a:off x="4286250" y="23241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51" name="Text 9"/>
          <p:cNvSpPr/>
          <p:nvPr/>
        </p:nvSpPr>
        <p:spPr>
          <a:xfrm>
            <a:off x="4581525" y="23241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A:7</a:t>
            </a:r>
            <a:endParaRPr lang="en-US" sz="900" dirty="0"/>
          </a:p>
        </p:txBody>
      </p:sp>
      <p:sp>
        <p:nvSpPr>
          <p:cNvPr id="52" name="Text 9"/>
          <p:cNvSpPr/>
          <p:nvPr/>
        </p:nvSpPr>
        <p:spPr>
          <a:xfrm>
            <a:off x="5086350" y="23241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H:2</a:t>
            </a:r>
            <a:endParaRPr lang="en-US" sz="900" dirty="0"/>
          </a:p>
        </p:txBody>
      </p:sp>
      <p:sp>
        <p:nvSpPr>
          <p:cNvPr id="53" name="Text 9"/>
          <p:cNvSpPr/>
          <p:nvPr/>
        </p:nvSpPr>
        <p:spPr>
          <a:xfrm>
            <a:off x="6657975" y="23241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54" name="Skiplist link"/>
          <p:cNvSpPr/>
          <p:nvPr/>
        </p:nvSpPr>
        <p:spPr>
          <a:xfrm>
            <a:off x="4524375" y="3886200"/>
            <a:ext cx="21336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5" name="Text 9"/>
          <p:cNvSpPr/>
          <p:nvPr/>
        </p:nvSpPr>
        <p:spPr>
          <a:xfrm>
            <a:off x="4286250" y="38004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56" name="Text 9"/>
          <p:cNvSpPr/>
          <p:nvPr/>
        </p:nvSpPr>
        <p:spPr>
          <a:xfrm>
            <a:off x="6657975" y="38004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57" name="Skiplist link"/>
          <p:cNvSpPr/>
          <p:nvPr/>
        </p:nvSpPr>
        <p:spPr>
          <a:xfrm>
            <a:off x="4524375" y="4124325"/>
            <a:ext cx="21336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8" name="Text 9"/>
          <p:cNvSpPr/>
          <p:nvPr/>
        </p:nvSpPr>
        <p:spPr>
          <a:xfrm>
            <a:off x="4286250" y="40386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59" name="Text 9"/>
          <p:cNvSpPr/>
          <p:nvPr/>
        </p:nvSpPr>
        <p:spPr>
          <a:xfrm>
            <a:off x="6657975" y="40386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60" name="Skiplist link"/>
          <p:cNvSpPr/>
          <p:nvPr/>
        </p:nvSpPr>
        <p:spPr>
          <a:xfrm>
            <a:off x="4524375" y="4362450"/>
            <a:ext cx="21336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1" name="Text 9"/>
          <p:cNvSpPr/>
          <p:nvPr/>
        </p:nvSpPr>
        <p:spPr>
          <a:xfrm>
            <a:off x="4286250" y="427672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62" name="Text 9"/>
          <p:cNvSpPr/>
          <p:nvPr/>
        </p:nvSpPr>
        <p:spPr>
          <a:xfrm>
            <a:off x="6657975" y="427672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63" name="Text 9"/>
          <p:cNvSpPr/>
          <p:nvPr/>
        </p:nvSpPr>
        <p:spPr>
          <a:xfrm>
            <a:off x="4480560" y="1527048"/>
            <a:ext cx="2148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Skiplist</a:t>
            </a:r>
            <a:endParaRPr lang="en-US" sz="1000" dirty="0"/>
          </a:p>
        </p:txBody>
      </p:sp>
    </p:spTree>
  </p:cSld>
  <p:clrMapOvr>
    <a:masterClrMapping/>
  </p:clrMapOvr>
  <p:transition advClick="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1097280"/>
            <a:ext cx="1417320" cy="1298448"/>
          </a:xfrm>
          <a:prstGeom prst="roundRect">
            <a:avLst>
              <a:gd name="adj" fmla="val 8451"/>
            </a:avLst>
          </a:prstGeom>
          <a:solidFill>
            <a:srgbClr val="FFFFFF"/>
          </a:solidFill>
          <a:ln w="15240">
            <a:solidFill>
              <a:srgbClr val="C8D0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40080" y="1234440"/>
            <a:ext cx="1143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Insert / update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" y="1609344"/>
            <a:ext cx="1143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2F6F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PUT(F, 9)</a:t>
            </a:r>
            <a:endParaRPr lang="en-US" sz="1700" dirty="0"/>
          </a:p>
        </p:txBody>
      </p:sp>
      <p:sp>
        <p:nvSpPr>
          <p:cNvPr id="6" name="Shape 7"/>
          <p:cNvSpPr/>
          <p:nvPr/>
        </p:nvSpPr>
        <p:spPr>
          <a:xfrm>
            <a:off x="4242816" y="1051560"/>
            <a:ext cx="2633472" cy="1865376"/>
          </a:xfrm>
          <a:prstGeom prst="roundRect">
            <a:avLst>
              <a:gd name="adj" fmla="val 588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8"/>
          <p:cNvSpPr/>
          <p:nvPr/>
        </p:nvSpPr>
        <p:spPr>
          <a:xfrm>
            <a:off x="4480560" y="1216152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Active MemTable</a:t>
            </a:r>
            <a:endParaRPr lang="en-US" sz="1700" dirty="0"/>
          </a:p>
        </p:txBody>
      </p:sp>
      <p:sp>
        <p:nvSpPr>
          <p:cNvPr id="9" name="Shape 12"/>
          <p:cNvSpPr/>
          <p:nvPr/>
        </p:nvSpPr>
        <p:spPr>
          <a:xfrm>
            <a:off x="7360920" y="941832"/>
            <a:ext cx="4315968" cy="4892040"/>
          </a:xfrm>
          <a:prstGeom prst="roundRect">
            <a:avLst>
              <a:gd name="adj" fmla="val 2542"/>
            </a:avLst>
          </a:prstGeom>
          <a:solidFill>
            <a:srgbClr val="FCFDFE"/>
          </a:solidFill>
          <a:ln w="15240">
            <a:solidFill>
              <a:srgbClr val="D4DA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13"/>
          <p:cNvSpPr/>
          <p:nvPr/>
        </p:nvSpPr>
        <p:spPr>
          <a:xfrm>
            <a:off x="7571232" y="1097280"/>
            <a:ext cx="3840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Disk: immutable SSTables</a:t>
            </a:r>
            <a:endParaRPr lang="en-US" sz="1900" dirty="0"/>
          </a:p>
        </p:txBody>
      </p:sp>
      <p:sp>
        <p:nvSpPr>
          <p:cNvPr id="11" name="Text 14"/>
          <p:cNvSpPr/>
          <p:nvPr/>
        </p:nvSpPr>
        <p:spPr>
          <a:xfrm>
            <a:off x="7571232" y="186537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L0</a:t>
            </a:r>
            <a:endParaRPr lang="en-US" sz="1600" dirty="0"/>
          </a:p>
        </p:txBody>
      </p:sp>
      <p:sp>
        <p:nvSpPr>
          <p:cNvPr id="12" name="Text 15"/>
          <p:cNvSpPr/>
          <p:nvPr/>
        </p:nvSpPr>
        <p:spPr>
          <a:xfrm>
            <a:off x="7571232" y="3538728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</a:t>
            </a:r>
            <a:endParaRPr lang="en-US" sz="1600" dirty="0"/>
          </a:p>
        </p:txBody>
      </p:sp>
      <p:sp>
        <p:nvSpPr>
          <p:cNvPr id="13" name="Text 16"/>
          <p:cNvSpPr/>
          <p:nvPr/>
        </p:nvSpPr>
        <p:spPr>
          <a:xfrm>
            <a:off x="7571232" y="497433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L2</a:t>
            </a:r>
            <a:endParaRPr lang="en-US" sz="1600" dirty="0"/>
          </a:p>
        </p:txBody>
      </p:sp>
      <p:sp>
        <p:nvSpPr>
          <p:cNvPr id="14" name="Shape 17"/>
          <p:cNvSpPr/>
          <p:nvPr/>
        </p:nvSpPr>
        <p:spPr>
          <a:xfrm>
            <a:off x="8028432" y="2039112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8"/>
          <p:cNvSpPr/>
          <p:nvPr/>
        </p:nvSpPr>
        <p:spPr>
          <a:xfrm>
            <a:off x="8028432" y="3712464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9"/>
          <p:cNvSpPr/>
          <p:nvPr/>
        </p:nvSpPr>
        <p:spPr>
          <a:xfrm>
            <a:off x="8028432" y="5138928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20"/>
          <p:cNvSpPr/>
          <p:nvPr/>
        </p:nvSpPr>
        <p:spPr>
          <a:xfrm>
            <a:off x="502920" y="4754880"/>
            <a:ext cx="6373368" cy="1078992"/>
          </a:xfrm>
          <a:prstGeom prst="roundRect">
            <a:avLst>
              <a:gd name="adj" fmla="val 10169"/>
            </a:avLst>
          </a:prstGeom>
          <a:solidFill>
            <a:srgbClr val="FFFFFF"/>
          </a:solidFill>
          <a:ln w="1524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21"/>
          <p:cNvSpPr/>
          <p:nvPr/>
        </p:nvSpPr>
        <p:spPr>
          <a:xfrm>
            <a:off x="758952" y="4919472"/>
            <a:ext cx="58795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700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PUT F:9 enters the active MemTable.</a:t>
            </a:r>
            <a:endParaRPr lang="en-US" sz="1700" dirty="0"/>
          </a:p>
        </p:txBody>
      </p:sp>
      <p:sp>
        <p:nvSpPr>
          <p:cNvPr id="20" name="Text 24">
            <a:hlinkClick r:id="rId3" action="ppaction://hlinksldjump" tooltip="Reset"/>
          </p:cNvPr>
          <p:cNvSpPr/>
          <p:nvPr/>
        </p:nvSpPr>
        <p:spPr>
          <a:xfrm>
            <a:off x="1243584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 action="ppaction://hlinksldjump" tooltip="Rese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Reset</a:t>
            </a:r>
            <a:endParaRPr lang="en-US" sz="1050" dirty="0"/>
          </a:p>
        </p:txBody>
      </p:sp>
      <p:sp>
        <p:nvSpPr>
          <p:cNvPr id="21" name="Text 25">
            <a:hlinkClick r:id="rId4" action="ppaction://hlinksldjump" tooltip="Add write C:4"/>
          </p:cNvPr>
          <p:cNvSpPr/>
          <p:nvPr/>
        </p:nvSpPr>
        <p:spPr>
          <a:xfrm>
            <a:off x="4238625" y="6038850"/>
            <a:ext cx="2638425" cy="447675"/>
          </a:xfrm>
          <a:prstGeom prst="rect">
            <a:avLst/>
          </a:prstGeom>
          <a:solidFill>
            <a:srgbClr val="2E70FA"/>
          </a:solidFill>
          <a:ln w="12700">
            <a:solidFill>
              <a:srgbClr val="2E70F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u="sng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 action="ppaction://hlinksldjump" tooltip="Add write C: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Add write C:4</a:t>
            </a:r>
            <a:endParaRPr lang="en-US" sz="1500" dirty="0"/>
          </a:p>
        </p:txBody>
      </p:sp>
      <p:sp>
        <p:nvSpPr>
          <p:cNvPr id="22" name="Text 26"/>
          <p:cNvSpPr/>
          <p:nvPr/>
        </p:nvSpPr>
        <p:spPr>
          <a:xfrm>
            <a:off x="5667375" y="6581775"/>
            <a:ext cx="120967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50" dirty="0">
                <a:solidFill>
                  <a:srgbClr val="8B96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4 / 63</a:t>
            </a:r>
            <a:endParaRPr lang="en-US" sz="950" dirty="0"/>
          </a:p>
        </p:txBody>
      </p:sp>
      <p:sp>
        <p:nvSpPr>
          <p:cNvPr id="23" name="Shape 11"/>
          <p:cNvSpPr/>
          <p:nvPr/>
        </p:nvSpPr>
        <p:spPr>
          <a:xfrm>
            <a:off x="1924050" y="1743075"/>
            <a:ext cx="2314575" cy="0"/>
          </a:xfrm>
          <a:prstGeom prst="line">
            <a:avLst/>
          </a:prstGeom>
          <a:noFill/>
          <a:ln w="27940">
            <a:solidFill>
              <a:srgbClr val="2F6FEB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7"/>
          <p:cNvSpPr/>
          <p:nvPr/>
        </p:nvSpPr>
        <p:spPr>
          <a:xfrm>
            <a:off x="4238625" y="3086100"/>
            <a:ext cx="2638425" cy="1495425"/>
          </a:xfrm>
          <a:prstGeom prst="roundRect">
            <a:avLst>
              <a:gd name="adj" fmla="val 5882"/>
            </a:avLst>
          </a:prstGeom>
          <a:solidFill>
            <a:srgbClr val="FFF2DC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8"/>
          <p:cNvSpPr/>
          <p:nvPr/>
        </p:nvSpPr>
        <p:spPr>
          <a:xfrm>
            <a:off x="4333875" y="3181350"/>
            <a:ext cx="2447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Immutable MemTable</a:t>
            </a:r>
            <a:endParaRPr lang="en-US" sz="1600" dirty="0"/>
          </a:p>
        </p:txBody>
      </p:sp>
      <p:sp>
        <p:nvSpPr>
          <p:cNvPr id="26" name="Text 9"/>
          <p:cNvSpPr/>
          <p:nvPr/>
        </p:nvSpPr>
        <p:spPr>
          <a:xfrm>
            <a:off x="4295775" y="3495675"/>
            <a:ext cx="25241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Read-only skiplist · empty</a:t>
            </a:r>
            <a:endParaRPr lang="en-US" sz="1000" dirty="0"/>
          </a:p>
        </p:txBody>
      </p:sp>
      <p:sp>
        <p:nvSpPr>
          <p:cNvPr id="29" name="Text 27">
            <a:hlinkClick r:id="rId5" action="ppaction://hlinksldjump" tooltip="← Back"/>
          </p:cNvPr>
          <p:cNvSpPr/>
          <p:nvPr/>
        </p:nvSpPr>
        <p:spPr>
          <a:xfrm>
            <a:off x="502920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5" action="ppaction://hlinksldjump" tooltip="← Bac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← Back</a:t>
            </a:r>
            <a:endParaRPr lang="en-US" sz="1050" dirty="0"/>
          </a:p>
        </p:txBody>
      </p:sp>
      <p:sp>
        <p:nvSpPr>
          <p:cNvPr id="30" name="Text 9"/>
          <p:cNvSpPr/>
          <p:nvPr/>
        </p:nvSpPr>
        <p:spPr>
          <a:xfrm>
            <a:off x="7553325" y="5334000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filter: definitely absent or possibly present</a:t>
            </a:r>
            <a:endParaRPr lang="en-US" sz="1000" dirty="0"/>
          </a:p>
        </p:txBody>
      </p:sp>
      <p:sp>
        <p:nvSpPr>
          <p:cNvPr id="31" name="Text 9"/>
          <p:cNvSpPr/>
          <p:nvPr/>
        </p:nvSpPr>
        <p:spPr>
          <a:xfrm>
            <a:off x="7553325" y="5553075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file: key to position in the data file</a:t>
            </a:r>
            <a:endParaRPr lang="en-US" sz="1000" dirty="0"/>
          </a:p>
        </p:txBody>
      </p:sp>
      <p:sp>
        <p:nvSpPr>
          <p:cNvPr id="32" name="Skiplist link"/>
          <p:cNvSpPr/>
          <p:nvPr/>
        </p:nvSpPr>
        <p:spPr>
          <a:xfrm>
            <a:off x="4772025" y="22574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3" name="Skiplist link"/>
          <p:cNvSpPr/>
          <p:nvPr/>
        </p:nvSpPr>
        <p:spPr>
          <a:xfrm>
            <a:off x="4772025" y="201930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4" name="Skiplist link"/>
          <p:cNvSpPr/>
          <p:nvPr/>
        </p:nvSpPr>
        <p:spPr>
          <a:xfrm>
            <a:off x="5276850" y="22574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5" name="Skiplist link"/>
          <p:cNvSpPr/>
          <p:nvPr/>
        </p:nvSpPr>
        <p:spPr>
          <a:xfrm>
            <a:off x="5781675" y="22574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6" name="Skiplist link"/>
          <p:cNvSpPr/>
          <p:nvPr/>
        </p:nvSpPr>
        <p:spPr>
          <a:xfrm>
            <a:off x="4524375" y="193357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7" name="Skiplist link"/>
          <p:cNvSpPr/>
          <p:nvPr/>
        </p:nvSpPr>
        <p:spPr>
          <a:xfrm>
            <a:off x="4962525" y="1933575"/>
            <a:ext cx="16954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8" name="Text 9"/>
          <p:cNvSpPr/>
          <p:nvPr/>
        </p:nvSpPr>
        <p:spPr>
          <a:xfrm>
            <a:off x="4286250" y="184785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39" name="Text 9"/>
          <p:cNvSpPr/>
          <p:nvPr/>
        </p:nvSpPr>
        <p:spPr>
          <a:xfrm>
            <a:off x="4581525" y="184785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900" dirty="0"/>
          </a:p>
        </p:txBody>
      </p:sp>
      <p:sp>
        <p:nvSpPr>
          <p:cNvPr id="40" name="Text 9"/>
          <p:cNvSpPr/>
          <p:nvPr/>
        </p:nvSpPr>
        <p:spPr>
          <a:xfrm>
            <a:off x="6657975" y="184785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41" name="Skiplist link"/>
          <p:cNvSpPr/>
          <p:nvPr/>
        </p:nvSpPr>
        <p:spPr>
          <a:xfrm>
            <a:off x="4524375" y="2171700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2" name="Skiplist link"/>
          <p:cNvSpPr/>
          <p:nvPr/>
        </p:nvSpPr>
        <p:spPr>
          <a:xfrm>
            <a:off x="4962525" y="2171700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3" name="Skiplist link"/>
          <p:cNvSpPr/>
          <p:nvPr/>
        </p:nvSpPr>
        <p:spPr>
          <a:xfrm>
            <a:off x="5467350" y="2171700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4" name="Skiplist link"/>
          <p:cNvSpPr/>
          <p:nvPr/>
        </p:nvSpPr>
        <p:spPr>
          <a:xfrm>
            <a:off x="5972175" y="2171700"/>
            <a:ext cx="6858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5" name="Text 9"/>
          <p:cNvSpPr/>
          <p:nvPr/>
        </p:nvSpPr>
        <p:spPr>
          <a:xfrm>
            <a:off x="4286250" y="20859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46" name="Text 9"/>
          <p:cNvSpPr/>
          <p:nvPr/>
        </p:nvSpPr>
        <p:spPr>
          <a:xfrm>
            <a:off x="4581525" y="20859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900" dirty="0"/>
          </a:p>
        </p:txBody>
      </p:sp>
      <p:sp>
        <p:nvSpPr>
          <p:cNvPr id="47" name="Text 9"/>
          <p:cNvSpPr/>
          <p:nvPr/>
        </p:nvSpPr>
        <p:spPr>
          <a:xfrm>
            <a:off x="5086350" y="20859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</a:t>
            </a:r>
            <a:endParaRPr lang="en-US" sz="900" dirty="0"/>
          </a:p>
        </p:txBody>
      </p:sp>
      <p:sp>
        <p:nvSpPr>
          <p:cNvPr id="48" name="Text 9"/>
          <p:cNvSpPr/>
          <p:nvPr/>
        </p:nvSpPr>
        <p:spPr>
          <a:xfrm>
            <a:off x="5591175" y="20859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</a:t>
            </a:r>
            <a:endParaRPr lang="en-US" sz="900" dirty="0"/>
          </a:p>
        </p:txBody>
      </p:sp>
      <p:sp>
        <p:nvSpPr>
          <p:cNvPr id="49" name="Text 9"/>
          <p:cNvSpPr/>
          <p:nvPr/>
        </p:nvSpPr>
        <p:spPr>
          <a:xfrm>
            <a:off x="6657975" y="20859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50" name="Skiplist link"/>
          <p:cNvSpPr/>
          <p:nvPr/>
        </p:nvSpPr>
        <p:spPr>
          <a:xfrm>
            <a:off x="4524375" y="240982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1" name="Skiplist link"/>
          <p:cNvSpPr/>
          <p:nvPr/>
        </p:nvSpPr>
        <p:spPr>
          <a:xfrm>
            <a:off x="4962525" y="240982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2" name="Skiplist link"/>
          <p:cNvSpPr/>
          <p:nvPr/>
        </p:nvSpPr>
        <p:spPr>
          <a:xfrm>
            <a:off x="5467350" y="240982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3" name="Skiplist link"/>
          <p:cNvSpPr/>
          <p:nvPr/>
        </p:nvSpPr>
        <p:spPr>
          <a:xfrm>
            <a:off x="5972175" y="2409825"/>
            <a:ext cx="6858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4" name="Text 9"/>
          <p:cNvSpPr/>
          <p:nvPr/>
        </p:nvSpPr>
        <p:spPr>
          <a:xfrm>
            <a:off x="4286250" y="23241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55" name="Text 9"/>
          <p:cNvSpPr/>
          <p:nvPr/>
        </p:nvSpPr>
        <p:spPr>
          <a:xfrm>
            <a:off x="4581525" y="23241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A:7</a:t>
            </a:r>
            <a:endParaRPr lang="en-US" sz="900" dirty="0"/>
          </a:p>
        </p:txBody>
      </p:sp>
      <p:sp>
        <p:nvSpPr>
          <p:cNvPr id="56" name="Text 9"/>
          <p:cNvSpPr/>
          <p:nvPr/>
        </p:nvSpPr>
        <p:spPr>
          <a:xfrm>
            <a:off x="5086350" y="23241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F:9</a:t>
            </a:r>
            <a:endParaRPr lang="en-US" sz="900" dirty="0"/>
          </a:p>
        </p:txBody>
      </p:sp>
      <p:sp>
        <p:nvSpPr>
          <p:cNvPr id="57" name="Text 9"/>
          <p:cNvSpPr/>
          <p:nvPr/>
        </p:nvSpPr>
        <p:spPr>
          <a:xfrm>
            <a:off x="5591175" y="23241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H:2</a:t>
            </a:r>
            <a:endParaRPr lang="en-US" sz="900" dirty="0"/>
          </a:p>
        </p:txBody>
      </p:sp>
      <p:sp>
        <p:nvSpPr>
          <p:cNvPr id="58" name="Text 9"/>
          <p:cNvSpPr/>
          <p:nvPr/>
        </p:nvSpPr>
        <p:spPr>
          <a:xfrm>
            <a:off x="6657975" y="23241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59" name="Skiplist link"/>
          <p:cNvSpPr/>
          <p:nvPr/>
        </p:nvSpPr>
        <p:spPr>
          <a:xfrm>
            <a:off x="4524375" y="3886200"/>
            <a:ext cx="21336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0" name="Text 9"/>
          <p:cNvSpPr/>
          <p:nvPr/>
        </p:nvSpPr>
        <p:spPr>
          <a:xfrm>
            <a:off x="4286250" y="38004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61" name="Text 9"/>
          <p:cNvSpPr/>
          <p:nvPr/>
        </p:nvSpPr>
        <p:spPr>
          <a:xfrm>
            <a:off x="6657975" y="38004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62" name="Skiplist link"/>
          <p:cNvSpPr/>
          <p:nvPr/>
        </p:nvSpPr>
        <p:spPr>
          <a:xfrm>
            <a:off x="4524375" y="4124325"/>
            <a:ext cx="21336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3" name="Text 9"/>
          <p:cNvSpPr/>
          <p:nvPr/>
        </p:nvSpPr>
        <p:spPr>
          <a:xfrm>
            <a:off x="4286250" y="40386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64" name="Text 9"/>
          <p:cNvSpPr/>
          <p:nvPr/>
        </p:nvSpPr>
        <p:spPr>
          <a:xfrm>
            <a:off x="6657975" y="40386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65" name="Skiplist link"/>
          <p:cNvSpPr/>
          <p:nvPr/>
        </p:nvSpPr>
        <p:spPr>
          <a:xfrm>
            <a:off x="4524375" y="4362450"/>
            <a:ext cx="21336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6" name="Text 9"/>
          <p:cNvSpPr/>
          <p:nvPr/>
        </p:nvSpPr>
        <p:spPr>
          <a:xfrm>
            <a:off x="4286250" y="427672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67" name="Text 9"/>
          <p:cNvSpPr/>
          <p:nvPr/>
        </p:nvSpPr>
        <p:spPr>
          <a:xfrm>
            <a:off x="6657975" y="427672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68" name="Text 9"/>
          <p:cNvSpPr/>
          <p:nvPr/>
        </p:nvSpPr>
        <p:spPr>
          <a:xfrm>
            <a:off x="4480560" y="1527048"/>
            <a:ext cx="2148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Skiplist</a:t>
            </a:r>
            <a:endParaRPr lang="en-US" sz="1000" dirty="0"/>
          </a:p>
        </p:txBody>
      </p:sp>
    </p:spTree>
  </p:cSld>
  <p:clrMapOvr>
    <a:masterClrMapping/>
  </p:clrMapOvr>
  <p:transition advClick="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1097280"/>
            <a:ext cx="1417320" cy="1298448"/>
          </a:xfrm>
          <a:prstGeom prst="roundRect">
            <a:avLst>
              <a:gd name="adj" fmla="val 8451"/>
            </a:avLst>
          </a:prstGeom>
          <a:solidFill>
            <a:srgbClr val="FFFFFF"/>
          </a:solidFill>
          <a:ln w="15240">
            <a:solidFill>
              <a:srgbClr val="C8D0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40080" y="1234440"/>
            <a:ext cx="1143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Insert / update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" y="1609344"/>
            <a:ext cx="1143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2F6F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PUT(C, 4)</a:t>
            </a:r>
            <a:endParaRPr lang="en-US" sz="1700" dirty="0"/>
          </a:p>
        </p:txBody>
      </p:sp>
      <p:sp>
        <p:nvSpPr>
          <p:cNvPr id="6" name="Shape 7"/>
          <p:cNvSpPr/>
          <p:nvPr/>
        </p:nvSpPr>
        <p:spPr>
          <a:xfrm>
            <a:off x="4242816" y="1051560"/>
            <a:ext cx="2633472" cy="1865376"/>
          </a:xfrm>
          <a:prstGeom prst="roundRect">
            <a:avLst>
              <a:gd name="adj" fmla="val 588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8"/>
          <p:cNvSpPr/>
          <p:nvPr/>
        </p:nvSpPr>
        <p:spPr>
          <a:xfrm>
            <a:off x="4480560" y="1216152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Active MemTable</a:t>
            </a:r>
            <a:endParaRPr lang="en-US" sz="1700" dirty="0"/>
          </a:p>
        </p:txBody>
      </p:sp>
      <p:sp>
        <p:nvSpPr>
          <p:cNvPr id="9" name="Shape 12"/>
          <p:cNvSpPr/>
          <p:nvPr/>
        </p:nvSpPr>
        <p:spPr>
          <a:xfrm>
            <a:off x="7360920" y="941832"/>
            <a:ext cx="4315968" cy="4892040"/>
          </a:xfrm>
          <a:prstGeom prst="roundRect">
            <a:avLst>
              <a:gd name="adj" fmla="val 2542"/>
            </a:avLst>
          </a:prstGeom>
          <a:solidFill>
            <a:srgbClr val="FCFDFE"/>
          </a:solidFill>
          <a:ln w="15240">
            <a:solidFill>
              <a:srgbClr val="D4DA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13"/>
          <p:cNvSpPr/>
          <p:nvPr/>
        </p:nvSpPr>
        <p:spPr>
          <a:xfrm>
            <a:off x="7571232" y="1097280"/>
            <a:ext cx="3840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Disk: immutable SSTables</a:t>
            </a:r>
            <a:endParaRPr lang="en-US" sz="1900" dirty="0"/>
          </a:p>
        </p:txBody>
      </p:sp>
      <p:sp>
        <p:nvSpPr>
          <p:cNvPr id="11" name="Text 14"/>
          <p:cNvSpPr/>
          <p:nvPr/>
        </p:nvSpPr>
        <p:spPr>
          <a:xfrm>
            <a:off x="7571232" y="186537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L0</a:t>
            </a:r>
            <a:endParaRPr lang="en-US" sz="1600" dirty="0"/>
          </a:p>
        </p:txBody>
      </p:sp>
      <p:sp>
        <p:nvSpPr>
          <p:cNvPr id="12" name="Text 15"/>
          <p:cNvSpPr/>
          <p:nvPr/>
        </p:nvSpPr>
        <p:spPr>
          <a:xfrm>
            <a:off x="7571232" y="3538728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</a:t>
            </a:r>
            <a:endParaRPr lang="en-US" sz="1600" dirty="0"/>
          </a:p>
        </p:txBody>
      </p:sp>
      <p:sp>
        <p:nvSpPr>
          <p:cNvPr id="13" name="Text 16"/>
          <p:cNvSpPr/>
          <p:nvPr/>
        </p:nvSpPr>
        <p:spPr>
          <a:xfrm>
            <a:off x="7571232" y="497433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L2</a:t>
            </a:r>
            <a:endParaRPr lang="en-US" sz="1600" dirty="0"/>
          </a:p>
        </p:txBody>
      </p:sp>
      <p:sp>
        <p:nvSpPr>
          <p:cNvPr id="14" name="Shape 17"/>
          <p:cNvSpPr/>
          <p:nvPr/>
        </p:nvSpPr>
        <p:spPr>
          <a:xfrm>
            <a:off x="8028432" y="2039112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8"/>
          <p:cNvSpPr/>
          <p:nvPr/>
        </p:nvSpPr>
        <p:spPr>
          <a:xfrm>
            <a:off x="8028432" y="3712464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9"/>
          <p:cNvSpPr/>
          <p:nvPr/>
        </p:nvSpPr>
        <p:spPr>
          <a:xfrm>
            <a:off x="8028432" y="5138928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20"/>
          <p:cNvSpPr/>
          <p:nvPr/>
        </p:nvSpPr>
        <p:spPr>
          <a:xfrm>
            <a:off x="502920" y="4754880"/>
            <a:ext cx="6373368" cy="1078992"/>
          </a:xfrm>
          <a:prstGeom prst="roundRect">
            <a:avLst>
              <a:gd name="adj" fmla="val 10169"/>
            </a:avLst>
          </a:prstGeom>
          <a:solidFill>
            <a:srgbClr val="FFFFFF"/>
          </a:solidFill>
          <a:ln w="1524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21"/>
          <p:cNvSpPr/>
          <p:nvPr/>
        </p:nvSpPr>
        <p:spPr>
          <a:xfrm>
            <a:off x="758952" y="4919472"/>
            <a:ext cx="58795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700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PUT C:4 enters the active MemTable.</a:t>
            </a:r>
            <a:endParaRPr lang="en-US" sz="1700" dirty="0"/>
          </a:p>
        </p:txBody>
      </p:sp>
      <p:sp>
        <p:nvSpPr>
          <p:cNvPr id="20" name="Text 24">
            <a:hlinkClick r:id="rId3" action="ppaction://hlinksldjump" tooltip="Reset"/>
          </p:cNvPr>
          <p:cNvSpPr/>
          <p:nvPr/>
        </p:nvSpPr>
        <p:spPr>
          <a:xfrm>
            <a:off x="1243584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 action="ppaction://hlinksldjump" tooltip="Rese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Reset</a:t>
            </a:r>
            <a:endParaRPr lang="en-US" sz="1050" dirty="0"/>
          </a:p>
        </p:txBody>
      </p:sp>
      <p:sp>
        <p:nvSpPr>
          <p:cNvPr id="21" name="Text 25">
            <a:hlinkClick r:id="rId4" action="ppaction://hlinksldjump" tooltip="Freeze MemTable"/>
          </p:cNvPr>
          <p:cNvSpPr/>
          <p:nvPr/>
        </p:nvSpPr>
        <p:spPr>
          <a:xfrm>
            <a:off x="4238625" y="6038850"/>
            <a:ext cx="2638425" cy="447675"/>
          </a:xfrm>
          <a:prstGeom prst="rect">
            <a:avLst/>
          </a:prstGeom>
          <a:solidFill>
            <a:srgbClr val="2E70FA"/>
          </a:solidFill>
          <a:ln w="12700">
            <a:solidFill>
              <a:srgbClr val="2E70F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u="sng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 action="ppaction://hlinksldjump" tooltip="Freeze MemTab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Freeze MemTable</a:t>
            </a:r>
            <a:endParaRPr lang="en-US" sz="1500" dirty="0"/>
          </a:p>
        </p:txBody>
      </p:sp>
      <p:sp>
        <p:nvSpPr>
          <p:cNvPr id="22" name="Text 26"/>
          <p:cNvSpPr/>
          <p:nvPr/>
        </p:nvSpPr>
        <p:spPr>
          <a:xfrm>
            <a:off x="5667375" y="6581775"/>
            <a:ext cx="120967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50" dirty="0">
                <a:solidFill>
                  <a:srgbClr val="8B96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5 / 63</a:t>
            </a:r>
            <a:endParaRPr lang="en-US" sz="950" dirty="0"/>
          </a:p>
        </p:txBody>
      </p:sp>
      <p:sp>
        <p:nvSpPr>
          <p:cNvPr id="23" name="Shape 11"/>
          <p:cNvSpPr/>
          <p:nvPr/>
        </p:nvSpPr>
        <p:spPr>
          <a:xfrm>
            <a:off x="1924050" y="1743075"/>
            <a:ext cx="2314575" cy="0"/>
          </a:xfrm>
          <a:prstGeom prst="line">
            <a:avLst/>
          </a:prstGeom>
          <a:noFill/>
          <a:ln w="27940">
            <a:solidFill>
              <a:srgbClr val="2F6FEB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7"/>
          <p:cNvSpPr/>
          <p:nvPr/>
        </p:nvSpPr>
        <p:spPr>
          <a:xfrm>
            <a:off x="4238625" y="3086100"/>
            <a:ext cx="2638425" cy="1495425"/>
          </a:xfrm>
          <a:prstGeom prst="roundRect">
            <a:avLst>
              <a:gd name="adj" fmla="val 5882"/>
            </a:avLst>
          </a:prstGeom>
          <a:solidFill>
            <a:srgbClr val="FFF2DC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8"/>
          <p:cNvSpPr/>
          <p:nvPr/>
        </p:nvSpPr>
        <p:spPr>
          <a:xfrm>
            <a:off x="4333875" y="3181350"/>
            <a:ext cx="2447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Immutable MemTable</a:t>
            </a:r>
            <a:endParaRPr lang="en-US" sz="1600" dirty="0"/>
          </a:p>
        </p:txBody>
      </p:sp>
      <p:sp>
        <p:nvSpPr>
          <p:cNvPr id="26" name="Text 9"/>
          <p:cNvSpPr/>
          <p:nvPr/>
        </p:nvSpPr>
        <p:spPr>
          <a:xfrm>
            <a:off x="4295775" y="3495675"/>
            <a:ext cx="25241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Read-only skiplist · empty</a:t>
            </a:r>
            <a:endParaRPr lang="en-US" sz="1000" dirty="0"/>
          </a:p>
        </p:txBody>
      </p:sp>
      <p:sp>
        <p:nvSpPr>
          <p:cNvPr id="29" name="Text 27">
            <a:hlinkClick r:id="rId5" action="ppaction://hlinksldjump" tooltip="← Back"/>
          </p:cNvPr>
          <p:cNvSpPr/>
          <p:nvPr/>
        </p:nvSpPr>
        <p:spPr>
          <a:xfrm>
            <a:off x="502920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5" action="ppaction://hlinksldjump" tooltip="← Bac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← Back</a:t>
            </a:r>
            <a:endParaRPr lang="en-US" sz="1050" dirty="0"/>
          </a:p>
        </p:txBody>
      </p:sp>
      <p:sp>
        <p:nvSpPr>
          <p:cNvPr id="30" name="Text 9"/>
          <p:cNvSpPr/>
          <p:nvPr/>
        </p:nvSpPr>
        <p:spPr>
          <a:xfrm>
            <a:off x="7553325" y="5334000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filter: definitely absent or possibly present</a:t>
            </a:r>
            <a:endParaRPr lang="en-US" sz="1000" dirty="0"/>
          </a:p>
        </p:txBody>
      </p:sp>
      <p:sp>
        <p:nvSpPr>
          <p:cNvPr id="31" name="Text 9"/>
          <p:cNvSpPr/>
          <p:nvPr/>
        </p:nvSpPr>
        <p:spPr>
          <a:xfrm>
            <a:off x="7553325" y="5553075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file: key to position in the data file</a:t>
            </a:r>
            <a:endParaRPr lang="en-US" sz="1000" dirty="0"/>
          </a:p>
        </p:txBody>
      </p:sp>
      <p:sp>
        <p:nvSpPr>
          <p:cNvPr id="32" name="Skiplist link"/>
          <p:cNvSpPr/>
          <p:nvPr/>
        </p:nvSpPr>
        <p:spPr>
          <a:xfrm>
            <a:off x="4772025" y="22574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3" name="Skiplist link"/>
          <p:cNvSpPr/>
          <p:nvPr/>
        </p:nvSpPr>
        <p:spPr>
          <a:xfrm>
            <a:off x="4772025" y="201930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4" name="Skiplist link"/>
          <p:cNvSpPr/>
          <p:nvPr/>
        </p:nvSpPr>
        <p:spPr>
          <a:xfrm>
            <a:off x="5781675" y="22574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5" name="Skiplist link"/>
          <p:cNvSpPr/>
          <p:nvPr/>
        </p:nvSpPr>
        <p:spPr>
          <a:xfrm>
            <a:off x="6286500" y="22574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6" name="Skiplist link"/>
          <p:cNvSpPr/>
          <p:nvPr/>
        </p:nvSpPr>
        <p:spPr>
          <a:xfrm>
            <a:off x="4524375" y="193357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7" name="Skiplist link"/>
          <p:cNvSpPr/>
          <p:nvPr/>
        </p:nvSpPr>
        <p:spPr>
          <a:xfrm>
            <a:off x="4962525" y="1933575"/>
            <a:ext cx="16954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8" name="Text 9"/>
          <p:cNvSpPr/>
          <p:nvPr/>
        </p:nvSpPr>
        <p:spPr>
          <a:xfrm>
            <a:off x="4286250" y="184785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39" name="Text 9"/>
          <p:cNvSpPr/>
          <p:nvPr/>
        </p:nvSpPr>
        <p:spPr>
          <a:xfrm>
            <a:off x="4581525" y="184785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900" dirty="0"/>
          </a:p>
        </p:txBody>
      </p:sp>
      <p:sp>
        <p:nvSpPr>
          <p:cNvPr id="40" name="Text 9"/>
          <p:cNvSpPr/>
          <p:nvPr/>
        </p:nvSpPr>
        <p:spPr>
          <a:xfrm>
            <a:off x="6657975" y="184785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41" name="Skiplist link"/>
          <p:cNvSpPr/>
          <p:nvPr/>
        </p:nvSpPr>
        <p:spPr>
          <a:xfrm>
            <a:off x="4524375" y="2171700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2" name="Skiplist link"/>
          <p:cNvSpPr/>
          <p:nvPr/>
        </p:nvSpPr>
        <p:spPr>
          <a:xfrm>
            <a:off x="4962525" y="2171700"/>
            <a:ext cx="6286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3" name="Skiplist link"/>
          <p:cNvSpPr/>
          <p:nvPr/>
        </p:nvSpPr>
        <p:spPr>
          <a:xfrm>
            <a:off x="5972175" y="2171700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4" name="Skiplist link"/>
          <p:cNvSpPr/>
          <p:nvPr/>
        </p:nvSpPr>
        <p:spPr>
          <a:xfrm>
            <a:off x="6477000" y="2171700"/>
            <a:ext cx="18097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5" name="Text 9"/>
          <p:cNvSpPr/>
          <p:nvPr/>
        </p:nvSpPr>
        <p:spPr>
          <a:xfrm>
            <a:off x="4286250" y="20859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46" name="Text 9"/>
          <p:cNvSpPr/>
          <p:nvPr/>
        </p:nvSpPr>
        <p:spPr>
          <a:xfrm>
            <a:off x="4581525" y="20859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900" dirty="0"/>
          </a:p>
        </p:txBody>
      </p:sp>
      <p:sp>
        <p:nvSpPr>
          <p:cNvPr id="47" name="Text 9"/>
          <p:cNvSpPr/>
          <p:nvPr/>
        </p:nvSpPr>
        <p:spPr>
          <a:xfrm>
            <a:off x="5591175" y="20859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</a:t>
            </a:r>
            <a:endParaRPr lang="en-US" sz="900" dirty="0"/>
          </a:p>
        </p:txBody>
      </p:sp>
      <p:sp>
        <p:nvSpPr>
          <p:cNvPr id="48" name="Text 9"/>
          <p:cNvSpPr/>
          <p:nvPr/>
        </p:nvSpPr>
        <p:spPr>
          <a:xfrm>
            <a:off x="6096000" y="20859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</a:t>
            </a:r>
            <a:endParaRPr lang="en-US" sz="900" dirty="0"/>
          </a:p>
        </p:txBody>
      </p:sp>
      <p:sp>
        <p:nvSpPr>
          <p:cNvPr id="49" name="Text 9"/>
          <p:cNvSpPr/>
          <p:nvPr/>
        </p:nvSpPr>
        <p:spPr>
          <a:xfrm>
            <a:off x="6657975" y="20859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50" name="Skiplist link"/>
          <p:cNvSpPr/>
          <p:nvPr/>
        </p:nvSpPr>
        <p:spPr>
          <a:xfrm>
            <a:off x="4524375" y="240982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1" name="Skiplist link"/>
          <p:cNvSpPr/>
          <p:nvPr/>
        </p:nvSpPr>
        <p:spPr>
          <a:xfrm>
            <a:off x="4962525" y="240982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2" name="Skiplist link"/>
          <p:cNvSpPr/>
          <p:nvPr/>
        </p:nvSpPr>
        <p:spPr>
          <a:xfrm>
            <a:off x="5467350" y="240982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3" name="Skiplist link"/>
          <p:cNvSpPr/>
          <p:nvPr/>
        </p:nvSpPr>
        <p:spPr>
          <a:xfrm>
            <a:off x="5972175" y="240982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4" name="Skiplist link"/>
          <p:cNvSpPr/>
          <p:nvPr/>
        </p:nvSpPr>
        <p:spPr>
          <a:xfrm>
            <a:off x="6477000" y="2409825"/>
            <a:ext cx="18097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5" name="Text 9"/>
          <p:cNvSpPr/>
          <p:nvPr/>
        </p:nvSpPr>
        <p:spPr>
          <a:xfrm>
            <a:off x="4286250" y="23241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56" name="Text 9"/>
          <p:cNvSpPr/>
          <p:nvPr/>
        </p:nvSpPr>
        <p:spPr>
          <a:xfrm>
            <a:off x="4581525" y="23241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A:7</a:t>
            </a:r>
            <a:endParaRPr lang="en-US" sz="900" dirty="0"/>
          </a:p>
        </p:txBody>
      </p:sp>
      <p:sp>
        <p:nvSpPr>
          <p:cNvPr id="57" name="Text 9"/>
          <p:cNvSpPr/>
          <p:nvPr/>
        </p:nvSpPr>
        <p:spPr>
          <a:xfrm>
            <a:off x="5086350" y="23241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C:4</a:t>
            </a:r>
            <a:endParaRPr lang="en-US" sz="900" dirty="0"/>
          </a:p>
        </p:txBody>
      </p:sp>
      <p:sp>
        <p:nvSpPr>
          <p:cNvPr id="58" name="Text 9"/>
          <p:cNvSpPr/>
          <p:nvPr/>
        </p:nvSpPr>
        <p:spPr>
          <a:xfrm>
            <a:off x="5591175" y="23241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F:9</a:t>
            </a:r>
            <a:endParaRPr lang="en-US" sz="900" dirty="0"/>
          </a:p>
        </p:txBody>
      </p:sp>
      <p:sp>
        <p:nvSpPr>
          <p:cNvPr id="59" name="Text 9"/>
          <p:cNvSpPr/>
          <p:nvPr/>
        </p:nvSpPr>
        <p:spPr>
          <a:xfrm>
            <a:off x="6096000" y="23241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H:2</a:t>
            </a:r>
            <a:endParaRPr lang="en-US" sz="900" dirty="0"/>
          </a:p>
        </p:txBody>
      </p:sp>
      <p:sp>
        <p:nvSpPr>
          <p:cNvPr id="60" name="Text 9"/>
          <p:cNvSpPr/>
          <p:nvPr/>
        </p:nvSpPr>
        <p:spPr>
          <a:xfrm>
            <a:off x="6657975" y="23241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61" name="Skiplist link"/>
          <p:cNvSpPr/>
          <p:nvPr/>
        </p:nvSpPr>
        <p:spPr>
          <a:xfrm>
            <a:off x="4524375" y="3886200"/>
            <a:ext cx="21336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2" name="Text 9"/>
          <p:cNvSpPr/>
          <p:nvPr/>
        </p:nvSpPr>
        <p:spPr>
          <a:xfrm>
            <a:off x="4286250" y="38004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63" name="Text 9"/>
          <p:cNvSpPr/>
          <p:nvPr/>
        </p:nvSpPr>
        <p:spPr>
          <a:xfrm>
            <a:off x="6657975" y="38004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64" name="Skiplist link"/>
          <p:cNvSpPr/>
          <p:nvPr/>
        </p:nvSpPr>
        <p:spPr>
          <a:xfrm>
            <a:off x="4524375" y="4124325"/>
            <a:ext cx="21336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5" name="Text 9"/>
          <p:cNvSpPr/>
          <p:nvPr/>
        </p:nvSpPr>
        <p:spPr>
          <a:xfrm>
            <a:off x="4286250" y="40386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66" name="Text 9"/>
          <p:cNvSpPr/>
          <p:nvPr/>
        </p:nvSpPr>
        <p:spPr>
          <a:xfrm>
            <a:off x="6657975" y="40386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67" name="Skiplist link"/>
          <p:cNvSpPr/>
          <p:nvPr/>
        </p:nvSpPr>
        <p:spPr>
          <a:xfrm>
            <a:off x="4524375" y="4362450"/>
            <a:ext cx="21336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8" name="Text 9"/>
          <p:cNvSpPr/>
          <p:nvPr/>
        </p:nvSpPr>
        <p:spPr>
          <a:xfrm>
            <a:off x="4286250" y="427672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69" name="Text 9"/>
          <p:cNvSpPr/>
          <p:nvPr/>
        </p:nvSpPr>
        <p:spPr>
          <a:xfrm>
            <a:off x="6657975" y="427672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70" name="Text 9"/>
          <p:cNvSpPr/>
          <p:nvPr/>
        </p:nvSpPr>
        <p:spPr>
          <a:xfrm>
            <a:off x="4480560" y="1527048"/>
            <a:ext cx="2148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Skiplist</a:t>
            </a:r>
            <a:endParaRPr lang="en-US" sz="1000" dirty="0"/>
          </a:p>
        </p:txBody>
      </p:sp>
    </p:spTree>
  </p:cSld>
  <p:clrMapOvr>
    <a:masterClrMapping/>
  </p:clrMapOvr>
  <p:transition advClick="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7"/>
          <p:cNvSpPr/>
          <p:nvPr/>
        </p:nvSpPr>
        <p:spPr>
          <a:xfrm>
            <a:off x="4242816" y="1051560"/>
            <a:ext cx="2633472" cy="1865376"/>
          </a:xfrm>
          <a:prstGeom prst="roundRect">
            <a:avLst>
              <a:gd name="adj" fmla="val 588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8"/>
          <p:cNvSpPr/>
          <p:nvPr/>
        </p:nvSpPr>
        <p:spPr>
          <a:xfrm>
            <a:off x="4480560" y="1216152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Active MemTable</a:t>
            </a:r>
            <a:endParaRPr lang="en-US" sz="1700" dirty="0"/>
          </a:p>
        </p:txBody>
      </p:sp>
      <p:sp>
        <p:nvSpPr>
          <p:cNvPr id="5" name="Shape 12"/>
          <p:cNvSpPr/>
          <p:nvPr/>
        </p:nvSpPr>
        <p:spPr>
          <a:xfrm>
            <a:off x="7360920" y="941832"/>
            <a:ext cx="4315968" cy="4892040"/>
          </a:xfrm>
          <a:prstGeom prst="roundRect">
            <a:avLst>
              <a:gd name="adj" fmla="val 2542"/>
            </a:avLst>
          </a:prstGeom>
          <a:solidFill>
            <a:srgbClr val="FCFDFE"/>
          </a:solidFill>
          <a:ln w="15240">
            <a:solidFill>
              <a:srgbClr val="D4DA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13"/>
          <p:cNvSpPr/>
          <p:nvPr/>
        </p:nvSpPr>
        <p:spPr>
          <a:xfrm>
            <a:off x="7571232" y="1097280"/>
            <a:ext cx="3840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Disk: immutable SSTables</a:t>
            </a:r>
            <a:endParaRPr lang="en-US" sz="1900" dirty="0"/>
          </a:p>
        </p:txBody>
      </p:sp>
      <p:sp>
        <p:nvSpPr>
          <p:cNvPr id="7" name="Text 14"/>
          <p:cNvSpPr/>
          <p:nvPr/>
        </p:nvSpPr>
        <p:spPr>
          <a:xfrm>
            <a:off x="7571232" y="186537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L0</a:t>
            </a:r>
            <a:endParaRPr lang="en-US" sz="1600" dirty="0"/>
          </a:p>
        </p:txBody>
      </p:sp>
      <p:sp>
        <p:nvSpPr>
          <p:cNvPr id="8" name="Text 15"/>
          <p:cNvSpPr/>
          <p:nvPr/>
        </p:nvSpPr>
        <p:spPr>
          <a:xfrm>
            <a:off x="7571232" y="3538728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</a:t>
            </a:r>
            <a:endParaRPr lang="en-US" sz="1600" dirty="0"/>
          </a:p>
        </p:txBody>
      </p:sp>
      <p:sp>
        <p:nvSpPr>
          <p:cNvPr id="9" name="Text 16"/>
          <p:cNvSpPr/>
          <p:nvPr/>
        </p:nvSpPr>
        <p:spPr>
          <a:xfrm>
            <a:off x="7571232" y="497433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L2</a:t>
            </a:r>
            <a:endParaRPr lang="en-US" sz="1600" dirty="0"/>
          </a:p>
        </p:txBody>
      </p:sp>
      <p:sp>
        <p:nvSpPr>
          <p:cNvPr id="10" name="Shape 17"/>
          <p:cNvSpPr/>
          <p:nvPr/>
        </p:nvSpPr>
        <p:spPr>
          <a:xfrm>
            <a:off x="8028432" y="2039112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18"/>
          <p:cNvSpPr/>
          <p:nvPr/>
        </p:nvSpPr>
        <p:spPr>
          <a:xfrm>
            <a:off x="8028432" y="3712464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9"/>
          <p:cNvSpPr/>
          <p:nvPr/>
        </p:nvSpPr>
        <p:spPr>
          <a:xfrm>
            <a:off x="8028432" y="5138928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20"/>
          <p:cNvSpPr/>
          <p:nvPr/>
        </p:nvSpPr>
        <p:spPr>
          <a:xfrm>
            <a:off x="502920" y="4754880"/>
            <a:ext cx="6373368" cy="1078992"/>
          </a:xfrm>
          <a:prstGeom prst="roundRect">
            <a:avLst>
              <a:gd name="adj" fmla="val 10169"/>
            </a:avLst>
          </a:prstGeom>
          <a:solidFill>
            <a:srgbClr val="FFFFFF"/>
          </a:solidFill>
          <a:ln w="1524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21"/>
          <p:cNvSpPr/>
          <p:nvPr/>
        </p:nvSpPr>
        <p:spPr>
          <a:xfrm>
            <a:off x="758952" y="4919472"/>
            <a:ext cx="58795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700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Freeze the full MemTable. A new active MemTable is ready for writes.</a:t>
            </a:r>
            <a:endParaRPr lang="en-US" sz="1700" dirty="0"/>
          </a:p>
        </p:txBody>
      </p:sp>
      <p:sp>
        <p:nvSpPr>
          <p:cNvPr id="15" name="Text 22"/>
          <p:cNvSpPr/>
          <p:nvPr/>
        </p:nvSpPr>
        <p:spPr>
          <a:xfrm>
            <a:off x="758952" y="5524500"/>
            <a:ext cx="5879592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immutable buffer holds this batch until its background flush finishes.</a:t>
            </a:r>
            <a:endParaRPr lang="en-US" sz="1100" dirty="0"/>
          </a:p>
        </p:txBody>
      </p:sp>
      <p:sp>
        <p:nvSpPr>
          <p:cNvPr id="16" name="Text 24">
            <a:hlinkClick r:id="rId3" action="ppaction://hlinksldjump" tooltip="Reset"/>
          </p:cNvPr>
          <p:cNvSpPr/>
          <p:nvPr/>
        </p:nvSpPr>
        <p:spPr>
          <a:xfrm>
            <a:off x="1243584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 action="ppaction://hlinksldjump" tooltip="Rese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Reset</a:t>
            </a:r>
            <a:endParaRPr lang="en-US" sz="1050" dirty="0"/>
          </a:p>
        </p:txBody>
      </p:sp>
      <p:sp>
        <p:nvSpPr>
          <p:cNvPr id="17" name="Text 25">
            <a:hlinkClick r:id="rId4" action="ppaction://hlinksldjump" tooltip="Flush Immutable"/>
          </p:cNvPr>
          <p:cNvSpPr/>
          <p:nvPr/>
        </p:nvSpPr>
        <p:spPr>
          <a:xfrm>
            <a:off x="4238625" y="6038850"/>
            <a:ext cx="2638425" cy="447675"/>
          </a:xfrm>
          <a:prstGeom prst="rect">
            <a:avLst/>
          </a:prstGeom>
          <a:solidFill>
            <a:srgbClr val="2E70FA"/>
          </a:solidFill>
          <a:ln w="12700">
            <a:solidFill>
              <a:srgbClr val="2E70F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u="sng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 action="ppaction://hlinksldjump" tooltip="Flush Immutab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Flush Immutable</a:t>
            </a:r>
            <a:endParaRPr lang="en-US" sz="1500" dirty="0"/>
          </a:p>
        </p:txBody>
      </p:sp>
      <p:sp>
        <p:nvSpPr>
          <p:cNvPr id="18" name="Text 26"/>
          <p:cNvSpPr/>
          <p:nvPr/>
        </p:nvSpPr>
        <p:spPr>
          <a:xfrm>
            <a:off x="5667375" y="6581775"/>
            <a:ext cx="120967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50" dirty="0">
                <a:solidFill>
                  <a:srgbClr val="8B96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6 / 63</a:t>
            </a:r>
            <a:endParaRPr lang="en-US" sz="950" dirty="0"/>
          </a:p>
        </p:txBody>
      </p:sp>
      <p:sp>
        <p:nvSpPr>
          <p:cNvPr id="19" name="Shape 7"/>
          <p:cNvSpPr/>
          <p:nvPr/>
        </p:nvSpPr>
        <p:spPr>
          <a:xfrm>
            <a:off x="4238625" y="3086100"/>
            <a:ext cx="2638425" cy="1495425"/>
          </a:xfrm>
          <a:prstGeom prst="roundRect">
            <a:avLst>
              <a:gd name="adj" fmla="val 5882"/>
            </a:avLst>
          </a:prstGeom>
          <a:solidFill>
            <a:srgbClr val="FFF2DC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8"/>
          <p:cNvSpPr/>
          <p:nvPr/>
        </p:nvSpPr>
        <p:spPr>
          <a:xfrm>
            <a:off x="4333875" y="3181350"/>
            <a:ext cx="2447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Immutable MemTable</a:t>
            </a:r>
            <a:endParaRPr lang="en-US" sz="1600" dirty="0"/>
          </a:p>
        </p:txBody>
      </p:sp>
      <p:sp>
        <p:nvSpPr>
          <p:cNvPr id="21" name="Text 9"/>
          <p:cNvSpPr/>
          <p:nvPr/>
        </p:nvSpPr>
        <p:spPr>
          <a:xfrm>
            <a:off x="4295775" y="3495675"/>
            <a:ext cx="25241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Frozen MemTable</a:t>
            </a:r>
            <a:endParaRPr lang="en-US" sz="1000" dirty="0"/>
          </a:p>
        </p:txBody>
      </p:sp>
      <p:sp>
        <p:nvSpPr>
          <p:cNvPr id="24" name="Text 27">
            <a:hlinkClick r:id="rId5" action="ppaction://hlinksldjump" tooltip="← Back"/>
          </p:cNvPr>
          <p:cNvSpPr/>
          <p:nvPr/>
        </p:nvSpPr>
        <p:spPr>
          <a:xfrm>
            <a:off x="502920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5" action="ppaction://hlinksldjump" tooltip="← Bac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← Back</a:t>
            </a:r>
            <a:endParaRPr lang="en-US" sz="1050" dirty="0"/>
          </a:p>
        </p:txBody>
      </p:sp>
      <p:sp>
        <p:nvSpPr>
          <p:cNvPr id="25" name="Text 9"/>
          <p:cNvSpPr/>
          <p:nvPr/>
        </p:nvSpPr>
        <p:spPr>
          <a:xfrm>
            <a:off x="7553325" y="5334000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filter: definitely absent or possibly present</a:t>
            </a:r>
            <a:endParaRPr lang="en-US" sz="1000" dirty="0"/>
          </a:p>
        </p:txBody>
      </p:sp>
      <p:sp>
        <p:nvSpPr>
          <p:cNvPr id="26" name="Text 9"/>
          <p:cNvSpPr/>
          <p:nvPr/>
        </p:nvSpPr>
        <p:spPr>
          <a:xfrm>
            <a:off x="7553325" y="5553075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file: key to position in the data file</a:t>
            </a:r>
            <a:endParaRPr lang="en-US" sz="1000" dirty="0"/>
          </a:p>
        </p:txBody>
      </p:sp>
      <p:sp>
        <p:nvSpPr>
          <p:cNvPr id="27" name="Skiplist link"/>
          <p:cNvSpPr/>
          <p:nvPr/>
        </p:nvSpPr>
        <p:spPr>
          <a:xfrm>
            <a:off x="4524375" y="1933575"/>
            <a:ext cx="21336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9"/>
          <p:cNvSpPr/>
          <p:nvPr/>
        </p:nvSpPr>
        <p:spPr>
          <a:xfrm>
            <a:off x="4286250" y="184785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29" name="Text 9"/>
          <p:cNvSpPr/>
          <p:nvPr/>
        </p:nvSpPr>
        <p:spPr>
          <a:xfrm>
            <a:off x="6657975" y="184785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30" name="Skiplist link"/>
          <p:cNvSpPr/>
          <p:nvPr/>
        </p:nvSpPr>
        <p:spPr>
          <a:xfrm>
            <a:off x="4524375" y="2171700"/>
            <a:ext cx="21336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9"/>
          <p:cNvSpPr/>
          <p:nvPr/>
        </p:nvSpPr>
        <p:spPr>
          <a:xfrm>
            <a:off x="4286250" y="20859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32" name="Text 9"/>
          <p:cNvSpPr/>
          <p:nvPr/>
        </p:nvSpPr>
        <p:spPr>
          <a:xfrm>
            <a:off x="6657975" y="20859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33" name="Skiplist link"/>
          <p:cNvSpPr/>
          <p:nvPr/>
        </p:nvSpPr>
        <p:spPr>
          <a:xfrm>
            <a:off x="4524375" y="2409825"/>
            <a:ext cx="21336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9"/>
          <p:cNvSpPr/>
          <p:nvPr/>
        </p:nvSpPr>
        <p:spPr>
          <a:xfrm>
            <a:off x="4286250" y="23241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35" name="Text 9"/>
          <p:cNvSpPr/>
          <p:nvPr/>
        </p:nvSpPr>
        <p:spPr>
          <a:xfrm>
            <a:off x="6657975" y="23241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36" name="Skiplist link"/>
          <p:cNvSpPr/>
          <p:nvPr/>
        </p:nvSpPr>
        <p:spPr>
          <a:xfrm>
            <a:off x="4772025" y="421005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7" name="Skiplist link"/>
          <p:cNvSpPr/>
          <p:nvPr/>
        </p:nvSpPr>
        <p:spPr>
          <a:xfrm>
            <a:off x="4772025" y="39719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8" name="Skiplist link"/>
          <p:cNvSpPr/>
          <p:nvPr/>
        </p:nvSpPr>
        <p:spPr>
          <a:xfrm>
            <a:off x="5781675" y="421005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9" name="Skiplist link"/>
          <p:cNvSpPr/>
          <p:nvPr/>
        </p:nvSpPr>
        <p:spPr>
          <a:xfrm>
            <a:off x="6286500" y="421005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0" name="Skiplist link"/>
          <p:cNvSpPr/>
          <p:nvPr/>
        </p:nvSpPr>
        <p:spPr>
          <a:xfrm>
            <a:off x="4524375" y="3886200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1" name="Skiplist link"/>
          <p:cNvSpPr/>
          <p:nvPr/>
        </p:nvSpPr>
        <p:spPr>
          <a:xfrm>
            <a:off x="4962525" y="3886200"/>
            <a:ext cx="16954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2" name="Text 9"/>
          <p:cNvSpPr/>
          <p:nvPr/>
        </p:nvSpPr>
        <p:spPr>
          <a:xfrm>
            <a:off x="4286250" y="38004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43" name="Text 9"/>
          <p:cNvSpPr/>
          <p:nvPr/>
        </p:nvSpPr>
        <p:spPr>
          <a:xfrm>
            <a:off x="4581525" y="38004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900" dirty="0"/>
          </a:p>
        </p:txBody>
      </p:sp>
      <p:sp>
        <p:nvSpPr>
          <p:cNvPr id="44" name="Text 9"/>
          <p:cNvSpPr/>
          <p:nvPr/>
        </p:nvSpPr>
        <p:spPr>
          <a:xfrm>
            <a:off x="6657975" y="38004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45" name="Skiplist link"/>
          <p:cNvSpPr/>
          <p:nvPr/>
        </p:nvSpPr>
        <p:spPr>
          <a:xfrm>
            <a:off x="4524375" y="412432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6" name="Skiplist link"/>
          <p:cNvSpPr/>
          <p:nvPr/>
        </p:nvSpPr>
        <p:spPr>
          <a:xfrm>
            <a:off x="4962525" y="4124325"/>
            <a:ext cx="6286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7" name="Skiplist link"/>
          <p:cNvSpPr/>
          <p:nvPr/>
        </p:nvSpPr>
        <p:spPr>
          <a:xfrm>
            <a:off x="5972175" y="412432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8" name="Skiplist link"/>
          <p:cNvSpPr/>
          <p:nvPr/>
        </p:nvSpPr>
        <p:spPr>
          <a:xfrm>
            <a:off x="6477000" y="4124325"/>
            <a:ext cx="18097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9" name="Text 9"/>
          <p:cNvSpPr/>
          <p:nvPr/>
        </p:nvSpPr>
        <p:spPr>
          <a:xfrm>
            <a:off x="4286250" y="40386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50" name="Text 9"/>
          <p:cNvSpPr/>
          <p:nvPr/>
        </p:nvSpPr>
        <p:spPr>
          <a:xfrm>
            <a:off x="4581525" y="40386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900" dirty="0"/>
          </a:p>
        </p:txBody>
      </p:sp>
      <p:sp>
        <p:nvSpPr>
          <p:cNvPr id="51" name="Text 9"/>
          <p:cNvSpPr/>
          <p:nvPr/>
        </p:nvSpPr>
        <p:spPr>
          <a:xfrm>
            <a:off x="5591175" y="40386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</a:t>
            </a:r>
            <a:endParaRPr lang="en-US" sz="900" dirty="0"/>
          </a:p>
        </p:txBody>
      </p:sp>
      <p:sp>
        <p:nvSpPr>
          <p:cNvPr id="52" name="Text 9"/>
          <p:cNvSpPr/>
          <p:nvPr/>
        </p:nvSpPr>
        <p:spPr>
          <a:xfrm>
            <a:off x="6096000" y="40386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</a:t>
            </a:r>
            <a:endParaRPr lang="en-US" sz="900" dirty="0"/>
          </a:p>
        </p:txBody>
      </p:sp>
      <p:sp>
        <p:nvSpPr>
          <p:cNvPr id="53" name="Text 9"/>
          <p:cNvSpPr/>
          <p:nvPr/>
        </p:nvSpPr>
        <p:spPr>
          <a:xfrm>
            <a:off x="6657975" y="40386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54" name="Skiplist link"/>
          <p:cNvSpPr/>
          <p:nvPr/>
        </p:nvSpPr>
        <p:spPr>
          <a:xfrm>
            <a:off x="4524375" y="4362450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5" name="Skiplist link"/>
          <p:cNvSpPr/>
          <p:nvPr/>
        </p:nvSpPr>
        <p:spPr>
          <a:xfrm>
            <a:off x="4962525" y="4362450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6" name="Skiplist link"/>
          <p:cNvSpPr/>
          <p:nvPr/>
        </p:nvSpPr>
        <p:spPr>
          <a:xfrm>
            <a:off x="5467350" y="4362450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7" name="Skiplist link"/>
          <p:cNvSpPr/>
          <p:nvPr/>
        </p:nvSpPr>
        <p:spPr>
          <a:xfrm>
            <a:off x="5972175" y="4362450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8" name="Skiplist link"/>
          <p:cNvSpPr/>
          <p:nvPr/>
        </p:nvSpPr>
        <p:spPr>
          <a:xfrm>
            <a:off x="6477000" y="4362450"/>
            <a:ext cx="18097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9" name="Text 9"/>
          <p:cNvSpPr/>
          <p:nvPr/>
        </p:nvSpPr>
        <p:spPr>
          <a:xfrm>
            <a:off x="4286250" y="427672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60" name="Text 9"/>
          <p:cNvSpPr/>
          <p:nvPr/>
        </p:nvSpPr>
        <p:spPr>
          <a:xfrm>
            <a:off x="4581525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A:7</a:t>
            </a:r>
            <a:endParaRPr lang="en-US" sz="900" dirty="0"/>
          </a:p>
        </p:txBody>
      </p:sp>
      <p:sp>
        <p:nvSpPr>
          <p:cNvPr id="61" name="Text 9"/>
          <p:cNvSpPr/>
          <p:nvPr/>
        </p:nvSpPr>
        <p:spPr>
          <a:xfrm>
            <a:off x="5086350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C:4</a:t>
            </a:r>
            <a:endParaRPr lang="en-US" sz="900" dirty="0"/>
          </a:p>
        </p:txBody>
      </p:sp>
      <p:sp>
        <p:nvSpPr>
          <p:cNvPr id="62" name="Text 9"/>
          <p:cNvSpPr/>
          <p:nvPr/>
        </p:nvSpPr>
        <p:spPr>
          <a:xfrm>
            <a:off x="5591175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F:9</a:t>
            </a:r>
            <a:endParaRPr lang="en-US" sz="900" dirty="0"/>
          </a:p>
        </p:txBody>
      </p:sp>
      <p:sp>
        <p:nvSpPr>
          <p:cNvPr id="63" name="Text 9"/>
          <p:cNvSpPr/>
          <p:nvPr/>
        </p:nvSpPr>
        <p:spPr>
          <a:xfrm>
            <a:off x="6096000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H:2</a:t>
            </a:r>
            <a:endParaRPr lang="en-US" sz="900" dirty="0"/>
          </a:p>
        </p:txBody>
      </p:sp>
      <p:sp>
        <p:nvSpPr>
          <p:cNvPr id="64" name="Text 9"/>
          <p:cNvSpPr/>
          <p:nvPr/>
        </p:nvSpPr>
        <p:spPr>
          <a:xfrm>
            <a:off x="6657975" y="427672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65" name="Text 9"/>
          <p:cNvSpPr/>
          <p:nvPr/>
        </p:nvSpPr>
        <p:spPr>
          <a:xfrm>
            <a:off x="4480560" y="1527048"/>
            <a:ext cx="2148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Skiplist</a:t>
            </a:r>
            <a:endParaRPr lang="en-US" sz="1000" dirty="0"/>
          </a:p>
        </p:txBody>
      </p:sp>
    </p:spTree>
  </p:cSld>
  <p:clrMapOvr>
    <a:masterClrMapping/>
  </p:clrMapOvr>
  <p:transition advClick="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7"/>
          <p:cNvSpPr/>
          <p:nvPr/>
        </p:nvSpPr>
        <p:spPr>
          <a:xfrm>
            <a:off x="4242816" y="1051560"/>
            <a:ext cx="2633472" cy="1865376"/>
          </a:xfrm>
          <a:prstGeom prst="roundRect">
            <a:avLst>
              <a:gd name="adj" fmla="val 588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8"/>
          <p:cNvSpPr/>
          <p:nvPr/>
        </p:nvSpPr>
        <p:spPr>
          <a:xfrm>
            <a:off x="4480560" y="1216152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Active MemTable</a:t>
            </a:r>
            <a:endParaRPr lang="en-US" sz="1700" dirty="0"/>
          </a:p>
        </p:txBody>
      </p:sp>
      <p:sp>
        <p:nvSpPr>
          <p:cNvPr id="5" name="Shape 12"/>
          <p:cNvSpPr/>
          <p:nvPr/>
        </p:nvSpPr>
        <p:spPr>
          <a:xfrm>
            <a:off x="7360920" y="941832"/>
            <a:ext cx="4315968" cy="4892040"/>
          </a:xfrm>
          <a:prstGeom prst="roundRect">
            <a:avLst>
              <a:gd name="adj" fmla="val 2542"/>
            </a:avLst>
          </a:prstGeom>
          <a:solidFill>
            <a:srgbClr val="FCFDFE"/>
          </a:solidFill>
          <a:ln w="15240">
            <a:solidFill>
              <a:srgbClr val="D4DA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13"/>
          <p:cNvSpPr/>
          <p:nvPr/>
        </p:nvSpPr>
        <p:spPr>
          <a:xfrm>
            <a:off x="7571232" y="1097280"/>
            <a:ext cx="3840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Disk: immutable SSTables</a:t>
            </a:r>
            <a:endParaRPr lang="en-US" sz="1900" dirty="0"/>
          </a:p>
        </p:txBody>
      </p:sp>
      <p:sp>
        <p:nvSpPr>
          <p:cNvPr id="7" name="Text 14"/>
          <p:cNvSpPr/>
          <p:nvPr/>
        </p:nvSpPr>
        <p:spPr>
          <a:xfrm>
            <a:off x="7571232" y="186537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L0</a:t>
            </a:r>
            <a:endParaRPr lang="en-US" sz="1600" dirty="0"/>
          </a:p>
        </p:txBody>
      </p:sp>
      <p:sp>
        <p:nvSpPr>
          <p:cNvPr id="8" name="Text 15"/>
          <p:cNvSpPr/>
          <p:nvPr/>
        </p:nvSpPr>
        <p:spPr>
          <a:xfrm>
            <a:off x="7571232" y="3538728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</a:t>
            </a:r>
            <a:endParaRPr lang="en-US" sz="1600" dirty="0"/>
          </a:p>
        </p:txBody>
      </p:sp>
      <p:sp>
        <p:nvSpPr>
          <p:cNvPr id="9" name="Text 16"/>
          <p:cNvSpPr/>
          <p:nvPr/>
        </p:nvSpPr>
        <p:spPr>
          <a:xfrm>
            <a:off x="7571232" y="497433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L2</a:t>
            </a:r>
            <a:endParaRPr lang="en-US" sz="1600" dirty="0"/>
          </a:p>
        </p:txBody>
      </p:sp>
      <p:sp>
        <p:nvSpPr>
          <p:cNvPr id="10" name="Shape 17"/>
          <p:cNvSpPr/>
          <p:nvPr/>
        </p:nvSpPr>
        <p:spPr>
          <a:xfrm>
            <a:off x="8028432" y="2039112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18"/>
          <p:cNvSpPr/>
          <p:nvPr/>
        </p:nvSpPr>
        <p:spPr>
          <a:xfrm>
            <a:off x="8028432" y="3712464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9"/>
          <p:cNvSpPr/>
          <p:nvPr/>
        </p:nvSpPr>
        <p:spPr>
          <a:xfrm>
            <a:off x="8028432" y="5138928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20"/>
          <p:cNvSpPr/>
          <p:nvPr/>
        </p:nvSpPr>
        <p:spPr>
          <a:xfrm>
            <a:off x="502920" y="4754880"/>
            <a:ext cx="6373368" cy="1078992"/>
          </a:xfrm>
          <a:prstGeom prst="roundRect">
            <a:avLst>
              <a:gd name="adj" fmla="val 10169"/>
            </a:avLst>
          </a:prstGeom>
          <a:solidFill>
            <a:srgbClr val="FFFFFF"/>
          </a:solidFill>
          <a:ln w="1524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21"/>
          <p:cNvSpPr/>
          <p:nvPr/>
        </p:nvSpPr>
        <p:spPr>
          <a:xfrm>
            <a:off x="758952" y="4919472"/>
            <a:ext cx="58795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700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Flush begins: write the immutable MemTable to an SSTable.</a:t>
            </a:r>
            <a:endParaRPr lang="en-US" sz="1700" dirty="0"/>
          </a:p>
        </p:txBody>
      </p:sp>
      <p:sp>
        <p:nvSpPr>
          <p:cNvPr id="15" name="Text 22"/>
          <p:cNvSpPr/>
          <p:nvPr/>
        </p:nvSpPr>
        <p:spPr>
          <a:xfrm>
            <a:off x="758952" y="5524500"/>
            <a:ext cx="5879592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active MemTable can accept new writes while this disk write is in progress.</a:t>
            </a:r>
            <a:endParaRPr lang="en-US" sz="1100" dirty="0"/>
          </a:p>
        </p:txBody>
      </p:sp>
      <p:sp>
        <p:nvSpPr>
          <p:cNvPr id="16" name="Text 24">
            <a:hlinkClick r:id="rId3" action="ppaction://hlinksldjump" tooltip="Reset"/>
          </p:cNvPr>
          <p:cNvSpPr/>
          <p:nvPr/>
        </p:nvSpPr>
        <p:spPr>
          <a:xfrm>
            <a:off x="1243584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 action="ppaction://hlinksldjump" tooltip="Rese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Reset</a:t>
            </a:r>
            <a:endParaRPr lang="en-US" sz="1050" dirty="0"/>
          </a:p>
        </p:txBody>
      </p:sp>
      <p:sp>
        <p:nvSpPr>
          <p:cNvPr id="17" name="Text 25">
            <a:hlinkClick r:id="rId4" action="ppaction://hlinksldjump" tooltip="Add write K:6"/>
          </p:cNvPr>
          <p:cNvSpPr/>
          <p:nvPr/>
        </p:nvSpPr>
        <p:spPr>
          <a:xfrm>
            <a:off x="4238625" y="6038850"/>
            <a:ext cx="2638425" cy="447675"/>
          </a:xfrm>
          <a:prstGeom prst="rect">
            <a:avLst/>
          </a:prstGeom>
          <a:solidFill>
            <a:srgbClr val="2E70FA"/>
          </a:solidFill>
          <a:ln w="12700">
            <a:solidFill>
              <a:srgbClr val="2E70F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u="sng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 action="ppaction://hlinksldjump" tooltip="Add write K: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Add write K:6</a:t>
            </a:r>
            <a:endParaRPr lang="en-US" sz="1500" dirty="0"/>
          </a:p>
        </p:txBody>
      </p:sp>
      <p:sp>
        <p:nvSpPr>
          <p:cNvPr id="18" name="Text 26"/>
          <p:cNvSpPr/>
          <p:nvPr/>
        </p:nvSpPr>
        <p:spPr>
          <a:xfrm>
            <a:off x="5667375" y="6581775"/>
            <a:ext cx="120967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50" dirty="0">
                <a:solidFill>
                  <a:srgbClr val="8B96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7 / 63</a:t>
            </a:r>
            <a:endParaRPr lang="en-US" sz="950" dirty="0"/>
          </a:p>
        </p:txBody>
      </p:sp>
      <p:sp>
        <p:nvSpPr>
          <p:cNvPr id="19" name="Shape 7"/>
          <p:cNvSpPr/>
          <p:nvPr/>
        </p:nvSpPr>
        <p:spPr>
          <a:xfrm>
            <a:off x="4238625" y="3086100"/>
            <a:ext cx="2638425" cy="1495425"/>
          </a:xfrm>
          <a:prstGeom prst="roundRect">
            <a:avLst>
              <a:gd name="adj" fmla="val 5882"/>
            </a:avLst>
          </a:prstGeom>
          <a:solidFill>
            <a:srgbClr val="FFF2DC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8"/>
          <p:cNvSpPr/>
          <p:nvPr/>
        </p:nvSpPr>
        <p:spPr>
          <a:xfrm>
            <a:off x="4333875" y="3181350"/>
            <a:ext cx="2447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Immutable MemTable</a:t>
            </a:r>
            <a:endParaRPr lang="en-US" sz="1600" dirty="0"/>
          </a:p>
        </p:txBody>
      </p:sp>
      <p:sp>
        <p:nvSpPr>
          <p:cNvPr id="21" name="Text 9"/>
          <p:cNvSpPr/>
          <p:nvPr/>
        </p:nvSpPr>
        <p:spPr>
          <a:xfrm>
            <a:off x="4295775" y="3495675"/>
            <a:ext cx="25241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Read-only skiplist · flushing</a:t>
            </a:r>
            <a:endParaRPr lang="en-US" sz="1000" dirty="0"/>
          </a:p>
        </p:txBody>
      </p:sp>
      <p:sp>
        <p:nvSpPr>
          <p:cNvPr id="24" name="Text 8"/>
          <p:cNvSpPr/>
          <p:nvPr/>
        </p:nvSpPr>
        <p:spPr>
          <a:xfrm>
            <a:off x="7905750" y="3000375"/>
            <a:ext cx="333375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Writing SSTable #1</a:t>
            </a:r>
            <a:endParaRPr lang="en-US" sz="1500" dirty="0"/>
          </a:p>
        </p:txBody>
      </p:sp>
      <p:sp>
        <p:nvSpPr>
          <p:cNvPr id="25" name="Text 9"/>
          <p:cNvSpPr/>
          <p:nvPr/>
        </p:nvSpPr>
        <p:spPr>
          <a:xfrm>
            <a:off x="7905750" y="3286125"/>
            <a:ext cx="3333750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  C   F   H</a:t>
            </a:r>
            <a:endParaRPr lang="en-US" sz="1400" dirty="0"/>
          </a:p>
        </p:txBody>
      </p:sp>
      <p:sp>
        <p:nvSpPr>
          <p:cNvPr id="26" name="Text 9"/>
          <p:cNvSpPr/>
          <p:nvPr/>
        </p:nvSpPr>
        <p:spPr>
          <a:xfrm>
            <a:off x="7905750" y="3495675"/>
            <a:ext cx="33337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 yet available in L0</a:t>
            </a:r>
            <a:endParaRPr lang="en-US" sz="1000" dirty="0"/>
          </a:p>
        </p:txBody>
      </p:sp>
      <p:sp>
        <p:nvSpPr>
          <p:cNvPr id="27" name="Text 27">
            <a:hlinkClick r:id="rId5" action="ppaction://hlinksldjump" tooltip="← Back"/>
          </p:cNvPr>
          <p:cNvSpPr/>
          <p:nvPr/>
        </p:nvSpPr>
        <p:spPr>
          <a:xfrm>
            <a:off x="502920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5" action="ppaction://hlinksldjump" tooltip="← Bac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← Back</a:t>
            </a:r>
            <a:endParaRPr lang="en-US" sz="1050" dirty="0"/>
          </a:p>
        </p:txBody>
      </p:sp>
      <p:sp>
        <p:nvSpPr>
          <p:cNvPr id="28" name="Text 9"/>
          <p:cNvSpPr/>
          <p:nvPr/>
        </p:nvSpPr>
        <p:spPr>
          <a:xfrm>
            <a:off x="7991475" y="3781425"/>
            <a:ext cx="3371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Building Bloom filter + index file</a:t>
            </a:r>
            <a:endParaRPr lang="en-US" sz="1000" dirty="0"/>
          </a:p>
        </p:txBody>
      </p:sp>
      <p:sp>
        <p:nvSpPr>
          <p:cNvPr id="29" name="Text 9"/>
          <p:cNvSpPr/>
          <p:nvPr/>
        </p:nvSpPr>
        <p:spPr>
          <a:xfrm>
            <a:off x="7553325" y="5334000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filter: definitely absent or possibly present</a:t>
            </a:r>
            <a:endParaRPr lang="en-US" sz="1000" dirty="0"/>
          </a:p>
        </p:txBody>
      </p:sp>
      <p:sp>
        <p:nvSpPr>
          <p:cNvPr id="30" name="Text 9"/>
          <p:cNvSpPr/>
          <p:nvPr/>
        </p:nvSpPr>
        <p:spPr>
          <a:xfrm>
            <a:off x="7553325" y="5553075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file: key to position in the data file</a:t>
            </a:r>
            <a:endParaRPr lang="en-US" sz="1000" dirty="0"/>
          </a:p>
        </p:txBody>
      </p:sp>
      <p:sp>
        <p:nvSpPr>
          <p:cNvPr id="31" name="Skiplist link"/>
          <p:cNvSpPr/>
          <p:nvPr/>
        </p:nvSpPr>
        <p:spPr>
          <a:xfrm>
            <a:off x="4524375" y="1933575"/>
            <a:ext cx="21336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2" name="Text 9"/>
          <p:cNvSpPr/>
          <p:nvPr/>
        </p:nvSpPr>
        <p:spPr>
          <a:xfrm>
            <a:off x="4286250" y="184785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33" name="Text 9"/>
          <p:cNvSpPr/>
          <p:nvPr/>
        </p:nvSpPr>
        <p:spPr>
          <a:xfrm>
            <a:off x="6657975" y="184785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34" name="Skiplist link"/>
          <p:cNvSpPr/>
          <p:nvPr/>
        </p:nvSpPr>
        <p:spPr>
          <a:xfrm>
            <a:off x="4524375" y="2171700"/>
            <a:ext cx="21336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5" name="Text 9"/>
          <p:cNvSpPr/>
          <p:nvPr/>
        </p:nvSpPr>
        <p:spPr>
          <a:xfrm>
            <a:off x="4286250" y="20859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36" name="Text 9"/>
          <p:cNvSpPr/>
          <p:nvPr/>
        </p:nvSpPr>
        <p:spPr>
          <a:xfrm>
            <a:off x="6657975" y="20859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37" name="Skiplist link"/>
          <p:cNvSpPr/>
          <p:nvPr/>
        </p:nvSpPr>
        <p:spPr>
          <a:xfrm>
            <a:off x="4524375" y="2409825"/>
            <a:ext cx="21336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8" name="Text 9"/>
          <p:cNvSpPr/>
          <p:nvPr/>
        </p:nvSpPr>
        <p:spPr>
          <a:xfrm>
            <a:off x="4286250" y="23241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39" name="Text 9"/>
          <p:cNvSpPr/>
          <p:nvPr/>
        </p:nvSpPr>
        <p:spPr>
          <a:xfrm>
            <a:off x="6657975" y="23241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40" name="Skiplist link"/>
          <p:cNvSpPr/>
          <p:nvPr/>
        </p:nvSpPr>
        <p:spPr>
          <a:xfrm>
            <a:off x="4772025" y="421005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1" name="Skiplist link"/>
          <p:cNvSpPr/>
          <p:nvPr/>
        </p:nvSpPr>
        <p:spPr>
          <a:xfrm>
            <a:off x="4772025" y="39719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2" name="Skiplist link"/>
          <p:cNvSpPr/>
          <p:nvPr/>
        </p:nvSpPr>
        <p:spPr>
          <a:xfrm>
            <a:off x="5781675" y="421005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3" name="Skiplist link"/>
          <p:cNvSpPr/>
          <p:nvPr/>
        </p:nvSpPr>
        <p:spPr>
          <a:xfrm>
            <a:off x="6286500" y="421005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4" name="Skiplist link"/>
          <p:cNvSpPr/>
          <p:nvPr/>
        </p:nvSpPr>
        <p:spPr>
          <a:xfrm>
            <a:off x="4524375" y="3886200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5" name="Skiplist link"/>
          <p:cNvSpPr/>
          <p:nvPr/>
        </p:nvSpPr>
        <p:spPr>
          <a:xfrm>
            <a:off x="4962525" y="3886200"/>
            <a:ext cx="16954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6" name="Text 9"/>
          <p:cNvSpPr/>
          <p:nvPr/>
        </p:nvSpPr>
        <p:spPr>
          <a:xfrm>
            <a:off x="4286250" y="38004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47" name="Text 9"/>
          <p:cNvSpPr/>
          <p:nvPr/>
        </p:nvSpPr>
        <p:spPr>
          <a:xfrm>
            <a:off x="4581525" y="38004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900" dirty="0"/>
          </a:p>
        </p:txBody>
      </p:sp>
      <p:sp>
        <p:nvSpPr>
          <p:cNvPr id="48" name="Text 9"/>
          <p:cNvSpPr/>
          <p:nvPr/>
        </p:nvSpPr>
        <p:spPr>
          <a:xfrm>
            <a:off x="6657975" y="38004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49" name="Skiplist link"/>
          <p:cNvSpPr/>
          <p:nvPr/>
        </p:nvSpPr>
        <p:spPr>
          <a:xfrm>
            <a:off x="4524375" y="412432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0" name="Skiplist link"/>
          <p:cNvSpPr/>
          <p:nvPr/>
        </p:nvSpPr>
        <p:spPr>
          <a:xfrm>
            <a:off x="4962525" y="4124325"/>
            <a:ext cx="6286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1" name="Skiplist link"/>
          <p:cNvSpPr/>
          <p:nvPr/>
        </p:nvSpPr>
        <p:spPr>
          <a:xfrm>
            <a:off x="5972175" y="412432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2" name="Skiplist link"/>
          <p:cNvSpPr/>
          <p:nvPr/>
        </p:nvSpPr>
        <p:spPr>
          <a:xfrm>
            <a:off x="6477000" y="4124325"/>
            <a:ext cx="18097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3" name="Text 9"/>
          <p:cNvSpPr/>
          <p:nvPr/>
        </p:nvSpPr>
        <p:spPr>
          <a:xfrm>
            <a:off x="4286250" y="40386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54" name="Text 9"/>
          <p:cNvSpPr/>
          <p:nvPr/>
        </p:nvSpPr>
        <p:spPr>
          <a:xfrm>
            <a:off x="4581525" y="40386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900" dirty="0"/>
          </a:p>
        </p:txBody>
      </p:sp>
      <p:sp>
        <p:nvSpPr>
          <p:cNvPr id="55" name="Text 9"/>
          <p:cNvSpPr/>
          <p:nvPr/>
        </p:nvSpPr>
        <p:spPr>
          <a:xfrm>
            <a:off x="5591175" y="40386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</a:t>
            </a:r>
            <a:endParaRPr lang="en-US" sz="900" dirty="0"/>
          </a:p>
        </p:txBody>
      </p:sp>
      <p:sp>
        <p:nvSpPr>
          <p:cNvPr id="56" name="Text 9"/>
          <p:cNvSpPr/>
          <p:nvPr/>
        </p:nvSpPr>
        <p:spPr>
          <a:xfrm>
            <a:off x="6096000" y="40386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</a:t>
            </a:r>
            <a:endParaRPr lang="en-US" sz="900" dirty="0"/>
          </a:p>
        </p:txBody>
      </p:sp>
      <p:sp>
        <p:nvSpPr>
          <p:cNvPr id="57" name="Text 9"/>
          <p:cNvSpPr/>
          <p:nvPr/>
        </p:nvSpPr>
        <p:spPr>
          <a:xfrm>
            <a:off x="6657975" y="40386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58" name="Skiplist link"/>
          <p:cNvSpPr/>
          <p:nvPr/>
        </p:nvSpPr>
        <p:spPr>
          <a:xfrm>
            <a:off x="4524375" y="4362450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9" name="Skiplist link"/>
          <p:cNvSpPr/>
          <p:nvPr/>
        </p:nvSpPr>
        <p:spPr>
          <a:xfrm>
            <a:off x="4962525" y="4362450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0" name="Skiplist link"/>
          <p:cNvSpPr/>
          <p:nvPr/>
        </p:nvSpPr>
        <p:spPr>
          <a:xfrm>
            <a:off x="5467350" y="4362450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1" name="Skiplist link"/>
          <p:cNvSpPr/>
          <p:nvPr/>
        </p:nvSpPr>
        <p:spPr>
          <a:xfrm>
            <a:off x="5972175" y="4362450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2" name="Skiplist link"/>
          <p:cNvSpPr/>
          <p:nvPr/>
        </p:nvSpPr>
        <p:spPr>
          <a:xfrm>
            <a:off x="6477000" y="4362450"/>
            <a:ext cx="18097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3" name="Text 9"/>
          <p:cNvSpPr/>
          <p:nvPr/>
        </p:nvSpPr>
        <p:spPr>
          <a:xfrm>
            <a:off x="4286250" y="427672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64" name="Text 9"/>
          <p:cNvSpPr/>
          <p:nvPr/>
        </p:nvSpPr>
        <p:spPr>
          <a:xfrm>
            <a:off x="4581525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A:7</a:t>
            </a:r>
            <a:endParaRPr lang="en-US" sz="900" dirty="0"/>
          </a:p>
        </p:txBody>
      </p:sp>
      <p:sp>
        <p:nvSpPr>
          <p:cNvPr id="65" name="Text 9"/>
          <p:cNvSpPr/>
          <p:nvPr/>
        </p:nvSpPr>
        <p:spPr>
          <a:xfrm>
            <a:off x="5086350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C:4</a:t>
            </a:r>
            <a:endParaRPr lang="en-US" sz="900" dirty="0"/>
          </a:p>
        </p:txBody>
      </p:sp>
      <p:sp>
        <p:nvSpPr>
          <p:cNvPr id="66" name="Text 9"/>
          <p:cNvSpPr/>
          <p:nvPr/>
        </p:nvSpPr>
        <p:spPr>
          <a:xfrm>
            <a:off x="5591175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F:9</a:t>
            </a:r>
            <a:endParaRPr lang="en-US" sz="900" dirty="0"/>
          </a:p>
        </p:txBody>
      </p:sp>
      <p:sp>
        <p:nvSpPr>
          <p:cNvPr id="67" name="Text 9"/>
          <p:cNvSpPr/>
          <p:nvPr/>
        </p:nvSpPr>
        <p:spPr>
          <a:xfrm>
            <a:off x="6096000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H:2</a:t>
            </a:r>
            <a:endParaRPr lang="en-US" sz="900" dirty="0"/>
          </a:p>
        </p:txBody>
      </p:sp>
      <p:sp>
        <p:nvSpPr>
          <p:cNvPr id="68" name="Text 9"/>
          <p:cNvSpPr/>
          <p:nvPr/>
        </p:nvSpPr>
        <p:spPr>
          <a:xfrm>
            <a:off x="6657975" y="427672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69" name="Text 9"/>
          <p:cNvSpPr/>
          <p:nvPr/>
        </p:nvSpPr>
        <p:spPr>
          <a:xfrm>
            <a:off x="4480560" y="1527048"/>
            <a:ext cx="2148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Skiplist</a:t>
            </a:r>
            <a:endParaRPr lang="en-US" sz="1000" dirty="0"/>
          </a:p>
        </p:txBody>
      </p:sp>
    </p:spTree>
  </p:cSld>
  <p:clrMapOvr>
    <a:masterClrMapping/>
  </p:clrMapOvr>
  <p:transition advClick="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1097280"/>
            <a:ext cx="1417320" cy="1298448"/>
          </a:xfrm>
          <a:prstGeom prst="roundRect">
            <a:avLst>
              <a:gd name="adj" fmla="val 8451"/>
            </a:avLst>
          </a:prstGeom>
          <a:solidFill>
            <a:srgbClr val="FFFFFF"/>
          </a:solidFill>
          <a:ln w="15240">
            <a:solidFill>
              <a:srgbClr val="C8D0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40080" y="1234440"/>
            <a:ext cx="1143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Insert / update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" y="1609344"/>
            <a:ext cx="1143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2F6F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PUT(K, 6)</a:t>
            </a:r>
            <a:endParaRPr lang="en-US" sz="1700" dirty="0"/>
          </a:p>
        </p:txBody>
      </p:sp>
      <p:sp>
        <p:nvSpPr>
          <p:cNvPr id="6" name="Shape 7"/>
          <p:cNvSpPr/>
          <p:nvPr/>
        </p:nvSpPr>
        <p:spPr>
          <a:xfrm>
            <a:off x="4242816" y="1051560"/>
            <a:ext cx="2633472" cy="1865376"/>
          </a:xfrm>
          <a:prstGeom prst="roundRect">
            <a:avLst>
              <a:gd name="adj" fmla="val 588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8"/>
          <p:cNvSpPr/>
          <p:nvPr/>
        </p:nvSpPr>
        <p:spPr>
          <a:xfrm>
            <a:off x="4480560" y="1216152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Active MemTable</a:t>
            </a:r>
            <a:endParaRPr lang="en-US" sz="1700" dirty="0"/>
          </a:p>
        </p:txBody>
      </p:sp>
      <p:sp>
        <p:nvSpPr>
          <p:cNvPr id="9" name="Shape 12"/>
          <p:cNvSpPr/>
          <p:nvPr/>
        </p:nvSpPr>
        <p:spPr>
          <a:xfrm>
            <a:off x="7360920" y="941832"/>
            <a:ext cx="4315968" cy="4892040"/>
          </a:xfrm>
          <a:prstGeom prst="roundRect">
            <a:avLst>
              <a:gd name="adj" fmla="val 2542"/>
            </a:avLst>
          </a:prstGeom>
          <a:solidFill>
            <a:srgbClr val="FCFDFE"/>
          </a:solidFill>
          <a:ln w="15240">
            <a:solidFill>
              <a:srgbClr val="D4DA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13"/>
          <p:cNvSpPr/>
          <p:nvPr/>
        </p:nvSpPr>
        <p:spPr>
          <a:xfrm>
            <a:off x="7571232" y="1097280"/>
            <a:ext cx="3840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Disk: immutable SSTables</a:t>
            </a:r>
            <a:endParaRPr lang="en-US" sz="1900" dirty="0"/>
          </a:p>
        </p:txBody>
      </p:sp>
      <p:sp>
        <p:nvSpPr>
          <p:cNvPr id="11" name="Text 14"/>
          <p:cNvSpPr/>
          <p:nvPr/>
        </p:nvSpPr>
        <p:spPr>
          <a:xfrm>
            <a:off x="7571232" y="186537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L0</a:t>
            </a:r>
            <a:endParaRPr lang="en-US" sz="1600" dirty="0"/>
          </a:p>
        </p:txBody>
      </p:sp>
      <p:sp>
        <p:nvSpPr>
          <p:cNvPr id="12" name="Text 15"/>
          <p:cNvSpPr/>
          <p:nvPr/>
        </p:nvSpPr>
        <p:spPr>
          <a:xfrm>
            <a:off x="7571232" y="3538728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</a:t>
            </a:r>
            <a:endParaRPr lang="en-US" sz="1600" dirty="0"/>
          </a:p>
        </p:txBody>
      </p:sp>
      <p:sp>
        <p:nvSpPr>
          <p:cNvPr id="13" name="Text 16"/>
          <p:cNvSpPr/>
          <p:nvPr/>
        </p:nvSpPr>
        <p:spPr>
          <a:xfrm>
            <a:off x="7571232" y="497433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L2</a:t>
            </a:r>
            <a:endParaRPr lang="en-US" sz="1600" dirty="0"/>
          </a:p>
        </p:txBody>
      </p:sp>
      <p:sp>
        <p:nvSpPr>
          <p:cNvPr id="14" name="Shape 17"/>
          <p:cNvSpPr/>
          <p:nvPr/>
        </p:nvSpPr>
        <p:spPr>
          <a:xfrm>
            <a:off x="8028432" y="2039112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8"/>
          <p:cNvSpPr/>
          <p:nvPr/>
        </p:nvSpPr>
        <p:spPr>
          <a:xfrm>
            <a:off x="8028432" y="3712464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9"/>
          <p:cNvSpPr/>
          <p:nvPr/>
        </p:nvSpPr>
        <p:spPr>
          <a:xfrm>
            <a:off x="8028432" y="5138928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20"/>
          <p:cNvSpPr/>
          <p:nvPr/>
        </p:nvSpPr>
        <p:spPr>
          <a:xfrm>
            <a:off x="502920" y="4754880"/>
            <a:ext cx="6373368" cy="1078992"/>
          </a:xfrm>
          <a:prstGeom prst="roundRect">
            <a:avLst>
              <a:gd name="adj" fmla="val 10169"/>
            </a:avLst>
          </a:prstGeom>
          <a:solidFill>
            <a:srgbClr val="FFFFFF"/>
          </a:solidFill>
          <a:ln w="1524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21"/>
          <p:cNvSpPr/>
          <p:nvPr/>
        </p:nvSpPr>
        <p:spPr>
          <a:xfrm>
            <a:off x="758952" y="4919472"/>
            <a:ext cx="58795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700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PUT K:6 enters the active MemTable. The background flush continues.</a:t>
            </a:r>
            <a:endParaRPr lang="en-US" sz="1700" dirty="0"/>
          </a:p>
        </p:txBody>
      </p:sp>
      <p:sp>
        <p:nvSpPr>
          <p:cNvPr id="20" name="Text 24">
            <a:hlinkClick r:id="rId3" action="ppaction://hlinksldjump" tooltip="Reset"/>
          </p:cNvPr>
          <p:cNvSpPr/>
          <p:nvPr/>
        </p:nvSpPr>
        <p:spPr>
          <a:xfrm>
            <a:off x="1243584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 action="ppaction://hlinksldjump" tooltip="Rese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Reset</a:t>
            </a:r>
            <a:endParaRPr lang="en-US" sz="1050" dirty="0"/>
          </a:p>
        </p:txBody>
      </p:sp>
      <p:sp>
        <p:nvSpPr>
          <p:cNvPr id="21" name="Text 25">
            <a:hlinkClick r:id="rId4" action="ppaction://hlinksldjump" tooltip="Add write A:10"/>
          </p:cNvPr>
          <p:cNvSpPr/>
          <p:nvPr/>
        </p:nvSpPr>
        <p:spPr>
          <a:xfrm>
            <a:off x="4238625" y="6038850"/>
            <a:ext cx="2638425" cy="447675"/>
          </a:xfrm>
          <a:prstGeom prst="rect">
            <a:avLst/>
          </a:prstGeom>
          <a:solidFill>
            <a:srgbClr val="2E70FA"/>
          </a:solidFill>
          <a:ln w="12700">
            <a:solidFill>
              <a:srgbClr val="2E70F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u="sng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 action="ppaction://hlinksldjump" tooltip="Add write A: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Add write A:10</a:t>
            </a:r>
            <a:endParaRPr lang="en-US" sz="1500" dirty="0"/>
          </a:p>
        </p:txBody>
      </p:sp>
      <p:sp>
        <p:nvSpPr>
          <p:cNvPr id="22" name="Text 26"/>
          <p:cNvSpPr/>
          <p:nvPr/>
        </p:nvSpPr>
        <p:spPr>
          <a:xfrm>
            <a:off x="5667375" y="6581775"/>
            <a:ext cx="120967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50" dirty="0">
                <a:solidFill>
                  <a:srgbClr val="8B96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8 / 63</a:t>
            </a:r>
            <a:endParaRPr lang="en-US" sz="950" dirty="0"/>
          </a:p>
        </p:txBody>
      </p:sp>
      <p:sp>
        <p:nvSpPr>
          <p:cNvPr id="23" name="Shape 11"/>
          <p:cNvSpPr/>
          <p:nvPr/>
        </p:nvSpPr>
        <p:spPr>
          <a:xfrm>
            <a:off x="1924050" y="1743075"/>
            <a:ext cx="2314575" cy="0"/>
          </a:xfrm>
          <a:prstGeom prst="line">
            <a:avLst/>
          </a:prstGeom>
          <a:noFill/>
          <a:ln w="27940">
            <a:solidFill>
              <a:srgbClr val="2F6FEB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7"/>
          <p:cNvSpPr/>
          <p:nvPr/>
        </p:nvSpPr>
        <p:spPr>
          <a:xfrm>
            <a:off x="4238625" y="3086100"/>
            <a:ext cx="2638425" cy="1495425"/>
          </a:xfrm>
          <a:prstGeom prst="roundRect">
            <a:avLst>
              <a:gd name="adj" fmla="val 5882"/>
            </a:avLst>
          </a:prstGeom>
          <a:solidFill>
            <a:srgbClr val="FFF2DC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8"/>
          <p:cNvSpPr/>
          <p:nvPr/>
        </p:nvSpPr>
        <p:spPr>
          <a:xfrm>
            <a:off x="4333875" y="3181350"/>
            <a:ext cx="2447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Immutable MemTable</a:t>
            </a:r>
            <a:endParaRPr lang="en-US" sz="1600" dirty="0"/>
          </a:p>
        </p:txBody>
      </p:sp>
      <p:sp>
        <p:nvSpPr>
          <p:cNvPr id="26" name="Text 9"/>
          <p:cNvSpPr/>
          <p:nvPr/>
        </p:nvSpPr>
        <p:spPr>
          <a:xfrm>
            <a:off x="4295775" y="3495675"/>
            <a:ext cx="25241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Read-only skiplist · flushing</a:t>
            </a:r>
            <a:endParaRPr lang="en-US" sz="1000" dirty="0"/>
          </a:p>
        </p:txBody>
      </p:sp>
      <p:sp>
        <p:nvSpPr>
          <p:cNvPr id="30" name="Text 8"/>
          <p:cNvSpPr/>
          <p:nvPr/>
        </p:nvSpPr>
        <p:spPr>
          <a:xfrm>
            <a:off x="7905750" y="3000375"/>
            <a:ext cx="333375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Writing SSTable #1</a:t>
            </a:r>
            <a:endParaRPr lang="en-US" sz="1500" dirty="0"/>
          </a:p>
        </p:txBody>
      </p:sp>
      <p:sp>
        <p:nvSpPr>
          <p:cNvPr id="31" name="Text 9"/>
          <p:cNvSpPr/>
          <p:nvPr/>
        </p:nvSpPr>
        <p:spPr>
          <a:xfrm>
            <a:off x="7905750" y="3286125"/>
            <a:ext cx="3333750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  C   F   H</a:t>
            </a:r>
            <a:endParaRPr lang="en-US" sz="1400" dirty="0"/>
          </a:p>
        </p:txBody>
      </p:sp>
      <p:sp>
        <p:nvSpPr>
          <p:cNvPr id="32" name="Text 9"/>
          <p:cNvSpPr/>
          <p:nvPr/>
        </p:nvSpPr>
        <p:spPr>
          <a:xfrm>
            <a:off x="7905750" y="3495675"/>
            <a:ext cx="33337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 yet available in L0</a:t>
            </a:r>
            <a:endParaRPr lang="en-US" sz="1000" dirty="0"/>
          </a:p>
        </p:txBody>
      </p:sp>
      <p:sp>
        <p:nvSpPr>
          <p:cNvPr id="33" name="Text 27">
            <a:hlinkClick r:id="rId5" action="ppaction://hlinksldjump" tooltip="← Back"/>
          </p:cNvPr>
          <p:cNvSpPr/>
          <p:nvPr/>
        </p:nvSpPr>
        <p:spPr>
          <a:xfrm>
            <a:off x="502920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5" action="ppaction://hlinksldjump" tooltip="← Bac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← Back</a:t>
            </a:r>
            <a:endParaRPr lang="en-US" sz="1050" dirty="0"/>
          </a:p>
        </p:txBody>
      </p:sp>
      <p:sp>
        <p:nvSpPr>
          <p:cNvPr id="34" name="Text 9"/>
          <p:cNvSpPr/>
          <p:nvPr/>
        </p:nvSpPr>
        <p:spPr>
          <a:xfrm>
            <a:off x="7991475" y="3781425"/>
            <a:ext cx="3371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Building Bloom filter + index file</a:t>
            </a:r>
            <a:endParaRPr lang="en-US" sz="1000" dirty="0"/>
          </a:p>
        </p:txBody>
      </p:sp>
      <p:sp>
        <p:nvSpPr>
          <p:cNvPr id="35" name="Text 9"/>
          <p:cNvSpPr/>
          <p:nvPr/>
        </p:nvSpPr>
        <p:spPr>
          <a:xfrm>
            <a:off x="7553325" y="5334000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filter: definitely absent or possibly present</a:t>
            </a:r>
            <a:endParaRPr lang="en-US" sz="1000" dirty="0"/>
          </a:p>
        </p:txBody>
      </p:sp>
      <p:sp>
        <p:nvSpPr>
          <p:cNvPr id="36" name="Text 9"/>
          <p:cNvSpPr/>
          <p:nvPr/>
        </p:nvSpPr>
        <p:spPr>
          <a:xfrm>
            <a:off x="7553325" y="5553075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file: key to position in the data file</a:t>
            </a:r>
            <a:endParaRPr lang="en-US" sz="1000" dirty="0"/>
          </a:p>
        </p:txBody>
      </p:sp>
      <p:sp>
        <p:nvSpPr>
          <p:cNvPr id="37" name="Skiplist link"/>
          <p:cNvSpPr/>
          <p:nvPr/>
        </p:nvSpPr>
        <p:spPr>
          <a:xfrm>
            <a:off x="4772025" y="22574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8" name="Skiplist link"/>
          <p:cNvSpPr/>
          <p:nvPr/>
        </p:nvSpPr>
        <p:spPr>
          <a:xfrm>
            <a:off x="4772025" y="201930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9" name="Skiplist link"/>
          <p:cNvSpPr/>
          <p:nvPr/>
        </p:nvSpPr>
        <p:spPr>
          <a:xfrm>
            <a:off x="4524375" y="193357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0" name="Skiplist link"/>
          <p:cNvSpPr/>
          <p:nvPr/>
        </p:nvSpPr>
        <p:spPr>
          <a:xfrm>
            <a:off x="4962525" y="1933575"/>
            <a:ext cx="16954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1" name="Text 9"/>
          <p:cNvSpPr/>
          <p:nvPr/>
        </p:nvSpPr>
        <p:spPr>
          <a:xfrm>
            <a:off x="4286250" y="184785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42" name="Text 9"/>
          <p:cNvSpPr/>
          <p:nvPr/>
        </p:nvSpPr>
        <p:spPr>
          <a:xfrm>
            <a:off x="4581525" y="184785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</a:t>
            </a:r>
            <a:endParaRPr lang="en-US" sz="900" dirty="0"/>
          </a:p>
        </p:txBody>
      </p:sp>
      <p:sp>
        <p:nvSpPr>
          <p:cNvPr id="43" name="Text 9"/>
          <p:cNvSpPr/>
          <p:nvPr/>
        </p:nvSpPr>
        <p:spPr>
          <a:xfrm>
            <a:off x="6657975" y="184785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44" name="Skiplist link"/>
          <p:cNvSpPr/>
          <p:nvPr/>
        </p:nvSpPr>
        <p:spPr>
          <a:xfrm>
            <a:off x="4524375" y="2171700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5" name="Skiplist link"/>
          <p:cNvSpPr/>
          <p:nvPr/>
        </p:nvSpPr>
        <p:spPr>
          <a:xfrm>
            <a:off x="4962525" y="2171700"/>
            <a:ext cx="16954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6" name="Text 9"/>
          <p:cNvSpPr/>
          <p:nvPr/>
        </p:nvSpPr>
        <p:spPr>
          <a:xfrm>
            <a:off x="4286250" y="20859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47" name="Text 9"/>
          <p:cNvSpPr/>
          <p:nvPr/>
        </p:nvSpPr>
        <p:spPr>
          <a:xfrm>
            <a:off x="4581525" y="20859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</a:t>
            </a:r>
            <a:endParaRPr lang="en-US" sz="900" dirty="0"/>
          </a:p>
        </p:txBody>
      </p:sp>
      <p:sp>
        <p:nvSpPr>
          <p:cNvPr id="48" name="Text 9"/>
          <p:cNvSpPr/>
          <p:nvPr/>
        </p:nvSpPr>
        <p:spPr>
          <a:xfrm>
            <a:off x="6657975" y="20859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49" name="Skiplist link"/>
          <p:cNvSpPr/>
          <p:nvPr/>
        </p:nvSpPr>
        <p:spPr>
          <a:xfrm>
            <a:off x="4524375" y="240982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0" name="Skiplist link"/>
          <p:cNvSpPr/>
          <p:nvPr/>
        </p:nvSpPr>
        <p:spPr>
          <a:xfrm>
            <a:off x="4962525" y="2409825"/>
            <a:ext cx="16954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1" name="Text 9"/>
          <p:cNvSpPr/>
          <p:nvPr/>
        </p:nvSpPr>
        <p:spPr>
          <a:xfrm>
            <a:off x="4286250" y="23241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52" name="Text 9"/>
          <p:cNvSpPr/>
          <p:nvPr/>
        </p:nvSpPr>
        <p:spPr>
          <a:xfrm>
            <a:off x="4581525" y="23241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K:6</a:t>
            </a:r>
            <a:endParaRPr lang="en-US" sz="900" dirty="0"/>
          </a:p>
        </p:txBody>
      </p:sp>
      <p:sp>
        <p:nvSpPr>
          <p:cNvPr id="53" name="Text 9"/>
          <p:cNvSpPr/>
          <p:nvPr/>
        </p:nvSpPr>
        <p:spPr>
          <a:xfrm>
            <a:off x="6657975" y="23241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54" name="Skiplist link"/>
          <p:cNvSpPr/>
          <p:nvPr/>
        </p:nvSpPr>
        <p:spPr>
          <a:xfrm>
            <a:off x="4772025" y="421005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5" name="Skiplist link"/>
          <p:cNvSpPr/>
          <p:nvPr/>
        </p:nvSpPr>
        <p:spPr>
          <a:xfrm>
            <a:off x="4772025" y="39719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6" name="Skiplist link"/>
          <p:cNvSpPr/>
          <p:nvPr/>
        </p:nvSpPr>
        <p:spPr>
          <a:xfrm>
            <a:off x="5781675" y="421005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7" name="Skiplist link"/>
          <p:cNvSpPr/>
          <p:nvPr/>
        </p:nvSpPr>
        <p:spPr>
          <a:xfrm>
            <a:off x="6286500" y="421005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8" name="Skiplist link"/>
          <p:cNvSpPr/>
          <p:nvPr/>
        </p:nvSpPr>
        <p:spPr>
          <a:xfrm>
            <a:off x="4524375" y="3886200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9" name="Skiplist link"/>
          <p:cNvSpPr/>
          <p:nvPr/>
        </p:nvSpPr>
        <p:spPr>
          <a:xfrm>
            <a:off x="4962525" y="3886200"/>
            <a:ext cx="16954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0" name="Text 9"/>
          <p:cNvSpPr/>
          <p:nvPr/>
        </p:nvSpPr>
        <p:spPr>
          <a:xfrm>
            <a:off x="4286250" y="38004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61" name="Text 9"/>
          <p:cNvSpPr/>
          <p:nvPr/>
        </p:nvSpPr>
        <p:spPr>
          <a:xfrm>
            <a:off x="4581525" y="38004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900" dirty="0"/>
          </a:p>
        </p:txBody>
      </p:sp>
      <p:sp>
        <p:nvSpPr>
          <p:cNvPr id="62" name="Text 9"/>
          <p:cNvSpPr/>
          <p:nvPr/>
        </p:nvSpPr>
        <p:spPr>
          <a:xfrm>
            <a:off x="6657975" y="38004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63" name="Skiplist link"/>
          <p:cNvSpPr/>
          <p:nvPr/>
        </p:nvSpPr>
        <p:spPr>
          <a:xfrm>
            <a:off x="4524375" y="412432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4" name="Skiplist link"/>
          <p:cNvSpPr/>
          <p:nvPr/>
        </p:nvSpPr>
        <p:spPr>
          <a:xfrm>
            <a:off x="4962525" y="4124325"/>
            <a:ext cx="6286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5" name="Skiplist link"/>
          <p:cNvSpPr/>
          <p:nvPr/>
        </p:nvSpPr>
        <p:spPr>
          <a:xfrm>
            <a:off x="5972175" y="412432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6" name="Skiplist link"/>
          <p:cNvSpPr/>
          <p:nvPr/>
        </p:nvSpPr>
        <p:spPr>
          <a:xfrm>
            <a:off x="6477000" y="4124325"/>
            <a:ext cx="18097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7" name="Text 9"/>
          <p:cNvSpPr/>
          <p:nvPr/>
        </p:nvSpPr>
        <p:spPr>
          <a:xfrm>
            <a:off x="4286250" y="40386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68" name="Text 9"/>
          <p:cNvSpPr/>
          <p:nvPr/>
        </p:nvSpPr>
        <p:spPr>
          <a:xfrm>
            <a:off x="4581525" y="40386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900" dirty="0"/>
          </a:p>
        </p:txBody>
      </p:sp>
      <p:sp>
        <p:nvSpPr>
          <p:cNvPr id="69" name="Text 9"/>
          <p:cNvSpPr/>
          <p:nvPr/>
        </p:nvSpPr>
        <p:spPr>
          <a:xfrm>
            <a:off x="5591175" y="40386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</a:t>
            </a:r>
            <a:endParaRPr lang="en-US" sz="900" dirty="0"/>
          </a:p>
        </p:txBody>
      </p:sp>
      <p:sp>
        <p:nvSpPr>
          <p:cNvPr id="70" name="Text 9"/>
          <p:cNvSpPr/>
          <p:nvPr/>
        </p:nvSpPr>
        <p:spPr>
          <a:xfrm>
            <a:off x="6096000" y="40386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</a:t>
            </a:r>
            <a:endParaRPr lang="en-US" sz="900" dirty="0"/>
          </a:p>
        </p:txBody>
      </p:sp>
      <p:sp>
        <p:nvSpPr>
          <p:cNvPr id="71" name="Text 9"/>
          <p:cNvSpPr/>
          <p:nvPr/>
        </p:nvSpPr>
        <p:spPr>
          <a:xfrm>
            <a:off x="6657975" y="40386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72" name="Skiplist link"/>
          <p:cNvSpPr/>
          <p:nvPr/>
        </p:nvSpPr>
        <p:spPr>
          <a:xfrm>
            <a:off x="4524375" y="4362450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3" name="Skiplist link"/>
          <p:cNvSpPr/>
          <p:nvPr/>
        </p:nvSpPr>
        <p:spPr>
          <a:xfrm>
            <a:off x="4962525" y="4362450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4" name="Skiplist link"/>
          <p:cNvSpPr/>
          <p:nvPr/>
        </p:nvSpPr>
        <p:spPr>
          <a:xfrm>
            <a:off x="5467350" y="4362450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5" name="Skiplist link"/>
          <p:cNvSpPr/>
          <p:nvPr/>
        </p:nvSpPr>
        <p:spPr>
          <a:xfrm>
            <a:off x="5972175" y="4362450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6" name="Skiplist link"/>
          <p:cNvSpPr/>
          <p:nvPr/>
        </p:nvSpPr>
        <p:spPr>
          <a:xfrm>
            <a:off x="6477000" y="4362450"/>
            <a:ext cx="18097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7" name="Text 9"/>
          <p:cNvSpPr/>
          <p:nvPr/>
        </p:nvSpPr>
        <p:spPr>
          <a:xfrm>
            <a:off x="4286250" y="427672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78" name="Text 9"/>
          <p:cNvSpPr/>
          <p:nvPr/>
        </p:nvSpPr>
        <p:spPr>
          <a:xfrm>
            <a:off x="4581525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A:7</a:t>
            </a:r>
            <a:endParaRPr lang="en-US" sz="900" dirty="0"/>
          </a:p>
        </p:txBody>
      </p:sp>
      <p:sp>
        <p:nvSpPr>
          <p:cNvPr id="79" name="Text 9"/>
          <p:cNvSpPr/>
          <p:nvPr/>
        </p:nvSpPr>
        <p:spPr>
          <a:xfrm>
            <a:off x="5086350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C:4</a:t>
            </a:r>
            <a:endParaRPr lang="en-US" sz="900" dirty="0"/>
          </a:p>
        </p:txBody>
      </p:sp>
      <p:sp>
        <p:nvSpPr>
          <p:cNvPr id="80" name="Text 9"/>
          <p:cNvSpPr/>
          <p:nvPr/>
        </p:nvSpPr>
        <p:spPr>
          <a:xfrm>
            <a:off x="5591175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F:9</a:t>
            </a:r>
            <a:endParaRPr lang="en-US" sz="900" dirty="0"/>
          </a:p>
        </p:txBody>
      </p:sp>
      <p:sp>
        <p:nvSpPr>
          <p:cNvPr id="81" name="Text 9"/>
          <p:cNvSpPr/>
          <p:nvPr/>
        </p:nvSpPr>
        <p:spPr>
          <a:xfrm>
            <a:off x="6096000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H:2</a:t>
            </a:r>
            <a:endParaRPr lang="en-US" sz="900" dirty="0"/>
          </a:p>
        </p:txBody>
      </p:sp>
      <p:sp>
        <p:nvSpPr>
          <p:cNvPr id="82" name="Text 9"/>
          <p:cNvSpPr/>
          <p:nvPr/>
        </p:nvSpPr>
        <p:spPr>
          <a:xfrm>
            <a:off x="6657975" y="427672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83" name="Text 9"/>
          <p:cNvSpPr/>
          <p:nvPr/>
        </p:nvSpPr>
        <p:spPr>
          <a:xfrm>
            <a:off x="4480560" y="1527048"/>
            <a:ext cx="2148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Skiplist</a:t>
            </a:r>
            <a:endParaRPr lang="en-US" sz="1000" dirty="0"/>
          </a:p>
        </p:txBody>
      </p:sp>
    </p:spTree>
  </p:cSld>
  <p:clrMapOvr>
    <a:masterClrMapping/>
  </p:clrMapOvr>
  <p:transition advClick="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1097280"/>
            <a:ext cx="1417320" cy="1298448"/>
          </a:xfrm>
          <a:prstGeom prst="roundRect">
            <a:avLst>
              <a:gd name="adj" fmla="val 8451"/>
            </a:avLst>
          </a:prstGeom>
          <a:solidFill>
            <a:srgbClr val="FFFFFF"/>
          </a:solidFill>
          <a:ln w="15240">
            <a:solidFill>
              <a:srgbClr val="C8D0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40080" y="1234440"/>
            <a:ext cx="1143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Insert / update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" y="1609344"/>
            <a:ext cx="1143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2F6F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PUT(A, 10)</a:t>
            </a:r>
            <a:endParaRPr lang="en-US" sz="1700" dirty="0"/>
          </a:p>
        </p:txBody>
      </p:sp>
      <p:sp>
        <p:nvSpPr>
          <p:cNvPr id="6" name="Shape 7"/>
          <p:cNvSpPr/>
          <p:nvPr/>
        </p:nvSpPr>
        <p:spPr>
          <a:xfrm>
            <a:off x="4242816" y="1051560"/>
            <a:ext cx="2633472" cy="1865376"/>
          </a:xfrm>
          <a:prstGeom prst="roundRect">
            <a:avLst>
              <a:gd name="adj" fmla="val 588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8"/>
          <p:cNvSpPr/>
          <p:nvPr/>
        </p:nvSpPr>
        <p:spPr>
          <a:xfrm>
            <a:off x="4480560" y="1216152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Active MemTable</a:t>
            </a:r>
            <a:endParaRPr lang="en-US" sz="1700" dirty="0"/>
          </a:p>
        </p:txBody>
      </p:sp>
      <p:sp>
        <p:nvSpPr>
          <p:cNvPr id="9" name="Shape 12"/>
          <p:cNvSpPr/>
          <p:nvPr/>
        </p:nvSpPr>
        <p:spPr>
          <a:xfrm>
            <a:off x="7360920" y="941832"/>
            <a:ext cx="4315968" cy="4892040"/>
          </a:xfrm>
          <a:prstGeom prst="roundRect">
            <a:avLst>
              <a:gd name="adj" fmla="val 2542"/>
            </a:avLst>
          </a:prstGeom>
          <a:solidFill>
            <a:srgbClr val="FCFDFE"/>
          </a:solidFill>
          <a:ln w="15240">
            <a:solidFill>
              <a:srgbClr val="D4DA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13"/>
          <p:cNvSpPr/>
          <p:nvPr/>
        </p:nvSpPr>
        <p:spPr>
          <a:xfrm>
            <a:off x="7571232" y="1097280"/>
            <a:ext cx="3840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Disk: immutable SSTables</a:t>
            </a:r>
            <a:endParaRPr lang="en-US" sz="1900" dirty="0"/>
          </a:p>
        </p:txBody>
      </p:sp>
      <p:sp>
        <p:nvSpPr>
          <p:cNvPr id="11" name="Text 14"/>
          <p:cNvSpPr/>
          <p:nvPr/>
        </p:nvSpPr>
        <p:spPr>
          <a:xfrm>
            <a:off x="7571232" y="186537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L0</a:t>
            </a:r>
            <a:endParaRPr lang="en-US" sz="1600" dirty="0"/>
          </a:p>
        </p:txBody>
      </p:sp>
      <p:sp>
        <p:nvSpPr>
          <p:cNvPr id="12" name="Text 15"/>
          <p:cNvSpPr/>
          <p:nvPr/>
        </p:nvSpPr>
        <p:spPr>
          <a:xfrm>
            <a:off x="7571232" y="3538728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</a:t>
            </a:r>
            <a:endParaRPr lang="en-US" sz="1600" dirty="0"/>
          </a:p>
        </p:txBody>
      </p:sp>
      <p:sp>
        <p:nvSpPr>
          <p:cNvPr id="13" name="Text 16"/>
          <p:cNvSpPr/>
          <p:nvPr/>
        </p:nvSpPr>
        <p:spPr>
          <a:xfrm>
            <a:off x="7571232" y="497433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L2</a:t>
            </a:r>
            <a:endParaRPr lang="en-US" sz="1600" dirty="0"/>
          </a:p>
        </p:txBody>
      </p:sp>
      <p:sp>
        <p:nvSpPr>
          <p:cNvPr id="14" name="Shape 17"/>
          <p:cNvSpPr/>
          <p:nvPr/>
        </p:nvSpPr>
        <p:spPr>
          <a:xfrm>
            <a:off x="8028432" y="2039112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8"/>
          <p:cNvSpPr/>
          <p:nvPr/>
        </p:nvSpPr>
        <p:spPr>
          <a:xfrm>
            <a:off x="8028432" y="3712464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9"/>
          <p:cNvSpPr/>
          <p:nvPr/>
        </p:nvSpPr>
        <p:spPr>
          <a:xfrm>
            <a:off x="8028432" y="5138928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20"/>
          <p:cNvSpPr/>
          <p:nvPr/>
        </p:nvSpPr>
        <p:spPr>
          <a:xfrm>
            <a:off x="502920" y="4754880"/>
            <a:ext cx="6373368" cy="1078992"/>
          </a:xfrm>
          <a:prstGeom prst="roundRect">
            <a:avLst>
              <a:gd name="adj" fmla="val 10169"/>
            </a:avLst>
          </a:prstGeom>
          <a:solidFill>
            <a:srgbClr val="FFFFFF"/>
          </a:solidFill>
          <a:ln w="1524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21"/>
          <p:cNvSpPr/>
          <p:nvPr/>
        </p:nvSpPr>
        <p:spPr>
          <a:xfrm>
            <a:off x="758952" y="4919472"/>
            <a:ext cx="58795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700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Update A to 10. Older A:7 remains in an immutable SSTable.</a:t>
            </a:r>
            <a:endParaRPr lang="en-US" sz="1700" dirty="0"/>
          </a:p>
        </p:txBody>
      </p:sp>
      <p:sp>
        <p:nvSpPr>
          <p:cNvPr id="19" name="Text 22"/>
          <p:cNvSpPr/>
          <p:nvPr/>
        </p:nvSpPr>
        <p:spPr>
          <a:xfrm>
            <a:off x="758952" y="5524500"/>
            <a:ext cx="5879592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Reads choose the newest version. Compaction later reclaims the obsolete versions.</a:t>
            </a:r>
            <a:endParaRPr lang="en-US" sz="1100" dirty="0"/>
          </a:p>
        </p:txBody>
      </p:sp>
      <p:sp>
        <p:nvSpPr>
          <p:cNvPr id="20" name="Text 24">
            <a:hlinkClick r:id="rId3" action="ppaction://hlinksldjump" tooltip="Reset"/>
          </p:cNvPr>
          <p:cNvSpPr/>
          <p:nvPr/>
        </p:nvSpPr>
        <p:spPr>
          <a:xfrm>
            <a:off x="1243584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 action="ppaction://hlinksldjump" tooltip="Rese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Reset</a:t>
            </a:r>
            <a:endParaRPr lang="en-US" sz="1050" dirty="0"/>
          </a:p>
        </p:txBody>
      </p:sp>
      <p:sp>
        <p:nvSpPr>
          <p:cNvPr id="21" name="Text 25">
            <a:hlinkClick r:id="rId4" action="ppaction://hlinksldjump" tooltip="Finish Flush"/>
          </p:cNvPr>
          <p:cNvSpPr/>
          <p:nvPr/>
        </p:nvSpPr>
        <p:spPr>
          <a:xfrm>
            <a:off x="4238625" y="6038850"/>
            <a:ext cx="2638425" cy="447675"/>
          </a:xfrm>
          <a:prstGeom prst="rect">
            <a:avLst/>
          </a:prstGeom>
          <a:solidFill>
            <a:srgbClr val="2E70FA"/>
          </a:solidFill>
          <a:ln w="12700">
            <a:solidFill>
              <a:srgbClr val="2E70F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u="sng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 action="ppaction://hlinksldjump" tooltip="Finish Flush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Finish Flush</a:t>
            </a:r>
            <a:endParaRPr lang="en-US" sz="1500" dirty="0"/>
          </a:p>
        </p:txBody>
      </p:sp>
      <p:sp>
        <p:nvSpPr>
          <p:cNvPr id="22" name="Text 26"/>
          <p:cNvSpPr/>
          <p:nvPr/>
        </p:nvSpPr>
        <p:spPr>
          <a:xfrm>
            <a:off x="5667375" y="6581775"/>
            <a:ext cx="120967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50" dirty="0">
                <a:solidFill>
                  <a:srgbClr val="8B96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9 / 63</a:t>
            </a:r>
            <a:endParaRPr lang="en-US" sz="950" dirty="0"/>
          </a:p>
        </p:txBody>
      </p:sp>
      <p:sp>
        <p:nvSpPr>
          <p:cNvPr id="23" name="Shape 11"/>
          <p:cNvSpPr/>
          <p:nvPr/>
        </p:nvSpPr>
        <p:spPr>
          <a:xfrm>
            <a:off x="1924050" y="1743075"/>
            <a:ext cx="2314575" cy="0"/>
          </a:xfrm>
          <a:prstGeom prst="line">
            <a:avLst/>
          </a:prstGeom>
          <a:noFill/>
          <a:ln w="27940">
            <a:solidFill>
              <a:srgbClr val="2F6FEB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7"/>
          <p:cNvSpPr/>
          <p:nvPr/>
        </p:nvSpPr>
        <p:spPr>
          <a:xfrm>
            <a:off x="4238625" y="3086100"/>
            <a:ext cx="2638425" cy="1495425"/>
          </a:xfrm>
          <a:prstGeom prst="roundRect">
            <a:avLst>
              <a:gd name="adj" fmla="val 5882"/>
            </a:avLst>
          </a:prstGeom>
          <a:solidFill>
            <a:srgbClr val="FFF2DC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8"/>
          <p:cNvSpPr/>
          <p:nvPr/>
        </p:nvSpPr>
        <p:spPr>
          <a:xfrm>
            <a:off x="4333875" y="3181350"/>
            <a:ext cx="2447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Immutable MemTable</a:t>
            </a:r>
            <a:endParaRPr lang="en-US" sz="1600" dirty="0"/>
          </a:p>
        </p:txBody>
      </p:sp>
      <p:sp>
        <p:nvSpPr>
          <p:cNvPr id="26" name="Text 9"/>
          <p:cNvSpPr/>
          <p:nvPr/>
        </p:nvSpPr>
        <p:spPr>
          <a:xfrm>
            <a:off x="4295775" y="3495675"/>
            <a:ext cx="25241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Read-only skiplist · flushing</a:t>
            </a:r>
            <a:endParaRPr lang="en-US" sz="1000" dirty="0"/>
          </a:p>
        </p:txBody>
      </p:sp>
      <p:sp>
        <p:nvSpPr>
          <p:cNvPr id="30" name="Text 8"/>
          <p:cNvSpPr/>
          <p:nvPr/>
        </p:nvSpPr>
        <p:spPr>
          <a:xfrm>
            <a:off x="7905750" y="3000375"/>
            <a:ext cx="333375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Writing SSTable #1</a:t>
            </a:r>
            <a:endParaRPr lang="en-US" sz="1500" dirty="0"/>
          </a:p>
        </p:txBody>
      </p:sp>
      <p:sp>
        <p:nvSpPr>
          <p:cNvPr id="31" name="Text 9"/>
          <p:cNvSpPr/>
          <p:nvPr/>
        </p:nvSpPr>
        <p:spPr>
          <a:xfrm>
            <a:off x="7905750" y="3286125"/>
            <a:ext cx="3333750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  C   F   H</a:t>
            </a:r>
            <a:endParaRPr lang="en-US" sz="1400" dirty="0"/>
          </a:p>
        </p:txBody>
      </p:sp>
      <p:sp>
        <p:nvSpPr>
          <p:cNvPr id="32" name="Text 9"/>
          <p:cNvSpPr/>
          <p:nvPr/>
        </p:nvSpPr>
        <p:spPr>
          <a:xfrm>
            <a:off x="7905750" y="3495675"/>
            <a:ext cx="33337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 yet available in L0</a:t>
            </a:r>
            <a:endParaRPr lang="en-US" sz="1000" dirty="0"/>
          </a:p>
        </p:txBody>
      </p:sp>
      <p:sp>
        <p:nvSpPr>
          <p:cNvPr id="33" name="Text 27">
            <a:hlinkClick r:id="rId5" action="ppaction://hlinksldjump" tooltip="← Back"/>
          </p:cNvPr>
          <p:cNvSpPr/>
          <p:nvPr/>
        </p:nvSpPr>
        <p:spPr>
          <a:xfrm>
            <a:off x="502920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5" action="ppaction://hlinksldjump" tooltip="← Bac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← Back</a:t>
            </a:r>
            <a:endParaRPr lang="en-US" sz="1050" dirty="0"/>
          </a:p>
        </p:txBody>
      </p:sp>
      <p:sp>
        <p:nvSpPr>
          <p:cNvPr id="34" name="Text 9"/>
          <p:cNvSpPr/>
          <p:nvPr/>
        </p:nvSpPr>
        <p:spPr>
          <a:xfrm>
            <a:off x="7991475" y="3781425"/>
            <a:ext cx="3371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Building Bloom filter + index file</a:t>
            </a:r>
            <a:endParaRPr lang="en-US" sz="1000" dirty="0"/>
          </a:p>
        </p:txBody>
      </p:sp>
      <p:sp>
        <p:nvSpPr>
          <p:cNvPr id="35" name="Text 9"/>
          <p:cNvSpPr/>
          <p:nvPr/>
        </p:nvSpPr>
        <p:spPr>
          <a:xfrm>
            <a:off x="7553325" y="5334000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filter: definitely absent or possibly present</a:t>
            </a:r>
            <a:endParaRPr lang="en-US" sz="1000" dirty="0"/>
          </a:p>
        </p:txBody>
      </p:sp>
      <p:sp>
        <p:nvSpPr>
          <p:cNvPr id="36" name="Text 9"/>
          <p:cNvSpPr/>
          <p:nvPr/>
        </p:nvSpPr>
        <p:spPr>
          <a:xfrm>
            <a:off x="7553325" y="5553075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file: key to position in the data file</a:t>
            </a:r>
            <a:endParaRPr lang="en-US" sz="1000" dirty="0"/>
          </a:p>
        </p:txBody>
      </p:sp>
      <p:sp>
        <p:nvSpPr>
          <p:cNvPr id="37" name="Skiplist link"/>
          <p:cNvSpPr/>
          <p:nvPr/>
        </p:nvSpPr>
        <p:spPr>
          <a:xfrm>
            <a:off x="4772025" y="22574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8" name="Skiplist link"/>
          <p:cNvSpPr/>
          <p:nvPr/>
        </p:nvSpPr>
        <p:spPr>
          <a:xfrm>
            <a:off x="4772025" y="201930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9" name="Skiplist link"/>
          <p:cNvSpPr/>
          <p:nvPr/>
        </p:nvSpPr>
        <p:spPr>
          <a:xfrm>
            <a:off x="5276850" y="22574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0" name="Skiplist link"/>
          <p:cNvSpPr/>
          <p:nvPr/>
        </p:nvSpPr>
        <p:spPr>
          <a:xfrm>
            <a:off x="5276850" y="201930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1" name="Skiplist link"/>
          <p:cNvSpPr/>
          <p:nvPr/>
        </p:nvSpPr>
        <p:spPr>
          <a:xfrm>
            <a:off x="4524375" y="193357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2" name="Skiplist link"/>
          <p:cNvSpPr/>
          <p:nvPr/>
        </p:nvSpPr>
        <p:spPr>
          <a:xfrm>
            <a:off x="4962525" y="193357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3" name="Skiplist link"/>
          <p:cNvSpPr/>
          <p:nvPr/>
        </p:nvSpPr>
        <p:spPr>
          <a:xfrm>
            <a:off x="5467350" y="1933575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4" name="Text 9"/>
          <p:cNvSpPr/>
          <p:nvPr/>
        </p:nvSpPr>
        <p:spPr>
          <a:xfrm>
            <a:off x="4286250" y="184785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45" name="Text 9"/>
          <p:cNvSpPr/>
          <p:nvPr/>
        </p:nvSpPr>
        <p:spPr>
          <a:xfrm>
            <a:off x="4581525" y="184785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900" dirty="0"/>
          </a:p>
        </p:txBody>
      </p:sp>
      <p:sp>
        <p:nvSpPr>
          <p:cNvPr id="46" name="Text 9"/>
          <p:cNvSpPr/>
          <p:nvPr/>
        </p:nvSpPr>
        <p:spPr>
          <a:xfrm>
            <a:off x="5086350" y="184785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</a:t>
            </a:r>
            <a:endParaRPr lang="en-US" sz="900" dirty="0"/>
          </a:p>
        </p:txBody>
      </p:sp>
      <p:sp>
        <p:nvSpPr>
          <p:cNvPr id="47" name="Text 9"/>
          <p:cNvSpPr/>
          <p:nvPr/>
        </p:nvSpPr>
        <p:spPr>
          <a:xfrm>
            <a:off x="6657975" y="184785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48" name="Skiplist link"/>
          <p:cNvSpPr/>
          <p:nvPr/>
        </p:nvSpPr>
        <p:spPr>
          <a:xfrm>
            <a:off x="4524375" y="2171700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9" name="Skiplist link"/>
          <p:cNvSpPr/>
          <p:nvPr/>
        </p:nvSpPr>
        <p:spPr>
          <a:xfrm>
            <a:off x="4962525" y="2171700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0" name="Skiplist link"/>
          <p:cNvSpPr/>
          <p:nvPr/>
        </p:nvSpPr>
        <p:spPr>
          <a:xfrm>
            <a:off x="5467350" y="2171700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1" name="Text 9"/>
          <p:cNvSpPr/>
          <p:nvPr/>
        </p:nvSpPr>
        <p:spPr>
          <a:xfrm>
            <a:off x="4286250" y="20859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52" name="Text 9"/>
          <p:cNvSpPr/>
          <p:nvPr/>
        </p:nvSpPr>
        <p:spPr>
          <a:xfrm>
            <a:off x="4581525" y="20859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900" dirty="0"/>
          </a:p>
        </p:txBody>
      </p:sp>
      <p:sp>
        <p:nvSpPr>
          <p:cNvPr id="53" name="Text 9"/>
          <p:cNvSpPr/>
          <p:nvPr/>
        </p:nvSpPr>
        <p:spPr>
          <a:xfrm>
            <a:off x="5086350" y="20859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</a:t>
            </a:r>
            <a:endParaRPr lang="en-US" sz="900" dirty="0"/>
          </a:p>
        </p:txBody>
      </p:sp>
      <p:sp>
        <p:nvSpPr>
          <p:cNvPr id="54" name="Text 9"/>
          <p:cNvSpPr/>
          <p:nvPr/>
        </p:nvSpPr>
        <p:spPr>
          <a:xfrm>
            <a:off x="6657975" y="20859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55" name="Skiplist link"/>
          <p:cNvSpPr/>
          <p:nvPr/>
        </p:nvSpPr>
        <p:spPr>
          <a:xfrm>
            <a:off x="4524375" y="240982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6" name="Skiplist link"/>
          <p:cNvSpPr/>
          <p:nvPr/>
        </p:nvSpPr>
        <p:spPr>
          <a:xfrm>
            <a:off x="4962525" y="240982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7" name="Skiplist link"/>
          <p:cNvSpPr/>
          <p:nvPr/>
        </p:nvSpPr>
        <p:spPr>
          <a:xfrm>
            <a:off x="5467350" y="2409825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8" name="Text 9"/>
          <p:cNvSpPr/>
          <p:nvPr/>
        </p:nvSpPr>
        <p:spPr>
          <a:xfrm>
            <a:off x="4286250" y="23241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59" name="Text 9"/>
          <p:cNvSpPr/>
          <p:nvPr/>
        </p:nvSpPr>
        <p:spPr>
          <a:xfrm>
            <a:off x="4581525" y="23241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A:10</a:t>
            </a:r>
            <a:endParaRPr lang="en-US" sz="900" dirty="0"/>
          </a:p>
        </p:txBody>
      </p:sp>
      <p:sp>
        <p:nvSpPr>
          <p:cNvPr id="60" name="Text 9"/>
          <p:cNvSpPr/>
          <p:nvPr/>
        </p:nvSpPr>
        <p:spPr>
          <a:xfrm>
            <a:off x="5086350" y="23241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K:6</a:t>
            </a:r>
            <a:endParaRPr lang="en-US" sz="900" dirty="0"/>
          </a:p>
        </p:txBody>
      </p:sp>
      <p:sp>
        <p:nvSpPr>
          <p:cNvPr id="61" name="Text 9"/>
          <p:cNvSpPr/>
          <p:nvPr/>
        </p:nvSpPr>
        <p:spPr>
          <a:xfrm>
            <a:off x="6657975" y="23241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62" name="Skiplist link"/>
          <p:cNvSpPr/>
          <p:nvPr/>
        </p:nvSpPr>
        <p:spPr>
          <a:xfrm>
            <a:off x="4772025" y="421005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3" name="Skiplist link"/>
          <p:cNvSpPr/>
          <p:nvPr/>
        </p:nvSpPr>
        <p:spPr>
          <a:xfrm>
            <a:off x="4772025" y="39719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4" name="Skiplist link"/>
          <p:cNvSpPr/>
          <p:nvPr/>
        </p:nvSpPr>
        <p:spPr>
          <a:xfrm>
            <a:off x="5781675" y="421005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5" name="Skiplist link"/>
          <p:cNvSpPr/>
          <p:nvPr/>
        </p:nvSpPr>
        <p:spPr>
          <a:xfrm>
            <a:off x="6286500" y="421005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6" name="Skiplist link"/>
          <p:cNvSpPr/>
          <p:nvPr/>
        </p:nvSpPr>
        <p:spPr>
          <a:xfrm>
            <a:off x="4524375" y="3886200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7" name="Skiplist link"/>
          <p:cNvSpPr/>
          <p:nvPr/>
        </p:nvSpPr>
        <p:spPr>
          <a:xfrm>
            <a:off x="4962525" y="3886200"/>
            <a:ext cx="16954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8" name="Text 9"/>
          <p:cNvSpPr/>
          <p:nvPr/>
        </p:nvSpPr>
        <p:spPr>
          <a:xfrm>
            <a:off x="4286250" y="38004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69" name="Text 9"/>
          <p:cNvSpPr/>
          <p:nvPr/>
        </p:nvSpPr>
        <p:spPr>
          <a:xfrm>
            <a:off x="4581525" y="38004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900" dirty="0"/>
          </a:p>
        </p:txBody>
      </p:sp>
      <p:sp>
        <p:nvSpPr>
          <p:cNvPr id="70" name="Text 9"/>
          <p:cNvSpPr/>
          <p:nvPr/>
        </p:nvSpPr>
        <p:spPr>
          <a:xfrm>
            <a:off x="6657975" y="38004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71" name="Skiplist link"/>
          <p:cNvSpPr/>
          <p:nvPr/>
        </p:nvSpPr>
        <p:spPr>
          <a:xfrm>
            <a:off x="4524375" y="412432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2" name="Skiplist link"/>
          <p:cNvSpPr/>
          <p:nvPr/>
        </p:nvSpPr>
        <p:spPr>
          <a:xfrm>
            <a:off x="4962525" y="4124325"/>
            <a:ext cx="6286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3" name="Skiplist link"/>
          <p:cNvSpPr/>
          <p:nvPr/>
        </p:nvSpPr>
        <p:spPr>
          <a:xfrm>
            <a:off x="5972175" y="412432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4" name="Skiplist link"/>
          <p:cNvSpPr/>
          <p:nvPr/>
        </p:nvSpPr>
        <p:spPr>
          <a:xfrm>
            <a:off x="6477000" y="4124325"/>
            <a:ext cx="18097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5" name="Text 9"/>
          <p:cNvSpPr/>
          <p:nvPr/>
        </p:nvSpPr>
        <p:spPr>
          <a:xfrm>
            <a:off x="4286250" y="40386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76" name="Text 9"/>
          <p:cNvSpPr/>
          <p:nvPr/>
        </p:nvSpPr>
        <p:spPr>
          <a:xfrm>
            <a:off x="4581525" y="40386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900" dirty="0"/>
          </a:p>
        </p:txBody>
      </p:sp>
      <p:sp>
        <p:nvSpPr>
          <p:cNvPr id="77" name="Text 9"/>
          <p:cNvSpPr/>
          <p:nvPr/>
        </p:nvSpPr>
        <p:spPr>
          <a:xfrm>
            <a:off x="5591175" y="40386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</a:t>
            </a:r>
            <a:endParaRPr lang="en-US" sz="900" dirty="0"/>
          </a:p>
        </p:txBody>
      </p:sp>
      <p:sp>
        <p:nvSpPr>
          <p:cNvPr id="78" name="Text 9"/>
          <p:cNvSpPr/>
          <p:nvPr/>
        </p:nvSpPr>
        <p:spPr>
          <a:xfrm>
            <a:off x="6096000" y="40386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</a:t>
            </a:r>
            <a:endParaRPr lang="en-US" sz="900" dirty="0"/>
          </a:p>
        </p:txBody>
      </p:sp>
      <p:sp>
        <p:nvSpPr>
          <p:cNvPr id="79" name="Text 9"/>
          <p:cNvSpPr/>
          <p:nvPr/>
        </p:nvSpPr>
        <p:spPr>
          <a:xfrm>
            <a:off x="6657975" y="40386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80" name="Skiplist link"/>
          <p:cNvSpPr/>
          <p:nvPr/>
        </p:nvSpPr>
        <p:spPr>
          <a:xfrm>
            <a:off x="4524375" y="4362450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1" name="Skiplist link"/>
          <p:cNvSpPr/>
          <p:nvPr/>
        </p:nvSpPr>
        <p:spPr>
          <a:xfrm>
            <a:off x="4962525" y="4362450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2" name="Skiplist link"/>
          <p:cNvSpPr/>
          <p:nvPr/>
        </p:nvSpPr>
        <p:spPr>
          <a:xfrm>
            <a:off x="5467350" y="4362450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3" name="Skiplist link"/>
          <p:cNvSpPr/>
          <p:nvPr/>
        </p:nvSpPr>
        <p:spPr>
          <a:xfrm>
            <a:off x="5972175" y="4362450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4" name="Skiplist link"/>
          <p:cNvSpPr/>
          <p:nvPr/>
        </p:nvSpPr>
        <p:spPr>
          <a:xfrm>
            <a:off x="6477000" y="4362450"/>
            <a:ext cx="18097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5" name="Text 9"/>
          <p:cNvSpPr/>
          <p:nvPr/>
        </p:nvSpPr>
        <p:spPr>
          <a:xfrm>
            <a:off x="4286250" y="427672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86" name="Text 9"/>
          <p:cNvSpPr/>
          <p:nvPr/>
        </p:nvSpPr>
        <p:spPr>
          <a:xfrm>
            <a:off x="4581525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A:7</a:t>
            </a:r>
            <a:endParaRPr lang="en-US" sz="900" dirty="0"/>
          </a:p>
        </p:txBody>
      </p:sp>
      <p:sp>
        <p:nvSpPr>
          <p:cNvPr id="87" name="Text 9"/>
          <p:cNvSpPr/>
          <p:nvPr/>
        </p:nvSpPr>
        <p:spPr>
          <a:xfrm>
            <a:off x="5086350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C:4</a:t>
            </a:r>
            <a:endParaRPr lang="en-US" sz="900" dirty="0"/>
          </a:p>
        </p:txBody>
      </p:sp>
      <p:sp>
        <p:nvSpPr>
          <p:cNvPr id="88" name="Text 9"/>
          <p:cNvSpPr/>
          <p:nvPr/>
        </p:nvSpPr>
        <p:spPr>
          <a:xfrm>
            <a:off x="5591175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F:9</a:t>
            </a:r>
            <a:endParaRPr lang="en-US" sz="900" dirty="0"/>
          </a:p>
        </p:txBody>
      </p:sp>
      <p:sp>
        <p:nvSpPr>
          <p:cNvPr id="89" name="Text 9"/>
          <p:cNvSpPr/>
          <p:nvPr/>
        </p:nvSpPr>
        <p:spPr>
          <a:xfrm>
            <a:off x="6096000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H:2</a:t>
            </a:r>
            <a:endParaRPr lang="en-US" sz="900" dirty="0"/>
          </a:p>
        </p:txBody>
      </p:sp>
      <p:sp>
        <p:nvSpPr>
          <p:cNvPr id="90" name="Text 9"/>
          <p:cNvSpPr/>
          <p:nvPr/>
        </p:nvSpPr>
        <p:spPr>
          <a:xfrm>
            <a:off x="6657975" y="427672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91" name="Text 9"/>
          <p:cNvSpPr/>
          <p:nvPr/>
        </p:nvSpPr>
        <p:spPr>
          <a:xfrm>
            <a:off x="4480560" y="1527048"/>
            <a:ext cx="2148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Skiplist</a:t>
            </a:r>
            <a:endParaRPr lang="en-US" sz="1000" dirty="0"/>
          </a:p>
        </p:txBody>
      </p:sp>
    </p:spTree>
  </p:cSld>
  <p:clrMapOvr>
    <a:masterClrMapping/>
  </p:clrMapOvr>
  <p:transition advClick="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7"/>
          <p:cNvSpPr/>
          <p:nvPr/>
        </p:nvSpPr>
        <p:spPr>
          <a:xfrm>
            <a:off x="4242816" y="1051560"/>
            <a:ext cx="2633472" cy="1865376"/>
          </a:xfrm>
          <a:prstGeom prst="roundRect">
            <a:avLst>
              <a:gd name="adj" fmla="val 588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8"/>
          <p:cNvSpPr/>
          <p:nvPr/>
        </p:nvSpPr>
        <p:spPr>
          <a:xfrm>
            <a:off x="4480560" y="1216152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Active MemTable</a:t>
            </a:r>
            <a:endParaRPr lang="en-US" sz="1700" dirty="0"/>
          </a:p>
        </p:txBody>
      </p:sp>
      <p:sp>
        <p:nvSpPr>
          <p:cNvPr id="5" name="Shape 12"/>
          <p:cNvSpPr/>
          <p:nvPr/>
        </p:nvSpPr>
        <p:spPr>
          <a:xfrm>
            <a:off x="7360920" y="941832"/>
            <a:ext cx="4315968" cy="4892040"/>
          </a:xfrm>
          <a:prstGeom prst="roundRect">
            <a:avLst>
              <a:gd name="adj" fmla="val 2542"/>
            </a:avLst>
          </a:prstGeom>
          <a:solidFill>
            <a:srgbClr val="FCFDFE"/>
          </a:solidFill>
          <a:ln w="15240">
            <a:solidFill>
              <a:srgbClr val="D4DA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13"/>
          <p:cNvSpPr/>
          <p:nvPr/>
        </p:nvSpPr>
        <p:spPr>
          <a:xfrm>
            <a:off x="7571232" y="1097280"/>
            <a:ext cx="3840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Disk: immutable SSTables</a:t>
            </a:r>
            <a:endParaRPr lang="en-US" sz="1900" dirty="0"/>
          </a:p>
        </p:txBody>
      </p:sp>
      <p:sp>
        <p:nvSpPr>
          <p:cNvPr id="7" name="Text 14"/>
          <p:cNvSpPr/>
          <p:nvPr/>
        </p:nvSpPr>
        <p:spPr>
          <a:xfrm>
            <a:off x="7571232" y="186537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L0</a:t>
            </a:r>
            <a:endParaRPr lang="en-US" sz="1600" dirty="0"/>
          </a:p>
        </p:txBody>
      </p:sp>
      <p:sp>
        <p:nvSpPr>
          <p:cNvPr id="8" name="Text 15"/>
          <p:cNvSpPr/>
          <p:nvPr/>
        </p:nvSpPr>
        <p:spPr>
          <a:xfrm>
            <a:off x="7571232" y="3538728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</a:t>
            </a:r>
            <a:endParaRPr lang="en-US" sz="1600" dirty="0"/>
          </a:p>
        </p:txBody>
      </p:sp>
      <p:sp>
        <p:nvSpPr>
          <p:cNvPr id="9" name="Text 16"/>
          <p:cNvSpPr/>
          <p:nvPr/>
        </p:nvSpPr>
        <p:spPr>
          <a:xfrm>
            <a:off x="7571232" y="497433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L2</a:t>
            </a:r>
            <a:endParaRPr lang="en-US" sz="1600" dirty="0"/>
          </a:p>
        </p:txBody>
      </p:sp>
      <p:sp>
        <p:nvSpPr>
          <p:cNvPr id="10" name="Shape 17"/>
          <p:cNvSpPr/>
          <p:nvPr/>
        </p:nvSpPr>
        <p:spPr>
          <a:xfrm>
            <a:off x="8028432" y="2039112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18"/>
          <p:cNvSpPr/>
          <p:nvPr/>
        </p:nvSpPr>
        <p:spPr>
          <a:xfrm>
            <a:off x="8028432" y="3712464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9"/>
          <p:cNvSpPr/>
          <p:nvPr/>
        </p:nvSpPr>
        <p:spPr>
          <a:xfrm>
            <a:off x="8028432" y="5138928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20"/>
          <p:cNvSpPr/>
          <p:nvPr/>
        </p:nvSpPr>
        <p:spPr>
          <a:xfrm>
            <a:off x="502920" y="4754880"/>
            <a:ext cx="6373368" cy="1078992"/>
          </a:xfrm>
          <a:prstGeom prst="roundRect">
            <a:avLst>
              <a:gd name="adj" fmla="val 10169"/>
            </a:avLst>
          </a:prstGeom>
          <a:solidFill>
            <a:srgbClr val="FFFFFF"/>
          </a:solidFill>
          <a:ln w="1524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21"/>
          <p:cNvSpPr/>
          <p:nvPr/>
        </p:nvSpPr>
        <p:spPr>
          <a:xfrm>
            <a:off x="758952" y="4919472"/>
            <a:ext cx="58795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700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Flush finishes. SSTable #1 is now available in L0.</a:t>
            </a:r>
            <a:endParaRPr lang="en-US" sz="1700" dirty="0"/>
          </a:p>
        </p:txBody>
      </p:sp>
      <p:sp>
        <p:nvSpPr>
          <p:cNvPr id="15" name="Text 22"/>
          <p:cNvSpPr/>
          <p:nvPr/>
        </p:nvSpPr>
        <p:spPr>
          <a:xfrm>
            <a:off x="758952" y="5524500"/>
            <a:ext cx="5879592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immutable buffer is released. Newer writes stay in the active MemTable.</a:t>
            </a:r>
            <a:endParaRPr lang="en-US" sz="1100" dirty="0"/>
          </a:p>
        </p:txBody>
      </p:sp>
      <p:sp>
        <p:nvSpPr>
          <p:cNvPr id="16" name="Shape 24"/>
          <p:cNvSpPr/>
          <p:nvPr/>
        </p:nvSpPr>
        <p:spPr>
          <a:xfrm>
            <a:off x="8247888" y="2124075"/>
            <a:ext cx="1298448" cy="847725"/>
          </a:xfrm>
          <a:prstGeom prst="roundRect">
            <a:avLst>
              <a:gd name="adj" fmla="val 11842"/>
            </a:avLst>
          </a:prstGeom>
          <a:solidFill>
            <a:srgbClr val="E7F7F1"/>
          </a:solidFill>
          <a:ln w="15240">
            <a:solidFill>
              <a:srgbClr val="A8DCC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25"/>
          <p:cNvSpPr/>
          <p:nvPr/>
        </p:nvSpPr>
        <p:spPr>
          <a:xfrm>
            <a:off x="8339328" y="2181225"/>
            <a:ext cx="1115568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SSTable #1</a:t>
            </a:r>
            <a:endParaRPr lang="en-US" sz="1100" dirty="0"/>
          </a:p>
        </p:txBody>
      </p:sp>
      <p:sp>
        <p:nvSpPr>
          <p:cNvPr id="18" name="Text 26"/>
          <p:cNvSpPr/>
          <p:nvPr/>
        </p:nvSpPr>
        <p:spPr>
          <a:xfrm>
            <a:off x="8339328" y="2667000"/>
            <a:ext cx="1115568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19" name="Text 27"/>
          <p:cNvSpPr/>
          <p:nvPr/>
        </p:nvSpPr>
        <p:spPr>
          <a:xfrm>
            <a:off x="8339328" y="2352675"/>
            <a:ext cx="1115568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A:7 C:4</a:t>
            </a:r>
            <a:endParaRPr lang="en-US" sz="1000" dirty="0"/>
          </a:p>
        </p:txBody>
      </p:sp>
      <p:sp>
        <p:nvSpPr>
          <p:cNvPr id="20" name="Text 28">
            <a:hlinkClick r:id="rId3" action="ppaction://hlinksldjump" tooltip="← Back"/>
          </p:cNvPr>
          <p:cNvSpPr/>
          <p:nvPr/>
        </p:nvSpPr>
        <p:spPr>
          <a:xfrm>
            <a:off x="502920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 action="ppaction://hlinksldjump" tooltip="← Bac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← Back</a:t>
            </a:r>
            <a:endParaRPr lang="en-US" sz="1050" dirty="0"/>
          </a:p>
        </p:txBody>
      </p:sp>
      <p:sp>
        <p:nvSpPr>
          <p:cNvPr id="21" name="Text 29">
            <a:hlinkClick r:id="rId4" action="ppaction://hlinksldjump" tooltip="Reset"/>
          </p:cNvPr>
          <p:cNvSpPr/>
          <p:nvPr/>
        </p:nvSpPr>
        <p:spPr>
          <a:xfrm>
            <a:off x="1243584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 action="ppaction://hlinksldjump" tooltip="Rese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Reset</a:t>
            </a:r>
            <a:endParaRPr lang="en-US" sz="1050" dirty="0"/>
          </a:p>
        </p:txBody>
      </p:sp>
      <p:sp>
        <p:nvSpPr>
          <p:cNvPr id="22" name="Text 30">
            <a:hlinkClick r:id="rId5" action="ppaction://hlinksldjump" tooltip="Add write C:6"/>
          </p:cNvPr>
          <p:cNvSpPr/>
          <p:nvPr/>
        </p:nvSpPr>
        <p:spPr>
          <a:xfrm>
            <a:off x="4238625" y="6038850"/>
            <a:ext cx="2638425" cy="447675"/>
          </a:xfrm>
          <a:prstGeom prst="rect">
            <a:avLst/>
          </a:prstGeom>
          <a:solidFill>
            <a:srgbClr val="2E70FA"/>
          </a:solidFill>
          <a:ln w="12700">
            <a:solidFill>
              <a:srgbClr val="2E70F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u="sng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5" action="ppaction://hlinksldjump" tooltip="Add write C: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Add write C:6</a:t>
            </a:r>
            <a:endParaRPr lang="en-US" sz="1500" dirty="0"/>
          </a:p>
        </p:txBody>
      </p:sp>
      <p:sp>
        <p:nvSpPr>
          <p:cNvPr id="23" name="Text 31"/>
          <p:cNvSpPr/>
          <p:nvPr/>
        </p:nvSpPr>
        <p:spPr>
          <a:xfrm>
            <a:off x="5667375" y="6581775"/>
            <a:ext cx="120967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50" dirty="0">
                <a:solidFill>
                  <a:srgbClr val="8B96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10 / 63</a:t>
            </a:r>
            <a:endParaRPr lang="en-US" sz="950" dirty="0"/>
          </a:p>
        </p:txBody>
      </p:sp>
      <p:sp>
        <p:nvSpPr>
          <p:cNvPr id="24" name="Shape 7"/>
          <p:cNvSpPr/>
          <p:nvPr/>
        </p:nvSpPr>
        <p:spPr>
          <a:xfrm>
            <a:off x="4238625" y="3086100"/>
            <a:ext cx="2638425" cy="1495425"/>
          </a:xfrm>
          <a:prstGeom prst="roundRect">
            <a:avLst>
              <a:gd name="adj" fmla="val 5882"/>
            </a:avLst>
          </a:prstGeom>
          <a:solidFill>
            <a:srgbClr val="FFF2DC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8"/>
          <p:cNvSpPr/>
          <p:nvPr/>
        </p:nvSpPr>
        <p:spPr>
          <a:xfrm>
            <a:off x="4333875" y="3181350"/>
            <a:ext cx="2447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Immutable MemTable</a:t>
            </a:r>
            <a:endParaRPr lang="en-US" sz="1600" dirty="0"/>
          </a:p>
        </p:txBody>
      </p:sp>
      <p:sp>
        <p:nvSpPr>
          <p:cNvPr id="26" name="Text 9"/>
          <p:cNvSpPr/>
          <p:nvPr/>
        </p:nvSpPr>
        <p:spPr>
          <a:xfrm>
            <a:off x="4295775" y="3495675"/>
            <a:ext cx="25241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Read-only skiplist · empty</a:t>
            </a:r>
            <a:endParaRPr lang="en-US" sz="1000" dirty="0"/>
          </a:p>
        </p:txBody>
      </p:sp>
      <p:sp>
        <p:nvSpPr>
          <p:cNvPr id="30" name="Text 26"/>
          <p:cNvSpPr/>
          <p:nvPr/>
        </p:nvSpPr>
        <p:spPr>
          <a:xfrm>
            <a:off x="8339328" y="2809875"/>
            <a:ext cx="1115568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31" name="Text 9"/>
          <p:cNvSpPr/>
          <p:nvPr/>
        </p:nvSpPr>
        <p:spPr>
          <a:xfrm>
            <a:off x="7553325" y="5334000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filter: definitely absent or possibly present</a:t>
            </a:r>
            <a:endParaRPr lang="en-US" sz="1000" dirty="0"/>
          </a:p>
        </p:txBody>
      </p:sp>
      <p:sp>
        <p:nvSpPr>
          <p:cNvPr id="32" name="Text 9"/>
          <p:cNvSpPr/>
          <p:nvPr/>
        </p:nvSpPr>
        <p:spPr>
          <a:xfrm>
            <a:off x="7553325" y="5553075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file: key to position in the data file</a:t>
            </a:r>
            <a:endParaRPr lang="en-US" sz="1000" dirty="0"/>
          </a:p>
        </p:txBody>
      </p:sp>
      <p:sp>
        <p:nvSpPr>
          <p:cNvPr id="33" name="Text 27"/>
          <p:cNvSpPr/>
          <p:nvPr/>
        </p:nvSpPr>
        <p:spPr>
          <a:xfrm>
            <a:off x="8339328" y="2505075"/>
            <a:ext cx="1115568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F:9 H:2</a:t>
            </a:r>
            <a:endParaRPr lang="en-US" sz="1000" dirty="0"/>
          </a:p>
        </p:txBody>
      </p:sp>
      <p:sp>
        <p:nvSpPr>
          <p:cNvPr id="34" name="Skiplist link"/>
          <p:cNvSpPr/>
          <p:nvPr/>
        </p:nvSpPr>
        <p:spPr>
          <a:xfrm>
            <a:off x="4772025" y="22574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5" name="Skiplist link"/>
          <p:cNvSpPr/>
          <p:nvPr/>
        </p:nvSpPr>
        <p:spPr>
          <a:xfrm>
            <a:off x="4772025" y="201930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6" name="Skiplist link"/>
          <p:cNvSpPr/>
          <p:nvPr/>
        </p:nvSpPr>
        <p:spPr>
          <a:xfrm>
            <a:off x="5276850" y="22574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7" name="Skiplist link"/>
          <p:cNvSpPr/>
          <p:nvPr/>
        </p:nvSpPr>
        <p:spPr>
          <a:xfrm>
            <a:off x="5276850" y="201930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8" name="Skiplist link"/>
          <p:cNvSpPr/>
          <p:nvPr/>
        </p:nvSpPr>
        <p:spPr>
          <a:xfrm>
            <a:off x="4524375" y="193357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9" name="Skiplist link"/>
          <p:cNvSpPr/>
          <p:nvPr/>
        </p:nvSpPr>
        <p:spPr>
          <a:xfrm>
            <a:off x="4962525" y="193357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0" name="Skiplist link"/>
          <p:cNvSpPr/>
          <p:nvPr/>
        </p:nvSpPr>
        <p:spPr>
          <a:xfrm>
            <a:off x="5467350" y="1933575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1" name="Text 9"/>
          <p:cNvSpPr/>
          <p:nvPr/>
        </p:nvSpPr>
        <p:spPr>
          <a:xfrm>
            <a:off x="4286250" y="184785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42" name="Text 9"/>
          <p:cNvSpPr/>
          <p:nvPr/>
        </p:nvSpPr>
        <p:spPr>
          <a:xfrm>
            <a:off x="4581525" y="184785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900" dirty="0"/>
          </a:p>
        </p:txBody>
      </p:sp>
      <p:sp>
        <p:nvSpPr>
          <p:cNvPr id="43" name="Text 9"/>
          <p:cNvSpPr/>
          <p:nvPr/>
        </p:nvSpPr>
        <p:spPr>
          <a:xfrm>
            <a:off x="5086350" y="184785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</a:t>
            </a:r>
            <a:endParaRPr lang="en-US" sz="900" dirty="0"/>
          </a:p>
        </p:txBody>
      </p:sp>
      <p:sp>
        <p:nvSpPr>
          <p:cNvPr id="44" name="Text 9"/>
          <p:cNvSpPr/>
          <p:nvPr/>
        </p:nvSpPr>
        <p:spPr>
          <a:xfrm>
            <a:off x="6657975" y="184785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45" name="Skiplist link"/>
          <p:cNvSpPr/>
          <p:nvPr/>
        </p:nvSpPr>
        <p:spPr>
          <a:xfrm>
            <a:off x="4524375" y="2171700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6" name="Skiplist link"/>
          <p:cNvSpPr/>
          <p:nvPr/>
        </p:nvSpPr>
        <p:spPr>
          <a:xfrm>
            <a:off x="4962525" y="2171700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7" name="Skiplist link"/>
          <p:cNvSpPr/>
          <p:nvPr/>
        </p:nvSpPr>
        <p:spPr>
          <a:xfrm>
            <a:off x="5467350" y="2171700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8" name="Text 9"/>
          <p:cNvSpPr/>
          <p:nvPr/>
        </p:nvSpPr>
        <p:spPr>
          <a:xfrm>
            <a:off x="4286250" y="20859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49" name="Text 9"/>
          <p:cNvSpPr/>
          <p:nvPr/>
        </p:nvSpPr>
        <p:spPr>
          <a:xfrm>
            <a:off x="4581525" y="20859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900" dirty="0"/>
          </a:p>
        </p:txBody>
      </p:sp>
      <p:sp>
        <p:nvSpPr>
          <p:cNvPr id="50" name="Text 9"/>
          <p:cNvSpPr/>
          <p:nvPr/>
        </p:nvSpPr>
        <p:spPr>
          <a:xfrm>
            <a:off x="5086350" y="20859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</a:t>
            </a:r>
            <a:endParaRPr lang="en-US" sz="900" dirty="0"/>
          </a:p>
        </p:txBody>
      </p:sp>
      <p:sp>
        <p:nvSpPr>
          <p:cNvPr id="51" name="Text 9"/>
          <p:cNvSpPr/>
          <p:nvPr/>
        </p:nvSpPr>
        <p:spPr>
          <a:xfrm>
            <a:off x="6657975" y="20859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52" name="Skiplist link"/>
          <p:cNvSpPr/>
          <p:nvPr/>
        </p:nvSpPr>
        <p:spPr>
          <a:xfrm>
            <a:off x="4524375" y="240982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3" name="Skiplist link"/>
          <p:cNvSpPr/>
          <p:nvPr/>
        </p:nvSpPr>
        <p:spPr>
          <a:xfrm>
            <a:off x="4962525" y="240982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4" name="Skiplist link"/>
          <p:cNvSpPr/>
          <p:nvPr/>
        </p:nvSpPr>
        <p:spPr>
          <a:xfrm>
            <a:off x="5467350" y="2409825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5" name="Text 9"/>
          <p:cNvSpPr/>
          <p:nvPr/>
        </p:nvSpPr>
        <p:spPr>
          <a:xfrm>
            <a:off x="4286250" y="23241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56" name="Text 9"/>
          <p:cNvSpPr/>
          <p:nvPr/>
        </p:nvSpPr>
        <p:spPr>
          <a:xfrm>
            <a:off x="4581525" y="23241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A:10</a:t>
            </a:r>
            <a:endParaRPr lang="en-US" sz="900" dirty="0"/>
          </a:p>
        </p:txBody>
      </p:sp>
      <p:sp>
        <p:nvSpPr>
          <p:cNvPr id="57" name="Text 9"/>
          <p:cNvSpPr/>
          <p:nvPr/>
        </p:nvSpPr>
        <p:spPr>
          <a:xfrm>
            <a:off x="5086350" y="23241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K:6</a:t>
            </a:r>
            <a:endParaRPr lang="en-US" sz="900" dirty="0"/>
          </a:p>
        </p:txBody>
      </p:sp>
      <p:sp>
        <p:nvSpPr>
          <p:cNvPr id="58" name="Text 9"/>
          <p:cNvSpPr/>
          <p:nvPr/>
        </p:nvSpPr>
        <p:spPr>
          <a:xfrm>
            <a:off x="6657975" y="23241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59" name="Skiplist link"/>
          <p:cNvSpPr/>
          <p:nvPr/>
        </p:nvSpPr>
        <p:spPr>
          <a:xfrm>
            <a:off x="4524375" y="3886200"/>
            <a:ext cx="21336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0" name="Text 9"/>
          <p:cNvSpPr/>
          <p:nvPr/>
        </p:nvSpPr>
        <p:spPr>
          <a:xfrm>
            <a:off x="4286250" y="38004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61" name="Text 9"/>
          <p:cNvSpPr/>
          <p:nvPr/>
        </p:nvSpPr>
        <p:spPr>
          <a:xfrm>
            <a:off x="6657975" y="38004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62" name="Skiplist link"/>
          <p:cNvSpPr/>
          <p:nvPr/>
        </p:nvSpPr>
        <p:spPr>
          <a:xfrm>
            <a:off x="4524375" y="4124325"/>
            <a:ext cx="21336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3" name="Text 9"/>
          <p:cNvSpPr/>
          <p:nvPr/>
        </p:nvSpPr>
        <p:spPr>
          <a:xfrm>
            <a:off x="4286250" y="40386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64" name="Text 9"/>
          <p:cNvSpPr/>
          <p:nvPr/>
        </p:nvSpPr>
        <p:spPr>
          <a:xfrm>
            <a:off x="6657975" y="40386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65" name="Skiplist link"/>
          <p:cNvSpPr/>
          <p:nvPr/>
        </p:nvSpPr>
        <p:spPr>
          <a:xfrm>
            <a:off x="4524375" y="4362450"/>
            <a:ext cx="21336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6" name="Text 9"/>
          <p:cNvSpPr/>
          <p:nvPr/>
        </p:nvSpPr>
        <p:spPr>
          <a:xfrm>
            <a:off x="4286250" y="427672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67" name="Text 9"/>
          <p:cNvSpPr/>
          <p:nvPr/>
        </p:nvSpPr>
        <p:spPr>
          <a:xfrm>
            <a:off x="6657975" y="427672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68" name="Text 9"/>
          <p:cNvSpPr/>
          <p:nvPr/>
        </p:nvSpPr>
        <p:spPr>
          <a:xfrm>
            <a:off x="4480560" y="1527048"/>
            <a:ext cx="2148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Skiplist</a:t>
            </a:r>
            <a:endParaRPr lang="en-US" sz="1000" dirty="0"/>
          </a:p>
        </p:txBody>
      </p:sp>
    </p:spTree>
  </p:cSld>
  <p:clrMapOvr>
    <a:masterClrMapping/>
  </p:clrMapOvr>
  <p:transition advClick="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1097280"/>
            <a:ext cx="1417320" cy="1298448"/>
          </a:xfrm>
          <a:prstGeom prst="roundRect">
            <a:avLst>
              <a:gd name="adj" fmla="val 8451"/>
            </a:avLst>
          </a:prstGeom>
          <a:solidFill>
            <a:srgbClr val="FFFFFF"/>
          </a:solidFill>
          <a:ln w="15240">
            <a:solidFill>
              <a:srgbClr val="C8D0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40080" y="1234440"/>
            <a:ext cx="1143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Insert / update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" y="1609344"/>
            <a:ext cx="1143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2F6F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PUT(C, 6)</a:t>
            </a:r>
            <a:endParaRPr lang="en-US" sz="1700" dirty="0"/>
          </a:p>
        </p:txBody>
      </p:sp>
      <p:sp>
        <p:nvSpPr>
          <p:cNvPr id="6" name="Shape 7"/>
          <p:cNvSpPr/>
          <p:nvPr/>
        </p:nvSpPr>
        <p:spPr>
          <a:xfrm>
            <a:off x="4242816" y="1051560"/>
            <a:ext cx="2633472" cy="1865376"/>
          </a:xfrm>
          <a:prstGeom prst="roundRect">
            <a:avLst>
              <a:gd name="adj" fmla="val 588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8"/>
          <p:cNvSpPr/>
          <p:nvPr/>
        </p:nvSpPr>
        <p:spPr>
          <a:xfrm>
            <a:off x="4480560" y="1216152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Active MemTable</a:t>
            </a:r>
            <a:endParaRPr lang="en-US" sz="1700" dirty="0"/>
          </a:p>
        </p:txBody>
      </p:sp>
      <p:sp>
        <p:nvSpPr>
          <p:cNvPr id="9" name="Shape 12"/>
          <p:cNvSpPr/>
          <p:nvPr/>
        </p:nvSpPr>
        <p:spPr>
          <a:xfrm>
            <a:off x="7360920" y="941832"/>
            <a:ext cx="4315968" cy="4892040"/>
          </a:xfrm>
          <a:prstGeom prst="roundRect">
            <a:avLst>
              <a:gd name="adj" fmla="val 2542"/>
            </a:avLst>
          </a:prstGeom>
          <a:solidFill>
            <a:srgbClr val="FCFDFE"/>
          </a:solidFill>
          <a:ln w="15240">
            <a:solidFill>
              <a:srgbClr val="D4DA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13"/>
          <p:cNvSpPr/>
          <p:nvPr/>
        </p:nvSpPr>
        <p:spPr>
          <a:xfrm>
            <a:off x="7571232" y="1097280"/>
            <a:ext cx="3840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Disk: immutable SSTables</a:t>
            </a:r>
            <a:endParaRPr lang="en-US" sz="1900" dirty="0"/>
          </a:p>
        </p:txBody>
      </p:sp>
      <p:sp>
        <p:nvSpPr>
          <p:cNvPr id="11" name="Text 14"/>
          <p:cNvSpPr/>
          <p:nvPr/>
        </p:nvSpPr>
        <p:spPr>
          <a:xfrm>
            <a:off x="7571232" y="186537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L0</a:t>
            </a:r>
            <a:endParaRPr lang="en-US" sz="1600" dirty="0"/>
          </a:p>
        </p:txBody>
      </p:sp>
      <p:sp>
        <p:nvSpPr>
          <p:cNvPr id="12" name="Text 15"/>
          <p:cNvSpPr/>
          <p:nvPr/>
        </p:nvSpPr>
        <p:spPr>
          <a:xfrm>
            <a:off x="7571232" y="3538728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</a:t>
            </a:r>
            <a:endParaRPr lang="en-US" sz="1600" dirty="0"/>
          </a:p>
        </p:txBody>
      </p:sp>
      <p:sp>
        <p:nvSpPr>
          <p:cNvPr id="13" name="Text 16"/>
          <p:cNvSpPr/>
          <p:nvPr/>
        </p:nvSpPr>
        <p:spPr>
          <a:xfrm>
            <a:off x="7571232" y="497433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L2</a:t>
            </a:r>
            <a:endParaRPr lang="en-US" sz="1600" dirty="0"/>
          </a:p>
        </p:txBody>
      </p:sp>
      <p:sp>
        <p:nvSpPr>
          <p:cNvPr id="14" name="Shape 17"/>
          <p:cNvSpPr/>
          <p:nvPr/>
        </p:nvSpPr>
        <p:spPr>
          <a:xfrm>
            <a:off x="8028432" y="2039112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8"/>
          <p:cNvSpPr/>
          <p:nvPr/>
        </p:nvSpPr>
        <p:spPr>
          <a:xfrm>
            <a:off x="8028432" y="3712464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9"/>
          <p:cNvSpPr/>
          <p:nvPr/>
        </p:nvSpPr>
        <p:spPr>
          <a:xfrm>
            <a:off x="8028432" y="5138928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20"/>
          <p:cNvSpPr/>
          <p:nvPr/>
        </p:nvSpPr>
        <p:spPr>
          <a:xfrm>
            <a:off x="502920" y="4754880"/>
            <a:ext cx="6373368" cy="1078992"/>
          </a:xfrm>
          <a:prstGeom prst="roundRect">
            <a:avLst>
              <a:gd name="adj" fmla="val 10169"/>
            </a:avLst>
          </a:prstGeom>
          <a:solidFill>
            <a:srgbClr val="FFFFFF"/>
          </a:solidFill>
          <a:ln w="1524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21"/>
          <p:cNvSpPr/>
          <p:nvPr/>
        </p:nvSpPr>
        <p:spPr>
          <a:xfrm>
            <a:off x="758952" y="4919472"/>
            <a:ext cx="58795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700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Update C to 6. Older C:4 remains in an immutable SSTable.</a:t>
            </a:r>
            <a:endParaRPr lang="en-US" sz="1700" dirty="0"/>
          </a:p>
        </p:txBody>
      </p:sp>
      <p:sp>
        <p:nvSpPr>
          <p:cNvPr id="19" name="Text 22"/>
          <p:cNvSpPr/>
          <p:nvPr/>
        </p:nvSpPr>
        <p:spPr>
          <a:xfrm>
            <a:off x="758952" y="5524500"/>
            <a:ext cx="5879592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Reads choose the newest version. Compaction later reclaims the obsolete versions.</a:t>
            </a:r>
            <a:endParaRPr lang="en-US" sz="1100" dirty="0"/>
          </a:p>
        </p:txBody>
      </p:sp>
      <p:sp>
        <p:nvSpPr>
          <p:cNvPr id="20" name="Shape 24"/>
          <p:cNvSpPr/>
          <p:nvPr/>
        </p:nvSpPr>
        <p:spPr>
          <a:xfrm>
            <a:off x="8247888" y="2124075"/>
            <a:ext cx="1298448" cy="847725"/>
          </a:xfrm>
          <a:prstGeom prst="roundRect">
            <a:avLst>
              <a:gd name="adj" fmla="val 11842"/>
            </a:avLst>
          </a:prstGeom>
          <a:solidFill>
            <a:srgbClr val="E7F7F1"/>
          </a:solidFill>
          <a:ln w="15240">
            <a:solidFill>
              <a:srgbClr val="A8DCC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25"/>
          <p:cNvSpPr/>
          <p:nvPr/>
        </p:nvSpPr>
        <p:spPr>
          <a:xfrm>
            <a:off x="8339328" y="2181225"/>
            <a:ext cx="1115568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SSTable #1</a:t>
            </a:r>
            <a:endParaRPr lang="en-US" sz="1100" dirty="0"/>
          </a:p>
        </p:txBody>
      </p:sp>
      <p:sp>
        <p:nvSpPr>
          <p:cNvPr id="22" name="Text 26"/>
          <p:cNvSpPr/>
          <p:nvPr/>
        </p:nvSpPr>
        <p:spPr>
          <a:xfrm>
            <a:off x="8339328" y="2667000"/>
            <a:ext cx="1115568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23" name="Text 27"/>
          <p:cNvSpPr/>
          <p:nvPr/>
        </p:nvSpPr>
        <p:spPr>
          <a:xfrm>
            <a:off x="8339328" y="2352675"/>
            <a:ext cx="1115568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A:7 C:4</a:t>
            </a:r>
            <a:endParaRPr lang="en-US" sz="1000" dirty="0"/>
          </a:p>
        </p:txBody>
      </p:sp>
      <p:sp>
        <p:nvSpPr>
          <p:cNvPr id="24" name="Text 28">
            <a:hlinkClick r:id="rId3" action="ppaction://hlinksldjump" tooltip="← Back"/>
          </p:cNvPr>
          <p:cNvSpPr/>
          <p:nvPr/>
        </p:nvSpPr>
        <p:spPr>
          <a:xfrm>
            <a:off x="502920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 action="ppaction://hlinksldjump" tooltip="← Bac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← Back</a:t>
            </a:r>
            <a:endParaRPr lang="en-US" sz="1050" dirty="0"/>
          </a:p>
        </p:txBody>
      </p:sp>
      <p:sp>
        <p:nvSpPr>
          <p:cNvPr id="25" name="Text 29">
            <a:hlinkClick r:id="rId4" action="ppaction://hlinksldjump" tooltip="Reset"/>
          </p:cNvPr>
          <p:cNvSpPr/>
          <p:nvPr/>
        </p:nvSpPr>
        <p:spPr>
          <a:xfrm>
            <a:off x="1243584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 action="ppaction://hlinksldjump" tooltip="Rese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Reset</a:t>
            </a:r>
            <a:endParaRPr lang="en-US" sz="1050" dirty="0"/>
          </a:p>
        </p:txBody>
      </p:sp>
      <p:sp>
        <p:nvSpPr>
          <p:cNvPr id="26" name="Text 30">
            <a:hlinkClick r:id="rId5" action="ppaction://hlinksldjump" tooltip="Add write D:8"/>
          </p:cNvPr>
          <p:cNvSpPr/>
          <p:nvPr/>
        </p:nvSpPr>
        <p:spPr>
          <a:xfrm>
            <a:off x="4238625" y="6038850"/>
            <a:ext cx="2638425" cy="447675"/>
          </a:xfrm>
          <a:prstGeom prst="rect">
            <a:avLst/>
          </a:prstGeom>
          <a:solidFill>
            <a:srgbClr val="2E70FA"/>
          </a:solidFill>
          <a:ln w="12700">
            <a:solidFill>
              <a:srgbClr val="2E70F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u="sng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5" action="ppaction://hlinksldjump" tooltip="Add write D: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Add write D:8</a:t>
            </a:r>
            <a:endParaRPr lang="en-US" sz="1500" dirty="0"/>
          </a:p>
        </p:txBody>
      </p:sp>
      <p:sp>
        <p:nvSpPr>
          <p:cNvPr id="27" name="Text 31"/>
          <p:cNvSpPr/>
          <p:nvPr/>
        </p:nvSpPr>
        <p:spPr>
          <a:xfrm>
            <a:off x="5667375" y="6581775"/>
            <a:ext cx="120967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50" dirty="0">
                <a:solidFill>
                  <a:srgbClr val="8B96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11 / 63</a:t>
            </a:r>
            <a:endParaRPr lang="en-US" sz="950" dirty="0"/>
          </a:p>
        </p:txBody>
      </p:sp>
      <p:sp>
        <p:nvSpPr>
          <p:cNvPr id="28" name="Shape 11"/>
          <p:cNvSpPr/>
          <p:nvPr/>
        </p:nvSpPr>
        <p:spPr>
          <a:xfrm>
            <a:off x="1924050" y="1743075"/>
            <a:ext cx="2314575" cy="0"/>
          </a:xfrm>
          <a:prstGeom prst="line">
            <a:avLst/>
          </a:prstGeom>
          <a:noFill/>
          <a:ln w="27940">
            <a:solidFill>
              <a:srgbClr val="2F6FEB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29" name="Shape 7"/>
          <p:cNvSpPr/>
          <p:nvPr/>
        </p:nvSpPr>
        <p:spPr>
          <a:xfrm>
            <a:off x="4238625" y="3086100"/>
            <a:ext cx="2638425" cy="1495425"/>
          </a:xfrm>
          <a:prstGeom prst="roundRect">
            <a:avLst>
              <a:gd name="adj" fmla="val 5882"/>
            </a:avLst>
          </a:prstGeom>
          <a:solidFill>
            <a:srgbClr val="FFF2DC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8"/>
          <p:cNvSpPr/>
          <p:nvPr/>
        </p:nvSpPr>
        <p:spPr>
          <a:xfrm>
            <a:off x="4333875" y="3181350"/>
            <a:ext cx="2447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Immutable MemTable</a:t>
            </a:r>
            <a:endParaRPr lang="en-US" sz="1600" dirty="0"/>
          </a:p>
        </p:txBody>
      </p:sp>
      <p:sp>
        <p:nvSpPr>
          <p:cNvPr id="31" name="Text 9"/>
          <p:cNvSpPr/>
          <p:nvPr/>
        </p:nvSpPr>
        <p:spPr>
          <a:xfrm>
            <a:off x="4295775" y="3495675"/>
            <a:ext cx="25241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Read-only skiplist · empty</a:t>
            </a:r>
            <a:endParaRPr lang="en-US" sz="1000" dirty="0"/>
          </a:p>
        </p:txBody>
      </p:sp>
      <p:sp>
        <p:nvSpPr>
          <p:cNvPr id="35" name="Text 26"/>
          <p:cNvSpPr/>
          <p:nvPr/>
        </p:nvSpPr>
        <p:spPr>
          <a:xfrm>
            <a:off x="8339328" y="2809875"/>
            <a:ext cx="1115568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36" name="Text 9"/>
          <p:cNvSpPr/>
          <p:nvPr/>
        </p:nvSpPr>
        <p:spPr>
          <a:xfrm>
            <a:off x="7553325" y="5334000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filter: definitely absent or possibly present</a:t>
            </a:r>
            <a:endParaRPr lang="en-US" sz="1000" dirty="0"/>
          </a:p>
        </p:txBody>
      </p:sp>
      <p:sp>
        <p:nvSpPr>
          <p:cNvPr id="37" name="Text 9"/>
          <p:cNvSpPr/>
          <p:nvPr/>
        </p:nvSpPr>
        <p:spPr>
          <a:xfrm>
            <a:off x="7553325" y="5553075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file: key to position in the data file</a:t>
            </a:r>
            <a:endParaRPr lang="en-US" sz="1000" dirty="0"/>
          </a:p>
        </p:txBody>
      </p:sp>
      <p:sp>
        <p:nvSpPr>
          <p:cNvPr id="38" name="Text 27"/>
          <p:cNvSpPr/>
          <p:nvPr/>
        </p:nvSpPr>
        <p:spPr>
          <a:xfrm>
            <a:off x="8339328" y="2505075"/>
            <a:ext cx="1115568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F:9 H:2</a:t>
            </a:r>
            <a:endParaRPr lang="en-US" sz="1000" dirty="0"/>
          </a:p>
        </p:txBody>
      </p:sp>
      <p:sp>
        <p:nvSpPr>
          <p:cNvPr id="39" name="Skiplist link"/>
          <p:cNvSpPr/>
          <p:nvPr/>
        </p:nvSpPr>
        <p:spPr>
          <a:xfrm>
            <a:off x="4772025" y="22574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0" name="Skiplist link"/>
          <p:cNvSpPr/>
          <p:nvPr/>
        </p:nvSpPr>
        <p:spPr>
          <a:xfrm>
            <a:off x="4772025" y="201930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1" name="Skiplist link"/>
          <p:cNvSpPr/>
          <p:nvPr/>
        </p:nvSpPr>
        <p:spPr>
          <a:xfrm>
            <a:off x="5781675" y="22574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2" name="Skiplist link"/>
          <p:cNvSpPr/>
          <p:nvPr/>
        </p:nvSpPr>
        <p:spPr>
          <a:xfrm>
            <a:off x="5781675" y="201930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3" name="Skiplist link"/>
          <p:cNvSpPr/>
          <p:nvPr/>
        </p:nvSpPr>
        <p:spPr>
          <a:xfrm>
            <a:off x="4524375" y="193357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4" name="Skiplist link"/>
          <p:cNvSpPr/>
          <p:nvPr/>
        </p:nvSpPr>
        <p:spPr>
          <a:xfrm>
            <a:off x="4962525" y="1933575"/>
            <a:ext cx="6286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5" name="Skiplist link"/>
          <p:cNvSpPr/>
          <p:nvPr/>
        </p:nvSpPr>
        <p:spPr>
          <a:xfrm>
            <a:off x="5972175" y="1933575"/>
            <a:ext cx="6858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6" name="Text 9"/>
          <p:cNvSpPr/>
          <p:nvPr/>
        </p:nvSpPr>
        <p:spPr>
          <a:xfrm>
            <a:off x="4286250" y="184785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47" name="Text 9"/>
          <p:cNvSpPr/>
          <p:nvPr/>
        </p:nvSpPr>
        <p:spPr>
          <a:xfrm>
            <a:off x="4581525" y="184785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900" dirty="0"/>
          </a:p>
        </p:txBody>
      </p:sp>
      <p:sp>
        <p:nvSpPr>
          <p:cNvPr id="48" name="Text 9"/>
          <p:cNvSpPr/>
          <p:nvPr/>
        </p:nvSpPr>
        <p:spPr>
          <a:xfrm>
            <a:off x="5591175" y="184785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</a:t>
            </a:r>
            <a:endParaRPr lang="en-US" sz="900" dirty="0"/>
          </a:p>
        </p:txBody>
      </p:sp>
      <p:sp>
        <p:nvSpPr>
          <p:cNvPr id="49" name="Text 9"/>
          <p:cNvSpPr/>
          <p:nvPr/>
        </p:nvSpPr>
        <p:spPr>
          <a:xfrm>
            <a:off x="6657975" y="184785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50" name="Skiplist link"/>
          <p:cNvSpPr/>
          <p:nvPr/>
        </p:nvSpPr>
        <p:spPr>
          <a:xfrm>
            <a:off x="4524375" y="2171700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1" name="Skiplist link"/>
          <p:cNvSpPr/>
          <p:nvPr/>
        </p:nvSpPr>
        <p:spPr>
          <a:xfrm>
            <a:off x="4962525" y="2171700"/>
            <a:ext cx="6286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2" name="Skiplist link"/>
          <p:cNvSpPr/>
          <p:nvPr/>
        </p:nvSpPr>
        <p:spPr>
          <a:xfrm>
            <a:off x="5972175" y="2171700"/>
            <a:ext cx="6858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3" name="Text 9"/>
          <p:cNvSpPr/>
          <p:nvPr/>
        </p:nvSpPr>
        <p:spPr>
          <a:xfrm>
            <a:off x="4286250" y="20859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54" name="Text 9"/>
          <p:cNvSpPr/>
          <p:nvPr/>
        </p:nvSpPr>
        <p:spPr>
          <a:xfrm>
            <a:off x="4581525" y="20859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900" dirty="0"/>
          </a:p>
        </p:txBody>
      </p:sp>
      <p:sp>
        <p:nvSpPr>
          <p:cNvPr id="55" name="Text 9"/>
          <p:cNvSpPr/>
          <p:nvPr/>
        </p:nvSpPr>
        <p:spPr>
          <a:xfrm>
            <a:off x="5591175" y="20859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</a:t>
            </a:r>
            <a:endParaRPr lang="en-US" sz="900" dirty="0"/>
          </a:p>
        </p:txBody>
      </p:sp>
      <p:sp>
        <p:nvSpPr>
          <p:cNvPr id="56" name="Text 9"/>
          <p:cNvSpPr/>
          <p:nvPr/>
        </p:nvSpPr>
        <p:spPr>
          <a:xfrm>
            <a:off x="6657975" y="20859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57" name="Skiplist link"/>
          <p:cNvSpPr/>
          <p:nvPr/>
        </p:nvSpPr>
        <p:spPr>
          <a:xfrm>
            <a:off x="4524375" y="240982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8" name="Skiplist link"/>
          <p:cNvSpPr/>
          <p:nvPr/>
        </p:nvSpPr>
        <p:spPr>
          <a:xfrm>
            <a:off x="4962525" y="240982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9" name="Skiplist link"/>
          <p:cNvSpPr/>
          <p:nvPr/>
        </p:nvSpPr>
        <p:spPr>
          <a:xfrm>
            <a:off x="5467350" y="240982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0" name="Skiplist link"/>
          <p:cNvSpPr/>
          <p:nvPr/>
        </p:nvSpPr>
        <p:spPr>
          <a:xfrm>
            <a:off x="5972175" y="2409825"/>
            <a:ext cx="6858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1" name="Text 9"/>
          <p:cNvSpPr/>
          <p:nvPr/>
        </p:nvSpPr>
        <p:spPr>
          <a:xfrm>
            <a:off x="4286250" y="23241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62" name="Text 9"/>
          <p:cNvSpPr/>
          <p:nvPr/>
        </p:nvSpPr>
        <p:spPr>
          <a:xfrm>
            <a:off x="4581525" y="23241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A:10</a:t>
            </a:r>
            <a:endParaRPr lang="en-US" sz="900" dirty="0"/>
          </a:p>
        </p:txBody>
      </p:sp>
      <p:sp>
        <p:nvSpPr>
          <p:cNvPr id="63" name="Text 9"/>
          <p:cNvSpPr/>
          <p:nvPr/>
        </p:nvSpPr>
        <p:spPr>
          <a:xfrm>
            <a:off x="5086350" y="23241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C:6</a:t>
            </a:r>
            <a:endParaRPr lang="en-US" sz="900" dirty="0"/>
          </a:p>
        </p:txBody>
      </p:sp>
      <p:sp>
        <p:nvSpPr>
          <p:cNvPr id="64" name="Text 9"/>
          <p:cNvSpPr/>
          <p:nvPr/>
        </p:nvSpPr>
        <p:spPr>
          <a:xfrm>
            <a:off x="5591175" y="23241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K:6</a:t>
            </a:r>
            <a:endParaRPr lang="en-US" sz="900" dirty="0"/>
          </a:p>
        </p:txBody>
      </p:sp>
      <p:sp>
        <p:nvSpPr>
          <p:cNvPr id="65" name="Text 9"/>
          <p:cNvSpPr/>
          <p:nvPr/>
        </p:nvSpPr>
        <p:spPr>
          <a:xfrm>
            <a:off x="6657975" y="23241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66" name="Skiplist link"/>
          <p:cNvSpPr/>
          <p:nvPr/>
        </p:nvSpPr>
        <p:spPr>
          <a:xfrm>
            <a:off x="4524375" y="3886200"/>
            <a:ext cx="21336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7" name="Text 9"/>
          <p:cNvSpPr/>
          <p:nvPr/>
        </p:nvSpPr>
        <p:spPr>
          <a:xfrm>
            <a:off x="4286250" y="38004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68" name="Text 9"/>
          <p:cNvSpPr/>
          <p:nvPr/>
        </p:nvSpPr>
        <p:spPr>
          <a:xfrm>
            <a:off x="6657975" y="38004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69" name="Skiplist link"/>
          <p:cNvSpPr/>
          <p:nvPr/>
        </p:nvSpPr>
        <p:spPr>
          <a:xfrm>
            <a:off x="4524375" y="4124325"/>
            <a:ext cx="21336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0" name="Text 9"/>
          <p:cNvSpPr/>
          <p:nvPr/>
        </p:nvSpPr>
        <p:spPr>
          <a:xfrm>
            <a:off x="4286250" y="40386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71" name="Text 9"/>
          <p:cNvSpPr/>
          <p:nvPr/>
        </p:nvSpPr>
        <p:spPr>
          <a:xfrm>
            <a:off x="6657975" y="40386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72" name="Skiplist link"/>
          <p:cNvSpPr/>
          <p:nvPr/>
        </p:nvSpPr>
        <p:spPr>
          <a:xfrm>
            <a:off x="4524375" y="4362450"/>
            <a:ext cx="21336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3" name="Text 9"/>
          <p:cNvSpPr/>
          <p:nvPr/>
        </p:nvSpPr>
        <p:spPr>
          <a:xfrm>
            <a:off x="4286250" y="427672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74" name="Text 9"/>
          <p:cNvSpPr/>
          <p:nvPr/>
        </p:nvSpPr>
        <p:spPr>
          <a:xfrm>
            <a:off x="6657975" y="427672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75" name="Text 9"/>
          <p:cNvSpPr/>
          <p:nvPr/>
        </p:nvSpPr>
        <p:spPr>
          <a:xfrm>
            <a:off x="4480560" y="1527048"/>
            <a:ext cx="2148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Skiplist</a:t>
            </a:r>
            <a:endParaRPr lang="en-US" sz="1000" dirty="0"/>
          </a:p>
        </p:txBody>
      </p:sp>
    </p:spTree>
  </p:cSld>
  <p:clrMapOvr>
    <a:masterClrMapping/>
  </p:clrMapOvr>
  <p:transition advClick="0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1097280"/>
            <a:ext cx="1417320" cy="1298448"/>
          </a:xfrm>
          <a:prstGeom prst="roundRect">
            <a:avLst>
              <a:gd name="adj" fmla="val 8451"/>
            </a:avLst>
          </a:prstGeom>
          <a:solidFill>
            <a:srgbClr val="FFFFFF"/>
          </a:solidFill>
          <a:ln w="15240">
            <a:solidFill>
              <a:srgbClr val="C8D0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40080" y="1234440"/>
            <a:ext cx="1143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Insert / update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" y="1609344"/>
            <a:ext cx="1143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2F6F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PUT(D, 8)</a:t>
            </a:r>
            <a:endParaRPr lang="en-US" sz="1700" dirty="0"/>
          </a:p>
        </p:txBody>
      </p:sp>
      <p:sp>
        <p:nvSpPr>
          <p:cNvPr id="6" name="Shape 7"/>
          <p:cNvSpPr/>
          <p:nvPr/>
        </p:nvSpPr>
        <p:spPr>
          <a:xfrm>
            <a:off x="4242816" y="1051560"/>
            <a:ext cx="2633472" cy="1865376"/>
          </a:xfrm>
          <a:prstGeom prst="roundRect">
            <a:avLst>
              <a:gd name="adj" fmla="val 588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8"/>
          <p:cNvSpPr/>
          <p:nvPr/>
        </p:nvSpPr>
        <p:spPr>
          <a:xfrm>
            <a:off x="4480560" y="1216152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Active MemTable</a:t>
            </a:r>
            <a:endParaRPr lang="en-US" sz="1700" dirty="0"/>
          </a:p>
        </p:txBody>
      </p:sp>
      <p:sp>
        <p:nvSpPr>
          <p:cNvPr id="9" name="Shape 12"/>
          <p:cNvSpPr/>
          <p:nvPr/>
        </p:nvSpPr>
        <p:spPr>
          <a:xfrm>
            <a:off x="7360920" y="941832"/>
            <a:ext cx="4315968" cy="4892040"/>
          </a:xfrm>
          <a:prstGeom prst="roundRect">
            <a:avLst>
              <a:gd name="adj" fmla="val 2542"/>
            </a:avLst>
          </a:prstGeom>
          <a:solidFill>
            <a:srgbClr val="FCFDFE"/>
          </a:solidFill>
          <a:ln w="15240">
            <a:solidFill>
              <a:srgbClr val="D4DA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13"/>
          <p:cNvSpPr/>
          <p:nvPr/>
        </p:nvSpPr>
        <p:spPr>
          <a:xfrm>
            <a:off x="7571232" y="1097280"/>
            <a:ext cx="3840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Disk: immutable SSTables</a:t>
            </a:r>
            <a:endParaRPr lang="en-US" sz="1900" dirty="0"/>
          </a:p>
        </p:txBody>
      </p:sp>
      <p:sp>
        <p:nvSpPr>
          <p:cNvPr id="11" name="Text 14"/>
          <p:cNvSpPr/>
          <p:nvPr/>
        </p:nvSpPr>
        <p:spPr>
          <a:xfrm>
            <a:off x="7571232" y="186537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L0</a:t>
            </a:r>
            <a:endParaRPr lang="en-US" sz="1600" dirty="0"/>
          </a:p>
        </p:txBody>
      </p:sp>
      <p:sp>
        <p:nvSpPr>
          <p:cNvPr id="12" name="Text 15"/>
          <p:cNvSpPr/>
          <p:nvPr/>
        </p:nvSpPr>
        <p:spPr>
          <a:xfrm>
            <a:off x="7571232" y="3538728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</a:t>
            </a:r>
            <a:endParaRPr lang="en-US" sz="1600" dirty="0"/>
          </a:p>
        </p:txBody>
      </p:sp>
      <p:sp>
        <p:nvSpPr>
          <p:cNvPr id="13" name="Text 16"/>
          <p:cNvSpPr/>
          <p:nvPr/>
        </p:nvSpPr>
        <p:spPr>
          <a:xfrm>
            <a:off x="7571232" y="497433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L2</a:t>
            </a:r>
            <a:endParaRPr lang="en-US" sz="1600" dirty="0"/>
          </a:p>
        </p:txBody>
      </p:sp>
      <p:sp>
        <p:nvSpPr>
          <p:cNvPr id="14" name="Shape 17"/>
          <p:cNvSpPr/>
          <p:nvPr/>
        </p:nvSpPr>
        <p:spPr>
          <a:xfrm>
            <a:off x="8028432" y="2039112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8"/>
          <p:cNvSpPr/>
          <p:nvPr/>
        </p:nvSpPr>
        <p:spPr>
          <a:xfrm>
            <a:off x="8028432" y="3712464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9"/>
          <p:cNvSpPr/>
          <p:nvPr/>
        </p:nvSpPr>
        <p:spPr>
          <a:xfrm>
            <a:off x="8028432" y="5138928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20"/>
          <p:cNvSpPr/>
          <p:nvPr/>
        </p:nvSpPr>
        <p:spPr>
          <a:xfrm>
            <a:off x="502920" y="4754880"/>
            <a:ext cx="6373368" cy="1078992"/>
          </a:xfrm>
          <a:prstGeom prst="roundRect">
            <a:avLst>
              <a:gd name="adj" fmla="val 10169"/>
            </a:avLst>
          </a:prstGeom>
          <a:solidFill>
            <a:srgbClr val="FFFFFF"/>
          </a:solidFill>
          <a:ln w="1524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21"/>
          <p:cNvSpPr/>
          <p:nvPr/>
        </p:nvSpPr>
        <p:spPr>
          <a:xfrm>
            <a:off x="758952" y="4919472"/>
            <a:ext cx="58795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700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PUT D:8 enters the active MemTable.</a:t>
            </a:r>
            <a:endParaRPr lang="en-US" sz="1700" dirty="0"/>
          </a:p>
        </p:txBody>
      </p:sp>
      <p:sp>
        <p:nvSpPr>
          <p:cNvPr id="20" name="Shape 24"/>
          <p:cNvSpPr/>
          <p:nvPr/>
        </p:nvSpPr>
        <p:spPr>
          <a:xfrm>
            <a:off x="8247888" y="2124075"/>
            <a:ext cx="1298448" cy="847725"/>
          </a:xfrm>
          <a:prstGeom prst="roundRect">
            <a:avLst>
              <a:gd name="adj" fmla="val 11842"/>
            </a:avLst>
          </a:prstGeom>
          <a:solidFill>
            <a:srgbClr val="E7F7F1"/>
          </a:solidFill>
          <a:ln w="15240">
            <a:solidFill>
              <a:srgbClr val="A8DCC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25"/>
          <p:cNvSpPr/>
          <p:nvPr/>
        </p:nvSpPr>
        <p:spPr>
          <a:xfrm>
            <a:off x="8339328" y="2181225"/>
            <a:ext cx="1115568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SSTable #1</a:t>
            </a:r>
            <a:endParaRPr lang="en-US" sz="1100" dirty="0"/>
          </a:p>
        </p:txBody>
      </p:sp>
      <p:sp>
        <p:nvSpPr>
          <p:cNvPr id="22" name="Text 26"/>
          <p:cNvSpPr/>
          <p:nvPr/>
        </p:nvSpPr>
        <p:spPr>
          <a:xfrm>
            <a:off x="8339328" y="2667000"/>
            <a:ext cx="1115568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23" name="Text 27"/>
          <p:cNvSpPr/>
          <p:nvPr/>
        </p:nvSpPr>
        <p:spPr>
          <a:xfrm>
            <a:off x="8339328" y="2352675"/>
            <a:ext cx="1115568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A:7 C:4</a:t>
            </a:r>
            <a:endParaRPr lang="en-US" sz="1000" dirty="0"/>
          </a:p>
        </p:txBody>
      </p:sp>
      <p:sp>
        <p:nvSpPr>
          <p:cNvPr id="24" name="Text 28">
            <a:hlinkClick r:id="rId3" action="ppaction://hlinksldjump" tooltip="← Back"/>
          </p:cNvPr>
          <p:cNvSpPr/>
          <p:nvPr/>
        </p:nvSpPr>
        <p:spPr>
          <a:xfrm>
            <a:off x="502920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 action="ppaction://hlinksldjump" tooltip="← Bac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← Back</a:t>
            </a:r>
            <a:endParaRPr lang="en-US" sz="1050" dirty="0"/>
          </a:p>
        </p:txBody>
      </p:sp>
      <p:sp>
        <p:nvSpPr>
          <p:cNvPr id="25" name="Text 29">
            <a:hlinkClick r:id="rId4" action="ppaction://hlinksldjump" tooltip="Reset"/>
          </p:cNvPr>
          <p:cNvSpPr/>
          <p:nvPr/>
        </p:nvSpPr>
        <p:spPr>
          <a:xfrm>
            <a:off x="1243584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 action="ppaction://hlinksldjump" tooltip="Rese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Reset</a:t>
            </a:r>
            <a:endParaRPr lang="en-US" sz="1050" dirty="0"/>
          </a:p>
        </p:txBody>
      </p:sp>
      <p:sp>
        <p:nvSpPr>
          <p:cNvPr id="26" name="Text 30">
            <a:hlinkClick r:id="rId5" action="ppaction://hlinksldjump" tooltip="Freeze MemTable"/>
          </p:cNvPr>
          <p:cNvSpPr/>
          <p:nvPr/>
        </p:nvSpPr>
        <p:spPr>
          <a:xfrm>
            <a:off x="4238625" y="6038850"/>
            <a:ext cx="2638425" cy="447675"/>
          </a:xfrm>
          <a:prstGeom prst="rect">
            <a:avLst/>
          </a:prstGeom>
          <a:solidFill>
            <a:srgbClr val="2E70FA"/>
          </a:solidFill>
          <a:ln w="12700">
            <a:solidFill>
              <a:srgbClr val="2E70F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u="sng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5" action="ppaction://hlinksldjump" tooltip="Freeze MemTab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Freeze MemTable</a:t>
            </a:r>
            <a:endParaRPr lang="en-US" sz="1500" dirty="0"/>
          </a:p>
        </p:txBody>
      </p:sp>
      <p:sp>
        <p:nvSpPr>
          <p:cNvPr id="27" name="Text 31"/>
          <p:cNvSpPr/>
          <p:nvPr/>
        </p:nvSpPr>
        <p:spPr>
          <a:xfrm>
            <a:off x="5667375" y="6581775"/>
            <a:ext cx="120967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50" dirty="0">
                <a:solidFill>
                  <a:srgbClr val="8B96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12 / 63</a:t>
            </a:r>
            <a:endParaRPr lang="en-US" sz="950" dirty="0"/>
          </a:p>
        </p:txBody>
      </p:sp>
      <p:sp>
        <p:nvSpPr>
          <p:cNvPr id="28" name="Shape 11"/>
          <p:cNvSpPr/>
          <p:nvPr/>
        </p:nvSpPr>
        <p:spPr>
          <a:xfrm>
            <a:off x="1924050" y="1743075"/>
            <a:ext cx="2314575" cy="0"/>
          </a:xfrm>
          <a:prstGeom prst="line">
            <a:avLst/>
          </a:prstGeom>
          <a:noFill/>
          <a:ln w="27940">
            <a:solidFill>
              <a:srgbClr val="2F6FEB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29" name="Shape 7"/>
          <p:cNvSpPr/>
          <p:nvPr/>
        </p:nvSpPr>
        <p:spPr>
          <a:xfrm>
            <a:off x="4238625" y="3086100"/>
            <a:ext cx="2638425" cy="1495425"/>
          </a:xfrm>
          <a:prstGeom prst="roundRect">
            <a:avLst>
              <a:gd name="adj" fmla="val 5882"/>
            </a:avLst>
          </a:prstGeom>
          <a:solidFill>
            <a:srgbClr val="FFF2DC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8"/>
          <p:cNvSpPr/>
          <p:nvPr/>
        </p:nvSpPr>
        <p:spPr>
          <a:xfrm>
            <a:off x="4333875" y="3181350"/>
            <a:ext cx="2447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Immutable MemTable</a:t>
            </a:r>
            <a:endParaRPr lang="en-US" sz="1600" dirty="0"/>
          </a:p>
        </p:txBody>
      </p:sp>
      <p:sp>
        <p:nvSpPr>
          <p:cNvPr id="31" name="Text 9"/>
          <p:cNvSpPr/>
          <p:nvPr/>
        </p:nvSpPr>
        <p:spPr>
          <a:xfrm>
            <a:off x="4295775" y="3495675"/>
            <a:ext cx="25241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Read-only skiplist · empty</a:t>
            </a:r>
            <a:endParaRPr lang="en-US" sz="1000" dirty="0"/>
          </a:p>
        </p:txBody>
      </p:sp>
      <p:sp>
        <p:nvSpPr>
          <p:cNvPr id="35" name="Text 26"/>
          <p:cNvSpPr/>
          <p:nvPr/>
        </p:nvSpPr>
        <p:spPr>
          <a:xfrm>
            <a:off x="8339328" y="2809875"/>
            <a:ext cx="1115568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36" name="Text 9"/>
          <p:cNvSpPr/>
          <p:nvPr/>
        </p:nvSpPr>
        <p:spPr>
          <a:xfrm>
            <a:off x="7553325" y="5334000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filter: definitely absent or possibly present</a:t>
            </a:r>
            <a:endParaRPr lang="en-US" sz="1000" dirty="0"/>
          </a:p>
        </p:txBody>
      </p:sp>
      <p:sp>
        <p:nvSpPr>
          <p:cNvPr id="37" name="Text 9"/>
          <p:cNvSpPr/>
          <p:nvPr/>
        </p:nvSpPr>
        <p:spPr>
          <a:xfrm>
            <a:off x="7553325" y="5553075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file: key to position in the data file</a:t>
            </a:r>
            <a:endParaRPr lang="en-US" sz="1000" dirty="0"/>
          </a:p>
        </p:txBody>
      </p:sp>
      <p:sp>
        <p:nvSpPr>
          <p:cNvPr id="38" name="Text 27"/>
          <p:cNvSpPr/>
          <p:nvPr/>
        </p:nvSpPr>
        <p:spPr>
          <a:xfrm>
            <a:off x="8339328" y="2505075"/>
            <a:ext cx="1115568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F:9 H:2</a:t>
            </a:r>
            <a:endParaRPr lang="en-US" sz="1000" dirty="0"/>
          </a:p>
        </p:txBody>
      </p:sp>
      <p:sp>
        <p:nvSpPr>
          <p:cNvPr id="39" name="Skiplist link"/>
          <p:cNvSpPr/>
          <p:nvPr/>
        </p:nvSpPr>
        <p:spPr>
          <a:xfrm>
            <a:off x="4772025" y="22574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0" name="Skiplist link"/>
          <p:cNvSpPr/>
          <p:nvPr/>
        </p:nvSpPr>
        <p:spPr>
          <a:xfrm>
            <a:off x="4772025" y="201930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1" name="Skiplist link"/>
          <p:cNvSpPr/>
          <p:nvPr/>
        </p:nvSpPr>
        <p:spPr>
          <a:xfrm>
            <a:off x="5781675" y="22574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2" name="Skiplist link"/>
          <p:cNvSpPr/>
          <p:nvPr/>
        </p:nvSpPr>
        <p:spPr>
          <a:xfrm>
            <a:off x="6286500" y="22574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3" name="Skiplist link"/>
          <p:cNvSpPr/>
          <p:nvPr/>
        </p:nvSpPr>
        <p:spPr>
          <a:xfrm>
            <a:off x="6286500" y="201930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4" name="Skiplist link"/>
          <p:cNvSpPr/>
          <p:nvPr/>
        </p:nvSpPr>
        <p:spPr>
          <a:xfrm>
            <a:off x="4524375" y="193357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5" name="Skiplist link"/>
          <p:cNvSpPr/>
          <p:nvPr/>
        </p:nvSpPr>
        <p:spPr>
          <a:xfrm>
            <a:off x="4962525" y="1933575"/>
            <a:ext cx="113347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6" name="Skiplist link"/>
          <p:cNvSpPr/>
          <p:nvPr/>
        </p:nvSpPr>
        <p:spPr>
          <a:xfrm>
            <a:off x="6477000" y="1933575"/>
            <a:ext cx="18097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7" name="Text 9"/>
          <p:cNvSpPr/>
          <p:nvPr/>
        </p:nvSpPr>
        <p:spPr>
          <a:xfrm>
            <a:off x="4286250" y="184785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48" name="Text 9"/>
          <p:cNvSpPr/>
          <p:nvPr/>
        </p:nvSpPr>
        <p:spPr>
          <a:xfrm>
            <a:off x="4581525" y="184785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900" dirty="0"/>
          </a:p>
        </p:txBody>
      </p:sp>
      <p:sp>
        <p:nvSpPr>
          <p:cNvPr id="49" name="Text 9"/>
          <p:cNvSpPr/>
          <p:nvPr/>
        </p:nvSpPr>
        <p:spPr>
          <a:xfrm>
            <a:off x="6096000" y="184785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</a:t>
            </a:r>
            <a:endParaRPr lang="en-US" sz="900" dirty="0"/>
          </a:p>
        </p:txBody>
      </p:sp>
      <p:sp>
        <p:nvSpPr>
          <p:cNvPr id="50" name="Text 9"/>
          <p:cNvSpPr/>
          <p:nvPr/>
        </p:nvSpPr>
        <p:spPr>
          <a:xfrm>
            <a:off x="6657975" y="184785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51" name="Skiplist link"/>
          <p:cNvSpPr/>
          <p:nvPr/>
        </p:nvSpPr>
        <p:spPr>
          <a:xfrm>
            <a:off x="4524375" y="2171700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2" name="Skiplist link"/>
          <p:cNvSpPr/>
          <p:nvPr/>
        </p:nvSpPr>
        <p:spPr>
          <a:xfrm>
            <a:off x="4962525" y="2171700"/>
            <a:ext cx="6286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3" name="Skiplist link"/>
          <p:cNvSpPr/>
          <p:nvPr/>
        </p:nvSpPr>
        <p:spPr>
          <a:xfrm>
            <a:off x="5972175" y="2171700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4" name="Skiplist link"/>
          <p:cNvSpPr/>
          <p:nvPr/>
        </p:nvSpPr>
        <p:spPr>
          <a:xfrm>
            <a:off x="6477000" y="2171700"/>
            <a:ext cx="18097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5" name="Text 9"/>
          <p:cNvSpPr/>
          <p:nvPr/>
        </p:nvSpPr>
        <p:spPr>
          <a:xfrm>
            <a:off x="4286250" y="20859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56" name="Text 9"/>
          <p:cNvSpPr/>
          <p:nvPr/>
        </p:nvSpPr>
        <p:spPr>
          <a:xfrm>
            <a:off x="4581525" y="20859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900" dirty="0"/>
          </a:p>
        </p:txBody>
      </p:sp>
      <p:sp>
        <p:nvSpPr>
          <p:cNvPr id="57" name="Text 9"/>
          <p:cNvSpPr/>
          <p:nvPr/>
        </p:nvSpPr>
        <p:spPr>
          <a:xfrm>
            <a:off x="5591175" y="20859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900" dirty="0"/>
          </a:p>
        </p:txBody>
      </p:sp>
      <p:sp>
        <p:nvSpPr>
          <p:cNvPr id="58" name="Text 9"/>
          <p:cNvSpPr/>
          <p:nvPr/>
        </p:nvSpPr>
        <p:spPr>
          <a:xfrm>
            <a:off x="6096000" y="20859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</a:t>
            </a:r>
            <a:endParaRPr lang="en-US" sz="900" dirty="0"/>
          </a:p>
        </p:txBody>
      </p:sp>
      <p:sp>
        <p:nvSpPr>
          <p:cNvPr id="59" name="Text 9"/>
          <p:cNvSpPr/>
          <p:nvPr/>
        </p:nvSpPr>
        <p:spPr>
          <a:xfrm>
            <a:off x="6657975" y="20859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60" name="Skiplist link"/>
          <p:cNvSpPr/>
          <p:nvPr/>
        </p:nvSpPr>
        <p:spPr>
          <a:xfrm>
            <a:off x="4524375" y="240982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1" name="Skiplist link"/>
          <p:cNvSpPr/>
          <p:nvPr/>
        </p:nvSpPr>
        <p:spPr>
          <a:xfrm>
            <a:off x="4962525" y="240982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2" name="Skiplist link"/>
          <p:cNvSpPr/>
          <p:nvPr/>
        </p:nvSpPr>
        <p:spPr>
          <a:xfrm>
            <a:off x="5467350" y="240982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3" name="Skiplist link"/>
          <p:cNvSpPr/>
          <p:nvPr/>
        </p:nvSpPr>
        <p:spPr>
          <a:xfrm>
            <a:off x="5972175" y="240982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4" name="Skiplist link"/>
          <p:cNvSpPr/>
          <p:nvPr/>
        </p:nvSpPr>
        <p:spPr>
          <a:xfrm>
            <a:off x="6477000" y="2409825"/>
            <a:ext cx="18097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5" name="Text 9"/>
          <p:cNvSpPr/>
          <p:nvPr/>
        </p:nvSpPr>
        <p:spPr>
          <a:xfrm>
            <a:off x="4286250" y="23241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66" name="Text 9"/>
          <p:cNvSpPr/>
          <p:nvPr/>
        </p:nvSpPr>
        <p:spPr>
          <a:xfrm>
            <a:off x="4581525" y="23241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A:10</a:t>
            </a:r>
            <a:endParaRPr lang="en-US" sz="900" dirty="0"/>
          </a:p>
        </p:txBody>
      </p:sp>
      <p:sp>
        <p:nvSpPr>
          <p:cNvPr id="67" name="Text 9"/>
          <p:cNvSpPr/>
          <p:nvPr/>
        </p:nvSpPr>
        <p:spPr>
          <a:xfrm>
            <a:off x="5086350" y="23241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C:6</a:t>
            </a:r>
            <a:endParaRPr lang="en-US" sz="900" dirty="0"/>
          </a:p>
        </p:txBody>
      </p:sp>
      <p:sp>
        <p:nvSpPr>
          <p:cNvPr id="68" name="Text 9"/>
          <p:cNvSpPr/>
          <p:nvPr/>
        </p:nvSpPr>
        <p:spPr>
          <a:xfrm>
            <a:off x="5591175" y="23241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D:8</a:t>
            </a:r>
            <a:endParaRPr lang="en-US" sz="900" dirty="0"/>
          </a:p>
        </p:txBody>
      </p:sp>
      <p:sp>
        <p:nvSpPr>
          <p:cNvPr id="69" name="Text 9"/>
          <p:cNvSpPr/>
          <p:nvPr/>
        </p:nvSpPr>
        <p:spPr>
          <a:xfrm>
            <a:off x="6096000" y="23241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K:6</a:t>
            </a:r>
            <a:endParaRPr lang="en-US" sz="900" dirty="0"/>
          </a:p>
        </p:txBody>
      </p:sp>
      <p:sp>
        <p:nvSpPr>
          <p:cNvPr id="70" name="Text 9"/>
          <p:cNvSpPr/>
          <p:nvPr/>
        </p:nvSpPr>
        <p:spPr>
          <a:xfrm>
            <a:off x="6657975" y="23241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71" name="Skiplist link"/>
          <p:cNvSpPr/>
          <p:nvPr/>
        </p:nvSpPr>
        <p:spPr>
          <a:xfrm>
            <a:off x="4524375" y="3886200"/>
            <a:ext cx="21336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2" name="Text 9"/>
          <p:cNvSpPr/>
          <p:nvPr/>
        </p:nvSpPr>
        <p:spPr>
          <a:xfrm>
            <a:off x="4286250" y="38004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73" name="Text 9"/>
          <p:cNvSpPr/>
          <p:nvPr/>
        </p:nvSpPr>
        <p:spPr>
          <a:xfrm>
            <a:off x="6657975" y="38004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74" name="Skiplist link"/>
          <p:cNvSpPr/>
          <p:nvPr/>
        </p:nvSpPr>
        <p:spPr>
          <a:xfrm>
            <a:off x="4524375" y="4124325"/>
            <a:ext cx="21336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5" name="Text 9"/>
          <p:cNvSpPr/>
          <p:nvPr/>
        </p:nvSpPr>
        <p:spPr>
          <a:xfrm>
            <a:off x="4286250" y="40386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76" name="Text 9"/>
          <p:cNvSpPr/>
          <p:nvPr/>
        </p:nvSpPr>
        <p:spPr>
          <a:xfrm>
            <a:off x="6657975" y="40386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77" name="Skiplist link"/>
          <p:cNvSpPr/>
          <p:nvPr/>
        </p:nvSpPr>
        <p:spPr>
          <a:xfrm>
            <a:off x="4524375" y="4362450"/>
            <a:ext cx="21336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8" name="Text 9"/>
          <p:cNvSpPr/>
          <p:nvPr/>
        </p:nvSpPr>
        <p:spPr>
          <a:xfrm>
            <a:off x="4286250" y="427672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79" name="Text 9"/>
          <p:cNvSpPr/>
          <p:nvPr/>
        </p:nvSpPr>
        <p:spPr>
          <a:xfrm>
            <a:off x="6657975" y="427672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80" name="Text 9"/>
          <p:cNvSpPr/>
          <p:nvPr/>
        </p:nvSpPr>
        <p:spPr>
          <a:xfrm>
            <a:off x="4480560" y="1527048"/>
            <a:ext cx="2148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Skiplist</a:t>
            </a:r>
            <a:endParaRPr lang="en-US" sz="1000" dirty="0"/>
          </a:p>
        </p:txBody>
      </p:sp>
    </p:spTree>
  </p:cSld>
  <p:clrMapOvr>
    <a:masterClrMapping/>
  </p:clrMapOvr>
  <p:transition advClick="0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7"/>
          <p:cNvSpPr/>
          <p:nvPr/>
        </p:nvSpPr>
        <p:spPr>
          <a:xfrm>
            <a:off x="4242816" y="1051560"/>
            <a:ext cx="2633472" cy="1865376"/>
          </a:xfrm>
          <a:prstGeom prst="roundRect">
            <a:avLst>
              <a:gd name="adj" fmla="val 588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8"/>
          <p:cNvSpPr/>
          <p:nvPr/>
        </p:nvSpPr>
        <p:spPr>
          <a:xfrm>
            <a:off x="4480560" y="1216152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Active MemTable</a:t>
            </a:r>
            <a:endParaRPr lang="en-US" sz="1700" dirty="0"/>
          </a:p>
        </p:txBody>
      </p:sp>
      <p:sp>
        <p:nvSpPr>
          <p:cNvPr id="5" name="Shape 12"/>
          <p:cNvSpPr/>
          <p:nvPr/>
        </p:nvSpPr>
        <p:spPr>
          <a:xfrm>
            <a:off x="7360920" y="941832"/>
            <a:ext cx="4315968" cy="4892040"/>
          </a:xfrm>
          <a:prstGeom prst="roundRect">
            <a:avLst>
              <a:gd name="adj" fmla="val 2542"/>
            </a:avLst>
          </a:prstGeom>
          <a:solidFill>
            <a:srgbClr val="FCFDFE"/>
          </a:solidFill>
          <a:ln w="15240">
            <a:solidFill>
              <a:srgbClr val="D4DA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13"/>
          <p:cNvSpPr/>
          <p:nvPr/>
        </p:nvSpPr>
        <p:spPr>
          <a:xfrm>
            <a:off x="7571232" y="1097280"/>
            <a:ext cx="3840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Disk: immutable SSTables</a:t>
            </a:r>
            <a:endParaRPr lang="en-US" sz="1900" dirty="0"/>
          </a:p>
        </p:txBody>
      </p:sp>
      <p:sp>
        <p:nvSpPr>
          <p:cNvPr id="7" name="Text 14"/>
          <p:cNvSpPr/>
          <p:nvPr/>
        </p:nvSpPr>
        <p:spPr>
          <a:xfrm>
            <a:off x="7571232" y="186537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L0</a:t>
            </a:r>
            <a:endParaRPr lang="en-US" sz="1600" dirty="0"/>
          </a:p>
        </p:txBody>
      </p:sp>
      <p:sp>
        <p:nvSpPr>
          <p:cNvPr id="8" name="Text 15"/>
          <p:cNvSpPr/>
          <p:nvPr/>
        </p:nvSpPr>
        <p:spPr>
          <a:xfrm>
            <a:off x="7571232" y="3538728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</a:t>
            </a:r>
            <a:endParaRPr lang="en-US" sz="1600" dirty="0"/>
          </a:p>
        </p:txBody>
      </p:sp>
      <p:sp>
        <p:nvSpPr>
          <p:cNvPr id="9" name="Text 16"/>
          <p:cNvSpPr/>
          <p:nvPr/>
        </p:nvSpPr>
        <p:spPr>
          <a:xfrm>
            <a:off x="7571232" y="497433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L2</a:t>
            </a:r>
            <a:endParaRPr lang="en-US" sz="1600" dirty="0"/>
          </a:p>
        </p:txBody>
      </p:sp>
      <p:sp>
        <p:nvSpPr>
          <p:cNvPr id="10" name="Shape 17"/>
          <p:cNvSpPr/>
          <p:nvPr/>
        </p:nvSpPr>
        <p:spPr>
          <a:xfrm>
            <a:off x="8028432" y="2039112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18"/>
          <p:cNvSpPr/>
          <p:nvPr/>
        </p:nvSpPr>
        <p:spPr>
          <a:xfrm>
            <a:off x="8028432" y="3712464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9"/>
          <p:cNvSpPr/>
          <p:nvPr/>
        </p:nvSpPr>
        <p:spPr>
          <a:xfrm>
            <a:off x="8028432" y="5138928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20"/>
          <p:cNvSpPr/>
          <p:nvPr/>
        </p:nvSpPr>
        <p:spPr>
          <a:xfrm>
            <a:off x="502920" y="4754880"/>
            <a:ext cx="6373368" cy="1078992"/>
          </a:xfrm>
          <a:prstGeom prst="roundRect">
            <a:avLst>
              <a:gd name="adj" fmla="val 10169"/>
            </a:avLst>
          </a:prstGeom>
          <a:solidFill>
            <a:srgbClr val="FFFFFF"/>
          </a:solidFill>
          <a:ln w="1524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21"/>
          <p:cNvSpPr/>
          <p:nvPr/>
        </p:nvSpPr>
        <p:spPr>
          <a:xfrm>
            <a:off x="758952" y="4919472"/>
            <a:ext cx="58795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700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Freeze the full MemTable. A new active MemTable is ready for writes.</a:t>
            </a:r>
            <a:endParaRPr lang="en-US" sz="1700" dirty="0"/>
          </a:p>
        </p:txBody>
      </p:sp>
      <p:sp>
        <p:nvSpPr>
          <p:cNvPr id="15" name="Text 22"/>
          <p:cNvSpPr/>
          <p:nvPr/>
        </p:nvSpPr>
        <p:spPr>
          <a:xfrm>
            <a:off x="758952" y="5524500"/>
            <a:ext cx="5879592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immutable buffer holds this batch until its background flush finishes.</a:t>
            </a:r>
            <a:endParaRPr lang="en-US" sz="1100" dirty="0"/>
          </a:p>
        </p:txBody>
      </p:sp>
      <p:sp>
        <p:nvSpPr>
          <p:cNvPr id="16" name="Shape 24"/>
          <p:cNvSpPr/>
          <p:nvPr/>
        </p:nvSpPr>
        <p:spPr>
          <a:xfrm>
            <a:off x="8247888" y="2124075"/>
            <a:ext cx="1298448" cy="847725"/>
          </a:xfrm>
          <a:prstGeom prst="roundRect">
            <a:avLst>
              <a:gd name="adj" fmla="val 11842"/>
            </a:avLst>
          </a:prstGeom>
          <a:solidFill>
            <a:srgbClr val="E7F7F1"/>
          </a:solidFill>
          <a:ln w="15240">
            <a:solidFill>
              <a:srgbClr val="A8DCC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25"/>
          <p:cNvSpPr/>
          <p:nvPr/>
        </p:nvSpPr>
        <p:spPr>
          <a:xfrm>
            <a:off x="8339328" y="2181225"/>
            <a:ext cx="1115568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SSTable #1</a:t>
            </a:r>
            <a:endParaRPr lang="en-US" sz="1100" dirty="0"/>
          </a:p>
        </p:txBody>
      </p:sp>
      <p:sp>
        <p:nvSpPr>
          <p:cNvPr id="18" name="Text 26"/>
          <p:cNvSpPr/>
          <p:nvPr/>
        </p:nvSpPr>
        <p:spPr>
          <a:xfrm>
            <a:off x="8339328" y="2667000"/>
            <a:ext cx="1115568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19" name="Text 27"/>
          <p:cNvSpPr/>
          <p:nvPr/>
        </p:nvSpPr>
        <p:spPr>
          <a:xfrm>
            <a:off x="8339328" y="2352675"/>
            <a:ext cx="1115568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A:7 C:4</a:t>
            </a:r>
            <a:endParaRPr lang="en-US" sz="1000" dirty="0"/>
          </a:p>
        </p:txBody>
      </p:sp>
      <p:sp>
        <p:nvSpPr>
          <p:cNvPr id="20" name="Text 28">
            <a:hlinkClick r:id="rId3" action="ppaction://hlinksldjump" tooltip="← Back"/>
          </p:cNvPr>
          <p:cNvSpPr/>
          <p:nvPr/>
        </p:nvSpPr>
        <p:spPr>
          <a:xfrm>
            <a:off x="502920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 action="ppaction://hlinksldjump" tooltip="← Bac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← Back</a:t>
            </a:r>
            <a:endParaRPr lang="en-US" sz="1050" dirty="0"/>
          </a:p>
        </p:txBody>
      </p:sp>
      <p:sp>
        <p:nvSpPr>
          <p:cNvPr id="21" name="Text 29">
            <a:hlinkClick r:id="rId4" action="ppaction://hlinksldjump" tooltip="Reset"/>
          </p:cNvPr>
          <p:cNvSpPr/>
          <p:nvPr/>
        </p:nvSpPr>
        <p:spPr>
          <a:xfrm>
            <a:off x="1243584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 action="ppaction://hlinksldjump" tooltip="Rese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Reset</a:t>
            </a:r>
            <a:endParaRPr lang="en-US" sz="1050" dirty="0"/>
          </a:p>
        </p:txBody>
      </p:sp>
      <p:sp>
        <p:nvSpPr>
          <p:cNvPr id="22" name="Text 30">
            <a:hlinkClick r:id="rId5" action="ppaction://hlinksldjump" tooltip="Flush Immutable"/>
          </p:cNvPr>
          <p:cNvSpPr/>
          <p:nvPr/>
        </p:nvSpPr>
        <p:spPr>
          <a:xfrm>
            <a:off x="4238625" y="6038850"/>
            <a:ext cx="2638425" cy="447675"/>
          </a:xfrm>
          <a:prstGeom prst="rect">
            <a:avLst/>
          </a:prstGeom>
          <a:solidFill>
            <a:srgbClr val="2E70FA"/>
          </a:solidFill>
          <a:ln w="12700">
            <a:solidFill>
              <a:srgbClr val="2E70F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u="sng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5" action="ppaction://hlinksldjump" tooltip="Flush Immutab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Flush Immutable</a:t>
            </a:r>
            <a:endParaRPr lang="en-US" sz="1500" dirty="0"/>
          </a:p>
        </p:txBody>
      </p:sp>
      <p:sp>
        <p:nvSpPr>
          <p:cNvPr id="23" name="Text 31"/>
          <p:cNvSpPr/>
          <p:nvPr/>
        </p:nvSpPr>
        <p:spPr>
          <a:xfrm>
            <a:off x="5667375" y="6581775"/>
            <a:ext cx="120967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50" dirty="0">
                <a:solidFill>
                  <a:srgbClr val="8B96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13 / 63</a:t>
            </a:r>
            <a:endParaRPr lang="en-US" sz="950" dirty="0"/>
          </a:p>
        </p:txBody>
      </p:sp>
      <p:sp>
        <p:nvSpPr>
          <p:cNvPr id="24" name="Shape 7"/>
          <p:cNvSpPr/>
          <p:nvPr/>
        </p:nvSpPr>
        <p:spPr>
          <a:xfrm>
            <a:off x="4238625" y="3086100"/>
            <a:ext cx="2638425" cy="1495425"/>
          </a:xfrm>
          <a:prstGeom prst="roundRect">
            <a:avLst>
              <a:gd name="adj" fmla="val 5882"/>
            </a:avLst>
          </a:prstGeom>
          <a:solidFill>
            <a:srgbClr val="FFF2DC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8"/>
          <p:cNvSpPr/>
          <p:nvPr/>
        </p:nvSpPr>
        <p:spPr>
          <a:xfrm>
            <a:off x="4333875" y="3181350"/>
            <a:ext cx="2447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Immutable MemTable</a:t>
            </a:r>
            <a:endParaRPr lang="en-US" sz="1600" dirty="0"/>
          </a:p>
        </p:txBody>
      </p:sp>
      <p:sp>
        <p:nvSpPr>
          <p:cNvPr id="26" name="Text 9"/>
          <p:cNvSpPr/>
          <p:nvPr/>
        </p:nvSpPr>
        <p:spPr>
          <a:xfrm>
            <a:off x="4295775" y="3495675"/>
            <a:ext cx="25241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Frozen MemTable</a:t>
            </a:r>
            <a:endParaRPr lang="en-US" sz="1000" dirty="0"/>
          </a:p>
        </p:txBody>
      </p:sp>
      <p:sp>
        <p:nvSpPr>
          <p:cNvPr id="30" name="Text 26"/>
          <p:cNvSpPr/>
          <p:nvPr/>
        </p:nvSpPr>
        <p:spPr>
          <a:xfrm>
            <a:off x="8339328" y="2809875"/>
            <a:ext cx="1115568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31" name="Text 9"/>
          <p:cNvSpPr/>
          <p:nvPr/>
        </p:nvSpPr>
        <p:spPr>
          <a:xfrm>
            <a:off x="7553325" y="5334000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filter: definitely absent or possibly present</a:t>
            </a:r>
            <a:endParaRPr lang="en-US" sz="1000" dirty="0"/>
          </a:p>
        </p:txBody>
      </p:sp>
      <p:sp>
        <p:nvSpPr>
          <p:cNvPr id="32" name="Text 9"/>
          <p:cNvSpPr/>
          <p:nvPr/>
        </p:nvSpPr>
        <p:spPr>
          <a:xfrm>
            <a:off x="7553325" y="5553075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file: key to position in the data file</a:t>
            </a:r>
            <a:endParaRPr lang="en-US" sz="1000" dirty="0"/>
          </a:p>
        </p:txBody>
      </p:sp>
      <p:sp>
        <p:nvSpPr>
          <p:cNvPr id="33" name="Text 27"/>
          <p:cNvSpPr/>
          <p:nvPr/>
        </p:nvSpPr>
        <p:spPr>
          <a:xfrm>
            <a:off x="8339328" y="2505075"/>
            <a:ext cx="1115568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F:9 H:2</a:t>
            </a:r>
            <a:endParaRPr lang="en-US" sz="1000" dirty="0"/>
          </a:p>
        </p:txBody>
      </p:sp>
      <p:sp>
        <p:nvSpPr>
          <p:cNvPr id="34" name="Skiplist link"/>
          <p:cNvSpPr/>
          <p:nvPr/>
        </p:nvSpPr>
        <p:spPr>
          <a:xfrm>
            <a:off x="4524375" y="1933575"/>
            <a:ext cx="21336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5" name="Text 9"/>
          <p:cNvSpPr/>
          <p:nvPr/>
        </p:nvSpPr>
        <p:spPr>
          <a:xfrm>
            <a:off x="4286250" y="184785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36" name="Text 9"/>
          <p:cNvSpPr/>
          <p:nvPr/>
        </p:nvSpPr>
        <p:spPr>
          <a:xfrm>
            <a:off x="6657975" y="184785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37" name="Skiplist link"/>
          <p:cNvSpPr/>
          <p:nvPr/>
        </p:nvSpPr>
        <p:spPr>
          <a:xfrm>
            <a:off x="4524375" y="2171700"/>
            <a:ext cx="21336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8" name="Text 9"/>
          <p:cNvSpPr/>
          <p:nvPr/>
        </p:nvSpPr>
        <p:spPr>
          <a:xfrm>
            <a:off x="4286250" y="20859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39" name="Text 9"/>
          <p:cNvSpPr/>
          <p:nvPr/>
        </p:nvSpPr>
        <p:spPr>
          <a:xfrm>
            <a:off x="6657975" y="20859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40" name="Skiplist link"/>
          <p:cNvSpPr/>
          <p:nvPr/>
        </p:nvSpPr>
        <p:spPr>
          <a:xfrm>
            <a:off x="4524375" y="2409825"/>
            <a:ext cx="21336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1" name="Text 9"/>
          <p:cNvSpPr/>
          <p:nvPr/>
        </p:nvSpPr>
        <p:spPr>
          <a:xfrm>
            <a:off x="4286250" y="23241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42" name="Text 9"/>
          <p:cNvSpPr/>
          <p:nvPr/>
        </p:nvSpPr>
        <p:spPr>
          <a:xfrm>
            <a:off x="6657975" y="23241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43" name="Skiplist link"/>
          <p:cNvSpPr/>
          <p:nvPr/>
        </p:nvSpPr>
        <p:spPr>
          <a:xfrm>
            <a:off x="4772025" y="421005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4" name="Skiplist link"/>
          <p:cNvSpPr/>
          <p:nvPr/>
        </p:nvSpPr>
        <p:spPr>
          <a:xfrm>
            <a:off x="4772025" y="39719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5" name="Skiplist link"/>
          <p:cNvSpPr/>
          <p:nvPr/>
        </p:nvSpPr>
        <p:spPr>
          <a:xfrm>
            <a:off x="5781675" y="421005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6" name="Skiplist link"/>
          <p:cNvSpPr/>
          <p:nvPr/>
        </p:nvSpPr>
        <p:spPr>
          <a:xfrm>
            <a:off x="6286500" y="421005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7" name="Skiplist link"/>
          <p:cNvSpPr/>
          <p:nvPr/>
        </p:nvSpPr>
        <p:spPr>
          <a:xfrm>
            <a:off x="6286500" y="39719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8" name="Skiplist link"/>
          <p:cNvSpPr/>
          <p:nvPr/>
        </p:nvSpPr>
        <p:spPr>
          <a:xfrm>
            <a:off x="4524375" y="3886200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9" name="Skiplist link"/>
          <p:cNvSpPr/>
          <p:nvPr/>
        </p:nvSpPr>
        <p:spPr>
          <a:xfrm>
            <a:off x="4962525" y="3886200"/>
            <a:ext cx="113347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0" name="Skiplist link"/>
          <p:cNvSpPr/>
          <p:nvPr/>
        </p:nvSpPr>
        <p:spPr>
          <a:xfrm>
            <a:off x="6477000" y="3886200"/>
            <a:ext cx="18097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1" name="Text 9"/>
          <p:cNvSpPr/>
          <p:nvPr/>
        </p:nvSpPr>
        <p:spPr>
          <a:xfrm>
            <a:off x="4286250" y="38004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52" name="Text 9"/>
          <p:cNvSpPr/>
          <p:nvPr/>
        </p:nvSpPr>
        <p:spPr>
          <a:xfrm>
            <a:off x="4581525" y="38004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900" dirty="0"/>
          </a:p>
        </p:txBody>
      </p:sp>
      <p:sp>
        <p:nvSpPr>
          <p:cNvPr id="53" name="Text 9"/>
          <p:cNvSpPr/>
          <p:nvPr/>
        </p:nvSpPr>
        <p:spPr>
          <a:xfrm>
            <a:off x="6096000" y="38004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</a:t>
            </a:r>
            <a:endParaRPr lang="en-US" sz="900" dirty="0"/>
          </a:p>
        </p:txBody>
      </p:sp>
      <p:sp>
        <p:nvSpPr>
          <p:cNvPr id="54" name="Text 9"/>
          <p:cNvSpPr/>
          <p:nvPr/>
        </p:nvSpPr>
        <p:spPr>
          <a:xfrm>
            <a:off x="6657975" y="38004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55" name="Skiplist link"/>
          <p:cNvSpPr/>
          <p:nvPr/>
        </p:nvSpPr>
        <p:spPr>
          <a:xfrm>
            <a:off x="4524375" y="412432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6" name="Skiplist link"/>
          <p:cNvSpPr/>
          <p:nvPr/>
        </p:nvSpPr>
        <p:spPr>
          <a:xfrm>
            <a:off x="4962525" y="4124325"/>
            <a:ext cx="6286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7" name="Skiplist link"/>
          <p:cNvSpPr/>
          <p:nvPr/>
        </p:nvSpPr>
        <p:spPr>
          <a:xfrm>
            <a:off x="5972175" y="412432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8" name="Skiplist link"/>
          <p:cNvSpPr/>
          <p:nvPr/>
        </p:nvSpPr>
        <p:spPr>
          <a:xfrm>
            <a:off x="6477000" y="4124325"/>
            <a:ext cx="18097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9" name="Text 9"/>
          <p:cNvSpPr/>
          <p:nvPr/>
        </p:nvSpPr>
        <p:spPr>
          <a:xfrm>
            <a:off x="4286250" y="40386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60" name="Text 9"/>
          <p:cNvSpPr/>
          <p:nvPr/>
        </p:nvSpPr>
        <p:spPr>
          <a:xfrm>
            <a:off x="4581525" y="40386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900" dirty="0"/>
          </a:p>
        </p:txBody>
      </p:sp>
      <p:sp>
        <p:nvSpPr>
          <p:cNvPr id="61" name="Text 9"/>
          <p:cNvSpPr/>
          <p:nvPr/>
        </p:nvSpPr>
        <p:spPr>
          <a:xfrm>
            <a:off x="5591175" y="40386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900" dirty="0"/>
          </a:p>
        </p:txBody>
      </p:sp>
      <p:sp>
        <p:nvSpPr>
          <p:cNvPr id="62" name="Text 9"/>
          <p:cNvSpPr/>
          <p:nvPr/>
        </p:nvSpPr>
        <p:spPr>
          <a:xfrm>
            <a:off x="6096000" y="40386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</a:t>
            </a:r>
            <a:endParaRPr lang="en-US" sz="900" dirty="0"/>
          </a:p>
        </p:txBody>
      </p:sp>
      <p:sp>
        <p:nvSpPr>
          <p:cNvPr id="63" name="Text 9"/>
          <p:cNvSpPr/>
          <p:nvPr/>
        </p:nvSpPr>
        <p:spPr>
          <a:xfrm>
            <a:off x="6657975" y="40386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64" name="Skiplist link"/>
          <p:cNvSpPr/>
          <p:nvPr/>
        </p:nvSpPr>
        <p:spPr>
          <a:xfrm>
            <a:off x="4524375" y="4362450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5" name="Skiplist link"/>
          <p:cNvSpPr/>
          <p:nvPr/>
        </p:nvSpPr>
        <p:spPr>
          <a:xfrm>
            <a:off x="4962525" y="4362450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6" name="Skiplist link"/>
          <p:cNvSpPr/>
          <p:nvPr/>
        </p:nvSpPr>
        <p:spPr>
          <a:xfrm>
            <a:off x="5467350" y="4362450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7" name="Skiplist link"/>
          <p:cNvSpPr/>
          <p:nvPr/>
        </p:nvSpPr>
        <p:spPr>
          <a:xfrm>
            <a:off x="5972175" y="4362450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8" name="Skiplist link"/>
          <p:cNvSpPr/>
          <p:nvPr/>
        </p:nvSpPr>
        <p:spPr>
          <a:xfrm>
            <a:off x="6477000" y="4362450"/>
            <a:ext cx="18097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9" name="Text 9"/>
          <p:cNvSpPr/>
          <p:nvPr/>
        </p:nvSpPr>
        <p:spPr>
          <a:xfrm>
            <a:off x="4286250" y="427672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70" name="Text 9"/>
          <p:cNvSpPr/>
          <p:nvPr/>
        </p:nvSpPr>
        <p:spPr>
          <a:xfrm>
            <a:off x="4581525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A:10</a:t>
            </a:r>
            <a:endParaRPr lang="en-US" sz="900" dirty="0"/>
          </a:p>
        </p:txBody>
      </p:sp>
      <p:sp>
        <p:nvSpPr>
          <p:cNvPr id="71" name="Text 9"/>
          <p:cNvSpPr/>
          <p:nvPr/>
        </p:nvSpPr>
        <p:spPr>
          <a:xfrm>
            <a:off x="5086350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C:6</a:t>
            </a:r>
            <a:endParaRPr lang="en-US" sz="900" dirty="0"/>
          </a:p>
        </p:txBody>
      </p:sp>
      <p:sp>
        <p:nvSpPr>
          <p:cNvPr id="72" name="Text 9"/>
          <p:cNvSpPr/>
          <p:nvPr/>
        </p:nvSpPr>
        <p:spPr>
          <a:xfrm>
            <a:off x="5591175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D:8</a:t>
            </a:r>
            <a:endParaRPr lang="en-US" sz="900" dirty="0"/>
          </a:p>
        </p:txBody>
      </p:sp>
      <p:sp>
        <p:nvSpPr>
          <p:cNvPr id="73" name="Text 9"/>
          <p:cNvSpPr/>
          <p:nvPr/>
        </p:nvSpPr>
        <p:spPr>
          <a:xfrm>
            <a:off x="6096000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K:6</a:t>
            </a:r>
            <a:endParaRPr lang="en-US" sz="900" dirty="0"/>
          </a:p>
        </p:txBody>
      </p:sp>
      <p:sp>
        <p:nvSpPr>
          <p:cNvPr id="74" name="Text 9"/>
          <p:cNvSpPr/>
          <p:nvPr/>
        </p:nvSpPr>
        <p:spPr>
          <a:xfrm>
            <a:off x="6657975" y="427672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75" name="Text 9"/>
          <p:cNvSpPr/>
          <p:nvPr/>
        </p:nvSpPr>
        <p:spPr>
          <a:xfrm>
            <a:off x="4480560" y="1527048"/>
            <a:ext cx="2148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Skiplist</a:t>
            </a:r>
            <a:endParaRPr lang="en-US" sz="1000" dirty="0"/>
          </a:p>
        </p:txBody>
      </p:sp>
    </p:spTree>
  </p:cSld>
  <p:clrMapOvr>
    <a:masterClrMapping/>
  </p:clrMapOvr>
  <p:transition advClick="0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7"/>
          <p:cNvSpPr/>
          <p:nvPr/>
        </p:nvSpPr>
        <p:spPr>
          <a:xfrm>
            <a:off x="4242816" y="1051560"/>
            <a:ext cx="2633472" cy="1865376"/>
          </a:xfrm>
          <a:prstGeom prst="roundRect">
            <a:avLst>
              <a:gd name="adj" fmla="val 588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8"/>
          <p:cNvSpPr/>
          <p:nvPr/>
        </p:nvSpPr>
        <p:spPr>
          <a:xfrm>
            <a:off x="4480560" y="1216152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Active MemTable</a:t>
            </a:r>
            <a:endParaRPr lang="en-US" sz="1700" dirty="0"/>
          </a:p>
        </p:txBody>
      </p:sp>
      <p:sp>
        <p:nvSpPr>
          <p:cNvPr id="5" name="Shape 12"/>
          <p:cNvSpPr/>
          <p:nvPr/>
        </p:nvSpPr>
        <p:spPr>
          <a:xfrm>
            <a:off x="7360920" y="941832"/>
            <a:ext cx="4315968" cy="4892040"/>
          </a:xfrm>
          <a:prstGeom prst="roundRect">
            <a:avLst>
              <a:gd name="adj" fmla="val 2542"/>
            </a:avLst>
          </a:prstGeom>
          <a:solidFill>
            <a:srgbClr val="FCFDFE"/>
          </a:solidFill>
          <a:ln w="15240">
            <a:solidFill>
              <a:srgbClr val="D4DA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13"/>
          <p:cNvSpPr/>
          <p:nvPr/>
        </p:nvSpPr>
        <p:spPr>
          <a:xfrm>
            <a:off x="7571232" y="1097280"/>
            <a:ext cx="3840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Disk: immutable SSTables</a:t>
            </a:r>
            <a:endParaRPr lang="en-US" sz="1900" dirty="0"/>
          </a:p>
        </p:txBody>
      </p:sp>
      <p:sp>
        <p:nvSpPr>
          <p:cNvPr id="7" name="Text 14"/>
          <p:cNvSpPr/>
          <p:nvPr/>
        </p:nvSpPr>
        <p:spPr>
          <a:xfrm>
            <a:off x="7571232" y="186537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L0</a:t>
            </a:r>
            <a:endParaRPr lang="en-US" sz="1600" dirty="0"/>
          </a:p>
        </p:txBody>
      </p:sp>
      <p:sp>
        <p:nvSpPr>
          <p:cNvPr id="8" name="Text 15"/>
          <p:cNvSpPr/>
          <p:nvPr/>
        </p:nvSpPr>
        <p:spPr>
          <a:xfrm>
            <a:off x="7571232" y="3538728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</a:t>
            </a:r>
            <a:endParaRPr lang="en-US" sz="1600" dirty="0"/>
          </a:p>
        </p:txBody>
      </p:sp>
      <p:sp>
        <p:nvSpPr>
          <p:cNvPr id="9" name="Text 16"/>
          <p:cNvSpPr/>
          <p:nvPr/>
        </p:nvSpPr>
        <p:spPr>
          <a:xfrm>
            <a:off x="7571232" y="497433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L2</a:t>
            </a:r>
            <a:endParaRPr lang="en-US" sz="1600" dirty="0"/>
          </a:p>
        </p:txBody>
      </p:sp>
      <p:sp>
        <p:nvSpPr>
          <p:cNvPr id="10" name="Shape 17"/>
          <p:cNvSpPr/>
          <p:nvPr/>
        </p:nvSpPr>
        <p:spPr>
          <a:xfrm>
            <a:off x="8028432" y="2039112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18"/>
          <p:cNvSpPr/>
          <p:nvPr/>
        </p:nvSpPr>
        <p:spPr>
          <a:xfrm>
            <a:off x="8028432" y="3712464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9"/>
          <p:cNvSpPr/>
          <p:nvPr/>
        </p:nvSpPr>
        <p:spPr>
          <a:xfrm>
            <a:off x="8028432" y="5138928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20"/>
          <p:cNvSpPr/>
          <p:nvPr/>
        </p:nvSpPr>
        <p:spPr>
          <a:xfrm>
            <a:off x="502920" y="4754880"/>
            <a:ext cx="6373368" cy="1078992"/>
          </a:xfrm>
          <a:prstGeom prst="roundRect">
            <a:avLst>
              <a:gd name="adj" fmla="val 10169"/>
            </a:avLst>
          </a:prstGeom>
          <a:solidFill>
            <a:srgbClr val="FFFFFF"/>
          </a:solidFill>
          <a:ln w="1524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21"/>
          <p:cNvSpPr/>
          <p:nvPr/>
        </p:nvSpPr>
        <p:spPr>
          <a:xfrm>
            <a:off x="758952" y="4919472"/>
            <a:ext cx="58795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700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Flush begins: write the immutable MemTable to an SSTable.</a:t>
            </a:r>
            <a:endParaRPr lang="en-US" sz="1700" dirty="0"/>
          </a:p>
        </p:txBody>
      </p:sp>
      <p:sp>
        <p:nvSpPr>
          <p:cNvPr id="15" name="Text 22"/>
          <p:cNvSpPr/>
          <p:nvPr/>
        </p:nvSpPr>
        <p:spPr>
          <a:xfrm>
            <a:off x="758952" y="5524500"/>
            <a:ext cx="5879592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active MemTable can accept new writes while this disk write is in progress.</a:t>
            </a:r>
            <a:endParaRPr lang="en-US" sz="1100" dirty="0"/>
          </a:p>
        </p:txBody>
      </p:sp>
      <p:sp>
        <p:nvSpPr>
          <p:cNvPr id="16" name="Shape 24"/>
          <p:cNvSpPr/>
          <p:nvPr/>
        </p:nvSpPr>
        <p:spPr>
          <a:xfrm>
            <a:off x="8247888" y="2124075"/>
            <a:ext cx="1298448" cy="847725"/>
          </a:xfrm>
          <a:prstGeom prst="roundRect">
            <a:avLst>
              <a:gd name="adj" fmla="val 11842"/>
            </a:avLst>
          </a:prstGeom>
          <a:solidFill>
            <a:srgbClr val="E7F7F1"/>
          </a:solidFill>
          <a:ln w="15240">
            <a:solidFill>
              <a:srgbClr val="A8DCC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25"/>
          <p:cNvSpPr/>
          <p:nvPr/>
        </p:nvSpPr>
        <p:spPr>
          <a:xfrm>
            <a:off x="8339328" y="2181225"/>
            <a:ext cx="1115568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SSTable #1</a:t>
            </a:r>
            <a:endParaRPr lang="en-US" sz="1100" dirty="0"/>
          </a:p>
        </p:txBody>
      </p:sp>
      <p:sp>
        <p:nvSpPr>
          <p:cNvPr id="18" name="Text 26"/>
          <p:cNvSpPr/>
          <p:nvPr/>
        </p:nvSpPr>
        <p:spPr>
          <a:xfrm>
            <a:off x="8339328" y="2667000"/>
            <a:ext cx="1115568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19" name="Text 27"/>
          <p:cNvSpPr/>
          <p:nvPr/>
        </p:nvSpPr>
        <p:spPr>
          <a:xfrm>
            <a:off x="8339328" y="2352675"/>
            <a:ext cx="1115568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A:7 C:4</a:t>
            </a:r>
            <a:endParaRPr lang="en-US" sz="1000" dirty="0"/>
          </a:p>
        </p:txBody>
      </p:sp>
      <p:sp>
        <p:nvSpPr>
          <p:cNvPr id="20" name="Text 28">
            <a:hlinkClick r:id="rId3" action="ppaction://hlinksldjump" tooltip="← Back"/>
          </p:cNvPr>
          <p:cNvSpPr/>
          <p:nvPr/>
        </p:nvSpPr>
        <p:spPr>
          <a:xfrm>
            <a:off x="502920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 action="ppaction://hlinksldjump" tooltip="← Bac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← Back</a:t>
            </a:r>
            <a:endParaRPr lang="en-US" sz="1050" dirty="0"/>
          </a:p>
        </p:txBody>
      </p:sp>
      <p:sp>
        <p:nvSpPr>
          <p:cNvPr id="21" name="Text 29">
            <a:hlinkClick r:id="rId4" action="ppaction://hlinksldjump" tooltip="Reset"/>
          </p:cNvPr>
          <p:cNvSpPr/>
          <p:nvPr/>
        </p:nvSpPr>
        <p:spPr>
          <a:xfrm>
            <a:off x="1243584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 action="ppaction://hlinksldjump" tooltip="Rese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Reset</a:t>
            </a:r>
            <a:endParaRPr lang="en-US" sz="1050" dirty="0"/>
          </a:p>
        </p:txBody>
      </p:sp>
      <p:sp>
        <p:nvSpPr>
          <p:cNvPr id="22" name="Text 30">
            <a:hlinkClick r:id="rId5" action="ppaction://hlinksldjump" tooltip="Add write M:5"/>
          </p:cNvPr>
          <p:cNvSpPr/>
          <p:nvPr/>
        </p:nvSpPr>
        <p:spPr>
          <a:xfrm>
            <a:off x="4238625" y="6038850"/>
            <a:ext cx="2638425" cy="447675"/>
          </a:xfrm>
          <a:prstGeom prst="rect">
            <a:avLst/>
          </a:prstGeom>
          <a:solidFill>
            <a:srgbClr val="2E70FA"/>
          </a:solidFill>
          <a:ln w="12700">
            <a:solidFill>
              <a:srgbClr val="2E70F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u="sng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5" action="ppaction://hlinksldjump" tooltip="Add write M: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Add write M:5</a:t>
            </a:r>
            <a:endParaRPr lang="en-US" sz="1500" dirty="0"/>
          </a:p>
        </p:txBody>
      </p:sp>
      <p:sp>
        <p:nvSpPr>
          <p:cNvPr id="23" name="Text 31"/>
          <p:cNvSpPr/>
          <p:nvPr/>
        </p:nvSpPr>
        <p:spPr>
          <a:xfrm>
            <a:off x="5667375" y="6581775"/>
            <a:ext cx="120967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50" dirty="0">
                <a:solidFill>
                  <a:srgbClr val="8B96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14 / 63</a:t>
            </a:r>
            <a:endParaRPr lang="en-US" sz="950" dirty="0"/>
          </a:p>
        </p:txBody>
      </p:sp>
      <p:sp>
        <p:nvSpPr>
          <p:cNvPr id="24" name="Shape 7"/>
          <p:cNvSpPr/>
          <p:nvPr/>
        </p:nvSpPr>
        <p:spPr>
          <a:xfrm>
            <a:off x="4238625" y="3086100"/>
            <a:ext cx="2638425" cy="1495425"/>
          </a:xfrm>
          <a:prstGeom prst="roundRect">
            <a:avLst>
              <a:gd name="adj" fmla="val 5882"/>
            </a:avLst>
          </a:prstGeom>
          <a:solidFill>
            <a:srgbClr val="FFF2DC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8"/>
          <p:cNvSpPr/>
          <p:nvPr/>
        </p:nvSpPr>
        <p:spPr>
          <a:xfrm>
            <a:off x="4333875" y="3181350"/>
            <a:ext cx="2447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Immutable MemTable</a:t>
            </a:r>
            <a:endParaRPr lang="en-US" sz="1600" dirty="0"/>
          </a:p>
        </p:txBody>
      </p:sp>
      <p:sp>
        <p:nvSpPr>
          <p:cNvPr id="26" name="Text 9"/>
          <p:cNvSpPr/>
          <p:nvPr/>
        </p:nvSpPr>
        <p:spPr>
          <a:xfrm>
            <a:off x="4295775" y="3495675"/>
            <a:ext cx="25241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Read-only skiplist · flushing</a:t>
            </a:r>
            <a:endParaRPr lang="en-US" sz="1000" dirty="0"/>
          </a:p>
        </p:txBody>
      </p:sp>
      <p:sp>
        <p:nvSpPr>
          <p:cNvPr id="30" name="Text 8"/>
          <p:cNvSpPr/>
          <p:nvPr/>
        </p:nvSpPr>
        <p:spPr>
          <a:xfrm>
            <a:off x="7905750" y="3000375"/>
            <a:ext cx="333375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Writing SSTable #2</a:t>
            </a:r>
            <a:endParaRPr lang="en-US" sz="1500" dirty="0"/>
          </a:p>
        </p:txBody>
      </p:sp>
      <p:sp>
        <p:nvSpPr>
          <p:cNvPr id="31" name="Text 9"/>
          <p:cNvSpPr/>
          <p:nvPr/>
        </p:nvSpPr>
        <p:spPr>
          <a:xfrm>
            <a:off x="7905750" y="3286125"/>
            <a:ext cx="3333750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  C   D   K</a:t>
            </a:r>
            <a:endParaRPr lang="en-US" sz="1400" dirty="0"/>
          </a:p>
        </p:txBody>
      </p:sp>
      <p:sp>
        <p:nvSpPr>
          <p:cNvPr id="32" name="Text 9"/>
          <p:cNvSpPr/>
          <p:nvPr/>
        </p:nvSpPr>
        <p:spPr>
          <a:xfrm>
            <a:off x="7905750" y="3495675"/>
            <a:ext cx="33337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 yet available in L0</a:t>
            </a:r>
            <a:endParaRPr lang="en-US" sz="1000" dirty="0"/>
          </a:p>
        </p:txBody>
      </p:sp>
      <p:sp>
        <p:nvSpPr>
          <p:cNvPr id="33" name="Text 26"/>
          <p:cNvSpPr/>
          <p:nvPr/>
        </p:nvSpPr>
        <p:spPr>
          <a:xfrm>
            <a:off x="8339328" y="2809875"/>
            <a:ext cx="1115568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34" name="Text 9"/>
          <p:cNvSpPr/>
          <p:nvPr/>
        </p:nvSpPr>
        <p:spPr>
          <a:xfrm>
            <a:off x="7991475" y="3781425"/>
            <a:ext cx="3371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Building Bloom filter + index file</a:t>
            </a:r>
            <a:endParaRPr lang="en-US" sz="1000" dirty="0"/>
          </a:p>
        </p:txBody>
      </p:sp>
      <p:sp>
        <p:nvSpPr>
          <p:cNvPr id="35" name="Text 9"/>
          <p:cNvSpPr/>
          <p:nvPr/>
        </p:nvSpPr>
        <p:spPr>
          <a:xfrm>
            <a:off x="7553325" y="5334000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filter: definitely absent or possibly present</a:t>
            </a:r>
            <a:endParaRPr lang="en-US" sz="1000" dirty="0"/>
          </a:p>
        </p:txBody>
      </p:sp>
      <p:sp>
        <p:nvSpPr>
          <p:cNvPr id="36" name="Text 9"/>
          <p:cNvSpPr/>
          <p:nvPr/>
        </p:nvSpPr>
        <p:spPr>
          <a:xfrm>
            <a:off x="7553325" y="5553075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file: key to position in the data file</a:t>
            </a:r>
            <a:endParaRPr lang="en-US" sz="1000" dirty="0"/>
          </a:p>
        </p:txBody>
      </p:sp>
      <p:sp>
        <p:nvSpPr>
          <p:cNvPr id="37" name="Text 27"/>
          <p:cNvSpPr/>
          <p:nvPr/>
        </p:nvSpPr>
        <p:spPr>
          <a:xfrm>
            <a:off x="8339328" y="2505075"/>
            <a:ext cx="1115568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F:9 H:2</a:t>
            </a:r>
            <a:endParaRPr lang="en-US" sz="1000" dirty="0"/>
          </a:p>
        </p:txBody>
      </p:sp>
      <p:sp>
        <p:nvSpPr>
          <p:cNvPr id="38" name="Skiplist link"/>
          <p:cNvSpPr/>
          <p:nvPr/>
        </p:nvSpPr>
        <p:spPr>
          <a:xfrm>
            <a:off x="4524375" y="1933575"/>
            <a:ext cx="21336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9" name="Text 9"/>
          <p:cNvSpPr/>
          <p:nvPr/>
        </p:nvSpPr>
        <p:spPr>
          <a:xfrm>
            <a:off x="4286250" y="184785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40" name="Text 9"/>
          <p:cNvSpPr/>
          <p:nvPr/>
        </p:nvSpPr>
        <p:spPr>
          <a:xfrm>
            <a:off x="6657975" y="184785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41" name="Skiplist link"/>
          <p:cNvSpPr/>
          <p:nvPr/>
        </p:nvSpPr>
        <p:spPr>
          <a:xfrm>
            <a:off x="4524375" y="2171700"/>
            <a:ext cx="21336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2" name="Text 9"/>
          <p:cNvSpPr/>
          <p:nvPr/>
        </p:nvSpPr>
        <p:spPr>
          <a:xfrm>
            <a:off x="4286250" y="20859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43" name="Text 9"/>
          <p:cNvSpPr/>
          <p:nvPr/>
        </p:nvSpPr>
        <p:spPr>
          <a:xfrm>
            <a:off x="6657975" y="20859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44" name="Skiplist link"/>
          <p:cNvSpPr/>
          <p:nvPr/>
        </p:nvSpPr>
        <p:spPr>
          <a:xfrm>
            <a:off x="4524375" y="2409825"/>
            <a:ext cx="21336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5" name="Text 9"/>
          <p:cNvSpPr/>
          <p:nvPr/>
        </p:nvSpPr>
        <p:spPr>
          <a:xfrm>
            <a:off x="4286250" y="23241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46" name="Text 9"/>
          <p:cNvSpPr/>
          <p:nvPr/>
        </p:nvSpPr>
        <p:spPr>
          <a:xfrm>
            <a:off x="6657975" y="23241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47" name="Skiplist link"/>
          <p:cNvSpPr/>
          <p:nvPr/>
        </p:nvSpPr>
        <p:spPr>
          <a:xfrm>
            <a:off x="4772025" y="421005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8" name="Skiplist link"/>
          <p:cNvSpPr/>
          <p:nvPr/>
        </p:nvSpPr>
        <p:spPr>
          <a:xfrm>
            <a:off x="4772025" y="39719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9" name="Skiplist link"/>
          <p:cNvSpPr/>
          <p:nvPr/>
        </p:nvSpPr>
        <p:spPr>
          <a:xfrm>
            <a:off x="5781675" y="421005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0" name="Skiplist link"/>
          <p:cNvSpPr/>
          <p:nvPr/>
        </p:nvSpPr>
        <p:spPr>
          <a:xfrm>
            <a:off x="6286500" y="421005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1" name="Skiplist link"/>
          <p:cNvSpPr/>
          <p:nvPr/>
        </p:nvSpPr>
        <p:spPr>
          <a:xfrm>
            <a:off x="6286500" y="39719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2" name="Skiplist link"/>
          <p:cNvSpPr/>
          <p:nvPr/>
        </p:nvSpPr>
        <p:spPr>
          <a:xfrm>
            <a:off x="4524375" y="3886200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3" name="Skiplist link"/>
          <p:cNvSpPr/>
          <p:nvPr/>
        </p:nvSpPr>
        <p:spPr>
          <a:xfrm>
            <a:off x="4962525" y="3886200"/>
            <a:ext cx="113347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4" name="Skiplist link"/>
          <p:cNvSpPr/>
          <p:nvPr/>
        </p:nvSpPr>
        <p:spPr>
          <a:xfrm>
            <a:off x="6477000" y="3886200"/>
            <a:ext cx="18097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5" name="Text 9"/>
          <p:cNvSpPr/>
          <p:nvPr/>
        </p:nvSpPr>
        <p:spPr>
          <a:xfrm>
            <a:off x="4286250" y="38004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56" name="Text 9"/>
          <p:cNvSpPr/>
          <p:nvPr/>
        </p:nvSpPr>
        <p:spPr>
          <a:xfrm>
            <a:off x="4581525" y="38004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900" dirty="0"/>
          </a:p>
        </p:txBody>
      </p:sp>
      <p:sp>
        <p:nvSpPr>
          <p:cNvPr id="57" name="Text 9"/>
          <p:cNvSpPr/>
          <p:nvPr/>
        </p:nvSpPr>
        <p:spPr>
          <a:xfrm>
            <a:off x="6096000" y="38004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</a:t>
            </a:r>
            <a:endParaRPr lang="en-US" sz="900" dirty="0"/>
          </a:p>
        </p:txBody>
      </p:sp>
      <p:sp>
        <p:nvSpPr>
          <p:cNvPr id="58" name="Text 9"/>
          <p:cNvSpPr/>
          <p:nvPr/>
        </p:nvSpPr>
        <p:spPr>
          <a:xfrm>
            <a:off x="6657975" y="38004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59" name="Skiplist link"/>
          <p:cNvSpPr/>
          <p:nvPr/>
        </p:nvSpPr>
        <p:spPr>
          <a:xfrm>
            <a:off x="4524375" y="412432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0" name="Skiplist link"/>
          <p:cNvSpPr/>
          <p:nvPr/>
        </p:nvSpPr>
        <p:spPr>
          <a:xfrm>
            <a:off x="4962525" y="4124325"/>
            <a:ext cx="6286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1" name="Skiplist link"/>
          <p:cNvSpPr/>
          <p:nvPr/>
        </p:nvSpPr>
        <p:spPr>
          <a:xfrm>
            <a:off x="5972175" y="412432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2" name="Skiplist link"/>
          <p:cNvSpPr/>
          <p:nvPr/>
        </p:nvSpPr>
        <p:spPr>
          <a:xfrm>
            <a:off x="6477000" y="4124325"/>
            <a:ext cx="18097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3" name="Text 9"/>
          <p:cNvSpPr/>
          <p:nvPr/>
        </p:nvSpPr>
        <p:spPr>
          <a:xfrm>
            <a:off x="4286250" y="40386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64" name="Text 9"/>
          <p:cNvSpPr/>
          <p:nvPr/>
        </p:nvSpPr>
        <p:spPr>
          <a:xfrm>
            <a:off x="4581525" y="40386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900" dirty="0"/>
          </a:p>
        </p:txBody>
      </p:sp>
      <p:sp>
        <p:nvSpPr>
          <p:cNvPr id="65" name="Text 9"/>
          <p:cNvSpPr/>
          <p:nvPr/>
        </p:nvSpPr>
        <p:spPr>
          <a:xfrm>
            <a:off x="5591175" y="40386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900" dirty="0"/>
          </a:p>
        </p:txBody>
      </p:sp>
      <p:sp>
        <p:nvSpPr>
          <p:cNvPr id="66" name="Text 9"/>
          <p:cNvSpPr/>
          <p:nvPr/>
        </p:nvSpPr>
        <p:spPr>
          <a:xfrm>
            <a:off x="6096000" y="40386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</a:t>
            </a:r>
            <a:endParaRPr lang="en-US" sz="900" dirty="0"/>
          </a:p>
        </p:txBody>
      </p:sp>
      <p:sp>
        <p:nvSpPr>
          <p:cNvPr id="67" name="Text 9"/>
          <p:cNvSpPr/>
          <p:nvPr/>
        </p:nvSpPr>
        <p:spPr>
          <a:xfrm>
            <a:off x="6657975" y="40386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68" name="Skiplist link"/>
          <p:cNvSpPr/>
          <p:nvPr/>
        </p:nvSpPr>
        <p:spPr>
          <a:xfrm>
            <a:off x="4524375" y="4362450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9" name="Skiplist link"/>
          <p:cNvSpPr/>
          <p:nvPr/>
        </p:nvSpPr>
        <p:spPr>
          <a:xfrm>
            <a:off x="4962525" y="4362450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0" name="Skiplist link"/>
          <p:cNvSpPr/>
          <p:nvPr/>
        </p:nvSpPr>
        <p:spPr>
          <a:xfrm>
            <a:off x="5467350" y="4362450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1" name="Skiplist link"/>
          <p:cNvSpPr/>
          <p:nvPr/>
        </p:nvSpPr>
        <p:spPr>
          <a:xfrm>
            <a:off x="5972175" y="4362450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2" name="Skiplist link"/>
          <p:cNvSpPr/>
          <p:nvPr/>
        </p:nvSpPr>
        <p:spPr>
          <a:xfrm>
            <a:off x="6477000" y="4362450"/>
            <a:ext cx="18097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3" name="Text 9"/>
          <p:cNvSpPr/>
          <p:nvPr/>
        </p:nvSpPr>
        <p:spPr>
          <a:xfrm>
            <a:off x="4286250" y="427672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74" name="Text 9"/>
          <p:cNvSpPr/>
          <p:nvPr/>
        </p:nvSpPr>
        <p:spPr>
          <a:xfrm>
            <a:off x="4581525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A:10</a:t>
            </a:r>
            <a:endParaRPr lang="en-US" sz="900" dirty="0"/>
          </a:p>
        </p:txBody>
      </p:sp>
      <p:sp>
        <p:nvSpPr>
          <p:cNvPr id="75" name="Text 9"/>
          <p:cNvSpPr/>
          <p:nvPr/>
        </p:nvSpPr>
        <p:spPr>
          <a:xfrm>
            <a:off x="5086350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C:6</a:t>
            </a:r>
            <a:endParaRPr lang="en-US" sz="900" dirty="0"/>
          </a:p>
        </p:txBody>
      </p:sp>
      <p:sp>
        <p:nvSpPr>
          <p:cNvPr id="76" name="Text 9"/>
          <p:cNvSpPr/>
          <p:nvPr/>
        </p:nvSpPr>
        <p:spPr>
          <a:xfrm>
            <a:off x="5591175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D:8</a:t>
            </a:r>
            <a:endParaRPr lang="en-US" sz="900" dirty="0"/>
          </a:p>
        </p:txBody>
      </p:sp>
      <p:sp>
        <p:nvSpPr>
          <p:cNvPr id="77" name="Text 9"/>
          <p:cNvSpPr/>
          <p:nvPr/>
        </p:nvSpPr>
        <p:spPr>
          <a:xfrm>
            <a:off x="6096000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K:6</a:t>
            </a:r>
            <a:endParaRPr lang="en-US" sz="900" dirty="0"/>
          </a:p>
        </p:txBody>
      </p:sp>
      <p:sp>
        <p:nvSpPr>
          <p:cNvPr id="78" name="Text 9"/>
          <p:cNvSpPr/>
          <p:nvPr/>
        </p:nvSpPr>
        <p:spPr>
          <a:xfrm>
            <a:off x="6657975" y="427672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79" name="Text 9"/>
          <p:cNvSpPr/>
          <p:nvPr/>
        </p:nvSpPr>
        <p:spPr>
          <a:xfrm>
            <a:off x="4480560" y="1527048"/>
            <a:ext cx="2148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Skiplist</a:t>
            </a:r>
            <a:endParaRPr lang="en-US" sz="1000" dirty="0"/>
          </a:p>
        </p:txBody>
      </p:sp>
    </p:spTree>
  </p:cSld>
  <p:clrMapOvr>
    <a:masterClrMapping/>
  </p:clrMapOvr>
  <p:transition advClick="0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1097280"/>
            <a:ext cx="1417320" cy="1298448"/>
          </a:xfrm>
          <a:prstGeom prst="roundRect">
            <a:avLst>
              <a:gd name="adj" fmla="val 8451"/>
            </a:avLst>
          </a:prstGeom>
          <a:solidFill>
            <a:srgbClr val="FFFFFF"/>
          </a:solidFill>
          <a:ln w="15240">
            <a:solidFill>
              <a:srgbClr val="C8D0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40080" y="1234440"/>
            <a:ext cx="1143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Insert / update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" y="1609344"/>
            <a:ext cx="1143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2F6F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PUT(M, 5)</a:t>
            </a:r>
            <a:endParaRPr lang="en-US" sz="1700" dirty="0"/>
          </a:p>
        </p:txBody>
      </p:sp>
      <p:sp>
        <p:nvSpPr>
          <p:cNvPr id="6" name="Shape 7"/>
          <p:cNvSpPr/>
          <p:nvPr/>
        </p:nvSpPr>
        <p:spPr>
          <a:xfrm>
            <a:off x="4242816" y="1051560"/>
            <a:ext cx="2633472" cy="1865376"/>
          </a:xfrm>
          <a:prstGeom prst="roundRect">
            <a:avLst>
              <a:gd name="adj" fmla="val 588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8"/>
          <p:cNvSpPr/>
          <p:nvPr/>
        </p:nvSpPr>
        <p:spPr>
          <a:xfrm>
            <a:off x="4480560" y="1216152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Active MemTable</a:t>
            </a:r>
            <a:endParaRPr lang="en-US" sz="1700" dirty="0"/>
          </a:p>
        </p:txBody>
      </p:sp>
      <p:sp>
        <p:nvSpPr>
          <p:cNvPr id="9" name="Shape 12"/>
          <p:cNvSpPr/>
          <p:nvPr/>
        </p:nvSpPr>
        <p:spPr>
          <a:xfrm>
            <a:off x="7360920" y="941832"/>
            <a:ext cx="4315968" cy="4892040"/>
          </a:xfrm>
          <a:prstGeom prst="roundRect">
            <a:avLst>
              <a:gd name="adj" fmla="val 2542"/>
            </a:avLst>
          </a:prstGeom>
          <a:solidFill>
            <a:srgbClr val="FCFDFE"/>
          </a:solidFill>
          <a:ln w="15240">
            <a:solidFill>
              <a:srgbClr val="D4DA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13"/>
          <p:cNvSpPr/>
          <p:nvPr/>
        </p:nvSpPr>
        <p:spPr>
          <a:xfrm>
            <a:off x="7571232" y="1097280"/>
            <a:ext cx="3840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Disk: immutable SSTables</a:t>
            </a:r>
            <a:endParaRPr lang="en-US" sz="1900" dirty="0"/>
          </a:p>
        </p:txBody>
      </p:sp>
      <p:sp>
        <p:nvSpPr>
          <p:cNvPr id="11" name="Text 14"/>
          <p:cNvSpPr/>
          <p:nvPr/>
        </p:nvSpPr>
        <p:spPr>
          <a:xfrm>
            <a:off x="7571232" y="186537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L0</a:t>
            </a:r>
            <a:endParaRPr lang="en-US" sz="1600" dirty="0"/>
          </a:p>
        </p:txBody>
      </p:sp>
      <p:sp>
        <p:nvSpPr>
          <p:cNvPr id="12" name="Text 15"/>
          <p:cNvSpPr/>
          <p:nvPr/>
        </p:nvSpPr>
        <p:spPr>
          <a:xfrm>
            <a:off x="7571232" y="3538728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</a:t>
            </a:r>
            <a:endParaRPr lang="en-US" sz="1600" dirty="0"/>
          </a:p>
        </p:txBody>
      </p:sp>
      <p:sp>
        <p:nvSpPr>
          <p:cNvPr id="13" name="Text 16"/>
          <p:cNvSpPr/>
          <p:nvPr/>
        </p:nvSpPr>
        <p:spPr>
          <a:xfrm>
            <a:off x="7571232" y="497433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L2</a:t>
            </a:r>
            <a:endParaRPr lang="en-US" sz="1600" dirty="0"/>
          </a:p>
        </p:txBody>
      </p:sp>
      <p:sp>
        <p:nvSpPr>
          <p:cNvPr id="14" name="Shape 17"/>
          <p:cNvSpPr/>
          <p:nvPr/>
        </p:nvSpPr>
        <p:spPr>
          <a:xfrm>
            <a:off x="8028432" y="2039112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8"/>
          <p:cNvSpPr/>
          <p:nvPr/>
        </p:nvSpPr>
        <p:spPr>
          <a:xfrm>
            <a:off x="8028432" y="3712464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9"/>
          <p:cNvSpPr/>
          <p:nvPr/>
        </p:nvSpPr>
        <p:spPr>
          <a:xfrm>
            <a:off x="8028432" y="5138928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20"/>
          <p:cNvSpPr/>
          <p:nvPr/>
        </p:nvSpPr>
        <p:spPr>
          <a:xfrm>
            <a:off x="502920" y="4754880"/>
            <a:ext cx="6373368" cy="1078992"/>
          </a:xfrm>
          <a:prstGeom prst="roundRect">
            <a:avLst>
              <a:gd name="adj" fmla="val 10169"/>
            </a:avLst>
          </a:prstGeom>
          <a:solidFill>
            <a:srgbClr val="FFFFFF"/>
          </a:solidFill>
          <a:ln w="1524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21"/>
          <p:cNvSpPr/>
          <p:nvPr/>
        </p:nvSpPr>
        <p:spPr>
          <a:xfrm>
            <a:off x="758952" y="4919472"/>
            <a:ext cx="58795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700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PUT M:5 enters the active MemTable. The background flush continues.</a:t>
            </a:r>
            <a:endParaRPr lang="en-US" sz="1700" dirty="0"/>
          </a:p>
        </p:txBody>
      </p:sp>
      <p:sp>
        <p:nvSpPr>
          <p:cNvPr id="20" name="Shape 24"/>
          <p:cNvSpPr/>
          <p:nvPr/>
        </p:nvSpPr>
        <p:spPr>
          <a:xfrm>
            <a:off x="8247888" y="2124075"/>
            <a:ext cx="1298448" cy="847725"/>
          </a:xfrm>
          <a:prstGeom prst="roundRect">
            <a:avLst>
              <a:gd name="adj" fmla="val 11842"/>
            </a:avLst>
          </a:prstGeom>
          <a:solidFill>
            <a:srgbClr val="E7F7F1"/>
          </a:solidFill>
          <a:ln w="15240">
            <a:solidFill>
              <a:srgbClr val="A8DCC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25"/>
          <p:cNvSpPr/>
          <p:nvPr/>
        </p:nvSpPr>
        <p:spPr>
          <a:xfrm>
            <a:off x="8339328" y="2181225"/>
            <a:ext cx="1115568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SSTable #1</a:t>
            </a:r>
            <a:endParaRPr lang="en-US" sz="1100" dirty="0"/>
          </a:p>
        </p:txBody>
      </p:sp>
      <p:sp>
        <p:nvSpPr>
          <p:cNvPr id="22" name="Text 26"/>
          <p:cNvSpPr/>
          <p:nvPr/>
        </p:nvSpPr>
        <p:spPr>
          <a:xfrm>
            <a:off x="8339328" y="2667000"/>
            <a:ext cx="1115568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23" name="Text 27"/>
          <p:cNvSpPr/>
          <p:nvPr/>
        </p:nvSpPr>
        <p:spPr>
          <a:xfrm>
            <a:off x="8339328" y="2352675"/>
            <a:ext cx="1115568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A:7 C:4</a:t>
            </a:r>
            <a:endParaRPr lang="en-US" sz="1000" dirty="0"/>
          </a:p>
        </p:txBody>
      </p:sp>
      <p:sp>
        <p:nvSpPr>
          <p:cNvPr id="24" name="Text 28">
            <a:hlinkClick r:id="rId3" action="ppaction://hlinksldjump" tooltip="← Back"/>
          </p:cNvPr>
          <p:cNvSpPr/>
          <p:nvPr/>
        </p:nvSpPr>
        <p:spPr>
          <a:xfrm>
            <a:off x="502920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 action="ppaction://hlinksldjump" tooltip="← Bac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← Back</a:t>
            </a:r>
            <a:endParaRPr lang="en-US" sz="1050" dirty="0"/>
          </a:p>
        </p:txBody>
      </p:sp>
      <p:sp>
        <p:nvSpPr>
          <p:cNvPr id="25" name="Text 29">
            <a:hlinkClick r:id="rId4" action="ppaction://hlinksldjump" tooltip="Reset"/>
          </p:cNvPr>
          <p:cNvSpPr/>
          <p:nvPr/>
        </p:nvSpPr>
        <p:spPr>
          <a:xfrm>
            <a:off x="1243584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 action="ppaction://hlinksldjump" tooltip="Rese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Reset</a:t>
            </a:r>
            <a:endParaRPr lang="en-US" sz="1050" dirty="0"/>
          </a:p>
        </p:txBody>
      </p:sp>
      <p:sp>
        <p:nvSpPr>
          <p:cNvPr id="26" name="Text 30">
            <a:hlinkClick r:id="rId5" action="ppaction://hlinksldjump" tooltip="Add write A:12"/>
          </p:cNvPr>
          <p:cNvSpPr/>
          <p:nvPr/>
        </p:nvSpPr>
        <p:spPr>
          <a:xfrm>
            <a:off x="4238625" y="6038850"/>
            <a:ext cx="2638425" cy="447675"/>
          </a:xfrm>
          <a:prstGeom prst="rect">
            <a:avLst/>
          </a:prstGeom>
          <a:solidFill>
            <a:srgbClr val="2E70FA"/>
          </a:solidFill>
          <a:ln w="12700">
            <a:solidFill>
              <a:srgbClr val="2E70F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u="sng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5" action="ppaction://hlinksldjump" tooltip="Add write A: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Add write A:12</a:t>
            </a:r>
            <a:endParaRPr lang="en-US" sz="1500" dirty="0"/>
          </a:p>
        </p:txBody>
      </p:sp>
      <p:sp>
        <p:nvSpPr>
          <p:cNvPr id="27" name="Text 31"/>
          <p:cNvSpPr/>
          <p:nvPr/>
        </p:nvSpPr>
        <p:spPr>
          <a:xfrm>
            <a:off x="5667375" y="6581775"/>
            <a:ext cx="120967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50" dirty="0">
                <a:solidFill>
                  <a:srgbClr val="8B96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15 / 63</a:t>
            </a:r>
            <a:endParaRPr lang="en-US" sz="950" dirty="0"/>
          </a:p>
        </p:txBody>
      </p:sp>
      <p:sp>
        <p:nvSpPr>
          <p:cNvPr id="28" name="Shape 11"/>
          <p:cNvSpPr/>
          <p:nvPr/>
        </p:nvSpPr>
        <p:spPr>
          <a:xfrm>
            <a:off x="1924050" y="1743075"/>
            <a:ext cx="2314575" cy="0"/>
          </a:xfrm>
          <a:prstGeom prst="line">
            <a:avLst/>
          </a:prstGeom>
          <a:noFill/>
          <a:ln w="27940">
            <a:solidFill>
              <a:srgbClr val="2F6FEB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29" name="Shape 7"/>
          <p:cNvSpPr/>
          <p:nvPr/>
        </p:nvSpPr>
        <p:spPr>
          <a:xfrm>
            <a:off x="4238625" y="3086100"/>
            <a:ext cx="2638425" cy="1495425"/>
          </a:xfrm>
          <a:prstGeom prst="roundRect">
            <a:avLst>
              <a:gd name="adj" fmla="val 5882"/>
            </a:avLst>
          </a:prstGeom>
          <a:solidFill>
            <a:srgbClr val="FFF2DC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8"/>
          <p:cNvSpPr/>
          <p:nvPr/>
        </p:nvSpPr>
        <p:spPr>
          <a:xfrm>
            <a:off x="4333875" y="3181350"/>
            <a:ext cx="2447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Immutable MemTable</a:t>
            </a:r>
            <a:endParaRPr lang="en-US" sz="1600" dirty="0"/>
          </a:p>
        </p:txBody>
      </p:sp>
      <p:sp>
        <p:nvSpPr>
          <p:cNvPr id="31" name="Text 9"/>
          <p:cNvSpPr/>
          <p:nvPr/>
        </p:nvSpPr>
        <p:spPr>
          <a:xfrm>
            <a:off x="4295775" y="3495675"/>
            <a:ext cx="25241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Read-only skiplist · flushing</a:t>
            </a:r>
            <a:endParaRPr lang="en-US" sz="1000" dirty="0"/>
          </a:p>
        </p:txBody>
      </p:sp>
      <p:sp>
        <p:nvSpPr>
          <p:cNvPr id="36" name="Text 8"/>
          <p:cNvSpPr/>
          <p:nvPr/>
        </p:nvSpPr>
        <p:spPr>
          <a:xfrm>
            <a:off x="7905750" y="3000375"/>
            <a:ext cx="333375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Writing SSTable #2</a:t>
            </a:r>
            <a:endParaRPr lang="en-US" sz="1500" dirty="0"/>
          </a:p>
        </p:txBody>
      </p:sp>
      <p:sp>
        <p:nvSpPr>
          <p:cNvPr id="37" name="Text 9"/>
          <p:cNvSpPr/>
          <p:nvPr/>
        </p:nvSpPr>
        <p:spPr>
          <a:xfrm>
            <a:off x="7905750" y="3286125"/>
            <a:ext cx="3333750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  C   D   K</a:t>
            </a:r>
            <a:endParaRPr lang="en-US" sz="1400" dirty="0"/>
          </a:p>
        </p:txBody>
      </p:sp>
      <p:sp>
        <p:nvSpPr>
          <p:cNvPr id="38" name="Text 9"/>
          <p:cNvSpPr/>
          <p:nvPr/>
        </p:nvSpPr>
        <p:spPr>
          <a:xfrm>
            <a:off x="7905750" y="3495675"/>
            <a:ext cx="33337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 yet available in L0</a:t>
            </a:r>
            <a:endParaRPr lang="en-US" sz="1000" dirty="0"/>
          </a:p>
        </p:txBody>
      </p:sp>
      <p:sp>
        <p:nvSpPr>
          <p:cNvPr id="39" name="Text 26"/>
          <p:cNvSpPr/>
          <p:nvPr/>
        </p:nvSpPr>
        <p:spPr>
          <a:xfrm>
            <a:off x="8339328" y="2809875"/>
            <a:ext cx="1115568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40" name="Text 9"/>
          <p:cNvSpPr/>
          <p:nvPr/>
        </p:nvSpPr>
        <p:spPr>
          <a:xfrm>
            <a:off x="7991475" y="3781425"/>
            <a:ext cx="3371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Building Bloom filter + index file</a:t>
            </a:r>
            <a:endParaRPr lang="en-US" sz="1000" dirty="0"/>
          </a:p>
        </p:txBody>
      </p:sp>
      <p:sp>
        <p:nvSpPr>
          <p:cNvPr id="41" name="Text 9"/>
          <p:cNvSpPr/>
          <p:nvPr/>
        </p:nvSpPr>
        <p:spPr>
          <a:xfrm>
            <a:off x="7553325" y="5334000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filter: definitely absent or possibly present</a:t>
            </a:r>
            <a:endParaRPr lang="en-US" sz="1000" dirty="0"/>
          </a:p>
        </p:txBody>
      </p:sp>
      <p:sp>
        <p:nvSpPr>
          <p:cNvPr id="42" name="Text 9"/>
          <p:cNvSpPr/>
          <p:nvPr/>
        </p:nvSpPr>
        <p:spPr>
          <a:xfrm>
            <a:off x="7553325" y="5553075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file: key to position in the data file</a:t>
            </a:r>
            <a:endParaRPr lang="en-US" sz="1000" dirty="0"/>
          </a:p>
        </p:txBody>
      </p:sp>
      <p:sp>
        <p:nvSpPr>
          <p:cNvPr id="43" name="Text 27"/>
          <p:cNvSpPr/>
          <p:nvPr/>
        </p:nvSpPr>
        <p:spPr>
          <a:xfrm>
            <a:off x="8339328" y="2505075"/>
            <a:ext cx="1115568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F:9 H:2</a:t>
            </a:r>
            <a:endParaRPr lang="en-US" sz="1000" dirty="0"/>
          </a:p>
        </p:txBody>
      </p:sp>
      <p:sp>
        <p:nvSpPr>
          <p:cNvPr id="44" name="Skiplist link"/>
          <p:cNvSpPr/>
          <p:nvPr/>
        </p:nvSpPr>
        <p:spPr>
          <a:xfrm>
            <a:off x="4772025" y="22574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5" name="Skiplist link"/>
          <p:cNvSpPr/>
          <p:nvPr/>
        </p:nvSpPr>
        <p:spPr>
          <a:xfrm>
            <a:off x="4772025" y="201930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6" name="Skiplist link"/>
          <p:cNvSpPr/>
          <p:nvPr/>
        </p:nvSpPr>
        <p:spPr>
          <a:xfrm>
            <a:off x="4524375" y="193357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7" name="Skiplist link"/>
          <p:cNvSpPr/>
          <p:nvPr/>
        </p:nvSpPr>
        <p:spPr>
          <a:xfrm>
            <a:off x="4962525" y="1933575"/>
            <a:ext cx="16954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8" name="Text 9"/>
          <p:cNvSpPr/>
          <p:nvPr/>
        </p:nvSpPr>
        <p:spPr>
          <a:xfrm>
            <a:off x="4286250" y="184785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49" name="Text 9"/>
          <p:cNvSpPr/>
          <p:nvPr/>
        </p:nvSpPr>
        <p:spPr>
          <a:xfrm>
            <a:off x="4581525" y="184785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50" name="Text 9"/>
          <p:cNvSpPr/>
          <p:nvPr/>
        </p:nvSpPr>
        <p:spPr>
          <a:xfrm>
            <a:off x="6657975" y="184785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51" name="Skiplist link"/>
          <p:cNvSpPr/>
          <p:nvPr/>
        </p:nvSpPr>
        <p:spPr>
          <a:xfrm>
            <a:off x="4524375" y="2171700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2" name="Skiplist link"/>
          <p:cNvSpPr/>
          <p:nvPr/>
        </p:nvSpPr>
        <p:spPr>
          <a:xfrm>
            <a:off x="4962525" y="2171700"/>
            <a:ext cx="16954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3" name="Text 9"/>
          <p:cNvSpPr/>
          <p:nvPr/>
        </p:nvSpPr>
        <p:spPr>
          <a:xfrm>
            <a:off x="4286250" y="20859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54" name="Text 9"/>
          <p:cNvSpPr/>
          <p:nvPr/>
        </p:nvSpPr>
        <p:spPr>
          <a:xfrm>
            <a:off x="4581525" y="20859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55" name="Text 9"/>
          <p:cNvSpPr/>
          <p:nvPr/>
        </p:nvSpPr>
        <p:spPr>
          <a:xfrm>
            <a:off x="6657975" y="20859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56" name="Skiplist link"/>
          <p:cNvSpPr/>
          <p:nvPr/>
        </p:nvSpPr>
        <p:spPr>
          <a:xfrm>
            <a:off x="4524375" y="240982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7" name="Skiplist link"/>
          <p:cNvSpPr/>
          <p:nvPr/>
        </p:nvSpPr>
        <p:spPr>
          <a:xfrm>
            <a:off x="4962525" y="2409825"/>
            <a:ext cx="16954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8" name="Text 9"/>
          <p:cNvSpPr/>
          <p:nvPr/>
        </p:nvSpPr>
        <p:spPr>
          <a:xfrm>
            <a:off x="4286250" y="23241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59" name="Text 9"/>
          <p:cNvSpPr/>
          <p:nvPr/>
        </p:nvSpPr>
        <p:spPr>
          <a:xfrm>
            <a:off x="4581525" y="23241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M:5</a:t>
            </a:r>
            <a:endParaRPr lang="en-US" sz="900" dirty="0"/>
          </a:p>
        </p:txBody>
      </p:sp>
      <p:sp>
        <p:nvSpPr>
          <p:cNvPr id="60" name="Text 9"/>
          <p:cNvSpPr/>
          <p:nvPr/>
        </p:nvSpPr>
        <p:spPr>
          <a:xfrm>
            <a:off x="6657975" y="23241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61" name="Skiplist link"/>
          <p:cNvSpPr/>
          <p:nvPr/>
        </p:nvSpPr>
        <p:spPr>
          <a:xfrm>
            <a:off x="4772025" y="421005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2" name="Skiplist link"/>
          <p:cNvSpPr/>
          <p:nvPr/>
        </p:nvSpPr>
        <p:spPr>
          <a:xfrm>
            <a:off x="4772025" y="39719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3" name="Skiplist link"/>
          <p:cNvSpPr/>
          <p:nvPr/>
        </p:nvSpPr>
        <p:spPr>
          <a:xfrm>
            <a:off x="5781675" y="421005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4" name="Skiplist link"/>
          <p:cNvSpPr/>
          <p:nvPr/>
        </p:nvSpPr>
        <p:spPr>
          <a:xfrm>
            <a:off x="6286500" y="421005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5" name="Skiplist link"/>
          <p:cNvSpPr/>
          <p:nvPr/>
        </p:nvSpPr>
        <p:spPr>
          <a:xfrm>
            <a:off x="6286500" y="39719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6" name="Skiplist link"/>
          <p:cNvSpPr/>
          <p:nvPr/>
        </p:nvSpPr>
        <p:spPr>
          <a:xfrm>
            <a:off x="4524375" y="3886200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7" name="Skiplist link"/>
          <p:cNvSpPr/>
          <p:nvPr/>
        </p:nvSpPr>
        <p:spPr>
          <a:xfrm>
            <a:off x="4962525" y="3886200"/>
            <a:ext cx="113347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8" name="Skiplist link"/>
          <p:cNvSpPr/>
          <p:nvPr/>
        </p:nvSpPr>
        <p:spPr>
          <a:xfrm>
            <a:off x="6477000" y="3886200"/>
            <a:ext cx="18097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9" name="Text 9"/>
          <p:cNvSpPr/>
          <p:nvPr/>
        </p:nvSpPr>
        <p:spPr>
          <a:xfrm>
            <a:off x="4286250" y="38004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70" name="Text 9"/>
          <p:cNvSpPr/>
          <p:nvPr/>
        </p:nvSpPr>
        <p:spPr>
          <a:xfrm>
            <a:off x="4581525" y="38004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900" dirty="0"/>
          </a:p>
        </p:txBody>
      </p:sp>
      <p:sp>
        <p:nvSpPr>
          <p:cNvPr id="71" name="Text 9"/>
          <p:cNvSpPr/>
          <p:nvPr/>
        </p:nvSpPr>
        <p:spPr>
          <a:xfrm>
            <a:off x="6096000" y="38004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</a:t>
            </a:r>
            <a:endParaRPr lang="en-US" sz="900" dirty="0"/>
          </a:p>
        </p:txBody>
      </p:sp>
      <p:sp>
        <p:nvSpPr>
          <p:cNvPr id="72" name="Text 9"/>
          <p:cNvSpPr/>
          <p:nvPr/>
        </p:nvSpPr>
        <p:spPr>
          <a:xfrm>
            <a:off x="6657975" y="38004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73" name="Skiplist link"/>
          <p:cNvSpPr/>
          <p:nvPr/>
        </p:nvSpPr>
        <p:spPr>
          <a:xfrm>
            <a:off x="4524375" y="412432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4" name="Skiplist link"/>
          <p:cNvSpPr/>
          <p:nvPr/>
        </p:nvSpPr>
        <p:spPr>
          <a:xfrm>
            <a:off x="4962525" y="4124325"/>
            <a:ext cx="6286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5" name="Skiplist link"/>
          <p:cNvSpPr/>
          <p:nvPr/>
        </p:nvSpPr>
        <p:spPr>
          <a:xfrm>
            <a:off x="5972175" y="412432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6" name="Skiplist link"/>
          <p:cNvSpPr/>
          <p:nvPr/>
        </p:nvSpPr>
        <p:spPr>
          <a:xfrm>
            <a:off x="6477000" y="4124325"/>
            <a:ext cx="18097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7" name="Text 9"/>
          <p:cNvSpPr/>
          <p:nvPr/>
        </p:nvSpPr>
        <p:spPr>
          <a:xfrm>
            <a:off x="4286250" y="40386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78" name="Text 9"/>
          <p:cNvSpPr/>
          <p:nvPr/>
        </p:nvSpPr>
        <p:spPr>
          <a:xfrm>
            <a:off x="4581525" y="40386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900" dirty="0"/>
          </a:p>
        </p:txBody>
      </p:sp>
      <p:sp>
        <p:nvSpPr>
          <p:cNvPr id="79" name="Text 9"/>
          <p:cNvSpPr/>
          <p:nvPr/>
        </p:nvSpPr>
        <p:spPr>
          <a:xfrm>
            <a:off x="5591175" y="40386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900" dirty="0"/>
          </a:p>
        </p:txBody>
      </p:sp>
      <p:sp>
        <p:nvSpPr>
          <p:cNvPr id="80" name="Text 9"/>
          <p:cNvSpPr/>
          <p:nvPr/>
        </p:nvSpPr>
        <p:spPr>
          <a:xfrm>
            <a:off x="6096000" y="40386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</a:t>
            </a:r>
            <a:endParaRPr lang="en-US" sz="900" dirty="0"/>
          </a:p>
        </p:txBody>
      </p:sp>
      <p:sp>
        <p:nvSpPr>
          <p:cNvPr id="81" name="Text 9"/>
          <p:cNvSpPr/>
          <p:nvPr/>
        </p:nvSpPr>
        <p:spPr>
          <a:xfrm>
            <a:off x="6657975" y="40386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82" name="Skiplist link"/>
          <p:cNvSpPr/>
          <p:nvPr/>
        </p:nvSpPr>
        <p:spPr>
          <a:xfrm>
            <a:off x="4524375" y="4362450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3" name="Skiplist link"/>
          <p:cNvSpPr/>
          <p:nvPr/>
        </p:nvSpPr>
        <p:spPr>
          <a:xfrm>
            <a:off x="4962525" y="4362450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4" name="Skiplist link"/>
          <p:cNvSpPr/>
          <p:nvPr/>
        </p:nvSpPr>
        <p:spPr>
          <a:xfrm>
            <a:off x="5467350" y="4362450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5" name="Skiplist link"/>
          <p:cNvSpPr/>
          <p:nvPr/>
        </p:nvSpPr>
        <p:spPr>
          <a:xfrm>
            <a:off x="5972175" y="4362450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6" name="Skiplist link"/>
          <p:cNvSpPr/>
          <p:nvPr/>
        </p:nvSpPr>
        <p:spPr>
          <a:xfrm>
            <a:off x="6477000" y="4362450"/>
            <a:ext cx="18097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7" name="Text 9"/>
          <p:cNvSpPr/>
          <p:nvPr/>
        </p:nvSpPr>
        <p:spPr>
          <a:xfrm>
            <a:off x="4286250" y="427672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88" name="Text 9"/>
          <p:cNvSpPr/>
          <p:nvPr/>
        </p:nvSpPr>
        <p:spPr>
          <a:xfrm>
            <a:off x="4581525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A:10</a:t>
            </a:r>
            <a:endParaRPr lang="en-US" sz="900" dirty="0"/>
          </a:p>
        </p:txBody>
      </p:sp>
      <p:sp>
        <p:nvSpPr>
          <p:cNvPr id="89" name="Text 9"/>
          <p:cNvSpPr/>
          <p:nvPr/>
        </p:nvSpPr>
        <p:spPr>
          <a:xfrm>
            <a:off x="5086350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C:6</a:t>
            </a:r>
            <a:endParaRPr lang="en-US" sz="900" dirty="0"/>
          </a:p>
        </p:txBody>
      </p:sp>
      <p:sp>
        <p:nvSpPr>
          <p:cNvPr id="90" name="Text 9"/>
          <p:cNvSpPr/>
          <p:nvPr/>
        </p:nvSpPr>
        <p:spPr>
          <a:xfrm>
            <a:off x="5591175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D:8</a:t>
            </a:r>
            <a:endParaRPr lang="en-US" sz="900" dirty="0"/>
          </a:p>
        </p:txBody>
      </p:sp>
      <p:sp>
        <p:nvSpPr>
          <p:cNvPr id="91" name="Text 9"/>
          <p:cNvSpPr/>
          <p:nvPr/>
        </p:nvSpPr>
        <p:spPr>
          <a:xfrm>
            <a:off x="6096000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K:6</a:t>
            </a:r>
            <a:endParaRPr lang="en-US" sz="900" dirty="0"/>
          </a:p>
        </p:txBody>
      </p:sp>
      <p:sp>
        <p:nvSpPr>
          <p:cNvPr id="92" name="Text 9"/>
          <p:cNvSpPr/>
          <p:nvPr/>
        </p:nvSpPr>
        <p:spPr>
          <a:xfrm>
            <a:off x="6657975" y="427672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93" name="Text 9"/>
          <p:cNvSpPr/>
          <p:nvPr/>
        </p:nvSpPr>
        <p:spPr>
          <a:xfrm>
            <a:off x="4480560" y="1527048"/>
            <a:ext cx="2148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Skiplist</a:t>
            </a:r>
            <a:endParaRPr lang="en-US" sz="1000" dirty="0"/>
          </a:p>
        </p:txBody>
      </p:sp>
    </p:spTree>
  </p:cSld>
  <p:clrMapOvr>
    <a:masterClrMapping/>
  </p:clrMapOvr>
  <p:transition advClick="0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1097280"/>
            <a:ext cx="1417320" cy="1298448"/>
          </a:xfrm>
          <a:prstGeom prst="roundRect">
            <a:avLst>
              <a:gd name="adj" fmla="val 8451"/>
            </a:avLst>
          </a:prstGeom>
          <a:solidFill>
            <a:srgbClr val="FFFFFF"/>
          </a:solidFill>
          <a:ln w="15240">
            <a:solidFill>
              <a:srgbClr val="C8D0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40080" y="1234440"/>
            <a:ext cx="1143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Insert / update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" y="1609344"/>
            <a:ext cx="1143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2F6F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PUT(A, 12)</a:t>
            </a:r>
            <a:endParaRPr lang="en-US" sz="1700" dirty="0"/>
          </a:p>
        </p:txBody>
      </p:sp>
      <p:sp>
        <p:nvSpPr>
          <p:cNvPr id="6" name="Shape 7"/>
          <p:cNvSpPr/>
          <p:nvPr/>
        </p:nvSpPr>
        <p:spPr>
          <a:xfrm>
            <a:off x="4242816" y="1051560"/>
            <a:ext cx="2633472" cy="1865376"/>
          </a:xfrm>
          <a:prstGeom prst="roundRect">
            <a:avLst>
              <a:gd name="adj" fmla="val 588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8"/>
          <p:cNvSpPr/>
          <p:nvPr/>
        </p:nvSpPr>
        <p:spPr>
          <a:xfrm>
            <a:off x="4480560" y="1216152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Active MemTable</a:t>
            </a:r>
            <a:endParaRPr lang="en-US" sz="1700" dirty="0"/>
          </a:p>
        </p:txBody>
      </p:sp>
      <p:sp>
        <p:nvSpPr>
          <p:cNvPr id="9" name="Shape 12"/>
          <p:cNvSpPr/>
          <p:nvPr/>
        </p:nvSpPr>
        <p:spPr>
          <a:xfrm>
            <a:off x="7360920" y="941832"/>
            <a:ext cx="4315968" cy="4892040"/>
          </a:xfrm>
          <a:prstGeom prst="roundRect">
            <a:avLst>
              <a:gd name="adj" fmla="val 2542"/>
            </a:avLst>
          </a:prstGeom>
          <a:solidFill>
            <a:srgbClr val="FCFDFE"/>
          </a:solidFill>
          <a:ln w="15240">
            <a:solidFill>
              <a:srgbClr val="D4DA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13"/>
          <p:cNvSpPr/>
          <p:nvPr/>
        </p:nvSpPr>
        <p:spPr>
          <a:xfrm>
            <a:off x="7571232" y="1097280"/>
            <a:ext cx="3840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Disk: immutable SSTables</a:t>
            </a:r>
            <a:endParaRPr lang="en-US" sz="1900" dirty="0"/>
          </a:p>
        </p:txBody>
      </p:sp>
      <p:sp>
        <p:nvSpPr>
          <p:cNvPr id="11" name="Text 14"/>
          <p:cNvSpPr/>
          <p:nvPr/>
        </p:nvSpPr>
        <p:spPr>
          <a:xfrm>
            <a:off x="7571232" y="186537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L0</a:t>
            </a:r>
            <a:endParaRPr lang="en-US" sz="1600" dirty="0"/>
          </a:p>
        </p:txBody>
      </p:sp>
      <p:sp>
        <p:nvSpPr>
          <p:cNvPr id="12" name="Text 15"/>
          <p:cNvSpPr/>
          <p:nvPr/>
        </p:nvSpPr>
        <p:spPr>
          <a:xfrm>
            <a:off x="7571232" y="3538728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</a:t>
            </a:r>
            <a:endParaRPr lang="en-US" sz="1600" dirty="0"/>
          </a:p>
        </p:txBody>
      </p:sp>
      <p:sp>
        <p:nvSpPr>
          <p:cNvPr id="13" name="Text 16"/>
          <p:cNvSpPr/>
          <p:nvPr/>
        </p:nvSpPr>
        <p:spPr>
          <a:xfrm>
            <a:off x="7571232" y="497433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L2</a:t>
            </a:r>
            <a:endParaRPr lang="en-US" sz="1600" dirty="0"/>
          </a:p>
        </p:txBody>
      </p:sp>
      <p:sp>
        <p:nvSpPr>
          <p:cNvPr id="14" name="Shape 17"/>
          <p:cNvSpPr/>
          <p:nvPr/>
        </p:nvSpPr>
        <p:spPr>
          <a:xfrm>
            <a:off x="8028432" y="2039112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8"/>
          <p:cNvSpPr/>
          <p:nvPr/>
        </p:nvSpPr>
        <p:spPr>
          <a:xfrm>
            <a:off x="8028432" y="3712464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9"/>
          <p:cNvSpPr/>
          <p:nvPr/>
        </p:nvSpPr>
        <p:spPr>
          <a:xfrm>
            <a:off x="8028432" y="5138928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20"/>
          <p:cNvSpPr/>
          <p:nvPr/>
        </p:nvSpPr>
        <p:spPr>
          <a:xfrm>
            <a:off x="502920" y="4754880"/>
            <a:ext cx="6373368" cy="1078992"/>
          </a:xfrm>
          <a:prstGeom prst="roundRect">
            <a:avLst>
              <a:gd name="adj" fmla="val 10169"/>
            </a:avLst>
          </a:prstGeom>
          <a:solidFill>
            <a:srgbClr val="FFFFFF"/>
          </a:solidFill>
          <a:ln w="1524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21"/>
          <p:cNvSpPr/>
          <p:nvPr/>
        </p:nvSpPr>
        <p:spPr>
          <a:xfrm>
            <a:off x="758952" y="4919472"/>
            <a:ext cx="58795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700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Update A to 12 while the older A:10 is still flushing to disk.</a:t>
            </a:r>
            <a:endParaRPr lang="en-US" sz="1700" dirty="0"/>
          </a:p>
        </p:txBody>
      </p:sp>
      <p:sp>
        <p:nvSpPr>
          <p:cNvPr id="19" name="Text 22"/>
          <p:cNvSpPr/>
          <p:nvPr/>
        </p:nvSpPr>
        <p:spPr>
          <a:xfrm>
            <a:off x="758952" y="5524500"/>
            <a:ext cx="5879592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Reads choose the newest version. Compaction later reclaims the obsolete versions.</a:t>
            </a:r>
            <a:endParaRPr lang="en-US" sz="1100" dirty="0"/>
          </a:p>
        </p:txBody>
      </p:sp>
      <p:sp>
        <p:nvSpPr>
          <p:cNvPr id="20" name="Shape 24"/>
          <p:cNvSpPr/>
          <p:nvPr/>
        </p:nvSpPr>
        <p:spPr>
          <a:xfrm>
            <a:off x="8247888" y="2124075"/>
            <a:ext cx="1298448" cy="847725"/>
          </a:xfrm>
          <a:prstGeom prst="roundRect">
            <a:avLst>
              <a:gd name="adj" fmla="val 11842"/>
            </a:avLst>
          </a:prstGeom>
          <a:solidFill>
            <a:srgbClr val="E7F7F1"/>
          </a:solidFill>
          <a:ln w="15240">
            <a:solidFill>
              <a:srgbClr val="A8DCC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25"/>
          <p:cNvSpPr/>
          <p:nvPr/>
        </p:nvSpPr>
        <p:spPr>
          <a:xfrm>
            <a:off x="8339328" y="2181225"/>
            <a:ext cx="1115568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SSTable #1</a:t>
            </a:r>
            <a:endParaRPr lang="en-US" sz="1100" dirty="0"/>
          </a:p>
        </p:txBody>
      </p:sp>
      <p:sp>
        <p:nvSpPr>
          <p:cNvPr id="22" name="Text 26"/>
          <p:cNvSpPr/>
          <p:nvPr/>
        </p:nvSpPr>
        <p:spPr>
          <a:xfrm>
            <a:off x="8339328" y="2667000"/>
            <a:ext cx="1115568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23" name="Text 27"/>
          <p:cNvSpPr/>
          <p:nvPr/>
        </p:nvSpPr>
        <p:spPr>
          <a:xfrm>
            <a:off x="8339328" y="2352675"/>
            <a:ext cx="1115568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A:7 C:4</a:t>
            </a:r>
            <a:endParaRPr lang="en-US" sz="1000" dirty="0"/>
          </a:p>
        </p:txBody>
      </p:sp>
      <p:sp>
        <p:nvSpPr>
          <p:cNvPr id="24" name="Text 28">
            <a:hlinkClick r:id="rId3" action="ppaction://hlinksldjump" tooltip="← Back"/>
          </p:cNvPr>
          <p:cNvSpPr/>
          <p:nvPr/>
        </p:nvSpPr>
        <p:spPr>
          <a:xfrm>
            <a:off x="502920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 action="ppaction://hlinksldjump" tooltip="← Bac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← Back</a:t>
            </a:r>
            <a:endParaRPr lang="en-US" sz="1050" dirty="0"/>
          </a:p>
        </p:txBody>
      </p:sp>
      <p:sp>
        <p:nvSpPr>
          <p:cNvPr id="25" name="Text 29">
            <a:hlinkClick r:id="rId4" action="ppaction://hlinksldjump" tooltip="Reset"/>
          </p:cNvPr>
          <p:cNvSpPr/>
          <p:nvPr/>
        </p:nvSpPr>
        <p:spPr>
          <a:xfrm>
            <a:off x="1243584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 action="ppaction://hlinksldjump" tooltip="Rese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Reset</a:t>
            </a:r>
            <a:endParaRPr lang="en-US" sz="1050" dirty="0"/>
          </a:p>
        </p:txBody>
      </p:sp>
      <p:sp>
        <p:nvSpPr>
          <p:cNvPr id="26" name="Text 30">
            <a:hlinkClick r:id="rId5" action="ppaction://hlinksldjump" tooltip="Finish Flush"/>
          </p:cNvPr>
          <p:cNvSpPr/>
          <p:nvPr/>
        </p:nvSpPr>
        <p:spPr>
          <a:xfrm>
            <a:off x="4238625" y="6038850"/>
            <a:ext cx="2638425" cy="447675"/>
          </a:xfrm>
          <a:prstGeom prst="rect">
            <a:avLst/>
          </a:prstGeom>
          <a:solidFill>
            <a:srgbClr val="2E70FA"/>
          </a:solidFill>
          <a:ln w="12700">
            <a:solidFill>
              <a:srgbClr val="2E70F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u="sng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5" action="ppaction://hlinksldjump" tooltip="Finish Flush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Finish Flush</a:t>
            </a:r>
            <a:endParaRPr lang="en-US" sz="1500" dirty="0"/>
          </a:p>
        </p:txBody>
      </p:sp>
      <p:sp>
        <p:nvSpPr>
          <p:cNvPr id="27" name="Text 31"/>
          <p:cNvSpPr/>
          <p:nvPr/>
        </p:nvSpPr>
        <p:spPr>
          <a:xfrm>
            <a:off x="5667375" y="6581775"/>
            <a:ext cx="120967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50" dirty="0">
                <a:solidFill>
                  <a:srgbClr val="8B96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16 / 63</a:t>
            </a:r>
            <a:endParaRPr lang="en-US" sz="950" dirty="0"/>
          </a:p>
        </p:txBody>
      </p:sp>
      <p:sp>
        <p:nvSpPr>
          <p:cNvPr id="28" name="Shape 11"/>
          <p:cNvSpPr/>
          <p:nvPr/>
        </p:nvSpPr>
        <p:spPr>
          <a:xfrm>
            <a:off x="1924050" y="1743075"/>
            <a:ext cx="2314575" cy="0"/>
          </a:xfrm>
          <a:prstGeom prst="line">
            <a:avLst/>
          </a:prstGeom>
          <a:noFill/>
          <a:ln w="27940">
            <a:solidFill>
              <a:srgbClr val="2F6FEB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29" name="Shape 7"/>
          <p:cNvSpPr/>
          <p:nvPr/>
        </p:nvSpPr>
        <p:spPr>
          <a:xfrm>
            <a:off x="4238625" y="3086100"/>
            <a:ext cx="2638425" cy="1495425"/>
          </a:xfrm>
          <a:prstGeom prst="roundRect">
            <a:avLst>
              <a:gd name="adj" fmla="val 5882"/>
            </a:avLst>
          </a:prstGeom>
          <a:solidFill>
            <a:srgbClr val="FFF2DC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8"/>
          <p:cNvSpPr/>
          <p:nvPr/>
        </p:nvSpPr>
        <p:spPr>
          <a:xfrm>
            <a:off x="4333875" y="3181350"/>
            <a:ext cx="2447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Immutable MemTable</a:t>
            </a:r>
            <a:endParaRPr lang="en-US" sz="1600" dirty="0"/>
          </a:p>
        </p:txBody>
      </p:sp>
      <p:sp>
        <p:nvSpPr>
          <p:cNvPr id="31" name="Text 9"/>
          <p:cNvSpPr/>
          <p:nvPr/>
        </p:nvSpPr>
        <p:spPr>
          <a:xfrm>
            <a:off x="4295775" y="3495675"/>
            <a:ext cx="25241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Read-only skiplist · flushing</a:t>
            </a:r>
            <a:endParaRPr lang="en-US" sz="1000" dirty="0"/>
          </a:p>
        </p:txBody>
      </p:sp>
      <p:sp>
        <p:nvSpPr>
          <p:cNvPr id="36" name="Text 8"/>
          <p:cNvSpPr/>
          <p:nvPr/>
        </p:nvSpPr>
        <p:spPr>
          <a:xfrm>
            <a:off x="7905750" y="3000375"/>
            <a:ext cx="333375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Writing SSTable #2</a:t>
            </a:r>
            <a:endParaRPr lang="en-US" sz="1500" dirty="0"/>
          </a:p>
        </p:txBody>
      </p:sp>
      <p:sp>
        <p:nvSpPr>
          <p:cNvPr id="37" name="Text 9"/>
          <p:cNvSpPr/>
          <p:nvPr/>
        </p:nvSpPr>
        <p:spPr>
          <a:xfrm>
            <a:off x="7905750" y="3286125"/>
            <a:ext cx="3333750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  C   D   K</a:t>
            </a:r>
            <a:endParaRPr lang="en-US" sz="1400" dirty="0"/>
          </a:p>
        </p:txBody>
      </p:sp>
      <p:sp>
        <p:nvSpPr>
          <p:cNvPr id="38" name="Text 9"/>
          <p:cNvSpPr/>
          <p:nvPr/>
        </p:nvSpPr>
        <p:spPr>
          <a:xfrm>
            <a:off x="7905750" y="3495675"/>
            <a:ext cx="33337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 yet available in L0</a:t>
            </a:r>
            <a:endParaRPr lang="en-US" sz="1000" dirty="0"/>
          </a:p>
        </p:txBody>
      </p:sp>
      <p:sp>
        <p:nvSpPr>
          <p:cNvPr id="39" name="Text 26"/>
          <p:cNvSpPr/>
          <p:nvPr/>
        </p:nvSpPr>
        <p:spPr>
          <a:xfrm>
            <a:off x="8339328" y="2809875"/>
            <a:ext cx="1115568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40" name="Text 9"/>
          <p:cNvSpPr/>
          <p:nvPr/>
        </p:nvSpPr>
        <p:spPr>
          <a:xfrm>
            <a:off x="7991475" y="3781425"/>
            <a:ext cx="3371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Building Bloom filter + index file</a:t>
            </a:r>
            <a:endParaRPr lang="en-US" sz="1000" dirty="0"/>
          </a:p>
        </p:txBody>
      </p:sp>
      <p:sp>
        <p:nvSpPr>
          <p:cNvPr id="41" name="Text 9"/>
          <p:cNvSpPr/>
          <p:nvPr/>
        </p:nvSpPr>
        <p:spPr>
          <a:xfrm>
            <a:off x="7553325" y="5334000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filter: definitely absent or possibly present</a:t>
            </a:r>
            <a:endParaRPr lang="en-US" sz="1000" dirty="0"/>
          </a:p>
        </p:txBody>
      </p:sp>
      <p:sp>
        <p:nvSpPr>
          <p:cNvPr id="42" name="Text 9"/>
          <p:cNvSpPr/>
          <p:nvPr/>
        </p:nvSpPr>
        <p:spPr>
          <a:xfrm>
            <a:off x="7553325" y="5553075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file: key to position in the data file</a:t>
            </a:r>
            <a:endParaRPr lang="en-US" sz="1000" dirty="0"/>
          </a:p>
        </p:txBody>
      </p:sp>
      <p:sp>
        <p:nvSpPr>
          <p:cNvPr id="43" name="Text 27"/>
          <p:cNvSpPr/>
          <p:nvPr/>
        </p:nvSpPr>
        <p:spPr>
          <a:xfrm>
            <a:off x="8339328" y="2505075"/>
            <a:ext cx="1115568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F:9 H:2</a:t>
            </a:r>
            <a:endParaRPr lang="en-US" sz="1000" dirty="0"/>
          </a:p>
        </p:txBody>
      </p:sp>
      <p:sp>
        <p:nvSpPr>
          <p:cNvPr id="44" name="Skiplist link"/>
          <p:cNvSpPr/>
          <p:nvPr/>
        </p:nvSpPr>
        <p:spPr>
          <a:xfrm>
            <a:off x="4772025" y="22574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5" name="Skiplist link"/>
          <p:cNvSpPr/>
          <p:nvPr/>
        </p:nvSpPr>
        <p:spPr>
          <a:xfrm>
            <a:off x="4772025" y="201930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6" name="Skiplist link"/>
          <p:cNvSpPr/>
          <p:nvPr/>
        </p:nvSpPr>
        <p:spPr>
          <a:xfrm>
            <a:off x="5276850" y="22574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7" name="Skiplist link"/>
          <p:cNvSpPr/>
          <p:nvPr/>
        </p:nvSpPr>
        <p:spPr>
          <a:xfrm>
            <a:off x="5276850" y="201930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8" name="Skiplist link"/>
          <p:cNvSpPr/>
          <p:nvPr/>
        </p:nvSpPr>
        <p:spPr>
          <a:xfrm>
            <a:off x="4524375" y="193357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9" name="Skiplist link"/>
          <p:cNvSpPr/>
          <p:nvPr/>
        </p:nvSpPr>
        <p:spPr>
          <a:xfrm>
            <a:off x="4962525" y="193357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0" name="Skiplist link"/>
          <p:cNvSpPr/>
          <p:nvPr/>
        </p:nvSpPr>
        <p:spPr>
          <a:xfrm>
            <a:off x="5467350" y="1933575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1" name="Text 9"/>
          <p:cNvSpPr/>
          <p:nvPr/>
        </p:nvSpPr>
        <p:spPr>
          <a:xfrm>
            <a:off x="4286250" y="184785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52" name="Text 9"/>
          <p:cNvSpPr/>
          <p:nvPr/>
        </p:nvSpPr>
        <p:spPr>
          <a:xfrm>
            <a:off x="4581525" y="184785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900" dirty="0"/>
          </a:p>
        </p:txBody>
      </p:sp>
      <p:sp>
        <p:nvSpPr>
          <p:cNvPr id="53" name="Text 9"/>
          <p:cNvSpPr/>
          <p:nvPr/>
        </p:nvSpPr>
        <p:spPr>
          <a:xfrm>
            <a:off x="5086350" y="184785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54" name="Text 9"/>
          <p:cNvSpPr/>
          <p:nvPr/>
        </p:nvSpPr>
        <p:spPr>
          <a:xfrm>
            <a:off x="6657975" y="184785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55" name="Skiplist link"/>
          <p:cNvSpPr/>
          <p:nvPr/>
        </p:nvSpPr>
        <p:spPr>
          <a:xfrm>
            <a:off x="4524375" y="2171700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6" name="Skiplist link"/>
          <p:cNvSpPr/>
          <p:nvPr/>
        </p:nvSpPr>
        <p:spPr>
          <a:xfrm>
            <a:off x="4962525" y="2171700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7" name="Skiplist link"/>
          <p:cNvSpPr/>
          <p:nvPr/>
        </p:nvSpPr>
        <p:spPr>
          <a:xfrm>
            <a:off x="5467350" y="2171700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8" name="Text 9"/>
          <p:cNvSpPr/>
          <p:nvPr/>
        </p:nvSpPr>
        <p:spPr>
          <a:xfrm>
            <a:off x="4286250" y="20859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59" name="Text 9"/>
          <p:cNvSpPr/>
          <p:nvPr/>
        </p:nvSpPr>
        <p:spPr>
          <a:xfrm>
            <a:off x="4581525" y="20859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900" dirty="0"/>
          </a:p>
        </p:txBody>
      </p:sp>
      <p:sp>
        <p:nvSpPr>
          <p:cNvPr id="60" name="Text 9"/>
          <p:cNvSpPr/>
          <p:nvPr/>
        </p:nvSpPr>
        <p:spPr>
          <a:xfrm>
            <a:off x="5086350" y="20859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61" name="Text 9"/>
          <p:cNvSpPr/>
          <p:nvPr/>
        </p:nvSpPr>
        <p:spPr>
          <a:xfrm>
            <a:off x="6657975" y="20859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62" name="Skiplist link"/>
          <p:cNvSpPr/>
          <p:nvPr/>
        </p:nvSpPr>
        <p:spPr>
          <a:xfrm>
            <a:off x="4524375" y="240982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3" name="Skiplist link"/>
          <p:cNvSpPr/>
          <p:nvPr/>
        </p:nvSpPr>
        <p:spPr>
          <a:xfrm>
            <a:off x="4962525" y="240982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4" name="Skiplist link"/>
          <p:cNvSpPr/>
          <p:nvPr/>
        </p:nvSpPr>
        <p:spPr>
          <a:xfrm>
            <a:off x="5467350" y="2409825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5" name="Text 9"/>
          <p:cNvSpPr/>
          <p:nvPr/>
        </p:nvSpPr>
        <p:spPr>
          <a:xfrm>
            <a:off x="4286250" y="23241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66" name="Text 9"/>
          <p:cNvSpPr/>
          <p:nvPr/>
        </p:nvSpPr>
        <p:spPr>
          <a:xfrm>
            <a:off x="4581525" y="23241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A:12</a:t>
            </a:r>
            <a:endParaRPr lang="en-US" sz="900" dirty="0"/>
          </a:p>
        </p:txBody>
      </p:sp>
      <p:sp>
        <p:nvSpPr>
          <p:cNvPr id="67" name="Text 9"/>
          <p:cNvSpPr/>
          <p:nvPr/>
        </p:nvSpPr>
        <p:spPr>
          <a:xfrm>
            <a:off x="5086350" y="23241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M:5</a:t>
            </a:r>
            <a:endParaRPr lang="en-US" sz="900" dirty="0"/>
          </a:p>
        </p:txBody>
      </p:sp>
      <p:sp>
        <p:nvSpPr>
          <p:cNvPr id="68" name="Text 9"/>
          <p:cNvSpPr/>
          <p:nvPr/>
        </p:nvSpPr>
        <p:spPr>
          <a:xfrm>
            <a:off x="6657975" y="23241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69" name="Skiplist link"/>
          <p:cNvSpPr/>
          <p:nvPr/>
        </p:nvSpPr>
        <p:spPr>
          <a:xfrm>
            <a:off x="4772025" y="421005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70" name="Skiplist link"/>
          <p:cNvSpPr/>
          <p:nvPr/>
        </p:nvSpPr>
        <p:spPr>
          <a:xfrm>
            <a:off x="4772025" y="39719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71" name="Skiplist link"/>
          <p:cNvSpPr/>
          <p:nvPr/>
        </p:nvSpPr>
        <p:spPr>
          <a:xfrm>
            <a:off x="5781675" y="421005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72" name="Skiplist link"/>
          <p:cNvSpPr/>
          <p:nvPr/>
        </p:nvSpPr>
        <p:spPr>
          <a:xfrm>
            <a:off x="6286500" y="421005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73" name="Skiplist link"/>
          <p:cNvSpPr/>
          <p:nvPr/>
        </p:nvSpPr>
        <p:spPr>
          <a:xfrm>
            <a:off x="6286500" y="39719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74" name="Skiplist link"/>
          <p:cNvSpPr/>
          <p:nvPr/>
        </p:nvSpPr>
        <p:spPr>
          <a:xfrm>
            <a:off x="4524375" y="3886200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5" name="Skiplist link"/>
          <p:cNvSpPr/>
          <p:nvPr/>
        </p:nvSpPr>
        <p:spPr>
          <a:xfrm>
            <a:off x="4962525" y="3886200"/>
            <a:ext cx="113347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6" name="Skiplist link"/>
          <p:cNvSpPr/>
          <p:nvPr/>
        </p:nvSpPr>
        <p:spPr>
          <a:xfrm>
            <a:off x="6477000" y="3886200"/>
            <a:ext cx="18097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7" name="Text 9"/>
          <p:cNvSpPr/>
          <p:nvPr/>
        </p:nvSpPr>
        <p:spPr>
          <a:xfrm>
            <a:off x="4286250" y="38004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78" name="Text 9"/>
          <p:cNvSpPr/>
          <p:nvPr/>
        </p:nvSpPr>
        <p:spPr>
          <a:xfrm>
            <a:off x="4581525" y="38004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900" dirty="0"/>
          </a:p>
        </p:txBody>
      </p:sp>
      <p:sp>
        <p:nvSpPr>
          <p:cNvPr id="79" name="Text 9"/>
          <p:cNvSpPr/>
          <p:nvPr/>
        </p:nvSpPr>
        <p:spPr>
          <a:xfrm>
            <a:off x="6096000" y="38004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</a:t>
            </a:r>
            <a:endParaRPr lang="en-US" sz="900" dirty="0"/>
          </a:p>
        </p:txBody>
      </p:sp>
      <p:sp>
        <p:nvSpPr>
          <p:cNvPr id="80" name="Text 9"/>
          <p:cNvSpPr/>
          <p:nvPr/>
        </p:nvSpPr>
        <p:spPr>
          <a:xfrm>
            <a:off x="6657975" y="38004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81" name="Skiplist link"/>
          <p:cNvSpPr/>
          <p:nvPr/>
        </p:nvSpPr>
        <p:spPr>
          <a:xfrm>
            <a:off x="4524375" y="412432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2" name="Skiplist link"/>
          <p:cNvSpPr/>
          <p:nvPr/>
        </p:nvSpPr>
        <p:spPr>
          <a:xfrm>
            <a:off x="4962525" y="4124325"/>
            <a:ext cx="6286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3" name="Skiplist link"/>
          <p:cNvSpPr/>
          <p:nvPr/>
        </p:nvSpPr>
        <p:spPr>
          <a:xfrm>
            <a:off x="5972175" y="412432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4" name="Skiplist link"/>
          <p:cNvSpPr/>
          <p:nvPr/>
        </p:nvSpPr>
        <p:spPr>
          <a:xfrm>
            <a:off x="6477000" y="4124325"/>
            <a:ext cx="18097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5" name="Text 9"/>
          <p:cNvSpPr/>
          <p:nvPr/>
        </p:nvSpPr>
        <p:spPr>
          <a:xfrm>
            <a:off x="4286250" y="40386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86" name="Text 9"/>
          <p:cNvSpPr/>
          <p:nvPr/>
        </p:nvSpPr>
        <p:spPr>
          <a:xfrm>
            <a:off x="4581525" y="40386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900" dirty="0"/>
          </a:p>
        </p:txBody>
      </p:sp>
      <p:sp>
        <p:nvSpPr>
          <p:cNvPr id="87" name="Text 9"/>
          <p:cNvSpPr/>
          <p:nvPr/>
        </p:nvSpPr>
        <p:spPr>
          <a:xfrm>
            <a:off x="5591175" y="40386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900" dirty="0"/>
          </a:p>
        </p:txBody>
      </p:sp>
      <p:sp>
        <p:nvSpPr>
          <p:cNvPr id="88" name="Text 9"/>
          <p:cNvSpPr/>
          <p:nvPr/>
        </p:nvSpPr>
        <p:spPr>
          <a:xfrm>
            <a:off x="6096000" y="40386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</a:t>
            </a:r>
            <a:endParaRPr lang="en-US" sz="900" dirty="0"/>
          </a:p>
        </p:txBody>
      </p:sp>
      <p:sp>
        <p:nvSpPr>
          <p:cNvPr id="89" name="Text 9"/>
          <p:cNvSpPr/>
          <p:nvPr/>
        </p:nvSpPr>
        <p:spPr>
          <a:xfrm>
            <a:off x="6657975" y="40386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90" name="Skiplist link"/>
          <p:cNvSpPr/>
          <p:nvPr/>
        </p:nvSpPr>
        <p:spPr>
          <a:xfrm>
            <a:off x="4524375" y="4362450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1" name="Skiplist link"/>
          <p:cNvSpPr/>
          <p:nvPr/>
        </p:nvSpPr>
        <p:spPr>
          <a:xfrm>
            <a:off x="4962525" y="4362450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2" name="Skiplist link"/>
          <p:cNvSpPr/>
          <p:nvPr/>
        </p:nvSpPr>
        <p:spPr>
          <a:xfrm>
            <a:off x="5467350" y="4362450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3" name="Skiplist link"/>
          <p:cNvSpPr/>
          <p:nvPr/>
        </p:nvSpPr>
        <p:spPr>
          <a:xfrm>
            <a:off x="5972175" y="4362450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4" name="Skiplist link"/>
          <p:cNvSpPr/>
          <p:nvPr/>
        </p:nvSpPr>
        <p:spPr>
          <a:xfrm>
            <a:off x="6477000" y="4362450"/>
            <a:ext cx="18097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5" name="Text 9"/>
          <p:cNvSpPr/>
          <p:nvPr/>
        </p:nvSpPr>
        <p:spPr>
          <a:xfrm>
            <a:off x="4286250" y="427672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96" name="Text 9"/>
          <p:cNvSpPr/>
          <p:nvPr/>
        </p:nvSpPr>
        <p:spPr>
          <a:xfrm>
            <a:off x="4581525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A:10</a:t>
            </a:r>
            <a:endParaRPr lang="en-US" sz="900" dirty="0"/>
          </a:p>
        </p:txBody>
      </p:sp>
      <p:sp>
        <p:nvSpPr>
          <p:cNvPr id="97" name="Text 9"/>
          <p:cNvSpPr/>
          <p:nvPr/>
        </p:nvSpPr>
        <p:spPr>
          <a:xfrm>
            <a:off x="5086350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C:6</a:t>
            </a:r>
            <a:endParaRPr lang="en-US" sz="900" dirty="0"/>
          </a:p>
        </p:txBody>
      </p:sp>
      <p:sp>
        <p:nvSpPr>
          <p:cNvPr id="98" name="Text 9"/>
          <p:cNvSpPr/>
          <p:nvPr/>
        </p:nvSpPr>
        <p:spPr>
          <a:xfrm>
            <a:off x="5591175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D:8</a:t>
            </a:r>
            <a:endParaRPr lang="en-US" sz="900" dirty="0"/>
          </a:p>
        </p:txBody>
      </p:sp>
      <p:sp>
        <p:nvSpPr>
          <p:cNvPr id="99" name="Text 9"/>
          <p:cNvSpPr/>
          <p:nvPr/>
        </p:nvSpPr>
        <p:spPr>
          <a:xfrm>
            <a:off x="6096000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K:6</a:t>
            </a:r>
            <a:endParaRPr lang="en-US" sz="900" dirty="0"/>
          </a:p>
        </p:txBody>
      </p:sp>
      <p:sp>
        <p:nvSpPr>
          <p:cNvPr id="100" name="Text 9"/>
          <p:cNvSpPr/>
          <p:nvPr/>
        </p:nvSpPr>
        <p:spPr>
          <a:xfrm>
            <a:off x="6657975" y="427672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101" name="Text 9"/>
          <p:cNvSpPr/>
          <p:nvPr/>
        </p:nvSpPr>
        <p:spPr>
          <a:xfrm>
            <a:off x="4480560" y="1527048"/>
            <a:ext cx="2148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Skiplist</a:t>
            </a:r>
            <a:endParaRPr lang="en-US" sz="1000" dirty="0"/>
          </a:p>
        </p:txBody>
      </p:sp>
    </p:spTree>
  </p:cSld>
  <p:clrMapOvr>
    <a:masterClrMapping/>
  </p:clrMapOvr>
  <p:transition advClick="0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7"/>
          <p:cNvSpPr/>
          <p:nvPr/>
        </p:nvSpPr>
        <p:spPr>
          <a:xfrm>
            <a:off x="4242816" y="1051560"/>
            <a:ext cx="2633472" cy="1865376"/>
          </a:xfrm>
          <a:prstGeom prst="roundRect">
            <a:avLst>
              <a:gd name="adj" fmla="val 588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8"/>
          <p:cNvSpPr/>
          <p:nvPr/>
        </p:nvSpPr>
        <p:spPr>
          <a:xfrm>
            <a:off x="4480560" y="1216152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Active MemTable</a:t>
            </a:r>
            <a:endParaRPr lang="en-US" sz="1700" dirty="0"/>
          </a:p>
        </p:txBody>
      </p:sp>
      <p:sp>
        <p:nvSpPr>
          <p:cNvPr id="5" name="Shape 12"/>
          <p:cNvSpPr/>
          <p:nvPr/>
        </p:nvSpPr>
        <p:spPr>
          <a:xfrm>
            <a:off x="7360920" y="941832"/>
            <a:ext cx="4315968" cy="4892040"/>
          </a:xfrm>
          <a:prstGeom prst="roundRect">
            <a:avLst>
              <a:gd name="adj" fmla="val 2542"/>
            </a:avLst>
          </a:prstGeom>
          <a:solidFill>
            <a:srgbClr val="FCFDFE"/>
          </a:solidFill>
          <a:ln w="15240">
            <a:solidFill>
              <a:srgbClr val="D4DA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13"/>
          <p:cNvSpPr/>
          <p:nvPr/>
        </p:nvSpPr>
        <p:spPr>
          <a:xfrm>
            <a:off x="7571232" y="1097280"/>
            <a:ext cx="3840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Disk: immutable SSTables</a:t>
            </a:r>
            <a:endParaRPr lang="en-US" sz="1900" dirty="0"/>
          </a:p>
        </p:txBody>
      </p:sp>
      <p:sp>
        <p:nvSpPr>
          <p:cNvPr id="7" name="Text 14"/>
          <p:cNvSpPr/>
          <p:nvPr/>
        </p:nvSpPr>
        <p:spPr>
          <a:xfrm>
            <a:off x="7571232" y="186537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L0</a:t>
            </a:r>
            <a:endParaRPr lang="en-US" sz="1600" dirty="0"/>
          </a:p>
        </p:txBody>
      </p:sp>
      <p:sp>
        <p:nvSpPr>
          <p:cNvPr id="8" name="Text 15"/>
          <p:cNvSpPr/>
          <p:nvPr/>
        </p:nvSpPr>
        <p:spPr>
          <a:xfrm>
            <a:off x="7571232" y="3538728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</a:t>
            </a:r>
            <a:endParaRPr lang="en-US" sz="1600" dirty="0"/>
          </a:p>
        </p:txBody>
      </p:sp>
      <p:sp>
        <p:nvSpPr>
          <p:cNvPr id="9" name="Text 16"/>
          <p:cNvSpPr/>
          <p:nvPr/>
        </p:nvSpPr>
        <p:spPr>
          <a:xfrm>
            <a:off x="7571232" y="497433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L2</a:t>
            </a:r>
            <a:endParaRPr lang="en-US" sz="1600" dirty="0"/>
          </a:p>
        </p:txBody>
      </p:sp>
      <p:sp>
        <p:nvSpPr>
          <p:cNvPr id="10" name="Shape 17"/>
          <p:cNvSpPr/>
          <p:nvPr/>
        </p:nvSpPr>
        <p:spPr>
          <a:xfrm>
            <a:off x="8028432" y="2039112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18"/>
          <p:cNvSpPr/>
          <p:nvPr/>
        </p:nvSpPr>
        <p:spPr>
          <a:xfrm>
            <a:off x="8028432" y="3712464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9"/>
          <p:cNvSpPr/>
          <p:nvPr/>
        </p:nvSpPr>
        <p:spPr>
          <a:xfrm>
            <a:off x="8028432" y="5138928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20"/>
          <p:cNvSpPr/>
          <p:nvPr/>
        </p:nvSpPr>
        <p:spPr>
          <a:xfrm>
            <a:off x="502920" y="4754880"/>
            <a:ext cx="6373368" cy="1078992"/>
          </a:xfrm>
          <a:prstGeom prst="roundRect">
            <a:avLst>
              <a:gd name="adj" fmla="val 10169"/>
            </a:avLst>
          </a:prstGeom>
          <a:solidFill>
            <a:srgbClr val="FFFFFF"/>
          </a:solidFill>
          <a:ln w="1524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21"/>
          <p:cNvSpPr/>
          <p:nvPr/>
        </p:nvSpPr>
        <p:spPr>
          <a:xfrm>
            <a:off x="758952" y="4919472"/>
            <a:ext cx="58795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700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Flush finishes. SSTable #2 is now available in L0.</a:t>
            </a:r>
            <a:endParaRPr lang="en-US" sz="1700" dirty="0"/>
          </a:p>
        </p:txBody>
      </p:sp>
      <p:sp>
        <p:nvSpPr>
          <p:cNvPr id="15" name="Text 22"/>
          <p:cNvSpPr/>
          <p:nvPr/>
        </p:nvSpPr>
        <p:spPr>
          <a:xfrm>
            <a:off x="758952" y="5524500"/>
            <a:ext cx="5879592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immutable buffer is released. Newer writes stay in the active MemTable.</a:t>
            </a:r>
            <a:endParaRPr lang="en-US" sz="1100" dirty="0"/>
          </a:p>
        </p:txBody>
      </p:sp>
      <p:sp>
        <p:nvSpPr>
          <p:cNvPr id="16" name="Shape 24"/>
          <p:cNvSpPr/>
          <p:nvPr/>
        </p:nvSpPr>
        <p:spPr>
          <a:xfrm>
            <a:off x="8247888" y="2124075"/>
            <a:ext cx="1298448" cy="847725"/>
          </a:xfrm>
          <a:prstGeom prst="roundRect">
            <a:avLst>
              <a:gd name="adj" fmla="val 11842"/>
            </a:avLst>
          </a:prstGeom>
          <a:solidFill>
            <a:srgbClr val="E7F7F1"/>
          </a:solidFill>
          <a:ln w="15240">
            <a:solidFill>
              <a:srgbClr val="A8DCC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25"/>
          <p:cNvSpPr/>
          <p:nvPr/>
        </p:nvSpPr>
        <p:spPr>
          <a:xfrm>
            <a:off x="8339328" y="2181225"/>
            <a:ext cx="1115568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SSTable #1</a:t>
            </a:r>
            <a:endParaRPr lang="en-US" sz="1100" dirty="0"/>
          </a:p>
        </p:txBody>
      </p:sp>
      <p:sp>
        <p:nvSpPr>
          <p:cNvPr id="18" name="Text 26"/>
          <p:cNvSpPr/>
          <p:nvPr/>
        </p:nvSpPr>
        <p:spPr>
          <a:xfrm>
            <a:off x="8339328" y="2667000"/>
            <a:ext cx="1115568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19" name="Text 27"/>
          <p:cNvSpPr/>
          <p:nvPr/>
        </p:nvSpPr>
        <p:spPr>
          <a:xfrm>
            <a:off x="8339328" y="2352675"/>
            <a:ext cx="1115568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A:7 C:4</a:t>
            </a:r>
            <a:endParaRPr lang="en-US" sz="1000" dirty="0"/>
          </a:p>
        </p:txBody>
      </p:sp>
      <p:sp>
        <p:nvSpPr>
          <p:cNvPr id="20" name="Shape 28"/>
          <p:cNvSpPr/>
          <p:nvPr/>
        </p:nvSpPr>
        <p:spPr>
          <a:xfrm>
            <a:off x="9665208" y="2124075"/>
            <a:ext cx="1298448" cy="847725"/>
          </a:xfrm>
          <a:prstGeom prst="roundRect">
            <a:avLst>
              <a:gd name="adj" fmla="val 11842"/>
            </a:avLst>
          </a:prstGeom>
          <a:solidFill>
            <a:srgbClr val="E7F7F1"/>
          </a:solidFill>
          <a:ln w="15240">
            <a:solidFill>
              <a:srgbClr val="A8DCC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29"/>
          <p:cNvSpPr/>
          <p:nvPr/>
        </p:nvSpPr>
        <p:spPr>
          <a:xfrm>
            <a:off x="9756648" y="2181225"/>
            <a:ext cx="1115568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SSTable #2</a:t>
            </a:r>
            <a:endParaRPr lang="en-US" sz="1100" dirty="0"/>
          </a:p>
        </p:txBody>
      </p:sp>
      <p:sp>
        <p:nvSpPr>
          <p:cNvPr id="22" name="Text 30"/>
          <p:cNvSpPr/>
          <p:nvPr/>
        </p:nvSpPr>
        <p:spPr>
          <a:xfrm>
            <a:off x="9756648" y="2667000"/>
            <a:ext cx="1115568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23" name="Text 31"/>
          <p:cNvSpPr/>
          <p:nvPr/>
        </p:nvSpPr>
        <p:spPr>
          <a:xfrm>
            <a:off x="9756648" y="2352675"/>
            <a:ext cx="1115568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A:10 C:6</a:t>
            </a:r>
            <a:endParaRPr lang="en-US" sz="1000" dirty="0"/>
          </a:p>
        </p:txBody>
      </p:sp>
      <p:sp>
        <p:nvSpPr>
          <p:cNvPr id="24" name="Text 32">
            <a:hlinkClick r:id="rId3" action="ppaction://hlinksldjump" tooltip="← Back"/>
          </p:cNvPr>
          <p:cNvSpPr/>
          <p:nvPr/>
        </p:nvSpPr>
        <p:spPr>
          <a:xfrm>
            <a:off x="502920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 action="ppaction://hlinksldjump" tooltip="← Bac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← Back</a:t>
            </a:r>
            <a:endParaRPr lang="en-US" sz="1050" dirty="0"/>
          </a:p>
        </p:txBody>
      </p:sp>
      <p:sp>
        <p:nvSpPr>
          <p:cNvPr id="25" name="Text 33">
            <a:hlinkClick r:id="rId4" action="ppaction://hlinksldjump" tooltip="Reset"/>
          </p:cNvPr>
          <p:cNvSpPr/>
          <p:nvPr/>
        </p:nvSpPr>
        <p:spPr>
          <a:xfrm>
            <a:off x="1243584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 action="ppaction://hlinksldjump" tooltip="Rese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Reset</a:t>
            </a:r>
            <a:endParaRPr lang="en-US" sz="1050" dirty="0"/>
          </a:p>
        </p:txBody>
      </p:sp>
      <p:sp>
        <p:nvSpPr>
          <p:cNvPr id="26" name="Text 34">
            <a:hlinkClick r:id="rId5" action="ppaction://hlinksldjump" tooltip="Add write L:7"/>
          </p:cNvPr>
          <p:cNvSpPr/>
          <p:nvPr/>
        </p:nvSpPr>
        <p:spPr>
          <a:xfrm>
            <a:off x="4238625" y="6038850"/>
            <a:ext cx="2638425" cy="447675"/>
          </a:xfrm>
          <a:prstGeom prst="rect">
            <a:avLst/>
          </a:prstGeom>
          <a:solidFill>
            <a:srgbClr val="2E70FA"/>
          </a:solidFill>
          <a:ln w="12700">
            <a:solidFill>
              <a:srgbClr val="2E70F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u="sng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5" action="ppaction://hlinksldjump" tooltip="Add write L: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Add write L:7</a:t>
            </a:r>
            <a:endParaRPr lang="en-US" sz="1500" dirty="0"/>
          </a:p>
        </p:txBody>
      </p:sp>
      <p:sp>
        <p:nvSpPr>
          <p:cNvPr id="27" name="Text 35"/>
          <p:cNvSpPr/>
          <p:nvPr/>
        </p:nvSpPr>
        <p:spPr>
          <a:xfrm>
            <a:off x="5667375" y="6581775"/>
            <a:ext cx="120967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50" dirty="0">
                <a:solidFill>
                  <a:srgbClr val="8B96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17 / 63</a:t>
            </a:r>
            <a:endParaRPr lang="en-US" sz="950" dirty="0"/>
          </a:p>
        </p:txBody>
      </p:sp>
      <p:sp>
        <p:nvSpPr>
          <p:cNvPr id="28" name="Shape 7"/>
          <p:cNvSpPr/>
          <p:nvPr/>
        </p:nvSpPr>
        <p:spPr>
          <a:xfrm>
            <a:off x="4238625" y="3086100"/>
            <a:ext cx="2638425" cy="1495425"/>
          </a:xfrm>
          <a:prstGeom prst="roundRect">
            <a:avLst>
              <a:gd name="adj" fmla="val 5882"/>
            </a:avLst>
          </a:prstGeom>
          <a:solidFill>
            <a:srgbClr val="FFF2DC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8"/>
          <p:cNvSpPr/>
          <p:nvPr/>
        </p:nvSpPr>
        <p:spPr>
          <a:xfrm>
            <a:off x="4333875" y="3181350"/>
            <a:ext cx="2447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Immutable MemTable</a:t>
            </a:r>
            <a:endParaRPr lang="en-US" sz="1600" dirty="0"/>
          </a:p>
        </p:txBody>
      </p:sp>
      <p:sp>
        <p:nvSpPr>
          <p:cNvPr id="30" name="Text 9"/>
          <p:cNvSpPr/>
          <p:nvPr/>
        </p:nvSpPr>
        <p:spPr>
          <a:xfrm>
            <a:off x="4295775" y="3495675"/>
            <a:ext cx="25241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Read-only skiplist · empty</a:t>
            </a:r>
            <a:endParaRPr lang="en-US" sz="1000" dirty="0"/>
          </a:p>
        </p:txBody>
      </p:sp>
      <p:sp>
        <p:nvSpPr>
          <p:cNvPr id="35" name="Text 26"/>
          <p:cNvSpPr/>
          <p:nvPr/>
        </p:nvSpPr>
        <p:spPr>
          <a:xfrm>
            <a:off x="8339328" y="2809875"/>
            <a:ext cx="1115568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36" name="Text 30"/>
          <p:cNvSpPr/>
          <p:nvPr/>
        </p:nvSpPr>
        <p:spPr>
          <a:xfrm>
            <a:off x="9756648" y="2809875"/>
            <a:ext cx="1115568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37" name="Text 9"/>
          <p:cNvSpPr/>
          <p:nvPr/>
        </p:nvSpPr>
        <p:spPr>
          <a:xfrm>
            <a:off x="7553325" y="5334000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filter: definitely absent or possibly present</a:t>
            </a:r>
            <a:endParaRPr lang="en-US" sz="1000" dirty="0"/>
          </a:p>
        </p:txBody>
      </p:sp>
      <p:sp>
        <p:nvSpPr>
          <p:cNvPr id="38" name="Text 9"/>
          <p:cNvSpPr/>
          <p:nvPr/>
        </p:nvSpPr>
        <p:spPr>
          <a:xfrm>
            <a:off x="7553325" y="5553075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file: key to position in the data file</a:t>
            </a:r>
            <a:endParaRPr lang="en-US" sz="1000" dirty="0"/>
          </a:p>
        </p:txBody>
      </p:sp>
      <p:sp>
        <p:nvSpPr>
          <p:cNvPr id="39" name="Text 27"/>
          <p:cNvSpPr/>
          <p:nvPr/>
        </p:nvSpPr>
        <p:spPr>
          <a:xfrm>
            <a:off x="8339328" y="2505075"/>
            <a:ext cx="1115568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F:9 H:2</a:t>
            </a:r>
            <a:endParaRPr lang="en-US" sz="1000" dirty="0"/>
          </a:p>
        </p:txBody>
      </p:sp>
      <p:sp>
        <p:nvSpPr>
          <p:cNvPr id="40" name="Text 31"/>
          <p:cNvSpPr/>
          <p:nvPr/>
        </p:nvSpPr>
        <p:spPr>
          <a:xfrm>
            <a:off x="9756648" y="2505075"/>
            <a:ext cx="1115568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D:8 K:6</a:t>
            </a:r>
            <a:endParaRPr lang="en-US" sz="1000" dirty="0"/>
          </a:p>
        </p:txBody>
      </p:sp>
      <p:sp>
        <p:nvSpPr>
          <p:cNvPr id="41" name="Skiplist link"/>
          <p:cNvSpPr/>
          <p:nvPr/>
        </p:nvSpPr>
        <p:spPr>
          <a:xfrm>
            <a:off x="4772025" y="22574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2" name="Skiplist link"/>
          <p:cNvSpPr/>
          <p:nvPr/>
        </p:nvSpPr>
        <p:spPr>
          <a:xfrm>
            <a:off x="4772025" y="201930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3" name="Skiplist link"/>
          <p:cNvSpPr/>
          <p:nvPr/>
        </p:nvSpPr>
        <p:spPr>
          <a:xfrm>
            <a:off x="5276850" y="22574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4" name="Skiplist link"/>
          <p:cNvSpPr/>
          <p:nvPr/>
        </p:nvSpPr>
        <p:spPr>
          <a:xfrm>
            <a:off x="5276850" y="201930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5" name="Skiplist link"/>
          <p:cNvSpPr/>
          <p:nvPr/>
        </p:nvSpPr>
        <p:spPr>
          <a:xfrm>
            <a:off x="4524375" y="193357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6" name="Skiplist link"/>
          <p:cNvSpPr/>
          <p:nvPr/>
        </p:nvSpPr>
        <p:spPr>
          <a:xfrm>
            <a:off x="4962525" y="193357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7" name="Skiplist link"/>
          <p:cNvSpPr/>
          <p:nvPr/>
        </p:nvSpPr>
        <p:spPr>
          <a:xfrm>
            <a:off x="5467350" y="1933575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8" name="Text 9"/>
          <p:cNvSpPr/>
          <p:nvPr/>
        </p:nvSpPr>
        <p:spPr>
          <a:xfrm>
            <a:off x="4286250" y="184785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49" name="Text 9"/>
          <p:cNvSpPr/>
          <p:nvPr/>
        </p:nvSpPr>
        <p:spPr>
          <a:xfrm>
            <a:off x="4581525" y="184785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900" dirty="0"/>
          </a:p>
        </p:txBody>
      </p:sp>
      <p:sp>
        <p:nvSpPr>
          <p:cNvPr id="50" name="Text 9"/>
          <p:cNvSpPr/>
          <p:nvPr/>
        </p:nvSpPr>
        <p:spPr>
          <a:xfrm>
            <a:off x="5086350" y="184785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51" name="Text 9"/>
          <p:cNvSpPr/>
          <p:nvPr/>
        </p:nvSpPr>
        <p:spPr>
          <a:xfrm>
            <a:off x="6657975" y="184785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52" name="Skiplist link"/>
          <p:cNvSpPr/>
          <p:nvPr/>
        </p:nvSpPr>
        <p:spPr>
          <a:xfrm>
            <a:off x="4524375" y="2171700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3" name="Skiplist link"/>
          <p:cNvSpPr/>
          <p:nvPr/>
        </p:nvSpPr>
        <p:spPr>
          <a:xfrm>
            <a:off x="4962525" y="2171700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4" name="Skiplist link"/>
          <p:cNvSpPr/>
          <p:nvPr/>
        </p:nvSpPr>
        <p:spPr>
          <a:xfrm>
            <a:off x="5467350" y="2171700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5" name="Text 9"/>
          <p:cNvSpPr/>
          <p:nvPr/>
        </p:nvSpPr>
        <p:spPr>
          <a:xfrm>
            <a:off x="4286250" y="20859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56" name="Text 9"/>
          <p:cNvSpPr/>
          <p:nvPr/>
        </p:nvSpPr>
        <p:spPr>
          <a:xfrm>
            <a:off x="4581525" y="20859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900" dirty="0"/>
          </a:p>
        </p:txBody>
      </p:sp>
      <p:sp>
        <p:nvSpPr>
          <p:cNvPr id="57" name="Text 9"/>
          <p:cNvSpPr/>
          <p:nvPr/>
        </p:nvSpPr>
        <p:spPr>
          <a:xfrm>
            <a:off x="5086350" y="20859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58" name="Text 9"/>
          <p:cNvSpPr/>
          <p:nvPr/>
        </p:nvSpPr>
        <p:spPr>
          <a:xfrm>
            <a:off x="6657975" y="20859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59" name="Skiplist link"/>
          <p:cNvSpPr/>
          <p:nvPr/>
        </p:nvSpPr>
        <p:spPr>
          <a:xfrm>
            <a:off x="4524375" y="240982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0" name="Skiplist link"/>
          <p:cNvSpPr/>
          <p:nvPr/>
        </p:nvSpPr>
        <p:spPr>
          <a:xfrm>
            <a:off x="4962525" y="240982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1" name="Skiplist link"/>
          <p:cNvSpPr/>
          <p:nvPr/>
        </p:nvSpPr>
        <p:spPr>
          <a:xfrm>
            <a:off x="5467350" y="2409825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2" name="Text 9"/>
          <p:cNvSpPr/>
          <p:nvPr/>
        </p:nvSpPr>
        <p:spPr>
          <a:xfrm>
            <a:off x="4286250" y="23241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63" name="Text 9"/>
          <p:cNvSpPr/>
          <p:nvPr/>
        </p:nvSpPr>
        <p:spPr>
          <a:xfrm>
            <a:off x="4581525" y="23241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A:12</a:t>
            </a:r>
            <a:endParaRPr lang="en-US" sz="900" dirty="0"/>
          </a:p>
        </p:txBody>
      </p:sp>
      <p:sp>
        <p:nvSpPr>
          <p:cNvPr id="64" name="Text 9"/>
          <p:cNvSpPr/>
          <p:nvPr/>
        </p:nvSpPr>
        <p:spPr>
          <a:xfrm>
            <a:off x="5086350" y="23241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M:5</a:t>
            </a:r>
            <a:endParaRPr lang="en-US" sz="900" dirty="0"/>
          </a:p>
        </p:txBody>
      </p:sp>
      <p:sp>
        <p:nvSpPr>
          <p:cNvPr id="65" name="Text 9"/>
          <p:cNvSpPr/>
          <p:nvPr/>
        </p:nvSpPr>
        <p:spPr>
          <a:xfrm>
            <a:off x="6657975" y="23241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66" name="Skiplist link"/>
          <p:cNvSpPr/>
          <p:nvPr/>
        </p:nvSpPr>
        <p:spPr>
          <a:xfrm>
            <a:off x="4524375" y="3886200"/>
            <a:ext cx="21336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7" name="Text 9"/>
          <p:cNvSpPr/>
          <p:nvPr/>
        </p:nvSpPr>
        <p:spPr>
          <a:xfrm>
            <a:off x="4286250" y="38004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68" name="Text 9"/>
          <p:cNvSpPr/>
          <p:nvPr/>
        </p:nvSpPr>
        <p:spPr>
          <a:xfrm>
            <a:off x="6657975" y="38004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69" name="Skiplist link"/>
          <p:cNvSpPr/>
          <p:nvPr/>
        </p:nvSpPr>
        <p:spPr>
          <a:xfrm>
            <a:off x="4524375" y="4124325"/>
            <a:ext cx="21336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0" name="Text 9"/>
          <p:cNvSpPr/>
          <p:nvPr/>
        </p:nvSpPr>
        <p:spPr>
          <a:xfrm>
            <a:off x="4286250" y="40386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71" name="Text 9"/>
          <p:cNvSpPr/>
          <p:nvPr/>
        </p:nvSpPr>
        <p:spPr>
          <a:xfrm>
            <a:off x="6657975" y="40386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72" name="Skiplist link"/>
          <p:cNvSpPr/>
          <p:nvPr/>
        </p:nvSpPr>
        <p:spPr>
          <a:xfrm>
            <a:off x="4524375" y="4362450"/>
            <a:ext cx="21336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3" name="Text 9"/>
          <p:cNvSpPr/>
          <p:nvPr/>
        </p:nvSpPr>
        <p:spPr>
          <a:xfrm>
            <a:off x="4286250" y="427672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74" name="Text 9"/>
          <p:cNvSpPr/>
          <p:nvPr/>
        </p:nvSpPr>
        <p:spPr>
          <a:xfrm>
            <a:off x="6657975" y="427672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75" name="Text 9"/>
          <p:cNvSpPr/>
          <p:nvPr/>
        </p:nvSpPr>
        <p:spPr>
          <a:xfrm>
            <a:off x="4480560" y="1527048"/>
            <a:ext cx="2148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Skiplist</a:t>
            </a:r>
            <a:endParaRPr lang="en-US" sz="1000" dirty="0"/>
          </a:p>
        </p:txBody>
      </p:sp>
    </p:spTree>
  </p:cSld>
  <p:clrMapOvr>
    <a:masterClrMapping/>
  </p:clrMapOvr>
  <p:transition advClick="0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1097280"/>
            <a:ext cx="1417320" cy="1298448"/>
          </a:xfrm>
          <a:prstGeom prst="roundRect">
            <a:avLst>
              <a:gd name="adj" fmla="val 8451"/>
            </a:avLst>
          </a:prstGeom>
          <a:solidFill>
            <a:srgbClr val="FFFFFF"/>
          </a:solidFill>
          <a:ln w="15240">
            <a:solidFill>
              <a:srgbClr val="C8D0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40080" y="1234440"/>
            <a:ext cx="1143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Insert / update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" y="1609344"/>
            <a:ext cx="1143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2F6F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PUT(L, 7)</a:t>
            </a:r>
            <a:endParaRPr lang="en-US" sz="1700" dirty="0"/>
          </a:p>
        </p:txBody>
      </p:sp>
      <p:sp>
        <p:nvSpPr>
          <p:cNvPr id="6" name="Shape 7"/>
          <p:cNvSpPr/>
          <p:nvPr/>
        </p:nvSpPr>
        <p:spPr>
          <a:xfrm>
            <a:off x="4242816" y="1051560"/>
            <a:ext cx="2633472" cy="1865376"/>
          </a:xfrm>
          <a:prstGeom prst="roundRect">
            <a:avLst>
              <a:gd name="adj" fmla="val 588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8"/>
          <p:cNvSpPr/>
          <p:nvPr/>
        </p:nvSpPr>
        <p:spPr>
          <a:xfrm>
            <a:off x="4480560" y="1216152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Active MemTable</a:t>
            </a:r>
            <a:endParaRPr lang="en-US" sz="1700" dirty="0"/>
          </a:p>
        </p:txBody>
      </p:sp>
      <p:sp>
        <p:nvSpPr>
          <p:cNvPr id="9" name="Shape 12"/>
          <p:cNvSpPr/>
          <p:nvPr/>
        </p:nvSpPr>
        <p:spPr>
          <a:xfrm>
            <a:off x="7360920" y="941832"/>
            <a:ext cx="4315968" cy="4892040"/>
          </a:xfrm>
          <a:prstGeom prst="roundRect">
            <a:avLst>
              <a:gd name="adj" fmla="val 2542"/>
            </a:avLst>
          </a:prstGeom>
          <a:solidFill>
            <a:srgbClr val="FCFDFE"/>
          </a:solidFill>
          <a:ln w="15240">
            <a:solidFill>
              <a:srgbClr val="D4DA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13"/>
          <p:cNvSpPr/>
          <p:nvPr/>
        </p:nvSpPr>
        <p:spPr>
          <a:xfrm>
            <a:off x="7571232" y="1097280"/>
            <a:ext cx="3840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Disk: immutable SSTables</a:t>
            </a:r>
            <a:endParaRPr lang="en-US" sz="1900" dirty="0"/>
          </a:p>
        </p:txBody>
      </p:sp>
      <p:sp>
        <p:nvSpPr>
          <p:cNvPr id="11" name="Text 14"/>
          <p:cNvSpPr/>
          <p:nvPr/>
        </p:nvSpPr>
        <p:spPr>
          <a:xfrm>
            <a:off x="7571232" y="186537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L0</a:t>
            </a:r>
            <a:endParaRPr lang="en-US" sz="1600" dirty="0"/>
          </a:p>
        </p:txBody>
      </p:sp>
      <p:sp>
        <p:nvSpPr>
          <p:cNvPr id="12" name="Text 15"/>
          <p:cNvSpPr/>
          <p:nvPr/>
        </p:nvSpPr>
        <p:spPr>
          <a:xfrm>
            <a:off x="7571232" y="3538728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</a:t>
            </a:r>
            <a:endParaRPr lang="en-US" sz="1600" dirty="0"/>
          </a:p>
        </p:txBody>
      </p:sp>
      <p:sp>
        <p:nvSpPr>
          <p:cNvPr id="13" name="Text 16"/>
          <p:cNvSpPr/>
          <p:nvPr/>
        </p:nvSpPr>
        <p:spPr>
          <a:xfrm>
            <a:off x="7571232" y="497433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L2</a:t>
            </a:r>
            <a:endParaRPr lang="en-US" sz="1600" dirty="0"/>
          </a:p>
        </p:txBody>
      </p:sp>
      <p:sp>
        <p:nvSpPr>
          <p:cNvPr id="14" name="Shape 17"/>
          <p:cNvSpPr/>
          <p:nvPr/>
        </p:nvSpPr>
        <p:spPr>
          <a:xfrm>
            <a:off x="8028432" y="2039112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8"/>
          <p:cNvSpPr/>
          <p:nvPr/>
        </p:nvSpPr>
        <p:spPr>
          <a:xfrm>
            <a:off x="8028432" y="3712464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9"/>
          <p:cNvSpPr/>
          <p:nvPr/>
        </p:nvSpPr>
        <p:spPr>
          <a:xfrm>
            <a:off x="8028432" y="5138928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20"/>
          <p:cNvSpPr/>
          <p:nvPr/>
        </p:nvSpPr>
        <p:spPr>
          <a:xfrm>
            <a:off x="502920" y="4754880"/>
            <a:ext cx="6373368" cy="1078992"/>
          </a:xfrm>
          <a:prstGeom prst="roundRect">
            <a:avLst>
              <a:gd name="adj" fmla="val 10169"/>
            </a:avLst>
          </a:prstGeom>
          <a:solidFill>
            <a:srgbClr val="FFFFFF"/>
          </a:solidFill>
          <a:ln w="1524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21"/>
          <p:cNvSpPr/>
          <p:nvPr/>
        </p:nvSpPr>
        <p:spPr>
          <a:xfrm>
            <a:off x="758952" y="4919472"/>
            <a:ext cx="58795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700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PUT L:7 enters the active MemTable.</a:t>
            </a:r>
            <a:endParaRPr lang="en-US" sz="1700" dirty="0"/>
          </a:p>
        </p:txBody>
      </p:sp>
      <p:sp>
        <p:nvSpPr>
          <p:cNvPr id="20" name="Shape 24"/>
          <p:cNvSpPr/>
          <p:nvPr/>
        </p:nvSpPr>
        <p:spPr>
          <a:xfrm>
            <a:off x="8247888" y="2124075"/>
            <a:ext cx="1298448" cy="847725"/>
          </a:xfrm>
          <a:prstGeom prst="roundRect">
            <a:avLst>
              <a:gd name="adj" fmla="val 11842"/>
            </a:avLst>
          </a:prstGeom>
          <a:solidFill>
            <a:srgbClr val="E7F7F1"/>
          </a:solidFill>
          <a:ln w="15240">
            <a:solidFill>
              <a:srgbClr val="A8DCC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25"/>
          <p:cNvSpPr/>
          <p:nvPr/>
        </p:nvSpPr>
        <p:spPr>
          <a:xfrm>
            <a:off x="8339328" y="2181225"/>
            <a:ext cx="1115568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SSTable #1</a:t>
            </a:r>
            <a:endParaRPr lang="en-US" sz="1100" dirty="0"/>
          </a:p>
        </p:txBody>
      </p:sp>
      <p:sp>
        <p:nvSpPr>
          <p:cNvPr id="22" name="Text 26"/>
          <p:cNvSpPr/>
          <p:nvPr/>
        </p:nvSpPr>
        <p:spPr>
          <a:xfrm>
            <a:off x="8339328" y="2667000"/>
            <a:ext cx="1115568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23" name="Text 27"/>
          <p:cNvSpPr/>
          <p:nvPr/>
        </p:nvSpPr>
        <p:spPr>
          <a:xfrm>
            <a:off x="8339328" y="2352675"/>
            <a:ext cx="1115568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A:7 C:4</a:t>
            </a:r>
            <a:endParaRPr lang="en-US" sz="1000" dirty="0"/>
          </a:p>
        </p:txBody>
      </p:sp>
      <p:sp>
        <p:nvSpPr>
          <p:cNvPr id="24" name="Shape 28"/>
          <p:cNvSpPr/>
          <p:nvPr/>
        </p:nvSpPr>
        <p:spPr>
          <a:xfrm>
            <a:off x="9665208" y="2124075"/>
            <a:ext cx="1298448" cy="847725"/>
          </a:xfrm>
          <a:prstGeom prst="roundRect">
            <a:avLst>
              <a:gd name="adj" fmla="val 11842"/>
            </a:avLst>
          </a:prstGeom>
          <a:solidFill>
            <a:srgbClr val="E7F7F1"/>
          </a:solidFill>
          <a:ln w="15240">
            <a:solidFill>
              <a:srgbClr val="A8DCC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9"/>
          <p:cNvSpPr/>
          <p:nvPr/>
        </p:nvSpPr>
        <p:spPr>
          <a:xfrm>
            <a:off x="9756648" y="2181225"/>
            <a:ext cx="1115568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SSTable #2</a:t>
            </a:r>
            <a:endParaRPr lang="en-US" sz="1100" dirty="0"/>
          </a:p>
        </p:txBody>
      </p:sp>
      <p:sp>
        <p:nvSpPr>
          <p:cNvPr id="26" name="Text 30"/>
          <p:cNvSpPr/>
          <p:nvPr/>
        </p:nvSpPr>
        <p:spPr>
          <a:xfrm>
            <a:off x="9756648" y="2667000"/>
            <a:ext cx="1115568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27" name="Text 31"/>
          <p:cNvSpPr/>
          <p:nvPr/>
        </p:nvSpPr>
        <p:spPr>
          <a:xfrm>
            <a:off x="9756648" y="2352675"/>
            <a:ext cx="1115568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A:10 C:6</a:t>
            </a:r>
            <a:endParaRPr lang="en-US" sz="1000" dirty="0"/>
          </a:p>
        </p:txBody>
      </p:sp>
      <p:sp>
        <p:nvSpPr>
          <p:cNvPr id="28" name="Text 32">
            <a:hlinkClick r:id="rId3" action="ppaction://hlinksldjump" tooltip="← Back"/>
          </p:cNvPr>
          <p:cNvSpPr/>
          <p:nvPr/>
        </p:nvSpPr>
        <p:spPr>
          <a:xfrm>
            <a:off x="502920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 action="ppaction://hlinksldjump" tooltip="← Bac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← Back</a:t>
            </a:r>
            <a:endParaRPr lang="en-US" sz="1050" dirty="0"/>
          </a:p>
        </p:txBody>
      </p:sp>
      <p:sp>
        <p:nvSpPr>
          <p:cNvPr id="29" name="Text 33">
            <a:hlinkClick r:id="rId4" action="ppaction://hlinksldjump" tooltip="Reset"/>
          </p:cNvPr>
          <p:cNvSpPr/>
          <p:nvPr/>
        </p:nvSpPr>
        <p:spPr>
          <a:xfrm>
            <a:off x="1243584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 action="ppaction://hlinksldjump" tooltip="Rese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Reset</a:t>
            </a:r>
            <a:endParaRPr lang="en-US" sz="1050" dirty="0"/>
          </a:p>
        </p:txBody>
      </p:sp>
      <p:sp>
        <p:nvSpPr>
          <p:cNvPr id="30" name="Text 34">
            <a:hlinkClick r:id="rId5" action="ppaction://hlinksldjump" tooltip="Add write C:11"/>
          </p:cNvPr>
          <p:cNvSpPr/>
          <p:nvPr/>
        </p:nvSpPr>
        <p:spPr>
          <a:xfrm>
            <a:off x="4238625" y="6038850"/>
            <a:ext cx="2638425" cy="447675"/>
          </a:xfrm>
          <a:prstGeom prst="rect">
            <a:avLst/>
          </a:prstGeom>
          <a:solidFill>
            <a:srgbClr val="2E70FA"/>
          </a:solidFill>
          <a:ln w="12700">
            <a:solidFill>
              <a:srgbClr val="2E70F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u="sng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5" action="ppaction://hlinksldjump" tooltip="Add write C: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Add write C:11</a:t>
            </a:r>
            <a:endParaRPr lang="en-US" sz="1500" dirty="0"/>
          </a:p>
        </p:txBody>
      </p:sp>
      <p:sp>
        <p:nvSpPr>
          <p:cNvPr id="31" name="Text 35"/>
          <p:cNvSpPr/>
          <p:nvPr/>
        </p:nvSpPr>
        <p:spPr>
          <a:xfrm>
            <a:off x="5667375" y="6581775"/>
            <a:ext cx="120967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50" dirty="0">
                <a:solidFill>
                  <a:srgbClr val="8B96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18 / 63</a:t>
            </a:r>
            <a:endParaRPr lang="en-US" sz="950" dirty="0"/>
          </a:p>
        </p:txBody>
      </p:sp>
      <p:sp>
        <p:nvSpPr>
          <p:cNvPr id="32" name="Shape 11"/>
          <p:cNvSpPr/>
          <p:nvPr/>
        </p:nvSpPr>
        <p:spPr>
          <a:xfrm>
            <a:off x="1924050" y="1743075"/>
            <a:ext cx="2314575" cy="0"/>
          </a:xfrm>
          <a:prstGeom prst="line">
            <a:avLst/>
          </a:prstGeom>
          <a:noFill/>
          <a:ln w="27940">
            <a:solidFill>
              <a:srgbClr val="2F6FEB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33" name="Shape 7"/>
          <p:cNvSpPr/>
          <p:nvPr/>
        </p:nvSpPr>
        <p:spPr>
          <a:xfrm>
            <a:off x="4238625" y="3086100"/>
            <a:ext cx="2638425" cy="1495425"/>
          </a:xfrm>
          <a:prstGeom prst="roundRect">
            <a:avLst>
              <a:gd name="adj" fmla="val 5882"/>
            </a:avLst>
          </a:prstGeom>
          <a:solidFill>
            <a:srgbClr val="FFF2DC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8"/>
          <p:cNvSpPr/>
          <p:nvPr/>
        </p:nvSpPr>
        <p:spPr>
          <a:xfrm>
            <a:off x="4333875" y="3181350"/>
            <a:ext cx="2447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Immutable MemTable</a:t>
            </a:r>
            <a:endParaRPr lang="en-US" sz="1600" dirty="0"/>
          </a:p>
        </p:txBody>
      </p:sp>
      <p:sp>
        <p:nvSpPr>
          <p:cNvPr id="35" name="Text 9"/>
          <p:cNvSpPr/>
          <p:nvPr/>
        </p:nvSpPr>
        <p:spPr>
          <a:xfrm>
            <a:off x="4295775" y="3495675"/>
            <a:ext cx="25241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Read-only skiplist · empty</a:t>
            </a:r>
            <a:endParaRPr lang="en-US" sz="1000" dirty="0"/>
          </a:p>
        </p:txBody>
      </p:sp>
      <p:sp>
        <p:nvSpPr>
          <p:cNvPr id="40" name="Text 26"/>
          <p:cNvSpPr/>
          <p:nvPr/>
        </p:nvSpPr>
        <p:spPr>
          <a:xfrm>
            <a:off x="8339328" y="2809875"/>
            <a:ext cx="1115568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41" name="Text 30"/>
          <p:cNvSpPr/>
          <p:nvPr/>
        </p:nvSpPr>
        <p:spPr>
          <a:xfrm>
            <a:off x="9756648" y="2809875"/>
            <a:ext cx="1115568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42" name="Text 9"/>
          <p:cNvSpPr/>
          <p:nvPr/>
        </p:nvSpPr>
        <p:spPr>
          <a:xfrm>
            <a:off x="7553325" y="5334000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filter: definitely absent or possibly present</a:t>
            </a:r>
            <a:endParaRPr lang="en-US" sz="1000" dirty="0"/>
          </a:p>
        </p:txBody>
      </p:sp>
      <p:sp>
        <p:nvSpPr>
          <p:cNvPr id="43" name="Text 9"/>
          <p:cNvSpPr/>
          <p:nvPr/>
        </p:nvSpPr>
        <p:spPr>
          <a:xfrm>
            <a:off x="7553325" y="5553075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file: key to position in the data file</a:t>
            </a:r>
            <a:endParaRPr lang="en-US" sz="1000" dirty="0"/>
          </a:p>
        </p:txBody>
      </p:sp>
      <p:sp>
        <p:nvSpPr>
          <p:cNvPr id="44" name="Text 27"/>
          <p:cNvSpPr/>
          <p:nvPr/>
        </p:nvSpPr>
        <p:spPr>
          <a:xfrm>
            <a:off x="8339328" y="2505075"/>
            <a:ext cx="1115568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F:9 H:2</a:t>
            </a:r>
            <a:endParaRPr lang="en-US" sz="1000" dirty="0"/>
          </a:p>
        </p:txBody>
      </p:sp>
      <p:sp>
        <p:nvSpPr>
          <p:cNvPr id="45" name="Text 31"/>
          <p:cNvSpPr/>
          <p:nvPr/>
        </p:nvSpPr>
        <p:spPr>
          <a:xfrm>
            <a:off x="9756648" y="2505075"/>
            <a:ext cx="1115568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D:8 K:6</a:t>
            </a:r>
            <a:endParaRPr lang="en-US" sz="1000" dirty="0"/>
          </a:p>
        </p:txBody>
      </p:sp>
      <p:sp>
        <p:nvSpPr>
          <p:cNvPr id="46" name="Skiplist link"/>
          <p:cNvSpPr/>
          <p:nvPr/>
        </p:nvSpPr>
        <p:spPr>
          <a:xfrm>
            <a:off x="4772025" y="22574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7" name="Skiplist link"/>
          <p:cNvSpPr/>
          <p:nvPr/>
        </p:nvSpPr>
        <p:spPr>
          <a:xfrm>
            <a:off x="4772025" y="201930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8" name="Skiplist link"/>
          <p:cNvSpPr/>
          <p:nvPr/>
        </p:nvSpPr>
        <p:spPr>
          <a:xfrm>
            <a:off x="5781675" y="22574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9" name="Skiplist link"/>
          <p:cNvSpPr/>
          <p:nvPr/>
        </p:nvSpPr>
        <p:spPr>
          <a:xfrm>
            <a:off x="5781675" y="201930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0" name="Skiplist link"/>
          <p:cNvSpPr/>
          <p:nvPr/>
        </p:nvSpPr>
        <p:spPr>
          <a:xfrm>
            <a:off x="4524375" y="193357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1" name="Skiplist link"/>
          <p:cNvSpPr/>
          <p:nvPr/>
        </p:nvSpPr>
        <p:spPr>
          <a:xfrm>
            <a:off x="4962525" y="1933575"/>
            <a:ext cx="6286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2" name="Skiplist link"/>
          <p:cNvSpPr/>
          <p:nvPr/>
        </p:nvSpPr>
        <p:spPr>
          <a:xfrm>
            <a:off x="5972175" y="1933575"/>
            <a:ext cx="6858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3" name="Text 9"/>
          <p:cNvSpPr/>
          <p:nvPr/>
        </p:nvSpPr>
        <p:spPr>
          <a:xfrm>
            <a:off x="4286250" y="184785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54" name="Text 9"/>
          <p:cNvSpPr/>
          <p:nvPr/>
        </p:nvSpPr>
        <p:spPr>
          <a:xfrm>
            <a:off x="4581525" y="184785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900" dirty="0"/>
          </a:p>
        </p:txBody>
      </p:sp>
      <p:sp>
        <p:nvSpPr>
          <p:cNvPr id="55" name="Text 9"/>
          <p:cNvSpPr/>
          <p:nvPr/>
        </p:nvSpPr>
        <p:spPr>
          <a:xfrm>
            <a:off x="5591175" y="184785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56" name="Text 9"/>
          <p:cNvSpPr/>
          <p:nvPr/>
        </p:nvSpPr>
        <p:spPr>
          <a:xfrm>
            <a:off x="6657975" y="184785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57" name="Skiplist link"/>
          <p:cNvSpPr/>
          <p:nvPr/>
        </p:nvSpPr>
        <p:spPr>
          <a:xfrm>
            <a:off x="4524375" y="2171700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8" name="Skiplist link"/>
          <p:cNvSpPr/>
          <p:nvPr/>
        </p:nvSpPr>
        <p:spPr>
          <a:xfrm>
            <a:off x="4962525" y="2171700"/>
            <a:ext cx="6286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9" name="Skiplist link"/>
          <p:cNvSpPr/>
          <p:nvPr/>
        </p:nvSpPr>
        <p:spPr>
          <a:xfrm>
            <a:off x="5972175" y="2171700"/>
            <a:ext cx="6858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0" name="Text 9"/>
          <p:cNvSpPr/>
          <p:nvPr/>
        </p:nvSpPr>
        <p:spPr>
          <a:xfrm>
            <a:off x="4286250" y="20859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61" name="Text 9"/>
          <p:cNvSpPr/>
          <p:nvPr/>
        </p:nvSpPr>
        <p:spPr>
          <a:xfrm>
            <a:off x="4581525" y="20859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900" dirty="0"/>
          </a:p>
        </p:txBody>
      </p:sp>
      <p:sp>
        <p:nvSpPr>
          <p:cNvPr id="62" name="Text 9"/>
          <p:cNvSpPr/>
          <p:nvPr/>
        </p:nvSpPr>
        <p:spPr>
          <a:xfrm>
            <a:off x="5591175" y="20859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63" name="Text 9"/>
          <p:cNvSpPr/>
          <p:nvPr/>
        </p:nvSpPr>
        <p:spPr>
          <a:xfrm>
            <a:off x="6657975" y="20859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64" name="Skiplist link"/>
          <p:cNvSpPr/>
          <p:nvPr/>
        </p:nvSpPr>
        <p:spPr>
          <a:xfrm>
            <a:off x="4524375" y="240982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5" name="Skiplist link"/>
          <p:cNvSpPr/>
          <p:nvPr/>
        </p:nvSpPr>
        <p:spPr>
          <a:xfrm>
            <a:off x="4962525" y="240982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6" name="Skiplist link"/>
          <p:cNvSpPr/>
          <p:nvPr/>
        </p:nvSpPr>
        <p:spPr>
          <a:xfrm>
            <a:off x="5467350" y="240982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7" name="Skiplist link"/>
          <p:cNvSpPr/>
          <p:nvPr/>
        </p:nvSpPr>
        <p:spPr>
          <a:xfrm>
            <a:off x="5972175" y="2409825"/>
            <a:ext cx="6858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8" name="Text 9"/>
          <p:cNvSpPr/>
          <p:nvPr/>
        </p:nvSpPr>
        <p:spPr>
          <a:xfrm>
            <a:off x="4286250" y="23241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69" name="Text 9"/>
          <p:cNvSpPr/>
          <p:nvPr/>
        </p:nvSpPr>
        <p:spPr>
          <a:xfrm>
            <a:off x="4581525" y="23241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A:12</a:t>
            </a:r>
            <a:endParaRPr lang="en-US" sz="900" dirty="0"/>
          </a:p>
        </p:txBody>
      </p:sp>
      <p:sp>
        <p:nvSpPr>
          <p:cNvPr id="70" name="Text 9"/>
          <p:cNvSpPr/>
          <p:nvPr/>
        </p:nvSpPr>
        <p:spPr>
          <a:xfrm>
            <a:off x="5086350" y="23241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L:7</a:t>
            </a:r>
            <a:endParaRPr lang="en-US" sz="900" dirty="0"/>
          </a:p>
        </p:txBody>
      </p:sp>
      <p:sp>
        <p:nvSpPr>
          <p:cNvPr id="71" name="Text 9"/>
          <p:cNvSpPr/>
          <p:nvPr/>
        </p:nvSpPr>
        <p:spPr>
          <a:xfrm>
            <a:off x="5591175" y="23241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M:5</a:t>
            </a:r>
            <a:endParaRPr lang="en-US" sz="900" dirty="0"/>
          </a:p>
        </p:txBody>
      </p:sp>
      <p:sp>
        <p:nvSpPr>
          <p:cNvPr id="72" name="Text 9"/>
          <p:cNvSpPr/>
          <p:nvPr/>
        </p:nvSpPr>
        <p:spPr>
          <a:xfrm>
            <a:off x="6657975" y="23241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73" name="Skiplist link"/>
          <p:cNvSpPr/>
          <p:nvPr/>
        </p:nvSpPr>
        <p:spPr>
          <a:xfrm>
            <a:off x="4524375" y="3886200"/>
            <a:ext cx="21336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4" name="Text 9"/>
          <p:cNvSpPr/>
          <p:nvPr/>
        </p:nvSpPr>
        <p:spPr>
          <a:xfrm>
            <a:off x="4286250" y="38004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75" name="Text 9"/>
          <p:cNvSpPr/>
          <p:nvPr/>
        </p:nvSpPr>
        <p:spPr>
          <a:xfrm>
            <a:off x="6657975" y="38004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76" name="Skiplist link"/>
          <p:cNvSpPr/>
          <p:nvPr/>
        </p:nvSpPr>
        <p:spPr>
          <a:xfrm>
            <a:off x="4524375" y="4124325"/>
            <a:ext cx="21336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7" name="Text 9"/>
          <p:cNvSpPr/>
          <p:nvPr/>
        </p:nvSpPr>
        <p:spPr>
          <a:xfrm>
            <a:off x="4286250" y="40386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78" name="Text 9"/>
          <p:cNvSpPr/>
          <p:nvPr/>
        </p:nvSpPr>
        <p:spPr>
          <a:xfrm>
            <a:off x="6657975" y="40386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79" name="Skiplist link"/>
          <p:cNvSpPr/>
          <p:nvPr/>
        </p:nvSpPr>
        <p:spPr>
          <a:xfrm>
            <a:off x="4524375" y="4362450"/>
            <a:ext cx="21336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0" name="Text 9"/>
          <p:cNvSpPr/>
          <p:nvPr/>
        </p:nvSpPr>
        <p:spPr>
          <a:xfrm>
            <a:off x="4286250" y="427672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81" name="Text 9"/>
          <p:cNvSpPr/>
          <p:nvPr/>
        </p:nvSpPr>
        <p:spPr>
          <a:xfrm>
            <a:off x="6657975" y="427672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82" name="Text 9"/>
          <p:cNvSpPr/>
          <p:nvPr/>
        </p:nvSpPr>
        <p:spPr>
          <a:xfrm>
            <a:off x="4480560" y="1527048"/>
            <a:ext cx="2148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Skiplist</a:t>
            </a:r>
            <a:endParaRPr lang="en-US" sz="1000" dirty="0"/>
          </a:p>
        </p:txBody>
      </p:sp>
    </p:spTree>
  </p:cSld>
  <p:clrMapOvr>
    <a:masterClrMapping/>
  </p:clrMapOvr>
  <p:transition advClick="0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1097280"/>
            <a:ext cx="1417320" cy="1298448"/>
          </a:xfrm>
          <a:prstGeom prst="roundRect">
            <a:avLst>
              <a:gd name="adj" fmla="val 8451"/>
            </a:avLst>
          </a:prstGeom>
          <a:solidFill>
            <a:srgbClr val="FFFFFF"/>
          </a:solidFill>
          <a:ln w="15240">
            <a:solidFill>
              <a:srgbClr val="C8D0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40080" y="1234440"/>
            <a:ext cx="1143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Insert / update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" y="1609344"/>
            <a:ext cx="1143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2F6F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PUT(C, 11)</a:t>
            </a:r>
            <a:endParaRPr lang="en-US" sz="1700" dirty="0"/>
          </a:p>
        </p:txBody>
      </p:sp>
      <p:sp>
        <p:nvSpPr>
          <p:cNvPr id="6" name="Shape 7"/>
          <p:cNvSpPr/>
          <p:nvPr/>
        </p:nvSpPr>
        <p:spPr>
          <a:xfrm>
            <a:off x="4242816" y="1051560"/>
            <a:ext cx="2633472" cy="1865376"/>
          </a:xfrm>
          <a:prstGeom prst="roundRect">
            <a:avLst>
              <a:gd name="adj" fmla="val 588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8"/>
          <p:cNvSpPr/>
          <p:nvPr/>
        </p:nvSpPr>
        <p:spPr>
          <a:xfrm>
            <a:off x="4480560" y="1216152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Active MemTable</a:t>
            </a:r>
            <a:endParaRPr lang="en-US" sz="1700" dirty="0"/>
          </a:p>
        </p:txBody>
      </p:sp>
      <p:sp>
        <p:nvSpPr>
          <p:cNvPr id="9" name="Shape 12"/>
          <p:cNvSpPr/>
          <p:nvPr/>
        </p:nvSpPr>
        <p:spPr>
          <a:xfrm>
            <a:off x="7360920" y="941832"/>
            <a:ext cx="4315968" cy="4892040"/>
          </a:xfrm>
          <a:prstGeom prst="roundRect">
            <a:avLst>
              <a:gd name="adj" fmla="val 2542"/>
            </a:avLst>
          </a:prstGeom>
          <a:solidFill>
            <a:srgbClr val="FCFDFE"/>
          </a:solidFill>
          <a:ln w="15240">
            <a:solidFill>
              <a:srgbClr val="D4DA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13"/>
          <p:cNvSpPr/>
          <p:nvPr/>
        </p:nvSpPr>
        <p:spPr>
          <a:xfrm>
            <a:off x="7571232" y="1097280"/>
            <a:ext cx="3840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Disk: immutable SSTables</a:t>
            </a:r>
            <a:endParaRPr lang="en-US" sz="1900" dirty="0"/>
          </a:p>
        </p:txBody>
      </p:sp>
      <p:sp>
        <p:nvSpPr>
          <p:cNvPr id="11" name="Text 14"/>
          <p:cNvSpPr/>
          <p:nvPr/>
        </p:nvSpPr>
        <p:spPr>
          <a:xfrm>
            <a:off x="7571232" y="186537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L0</a:t>
            </a:r>
            <a:endParaRPr lang="en-US" sz="1600" dirty="0"/>
          </a:p>
        </p:txBody>
      </p:sp>
      <p:sp>
        <p:nvSpPr>
          <p:cNvPr id="12" name="Text 15"/>
          <p:cNvSpPr/>
          <p:nvPr/>
        </p:nvSpPr>
        <p:spPr>
          <a:xfrm>
            <a:off x="7571232" y="3538728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</a:t>
            </a:r>
            <a:endParaRPr lang="en-US" sz="1600" dirty="0"/>
          </a:p>
        </p:txBody>
      </p:sp>
      <p:sp>
        <p:nvSpPr>
          <p:cNvPr id="13" name="Text 16"/>
          <p:cNvSpPr/>
          <p:nvPr/>
        </p:nvSpPr>
        <p:spPr>
          <a:xfrm>
            <a:off x="7571232" y="497433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L2</a:t>
            </a:r>
            <a:endParaRPr lang="en-US" sz="1600" dirty="0"/>
          </a:p>
        </p:txBody>
      </p:sp>
      <p:sp>
        <p:nvSpPr>
          <p:cNvPr id="14" name="Shape 17"/>
          <p:cNvSpPr/>
          <p:nvPr/>
        </p:nvSpPr>
        <p:spPr>
          <a:xfrm>
            <a:off x="8028432" y="2039112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8"/>
          <p:cNvSpPr/>
          <p:nvPr/>
        </p:nvSpPr>
        <p:spPr>
          <a:xfrm>
            <a:off x="8028432" y="3712464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9"/>
          <p:cNvSpPr/>
          <p:nvPr/>
        </p:nvSpPr>
        <p:spPr>
          <a:xfrm>
            <a:off x="8028432" y="5138928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20"/>
          <p:cNvSpPr/>
          <p:nvPr/>
        </p:nvSpPr>
        <p:spPr>
          <a:xfrm>
            <a:off x="502920" y="4754880"/>
            <a:ext cx="6373368" cy="1078992"/>
          </a:xfrm>
          <a:prstGeom prst="roundRect">
            <a:avLst>
              <a:gd name="adj" fmla="val 10169"/>
            </a:avLst>
          </a:prstGeom>
          <a:solidFill>
            <a:srgbClr val="FFFFFF"/>
          </a:solidFill>
          <a:ln w="1524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21"/>
          <p:cNvSpPr/>
          <p:nvPr/>
        </p:nvSpPr>
        <p:spPr>
          <a:xfrm>
            <a:off x="758952" y="4919472"/>
            <a:ext cx="58795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700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Update C to 11. Older C:6 remains in an immutable SSTable.</a:t>
            </a:r>
            <a:endParaRPr lang="en-US" sz="1700" dirty="0"/>
          </a:p>
        </p:txBody>
      </p:sp>
      <p:sp>
        <p:nvSpPr>
          <p:cNvPr id="19" name="Text 22"/>
          <p:cNvSpPr/>
          <p:nvPr/>
        </p:nvSpPr>
        <p:spPr>
          <a:xfrm>
            <a:off x="758952" y="5524500"/>
            <a:ext cx="5879592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Reads choose the newest version. Compaction later reclaims the obsolete versions.</a:t>
            </a:r>
            <a:endParaRPr lang="en-US" sz="1100" dirty="0"/>
          </a:p>
        </p:txBody>
      </p:sp>
      <p:sp>
        <p:nvSpPr>
          <p:cNvPr id="20" name="Shape 24"/>
          <p:cNvSpPr/>
          <p:nvPr/>
        </p:nvSpPr>
        <p:spPr>
          <a:xfrm>
            <a:off x="8247888" y="2124075"/>
            <a:ext cx="1298448" cy="847725"/>
          </a:xfrm>
          <a:prstGeom prst="roundRect">
            <a:avLst>
              <a:gd name="adj" fmla="val 11842"/>
            </a:avLst>
          </a:prstGeom>
          <a:solidFill>
            <a:srgbClr val="E7F7F1"/>
          </a:solidFill>
          <a:ln w="15240">
            <a:solidFill>
              <a:srgbClr val="A8DCC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25"/>
          <p:cNvSpPr/>
          <p:nvPr/>
        </p:nvSpPr>
        <p:spPr>
          <a:xfrm>
            <a:off x="8339328" y="2181225"/>
            <a:ext cx="1115568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SSTable #1</a:t>
            </a:r>
            <a:endParaRPr lang="en-US" sz="1100" dirty="0"/>
          </a:p>
        </p:txBody>
      </p:sp>
      <p:sp>
        <p:nvSpPr>
          <p:cNvPr id="22" name="Text 26"/>
          <p:cNvSpPr/>
          <p:nvPr/>
        </p:nvSpPr>
        <p:spPr>
          <a:xfrm>
            <a:off x="8339328" y="2667000"/>
            <a:ext cx="1115568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23" name="Text 27"/>
          <p:cNvSpPr/>
          <p:nvPr/>
        </p:nvSpPr>
        <p:spPr>
          <a:xfrm>
            <a:off x="8339328" y="2352675"/>
            <a:ext cx="1115568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A:7 C:4</a:t>
            </a:r>
            <a:endParaRPr lang="en-US" sz="1000" dirty="0"/>
          </a:p>
        </p:txBody>
      </p:sp>
      <p:sp>
        <p:nvSpPr>
          <p:cNvPr id="24" name="Shape 28"/>
          <p:cNvSpPr/>
          <p:nvPr/>
        </p:nvSpPr>
        <p:spPr>
          <a:xfrm>
            <a:off x="9665208" y="2124075"/>
            <a:ext cx="1298448" cy="847725"/>
          </a:xfrm>
          <a:prstGeom prst="roundRect">
            <a:avLst>
              <a:gd name="adj" fmla="val 11842"/>
            </a:avLst>
          </a:prstGeom>
          <a:solidFill>
            <a:srgbClr val="E7F7F1"/>
          </a:solidFill>
          <a:ln w="15240">
            <a:solidFill>
              <a:srgbClr val="A8DCC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9"/>
          <p:cNvSpPr/>
          <p:nvPr/>
        </p:nvSpPr>
        <p:spPr>
          <a:xfrm>
            <a:off x="9756648" y="2181225"/>
            <a:ext cx="1115568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SSTable #2</a:t>
            </a:r>
            <a:endParaRPr lang="en-US" sz="1100" dirty="0"/>
          </a:p>
        </p:txBody>
      </p:sp>
      <p:sp>
        <p:nvSpPr>
          <p:cNvPr id="26" name="Text 30"/>
          <p:cNvSpPr/>
          <p:nvPr/>
        </p:nvSpPr>
        <p:spPr>
          <a:xfrm>
            <a:off x="9756648" y="2667000"/>
            <a:ext cx="1115568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27" name="Text 31"/>
          <p:cNvSpPr/>
          <p:nvPr/>
        </p:nvSpPr>
        <p:spPr>
          <a:xfrm>
            <a:off x="9756648" y="2352675"/>
            <a:ext cx="1115568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A:10 C:6</a:t>
            </a:r>
            <a:endParaRPr lang="en-US" sz="1000" dirty="0"/>
          </a:p>
        </p:txBody>
      </p:sp>
      <p:sp>
        <p:nvSpPr>
          <p:cNvPr id="28" name="Text 32">
            <a:hlinkClick r:id="rId3" action="ppaction://hlinksldjump" tooltip="← Back"/>
          </p:cNvPr>
          <p:cNvSpPr/>
          <p:nvPr/>
        </p:nvSpPr>
        <p:spPr>
          <a:xfrm>
            <a:off x="502920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 action="ppaction://hlinksldjump" tooltip="← Bac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← Back</a:t>
            </a:r>
            <a:endParaRPr lang="en-US" sz="1050" dirty="0"/>
          </a:p>
        </p:txBody>
      </p:sp>
      <p:sp>
        <p:nvSpPr>
          <p:cNvPr id="29" name="Text 33">
            <a:hlinkClick r:id="rId4" action="ppaction://hlinksldjump" tooltip="Reset"/>
          </p:cNvPr>
          <p:cNvSpPr/>
          <p:nvPr/>
        </p:nvSpPr>
        <p:spPr>
          <a:xfrm>
            <a:off x="1243584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 action="ppaction://hlinksldjump" tooltip="Rese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Reset</a:t>
            </a:r>
            <a:endParaRPr lang="en-US" sz="1050" dirty="0"/>
          </a:p>
        </p:txBody>
      </p:sp>
      <p:sp>
        <p:nvSpPr>
          <p:cNvPr id="30" name="Text 34">
            <a:hlinkClick r:id="rId5" action="ppaction://hlinksldjump" tooltip="Freeze MemTable"/>
          </p:cNvPr>
          <p:cNvSpPr/>
          <p:nvPr/>
        </p:nvSpPr>
        <p:spPr>
          <a:xfrm>
            <a:off x="4238625" y="6038850"/>
            <a:ext cx="2638425" cy="447675"/>
          </a:xfrm>
          <a:prstGeom prst="rect">
            <a:avLst/>
          </a:prstGeom>
          <a:solidFill>
            <a:srgbClr val="2E70FA"/>
          </a:solidFill>
          <a:ln w="12700">
            <a:solidFill>
              <a:srgbClr val="2E70F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u="sng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5" action="ppaction://hlinksldjump" tooltip="Freeze MemTab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Freeze MemTable</a:t>
            </a:r>
            <a:endParaRPr lang="en-US" sz="1500" dirty="0"/>
          </a:p>
        </p:txBody>
      </p:sp>
      <p:sp>
        <p:nvSpPr>
          <p:cNvPr id="31" name="Text 35"/>
          <p:cNvSpPr/>
          <p:nvPr/>
        </p:nvSpPr>
        <p:spPr>
          <a:xfrm>
            <a:off x="5667375" y="6581775"/>
            <a:ext cx="120967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50" dirty="0">
                <a:solidFill>
                  <a:srgbClr val="8B96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19 / 63</a:t>
            </a:r>
            <a:endParaRPr lang="en-US" sz="950" dirty="0"/>
          </a:p>
        </p:txBody>
      </p:sp>
      <p:sp>
        <p:nvSpPr>
          <p:cNvPr id="32" name="Shape 11"/>
          <p:cNvSpPr/>
          <p:nvPr/>
        </p:nvSpPr>
        <p:spPr>
          <a:xfrm>
            <a:off x="1924050" y="1743075"/>
            <a:ext cx="2314575" cy="0"/>
          </a:xfrm>
          <a:prstGeom prst="line">
            <a:avLst/>
          </a:prstGeom>
          <a:noFill/>
          <a:ln w="27940">
            <a:solidFill>
              <a:srgbClr val="2F6FEB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33" name="Shape 7"/>
          <p:cNvSpPr/>
          <p:nvPr/>
        </p:nvSpPr>
        <p:spPr>
          <a:xfrm>
            <a:off x="4238625" y="3086100"/>
            <a:ext cx="2638425" cy="1495425"/>
          </a:xfrm>
          <a:prstGeom prst="roundRect">
            <a:avLst>
              <a:gd name="adj" fmla="val 5882"/>
            </a:avLst>
          </a:prstGeom>
          <a:solidFill>
            <a:srgbClr val="FFF2DC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8"/>
          <p:cNvSpPr/>
          <p:nvPr/>
        </p:nvSpPr>
        <p:spPr>
          <a:xfrm>
            <a:off x="4333875" y="3181350"/>
            <a:ext cx="2447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Immutable MemTable</a:t>
            </a:r>
            <a:endParaRPr lang="en-US" sz="1600" dirty="0"/>
          </a:p>
        </p:txBody>
      </p:sp>
      <p:sp>
        <p:nvSpPr>
          <p:cNvPr id="35" name="Text 9"/>
          <p:cNvSpPr/>
          <p:nvPr/>
        </p:nvSpPr>
        <p:spPr>
          <a:xfrm>
            <a:off x="4295775" y="3495675"/>
            <a:ext cx="25241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Read-only skiplist · empty</a:t>
            </a:r>
            <a:endParaRPr lang="en-US" sz="1000" dirty="0"/>
          </a:p>
        </p:txBody>
      </p:sp>
      <p:sp>
        <p:nvSpPr>
          <p:cNvPr id="40" name="Text 26"/>
          <p:cNvSpPr/>
          <p:nvPr/>
        </p:nvSpPr>
        <p:spPr>
          <a:xfrm>
            <a:off x="8339328" y="2809875"/>
            <a:ext cx="1115568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41" name="Text 30"/>
          <p:cNvSpPr/>
          <p:nvPr/>
        </p:nvSpPr>
        <p:spPr>
          <a:xfrm>
            <a:off x="9756648" y="2809875"/>
            <a:ext cx="1115568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42" name="Text 9"/>
          <p:cNvSpPr/>
          <p:nvPr/>
        </p:nvSpPr>
        <p:spPr>
          <a:xfrm>
            <a:off x="7553325" y="5334000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filter: definitely absent or possibly present</a:t>
            </a:r>
            <a:endParaRPr lang="en-US" sz="1000" dirty="0"/>
          </a:p>
        </p:txBody>
      </p:sp>
      <p:sp>
        <p:nvSpPr>
          <p:cNvPr id="43" name="Text 9"/>
          <p:cNvSpPr/>
          <p:nvPr/>
        </p:nvSpPr>
        <p:spPr>
          <a:xfrm>
            <a:off x="7553325" y="5553075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file: key to position in the data file</a:t>
            </a:r>
            <a:endParaRPr lang="en-US" sz="1000" dirty="0"/>
          </a:p>
        </p:txBody>
      </p:sp>
      <p:sp>
        <p:nvSpPr>
          <p:cNvPr id="44" name="Text 27"/>
          <p:cNvSpPr/>
          <p:nvPr/>
        </p:nvSpPr>
        <p:spPr>
          <a:xfrm>
            <a:off x="8339328" y="2505075"/>
            <a:ext cx="1115568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F:9 H:2</a:t>
            </a:r>
            <a:endParaRPr lang="en-US" sz="1000" dirty="0"/>
          </a:p>
        </p:txBody>
      </p:sp>
      <p:sp>
        <p:nvSpPr>
          <p:cNvPr id="45" name="Text 31"/>
          <p:cNvSpPr/>
          <p:nvPr/>
        </p:nvSpPr>
        <p:spPr>
          <a:xfrm>
            <a:off x="9756648" y="2505075"/>
            <a:ext cx="1115568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D:8 K:6</a:t>
            </a:r>
            <a:endParaRPr lang="en-US" sz="1000" dirty="0"/>
          </a:p>
        </p:txBody>
      </p:sp>
      <p:sp>
        <p:nvSpPr>
          <p:cNvPr id="46" name="Skiplist link"/>
          <p:cNvSpPr/>
          <p:nvPr/>
        </p:nvSpPr>
        <p:spPr>
          <a:xfrm>
            <a:off x="4772025" y="22574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7" name="Skiplist link"/>
          <p:cNvSpPr/>
          <p:nvPr/>
        </p:nvSpPr>
        <p:spPr>
          <a:xfrm>
            <a:off x="4772025" y="201930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8" name="Skiplist link"/>
          <p:cNvSpPr/>
          <p:nvPr/>
        </p:nvSpPr>
        <p:spPr>
          <a:xfrm>
            <a:off x="6286500" y="22574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9" name="Skiplist link"/>
          <p:cNvSpPr/>
          <p:nvPr/>
        </p:nvSpPr>
        <p:spPr>
          <a:xfrm>
            <a:off x="6286500" y="201930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0" name="Skiplist link"/>
          <p:cNvSpPr/>
          <p:nvPr/>
        </p:nvSpPr>
        <p:spPr>
          <a:xfrm>
            <a:off x="4524375" y="193357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1" name="Skiplist link"/>
          <p:cNvSpPr/>
          <p:nvPr/>
        </p:nvSpPr>
        <p:spPr>
          <a:xfrm>
            <a:off x="4962525" y="1933575"/>
            <a:ext cx="113347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2" name="Skiplist link"/>
          <p:cNvSpPr/>
          <p:nvPr/>
        </p:nvSpPr>
        <p:spPr>
          <a:xfrm>
            <a:off x="6477000" y="1933575"/>
            <a:ext cx="18097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3" name="Text 9"/>
          <p:cNvSpPr/>
          <p:nvPr/>
        </p:nvSpPr>
        <p:spPr>
          <a:xfrm>
            <a:off x="4286250" y="184785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54" name="Text 9"/>
          <p:cNvSpPr/>
          <p:nvPr/>
        </p:nvSpPr>
        <p:spPr>
          <a:xfrm>
            <a:off x="4581525" y="184785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900" dirty="0"/>
          </a:p>
        </p:txBody>
      </p:sp>
      <p:sp>
        <p:nvSpPr>
          <p:cNvPr id="55" name="Text 9"/>
          <p:cNvSpPr/>
          <p:nvPr/>
        </p:nvSpPr>
        <p:spPr>
          <a:xfrm>
            <a:off x="6096000" y="184785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56" name="Text 9"/>
          <p:cNvSpPr/>
          <p:nvPr/>
        </p:nvSpPr>
        <p:spPr>
          <a:xfrm>
            <a:off x="6657975" y="184785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57" name="Skiplist link"/>
          <p:cNvSpPr/>
          <p:nvPr/>
        </p:nvSpPr>
        <p:spPr>
          <a:xfrm>
            <a:off x="4524375" y="2171700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8" name="Skiplist link"/>
          <p:cNvSpPr/>
          <p:nvPr/>
        </p:nvSpPr>
        <p:spPr>
          <a:xfrm>
            <a:off x="4962525" y="2171700"/>
            <a:ext cx="113347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9" name="Skiplist link"/>
          <p:cNvSpPr/>
          <p:nvPr/>
        </p:nvSpPr>
        <p:spPr>
          <a:xfrm>
            <a:off x="6477000" y="2171700"/>
            <a:ext cx="18097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0" name="Text 9"/>
          <p:cNvSpPr/>
          <p:nvPr/>
        </p:nvSpPr>
        <p:spPr>
          <a:xfrm>
            <a:off x="4286250" y="20859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61" name="Text 9"/>
          <p:cNvSpPr/>
          <p:nvPr/>
        </p:nvSpPr>
        <p:spPr>
          <a:xfrm>
            <a:off x="4581525" y="20859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900" dirty="0"/>
          </a:p>
        </p:txBody>
      </p:sp>
      <p:sp>
        <p:nvSpPr>
          <p:cNvPr id="62" name="Text 9"/>
          <p:cNvSpPr/>
          <p:nvPr/>
        </p:nvSpPr>
        <p:spPr>
          <a:xfrm>
            <a:off x="6096000" y="20859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63" name="Text 9"/>
          <p:cNvSpPr/>
          <p:nvPr/>
        </p:nvSpPr>
        <p:spPr>
          <a:xfrm>
            <a:off x="6657975" y="20859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64" name="Skiplist link"/>
          <p:cNvSpPr/>
          <p:nvPr/>
        </p:nvSpPr>
        <p:spPr>
          <a:xfrm>
            <a:off x="4524375" y="240982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5" name="Skiplist link"/>
          <p:cNvSpPr/>
          <p:nvPr/>
        </p:nvSpPr>
        <p:spPr>
          <a:xfrm>
            <a:off x="4962525" y="240982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6" name="Skiplist link"/>
          <p:cNvSpPr/>
          <p:nvPr/>
        </p:nvSpPr>
        <p:spPr>
          <a:xfrm>
            <a:off x="5467350" y="240982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7" name="Skiplist link"/>
          <p:cNvSpPr/>
          <p:nvPr/>
        </p:nvSpPr>
        <p:spPr>
          <a:xfrm>
            <a:off x="5972175" y="240982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8" name="Skiplist link"/>
          <p:cNvSpPr/>
          <p:nvPr/>
        </p:nvSpPr>
        <p:spPr>
          <a:xfrm>
            <a:off x="6477000" y="2409825"/>
            <a:ext cx="18097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9" name="Text 9"/>
          <p:cNvSpPr/>
          <p:nvPr/>
        </p:nvSpPr>
        <p:spPr>
          <a:xfrm>
            <a:off x="4286250" y="23241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70" name="Text 9"/>
          <p:cNvSpPr/>
          <p:nvPr/>
        </p:nvSpPr>
        <p:spPr>
          <a:xfrm>
            <a:off x="4581525" y="23241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A:12</a:t>
            </a:r>
            <a:endParaRPr lang="en-US" sz="900" dirty="0"/>
          </a:p>
        </p:txBody>
      </p:sp>
      <p:sp>
        <p:nvSpPr>
          <p:cNvPr id="71" name="Text 9"/>
          <p:cNvSpPr/>
          <p:nvPr/>
        </p:nvSpPr>
        <p:spPr>
          <a:xfrm>
            <a:off x="5086350" y="23241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C:11</a:t>
            </a:r>
            <a:endParaRPr lang="en-US" sz="900" dirty="0"/>
          </a:p>
        </p:txBody>
      </p:sp>
      <p:sp>
        <p:nvSpPr>
          <p:cNvPr id="72" name="Text 9"/>
          <p:cNvSpPr/>
          <p:nvPr/>
        </p:nvSpPr>
        <p:spPr>
          <a:xfrm>
            <a:off x="5591175" y="23241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L:7</a:t>
            </a:r>
            <a:endParaRPr lang="en-US" sz="900" dirty="0"/>
          </a:p>
        </p:txBody>
      </p:sp>
      <p:sp>
        <p:nvSpPr>
          <p:cNvPr id="73" name="Text 9"/>
          <p:cNvSpPr/>
          <p:nvPr/>
        </p:nvSpPr>
        <p:spPr>
          <a:xfrm>
            <a:off x="6096000" y="23241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M:5</a:t>
            </a:r>
            <a:endParaRPr lang="en-US" sz="900" dirty="0"/>
          </a:p>
        </p:txBody>
      </p:sp>
      <p:sp>
        <p:nvSpPr>
          <p:cNvPr id="74" name="Text 9"/>
          <p:cNvSpPr/>
          <p:nvPr/>
        </p:nvSpPr>
        <p:spPr>
          <a:xfrm>
            <a:off x="6657975" y="23241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75" name="Skiplist link"/>
          <p:cNvSpPr/>
          <p:nvPr/>
        </p:nvSpPr>
        <p:spPr>
          <a:xfrm>
            <a:off x="4524375" y="3886200"/>
            <a:ext cx="21336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6" name="Text 9"/>
          <p:cNvSpPr/>
          <p:nvPr/>
        </p:nvSpPr>
        <p:spPr>
          <a:xfrm>
            <a:off x="4286250" y="38004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77" name="Text 9"/>
          <p:cNvSpPr/>
          <p:nvPr/>
        </p:nvSpPr>
        <p:spPr>
          <a:xfrm>
            <a:off x="6657975" y="38004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78" name="Skiplist link"/>
          <p:cNvSpPr/>
          <p:nvPr/>
        </p:nvSpPr>
        <p:spPr>
          <a:xfrm>
            <a:off x="4524375" y="4124325"/>
            <a:ext cx="21336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9" name="Text 9"/>
          <p:cNvSpPr/>
          <p:nvPr/>
        </p:nvSpPr>
        <p:spPr>
          <a:xfrm>
            <a:off x="4286250" y="40386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80" name="Text 9"/>
          <p:cNvSpPr/>
          <p:nvPr/>
        </p:nvSpPr>
        <p:spPr>
          <a:xfrm>
            <a:off x="6657975" y="40386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81" name="Skiplist link"/>
          <p:cNvSpPr/>
          <p:nvPr/>
        </p:nvSpPr>
        <p:spPr>
          <a:xfrm>
            <a:off x="4524375" y="4362450"/>
            <a:ext cx="21336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2" name="Text 9"/>
          <p:cNvSpPr/>
          <p:nvPr/>
        </p:nvSpPr>
        <p:spPr>
          <a:xfrm>
            <a:off x="4286250" y="427672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83" name="Text 9"/>
          <p:cNvSpPr/>
          <p:nvPr/>
        </p:nvSpPr>
        <p:spPr>
          <a:xfrm>
            <a:off x="6657975" y="427672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84" name="Text 9"/>
          <p:cNvSpPr/>
          <p:nvPr/>
        </p:nvSpPr>
        <p:spPr>
          <a:xfrm>
            <a:off x="4480560" y="1527048"/>
            <a:ext cx="2148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Skiplist</a:t>
            </a:r>
            <a:endParaRPr lang="en-US" sz="1000" dirty="0"/>
          </a:p>
        </p:txBody>
      </p:sp>
    </p:spTree>
  </p:cSld>
  <p:clrMapOvr>
    <a:masterClrMapping/>
  </p:clrMapOvr>
  <p:transition advClick="0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7"/>
          <p:cNvSpPr/>
          <p:nvPr/>
        </p:nvSpPr>
        <p:spPr>
          <a:xfrm>
            <a:off x="4242816" y="1051560"/>
            <a:ext cx="2633472" cy="1865376"/>
          </a:xfrm>
          <a:prstGeom prst="roundRect">
            <a:avLst>
              <a:gd name="adj" fmla="val 588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8"/>
          <p:cNvSpPr/>
          <p:nvPr/>
        </p:nvSpPr>
        <p:spPr>
          <a:xfrm>
            <a:off x="4480560" y="1216152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Active MemTable</a:t>
            </a:r>
            <a:endParaRPr lang="en-US" sz="1700" dirty="0"/>
          </a:p>
        </p:txBody>
      </p:sp>
      <p:sp>
        <p:nvSpPr>
          <p:cNvPr id="5" name="Shape 12"/>
          <p:cNvSpPr/>
          <p:nvPr/>
        </p:nvSpPr>
        <p:spPr>
          <a:xfrm>
            <a:off x="7360920" y="941832"/>
            <a:ext cx="4315968" cy="4892040"/>
          </a:xfrm>
          <a:prstGeom prst="roundRect">
            <a:avLst>
              <a:gd name="adj" fmla="val 2542"/>
            </a:avLst>
          </a:prstGeom>
          <a:solidFill>
            <a:srgbClr val="FCFDFE"/>
          </a:solidFill>
          <a:ln w="15240">
            <a:solidFill>
              <a:srgbClr val="D4DA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13"/>
          <p:cNvSpPr/>
          <p:nvPr/>
        </p:nvSpPr>
        <p:spPr>
          <a:xfrm>
            <a:off x="7571232" y="1097280"/>
            <a:ext cx="3840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Disk: immutable SSTables</a:t>
            </a:r>
            <a:endParaRPr lang="en-US" sz="1900" dirty="0"/>
          </a:p>
        </p:txBody>
      </p:sp>
      <p:sp>
        <p:nvSpPr>
          <p:cNvPr id="7" name="Text 14"/>
          <p:cNvSpPr/>
          <p:nvPr/>
        </p:nvSpPr>
        <p:spPr>
          <a:xfrm>
            <a:off x="7571232" y="186537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L0</a:t>
            </a:r>
            <a:endParaRPr lang="en-US" sz="1600" dirty="0"/>
          </a:p>
        </p:txBody>
      </p:sp>
      <p:sp>
        <p:nvSpPr>
          <p:cNvPr id="8" name="Text 15"/>
          <p:cNvSpPr/>
          <p:nvPr/>
        </p:nvSpPr>
        <p:spPr>
          <a:xfrm>
            <a:off x="7571232" y="3538728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</a:t>
            </a:r>
            <a:endParaRPr lang="en-US" sz="1600" dirty="0"/>
          </a:p>
        </p:txBody>
      </p:sp>
      <p:sp>
        <p:nvSpPr>
          <p:cNvPr id="9" name="Text 16"/>
          <p:cNvSpPr/>
          <p:nvPr/>
        </p:nvSpPr>
        <p:spPr>
          <a:xfrm>
            <a:off x="7571232" y="497433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L2</a:t>
            </a:r>
            <a:endParaRPr lang="en-US" sz="1600" dirty="0"/>
          </a:p>
        </p:txBody>
      </p:sp>
      <p:sp>
        <p:nvSpPr>
          <p:cNvPr id="10" name="Shape 17"/>
          <p:cNvSpPr/>
          <p:nvPr/>
        </p:nvSpPr>
        <p:spPr>
          <a:xfrm>
            <a:off x="8028432" y="2039112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18"/>
          <p:cNvSpPr/>
          <p:nvPr/>
        </p:nvSpPr>
        <p:spPr>
          <a:xfrm>
            <a:off x="8028432" y="3712464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9"/>
          <p:cNvSpPr/>
          <p:nvPr/>
        </p:nvSpPr>
        <p:spPr>
          <a:xfrm>
            <a:off x="8028432" y="5138928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20"/>
          <p:cNvSpPr/>
          <p:nvPr/>
        </p:nvSpPr>
        <p:spPr>
          <a:xfrm>
            <a:off x="502920" y="4754880"/>
            <a:ext cx="6373368" cy="1078992"/>
          </a:xfrm>
          <a:prstGeom prst="roundRect">
            <a:avLst>
              <a:gd name="adj" fmla="val 10169"/>
            </a:avLst>
          </a:prstGeom>
          <a:solidFill>
            <a:srgbClr val="FFFFFF"/>
          </a:solidFill>
          <a:ln w="1524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21"/>
          <p:cNvSpPr/>
          <p:nvPr/>
        </p:nvSpPr>
        <p:spPr>
          <a:xfrm>
            <a:off x="758952" y="4919472"/>
            <a:ext cx="58795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700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Freeze the full MemTable. A new active MemTable is ready for writes.</a:t>
            </a:r>
            <a:endParaRPr lang="en-US" sz="1700" dirty="0"/>
          </a:p>
        </p:txBody>
      </p:sp>
      <p:sp>
        <p:nvSpPr>
          <p:cNvPr id="15" name="Text 22"/>
          <p:cNvSpPr/>
          <p:nvPr/>
        </p:nvSpPr>
        <p:spPr>
          <a:xfrm>
            <a:off x="758952" y="5524500"/>
            <a:ext cx="5879592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immutable buffer holds this batch until its background flush finishes.</a:t>
            </a:r>
            <a:endParaRPr lang="en-US" sz="1100" dirty="0"/>
          </a:p>
        </p:txBody>
      </p:sp>
      <p:sp>
        <p:nvSpPr>
          <p:cNvPr id="16" name="Shape 24"/>
          <p:cNvSpPr/>
          <p:nvPr/>
        </p:nvSpPr>
        <p:spPr>
          <a:xfrm>
            <a:off x="8247888" y="2124075"/>
            <a:ext cx="1298448" cy="847725"/>
          </a:xfrm>
          <a:prstGeom prst="roundRect">
            <a:avLst>
              <a:gd name="adj" fmla="val 11842"/>
            </a:avLst>
          </a:prstGeom>
          <a:solidFill>
            <a:srgbClr val="E7F7F1"/>
          </a:solidFill>
          <a:ln w="15240">
            <a:solidFill>
              <a:srgbClr val="A8DCC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25"/>
          <p:cNvSpPr/>
          <p:nvPr/>
        </p:nvSpPr>
        <p:spPr>
          <a:xfrm>
            <a:off x="8339328" y="2181225"/>
            <a:ext cx="1115568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SSTable #1</a:t>
            </a:r>
            <a:endParaRPr lang="en-US" sz="1100" dirty="0"/>
          </a:p>
        </p:txBody>
      </p:sp>
      <p:sp>
        <p:nvSpPr>
          <p:cNvPr id="18" name="Text 26"/>
          <p:cNvSpPr/>
          <p:nvPr/>
        </p:nvSpPr>
        <p:spPr>
          <a:xfrm>
            <a:off x="8339328" y="2667000"/>
            <a:ext cx="1115568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19" name="Text 27"/>
          <p:cNvSpPr/>
          <p:nvPr/>
        </p:nvSpPr>
        <p:spPr>
          <a:xfrm>
            <a:off x="8339328" y="2352675"/>
            <a:ext cx="1115568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A:7 C:4</a:t>
            </a:r>
            <a:endParaRPr lang="en-US" sz="1000" dirty="0"/>
          </a:p>
        </p:txBody>
      </p:sp>
      <p:sp>
        <p:nvSpPr>
          <p:cNvPr id="20" name="Shape 28"/>
          <p:cNvSpPr/>
          <p:nvPr/>
        </p:nvSpPr>
        <p:spPr>
          <a:xfrm>
            <a:off x="9665208" y="2124075"/>
            <a:ext cx="1298448" cy="847725"/>
          </a:xfrm>
          <a:prstGeom prst="roundRect">
            <a:avLst>
              <a:gd name="adj" fmla="val 11842"/>
            </a:avLst>
          </a:prstGeom>
          <a:solidFill>
            <a:srgbClr val="E7F7F1"/>
          </a:solidFill>
          <a:ln w="15240">
            <a:solidFill>
              <a:srgbClr val="A8DCC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29"/>
          <p:cNvSpPr/>
          <p:nvPr/>
        </p:nvSpPr>
        <p:spPr>
          <a:xfrm>
            <a:off x="9756648" y="2181225"/>
            <a:ext cx="1115568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SSTable #2</a:t>
            </a:r>
            <a:endParaRPr lang="en-US" sz="1100" dirty="0"/>
          </a:p>
        </p:txBody>
      </p:sp>
      <p:sp>
        <p:nvSpPr>
          <p:cNvPr id="22" name="Text 30"/>
          <p:cNvSpPr/>
          <p:nvPr/>
        </p:nvSpPr>
        <p:spPr>
          <a:xfrm>
            <a:off x="9756648" y="2667000"/>
            <a:ext cx="1115568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23" name="Text 31"/>
          <p:cNvSpPr/>
          <p:nvPr/>
        </p:nvSpPr>
        <p:spPr>
          <a:xfrm>
            <a:off x="9756648" y="2352675"/>
            <a:ext cx="1115568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A:10 C:6</a:t>
            </a:r>
            <a:endParaRPr lang="en-US" sz="1000" dirty="0"/>
          </a:p>
        </p:txBody>
      </p:sp>
      <p:sp>
        <p:nvSpPr>
          <p:cNvPr id="24" name="Text 32">
            <a:hlinkClick r:id="rId3" action="ppaction://hlinksldjump" tooltip="← Back"/>
          </p:cNvPr>
          <p:cNvSpPr/>
          <p:nvPr/>
        </p:nvSpPr>
        <p:spPr>
          <a:xfrm>
            <a:off x="502920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 action="ppaction://hlinksldjump" tooltip="← Bac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← Back</a:t>
            </a:r>
            <a:endParaRPr lang="en-US" sz="1050" dirty="0"/>
          </a:p>
        </p:txBody>
      </p:sp>
      <p:sp>
        <p:nvSpPr>
          <p:cNvPr id="25" name="Text 33">
            <a:hlinkClick r:id="rId4" action="ppaction://hlinksldjump" tooltip="Reset"/>
          </p:cNvPr>
          <p:cNvSpPr/>
          <p:nvPr/>
        </p:nvSpPr>
        <p:spPr>
          <a:xfrm>
            <a:off x="1243584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 action="ppaction://hlinksldjump" tooltip="Rese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Reset</a:t>
            </a:r>
            <a:endParaRPr lang="en-US" sz="1050" dirty="0"/>
          </a:p>
        </p:txBody>
      </p:sp>
      <p:sp>
        <p:nvSpPr>
          <p:cNvPr id="26" name="Text 34">
            <a:hlinkClick r:id="rId5" action="ppaction://hlinksldjump" tooltip="Flush Immutable"/>
          </p:cNvPr>
          <p:cNvSpPr/>
          <p:nvPr/>
        </p:nvSpPr>
        <p:spPr>
          <a:xfrm>
            <a:off x="4238625" y="6038850"/>
            <a:ext cx="2638425" cy="447675"/>
          </a:xfrm>
          <a:prstGeom prst="rect">
            <a:avLst/>
          </a:prstGeom>
          <a:solidFill>
            <a:srgbClr val="2E70FA"/>
          </a:solidFill>
          <a:ln w="12700">
            <a:solidFill>
              <a:srgbClr val="2E70F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u="sng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5" action="ppaction://hlinksldjump" tooltip="Flush Immutab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Flush Immutable</a:t>
            </a:r>
            <a:endParaRPr lang="en-US" sz="1500" dirty="0"/>
          </a:p>
        </p:txBody>
      </p:sp>
      <p:sp>
        <p:nvSpPr>
          <p:cNvPr id="27" name="Text 35"/>
          <p:cNvSpPr/>
          <p:nvPr/>
        </p:nvSpPr>
        <p:spPr>
          <a:xfrm>
            <a:off x="5667375" y="6581775"/>
            <a:ext cx="120967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50" dirty="0">
                <a:solidFill>
                  <a:srgbClr val="8B96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20 / 63</a:t>
            </a:r>
            <a:endParaRPr lang="en-US" sz="950" dirty="0"/>
          </a:p>
        </p:txBody>
      </p:sp>
      <p:sp>
        <p:nvSpPr>
          <p:cNvPr id="28" name="Shape 7"/>
          <p:cNvSpPr/>
          <p:nvPr/>
        </p:nvSpPr>
        <p:spPr>
          <a:xfrm>
            <a:off x="4238625" y="3086100"/>
            <a:ext cx="2638425" cy="1495425"/>
          </a:xfrm>
          <a:prstGeom prst="roundRect">
            <a:avLst>
              <a:gd name="adj" fmla="val 5882"/>
            </a:avLst>
          </a:prstGeom>
          <a:solidFill>
            <a:srgbClr val="FFF2DC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8"/>
          <p:cNvSpPr/>
          <p:nvPr/>
        </p:nvSpPr>
        <p:spPr>
          <a:xfrm>
            <a:off x="4333875" y="3181350"/>
            <a:ext cx="2447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Immutable MemTable</a:t>
            </a:r>
            <a:endParaRPr lang="en-US" sz="1600" dirty="0"/>
          </a:p>
        </p:txBody>
      </p:sp>
      <p:sp>
        <p:nvSpPr>
          <p:cNvPr id="30" name="Text 9"/>
          <p:cNvSpPr/>
          <p:nvPr/>
        </p:nvSpPr>
        <p:spPr>
          <a:xfrm>
            <a:off x="4295775" y="3495675"/>
            <a:ext cx="25241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Frozen MemTable</a:t>
            </a:r>
            <a:endParaRPr lang="en-US" sz="1000" dirty="0"/>
          </a:p>
        </p:txBody>
      </p:sp>
      <p:sp>
        <p:nvSpPr>
          <p:cNvPr id="35" name="Text 26"/>
          <p:cNvSpPr/>
          <p:nvPr/>
        </p:nvSpPr>
        <p:spPr>
          <a:xfrm>
            <a:off x="8339328" y="2809875"/>
            <a:ext cx="1115568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36" name="Text 30"/>
          <p:cNvSpPr/>
          <p:nvPr/>
        </p:nvSpPr>
        <p:spPr>
          <a:xfrm>
            <a:off x="9756648" y="2809875"/>
            <a:ext cx="1115568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37" name="Text 9"/>
          <p:cNvSpPr/>
          <p:nvPr/>
        </p:nvSpPr>
        <p:spPr>
          <a:xfrm>
            <a:off x="7553325" y="5334000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filter: definitely absent or possibly present</a:t>
            </a:r>
            <a:endParaRPr lang="en-US" sz="1000" dirty="0"/>
          </a:p>
        </p:txBody>
      </p:sp>
      <p:sp>
        <p:nvSpPr>
          <p:cNvPr id="38" name="Text 9"/>
          <p:cNvSpPr/>
          <p:nvPr/>
        </p:nvSpPr>
        <p:spPr>
          <a:xfrm>
            <a:off x="7553325" y="5553075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file: key to position in the data file</a:t>
            </a:r>
            <a:endParaRPr lang="en-US" sz="1000" dirty="0"/>
          </a:p>
        </p:txBody>
      </p:sp>
      <p:sp>
        <p:nvSpPr>
          <p:cNvPr id="39" name="Text 27"/>
          <p:cNvSpPr/>
          <p:nvPr/>
        </p:nvSpPr>
        <p:spPr>
          <a:xfrm>
            <a:off x="8339328" y="2505075"/>
            <a:ext cx="1115568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F:9 H:2</a:t>
            </a:r>
            <a:endParaRPr lang="en-US" sz="1000" dirty="0"/>
          </a:p>
        </p:txBody>
      </p:sp>
      <p:sp>
        <p:nvSpPr>
          <p:cNvPr id="40" name="Text 31"/>
          <p:cNvSpPr/>
          <p:nvPr/>
        </p:nvSpPr>
        <p:spPr>
          <a:xfrm>
            <a:off x="9756648" y="2505075"/>
            <a:ext cx="1115568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D:8 K:6</a:t>
            </a:r>
            <a:endParaRPr lang="en-US" sz="1000" dirty="0"/>
          </a:p>
        </p:txBody>
      </p:sp>
      <p:sp>
        <p:nvSpPr>
          <p:cNvPr id="41" name="Skiplist link"/>
          <p:cNvSpPr/>
          <p:nvPr/>
        </p:nvSpPr>
        <p:spPr>
          <a:xfrm>
            <a:off x="4524375" y="1933575"/>
            <a:ext cx="21336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2" name="Text 9"/>
          <p:cNvSpPr/>
          <p:nvPr/>
        </p:nvSpPr>
        <p:spPr>
          <a:xfrm>
            <a:off x="4286250" y="184785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43" name="Text 9"/>
          <p:cNvSpPr/>
          <p:nvPr/>
        </p:nvSpPr>
        <p:spPr>
          <a:xfrm>
            <a:off x="6657975" y="184785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44" name="Skiplist link"/>
          <p:cNvSpPr/>
          <p:nvPr/>
        </p:nvSpPr>
        <p:spPr>
          <a:xfrm>
            <a:off x="4524375" y="2171700"/>
            <a:ext cx="21336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5" name="Text 9"/>
          <p:cNvSpPr/>
          <p:nvPr/>
        </p:nvSpPr>
        <p:spPr>
          <a:xfrm>
            <a:off x="4286250" y="20859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46" name="Text 9"/>
          <p:cNvSpPr/>
          <p:nvPr/>
        </p:nvSpPr>
        <p:spPr>
          <a:xfrm>
            <a:off x="6657975" y="20859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47" name="Skiplist link"/>
          <p:cNvSpPr/>
          <p:nvPr/>
        </p:nvSpPr>
        <p:spPr>
          <a:xfrm>
            <a:off x="4524375" y="2409825"/>
            <a:ext cx="21336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8" name="Text 9"/>
          <p:cNvSpPr/>
          <p:nvPr/>
        </p:nvSpPr>
        <p:spPr>
          <a:xfrm>
            <a:off x="4286250" y="23241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49" name="Text 9"/>
          <p:cNvSpPr/>
          <p:nvPr/>
        </p:nvSpPr>
        <p:spPr>
          <a:xfrm>
            <a:off x="6657975" y="23241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50" name="Skiplist link"/>
          <p:cNvSpPr/>
          <p:nvPr/>
        </p:nvSpPr>
        <p:spPr>
          <a:xfrm>
            <a:off x="4772025" y="421005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1" name="Skiplist link"/>
          <p:cNvSpPr/>
          <p:nvPr/>
        </p:nvSpPr>
        <p:spPr>
          <a:xfrm>
            <a:off x="4772025" y="39719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2" name="Skiplist link"/>
          <p:cNvSpPr/>
          <p:nvPr/>
        </p:nvSpPr>
        <p:spPr>
          <a:xfrm>
            <a:off x="6286500" y="421005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3" name="Skiplist link"/>
          <p:cNvSpPr/>
          <p:nvPr/>
        </p:nvSpPr>
        <p:spPr>
          <a:xfrm>
            <a:off x="6286500" y="39719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4" name="Skiplist link"/>
          <p:cNvSpPr/>
          <p:nvPr/>
        </p:nvSpPr>
        <p:spPr>
          <a:xfrm>
            <a:off x="4524375" y="3886200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5" name="Skiplist link"/>
          <p:cNvSpPr/>
          <p:nvPr/>
        </p:nvSpPr>
        <p:spPr>
          <a:xfrm>
            <a:off x="4962525" y="3886200"/>
            <a:ext cx="113347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6" name="Skiplist link"/>
          <p:cNvSpPr/>
          <p:nvPr/>
        </p:nvSpPr>
        <p:spPr>
          <a:xfrm>
            <a:off x="6477000" y="3886200"/>
            <a:ext cx="18097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7" name="Text 9"/>
          <p:cNvSpPr/>
          <p:nvPr/>
        </p:nvSpPr>
        <p:spPr>
          <a:xfrm>
            <a:off x="4286250" y="38004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58" name="Text 9"/>
          <p:cNvSpPr/>
          <p:nvPr/>
        </p:nvSpPr>
        <p:spPr>
          <a:xfrm>
            <a:off x="4581525" y="38004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900" dirty="0"/>
          </a:p>
        </p:txBody>
      </p:sp>
      <p:sp>
        <p:nvSpPr>
          <p:cNvPr id="59" name="Text 9"/>
          <p:cNvSpPr/>
          <p:nvPr/>
        </p:nvSpPr>
        <p:spPr>
          <a:xfrm>
            <a:off x="6096000" y="38004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60" name="Text 9"/>
          <p:cNvSpPr/>
          <p:nvPr/>
        </p:nvSpPr>
        <p:spPr>
          <a:xfrm>
            <a:off x="6657975" y="38004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61" name="Skiplist link"/>
          <p:cNvSpPr/>
          <p:nvPr/>
        </p:nvSpPr>
        <p:spPr>
          <a:xfrm>
            <a:off x="4524375" y="412432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2" name="Skiplist link"/>
          <p:cNvSpPr/>
          <p:nvPr/>
        </p:nvSpPr>
        <p:spPr>
          <a:xfrm>
            <a:off x="4962525" y="4124325"/>
            <a:ext cx="113347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3" name="Skiplist link"/>
          <p:cNvSpPr/>
          <p:nvPr/>
        </p:nvSpPr>
        <p:spPr>
          <a:xfrm>
            <a:off x="6477000" y="4124325"/>
            <a:ext cx="18097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4" name="Text 9"/>
          <p:cNvSpPr/>
          <p:nvPr/>
        </p:nvSpPr>
        <p:spPr>
          <a:xfrm>
            <a:off x="4286250" y="40386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65" name="Text 9"/>
          <p:cNvSpPr/>
          <p:nvPr/>
        </p:nvSpPr>
        <p:spPr>
          <a:xfrm>
            <a:off x="4581525" y="40386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900" dirty="0"/>
          </a:p>
        </p:txBody>
      </p:sp>
      <p:sp>
        <p:nvSpPr>
          <p:cNvPr id="66" name="Text 9"/>
          <p:cNvSpPr/>
          <p:nvPr/>
        </p:nvSpPr>
        <p:spPr>
          <a:xfrm>
            <a:off x="6096000" y="40386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67" name="Text 9"/>
          <p:cNvSpPr/>
          <p:nvPr/>
        </p:nvSpPr>
        <p:spPr>
          <a:xfrm>
            <a:off x="6657975" y="40386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68" name="Skiplist link"/>
          <p:cNvSpPr/>
          <p:nvPr/>
        </p:nvSpPr>
        <p:spPr>
          <a:xfrm>
            <a:off x="4524375" y="4362450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9" name="Skiplist link"/>
          <p:cNvSpPr/>
          <p:nvPr/>
        </p:nvSpPr>
        <p:spPr>
          <a:xfrm>
            <a:off x="4962525" y="4362450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0" name="Skiplist link"/>
          <p:cNvSpPr/>
          <p:nvPr/>
        </p:nvSpPr>
        <p:spPr>
          <a:xfrm>
            <a:off x="5467350" y="4362450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1" name="Skiplist link"/>
          <p:cNvSpPr/>
          <p:nvPr/>
        </p:nvSpPr>
        <p:spPr>
          <a:xfrm>
            <a:off x="5972175" y="4362450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2" name="Skiplist link"/>
          <p:cNvSpPr/>
          <p:nvPr/>
        </p:nvSpPr>
        <p:spPr>
          <a:xfrm>
            <a:off x="6477000" y="4362450"/>
            <a:ext cx="18097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3" name="Text 9"/>
          <p:cNvSpPr/>
          <p:nvPr/>
        </p:nvSpPr>
        <p:spPr>
          <a:xfrm>
            <a:off x="4286250" y="427672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74" name="Text 9"/>
          <p:cNvSpPr/>
          <p:nvPr/>
        </p:nvSpPr>
        <p:spPr>
          <a:xfrm>
            <a:off x="4581525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A:12</a:t>
            </a:r>
            <a:endParaRPr lang="en-US" sz="900" dirty="0"/>
          </a:p>
        </p:txBody>
      </p:sp>
      <p:sp>
        <p:nvSpPr>
          <p:cNvPr id="75" name="Text 9"/>
          <p:cNvSpPr/>
          <p:nvPr/>
        </p:nvSpPr>
        <p:spPr>
          <a:xfrm>
            <a:off x="5086350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C:11</a:t>
            </a:r>
            <a:endParaRPr lang="en-US" sz="900" dirty="0"/>
          </a:p>
        </p:txBody>
      </p:sp>
      <p:sp>
        <p:nvSpPr>
          <p:cNvPr id="76" name="Text 9"/>
          <p:cNvSpPr/>
          <p:nvPr/>
        </p:nvSpPr>
        <p:spPr>
          <a:xfrm>
            <a:off x="5591175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L:7</a:t>
            </a:r>
            <a:endParaRPr lang="en-US" sz="900" dirty="0"/>
          </a:p>
        </p:txBody>
      </p:sp>
      <p:sp>
        <p:nvSpPr>
          <p:cNvPr id="77" name="Text 9"/>
          <p:cNvSpPr/>
          <p:nvPr/>
        </p:nvSpPr>
        <p:spPr>
          <a:xfrm>
            <a:off x="6096000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M:5</a:t>
            </a:r>
            <a:endParaRPr lang="en-US" sz="900" dirty="0"/>
          </a:p>
        </p:txBody>
      </p:sp>
      <p:sp>
        <p:nvSpPr>
          <p:cNvPr id="78" name="Text 9"/>
          <p:cNvSpPr/>
          <p:nvPr/>
        </p:nvSpPr>
        <p:spPr>
          <a:xfrm>
            <a:off x="6657975" y="427672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79" name="Text 9"/>
          <p:cNvSpPr/>
          <p:nvPr/>
        </p:nvSpPr>
        <p:spPr>
          <a:xfrm>
            <a:off x="4480560" y="1527048"/>
            <a:ext cx="2148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Skiplist</a:t>
            </a:r>
            <a:endParaRPr lang="en-US" sz="1000" dirty="0"/>
          </a:p>
        </p:txBody>
      </p:sp>
    </p:spTree>
  </p:cSld>
  <p:clrMapOvr>
    <a:masterClrMapping/>
  </p:clrMapOvr>
  <p:transition advClick="0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7"/>
          <p:cNvSpPr/>
          <p:nvPr/>
        </p:nvSpPr>
        <p:spPr>
          <a:xfrm>
            <a:off x="4242816" y="1051560"/>
            <a:ext cx="2633472" cy="1865376"/>
          </a:xfrm>
          <a:prstGeom prst="roundRect">
            <a:avLst>
              <a:gd name="adj" fmla="val 588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8"/>
          <p:cNvSpPr/>
          <p:nvPr/>
        </p:nvSpPr>
        <p:spPr>
          <a:xfrm>
            <a:off x="4480560" y="1216152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Active MemTable</a:t>
            </a:r>
            <a:endParaRPr lang="en-US" sz="1700" dirty="0"/>
          </a:p>
        </p:txBody>
      </p:sp>
      <p:sp>
        <p:nvSpPr>
          <p:cNvPr id="5" name="Shape 12"/>
          <p:cNvSpPr/>
          <p:nvPr/>
        </p:nvSpPr>
        <p:spPr>
          <a:xfrm>
            <a:off x="7360920" y="941832"/>
            <a:ext cx="4315968" cy="4892040"/>
          </a:xfrm>
          <a:prstGeom prst="roundRect">
            <a:avLst>
              <a:gd name="adj" fmla="val 2542"/>
            </a:avLst>
          </a:prstGeom>
          <a:solidFill>
            <a:srgbClr val="FCFDFE"/>
          </a:solidFill>
          <a:ln w="15240">
            <a:solidFill>
              <a:srgbClr val="D4DA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13"/>
          <p:cNvSpPr/>
          <p:nvPr/>
        </p:nvSpPr>
        <p:spPr>
          <a:xfrm>
            <a:off x="7571232" y="1097280"/>
            <a:ext cx="3840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Disk: immutable SSTables</a:t>
            </a:r>
            <a:endParaRPr lang="en-US" sz="1900" dirty="0"/>
          </a:p>
        </p:txBody>
      </p:sp>
      <p:sp>
        <p:nvSpPr>
          <p:cNvPr id="7" name="Text 14"/>
          <p:cNvSpPr/>
          <p:nvPr/>
        </p:nvSpPr>
        <p:spPr>
          <a:xfrm>
            <a:off x="7571232" y="186537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L0</a:t>
            </a:r>
            <a:endParaRPr lang="en-US" sz="1600" dirty="0"/>
          </a:p>
        </p:txBody>
      </p:sp>
      <p:sp>
        <p:nvSpPr>
          <p:cNvPr id="8" name="Text 15"/>
          <p:cNvSpPr/>
          <p:nvPr/>
        </p:nvSpPr>
        <p:spPr>
          <a:xfrm>
            <a:off x="7571232" y="3538728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</a:t>
            </a:r>
            <a:endParaRPr lang="en-US" sz="1600" dirty="0"/>
          </a:p>
        </p:txBody>
      </p:sp>
      <p:sp>
        <p:nvSpPr>
          <p:cNvPr id="9" name="Text 16"/>
          <p:cNvSpPr/>
          <p:nvPr/>
        </p:nvSpPr>
        <p:spPr>
          <a:xfrm>
            <a:off x="7571232" y="497433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L2</a:t>
            </a:r>
            <a:endParaRPr lang="en-US" sz="1600" dirty="0"/>
          </a:p>
        </p:txBody>
      </p:sp>
      <p:sp>
        <p:nvSpPr>
          <p:cNvPr id="10" name="Shape 17"/>
          <p:cNvSpPr/>
          <p:nvPr/>
        </p:nvSpPr>
        <p:spPr>
          <a:xfrm>
            <a:off x="8028432" y="2039112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18"/>
          <p:cNvSpPr/>
          <p:nvPr/>
        </p:nvSpPr>
        <p:spPr>
          <a:xfrm>
            <a:off x="8028432" y="3712464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9"/>
          <p:cNvSpPr/>
          <p:nvPr/>
        </p:nvSpPr>
        <p:spPr>
          <a:xfrm>
            <a:off x="8028432" y="5138928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20"/>
          <p:cNvSpPr/>
          <p:nvPr/>
        </p:nvSpPr>
        <p:spPr>
          <a:xfrm>
            <a:off x="502920" y="4754880"/>
            <a:ext cx="6373368" cy="1078992"/>
          </a:xfrm>
          <a:prstGeom prst="roundRect">
            <a:avLst>
              <a:gd name="adj" fmla="val 10169"/>
            </a:avLst>
          </a:prstGeom>
          <a:solidFill>
            <a:srgbClr val="FFFFFF"/>
          </a:solidFill>
          <a:ln w="1524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21"/>
          <p:cNvSpPr/>
          <p:nvPr/>
        </p:nvSpPr>
        <p:spPr>
          <a:xfrm>
            <a:off x="758952" y="4919472"/>
            <a:ext cx="58795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700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Flush begins: write the immutable MemTable to an SSTable.</a:t>
            </a:r>
            <a:endParaRPr lang="en-US" sz="1700" dirty="0"/>
          </a:p>
        </p:txBody>
      </p:sp>
      <p:sp>
        <p:nvSpPr>
          <p:cNvPr id="15" name="Text 22"/>
          <p:cNvSpPr/>
          <p:nvPr/>
        </p:nvSpPr>
        <p:spPr>
          <a:xfrm>
            <a:off x="758952" y="5524500"/>
            <a:ext cx="5879592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active MemTable can accept new writes while this disk write is in progress.</a:t>
            </a:r>
            <a:endParaRPr lang="en-US" sz="1100" dirty="0"/>
          </a:p>
        </p:txBody>
      </p:sp>
      <p:sp>
        <p:nvSpPr>
          <p:cNvPr id="16" name="Shape 24"/>
          <p:cNvSpPr/>
          <p:nvPr/>
        </p:nvSpPr>
        <p:spPr>
          <a:xfrm>
            <a:off x="8247888" y="2124075"/>
            <a:ext cx="1298448" cy="847725"/>
          </a:xfrm>
          <a:prstGeom prst="roundRect">
            <a:avLst>
              <a:gd name="adj" fmla="val 11842"/>
            </a:avLst>
          </a:prstGeom>
          <a:solidFill>
            <a:srgbClr val="E7F7F1"/>
          </a:solidFill>
          <a:ln w="15240">
            <a:solidFill>
              <a:srgbClr val="A8DCC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25"/>
          <p:cNvSpPr/>
          <p:nvPr/>
        </p:nvSpPr>
        <p:spPr>
          <a:xfrm>
            <a:off x="8339328" y="2181225"/>
            <a:ext cx="1115568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SSTable #1</a:t>
            </a:r>
            <a:endParaRPr lang="en-US" sz="1100" dirty="0"/>
          </a:p>
        </p:txBody>
      </p:sp>
      <p:sp>
        <p:nvSpPr>
          <p:cNvPr id="18" name="Text 26"/>
          <p:cNvSpPr/>
          <p:nvPr/>
        </p:nvSpPr>
        <p:spPr>
          <a:xfrm>
            <a:off x="8339328" y="2667000"/>
            <a:ext cx="1115568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19" name="Text 27"/>
          <p:cNvSpPr/>
          <p:nvPr/>
        </p:nvSpPr>
        <p:spPr>
          <a:xfrm>
            <a:off x="8339328" y="2352675"/>
            <a:ext cx="1115568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A:7 C:4</a:t>
            </a:r>
            <a:endParaRPr lang="en-US" sz="1000" dirty="0"/>
          </a:p>
        </p:txBody>
      </p:sp>
      <p:sp>
        <p:nvSpPr>
          <p:cNvPr id="20" name="Shape 28"/>
          <p:cNvSpPr/>
          <p:nvPr/>
        </p:nvSpPr>
        <p:spPr>
          <a:xfrm>
            <a:off x="9665208" y="2124075"/>
            <a:ext cx="1298448" cy="847725"/>
          </a:xfrm>
          <a:prstGeom prst="roundRect">
            <a:avLst>
              <a:gd name="adj" fmla="val 11842"/>
            </a:avLst>
          </a:prstGeom>
          <a:solidFill>
            <a:srgbClr val="E7F7F1"/>
          </a:solidFill>
          <a:ln w="15240">
            <a:solidFill>
              <a:srgbClr val="A8DCC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29"/>
          <p:cNvSpPr/>
          <p:nvPr/>
        </p:nvSpPr>
        <p:spPr>
          <a:xfrm>
            <a:off x="9756648" y="2181225"/>
            <a:ext cx="1115568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SSTable #2</a:t>
            </a:r>
            <a:endParaRPr lang="en-US" sz="1100" dirty="0"/>
          </a:p>
        </p:txBody>
      </p:sp>
      <p:sp>
        <p:nvSpPr>
          <p:cNvPr id="22" name="Text 30"/>
          <p:cNvSpPr/>
          <p:nvPr/>
        </p:nvSpPr>
        <p:spPr>
          <a:xfrm>
            <a:off x="9756648" y="2667000"/>
            <a:ext cx="1115568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23" name="Text 31"/>
          <p:cNvSpPr/>
          <p:nvPr/>
        </p:nvSpPr>
        <p:spPr>
          <a:xfrm>
            <a:off x="9756648" y="2352675"/>
            <a:ext cx="1115568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A:10 C:6</a:t>
            </a:r>
            <a:endParaRPr lang="en-US" sz="1000" dirty="0"/>
          </a:p>
        </p:txBody>
      </p:sp>
      <p:sp>
        <p:nvSpPr>
          <p:cNvPr id="24" name="Text 32">
            <a:hlinkClick r:id="rId3" action="ppaction://hlinksldjump" tooltip="← Back"/>
          </p:cNvPr>
          <p:cNvSpPr/>
          <p:nvPr/>
        </p:nvSpPr>
        <p:spPr>
          <a:xfrm>
            <a:off x="502920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 action="ppaction://hlinksldjump" tooltip="← Bac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← Back</a:t>
            </a:r>
            <a:endParaRPr lang="en-US" sz="1050" dirty="0"/>
          </a:p>
        </p:txBody>
      </p:sp>
      <p:sp>
        <p:nvSpPr>
          <p:cNvPr id="25" name="Text 33">
            <a:hlinkClick r:id="rId4" action="ppaction://hlinksldjump" tooltip="Reset"/>
          </p:cNvPr>
          <p:cNvSpPr/>
          <p:nvPr/>
        </p:nvSpPr>
        <p:spPr>
          <a:xfrm>
            <a:off x="1243584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 action="ppaction://hlinksldjump" tooltip="Rese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Reset</a:t>
            </a:r>
            <a:endParaRPr lang="en-US" sz="1050" dirty="0"/>
          </a:p>
        </p:txBody>
      </p:sp>
      <p:sp>
        <p:nvSpPr>
          <p:cNvPr id="26" name="Text 34">
            <a:hlinkClick r:id="rId5" action="ppaction://hlinksldjump" tooltip="Add write H:20"/>
          </p:cNvPr>
          <p:cNvSpPr/>
          <p:nvPr/>
        </p:nvSpPr>
        <p:spPr>
          <a:xfrm>
            <a:off x="4238625" y="6038850"/>
            <a:ext cx="2638425" cy="447675"/>
          </a:xfrm>
          <a:prstGeom prst="rect">
            <a:avLst/>
          </a:prstGeom>
          <a:solidFill>
            <a:srgbClr val="2E70FA"/>
          </a:solidFill>
          <a:ln w="12700">
            <a:solidFill>
              <a:srgbClr val="2E70F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u="sng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5" action="ppaction://hlinksldjump" tooltip="Add write H:2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Add write H:20</a:t>
            </a:r>
            <a:endParaRPr lang="en-US" sz="1500" dirty="0"/>
          </a:p>
        </p:txBody>
      </p:sp>
      <p:sp>
        <p:nvSpPr>
          <p:cNvPr id="27" name="Text 35"/>
          <p:cNvSpPr/>
          <p:nvPr/>
        </p:nvSpPr>
        <p:spPr>
          <a:xfrm>
            <a:off x="5667375" y="6581775"/>
            <a:ext cx="120967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50" dirty="0">
                <a:solidFill>
                  <a:srgbClr val="8B96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21 / 63</a:t>
            </a:r>
            <a:endParaRPr lang="en-US" sz="950" dirty="0"/>
          </a:p>
        </p:txBody>
      </p:sp>
      <p:sp>
        <p:nvSpPr>
          <p:cNvPr id="28" name="Shape 7"/>
          <p:cNvSpPr/>
          <p:nvPr/>
        </p:nvSpPr>
        <p:spPr>
          <a:xfrm>
            <a:off x="4238625" y="3086100"/>
            <a:ext cx="2638425" cy="1495425"/>
          </a:xfrm>
          <a:prstGeom prst="roundRect">
            <a:avLst>
              <a:gd name="adj" fmla="val 5882"/>
            </a:avLst>
          </a:prstGeom>
          <a:solidFill>
            <a:srgbClr val="FFF2DC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8"/>
          <p:cNvSpPr/>
          <p:nvPr/>
        </p:nvSpPr>
        <p:spPr>
          <a:xfrm>
            <a:off x="4333875" y="3181350"/>
            <a:ext cx="2447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Immutable MemTable</a:t>
            </a:r>
            <a:endParaRPr lang="en-US" sz="1600" dirty="0"/>
          </a:p>
        </p:txBody>
      </p:sp>
      <p:sp>
        <p:nvSpPr>
          <p:cNvPr id="30" name="Text 9"/>
          <p:cNvSpPr/>
          <p:nvPr/>
        </p:nvSpPr>
        <p:spPr>
          <a:xfrm>
            <a:off x="4295775" y="3495675"/>
            <a:ext cx="25241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Read-only skiplist · flushing</a:t>
            </a:r>
            <a:endParaRPr lang="en-US" sz="1000" dirty="0"/>
          </a:p>
        </p:txBody>
      </p:sp>
      <p:sp>
        <p:nvSpPr>
          <p:cNvPr id="35" name="Text 8"/>
          <p:cNvSpPr/>
          <p:nvPr/>
        </p:nvSpPr>
        <p:spPr>
          <a:xfrm>
            <a:off x="7905750" y="3000375"/>
            <a:ext cx="333375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Writing SSTable #3</a:t>
            </a:r>
            <a:endParaRPr lang="en-US" sz="1500" dirty="0"/>
          </a:p>
        </p:txBody>
      </p:sp>
      <p:sp>
        <p:nvSpPr>
          <p:cNvPr id="36" name="Text 9"/>
          <p:cNvSpPr/>
          <p:nvPr/>
        </p:nvSpPr>
        <p:spPr>
          <a:xfrm>
            <a:off x="7905750" y="3286125"/>
            <a:ext cx="3333750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  C   L   M</a:t>
            </a:r>
            <a:endParaRPr lang="en-US" sz="1400" dirty="0"/>
          </a:p>
        </p:txBody>
      </p:sp>
      <p:sp>
        <p:nvSpPr>
          <p:cNvPr id="37" name="Text 9"/>
          <p:cNvSpPr/>
          <p:nvPr/>
        </p:nvSpPr>
        <p:spPr>
          <a:xfrm>
            <a:off x="7905750" y="3495675"/>
            <a:ext cx="33337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 yet available in L0</a:t>
            </a:r>
            <a:endParaRPr lang="en-US" sz="1000" dirty="0"/>
          </a:p>
        </p:txBody>
      </p:sp>
      <p:sp>
        <p:nvSpPr>
          <p:cNvPr id="38" name="Text 26"/>
          <p:cNvSpPr/>
          <p:nvPr/>
        </p:nvSpPr>
        <p:spPr>
          <a:xfrm>
            <a:off x="8339328" y="2809875"/>
            <a:ext cx="1115568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39" name="Text 30"/>
          <p:cNvSpPr/>
          <p:nvPr/>
        </p:nvSpPr>
        <p:spPr>
          <a:xfrm>
            <a:off x="9756648" y="2809875"/>
            <a:ext cx="1115568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40" name="Text 9"/>
          <p:cNvSpPr/>
          <p:nvPr/>
        </p:nvSpPr>
        <p:spPr>
          <a:xfrm>
            <a:off x="7991475" y="3781425"/>
            <a:ext cx="3371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Building Bloom filter + index file</a:t>
            </a:r>
            <a:endParaRPr lang="en-US" sz="1000" dirty="0"/>
          </a:p>
        </p:txBody>
      </p:sp>
      <p:sp>
        <p:nvSpPr>
          <p:cNvPr id="41" name="Text 9"/>
          <p:cNvSpPr/>
          <p:nvPr/>
        </p:nvSpPr>
        <p:spPr>
          <a:xfrm>
            <a:off x="7553325" y="5334000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filter: definitely absent or possibly present</a:t>
            </a:r>
            <a:endParaRPr lang="en-US" sz="1000" dirty="0"/>
          </a:p>
        </p:txBody>
      </p:sp>
      <p:sp>
        <p:nvSpPr>
          <p:cNvPr id="42" name="Text 9"/>
          <p:cNvSpPr/>
          <p:nvPr/>
        </p:nvSpPr>
        <p:spPr>
          <a:xfrm>
            <a:off x="7553325" y="5553075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file: key to position in the data file</a:t>
            </a:r>
            <a:endParaRPr lang="en-US" sz="1000" dirty="0"/>
          </a:p>
        </p:txBody>
      </p:sp>
      <p:sp>
        <p:nvSpPr>
          <p:cNvPr id="43" name="Text 27"/>
          <p:cNvSpPr/>
          <p:nvPr/>
        </p:nvSpPr>
        <p:spPr>
          <a:xfrm>
            <a:off x="8339328" y="2505075"/>
            <a:ext cx="1115568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F:9 H:2</a:t>
            </a:r>
            <a:endParaRPr lang="en-US" sz="1000" dirty="0"/>
          </a:p>
        </p:txBody>
      </p:sp>
      <p:sp>
        <p:nvSpPr>
          <p:cNvPr id="44" name="Text 31"/>
          <p:cNvSpPr/>
          <p:nvPr/>
        </p:nvSpPr>
        <p:spPr>
          <a:xfrm>
            <a:off x="9756648" y="2505075"/>
            <a:ext cx="1115568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D:8 K:6</a:t>
            </a:r>
            <a:endParaRPr lang="en-US" sz="1000" dirty="0"/>
          </a:p>
        </p:txBody>
      </p:sp>
      <p:sp>
        <p:nvSpPr>
          <p:cNvPr id="45" name="Skiplist link"/>
          <p:cNvSpPr/>
          <p:nvPr/>
        </p:nvSpPr>
        <p:spPr>
          <a:xfrm>
            <a:off x="4524375" y="1933575"/>
            <a:ext cx="21336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6" name="Text 9"/>
          <p:cNvSpPr/>
          <p:nvPr/>
        </p:nvSpPr>
        <p:spPr>
          <a:xfrm>
            <a:off x="4286250" y="184785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47" name="Text 9"/>
          <p:cNvSpPr/>
          <p:nvPr/>
        </p:nvSpPr>
        <p:spPr>
          <a:xfrm>
            <a:off x="6657975" y="184785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48" name="Skiplist link"/>
          <p:cNvSpPr/>
          <p:nvPr/>
        </p:nvSpPr>
        <p:spPr>
          <a:xfrm>
            <a:off x="4524375" y="2171700"/>
            <a:ext cx="21336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9" name="Text 9"/>
          <p:cNvSpPr/>
          <p:nvPr/>
        </p:nvSpPr>
        <p:spPr>
          <a:xfrm>
            <a:off x="4286250" y="20859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50" name="Text 9"/>
          <p:cNvSpPr/>
          <p:nvPr/>
        </p:nvSpPr>
        <p:spPr>
          <a:xfrm>
            <a:off x="6657975" y="20859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51" name="Skiplist link"/>
          <p:cNvSpPr/>
          <p:nvPr/>
        </p:nvSpPr>
        <p:spPr>
          <a:xfrm>
            <a:off x="4524375" y="2409825"/>
            <a:ext cx="21336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2" name="Text 9"/>
          <p:cNvSpPr/>
          <p:nvPr/>
        </p:nvSpPr>
        <p:spPr>
          <a:xfrm>
            <a:off x="4286250" y="23241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53" name="Text 9"/>
          <p:cNvSpPr/>
          <p:nvPr/>
        </p:nvSpPr>
        <p:spPr>
          <a:xfrm>
            <a:off x="6657975" y="23241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54" name="Skiplist link"/>
          <p:cNvSpPr/>
          <p:nvPr/>
        </p:nvSpPr>
        <p:spPr>
          <a:xfrm>
            <a:off x="4772025" y="421005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5" name="Skiplist link"/>
          <p:cNvSpPr/>
          <p:nvPr/>
        </p:nvSpPr>
        <p:spPr>
          <a:xfrm>
            <a:off x="4772025" y="39719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6" name="Skiplist link"/>
          <p:cNvSpPr/>
          <p:nvPr/>
        </p:nvSpPr>
        <p:spPr>
          <a:xfrm>
            <a:off x="6286500" y="421005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7" name="Skiplist link"/>
          <p:cNvSpPr/>
          <p:nvPr/>
        </p:nvSpPr>
        <p:spPr>
          <a:xfrm>
            <a:off x="6286500" y="39719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8" name="Skiplist link"/>
          <p:cNvSpPr/>
          <p:nvPr/>
        </p:nvSpPr>
        <p:spPr>
          <a:xfrm>
            <a:off x="4524375" y="3886200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9" name="Skiplist link"/>
          <p:cNvSpPr/>
          <p:nvPr/>
        </p:nvSpPr>
        <p:spPr>
          <a:xfrm>
            <a:off x="4962525" y="3886200"/>
            <a:ext cx="113347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0" name="Skiplist link"/>
          <p:cNvSpPr/>
          <p:nvPr/>
        </p:nvSpPr>
        <p:spPr>
          <a:xfrm>
            <a:off x="6477000" y="3886200"/>
            <a:ext cx="18097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1" name="Text 9"/>
          <p:cNvSpPr/>
          <p:nvPr/>
        </p:nvSpPr>
        <p:spPr>
          <a:xfrm>
            <a:off x="4286250" y="38004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62" name="Text 9"/>
          <p:cNvSpPr/>
          <p:nvPr/>
        </p:nvSpPr>
        <p:spPr>
          <a:xfrm>
            <a:off x="4581525" y="38004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900" dirty="0"/>
          </a:p>
        </p:txBody>
      </p:sp>
      <p:sp>
        <p:nvSpPr>
          <p:cNvPr id="63" name="Text 9"/>
          <p:cNvSpPr/>
          <p:nvPr/>
        </p:nvSpPr>
        <p:spPr>
          <a:xfrm>
            <a:off x="6096000" y="38004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64" name="Text 9"/>
          <p:cNvSpPr/>
          <p:nvPr/>
        </p:nvSpPr>
        <p:spPr>
          <a:xfrm>
            <a:off x="6657975" y="38004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65" name="Skiplist link"/>
          <p:cNvSpPr/>
          <p:nvPr/>
        </p:nvSpPr>
        <p:spPr>
          <a:xfrm>
            <a:off x="4524375" y="412432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6" name="Skiplist link"/>
          <p:cNvSpPr/>
          <p:nvPr/>
        </p:nvSpPr>
        <p:spPr>
          <a:xfrm>
            <a:off x="4962525" y="4124325"/>
            <a:ext cx="113347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7" name="Skiplist link"/>
          <p:cNvSpPr/>
          <p:nvPr/>
        </p:nvSpPr>
        <p:spPr>
          <a:xfrm>
            <a:off x="6477000" y="4124325"/>
            <a:ext cx="18097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8" name="Text 9"/>
          <p:cNvSpPr/>
          <p:nvPr/>
        </p:nvSpPr>
        <p:spPr>
          <a:xfrm>
            <a:off x="4286250" y="40386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69" name="Text 9"/>
          <p:cNvSpPr/>
          <p:nvPr/>
        </p:nvSpPr>
        <p:spPr>
          <a:xfrm>
            <a:off x="4581525" y="40386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900" dirty="0"/>
          </a:p>
        </p:txBody>
      </p:sp>
      <p:sp>
        <p:nvSpPr>
          <p:cNvPr id="70" name="Text 9"/>
          <p:cNvSpPr/>
          <p:nvPr/>
        </p:nvSpPr>
        <p:spPr>
          <a:xfrm>
            <a:off x="6096000" y="40386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71" name="Text 9"/>
          <p:cNvSpPr/>
          <p:nvPr/>
        </p:nvSpPr>
        <p:spPr>
          <a:xfrm>
            <a:off x="6657975" y="40386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72" name="Skiplist link"/>
          <p:cNvSpPr/>
          <p:nvPr/>
        </p:nvSpPr>
        <p:spPr>
          <a:xfrm>
            <a:off x="4524375" y="4362450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3" name="Skiplist link"/>
          <p:cNvSpPr/>
          <p:nvPr/>
        </p:nvSpPr>
        <p:spPr>
          <a:xfrm>
            <a:off x="4962525" y="4362450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4" name="Skiplist link"/>
          <p:cNvSpPr/>
          <p:nvPr/>
        </p:nvSpPr>
        <p:spPr>
          <a:xfrm>
            <a:off x="5467350" y="4362450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5" name="Skiplist link"/>
          <p:cNvSpPr/>
          <p:nvPr/>
        </p:nvSpPr>
        <p:spPr>
          <a:xfrm>
            <a:off x="5972175" y="4362450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6" name="Skiplist link"/>
          <p:cNvSpPr/>
          <p:nvPr/>
        </p:nvSpPr>
        <p:spPr>
          <a:xfrm>
            <a:off x="6477000" y="4362450"/>
            <a:ext cx="18097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7" name="Text 9"/>
          <p:cNvSpPr/>
          <p:nvPr/>
        </p:nvSpPr>
        <p:spPr>
          <a:xfrm>
            <a:off x="4286250" y="427672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78" name="Text 9"/>
          <p:cNvSpPr/>
          <p:nvPr/>
        </p:nvSpPr>
        <p:spPr>
          <a:xfrm>
            <a:off x="4581525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A:12</a:t>
            </a:r>
            <a:endParaRPr lang="en-US" sz="900" dirty="0"/>
          </a:p>
        </p:txBody>
      </p:sp>
      <p:sp>
        <p:nvSpPr>
          <p:cNvPr id="79" name="Text 9"/>
          <p:cNvSpPr/>
          <p:nvPr/>
        </p:nvSpPr>
        <p:spPr>
          <a:xfrm>
            <a:off x="5086350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C:11</a:t>
            </a:r>
            <a:endParaRPr lang="en-US" sz="900" dirty="0"/>
          </a:p>
        </p:txBody>
      </p:sp>
      <p:sp>
        <p:nvSpPr>
          <p:cNvPr id="80" name="Text 9"/>
          <p:cNvSpPr/>
          <p:nvPr/>
        </p:nvSpPr>
        <p:spPr>
          <a:xfrm>
            <a:off x="5591175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L:7</a:t>
            </a:r>
            <a:endParaRPr lang="en-US" sz="900" dirty="0"/>
          </a:p>
        </p:txBody>
      </p:sp>
      <p:sp>
        <p:nvSpPr>
          <p:cNvPr id="81" name="Text 9"/>
          <p:cNvSpPr/>
          <p:nvPr/>
        </p:nvSpPr>
        <p:spPr>
          <a:xfrm>
            <a:off x="6096000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M:5</a:t>
            </a:r>
            <a:endParaRPr lang="en-US" sz="900" dirty="0"/>
          </a:p>
        </p:txBody>
      </p:sp>
      <p:sp>
        <p:nvSpPr>
          <p:cNvPr id="82" name="Text 9"/>
          <p:cNvSpPr/>
          <p:nvPr/>
        </p:nvSpPr>
        <p:spPr>
          <a:xfrm>
            <a:off x="6657975" y="427672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83" name="Text 9"/>
          <p:cNvSpPr/>
          <p:nvPr/>
        </p:nvSpPr>
        <p:spPr>
          <a:xfrm>
            <a:off x="4480560" y="1527048"/>
            <a:ext cx="2148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Skiplist</a:t>
            </a:r>
            <a:endParaRPr lang="en-US" sz="1000" dirty="0"/>
          </a:p>
        </p:txBody>
      </p:sp>
    </p:spTree>
  </p:cSld>
  <p:clrMapOvr>
    <a:masterClrMapping/>
  </p:clrMapOvr>
  <p:transition advClick="0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1097280"/>
            <a:ext cx="1417320" cy="1298448"/>
          </a:xfrm>
          <a:prstGeom prst="roundRect">
            <a:avLst>
              <a:gd name="adj" fmla="val 8451"/>
            </a:avLst>
          </a:prstGeom>
          <a:solidFill>
            <a:srgbClr val="FFFFFF"/>
          </a:solidFill>
          <a:ln w="15240">
            <a:solidFill>
              <a:srgbClr val="C8D0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40080" y="1234440"/>
            <a:ext cx="1143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Insert / update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" y="1609344"/>
            <a:ext cx="1143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2F6F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PUT(H, 20)</a:t>
            </a:r>
            <a:endParaRPr lang="en-US" sz="1700" dirty="0"/>
          </a:p>
        </p:txBody>
      </p:sp>
      <p:sp>
        <p:nvSpPr>
          <p:cNvPr id="6" name="Shape 7"/>
          <p:cNvSpPr/>
          <p:nvPr/>
        </p:nvSpPr>
        <p:spPr>
          <a:xfrm>
            <a:off x="4242816" y="1051560"/>
            <a:ext cx="2633472" cy="1865376"/>
          </a:xfrm>
          <a:prstGeom prst="roundRect">
            <a:avLst>
              <a:gd name="adj" fmla="val 588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8"/>
          <p:cNvSpPr/>
          <p:nvPr/>
        </p:nvSpPr>
        <p:spPr>
          <a:xfrm>
            <a:off x="4480560" y="1216152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Active MemTable</a:t>
            </a:r>
            <a:endParaRPr lang="en-US" sz="1700" dirty="0"/>
          </a:p>
        </p:txBody>
      </p:sp>
      <p:sp>
        <p:nvSpPr>
          <p:cNvPr id="9" name="Shape 12"/>
          <p:cNvSpPr/>
          <p:nvPr/>
        </p:nvSpPr>
        <p:spPr>
          <a:xfrm>
            <a:off x="7360920" y="941832"/>
            <a:ext cx="4315968" cy="4892040"/>
          </a:xfrm>
          <a:prstGeom prst="roundRect">
            <a:avLst>
              <a:gd name="adj" fmla="val 2542"/>
            </a:avLst>
          </a:prstGeom>
          <a:solidFill>
            <a:srgbClr val="FCFDFE"/>
          </a:solidFill>
          <a:ln w="15240">
            <a:solidFill>
              <a:srgbClr val="D4DA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13"/>
          <p:cNvSpPr/>
          <p:nvPr/>
        </p:nvSpPr>
        <p:spPr>
          <a:xfrm>
            <a:off x="7571232" y="1097280"/>
            <a:ext cx="3840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Disk: immutable SSTables</a:t>
            </a:r>
            <a:endParaRPr lang="en-US" sz="1900" dirty="0"/>
          </a:p>
        </p:txBody>
      </p:sp>
      <p:sp>
        <p:nvSpPr>
          <p:cNvPr id="11" name="Text 14"/>
          <p:cNvSpPr/>
          <p:nvPr/>
        </p:nvSpPr>
        <p:spPr>
          <a:xfrm>
            <a:off x="7571232" y="186537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L0</a:t>
            </a:r>
            <a:endParaRPr lang="en-US" sz="1600" dirty="0"/>
          </a:p>
        </p:txBody>
      </p:sp>
      <p:sp>
        <p:nvSpPr>
          <p:cNvPr id="12" name="Text 15"/>
          <p:cNvSpPr/>
          <p:nvPr/>
        </p:nvSpPr>
        <p:spPr>
          <a:xfrm>
            <a:off x="7571232" y="3538728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</a:t>
            </a:r>
            <a:endParaRPr lang="en-US" sz="1600" dirty="0"/>
          </a:p>
        </p:txBody>
      </p:sp>
      <p:sp>
        <p:nvSpPr>
          <p:cNvPr id="13" name="Text 16"/>
          <p:cNvSpPr/>
          <p:nvPr/>
        </p:nvSpPr>
        <p:spPr>
          <a:xfrm>
            <a:off x="7571232" y="497433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L2</a:t>
            </a:r>
            <a:endParaRPr lang="en-US" sz="1600" dirty="0"/>
          </a:p>
        </p:txBody>
      </p:sp>
      <p:sp>
        <p:nvSpPr>
          <p:cNvPr id="14" name="Shape 17"/>
          <p:cNvSpPr/>
          <p:nvPr/>
        </p:nvSpPr>
        <p:spPr>
          <a:xfrm>
            <a:off x="8028432" y="2039112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8"/>
          <p:cNvSpPr/>
          <p:nvPr/>
        </p:nvSpPr>
        <p:spPr>
          <a:xfrm>
            <a:off x="8028432" y="3712464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9"/>
          <p:cNvSpPr/>
          <p:nvPr/>
        </p:nvSpPr>
        <p:spPr>
          <a:xfrm>
            <a:off x="8028432" y="5138928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20"/>
          <p:cNvSpPr/>
          <p:nvPr/>
        </p:nvSpPr>
        <p:spPr>
          <a:xfrm>
            <a:off x="502920" y="4754880"/>
            <a:ext cx="6373368" cy="1078992"/>
          </a:xfrm>
          <a:prstGeom prst="roundRect">
            <a:avLst>
              <a:gd name="adj" fmla="val 10169"/>
            </a:avLst>
          </a:prstGeom>
          <a:solidFill>
            <a:srgbClr val="FFFFFF"/>
          </a:solidFill>
          <a:ln w="1524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21"/>
          <p:cNvSpPr/>
          <p:nvPr/>
        </p:nvSpPr>
        <p:spPr>
          <a:xfrm>
            <a:off x="758952" y="4919472"/>
            <a:ext cx="58795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700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PUT H:20 enters the active MemTable. The background flush continues.</a:t>
            </a:r>
            <a:endParaRPr lang="en-US" sz="1700" dirty="0"/>
          </a:p>
        </p:txBody>
      </p:sp>
      <p:sp>
        <p:nvSpPr>
          <p:cNvPr id="20" name="Shape 24"/>
          <p:cNvSpPr/>
          <p:nvPr/>
        </p:nvSpPr>
        <p:spPr>
          <a:xfrm>
            <a:off x="8247888" y="2124075"/>
            <a:ext cx="1298448" cy="847725"/>
          </a:xfrm>
          <a:prstGeom prst="roundRect">
            <a:avLst>
              <a:gd name="adj" fmla="val 11842"/>
            </a:avLst>
          </a:prstGeom>
          <a:solidFill>
            <a:srgbClr val="E7F7F1"/>
          </a:solidFill>
          <a:ln w="15240">
            <a:solidFill>
              <a:srgbClr val="A8DCC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25"/>
          <p:cNvSpPr/>
          <p:nvPr/>
        </p:nvSpPr>
        <p:spPr>
          <a:xfrm>
            <a:off x="8339328" y="2181225"/>
            <a:ext cx="1115568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SSTable #1</a:t>
            </a:r>
            <a:endParaRPr lang="en-US" sz="1100" dirty="0"/>
          </a:p>
        </p:txBody>
      </p:sp>
      <p:sp>
        <p:nvSpPr>
          <p:cNvPr id="22" name="Text 26"/>
          <p:cNvSpPr/>
          <p:nvPr/>
        </p:nvSpPr>
        <p:spPr>
          <a:xfrm>
            <a:off x="8339328" y="2667000"/>
            <a:ext cx="1115568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23" name="Text 27"/>
          <p:cNvSpPr/>
          <p:nvPr/>
        </p:nvSpPr>
        <p:spPr>
          <a:xfrm>
            <a:off x="8339328" y="2352675"/>
            <a:ext cx="1115568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A:7 C:4</a:t>
            </a:r>
            <a:endParaRPr lang="en-US" sz="1000" dirty="0"/>
          </a:p>
        </p:txBody>
      </p:sp>
      <p:sp>
        <p:nvSpPr>
          <p:cNvPr id="24" name="Shape 28"/>
          <p:cNvSpPr/>
          <p:nvPr/>
        </p:nvSpPr>
        <p:spPr>
          <a:xfrm>
            <a:off x="9665208" y="2124075"/>
            <a:ext cx="1298448" cy="847725"/>
          </a:xfrm>
          <a:prstGeom prst="roundRect">
            <a:avLst>
              <a:gd name="adj" fmla="val 11842"/>
            </a:avLst>
          </a:prstGeom>
          <a:solidFill>
            <a:srgbClr val="E7F7F1"/>
          </a:solidFill>
          <a:ln w="15240">
            <a:solidFill>
              <a:srgbClr val="A8DCC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9"/>
          <p:cNvSpPr/>
          <p:nvPr/>
        </p:nvSpPr>
        <p:spPr>
          <a:xfrm>
            <a:off x="9756648" y="2181225"/>
            <a:ext cx="1115568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SSTable #2</a:t>
            </a:r>
            <a:endParaRPr lang="en-US" sz="1100" dirty="0"/>
          </a:p>
        </p:txBody>
      </p:sp>
      <p:sp>
        <p:nvSpPr>
          <p:cNvPr id="26" name="Text 30"/>
          <p:cNvSpPr/>
          <p:nvPr/>
        </p:nvSpPr>
        <p:spPr>
          <a:xfrm>
            <a:off x="9756648" y="2667000"/>
            <a:ext cx="1115568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27" name="Text 31"/>
          <p:cNvSpPr/>
          <p:nvPr/>
        </p:nvSpPr>
        <p:spPr>
          <a:xfrm>
            <a:off x="9756648" y="2352675"/>
            <a:ext cx="1115568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A:10 C:6</a:t>
            </a:r>
            <a:endParaRPr lang="en-US" sz="1000" dirty="0"/>
          </a:p>
        </p:txBody>
      </p:sp>
      <p:sp>
        <p:nvSpPr>
          <p:cNvPr id="28" name="Text 32">
            <a:hlinkClick r:id="rId3" action="ppaction://hlinksldjump" tooltip="← Back"/>
          </p:cNvPr>
          <p:cNvSpPr/>
          <p:nvPr/>
        </p:nvSpPr>
        <p:spPr>
          <a:xfrm>
            <a:off x="502920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 action="ppaction://hlinksldjump" tooltip="← Bac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← Back</a:t>
            </a:r>
            <a:endParaRPr lang="en-US" sz="1050" dirty="0"/>
          </a:p>
        </p:txBody>
      </p:sp>
      <p:sp>
        <p:nvSpPr>
          <p:cNvPr id="29" name="Text 33">
            <a:hlinkClick r:id="rId4" action="ppaction://hlinksldjump" tooltip="Reset"/>
          </p:cNvPr>
          <p:cNvSpPr/>
          <p:nvPr/>
        </p:nvSpPr>
        <p:spPr>
          <a:xfrm>
            <a:off x="1243584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 action="ppaction://hlinksldjump" tooltip="Rese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Reset</a:t>
            </a:r>
            <a:endParaRPr lang="en-US" sz="1050" dirty="0"/>
          </a:p>
        </p:txBody>
      </p:sp>
      <p:sp>
        <p:nvSpPr>
          <p:cNvPr id="30" name="Text 34">
            <a:hlinkClick r:id="rId5" action="ppaction://hlinksldjump" tooltip="Add write C:21"/>
          </p:cNvPr>
          <p:cNvSpPr/>
          <p:nvPr/>
        </p:nvSpPr>
        <p:spPr>
          <a:xfrm>
            <a:off x="4238625" y="6038850"/>
            <a:ext cx="2638425" cy="447675"/>
          </a:xfrm>
          <a:prstGeom prst="rect">
            <a:avLst/>
          </a:prstGeom>
          <a:solidFill>
            <a:srgbClr val="2E70FA"/>
          </a:solidFill>
          <a:ln w="12700">
            <a:solidFill>
              <a:srgbClr val="2E70F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u="sng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5" action="ppaction://hlinksldjump" tooltip="Add write C:2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Add write C:21</a:t>
            </a:r>
            <a:endParaRPr lang="en-US" sz="1500" dirty="0"/>
          </a:p>
        </p:txBody>
      </p:sp>
      <p:sp>
        <p:nvSpPr>
          <p:cNvPr id="31" name="Text 35"/>
          <p:cNvSpPr/>
          <p:nvPr/>
        </p:nvSpPr>
        <p:spPr>
          <a:xfrm>
            <a:off x="5667375" y="6581775"/>
            <a:ext cx="120967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50" dirty="0">
                <a:solidFill>
                  <a:srgbClr val="8B96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22 / 63</a:t>
            </a:r>
            <a:endParaRPr lang="en-US" sz="950" dirty="0"/>
          </a:p>
        </p:txBody>
      </p:sp>
      <p:sp>
        <p:nvSpPr>
          <p:cNvPr id="32" name="Shape 11"/>
          <p:cNvSpPr/>
          <p:nvPr/>
        </p:nvSpPr>
        <p:spPr>
          <a:xfrm>
            <a:off x="1924050" y="1743075"/>
            <a:ext cx="2314575" cy="0"/>
          </a:xfrm>
          <a:prstGeom prst="line">
            <a:avLst/>
          </a:prstGeom>
          <a:noFill/>
          <a:ln w="27940">
            <a:solidFill>
              <a:srgbClr val="2F6FEB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33" name="Shape 7"/>
          <p:cNvSpPr/>
          <p:nvPr/>
        </p:nvSpPr>
        <p:spPr>
          <a:xfrm>
            <a:off x="4238625" y="3086100"/>
            <a:ext cx="2638425" cy="1495425"/>
          </a:xfrm>
          <a:prstGeom prst="roundRect">
            <a:avLst>
              <a:gd name="adj" fmla="val 5882"/>
            </a:avLst>
          </a:prstGeom>
          <a:solidFill>
            <a:srgbClr val="FFF2DC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8"/>
          <p:cNvSpPr/>
          <p:nvPr/>
        </p:nvSpPr>
        <p:spPr>
          <a:xfrm>
            <a:off x="4333875" y="3181350"/>
            <a:ext cx="2447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Immutable MemTable</a:t>
            </a:r>
            <a:endParaRPr lang="en-US" sz="1600" dirty="0"/>
          </a:p>
        </p:txBody>
      </p:sp>
      <p:sp>
        <p:nvSpPr>
          <p:cNvPr id="35" name="Text 9"/>
          <p:cNvSpPr/>
          <p:nvPr/>
        </p:nvSpPr>
        <p:spPr>
          <a:xfrm>
            <a:off x="4295775" y="3495675"/>
            <a:ext cx="25241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Read-only skiplist · flushing</a:t>
            </a:r>
            <a:endParaRPr lang="en-US" sz="1000" dirty="0"/>
          </a:p>
        </p:txBody>
      </p:sp>
      <p:sp>
        <p:nvSpPr>
          <p:cNvPr id="41" name="Text 8"/>
          <p:cNvSpPr/>
          <p:nvPr/>
        </p:nvSpPr>
        <p:spPr>
          <a:xfrm>
            <a:off x="7905750" y="3000375"/>
            <a:ext cx="333375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Writing SSTable #3</a:t>
            </a:r>
            <a:endParaRPr lang="en-US" sz="1500" dirty="0"/>
          </a:p>
        </p:txBody>
      </p:sp>
      <p:sp>
        <p:nvSpPr>
          <p:cNvPr id="42" name="Text 9"/>
          <p:cNvSpPr/>
          <p:nvPr/>
        </p:nvSpPr>
        <p:spPr>
          <a:xfrm>
            <a:off x="7905750" y="3286125"/>
            <a:ext cx="3333750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  C   L   M</a:t>
            </a:r>
            <a:endParaRPr lang="en-US" sz="1400" dirty="0"/>
          </a:p>
        </p:txBody>
      </p:sp>
      <p:sp>
        <p:nvSpPr>
          <p:cNvPr id="43" name="Text 9"/>
          <p:cNvSpPr/>
          <p:nvPr/>
        </p:nvSpPr>
        <p:spPr>
          <a:xfrm>
            <a:off x="7905750" y="3495675"/>
            <a:ext cx="33337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 yet available in L0</a:t>
            </a:r>
            <a:endParaRPr lang="en-US" sz="1000" dirty="0"/>
          </a:p>
        </p:txBody>
      </p:sp>
      <p:sp>
        <p:nvSpPr>
          <p:cNvPr id="44" name="Text 26"/>
          <p:cNvSpPr/>
          <p:nvPr/>
        </p:nvSpPr>
        <p:spPr>
          <a:xfrm>
            <a:off x="8339328" y="2809875"/>
            <a:ext cx="1115568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45" name="Text 30"/>
          <p:cNvSpPr/>
          <p:nvPr/>
        </p:nvSpPr>
        <p:spPr>
          <a:xfrm>
            <a:off x="9756648" y="2809875"/>
            <a:ext cx="1115568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46" name="Text 9"/>
          <p:cNvSpPr/>
          <p:nvPr/>
        </p:nvSpPr>
        <p:spPr>
          <a:xfrm>
            <a:off x="7991475" y="3781425"/>
            <a:ext cx="3371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Building Bloom filter + index file</a:t>
            </a:r>
            <a:endParaRPr lang="en-US" sz="1000" dirty="0"/>
          </a:p>
        </p:txBody>
      </p:sp>
      <p:sp>
        <p:nvSpPr>
          <p:cNvPr id="47" name="Text 9"/>
          <p:cNvSpPr/>
          <p:nvPr/>
        </p:nvSpPr>
        <p:spPr>
          <a:xfrm>
            <a:off x="7553325" y="5334000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filter: definitely absent or possibly present</a:t>
            </a:r>
            <a:endParaRPr lang="en-US" sz="1000" dirty="0"/>
          </a:p>
        </p:txBody>
      </p:sp>
      <p:sp>
        <p:nvSpPr>
          <p:cNvPr id="48" name="Text 9"/>
          <p:cNvSpPr/>
          <p:nvPr/>
        </p:nvSpPr>
        <p:spPr>
          <a:xfrm>
            <a:off x="7553325" y="5553075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file: key to position in the data file</a:t>
            </a:r>
            <a:endParaRPr lang="en-US" sz="1000" dirty="0"/>
          </a:p>
        </p:txBody>
      </p:sp>
      <p:sp>
        <p:nvSpPr>
          <p:cNvPr id="49" name="Text 27"/>
          <p:cNvSpPr/>
          <p:nvPr/>
        </p:nvSpPr>
        <p:spPr>
          <a:xfrm>
            <a:off x="8339328" y="2505075"/>
            <a:ext cx="1115568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F:9 H:2</a:t>
            </a:r>
            <a:endParaRPr lang="en-US" sz="1000" dirty="0"/>
          </a:p>
        </p:txBody>
      </p:sp>
      <p:sp>
        <p:nvSpPr>
          <p:cNvPr id="50" name="Text 31"/>
          <p:cNvSpPr/>
          <p:nvPr/>
        </p:nvSpPr>
        <p:spPr>
          <a:xfrm>
            <a:off x="9756648" y="2505075"/>
            <a:ext cx="1115568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D:8 K:6</a:t>
            </a:r>
            <a:endParaRPr lang="en-US" sz="1000" dirty="0"/>
          </a:p>
        </p:txBody>
      </p:sp>
      <p:sp>
        <p:nvSpPr>
          <p:cNvPr id="51" name="Skiplist link"/>
          <p:cNvSpPr/>
          <p:nvPr/>
        </p:nvSpPr>
        <p:spPr>
          <a:xfrm>
            <a:off x="4772025" y="22574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2" name="Skiplist link"/>
          <p:cNvSpPr/>
          <p:nvPr/>
        </p:nvSpPr>
        <p:spPr>
          <a:xfrm>
            <a:off x="4524375" y="1933575"/>
            <a:ext cx="21336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3" name="Text 9"/>
          <p:cNvSpPr/>
          <p:nvPr/>
        </p:nvSpPr>
        <p:spPr>
          <a:xfrm>
            <a:off x="4286250" y="184785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54" name="Text 9"/>
          <p:cNvSpPr/>
          <p:nvPr/>
        </p:nvSpPr>
        <p:spPr>
          <a:xfrm>
            <a:off x="6657975" y="184785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55" name="Skiplist link"/>
          <p:cNvSpPr/>
          <p:nvPr/>
        </p:nvSpPr>
        <p:spPr>
          <a:xfrm>
            <a:off x="4524375" y="2171700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6" name="Skiplist link"/>
          <p:cNvSpPr/>
          <p:nvPr/>
        </p:nvSpPr>
        <p:spPr>
          <a:xfrm>
            <a:off x="4962525" y="2171700"/>
            <a:ext cx="16954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7" name="Text 9"/>
          <p:cNvSpPr/>
          <p:nvPr/>
        </p:nvSpPr>
        <p:spPr>
          <a:xfrm>
            <a:off x="4286250" y="20859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58" name="Text 9"/>
          <p:cNvSpPr/>
          <p:nvPr/>
        </p:nvSpPr>
        <p:spPr>
          <a:xfrm>
            <a:off x="4581525" y="20859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</a:t>
            </a:r>
            <a:endParaRPr lang="en-US" sz="900" dirty="0"/>
          </a:p>
        </p:txBody>
      </p:sp>
      <p:sp>
        <p:nvSpPr>
          <p:cNvPr id="59" name="Text 9"/>
          <p:cNvSpPr/>
          <p:nvPr/>
        </p:nvSpPr>
        <p:spPr>
          <a:xfrm>
            <a:off x="6657975" y="20859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60" name="Skiplist link"/>
          <p:cNvSpPr/>
          <p:nvPr/>
        </p:nvSpPr>
        <p:spPr>
          <a:xfrm>
            <a:off x="4524375" y="240982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1" name="Skiplist link"/>
          <p:cNvSpPr/>
          <p:nvPr/>
        </p:nvSpPr>
        <p:spPr>
          <a:xfrm>
            <a:off x="4962525" y="2409825"/>
            <a:ext cx="16954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2" name="Text 9"/>
          <p:cNvSpPr/>
          <p:nvPr/>
        </p:nvSpPr>
        <p:spPr>
          <a:xfrm>
            <a:off x="4286250" y="23241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63" name="Text 9"/>
          <p:cNvSpPr/>
          <p:nvPr/>
        </p:nvSpPr>
        <p:spPr>
          <a:xfrm>
            <a:off x="4581525" y="23241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H:20</a:t>
            </a:r>
            <a:endParaRPr lang="en-US" sz="900" dirty="0"/>
          </a:p>
        </p:txBody>
      </p:sp>
      <p:sp>
        <p:nvSpPr>
          <p:cNvPr id="64" name="Text 9"/>
          <p:cNvSpPr/>
          <p:nvPr/>
        </p:nvSpPr>
        <p:spPr>
          <a:xfrm>
            <a:off x="6657975" y="23241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65" name="Skiplist link"/>
          <p:cNvSpPr/>
          <p:nvPr/>
        </p:nvSpPr>
        <p:spPr>
          <a:xfrm>
            <a:off x="4772025" y="421005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6" name="Skiplist link"/>
          <p:cNvSpPr/>
          <p:nvPr/>
        </p:nvSpPr>
        <p:spPr>
          <a:xfrm>
            <a:off x="4772025" y="39719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7" name="Skiplist link"/>
          <p:cNvSpPr/>
          <p:nvPr/>
        </p:nvSpPr>
        <p:spPr>
          <a:xfrm>
            <a:off x="6286500" y="421005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8" name="Skiplist link"/>
          <p:cNvSpPr/>
          <p:nvPr/>
        </p:nvSpPr>
        <p:spPr>
          <a:xfrm>
            <a:off x="6286500" y="39719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9" name="Skiplist link"/>
          <p:cNvSpPr/>
          <p:nvPr/>
        </p:nvSpPr>
        <p:spPr>
          <a:xfrm>
            <a:off x="4524375" y="3886200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0" name="Skiplist link"/>
          <p:cNvSpPr/>
          <p:nvPr/>
        </p:nvSpPr>
        <p:spPr>
          <a:xfrm>
            <a:off x="4962525" y="3886200"/>
            <a:ext cx="113347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1" name="Skiplist link"/>
          <p:cNvSpPr/>
          <p:nvPr/>
        </p:nvSpPr>
        <p:spPr>
          <a:xfrm>
            <a:off x="6477000" y="3886200"/>
            <a:ext cx="18097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2" name="Text 9"/>
          <p:cNvSpPr/>
          <p:nvPr/>
        </p:nvSpPr>
        <p:spPr>
          <a:xfrm>
            <a:off x="4286250" y="38004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73" name="Text 9"/>
          <p:cNvSpPr/>
          <p:nvPr/>
        </p:nvSpPr>
        <p:spPr>
          <a:xfrm>
            <a:off x="4581525" y="38004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900" dirty="0"/>
          </a:p>
        </p:txBody>
      </p:sp>
      <p:sp>
        <p:nvSpPr>
          <p:cNvPr id="74" name="Text 9"/>
          <p:cNvSpPr/>
          <p:nvPr/>
        </p:nvSpPr>
        <p:spPr>
          <a:xfrm>
            <a:off x="6096000" y="38004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75" name="Text 9"/>
          <p:cNvSpPr/>
          <p:nvPr/>
        </p:nvSpPr>
        <p:spPr>
          <a:xfrm>
            <a:off x="6657975" y="38004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76" name="Skiplist link"/>
          <p:cNvSpPr/>
          <p:nvPr/>
        </p:nvSpPr>
        <p:spPr>
          <a:xfrm>
            <a:off x="4524375" y="412432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7" name="Skiplist link"/>
          <p:cNvSpPr/>
          <p:nvPr/>
        </p:nvSpPr>
        <p:spPr>
          <a:xfrm>
            <a:off x="4962525" y="4124325"/>
            <a:ext cx="113347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8" name="Skiplist link"/>
          <p:cNvSpPr/>
          <p:nvPr/>
        </p:nvSpPr>
        <p:spPr>
          <a:xfrm>
            <a:off x="6477000" y="4124325"/>
            <a:ext cx="18097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9" name="Text 9"/>
          <p:cNvSpPr/>
          <p:nvPr/>
        </p:nvSpPr>
        <p:spPr>
          <a:xfrm>
            <a:off x="4286250" y="40386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80" name="Text 9"/>
          <p:cNvSpPr/>
          <p:nvPr/>
        </p:nvSpPr>
        <p:spPr>
          <a:xfrm>
            <a:off x="4581525" y="40386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900" dirty="0"/>
          </a:p>
        </p:txBody>
      </p:sp>
      <p:sp>
        <p:nvSpPr>
          <p:cNvPr id="81" name="Text 9"/>
          <p:cNvSpPr/>
          <p:nvPr/>
        </p:nvSpPr>
        <p:spPr>
          <a:xfrm>
            <a:off x="6096000" y="40386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82" name="Text 9"/>
          <p:cNvSpPr/>
          <p:nvPr/>
        </p:nvSpPr>
        <p:spPr>
          <a:xfrm>
            <a:off x="6657975" y="40386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83" name="Skiplist link"/>
          <p:cNvSpPr/>
          <p:nvPr/>
        </p:nvSpPr>
        <p:spPr>
          <a:xfrm>
            <a:off x="4524375" y="4362450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4" name="Skiplist link"/>
          <p:cNvSpPr/>
          <p:nvPr/>
        </p:nvSpPr>
        <p:spPr>
          <a:xfrm>
            <a:off x="4962525" y="4362450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5" name="Skiplist link"/>
          <p:cNvSpPr/>
          <p:nvPr/>
        </p:nvSpPr>
        <p:spPr>
          <a:xfrm>
            <a:off x="5467350" y="4362450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6" name="Skiplist link"/>
          <p:cNvSpPr/>
          <p:nvPr/>
        </p:nvSpPr>
        <p:spPr>
          <a:xfrm>
            <a:off x="5972175" y="4362450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7" name="Skiplist link"/>
          <p:cNvSpPr/>
          <p:nvPr/>
        </p:nvSpPr>
        <p:spPr>
          <a:xfrm>
            <a:off x="6477000" y="4362450"/>
            <a:ext cx="18097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8" name="Text 9"/>
          <p:cNvSpPr/>
          <p:nvPr/>
        </p:nvSpPr>
        <p:spPr>
          <a:xfrm>
            <a:off x="4286250" y="427672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89" name="Text 9"/>
          <p:cNvSpPr/>
          <p:nvPr/>
        </p:nvSpPr>
        <p:spPr>
          <a:xfrm>
            <a:off x="4581525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A:12</a:t>
            </a:r>
            <a:endParaRPr lang="en-US" sz="900" dirty="0"/>
          </a:p>
        </p:txBody>
      </p:sp>
      <p:sp>
        <p:nvSpPr>
          <p:cNvPr id="90" name="Text 9"/>
          <p:cNvSpPr/>
          <p:nvPr/>
        </p:nvSpPr>
        <p:spPr>
          <a:xfrm>
            <a:off x="5086350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C:11</a:t>
            </a:r>
            <a:endParaRPr lang="en-US" sz="900" dirty="0"/>
          </a:p>
        </p:txBody>
      </p:sp>
      <p:sp>
        <p:nvSpPr>
          <p:cNvPr id="91" name="Text 9"/>
          <p:cNvSpPr/>
          <p:nvPr/>
        </p:nvSpPr>
        <p:spPr>
          <a:xfrm>
            <a:off x="5591175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L:7</a:t>
            </a:r>
            <a:endParaRPr lang="en-US" sz="900" dirty="0"/>
          </a:p>
        </p:txBody>
      </p:sp>
      <p:sp>
        <p:nvSpPr>
          <p:cNvPr id="92" name="Text 9"/>
          <p:cNvSpPr/>
          <p:nvPr/>
        </p:nvSpPr>
        <p:spPr>
          <a:xfrm>
            <a:off x="6096000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M:5</a:t>
            </a:r>
            <a:endParaRPr lang="en-US" sz="900" dirty="0"/>
          </a:p>
        </p:txBody>
      </p:sp>
      <p:sp>
        <p:nvSpPr>
          <p:cNvPr id="93" name="Text 9"/>
          <p:cNvSpPr/>
          <p:nvPr/>
        </p:nvSpPr>
        <p:spPr>
          <a:xfrm>
            <a:off x="6657975" y="427672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94" name="Text 9"/>
          <p:cNvSpPr/>
          <p:nvPr/>
        </p:nvSpPr>
        <p:spPr>
          <a:xfrm>
            <a:off x="4480560" y="1527048"/>
            <a:ext cx="2148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Skiplist</a:t>
            </a:r>
            <a:endParaRPr lang="en-US" sz="1000" dirty="0"/>
          </a:p>
        </p:txBody>
      </p:sp>
    </p:spTree>
  </p:cSld>
  <p:clrMapOvr>
    <a:masterClrMapping/>
  </p:clrMapOvr>
  <p:transition advClick="0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1097280"/>
            <a:ext cx="1417320" cy="1298448"/>
          </a:xfrm>
          <a:prstGeom prst="roundRect">
            <a:avLst>
              <a:gd name="adj" fmla="val 8451"/>
            </a:avLst>
          </a:prstGeom>
          <a:solidFill>
            <a:srgbClr val="FFFFFF"/>
          </a:solidFill>
          <a:ln w="15240">
            <a:solidFill>
              <a:srgbClr val="C8D0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40080" y="1234440"/>
            <a:ext cx="1143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Insert / update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" y="1609344"/>
            <a:ext cx="1143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2F6F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PUT(C, 21)</a:t>
            </a:r>
            <a:endParaRPr lang="en-US" sz="1700" dirty="0"/>
          </a:p>
        </p:txBody>
      </p:sp>
      <p:sp>
        <p:nvSpPr>
          <p:cNvPr id="6" name="Shape 7"/>
          <p:cNvSpPr/>
          <p:nvPr/>
        </p:nvSpPr>
        <p:spPr>
          <a:xfrm>
            <a:off x="4242816" y="1051560"/>
            <a:ext cx="2633472" cy="1865376"/>
          </a:xfrm>
          <a:prstGeom prst="roundRect">
            <a:avLst>
              <a:gd name="adj" fmla="val 588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8"/>
          <p:cNvSpPr/>
          <p:nvPr/>
        </p:nvSpPr>
        <p:spPr>
          <a:xfrm>
            <a:off x="4480560" y="1216152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Active MemTable</a:t>
            </a:r>
            <a:endParaRPr lang="en-US" sz="1700" dirty="0"/>
          </a:p>
        </p:txBody>
      </p:sp>
      <p:sp>
        <p:nvSpPr>
          <p:cNvPr id="9" name="Shape 12"/>
          <p:cNvSpPr/>
          <p:nvPr/>
        </p:nvSpPr>
        <p:spPr>
          <a:xfrm>
            <a:off x="7360920" y="941832"/>
            <a:ext cx="4315968" cy="4892040"/>
          </a:xfrm>
          <a:prstGeom prst="roundRect">
            <a:avLst>
              <a:gd name="adj" fmla="val 2542"/>
            </a:avLst>
          </a:prstGeom>
          <a:solidFill>
            <a:srgbClr val="FCFDFE"/>
          </a:solidFill>
          <a:ln w="15240">
            <a:solidFill>
              <a:srgbClr val="D4DA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13"/>
          <p:cNvSpPr/>
          <p:nvPr/>
        </p:nvSpPr>
        <p:spPr>
          <a:xfrm>
            <a:off x="7571232" y="1097280"/>
            <a:ext cx="3840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Disk: immutable SSTables</a:t>
            </a:r>
            <a:endParaRPr lang="en-US" sz="1900" dirty="0"/>
          </a:p>
        </p:txBody>
      </p:sp>
      <p:sp>
        <p:nvSpPr>
          <p:cNvPr id="11" name="Text 14"/>
          <p:cNvSpPr/>
          <p:nvPr/>
        </p:nvSpPr>
        <p:spPr>
          <a:xfrm>
            <a:off x="7571232" y="186537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L0</a:t>
            </a:r>
            <a:endParaRPr lang="en-US" sz="1600" dirty="0"/>
          </a:p>
        </p:txBody>
      </p:sp>
      <p:sp>
        <p:nvSpPr>
          <p:cNvPr id="12" name="Text 15"/>
          <p:cNvSpPr/>
          <p:nvPr/>
        </p:nvSpPr>
        <p:spPr>
          <a:xfrm>
            <a:off x="7571232" y="3538728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</a:t>
            </a:r>
            <a:endParaRPr lang="en-US" sz="1600" dirty="0"/>
          </a:p>
        </p:txBody>
      </p:sp>
      <p:sp>
        <p:nvSpPr>
          <p:cNvPr id="13" name="Text 16"/>
          <p:cNvSpPr/>
          <p:nvPr/>
        </p:nvSpPr>
        <p:spPr>
          <a:xfrm>
            <a:off x="7571232" y="497433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L2</a:t>
            </a:r>
            <a:endParaRPr lang="en-US" sz="1600" dirty="0"/>
          </a:p>
        </p:txBody>
      </p:sp>
      <p:sp>
        <p:nvSpPr>
          <p:cNvPr id="14" name="Shape 17"/>
          <p:cNvSpPr/>
          <p:nvPr/>
        </p:nvSpPr>
        <p:spPr>
          <a:xfrm>
            <a:off x="8028432" y="2039112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8"/>
          <p:cNvSpPr/>
          <p:nvPr/>
        </p:nvSpPr>
        <p:spPr>
          <a:xfrm>
            <a:off x="8028432" y="3712464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9"/>
          <p:cNvSpPr/>
          <p:nvPr/>
        </p:nvSpPr>
        <p:spPr>
          <a:xfrm>
            <a:off x="8028432" y="5138928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20"/>
          <p:cNvSpPr/>
          <p:nvPr/>
        </p:nvSpPr>
        <p:spPr>
          <a:xfrm>
            <a:off x="502920" y="4754880"/>
            <a:ext cx="6373368" cy="1078992"/>
          </a:xfrm>
          <a:prstGeom prst="roundRect">
            <a:avLst>
              <a:gd name="adj" fmla="val 10169"/>
            </a:avLst>
          </a:prstGeom>
          <a:solidFill>
            <a:srgbClr val="FFFFFF"/>
          </a:solidFill>
          <a:ln w="1524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21"/>
          <p:cNvSpPr/>
          <p:nvPr/>
        </p:nvSpPr>
        <p:spPr>
          <a:xfrm>
            <a:off x="758952" y="4919472"/>
            <a:ext cx="58795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700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PUT C:21 enters the active MemTable. The background flush continues.</a:t>
            </a:r>
            <a:endParaRPr lang="en-US" sz="1700" dirty="0"/>
          </a:p>
        </p:txBody>
      </p:sp>
      <p:sp>
        <p:nvSpPr>
          <p:cNvPr id="20" name="Shape 24"/>
          <p:cNvSpPr/>
          <p:nvPr/>
        </p:nvSpPr>
        <p:spPr>
          <a:xfrm>
            <a:off x="8247888" y="2124075"/>
            <a:ext cx="1298448" cy="847725"/>
          </a:xfrm>
          <a:prstGeom prst="roundRect">
            <a:avLst>
              <a:gd name="adj" fmla="val 11842"/>
            </a:avLst>
          </a:prstGeom>
          <a:solidFill>
            <a:srgbClr val="E7F7F1"/>
          </a:solidFill>
          <a:ln w="15240">
            <a:solidFill>
              <a:srgbClr val="A8DCC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25"/>
          <p:cNvSpPr/>
          <p:nvPr/>
        </p:nvSpPr>
        <p:spPr>
          <a:xfrm>
            <a:off x="8339328" y="2181225"/>
            <a:ext cx="1115568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SSTable #1</a:t>
            </a:r>
            <a:endParaRPr lang="en-US" sz="1100" dirty="0"/>
          </a:p>
        </p:txBody>
      </p:sp>
      <p:sp>
        <p:nvSpPr>
          <p:cNvPr id="22" name="Text 26"/>
          <p:cNvSpPr/>
          <p:nvPr/>
        </p:nvSpPr>
        <p:spPr>
          <a:xfrm>
            <a:off x="8339328" y="2667000"/>
            <a:ext cx="1115568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23" name="Text 27"/>
          <p:cNvSpPr/>
          <p:nvPr/>
        </p:nvSpPr>
        <p:spPr>
          <a:xfrm>
            <a:off x="8339328" y="2352675"/>
            <a:ext cx="1115568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A:7 C:4</a:t>
            </a:r>
            <a:endParaRPr lang="en-US" sz="1000" dirty="0"/>
          </a:p>
        </p:txBody>
      </p:sp>
      <p:sp>
        <p:nvSpPr>
          <p:cNvPr id="24" name="Shape 28"/>
          <p:cNvSpPr/>
          <p:nvPr/>
        </p:nvSpPr>
        <p:spPr>
          <a:xfrm>
            <a:off x="9665208" y="2124075"/>
            <a:ext cx="1298448" cy="847725"/>
          </a:xfrm>
          <a:prstGeom prst="roundRect">
            <a:avLst>
              <a:gd name="adj" fmla="val 11842"/>
            </a:avLst>
          </a:prstGeom>
          <a:solidFill>
            <a:srgbClr val="E7F7F1"/>
          </a:solidFill>
          <a:ln w="15240">
            <a:solidFill>
              <a:srgbClr val="A8DCC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9"/>
          <p:cNvSpPr/>
          <p:nvPr/>
        </p:nvSpPr>
        <p:spPr>
          <a:xfrm>
            <a:off x="9756648" y="2181225"/>
            <a:ext cx="1115568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SSTable #2</a:t>
            </a:r>
            <a:endParaRPr lang="en-US" sz="1100" dirty="0"/>
          </a:p>
        </p:txBody>
      </p:sp>
      <p:sp>
        <p:nvSpPr>
          <p:cNvPr id="26" name="Text 30"/>
          <p:cNvSpPr/>
          <p:nvPr/>
        </p:nvSpPr>
        <p:spPr>
          <a:xfrm>
            <a:off x="9756648" y="2667000"/>
            <a:ext cx="1115568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27" name="Text 31"/>
          <p:cNvSpPr/>
          <p:nvPr/>
        </p:nvSpPr>
        <p:spPr>
          <a:xfrm>
            <a:off x="9756648" y="2352675"/>
            <a:ext cx="1115568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A:10 C:6</a:t>
            </a:r>
            <a:endParaRPr lang="en-US" sz="1000" dirty="0"/>
          </a:p>
        </p:txBody>
      </p:sp>
      <p:sp>
        <p:nvSpPr>
          <p:cNvPr id="28" name="Text 32">
            <a:hlinkClick r:id="rId3" action="ppaction://hlinksldjump" tooltip="← Back"/>
          </p:cNvPr>
          <p:cNvSpPr/>
          <p:nvPr/>
        </p:nvSpPr>
        <p:spPr>
          <a:xfrm>
            <a:off x="502920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 action="ppaction://hlinksldjump" tooltip="← Bac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← Back</a:t>
            </a:r>
            <a:endParaRPr lang="en-US" sz="1050" dirty="0"/>
          </a:p>
        </p:txBody>
      </p:sp>
      <p:sp>
        <p:nvSpPr>
          <p:cNvPr id="29" name="Text 33">
            <a:hlinkClick r:id="rId4" action="ppaction://hlinksldjump" tooltip="Reset"/>
          </p:cNvPr>
          <p:cNvSpPr/>
          <p:nvPr/>
        </p:nvSpPr>
        <p:spPr>
          <a:xfrm>
            <a:off x="1243584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 action="ppaction://hlinksldjump" tooltip="Rese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Reset</a:t>
            </a:r>
            <a:endParaRPr lang="en-US" sz="1050" dirty="0"/>
          </a:p>
        </p:txBody>
      </p:sp>
      <p:sp>
        <p:nvSpPr>
          <p:cNvPr id="30" name="Text 34">
            <a:hlinkClick r:id="rId5" action="ppaction://hlinksldjump" tooltip="Finish Flush"/>
          </p:cNvPr>
          <p:cNvSpPr/>
          <p:nvPr/>
        </p:nvSpPr>
        <p:spPr>
          <a:xfrm>
            <a:off x="4238625" y="6038850"/>
            <a:ext cx="2638425" cy="447675"/>
          </a:xfrm>
          <a:prstGeom prst="rect">
            <a:avLst/>
          </a:prstGeom>
          <a:solidFill>
            <a:srgbClr val="2E70FA"/>
          </a:solidFill>
          <a:ln w="12700">
            <a:solidFill>
              <a:srgbClr val="2E70F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u="sng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5" action="ppaction://hlinksldjump" tooltip="Finish Flush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Finish Flush</a:t>
            </a:r>
            <a:endParaRPr lang="en-US" sz="1500" dirty="0"/>
          </a:p>
        </p:txBody>
      </p:sp>
      <p:sp>
        <p:nvSpPr>
          <p:cNvPr id="31" name="Text 35"/>
          <p:cNvSpPr/>
          <p:nvPr/>
        </p:nvSpPr>
        <p:spPr>
          <a:xfrm>
            <a:off x="5667375" y="6581775"/>
            <a:ext cx="120967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50" dirty="0">
                <a:solidFill>
                  <a:srgbClr val="8B96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23 / 63</a:t>
            </a:r>
            <a:endParaRPr lang="en-US" sz="950" dirty="0"/>
          </a:p>
        </p:txBody>
      </p:sp>
      <p:sp>
        <p:nvSpPr>
          <p:cNvPr id="32" name="Shape 11"/>
          <p:cNvSpPr/>
          <p:nvPr/>
        </p:nvSpPr>
        <p:spPr>
          <a:xfrm>
            <a:off x="1924050" y="1743075"/>
            <a:ext cx="2314575" cy="0"/>
          </a:xfrm>
          <a:prstGeom prst="line">
            <a:avLst/>
          </a:prstGeom>
          <a:noFill/>
          <a:ln w="27940">
            <a:solidFill>
              <a:srgbClr val="2F6FEB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33" name="Shape 7"/>
          <p:cNvSpPr/>
          <p:nvPr/>
        </p:nvSpPr>
        <p:spPr>
          <a:xfrm>
            <a:off x="4238625" y="3086100"/>
            <a:ext cx="2638425" cy="1495425"/>
          </a:xfrm>
          <a:prstGeom prst="roundRect">
            <a:avLst>
              <a:gd name="adj" fmla="val 5882"/>
            </a:avLst>
          </a:prstGeom>
          <a:solidFill>
            <a:srgbClr val="FFF2DC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8"/>
          <p:cNvSpPr/>
          <p:nvPr/>
        </p:nvSpPr>
        <p:spPr>
          <a:xfrm>
            <a:off x="4333875" y="3181350"/>
            <a:ext cx="2447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Immutable MemTable</a:t>
            </a:r>
            <a:endParaRPr lang="en-US" sz="1600" dirty="0"/>
          </a:p>
        </p:txBody>
      </p:sp>
      <p:sp>
        <p:nvSpPr>
          <p:cNvPr id="35" name="Text 9"/>
          <p:cNvSpPr/>
          <p:nvPr/>
        </p:nvSpPr>
        <p:spPr>
          <a:xfrm>
            <a:off x="4295775" y="3495675"/>
            <a:ext cx="25241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Read-only skiplist · flushing</a:t>
            </a:r>
            <a:endParaRPr lang="en-US" sz="1000" dirty="0"/>
          </a:p>
        </p:txBody>
      </p:sp>
      <p:sp>
        <p:nvSpPr>
          <p:cNvPr id="41" name="Text 8"/>
          <p:cNvSpPr/>
          <p:nvPr/>
        </p:nvSpPr>
        <p:spPr>
          <a:xfrm>
            <a:off x="7905750" y="3000375"/>
            <a:ext cx="333375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Writing SSTable #3</a:t>
            </a:r>
            <a:endParaRPr lang="en-US" sz="1500" dirty="0"/>
          </a:p>
        </p:txBody>
      </p:sp>
      <p:sp>
        <p:nvSpPr>
          <p:cNvPr id="42" name="Text 9"/>
          <p:cNvSpPr/>
          <p:nvPr/>
        </p:nvSpPr>
        <p:spPr>
          <a:xfrm>
            <a:off x="7905750" y="3286125"/>
            <a:ext cx="3333750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  C   L   M</a:t>
            </a:r>
            <a:endParaRPr lang="en-US" sz="1400" dirty="0"/>
          </a:p>
        </p:txBody>
      </p:sp>
      <p:sp>
        <p:nvSpPr>
          <p:cNvPr id="43" name="Text 9"/>
          <p:cNvSpPr/>
          <p:nvPr/>
        </p:nvSpPr>
        <p:spPr>
          <a:xfrm>
            <a:off x="7905750" y="3495675"/>
            <a:ext cx="33337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 yet available in L0</a:t>
            </a:r>
            <a:endParaRPr lang="en-US" sz="1000" dirty="0"/>
          </a:p>
        </p:txBody>
      </p:sp>
      <p:sp>
        <p:nvSpPr>
          <p:cNvPr id="44" name="Text 26"/>
          <p:cNvSpPr/>
          <p:nvPr/>
        </p:nvSpPr>
        <p:spPr>
          <a:xfrm>
            <a:off x="8339328" y="2809875"/>
            <a:ext cx="1115568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45" name="Text 30"/>
          <p:cNvSpPr/>
          <p:nvPr/>
        </p:nvSpPr>
        <p:spPr>
          <a:xfrm>
            <a:off x="9756648" y="2809875"/>
            <a:ext cx="1115568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46" name="Text 9"/>
          <p:cNvSpPr/>
          <p:nvPr/>
        </p:nvSpPr>
        <p:spPr>
          <a:xfrm>
            <a:off x="7991475" y="3781425"/>
            <a:ext cx="3371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Building Bloom filter + index file</a:t>
            </a:r>
            <a:endParaRPr lang="en-US" sz="1000" dirty="0"/>
          </a:p>
        </p:txBody>
      </p:sp>
      <p:sp>
        <p:nvSpPr>
          <p:cNvPr id="47" name="Text 9"/>
          <p:cNvSpPr/>
          <p:nvPr/>
        </p:nvSpPr>
        <p:spPr>
          <a:xfrm>
            <a:off x="7553325" y="5334000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filter: definitely absent or possibly present</a:t>
            </a:r>
            <a:endParaRPr lang="en-US" sz="1000" dirty="0"/>
          </a:p>
        </p:txBody>
      </p:sp>
      <p:sp>
        <p:nvSpPr>
          <p:cNvPr id="48" name="Text 9"/>
          <p:cNvSpPr/>
          <p:nvPr/>
        </p:nvSpPr>
        <p:spPr>
          <a:xfrm>
            <a:off x="7553325" y="5553075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file: key to position in the data file</a:t>
            </a:r>
            <a:endParaRPr lang="en-US" sz="1000" dirty="0"/>
          </a:p>
        </p:txBody>
      </p:sp>
      <p:sp>
        <p:nvSpPr>
          <p:cNvPr id="49" name="Text 27"/>
          <p:cNvSpPr/>
          <p:nvPr/>
        </p:nvSpPr>
        <p:spPr>
          <a:xfrm>
            <a:off x="8339328" y="2505075"/>
            <a:ext cx="1115568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F:9 H:2</a:t>
            </a:r>
            <a:endParaRPr lang="en-US" sz="1000" dirty="0"/>
          </a:p>
        </p:txBody>
      </p:sp>
      <p:sp>
        <p:nvSpPr>
          <p:cNvPr id="50" name="Text 31"/>
          <p:cNvSpPr/>
          <p:nvPr/>
        </p:nvSpPr>
        <p:spPr>
          <a:xfrm>
            <a:off x="9756648" y="2505075"/>
            <a:ext cx="1115568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D:8 K:6</a:t>
            </a:r>
            <a:endParaRPr lang="en-US" sz="1000" dirty="0"/>
          </a:p>
        </p:txBody>
      </p:sp>
      <p:sp>
        <p:nvSpPr>
          <p:cNvPr id="51" name="Skiplist link"/>
          <p:cNvSpPr/>
          <p:nvPr/>
        </p:nvSpPr>
        <p:spPr>
          <a:xfrm>
            <a:off x="5276850" y="22574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2" name="Skiplist link"/>
          <p:cNvSpPr/>
          <p:nvPr/>
        </p:nvSpPr>
        <p:spPr>
          <a:xfrm>
            <a:off x="4524375" y="1933575"/>
            <a:ext cx="21336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3" name="Text 9"/>
          <p:cNvSpPr/>
          <p:nvPr/>
        </p:nvSpPr>
        <p:spPr>
          <a:xfrm>
            <a:off x="4286250" y="184785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54" name="Text 9"/>
          <p:cNvSpPr/>
          <p:nvPr/>
        </p:nvSpPr>
        <p:spPr>
          <a:xfrm>
            <a:off x="6657975" y="184785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55" name="Skiplist link"/>
          <p:cNvSpPr/>
          <p:nvPr/>
        </p:nvSpPr>
        <p:spPr>
          <a:xfrm>
            <a:off x="4524375" y="2171700"/>
            <a:ext cx="56197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6" name="Skiplist link"/>
          <p:cNvSpPr/>
          <p:nvPr/>
        </p:nvSpPr>
        <p:spPr>
          <a:xfrm>
            <a:off x="5467350" y="2171700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7" name="Text 9"/>
          <p:cNvSpPr/>
          <p:nvPr/>
        </p:nvSpPr>
        <p:spPr>
          <a:xfrm>
            <a:off x="4286250" y="20859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58" name="Text 9"/>
          <p:cNvSpPr/>
          <p:nvPr/>
        </p:nvSpPr>
        <p:spPr>
          <a:xfrm>
            <a:off x="5086350" y="20859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</a:t>
            </a:r>
            <a:endParaRPr lang="en-US" sz="900" dirty="0"/>
          </a:p>
        </p:txBody>
      </p:sp>
      <p:sp>
        <p:nvSpPr>
          <p:cNvPr id="59" name="Text 9"/>
          <p:cNvSpPr/>
          <p:nvPr/>
        </p:nvSpPr>
        <p:spPr>
          <a:xfrm>
            <a:off x="6657975" y="20859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60" name="Skiplist link"/>
          <p:cNvSpPr/>
          <p:nvPr/>
        </p:nvSpPr>
        <p:spPr>
          <a:xfrm>
            <a:off x="4524375" y="240982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1" name="Skiplist link"/>
          <p:cNvSpPr/>
          <p:nvPr/>
        </p:nvSpPr>
        <p:spPr>
          <a:xfrm>
            <a:off x="4962525" y="240982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2" name="Skiplist link"/>
          <p:cNvSpPr/>
          <p:nvPr/>
        </p:nvSpPr>
        <p:spPr>
          <a:xfrm>
            <a:off x="5467350" y="2409825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3" name="Text 9"/>
          <p:cNvSpPr/>
          <p:nvPr/>
        </p:nvSpPr>
        <p:spPr>
          <a:xfrm>
            <a:off x="4286250" y="23241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64" name="Text 9"/>
          <p:cNvSpPr/>
          <p:nvPr/>
        </p:nvSpPr>
        <p:spPr>
          <a:xfrm>
            <a:off x="4581525" y="23241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C:21</a:t>
            </a:r>
            <a:endParaRPr lang="en-US" sz="900" dirty="0"/>
          </a:p>
        </p:txBody>
      </p:sp>
      <p:sp>
        <p:nvSpPr>
          <p:cNvPr id="65" name="Text 9"/>
          <p:cNvSpPr/>
          <p:nvPr/>
        </p:nvSpPr>
        <p:spPr>
          <a:xfrm>
            <a:off x="5086350" y="23241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H:20</a:t>
            </a:r>
            <a:endParaRPr lang="en-US" sz="900" dirty="0"/>
          </a:p>
        </p:txBody>
      </p:sp>
      <p:sp>
        <p:nvSpPr>
          <p:cNvPr id="66" name="Text 9"/>
          <p:cNvSpPr/>
          <p:nvPr/>
        </p:nvSpPr>
        <p:spPr>
          <a:xfrm>
            <a:off x="6657975" y="23241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67" name="Skiplist link"/>
          <p:cNvSpPr/>
          <p:nvPr/>
        </p:nvSpPr>
        <p:spPr>
          <a:xfrm>
            <a:off x="4772025" y="421005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8" name="Skiplist link"/>
          <p:cNvSpPr/>
          <p:nvPr/>
        </p:nvSpPr>
        <p:spPr>
          <a:xfrm>
            <a:off x="4772025" y="39719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9" name="Skiplist link"/>
          <p:cNvSpPr/>
          <p:nvPr/>
        </p:nvSpPr>
        <p:spPr>
          <a:xfrm>
            <a:off x="6286500" y="421005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70" name="Skiplist link"/>
          <p:cNvSpPr/>
          <p:nvPr/>
        </p:nvSpPr>
        <p:spPr>
          <a:xfrm>
            <a:off x="6286500" y="39719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71" name="Skiplist link"/>
          <p:cNvSpPr/>
          <p:nvPr/>
        </p:nvSpPr>
        <p:spPr>
          <a:xfrm>
            <a:off x="4524375" y="3886200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2" name="Skiplist link"/>
          <p:cNvSpPr/>
          <p:nvPr/>
        </p:nvSpPr>
        <p:spPr>
          <a:xfrm>
            <a:off x="4962525" y="3886200"/>
            <a:ext cx="113347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3" name="Skiplist link"/>
          <p:cNvSpPr/>
          <p:nvPr/>
        </p:nvSpPr>
        <p:spPr>
          <a:xfrm>
            <a:off x="6477000" y="3886200"/>
            <a:ext cx="18097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4" name="Text 9"/>
          <p:cNvSpPr/>
          <p:nvPr/>
        </p:nvSpPr>
        <p:spPr>
          <a:xfrm>
            <a:off x="4286250" y="38004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75" name="Text 9"/>
          <p:cNvSpPr/>
          <p:nvPr/>
        </p:nvSpPr>
        <p:spPr>
          <a:xfrm>
            <a:off x="4581525" y="38004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900" dirty="0"/>
          </a:p>
        </p:txBody>
      </p:sp>
      <p:sp>
        <p:nvSpPr>
          <p:cNvPr id="76" name="Text 9"/>
          <p:cNvSpPr/>
          <p:nvPr/>
        </p:nvSpPr>
        <p:spPr>
          <a:xfrm>
            <a:off x="6096000" y="38004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77" name="Text 9"/>
          <p:cNvSpPr/>
          <p:nvPr/>
        </p:nvSpPr>
        <p:spPr>
          <a:xfrm>
            <a:off x="6657975" y="38004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78" name="Skiplist link"/>
          <p:cNvSpPr/>
          <p:nvPr/>
        </p:nvSpPr>
        <p:spPr>
          <a:xfrm>
            <a:off x="4524375" y="412432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9" name="Skiplist link"/>
          <p:cNvSpPr/>
          <p:nvPr/>
        </p:nvSpPr>
        <p:spPr>
          <a:xfrm>
            <a:off x="4962525" y="4124325"/>
            <a:ext cx="113347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0" name="Skiplist link"/>
          <p:cNvSpPr/>
          <p:nvPr/>
        </p:nvSpPr>
        <p:spPr>
          <a:xfrm>
            <a:off x="6477000" y="4124325"/>
            <a:ext cx="18097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1" name="Text 9"/>
          <p:cNvSpPr/>
          <p:nvPr/>
        </p:nvSpPr>
        <p:spPr>
          <a:xfrm>
            <a:off x="4286250" y="40386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82" name="Text 9"/>
          <p:cNvSpPr/>
          <p:nvPr/>
        </p:nvSpPr>
        <p:spPr>
          <a:xfrm>
            <a:off x="4581525" y="40386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900" dirty="0"/>
          </a:p>
        </p:txBody>
      </p:sp>
      <p:sp>
        <p:nvSpPr>
          <p:cNvPr id="83" name="Text 9"/>
          <p:cNvSpPr/>
          <p:nvPr/>
        </p:nvSpPr>
        <p:spPr>
          <a:xfrm>
            <a:off x="6096000" y="40386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84" name="Text 9"/>
          <p:cNvSpPr/>
          <p:nvPr/>
        </p:nvSpPr>
        <p:spPr>
          <a:xfrm>
            <a:off x="6657975" y="40386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85" name="Skiplist link"/>
          <p:cNvSpPr/>
          <p:nvPr/>
        </p:nvSpPr>
        <p:spPr>
          <a:xfrm>
            <a:off x="4524375" y="4362450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6" name="Skiplist link"/>
          <p:cNvSpPr/>
          <p:nvPr/>
        </p:nvSpPr>
        <p:spPr>
          <a:xfrm>
            <a:off x="4962525" y="4362450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7" name="Skiplist link"/>
          <p:cNvSpPr/>
          <p:nvPr/>
        </p:nvSpPr>
        <p:spPr>
          <a:xfrm>
            <a:off x="5467350" y="4362450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8" name="Skiplist link"/>
          <p:cNvSpPr/>
          <p:nvPr/>
        </p:nvSpPr>
        <p:spPr>
          <a:xfrm>
            <a:off x="5972175" y="4362450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9" name="Skiplist link"/>
          <p:cNvSpPr/>
          <p:nvPr/>
        </p:nvSpPr>
        <p:spPr>
          <a:xfrm>
            <a:off x="6477000" y="4362450"/>
            <a:ext cx="18097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0" name="Text 9"/>
          <p:cNvSpPr/>
          <p:nvPr/>
        </p:nvSpPr>
        <p:spPr>
          <a:xfrm>
            <a:off x="4286250" y="427672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91" name="Text 9"/>
          <p:cNvSpPr/>
          <p:nvPr/>
        </p:nvSpPr>
        <p:spPr>
          <a:xfrm>
            <a:off x="4581525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A:12</a:t>
            </a:r>
            <a:endParaRPr lang="en-US" sz="900" dirty="0"/>
          </a:p>
        </p:txBody>
      </p:sp>
      <p:sp>
        <p:nvSpPr>
          <p:cNvPr id="92" name="Text 9"/>
          <p:cNvSpPr/>
          <p:nvPr/>
        </p:nvSpPr>
        <p:spPr>
          <a:xfrm>
            <a:off x="5086350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C:11</a:t>
            </a:r>
            <a:endParaRPr lang="en-US" sz="900" dirty="0"/>
          </a:p>
        </p:txBody>
      </p:sp>
      <p:sp>
        <p:nvSpPr>
          <p:cNvPr id="93" name="Text 9"/>
          <p:cNvSpPr/>
          <p:nvPr/>
        </p:nvSpPr>
        <p:spPr>
          <a:xfrm>
            <a:off x="5591175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L:7</a:t>
            </a:r>
            <a:endParaRPr lang="en-US" sz="900" dirty="0"/>
          </a:p>
        </p:txBody>
      </p:sp>
      <p:sp>
        <p:nvSpPr>
          <p:cNvPr id="94" name="Text 9"/>
          <p:cNvSpPr/>
          <p:nvPr/>
        </p:nvSpPr>
        <p:spPr>
          <a:xfrm>
            <a:off x="6096000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M:5</a:t>
            </a:r>
            <a:endParaRPr lang="en-US" sz="900" dirty="0"/>
          </a:p>
        </p:txBody>
      </p:sp>
      <p:sp>
        <p:nvSpPr>
          <p:cNvPr id="95" name="Text 9"/>
          <p:cNvSpPr/>
          <p:nvPr/>
        </p:nvSpPr>
        <p:spPr>
          <a:xfrm>
            <a:off x="6657975" y="427672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96" name="Text 9"/>
          <p:cNvSpPr/>
          <p:nvPr/>
        </p:nvSpPr>
        <p:spPr>
          <a:xfrm>
            <a:off x="4480560" y="1527048"/>
            <a:ext cx="2148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Skiplist</a:t>
            </a:r>
            <a:endParaRPr lang="en-US" sz="1000" dirty="0"/>
          </a:p>
        </p:txBody>
      </p:sp>
    </p:spTree>
  </p:cSld>
  <p:clrMapOvr>
    <a:masterClrMapping/>
  </p:clrMapOvr>
  <p:transition advClick="0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7"/>
          <p:cNvSpPr/>
          <p:nvPr/>
        </p:nvSpPr>
        <p:spPr>
          <a:xfrm>
            <a:off x="4242816" y="1051560"/>
            <a:ext cx="2633472" cy="1865376"/>
          </a:xfrm>
          <a:prstGeom prst="roundRect">
            <a:avLst>
              <a:gd name="adj" fmla="val 588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8"/>
          <p:cNvSpPr/>
          <p:nvPr/>
        </p:nvSpPr>
        <p:spPr>
          <a:xfrm>
            <a:off x="4480560" y="1216152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Active MemTable</a:t>
            </a:r>
            <a:endParaRPr lang="en-US" sz="1700" dirty="0"/>
          </a:p>
        </p:txBody>
      </p:sp>
      <p:sp>
        <p:nvSpPr>
          <p:cNvPr id="5" name="Shape 12"/>
          <p:cNvSpPr/>
          <p:nvPr/>
        </p:nvSpPr>
        <p:spPr>
          <a:xfrm>
            <a:off x="7360920" y="941832"/>
            <a:ext cx="4315968" cy="4892040"/>
          </a:xfrm>
          <a:prstGeom prst="roundRect">
            <a:avLst>
              <a:gd name="adj" fmla="val 2542"/>
            </a:avLst>
          </a:prstGeom>
          <a:solidFill>
            <a:srgbClr val="FCFDFE"/>
          </a:solidFill>
          <a:ln w="15240">
            <a:solidFill>
              <a:srgbClr val="D4DA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13"/>
          <p:cNvSpPr/>
          <p:nvPr/>
        </p:nvSpPr>
        <p:spPr>
          <a:xfrm>
            <a:off x="7571232" y="1097280"/>
            <a:ext cx="3840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Disk: immutable SSTables</a:t>
            </a:r>
            <a:endParaRPr lang="en-US" sz="1900" dirty="0"/>
          </a:p>
        </p:txBody>
      </p:sp>
      <p:sp>
        <p:nvSpPr>
          <p:cNvPr id="7" name="Text 14"/>
          <p:cNvSpPr/>
          <p:nvPr/>
        </p:nvSpPr>
        <p:spPr>
          <a:xfrm>
            <a:off x="7571232" y="186537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L0</a:t>
            </a:r>
            <a:endParaRPr lang="en-US" sz="1600" dirty="0"/>
          </a:p>
        </p:txBody>
      </p:sp>
      <p:sp>
        <p:nvSpPr>
          <p:cNvPr id="8" name="Text 15"/>
          <p:cNvSpPr/>
          <p:nvPr/>
        </p:nvSpPr>
        <p:spPr>
          <a:xfrm>
            <a:off x="7571232" y="3538728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</a:t>
            </a:r>
            <a:endParaRPr lang="en-US" sz="1600" dirty="0"/>
          </a:p>
        </p:txBody>
      </p:sp>
      <p:sp>
        <p:nvSpPr>
          <p:cNvPr id="9" name="Text 16"/>
          <p:cNvSpPr/>
          <p:nvPr/>
        </p:nvSpPr>
        <p:spPr>
          <a:xfrm>
            <a:off x="7571232" y="497433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L2</a:t>
            </a:r>
            <a:endParaRPr lang="en-US" sz="1600" dirty="0"/>
          </a:p>
        </p:txBody>
      </p:sp>
      <p:sp>
        <p:nvSpPr>
          <p:cNvPr id="10" name="Shape 17"/>
          <p:cNvSpPr/>
          <p:nvPr/>
        </p:nvSpPr>
        <p:spPr>
          <a:xfrm>
            <a:off x="8028432" y="2039112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18"/>
          <p:cNvSpPr/>
          <p:nvPr/>
        </p:nvSpPr>
        <p:spPr>
          <a:xfrm>
            <a:off x="8028432" y="3712464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9"/>
          <p:cNvSpPr/>
          <p:nvPr/>
        </p:nvSpPr>
        <p:spPr>
          <a:xfrm>
            <a:off x="8028432" y="5138928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20"/>
          <p:cNvSpPr/>
          <p:nvPr/>
        </p:nvSpPr>
        <p:spPr>
          <a:xfrm>
            <a:off x="502920" y="4754880"/>
            <a:ext cx="6373368" cy="1078992"/>
          </a:xfrm>
          <a:prstGeom prst="roundRect">
            <a:avLst>
              <a:gd name="adj" fmla="val 10169"/>
            </a:avLst>
          </a:prstGeom>
          <a:solidFill>
            <a:srgbClr val="FFFFFF"/>
          </a:solidFill>
          <a:ln w="1524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21"/>
          <p:cNvSpPr/>
          <p:nvPr/>
        </p:nvSpPr>
        <p:spPr>
          <a:xfrm>
            <a:off x="758952" y="4919472"/>
            <a:ext cx="58795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700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Three L0 files contain 12 entries, including old versions of A and C.</a:t>
            </a:r>
            <a:endParaRPr lang="en-US" sz="1700" dirty="0"/>
          </a:p>
        </p:txBody>
      </p:sp>
      <p:sp>
        <p:nvSpPr>
          <p:cNvPr id="15" name="Text 22"/>
          <p:cNvSpPr/>
          <p:nvPr/>
        </p:nvSpPr>
        <p:spPr>
          <a:xfrm>
            <a:off x="758952" y="5524500"/>
            <a:ext cx="5879592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Compaction can remove four obsolete entries and reduce the number of runs to search.</a:t>
            </a:r>
            <a:endParaRPr lang="en-US" sz="1100" dirty="0"/>
          </a:p>
        </p:txBody>
      </p:sp>
      <p:sp>
        <p:nvSpPr>
          <p:cNvPr id="16" name="Shape 24"/>
          <p:cNvSpPr/>
          <p:nvPr/>
        </p:nvSpPr>
        <p:spPr>
          <a:xfrm>
            <a:off x="8138160" y="2124075"/>
            <a:ext cx="1097280" cy="847725"/>
          </a:xfrm>
          <a:prstGeom prst="roundRect">
            <a:avLst>
              <a:gd name="adj" fmla="val 11842"/>
            </a:avLst>
          </a:prstGeom>
          <a:solidFill>
            <a:srgbClr val="E7F7F1"/>
          </a:solidFill>
          <a:ln w="15240">
            <a:solidFill>
              <a:srgbClr val="A8DCC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25"/>
          <p:cNvSpPr/>
          <p:nvPr/>
        </p:nvSpPr>
        <p:spPr>
          <a:xfrm>
            <a:off x="8229600" y="2181225"/>
            <a:ext cx="9144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SSTable #1</a:t>
            </a:r>
            <a:endParaRPr lang="en-US" sz="1100" dirty="0"/>
          </a:p>
        </p:txBody>
      </p:sp>
      <p:sp>
        <p:nvSpPr>
          <p:cNvPr id="18" name="Text 26"/>
          <p:cNvSpPr/>
          <p:nvPr/>
        </p:nvSpPr>
        <p:spPr>
          <a:xfrm>
            <a:off x="8229600" y="2667000"/>
            <a:ext cx="914400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19" name="Text 27"/>
          <p:cNvSpPr/>
          <p:nvPr/>
        </p:nvSpPr>
        <p:spPr>
          <a:xfrm>
            <a:off x="8229600" y="2352675"/>
            <a:ext cx="9144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A:7 C:4</a:t>
            </a:r>
            <a:endParaRPr lang="en-US" sz="1000" dirty="0"/>
          </a:p>
        </p:txBody>
      </p:sp>
      <p:sp>
        <p:nvSpPr>
          <p:cNvPr id="20" name="Shape 28"/>
          <p:cNvSpPr/>
          <p:nvPr/>
        </p:nvSpPr>
        <p:spPr>
          <a:xfrm>
            <a:off x="9308592" y="2124075"/>
            <a:ext cx="1097280" cy="847725"/>
          </a:xfrm>
          <a:prstGeom prst="roundRect">
            <a:avLst>
              <a:gd name="adj" fmla="val 11842"/>
            </a:avLst>
          </a:prstGeom>
          <a:solidFill>
            <a:srgbClr val="E7F7F1"/>
          </a:solidFill>
          <a:ln w="15240">
            <a:solidFill>
              <a:srgbClr val="A8DCC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29"/>
          <p:cNvSpPr/>
          <p:nvPr/>
        </p:nvSpPr>
        <p:spPr>
          <a:xfrm>
            <a:off x="9400032" y="2181225"/>
            <a:ext cx="9144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SSTable #2</a:t>
            </a:r>
            <a:endParaRPr lang="en-US" sz="1100" dirty="0"/>
          </a:p>
        </p:txBody>
      </p:sp>
      <p:sp>
        <p:nvSpPr>
          <p:cNvPr id="22" name="Text 30"/>
          <p:cNvSpPr/>
          <p:nvPr/>
        </p:nvSpPr>
        <p:spPr>
          <a:xfrm>
            <a:off x="9400032" y="2667000"/>
            <a:ext cx="914400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23" name="Text 31"/>
          <p:cNvSpPr/>
          <p:nvPr/>
        </p:nvSpPr>
        <p:spPr>
          <a:xfrm>
            <a:off x="9400032" y="2352675"/>
            <a:ext cx="9144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A:10 C:6</a:t>
            </a:r>
            <a:endParaRPr lang="en-US" sz="1000" dirty="0"/>
          </a:p>
        </p:txBody>
      </p:sp>
      <p:sp>
        <p:nvSpPr>
          <p:cNvPr id="24" name="Shape 32"/>
          <p:cNvSpPr/>
          <p:nvPr/>
        </p:nvSpPr>
        <p:spPr>
          <a:xfrm>
            <a:off x="10479024" y="2124075"/>
            <a:ext cx="1097280" cy="847725"/>
          </a:xfrm>
          <a:prstGeom prst="roundRect">
            <a:avLst>
              <a:gd name="adj" fmla="val 11842"/>
            </a:avLst>
          </a:prstGeom>
          <a:solidFill>
            <a:srgbClr val="E7F7F1"/>
          </a:solidFill>
          <a:ln w="15240">
            <a:solidFill>
              <a:srgbClr val="A8DCC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33"/>
          <p:cNvSpPr/>
          <p:nvPr/>
        </p:nvSpPr>
        <p:spPr>
          <a:xfrm>
            <a:off x="10570464" y="2181225"/>
            <a:ext cx="9144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SSTable #3</a:t>
            </a:r>
            <a:endParaRPr lang="en-US" sz="1100" dirty="0"/>
          </a:p>
        </p:txBody>
      </p:sp>
      <p:sp>
        <p:nvSpPr>
          <p:cNvPr id="26" name="Text 34"/>
          <p:cNvSpPr/>
          <p:nvPr/>
        </p:nvSpPr>
        <p:spPr>
          <a:xfrm>
            <a:off x="10570464" y="2667000"/>
            <a:ext cx="914400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27" name="Text 35"/>
          <p:cNvSpPr/>
          <p:nvPr/>
        </p:nvSpPr>
        <p:spPr>
          <a:xfrm>
            <a:off x="10570464" y="2352675"/>
            <a:ext cx="9144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A:12 C:11</a:t>
            </a:r>
            <a:endParaRPr lang="en-US" sz="1000" dirty="0"/>
          </a:p>
        </p:txBody>
      </p:sp>
      <p:sp>
        <p:nvSpPr>
          <p:cNvPr id="28" name="Text 36">
            <a:hlinkClick r:id="rId3" action="ppaction://hlinksldjump" tooltip="← Back"/>
          </p:cNvPr>
          <p:cNvSpPr/>
          <p:nvPr/>
        </p:nvSpPr>
        <p:spPr>
          <a:xfrm>
            <a:off x="502920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 action="ppaction://hlinksldjump" tooltip="← Bac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← Back</a:t>
            </a:r>
            <a:endParaRPr lang="en-US" sz="1050" dirty="0"/>
          </a:p>
        </p:txBody>
      </p:sp>
      <p:sp>
        <p:nvSpPr>
          <p:cNvPr id="29" name="Text 37">
            <a:hlinkClick r:id="rId4" action="ppaction://hlinksldjump" tooltip="Reset"/>
          </p:cNvPr>
          <p:cNvSpPr/>
          <p:nvPr/>
        </p:nvSpPr>
        <p:spPr>
          <a:xfrm>
            <a:off x="1243584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 action="ppaction://hlinksldjump" tooltip="Rese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Reset</a:t>
            </a:r>
            <a:endParaRPr lang="en-US" sz="1050" dirty="0"/>
          </a:p>
        </p:txBody>
      </p:sp>
      <p:sp>
        <p:nvSpPr>
          <p:cNvPr id="30" name="Text 38">
            <a:hlinkClick r:id="rId5" action="ppaction://hlinksldjump" tooltip="Compact"/>
          </p:cNvPr>
          <p:cNvSpPr/>
          <p:nvPr/>
        </p:nvSpPr>
        <p:spPr>
          <a:xfrm>
            <a:off x="4238625" y="6038850"/>
            <a:ext cx="2638425" cy="447675"/>
          </a:xfrm>
          <a:prstGeom prst="rect">
            <a:avLst/>
          </a:prstGeom>
          <a:solidFill>
            <a:srgbClr val="2E70FA"/>
          </a:solidFill>
          <a:ln w="12700">
            <a:solidFill>
              <a:srgbClr val="2E70F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u="sng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5" action="ppaction://hlinksldjump" tooltip="Compac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Compact</a:t>
            </a:r>
            <a:endParaRPr lang="en-US" sz="1500" dirty="0"/>
          </a:p>
        </p:txBody>
      </p:sp>
      <p:sp>
        <p:nvSpPr>
          <p:cNvPr id="31" name="Text 39"/>
          <p:cNvSpPr/>
          <p:nvPr/>
        </p:nvSpPr>
        <p:spPr>
          <a:xfrm>
            <a:off x="5667375" y="6581775"/>
            <a:ext cx="120967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50" dirty="0">
                <a:solidFill>
                  <a:srgbClr val="8B96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24 / 63</a:t>
            </a:r>
            <a:endParaRPr lang="en-US" sz="950" dirty="0"/>
          </a:p>
        </p:txBody>
      </p:sp>
      <p:sp>
        <p:nvSpPr>
          <p:cNvPr id="32" name="Shape 7"/>
          <p:cNvSpPr/>
          <p:nvPr/>
        </p:nvSpPr>
        <p:spPr>
          <a:xfrm>
            <a:off x="4238625" y="3086100"/>
            <a:ext cx="2638425" cy="1495425"/>
          </a:xfrm>
          <a:prstGeom prst="roundRect">
            <a:avLst>
              <a:gd name="adj" fmla="val 5882"/>
            </a:avLst>
          </a:prstGeom>
          <a:solidFill>
            <a:srgbClr val="FFF2DC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8"/>
          <p:cNvSpPr/>
          <p:nvPr/>
        </p:nvSpPr>
        <p:spPr>
          <a:xfrm>
            <a:off x="4333875" y="3181350"/>
            <a:ext cx="2447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Immutable MemTable</a:t>
            </a:r>
            <a:endParaRPr lang="en-US" sz="1600" dirty="0"/>
          </a:p>
        </p:txBody>
      </p:sp>
      <p:sp>
        <p:nvSpPr>
          <p:cNvPr id="34" name="Text 9"/>
          <p:cNvSpPr/>
          <p:nvPr/>
        </p:nvSpPr>
        <p:spPr>
          <a:xfrm>
            <a:off x="4295775" y="3495675"/>
            <a:ext cx="25241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Read-only skiplist · empty</a:t>
            </a:r>
            <a:endParaRPr lang="en-US" sz="1000" dirty="0"/>
          </a:p>
        </p:txBody>
      </p:sp>
      <p:sp>
        <p:nvSpPr>
          <p:cNvPr id="35" name="Text 26"/>
          <p:cNvSpPr/>
          <p:nvPr/>
        </p:nvSpPr>
        <p:spPr>
          <a:xfrm>
            <a:off x="8229600" y="2809875"/>
            <a:ext cx="914400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36" name="Text 30"/>
          <p:cNvSpPr/>
          <p:nvPr/>
        </p:nvSpPr>
        <p:spPr>
          <a:xfrm>
            <a:off x="9400032" y="2809875"/>
            <a:ext cx="914400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37" name="Text 34"/>
          <p:cNvSpPr/>
          <p:nvPr/>
        </p:nvSpPr>
        <p:spPr>
          <a:xfrm>
            <a:off x="10570464" y="2809875"/>
            <a:ext cx="914400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38" name="Text 9"/>
          <p:cNvSpPr/>
          <p:nvPr/>
        </p:nvSpPr>
        <p:spPr>
          <a:xfrm>
            <a:off x="7553325" y="5334000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filter: definitely absent or possibly present</a:t>
            </a:r>
            <a:endParaRPr lang="en-US" sz="1000" dirty="0"/>
          </a:p>
        </p:txBody>
      </p:sp>
      <p:sp>
        <p:nvSpPr>
          <p:cNvPr id="39" name="Text 9"/>
          <p:cNvSpPr/>
          <p:nvPr/>
        </p:nvSpPr>
        <p:spPr>
          <a:xfrm>
            <a:off x="7553325" y="5553075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file: key to position in the data file</a:t>
            </a:r>
            <a:endParaRPr lang="en-US" sz="1000" dirty="0"/>
          </a:p>
        </p:txBody>
      </p:sp>
      <p:sp>
        <p:nvSpPr>
          <p:cNvPr id="40" name="Text 27"/>
          <p:cNvSpPr/>
          <p:nvPr/>
        </p:nvSpPr>
        <p:spPr>
          <a:xfrm>
            <a:off x="8229600" y="2505075"/>
            <a:ext cx="9144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F:9 H:2</a:t>
            </a:r>
            <a:endParaRPr lang="en-US" sz="1000" dirty="0"/>
          </a:p>
        </p:txBody>
      </p:sp>
      <p:sp>
        <p:nvSpPr>
          <p:cNvPr id="41" name="Text 31"/>
          <p:cNvSpPr/>
          <p:nvPr/>
        </p:nvSpPr>
        <p:spPr>
          <a:xfrm>
            <a:off x="9400032" y="2505075"/>
            <a:ext cx="9144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D:8 K:6</a:t>
            </a:r>
            <a:endParaRPr lang="en-US" sz="1000" dirty="0"/>
          </a:p>
        </p:txBody>
      </p:sp>
      <p:sp>
        <p:nvSpPr>
          <p:cNvPr id="42" name="Text 35"/>
          <p:cNvSpPr/>
          <p:nvPr/>
        </p:nvSpPr>
        <p:spPr>
          <a:xfrm>
            <a:off x="10570464" y="2505075"/>
            <a:ext cx="9144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L:7 M:5</a:t>
            </a:r>
            <a:endParaRPr lang="en-US" sz="1000" dirty="0"/>
          </a:p>
        </p:txBody>
      </p:sp>
      <p:sp>
        <p:nvSpPr>
          <p:cNvPr id="43" name="Text 9"/>
          <p:cNvSpPr/>
          <p:nvPr/>
        </p:nvSpPr>
        <p:spPr>
          <a:xfrm>
            <a:off x="504825" y="3095625"/>
            <a:ext cx="32861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Repeated updates</a:t>
            </a:r>
            <a:endParaRPr lang="en-US" sz="1700" dirty="0"/>
          </a:p>
        </p:txBody>
      </p:sp>
      <p:sp>
        <p:nvSpPr>
          <p:cNvPr id="44" name="Text 9"/>
          <p:cNvSpPr/>
          <p:nvPr/>
        </p:nvSpPr>
        <p:spPr>
          <a:xfrm>
            <a:off x="504825" y="3495675"/>
            <a:ext cx="3286125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A:7   →   A:10   →   A:12</a:t>
            </a:r>
            <a:endParaRPr lang="en-US" sz="1500" dirty="0"/>
          </a:p>
        </p:txBody>
      </p:sp>
      <p:sp>
        <p:nvSpPr>
          <p:cNvPr id="45" name="Text 9"/>
          <p:cNvSpPr/>
          <p:nvPr/>
        </p:nvSpPr>
        <p:spPr>
          <a:xfrm>
            <a:off x="504825" y="3819525"/>
            <a:ext cx="3286125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C:4   →   C:6   →   C:11</a:t>
            </a:r>
            <a:endParaRPr lang="en-US" sz="1500" dirty="0"/>
          </a:p>
        </p:txBody>
      </p:sp>
      <p:sp>
        <p:nvSpPr>
          <p:cNvPr id="46" name="Text 9"/>
          <p:cNvSpPr/>
          <p:nvPr/>
        </p:nvSpPr>
        <p:spPr>
          <a:xfrm>
            <a:off x="504825" y="4191000"/>
            <a:ext cx="3286125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Merge keeps A:12 and C:11</a:t>
            </a:r>
            <a:endParaRPr lang="en-US" sz="1400" dirty="0"/>
          </a:p>
        </p:txBody>
      </p:sp>
      <p:sp>
        <p:nvSpPr>
          <p:cNvPr id="47" name="Skiplist link"/>
          <p:cNvSpPr/>
          <p:nvPr/>
        </p:nvSpPr>
        <p:spPr>
          <a:xfrm>
            <a:off x="5276850" y="22574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8" name="Skiplist link"/>
          <p:cNvSpPr/>
          <p:nvPr/>
        </p:nvSpPr>
        <p:spPr>
          <a:xfrm>
            <a:off x="4524375" y="1933575"/>
            <a:ext cx="21336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9" name="Text 9"/>
          <p:cNvSpPr/>
          <p:nvPr/>
        </p:nvSpPr>
        <p:spPr>
          <a:xfrm>
            <a:off x="4286250" y="184785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50" name="Text 9"/>
          <p:cNvSpPr/>
          <p:nvPr/>
        </p:nvSpPr>
        <p:spPr>
          <a:xfrm>
            <a:off x="6657975" y="184785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51" name="Skiplist link"/>
          <p:cNvSpPr/>
          <p:nvPr/>
        </p:nvSpPr>
        <p:spPr>
          <a:xfrm>
            <a:off x="4524375" y="2171700"/>
            <a:ext cx="56197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2" name="Skiplist link"/>
          <p:cNvSpPr/>
          <p:nvPr/>
        </p:nvSpPr>
        <p:spPr>
          <a:xfrm>
            <a:off x="5467350" y="2171700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3" name="Text 9"/>
          <p:cNvSpPr/>
          <p:nvPr/>
        </p:nvSpPr>
        <p:spPr>
          <a:xfrm>
            <a:off x="4286250" y="20859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54" name="Text 9"/>
          <p:cNvSpPr/>
          <p:nvPr/>
        </p:nvSpPr>
        <p:spPr>
          <a:xfrm>
            <a:off x="5086350" y="20859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</a:t>
            </a:r>
            <a:endParaRPr lang="en-US" sz="900" dirty="0"/>
          </a:p>
        </p:txBody>
      </p:sp>
      <p:sp>
        <p:nvSpPr>
          <p:cNvPr id="55" name="Text 9"/>
          <p:cNvSpPr/>
          <p:nvPr/>
        </p:nvSpPr>
        <p:spPr>
          <a:xfrm>
            <a:off x="6657975" y="20859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56" name="Skiplist link"/>
          <p:cNvSpPr/>
          <p:nvPr/>
        </p:nvSpPr>
        <p:spPr>
          <a:xfrm>
            <a:off x="4524375" y="240982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7" name="Skiplist link"/>
          <p:cNvSpPr/>
          <p:nvPr/>
        </p:nvSpPr>
        <p:spPr>
          <a:xfrm>
            <a:off x="4962525" y="240982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8" name="Skiplist link"/>
          <p:cNvSpPr/>
          <p:nvPr/>
        </p:nvSpPr>
        <p:spPr>
          <a:xfrm>
            <a:off x="5467350" y="2409825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9" name="Text 9"/>
          <p:cNvSpPr/>
          <p:nvPr/>
        </p:nvSpPr>
        <p:spPr>
          <a:xfrm>
            <a:off x="4286250" y="23241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60" name="Text 9"/>
          <p:cNvSpPr/>
          <p:nvPr/>
        </p:nvSpPr>
        <p:spPr>
          <a:xfrm>
            <a:off x="4581525" y="23241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C:21</a:t>
            </a:r>
            <a:endParaRPr lang="en-US" sz="900" dirty="0"/>
          </a:p>
        </p:txBody>
      </p:sp>
      <p:sp>
        <p:nvSpPr>
          <p:cNvPr id="61" name="Text 9"/>
          <p:cNvSpPr/>
          <p:nvPr/>
        </p:nvSpPr>
        <p:spPr>
          <a:xfrm>
            <a:off x="5086350" y="23241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H:20</a:t>
            </a:r>
            <a:endParaRPr lang="en-US" sz="900" dirty="0"/>
          </a:p>
        </p:txBody>
      </p:sp>
      <p:sp>
        <p:nvSpPr>
          <p:cNvPr id="62" name="Text 9"/>
          <p:cNvSpPr/>
          <p:nvPr/>
        </p:nvSpPr>
        <p:spPr>
          <a:xfrm>
            <a:off x="6657975" y="23241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63" name="Skiplist link"/>
          <p:cNvSpPr/>
          <p:nvPr/>
        </p:nvSpPr>
        <p:spPr>
          <a:xfrm>
            <a:off x="4524375" y="3886200"/>
            <a:ext cx="21336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4" name="Text 9"/>
          <p:cNvSpPr/>
          <p:nvPr/>
        </p:nvSpPr>
        <p:spPr>
          <a:xfrm>
            <a:off x="4286250" y="38004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65" name="Text 9"/>
          <p:cNvSpPr/>
          <p:nvPr/>
        </p:nvSpPr>
        <p:spPr>
          <a:xfrm>
            <a:off x="6657975" y="38004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66" name="Skiplist link"/>
          <p:cNvSpPr/>
          <p:nvPr/>
        </p:nvSpPr>
        <p:spPr>
          <a:xfrm>
            <a:off x="4524375" y="4124325"/>
            <a:ext cx="21336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7" name="Text 9"/>
          <p:cNvSpPr/>
          <p:nvPr/>
        </p:nvSpPr>
        <p:spPr>
          <a:xfrm>
            <a:off x="4286250" y="40386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68" name="Text 9"/>
          <p:cNvSpPr/>
          <p:nvPr/>
        </p:nvSpPr>
        <p:spPr>
          <a:xfrm>
            <a:off x="6657975" y="40386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69" name="Skiplist link"/>
          <p:cNvSpPr/>
          <p:nvPr/>
        </p:nvSpPr>
        <p:spPr>
          <a:xfrm>
            <a:off x="4524375" y="4362450"/>
            <a:ext cx="21336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0" name="Text 9"/>
          <p:cNvSpPr/>
          <p:nvPr/>
        </p:nvSpPr>
        <p:spPr>
          <a:xfrm>
            <a:off x="4286250" y="427672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71" name="Text 9"/>
          <p:cNvSpPr/>
          <p:nvPr/>
        </p:nvSpPr>
        <p:spPr>
          <a:xfrm>
            <a:off x="6657975" y="427672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72" name="Text 9"/>
          <p:cNvSpPr/>
          <p:nvPr/>
        </p:nvSpPr>
        <p:spPr>
          <a:xfrm>
            <a:off x="4480560" y="1527048"/>
            <a:ext cx="2148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Skiplist</a:t>
            </a:r>
            <a:endParaRPr lang="en-US" sz="1000" dirty="0"/>
          </a:p>
        </p:txBody>
      </p:sp>
    </p:spTree>
  </p:cSld>
  <p:clrMapOvr>
    <a:masterClrMapping/>
  </p:clrMapOvr>
  <p:transition advClick="0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7"/>
          <p:cNvSpPr/>
          <p:nvPr/>
        </p:nvSpPr>
        <p:spPr>
          <a:xfrm>
            <a:off x="4242816" y="1051560"/>
            <a:ext cx="2633472" cy="1865376"/>
          </a:xfrm>
          <a:prstGeom prst="roundRect">
            <a:avLst>
              <a:gd name="adj" fmla="val 588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8"/>
          <p:cNvSpPr/>
          <p:nvPr/>
        </p:nvSpPr>
        <p:spPr>
          <a:xfrm>
            <a:off x="4480560" y="1216152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Active MemTable</a:t>
            </a:r>
            <a:endParaRPr lang="en-US" sz="1700" dirty="0"/>
          </a:p>
        </p:txBody>
      </p:sp>
      <p:sp>
        <p:nvSpPr>
          <p:cNvPr id="5" name="Shape 12"/>
          <p:cNvSpPr/>
          <p:nvPr/>
        </p:nvSpPr>
        <p:spPr>
          <a:xfrm>
            <a:off x="7360920" y="941832"/>
            <a:ext cx="4315968" cy="4892040"/>
          </a:xfrm>
          <a:prstGeom prst="roundRect">
            <a:avLst>
              <a:gd name="adj" fmla="val 2542"/>
            </a:avLst>
          </a:prstGeom>
          <a:solidFill>
            <a:srgbClr val="FCFDFE"/>
          </a:solidFill>
          <a:ln w="15240">
            <a:solidFill>
              <a:srgbClr val="D4DA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13"/>
          <p:cNvSpPr/>
          <p:nvPr/>
        </p:nvSpPr>
        <p:spPr>
          <a:xfrm>
            <a:off x="7571232" y="1097280"/>
            <a:ext cx="3840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Disk: immutable SSTables</a:t>
            </a:r>
            <a:endParaRPr lang="en-US" sz="1900" dirty="0"/>
          </a:p>
        </p:txBody>
      </p:sp>
      <p:sp>
        <p:nvSpPr>
          <p:cNvPr id="7" name="Text 14"/>
          <p:cNvSpPr/>
          <p:nvPr/>
        </p:nvSpPr>
        <p:spPr>
          <a:xfrm>
            <a:off x="7571232" y="186537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L0</a:t>
            </a:r>
            <a:endParaRPr lang="en-US" sz="1600" dirty="0"/>
          </a:p>
        </p:txBody>
      </p:sp>
      <p:sp>
        <p:nvSpPr>
          <p:cNvPr id="8" name="Text 15"/>
          <p:cNvSpPr/>
          <p:nvPr/>
        </p:nvSpPr>
        <p:spPr>
          <a:xfrm>
            <a:off x="7571232" y="3538728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</a:t>
            </a:r>
            <a:endParaRPr lang="en-US" sz="1600" dirty="0"/>
          </a:p>
        </p:txBody>
      </p:sp>
      <p:sp>
        <p:nvSpPr>
          <p:cNvPr id="9" name="Text 16"/>
          <p:cNvSpPr/>
          <p:nvPr/>
        </p:nvSpPr>
        <p:spPr>
          <a:xfrm>
            <a:off x="7571232" y="497433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L2</a:t>
            </a:r>
            <a:endParaRPr lang="en-US" sz="1600" dirty="0"/>
          </a:p>
        </p:txBody>
      </p:sp>
      <p:sp>
        <p:nvSpPr>
          <p:cNvPr id="10" name="Shape 17"/>
          <p:cNvSpPr/>
          <p:nvPr/>
        </p:nvSpPr>
        <p:spPr>
          <a:xfrm>
            <a:off x="8028432" y="2039112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18"/>
          <p:cNvSpPr/>
          <p:nvPr/>
        </p:nvSpPr>
        <p:spPr>
          <a:xfrm>
            <a:off x="8028432" y="3712464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9"/>
          <p:cNvSpPr/>
          <p:nvPr/>
        </p:nvSpPr>
        <p:spPr>
          <a:xfrm>
            <a:off x="8028432" y="5138928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20"/>
          <p:cNvSpPr/>
          <p:nvPr/>
        </p:nvSpPr>
        <p:spPr>
          <a:xfrm>
            <a:off x="502920" y="4754880"/>
            <a:ext cx="6373368" cy="1078992"/>
          </a:xfrm>
          <a:prstGeom prst="roundRect">
            <a:avLst>
              <a:gd name="adj" fmla="val 10169"/>
            </a:avLst>
          </a:prstGeom>
          <a:solidFill>
            <a:srgbClr val="FFFFFF"/>
          </a:solidFill>
          <a:ln w="1524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21"/>
          <p:cNvSpPr/>
          <p:nvPr/>
        </p:nvSpPr>
        <p:spPr>
          <a:xfrm>
            <a:off x="758952" y="4919472"/>
            <a:ext cx="58795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700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Compaction keeps A:12 and C:11 from its three L0 inputs.</a:t>
            </a:r>
            <a:endParaRPr lang="en-US" sz="1700" dirty="0"/>
          </a:p>
        </p:txBody>
      </p:sp>
      <p:sp>
        <p:nvSpPr>
          <p:cNvPr id="15" name="Text 22"/>
          <p:cNvSpPr/>
          <p:nvPr/>
        </p:nvSpPr>
        <p:spPr>
          <a:xfrm>
            <a:off x="758952" y="5524500"/>
            <a:ext cx="5879592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Discard their older versions. The newer C:21 is still in the active buffer.</a:t>
            </a:r>
            <a:endParaRPr lang="en-US" sz="1100" dirty="0"/>
          </a:p>
        </p:txBody>
      </p:sp>
      <p:sp>
        <p:nvSpPr>
          <p:cNvPr id="16" name="Shape 24"/>
          <p:cNvSpPr/>
          <p:nvPr/>
        </p:nvSpPr>
        <p:spPr>
          <a:xfrm>
            <a:off x="8119872" y="2124075"/>
            <a:ext cx="1097280" cy="847725"/>
          </a:xfrm>
          <a:prstGeom prst="roundRect">
            <a:avLst>
              <a:gd name="adj" fmla="val 11842"/>
            </a:avLst>
          </a:prstGeom>
          <a:solidFill>
            <a:srgbClr val="E7F7F1"/>
          </a:solidFill>
          <a:ln w="33020">
            <a:solidFill>
              <a:srgbClr val="D94B4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25"/>
          <p:cNvSpPr/>
          <p:nvPr/>
        </p:nvSpPr>
        <p:spPr>
          <a:xfrm>
            <a:off x="8211312" y="2181225"/>
            <a:ext cx="9144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SSTable #1</a:t>
            </a:r>
            <a:endParaRPr lang="en-US" sz="1100" dirty="0"/>
          </a:p>
        </p:txBody>
      </p:sp>
      <p:sp>
        <p:nvSpPr>
          <p:cNvPr id="18" name="Text 26"/>
          <p:cNvSpPr/>
          <p:nvPr/>
        </p:nvSpPr>
        <p:spPr>
          <a:xfrm>
            <a:off x="8211312" y="2667000"/>
            <a:ext cx="914400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19" name="Text 27"/>
          <p:cNvSpPr/>
          <p:nvPr/>
        </p:nvSpPr>
        <p:spPr>
          <a:xfrm>
            <a:off x="8211312" y="2352675"/>
            <a:ext cx="9144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A:7 C:4</a:t>
            </a:r>
            <a:endParaRPr lang="en-US" sz="1000" dirty="0"/>
          </a:p>
        </p:txBody>
      </p:sp>
      <p:sp>
        <p:nvSpPr>
          <p:cNvPr id="20" name="Shape 28"/>
          <p:cNvSpPr/>
          <p:nvPr/>
        </p:nvSpPr>
        <p:spPr>
          <a:xfrm>
            <a:off x="9299448" y="2124075"/>
            <a:ext cx="1097280" cy="847725"/>
          </a:xfrm>
          <a:prstGeom prst="roundRect">
            <a:avLst>
              <a:gd name="adj" fmla="val 11842"/>
            </a:avLst>
          </a:prstGeom>
          <a:solidFill>
            <a:srgbClr val="E7F7F1"/>
          </a:solidFill>
          <a:ln w="33020">
            <a:solidFill>
              <a:srgbClr val="D94B4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29"/>
          <p:cNvSpPr/>
          <p:nvPr/>
        </p:nvSpPr>
        <p:spPr>
          <a:xfrm>
            <a:off x="9390888" y="2181225"/>
            <a:ext cx="9144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SSTable #2</a:t>
            </a:r>
            <a:endParaRPr lang="en-US" sz="1100" dirty="0"/>
          </a:p>
        </p:txBody>
      </p:sp>
      <p:sp>
        <p:nvSpPr>
          <p:cNvPr id="22" name="Text 30"/>
          <p:cNvSpPr/>
          <p:nvPr/>
        </p:nvSpPr>
        <p:spPr>
          <a:xfrm>
            <a:off x="9390888" y="2667000"/>
            <a:ext cx="914400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23" name="Text 31"/>
          <p:cNvSpPr/>
          <p:nvPr/>
        </p:nvSpPr>
        <p:spPr>
          <a:xfrm>
            <a:off x="9390888" y="2352675"/>
            <a:ext cx="9144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A:10 C:6</a:t>
            </a:r>
            <a:endParaRPr lang="en-US" sz="1000" dirty="0"/>
          </a:p>
        </p:txBody>
      </p:sp>
      <p:sp>
        <p:nvSpPr>
          <p:cNvPr id="24" name="Shape 32"/>
          <p:cNvSpPr/>
          <p:nvPr/>
        </p:nvSpPr>
        <p:spPr>
          <a:xfrm>
            <a:off x="10479024" y="2124075"/>
            <a:ext cx="1097280" cy="847725"/>
          </a:xfrm>
          <a:prstGeom prst="roundRect">
            <a:avLst>
              <a:gd name="adj" fmla="val 11842"/>
            </a:avLst>
          </a:prstGeom>
          <a:solidFill>
            <a:srgbClr val="E7F7F1"/>
          </a:solidFill>
          <a:ln w="33020">
            <a:solidFill>
              <a:srgbClr val="D94B4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33"/>
          <p:cNvSpPr/>
          <p:nvPr/>
        </p:nvSpPr>
        <p:spPr>
          <a:xfrm>
            <a:off x="10570464" y="2181225"/>
            <a:ext cx="9144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SSTable #3</a:t>
            </a:r>
            <a:endParaRPr lang="en-US" sz="1100" dirty="0"/>
          </a:p>
        </p:txBody>
      </p:sp>
      <p:sp>
        <p:nvSpPr>
          <p:cNvPr id="26" name="Text 34"/>
          <p:cNvSpPr/>
          <p:nvPr/>
        </p:nvSpPr>
        <p:spPr>
          <a:xfrm>
            <a:off x="10570464" y="2667000"/>
            <a:ext cx="914400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27" name="Text 35"/>
          <p:cNvSpPr/>
          <p:nvPr/>
        </p:nvSpPr>
        <p:spPr>
          <a:xfrm>
            <a:off x="10570464" y="2352675"/>
            <a:ext cx="9144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A:12 C:11</a:t>
            </a:r>
            <a:endParaRPr lang="en-US" sz="1000" dirty="0"/>
          </a:p>
        </p:txBody>
      </p:sp>
      <p:sp>
        <p:nvSpPr>
          <p:cNvPr id="28" name="Shape 36"/>
          <p:cNvSpPr/>
          <p:nvPr/>
        </p:nvSpPr>
        <p:spPr>
          <a:xfrm>
            <a:off x="8659368" y="3090672"/>
            <a:ext cx="0" cy="310896"/>
          </a:xfrm>
          <a:prstGeom prst="line">
            <a:avLst/>
          </a:prstGeom>
          <a:noFill/>
          <a:ln w="27940">
            <a:solidFill>
              <a:srgbClr val="D94B4B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29" name="Shape 37"/>
          <p:cNvSpPr/>
          <p:nvPr/>
        </p:nvSpPr>
        <p:spPr>
          <a:xfrm>
            <a:off x="9848088" y="3090672"/>
            <a:ext cx="0" cy="310896"/>
          </a:xfrm>
          <a:prstGeom prst="line">
            <a:avLst/>
          </a:prstGeom>
          <a:noFill/>
          <a:ln w="27940">
            <a:solidFill>
              <a:srgbClr val="D94B4B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30" name="Shape 38"/>
          <p:cNvSpPr/>
          <p:nvPr/>
        </p:nvSpPr>
        <p:spPr>
          <a:xfrm>
            <a:off x="11018520" y="3090672"/>
            <a:ext cx="0" cy="310896"/>
          </a:xfrm>
          <a:prstGeom prst="line">
            <a:avLst/>
          </a:prstGeom>
          <a:noFill/>
          <a:ln w="27940">
            <a:solidFill>
              <a:srgbClr val="D94B4B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31" name="Shape 39"/>
          <p:cNvSpPr/>
          <p:nvPr/>
        </p:nvSpPr>
        <p:spPr>
          <a:xfrm>
            <a:off x="8695944" y="3218688"/>
            <a:ext cx="1993392" cy="493776"/>
          </a:xfrm>
          <a:prstGeom prst="roundRect">
            <a:avLst>
              <a:gd name="adj" fmla="val 22222"/>
            </a:avLst>
          </a:prstGeom>
          <a:solidFill>
            <a:srgbClr val="FFF1DC"/>
          </a:solidFill>
          <a:ln w="15240">
            <a:solidFill>
              <a:srgbClr val="E6C18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Text 40"/>
          <p:cNvSpPr/>
          <p:nvPr/>
        </p:nvSpPr>
        <p:spPr>
          <a:xfrm>
            <a:off x="8924544" y="3346704"/>
            <a:ext cx="153619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sorted merge</a:t>
            </a:r>
            <a:endParaRPr lang="en-US" sz="1400" dirty="0"/>
          </a:p>
        </p:txBody>
      </p:sp>
      <p:sp>
        <p:nvSpPr>
          <p:cNvPr id="33" name="Shape 41"/>
          <p:cNvSpPr/>
          <p:nvPr/>
        </p:nvSpPr>
        <p:spPr>
          <a:xfrm>
            <a:off x="9692640" y="3712464"/>
            <a:ext cx="0" cy="283464"/>
          </a:xfrm>
          <a:prstGeom prst="line">
            <a:avLst/>
          </a:prstGeom>
          <a:noFill/>
          <a:ln w="29210">
            <a:solidFill>
              <a:srgbClr val="E59A36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42"/>
          <p:cNvSpPr/>
          <p:nvPr/>
        </p:nvSpPr>
        <p:spPr>
          <a:xfrm>
            <a:off x="8915400" y="4032504"/>
            <a:ext cx="1554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 L1 run(s)</a:t>
            </a:r>
            <a:endParaRPr lang="en-US" sz="1100" dirty="0"/>
          </a:p>
        </p:txBody>
      </p:sp>
      <p:sp>
        <p:nvSpPr>
          <p:cNvPr id="35" name="Text 43">
            <a:hlinkClick r:id="rId3" action="ppaction://hlinksldjump" tooltip="← Back"/>
          </p:cNvPr>
          <p:cNvSpPr/>
          <p:nvPr/>
        </p:nvSpPr>
        <p:spPr>
          <a:xfrm>
            <a:off x="502920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 action="ppaction://hlinksldjump" tooltip="← Bac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← Back</a:t>
            </a:r>
            <a:endParaRPr lang="en-US" sz="1050" dirty="0"/>
          </a:p>
        </p:txBody>
      </p:sp>
      <p:sp>
        <p:nvSpPr>
          <p:cNvPr id="36" name="Text 44">
            <a:hlinkClick r:id="rId4" action="ppaction://hlinksldjump" tooltip="Reset"/>
          </p:cNvPr>
          <p:cNvSpPr/>
          <p:nvPr/>
        </p:nvSpPr>
        <p:spPr>
          <a:xfrm>
            <a:off x="1243584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 action="ppaction://hlinksldjump" tooltip="Rese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Reset</a:t>
            </a:r>
            <a:endParaRPr lang="en-US" sz="1050" dirty="0"/>
          </a:p>
        </p:txBody>
      </p:sp>
      <p:sp>
        <p:nvSpPr>
          <p:cNvPr id="37" name="Text 45">
            <a:hlinkClick r:id="rId5" action="ppaction://hlinksldjump" tooltip="Finish Compaction"/>
          </p:cNvPr>
          <p:cNvSpPr/>
          <p:nvPr/>
        </p:nvSpPr>
        <p:spPr>
          <a:xfrm>
            <a:off x="4238625" y="6038850"/>
            <a:ext cx="2638425" cy="447675"/>
          </a:xfrm>
          <a:prstGeom prst="rect">
            <a:avLst/>
          </a:prstGeom>
          <a:solidFill>
            <a:srgbClr val="2E70FA"/>
          </a:solidFill>
          <a:ln w="12700">
            <a:solidFill>
              <a:srgbClr val="2E70F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u="sng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5" action="ppaction://hlinksldjump" tooltip="Finish Comp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Finish Compaction</a:t>
            </a:r>
            <a:endParaRPr lang="en-US" sz="1500" dirty="0"/>
          </a:p>
        </p:txBody>
      </p:sp>
      <p:sp>
        <p:nvSpPr>
          <p:cNvPr id="38" name="Text 46"/>
          <p:cNvSpPr/>
          <p:nvPr/>
        </p:nvSpPr>
        <p:spPr>
          <a:xfrm>
            <a:off x="5667375" y="6581775"/>
            <a:ext cx="120967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50" dirty="0">
                <a:solidFill>
                  <a:srgbClr val="8B96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25 / 63</a:t>
            </a:r>
            <a:endParaRPr lang="en-US" sz="950" dirty="0"/>
          </a:p>
        </p:txBody>
      </p:sp>
      <p:sp>
        <p:nvSpPr>
          <p:cNvPr id="39" name="Shape 7"/>
          <p:cNvSpPr/>
          <p:nvPr/>
        </p:nvSpPr>
        <p:spPr>
          <a:xfrm>
            <a:off x="4238625" y="3086100"/>
            <a:ext cx="2638425" cy="1495425"/>
          </a:xfrm>
          <a:prstGeom prst="roundRect">
            <a:avLst>
              <a:gd name="adj" fmla="val 5882"/>
            </a:avLst>
          </a:prstGeom>
          <a:solidFill>
            <a:srgbClr val="FFF2DC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Text 8"/>
          <p:cNvSpPr/>
          <p:nvPr/>
        </p:nvSpPr>
        <p:spPr>
          <a:xfrm>
            <a:off x="4333875" y="3181350"/>
            <a:ext cx="2447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Immutable MemTable</a:t>
            </a:r>
            <a:endParaRPr lang="en-US" sz="1600" dirty="0"/>
          </a:p>
        </p:txBody>
      </p:sp>
      <p:sp>
        <p:nvSpPr>
          <p:cNvPr id="41" name="Text 9"/>
          <p:cNvSpPr/>
          <p:nvPr/>
        </p:nvSpPr>
        <p:spPr>
          <a:xfrm>
            <a:off x="4295775" y="3495675"/>
            <a:ext cx="25241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Read-only skiplist · empty</a:t>
            </a:r>
            <a:endParaRPr lang="en-US" sz="1000" dirty="0"/>
          </a:p>
        </p:txBody>
      </p:sp>
      <p:sp>
        <p:nvSpPr>
          <p:cNvPr id="42" name="Text 26"/>
          <p:cNvSpPr/>
          <p:nvPr/>
        </p:nvSpPr>
        <p:spPr>
          <a:xfrm>
            <a:off x="8211312" y="2809875"/>
            <a:ext cx="914400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43" name="Text 30"/>
          <p:cNvSpPr/>
          <p:nvPr/>
        </p:nvSpPr>
        <p:spPr>
          <a:xfrm>
            <a:off x="9390888" y="2809875"/>
            <a:ext cx="914400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44" name="Text 34"/>
          <p:cNvSpPr/>
          <p:nvPr/>
        </p:nvSpPr>
        <p:spPr>
          <a:xfrm>
            <a:off x="10570464" y="2809875"/>
            <a:ext cx="914400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45" name="Text 9"/>
          <p:cNvSpPr/>
          <p:nvPr/>
        </p:nvSpPr>
        <p:spPr>
          <a:xfrm>
            <a:off x="7553325" y="5334000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filter: definitely absent or possibly present</a:t>
            </a:r>
            <a:endParaRPr lang="en-US" sz="1000" dirty="0"/>
          </a:p>
        </p:txBody>
      </p:sp>
      <p:sp>
        <p:nvSpPr>
          <p:cNvPr id="46" name="Text 9"/>
          <p:cNvSpPr/>
          <p:nvPr/>
        </p:nvSpPr>
        <p:spPr>
          <a:xfrm>
            <a:off x="7553325" y="5553075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file: key to position in the data file</a:t>
            </a:r>
            <a:endParaRPr lang="en-US" sz="1000" dirty="0"/>
          </a:p>
        </p:txBody>
      </p:sp>
      <p:sp>
        <p:nvSpPr>
          <p:cNvPr id="47" name="Text 27"/>
          <p:cNvSpPr/>
          <p:nvPr/>
        </p:nvSpPr>
        <p:spPr>
          <a:xfrm>
            <a:off x="8211312" y="2505075"/>
            <a:ext cx="9144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F:9 H:2</a:t>
            </a:r>
            <a:endParaRPr lang="en-US" sz="1000" dirty="0"/>
          </a:p>
        </p:txBody>
      </p:sp>
      <p:sp>
        <p:nvSpPr>
          <p:cNvPr id="48" name="Text 31"/>
          <p:cNvSpPr/>
          <p:nvPr/>
        </p:nvSpPr>
        <p:spPr>
          <a:xfrm>
            <a:off x="9390888" y="2505075"/>
            <a:ext cx="9144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D:8 K:6</a:t>
            </a:r>
            <a:endParaRPr lang="en-US" sz="1000" dirty="0"/>
          </a:p>
        </p:txBody>
      </p:sp>
      <p:sp>
        <p:nvSpPr>
          <p:cNvPr id="49" name="Text 35"/>
          <p:cNvSpPr/>
          <p:nvPr/>
        </p:nvSpPr>
        <p:spPr>
          <a:xfrm>
            <a:off x="10570464" y="2505075"/>
            <a:ext cx="9144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L:7 M:5</a:t>
            </a:r>
            <a:endParaRPr lang="en-US" sz="1000" dirty="0"/>
          </a:p>
        </p:txBody>
      </p:sp>
      <p:sp>
        <p:nvSpPr>
          <p:cNvPr id="50" name="Text 9"/>
          <p:cNvSpPr/>
          <p:nvPr/>
        </p:nvSpPr>
        <p:spPr>
          <a:xfrm>
            <a:off x="504825" y="3095625"/>
            <a:ext cx="32861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Repeated updates</a:t>
            </a:r>
            <a:endParaRPr lang="en-US" sz="1700" dirty="0"/>
          </a:p>
        </p:txBody>
      </p:sp>
      <p:sp>
        <p:nvSpPr>
          <p:cNvPr id="51" name="Text 9"/>
          <p:cNvSpPr/>
          <p:nvPr/>
        </p:nvSpPr>
        <p:spPr>
          <a:xfrm>
            <a:off x="504825" y="3495675"/>
            <a:ext cx="3286125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A:7   →   A:10   →   A:12</a:t>
            </a:r>
            <a:endParaRPr lang="en-US" sz="1500" dirty="0"/>
          </a:p>
        </p:txBody>
      </p:sp>
      <p:sp>
        <p:nvSpPr>
          <p:cNvPr id="52" name="Text 9"/>
          <p:cNvSpPr/>
          <p:nvPr/>
        </p:nvSpPr>
        <p:spPr>
          <a:xfrm>
            <a:off x="504825" y="3819525"/>
            <a:ext cx="3286125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C:4   →   C:6   →   C:11</a:t>
            </a:r>
            <a:endParaRPr lang="en-US" sz="1500" dirty="0"/>
          </a:p>
        </p:txBody>
      </p:sp>
      <p:sp>
        <p:nvSpPr>
          <p:cNvPr id="53" name="Text 9"/>
          <p:cNvSpPr/>
          <p:nvPr/>
        </p:nvSpPr>
        <p:spPr>
          <a:xfrm>
            <a:off x="504825" y="4191000"/>
            <a:ext cx="3286125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Merge keeps A:12 and C:11</a:t>
            </a:r>
            <a:endParaRPr lang="en-US" sz="1400" dirty="0"/>
          </a:p>
        </p:txBody>
      </p:sp>
      <p:sp>
        <p:nvSpPr>
          <p:cNvPr id="54" name="Skiplist link"/>
          <p:cNvSpPr/>
          <p:nvPr/>
        </p:nvSpPr>
        <p:spPr>
          <a:xfrm>
            <a:off x="5276850" y="22574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5" name="Skiplist link"/>
          <p:cNvSpPr/>
          <p:nvPr/>
        </p:nvSpPr>
        <p:spPr>
          <a:xfrm>
            <a:off x="4524375" y="1933575"/>
            <a:ext cx="21336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6" name="Text 9"/>
          <p:cNvSpPr/>
          <p:nvPr/>
        </p:nvSpPr>
        <p:spPr>
          <a:xfrm>
            <a:off x="4286250" y="184785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57" name="Text 9"/>
          <p:cNvSpPr/>
          <p:nvPr/>
        </p:nvSpPr>
        <p:spPr>
          <a:xfrm>
            <a:off x="6657975" y="184785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58" name="Skiplist link"/>
          <p:cNvSpPr/>
          <p:nvPr/>
        </p:nvSpPr>
        <p:spPr>
          <a:xfrm>
            <a:off x="4524375" y="2171700"/>
            <a:ext cx="56197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9" name="Skiplist link"/>
          <p:cNvSpPr/>
          <p:nvPr/>
        </p:nvSpPr>
        <p:spPr>
          <a:xfrm>
            <a:off x="5467350" y="2171700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0" name="Text 9"/>
          <p:cNvSpPr/>
          <p:nvPr/>
        </p:nvSpPr>
        <p:spPr>
          <a:xfrm>
            <a:off x="4286250" y="20859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61" name="Text 9"/>
          <p:cNvSpPr/>
          <p:nvPr/>
        </p:nvSpPr>
        <p:spPr>
          <a:xfrm>
            <a:off x="5086350" y="20859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</a:t>
            </a:r>
            <a:endParaRPr lang="en-US" sz="900" dirty="0"/>
          </a:p>
        </p:txBody>
      </p:sp>
      <p:sp>
        <p:nvSpPr>
          <p:cNvPr id="62" name="Text 9"/>
          <p:cNvSpPr/>
          <p:nvPr/>
        </p:nvSpPr>
        <p:spPr>
          <a:xfrm>
            <a:off x="6657975" y="20859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63" name="Skiplist link"/>
          <p:cNvSpPr/>
          <p:nvPr/>
        </p:nvSpPr>
        <p:spPr>
          <a:xfrm>
            <a:off x="4524375" y="240982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4" name="Skiplist link"/>
          <p:cNvSpPr/>
          <p:nvPr/>
        </p:nvSpPr>
        <p:spPr>
          <a:xfrm>
            <a:off x="4962525" y="240982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5" name="Skiplist link"/>
          <p:cNvSpPr/>
          <p:nvPr/>
        </p:nvSpPr>
        <p:spPr>
          <a:xfrm>
            <a:off x="5467350" y="2409825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6" name="Text 9"/>
          <p:cNvSpPr/>
          <p:nvPr/>
        </p:nvSpPr>
        <p:spPr>
          <a:xfrm>
            <a:off x="4286250" y="23241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67" name="Text 9"/>
          <p:cNvSpPr/>
          <p:nvPr/>
        </p:nvSpPr>
        <p:spPr>
          <a:xfrm>
            <a:off x="4581525" y="23241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C:21</a:t>
            </a:r>
            <a:endParaRPr lang="en-US" sz="900" dirty="0"/>
          </a:p>
        </p:txBody>
      </p:sp>
      <p:sp>
        <p:nvSpPr>
          <p:cNvPr id="68" name="Text 9"/>
          <p:cNvSpPr/>
          <p:nvPr/>
        </p:nvSpPr>
        <p:spPr>
          <a:xfrm>
            <a:off x="5086350" y="23241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H:20</a:t>
            </a:r>
            <a:endParaRPr lang="en-US" sz="900" dirty="0"/>
          </a:p>
        </p:txBody>
      </p:sp>
      <p:sp>
        <p:nvSpPr>
          <p:cNvPr id="69" name="Text 9"/>
          <p:cNvSpPr/>
          <p:nvPr/>
        </p:nvSpPr>
        <p:spPr>
          <a:xfrm>
            <a:off x="6657975" y="23241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70" name="Skiplist link"/>
          <p:cNvSpPr/>
          <p:nvPr/>
        </p:nvSpPr>
        <p:spPr>
          <a:xfrm>
            <a:off x="4524375" y="3886200"/>
            <a:ext cx="21336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1" name="Text 9"/>
          <p:cNvSpPr/>
          <p:nvPr/>
        </p:nvSpPr>
        <p:spPr>
          <a:xfrm>
            <a:off x="4286250" y="38004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72" name="Text 9"/>
          <p:cNvSpPr/>
          <p:nvPr/>
        </p:nvSpPr>
        <p:spPr>
          <a:xfrm>
            <a:off x="6657975" y="38004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73" name="Skiplist link"/>
          <p:cNvSpPr/>
          <p:nvPr/>
        </p:nvSpPr>
        <p:spPr>
          <a:xfrm>
            <a:off x="4524375" y="4124325"/>
            <a:ext cx="21336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4" name="Text 9"/>
          <p:cNvSpPr/>
          <p:nvPr/>
        </p:nvSpPr>
        <p:spPr>
          <a:xfrm>
            <a:off x="4286250" y="40386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75" name="Text 9"/>
          <p:cNvSpPr/>
          <p:nvPr/>
        </p:nvSpPr>
        <p:spPr>
          <a:xfrm>
            <a:off x="6657975" y="40386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76" name="Skiplist link"/>
          <p:cNvSpPr/>
          <p:nvPr/>
        </p:nvSpPr>
        <p:spPr>
          <a:xfrm>
            <a:off x="4524375" y="4362450"/>
            <a:ext cx="21336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7" name="Text 9"/>
          <p:cNvSpPr/>
          <p:nvPr/>
        </p:nvSpPr>
        <p:spPr>
          <a:xfrm>
            <a:off x="4286250" y="427672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78" name="Text 9"/>
          <p:cNvSpPr/>
          <p:nvPr/>
        </p:nvSpPr>
        <p:spPr>
          <a:xfrm>
            <a:off x="6657975" y="427672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79" name="Text 9"/>
          <p:cNvSpPr/>
          <p:nvPr/>
        </p:nvSpPr>
        <p:spPr>
          <a:xfrm>
            <a:off x="4480560" y="1527048"/>
            <a:ext cx="2148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Skiplist</a:t>
            </a:r>
            <a:endParaRPr lang="en-US" sz="1000" dirty="0"/>
          </a:p>
        </p:txBody>
      </p:sp>
    </p:spTree>
  </p:cSld>
  <p:clrMapOvr>
    <a:masterClrMapping/>
  </p:clrMapOvr>
  <p:transition advClick="0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7"/>
          <p:cNvSpPr/>
          <p:nvPr/>
        </p:nvSpPr>
        <p:spPr>
          <a:xfrm>
            <a:off x="4242816" y="1051560"/>
            <a:ext cx="2633472" cy="1865376"/>
          </a:xfrm>
          <a:prstGeom prst="roundRect">
            <a:avLst>
              <a:gd name="adj" fmla="val 588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8"/>
          <p:cNvSpPr/>
          <p:nvPr/>
        </p:nvSpPr>
        <p:spPr>
          <a:xfrm>
            <a:off x="4480560" y="1216152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Active MemTable</a:t>
            </a:r>
            <a:endParaRPr lang="en-US" sz="1700" dirty="0"/>
          </a:p>
        </p:txBody>
      </p:sp>
      <p:sp>
        <p:nvSpPr>
          <p:cNvPr id="5" name="Shape 12"/>
          <p:cNvSpPr/>
          <p:nvPr/>
        </p:nvSpPr>
        <p:spPr>
          <a:xfrm>
            <a:off x="7360920" y="941832"/>
            <a:ext cx="4315968" cy="4892040"/>
          </a:xfrm>
          <a:prstGeom prst="roundRect">
            <a:avLst>
              <a:gd name="adj" fmla="val 2542"/>
            </a:avLst>
          </a:prstGeom>
          <a:solidFill>
            <a:srgbClr val="FCFDFE"/>
          </a:solidFill>
          <a:ln w="15240">
            <a:solidFill>
              <a:srgbClr val="D4DA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13"/>
          <p:cNvSpPr/>
          <p:nvPr/>
        </p:nvSpPr>
        <p:spPr>
          <a:xfrm>
            <a:off x="7571232" y="1097280"/>
            <a:ext cx="3840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Disk: immutable SSTables</a:t>
            </a:r>
            <a:endParaRPr lang="en-US" sz="1900" dirty="0"/>
          </a:p>
        </p:txBody>
      </p:sp>
      <p:sp>
        <p:nvSpPr>
          <p:cNvPr id="7" name="Text 14"/>
          <p:cNvSpPr/>
          <p:nvPr/>
        </p:nvSpPr>
        <p:spPr>
          <a:xfrm>
            <a:off x="7571232" y="186537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L0</a:t>
            </a:r>
            <a:endParaRPr lang="en-US" sz="1600" dirty="0"/>
          </a:p>
        </p:txBody>
      </p:sp>
      <p:sp>
        <p:nvSpPr>
          <p:cNvPr id="8" name="Text 15"/>
          <p:cNvSpPr/>
          <p:nvPr/>
        </p:nvSpPr>
        <p:spPr>
          <a:xfrm>
            <a:off x="7571232" y="3538728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</a:t>
            </a:r>
            <a:endParaRPr lang="en-US" sz="1600" dirty="0"/>
          </a:p>
        </p:txBody>
      </p:sp>
      <p:sp>
        <p:nvSpPr>
          <p:cNvPr id="9" name="Text 16"/>
          <p:cNvSpPr/>
          <p:nvPr/>
        </p:nvSpPr>
        <p:spPr>
          <a:xfrm>
            <a:off x="7571232" y="497433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L2</a:t>
            </a:r>
            <a:endParaRPr lang="en-US" sz="1600" dirty="0"/>
          </a:p>
        </p:txBody>
      </p:sp>
      <p:sp>
        <p:nvSpPr>
          <p:cNvPr id="10" name="Shape 17"/>
          <p:cNvSpPr/>
          <p:nvPr/>
        </p:nvSpPr>
        <p:spPr>
          <a:xfrm>
            <a:off x="8028432" y="2039112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18"/>
          <p:cNvSpPr/>
          <p:nvPr/>
        </p:nvSpPr>
        <p:spPr>
          <a:xfrm>
            <a:off x="8028432" y="3712464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9"/>
          <p:cNvSpPr/>
          <p:nvPr/>
        </p:nvSpPr>
        <p:spPr>
          <a:xfrm>
            <a:off x="8028432" y="5138928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20"/>
          <p:cNvSpPr/>
          <p:nvPr/>
        </p:nvSpPr>
        <p:spPr>
          <a:xfrm>
            <a:off x="502920" y="4754880"/>
            <a:ext cx="6373368" cy="1078992"/>
          </a:xfrm>
          <a:prstGeom prst="roundRect">
            <a:avLst>
              <a:gd name="adj" fmla="val 10169"/>
            </a:avLst>
          </a:prstGeom>
          <a:solidFill>
            <a:srgbClr val="FFFFFF"/>
          </a:solidFill>
          <a:ln w="1524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21"/>
          <p:cNvSpPr/>
          <p:nvPr/>
        </p:nvSpPr>
        <p:spPr>
          <a:xfrm>
            <a:off x="758952" y="4919472"/>
            <a:ext cx="58795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700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Compaction finishes: 12 input entries become 8 L1 entries.</a:t>
            </a:r>
            <a:endParaRPr lang="en-US" sz="1700" dirty="0"/>
          </a:p>
        </p:txBody>
      </p:sp>
      <p:sp>
        <p:nvSpPr>
          <p:cNvPr id="15" name="Text 22"/>
          <p:cNvSpPr/>
          <p:nvPr/>
        </p:nvSpPr>
        <p:spPr>
          <a:xfrm>
            <a:off x="758952" y="5524500"/>
            <a:ext cx="5879592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H:20 and C:21 remain in RAM, newer than the versions in L1.</a:t>
            </a:r>
            <a:endParaRPr lang="en-US" sz="1100" dirty="0"/>
          </a:p>
        </p:txBody>
      </p:sp>
      <p:sp>
        <p:nvSpPr>
          <p:cNvPr id="16" name="Shape 28"/>
          <p:cNvSpPr/>
          <p:nvPr/>
        </p:nvSpPr>
        <p:spPr>
          <a:xfrm>
            <a:off x="8183880" y="3971925"/>
            <a:ext cx="1426464" cy="847725"/>
          </a:xfrm>
          <a:prstGeom prst="roundRect">
            <a:avLst>
              <a:gd name="adj" fmla="val 1184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29"/>
          <p:cNvSpPr/>
          <p:nvPr/>
        </p:nvSpPr>
        <p:spPr>
          <a:xfrm>
            <a:off x="8275320" y="4029075"/>
            <a:ext cx="1243584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 file A</a:t>
            </a:r>
            <a:endParaRPr lang="en-US" sz="1100" dirty="0"/>
          </a:p>
        </p:txBody>
      </p:sp>
      <p:sp>
        <p:nvSpPr>
          <p:cNvPr id="18" name="Text 30"/>
          <p:cNvSpPr/>
          <p:nvPr/>
        </p:nvSpPr>
        <p:spPr>
          <a:xfrm>
            <a:off x="8275320" y="4514850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19" name="Text 31"/>
          <p:cNvSpPr/>
          <p:nvPr/>
        </p:nvSpPr>
        <p:spPr>
          <a:xfrm>
            <a:off x="8275320" y="42005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A:12 C:11</a:t>
            </a:r>
            <a:endParaRPr lang="en-US" sz="1000" dirty="0"/>
          </a:p>
        </p:txBody>
      </p:sp>
      <p:sp>
        <p:nvSpPr>
          <p:cNvPr id="20" name="Shape 32"/>
          <p:cNvSpPr/>
          <p:nvPr/>
        </p:nvSpPr>
        <p:spPr>
          <a:xfrm>
            <a:off x="9756648" y="3971925"/>
            <a:ext cx="1426464" cy="847725"/>
          </a:xfrm>
          <a:prstGeom prst="roundRect">
            <a:avLst>
              <a:gd name="adj" fmla="val 1184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33"/>
          <p:cNvSpPr/>
          <p:nvPr/>
        </p:nvSpPr>
        <p:spPr>
          <a:xfrm>
            <a:off x="9848088" y="4029075"/>
            <a:ext cx="1243584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 file B</a:t>
            </a:r>
            <a:endParaRPr lang="en-US" sz="1100" dirty="0"/>
          </a:p>
        </p:txBody>
      </p:sp>
      <p:sp>
        <p:nvSpPr>
          <p:cNvPr id="22" name="Text 34"/>
          <p:cNvSpPr/>
          <p:nvPr/>
        </p:nvSpPr>
        <p:spPr>
          <a:xfrm>
            <a:off x="9848088" y="4514850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23" name="Text 35"/>
          <p:cNvSpPr/>
          <p:nvPr/>
        </p:nvSpPr>
        <p:spPr>
          <a:xfrm>
            <a:off x="9848088" y="42005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H:2 K:6</a:t>
            </a:r>
            <a:endParaRPr lang="en-US" sz="1000" dirty="0"/>
          </a:p>
        </p:txBody>
      </p:sp>
      <p:sp>
        <p:nvSpPr>
          <p:cNvPr id="24" name="Text 36"/>
          <p:cNvSpPr/>
          <p:nvPr/>
        </p:nvSpPr>
        <p:spPr>
          <a:xfrm>
            <a:off x="8247888" y="4876800"/>
            <a:ext cx="28895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F6F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non-overlapping ranges</a:t>
            </a:r>
            <a:endParaRPr lang="en-US" sz="1100" dirty="0"/>
          </a:p>
        </p:txBody>
      </p:sp>
      <p:sp>
        <p:nvSpPr>
          <p:cNvPr id="25" name="Text 37">
            <a:hlinkClick r:id="rId3" action="ppaction://hlinksldjump" tooltip="← Back"/>
          </p:cNvPr>
          <p:cNvSpPr/>
          <p:nvPr/>
        </p:nvSpPr>
        <p:spPr>
          <a:xfrm>
            <a:off x="502920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 action="ppaction://hlinksldjump" tooltip="← Bac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← Back</a:t>
            </a:r>
            <a:endParaRPr lang="en-US" sz="1050" dirty="0"/>
          </a:p>
        </p:txBody>
      </p:sp>
      <p:sp>
        <p:nvSpPr>
          <p:cNvPr id="26" name="Text 38">
            <a:hlinkClick r:id="rId4" action="ppaction://hlinksldjump" tooltip="Reset"/>
          </p:cNvPr>
          <p:cNvSpPr/>
          <p:nvPr/>
        </p:nvSpPr>
        <p:spPr>
          <a:xfrm>
            <a:off x="1243584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 action="ppaction://hlinksldjump" tooltip="Rese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Reset</a:t>
            </a:r>
            <a:endParaRPr lang="en-US" sz="1050" dirty="0"/>
          </a:p>
        </p:txBody>
      </p:sp>
      <p:sp>
        <p:nvSpPr>
          <p:cNvPr id="27" name="Text 39">
            <a:hlinkClick r:id="rId5" action="ppaction://hlinksldjump" tooltip="Add write F:22"/>
          </p:cNvPr>
          <p:cNvSpPr/>
          <p:nvPr/>
        </p:nvSpPr>
        <p:spPr>
          <a:xfrm>
            <a:off x="4238625" y="6038850"/>
            <a:ext cx="2638425" cy="447675"/>
          </a:xfrm>
          <a:prstGeom prst="rect">
            <a:avLst/>
          </a:prstGeom>
          <a:solidFill>
            <a:srgbClr val="2E70FA"/>
          </a:solidFill>
          <a:ln w="12700">
            <a:solidFill>
              <a:srgbClr val="2E70F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u="sng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5" action="ppaction://hlinksldjump" tooltip="Add write F:2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Add write F:22</a:t>
            </a:r>
            <a:endParaRPr lang="en-US" sz="1500" dirty="0"/>
          </a:p>
        </p:txBody>
      </p:sp>
      <p:sp>
        <p:nvSpPr>
          <p:cNvPr id="28" name="Text 40"/>
          <p:cNvSpPr/>
          <p:nvPr/>
        </p:nvSpPr>
        <p:spPr>
          <a:xfrm>
            <a:off x="5667375" y="6581775"/>
            <a:ext cx="120967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50" dirty="0">
                <a:solidFill>
                  <a:srgbClr val="8B96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26 / 63</a:t>
            </a:r>
            <a:endParaRPr lang="en-US" sz="950" dirty="0"/>
          </a:p>
        </p:txBody>
      </p:sp>
      <p:sp>
        <p:nvSpPr>
          <p:cNvPr id="29" name="Shape 7"/>
          <p:cNvSpPr/>
          <p:nvPr/>
        </p:nvSpPr>
        <p:spPr>
          <a:xfrm>
            <a:off x="4238625" y="3086100"/>
            <a:ext cx="2638425" cy="1495425"/>
          </a:xfrm>
          <a:prstGeom prst="roundRect">
            <a:avLst>
              <a:gd name="adj" fmla="val 5882"/>
            </a:avLst>
          </a:prstGeom>
          <a:solidFill>
            <a:srgbClr val="FFF2DC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8"/>
          <p:cNvSpPr/>
          <p:nvPr/>
        </p:nvSpPr>
        <p:spPr>
          <a:xfrm>
            <a:off x="4333875" y="3181350"/>
            <a:ext cx="2447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Immutable MemTable</a:t>
            </a:r>
            <a:endParaRPr lang="en-US" sz="1600" dirty="0"/>
          </a:p>
        </p:txBody>
      </p:sp>
      <p:sp>
        <p:nvSpPr>
          <p:cNvPr id="31" name="Text 9"/>
          <p:cNvSpPr/>
          <p:nvPr/>
        </p:nvSpPr>
        <p:spPr>
          <a:xfrm>
            <a:off x="4295775" y="3495675"/>
            <a:ext cx="25241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Read-only skiplist · empty</a:t>
            </a:r>
            <a:endParaRPr lang="en-US" sz="1000" dirty="0"/>
          </a:p>
        </p:txBody>
      </p:sp>
      <p:sp>
        <p:nvSpPr>
          <p:cNvPr id="32" name="Text 30"/>
          <p:cNvSpPr/>
          <p:nvPr/>
        </p:nvSpPr>
        <p:spPr>
          <a:xfrm>
            <a:off x="8275320" y="4657725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33" name="Text 34"/>
          <p:cNvSpPr/>
          <p:nvPr/>
        </p:nvSpPr>
        <p:spPr>
          <a:xfrm>
            <a:off x="9848088" y="4657725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34" name="Text 9"/>
          <p:cNvSpPr/>
          <p:nvPr/>
        </p:nvSpPr>
        <p:spPr>
          <a:xfrm>
            <a:off x="7553325" y="5334000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filter: definitely absent or possibly present</a:t>
            </a:r>
            <a:endParaRPr lang="en-US" sz="1000" dirty="0"/>
          </a:p>
        </p:txBody>
      </p:sp>
      <p:sp>
        <p:nvSpPr>
          <p:cNvPr id="35" name="Text 9"/>
          <p:cNvSpPr/>
          <p:nvPr/>
        </p:nvSpPr>
        <p:spPr>
          <a:xfrm>
            <a:off x="7553325" y="5553075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file: key to position in the data file</a:t>
            </a:r>
            <a:endParaRPr lang="en-US" sz="1000" dirty="0"/>
          </a:p>
        </p:txBody>
      </p:sp>
      <p:sp>
        <p:nvSpPr>
          <p:cNvPr id="36" name="Text 31"/>
          <p:cNvSpPr/>
          <p:nvPr/>
        </p:nvSpPr>
        <p:spPr>
          <a:xfrm>
            <a:off x="8275320" y="43529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D:8 F:9</a:t>
            </a:r>
            <a:endParaRPr lang="en-US" sz="1000" dirty="0"/>
          </a:p>
        </p:txBody>
      </p:sp>
      <p:sp>
        <p:nvSpPr>
          <p:cNvPr id="37" name="Text 35"/>
          <p:cNvSpPr/>
          <p:nvPr/>
        </p:nvSpPr>
        <p:spPr>
          <a:xfrm>
            <a:off x="9848088" y="43529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L:7 M:5</a:t>
            </a:r>
            <a:endParaRPr lang="en-US" sz="1000" dirty="0"/>
          </a:p>
        </p:txBody>
      </p:sp>
      <p:sp>
        <p:nvSpPr>
          <p:cNvPr id="38" name="Text 9"/>
          <p:cNvSpPr/>
          <p:nvPr/>
        </p:nvSpPr>
        <p:spPr>
          <a:xfrm>
            <a:off x="504825" y="3095625"/>
            <a:ext cx="32861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Repeated updates</a:t>
            </a:r>
            <a:endParaRPr lang="en-US" sz="1700" dirty="0"/>
          </a:p>
        </p:txBody>
      </p:sp>
      <p:sp>
        <p:nvSpPr>
          <p:cNvPr id="39" name="Text 9"/>
          <p:cNvSpPr/>
          <p:nvPr/>
        </p:nvSpPr>
        <p:spPr>
          <a:xfrm>
            <a:off x="504825" y="3495675"/>
            <a:ext cx="3286125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A:7   →   A:10   →   A:12</a:t>
            </a:r>
            <a:endParaRPr lang="en-US" sz="1500" dirty="0"/>
          </a:p>
        </p:txBody>
      </p:sp>
      <p:sp>
        <p:nvSpPr>
          <p:cNvPr id="40" name="Text 9"/>
          <p:cNvSpPr/>
          <p:nvPr/>
        </p:nvSpPr>
        <p:spPr>
          <a:xfrm>
            <a:off x="504825" y="3819525"/>
            <a:ext cx="3286125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C:4   →   C:6   →   C:11</a:t>
            </a:r>
            <a:endParaRPr lang="en-US" sz="1500" dirty="0"/>
          </a:p>
        </p:txBody>
      </p:sp>
      <p:sp>
        <p:nvSpPr>
          <p:cNvPr id="41" name="Text 9"/>
          <p:cNvSpPr/>
          <p:nvPr/>
        </p:nvSpPr>
        <p:spPr>
          <a:xfrm>
            <a:off x="504825" y="4191000"/>
            <a:ext cx="3286125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Merge keeps A:12 and C:11</a:t>
            </a:r>
            <a:endParaRPr lang="en-US" sz="1400" dirty="0"/>
          </a:p>
        </p:txBody>
      </p:sp>
      <p:sp>
        <p:nvSpPr>
          <p:cNvPr id="42" name="Skiplist link"/>
          <p:cNvSpPr/>
          <p:nvPr/>
        </p:nvSpPr>
        <p:spPr>
          <a:xfrm>
            <a:off x="5276850" y="22574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3" name="Skiplist link"/>
          <p:cNvSpPr/>
          <p:nvPr/>
        </p:nvSpPr>
        <p:spPr>
          <a:xfrm>
            <a:off x="4524375" y="1933575"/>
            <a:ext cx="21336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4" name="Text 9"/>
          <p:cNvSpPr/>
          <p:nvPr/>
        </p:nvSpPr>
        <p:spPr>
          <a:xfrm>
            <a:off x="4286250" y="184785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45" name="Text 9"/>
          <p:cNvSpPr/>
          <p:nvPr/>
        </p:nvSpPr>
        <p:spPr>
          <a:xfrm>
            <a:off x="6657975" y="184785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46" name="Skiplist link"/>
          <p:cNvSpPr/>
          <p:nvPr/>
        </p:nvSpPr>
        <p:spPr>
          <a:xfrm>
            <a:off x="4524375" y="2171700"/>
            <a:ext cx="56197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7" name="Skiplist link"/>
          <p:cNvSpPr/>
          <p:nvPr/>
        </p:nvSpPr>
        <p:spPr>
          <a:xfrm>
            <a:off x="5467350" y="2171700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8" name="Text 9"/>
          <p:cNvSpPr/>
          <p:nvPr/>
        </p:nvSpPr>
        <p:spPr>
          <a:xfrm>
            <a:off x="4286250" y="20859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49" name="Text 9"/>
          <p:cNvSpPr/>
          <p:nvPr/>
        </p:nvSpPr>
        <p:spPr>
          <a:xfrm>
            <a:off x="5086350" y="20859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</a:t>
            </a:r>
            <a:endParaRPr lang="en-US" sz="900" dirty="0"/>
          </a:p>
        </p:txBody>
      </p:sp>
      <p:sp>
        <p:nvSpPr>
          <p:cNvPr id="50" name="Text 9"/>
          <p:cNvSpPr/>
          <p:nvPr/>
        </p:nvSpPr>
        <p:spPr>
          <a:xfrm>
            <a:off x="6657975" y="20859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51" name="Skiplist link"/>
          <p:cNvSpPr/>
          <p:nvPr/>
        </p:nvSpPr>
        <p:spPr>
          <a:xfrm>
            <a:off x="4524375" y="240982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2" name="Skiplist link"/>
          <p:cNvSpPr/>
          <p:nvPr/>
        </p:nvSpPr>
        <p:spPr>
          <a:xfrm>
            <a:off x="4962525" y="240982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3" name="Skiplist link"/>
          <p:cNvSpPr/>
          <p:nvPr/>
        </p:nvSpPr>
        <p:spPr>
          <a:xfrm>
            <a:off x="5467350" y="2409825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4" name="Text 9"/>
          <p:cNvSpPr/>
          <p:nvPr/>
        </p:nvSpPr>
        <p:spPr>
          <a:xfrm>
            <a:off x="4286250" y="23241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55" name="Text 9"/>
          <p:cNvSpPr/>
          <p:nvPr/>
        </p:nvSpPr>
        <p:spPr>
          <a:xfrm>
            <a:off x="4581525" y="23241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C:21</a:t>
            </a:r>
            <a:endParaRPr lang="en-US" sz="900" dirty="0"/>
          </a:p>
        </p:txBody>
      </p:sp>
      <p:sp>
        <p:nvSpPr>
          <p:cNvPr id="56" name="Text 9"/>
          <p:cNvSpPr/>
          <p:nvPr/>
        </p:nvSpPr>
        <p:spPr>
          <a:xfrm>
            <a:off x="5086350" y="23241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H:20</a:t>
            </a:r>
            <a:endParaRPr lang="en-US" sz="900" dirty="0"/>
          </a:p>
        </p:txBody>
      </p:sp>
      <p:sp>
        <p:nvSpPr>
          <p:cNvPr id="57" name="Text 9"/>
          <p:cNvSpPr/>
          <p:nvPr/>
        </p:nvSpPr>
        <p:spPr>
          <a:xfrm>
            <a:off x="6657975" y="23241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58" name="Skiplist link"/>
          <p:cNvSpPr/>
          <p:nvPr/>
        </p:nvSpPr>
        <p:spPr>
          <a:xfrm>
            <a:off x="4524375" y="3886200"/>
            <a:ext cx="21336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9" name="Text 9"/>
          <p:cNvSpPr/>
          <p:nvPr/>
        </p:nvSpPr>
        <p:spPr>
          <a:xfrm>
            <a:off x="4286250" y="38004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60" name="Text 9"/>
          <p:cNvSpPr/>
          <p:nvPr/>
        </p:nvSpPr>
        <p:spPr>
          <a:xfrm>
            <a:off x="6657975" y="38004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61" name="Skiplist link"/>
          <p:cNvSpPr/>
          <p:nvPr/>
        </p:nvSpPr>
        <p:spPr>
          <a:xfrm>
            <a:off x="4524375" y="4124325"/>
            <a:ext cx="21336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2" name="Text 9"/>
          <p:cNvSpPr/>
          <p:nvPr/>
        </p:nvSpPr>
        <p:spPr>
          <a:xfrm>
            <a:off x="4286250" y="40386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63" name="Text 9"/>
          <p:cNvSpPr/>
          <p:nvPr/>
        </p:nvSpPr>
        <p:spPr>
          <a:xfrm>
            <a:off x="6657975" y="40386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64" name="Skiplist link"/>
          <p:cNvSpPr/>
          <p:nvPr/>
        </p:nvSpPr>
        <p:spPr>
          <a:xfrm>
            <a:off x="4524375" y="4362450"/>
            <a:ext cx="21336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5" name="Text 9"/>
          <p:cNvSpPr/>
          <p:nvPr/>
        </p:nvSpPr>
        <p:spPr>
          <a:xfrm>
            <a:off x="4286250" y="427672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66" name="Text 9"/>
          <p:cNvSpPr/>
          <p:nvPr/>
        </p:nvSpPr>
        <p:spPr>
          <a:xfrm>
            <a:off x="6657975" y="427672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67" name="Text 9"/>
          <p:cNvSpPr/>
          <p:nvPr/>
        </p:nvSpPr>
        <p:spPr>
          <a:xfrm>
            <a:off x="4480560" y="1527048"/>
            <a:ext cx="2148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Skiplist</a:t>
            </a:r>
            <a:endParaRPr lang="en-US" sz="1000" dirty="0"/>
          </a:p>
        </p:txBody>
      </p:sp>
    </p:spTree>
  </p:cSld>
  <p:clrMapOvr>
    <a:masterClrMapping/>
  </p:clrMapOvr>
  <p:transition advClick="0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1097280"/>
            <a:ext cx="1417320" cy="1298448"/>
          </a:xfrm>
          <a:prstGeom prst="roundRect">
            <a:avLst>
              <a:gd name="adj" fmla="val 8451"/>
            </a:avLst>
          </a:prstGeom>
          <a:solidFill>
            <a:srgbClr val="FFFFFF"/>
          </a:solidFill>
          <a:ln w="15240">
            <a:solidFill>
              <a:srgbClr val="C8D0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40080" y="1234440"/>
            <a:ext cx="1143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Insert / update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" y="1609344"/>
            <a:ext cx="1143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2F6F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PUT(F, 22)</a:t>
            </a:r>
            <a:endParaRPr lang="en-US" sz="1700" dirty="0"/>
          </a:p>
        </p:txBody>
      </p:sp>
      <p:sp>
        <p:nvSpPr>
          <p:cNvPr id="6" name="Shape 7"/>
          <p:cNvSpPr/>
          <p:nvPr/>
        </p:nvSpPr>
        <p:spPr>
          <a:xfrm>
            <a:off x="4242816" y="1051560"/>
            <a:ext cx="2633472" cy="1865376"/>
          </a:xfrm>
          <a:prstGeom prst="roundRect">
            <a:avLst>
              <a:gd name="adj" fmla="val 588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8"/>
          <p:cNvSpPr/>
          <p:nvPr/>
        </p:nvSpPr>
        <p:spPr>
          <a:xfrm>
            <a:off x="4480560" y="1216152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Active MemTable</a:t>
            </a:r>
            <a:endParaRPr lang="en-US" sz="1700" dirty="0"/>
          </a:p>
        </p:txBody>
      </p:sp>
      <p:sp>
        <p:nvSpPr>
          <p:cNvPr id="9" name="Shape 12"/>
          <p:cNvSpPr/>
          <p:nvPr/>
        </p:nvSpPr>
        <p:spPr>
          <a:xfrm>
            <a:off x="7360920" y="941832"/>
            <a:ext cx="4315968" cy="4892040"/>
          </a:xfrm>
          <a:prstGeom prst="roundRect">
            <a:avLst>
              <a:gd name="adj" fmla="val 2542"/>
            </a:avLst>
          </a:prstGeom>
          <a:solidFill>
            <a:srgbClr val="FCFDFE"/>
          </a:solidFill>
          <a:ln w="15240">
            <a:solidFill>
              <a:srgbClr val="D4DA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13"/>
          <p:cNvSpPr/>
          <p:nvPr/>
        </p:nvSpPr>
        <p:spPr>
          <a:xfrm>
            <a:off x="7571232" y="1097280"/>
            <a:ext cx="3840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Disk: immutable SSTables</a:t>
            </a:r>
            <a:endParaRPr lang="en-US" sz="1900" dirty="0"/>
          </a:p>
        </p:txBody>
      </p:sp>
      <p:sp>
        <p:nvSpPr>
          <p:cNvPr id="11" name="Text 14"/>
          <p:cNvSpPr/>
          <p:nvPr/>
        </p:nvSpPr>
        <p:spPr>
          <a:xfrm>
            <a:off x="7571232" y="186537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L0</a:t>
            </a:r>
            <a:endParaRPr lang="en-US" sz="1600" dirty="0"/>
          </a:p>
        </p:txBody>
      </p:sp>
      <p:sp>
        <p:nvSpPr>
          <p:cNvPr id="12" name="Text 15"/>
          <p:cNvSpPr/>
          <p:nvPr/>
        </p:nvSpPr>
        <p:spPr>
          <a:xfrm>
            <a:off x="7571232" y="3538728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</a:t>
            </a:r>
            <a:endParaRPr lang="en-US" sz="1600" dirty="0"/>
          </a:p>
        </p:txBody>
      </p:sp>
      <p:sp>
        <p:nvSpPr>
          <p:cNvPr id="13" name="Text 16"/>
          <p:cNvSpPr/>
          <p:nvPr/>
        </p:nvSpPr>
        <p:spPr>
          <a:xfrm>
            <a:off x="7571232" y="497433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L2</a:t>
            </a:r>
            <a:endParaRPr lang="en-US" sz="1600" dirty="0"/>
          </a:p>
        </p:txBody>
      </p:sp>
      <p:sp>
        <p:nvSpPr>
          <p:cNvPr id="14" name="Shape 17"/>
          <p:cNvSpPr/>
          <p:nvPr/>
        </p:nvSpPr>
        <p:spPr>
          <a:xfrm>
            <a:off x="8028432" y="2039112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8"/>
          <p:cNvSpPr/>
          <p:nvPr/>
        </p:nvSpPr>
        <p:spPr>
          <a:xfrm>
            <a:off x="8028432" y="3712464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9"/>
          <p:cNvSpPr/>
          <p:nvPr/>
        </p:nvSpPr>
        <p:spPr>
          <a:xfrm>
            <a:off x="8028432" y="5138928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20"/>
          <p:cNvSpPr/>
          <p:nvPr/>
        </p:nvSpPr>
        <p:spPr>
          <a:xfrm>
            <a:off x="502920" y="4754880"/>
            <a:ext cx="6373368" cy="1078992"/>
          </a:xfrm>
          <a:prstGeom prst="roundRect">
            <a:avLst>
              <a:gd name="adj" fmla="val 10169"/>
            </a:avLst>
          </a:prstGeom>
          <a:solidFill>
            <a:srgbClr val="FFFFFF"/>
          </a:solidFill>
          <a:ln w="1524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21"/>
          <p:cNvSpPr/>
          <p:nvPr/>
        </p:nvSpPr>
        <p:spPr>
          <a:xfrm>
            <a:off x="758952" y="4919472"/>
            <a:ext cx="58795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700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PUT F:22 enters the active MemTable.</a:t>
            </a:r>
            <a:endParaRPr lang="en-US" sz="1700" dirty="0"/>
          </a:p>
        </p:txBody>
      </p:sp>
      <p:sp>
        <p:nvSpPr>
          <p:cNvPr id="20" name="Shape 28"/>
          <p:cNvSpPr/>
          <p:nvPr/>
        </p:nvSpPr>
        <p:spPr>
          <a:xfrm>
            <a:off x="8183880" y="3971925"/>
            <a:ext cx="1426464" cy="847725"/>
          </a:xfrm>
          <a:prstGeom prst="roundRect">
            <a:avLst>
              <a:gd name="adj" fmla="val 1184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29"/>
          <p:cNvSpPr/>
          <p:nvPr/>
        </p:nvSpPr>
        <p:spPr>
          <a:xfrm>
            <a:off x="8275320" y="4029075"/>
            <a:ext cx="1243584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 file A</a:t>
            </a:r>
            <a:endParaRPr lang="en-US" sz="1100" dirty="0"/>
          </a:p>
        </p:txBody>
      </p:sp>
      <p:sp>
        <p:nvSpPr>
          <p:cNvPr id="22" name="Text 30"/>
          <p:cNvSpPr/>
          <p:nvPr/>
        </p:nvSpPr>
        <p:spPr>
          <a:xfrm>
            <a:off x="8275320" y="4514850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23" name="Text 31"/>
          <p:cNvSpPr/>
          <p:nvPr/>
        </p:nvSpPr>
        <p:spPr>
          <a:xfrm>
            <a:off x="8275320" y="42005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A:12 C:11</a:t>
            </a:r>
            <a:endParaRPr lang="en-US" sz="1000" dirty="0"/>
          </a:p>
        </p:txBody>
      </p:sp>
      <p:sp>
        <p:nvSpPr>
          <p:cNvPr id="24" name="Shape 32"/>
          <p:cNvSpPr/>
          <p:nvPr/>
        </p:nvSpPr>
        <p:spPr>
          <a:xfrm>
            <a:off x="9756648" y="3971925"/>
            <a:ext cx="1426464" cy="847725"/>
          </a:xfrm>
          <a:prstGeom prst="roundRect">
            <a:avLst>
              <a:gd name="adj" fmla="val 1184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33"/>
          <p:cNvSpPr/>
          <p:nvPr/>
        </p:nvSpPr>
        <p:spPr>
          <a:xfrm>
            <a:off x="9848088" y="4029075"/>
            <a:ext cx="1243584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 file B</a:t>
            </a:r>
            <a:endParaRPr lang="en-US" sz="1100" dirty="0"/>
          </a:p>
        </p:txBody>
      </p:sp>
      <p:sp>
        <p:nvSpPr>
          <p:cNvPr id="26" name="Text 34"/>
          <p:cNvSpPr/>
          <p:nvPr/>
        </p:nvSpPr>
        <p:spPr>
          <a:xfrm>
            <a:off x="9848088" y="4514850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27" name="Text 35"/>
          <p:cNvSpPr/>
          <p:nvPr/>
        </p:nvSpPr>
        <p:spPr>
          <a:xfrm>
            <a:off x="9848088" y="42005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H:2 K:6</a:t>
            </a:r>
            <a:endParaRPr lang="en-US" sz="1000" dirty="0"/>
          </a:p>
        </p:txBody>
      </p:sp>
      <p:sp>
        <p:nvSpPr>
          <p:cNvPr id="28" name="Text 36"/>
          <p:cNvSpPr/>
          <p:nvPr/>
        </p:nvSpPr>
        <p:spPr>
          <a:xfrm>
            <a:off x="8247888" y="4876800"/>
            <a:ext cx="28895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F6F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non-overlapping ranges</a:t>
            </a:r>
            <a:endParaRPr lang="en-US" sz="1100" dirty="0"/>
          </a:p>
        </p:txBody>
      </p:sp>
      <p:sp>
        <p:nvSpPr>
          <p:cNvPr id="29" name="Text 37">
            <a:hlinkClick r:id="rId3" action="ppaction://hlinksldjump" tooltip="← Back"/>
          </p:cNvPr>
          <p:cNvSpPr/>
          <p:nvPr/>
        </p:nvSpPr>
        <p:spPr>
          <a:xfrm>
            <a:off x="502920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 action="ppaction://hlinksldjump" tooltip="← Bac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← Back</a:t>
            </a:r>
            <a:endParaRPr lang="en-US" sz="1050" dirty="0"/>
          </a:p>
        </p:txBody>
      </p:sp>
      <p:sp>
        <p:nvSpPr>
          <p:cNvPr id="30" name="Text 38">
            <a:hlinkClick r:id="rId4" action="ppaction://hlinksldjump" tooltip="Reset"/>
          </p:cNvPr>
          <p:cNvSpPr/>
          <p:nvPr/>
        </p:nvSpPr>
        <p:spPr>
          <a:xfrm>
            <a:off x="1243584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 action="ppaction://hlinksldjump" tooltip="Rese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Reset</a:t>
            </a:r>
            <a:endParaRPr lang="en-US" sz="1050" dirty="0"/>
          </a:p>
        </p:txBody>
      </p:sp>
      <p:sp>
        <p:nvSpPr>
          <p:cNvPr id="31" name="Text 39">
            <a:hlinkClick r:id="rId5" action="ppaction://hlinksldjump" tooltip="Freeze MemTable"/>
          </p:cNvPr>
          <p:cNvSpPr/>
          <p:nvPr/>
        </p:nvSpPr>
        <p:spPr>
          <a:xfrm>
            <a:off x="4238625" y="6038850"/>
            <a:ext cx="2638425" cy="447675"/>
          </a:xfrm>
          <a:prstGeom prst="rect">
            <a:avLst/>
          </a:prstGeom>
          <a:solidFill>
            <a:srgbClr val="2E70FA"/>
          </a:solidFill>
          <a:ln w="12700">
            <a:solidFill>
              <a:srgbClr val="2E70F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u="sng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5" action="ppaction://hlinksldjump" tooltip="Freeze MemTab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Freeze MemTable</a:t>
            </a:r>
            <a:endParaRPr lang="en-US" sz="1500" dirty="0"/>
          </a:p>
        </p:txBody>
      </p:sp>
      <p:sp>
        <p:nvSpPr>
          <p:cNvPr id="32" name="Text 40"/>
          <p:cNvSpPr/>
          <p:nvPr/>
        </p:nvSpPr>
        <p:spPr>
          <a:xfrm>
            <a:off x="5667375" y="6581775"/>
            <a:ext cx="120967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50" dirty="0">
                <a:solidFill>
                  <a:srgbClr val="8B96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27 / 63</a:t>
            </a:r>
            <a:endParaRPr lang="en-US" sz="950" dirty="0"/>
          </a:p>
        </p:txBody>
      </p:sp>
      <p:sp>
        <p:nvSpPr>
          <p:cNvPr id="33" name="Shape 11"/>
          <p:cNvSpPr/>
          <p:nvPr/>
        </p:nvSpPr>
        <p:spPr>
          <a:xfrm>
            <a:off x="1924050" y="1743075"/>
            <a:ext cx="2314575" cy="0"/>
          </a:xfrm>
          <a:prstGeom prst="line">
            <a:avLst/>
          </a:prstGeom>
          <a:noFill/>
          <a:ln w="27940">
            <a:solidFill>
              <a:srgbClr val="2F6FEB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34" name="Shape 7"/>
          <p:cNvSpPr/>
          <p:nvPr/>
        </p:nvSpPr>
        <p:spPr>
          <a:xfrm>
            <a:off x="4238625" y="3086100"/>
            <a:ext cx="2638425" cy="1495425"/>
          </a:xfrm>
          <a:prstGeom prst="roundRect">
            <a:avLst>
              <a:gd name="adj" fmla="val 5882"/>
            </a:avLst>
          </a:prstGeom>
          <a:solidFill>
            <a:srgbClr val="FFF2DC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Text 8"/>
          <p:cNvSpPr/>
          <p:nvPr/>
        </p:nvSpPr>
        <p:spPr>
          <a:xfrm>
            <a:off x="4333875" y="3181350"/>
            <a:ext cx="2447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Immutable MemTable</a:t>
            </a:r>
            <a:endParaRPr lang="en-US" sz="1600" dirty="0"/>
          </a:p>
        </p:txBody>
      </p:sp>
      <p:sp>
        <p:nvSpPr>
          <p:cNvPr id="36" name="Text 9"/>
          <p:cNvSpPr/>
          <p:nvPr/>
        </p:nvSpPr>
        <p:spPr>
          <a:xfrm>
            <a:off x="4295775" y="3495675"/>
            <a:ext cx="25241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Read-only skiplist · empty</a:t>
            </a:r>
            <a:endParaRPr lang="en-US" sz="1000" dirty="0"/>
          </a:p>
        </p:txBody>
      </p:sp>
      <p:sp>
        <p:nvSpPr>
          <p:cNvPr id="42" name="Text 30"/>
          <p:cNvSpPr/>
          <p:nvPr/>
        </p:nvSpPr>
        <p:spPr>
          <a:xfrm>
            <a:off x="8275320" y="4657725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43" name="Text 34"/>
          <p:cNvSpPr/>
          <p:nvPr/>
        </p:nvSpPr>
        <p:spPr>
          <a:xfrm>
            <a:off x="9848088" y="4657725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44" name="Text 9"/>
          <p:cNvSpPr/>
          <p:nvPr/>
        </p:nvSpPr>
        <p:spPr>
          <a:xfrm>
            <a:off x="7553325" y="5334000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filter: definitely absent or possibly present</a:t>
            </a:r>
            <a:endParaRPr lang="en-US" sz="1000" dirty="0"/>
          </a:p>
        </p:txBody>
      </p:sp>
      <p:sp>
        <p:nvSpPr>
          <p:cNvPr id="45" name="Text 9"/>
          <p:cNvSpPr/>
          <p:nvPr/>
        </p:nvSpPr>
        <p:spPr>
          <a:xfrm>
            <a:off x="7553325" y="5553075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file: key to position in the data file</a:t>
            </a:r>
            <a:endParaRPr lang="en-US" sz="1000" dirty="0"/>
          </a:p>
        </p:txBody>
      </p:sp>
      <p:sp>
        <p:nvSpPr>
          <p:cNvPr id="46" name="Text 31"/>
          <p:cNvSpPr/>
          <p:nvPr/>
        </p:nvSpPr>
        <p:spPr>
          <a:xfrm>
            <a:off x="8275320" y="43529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D:8 F:9</a:t>
            </a:r>
            <a:endParaRPr lang="en-US" sz="1000" dirty="0"/>
          </a:p>
        </p:txBody>
      </p:sp>
      <p:sp>
        <p:nvSpPr>
          <p:cNvPr id="47" name="Text 35"/>
          <p:cNvSpPr/>
          <p:nvPr/>
        </p:nvSpPr>
        <p:spPr>
          <a:xfrm>
            <a:off x="9848088" y="43529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L:7 M:5</a:t>
            </a:r>
            <a:endParaRPr lang="en-US" sz="1000" dirty="0"/>
          </a:p>
        </p:txBody>
      </p:sp>
      <p:sp>
        <p:nvSpPr>
          <p:cNvPr id="48" name="Skiplist link"/>
          <p:cNvSpPr/>
          <p:nvPr/>
        </p:nvSpPr>
        <p:spPr>
          <a:xfrm>
            <a:off x="5276850" y="22574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9" name="Skiplist link"/>
          <p:cNvSpPr/>
          <p:nvPr/>
        </p:nvSpPr>
        <p:spPr>
          <a:xfrm>
            <a:off x="5781675" y="22574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0" name="Skiplist link"/>
          <p:cNvSpPr/>
          <p:nvPr/>
        </p:nvSpPr>
        <p:spPr>
          <a:xfrm>
            <a:off x="4524375" y="1933575"/>
            <a:ext cx="21336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1" name="Text 9"/>
          <p:cNvSpPr/>
          <p:nvPr/>
        </p:nvSpPr>
        <p:spPr>
          <a:xfrm>
            <a:off x="4286250" y="184785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52" name="Text 9"/>
          <p:cNvSpPr/>
          <p:nvPr/>
        </p:nvSpPr>
        <p:spPr>
          <a:xfrm>
            <a:off x="6657975" y="184785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53" name="Skiplist link"/>
          <p:cNvSpPr/>
          <p:nvPr/>
        </p:nvSpPr>
        <p:spPr>
          <a:xfrm>
            <a:off x="4524375" y="2171700"/>
            <a:ext cx="56197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4" name="Skiplist link"/>
          <p:cNvSpPr/>
          <p:nvPr/>
        </p:nvSpPr>
        <p:spPr>
          <a:xfrm>
            <a:off x="5467350" y="2171700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5" name="Skiplist link"/>
          <p:cNvSpPr/>
          <p:nvPr/>
        </p:nvSpPr>
        <p:spPr>
          <a:xfrm>
            <a:off x="5972175" y="2171700"/>
            <a:ext cx="6858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6" name="Text 9"/>
          <p:cNvSpPr/>
          <p:nvPr/>
        </p:nvSpPr>
        <p:spPr>
          <a:xfrm>
            <a:off x="4286250" y="20859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57" name="Text 9"/>
          <p:cNvSpPr/>
          <p:nvPr/>
        </p:nvSpPr>
        <p:spPr>
          <a:xfrm>
            <a:off x="5086350" y="20859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</a:t>
            </a:r>
            <a:endParaRPr lang="en-US" sz="900" dirty="0"/>
          </a:p>
        </p:txBody>
      </p:sp>
      <p:sp>
        <p:nvSpPr>
          <p:cNvPr id="58" name="Text 9"/>
          <p:cNvSpPr/>
          <p:nvPr/>
        </p:nvSpPr>
        <p:spPr>
          <a:xfrm>
            <a:off x="5591175" y="20859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</a:t>
            </a:r>
            <a:endParaRPr lang="en-US" sz="900" dirty="0"/>
          </a:p>
        </p:txBody>
      </p:sp>
      <p:sp>
        <p:nvSpPr>
          <p:cNvPr id="59" name="Text 9"/>
          <p:cNvSpPr/>
          <p:nvPr/>
        </p:nvSpPr>
        <p:spPr>
          <a:xfrm>
            <a:off x="6657975" y="20859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60" name="Skiplist link"/>
          <p:cNvSpPr/>
          <p:nvPr/>
        </p:nvSpPr>
        <p:spPr>
          <a:xfrm>
            <a:off x="4524375" y="240982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1" name="Skiplist link"/>
          <p:cNvSpPr/>
          <p:nvPr/>
        </p:nvSpPr>
        <p:spPr>
          <a:xfrm>
            <a:off x="4962525" y="240982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2" name="Skiplist link"/>
          <p:cNvSpPr/>
          <p:nvPr/>
        </p:nvSpPr>
        <p:spPr>
          <a:xfrm>
            <a:off x="5467350" y="240982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3" name="Skiplist link"/>
          <p:cNvSpPr/>
          <p:nvPr/>
        </p:nvSpPr>
        <p:spPr>
          <a:xfrm>
            <a:off x="5972175" y="2409825"/>
            <a:ext cx="6858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4" name="Text 9"/>
          <p:cNvSpPr/>
          <p:nvPr/>
        </p:nvSpPr>
        <p:spPr>
          <a:xfrm>
            <a:off x="4286250" y="23241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65" name="Text 9"/>
          <p:cNvSpPr/>
          <p:nvPr/>
        </p:nvSpPr>
        <p:spPr>
          <a:xfrm>
            <a:off x="4581525" y="23241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C:21</a:t>
            </a:r>
            <a:endParaRPr lang="en-US" sz="900" dirty="0"/>
          </a:p>
        </p:txBody>
      </p:sp>
      <p:sp>
        <p:nvSpPr>
          <p:cNvPr id="66" name="Text 9"/>
          <p:cNvSpPr/>
          <p:nvPr/>
        </p:nvSpPr>
        <p:spPr>
          <a:xfrm>
            <a:off x="5086350" y="23241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F:22</a:t>
            </a:r>
            <a:endParaRPr lang="en-US" sz="900" dirty="0"/>
          </a:p>
        </p:txBody>
      </p:sp>
      <p:sp>
        <p:nvSpPr>
          <p:cNvPr id="67" name="Text 9"/>
          <p:cNvSpPr/>
          <p:nvPr/>
        </p:nvSpPr>
        <p:spPr>
          <a:xfrm>
            <a:off x="5591175" y="23241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H:20</a:t>
            </a:r>
            <a:endParaRPr lang="en-US" sz="900" dirty="0"/>
          </a:p>
        </p:txBody>
      </p:sp>
      <p:sp>
        <p:nvSpPr>
          <p:cNvPr id="68" name="Text 9"/>
          <p:cNvSpPr/>
          <p:nvPr/>
        </p:nvSpPr>
        <p:spPr>
          <a:xfrm>
            <a:off x="6657975" y="23241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69" name="Skiplist link"/>
          <p:cNvSpPr/>
          <p:nvPr/>
        </p:nvSpPr>
        <p:spPr>
          <a:xfrm>
            <a:off x="4524375" y="3886200"/>
            <a:ext cx="21336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0" name="Text 9"/>
          <p:cNvSpPr/>
          <p:nvPr/>
        </p:nvSpPr>
        <p:spPr>
          <a:xfrm>
            <a:off x="4286250" y="38004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71" name="Text 9"/>
          <p:cNvSpPr/>
          <p:nvPr/>
        </p:nvSpPr>
        <p:spPr>
          <a:xfrm>
            <a:off x="6657975" y="38004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72" name="Skiplist link"/>
          <p:cNvSpPr/>
          <p:nvPr/>
        </p:nvSpPr>
        <p:spPr>
          <a:xfrm>
            <a:off x="4524375" y="4124325"/>
            <a:ext cx="21336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3" name="Text 9"/>
          <p:cNvSpPr/>
          <p:nvPr/>
        </p:nvSpPr>
        <p:spPr>
          <a:xfrm>
            <a:off x="4286250" y="40386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74" name="Text 9"/>
          <p:cNvSpPr/>
          <p:nvPr/>
        </p:nvSpPr>
        <p:spPr>
          <a:xfrm>
            <a:off x="6657975" y="40386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75" name="Skiplist link"/>
          <p:cNvSpPr/>
          <p:nvPr/>
        </p:nvSpPr>
        <p:spPr>
          <a:xfrm>
            <a:off x="4524375" y="4362450"/>
            <a:ext cx="21336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6" name="Text 9"/>
          <p:cNvSpPr/>
          <p:nvPr/>
        </p:nvSpPr>
        <p:spPr>
          <a:xfrm>
            <a:off x="4286250" y="427672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77" name="Text 9"/>
          <p:cNvSpPr/>
          <p:nvPr/>
        </p:nvSpPr>
        <p:spPr>
          <a:xfrm>
            <a:off x="6657975" y="427672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78" name="Text 9"/>
          <p:cNvSpPr/>
          <p:nvPr/>
        </p:nvSpPr>
        <p:spPr>
          <a:xfrm>
            <a:off x="4480560" y="1527048"/>
            <a:ext cx="2148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Skiplist</a:t>
            </a:r>
            <a:endParaRPr lang="en-US" sz="1000" dirty="0"/>
          </a:p>
        </p:txBody>
      </p:sp>
    </p:spTree>
  </p:cSld>
  <p:clrMapOvr>
    <a:masterClrMapping/>
  </p:clrMapOvr>
  <p:transition advClick="0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7"/>
          <p:cNvSpPr/>
          <p:nvPr/>
        </p:nvSpPr>
        <p:spPr>
          <a:xfrm>
            <a:off x="4242816" y="1051560"/>
            <a:ext cx="2633472" cy="1865376"/>
          </a:xfrm>
          <a:prstGeom prst="roundRect">
            <a:avLst>
              <a:gd name="adj" fmla="val 588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8"/>
          <p:cNvSpPr/>
          <p:nvPr/>
        </p:nvSpPr>
        <p:spPr>
          <a:xfrm>
            <a:off x="4480560" y="1216152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Active MemTable</a:t>
            </a:r>
            <a:endParaRPr lang="en-US" sz="1700" dirty="0"/>
          </a:p>
        </p:txBody>
      </p:sp>
      <p:sp>
        <p:nvSpPr>
          <p:cNvPr id="5" name="Shape 12"/>
          <p:cNvSpPr/>
          <p:nvPr/>
        </p:nvSpPr>
        <p:spPr>
          <a:xfrm>
            <a:off x="7360920" y="941832"/>
            <a:ext cx="4315968" cy="4892040"/>
          </a:xfrm>
          <a:prstGeom prst="roundRect">
            <a:avLst>
              <a:gd name="adj" fmla="val 2542"/>
            </a:avLst>
          </a:prstGeom>
          <a:solidFill>
            <a:srgbClr val="FCFDFE"/>
          </a:solidFill>
          <a:ln w="15240">
            <a:solidFill>
              <a:srgbClr val="D4DA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13"/>
          <p:cNvSpPr/>
          <p:nvPr/>
        </p:nvSpPr>
        <p:spPr>
          <a:xfrm>
            <a:off x="7571232" y="1097280"/>
            <a:ext cx="3840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Disk: immutable SSTables</a:t>
            </a:r>
            <a:endParaRPr lang="en-US" sz="1900" dirty="0"/>
          </a:p>
        </p:txBody>
      </p:sp>
      <p:sp>
        <p:nvSpPr>
          <p:cNvPr id="7" name="Text 14"/>
          <p:cNvSpPr/>
          <p:nvPr/>
        </p:nvSpPr>
        <p:spPr>
          <a:xfrm>
            <a:off x="7571232" y="186537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L0</a:t>
            </a:r>
            <a:endParaRPr lang="en-US" sz="1600" dirty="0"/>
          </a:p>
        </p:txBody>
      </p:sp>
      <p:sp>
        <p:nvSpPr>
          <p:cNvPr id="8" name="Text 15"/>
          <p:cNvSpPr/>
          <p:nvPr/>
        </p:nvSpPr>
        <p:spPr>
          <a:xfrm>
            <a:off x="7571232" y="3538728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</a:t>
            </a:r>
            <a:endParaRPr lang="en-US" sz="1600" dirty="0"/>
          </a:p>
        </p:txBody>
      </p:sp>
      <p:sp>
        <p:nvSpPr>
          <p:cNvPr id="9" name="Text 16"/>
          <p:cNvSpPr/>
          <p:nvPr/>
        </p:nvSpPr>
        <p:spPr>
          <a:xfrm>
            <a:off x="7571232" y="497433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L2</a:t>
            </a:r>
            <a:endParaRPr lang="en-US" sz="1600" dirty="0"/>
          </a:p>
        </p:txBody>
      </p:sp>
      <p:sp>
        <p:nvSpPr>
          <p:cNvPr id="10" name="Shape 17"/>
          <p:cNvSpPr/>
          <p:nvPr/>
        </p:nvSpPr>
        <p:spPr>
          <a:xfrm>
            <a:off x="8028432" y="2039112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18"/>
          <p:cNvSpPr/>
          <p:nvPr/>
        </p:nvSpPr>
        <p:spPr>
          <a:xfrm>
            <a:off x="8028432" y="3712464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9"/>
          <p:cNvSpPr/>
          <p:nvPr/>
        </p:nvSpPr>
        <p:spPr>
          <a:xfrm>
            <a:off x="8028432" y="5138928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20"/>
          <p:cNvSpPr/>
          <p:nvPr/>
        </p:nvSpPr>
        <p:spPr>
          <a:xfrm>
            <a:off x="502920" y="4754880"/>
            <a:ext cx="6373368" cy="1078992"/>
          </a:xfrm>
          <a:prstGeom prst="roundRect">
            <a:avLst>
              <a:gd name="adj" fmla="val 10169"/>
            </a:avLst>
          </a:prstGeom>
          <a:solidFill>
            <a:srgbClr val="FFFFFF"/>
          </a:solidFill>
          <a:ln w="1524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21"/>
          <p:cNvSpPr/>
          <p:nvPr/>
        </p:nvSpPr>
        <p:spPr>
          <a:xfrm>
            <a:off x="758952" y="4919472"/>
            <a:ext cx="58795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700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Freeze the full MemTable. A new active MemTable is ready for writes.</a:t>
            </a:r>
            <a:endParaRPr lang="en-US" sz="1700" dirty="0"/>
          </a:p>
        </p:txBody>
      </p:sp>
      <p:sp>
        <p:nvSpPr>
          <p:cNvPr id="15" name="Text 22"/>
          <p:cNvSpPr/>
          <p:nvPr/>
        </p:nvSpPr>
        <p:spPr>
          <a:xfrm>
            <a:off x="758952" y="5524500"/>
            <a:ext cx="5879592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full MemTable is now immutable and ready to flush.</a:t>
            </a:r>
            <a:endParaRPr lang="en-US" sz="1100" dirty="0"/>
          </a:p>
        </p:txBody>
      </p:sp>
      <p:sp>
        <p:nvSpPr>
          <p:cNvPr id="16" name="Shape 28"/>
          <p:cNvSpPr/>
          <p:nvPr/>
        </p:nvSpPr>
        <p:spPr>
          <a:xfrm>
            <a:off x="8183880" y="3971925"/>
            <a:ext cx="1426464" cy="847725"/>
          </a:xfrm>
          <a:prstGeom prst="roundRect">
            <a:avLst>
              <a:gd name="adj" fmla="val 1184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29"/>
          <p:cNvSpPr/>
          <p:nvPr/>
        </p:nvSpPr>
        <p:spPr>
          <a:xfrm>
            <a:off x="8275320" y="4029075"/>
            <a:ext cx="1243584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 file A</a:t>
            </a:r>
            <a:endParaRPr lang="en-US" sz="1100" dirty="0"/>
          </a:p>
        </p:txBody>
      </p:sp>
      <p:sp>
        <p:nvSpPr>
          <p:cNvPr id="18" name="Text 30"/>
          <p:cNvSpPr/>
          <p:nvPr/>
        </p:nvSpPr>
        <p:spPr>
          <a:xfrm>
            <a:off x="8275320" y="4514850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19" name="Text 31"/>
          <p:cNvSpPr/>
          <p:nvPr/>
        </p:nvSpPr>
        <p:spPr>
          <a:xfrm>
            <a:off x="8275320" y="42005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A:12 C:11</a:t>
            </a:r>
            <a:endParaRPr lang="en-US" sz="1000" dirty="0"/>
          </a:p>
        </p:txBody>
      </p:sp>
      <p:sp>
        <p:nvSpPr>
          <p:cNvPr id="20" name="Shape 32"/>
          <p:cNvSpPr/>
          <p:nvPr/>
        </p:nvSpPr>
        <p:spPr>
          <a:xfrm>
            <a:off x="9756648" y="3971925"/>
            <a:ext cx="1426464" cy="847725"/>
          </a:xfrm>
          <a:prstGeom prst="roundRect">
            <a:avLst>
              <a:gd name="adj" fmla="val 1184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33"/>
          <p:cNvSpPr/>
          <p:nvPr/>
        </p:nvSpPr>
        <p:spPr>
          <a:xfrm>
            <a:off x="9848088" y="4029075"/>
            <a:ext cx="1243584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 file B</a:t>
            </a:r>
            <a:endParaRPr lang="en-US" sz="1100" dirty="0"/>
          </a:p>
        </p:txBody>
      </p:sp>
      <p:sp>
        <p:nvSpPr>
          <p:cNvPr id="22" name="Text 34"/>
          <p:cNvSpPr/>
          <p:nvPr/>
        </p:nvSpPr>
        <p:spPr>
          <a:xfrm>
            <a:off x="9848088" y="4514850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23" name="Text 35"/>
          <p:cNvSpPr/>
          <p:nvPr/>
        </p:nvSpPr>
        <p:spPr>
          <a:xfrm>
            <a:off x="9848088" y="42005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H:2 K:6</a:t>
            </a:r>
            <a:endParaRPr lang="en-US" sz="1000" dirty="0"/>
          </a:p>
        </p:txBody>
      </p:sp>
      <p:sp>
        <p:nvSpPr>
          <p:cNvPr id="24" name="Text 36"/>
          <p:cNvSpPr/>
          <p:nvPr/>
        </p:nvSpPr>
        <p:spPr>
          <a:xfrm>
            <a:off x="8247888" y="4876800"/>
            <a:ext cx="28895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F6F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non-overlapping ranges</a:t>
            </a:r>
            <a:endParaRPr lang="en-US" sz="1100" dirty="0"/>
          </a:p>
        </p:txBody>
      </p:sp>
      <p:sp>
        <p:nvSpPr>
          <p:cNvPr id="25" name="Text 37">
            <a:hlinkClick r:id="rId3" action="ppaction://hlinksldjump" tooltip="← Back"/>
          </p:cNvPr>
          <p:cNvSpPr/>
          <p:nvPr/>
        </p:nvSpPr>
        <p:spPr>
          <a:xfrm>
            <a:off x="502920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 action="ppaction://hlinksldjump" tooltip="← Bac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← Back</a:t>
            </a:r>
            <a:endParaRPr lang="en-US" sz="1050" dirty="0"/>
          </a:p>
        </p:txBody>
      </p:sp>
      <p:sp>
        <p:nvSpPr>
          <p:cNvPr id="26" name="Text 38">
            <a:hlinkClick r:id="rId4" action="ppaction://hlinksldjump" tooltip="Reset"/>
          </p:cNvPr>
          <p:cNvSpPr/>
          <p:nvPr/>
        </p:nvSpPr>
        <p:spPr>
          <a:xfrm>
            <a:off x="1243584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 action="ppaction://hlinksldjump" tooltip="Rese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Reset</a:t>
            </a:r>
            <a:endParaRPr lang="en-US" sz="1050" dirty="0"/>
          </a:p>
        </p:txBody>
      </p:sp>
      <p:sp>
        <p:nvSpPr>
          <p:cNvPr id="27" name="Text 39">
            <a:hlinkClick r:id="rId5" action="ppaction://hlinksldjump" tooltip="Flush Immutable"/>
          </p:cNvPr>
          <p:cNvSpPr/>
          <p:nvPr/>
        </p:nvSpPr>
        <p:spPr>
          <a:xfrm>
            <a:off x="4238625" y="6038850"/>
            <a:ext cx="2638425" cy="447675"/>
          </a:xfrm>
          <a:prstGeom prst="rect">
            <a:avLst/>
          </a:prstGeom>
          <a:solidFill>
            <a:srgbClr val="2E70FA"/>
          </a:solidFill>
          <a:ln w="12700">
            <a:solidFill>
              <a:srgbClr val="2E70F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u="sng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5" action="ppaction://hlinksldjump" tooltip="Flush Immutab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Flush Immutable</a:t>
            </a:r>
            <a:endParaRPr lang="en-US" sz="1500" dirty="0"/>
          </a:p>
        </p:txBody>
      </p:sp>
      <p:sp>
        <p:nvSpPr>
          <p:cNvPr id="28" name="Text 40"/>
          <p:cNvSpPr/>
          <p:nvPr/>
        </p:nvSpPr>
        <p:spPr>
          <a:xfrm>
            <a:off x="5667375" y="6581775"/>
            <a:ext cx="120967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50" dirty="0">
                <a:solidFill>
                  <a:srgbClr val="8B96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28 / 63</a:t>
            </a:r>
            <a:endParaRPr lang="en-US" sz="950" dirty="0"/>
          </a:p>
        </p:txBody>
      </p:sp>
      <p:sp>
        <p:nvSpPr>
          <p:cNvPr id="29" name="Shape 7"/>
          <p:cNvSpPr/>
          <p:nvPr/>
        </p:nvSpPr>
        <p:spPr>
          <a:xfrm>
            <a:off x="4238625" y="3086100"/>
            <a:ext cx="2638425" cy="1495425"/>
          </a:xfrm>
          <a:prstGeom prst="roundRect">
            <a:avLst>
              <a:gd name="adj" fmla="val 5882"/>
            </a:avLst>
          </a:prstGeom>
          <a:solidFill>
            <a:srgbClr val="FFF2DC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8"/>
          <p:cNvSpPr/>
          <p:nvPr/>
        </p:nvSpPr>
        <p:spPr>
          <a:xfrm>
            <a:off x="4333875" y="3181350"/>
            <a:ext cx="2447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Immutable MemTable</a:t>
            </a:r>
            <a:endParaRPr lang="en-US" sz="1600" dirty="0"/>
          </a:p>
        </p:txBody>
      </p:sp>
      <p:sp>
        <p:nvSpPr>
          <p:cNvPr id="31" name="Text 9"/>
          <p:cNvSpPr/>
          <p:nvPr/>
        </p:nvSpPr>
        <p:spPr>
          <a:xfrm>
            <a:off x="4295775" y="3495675"/>
            <a:ext cx="25241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Frozen MemTable</a:t>
            </a:r>
            <a:endParaRPr lang="en-US" sz="1000" dirty="0"/>
          </a:p>
        </p:txBody>
      </p:sp>
      <p:sp>
        <p:nvSpPr>
          <p:cNvPr id="37" name="Text 30"/>
          <p:cNvSpPr/>
          <p:nvPr/>
        </p:nvSpPr>
        <p:spPr>
          <a:xfrm>
            <a:off x="8275320" y="4657725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38" name="Text 34"/>
          <p:cNvSpPr/>
          <p:nvPr/>
        </p:nvSpPr>
        <p:spPr>
          <a:xfrm>
            <a:off x="9848088" y="4657725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39" name="Text 9"/>
          <p:cNvSpPr/>
          <p:nvPr/>
        </p:nvSpPr>
        <p:spPr>
          <a:xfrm>
            <a:off x="7553325" y="5334000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filter: definitely absent or possibly present</a:t>
            </a:r>
            <a:endParaRPr lang="en-US" sz="1000" dirty="0"/>
          </a:p>
        </p:txBody>
      </p:sp>
      <p:sp>
        <p:nvSpPr>
          <p:cNvPr id="40" name="Text 9"/>
          <p:cNvSpPr/>
          <p:nvPr/>
        </p:nvSpPr>
        <p:spPr>
          <a:xfrm>
            <a:off x="7553325" y="5553075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file: key to position in the data file</a:t>
            </a:r>
            <a:endParaRPr lang="en-US" sz="1000" dirty="0"/>
          </a:p>
        </p:txBody>
      </p:sp>
      <p:sp>
        <p:nvSpPr>
          <p:cNvPr id="41" name="Text 31"/>
          <p:cNvSpPr/>
          <p:nvPr/>
        </p:nvSpPr>
        <p:spPr>
          <a:xfrm>
            <a:off x="8275320" y="43529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D:8 F:9</a:t>
            </a:r>
            <a:endParaRPr lang="en-US" sz="1000" dirty="0"/>
          </a:p>
        </p:txBody>
      </p:sp>
      <p:sp>
        <p:nvSpPr>
          <p:cNvPr id="42" name="Text 35"/>
          <p:cNvSpPr/>
          <p:nvPr/>
        </p:nvSpPr>
        <p:spPr>
          <a:xfrm>
            <a:off x="9848088" y="43529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L:7 M:5</a:t>
            </a:r>
            <a:endParaRPr lang="en-US" sz="1000" dirty="0"/>
          </a:p>
        </p:txBody>
      </p:sp>
      <p:sp>
        <p:nvSpPr>
          <p:cNvPr id="43" name="Skiplist link"/>
          <p:cNvSpPr/>
          <p:nvPr/>
        </p:nvSpPr>
        <p:spPr>
          <a:xfrm>
            <a:off x="4524375" y="1933575"/>
            <a:ext cx="21336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4" name="Text 9"/>
          <p:cNvSpPr/>
          <p:nvPr/>
        </p:nvSpPr>
        <p:spPr>
          <a:xfrm>
            <a:off x="4286250" y="184785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45" name="Text 9"/>
          <p:cNvSpPr/>
          <p:nvPr/>
        </p:nvSpPr>
        <p:spPr>
          <a:xfrm>
            <a:off x="6657975" y="184785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46" name="Skiplist link"/>
          <p:cNvSpPr/>
          <p:nvPr/>
        </p:nvSpPr>
        <p:spPr>
          <a:xfrm>
            <a:off x="4524375" y="2171700"/>
            <a:ext cx="21336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7" name="Text 9"/>
          <p:cNvSpPr/>
          <p:nvPr/>
        </p:nvSpPr>
        <p:spPr>
          <a:xfrm>
            <a:off x="4286250" y="20859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48" name="Text 9"/>
          <p:cNvSpPr/>
          <p:nvPr/>
        </p:nvSpPr>
        <p:spPr>
          <a:xfrm>
            <a:off x="6657975" y="20859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49" name="Skiplist link"/>
          <p:cNvSpPr/>
          <p:nvPr/>
        </p:nvSpPr>
        <p:spPr>
          <a:xfrm>
            <a:off x="4524375" y="2409825"/>
            <a:ext cx="21336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0" name="Text 9"/>
          <p:cNvSpPr/>
          <p:nvPr/>
        </p:nvSpPr>
        <p:spPr>
          <a:xfrm>
            <a:off x="4286250" y="23241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51" name="Text 9"/>
          <p:cNvSpPr/>
          <p:nvPr/>
        </p:nvSpPr>
        <p:spPr>
          <a:xfrm>
            <a:off x="6657975" y="23241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52" name="Skiplist link"/>
          <p:cNvSpPr/>
          <p:nvPr/>
        </p:nvSpPr>
        <p:spPr>
          <a:xfrm>
            <a:off x="5276850" y="421005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3" name="Skiplist link"/>
          <p:cNvSpPr/>
          <p:nvPr/>
        </p:nvSpPr>
        <p:spPr>
          <a:xfrm>
            <a:off x="5781675" y="421005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4" name="Skiplist link"/>
          <p:cNvSpPr/>
          <p:nvPr/>
        </p:nvSpPr>
        <p:spPr>
          <a:xfrm>
            <a:off x="4524375" y="3886200"/>
            <a:ext cx="21336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5" name="Text 9"/>
          <p:cNvSpPr/>
          <p:nvPr/>
        </p:nvSpPr>
        <p:spPr>
          <a:xfrm>
            <a:off x="4286250" y="38004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56" name="Text 9"/>
          <p:cNvSpPr/>
          <p:nvPr/>
        </p:nvSpPr>
        <p:spPr>
          <a:xfrm>
            <a:off x="6657975" y="38004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57" name="Skiplist link"/>
          <p:cNvSpPr/>
          <p:nvPr/>
        </p:nvSpPr>
        <p:spPr>
          <a:xfrm>
            <a:off x="4524375" y="4124325"/>
            <a:ext cx="56197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8" name="Skiplist link"/>
          <p:cNvSpPr/>
          <p:nvPr/>
        </p:nvSpPr>
        <p:spPr>
          <a:xfrm>
            <a:off x="5467350" y="412432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9" name="Skiplist link"/>
          <p:cNvSpPr/>
          <p:nvPr/>
        </p:nvSpPr>
        <p:spPr>
          <a:xfrm>
            <a:off x="5972175" y="4124325"/>
            <a:ext cx="6858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0" name="Text 9"/>
          <p:cNvSpPr/>
          <p:nvPr/>
        </p:nvSpPr>
        <p:spPr>
          <a:xfrm>
            <a:off x="4286250" y="40386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61" name="Text 9"/>
          <p:cNvSpPr/>
          <p:nvPr/>
        </p:nvSpPr>
        <p:spPr>
          <a:xfrm>
            <a:off x="5086350" y="40386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</a:t>
            </a:r>
            <a:endParaRPr lang="en-US" sz="900" dirty="0"/>
          </a:p>
        </p:txBody>
      </p:sp>
      <p:sp>
        <p:nvSpPr>
          <p:cNvPr id="62" name="Text 9"/>
          <p:cNvSpPr/>
          <p:nvPr/>
        </p:nvSpPr>
        <p:spPr>
          <a:xfrm>
            <a:off x="5591175" y="40386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</a:t>
            </a:r>
            <a:endParaRPr lang="en-US" sz="900" dirty="0"/>
          </a:p>
        </p:txBody>
      </p:sp>
      <p:sp>
        <p:nvSpPr>
          <p:cNvPr id="63" name="Text 9"/>
          <p:cNvSpPr/>
          <p:nvPr/>
        </p:nvSpPr>
        <p:spPr>
          <a:xfrm>
            <a:off x="6657975" y="40386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64" name="Skiplist link"/>
          <p:cNvSpPr/>
          <p:nvPr/>
        </p:nvSpPr>
        <p:spPr>
          <a:xfrm>
            <a:off x="4524375" y="4362450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5" name="Skiplist link"/>
          <p:cNvSpPr/>
          <p:nvPr/>
        </p:nvSpPr>
        <p:spPr>
          <a:xfrm>
            <a:off x="4962525" y="4362450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6" name="Skiplist link"/>
          <p:cNvSpPr/>
          <p:nvPr/>
        </p:nvSpPr>
        <p:spPr>
          <a:xfrm>
            <a:off x="5467350" y="4362450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7" name="Skiplist link"/>
          <p:cNvSpPr/>
          <p:nvPr/>
        </p:nvSpPr>
        <p:spPr>
          <a:xfrm>
            <a:off x="5972175" y="4362450"/>
            <a:ext cx="6858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8" name="Text 9"/>
          <p:cNvSpPr/>
          <p:nvPr/>
        </p:nvSpPr>
        <p:spPr>
          <a:xfrm>
            <a:off x="4286250" y="427672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69" name="Text 9"/>
          <p:cNvSpPr/>
          <p:nvPr/>
        </p:nvSpPr>
        <p:spPr>
          <a:xfrm>
            <a:off x="4581525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C:21</a:t>
            </a:r>
            <a:endParaRPr lang="en-US" sz="900" dirty="0"/>
          </a:p>
        </p:txBody>
      </p:sp>
      <p:sp>
        <p:nvSpPr>
          <p:cNvPr id="70" name="Text 9"/>
          <p:cNvSpPr/>
          <p:nvPr/>
        </p:nvSpPr>
        <p:spPr>
          <a:xfrm>
            <a:off x="5086350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F:22</a:t>
            </a:r>
            <a:endParaRPr lang="en-US" sz="900" dirty="0"/>
          </a:p>
        </p:txBody>
      </p:sp>
      <p:sp>
        <p:nvSpPr>
          <p:cNvPr id="71" name="Text 9"/>
          <p:cNvSpPr/>
          <p:nvPr/>
        </p:nvSpPr>
        <p:spPr>
          <a:xfrm>
            <a:off x="5591175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H:20</a:t>
            </a:r>
            <a:endParaRPr lang="en-US" sz="900" dirty="0"/>
          </a:p>
        </p:txBody>
      </p:sp>
      <p:sp>
        <p:nvSpPr>
          <p:cNvPr id="72" name="Text 9"/>
          <p:cNvSpPr/>
          <p:nvPr/>
        </p:nvSpPr>
        <p:spPr>
          <a:xfrm>
            <a:off x="6657975" y="427672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73" name="Text 9"/>
          <p:cNvSpPr/>
          <p:nvPr/>
        </p:nvSpPr>
        <p:spPr>
          <a:xfrm>
            <a:off x="4480560" y="1527048"/>
            <a:ext cx="2148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Skiplist</a:t>
            </a:r>
            <a:endParaRPr lang="en-US" sz="1000" dirty="0"/>
          </a:p>
        </p:txBody>
      </p:sp>
    </p:spTree>
  </p:cSld>
  <p:clrMapOvr>
    <a:masterClrMapping/>
  </p:clrMapOvr>
  <p:transition advClick="0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7"/>
          <p:cNvSpPr/>
          <p:nvPr/>
        </p:nvSpPr>
        <p:spPr>
          <a:xfrm>
            <a:off x="4242816" y="1051560"/>
            <a:ext cx="2633472" cy="1865376"/>
          </a:xfrm>
          <a:prstGeom prst="roundRect">
            <a:avLst>
              <a:gd name="adj" fmla="val 588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8"/>
          <p:cNvSpPr/>
          <p:nvPr/>
        </p:nvSpPr>
        <p:spPr>
          <a:xfrm>
            <a:off x="4480560" y="1216152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Active MemTable</a:t>
            </a:r>
            <a:endParaRPr lang="en-US" sz="1700" dirty="0"/>
          </a:p>
        </p:txBody>
      </p:sp>
      <p:sp>
        <p:nvSpPr>
          <p:cNvPr id="5" name="Shape 12"/>
          <p:cNvSpPr/>
          <p:nvPr/>
        </p:nvSpPr>
        <p:spPr>
          <a:xfrm>
            <a:off x="7360920" y="941832"/>
            <a:ext cx="4315968" cy="4892040"/>
          </a:xfrm>
          <a:prstGeom prst="roundRect">
            <a:avLst>
              <a:gd name="adj" fmla="val 2542"/>
            </a:avLst>
          </a:prstGeom>
          <a:solidFill>
            <a:srgbClr val="FCFDFE"/>
          </a:solidFill>
          <a:ln w="15240">
            <a:solidFill>
              <a:srgbClr val="D4DA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13"/>
          <p:cNvSpPr/>
          <p:nvPr/>
        </p:nvSpPr>
        <p:spPr>
          <a:xfrm>
            <a:off x="7571232" y="1097280"/>
            <a:ext cx="3840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Disk: immutable SSTables</a:t>
            </a:r>
            <a:endParaRPr lang="en-US" sz="1900" dirty="0"/>
          </a:p>
        </p:txBody>
      </p:sp>
      <p:sp>
        <p:nvSpPr>
          <p:cNvPr id="7" name="Text 14"/>
          <p:cNvSpPr/>
          <p:nvPr/>
        </p:nvSpPr>
        <p:spPr>
          <a:xfrm>
            <a:off x="7571232" y="186537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L0</a:t>
            </a:r>
            <a:endParaRPr lang="en-US" sz="1600" dirty="0"/>
          </a:p>
        </p:txBody>
      </p:sp>
      <p:sp>
        <p:nvSpPr>
          <p:cNvPr id="8" name="Text 15"/>
          <p:cNvSpPr/>
          <p:nvPr/>
        </p:nvSpPr>
        <p:spPr>
          <a:xfrm>
            <a:off x="7571232" y="3538728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</a:t>
            </a:r>
            <a:endParaRPr lang="en-US" sz="1600" dirty="0"/>
          </a:p>
        </p:txBody>
      </p:sp>
      <p:sp>
        <p:nvSpPr>
          <p:cNvPr id="9" name="Text 16"/>
          <p:cNvSpPr/>
          <p:nvPr/>
        </p:nvSpPr>
        <p:spPr>
          <a:xfrm>
            <a:off x="7571232" y="497433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L2</a:t>
            </a:r>
            <a:endParaRPr lang="en-US" sz="1600" dirty="0"/>
          </a:p>
        </p:txBody>
      </p:sp>
      <p:sp>
        <p:nvSpPr>
          <p:cNvPr id="10" name="Shape 17"/>
          <p:cNvSpPr/>
          <p:nvPr/>
        </p:nvSpPr>
        <p:spPr>
          <a:xfrm>
            <a:off x="8028432" y="2039112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18"/>
          <p:cNvSpPr/>
          <p:nvPr/>
        </p:nvSpPr>
        <p:spPr>
          <a:xfrm>
            <a:off x="8028432" y="3712464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9"/>
          <p:cNvSpPr/>
          <p:nvPr/>
        </p:nvSpPr>
        <p:spPr>
          <a:xfrm>
            <a:off x="8028432" y="5138928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20"/>
          <p:cNvSpPr/>
          <p:nvPr/>
        </p:nvSpPr>
        <p:spPr>
          <a:xfrm>
            <a:off x="502920" y="4754880"/>
            <a:ext cx="6373368" cy="1078992"/>
          </a:xfrm>
          <a:prstGeom prst="roundRect">
            <a:avLst>
              <a:gd name="adj" fmla="val 10169"/>
            </a:avLst>
          </a:prstGeom>
          <a:solidFill>
            <a:srgbClr val="FFFFFF"/>
          </a:solidFill>
          <a:ln w="1524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21"/>
          <p:cNvSpPr/>
          <p:nvPr/>
        </p:nvSpPr>
        <p:spPr>
          <a:xfrm>
            <a:off x="758952" y="4919472"/>
            <a:ext cx="58795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700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Flush begins: write the immutable MemTable to an SSTable.</a:t>
            </a:r>
            <a:endParaRPr lang="en-US" sz="1700" dirty="0"/>
          </a:p>
        </p:txBody>
      </p:sp>
      <p:sp>
        <p:nvSpPr>
          <p:cNvPr id="15" name="Text 22"/>
          <p:cNvSpPr/>
          <p:nvPr/>
        </p:nvSpPr>
        <p:spPr>
          <a:xfrm>
            <a:off x="758952" y="5524500"/>
            <a:ext cx="5879592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active MemTable can accept new writes while this disk write is in progress.</a:t>
            </a:r>
            <a:endParaRPr lang="en-US" sz="1100" dirty="0"/>
          </a:p>
        </p:txBody>
      </p:sp>
      <p:sp>
        <p:nvSpPr>
          <p:cNvPr id="16" name="Shape 28"/>
          <p:cNvSpPr/>
          <p:nvPr/>
        </p:nvSpPr>
        <p:spPr>
          <a:xfrm>
            <a:off x="8183880" y="3971925"/>
            <a:ext cx="1426464" cy="847725"/>
          </a:xfrm>
          <a:prstGeom prst="roundRect">
            <a:avLst>
              <a:gd name="adj" fmla="val 1184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29"/>
          <p:cNvSpPr/>
          <p:nvPr/>
        </p:nvSpPr>
        <p:spPr>
          <a:xfrm>
            <a:off x="8275320" y="4029075"/>
            <a:ext cx="1243584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 file A</a:t>
            </a:r>
            <a:endParaRPr lang="en-US" sz="1100" dirty="0"/>
          </a:p>
        </p:txBody>
      </p:sp>
      <p:sp>
        <p:nvSpPr>
          <p:cNvPr id="18" name="Text 30"/>
          <p:cNvSpPr/>
          <p:nvPr/>
        </p:nvSpPr>
        <p:spPr>
          <a:xfrm>
            <a:off x="8275320" y="4514850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19" name="Text 31"/>
          <p:cNvSpPr/>
          <p:nvPr/>
        </p:nvSpPr>
        <p:spPr>
          <a:xfrm>
            <a:off x="8275320" y="42005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A:12 C:11</a:t>
            </a:r>
            <a:endParaRPr lang="en-US" sz="1000" dirty="0"/>
          </a:p>
        </p:txBody>
      </p:sp>
      <p:sp>
        <p:nvSpPr>
          <p:cNvPr id="20" name="Shape 32"/>
          <p:cNvSpPr/>
          <p:nvPr/>
        </p:nvSpPr>
        <p:spPr>
          <a:xfrm>
            <a:off x="9756648" y="3971925"/>
            <a:ext cx="1426464" cy="847725"/>
          </a:xfrm>
          <a:prstGeom prst="roundRect">
            <a:avLst>
              <a:gd name="adj" fmla="val 1184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33"/>
          <p:cNvSpPr/>
          <p:nvPr/>
        </p:nvSpPr>
        <p:spPr>
          <a:xfrm>
            <a:off x="9848088" y="4029075"/>
            <a:ext cx="1243584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 file B</a:t>
            </a:r>
            <a:endParaRPr lang="en-US" sz="1100" dirty="0"/>
          </a:p>
        </p:txBody>
      </p:sp>
      <p:sp>
        <p:nvSpPr>
          <p:cNvPr id="22" name="Text 34"/>
          <p:cNvSpPr/>
          <p:nvPr/>
        </p:nvSpPr>
        <p:spPr>
          <a:xfrm>
            <a:off x="9848088" y="4514850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23" name="Text 35"/>
          <p:cNvSpPr/>
          <p:nvPr/>
        </p:nvSpPr>
        <p:spPr>
          <a:xfrm>
            <a:off x="9848088" y="42005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H:2 K:6</a:t>
            </a:r>
            <a:endParaRPr lang="en-US" sz="1000" dirty="0"/>
          </a:p>
        </p:txBody>
      </p:sp>
      <p:sp>
        <p:nvSpPr>
          <p:cNvPr id="24" name="Text 36"/>
          <p:cNvSpPr/>
          <p:nvPr/>
        </p:nvSpPr>
        <p:spPr>
          <a:xfrm>
            <a:off x="8247888" y="4876800"/>
            <a:ext cx="28895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F6F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non-overlapping ranges</a:t>
            </a:r>
            <a:endParaRPr lang="en-US" sz="1100" dirty="0"/>
          </a:p>
        </p:txBody>
      </p:sp>
      <p:sp>
        <p:nvSpPr>
          <p:cNvPr id="25" name="Text 37">
            <a:hlinkClick r:id="rId3" action="ppaction://hlinksldjump" tooltip="← Back"/>
          </p:cNvPr>
          <p:cNvSpPr/>
          <p:nvPr/>
        </p:nvSpPr>
        <p:spPr>
          <a:xfrm>
            <a:off x="502920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 action="ppaction://hlinksldjump" tooltip="← Bac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← Back</a:t>
            </a:r>
            <a:endParaRPr lang="en-US" sz="1050" dirty="0"/>
          </a:p>
        </p:txBody>
      </p:sp>
      <p:sp>
        <p:nvSpPr>
          <p:cNvPr id="26" name="Text 38">
            <a:hlinkClick r:id="rId4" action="ppaction://hlinksldjump" tooltip="Reset"/>
          </p:cNvPr>
          <p:cNvSpPr/>
          <p:nvPr/>
        </p:nvSpPr>
        <p:spPr>
          <a:xfrm>
            <a:off x="1243584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 action="ppaction://hlinksldjump" tooltip="Rese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Reset</a:t>
            </a:r>
            <a:endParaRPr lang="en-US" sz="1050" dirty="0"/>
          </a:p>
        </p:txBody>
      </p:sp>
      <p:sp>
        <p:nvSpPr>
          <p:cNvPr id="27" name="Text 39">
            <a:hlinkClick r:id="rId5" action="ppaction://hlinksldjump" tooltip="Finish Flush"/>
          </p:cNvPr>
          <p:cNvSpPr/>
          <p:nvPr/>
        </p:nvSpPr>
        <p:spPr>
          <a:xfrm>
            <a:off x="4238625" y="6038850"/>
            <a:ext cx="2638425" cy="447675"/>
          </a:xfrm>
          <a:prstGeom prst="rect">
            <a:avLst/>
          </a:prstGeom>
          <a:solidFill>
            <a:srgbClr val="2E70FA"/>
          </a:solidFill>
          <a:ln w="12700">
            <a:solidFill>
              <a:srgbClr val="2E70F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u="sng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5" action="ppaction://hlinksldjump" tooltip="Finish Flush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Finish Flush</a:t>
            </a:r>
            <a:endParaRPr lang="en-US" sz="1500" dirty="0"/>
          </a:p>
        </p:txBody>
      </p:sp>
      <p:sp>
        <p:nvSpPr>
          <p:cNvPr id="28" name="Text 40"/>
          <p:cNvSpPr/>
          <p:nvPr/>
        </p:nvSpPr>
        <p:spPr>
          <a:xfrm>
            <a:off x="5667375" y="6581775"/>
            <a:ext cx="120967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50" dirty="0">
                <a:solidFill>
                  <a:srgbClr val="8B96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29 / 63</a:t>
            </a:r>
            <a:endParaRPr lang="en-US" sz="950" dirty="0"/>
          </a:p>
        </p:txBody>
      </p:sp>
      <p:sp>
        <p:nvSpPr>
          <p:cNvPr id="29" name="Shape 7"/>
          <p:cNvSpPr/>
          <p:nvPr/>
        </p:nvSpPr>
        <p:spPr>
          <a:xfrm>
            <a:off x="4238625" y="3086100"/>
            <a:ext cx="2638425" cy="1495425"/>
          </a:xfrm>
          <a:prstGeom prst="roundRect">
            <a:avLst>
              <a:gd name="adj" fmla="val 5882"/>
            </a:avLst>
          </a:prstGeom>
          <a:solidFill>
            <a:srgbClr val="FFF2DC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8"/>
          <p:cNvSpPr/>
          <p:nvPr/>
        </p:nvSpPr>
        <p:spPr>
          <a:xfrm>
            <a:off x="4333875" y="3181350"/>
            <a:ext cx="2447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Immutable MemTable</a:t>
            </a:r>
            <a:endParaRPr lang="en-US" sz="1600" dirty="0"/>
          </a:p>
        </p:txBody>
      </p:sp>
      <p:sp>
        <p:nvSpPr>
          <p:cNvPr id="31" name="Text 9"/>
          <p:cNvSpPr/>
          <p:nvPr/>
        </p:nvSpPr>
        <p:spPr>
          <a:xfrm>
            <a:off x="4295775" y="3495675"/>
            <a:ext cx="25241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Read-only skiplist · flushing</a:t>
            </a:r>
            <a:endParaRPr lang="en-US" sz="1000" dirty="0"/>
          </a:p>
        </p:txBody>
      </p:sp>
      <p:sp>
        <p:nvSpPr>
          <p:cNvPr id="37" name="Text 8"/>
          <p:cNvSpPr/>
          <p:nvPr/>
        </p:nvSpPr>
        <p:spPr>
          <a:xfrm>
            <a:off x="7905750" y="3000375"/>
            <a:ext cx="333375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Writing SSTable #4</a:t>
            </a:r>
            <a:endParaRPr lang="en-US" sz="1500" dirty="0"/>
          </a:p>
        </p:txBody>
      </p:sp>
      <p:sp>
        <p:nvSpPr>
          <p:cNvPr id="38" name="Text 9"/>
          <p:cNvSpPr/>
          <p:nvPr/>
        </p:nvSpPr>
        <p:spPr>
          <a:xfrm>
            <a:off x="7905750" y="3286125"/>
            <a:ext cx="3333750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   F   H</a:t>
            </a:r>
            <a:endParaRPr lang="en-US" sz="1400" dirty="0"/>
          </a:p>
        </p:txBody>
      </p:sp>
      <p:sp>
        <p:nvSpPr>
          <p:cNvPr id="39" name="Text 9"/>
          <p:cNvSpPr/>
          <p:nvPr/>
        </p:nvSpPr>
        <p:spPr>
          <a:xfrm>
            <a:off x="7905750" y="3495675"/>
            <a:ext cx="33337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 yet available in L0</a:t>
            </a:r>
            <a:endParaRPr lang="en-US" sz="1000" dirty="0"/>
          </a:p>
        </p:txBody>
      </p:sp>
      <p:sp>
        <p:nvSpPr>
          <p:cNvPr id="40" name="Text 30"/>
          <p:cNvSpPr/>
          <p:nvPr/>
        </p:nvSpPr>
        <p:spPr>
          <a:xfrm>
            <a:off x="8275320" y="4657725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41" name="Text 34"/>
          <p:cNvSpPr/>
          <p:nvPr/>
        </p:nvSpPr>
        <p:spPr>
          <a:xfrm>
            <a:off x="9848088" y="4657725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42" name="Text 9"/>
          <p:cNvSpPr/>
          <p:nvPr/>
        </p:nvSpPr>
        <p:spPr>
          <a:xfrm>
            <a:off x="7991475" y="3781425"/>
            <a:ext cx="3371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Building Bloom filter + index file</a:t>
            </a:r>
            <a:endParaRPr lang="en-US" sz="1000" dirty="0"/>
          </a:p>
        </p:txBody>
      </p:sp>
      <p:sp>
        <p:nvSpPr>
          <p:cNvPr id="43" name="Text 9"/>
          <p:cNvSpPr/>
          <p:nvPr/>
        </p:nvSpPr>
        <p:spPr>
          <a:xfrm>
            <a:off x="7553325" y="5334000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filter: definitely absent or possibly present</a:t>
            </a:r>
            <a:endParaRPr lang="en-US" sz="1000" dirty="0"/>
          </a:p>
        </p:txBody>
      </p:sp>
      <p:sp>
        <p:nvSpPr>
          <p:cNvPr id="44" name="Text 9"/>
          <p:cNvSpPr/>
          <p:nvPr/>
        </p:nvSpPr>
        <p:spPr>
          <a:xfrm>
            <a:off x="7553325" y="5553075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file: key to position in the data file</a:t>
            </a:r>
            <a:endParaRPr lang="en-US" sz="1000" dirty="0"/>
          </a:p>
        </p:txBody>
      </p:sp>
      <p:sp>
        <p:nvSpPr>
          <p:cNvPr id="45" name="Text 31"/>
          <p:cNvSpPr/>
          <p:nvPr/>
        </p:nvSpPr>
        <p:spPr>
          <a:xfrm>
            <a:off x="8275320" y="43529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D:8 F:9</a:t>
            </a:r>
            <a:endParaRPr lang="en-US" sz="1000" dirty="0"/>
          </a:p>
        </p:txBody>
      </p:sp>
      <p:sp>
        <p:nvSpPr>
          <p:cNvPr id="46" name="Text 35"/>
          <p:cNvSpPr/>
          <p:nvPr/>
        </p:nvSpPr>
        <p:spPr>
          <a:xfrm>
            <a:off x="9848088" y="43529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L:7 M:5</a:t>
            </a:r>
            <a:endParaRPr lang="en-US" sz="1000" dirty="0"/>
          </a:p>
        </p:txBody>
      </p:sp>
      <p:sp>
        <p:nvSpPr>
          <p:cNvPr id="47" name="Skiplist link"/>
          <p:cNvSpPr/>
          <p:nvPr/>
        </p:nvSpPr>
        <p:spPr>
          <a:xfrm>
            <a:off x="4524375" y="1933575"/>
            <a:ext cx="21336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8" name="Text 9"/>
          <p:cNvSpPr/>
          <p:nvPr/>
        </p:nvSpPr>
        <p:spPr>
          <a:xfrm>
            <a:off x="4286250" y="184785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49" name="Text 9"/>
          <p:cNvSpPr/>
          <p:nvPr/>
        </p:nvSpPr>
        <p:spPr>
          <a:xfrm>
            <a:off x="6657975" y="184785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50" name="Skiplist link"/>
          <p:cNvSpPr/>
          <p:nvPr/>
        </p:nvSpPr>
        <p:spPr>
          <a:xfrm>
            <a:off x="4524375" y="2171700"/>
            <a:ext cx="21336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1" name="Text 9"/>
          <p:cNvSpPr/>
          <p:nvPr/>
        </p:nvSpPr>
        <p:spPr>
          <a:xfrm>
            <a:off x="4286250" y="20859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52" name="Text 9"/>
          <p:cNvSpPr/>
          <p:nvPr/>
        </p:nvSpPr>
        <p:spPr>
          <a:xfrm>
            <a:off x="6657975" y="20859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53" name="Skiplist link"/>
          <p:cNvSpPr/>
          <p:nvPr/>
        </p:nvSpPr>
        <p:spPr>
          <a:xfrm>
            <a:off x="4524375" y="2409825"/>
            <a:ext cx="21336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4" name="Text 9"/>
          <p:cNvSpPr/>
          <p:nvPr/>
        </p:nvSpPr>
        <p:spPr>
          <a:xfrm>
            <a:off x="4286250" y="23241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55" name="Text 9"/>
          <p:cNvSpPr/>
          <p:nvPr/>
        </p:nvSpPr>
        <p:spPr>
          <a:xfrm>
            <a:off x="6657975" y="23241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56" name="Skiplist link"/>
          <p:cNvSpPr/>
          <p:nvPr/>
        </p:nvSpPr>
        <p:spPr>
          <a:xfrm>
            <a:off x="5276850" y="421005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7" name="Skiplist link"/>
          <p:cNvSpPr/>
          <p:nvPr/>
        </p:nvSpPr>
        <p:spPr>
          <a:xfrm>
            <a:off x="5781675" y="421005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8" name="Skiplist link"/>
          <p:cNvSpPr/>
          <p:nvPr/>
        </p:nvSpPr>
        <p:spPr>
          <a:xfrm>
            <a:off x="4524375" y="3886200"/>
            <a:ext cx="21336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9" name="Text 9"/>
          <p:cNvSpPr/>
          <p:nvPr/>
        </p:nvSpPr>
        <p:spPr>
          <a:xfrm>
            <a:off x="4286250" y="38004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60" name="Text 9"/>
          <p:cNvSpPr/>
          <p:nvPr/>
        </p:nvSpPr>
        <p:spPr>
          <a:xfrm>
            <a:off x="6657975" y="38004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61" name="Skiplist link"/>
          <p:cNvSpPr/>
          <p:nvPr/>
        </p:nvSpPr>
        <p:spPr>
          <a:xfrm>
            <a:off x="4524375" y="4124325"/>
            <a:ext cx="56197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2" name="Skiplist link"/>
          <p:cNvSpPr/>
          <p:nvPr/>
        </p:nvSpPr>
        <p:spPr>
          <a:xfrm>
            <a:off x="5467350" y="412432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3" name="Skiplist link"/>
          <p:cNvSpPr/>
          <p:nvPr/>
        </p:nvSpPr>
        <p:spPr>
          <a:xfrm>
            <a:off x="5972175" y="4124325"/>
            <a:ext cx="6858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4" name="Text 9"/>
          <p:cNvSpPr/>
          <p:nvPr/>
        </p:nvSpPr>
        <p:spPr>
          <a:xfrm>
            <a:off x="4286250" y="40386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65" name="Text 9"/>
          <p:cNvSpPr/>
          <p:nvPr/>
        </p:nvSpPr>
        <p:spPr>
          <a:xfrm>
            <a:off x="5086350" y="40386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</a:t>
            </a:r>
            <a:endParaRPr lang="en-US" sz="900" dirty="0"/>
          </a:p>
        </p:txBody>
      </p:sp>
      <p:sp>
        <p:nvSpPr>
          <p:cNvPr id="66" name="Text 9"/>
          <p:cNvSpPr/>
          <p:nvPr/>
        </p:nvSpPr>
        <p:spPr>
          <a:xfrm>
            <a:off x="5591175" y="40386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</a:t>
            </a:r>
            <a:endParaRPr lang="en-US" sz="900" dirty="0"/>
          </a:p>
        </p:txBody>
      </p:sp>
      <p:sp>
        <p:nvSpPr>
          <p:cNvPr id="67" name="Text 9"/>
          <p:cNvSpPr/>
          <p:nvPr/>
        </p:nvSpPr>
        <p:spPr>
          <a:xfrm>
            <a:off x="6657975" y="40386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68" name="Skiplist link"/>
          <p:cNvSpPr/>
          <p:nvPr/>
        </p:nvSpPr>
        <p:spPr>
          <a:xfrm>
            <a:off x="4524375" y="4362450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9" name="Skiplist link"/>
          <p:cNvSpPr/>
          <p:nvPr/>
        </p:nvSpPr>
        <p:spPr>
          <a:xfrm>
            <a:off x="4962525" y="4362450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0" name="Skiplist link"/>
          <p:cNvSpPr/>
          <p:nvPr/>
        </p:nvSpPr>
        <p:spPr>
          <a:xfrm>
            <a:off x="5467350" y="4362450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1" name="Skiplist link"/>
          <p:cNvSpPr/>
          <p:nvPr/>
        </p:nvSpPr>
        <p:spPr>
          <a:xfrm>
            <a:off x="5972175" y="4362450"/>
            <a:ext cx="6858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2" name="Text 9"/>
          <p:cNvSpPr/>
          <p:nvPr/>
        </p:nvSpPr>
        <p:spPr>
          <a:xfrm>
            <a:off x="4286250" y="427672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73" name="Text 9"/>
          <p:cNvSpPr/>
          <p:nvPr/>
        </p:nvSpPr>
        <p:spPr>
          <a:xfrm>
            <a:off x="4581525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C:21</a:t>
            </a:r>
            <a:endParaRPr lang="en-US" sz="900" dirty="0"/>
          </a:p>
        </p:txBody>
      </p:sp>
      <p:sp>
        <p:nvSpPr>
          <p:cNvPr id="74" name="Text 9"/>
          <p:cNvSpPr/>
          <p:nvPr/>
        </p:nvSpPr>
        <p:spPr>
          <a:xfrm>
            <a:off x="5086350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F:22</a:t>
            </a:r>
            <a:endParaRPr lang="en-US" sz="900" dirty="0"/>
          </a:p>
        </p:txBody>
      </p:sp>
      <p:sp>
        <p:nvSpPr>
          <p:cNvPr id="75" name="Text 9"/>
          <p:cNvSpPr/>
          <p:nvPr/>
        </p:nvSpPr>
        <p:spPr>
          <a:xfrm>
            <a:off x="5591175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H:20</a:t>
            </a:r>
            <a:endParaRPr lang="en-US" sz="900" dirty="0"/>
          </a:p>
        </p:txBody>
      </p:sp>
      <p:sp>
        <p:nvSpPr>
          <p:cNvPr id="76" name="Text 9"/>
          <p:cNvSpPr/>
          <p:nvPr/>
        </p:nvSpPr>
        <p:spPr>
          <a:xfrm>
            <a:off x="6657975" y="427672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77" name="Text 9"/>
          <p:cNvSpPr/>
          <p:nvPr/>
        </p:nvSpPr>
        <p:spPr>
          <a:xfrm>
            <a:off x="4480560" y="1527048"/>
            <a:ext cx="2148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Skiplist</a:t>
            </a:r>
            <a:endParaRPr lang="en-US" sz="1000" dirty="0"/>
          </a:p>
        </p:txBody>
      </p:sp>
    </p:spTree>
  </p:cSld>
  <p:clrMapOvr>
    <a:masterClrMapping/>
  </p:clrMapOvr>
  <p:transition advClick="0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7"/>
          <p:cNvSpPr/>
          <p:nvPr/>
        </p:nvSpPr>
        <p:spPr>
          <a:xfrm>
            <a:off x="4242816" y="1051560"/>
            <a:ext cx="2633472" cy="1865376"/>
          </a:xfrm>
          <a:prstGeom prst="roundRect">
            <a:avLst>
              <a:gd name="adj" fmla="val 588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8"/>
          <p:cNvSpPr/>
          <p:nvPr/>
        </p:nvSpPr>
        <p:spPr>
          <a:xfrm>
            <a:off x="4480560" y="1216152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Active MemTable</a:t>
            </a:r>
            <a:endParaRPr lang="en-US" sz="1700" dirty="0"/>
          </a:p>
        </p:txBody>
      </p:sp>
      <p:sp>
        <p:nvSpPr>
          <p:cNvPr id="5" name="Shape 12"/>
          <p:cNvSpPr/>
          <p:nvPr/>
        </p:nvSpPr>
        <p:spPr>
          <a:xfrm>
            <a:off x="7360920" y="941832"/>
            <a:ext cx="4315968" cy="4892040"/>
          </a:xfrm>
          <a:prstGeom prst="roundRect">
            <a:avLst>
              <a:gd name="adj" fmla="val 2542"/>
            </a:avLst>
          </a:prstGeom>
          <a:solidFill>
            <a:srgbClr val="FCFDFE"/>
          </a:solidFill>
          <a:ln w="15240">
            <a:solidFill>
              <a:srgbClr val="D4DA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13"/>
          <p:cNvSpPr/>
          <p:nvPr/>
        </p:nvSpPr>
        <p:spPr>
          <a:xfrm>
            <a:off x="7571232" y="1097280"/>
            <a:ext cx="3840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Disk: immutable SSTables</a:t>
            </a:r>
            <a:endParaRPr lang="en-US" sz="1900" dirty="0"/>
          </a:p>
        </p:txBody>
      </p:sp>
      <p:sp>
        <p:nvSpPr>
          <p:cNvPr id="7" name="Text 14"/>
          <p:cNvSpPr/>
          <p:nvPr/>
        </p:nvSpPr>
        <p:spPr>
          <a:xfrm>
            <a:off x="7571232" y="186537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L0</a:t>
            </a:r>
            <a:endParaRPr lang="en-US" sz="1600" dirty="0"/>
          </a:p>
        </p:txBody>
      </p:sp>
      <p:sp>
        <p:nvSpPr>
          <p:cNvPr id="8" name="Text 15"/>
          <p:cNvSpPr/>
          <p:nvPr/>
        </p:nvSpPr>
        <p:spPr>
          <a:xfrm>
            <a:off x="7571232" y="3538728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</a:t>
            </a:r>
            <a:endParaRPr lang="en-US" sz="1600" dirty="0"/>
          </a:p>
        </p:txBody>
      </p:sp>
      <p:sp>
        <p:nvSpPr>
          <p:cNvPr id="9" name="Text 16"/>
          <p:cNvSpPr/>
          <p:nvPr/>
        </p:nvSpPr>
        <p:spPr>
          <a:xfrm>
            <a:off x="7571232" y="497433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L2</a:t>
            </a:r>
            <a:endParaRPr lang="en-US" sz="1600" dirty="0"/>
          </a:p>
        </p:txBody>
      </p:sp>
      <p:sp>
        <p:nvSpPr>
          <p:cNvPr id="10" name="Shape 17"/>
          <p:cNvSpPr/>
          <p:nvPr/>
        </p:nvSpPr>
        <p:spPr>
          <a:xfrm>
            <a:off x="8028432" y="2039112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18"/>
          <p:cNvSpPr/>
          <p:nvPr/>
        </p:nvSpPr>
        <p:spPr>
          <a:xfrm>
            <a:off x="8028432" y="3712464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9"/>
          <p:cNvSpPr/>
          <p:nvPr/>
        </p:nvSpPr>
        <p:spPr>
          <a:xfrm>
            <a:off x="8028432" y="5138928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20"/>
          <p:cNvSpPr/>
          <p:nvPr/>
        </p:nvSpPr>
        <p:spPr>
          <a:xfrm>
            <a:off x="502920" y="4754880"/>
            <a:ext cx="6373368" cy="1078992"/>
          </a:xfrm>
          <a:prstGeom prst="roundRect">
            <a:avLst>
              <a:gd name="adj" fmla="val 10169"/>
            </a:avLst>
          </a:prstGeom>
          <a:solidFill>
            <a:srgbClr val="FFFFFF"/>
          </a:solidFill>
          <a:ln w="1524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21"/>
          <p:cNvSpPr/>
          <p:nvPr/>
        </p:nvSpPr>
        <p:spPr>
          <a:xfrm>
            <a:off x="758952" y="4919472"/>
            <a:ext cx="58795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700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Flush #4 creates a new L0 file with C:21, F:22 and H:20.</a:t>
            </a:r>
            <a:endParaRPr lang="en-US" sz="1700" dirty="0"/>
          </a:p>
        </p:txBody>
      </p:sp>
      <p:sp>
        <p:nvSpPr>
          <p:cNvPr id="15" name="Text 22"/>
          <p:cNvSpPr/>
          <p:nvPr/>
        </p:nvSpPr>
        <p:spPr>
          <a:xfrm>
            <a:off x="758952" y="5524500"/>
            <a:ext cx="5879592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These updates overlap older values in L1.</a:t>
            </a:r>
            <a:endParaRPr lang="en-US" sz="1100" dirty="0"/>
          </a:p>
        </p:txBody>
      </p:sp>
      <p:sp>
        <p:nvSpPr>
          <p:cNvPr id="16" name="Shape 24"/>
          <p:cNvSpPr/>
          <p:nvPr/>
        </p:nvSpPr>
        <p:spPr>
          <a:xfrm>
            <a:off x="10021824" y="2124075"/>
            <a:ext cx="1188720" cy="847725"/>
          </a:xfrm>
          <a:prstGeom prst="roundRect">
            <a:avLst>
              <a:gd name="adj" fmla="val 11842"/>
            </a:avLst>
          </a:prstGeom>
          <a:solidFill>
            <a:srgbClr val="E7F7F1"/>
          </a:solidFill>
          <a:ln w="15240">
            <a:solidFill>
              <a:srgbClr val="A8DCC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25"/>
          <p:cNvSpPr/>
          <p:nvPr/>
        </p:nvSpPr>
        <p:spPr>
          <a:xfrm>
            <a:off x="10113264" y="2181225"/>
            <a:ext cx="100584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SSTable #4</a:t>
            </a:r>
            <a:endParaRPr lang="en-US" sz="1100" dirty="0"/>
          </a:p>
        </p:txBody>
      </p:sp>
      <p:sp>
        <p:nvSpPr>
          <p:cNvPr id="18" name="Text 26"/>
          <p:cNvSpPr/>
          <p:nvPr/>
        </p:nvSpPr>
        <p:spPr>
          <a:xfrm>
            <a:off x="10113264" y="2667000"/>
            <a:ext cx="1005840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19" name="Text 27"/>
          <p:cNvSpPr/>
          <p:nvPr/>
        </p:nvSpPr>
        <p:spPr>
          <a:xfrm>
            <a:off x="10113264" y="2352675"/>
            <a:ext cx="100584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C:21 F:22</a:t>
            </a:r>
            <a:endParaRPr lang="en-US" sz="1000" dirty="0"/>
          </a:p>
        </p:txBody>
      </p:sp>
      <p:sp>
        <p:nvSpPr>
          <p:cNvPr id="20" name="Shape 28"/>
          <p:cNvSpPr/>
          <p:nvPr/>
        </p:nvSpPr>
        <p:spPr>
          <a:xfrm>
            <a:off x="8183880" y="3971925"/>
            <a:ext cx="1426464" cy="847725"/>
          </a:xfrm>
          <a:prstGeom prst="roundRect">
            <a:avLst>
              <a:gd name="adj" fmla="val 1184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29"/>
          <p:cNvSpPr/>
          <p:nvPr/>
        </p:nvSpPr>
        <p:spPr>
          <a:xfrm>
            <a:off x="8275320" y="4029075"/>
            <a:ext cx="1243584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 file A</a:t>
            </a:r>
            <a:endParaRPr lang="en-US" sz="1100" dirty="0"/>
          </a:p>
        </p:txBody>
      </p:sp>
      <p:sp>
        <p:nvSpPr>
          <p:cNvPr id="22" name="Text 30"/>
          <p:cNvSpPr/>
          <p:nvPr/>
        </p:nvSpPr>
        <p:spPr>
          <a:xfrm>
            <a:off x="8275320" y="4514850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23" name="Text 31"/>
          <p:cNvSpPr/>
          <p:nvPr/>
        </p:nvSpPr>
        <p:spPr>
          <a:xfrm>
            <a:off x="8275320" y="42005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A:12 C:11</a:t>
            </a:r>
            <a:endParaRPr lang="en-US" sz="1000" dirty="0"/>
          </a:p>
        </p:txBody>
      </p:sp>
      <p:sp>
        <p:nvSpPr>
          <p:cNvPr id="24" name="Shape 32"/>
          <p:cNvSpPr/>
          <p:nvPr/>
        </p:nvSpPr>
        <p:spPr>
          <a:xfrm>
            <a:off x="9756648" y="3971925"/>
            <a:ext cx="1426464" cy="847725"/>
          </a:xfrm>
          <a:prstGeom prst="roundRect">
            <a:avLst>
              <a:gd name="adj" fmla="val 1184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33"/>
          <p:cNvSpPr/>
          <p:nvPr/>
        </p:nvSpPr>
        <p:spPr>
          <a:xfrm>
            <a:off x="9848088" y="4029075"/>
            <a:ext cx="1243584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 file B</a:t>
            </a:r>
            <a:endParaRPr lang="en-US" sz="1100" dirty="0"/>
          </a:p>
        </p:txBody>
      </p:sp>
      <p:sp>
        <p:nvSpPr>
          <p:cNvPr id="26" name="Text 34"/>
          <p:cNvSpPr/>
          <p:nvPr/>
        </p:nvSpPr>
        <p:spPr>
          <a:xfrm>
            <a:off x="9848088" y="4514850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27" name="Text 35"/>
          <p:cNvSpPr/>
          <p:nvPr/>
        </p:nvSpPr>
        <p:spPr>
          <a:xfrm>
            <a:off x="9848088" y="42005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H:2 K:6</a:t>
            </a:r>
            <a:endParaRPr lang="en-US" sz="1000" dirty="0"/>
          </a:p>
        </p:txBody>
      </p:sp>
      <p:sp>
        <p:nvSpPr>
          <p:cNvPr id="28" name="Text 36"/>
          <p:cNvSpPr/>
          <p:nvPr/>
        </p:nvSpPr>
        <p:spPr>
          <a:xfrm>
            <a:off x="8247888" y="4876800"/>
            <a:ext cx="28895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F6F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non-overlapping ranges</a:t>
            </a:r>
            <a:endParaRPr lang="en-US" sz="1100" dirty="0"/>
          </a:p>
        </p:txBody>
      </p:sp>
      <p:sp>
        <p:nvSpPr>
          <p:cNvPr id="29" name="Text 37">
            <a:hlinkClick r:id="rId3" action="ppaction://hlinksldjump" tooltip="← Back"/>
          </p:cNvPr>
          <p:cNvSpPr/>
          <p:nvPr/>
        </p:nvSpPr>
        <p:spPr>
          <a:xfrm>
            <a:off x="502920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 action="ppaction://hlinksldjump" tooltip="← Bac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← Back</a:t>
            </a:r>
            <a:endParaRPr lang="en-US" sz="1050" dirty="0"/>
          </a:p>
        </p:txBody>
      </p:sp>
      <p:sp>
        <p:nvSpPr>
          <p:cNvPr id="30" name="Text 38">
            <a:hlinkClick r:id="rId4" action="ppaction://hlinksldjump" tooltip="Reset"/>
          </p:cNvPr>
          <p:cNvSpPr/>
          <p:nvPr/>
        </p:nvSpPr>
        <p:spPr>
          <a:xfrm>
            <a:off x="1243584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 action="ppaction://hlinksldjump" tooltip="Rese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Reset</a:t>
            </a:r>
            <a:endParaRPr lang="en-US" sz="1050" dirty="0"/>
          </a:p>
        </p:txBody>
      </p:sp>
      <p:sp>
        <p:nvSpPr>
          <p:cNvPr id="31" name="Text 39">
            <a:hlinkClick r:id="rId5" action="ppaction://hlinksldjump" tooltip="Add write K:32"/>
          </p:cNvPr>
          <p:cNvSpPr/>
          <p:nvPr/>
        </p:nvSpPr>
        <p:spPr>
          <a:xfrm>
            <a:off x="4238625" y="6038850"/>
            <a:ext cx="2638425" cy="447675"/>
          </a:xfrm>
          <a:prstGeom prst="rect">
            <a:avLst/>
          </a:prstGeom>
          <a:solidFill>
            <a:srgbClr val="2E70FA"/>
          </a:solidFill>
          <a:ln w="12700">
            <a:solidFill>
              <a:srgbClr val="2E70F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u="sng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5" action="ppaction://hlinksldjump" tooltip="Add write K:3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Add write K:32</a:t>
            </a:r>
            <a:endParaRPr lang="en-US" sz="1500" dirty="0"/>
          </a:p>
        </p:txBody>
      </p:sp>
      <p:sp>
        <p:nvSpPr>
          <p:cNvPr id="32" name="Text 40"/>
          <p:cNvSpPr/>
          <p:nvPr/>
        </p:nvSpPr>
        <p:spPr>
          <a:xfrm>
            <a:off x="5667375" y="6581775"/>
            <a:ext cx="120967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50" dirty="0">
                <a:solidFill>
                  <a:srgbClr val="8B96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30 / 63</a:t>
            </a:r>
            <a:endParaRPr lang="en-US" sz="950" dirty="0"/>
          </a:p>
        </p:txBody>
      </p:sp>
      <p:sp>
        <p:nvSpPr>
          <p:cNvPr id="33" name="Shape 7"/>
          <p:cNvSpPr/>
          <p:nvPr/>
        </p:nvSpPr>
        <p:spPr>
          <a:xfrm>
            <a:off x="4238625" y="3086100"/>
            <a:ext cx="2638425" cy="1495425"/>
          </a:xfrm>
          <a:prstGeom prst="roundRect">
            <a:avLst>
              <a:gd name="adj" fmla="val 5882"/>
            </a:avLst>
          </a:prstGeom>
          <a:solidFill>
            <a:srgbClr val="FFF2DC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8"/>
          <p:cNvSpPr/>
          <p:nvPr/>
        </p:nvSpPr>
        <p:spPr>
          <a:xfrm>
            <a:off x="4333875" y="3181350"/>
            <a:ext cx="2447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Immutable MemTable</a:t>
            </a:r>
            <a:endParaRPr lang="en-US" sz="1600" dirty="0"/>
          </a:p>
        </p:txBody>
      </p:sp>
      <p:sp>
        <p:nvSpPr>
          <p:cNvPr id="35" name="Text 9"/>
          <p:cNvSpPr/>
          <p:nvPr/>
        </p:nvSpPr>
        <p:spPr>
          <a:xfrm>
            <a:off x="4295775" y="3495675"/>
            <a:ext cx="25241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Read-only skiplist · empty</a:t>
            </a:r>
            <a:endParaRPr lang="en-US" sz="1000" dirty="0"/>
          </a:p>
        </p:txBody>
      </p:sp>
      <p:sp>
        <p:nvSpPr>
          <p:cNvPr id="41" name="Text 26"/>
          <p:cNvSpPr/>
          <p:nvPr/>
        </p:nvSpPr>
        <p:spPr>
          <a:xfrm>
            <a:off x="10113264" y="2809875"/>
            <a:ext cx="1005840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42" name="Text 30"/>
          <p:cNvSpPr/>
          <p:nvPr/>
        </p:nvSpPr>
        <p:spPr>
          <a:xfrm>
            <a:off x="8275320" y="4657725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43" name="Text 34"/>
          <p:cNvSpPr/>
          <p:nvPr/>
        </p:nvSpPr>
        <p:spPr>
          <a:xfrm>
            <a:off x="9848088" y="4657725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44" name="Text 9"/>
          <p:cNvSpPr/>
          <p:nvPr/>
        </p:nvSpPr>
        <p:spPr>
          <a:xfrm>
            <a:off x="7553325" y="5334000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filter: definitely absent or possibly present</a:t>
            </a:r>
            <a:endParaRPr lang="en-US" sz="1000" dirty="0"/>
          </a:p>
        </p:txBody>
      </p:sp>
      <p:sp>
        <p:nvSpPr>
          <p:cNvPr id="45" name="Text 9"/>
          <p:cNvSpPr/>
          <p:nvPr/>
        </p:nvSpPr>
        <p:spPr>
          <a:xfrm>
            <a:off x="7553325" y="5553075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file: key to position in the data file</a:t>
            </a:r>
            <a:endParaRPr lang="en-US" sz="1000" dirty="0"/>
          </a:p>
        </p:txBody>
      </p:sp>
      <p:sp>
        <p:nvSpPr>
          <p:cNvPr id="46" name="Text 27"/>
          <p:cNvSpPr/>
          <p:nvPr/>
        </p:nvSpPr>
        <p:spPr>
          <a:xfrm>
            <a:off x="10113264" y="2505075"/>
            <a:ext cx="100584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H:20</a:t>
            </a:r>
            <a:endParaRPr lang="en-US" sz="1000" dirty="0"/>
          </a:p>
        </p:txBody>
      </p:sp>
      <p:sp>
        <p:nvSpPr>
          <p:cNvPr id="47" name="Text 31"/>
          <p:cNvSpPr/>
          <p:nvPr/>
        </p:nvSpPr>
        <p:spPr>
          <a:xfrm>
            <a:off x="8275320" y="43529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D:8 F:9</a:t>
            </a:r>
            <a:endParaRPr lang="en-US" sz="1000" dirty="0"/>
          </a:p>
        </p:txBody>
      </p:sp>
      <p:sp>
        <p:nvSpPr>
          <p:cNvPr id="48" name="Text 35"/>
          <p:cNvSpPr/>
          <p:nvPr/>
        </p:nvSpPr>
        <p:spPr>
          <a:xfrm>
            <a:off x="9848088" y="43529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L:7 M:5</a:t>
            </a:r>
            <a:endParaRPr lang="en-US" sz="1000" dirty="0"/>
          </a:p>
        </p:txBody>
      </p:sp>
      <p:sp>
        <p:nvSpPr>
          <p:cNvPr id="49" name="Skiplist link"/>
          <p:cNvSpPr/>
          <p:nvPr/>
        </p:nvSpPr>
        <p:spPr>
          <a:xfrm>
            <a:off x="4524375" y="1933575"/>
            <a:ext cx="21336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0" name="Text 9"/>
          <p:cNvSpPr/>
          <p:nvPr/>
        </p:nvSpPr>
        <p:spPr>
          <a:xfrm>
            <a:off x="4286250" y="184785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51" name="Text 9"/>
          <p:cNvSpPr/>
          <p:nvPr/>
        </p:nvSpPr>
        <p:spPr>
          <a:xfrm>
            <a:off x="6657975" y="184785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52" name="Skiplist link"/>
          <p:cNvSpPr/>
          <p:nvPr/>
        </p:nvSpPr>
        <p:spPr>
          <a:xfrm>
            <a:off x="4524375" y="2171700"/>
            <a:ext cx="21336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3" name="Text 9"/>
          <p:cNvSpPr/>
          <p:nvPr/>
        </p:nvSpPr>
        <p:spPr>
          <a:xfrm>
            <a:off x="4286250" y="20859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54" name="Text 9"/>
          <p:cNvSpPr/>
          <p:nvPr/>
        </p:nvSpPr>
        <p:spPr>
          <a:xfrm>
            <a:off x="6657975" y="20859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55" name="Skiplist link"/>
          <p:cNvSpPr/>
          <p:nvPr/>
        </p:nvSpPr>
        <p:spPr>
          <a:xfrm>
            <a:off x="4524375" y="2409825"/>
            <a:ext cx="21336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6" name="Text 9"/>
          <p:cNvSpPr/>
          <p:nvPr/>
        </p:nvSpPr>
        <p:spPr>
          <a:xfrm>
            <a:off x="4286250" y="23241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57" name="Text 9"/>
          <p:cNvSpPr/>
          <p:nvPr/>
        </p:nvSpPr>
        <p:spPr>
          <a:xfrm>
            <a:off x="6657975" y="23241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58" name="Skiplist link"/>
          <p:cNvSpPr/>
          <p:nvPr/>
        </p:nvSpPr>
        <p:spPr>
          <a:xfrm>
            <a:off x="4524375" y="3886200"/>
            <a:ext cx="21336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9" name="Text 9"/>
          <p:cNvSpPr/>
          <p:nvPr/>
        </p:nvSpPr>
        <p:spPr>
          <a:xfrm>
            <a:off x="4286250" y="38004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60" name="Text 9"/>
          <p:cNvSpPr/>
          <p:nvPr/>
        </p:nvSpPr>
        <p:spPr>
          <a:xfrm>
            <a:off x="6657975" y="38004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61" name="Skiplist link"/>
          <p:cNvSpPr/>
          <p:nvPr/>
        </p:nvSpPr>
        <p:spPr>
          <a:xfrm>
            <a:off x="4524375" y="4124325"/>
            <a:ext cx="21336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2" name="Text 9"/>
          <p:cNvSpPr/>
          <p:nvPr/>
        </p:nvSpPr>
        <p:spPr>
          <a:xfrm>
            <a:off x="4286250" y="40386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63" name="Text 9"/>
          <p:cNvSpPr/>
          <p:nvPr/>
        </p:nvSpPr>
        <p:spPr>
          <a:xfrm>
            <a:off x="6657975" y="40386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64" name="Skiplist link"/>
          <p:cNvSpPr/>
          <p:nvPr/>
        </p:nvSpPr>
        <p:spPr>
          <a:xfrm>
            <a:off x="4524375" y="4362450"/>
            <a:ext cx="21336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5" name="Text 9"/>
          <p:cNvSpPr/>
          <p:nvPr/>
        </p:nvSpPr>
        <p:spPr>
          <a:xfrm>
            <a:off x="4286250" y="427672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66" name="Text 9"/>
          <p:cNvSpPr/>
          <p:nvPr/>
        </p:nvSpPr>
        <p:spPr>
          <a:xfrm>
            <a:off x="6657975" y="427672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67" name="Text 9"/>
          <p:cNvSpPr/>
          <p:nvPr/>
        </p:nvSpPr>
        <p:spPr>
          <a:xfrm>
            <a:off x="4480560" y="1527048"/>
            <a:ext cx="2148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Skiplist</a:t>
            </a:r>
            <a:endParaRPr lang="en-US" sz="1000" dirty="0"/>
          </a:p>
        </p:txBody>
      </p:sp>
    </p:spTree>
  </p:cSld>
  <p:clrMapOvr>
    <a:masterClrMapping/>
  </p:clrMapOvr>
  <p:transition advClick="0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1097280"/>
            <a:ext cx="1417320" cy="1298448"/>
          </a:xfrm>
          <a:prstGeom prst="roundRect">
            <a:avLst>
              <a:gd name="adj" fmla="val 8451"/>
            </a:avLst>
          </a:prstGeom>
          <a:solidFill>
            <a:srgbClr val="FFFFFF"/>
          </a:solidFill>
          <a:ln w="15240">
            <a:solidFill>
              <a:srgbClr val="C8D0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40080" y="1234440"/>
            <a:ext cx="1143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Insert / update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" y="1609344"/>
            <a:ext cx="1143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2F6F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PUT(K, 32)</a:t>
            </a:r>
            <a:endParaRPr lang="en-US" sz="1700" dirty="0"/>
          </a:p>
        </p:txBody>
      </p:sp>
      <p:sp>
        <p:nvSpPr>
          <p:cNvPr id="6" name="Shape 7"/>
          <p:cNvSpPr/>
          <p:nvPr/>
        </p:nvSpPr>
        <p:spPr>
          <a:xfrm>
            <a:off x="4242816" y="1051560"/>
            <a:ext cx="2633472" cy="1865376"/>
          </a:xfrm>
          <a:prstGeom prst="roundRect">
            <a:avLst>
              <a:gd name="adj" fmla="val 588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8"/>
          <p:cNvSpPr/>
          <p:nvPr/>
        </p:nvSpPr>
        <p:spPr>
          <a:xfrm>
            <a:off x="4480560" y="1216152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Active MemTable</a:t>
            </a:r>
            <a:endParaRPr lang="en-US" sz="1700" dirty="0"/>
          </a:p>
        </p:txBody>
      </p:sp>
      <p:sp>
        <p:nvSpPr>
          <p:cNvPr id="9" name="Shape 12"/>
          <p:cNvSpPr/>
          <p:nvPr/>
        </p:nvSpPr>
        <p:spPr>
          <a:xfrm>
            <a:off x="7360920" y="941832"/>
            <a:ext cx="4315968" cy="4892040"/>
          </a:xfrm>
          <a:prstGeom prst="roundRect">
            <a:avLst>
              <a:gd name="adj" fmla="val 2542"/>
            </a:avLst>
          </a:prstGeom>
          <a:solidFill>
            <a:srgbClr val="FCFDFE"/>
          </a:solidFill>
          <a:ln w="15240">
            <a:solidFill>
              <a:srgbClr val="D4DA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13"/>
          <p:cNvSpPr/>
          <p:nvPr/>
        </p:nvSpPr>
        <p:spPr>
          <a:xfrm>
            <a:off x="7571232" y="1097280"/>
            <a:ext cx="3840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Disk: immutable SSTables</a:t>
            </a:r>
            <a:endParaRPr lang="en-US" sz="1900" dirty="0"/>
          </a:p>
        </p:txBody>
      </p:sp>
      <p:sp>
        <p:nvSpPr>
          <p:cNvPr id="11" name="Text 14"/>
          <p:cNvSpPr/>
          <p:nvPr/>
        </p:nvSpPr>
        <p:spPr>
          <a:xfrm>
            <a:off x="7571232" y="186537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L0</a:t>
            </a:r>
            <a:endParaRPr lang="en-US" sz="1600" dirty="0"/>
          </a:p>
        </p:txBody>
      </p:sp>
      <p:sp>
        <p:nvSpPr>
          <p:cNvPr id="12" name="Text 15"/>
          <p:cNvSpPr/>
          <p:nvPr/>
        </p:nvSpPr>
        <p:spPr>
          <a:xfrm>
            <a:off x="7571232" y="3538728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</a:t>
            </a:r>
            <a:endParaRPr lang="en-US" sz="1600" dirty="0"/>
          </a:p>
        </p:txBody>
      </p:sp>
      <p:sp>
        <p:nvSpPr>
          <p:cNvPr id="13" name="Text 16"/>
          <p:cNvSpPr/>
          <p:nvPr/>
        </p:nvSpPr>
        <p:spPr>
          <a:xfrm>
            <a:off x="7571232" y="497433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L2</a:t>
            </a:r>
            <a:endParaRPr lang="en-US" sz="1600" dirty="0"/>
          </a:p>
        </p:txBody>
      </p:sp>
      <p:sp>
        <p:nvSpPr>
          <p:cNvPr id="14" name="Shape 17"/>
          <p:cNvSpPr/>
          <p:nvPr/>
        </p:nvSpPr>
        <p:spPr>
          <a:xfrm>
            <a:off x="8028432" y="2039112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8"/>
          <p:cNvSpPr/>
          <p:nvPr/>
        </p:nvSpPr>
        <p:spPr>
          <a:xfrm>
            <a:off x="8028432" y="3712464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9"/>
          <p:cNvSpPr/>
          <p:nvPr/>
        </p:nvSpPr>
        <p:spPr>
          <a:xfrm>
            <a:off x="8028432" y="5138928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20"/>
          <p:cNvSpPr/>
          <p:nvPr/>
        </p:nvSpPr>
        <p:spPr>
          <a:xfrm>
            <a:off x="502920" y="4754880"/>
            <a:ext cx="6373368" cy="1078992"/>
          </a:xfrm>
          <a:prstGeom prst="roundRect">
            <a:avLst>
              <a:gd name="adj" fmla="val 10169"/>
            </a:avLst>
          </a:prstGeom>
          <a:solidFill>
            <a:srgbClr val="FFFFFF"/>
          </a:solidFill>
          <a:ln w="1524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21"/>
          <p:cNvSpPr/>
          <p:nvPr/>
        </p:nvSpPr>
        <p:spPr>
          <a:xfrm>
            <a:off x="758952" y="4919472"/>
            <a:ext cx="58795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700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Update K to 32 in the active MemTable.</a:t>
            </a:r>
            <a:endParaRPr lang="en-US" sz="1700" dirty="0"/>
          </a:p>
        </p:txBody>
      </p:sp>
      <p:sp>
        <p:nvSpPr>
          <p:cNvPr id="19" name="Text 22"/>
          <p:cNvSpPr/>
          <p:nvPr/>
        </p:nvSpPr>
        <p:spPr>
          <a:xfrm>
            <a:off x="758952" y="5524500"/>
            <a:ext cx="5879592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older K:6 remains in L1.</a:t>
            </a:r>
            <a:endParaRPr lang="en-US" sz="1100" dirty="0"/>
          </a:p>
        </p:txBody>
      </p:sp>
      <p:sp>
        <p:nvSpPr>
          <p:cNvPr id="20" name="Shape 28"/>
          <p:cNvSpPr/>
          <p:nvPr/>
        </p:nvSpPr>
        <p:spPr>
          <a:xfrm>
            <a:off x="8183880" y="3971925"/>
            <a:ext cx="1426464" cy="847725"/>
          </a:xfrm>
          <a:prstGeom prst="roundRect">
            <a:avLst>
              <a:gd name="adj" fmla="val 1184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29"/>
          <p:cNvSpPr/>
          <p:nvPr/>
        </p:nvSpPr>
        <p:spPr>
          <a:xfrm>
            <a:off x="8275320" y="4029075"/>
            <a:ext cx="1243584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 file A</a:t>
            </a:r>
            <a:endParaRPr lang="en-US" sz="1100" dirty="0"/>
          </a:p>
        </p:txBody>
      </p:sp>
      <p:sp>
        <p:nvSpPr>
          <p:cNvPr id="22" name="Text 30"/>
          <p:cNvSpPr/>
          <p:nvPr/>
        </p:nvSpPr>
        <p:spPr>
          <a:xfrm>
            <a:off x="8275320" y="4514850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23" name="Text 31"/>
          <p:cNvSpPr/>
          <p:nvPr/>
        </p:nvSpPr>
        <p:spPr>
          <a:xfrm>
            <a:off x="8275320" y="42005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A:12 C:11</a:t>
            </a:r>
            <a:endParaRPr lang="en-US" sz="1000" dirty="0"/>
          </a:p>
        </p:txBody>
      </p:sp>
      <p:sp>
        <p:nvSpPr>
          <p:cNvPr id="24" name="Shape 32"/>
          <p:cNvSpPr/>
          <p:nvPr/>
        </p:nvSpPr>
        <p:spPr>
          <a:xfrm>
            <a:off x="9756648" y="3971925"/>
            <a:ext cx="1426464" cy="847725"/>
          </a:xfrm>
          <a:prstGeom prst="roundRect">
            <a:avLst>
              <a:gd name="adj" fmla="val 1184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33"/>
          <p:cNvSpPr/>
          <p:nvPr/>
        </p:nvSpPr>
        <p:spPr>
          <a:xfrm>
            <a:off x="9848088" y="4029075"/>
            <a:ext cx="1243584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 file B</a:t>
            </a:r>
            <a:endParaRPr lang="en-US" sz="1100" dirty="0"/>
          </a:p>
        </p:txBody>
      </p:sp>
      <p:sp>
        <p:nvSpPr>
          <p:cNvPr id="26" name="Text 34"/>
          <p:cNvSpPr/>
          <p:nvPr/>
        </p:nvSpPr>
        <p:spPr>
          <a:xfrm>
            <a:off x="9848088" y="4514850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27" name="Text 35"/>
          <p:cNvSpPr/>
          <p:nvPr/>
        </p:nvSpPr>
        <p:spPr>
          <a:xfrm>
            <a:off x="9848088" y="42005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H:2 K:6</a:t>
            </a:r>
            <a:endParaRPr lang="en-US" sz="1000" dirty="0"/>
          </a:p>
        </p:txBody>
      </p:sp>
      <p:sp>
        <p:nvSpPr>
          <p:cNvPr id="28" name="Text 36"/>
          <p:cNvSpPr/>
          <p:nvPr/>
        </p:nvSpPr>
        <p:spPr>
          <a:xfrm>
            <a:off x="8247888" y="4876800"/>
            <a:ext cx="28895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F6F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non-overlapping ranges</a:t>
            </a:r>
            <a:endParaRPr lang="en-US" sz="1100" dirty="0"/>
          </a:p>
        </p:txBody>
      </p:sp>
      <p:sp>
        <p:nvSpPr>
          <p:cNvPr id="29" name="Text 37">
            <a:hlinkClick r:id="rId3" action="ppaction://hlinksldjump" tooltip="← Back"/>
          </p:cNvPr>
          <p:cNvSpPr/>
          <p:nvPr/>
        </p:nvSpPr>
        <p:spPr>
          <a:xfrm>
            <a:off x="502920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 action="ppaction://hlinksldjump" tooltip="← Bac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← Back</a:t>
            </a:r>
            <a:endParaRPr lang="en-US" sz="1050" dirty="0"/>
          </a:p>
        </p:txBody>
      </p:sp>
      <p:sp>
        <p:nvSpPr>
          <p:cNvPr id="30" name="Text 38">
            <a:hlinkClick r:id="rId4" action="ppaction://hlinksldjump" tooltip="Reset"/>
          </p:cNvPr>
          <p:cNvSpPr/>
          <p:nvPr/>
        </p:nvSpPr>
        <p:spPr>
          <a:xfrm>
            <a:off x="1243584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 action="ppaction://hlinksldjump" tooltip="Rese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Reset</a:t>
            </a:r>
            <a:endParaRPr lang="en-US" sz="1050" dirty="0"/>
          </a:p>
        </p:txBody>
      </p:sp>
      <p:sp>
        <p:nvSpPr>
          <p:cNvPr id="31" name="Text 39">
            <a:hlinkClick r:id="rId5" action="ppaction://hlinksldjump" tooltip="Add write A:30"/>
          </p:cNvPr>
          <p:cNvSpPr/>
          <p:nvPr/>
        </p:nvSpPr>
        <p:spPr>
          <a:xfrm>
            <a:off x="4238625" y="6038850"/>
            <a:ext cx="2638425" cy="447675"/>
          </a:xfrm>
          <a:prstGeom prst="rect">
            <a:avLst/>
          </a:prstGeom>
          <a:solidFill>
            <a:srgbClr val="2E70FA"/>
          </a:solidFill>
          <a:ln w="12700">
            <a:solidFill>
              <a:srgbClr val="2E70F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u="sng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5" action="ppaction://hlinksldjump" tooltip="Add write A:3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Add write A:30</a:t>
            </a:r>
            <a:endParaRPr lang="en-US" sz="1500" dirty="0"/>
          </a:p>
        </p:txBody>
      </p:sp>
      <p:sp>
        <p:nvSpPr>
          <p:cNvPr id="32" name="Text 40"/>
          <p:cNvSpPr/>
          <p:nvPr/>
        </p:nvSpPr>
        <p:spPr>
          <a:xfrm>
            <a:off x="5667375" y="6581775"/>
            <a:ext cx="120967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50" dirty="0">
                <a:solidFill>
                  <a:srgbClr val="8B96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31 / 63</a:t>
            </a:r>
            <a:endParaRPr lang="en-US" sz="950" dirty="0"/>
          </a:p>
        </p:txBody>
      </p:sp>
      <p:sp>
        <p:nvSpPr>
          <p:cNvPr id="33" name="Shape 11"/>
          <p:cNvSpPr/>
          <p:nvPr/>
        </p:nvSpPr>
        <p:spPr>
          <a:xfrm>
            <a:off x="1924050" y="1743075"/>
            <a:ext cx="2314575" cy="0"/>
          </a:xfrm>
          <a:prstGeom prst="line">
            <a:avLst/>
          </a:prstGeom>
          <a:noFill/>
          <a:ln w="27940">
            <a:solidFill>
              <a:srgbClr val="2F6FEB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34" name="Shape 7"/>
          <p:cNvSpPr/>
          <p:nvPr/>
        </p:nvSpPr>
        <p:spPr>
          <a:xfrm>
            <a:off x="4238625" y="3086100"/>
            <a:ext cx="2638425" cy="1495425"/>
          </a:xfrm>
          <a:prstGeom prst="roundRect">
            <a:avLst>
              <a:gd name="adj" fmla="val 5882"/>
            </a:avLst>
          </a:prstGeom>
          <a:solidFill>
            <a:srgbClr val="FFF2DC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Text 8"/>
          <p:cNvSpPr/>
          <p:nvPr/>
        </p:nvSpPr>
        <p:spPr>
          <a:xfrm>
            <a:off x="4333875" y="3181350"/>
            <a:ext cx="2447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Immutable MemTable</a:t>
            </a:r>
            <a:endParaRPr lang="en-US" sz="1600" dirty="0"/>
          </a:p>
        </p:txBody>
      </p:sp>
      <p:sp>
        <p:nvSpPr>
          <p:cNvPr id="36" name="Text 30"/>
          <p:cNvSpPr/>
          <p:nvPr/>
        </p:nvSpPr>
        <p:spPr>
          <a:xfrm>
            <a:off x="8275320" y="4657725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37" name="Text 34"/>
          <p:cNvSpPr/>
          <p:nvPr/>
        </p:nvSpPr>
        <p:spPr>
          <a:xfrm>
            <a:off x="9848088" y="4657725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38" name="Text 9"/>
          <p:cNvSpPr/>
          <p:nvPr/>
        </p:nvSpPr>
        <p:spPr>
          <a:xfrm>
            <a:off x="7553325" y="5334000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filter: definitely absent or possibly present</a:t>
            </a:r>
            <a:endParaRPr lang="en-US" sz="1000" dirty="0"/>
          </a:p>
        </p:txBody>
      </p:sp>
      <p:sp>
        <p:nvSpPr>
          <p:cNvPr id="39" name="Text 9"/>
          <p:cNvSpPr/>
          <p:nvPr/>
        </p:nvSpPr>
        <p:spPr>
          <a:xfrm>
            <a:off x="7553325" y="5553075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file: key to position in the data file</a:t>
            </a:r>
            <a:endParaRPr lang="en-US" sz="1000" dirty="0"/>
          </a:p>
        </p:txBody>
      </p:sp>
      <p:sp>
        <p:nvSpPr>
          <p:cNvPr id="40" name="Text 31"/>
          <p:cNvSpPr/>
          <p:nvPr/>
        </p:nvSpPr>
        <p:spPr>
          <a:xfrm>
            <a:off x="8275320" y="43529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D:8 F:9</a:t>
            </a:r>
            <a:endParaRPr lang="en-US" sz="1000" dirty="0"/>
          </a:p>
        </p:txBody>
      </p:sp>
      <p:sp>
        <p:nvSpPr>
          <p:cNvPr id="41" name="Text 35"/>
          <p:cNvSpPr/>
          <p:nvPr/>
        </p:nvSpPr>
        <p:spPr>
          <a:xfrm>
            <a:off x="9848088" y="43529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L:7 M:5</a:t>
            </a:r>
            <a:endParaRPr lang="en-US" sz="1000" dirty="0"/>
          </a:p>
        </p:txBody>
      </p:sp>
      <p:sp>
        <p:nvSpPr>
          <p:cNvPr id="42" name="Text 9"/>
          <p:cNvSpPr/>
          <p:nvPr/>
        </p:nvSpPr>
        <p:spPr>
          <a:xfrm>
            <a:off x="4295775" y="3495675"/>
            <a:ext cx="25241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Read-only skiplist · empty</a:t>
            </a:r>
            <a:endParaRPr lang="en-US" sz="1000" dirty="0"/>
          </a:p>
        </p:txBody>
      </p:sp>
      <p:sp>
        <p:nvSpPr>
          <p:cNvPr id="43" name="Shape 24"/>
          <p:cNvSpPr/>
          <p:nvPr/>
        </p:nvSpPr>
        <p:spPr>
          <a:xfrm>
            <a:off x="9048750" y="2200275"/>
            <a:ext cx="1619250" cy="1047750"/>
          </a:xfrm>
          <a:prstGeom prst="roundRect">
            <a:avLst>
              <a:gd name="adj" fmla="val 11842"/>
            </a:avLst>
          </a:prstGeom>
          <a:solidFill>
            <a:srgbClr val="E5F6EF"/>
          </a:solidFill>
          <a:ln w="15240">
            <a:solidFill>
              <a:srgbClr val="9CDB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4" name="Text 8"/>
          <p:cNvSpPr/>
          <p:nvPr/>
        </p:nvSpPr>
        <p:spPr>
          <a:xfrm>
            <a:off x="9124950" y="2247900"/>
            <a:ext cx="1485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SSTable #4</a:t>
            </a:r>
            <a:endParaRPr lang="en-US" sz="1100" dirty="0"/>
          </a:p>
        </p:txBody>
      </p:sp>
      <p:sp>
        <p:nvSpPr>
          <p:cNvPr id="45" name="Text 9"/>
          <p:cNvSpPr/>
          <p:nvPr/>
        </p:nvSpPr>
        <p:spPr>
          <a:xfrm>
            <a:off x="9124950" y="2466975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C:21 F:22</a:t>
            </a:r>
            <a:endParaRPr lang="en-US" sz="1200" dirty="0"/>
          </a:p>
        </p:txBody>
      </p:sp>
      <p:sp>
        <p:nvSpPr>
          <p:cNvPr id="46" name="Text 9"/>
          <p:cNvSpPr/>
          <p:nvPr/>
        </p:nvSpPr>
        <p:spPr>
          <a:xfrm>
            <a:off x="9124950" y="2647950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H:20</a:t>
            </a:r>
            <a:endParaRPr lang="en-US" sz="1200" dirty="0"/>
          </a:p>
        </p:txBody>
      </p:sp>
      <p:sp>
        <p:nvSpPr>
          <p:cNvPr id="47" name="Text 9"/>
          <p:cNvSpPr/>
          <p:nvPr/>
        </p:nvSpPr>
        <p:spPr>
          <a:xfrm>
            <a:off x="9124950" y="284797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48" name="Text 9"/>
          <p:cNvSpPr/>
          <p:nvPr/>
        </p:nvSpPr>
        <p:spPr>
          <a:xfrm>
            <a:off x="9124950" y="301942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49" name="Text 8"/>
          <p:cNvSpPr/>
          <p:nvPr/>
        </p:nvSpPr>
        <p:spPr>
          <a:xfrm>
            <a:off x="504825" y="3095625"/>
            <a:ext cx="32861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 updates</a:t>
            </a:r>
            <a:endParaRPr lang="en-US" sz="1600" dirty="0"/>
          </a:p>
        </p:txBody>
      </p:sp>
      <p:sp>
        <p:nvSpPr>
          <p:cNvPr id="50" name="Text 9"/>
          <p:cNvSpPr/>
          <p:nvPr/>
        </p:nvSpPr>
        <p:spPr>
          <a:xfrm>
            <a:off x="504825" y="3467100"/>
            <a:ext cx="3286125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Fourth run: H:20 C:21 F:22</a:t>
            </a:r>
            <a:endParaRPr lang="en-US" sz="1300" dirty="0"/>
          </a:p>
        </p:txBody>
      </p:sp>
      <p:sp>
        <p:nvSpPr>
          <p:cNvPr id="51" name="Text 9"/>
          <p:cNvSpPr/>
          <p:nvPr/>
        </p:nvSpPr>
        <p:spPr>
          <a:xfrm>
            <a:off x="504825" y="3724275"/>
            <a:ext cx="3286125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Fifth run: K:32</a:t>
            </a:r>
            <a:endParaRPr lang="en-US" sz="1300" dirty="0"/>
          </a:p>
        </p:txBody>
      </p:sp>
      <p:sp>
        <p:nvSpPr>
          <p:cNvPr id="52" name="Skiplist link"/>
          <p:cNvSpPr/>
          <p:nvPr/>
        </p:nvSpPr>
        <p:spPr>
          <a:xfrm>
            <a:off x="4772025" y="22574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3" name="Skiplist link"/>
          <p:cNvSpPr/>
          <p:nvPr/>
        </p:nvSpPr>
        <p:spPr>
          <a:xfrm>
            <a:off x="4772025" y="201930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4" name="Skiplist link"/>
          <p:cNvSpPr/>
          <p:nvPr/>
        </p:nvSpPr>
        <p:spPr>
          <a:xfrm>
            <a:off x="4524375" y="193357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5" name="Skiplist link"/>
          <p:cNvSpPr/>
          <p:nvPr/>
        </p:nvSpPr>
        <p:spPr>
          <a:xfrm>
            <a:off x="4962525" y="1933575"/>
            <a:ext cx="16954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6" name="Text 9"/>
          <p:cNvSpPr/>
          <p:nvPr/>
        </p:nvSpPr>
        <p:spPr>
          <a:xfrm>
            <a:off x="4286250" y="184785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57" name="Text 9"/>
          <p:cNvSpPr/>
          <p:nvPr/>
        </p:nvSpPr>
        <p:spPr>
          <a:xfrm>
            <a:off x="4581525" y="184785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</a:t>
            </a:r>
            <a:endParaRPr lang="en-US" sz="900" dirty="0"/>
          </a:p>
        </p:txBody>
      </p:sp>
      <p:sp>
        <p:nvSpPr>
          <p:cNvPr id="58" name="Text 9"/>
          <p:cNvSpPr/>
          <p:nvPr/>
        </p:nvSpPr>
        <p:spPr>
          <a:xfrm>
            <a:off x="6657975" y="184785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59" name="Skiplist link"/>
          <p:cNvSpPr/>
          <p:nvPr/>
        </p:nvSpPr>
        <p:spPr>
          <a:xfrm>
            <a:off x="4524375" y="2171700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0" name="Skiplist link"/>
          <p:cNvSpPr/>
          <p:nvPr/>
        </p:nvSpPr>
        <p:spPr>
          <a:xfrm>
            <a:off x="4962525" y="2171700"/>
            <a:ext cx="16954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1" name="Text 9"/>
          <p:cNvSpPr/>
          <p:nvPr/>
        </p:nvSpPr>
        <p:spPr>
          <a:xfrm>
            <a:off x="4286250" y="20859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62" name="Text 9"/>
          <p:cNvSpPr/>
          <p:nvPr/>
        </p:nvSpPr>
        <p:spPr>
          <a:xfrm>
            <a:off x="4581525" y="20859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</a:t>
            </a:r>
            <a:endParaRPr lang="en-US" sz="900" dirty="0"/>
          </a:p>
        </p:txBody>
      </p:sp>
      <p:sp>
        <p:nvSpPr>
          <p:cNvPr id="63" name="Text 9"/>
          <p:cNvSpPr/>
          <p:nvPr/>
        </p:nvSpPr>
        <p:spPr>
          <a:xfrm>
            <a:off x="6657975" y="20859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64" name="Skiplist link"/>
          <p:cNvSpPr/>
          <p:nvPr/>
        </p:nvSpPr>
        <p:spPr>
          <a:xfrm>
            <a:off x="4524375" y="240982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5" name="Skiplist link"/>
          <p:cNvSpPr/>
          <p:nvPr/>
        </p:nvSpPr>
        <p:spPr>
          <a:xfrm>
            <a:off x="4962525" y="2409825"/>
            <a:ext cx="16954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6" name="Text 9"/>
          <p:cNvSpPr/>
          <p:nvPr/>
        </p:nvSpPr>
        <p:spPr>
          <a:xfrm>
            <a:off x="4286250" y="23241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67" name="Text 9"/>
          <p:cNvSpPr/>
          <p:nvPr/>
        </p:nvSpPr>
        <p:spPr>
          <a:xfrm>
            <a:off x="4581525" y="23241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K:32</a:t>
            </a:r>
            <a:endParaRPr lang="en-US" sz="900" dirty="0"/>
          </a:p>
        </p:txBody>
      </p:sp>
      <p:sp>
        <p:nvSpPr>
          <p:cNvPr id="68" name="Text 9"/>
          <p:cNvSpPr/>
          <p:nvPr/>
        </p:nvSpPr>
        <p:spPr>
          <a:xfrm>
            <a:off x="6657975" y="23241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69" name="Skiplist link"/>
          <p:cNvSpPr/>
          <p:nvPr/>
        </p:nvSpPr>
        <p:spPr>
          <a:xfrm>
            <a:off x="4524375" y="3886200"/>
            <a:ext cx="21336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0" name="Text 9"/>
          <p:cNvSpPr/>
          <p:nvPr/>
        </p:nvSpPr>
        <p:spPr>
          <a:xfrm>
            <a:off x="4286250" y="38004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71" name="Text 9"/>
          <p:cNvSpPr/>
          <p:nvPr/>
        </p:nvSpPr>
        <p:spPr>
          <a:xfrm>
            <a:off x="6657975" y="38004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72" name="Skiplist link"/>
          <p:cNvSpPr/>
          <p:nvPr/>
        </p:nvSpPr>
        <p:spPr>
          <a:xfrm>
            <a:off x="4524375" y="4124325"/>
            <a:ext cx="21336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3" name="Text 9"/>
          <p:cNvSpPr/>
          <p:nvPr/>
        </p:nvSpPr>
        <p:spPr>
          <a:xfrm>
            <a:off x="4286250" y="40386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74" name="Text 9"/>
          <p:cNvSpPr/>
          <p:nvPr/>
        </p:nvSpPr>
        <p:spPr>
          <a:xfrm>
            <a:off x="6657975" y="40386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75" name="Skiplist link"/>
          <p:cNvSpPr/>
          <p:nvPr/>
        </p:nvSpPr>
        <p:spPr>
          <a:xfrm>
            <a:off x="4524375" y="4362450"/>
            <a:ext cx="21336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6" name="Text 9"/>
          <p:cNvSpPr/>
          <p:nvPr/>
        </p:nvSpPr>
        <p:spPr>
          <a:xfrm>
            <a:off x="4286250" y="427672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77" name="Text 9"/>
          <p:cNvSpPr/>
          <p:nvPr/>
        </p:nvSpPr>
        <p:spPr>
          <a:xfrm>
            <a:off x="6657975" y="427672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78" name="Text 9"/>
          <p:cNvSpPr/>
          <p:nvPr/>
        </p:nvSpPr>
        <p:spPr>
          <a:xfrm>
            <a:off x="4480560" y="1527048"/>
            <a:ext cx="2148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Skiplist</a:t>
            </a:r>
            <a:endParaRPr lang="en-US" sz="1000" dirty="0"/>
          </a:p>
        </p:txBody>
      </p:sp>
    </p:spTree>
  </p:cSld>
  <p:clrMapOvr>
    <a:masterClrMapping/>
  </p:clrMapOvr>
  <p:transition advClick="0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1097280"/>
            <a:ext cx="1417320" cy="1298448"/>
          </a:xfrm>
          <a:prstGeom prst="roundRect">
            <a:avLst>
              <a:gd name="adj" fmla="val 8451"/>
            </a:avLst>
          </a:prstGeom>
          <a:solidFill>
            <a:srgbClr val="FFFFFF"/>
          </a:solidFill>
          <a:ln w="15240">
            <a:solidFill>
              <a:srgbClr val="C8D0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40080" y="1234440"/>
            <a:ext cx="1143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Insert / update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" y="1609344"/>
            <a:ext cx="1143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2F6F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PUT(A, 30)</a:t>
            </a:r>
            <a:endParaRPr lang="en-US" sz="1700" dirty="0"/>
          </a:p>
        </p:txBody>
      </p:sp>
      <p:sp>
        <p:nvSpPr>
          <p:cNvPr id="6" name="Shape 7"/>
          <p:cNvSpPr/>
          <p:nvPr/>
        </p:nvSpPr>
        <p:spPr>
          <a:xfrm>
            <a:off x="4242816" y="1051560"/>
            <a:ext cx="2633472" cy="1865376"/>
          </a:xfrm>
          <a:prstGeom prst="roundRect">
            <a:avLst>
              <a:gd name="adj" fmla="val 588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8"/>
          <p:cNvSpPr/>
          <p:nvPr/>
        </p:nvSpPr>
        <p:spPr>
          <a:xfrm>
            <a:off x="4480560" y="1216152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Active MemTable</a:t>
            </a:r>
            <a:endParaRPr lang="en-US" sz="1700" dirty="0"/>
          </a:p>
        </p:txBody>
      </p:sp>
      <p:sp>
        <p:nvSpPr>
          <p:cNvPr id="9" name="Shape 12"/>
          <p:cNvSpPr/>
          <p:nvPr/>
        </p:nvSpPr>
        <p:spPr>
          <a:xfrm>
            <a:off x="7360920" y="941832"/>
            <a:ext cx="4315968" cy="4892040"/>
          </a:xfrm>
          <a:prstGeom prst="roundRect">
            <a:avLst>
              <a:gd name="adj" fmla="val 2542"/>
            </a:avLst>
          </a:prstGeom>
          <a:solidFill>
            <a:srgbClr val="FCFDFE"/>
          </a:solidFill>
          <a:ln w="15240">
            <a:solidFill>
              <a:srgbClr val="D4DA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13"/>
          <p:cNvSpPr/>
          <p:nvPr/>
        </p:nvSpPr>
        <p:spPr>
          <a:xfrm>
            <a:off x="7571232" y="1097280"/>
            <a:ext cx="3840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Disk: immutable SSTables</a:t>
            </a:r>
            <a:endParaRPr lang="en-US" sz="1900" dirty="0"/>
          </a:p>
        </p:txBody>
      </p:sp>
      <p:sp>
        <p:nvSpPr>
          <p:cNvPr id="11" name="Text 14"/>
          <p:cNvSpPr/>
          <p:nvPr/>
        </p:nvSpPr>
        <p:spPr>
          <a:xfrm>
            <a:off x="7571232" y="186537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L0</a:t>
            </a:r>
            <a:endParaRPr lang="en-US" sz="1600" dirty="0"/>
          </a:p>
        </p:txBody>
      </p:sp>
      <p:sp>
        <p:nvSpPr>
          <p:cNvPr id="12" name="Text 15"/>
          <p:cNvSpPr/>
          <p:nvPr/>
        </p:nvSpPr>
        <p:spPr>
          <a:xfrm>
            <a:off x="7571232" y="3538728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</a:t>
            </a:r>
            <a:endParaRPr lang="en-US" sz="1600" dirty="0"/>
          </a:p>
        </p:txBody>
      </p:sp>
      <p:sp>
        <p:nvSpPr>
          <p:cNvPr id="13" name="Text 16"/>
          <p:cNvSpPr/>
          <p:nvPr/>
        </p:nvSpPr>
        <p:spPr>
          <a:xfrm>
            <a:off x="7571232" y="497433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L2</a:t>
            </a:r>
            <a:endParaRPr lang="en-US" sz="1600" dirty="0"/>
          </a:p>
        </p:txBody>
      </p:sp>
      <p:sp>
        <p:nvSpPr>
          <p:cNvPr id="14" name="Shape 17"/>
          <p:cNvSpPr/>
          <p:nvPr/>
        </p:nvSpPr>
        <p:spPr>
          <a:xfrm>
            <a:off x="8028432" y="2039112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8"/>
          <p:cNvSpPr/>
          <p:nvPr/>
        </p:nvSpPr>
        <p:spPr>
          <a:xfrm>
            <a:off x="8028432" y="3712464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9"/>
          <p:cNvSpPr/>
          <p:nvPr/>
        </p:nvSpPr>
        <p:spPr>
          <a:xfrm>
            <a:off x="8028432" y="5138928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20"/>
          <p:cNvSpPr/>
          <p:nvPr/>
        </p:nvSpPr>
        <p:spPr>
          <a:xfrm>
            <a:off x="502920" y="4754880"/>
            <a:ext cx="6373368" cy="1078992"/>
          </a:xfrm>
          <a:prstGeom prst="roundRect">
            <a:avLst>
              <a:gd name="adj" fmla="val 10169"/>
            </a:avLst>
          </a:prstGeom>
          <a:solidFill>
            <a:srgbClr val="FFFFFF"/>
          </a:solidFill>
          <a:ln w="1524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21"/>
          <p:cNvSpPr/>
          <p:nvPr/>
        </p:nvSpPr>
        <p:spPr>
          <a:xfrm>
            <a:off x="758952" y="4919472"/>
            <a:ext cx="58795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700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Update A to 30 in the active MemTable.</a:t>
            </a:r>
            <a:endParaRPr lang="en-US" sz="1700" dirty="0"/>
          </a:p>
        </p:txBody>
      </p:sp>
      <p:sp>
        <p:nvSpPr>
          <p:cNvPr id="19" name="Text 22"/>
          <p:cNvSpPr/>
          <p:nvPr/>
        </p:nvSpPr>
        <p:spPr>
          <a:xfrm>
            <a:off x="758952" y="5524500"/>
            <a:ext cx="5879592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A:12 remains in L1 until a later compaction includes this new update.</a:t>
            </a:r>
            <a:endParaRPr lang="en-US" sz="1100" dirty="0"/>
          </a:p>
        </p:txBody>
      </p:sp>
      <p:sp>
        <p:nvSpPr>
          <p:cNvPr id="20" name="Shape 28"/>
          <p:cNvSpPr/>
          <p:nvPr/>
        </p:nvSpPr>
        <p:spPr>
          <a:xfrm>
            <a:off x="8183880" y="3971925"/>
            <a:ext cx="1426464" cy="847725"/>
          </a:xfrm>
          <a:prstGeom prst="roundRect">
            <a:avLst>
              <a:gd name="adj" fmla="val 1184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29"/>
          <p:cNvSpPr/>
          <p:nvPr/>
        </p:nvSpPr>
        <p:spPr>
          <a:xfrm>
            <a:off x="8275320" y="4029075"/>
            <a:ext cx="1243584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 file A</a:t>
            </a:r>
            <a:endParaRPr lang="en-US" sz="1100" dirty="0"/>
          </a:p>
        </p:txBody>
      </p:sp>
      <p:sp>
        <p:nvSpPr>
          <p:cNvPr id="22" name="Text 30"/>
          <p:cNvSpPr/>
          <p:nvPr/>
        </p:nvSpPr>
        <p:spPr>
          <a:xfrm>
            <a:off x="8275320" y="4514850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23" name="Text 31"/>
          <p:cNvSpPr/>
          <p:nvPr/>
        </p:nvSpPr>
        <p:spPr>
          <a:xfrm>
            <a:off x="8275320" y="42005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A:12 C:11</a:t>
            </a:r>
            <a:endParaRPr lang="en-US" sz="1000" dirty="0"/>
          </a:p>
        </p:txBody>
      </p:sp>
      <p:sp>
        <p:nvSpPr>
          <p:cNvPr id="24" name="Shape 32"/>
          <p:cNvSpPr/>
          <p:nvPr/>
        </p:nvSpPr>
        <p:spPr>
          <a:xfrm>
            <a:off x="9756648" y="3971925"/>
            <a:ext cx="1426464" cy="847725"/>
          </a:xfrm>
          <a:prstGeom prst="roundRect">
            <a:avLst>
              <a:gd name="adj" fmla="val 1184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33"/>
          <p:cNvSpPr/>
          <p:nvPr/>
        </p:nvSpPr>
        <p:spPr>
          <a:xfrm>
            <a:off x="9848088" y="4029075"/>
            <a:ext cx="1243584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 file B</a:t>
            </a:r>
            <a:endParaRPr lang="en-US" sz="1100" dirty="0"/>
          </a:p>
        </p:txBody>
      </p:sp>
      <p:sp>
        <p:nvSpPr>
          <p:cNvPr id="26" name="Text 34"/>
          <p:cNvSpPr/>
          <p:nvPr/>
        </p:nvSpPr>
        <p:spPr>
          <a:xfrm>
            <a:off x="9848088" y="4514850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27" name="Text 35"/>
          <p:cNvSpPr/>
          <p:nvPr/>
        </p:nvSpPr>
        <p:spPr>
          <a:xfrm>
            <a:off x="9848088" y="42005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H:2 K:6</a:t>
            </a:r>
            <a:endParaRPr lang="en-US" sz="1000" dirty="0"/>
          </a:p>
        </p:txBody>
      </p:sp>
      <p:sp>
        <p:nvSpPr>
          <p:cNvPr id="28" name="Text 36"/>
          <p:cNvSpPr/>
          <p:nvPr/>
        </p:nvSpPr>
        <p:spPr>
          <a:xfrm>
            <a:off x="8247888" y="4876800"/>
            <a:ext cx="28895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F6F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non-overlapping ranges</a:t>
            </a:r>
            <a:endParaRPr lang="en-US" sz="1100" dirty="0"/>
          </a:p>
        </p:txBody>
      </p:sp>
      <p:sp>
        <p:nvSpPr>
          <p:cNvPr id="29" name="Text 37">
            <a:hlinkClick r:id="rId3" action="ppaction://hlinksldjump" tooltip="← Back"/>
          </p:cNvPr>
          <p:cNvSpPr/>
          <p:nvPr/>
        </p:nvSpPr>
        <p:spPr>
          <a:xfrm>
            <a:off x="502920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 action="ppaction://hlinksldjump" tooltip="← Bac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← Back</a:t>
            </a:r>
            <a:endParaRPr lang="en-US" sz="1050" dirty="0"/>
          </a:p>
        </p:txBody>
      </p:sp>
      <p:sp>
        <p:nvSpPr>
          <p:cNvPr id="30" name="Text 38">
            <a:hlinkClick r:id="rId4" action="ppaction://hlinksldjump" tooltip="Reset"/>
          </p:cNvPr>
          <p:cNvSpPr/>
          <p:nvPr/>
        </p:nvSpPr>
        <p:spPr>
          <a:xfrm>
            <a:off x="1243584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 action="ppaction://hlinksldjump" tooltip="Rese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Reset</a:t>
            </a:r>
            <a:endParaRPr lang="en-US" sz="1050" dirty="0"/>
          </a:p>
        </p:txBody>
      </p:sp>
      <p:sp>
        <p:nvSpPr>
          <p:cNvPr id="31" name="Text 39">
            <a:hlinkClick r:id="rId5" action="ppaction://hlinksldjump" tooltip="Add write H:31"/>
          </p:cNvPr>
          <p:cNvSpPr/>
          <p:nvPr/>
        </p:nvSpPr>
        <p:spPr>
          <a:xfrm>
            <a:off x="4238625" y="6038850"/>
            <a:ext cx="2638425" cy="447675"/>
          </a:xfrm>
          <a:prstGeom prst="rect">
            <a:avLst/>
          </a:prstGeom>
          <a:solidFill>
            <a:srgbClr val="2E70FA"/>
          </a:solidFill>
          <a:ln w="12700">
            <a:solidFill>
              <a:srgbClr val="2E70F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u="sng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5" action="ppaction://hlinksldjump" tooltip="Add write H:3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Add write H:31</a:t>
            </a:r>
            <a:endParaRPr lang="en-US" sz="1500" dirty="0"/>
          </a:p>
        </p:txBody>
      </p:sp>
      <p:sp>
        <p:nvSpPr>
          <p:cNvPr id="32" name="Text 40"/>
          <p:cNvSpPr/>
          <p:nvPr/>
        </p:nvSpPr>
        <p:spPr>
          <a:xfrm>
            <a:off x="5667375" y="6581775"/>
            <a:ext cx="120967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50" dirty="0">
                <a:solidFill>
                  <a:srgbClr val="8B96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32 / 63</a:t>
            </a:r>
            <a:endParaRPr lang="en-US" sz="950" dirty="0"/>
          </a:p>
        </p:txBody>
      </p:sp>
      <p:sp>
        <p:nvSpPr>
          <p:cNvPr id="33" name="Shape 11"/>
          <p:cNvSpPr/>
          <p:nvPr/>
        </p:nvSpPr>
        <p:spPr>
          <a:xfrm>
            <a:off x="1924050" y="1743075"/>
            <a:ext cx="2314575" cy="0"/>
          </a:xfrm>
          <a:prstGeom prst="line">
            <a:avLst/>
          </a:prstGeom>
          <a:noFill/>
          <a:ln w="27940">
            <a:solidFill>
              <a:srgbClr val="2F6FEB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34" name="Shape 7"/>
          <p:cNvSpPr/>
          <p:nvPr/>
        </p:nvSpPr>
        <p:spPr>
          <a:xfrm>
            <a:off x="4238625" y="3086100"/>
            <a:ext cx="2638425" cy="1495425"/>
          </a:xfrm>
          <a:prstGeom prst="roundRect">
            <a:avLst>
              <a:gd name="adj" fmla="val 5882"/>
            </a:avLst>
          </a:prstGeom>
          <a:solidFill>
            <a:srgbClr val="FFF2DC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Text 8"/>
          <p:cNvSpPr/>
          <p:nvPr/>
        </p:nvSpPr>
        <p:spPr>
          <a:xfrm>
            <a:off x="4333875" y="3181350"/>
            <a:ext cx="2447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Immutable MemTable</a:t>
            </a:r>
            <a:endParaRPr lang="en-US" sz="1600" dirty="0"/>
          </a:p>
        </p:txBody>
      </p:sp>
      <p:sp>
        <p:nvSpPr>
          <p:cNvPr id="36" name="Text 30"/>
          <p:cNvSpPr/>
          <p:nvPr/>
        </p:nvSpPr>
        <p:spPr>
          <a:xfrm>
            <a:off x="8275320" y="4657725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37" name="Text 34"/>
          <p:cNvSpPr/>
          <p:nvPr/>
        </p:nvSpPr>
        <p:spPr>
          <a:xfrm>
            <a:off x="9848088" y="4657725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38" name="Text 9"/>
          <p:cNvSpPr/>
          <p:nvPr/>
        </p:nvSpPr>
        <p:spPr>
          <a:xfrm>
            <a:off x="7553325" y="5334000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filter: definitely absent or possibly present</a:t>
            </a:r>
            <a:endParaRPr lang="en-US" sz="1000" dirty="0"/>
          </a:p>
        </p:txBody>
      </p:sp>
      <p:sp>
        <p:nvSpPr>
          <p:cNvPr id="39" name="Text 9"/>
          <p:cNvSpPr/>
          <p:nvPr/>
        </p:nvSpPr>
        <p:spPr>
          <a:xfrm>
            <a:off x="7553325" y="5553075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file: key to position in the data file</a:t>
            </a:r>
            <a:endParaRPr lang="en-US" sz="1000" dirty="0"/>
          </a:p>
        </p:txBody>
      </p:sp>
      <p:sp>
        <p:nvSpPr>
          <p:cNvPr id="40" name="Text 31"/>
          <p:cNvSpPr/>
          <p:nvPr/>
        </p:nvSpPr>
        <p:spPr>
          <a:xfrm>
            <a:off x="8275320" y="43529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D:8 F:9</a:t>
            </a:r>
            <a:endParaRPr lang="en-US" sz="1000" dirty="0"/>
          </a:p>
        </p:txBody>
      </p:sp>
      <p:sp>
        <p:nvSpPr>
          <p:cNvPr id="41" name="Text 35"/>
          <p:cNvSpPr/>
          <p:nvPr/>
        </p:nvSpPr>
        <p:spPr>
          <a:xfrm>
            <a:off x="9848088" y="43529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L:7 M:5</a:t>
            </a:r>
            <a:endParaRPr lang="en-US" sz="1000" dirty="0"/>
          </a:p>
        </p:txBody>
      </p:sp>
      <p:sp>
        <p:nvSpPr>
          <p:cNvPr id="42" name="Text 9"/>
          <p:cNvSpPr/>
          <p:nvPr/>
        </p:nvSpPr>
        <p:spPr>
          <a:xfrm>
            <a:off x="4295775" y="3495675"/>
            <a:ext cx="25241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Read-only skiplist · empty</a:t>
            </a:r>
            <a:endParaRPr lang="en-US" sz="1000" dirty="0"/>
          </a:p>
        </p:txBody>
      </p:sp>
      <p:sp>
        <p:nvSpPr>
          <p:cNvPr id="43" name="Shape 24"/>
          <p:cNvSpPr/>
          <p:nvPr/>
        </p:nvSpPr>
        <p:spPr>
          <a:xfrm>
            <a:off x="9048750" y="2200275"/>
            <a:ext cx="1619250" cy="1047750"/>
          </a:xfrm>
          <a:prstGeom prst="roundRect">
            <a:avLst>
              <a:gd name="adj" fmla="val 11842"/>
            </a:avLst>
          </a:prstGeom>
          <a:solidFill>
            <a:srgbClr val="E5F6EF"/>
          </a:solidFill>
          <a:ln w="15240">
            <a:solidFill>
              <a:srgbClr val="9CDB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4" name="Text 8"/>
          <p:cNvSpPr/>
          <p:nvPr/>
        </p:nvSpPr>
        <p:spPr>
          <a:xfrm>
            <a:off x="9124950" y="2247900"/>
            <a:ext cx="1485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SSTable #4</a:t>
            </a:r>
            <a:endParaRPr lang="en-US" sz="1100" dirty="0"/>
          </a:p>
        </p:txBody>
      </p:sp>
      <p:sp>
        <p:nvSpPr>
          <p:cNvPr id="45" name="Text 9"/>
          <p:cNvSpPr/>
          <p:nvPr/>
        </p:nvSpPr>
        <p:spPr>
          <a:xfrm>
            <a:off x="9124950" y="2466975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C:21 F:22</a:t>
            </a:r>
            <a:endParaRPr lang="en-US" sz="1200" dirty="0"/>
          </a:p>
        </p:txBody>
      </p:sp>
      <p:sp>
        <p:nvSpPr>
          <p:cNvPr id="46" name="Text 9"/>
          <p:cNvSpPr/>
          <p:nvPr/>
        </p:nvSpPr>
        <p:spPr>
          <a:xfrm>
            <a:off x="9124950" y="2647950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H:20</a:t>
            </a:r>
            <a:endParaRPr lang="en-US" sz="1200" dirty="0"/>
          </a:p>
        </p:txBody>
      </p:sp>
      <p:sp>
        <p:nvSpPr>
          <p:cNvPr id="47" name="Text 9"/>
          <p:cNvSpPr/>
          <p:nvPr/>
        </p:nvSpPr>
        <p:spPr>
          <a:xfrm>
            <a:off x="9124950" y="284797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48" name="Text 9"/>
          <p:cNvSpPr/>
          <p:nvPr/>
        </p:nvSpPr>
        <p:spPr>
          <a:xfrm>
            <a:off x="9124950" y="301942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49" name="Text 8"/>
          <p:cNvSpPr/>
          <p:nvPr/>
        </p:nvSpPr>
        <p:spPr>
          <a:xfrm>
            <a:off x="504825" y="3095625"/>
            <a:ext cx="32861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 updates</a:t>
            </a:r>
            <a:endParaRPr lang="en-US" sz="1600" dirty="0"/>
          </a:p>
        </p:txBody>
      </p:sp>
      <p:sp>
        <p:nvSpPr>
          <p:cNvPr id="50" name="Text 9"/>
          <p:cNvSpPr/>
          <p:nvPr/>
        </p:nvSpPr>
        <p:spPr>
          <a:xfrm>
            <a:off x="504825" y="3467100"/>
            <a:ext cx="3286125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Fourth run: H:20 C:21 F:22</a:t>
            </a:r>
            <a:endParaRPr lang="en-US" sz="1300" dirty="0"/>
          </a:p>
        </p:txBody>
      </p:sp>
      <p:sp>
        <p:nvSpPr>
          <p:cNvPr id="51" name="Text 9"/>
          <p:cNvSpPr/>
          <p:nvPr/>
        </p:nvSpPr>
        <p:spPr>
          <a:xfrm>
            <a:off x="504825" y="3724275"/>
            <a:ext cx="3286125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Fifth run: K:32 A:30</a:t>
            </a:r>
            <a:endParaRPr lang="en-US" sz="1300" dirty="0"/>
          </a:p>
        </p:txBody>
      </p:sp>
      <p:sp>
        <p:nvSpPr>
          <p:cNvPr id="52" name="Skiplist link"/>
          <p:cNvSpPr/>
          <p:nvPr/>
        </p:nvSpPr>
        <p:spPr>
          <a:xfrm>
            <a:off x="4772025" y="22574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3" name="Skiplist link"/>
          <p:cNvSpPr/>
          <p:nvPr/>
        </p:nvSpPr>
        <p:spPr>
          <a:xfrm>
            <a:off x="4772025" y="201930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4" name="Skiplist link"/>
          <p:cNvSpPr/>
          <p:nvPr/>
        </p:nvSpPr>
        <p:spPr>
          <a:xfrm>
            <a:off x="5276850" y="22574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5" name="Skiplist link"/>
          <p:cNvSpPr/>
          <p:nvPr/>
        </p:nvSpPr>
        <p:spPr>
          <a:xfrm>
            <a:off x="5276850" y="201930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6" name="Skiplist link"/>
          <p:cNvSpPr/>
          <p:nvPr/>
        </p:nvSpPr>
        <p:spPr>
          <a:xfrm>
            <a:off x="4524375" y="193357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7" name="Skiplist link"/>
          <p:cNvSpPr/>
          <p:nvPr/>
        </p:nvSpPr>
        <p:spPr>
          <a:xfrm>
            <a:off x="4962525" y="193357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8" name="Skiplist link"/>
          <p:cNvSpPr/>
          <p:nvPr/>
        </p:nvSpPr>
        <p:spPr>
          <a:xfrm>
            <a:off x="5467350" y="1933575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9" name="Text 9"/>
          <p:cNvSpPr/>
          <p:nvPr/>
        </p:nvSpPr>
        <p:spPr>
          <a:xfrm>
            <a:off x="4286250" y="184785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60" name="Text 9"/>
          <p:cNvSpPr/>
          <p:nvPr/>
        </p:nvSpPr>
        <p:spPr>
          <a:xfrm>
            <a:off x="4581525" y="184785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900" dirty="0"/>
          </a:p>
        </p:txBody>
      </p:sp>
      <p:sp>
        <p:nvSpPr>
          <p:cNvPr id="61" name="Text 9"/>
          <p:cNvSpPr/>
          <p:nvPr/>
        </p:nvSpPr>
        <p:spPr>
          <a:xfrm>
            <a:off x="5086350" y="184785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</a:t>
            </a:r>
            <a:endParaRPr lang="en-US" sz="900" dirty="0"/>
          </a:p>
        </p:txBody>
      </p:sp>
      <p:sp>
        <p:nvSpPr>
          <p:cNvPr id="62" name="Text 9"/>
          <p:cNvSpPr/>
          <p:nvPr/>
        </p:nvSpPr>
        <p:spPr>
          <a:xfrm>
            <a:off x="6657975" y="184785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63" name="Skiplist link"/>
          <p:cNvSpPr/>
          <p:nvPr/>
        </p:nvSpPr>
        <p:spPr>
          <a:xfrm>
            <a:off x="4524375" y="2171700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4" name="Skiplist link"/>
          <p:cNvSpPr/>
          <p:nvPr/>
        </p:nvSpPr>
        <p:spPr>
          <a:xfrm>
            <a:off x="4962525" y="2171700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5" name="Skiplist link"/>
          <p:cNvSpPr/>
          <p:nvPr/>
        </p:nvSpPr>
        <p:spPr>
          <a:xfrm>
            <a:off x="5467350" y="2171700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6" name="Text 9"/>
          <p:cNvSpPr/>
          <p:nvPr/>
        </p:nvSpPr>
        <p:spPr>
          <a:xfrm>
            <a:off x="4286250" y="20859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67" name="Text 9"/>
          <p:cNvSpPr/>
          <p:nvPr/>
        </p:nvSpPr>
        <p:spPr>
          <a:xfrm>
            <a:off x="4581525" y="20859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900" dirty="0"/>
          </a:p>
        </p:txBody>
      </p:sp>
      <p:sp>
        <p:nvSpPr>
          <p:cNvPr id="68" name="Text 9"/>
          <p:cNvSpPr/>
          <p:nvPr/>
        </p:nvSpPr>
        <p:spPr>
          <a:xfrm>
            <a:off x="5086350" y="20859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</a:t>
            </a:r>
            <a:endParaRPr lang="en-US" sz="900" dirty="0"/>
          </a:p>
        </p:txBody>
      </p:sp>
      <p:sp>
        <p:nvSpPr>
          <p:cNvPr id="69" name="Text 9"/>
          <p:cNvSpPr/>
          <p:nvPr/>
        </p:nvSpPr>
        <p:spPr>
          <a:xfrm>
            <a:off x="6657975" y="20859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70" name="Skiplist link"/>
          <p:cNvSpPr/>
          <p:nvPr/>
        </p:nvSpPr>
        <p:spPr>
          <a:xfrm>
            <a:off x="4524375" y="240982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1" name="Skiplist link"/>
          <p:cNvSpPr/>
          <p:nvPr/>
        </p:nvSpPr>
        <p:spPr>
          <a:xfrm>
            <a:off x="4962525" y="240982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2" name="Skiplist link"/>
          <p:cNvSpPr/>
          <p:nvPr/>
        </p:nvSpPr>
        <p:spPr>
          <a:xfrm>
            <a:off x="5467350" y="2409825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3" name="Text 9"/>
          <p:cNvSpPr/>
          <p:nvPr/>
        </p:nvSpPr>
        <p:spPr>
          <a:xfrm>
            <a:off x="4286250" y="23241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74" name="Text 9"/>
          <p:cNvSpPr/>
          <p:nvPr/>
        </p:nvSpPr>
        <p:spPr>
          <a:xfrm>
            <a:off x="4581525" y="23241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A:30</a:t>
            </a:r>
            <a:endParaRPr lang="en-US" sz="900" dirty="0"/>
          </a:p>
        </p:txBody>
      </p:sp>
      <p:sp>
        <p:nvSpPr>
          <p:cNvPr id="75" name="Text 9"/>
          <p:cNvSpPr/>
          <p:nvPr/>
        </p:nvSpPr>
        <p:spPr>
          <a:xfrm>
            <a:off x="5086350" y="23241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K:32</a:t>
            </a:r>
            <a:endParaRPr lang="en-US" sz="900" dirty="0"/>
          </a:p>
        </p:txBody>
      </p:sp>
      <p:sp>
        <p:nvSpPr>
          <p:cNvPr id="76" name="Text 9"/>
          <p:cNvSpPr/>
          <p:nvPr/>
        </p:nvSpPr>
        <p:spPr>
          <a:xfrm>
            <a:off x="6657975" y="23241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77" name="Skiplist link"/>
          <p:cNvSpPr/>
          <p:nvPr/>
        </p:nvSpPr>
        <p:spPr>
          <a:xfrm>
            <a:off x="4524375" y="3886200"/>
            <a:ext cx="21336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8" name="Text 9"/>
          <p:cNvSpPr/>
          <p:nvPr/>
        </p:nvSpPr>
        <p:spPr>
          <a:xfrm>
            <a:off x="4286250" y="38004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79" name="Text 9"/>
          <p:cNvSpPr/>
          <p:nvPr/>
        </p:nvSpPr>
        <p:spPr>
          <a:xfrm>
            <a:off x="6657975" y="38004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80" name="Skiplist link"/>
          <p:cNvSpPr/>
          <p:nvPr/>
        </p:nvSpPr>
        <p:spPr>
          <a:xfrm>
            <a:off x="4524375" y="4124325"/>
            <a:ext cx="21336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1" name="Text 9"/>
          <p:cNvSpPr/>
          <p:nvPr/>
        </p:nvSpPr>
        <p:spPr>
          <a:xfrm>
            <a:off x="4286250" y="40386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82" name="Text 9"/>
          <p:cNvSpPr/>
          <p:nvPr/>
        </p:nvSpPr>
        <p:spPr>
          <a:xfrm>
            <a:off x="6657975" y="40386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83" name="Skiplist link"/>
          <p:cNvSpPr/>
          <p:nvPr/>
        </p:nvSpPr>
        <p:spPr>
          <a:xfrm>
            <a:off x="4524375" y="4362450"/>
            <a:ext cx="21336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4" name="Text 9"/>
          <p:cNvSpPr/>
          <p:nvPr/>
        </p:nvSpPr>
        <p:spPr>
          <a:xfrm>
            <a:off x="4286250" y="427672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85" name="Text 9"/>
          <p:cNvSpPr/>
          <p:nvPr/>
        </p:nvSpPr>
        <p:spPr>
          <a:xfrm>
            <a:off x="6657975" y="427672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86" name="Text 9"/>
          <p:cNvSpPr/>
          <p:nvPr/>
        </p:nvSpPr>
        <p:spPr>
          <a:xfrm>
            <a:off x="4480560" y="1527048"/>
            <a:ext cx="2148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Skiplist</a:t>
            </a:r>
            <a:endParaRPr lang="en-US" sz="1000" dirty="0"/>
          </a:p>
        </p:txBody>
      </p:sp>
    </p:spTree>
  </p:cSld>
  <p:clrMapOvr>
    <a:masterClrMapping/>
  </p:clrMapOvr>
  <p:transition advClick="0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1097280"/>
            <a:ext cx="1417320" cy="1298448"/>
          </a:xfrm>
          <a:prstGeom prst="roundRect">
            <a:avLst>
              <a:gd name="adj" fmla="val 8451"/>
            </a:avLst>
          </a:prstGeom>
          <a:solidFill>
            <a:srgbClr val="FFFFFF"/>
          </a:solidFill>
          <a:ln w="15240">
            <a:solidFill>
              <a:srgbClr val="C8D0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40080" y="1234440"/>
            <a:ext cx="1143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Insert / update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" y="1609344"/>
            <a:ext cx="1143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2F6F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PUT(H, 31)</a:t>
            </a:r>
            <a:endParaRPr lang="en-US" sz="1700" dirty="0"/>
          </a:p>
        </p:txBody>
      </p:sp>
      <p:sp>
        <p:nvSpPr>
          <p:cNvPr id="6" name="Shape 7"/>
          <p:cNvSpPr/>
          <p:nvPr/>
        </p:nvSpPr>
        <p:spPr>
          <a:xfrm>
            <a:off x="4242816" y="1051560"/>
            <a:ext cx="2633472" cy="1865376"/>
          </a:xfrm>
          <a:prstGeom prst="roundRect">
            <a:avLst>
              <a:gd name="adj" fmla="val 588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8"/>
          <p:cNvSpPr/>
          <p:nvPr/>
        </p:nvSpPr>
        <p:spPr>
          <a:xfrm>
            <a:off x="4480560" y="1216152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Active MemTable</a:t>
            </a:r>
            <a:endParaRPr lang="en-US" sz="1700" dirty="0"/>
          </a:p>
        </p:txBody>
      </p:sp>
      <p:sp>
        <p:nvSpPr>
          <p:cNvPr id="9" name="Shape 12"/>
          <p:cNvSpPr/>
          <p:nvPr/>
        </p:nvSpPr>
        <p:spPr>
          <a:xfrm>
            <a:off x="7360920" y="941832"/>
            <a:ext cx="4315968" cy="4892040"/>
          </a:xfrm>
          <a:prstGeom prst="roundRect">
            <a:avLst>
              <a:gd name="adj" fmla="val 2542"/>
            </a:avLst>
          </a:prstGeom>
          <a:solidFill>
            <a:srgbClr val="FCFDFE"/>
          </a:solidFill>
          <a:ln w="15240">
            <a:solidFill>
              <a:srgbClr val="D4DA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13"/>
          <p:cNvSpPr/>
          <p:nvPr/>
        </p:nvSpPr>
        <p:spPr>
          <a:xfrm>
            <a:off x="7571232" y="1097280"/>
            <a:ext cx="3840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Disk: immutable SSTables</a:t>
            </a:r>
            <a:endParaRPr lang="en-US" sz="1900" dirty="0"/>
          </a:p>
        </p:txBody>
      </p:sp>
      <p:sp>
        <p:nvSpPr>
          <p:cNvPr id="11" name="Text 14"/>
          <p:cNvSpPr/>
          <p:nvPr/>
        </p:nvSpPr>
        <p:spPr>
          <a:xfrm>
            <a:off x="7571232" y="186537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L0</a:t>
            </a:r>
            <a:endParaRPr lang="en-US" sz="1600" dirty="0"/>
          </a:p>
        </p:txBody>
      </p:sp>
      <p:sp>
        <p:nvSpPr>
          <p:cNvPr id="12" name="Text 15"/>
          <p:cNvSpPr/>
          <p:nvPr/>
        </p:nvSpPr>
        <p:spPr>
          <a:xfrm>
            <a:off x="7571232" y="3538728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</a:t>
            </a:r>
            <a:endParaRPr lang="en-US" sz="1600" dirty="0"/>
          </a:p>
        </p:txBody>
      </p:sp>
      <p:sp>
        <p:nvSpPr>
          <p:cNvPr id="13" name="Text 16"/>
          <p:cNvSpPr/>
          <p:nvPr/>
        </p:nvSpPr>
        <p:spPr>
          <a:xfrm>
            <a:off x="7571232" y="497433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L2</a:t>
            </a:r>
            <a:endParaRPr lang="en-US" sz="1600" dirty="0"/>
          </a:p>
        </p:txBody>
      </p:sp>
      <p:sp>
        <p:nvSpPr>
          <p:cNvPr id="14" name="Shape 17"/>
          <p:cNvSpPr/>
          <p:nvPr/>
        </p:nvSpPr>
        <p:spPr>
          <a:xfrm>
            <a:off x="8028432" y="2039112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8"/>
          <p:cNvSpPr/>
          <p:nvPr/>
        </p:nvSpPr>
        <p:spPr>
          <a:xfrm>
            <a:off x="8028432" y="3712464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9"/>
          <p:cNvSpPr/>
          <p:nvPr/>
        </p:nvSpPr>
        <p:spPr>
          <a:xfrm>
            <a:off x="8028432" y="5138928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20"/>
          <p:cNvSpPr/>
          <p:nvPr/>
        </p:nvSpPr>
        <p:spPr>
          <a:xfrm>
            <a:off x="502920" y="4754880"/>
            <a:ext cx="6373368" cy="1078992"/>
          </a:xfrm>
          <a:prstGeom prst="roundRect">
            <a:avLst>
              <a:gd name="adj" fmla="val 10169"/>
            </a:avLst>
          </a:prstGeom>
          <a:solidFill>
            <a:srgbClr val="FFFFFF"/>
          </a:solidFill>
          <a:ln w="1524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21"/>
          <p:cNvSpPr/>
          <p:nvPr/>
        </p:nvSpPr>
        <p:spPr>
          <a:xfrm>
            <a:off x="758952" y="4919472"/>
            <a:ext cx="58795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700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Update H to 31, newer than H:20 in L0 and H:2 in L1.</a:t>
            </a:r>
            <a:endParaRPr lang="en-US" sz="1700" dirty="0"/>
          </a:p>
        </p:txBody>
      </p:sp>
      <p:sp>
        <p:nvSpPr>
          <p:cNvPr id="19" name="Text 22"/>
          <p:cNvSpPr/>
          <p:nvPr/>
        </p:nvSpPr>
        <p:spPr>
          <a:xfrm>
            <a:off x="758952" y="5524500"/>
            <a:ext cx="5879592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MemTable is full. Freeze it to build the second L0 file.</a:t>
            </a:r>
            <a:endParaRPr lang="en-US" sz="1100" dirty="0"/>
          </a:p>
        </p:txBody>
      </p:sp>
      <p:sp>
        <p:nvSpPr>
          <p:cNvPr id="20" name="Shape 28"/>
          <p:cNvSpPr/>
          <p:nvPr/>
        </p:nvSpPr>
        <p:spPr>
          <a:xfrm>
            <a:off x="8183880" y="3971925"/>
            <a:ext cx="1426464" cy="847725"/>
          </a:xfrm>
          <a:prstGeom prst="roundRect">
            <a:avLst>
              <a:gd name="adj" fmla="val 1184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29"/>
          <p:cNvSpPr/>
          <p:nvPr/>
        </p:nvSpPr>
        <p:spPr>
          <a:xfrm>
            <a:off x="8275320" y="4029075"/>
            <a:ext cx="1243584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 file A</a:t>
            </a:r>
            <a:endParaRPr lang="en-US" sz="1100" dirty="0"/>
          </a:p>
        </p:txBody>
      </p:sp>
      <p:sp>
        <p:nvSpPr>
          <p:cNvPr id="22" name="Text 30"/>
          <p:cNvSpPr/>
          <p:nvPr/>
        </p:nvSpPr>
        <p:spPr>
          <a:xfrm>
            <a:off x="8275320" y="4514850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23" name="Text 31"/>
          <p:cNvSpPr/>
          <p:nvPr/>
        </p:nvSpPr>
        <p:spPr>
          <a:xfrm>
            <a:off x="8275320" y="42005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A:12 C:11</a:t>
            </a:r>
            <a:endParaRPr lang="en-US" sz="1000" dirty="0"/>
          </a:p>
        </p:txBody>
      </p:sp>
      <p:sp>
        <p:nvSpPr>
          <p:cNvPr id="24" name="Shape 32"/>
          <p:cNvSpPr/>
          <p:nvPr/>
        </p:nvSpPr>
        <p:spPr>
          <a:xfrm>
            <a:off x="9756648" y="3971925"/>
            <a:ext cx="1426464" cy="847725"/>
          </a:xfrm>
          <a:prstGeom prst="roundRect">
            <a:avLst>
              <a:gd name="adj" fmla="val 1184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33"/>
          <p:cNvSpPr/>
          <p:nvPr/>
        </p:nvSpPr>
        <p:spPr>
          <a:xfrm>
            <a:off x="9848088" y="4029075"/>
            <a:ext cx="1243584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 file B</a:t>
            </a:r>
            <a:endParaRPr lang="en-US" sz="1100" dirty="0"/>
          </a:p>
        </p:txBody>
      </p:sp>
      <p:sp>
        <p:nvSpPr>
          <p:cNvPr id="26" name="Text 34"/>
          <p:cNvSpPr/>
          <p:nvPr/>
        </p:nvSpPr>
        <p:spPr>
          <a:xfrm>
            <a:off x="9848088" y="4514850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27" name="Text 35"/>
          <p:cNvSpPr/>
          <p:nvPr/>
        </p:nvSpPr>
        <p:spPr>
          <a:xfrm>
            <a:off x="9848088" y="42005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H:2 K:6</a:t>
            </a:r>
            <a:endParaRPr lang="en-US" sz="1000" dirty="0"/>
          </a:p>
        </p:txBody>
      </p:sp>
      <p:sp>
        <p:nvSpPr>
          <p:cNvPr id="28" name="Text 36"/>
          <p:cNvSpPr/>
          <p:nvPr/>
        </p:nvSpPr>
        <p:spPr>
          <a:xfrm>
            <a:off x="8247888" y="4876800"/>
            <a:ext cx="28895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F6F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non-overlapping ranges</a:t>
            </a:r>
            <a:endParaRPr lang="en-US" sz="1100" dirty="0"/>
          </a:p>
        </p:txBody>
      </p:sp>
      <p:sp>
        <p:nvSpPr>
          <p:cNvPr id="29" name="Text 37">
            <a:hlinkClick r:id="rId3" action="ppaction://hlinksldjump" tooltip="← Back"/>
          </p:cNvPr>
          <p:cNvSpPr/>
          <p:nvPr/>
        </p:nvSpPr>
        <p:spPr>
          <a:xfrm>
            <a:off x="502920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 action="ppaction://hlinksldjump" tooltip="← Bac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← Back</a:t>
            </a:r>
            <a:endParaRPr lang="en-US" sz="1050" dirty="0"/>
          </a:p>
        </p:txBody>
      </p:sp>
      <p:sp>
        <p:nvSpPr>
          <p:cNvPr id="30" name="Text 38">
            <a:hlinkClick r:id="rId4" action="ppaction://hlinksldjump" tooltip="Reset"/>
          </p:cNvPr>
          <p:cNvSpPr/>
          <p:nvPr/>
        </p:nvSpPr>
        <p:spPr>
          <a:xfrm>
            <a:off x="1243584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 action="ppaction://hlinksldjump" tooltip="Rese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Reset</a:t>
            </a:r>
            <a:endParaRPr lang="en-US" sz="1050" dirty="0"/>
          </a:p>
        </p:txBody>
      </p:sp>
      <p:sp>
        <p:nvSpPr>
          <p:cNvPr id="31" name="Text 39">
            <a:hlinkClick r:id="rId5" action="ppaction://hlinksldjump" tooltip="Freeze MemTable"/>
          </p:cNvPr>
          <p:cNvSpPr/>
          <p:nvPr/>
        </p:nvSpPr>
        <p:spPr>
          <a:xfrm>
            <a:off x="4238625" y="6038850"/>
            <a:ext cx="2638425" cy="447675"/>
          </a:xfrm>
          <a:prstGeom prst="rect">
            <a:avLst/>
          </a:prstGeom>
          <a:solidFill>
            <a:srgbClr val="2E70FA"/>
          </a:solidFill>
          <a:ln w="12700">
            <a:solidFill>
              <a:srgbClr val="2E70F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u="sng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5" action="ppaction://hlinksldjump" tooltip="Freeze MemTab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Freeze MemTable</a:t>
            </a:r>
            <a:endParaRPr lang="en-US" sz="1500" dirty="0"/>
          </a:p>
        </p:txBody>
      </p:sp>
      <p:sp>
        <p:nvSpPr>
          <p:cNvPr id="32" name="Text 40"/>
          <p:cNvSpPr/>
          <p:nvPr/>
        </p:nvSpPr>
        <p:spPr>
          <a:xfrm>
            <a:off x="5667375" y="6581775"/>
            <a:ext cx="120967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50" dirty="0">
                <a:solidFill>
                  <a:srgbClr val="8B96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33 / 63</a:t>
            </a:r>
            <a:endParaRPr lang="en-US" sz="950" dirty="0"/>
          </a:p>
        </p:txBody>
      </p:sp>
      <p:sp>
        <p:nvSpPr>
          <p:cNvPr id="33" name="Shape 11"/>
          <p:cNvSpPr/>
          <p:nvPr/>
        </p:nvSpPr>
        <p:spPr>
          <a:xfrm>
            <a:off x="1924050" y="1743075"/>
            <a:ext cx="2314575" cy="0"/>
          </a:xfrm>
          <a:prstGeom prst="line">
            <a:avLst/>
          </a:prstGeom>
          <a:noFill/>
          <a:ln w="27940">
            <a:solidFill>
              <a:srgbClr val="2F6FEB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34" name="Shape 7"/>
          <p:cNvSpPr/>
          <p:nvPr/>
        </p:nvSpPr>
        <p:spPr>
          <a:xfrm>
            <a:off x="4238625" y="3086100"/>
            <a:ext cx="2638425" cy="1495425"/>
          </a:xfrm>
          <a:prstGeom prst="roundRect">
            <a:avLst>
              <a:gd name="adj" fmla="val 5882"/>
            </a:avLst>
          </a:prstGeom>
          <a:solidFill>
            <a:srgbClr val="FFF2DC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Text 8"/>
          <p:cNvSpPr/>
          <p:nvPr/>
        </p:nvSpPr>
        <p:spPr>
          <a:xfrm>
            <a:off x="4333875" y="3181350"/>
            <a:ext cx="2447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Immutable MemTable</a:t>
            </a:r>
            <a:endParaRPr lang="en-US" sz="1600" dirty="0"/>
          </a:p>
        </p:txBody>
      </p:sp>
      <p:sp>
        <p:nvSpPr>
          <p:cNvPr id="36" name="Text 30"/>
          <p:cNvSpPr/>
          <p:nvPr/>
        </p:nvSpPr>
        <p:spPr>
          <a:xfrm>
            <a:off x="8275320" y="4657725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37" name="Text 34"/>
          <p:cNvSpPr/>
          <p:nvPr/>
        </p:nvSpPr>
        <p:spPr>
          <a:xfrm>
            <a:off x="9848088" y="4657725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38" name="Text 9"/>
          <p:cNvSpPr/>
          <p:nvPr/>
        </p:nvSpPr>
        <p:spPr>
          <a:xfrm>
            <a:off x="7553325" y="5334000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filter: definitely absent or possibly present</a:t>
            </a:r>
            <a:endParaRPr lang="en-US" sz="1000" dirty="0"/>
          </a:p>
        </p:txBody>
      </p:sp>
      <p:sp>
        <p:nvSpPr>
          <p:cNvPr id="39" name="Text 9"/>
          <p:cNvSpPr/>
          <p:nvPr/>
        </p:nvSpPr>
        <p:spPr>
          <a:xfrm>
            <a:off x="7553325" y="5553075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file: key to position in the data file</a:t>
            </a:r>
            <a:endParaRPr lang="en-US" sz="1000" dirty="0"/>
          </a:p>
        </p:txBody>
      </p:sp>
      <p:sp>
        <p:nvSpPr>
          <p:cNvPr id="40" name="Text 31"/>
          <p:cNvSpPr/>
          <p:nvPr/>
        </p:nvSpPr>
        <p:spPr>
          <a:xfrm>
            <a:off x="8275320" y="43529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D:8 F:9</a:t>
            </a:r>
            <a:endParaRPr lang="en-US" sz="1000" dirty="0"/>
          </a:p>
        </p:txBody>
      </p:sp>
      <p:sp>
        <p:nvSpPr>
          <p:cNvPr id="41" name="Text 35"/>
          <p:cNvSpPr/>
          <p:nvPr/>
        </p:nvSpPr>
        <p:spPr>
          <a:xfrm>
            <a:off x="9848088" y="43529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L:7 M:5</a:t>
            </a:r>
            <a:endParaRPr lang="en-US" sz="1000" dirty="0"/>
          </a:p>
        </p:txBody>
      </p:sp>
      <p:sp>
        <p:nvSpPr>
          <p:cNvPr id="42" name="Text 9"/>
          <p:cNvSpPr/>
          <p:nvPr/>
        </p:nvSpPr>
        <p:spPr>
          <a:xfrm>
            <a:off x="4295775" y="3495675"/>
            <a:ext cx="25241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Read-only skiplist · empty</a:t>
            </a:r>
            <a:endParaRPr lang="en-US" sz="1000" dirty="0"/>
          </a:p>
        </p:txBody>
      </p:sp>
      <p:sp>
        <p:nvSpPr>
          <p:cNvPr id="43" name="Shape 24"/>
          <p:cNvSpPr/>
          <p:nvPr/>
        </p:nvSpPr>
        <p:spPr>
          <a:xfrm>
            <a:off x="9048750" y="2200275"/>
            <a:ext cx="1619250" cy="1047750"/>
          </a:xfrm>
          <a:prstGeom prst="roundRect">
            <a:avLst>
              <a:gd name="adj" fmla="val 11842"/>
            </a:avLst>
          </a:prstGeom>
          <a:solidFill>
            <a:srgbClr val="E5F6EF"/>
          </a:solidFill>
          <a:ln w="15240">
            <a:solidFill>
              <a:srgbClr val="9CDB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4" name="Text 8"/>
          <p:cNvSpPr/>
          <p:nvPr/>
        </p:nvSpPr>
        <p:spPr>
          <a:xfrm>
            <a:off x="9124950" y="2247900"/>
            <a:ext cx="1485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SSTable #4</a:t>
            </a:r>
            <a:endParaRPr lang="en-US" sz="1100" dirty="0"/>
          </a:p>
        </p:txBody>
      </p:sp>
      <p:sp>
        <p:nvSpPr>
          <p:cNvPr id="45" name="Text 9"/>
          <p:cNvSpPr/>
          <p:nvPr/>
        </p:nvSpPr>
        <p:spPr>
          <a:xfrm>
            <a:off x="9124950" y="2466975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C:21 F:22</a:t>
            </a:r>
            <a:endParaRPr lang="en-US" sz="1200" dirty="0"/>
          </a:p>
        </p:txBody>
      </p:sp>
      <p:sp>
        <p:nvSpPr>
          <p:cNvPr id="46" name="Text 9"/>
          <p:cNvSpPr/>
          <p:nvPr/>
        </p:nvSpPr>
        <p:spPr>
          <a:xfrm>
            <a:off x="9124950" y="2647950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H:20</a:t>
            </a:r>
            <a:endParaRPr lang="en-US" sz="1200" dirty="0"/>
          </a:p>
        </p:txBody>
      </p:sp>
      <p:sp>
        <p:nvSpPr>
          <p:cNvPr id="47" name="Text 9"/>
          <p:cNvSpPr/>
          <p:nvPr/>
        </p:nvSpPr>
        <p:spPr>
          <a:xfrm>
            <a:off x="9124950" y="284797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48" name="Text 9"/>
          <p:cNvSpPr/>
          <p:nvPr/>
        </p:nvSpPr>
        <p:spPr>
          <a:xfrm>
            <a:off x="9124950" y="301942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49" name="Text 8"/>
          <p:cNvSpPr/>
          <p:nvPr/>
        </p:nvSpPr>
        <p:spPr>
          <a:xfrm>
            <a:off x="504825" y="3095625"/>
            <a:ext cx="32861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 updates</a:t>
            </a:r>
            <a:endParaRPr lang="en-US" sz="1600" dirty="0"/>
          </a:p>
        </p:txBody>
      </p:sp>
      <p:sp>
        <p:nvSpPr>
          <p:cNvPr id="50" name="Text 9"/>
          <p:cNvSpPr/>
          <p:nvPr/>
        </p:nvSpPr>
        <p:spPr>
          <a:xfrm>
            <a:off x="504825" y="3467100"/>
            <a:ext cx="3286125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Fourth run: H:20 C:21 F:22</a:t>
            </a:r>
            <a:endParaRPr lang="en-US" sz="1300" dirty="0"/>
          </a:p>
        </p:txBody>
      </p:sp>
      <p:sp>
        <p:nvSpPr>
          <p:cNvPr id="51" name="Text 9"/>
          <p:cNvSpPr/>
          <p:nvPr/>
        </p:nvSpPr>
        <p:spPr>
          <a:xfrm>
            <a:off x="504825" y="3724275"/>
            <a:ext cx="3286125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Fifth run: K:32 A:30 H:31</a:t>
            </a:r>
            <a:endParaRPr lang="en-US" sz="1300" dirty="0"/>
          </a:p>
        </p:txBody>
      </p:sp>
      <p:sp>
        <p:nvSpPr>
          <p:cNvPr id="52" name="Skiplist link"/>
          <p:cNvSpPr/>
          <p:nvPr/>
        </p:nvSpPr>
        <p:spPr>
          <a:xfrm>
            <a:off x="4772025" y="22574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3" name="Skiplist link"/>
          <p:cNvSpPr/>
          <p:nvPr/>
        </p:nvSpPr>
        <p:spPr>
          <a:xfrm>
            <a:off x="4772025" y="201930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4" name="Skiplist link"/>
          <p:cNvSpPr/>
          <p:nvPr/>
        </p:nvSpPr>
        <p:spPr>
          <a:xfrm>
            <a:off x="5276850" y="22574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5" name="Skiplist link"/>
          <p:cNvSpPr/>
          <p:nvPr/>
        </p:nvSpPr>
        <p:spPr>
          <a:xfrm>
            <a:off x="5781675" y="22574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6" name="Skiplist link"/>
          <p:cNvSpPr/>
          <p:nvPr/>
        </p:nvSpPr>
        <p:spPr>
          <a:xfrm>
            <a:off x="5781675" y="201930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7" name="Skiplist link"/>
          <p:cNvSpPr/>
          <p:nvPr/>
        </p:nvSpPr>
        <p:spPr>
          <a:xfrm>
            <a:off x="4524375" y="193357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8" name="Skiplist link"/>
          <p:cNvSpPr/>
          <p:nvPr/>
        </p:nvSpPr>
        <p:spPr>
          <a:xfrm>
            <a:off x="4962525" y="1933575"/>
            <a:ext cx="6286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9" name="Skiplist link"/>
          <p:cNvSpPr/>
          <p:nvPr/>
        </p:nvSpPr>
        <p:spPr>
          <a:xfrm>
            <a:off x="5972175" y="1933575"/>
            <a:ext cx="6858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0" name="Text 9"/>
          <p:cNvSpPr/>
          <p:nvPr/>
        </p:nvSpPr>
        <p:spPr>
          <a:xfrm>
            <a:off x="4286250" y="184785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61" name="Text 9"/>
          <p:cNvSpPr/>
          <p:nvPr/>
        </p:nvSpPr>
        <p:spPr>
          <a:xfrm>
            <a:off x="4581525" y="184785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900" dirty="0"/>
          </a:p>
        </p:txBody>
      </p:sp>
      <p:sp>
        <p:nvSpPr>
          <p:cNvPr id="62" name="Text 9"/>
          <p:cNvSpPr/>
          <p:nvPr/>
        </p:nvSpPr>
        <p:spPr>
          <a:xfrm>
            <a:off x="5591175" y="184785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</a:t>
            </a:r>
            <a:endParaRPr lang="en-US" sz="900" dirty="0"/>
          </a:p>
        </p:txBody>
      </p:sp>
      <p:sp>
        <p:nvSpPr>
          <p:cNvPr id="63" name="Text 9"/>
          <p:cNvSpPr/>
          <p:nvPr/>
        </p:nvSpPr>
        <p:spPr>
          <a:xfrm>
            <a:off x="6657975" y="184785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64" name="Skiplist link"/>
          <p:cNvSpPr/>
          <p:nvPr/>
        </p:nvSpPr>
        <p:spPr>
          <a:xfrm>
            <a:off x="4524375" y="2171700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5" name="Skiplist link"/>
          <p:cNvSpPr/>
          <p:nvPr/>
        </p:nvSpPr>
        <p:spPr>
          <a:xfrm>
            <a:off x="4962525" y="2171700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6" name="Skiplist link"/>
          <p:cNvSpPr/>
          <p:nvPr/>
        </p:nvSpPr>
        <p:spPr>
          <a:xfrm>
            <a:off x="5467350" y="2171700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7" name="Skiplist link"/>
          <p:cNvSpPr/>
          <p:nvPr/>
        </p:nvSpPr>
        <p:spPr>
          <a:xfrm>
            <a:off x="5972175" y="2171700"/>
            <a:ext cx="6858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8" name="Text 9"/>
          <p:cNvSpPr/>
          <p:nvPr/>
        </p:nvSpPr>
        <p:spPr>
          <a:xfrm>
            <a:off x="4286250" y="20859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69" name="Text 9"/>
          <p:cNvSpPr/>
          <p:nvPr/>
        </p:nvSpPr>
        <p:spPr>
          <a:xfrm>
            <a:off x="4581525" y="20859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900" dirty="0"/>
          </a:p>
        </p:txBody>
      </p:sp>
      <p:sp>
        <p:nvSpPr>
          <p:cNvPr id="70" name="Text 9"/>
          <p:cNvSpPr/>
          <p:nvPr/>
        </p:nvSpPr>
        <p:spPr>
          <a:xfrm>
            <a:off x="5086350" y="20859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</a:t>
            </a:r>
            <a:endParaRPr lang="en-US" sz="900" dirty="0"/>
          </a:p>
        </p:txBody>
      </p:sp>
      <p:sp>
        <p:nvSpPr>
          <p:cNvPr id="71" name="Text 9"/>
          <p:cNvSpPr/>
          <p:nvPr/>
        </p:nvSpPr>
        <p:spPr>
          <a:xfrm>
            <a:off x="5591175" y="20859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</a:t>
            </a:r>
            <a:endParaRPr lang="en-US" sz="900" dirty="0"/>
          </a:p>
        </p:txBody>
      </p:sp>
      <p:sp>
        <p:nvSpPr>
          <p:cNvPr id="72" name="Text 9"/>
          <p:cNvSpPr/>
          <p:nvPr/>
        </p:nvSpPr>
        <p:spPr>
          <a:xfrm>
            <a:off x="6657975" y="20859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73" name="Skiplist link"/>
          <p:cNvSpPr/>
          <p:nvPr/>
        </p:nvSpPr>
        <p:spPr>
          <a:xfrm>
            <a:off x="4524375" y="240982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4" name="Skiplist link"/>
          <p:cNvSpPr/>
          <p:nvPr/>
        </p:nvSpPr>
        <p:spPr>
          <a:xfrm>
            <a:off x="4962525" y="240982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5" name="Skiplist link"/>
          <p:cNvSpPr/>
          <p:nvPr/>
        </p:nvSpPr>
        <p:spPr>
          <a:xfrm>
            <a:off x="5467350" y="240982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6" name="Skiplist link"/>
          <p:cNvSpPr/>
          <p:nvPr/>
        </p:nvSpPr>
        <p:spPr>
          <a:xfrm>
            <a:off x="5972175" y="2409825"/>
            <a:ext cx="6858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7" name="Text 9"/>
          <p:cNvSpPr/>
          <p:nvPr/>
        </p:nvSpPr>
        <p:spPr>
          <a:xfrm>
            <a:off x="4286250" y="23241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78" name="Text 9"/>
          <p:cNvSpPr/>
          <p:nvPr/>
        </p:nvSpPr>
        <p:spPr>
          <a:xfrm>
            <a:off x="4581525" y="23241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A:30</a:t>
            </a:r>
            <a:endParaRPr lang="en-US" sz="900" dirty="0"/>
          </a:p>
        </p:txBody>
      </p:sp>
      <p:sp>
        <p:nvSpPr>
          <p:cNvPr id="79" name="Text 9"/>
          <p:cNvSpPr/>
          <p:nvPr/>
        </p:nvSpPr>
        <p:spPr>
          <a:xfrm>
            <a:off x="5086350" y="23241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H:31</a:t>
            </a:r>
            <a:endParaRPr lang="en-US" sz="900" dirty="0"/>
          </a:p>
        </p:txBody>
      </p:sp>
      <p:sp>
        <p:nvSpPr>
          <p:cNvPr id="80" name="Text 9"/>
          <p:cNvSpPr/>
          <p:nvPr/>
        </p:nvSpPr>
        <p:spPr>
          <a:xfrm>
            <a:off x="5591175" y="23241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K:32</a:t>
            </a:r>
            <a:endParaRPr lang="en-US" sz="900" dirty="0"/>
          </a:p>
        </p:txBody>
      </p:sp>
      <p:sp>
        <p:nvSpPr>
          <p:cNvPr id="81" name="Text 9"/>
          <p:cNvSpPr/>
          <p:nvPr/>
        </p:nvSpPr>
        <p:spPr>
          <a:xfrm>
            <a:off x="6657975" y="23241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82" name="Skiplist link"/>
          <p:cNvSpPr/>
          <p:nvPr/>
        </p:nvSpPr>
        <p:spPr>
          <a:xfrm>
            <a:off x="4524375" y="3886200"/>
            <a:ext cx="21336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3" name="Text 9"/>
          <p:cNvSpPr/>
          <p:nvPr/>
        </p:nvSpPr>
        <p:spPr>
          <a:xfrm>
            <a:off x="4286250" y="38004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84" name="Text 9"/>
          <p:cNvSpPr/>
          <p:nvPr/>
        </p:nvSpPr>
        <p:spPr>
          <a:xfrm>
            <a:off x="6657975" y="38004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85" name="Skiplist link"/>
          <p:cNvSpPr/>
          <p:nvPr/>
        </p:nvSpPr>
        <p:spPr>
          <a:xfrm>
            <a:off x="4524375" y="4124325"/>
            <a:ext cx="21336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6" name="Text 9"/>
          <p:cNvSpPr/>
          <p:nvPr/>
        </p:nvSpPr>
        <p:spPr>
          <a:xfrm>
            <a:off x="4286250" y="40386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87" name="Text 9"/>
          <p:cNvSpPr/>
          <p:nvPr/>
        </p:nvSpPr>
        <p:spPr>
          <a:xfrm>
            <a:off x="6657975" y="40386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88" name="Skiplist link"/>
          <p:cNvSpPr/>
          <p:nvPr/>
        </p:nvSpPr>
        <p:spPr>
          <a:xfrm>
            <a:off x="4524375" y="4362450"/>
            <a:ext cx="21336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9" name="Text 9"/>
          <p:cNvSpPr/>
          <p:nvPr/>
        </p:nvSpPr>
        <p:spPr>
          <a:xfrm>
            <a:off x="4286250" y="427672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90" name="Text 9"/>
          <p:cNvSpPr/>
          <p:nvPr/>
        </p:nvSpPr>
        <p:spPr>
          <a:xfrm>
            <a:off x="6657975" y="427672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91" name="Text 9"/>
          <p:cNvSpPr/>
          <p:nvPr/>
        </p:nvSpPr>
        <p:spPr>
          <a:xfrm>
            <a:off x="4480560" y="1527048"/>
            <a:ext cx="2148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Skiplist</a:t>
            </a:r>
            <a:endParaRPr lang="en-US" sz="1000" dirty="0"/>
          </a:p>
        </p:txBody>
      </p:sp>
    </p:spTree>
  </p:cSld>
  <p:clrMapOvr>
    <a:masterClrMapping/>
  </p:clrMapOvr>
  <p:transition advClick="0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7"/>
          <p:cNvSpPr/>
          <p:nvPr/>
        </p:nvSpPr>
        <p:spPr>
          <a:xfrm>
            <a:off x="4242816" y="1051560"/>
            <a:ext cx="2633472" cy="1865376"/>
          </a:xfrm>
          <a:prstGeom prst="roundRect">
            <a:avLst>
              <a:gd name="adj" fmla="val 588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8"/>
          <p:cNvSpPr/>
          <p:nvPr/>
        </p:nvSpPr>
        <p:spPr>
          <a:xfrm>
            <a:off x="4480560" y="1216152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Active MemTable</a:t>
            </a:r>
            <a:endParaRPr lang="en-US" sz="1700" dirty="0"/>
          </a:p>
        </p:txBody>
      </p:sp>
      <p:sp>
        <p:nvSpPr>
          <p:cNvPr id="5" name="Shape 12"/>
          <p:cNvSpPr/>
          <p:nvPr/>
        </p:nvSpPr>
        <p:spPr>
          <a:xfrm>
            <a:off x="7360920" y="941832"/>
            <a:ext cx="4315968" cy="4892040"/>
          </a:xfrm>
          <a:prstGeom prst="roundRect">
            <a:avLst>
              <a:gd name="adj" fmla="val 2542"/>
            </a:avLst>
          </a:prstGeom>
          <a:solidFill>
            <a:srgbClr val="FCFDFE"/>
          </a:solidFill>
          <a:ln w="15240">
            <a:solidFill>
              <a:srgbClr val="D4DA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13"/>
          <p:cNvSpPr/>
          <p:nvPr/>
        </p:nvSpPr>
        <p:spPr>
          <a:xfrm>
            <a:off x="7571232" y="1097280"/>
            <a:ext cx="3840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Disk: immutable SSTables</a:t>
            </a:r>
            <a:endParaRPr lang="en-US" sz="1900" dirty="0"/>
          </a:p>
        </p:txBody>
      </p:sp>
      <p:sp>
        <p:nvSpPr>
          <p:cNvPr id="7" name="Text 14"/>
          <p:cNvSpPr/>
          <p:nvPr/>
        </p:nvSpPr>
        <p:spPr>
          <a:xfrm>
            <a:off x="7571232" y="186537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L0</a:t>
            </a:r>
            <a:endParaRPr lang="en-US" sz="1600" dirty="0"/>
          </a:p>
        </p:txBody>
      </p:sp>
      <p:sp>
        <p:nvSpPr>
          <p:cNvPr id="8" name="Text 15"/>
          <p:cNvSpPr/>
          <p:nvPr/>
        </p:nvSpPr>
        <p:spPr>
          <a:xfrm>
            <a:off x="7571232" y="3538728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</a:t>
            </a:r>
            <a:endParaRPr lang="en-US" sz="1600" dirty="0"/>
          </a:p>
        </p:txBody>
      </p:sp>
      <p:sp>
        <p:nvSpPr>
          <p:cNvPr id="9" name="Text 16"/>
          <p:cNvSpPr/>
          <p:nvPr/>
        </p:nvSpPr>
        <p:spPr>
          <a:xfrm>
            <a:off x="7571232" y="497433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L2</a:t>
            </a:r>
            <a:endParaRPr lang="en-US" sz="1600" dirty="0"/>
          </a:p>
        </p:txBody>
      </p:sp>
      <p:sp>
        <p:nvSpPr>
          <p:cNvPr id="10" name="Shape 17"/>
          <p:cNvSpPr/>
          <p:nvPr/>
        </p:nvSpPr>
        <p:spPr>
          <a:xfrm>
            <a:off x="8028432" y="2039112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18"/>
          <p:cNvSpPr/>
          <p:nvPr/>
        </p:nvSpPr>
        <p:spPr>
          <a:xfrm>
            <a:off x="8028432" y="3712464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9"/>
          <p:cNvSpPr/>
          <p:nvPr/>
        </p:nvSpPr>
        <p:spPr>
          <a:xfrm>
            <a:off x="8028432" y="5138928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20"/>
          <p:cNvSpPr/>
          <p:nvPr/>
        </p:nvSpPr>
        <p:spPr>
          <a:xfrm>
            <a:off x="502920" y="4754880"/>
            <a:ext cx="6373368" cy="1078992"/>
          </a:xfrm>
          <a:prstGeom prst="roundRect">
            <a:avLst>
              <a:gd name="adj" fmla="val 10169"/>
            </a:avLst>
          </a:prstGeom>
          <a:solidFill>
            <a:srgbClr val="FFFFFF"/>
          </a:solidFill>
          <a:ln w="1524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21"/>
          <p:cNvSpPr/>
          <p:nvPr/>
        </p:nvSpPr>
        <p:spPr>
          <a:xfrm>
            <a:off x="758952" y="4919472"/>
            <a:ext cx="58795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700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Freeze the full MemTable. A fresh active MemTable is ready.</a:t>
            </a:r>
            <a:endParaRPr lang="en-US" sz="1700" dirty="0"/>
          </a:p>
        </p:txBody>
      </p:sp>
      <p:sp>
        <p:nvSpPr>
          <p:cNvPr id="15" name="Text 22"/>
          <p:cNvSpPr/>
          <p:nvPr/>
        </p:nvSpPr>
        <p:spPr>
          <a:xfrm>
            <a:off x="758952" y="5524500"/>
            <a:ext cx="5879592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immutable buffer holds K:32, A:30 and H:31.</a:t>
            </a:r>
            <a:endParaRPr lang="en-US" sz="1100" dirty="0"/>
          </a:p>
        </p:txBody>
      </p:sp>
      <p:sp>
        <p:nvSpPr>
          <p:cNvPr id="16" name="Shape 28"/>
          <p:cNvSpPr/>
          <p:nvPr/>
        </p:nvSpPr>
        <p:spPr>
          <a:xfrm>
            <a:off x="8183880" y="3971925"/>
            <a:ext cx="1426464" cy="847725"/>
          </a:xfrm>
          <a:prstGeom prst="roundRect">
            <a:avLst>
              <a:gd name="adj" fmla="val 1184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29"/>
          <p:cNvSpPr/>
          <p:nvPr/>
        </p:nvSpPr>
        <p:spPr>
          <a:xfrm>
            <a:off x="8275320" y="4029075"/>
            <a:ext cx="1243584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 file A</a:t>
            </a:r>
            <a:endParaRPr lang="en-US" sz="1100" dirty="0"/>
          </a:p>
        </p:txBody>
      </p:sp>
      <p:sp>
        <p:nvSpPr>
          <p:cNvPr id="18" name="Text 30"/>
          <p:cNvSpPr/>
          <p:nvPr/>
        </p:nvSpPr>
        <p:spPr>
          <a:xfrm>
            <a:off x="8275320" y="4514850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19" name="Text 31"/>
          <p:cNvSpPr/>
          <p:nvPr/>
        </p:nvSpPr>
        <p:spPr>
          <a:xfrm>
            <a:off x="8275320" y="42005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A:12 C:11</a:t>
            </a:r>
            <a:endParaRPr lang="en-US" sz="1000" dirty="0"/>
          </a:p>
        </p:txBody>
      </p:sp>
      <p:sp>
        <p:nvSpPr>
          <p:cNvPr id="20" name="Shape 32"/>
          <p:cNvSpPr/>
          <p:nvPr/>
        </p:nvSpPr>
        <p:spPr>
          <a:xfrm>
            <a:off x="9756648" y="3971925"/>
            <a:ext cx="1426464" cy="847725"/>
          </a:xfrm>
          <a:prstGeom prst="roundRect">
            <a:avLst>
              <a:gd name="adj" fmla="val 1184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33"/>
          <p:cNvSpPr/>
          <p:nvPr/>
        </p:nvSpPr>
        <p:spPr>
          <a:xfrm>
            <a:off x="9848088" y="4029075"/>
            <a:ext cx="1243584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 file B</a:t>
            </a:r>
            <a:endParaRPr lang="en-US" sz="1100" dirty="0"/>
          </a:p>
        </p:txBody>
      </p:sp>
      <p:sp>
        <p:nvSpPr>
          <p:cNvPr id="22" name="Text 34"/>
          <p:cNvSpPr/>
          <p:nvPr/>
        </p:nvSpPr>
        <p:spPr>
          <a:xfrm>
            <a:off x="9848088" y="4514850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23" name="Text 35"/>
          <p:cNvSpPr/>
          <p:nvPr/>
        </p:nvSpPr>
        <p:spPr>
          <a:xfrm>
            <a:off x="9848088" y="42005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H:2 K:6</a:t>
            </a:r>
            <a:endParaRPr lang="en-US" sz="1000" dirty="0"/>
          </a:p>
        </p:txBody>
      </p:sp>
      <p:sp>
        <p:nvSpPr>
          <p:cNvPr id="24" name="Text 36"/>
          <p:cNvSpPr/>
          <p:nvPr/>
        </p:nvSpPr>
        <p:spPr>
          <a:xfrm>
            <a:off x="8247888" y="4876800"/>
            <a:ext cx="28895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F6F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non-overlapping ranges</a:t>
            </a:r>
            <a:endParaRPr lang="en-US" sz="1100" dirty="0"/>
          </a:p>
        </p:txBody>
      </p:sp>
      <p:sp>
        <p:nvSpPr>
          <p:cNvPr id="25" name="Text 37">
            <a:hlinkClick r:id="rId3" action="ppaction://hlinksldjump" tooltip="← Back"/>
          </p:cNvPr>
          <p:cNvSpPr/>
          <p:nvPr/>
        </p:nvSpPr>
        <p:spPr>
          <a:xfrm>
            <a:off x="502920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 action="ppaction://hlinksldjump" tooltip="← Bac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← Back</a:t>
            </a:r>
            <a:endParaRPr lang="en-US" sz="1050" dirty="0"/>
          </a:p>
        </p:txBody>
      </p:sp>
      <p:sp>
        <p:nvSpPr>
          <p:cNvPr id="26" name="Text 38">
            <a:hlinkClick r:id="rId4" action="ppaction://hlinksldjump" tooltip="Reset"/>
          </p:cNvPr>
          <p:cNvSpPr/>
          <p:nvPr/>
        </p:nvSpPr>
        <p:spPr>
          <a:xfrm>
            <a:off x="1243584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 action="ppaction://hlinksldjump" tooltip="Rese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Reset</a:t>
            </a:r>
            <a:endParaRPr lang="en-US" sz="1050" dirty="0"/>
          </a:p>
        </p:txBody>
      </p:sp>
      <p:sp>
        <p:nvSpPr>
          <p:cNvPr id="27" name="Text 39">
            <a:hlinkClick r:id="rId5" action="ppaction://hlinksldjump" tooltip="Flush Immutable"/>
          </p:cNvPr>
          <p:cNvSpPr/>
          <p:nvPr/>
        </p:nvSpPr>
        <p:spPr>
          <a:xfrm>
            <a:off x="4238625" y="6038850"/>
            <a:ext cx="2638425" cy="447675"/>
          </a:xfrm>
          <a:prstGeom prst="rect">
            <a:avLst/>
          </a:prstGeom>
          <a:solidFill>
            <a:srgbClr val="2E70FA"/>
          </a:solidFill>
          <a:ln w="12700">
            <a:solidFill>
              <a:srgbClr val="2E70F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u="sng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5" action="ppaction://hlinksldjump" tooltip="Flush Immutab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Flush Immutable</a:t>
            </a:r>
            <a:endParaRPr lang="en-US" sz="1500" dirty="0"/>
          </a:p>
        </p:txBody>
      </p:sp>
      <p:sp>
        <p:nvSpPr>
          <p:cNvPr id="28" name="Text 40"/>
          <p:cNvSpPr/>
          <p:nvPr/>
        </p:nvSpPr>
        <p:spPr>
          <a:xfrm>
            <a:off x="5667375" y="6581775"/>
            <a:ext cx="120967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50" dirty="0">
                <a:solidFill>
                  <a:srgbClr val="8B96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34 / 63</a:t>
            </a:r>
            <a:endParaRPr lang="en-US" sz="950" dirty="0"/>
          </a:p>
        </p:txBody>
      </p:sp>
      <p:sp>
        <p:nvSpPr>
          <p:cNvPr id="29" name="Shape 7"/>
          <p:cNvSpPr/>
          <p:nvPr/>
        </p:nvSpPr>
        <p:spPr>
          <a:xfrm>
            <a:off x="4238625" y="3086100"/>
            <a:ext cx="2638425" cy="1495425"/>
          </a:xfrm>
          <a:prstGeom prst="roundRect">
            <a:avLst>
              <a:gd name="adj" fmla="val 5882"/>
            </a:avLst>
          </a:prstGeom>
          <a:solidFill>
            <a:srgbClr val="FFF2DC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8"/>
          <p:cNvSpPr/>
          <p:nvPr/>
        </p:nvSpPr>
        <p:spPr>
          <a:xfrm>
            <a:off x="4333875" y="3181350"/>
            <a:ext cx="2447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Immutable MemTable</a:t>
            </a:r>
            <a:endParaRPr lang="en-US" sz="1600" dirty="0"/>
          </a:p>
        </p:txBody>
      </p:sp>
      <p:sp>
        <p:nvSpPr>
          <p:cNvPr id="31" name="Text 30"/>
          <p:cNvSpPr/>
          <p:nvPr/>
        </p:nvSpPr>
        <p:spPr>
          <a:xfrm>
            <a:off x="8275320" y="4657725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32" name="Text 34"/>
          <p:cNvSpPr/>
          <p:nvPr/>
        </p:nvSpPr>
        <p:spPr>
          <a:xfrm>
            <a:off x="9848088" y="4657725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33" name="Text 9"/>
          <p:cNvSpPr/>
          <p:nvPr/>
        </p:nvSpPr>
        <p:spPr>
          <a:xfrm>
            <a:off x="7553325" y="5334000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filter: definitely absent or possibly present</a:t>
            </a:r>
            <a:endParaRPr lang="en-US" sz="1000" dirty="0"/>
          </a:p>
        </p:txBody>
      </p:sp>
      <p:sp>
        <p:nvSpPr>
          <p:cNvPr id="34" name="Text 9"/>
          <p:cNvSpPr/>
          <p:nvPr/>
        </p:nvSpPr>
        <p:spPr>
          <a:xfrm>
            <a:off x="7553325" y="5553075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file: key to position in the data file</a:t>
            </a:r>
            <a:endParaRPr lang="en-US" sz="1000" dirty="0"/>
          </a:p>
        </p:txBody>
      </p:sp>
      <p:sp>
        <p:nvSpPr>
          <p:cNvPr id="35" name="Text 31"/>
          <p:cNvSpPr/>
          <p:nvPr/>
        </p:nvSpPr>
        <p:spPr>
          <a:xfrm>
            <a:off x="8275320" y="43529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D:8 F:9</a:t>
            </a:r>
            <a:endParaRPr lang="en-US" sz="1000" dirty="0"/>
          </a:p>
        </p:txBody>
      </p:sp>
      <p:sp>
        <p:nvSpPr>
          <p:cNvPr id="36" name="Text 35"/>
          <p:cNvSpPr/>
          <p:nvPr/>
        </p:nvSpPr>
        <p:spPr>
          <a:xfrm>
            <a:off x="9848088" y="43529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L:7 M:5</a:t>
            </a:r>
            <a:endParaRPr lang="en-US" sz="1000" dirty="0"/>
          </a:p>
        </p:txBody>
      </p:sp>
      <p:sp>
        <p:nvSpPr>
          <p:cNvPr id="37" name="Text 9"/>
          <p:cNvSpPr/>
          <p:nvPr/>
        </p:nvSpPr>
        <p:spPr>
          <a:xfrm>
            <a:off x="4295775" y="3495675"/>
            <a:ext cx="25241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Frozen MemTable</a:t>
            </a:r>
            <a:endParaRPr lang="en-US" sz="1000" dirty="0"/>
          </a:p>
        </p:txBody>
      </p:sp>
      <p:sp>
        <p:nvSpPr>
          <p:cNvPr id="38" name="Shape 24"/>
          <p:cNvSpPr/>
          <p:nvPr/>
        </p:nvSpPr>
        <p:spPr>
          <a:xfrm>
            <a:off x="9048750" y="2200275"/>
            <a:ext cx="1619250" cy="1047750"/>
          </a:xfrm>
          <a:prstGeom prst="roundRect">
            <a:avLst>
              <a:gd name="adj" fmla="val 11842"/>
            </a:avLst>
          </a:prstGeom>
          <a:solidFill>
            <a:srgbClr val="E5F6EF"/>
          </a:solidFill>
          <a:ln w="15240">
            <a:solidFill>
              <a:srgbClr val="9CDB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9" name="Text 8"/>
          <p:cNvSpPr/>
          <p:nvPr/>
        </p:nvSpPr>
        <p:spPr>
          <a:xfrm>
            <a:off x="9124950" y="2247900"/>
            <a:ext cx="1485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SSTable #4</a:t>
            </a:r>
            <a:endParaRPr lang="en-US" sz="1100" dirty="0"/>
          </a:p>
        </p:txBody>
      </p:sp>
      <p:sp>
        <p:nvSpPr>
          <p:cNvPr id="40" name="Text 9"/>
          <p:cNvSpPr/>
          <p:nvPr/>
        </p:nvSpPr>
        <p:spPr>
          <a:xfrm>
            <a:off x="9124950" y="2466975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C:21 F:22</a:t>
            </a:r>
            <a:endParaRPr lang="en-US" sz="1200" dirty="0"/>
          </a:p>
        </p:txBody>
      </p:sp>
      <p:sp>
        <p:nvSpPr>
          <p:cNvPr id="41" name="Text 9"/>
          <p:cNvSpPr/>
          <p:nvPr/>
        </p:nvSpPr>
        <p:spPr>
          <a:xfrm>
            <a:off x="9124950" y="2647950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H:20</a:t>
            </a:r>
            <a:endParaRPr lang="en-US" sz="1200" dirty="0"/>
          </a:p>
        </p:txBody>
      </p:sp>
      <p:sp>
        <p:nvSpPr>
          <p:cNvPr id="42" name="Text 9"/>
          <p:cNvSpPr/>
          <p:nvPr/>
        </p:nvSpPr>
        <p:spPr>
          <a:xfrm>
            <a:off x="9124950" y="284797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43" name="Text 9"/>
          <p:cNvSpPr/>
          <p:nvPr/>
        </p:nvSpPr>
        <p:spPr>
          <a:xfrm>
            <a:off x="9124950" y="301942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44" name="Text 8"/>
          <p:cNvSpPr/>
          <p:nvPr/>
        </p:nvSpPr>
        <p:spPr>
          <a:xfrm>
            <a:off x="504825" y="3095625"/>
            <a:ext cx="32861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 updates</a:t>
            </a:r>
            <a:endParaRPr lang="en-US" sz="1600" dirty="0"/>
          </a:p>
        </p:txBody>
      </p:sp>
      <p:sp>
        <p:nvSpPr>
          <p:cNvPr id="45" name="Text 9"/>
          <p:cNvSpPr/>
          <p:nvPr/>
        </p:nvSpPr>
        <p:spPr>
          <a:xfrm>
            <a:off x="504825" y="3467100"/>
            <a:ext cx="3286125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Fourth run: H:20 C:21 F:22</a:t>
            </a:r>
            <a:endParaRPr lang="en-US" sz="1300" dirty="0"/>
          </a:p>
        </p:txBody>
      </p:sp>
      <p:sp>
        <p:nvSpPr>
          <p:cNvPr id="46" name="Text 9"/>
          <p:cNvSpPr/>
          <p:nvPr/>
        </p:nvSpPr>
        <p:spPr>
          <a:xfrm>
            <a:off x="504825" y="3724275"/>
            <a:ext cx="3286125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Fifth run: K:32 A:30 H:31</a:t>
            </a:r>
            <a:endParaRPr lang="en-US" sz="1300" dirty="0"/>
          </a:p>
        </p:txBody>
      </p:sp>
      <p:sp>
        <p:nvSpPr>
          <p:cNvPr id="47" name="Skiplist link"/>
          <p:cNvSpPr/>
          <p:nvPr/>
        </p:nvSpPr>
        <p:spPr>
          <a:xfrm>
            <a:off x="4524375" y="1933575"/>
            <a:ext cx="21336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8" name="Text 9"/>
          <p:cNvSpPr/>
          <p:nvPr/>
        </p:nvSpPr>
        <p:spPr>
          <a:xfrm>
            <a:off x="4286250" y="184785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49" name="Text 9"/>
          <p:cNvSpPr/>
          <p:nvPr/>
        </p:nvSpPr>
        <p:spPr>
          <a:xfrm>
            <a:off x="6657975" y="184785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50" name="Skiplist link"/>
          <p:cNvSpPr/>
          <p:nvPr/>
        </p:nvSpPr>
        <p:spPr>
          <a:xfrm>
            <a:off x="4524375" y="2171700"/>
            <a:ext cx="21336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1" name="Text 9"/>
          <p:cNvSpPr/>
          <p:nvPr/>
        </p:nvSpPr>
        <p:spPr>
          <a:xfrm>
            <a:off x="4286250" y="20859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52" name="Text 9"/>
          <p:cNvSpPr/>
          <p:nvPr/>
        </p:nvSpPr>
        <p:spPr>
          <a:xfrm>
            <a:off x="6657975" y="20859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53" name="Skiplist link"/>
          <p:cNvSpPr/>
          <p:nvPr/>
        </p:nvSpPr>
        <p:spPr>
          <a:xfrm>
            <a:off x="4524375" y="2409825"/>
            <a:ext cx="21336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4" name="Text 9"/>
          <p:cNvSpPr/>
          <p:nvPr/>
        </p:nvSpPr>
        <p:spPr>
          <a:xfrm>
            <a:off x="4286250" y="23241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55" name="Text 9"/>
          <p:cNvSpPr/>
          <p:nvPr/>
        </p:nvSpPr>
        <p:spPr>
          <a:xfrm>
            <a:off x="6657975" y="23241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56" name="Skiplist link"/>
          <p:cNvSpPr/>
          <p:nvPr/>
        </p:nvSpPr>
        <p:spPr>
          <a:xfrm>
            <a:off x="4772025" y="421005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7" name="Skiplist link"/>
          <p:cNvSpPr/>
          <p:nvPr/>
        </p:nvSpPr>
        <p:spPr>
          <a:xfrm>
            <a:off x="4772025" y="39719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8" name="Skiplist link"/>
          <p:cNvSpPr/>
          <p:nvPr/>
        </p:nvSpPr>
        <p:spPr>
          <a:xfrm>
            <a:off x="5276850" y="421005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9" name="Skiplist link"/>
          <p:cNvSpPr/>
          <p:nvPr/>
        </p:nvSpPr>
        <p:spPr>
          <a:xfrm>
            <a:off x="5781675" y="421005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0" name="Skiplist link"/>
          <p:cNvSpPr/>
          <p:nvPr/>
        </p:nvSpPr>
        <p:spPr>
          <a:xfrm>
            <a:off x="5781675" y="39719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1" name="Skiplist link"/>
          <p:cNvSpPr/>
          <p:nvPr/>
        </p:nvSpPr>
        <p:spPr>
          <a:xfrm>
            <a:off x="4524375" y="3886200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2" name="Skiplist link"/>
          <p:cNvSpPr/>
          <p:nvPr/>
        </p:nvSpPr>
        <p:spPr>
          <a:xfrm>
            <a:off x="4962525" y="3886200"/>
            <a:ext cx="6286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3" name="Skiplist link"/>
          <p:cNvSpPr/>
          <p:nvPr/>
        </p:nvSpPr>
        <p:spPr>
          <a:xfrm>
            <a:off x="5972175" y="3886200"/>
            <a:ext cx="6858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4" name="Text 9"/>
          <p:cNvSpPr/>
          <p:nvPr/>
        </p:nvSpPr>
        <p:spPr>
          <a:xfrm>
            <a:off x="4286250" y="38004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65" name="Text 9"/>
          <p:cNvSpPr/>
          <p:nvPr/>
        </p:nvSpPr>
        <p:spPr>
          <a:xfrm>
            <a:off x="4581525" y="38004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900" dirty="0"/>
          </a:p>
        </p:txBody>
      </p:sp>
      <p:sp>
        <p:nvSpPr>
          <p:cNvPr id="66" name="Text 9"/>
          <p:cNvSpPr/>
          <p:nvPr/>
        </p:nvSpPr>
        <p:spPr>
          <a:xfrm>
            <a:off x="5591175" y="38004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</a:t>
            </a:r>
            <a:endParaRPr lang="en-US" sz="900" dirty="0"/>
          </a:p>
        </p:txBody>
      </p:sp>
      <p:sp>
        <p:nvSpPr>
          <p:cNvPr id="67" name="Text 9"/>
          <p:cNvSpPr/>
          <p:nvPr/>
        </p:nvSpPr>
        <p:spPr>
          <a:xfrm>
            <a:off x="6657975" y="38004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68" name="Skiplist link"/>
          <p:cNvSpPr/>
          <p:nvPr/>
        </p:nvSpPr>
        <p:spPr>
          <a:xfrm>
            <a:off x="4524375" y="412432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9" name="Skiplist link"/>
          <p:cNvSpPr/>
          <p:nvPr/>
        </p:nvSpPr>
        <p:spPr>
          <a:xfrm>
            <a:off x="4962525" y="412432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0" name="Skiplist link"/>
          <p:cNvSpPr/>
          <p:nvPr/>
        </p:nvSpPr>
        <p:spPr>
          <a:xfrm>
            <a:off x="5467350" y="412432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1" name="Skiplist link"/>
          <p:cNvSpPr/>
          <p:nvPr/>
        </p:nvSpPr>
        <p:spPr>
          <a:xfrm>
            <a:off x="5972175" y="4124325"/>
            <a:ext cx="6858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2" name="Text 9"/>
          <p:cNvSpPr/>
          <p:nvPr/>
        </p:nvSpPr>
        <p:spPr>
          <a:xfrm>
            <a:off x="4286250" y="40386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73" name="Text 9"/>
          <p:cNvSpPr/>
          <p:nvPr/>
        </p:nvSpPr>
        <p:spPr>
          <a:xfrm>
            <a:off x="4581525" y="40386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900" dirty="0"/>
          </a:p>
        </p:txBody>
      </p:sp>
      <p:sp>
        <p:nvSpPr>
          <p:cNvPr id="74" name="Text 9"/>
          <p:cNvSpPr/>
          <p:nvPr/>
        </p:nvSpPr>
        <p:spPr>
          <a:xfrm>
            <a:off x="5086350" y="40386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</a:t>
            </a:r>
            <a:endParaRPr lang="en-US" sz="900" dirty="0"/>
          </a:p>
        </p:txBody>
      </p:sp>
      <p:sp>
        <p:nvSpPr>
          <p:cNvPr id="75" name="Text 9"/>
          <p:cNvSpPr/>
          <p:nvPr/>
        </p:nvSpPr>
        <p:spPr>
          <a:xfrm>
            <a:off x="5591175" y="40386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</a:t>
            </a:r>
            <a:endParaRPr lang="en-US" sz="900" dirty="0"/>
          </a:p>
        </p:txBody>
      </p:sp>
      <p:sp>
        <p:nvSpPr>
          <p:cNvPr id="76" name="Text 9"/>
          <p:cNvSpPr/>
          <p:nvPr/>
        </p:nvSpPr>
        <p:spPr>
          <a:xfrm>
            <a:off x="6657975" y="40386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77" name="Skiplist link"/>
          <p:cNvSpPr/>
          <p:nvPr/>
        </p:nvSpPr>
        <p:spPr>
          <a:xfrm>
            <a:off x="4524375" y="4362450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8" name="Skiplist link"/>
          <p:cNvSpPr/>
          <p:nvPr/>
        </p:nvSpPr>
        <p:spPr>
          <a:xfrm>
            <a:off x="4962525" y="4362450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9" name="Skiplist link"/>
          <p:cNvSpPr/>
          <p:nvPr/>
        </p:nvSpPr>
        <p:spPr>
          <a:xfrm>
            <a:off x="5467350" y="4362450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0" name="Skiplist link"/>
          <p:cNvSpPr/>
          <p:nvPr/>
        </p:nvSpPr>
        <p:spPr>
          <a:xfrm>
            <a:off x="5972175" y="4362450"/>
            <a:ext cx="6858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1" name="Text 9"/>
          <p:cNvSpPr/>
          <p:nvPr/>
        </p:nvSpPr>
        <p:spPr>
          <a:xfrm>
            <a:off x="4286250" y="427672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82" name="Text 9"/>
          <p:cNvSpPr/>
          <p:nvPr/>
        </p:nvSpPr>
        <p:spPr>
          <a:xfrm>
            <a:off x="4581525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A:30</a:t>
            </a:r>
            <a:endParaRPr lang="en-US" sz="900" dirty="0"/>
          </a:p>
        </p:txBody>
      </p:sp>
      <p:sp>
        <p:nvSpPr>
          <p:cNvPr id="83" name="Text 9"/>
          <p:cNvSpPr/>
          <p:nvPr/>
        </p:nvSpPr>
        <p:spPr>
          <a:xfrm>
            <a:off x="5086350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H:31</a:t>
            </a:r>
            <a:endParaRPr lang="en-US" sz="900" dirty="0"/>
          </a:p>
        </p:txBody>
      </p:sp>
      <p:sp>
        <p:nvSpPr>
          <p:cNvPr id="84" name="Text 9"/>
          <p:cNvSpPr/>
          <p:nvPr/>
        </p:nvSpPr>
        <p:spPr>
          <a:xfrm>
            <a:off x="5591175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K:32</a:t>
            </a:r>
            <a:endParaRPr lang="en-US" sz="900" dirty="0"/>
          </a:p>
        </p:txBody>
      </p:sp>
      <p:sp>
        <p:nvSpPr>
          <p:cNvPr id="85" name="Text 9"/>
          <p:cNvSpPr/>
          <p:nvPr/>
        </p:nvSpPr>
        <p:spPr>
          <a:xfrm>
            <a:off x="6657975" y="427672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86" name="Text 9"/>
          <p:cNvSpPr/>
          <p:nvPr/>
        </p:nvSpPr>
        <p:spPr>
          <a:xfrm>
            <a:off x="4480560" y="1527048"/>
            <a:ext cx="2148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Skiplist</a:t>
            </a:r>
            <a:endParaRPr lang="en-US" sz="1000" dirty="0"/>
          </a:p>
        </p:txBody>
      </p:sp>
    </p:spTree>
  </p:cSld>
  <p:clrMapOvr>
    <a:masterClrMapping/>
  </p:clrMapOvr>
  <p:transition advClick="0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7"/>
          <p:cNvSpPr/>
          <p:nvPr/>
        </p:nvSpPr>
        <p:spPr>
          <a:xfrm>
            <a:off x="4242816" y="1051560"/>
            <a:ext cx="2633472" cy="1865376"/>
          </a:xfrm>
          <a:prstGeom prst="roundRect">
            <a:avLst>
              <a:gd name="adj" fmla="val 588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8"/>
          <p:cNvSpPr/>
          <p:nvPr/>
        </p:nvSpPr>
        <p:spPr>
          <a:xfrm>
            <a:off x="4480560" y="1216152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Active MemTable</a:t>
            </a:r>
            <a:endParaRPr lang="en-US" sz="1700" dirty="0"/>
          </a:p>
        </p:txBody>
      </p:sp>
      <p:sp>
        <p:nvSpPr>
          <p:cNvPr id="5" name="Shape 12"/>
          <p:cNvSpPr/>
          <p:nvPr/>
        </p:nvSpPr>
        <p:spPr>
          <a:xfrm>
            <a:off x="7360920" y="941832"/>
            <a:ext cx="4315968" cy="4892040"/>
          </a:xfrm>
          <a:prstGeom prst="roundRect">
            <a:avLst>
              <a:gd name="adj" fmla="val 2542"/>
            </a:avLst>
          </a:prstGeom>
          <a:solidFill>
            <a:srgbClr val="FCFDFE"/>
          </a:solidFill>
          <a:ln w="15240">
            <a:solidFill>
              <a:srgbClr val="D4DA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13"/>
          <p:cNvSpPr/>
          <p:nvPr/>
        </p:nvSpPr>
        <p:spPr>
          <a:xfrm>
            <a:off x="7571232" y="1097280"/>
            <a:ext cx="3840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Disk: immutable SSTables</a:t>
            </a:r>
            <a:endParaRPr lang="en-US" sz="1900" dirty="0"/>
          </a:p>
        </p:txBody>
      </p:sp>
      <p:sp>
        <p:nvSpPr>
          <p:cNvPr id="7" name="Text 14"/>
          <p:cNvSpPr/>
          <p:nvPr/>
        </p:nvSpPr>
        <p:spPr>
          <a:xfrm>
            <a:off x="7571232" y="186537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L0</a:t>
            </a:r>
            <a:endParaRPr lang="en-US" sz="1600" dirty="0"/>
          </a:p>
        </p:txBody>
      </p:sp>
      <p:sp>
        <p:nvSpPr>
          <p:cNvPr id="8" name="Text 15"/>
          <p:cNvSpPr/>
          <p:nvPr/>
        </p:nvSpPr>
        <p:spPr>
          <a:xfrm>
            <a:off x="7571232" y="3538728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</a:t>
            </a:r>
            <a:endParaRPr lang="en-US" sz="1600" dirty="0"/>
          </a:p>
        </p:txBody>
      </p:sp>
      <p:sp>
        <p:nvSpPr>
          <p:cNvPr id="9" name="Text 16"/>
          <p:cNvSpPr/>
          <p:nvPr/>
        </p:nvSpPr>
        <p:spPr>
          <a:xfrm>
            <a:off x="7571232" y="497433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L2</a:t>
            </a:r>
            <a:endParaRPr lang="en-US" sz="1600" dirty="0"/>
          </a:p>
        </p:txBody>
      </p:sp>
      <p:sp>
        <p:nvSpPr>
          <p:cNvPr id="10" name="Shape 17"/>
          <p:cNvSpPr/>
          <p:nvPr/>
        </p:nvSpPr>
        <p:spPr>
          <a:xfrm>
            <a:off x="8028432" y="2039112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18"/>
          <p:cNvSpPr/>
          <p:nvPr/>
        </p:nvSpPr>
        <p:spPr>
          <a:xfrm>
            <a:off x="8028432" y="3712464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9"/>
          <p:cNvSpPr/>
          <p:nvPr/>
        </p:nvSpPr>
        <p:spPr>
          <a:xfrm>
            <a:off x="8028432" y="5138928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20"/>
          <p:cNvSpPr/>
          <p:nvPr/>
        </p:nvSpPr>
        <p:spPr>
          <a:xfrm>
            <a:off x="502920" y="4754880"/>
            <a:ext cx="6373368" cy="1078992"/>
          </a:xfrm>
          <a:prstGeom prst="roundRect">
            <a:avLst>
              <a:gd name="adj" fmla="val 10169"/>
            </a:avLst>
          </a:prstGeom>
          <a:solidFill>
            <a:srgbClr val="FFFFFF"/>
          </a:solidFill>
          <a:ln w="1524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21"/>
          <p:cNvSpPr/>
          <p:nvPr/>
        </p:nvSpPr>
        <p:spPr>
          <a:xfrm>
            <a:off x="758952" y="4919472"/>
            <a:ext cx="58795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700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Flush #5 writes A, H and K to a new SSTable.</a:t>
            </a:r>
            <a:endParaRPr lang="en-US" sz="1700" dirty="0"/>
          </a:p>
        </p:txBody>
      </p:sp>
      <p:sp>
        <p:nvSpPr>
          <p:cNvPr id="15" name="Text 22"/>
          <p:cNvSpPr/>
          <p:nvPr/>
        </p:nvSpPr>
        <p:spPr>
          <a:xfrm>
            <a:off x="758952" y="5524500"/>
            <a:ext cx="5879592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new active MemTable remains available while the flush proceeds.</a:t>
            </a:r>
            <a:endParaRPr lang="en-US" sz="1100" dirty="0"/>
          </a:p>
        </p:txBody>
      </p:sp>
      <p:sp>
        <p:nvSpPr>
          <p:cNvPr id="16" name="Shape 28"/>
          <p:cNvSpPr/>
          <p:nvPr/>
        </p:nvSpPr>
        <p:spPr>
          <a:xfrm>
            <a:off x="8183880" y="3971925"/>
            <a:ext cx="1426464" cy="847725"/>
          </a:xfrm>
          <a:prstGeom prst="roundRect">
            <a:avLst>
              <a:gd name="adj" fmla="val 1184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29"/>
          <p:cNvSpPr/>
          <p:nvPr/>
        </p:nvSpPr>
        <p:spPr>
          <a:xfrm>
            <a:off x="8275320" y="4029075"/>
            <a:ext cx="1243584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 file A</a:t>
            </a:r>
            <a:endParaRPr lang="en-US" sz="1100" dirty="0"/>
          </a:p>
        </p:txBody>
      </p:sp>
      <p:sp>
        <p:nvSpPr>
          <p:cNvPr id="18" name="Text 30"/>
          <p:cNvSpPr/>
          <p:nvPr/>
        </p:nvSpPr>
        <p:spPr>
          <a:xfrm>
            <a:off x="8275320" y="4514850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19" name="Text 31"/>
          <p:cNvSpPr/>
          <p:nvPr/>
        </p:nvSpPr>
        <p:spPr>
          <a:xfrm>
            <a:off x="8275320" y="42005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A:12 C:11</a:t>
            </a:r>
            <a:endParaRPr lang="en-US" sz="1000" dirty="0"/>
          </a:p>
        </p:txBody>
      </p:sp>
      <p:sp>
        <p:nvSpPr>
          <p:cNvPr id="20" name="Shape 32"/>
          <p:cNvSpPr/>
          <p:nvPr/>
        </p:nvSpPr>
        <p:spPr>
          <a:xfrm>
            <a:off x="9756648" y="3971925"/>
            <a:ext cx="1426464" cy="847725"/>
          </a:xfrm>
          <a:prstGeom prst="roundRect">
            <a:avLst>
              <a:gd name="adj" fmla="val 1184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33"/>
          <p:cNvSpPr/>
          <p:nvPr/>
        </p:nvSpPr>
        <p:spPr>
          <a:xfrm>
            <a:off x="9848088" y="4029075"/>
            <a:ext cx="1243584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 file B</a:t>
            </a:r>
            <a:endParaRPr lang="en-US" sz="1100" dirty="0"/>
          </a:p>
        </p:txBody>
      </p:sp>
      <p:sp>
        <p:nvSpPr>
          <p:cNvPr id="22" name="Text 34"/>
          <p:cNvSpPr/>
          <p:nvPr/>
        </p:nvSpPr>
        <p:spPr>
          <a:xfrm>
            <a:off x="9848088" y="4514850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23" name="Text 35"/>
          <p:cNvSpPr/>
          <p:nvPr/>
        </p:nvSpPr>
        <p:spPr>
          <a:xfrm>
            <a:off x="9848088" y="42005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H:2 K:6</a:t>
            </a:r>
            <a:endParaRPr lang="en-US" sz="1000" dirty="0"/>
          </a:p>
        </p:txBody>
      </p:sp>
      <p:sp>
        <p:nvSpPr>
          <p:cNvPr id="24" name="Text 36"/>
          <p:cNvSpPr/>
          <p:nvPr/>
        </p:nvSpPr>
        <p:spPr>
          <a:xfrm>
            <a:off x="8247888" y="4876800"/>
            <a:ext cx="28895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F6F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non-overlapping ranges</a:t>
            </a:r>
            <a:endParaRPr lang="en-US" sz="1100" dirty="0"/>
          </a:p>
        </p:txBody>
      </p:sp>
      <p:sp>
        <p:nvSpPr>
          <p:cNvPr id="25" name="Text 37">
            <a:hlinkClick r:id="rId3" action="ppaction://hlinksldjump" tooltip="← Back"/>
          </p:cNvPr>
          <p:cNvSpPr/>
          <p:nvPr/>
        </p:nvSpPr>
        <p:spPr>
          <a:xfrm>
            <a:off x="502920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 action="ppaction://hlinksldjump" tooltip="← Bac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← Back</a:t>
            </a:r>
            <a:endParaRPr lang="en-US" sz="1050" dirty="0"/>
          </a:p>
        </p:txBody>
      </p:sp>
      <p:sp>
        <p:nvSpPr>
          <p:cNvPr id="26" name="Text 38">
            <a:hlinkClick r:id="rId4" action="ppaction://hlinksldjump" tooltip="Reset"/>
          </p:cNvPr>
          <p:cNvSpPr/>
          <p:nvPr/>
        </p:nvSpPr>
        <p:spPr>
          <a:xfrm>
            <a:off x="1243584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 action="ppaction://hlinksldjump" tooltip="Rese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Reset</a:t>
            </a:r>
            <a:endParaRPr lang="en-US" sz="1050" dirty="0"/>
          </a:p>
        </p:txBody>
      </p:sp>
      <p:sp>
        <p:nvSpPr>
          <p:cNvPr id="27" name="Text 39">
            <a:hlinkClick r:id="rId5" action="ppaction://hlinksldjump" tooltip="Add write M:40"/>
          </p:cNvPr>
          <p:cNvSpPr/>
          <p:nvPr/>
        </p:nvSpPr>
        <p:spPr>
          <a:xfrm>
            <a:off x="4238625" y="6038850"/>
            <a:ext cx="2638425" cy="447675"/>
          </a:xfrm>
          <a:prstGeom prst="rect">
            <a:avLst/>
          </a:prstGeom>
          <a:solidFill>
            <a:srgbClr val="2E70FA"/>
          </a:solidFill>
          <a:ln w="12700">
            <a:solidFill>
              <a:srgbClr val="2E70F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u="sng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5" action="ppaction://hlinksldjump" tooltip="Add write M:4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Add write M:40</a:t>
            </a:r>
            <a:endParaRPr lang="en-US" sz="1500" dirty="0"/>
          </a:p>
        </p:txBody>
      </p:sp>
      <p:sp>
        <p:nvSpPr>
          <p:cNvPr id="28" name="Text 40"/>
          <p:cNvSpPr/>
          <p:nvPr/>
        </p:nvSpPr>
        <p:spPr>
          <a:xfrm>
            <a:off x="5667375" y="6581775"/>
            <a:ext cx="120967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50" dirty="0">
                <a:solidFill>
                  <a:srgbClr val="8B96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35 / 63</a:t>
            </a:r>
            <a:endParaRPr lang="en-US" sz="950" dirty="0"/>
          </a:p>
        </p:txBody>
      </p:sp>
      <p:sp>
        <p:nvSpPr>
          <p:cNvPr id="29" name="Shape 7"/>
          <p:cNvSpPr/>
          <p:nvPr/>
        </p:nvSpPr>
        <p:spPr>
          <a:xfrm>
            <a:off x="4238625" y="3086100"/>
            <a:ext cx="2638425" cy="1495425"/>
          </a:xfrm>
          <a:prstGeom prst="roundRect">
            <a:avLst>
              <a:gd name="adj" fmla="val 5882"/>
            </a:avLst>
          </a:prstGeom>
          <a:solidFill>
            <a:srgbClr val="FFF2DC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8"/>
          <p:cNvSpPr/>
          <p:nvPr/>
        </p:nvSpPr>
        <p:spPr>
          <a:xfrm>
            <a:off x="4333875" y="3181350"/>
            <a:ext cx="2447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Immutable MemTable</a:t>
            </a:r>
            <a:endParaRPr lang="en-US" sz="1600" dirty="0"/>
          </a:p>
        </p:txBody>
      </p:sp>
      <p:sp>
        <p:nvSpPr>
          <p:cNvPr id="31" name="Text 30"/>
          <p:cNvSpPr/>
          <p:nvPr/>
        </p:nvSpPr>
        <p:spPr>
          <a:xfrm>
            <a:off x="8275320" y="4657725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32" name="Text 34"/>
          <p:cNvSpPr/>
          <p:nvPr/>
        </p:nvSpPr>
        <p:spPr>
          <a:xfrm>
            <a:off x="9848088" y="4657725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33" name="Text 9"/>
          <p:cNvSpPr/>
          <p:nvPr/>
        </p:nvSpPr>
        <p:spPr>
          <a:xfrm>
            <a:off x="7553325" y="5334000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filter: definitely absent or possibly present</a:t>
            </a:r>
            <a:endParaRPr lang="en-US" sz="1000" dirty="0"/>
          </a:p>
        </p:txBody>
      </p:sp>
      <p:sp>
        <p:nvSpPr>
          <p:cNvPr id="34" name="Text 9"/>
          <p:cNvSpPr/>
          <p:nvPr/>
        </p:nvSpPr>
        <p:spPr>
          <a:xfrm>
            <a:off x="7553325" y="5553075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file: key to position in the data file</a:t>
            </a:r>
            <a:endParaRPr lang="en-US" sz="1000" dirty="0"/>
          </a:p>
        </p:txBody>
      </p:sp>
      <p:sp>
        <p:nvSpPr>
          <p:cNvPr id="35" name="Text 31"/>
          <p:cNvSpPr/>
          <p:nvPr/>
        </p:nvSpPr>
        <p:spPr>
          <a:xfrm>
            <a:off x="8275320" y="43529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D:8 F:9</a:t>
            </a:r>
            <a:endParaRPr lang="en-US" sz="1000" dirty="0"/>
          </a:p>
        </p:txBody>
      </p:sp>
      <p:sp>
        <p:nvSpPr>
          <p:cNvPr id="36" name="Text 35"/>
          <p:cNvSpPr/>
          <p:nvPr/>
        </p:nvSpPr>
        <p:spPr>
          <a:xfrm>
            <a:off x="9848088" y="43529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L:7 M:5</a:t>
            </a:r>
            <a:endParaRPr lang="en-US" sz="1000" dirty="0"/>
          </a:p>
        </p:txBody>
      </p:sp>
      <p:sp>
        <p:nvSpPr>
          <p:cNvPr id="37" name="Text 9"/>
          <p:cNvSpPr/>
          <p:nvPr/>
        </p:nvSpPr>
        <p:spPr>
          <a:xfrm>
            <a:off x="4295775" y="3495675"/>
            <a:ext cx="25241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Read-only skiplist · flushing</a:t>
            </a:r>
            <a:endParaRPr lang="en-US" sz="1000" dirty="0"/>
          </a:p>
        </p:txBody>
      </p:sp>
      <p:sp>
        <p:nvSpPr>
          <p:cNvPr id="38" name="Shape 24"/>
          <p:cNvSpPr/>
          <p:nvPr/>
        </p:nvSpPr>
        <p:spPr>
          <a:xfrm>
            <a:off x="9048750" y="2200275"/>
            <a:ext cx="1619250" cy="1047750"/>
          </a:xfrm>
          <a:prstGeom prst="roundRect">
            <a:avLst>
              <a:gd name="adj" fmla="val 11842"/>
            </a:avLst>
          </a:prstGeom>
          <a:solidFill>
            <a:srgbClr val="E5F6EF"/>
          </a:solidFill>
          <a:ln w="15240">
            <a:solidFill>
              <a:srgbClr val="9CDB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9" name="Text 8"/>
          <p:cNvSpPr/>
          <p:nvPr/>
        </p:nvSpPr>
        <p:spPr>
          <a:xfrm>
            <a:off x="9124950" y="2247900"/>
            <a:ext cx="1485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SSTable #4</a:t>
            </a:r>
            <a:endParaRPr lang="en-US" sz="1100" dirty="0"/>
          </a:p>
        </p:txBody>
      </p:sp>
      <p:sp>
        <p:nvSpPr>
          <p:cNvPr id="40" name="Text 9"/>
          <p:cNvSpPr/>
          <p:nvPr/>
        </p:nvSpPr>
        <p:spPr>
          <a:xfrm>
            <a:off x="9124950" y="2466975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C:21 F:22</a:t>
            </a:r>
            <a:endParaRPr lang="en-US" sz="1200" dirty="0"/>
          </a:p>
        </p:txBody>
      </p:sp>
      <p:sp>
        <p:nvSpPr>
          <p:cNvPr id="41" name="Text 9"/>
          <p:cNvSpPr/>
          <p:nvPr/>
        </p:nvSpPr>
        <p:spPr>
          <a:xfrm>
            <a:off x="9124950" y="2647950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H:20</a:t>
            </a:r>
            <a:endParaRPr lang="en-US" sz="1200" dirty="0"/>
          </a:p>
        </p:txBody>
      </p:sp>
      <p:sp>
        <p:nvSpPr>
          <p:cNvPr id="42" name="Text 9"/>
          <p:cNvSpPr/>
          <p:nvPr/>
        </p:nvSpPr>
        <p:spPr>
          <a:xfrm>
            <a:off x="9124950" y="284797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43" name="Text 9"/>
          <p:cNvSpPr/>
          <p:nvPr/>
        </p:nvSpPr>
        <p:spPr>
          <a:xfrm>
            <a:off x="9124950" y="301942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44" name="Text 8"/>
          <p:cNvSpPr/>
          <p:nvPr/>
        </p:nvSpPr>
        <p:spPr>
          <a:xfrm>
            <a:off x="504825" y="3095625"/>
            <a:ext cx="32861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 updates</a:t>
            </a:r>
            <a:endParaRPr lang="en-US" sz="1600" dirty="0"/>
          </a:p>
        </p:txBody>
      </p:sp>
      <p:sp>
        <p:nvSpPr>
          <p:cNvPr id="45" name="Text 9"/>
          <p:cNvSpPr/>
          <p:nvPr/>
        </p:nvSpPr>
        <p:spPr>
          <a:xfrm>
            <a:off x="504825" y="3467100"/>
            <a:ext cx="3286125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Fourth run: H:20 C:21 F:22</a:t>
            </a:r>
            <a:endParaRPr lang="en-US" sz="1300" dirty="0"/>
          </a:p>
        </p:txBody>
      </p:sp>
      <p:sp>
        <p:nvSpPr>
          <p:cNvPr id="46" name="Text 9"/>
          <p:cNvSpPr/>
          <p:nvPr/>
        </p:nvSpPr>
        <p:spPr>
          <a:xfrm>
            <a:off x="504825" y="3724275"/>
            <a:ext cx="3286125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Fifth run: K:32 A:30 H:31</a:t>
            </a:r>
            <a:endParaRPr lang="en-US" sz="1300" dirty="0"/>
          </a:p>
        </p:txBody>
      </p:sp>
      <p:sp>
        <p:nvSpPr>
          <p:cNvPr id="47" name="Text 8"/>
          <p:cNvSpPr/>
          <p:nvPr/>
        </p:nvSpPr>
        <p:spPr>
          <a:xfrm>
            <a:off x="7972425" y="3324225"/>
            <a:ext cx="3448050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Writing SSTable #5</a:t>
            </a:r>
            <a:endParaRPr lang="en-US" sz="1400" dirty="0"/>
          </a:p>
        </p:txBody>
      </p:sp>
      <p:sp>
        <p:nvSpPr>
          <p:cNvPr id="48" name="Text 9"/>
          <p:cNvSpPr/>
          <p:nvPr/>
        </p:nvSpPr>
        <p:spPr>
          <a:xfrm>
            <a:off x="7972425" y="3533775"/>
            <a:ext cx="34480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Building Bloom filter + index file</a:t>
            </a:r>
            <a:endParaRPr lang="en-US" sz="1000" dirty="0"/>
          </a:p>
        </p:txBody>
      </p:sp>
      <p:sp>
        <p:nvSpPr>
          <p:cNvPr id="49" name="Skiplist link"/>
          <p:cNvSpPr/>
          <p:nvPr/>
        </p:nvSpPr>
        <p:spPr>
          <a:xfrm>
            <a:off x="4524375" y="1933575"/>
            <a:ext cx="21336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0" name="Text 9"/>
          <p:cNvSpPr/>
          <p:nvPr/>
        </p:nvSpPr>
        <p:spPr>
          <a:xfrm>
            <a:off x="4286250" y="184785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51" name="Text 9"/>
          <p:cNvSpPr/>
          <p:nvPr/>
        </p:nvSpPr>
        <p:spPr>
          <a:xfrm>
            <a:off x="6657975" y="184785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52" name="Skiplist link"/>
          <p:cNvSpPr/>
          <p:nvPr/>
        </p:nvSpPr>
        <p:spPr>
          <a:xfrm>
            <a:off x="4524375" y="2171700"/>
            <a:ext cx="21336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3" name="Text 9"/>
          <p:cNvSpPr/>
          <p:nvPr/>
        </p:nvSpPr>
        <p:spPr>
          <a:xfrm>
            <a:off x="4286250" y="20859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54" name="Text 9"/>
          <p:cNvSpPr/>
          <p:nvPr/>
        </p:nvSpPr>
        <p:spPr>
          <a:xfrm>
            <a:off x="6657975" y="20859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55" name="Skiplist link"/>
          <p:cNvSpPr/>
          <p:nvPr/>
        </p:nvSpPr>
        <p:spPr>
          <a:xfrm>
            <a:off x="4524375" y="2409825"/>
            <a:ext cx="21336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6" name="Text 9"/>
          <p:cNvSpPr/>
          <p:nvPr/>
        </p:nvSpPr>
        <p:spPr>
          <a:xfrm>
            <a:off x="4286250" y="23241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57" name="Text 9"/>
          <p:cNvSpPr/>
          <p:nvPr/>
        </p:nvSpPr>
        <p:spPr>
          <a:xfrm>
            <a:off x="6657975" y="23241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58" name="Skiplist link"/>
          <p:cNvSpPr/>
          <p:nvPr/>
        </p:nvSpPr>
        <p:spPr>
          <a:xfrm>
            <a:off x="4772025" y="421005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9" name="Skiplist link"/>
          <p:cNvSpPr/>
          <p:nvPr/>
        </p:nvSpPr>
        <p:spPr>
          <a:xfrm>
            <a:off x="4772025" y="39719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0" name="Skiplist link"/>
          <p:cNvSpPr/>
          <p:nvPr/>
        </p:nvSpPr>
        <p:spPr>
          <a:xfrm>
            <a:off x="5276850" y="421005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1" name="Skiplist link"/>
          <p:cNvSpPr/>
          <p:nvPr/>
        </p:nvSpPr>
        <p:spPr>
          <a:xfrm>
            <a:off x="5781675" y="421005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2" name="Skiplist link"/>
          <p:cNvSpPr/>
          <p:nvPr/>
        </p:nvSpPr>
        <p:spPr>
          <a:xfrm>
            <a:off x="5781675" y="39719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3" name="Skiplist link"/>
          <p:cNvSpPr/>
          <p:nvPr/>
        </p:nvSpPr>
        <p:spPr>
          <a:xfrm>
            <a:off x="4524375" y="3886200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4" name="Skiplist link"/>
          <p:cNvSpPr/>
          <p:nvPr/>
        </p:nvSpPr>
        <p:spPr>
          <a:xfrm>
            <a:off x="4962525" y="3886200"/>
            <a:ext cx="6286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5" name="Skiplist link"/>
          <p:cNvSpPr/>
          <p:nvPr/>
        </p:nvSpPr>
        <p:spPr>
          <a:xfrm>
            <a:off x="5972175" y="3886200"/>
            <a:ext cx="6858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6" name="Text 9"/>
          <p:cNvSpPr/>
          <p:nvPr/>
        </p:nvSpPr>
        <p:spPr>
          <a:xfrm>
            <a:off x="4286250" y="38004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67" name="Text 9"/>
          <p:cNvSpPr/>
          <p:nvPr/>
        </p:nvSpPr>
        <p:spPr>
          <a:xfrm>
            <a:off x="4581525" y="38004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900" dirty="0"/>
          </a:p>
        </p:txBody>
      </p:sp>
      <p:sp>
        <p:nvSpPr>
          <p:cNvPr id="68" name="Text 9"/>
          <p:cNvSpPr/>
          <p:nvPr/>
        </p:nvSpPr>
        <p:spPr>
          <a:xfrm>
            <a:off x="5591175" y="38004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</a:t>
            </a:r>
            <a:endParaRPr lang="en-US" sz="900" dirty="0"/>
          </a:p>
        </p:txBody>
      </p:sp>
      <p:sp>
        <p:nvSpPr>
          <p:cNvPr id="69" name="Text 9"/>
          <p:cNvSpPr/>
          <p:nvPr/>
        </p:nvSpPr>
        <p:spPr>
          <a:xfrm>
            <a:off x="6657975" y="38004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70" name="Skiplist link"/>
          <p:cNvSpPr/>
          <p:nvPr/>
        </p:nvSpPr>
        <p:spPr>
          <a:xfrm>
            <a:off x="4524375" y="412432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1" name="Skiplist link"/>
          <p:cNvSpPr/>
          <p:nvPr/>
        </p:nvSpPr>
        <p:spPr>
          <a:xfrm>
            <a:off x="4962525" y="412432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2" name="Skiplist link"/>
          <p:cNvSpPr/>
          <p:nvPr/>
        </p:nvSpPr>
        <p:spPr>
          <a:xfrm>
            <a:off x="5467350" y="412432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3" name="Skiplist link"/>
          <p:cNvSpPr/>
          <p:nvPr/>
        </p:nvSpPr>
        <p:spPr>
          <a:xfrm>
            <a:off x="5972175" y="4124325"/>
            <a:ext cx="6858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4" name="Text 9"/>
          <p:cNvSpPr/>
          <p:nvPr/>
        </p:nvSpPr>
        <p:spPr>
          <a:xfrm>
            <a:off x="4286250" y="40386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75" name="Text 9"/>
          <p:cNvSpPr/>
          <p:nvPr/>
        </p:nvSpPr>
        <p:spPr>
          <a:xfrm>
            <a:off x="4581525" y="40386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900" dirty="0"/>
          </a:p>
        </p:txBody>
      </p:sp>
      <p:sp>
        <p:nvSpPr>
          <p:cNvPr id="76" name="Text 9"/>
          <p:cNvSpPr/>
          <p:nvPr/>
        </p:nvSpPr>
        <p:spPr>
          <a:xfrm>
            <a:off x="5086350" y="40386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</a:t>
            </a:r>
            <a:endParaRPr lang="en-US" sz="900" dirty="0"/>
          </a:p>
        </p:txBody>
      </p:sp>
      <p:sp>
        <p:nvSpPr>
          <p:cNvPr id="77" name="Text 9"/>
          <p:cNvSpPr/>
          <p:nvPr/>
        </p:nvSpPr>
        <p:spPr>
          <a:xfrm>
            <a:off x="5591175" y="40386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</a:t>
            </a:r>
            <a:endParaRPr lang="en-US" sz="900" dirty="0"/>
          </a:p>
        </p:txBody>
      </p:sp>
      <p:sp>
        <p:nvSpPr>
          <p:cNvPr id="78" name="Text 9"/>
          <p:cNvSpPr/>
          <p:nvPr/>
        </p:nvSpPr>
        <p:spPr>
          <a:xfrm>
            <a:off x="6657975" y="40386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79" name="Skiplist link"/>
          <p:cNvSpPr/>
          <p:nvPr/>
        </p:nvSpPr>
        <p:spPr>
          <a:xfrm>
            <a:off x="4524375" y="4362450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0" name="Skiplist link"/>
          <p:cNvSpPr/>
          <p:nvPr/>
        </p:nvSpPr>
        <p:spPr>
          <a:xfrm>
            <a:off x="4962525" y="4362450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1" name="Skiplist link"/>
          <p:cNvSpPr/>
          <p:nvPr/>
        </p:nvSpPr>
        <p:spPr>
          <a:xfrm>
            <a:off x="5467350" y="4362450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2" name="Skiplist link"/>
          <p:cNvSpPr/>
          <p:nvPr/>
        </p:nvSpPr>
        <p:spPr>
          <a:xfrm>
            <a:off x="5972175" y="4362450"/>
            <a:ext cx="6858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3" name="Text 9"/>
          <p:cNvSpPr/>
          <p:nvPr/>
        </p:nvSpPr>
        <p:spPr>
          <a:xfrm>
            <a:off x="4286250" y="427672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84" name="Text 9"/>
          <p:cNvSpPr/>
          <p:nvPr/>
        </p:nvSpPr>
        <p:spPr>
          <a:xfrm>
            <a:off x="4581525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A:30</a:t>
            </a:r>
            <a:endParaRPr lang="en-US" sz="900" dirty="0"/>
          </a:p>
        </p:txBody>
      </p:sp>
      <p:sp>
        <p:nvSpPr>
          <p:cNvPr id="85" name="Text 9"/>
          <p:cNvSpPr/>
          <p:nvPr/>
        </p:nvSpPr>
        <p:spPr>
          <a:xfrm>
            <a:off x="5086350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H:31</a:t>
            </a:r>
            <a:endParaRPr lang="en-US" sz="900" dirty="0"/>
          </a:p>
        </p:txBody>
      </p:sp>
      <p:sp>
        <p:nvSpPr>
          <p:cNvPr id="86" name="Text 9"/>
          <p:cNvSpPr/>
          <p:nvPr/>
        </p:nvSpPr>
        <p:spPr>
          <a:xfrm>
            <a:off x="5591175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K:32</a:t>
            </a:r>
            <a:endParaRPr lang="en-US" sz="900" dirty="0"/>
          </a:p>
        </p:txBody>
      </p:sp>
      <p:sp>
        <p:nvSpPr>
          <p:cNvPr id="87" name="Text 9"/>
          <p:cNvSpPr/>
          <p:nvPr/>
        </p:nvSpPr>
        <p:spPr>
          <a:xfrm>
            <a:off x="6657975" y="427672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88" name="Text 9"/>
          <p:cNvSpPr/>
          <p:nvPr/>
        </p:nvSpPr>
        <p:spPr>
          <a:xfrm>
            <a:off x="4480560" y="1527048"/>
            <a:ext cx="2148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Skiplist</a:t>
            </a:r>
            <a:endParaRPr lang="en-US" sz="1000" dirty="0"/>
          </a:p>
        </p:txBody>
      </p:sp>
    </p:spTree>
  </p:cSld>
  <p:clrMapOvr>
    <a:masterClrMapping/>
  </p:clrMapOvr>
  <p:transition advClick="0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1097280"/>
            <a:ext cx="1417320" cy="1298448"/>
          </a:xfrm>
          <a:prstGeom prst="roundRect">
            <a:avLst>
              <a:gd name="adj" fmla="val 8451"/>
            </a:avLst>
          </a:prstGeom>
          <a:solidFill>
            <a:srgbClr val="FFFFFF"/>
          </a:solidFill>
          <a:ln w="15240">
            <a:solidFill>
              <a:srgbClr val="C8D0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40080" y="1234440"/>
            <a:ext cx="1143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Insert / update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" y="1609344"/>
            <a:ext cx="1143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2F6F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PUT(M, 40)</a:t>
            </a:r>
            <a:endParaRPr lang="en-US" sz="1700" dirty="0"/>
          </a:p>
        </p:txBody>
      </p:sp>
      <p:sp>
        <p:nvSpPr>
          <p:cNvPr id="6" name="Shape 7"/>
          <p:cNvSpPr/>
          <p:nvPr/>
        </p:nvSpPr>
        <p:spPr>
          <a:xfrm>
            <a:off x="4242816" y="1051560"/>
            <a:ext cx="2633472" cy="1865376"/>
          </a:xfrm>
          <a:prstGeom prst="roundRect">
            <a:avLst>
              <a:gd name="adj" fmla="val 588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8"/>
          <p:cNvSpPr/>
          <p:nvPr/>
        </p:nvSpPr>
        <p:spPr>
          <a:xfrm>
            <a:off x="4480560" y="1216152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Active MemTable</a:t>
            </a:r>
            <a:endParaRPr lang="en-US" sz="1700" dirty="0"/>
          </a:p>
        </p:txBody>
      </p:sp>
      <p:sp>
        <p:nvSpPr>
          <p:cNvPr id="9" name="Shape 12"/>
          <p:cNvSpPr/>
          <p:nvPr/>
        </p:nvSpPr>
        <p:spPr>
          <a:xfrm>
            <a:off x="7360920" y="941832"/>
            <a:ext cx="4315968" cy="4892040"/>
          </a:xfrm>
          <a:prstGeom prst="roundRect">
            <a:avLst>
              <a:gd name="adj" fmla="val 2542"/>
            </a:avLst>
          </a:prstGeom>
          <a:solidFill>
            <a:srgbClr val="FCFDFE"/>
          </a:solidFill>
          <a:ln w="15240">
            <a:solidFill>
              <a:srgbClr val="D4DA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13"/>
          <p:cNvSpPr/>
          <p:nvPr/>
        </p:nvSpPr>
        <p:spPr>
          <a:xfrm>
            <a:off x="7571232" y="1097280"/>
            <a:ext cx="3840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Disk: immutable SSTables</a:t>
            </a:r>
            <a:endParaRPr lang="en-US" sz="1900" dirty="0"/>
          </a:p>
        </p:txBody>
      </p:sp>
      <p:sp>
        <p:nvSpPr>
          <p:cNvPr id="11" name="Text 14"/>
          <p:cNvSpPr/>
          <p:nvPr/>
        </p:nvSpPr>
        <p:spPr>
          <a:xfrm>
            <a:off x="7571232" y="186537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L0</a:t>
            </a:r>
            <a:endParaRPr lang="en-US" sz="1600" dirty="0"/>
          </a:p>
        </p:txBody>
      </p:sp>
      <p:sp>
        <p:nvSpPr>
          <p:cNvPr id="12" name="Text 15"/>
          <p:cNvSpPr/>
          <p:nvPr/>
        </p:nvSpPr>
        <p:spPr>
          <a:xfrm>
            <a:off x="7571232" y="3538728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</a:t>
            </a:r>
            <a:endParaRPr lang="en-US" sz="1600" dirty="0"/>
          </a:p>
        </p:txBody>
      </p:sp>
      <p:sp>
        <p:nvSpPr>
          <p:cNvPr id="13" name="Text 16"/>
          <p:cNvSpPr/>
          <p:nvPr/>
        </p:nvSpPr>
        <p:spPr>
          <a:xfrm>
            <a:off x="7571232" y="497433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L2</a:t>
            </a:r>
            <a:endParaRPr lang="en-US" sz="1600" dirty="0"/>
          </a:p>
        </p:txBody>
      </p:sp>
      <p:sp>
        <p:nvSpPr>
          <p:cNvPr id="14" name="Shape 17"/>
          <p:cNvSpPr/>
          <p:nvPr/>
        </p:nvSpPr>
        <p:spPr>
          <a:xfrm>
            <a:off x="8028432" y="2039112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8"/>
          <p:cNvSpPr/>
          <p:nvPr/>
        </p:nvSpPr>
        <p:spPr>
          <a:xfrm>
            <a:off x="8028432" y="3712464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9"/>
          <p:cNvSpPr/>
          <p:nvPr/>
        </p:nvSpPr>
        <p:spPr>
          <a:xfrm>
            <a:off x="8028432" y="5138928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20"/>
          <p:cNvSpPr/>
          <p:nvPr/>
        </p:nvSpPr>
        <p:spPr>
          <a:xfrm>
            <a:off x="502920" y="4754880"/>
            <a:ext cx="6373368" cy="1078992"/>
          </a:xfrm>
          <a:prstGeom prst="roundRect">
            <a:avLst>
              <a:gd name="adj" fmla="val 10169"/>
            </a:avLst>
          </a:prstGeom>
          <a:solidFill>
            <a:srgbClr val="FFFFFF"/>
          </a:solidFill>
          <a:ln w="1524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21"/>
          <p:cNvSpPr/>
          <p:nvPr/>
        </p:nvSpPr>
        <p:spPr>
          <a:xfrm>
            <a:off x="758952" y="4919472"/>
            <a:ext cx="58795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700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Update M to 40 while the fifth flush is in progress.</a:t>
            </a:r>
            <a:endParaRPr lang="en-US" sz="1700" dirty="0"/>
          </a:p>
        </p:txBody>
      </p:sp>
      <p:sp>
        <p:nvSpPr>
          <p:cNvPr id="19" name="Text 22"/>
          <p:cNvSpPr/>
          <p:nvPr/>
        </p:nvSpPr>
        <p:spPr>
          <a:xfrm>
            <a:off x="758952" y="5524500"/>
            <a:ext cx="5879592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M:40 stays in the active MemTable. Its older value M:5 remains in L1.</a:t>
            </a:r>
            <a:endParaRPr lang="en-US" sz="1100" dirty="0"/>
          </a:p>
        </p:txBody>
      </p:sp>
      <p:sp>
        <p:nvSpPr>
          <p:cNvPr id="20" name="Shape 28"/>
          <p:cNvSpPr/>
          <p:nvPr/>
        </p:nvSpPr>
        <p:spPr>
          <a:xfrm>
            <a:off x="8183880" y="3971925"/>
            <a:ext cx="1426464" cy="847725"/>
          </a:xfrm>
          <a:prstGeom prst="roundRect">
            <a:avLst>
              <a:gd name="adj" fmla="val 1184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29"/>
          <p:cNvSpPr/>
          <p:nvPr/>
        </p:nvSpPr>
        <p:spPr>
          <a:xfrm>
            <a:off x="8275320" y="4029075"/>
            <a:ext cx="1243584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 file A</a:t>
            </a:r>
            <a:endParaRPr lang="en-US" sz="1100" dirty="0"/>
          </a:p>
        </p:txBody>
      </p:sp>
      <p:sp>
        <p:nvSpPr>
          <p:cNvPr id="22" name="Text 30"/>
          <p:cNvSpPr/>
          <p:nvPr/>
        </p:nvSpPr>
        <p:spPr>
          <a:xfrm>
            <a:off x="8275320" y="4514850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23" name="Text 31"/>
          <p:cNvSpPr/>
          <p:nvPr/>
        </p:nvSpPr>
        <p:spPr>
          <a:xfrm>
            <a:off x="8275320" y="42005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A:12 C:11</a:t>
            </a:r>
            <a:endParaRPr lang="en-US" sz="1000" dirty="0"/>
          </a:p>
        </p:txBody>
      </p:sp>
      <p:sp>
        <p:nvSpPr>
          <p:cNvPr id="24" name="Shape 32"/>
          <p:cNvSpPr/>
          <p:nvPr/>
        </p:nvSpPr>
        <p:spPr>
          <a:xfrm>
            <a:off x="9756648" y="3971925"/>
            <a:ext cx="1426464" cy="847725"/>
          </a:xfrm>
          <a:prstGeom prst="roundRect">
            <a:avLst>
              <a:gd name="adj" fmla="val 1184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33"/>
          <p:cNvSpPr/>
          <p:nvPr/>
        </p:nvSpPr>
        <p:spPr>
          <a:xfrm>
            <a:off x="9848088" y="4029075"/>
            <a:ext cx="1243584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 file B</a:t>
            </a:r>
            <a:endParaRPr lang="en-US" sz="1100" dirty="0"/>
          </a:p>
        </p:txBody>
      </p:sp>
      <p:sp>
        <p:nvSpPr>
          <p:cNvPr id="26" name="Text 34"/>
          <p:cNvSpPr/>
          <p:nvPr/>
        </p:nvSpPr>
        <p:spPr>
          <a:xfrm>
            <a:off x="9848088" y="4514850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27" name="Text 35"/>
          <p:cNvSpPr/>
          <p:nvPr/>
        </p:nvSpPr>
        <p:spPr>
          <a:xfrm>
            <a:off x="9848088" y="42005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H:2 K:6</a:t>
            </a:r>
            <a:endParaRPr lang="en-US" sz="1000" dirty="0"/>
          </a:p>
        </p:txBody>
      </p:sp>
      <p:sp>
        <p:nvSpPr>
          <p:cNvPr id="28" name="Text 36"/>
          <p:cNvSpPr/>
          <p:nvPr/>
        </p:nvSpPr>
        <p:spPr>
          <a:xfrm>
            <a:off x="8247888" y="4876800"/>
            <a:ext cx="28895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F6F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non-overlapping ranges</a:t>
            </a:r>
            <a:endParaRPr lang="en-US" sz="1100" dirty="0"/>
          </a:p>
        </p:txBody>
      </p:sp>
      <p:sp>
        <p:nvSpPr>
          <p:cNvPr id="29" name="Text 37">
            <a:hlinkClick r:id="rId3" action="ppaction://hlinksldjump" tooltip="← Back"/>
          </p:cNvPr>
          <p:cNvSpPr/>
          <p:nvPr/>
        </p:nvSpPr>
        <p:spPr>
          <a:xfrm>
            <a:off x="502920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 action="ppaction://hlinksldjump" tooltip="← Bac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← Back</a:t>
            </a:r>
            <a:endParaRPr lang="en-US" sz="1050" dirty="0"/>
          </a:p>
        </p:txBody>
      </p:sp>
      <p:sp>
        <p:nvSpPr>
          <p:cNvPr id="30" name="Text 38">
            <a:hlinkClick r:id="rId4" action="ppaction://hlinksldjump" tooltip="Reset"/>
          </p:cNvPr>
          <p:cNvSpPr/>
          <p:nvPr/>
        </p:nvSpPr>
        <p:spPr>
          <a:xfrm>
            <a:off x="1243584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 action="ppaction://hlinksldjump" tooltip="Rese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Reset</a:t>
            </a:r>
            <a:endParaRPr lang="en-US" sz="1050" dirty="0"/>
          </a:p>
        </p:txBody>
      </p:sp>
      <p:sp>
        <p:nvSpPr>
          <p:cNvPr id="31" name="Text 39">
            <a:hlinkClick r:id="rId5" action="ppaction://hlinksldjump" tooltip="Finish Flush"/>
          </p:cNvPr>
          <p:cNvSpPr/>
          <p:nvPr/>
        </p:nvSpPr>
        <p:spPr>
          <a:xfrm>
            <a:off x="4238625" y="6038850"/>
            <a:ext cx="2638425" cy="447675"/>
          </a:xfrm>
          <a:prstGeom prst="rect">
            <a:avLst/>
          </a:prstGeom>
          <a:solidFill>
            <a:srgbClr val="2E70FA"/>
          </a:solidFill>
          <a:ln w="12700">
            <a:solidFill>
              <a:srgbClr val="2E70F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u="sng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5" action="ppaction://hlinksldjump" tooltip="Finish Flush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Finish Flush</a:t>
            </a:r>
            <a:endParaRPr lang="en-US" sz="1500" dirty="0"/>
          </a:p>
        </p:txBody>
      </p:sp>
      <p:sp>
        <p:nvSpPr>
          <p:cNvPr id="32" name="Text 40"/>
          <p:cNvSpPr/>
          <p:nvPr/>
        </p:nvSpPr>
        <p:spPr>
          <a:xfrm>
            <a:off x="5667375" y="6581775"/>
            <a:ext cx="120967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50" dirty="0">
                <a:solidFill>
                  <a:srgbClr val="8B96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36 / 63</a:t>
            </a:r>
            <a:endParaRPr lang="en-US" sz="950" dirty="0"/>
          </a:p>
        </p:txBody>
      </p:sp>
      <p:sp>
        <p:nvSpPr>
          <p:cNvPr id="33" name="Shape 11"/>
          <p:cNvSpPr/>
          <p:nvPr/>
        </p:nvSpPr>
        <p:spPr>
          <a:xfrm>
            <a:off x="1924050" y="1743075"/>
            <a:ext cx="2314575" cy="0"/>
          </a:xfrm>
          <a:prstGeom prst="line">
            <a:avLst/>
          </a:prstGeom>
          <a:noFill/>
          <a:ln w="27940">
            <a:solidFill>
              <a:srgbClr val="2F6FEB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34" name="Shape 7"/>
          <p:cNvSpPr/>
          <p:nvPr/>
        </p:nvSpPr>
        <p:spPr>
          <a:xfrm>
            <a:off x="4238625" y="3086100"/>
            <a:ext cx="2638425" cy="1495425"/>
          </a:xfrm>
          <a:prstGeom prst="roundRect">
            <a:avLst>
              <a:gd name="adj" fmla="val 5882"/>
            </a:avLst>
          </a:prstGeom>
          <a:solidFill>
            <a:srgbClr val="FFF2DC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Text 8"/>
          <p:cNvSpPr/>
          <p:nvPr/>
        </p:nvSpPr>
        <p:spPr>
          <a:xfrm>
            <a:off x="4333875" y="3181350"/>
            <a:ext cx="2447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Immutable MemTable</a:t>
            </a:r>
            <a:endParaRPr lang="en-US" sz="1600" dirty="0"/>
          </a:p>
        </p:txBody>
      </p:sp>
      <p:sp>
        <p:nvSpPr>
          <p:cNvPr id="36" name="Text 30"/>
          <p:cNvSpPr/>
          <p:nvPr/>
        </p:nvSpPr>
        <p:spPr>
          <a:xfrm>
            <a:off x="8275320" y="4657725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37" name="Text 34"/>
          <p:cNvSpPr/>
          <p:nvPr/>
        </p:nvSpPr>
        <p:spPr>
          <a:xfrm>
            <a:off x="9848088" y="4657725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38" name="Text 9"/>
          <p:cNvSpPr/>
          <p:nvPr/>
        </p:nvSpPr>
        <p:spPr>
          <a:xfrm>
            <a:off x="7553325" y="5334000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filter: definitely absent or possibly present</a:t>
            </a:r>
            <a:endParaRPr lang="en-US" sz="1000" dirty="0"/>
          </a:p>
        </p:txBody>
      </p:sp>
      <p:sp>
        <p:nvSpPr>
          <p:cNvPr id="39" name="Text 9"/>
          <p:cNvSpPr/>
          <p:nvPr/>
        </p:nvSpPr>
        <p:spPr>
          <a:xfrm>
            <a:off x="7553325" y="5553075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file: key to position in the data file</a:t>
            </a:r>
            <a:endParaRPr lang="en-US" sz="1000" dirty="0"/>
          </a:p>
        </p:txBody>
      </p:sp>
      <p:sp>
        <p:nvSpPr>
          <p:cNvPr id="40" name="Text 31"/>
          <p:cNvSpPr/>
          <p:nvPr/>
        </p:nvSpPr>
        <p:spPr>
          <a:xfrm>
            <a:off x="8275320" y="43529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D:8 F:9</a:t>
            </a:r>
            <a:endParaRPr lang="en-US" sz="1000" dirty="0"/>
          </a:p>
        </p:txBody>
      </p:sp>
      <p:sp>
        <p:nvSpPr>
          <p:cNvPr id="41" name="Text 35"/>
          <p:cNvSpPr/>
          <p:nvPr/>
        </p:nvSpPr>
        <p:spPr>
          <a:xfrm>
            <a:off x="9848088" y="43529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L:7 M:5</a:t>
            </a:r>
            <a:endParaRPr lang="en-US" sz="1000" dirty="0"/>
          </a:p>
        </p:txBody>
      </p:sp>
      <p:sp>
        <p:nvSpPr>
          <p:cNvPr id="42" name="Text 9"/>
          <p:cNvSpPr/>
          <p:nvPr/>
        </p:nvSpPr>
        <p:spPr>
          <a:xfrm>
            <a:off x="4295775" y="3495675"/>
            <a:ext cx="25241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Read-only skiplist · flushing</a:t>
            </a:r>
            <a:endParaRPr lang="en-US" sz="1000" dirty="0"/>
          </a:p>
        </p:txBody>
      </p:sp>
      <p:sp>
        <p:nvSpPr>
          <p:cNvPr id="43" name="Shape 24"/>
          <p:cNvSpPr/>
          <p:nvPr/>
        </p:nvSpPr>
        <p:spPr>
          <a:xfrm>
            <a:off x="9048750" y="2200275"/>
            <a:ext cx="1619250" cy="1047750"/>
          </a:xfrm>
          <a:prstGeom prst="roundRect">
            <a:avLst>
              <a:gd name="adj" fmla="val 11842"/>
            </a:avLst>
          </a:prstGeom>
          <a:solidFill>
            <a:srgbClr val="E5F6EF"/>
          </a:solidFill>
          <a:ln w="15240">
            <a:solidFill>
              <a:srgbClr val="9CDB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4" name="Text 8"/>
          <p:cNvSpPr/>
          <p:nvPr/>
        </p:nvSpPr>
        <p:spPr>
          <a:xfrm>
            <a:off x="9124950" y="2247900"/>
            <a:ext cx="1485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SSTable #4</a:t>
            </a:r>
            <a:endParaRPr lang="en-US" sz="1100" dirty="0"/>
          </a:p>
        </p:txBody>
      </p:sp>
      <p:sp>
        <p:nvSpPr>
          <p:cNvPr id="45" name="Text 9"/>
          <p:cNvSpPr/>
          <p:nvPr/>
        </p:nvSpPr>
        <p:spPr>
          <a:xfrm>
            <a:off x="9124950" y="2466975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C:21 F:22</a:t>
            </a:r>
            <a:endParaRPr lang="en-US" sz="1200" dirty="0"/>
          </a:p>
        </p:txBody>
      </p:sp>
      <p:sp>
        <p:nvSpPr>
          <p:cNvPr id="46" name="Text 9"/>
          <p:cNvSpPr/>
          <p:nvPr/>
        </p:nvSpPr>
        <p:spPr>
          <a:xfrm>
            <a:off x="9124950" y="2647950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H:20</a:t>
            </a:r>
            <a:endParaRPr lang="en-US" sz="1200" dirty="0"/>
          </a:p>
        </p:txBody>
      </p:sp>
      <p:sp>
        <p:nvSpPr>
          <p:cNvPr id="47" name="Text 9"/>
          <p:cNvSpPr/>
          <p:nvPr/>
        </p:nvSpPr>
        <p:spPr>
          <a:xfrm>
            <a:off x="9124950" y="284797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48" name="Text 9"/>
          <p:cNvSpPr/>
          <p:nvPr/>
        </p:nvSpPr>
        <p:spPr>
          <a:xfrm>
            <a:off x="9124950" y="301942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49" name="Text 8"/>
          <p:cNvSpPr/>
          <p:nvPr/>
        </p:nvSpPr>
        <p:spPr>
          <a:xfrm>
            <a:off x="504825" y="3095625"/>
            <a:ext cx="32861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 updates</a:t>
            </a:r>
            <a:endParaRPr lang="en-US" sz="1600" dirty="0"/>
          </a:p>
        </p:txBody>
      </p:sp>
      <p:sp>
        <p:nvSpPr>
          <p:cNvPr id="50" name="Text 9"/>
          <p:cNvSpPr/>
          <p:nvPr/>
        </p:nvSpPr>
        <p:spPr>
          <a:xfrm>
            <a:off x="504825" y="3467100"/>
            <a:ext cx="3286125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Fourth run: H:20 C:21 F:22</a:t>
            </a:r>
            <a:endParaRPr lang="en-US" sz="1300" dirty="0"/>
          </a:p>
        </p:txBody>
      </p:sp>
      <p:sp>
        <p:nvSpPr>
          <p:cNvPr id="51" name="Text 9"/>
          <p:cNvSpPr/>
          <p:nvPr/>
        </p:nvSpPr>
        <p:spPr>
          <a:xfrm>
            <a:off x="504825" y="3724275"/>
            <a:ext cx="3286125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Fifth run: K:32 A:30 H:31</a:t>
            </a:r>
            <a:endParaRPr lang="en-US" sz="1300" dirty="0"/>
          </a:p>
        </p:txBody>
      </p:sp>
      <p:sp>
        <p:nvSpPr>
          <p:cNvPr id="52" name="Text 9"/>
          <p:cNvSpPr/>
          <p:nvPr/>
        </p:nvSpPr>
        <p:spPr>
          <a:xfrm>
            <a:off x="504825" y="3981450"/>
            <a:ext cx="3286125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Active: M:40</a:t>
            </a:r>
            <a:endParaRPr lang="en-US" sz="1300" dirty="0"/>
          </a:p>
        </p:txBody>
      </p:sp>
      <p:sp>
        <p:nvSpPr>
          <p:cNvPr id="53" name="Text 8"/>
          <p:cNvSpPr/>
          <p:nvPr/>
        </p:nvSpPr>
        <p:spPr>
          <a:xfrm>
            <a:off x="7972425" y="3324225"/>
            <a:ext cx="3448050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Writing SSTable #5</a:t>
            </a:r>
            <a:endParaRPr lang="en-US" sz="1400" dirty="0"/>
          </a:p>
        </p:txBody>
      </p:sp>
      <p:sp>
        <p:nvSpPr>
          <p:cNvPr id="54" name="Text 9"/>
          <p:cNvSpPr/>
          <p:nvPr/>
        </p:nvSpPr>
        <p:spPr>
          <a:xfrm>
            <a:off x="7972425" y="3533775"/>
            <a:ext cx="34480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Building Bloom filter + index file</a:t>
            </a:r>
            <a:endParaRPr lang="en-US" sz="1000" dirty="0"/>
          </a:p>
        </p:txBody>
      </p:sp>
      <p:sp>
        <p:nvSpPr>
          <p:cNvPr id="55" name="Skiplist link"/>
          <p:cNvSpPr/>
          <p:nvPr/>
        </p:nvSpPr>
        <p:spPr>
          <a:xfrm>
            <a:off x="4772025" y="22574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6" name="Skiplist link"/>
          <p:cNvSpPr/>
          <p:nvPr/>
        </p:nvSpPr>
        <p:spPr>
          <a:xfrm>
            <a:off x="4772025" y="201930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7" name="Skiplist link"/>
          <p:cNvSpPr/>
          <p:nvPr/>
        </p:nvSpPr>
        <p:spPr>
          <a:xfrm>
            <a:off x="4524375" y="193357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8" name="Skiplist link"/>
          <p:cNvSpPr/>
          <p:nvPr/>
        </p:nvSpPr>
        <p:spPr>
          <a:xfrm>
            <a:off x="4962525" y="1933575"/>
            <a:ext cx="16954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9" name="Text 9"/>
          <p:cNvSpPr/>
          <p:nvPr/>
        </p:nvSpPr>
        <p:spPr>
          <a:xfrm>
            <a:off x="4286250" y="184785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60" name="Text 9"/>
          <p:cNvSpPr/>
          <p:nvPr/>
        </p:nvSpPr>
        <p:spPr>
          <a:xfrm>
            <a:off x="4581525" y="184785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61" name="Text 9"/>
          <p:cNvSpPr/>
          <p:nvPr/>
        </p:nvSpPr>
        <p:spPr>
          <a:xfrm>
            <a:off x="6657975" y="184785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62" name="Skiplist link"/>
          <p:cNvSpPr/>
          <p:nvPr/>
        </p:nvSpPr>
        <p:spPr>
          <a:xfrm>
            <a:off x="4524375" y="2171700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3" name="Skiplist link"/>
          <p:cNvSpPr/>
          <p:nvPr/>
        </p:nvSpPr>
        <p:spPr>
          <a:xfrm>
            <a:off x="4962525" y="2171700"/>
            <a:ext cx="16954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4" name="Text 9"/>
          <p:cNvSpPr/>
          <p:nvPr/>
        </p:nvSpPr>
        <p:spPr>
          <a:xfrm>
            <a:off x="4286250" y="20859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65" name="Text 9"/>
          <p:cNvSpPr/>
          <p:nvPr/>
        </p:nvSpPr>
        <p:spPr>
          <a:xfrm>
            <a:off x="4581525" y="20859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66" name="Text 9"/>
          <p:cNvSpPr/>
          <p:nvPr/>
        </p:nvSpPr>
        <p:spPr>
          <a:xfrm>
            <a:off x="6657975" y="20859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67" name="Skiplist link"/>
          <p:cNvSpPr/>
          <p:nvPr/>
        </p:nvSpPr>
        <p:spPr>
          <a:xfrm>
            <a:off x="4524375" y="240982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8" name="Skiplist link"/>
          <p:cNvSpPr/>
          <p:nvPr/>
        </p:nvSpPr>
        <p:spPr>
          <a:xfrm>
            <a:off x="4962525" y="2409825"/>
            <a:ext cx="16954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9" name="Text 9"/>
          <p:cNvSpPr/>
          <p:nvPr/>
        </p:nvSpPr>
        <p:spPr>
          <a:xfrm>
            <a:off x="4286250" y="23241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70" name="Text 9"/>
          <p:cNvSpPr/>
          <p:nvPr/>
        </p:nvSpPr>
        <p:spPr>
          <a:xfrm>
            <a:off x="4581525" y="23241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M:40</a:t>
            </a:r>
            <a:endParaRPr lang="en-US" sz="900" dirty="0"/>
          </a:p>
        </p:txBody>
      </p:sp>
      <p:sp>
        <p:nvSpPr>
          <p:cNvPr id="71" name="Text 9"/>
          <p:cNvSpPr/>
          <p:nvPr/>
        </p:nvSpPr>
        <p:spPr>
          <a:xfrm>
            <a:off x="6657975" y="23241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72" name="Skiplist link"/>
          <p:cNvSpPr/>
          <p:nvPr/>
        </p:nvSpPr>
        <p:spPr>
          <a:xfrm>
            <a:off x="4772025" y="421005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73" name="Skiplist link"/>
          <p:cNvSpPr/>
          <p:nvPr/>
        </p:nvSpPr>
        <p:spPr>
          <a:xfrm>
            <a:off x="4772025" y="39719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74" name="Skiplist link"/>
          <p:cNvSpPr/>
          <p:nvPr/>
        </p:nvSpPr>
        <p:spPr>
          <a:xfrm>
            <a:off x="5276850" y="421005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75" name="Skiplist link"/>
          <p:cNvSpPr/>
          <p:nvPr/>
        </p:nvSpPr>
        <p:spPr>
          <a:xfrm>
            <a:off x="5781675" y="421005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76" name="Skiplist link"/>
          <p:cNvSpPr/>
          <p:nvPr/>
        </p:nvSpPr>
        <p:spPr>
          <a:xfrm>
            <a:off x="5781675" y="39719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77" name="Skiplist link"/>
          <p:cNvSpPr/>
          <p:nvPr/>
        </p:nvSpPr>
        <p:spPr>
          <a:xfrm>
            <a:off x="4524375" y="3886200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8" name="Skiplist link"/>
          <p:cNvSpPr/>
          <p:nvPr/>
        </p:nvSpPr>
        <p:spPr>
          <a:xfrm>
            <a:off x="4962525" y="3886200"/>
            <a:ext cx="6286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9" name="Skiplist link"/>
          <p:cNvSpPr/>
          <p:nvPr/>
        </p:nvSpPr>
        <p:spPr>
          <a:xfrm>
            <a:off x="5972175" y="3886200"/>
            <a:ext cx="6858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0" name="Text 9"/>
          <p:cNvSpPr/>
          <p:nvPr/>
        </p:nvSpPr>
        <p:spPr>
          <a:xfrm>
            <a:off x="4286250" y="38004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81" name="Text 9"/>
          <p:cNvSpPr/>
          <p:nvPr/>
        </p:nvSpPr>
        <p:spPr>
          <a:xfrm>
            <a:off x="4581525" y="38004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900" dirty="0"/>
          </a:p>
        </p:txBody>
      </p:sp>
      <p:sp>
        <p:nvSpPr>
          <p:cNvPr id="82" name="Text 9"/>
          <p:cNvSpPr/>
          <p:nvPr/>
        </p:nvSpPr>
        <p:spPr>
          <a:xfrm>
            <a:off x="5591175" y="38004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</a:t>
            </a:r>
            <a:endParaRPr lang="en-US" sz="900" dirty="0"/>
          </a:p>
        </p:txBody>
      </p:sp>
      <p:sp>
        <p:nvSpPr>
          <p:cNvPr id="83" name="Text 9"/>
          <p:cNvSpPr/>
          <p:nvPr/>
        </p:nvSpPr>
        <p:spPr>
          <a:xfrm>
            <a:off x="6657975" y="38004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84" name="Skiplist link"/>
          <p:cNvSpPr/>
          <p:nvPr/>
        </p:nvSpPr>
        <p:spPr>
          <a:xfrm>
            <a:off x="4524375" y="412432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5" name="Skiplist link"/>
          <p:cNvSpPr/>
          <p:nvPr/>
        </p:nvSpPr>
        <p:spPr>
          <a:xfrm>
            <a:off x="4962525" y="412432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6" name="Skiplist link"/>
          <p:cNvSpPr/>
          <p:nvPr/>
        </p:nvSpPr>
        <p:spPr>
          <a:xfrm>
            <a:off x="5467350" y="412432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7" name="Skiplist link"/>
          <p:cNvSpPr/>
          <p:nvPr/>
        </p:nvSpPr>
        <p:spPr>
          <a:xfrm>
            <a:off x="5972175" y="4124325"/>
            <a:ext cx="6858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8" name="Text 9"/>
          <p:cNvSpPr/>
          <p:nvPr/>
        </p:nvSpPr>
        <p:spPr>
          <a:xfrm>
            <a:off x="4286250" y="40386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89" name="Text 9"/>
          <p:cNvSpPr/>
          <p:nvPr/>
        </p:nvSpPr>
        <p:spPr>
          <a:xfrm>
            <a:off x="4581525" y="40386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900" dirty="0"/>
          </a:p>
        </p:txBody>
      </p:sp>
      <p:sp>
        <p:nvSpPr>
          <p:cNvPr id="90" name="Text 9"/>
          <p:cNvSpPr/>
          <p:nvPr/>
        </p:nvSpPr>
        <p:spPr>
          <a:xfrm>
            <a:off x="5086350" y="40386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</a:t>
            </a:r>
            <a:endParaRPr lang="en-US" sz="900" dirty="0"/>
          </a:p>
        </p:txBody>
      </p:sp>
      <p:sp>
        <p:nvSpPr>
          <p:cNvPr id="91" name="Text 9"/>
          <p:cNvSpPr/>
          <p:nvPr/>
        </p:nvSpPr>
        <p:spPr>
          <a:xfrm>
            <a:off x="5591175" y="40386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</a:t>
            </a:r>
            <a:endParaRPr lang="en-US" sz="900" dirty="0"/>
          </a:p>
        </p:txBody>
      </p:sp>
      <p:sp>
        <p:nvSpPr>
          <p:cNvPr id="92" name="Text 9"/>
          <p:cNvSpPr/>
          <p:nvPr/>
        </p:nvSpPr>
        <p:spPr>
          <a:xfrm>
            <a:off x="6657975" y="40386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93" name="Skiplist link"/>
          <p:cNvSpPr/>
          <p:nvPr/>
        </p:nvSpPr>
        <p:spPr>
          <a:xfrm>
            <a:off x="4524375" y="4362450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4" name="Skiplist link"/>
          <p:cNvSpPr/>
          <p:nvPr/>
        </p:nvSpPr>
        <p:spPr>
          <a:xfrm>
            <a:off x="4962525" y="4362450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5" name="Skiplist link"/>
          <p:cNvSpPr/>
          <p:nvPr/>
        </p:nvSpPr>
        <p:spPr>
          <a:xfrm>
            <a:off x="5467350" y="4362450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6" name="Skiplist link"/>
          <p:cNvSpPr/>
          <p:nvPr/>
        </p:nvSpPr>
        <p:spPr>
          <a:xfrm>
            <a:off x="5972175" y="4362450"/>
            <a:ext cx="6858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7" name="Text 9"/>
          <p:cNvSpPr/>
          <p:nvPr/>
        </p:nvSpPr>
        <p:spPr>
          <a:xfrm>
            <a:off x="4286250" y="427672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98" name="Text 9"/>
          <p:cNvSpPr/>
          <p:nvPr/>
        </p:nvSpPr>
        <p:spPr>
          <a:xfrm>
            <a:off x="4581525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A:30</a:t>
            </a:r>
            <a:endParaRPr lang="en-US" sz="900" dirty="0"/>
          </a:p>
        </p:txBody>
      </p:sp>
      <p:sp>
        <p:nvSpPr>
          <p:cNvPr id="99" name="Text 9"/>
          <p:cNvSpPr/>
          <p:nvPr/>
        </p:nvSpPr>
        <p:spPr>
          <a:xfrm>
            <a:off x="5086350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H:31</a:t>
            </a:r>
            <a:endParaRPr lang="en-US" sz="900" dirty="0"/>
          </a:p>
        </p:txBody>
      </p:sp>
      <p:sp>
        <p:nvSpPr>
          <p:cNvPr id="100" name="Text 9"/>
          <p:cNvSpPr/>
          <p:nvPr/>
        </p:nvSpPr>
        <p:spPr>
          <a:xfrm>
            <a:off x="5591175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K:32</a:t>
            </a:r>
            <a:endParaRPr lang="en-US" sz="900" dirty="0"/>
          </a:p>
        </p:txBody>
      </p:sp>
      <p:sp>
        <p:nvSpPr>
          <p:cNvPr id="101" name="Text 9"/>
          <p:cNvSpPr/>
          <p:nvPr/>
        </p:nvSpPr>
        <p:spPr>
          <a:xfrm>
            <a:off x="6657975" y="427672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102" name="Text 9"/>
          <p:cNvSpPr/>
          <p:nvPr/>
        </p:nvSpPr>
        <p:spPr>
          <a:xfrm>
            <a:off x="4480560" y="1527048"/>
            <a:ext cx="2148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Skiplist</a:t>
            </a:r>
            <a:endParaRPr lang="en-US" sz="1000" dirty="0"/>
          </a:p>
        </p:txBody>
      </p:sp>
    </p:spTree>
  </p:cSld>
  <p:clrMapOvr>
    <a:masterClrMapping/>
  </p:clrMapOvr>
  <p:transition advClick="0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7"/>
          <p:cNvSpPr/>
          <p:nvPr/>
        </p:nvSpPr>
        <p:spPr>
          <a:xfrm>
            <a:off x="4242816" y="1051560"/>
            <a:ext cx="2633472" cy="1865376"/>
          </a:xfrm>
          <a:prstGeom prst="roundRect">
            <a:avLst>
              <a:gd name="adj" fmla="val 588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8"/>
          <p:cNvSpPr/>
          <p:nvPr/>
        </p:nvSpPr>
        <p:spPr>
          <a:xfrm>
            <a:off x="4480560" y="1216152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Active MemTable</a:t>
            </a:r>
            <a:endParaRPr lang="en-US" sz="1700" dirty="0"/>
          </a:p>
        </p:txBody>
      </p:sp>
      <p:sp>
        <p:nvSpPr>
          <p:cNvPr id="5" name="Shape 12"/>
          <p:cNvSpPr/>
          <p:nvPr/>
        </p:nvSpPr>
        <p:spPr>
          <a:xfrm>
            <a:off x="7360920" y="941832"/>
            <a:ext cx="4315968" cy="4892040"/>
          </a:xfrm>
          <a:prstGeom prst="roundRect">
            <a:avLst>
              <a:gd name="adj" fmla="val 2542"/>
            </a:avLst>
          </a:prstGeom>
          <a:solidFill>
            <a:srgbClr val="FCFDFE"/>
          </a:solidFill>
          <a:ln w="15240">
            <a:solidFill>
              <a:srgbClr val="D4DA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13"/>
          <p:cNvSpPr/>
          <p:nvPr/>
        </p:nvSpPr>
        <p:spPr>
          <a:xfrm>
            <a:off x="7571232" y="1097280"/>
            <a:ext cx="3840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Disk: immutable SSTables</a:t>
            </a:r>
            <a:endParaRPr lang="en-US" sz="1900" dirty="0"/>
          </a:p>
        </p:txBody>
      </p:sp>
      <p:sp>
        <p:nvSpPr>
          <p:cNvPr id="7" name="Text 14"/>
          <p:cNvSpPr/>
          <p:nvPr/>
        </p:nvSpPr>
        <p:spPr>
          <a:xfrm>
            <a:off x="7571232" y="186537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L0</a:t>
            </a:r>
            <a:endParaRPr lang="en-US" sz="1600" dirty="0"/>
          </a:p>
        </p:txBody>
      </p:sp>
      <p:sp>
        <p:nvSpPr>
          <p:cNvPr id="8" name="Text 15"/>
          <p:cNvSpPr/>
          <p:nvPr/>
        </p:nvSpPr>
        <p:spPr>
          <a:xfrm>
            <a:off x="7571232" y="3538728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</a:t>
            </a:r>
            <a:endParaRPr lang="en-US" sz="1600" dirty="0"/>
          </a:p>
        </p:txBody>
      </p:sp>
      <p:sp>
        <p:nvSpPr>
          <p:cNvPr id="9" name="Text 16"/>
          <p:cNvSpPr/>
          <p:nvPr/>
        </p:nvSpPr>
        <p:spPr>
          <a:xfrm>
            <a:off x="7571232" y="497433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L2</a:t>
            </a:r>
            <a:endParaRPr lang="en-US" sz="1600" dirty="0"/>
          </a:p>
        </p:txBody>
      </p:sp>
      <p:sp>
        <p:nvSpPr>
          <p:cNvPr id="10" name="Shape 17"/>
          <p:cNvSpPr/>
          <p:nvPr/>
        </p:nvSpPr>
        <p:spPr>
          <a:xfrm>
            <a:off x="8028432" y="2039112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18"/>
          <p:cNvSpPr/>
          <p:nvPr/>
        </p:nvSpPr>
        <p:spPr>
          <a:xfrm>
            <a:off x="8028432" y="3712464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9"/>
          <p:cNvSpPr/>
          <p:nvPr/>
        </p:nvSpPr>
        <p:spPr>
          <a:xfrm>
            <a:off x="8028432" y="5138928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20"/>
          <p:cNvSpPr/>
          <p:nvPr/>
        </p:nvSpPr>
        <p:spPr>
          <a:xfrm>
            <a:off x="502920" y="4754880"/>
            <a:ext cx="6373368" cy="1078992"/>
          </a:xfrm>
          <a:prstGeom prst="roundRect">
            <a:avLst>
              <a:gd name="adj" fmla="val 10169"/>
            </a:avLst>
          </a:prstGeom>
          <a:solidFill>
            <a:srgbClr val="FFFFFF"/>
          </a:solidFill>
          <a:ln w="1524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21"/>
          <p:cNvSpPr/>
          <p:nvPr/>
        </p:nvSpPr>
        <p:spPr>
          <a:xfrm>
            <a:off x="758952" y="4919472"/>
            <a:ext cx="58795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700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Flush #5 finishes: two L0 files and two L1 files remain.</a:t>
            </a:r>
            <a:endParaRPr lang="en-US" sz="1700" dirty="0"/>
          </a:p>
        </p:txBody>
      </p:sp>
      <p:sp>
        <p:nvSpPr>
          <p:cNvPr id="15" name="Text 22"/>
          <p:cNvSpPr/>
          <p:nvPr/>
        </p:nvSpPr>
        <p:spPr>
          <a:xfrm>
            <a:off x="758952" y="5524500"/>
            <a:ext cx="5879592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endParaRPr lang="en-US" sz="1100" dirty="0"/>
          </a:p>
        </p:txBody>
      </p:sp>
      <p:sp>
        <p:nvSpPr>
          <p:cNvPr id="16" name="Shape 28"/>
          <p:cNvSpPr/>
          <p:nvPr/>
        </p:nvSpPr>
        <p:spPr>
          <a:xfrm>
            <a:off x="8183880" y="3971925"/>
            <a:ext cx="1426464" cy="847725"/>
          </a:xfrm>
          <a:prstGeom prst="roundRect">
            <a:avLst>
              <a:gd name="adj" fmla="val 1184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29"/>
          <p:cNvSpPr/>
          <p:nvPr/>
        </p:nvSpPr>
        <p:spPr>
          <a:xfrm>
            <a:off x="8275320" y="4029075"/>
            <a:ext cx="1243584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 file A</a:t>
            </a:r>
            <a:endParaRPr lang="en-US" sz="1100" dirty="0"/>
          </a:p>
        </p:txBody>
      </p:sp>
      <p:sp>
        <p:nvSpPr>
          <p:cNvPr id="18" name="Text 30"/>
          <p:cNvSpPr/>
          <p:nvPr/>
        </p:nvSpPr>
        <p:spPr>
          <a:xfrm>
            <a:off x="8275320" y="4514850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19" name="Text 31"/>
          <p:cNvSpPr/>
          <p:nvPr/>
        </p:nvSpPr>
        <p:spPr>
          <a:xfrm>
            <a:off x="8275320" y="42005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A:12 C:11</a:t>
            </a:r>
            <a:endParaRPr lang="en-US" sz="1000" dirty="0"/>
          </a:p>
        </p:txBody>
      </p:sp>
      <p:sp>
        <p:nvSpPr>
          <p:cNvPr id="20" name="Shape 32"/>
          <p:cNvSpPr/>
          <p:nvPr/>
        </p:nvSpPr>
        <p:spPr>
          <a:xfrm>
            <a:off x="9756648" y="3971925"/>
            <a:ext cx="1426464" cy="847725"/>
          </a:xfrm>
          <a:prstGeom prst="roundRect">
            <a:avLst>
              <a:gd name="adj" fmla="val 1184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33"/>
          <p:cNvSpPr/>
          <p:nvPr/>
        </p:nvSpPr>
        <p:spPr>
          <a:xfrm>
            <a:off x="9848088" y="4029075"/>
            <a:ext cx="1243584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 file B</a:t>
            </a:r>
            <a:endParaRPr lang="en-US" sz="1100" dirty="0"/>
          </a:p>
        </p:txBody>
      </p:sp>
      <p:sp>
        <p:nvSpPr>
          <p:cNvPr id="22" name="Text 34"/>
          <p:cNvSpPr/>
          <p:nvPr/>
        </p:nvSpPr>
        <p:spPr>
          <a:xfrm>
            <a:off x="9848088" y="4514850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23" name="Text 35"/>
          <p:cNvSpPr/>
          <p:nvPr/>
        </p:nvSpPr>
        <p:spPr>
          <a:xfrm>
            <a:off x="9848088" y="42005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H:2 K:6</a:t>
            </a:r>
            <a:endParaRPr lang="en-US" sz="1000" dirty="0"/>
          </a:p>
        </p:txBody>
      </p:sp>
      <p:sp>
        <p:nvSpPr>
          <p:cNvPr id="24" name="Text 36"/>
          <p:cNvSpPr/>
          <p:nvPr/>
        </p:nvSpPr>
        <p:spPr>
          <a:xfrm>
            <a:off x="8247888" y="4876800"/>
            <a:ext cx="28895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F6F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non-overlapping ranges</a:t>
            </a:r>
            <a:endParaRPr lang="en-US" sz="1100" dirty="0"/>
          </a:p>
        </p:txBody>
      </p:sp>
      <p:sp>
        <p:nvSpPr>
          <p:cNvPr id="25" name="Text 37">
            <a:hlinkClick r:id="rId3" action="ppaction://hlinksldjump" tooltip="← Back"/>
          </p:cNvPr>
          <p:cNvSpPr/>
          <p:nvPr/>
        </p:nvSpPr>
        <p:spPr>
          <a:xfrm>
            <a:off x="502920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 action="ppaction://hlinksldjump" tooltip="← Bac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← Back</a:t>
            </a:r>
            <a:endParaRPr lang="en-US" sz="1050" dirty="0"/>
          </a:p>
        </p:txBody>
      </p:sp>
      <p:sp>
        <p:nvSpPr>
          <p:cNvPr id="26" name="Text 38">
            <a:hlinkClick r:id="rId4" action="ppaction://hlinksldjump" tooltip="Reset"/>
          </p:cNvPr>
          <p:cNvSpPr/>
          <p:nvPr/>
        </p:nvSpPr>
        <p:spPr>
          <a:xfrm>
            <a:off x="1243584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 action="ppaction://hlinksldjump" tooltip="Rese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Reset</a:t>
            </a:r>
            <a:endParaRPr lang="en-US" sz="1050" dirty="0"/>
          </a:p>
        </p:txBody>
      </p:sp>
      <p:sp>
        <p:nvSpPr>
          <p:cNvPr id="27" name="Text 39">
            <a:hlinkClick r:id="rId5" action="ppaction://hlinksldjump" tooltip="Add write H:50"/>
          </p:cNvPr>
          <p:cNvSpPr/>
          <p:nvPr/>
        </p:nvSpPr>
        <p:spPr>
          <a:xfrm>
            <a:off x="4238625" y="6038850"/>
            <a:ext cx="2638425" cy="447675"/>
          </a:xfrm>
          <a:prstGeom prst="rect">
            <a:avLst/>
          </a:prstGeom>
          <a:solidFill>
            <a:srgbClr val="2E70FA"/>
          </a:solidFill>
          <a:ln w="12700">
            <a:solidFill>
              <a:srgbClr val="2E70F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u="sng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5" action="ppaction://hlinksldjump" tooltip="Add write H:5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Add write H:50</a:t>
            </a:r>
            <a:endParaRPr lang="en-US" sz="1500" dirty="0"/>
          </a:p>
        </p:txBody>
      </p:sp>
      <p:sp>
        <p:nvSpPr>
          <p:cNvPr id="28" name="Text 40"/>
          <p:cNvSpPr/>
          <p:nvPr/>
        </p:nvSpPr>
        <p:spPr>
          <a:xfrm>
            <a:off x="5667375" y="6581775"/>
            <a:ext cx="120967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50" dirty="0">
                <a:solidFill>
                  <a:srgbClr val="8B96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37 / 63</a:t>
            </a:r>
            <a:endParaRPr lang="en-US" sz="950" dirty="0"/>
          </a:p>
        </p:txBody>
      </p:sp>
      <p:sp>
        <p:nvSpPr>
          <p:cNvPr id="29" name="Shape 7"/>
          <p:cNvSpPr/>
          <p:nvPr/>
        </p:nvSpPr>
        <p:spPr>
          <a:xfrm>
            <a:off x="4238625" y="3086100"/>
            <a:ext cx="2638425" cy="1495425"/>
          </a:xfrm>
          <a:prstGeom prst="roundRect">
            <a:avLst>
              <a:gd name="adj" fmla="val 5882"/>
            </a:avLst>
          </a:prstGeom>
          <a:solidFill>
            <a:srgbClr val="FFF2DC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8"/>
          <p:cNvSpPr/>
          <p:nvPr/>
        </p:nvSpPr>
        <p:spPr>
          <a:xfrm>
            <a:off x="4333875" y="3181350"/>
            <a:ext cx="2447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Immutable MemTable</a:t>
            </a:r>
            <a:endParaRPr lang="en-US" sz="1600" dirty="0"/>
          </a:p>
        </p:txBody>
      </p:sp>
      <p:sp>
        <p:nvSpPr>
          <p:cNvPr id="31" name="Text 30"/>
          <p:cNvSpPr/>
          <p:nvPr/>
        </p:nvSpPr>
        <p:spPr>
          <a:xfrm>
            <a:off x="8275320" y="4657725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32" name="Text 34"/>
          <p:cNvSpPr/>
          <p:nvPr/>
        </p:nvSpPr>
        <p:spPr>
          <a:xfrm>
            <a:off x="9848088" y="4657725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33" name="Text 9"/>
          <p:cNvSpPr/>
          <p:nvPr/>
        </p:nvSpPr>
        <p:spPr>
          <a:xfrm>
            <a:off x="7553325" y="5334000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filter: definitely absent or possibly present</a:t>
            </a:r>
            <a:endParaRPr lang="en-US" sz="1000" dirty="0"/>
          </a:p>
        </p:txBody>
      </p:sp>
      <p:sp>
        <p:nvSpPr>
          <p:cNvPr id="34" name="Text 9"/>
          <p:cNvSpPr/>
          <p:nvPr/>
        </p:nvSpPr>
        <p:spPr>
          <a:xfrm>
            <a:off x="7553325" y="5553075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file: key to position in the data file</a:t>
            </a:r>
            <a:endParaRPr lang="en-US" sz="1000" dirty="0"/>
          </a:p>
        </p:txBody>
      </p:sp>
      <p:sp>
        <p:nvSpPr>
          <p:cNvPr id="35" name="Text 31"/>
          <p:cNvSpPr/>
          <p:nvPr/>
        </p:nvSpPr>
        <p:spPr>
          <a:xfrm>
            <a:off x="8275320" y="43529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D:8 F:9</a:t>
            </a:r>
            <a:endParaRPr lang="en-US" sz="1000" dirty="0"/>
          </a:p>
        </p:txBody>
      </p:sp>
      <p:sp>
        <p:nvSpPr>
          <p:cNvPr id="36" name="Text 35"/>
          <p:cNvSpPr/>
          <p:nvPr/>
        </p:nvSpPr>
        <p:spPr>
          <a:xfrm>
            <a:off x="9848088" y="43529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L:7 M:5</a:t>
            </a:r>
            <a:endParaRPr lang="en-US" sz="1000" dirty="0"/>
          </a:p>
        </p:txBody>
      </p:sp>
      <p:sp>
        <p:nvSpPr>
          <p:cNvPr id="37" name="Text 9"/>
          <p:cNvSpPr/>
          <p:nvPr/>
        </p:nvSpPr>
        <p:spPr>
          <a:xfrm>
            <a:off x="4295775" y="3495675"/>
            <a:ext cx="25241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Read-only skiplist · empty</a:t>
            </a:r>
            <a:endParaRPr lang="en-US" sz="1000" dirty="0"/>
          </a:p>
        </p:txBody>
      </p:sp>
      <p:sp>
        <p:nvSpPr>
          <p:cNvPr id="38" name="Shape 24"/>
          <p:cNvSpPr/>
          <p:nvPr/>
        </p:nvSpPr>
        <p:spPr>
          <a:xfrm>
            <a:off x="8048625" y="2200275"/>
            <a:ext cx="1619250" cy="1047750"/>
          </a:xfrm>
          <a:prstGeom prst="roundRect">
            <a:avLst>
              <a:gd name="adj" fmla="val 11842"/>
            </a:avLst>
          </a:prstGeom>
          <a:solidFill>
            <a:srgbClr val="E5F6EF"/>
          </a:solidFill>
          <a:ln w="15240">
            <a:solidFill>
              <a:srgbClr val="9CDB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9" name="Text 8"/>
          <p:cNvSpPr/>
          <p:nvPr/>
        </p:nvSpPr>
        <p:spPr>
          <a:xfrm>
            <a:off x="8124825" y="2247900"/>
            <a:ext cx="1485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SSTable #5 (newest)</a:t>
            </a:r>
            <a:endParaRPr lang="en-US" sz="1100" dirty="0"/>
          </a:p>
        </p:txBody>
      </p:sp>
      <p:sp>
        <p:nvSpPr>
          <p:cNvPr id="40" name="Text 9"/>
          <p:cNvSpPr/>
          <p:nvPr/>
        </p:nvSpPr>
        <p:spPr>
          <a:xfrm>
            <a:off x="8124825" y="2466975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A:30 H:31</a:t>
            </a:r>
            <a:endParaRPr lang="en-US" sz="1200" dirty="0"/>
          </a:p>
        </p:txBody>
      </p:sp>
      <p:sp>
        <p:nvSpPr>
          <p:cNvPr id="41" name="Text 9"/>
          <p:cNvSpPr/>
          <p:nvPr/>
        </p:nvSpPr>
        <p:spPr>
          <a:xfrm>
            <a:off x="8124825" y="2647950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K:32</a:t>
            </a:r>
            <a:endParaRPr lang="en-US" sz="1200" dirty="0"/>
          </a:p>
        </p:txBody>
      </p:sp>
      <p:sp>
        <p:nvSpPr>
          <p:cNvPr id="42" name="Text 9"/>
          <p:cNvSpPr/>
          <p:nvPr/>
        </p:nvSpPr>
        <p:spPr>
          <a:xfrm>
            <a:off x="8124825" y="284797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43" name="Text 9"/>
          <p:cNvSpPr/>
          <p:nvPr/>
        </p:nvSpPr>
        <p:spPr>
          <a:xfrm>
            <a:off x="8124825" y="301942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44" name="Shape 24"/>
          <p:cNvSpPr/>
          <p:nvPr/>
        </p:nvSpPr>
        <p:spPr>
          <a:xfrm>
            <a:off x="9810750" y="2200275"/>
            <a:ext cx="1619250" cy="1047750"/>
          </a:xfrm>
          <a:prstGeom prst="roundRect">
            <a:avLst>
              <a:gd name="adj" fmla="val 11842"/>
            </a:avLst>
          </a:prstGeom>
          <a:solidFill>
            <a:srgbClr val="E5F6EF"/>
          </a:solidFill>
          <a:ln w="15240">
            <a:solidFill>
              <a:srgbClr val="9CDB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5" name="Text 8"/>
          <p:cNvSpPr/>
          <p:nvPr/>
        </p:nvSpPr>
        <p:spPr>
          <a:xfrm>
            <a:off x="9886950" y="2247900"/>
            <a:ext cx="1485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SSTable #4</a:t>
            </a:r>
            <a:endParaRPr lang="en-US" sz="1100" dirty="0"/>
          </a:p>
        </p:txBody>
      </p:sp>
      <p:sp>
        <p:nvSpPr>
          <p:cNvPr id="46" name="Text 9"/>
          <p:cNvSpPr/>
          <p:nvPr/>
        </p:nvSpPr>
        <p:spPr>
          <a:xfrm>
            <a:off x="9886950" y="2466975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C:21 F:22</a:t>
            </a:r>
            <a:endParaRPr lang="en-US" sz="1200" dirty="0"/>
          </a:p>
        </p:txBody>
      </p:sp>
      <p:sp>
        <p:nvSpPr>
          <p:cNvPr id="47" name="Text 9"/>
          <p:cNvSpPr/>
          <p:nvPr/>
        </p:nvSpPr>
        <p:spPr>
          <a:xfrm>
            <a:off x="9886950" y="2647950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H:20</a:t>
            </a:r>
            <a:endParaRPr lang="en-US" sz="1200" dirty="0"/>
          </a:p>
        </p:txBody>
      </p:sp>
      <p:sp>
        <p:nvSpPr>
          <p:cNvPr id="48" name="Text 9"/>
          <p:cNvSpPr/>
          <p:nvPr/>
        </p:nvSpPr>
        <p:spPr>
          <a:xfrm>
            <a:off x="9886950" y="284797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49" name="Text 9"/>
          <p:cNvSpPr/>
          <p:nvPr/>
        </p:nvSpPr>
        <p:spPr>
          <a:xfrm>
            <a:off x="9886950" y="301942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50" name="Text 8"/>
          <p:cNvSpPr/>
          <p:nvPr/>
        </p:nvSpPr>
        <p:spPr>
          <a:xfrm>
            <a:off x="504825" y="3095625"/>
            <a:ext cx="32861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 updates</a:t>
            </a:r>
            <a:endParaRPr lang="en-US" sz="1600" dirty="0"/>
          </a:p>
        </p:txBody>
      </p:sp>
      <p:sp>
        <p:nvSpPr>
          <p:cNvPr id="51" name="Text 9"/>
          <p:cNvSpPr/>
          <p:nvPr/>
        </p:nvSpPr>
        <p:spPr>
          <a:xfrm>
            <a:off x="504825" y="3467100"/>
            <a:ext cx="3286125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Fourth run: H:20 C:21 F:22</a:t>
            </a:r>
            <a:endParaRPr lang="en-US" sz="1300" dirty="0"/>
          </a:p>
        </p:txBody>
      </p:sp>
      <p:sp>
        <p:nvSpPr>
          <p:cNvPr id="52" name="Text 9"/>
          <p:cNvSpPr/>
          <p:nvPr/>
        </p:nvSpPr>
        <p:spPr>
          <a:xfrm>
            <a:off x="504825" y="3724275"/>
            <a:ext cx="3286125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Fifth run: K:32 A:30 H:31</a:t>
            </a:r>
            <a:endParaRPr lang="en-US" sz="1300" dirty="0"/>
          </a:p>
        </p:txBody>
      </p:sp>
      <p:sp>
        <p:nvSpPr>
          <p:cNvPr id="53" name="Text 9"/>
          <p:cNvSpPr/>
          <p:nvPr/>
        </p:nvSpPr>
        <p:spPr>
          <a:xfrm>
            <a:off x="504825" y="3981450"/>
            <a:ext cx="3286125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Active: M:40</a:t>
            </a:r>
            <a:endParaRPr lang="en-US" sz="1300" dirty="0"/>
          </a:p>
        </p:txBody>
      </p:sp>
      <p:sp>
        <p:nvSpPr>
          <p:cNvPr id="54" name="Skiplist link"/>
          <p:cNvSpPr/>
          <p:nvPr/>
        </p:nvSpPr>
        <p:spPr>
          <a:xfrm>
            <a:off x="4772025" y="22574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5" name="Skiplist link"/>
          <p:cNvSpPr/>
          <p:nvPr/>
        </p:nvSpPr>
        <p:spPr>
          <a:xfrm>
            <a:off x="4772025" y="201930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6" name="Skiplist link"/>
          <p:cNvSpPr/>
          <p:nvPr/>
        </p:nvSpPr>
        <p:spPr>
          <a:xfrm>
            <a:off x="4524375" y="193357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7" name="Skiplist link"/>
          <p:cNvSpPr/>
          <p:nvPr/>
        </p:nvSpPr>
        <p:spPr>
          <a:xfrm>
            <a:off x="4962525" y="1933575"/>
            <a:ext cx="16954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8" name="Text 9"/>
          <p:cNvSpPr/>
          <p:nvPr/>
        </p:nvSpPr>
        <p:spPr>
          <a:xfrm>
            <a:off x="4286250" y="184785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59" name="Text 9"/>
          <p:cNvSpPr/>
          <p:nvPr/>
        </p:nvSpPr>
        <p:spPr>
          <a:xfrm>
            <a:off x="4581525" y="184785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60" name="Text 9"/>
          <p:cNvSpPr/>
          <p:nvPr/>
        </p:nvSpPr>
        <p:spPr>
          <a:xfrm>
            <a:off x="6657975" y="184785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61" name="Skiplist link"/>
          <p:cNvSpPr/>
          <p:nvPr/>
        </p:nvSpPr>
        <p:spPr>
          <a:xfrm>
            <a:off x="4524375" y="2171700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2" name="Skiplist link"/>
          <p:cNvSpPr/>
          <p:nvPr/>
        </p:nvSpPr>
        <p:spPr>
          <a:xfrm>
            <a:off x="4962525" y="2171700"/>
            <a:ext cx="16954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3" name="Text 9"/>
          <p:cNvSpPr/>
          <p:nvPr/>
        </p:nvSpPr>
        <p:spPr>
          <a:xfrm>
            <a:off x="4286250" y="20859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64" name="Text 9"/>
          <p:cNvSpPr/>
          <p:nvPr/>
        </p:nvSpPr>
        <p:spPr>
          <a:xfrm>
            <a:off x="4581525" y="20859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65" name="Text 9"/>
          <p:cNvSpPr/>
          <p:nvPr/>
        </p:nvSpPr>
        <p:spPr>
          <a:xfrm>
            <a:off x="6657975" y="20859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66" name="Skiplist link"/>
          <p:cNvSpPr/>
          <p:nvPr/>
        </p:nvSpPr>
        <p:spPr>
          <a:xfrm>
            <a:off x="4524375" y="240982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7" name="Skiplist link"/>
          <p:cNvSpPr/>
          <p:nvPr/>
        </p:nvSpPr>
        <p:spPr>
          <a:xfrm>
            <a:off x="4962525" y="2409825"/>
            <a:ext cx="16954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8" name="Text 9"/>
          <p:cNvSpPr/>
          <p:nvPr/>
        </p:nvSpPr>
        <p:spPr>
          <a:xfrm>
            <a:off x="4286250" y="23241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69" name="Text 9"/>
          <p:cNvSpPr/>
          <p:nvPr/>
        </p:nvSpPr>
        <p:spPr>
          <a:xfrm>
            <a:off x="4581525" y="23241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M:40</a:t>
            </a:r>
            <a:endParaRPr lang="en-US" sz="900" dirty="0"/>
          </a:p>
        </p:txBody>
      </p:sp>
      <p:sp>
        <p:nvSpPr>
          <p:cNvPr id="70" name="Text 9"/>
          <p:cNvSpPr/>
          <p:nvPr/>
        </p:nvSpPr>
        <p:spPr>
          <a:xfrm>
            <a:off x="6657975" y="23241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71" name="Skiplist link"/>
          <p:cNvSpPr/>
          <p:nvPr/>
        </p:nvSpPr>
        <p:spPr>
          <a:xfrm>
            <a:off x="4524375" y="3886200"/>
            <a:ext cx="21336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2" name="Text 9"/>
          <p:cNvSpPr/>
          <p:nvPr/>
        </p:nvSpPr>
        <p:spPr>
          <a:xfrm>
            <a:off x="4286250" y="38004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73" name="Text 9"/>
          <p:cNvSpPr/>
          <p:nvPr/>
        </p:nvSpPr>
        <p:spPr>
          <a:xfrm>
            <a:off x="6657975" y="38004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74" name="Skiplist link"/>
          <p:cNvSpPr/>
          <p:nvPr/>
        </p:nvSpPr>
        <p:spPr>
          <a:xfrm>
            <a:off x="4524375" y="4124325"/>
            <a:ext cx="21336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5" name="Text 9"/>
          <p:cNvSpPr/>
          <p:nvPr/>
        </p:nvSpPr>
        <p:spPr>
          <a:xfrm>
            <a:off x="4286250" y="40386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76" name="Text 9"/>
          <p:cNvSpPr/>
          <p:nvPr/>
        </p:nvSpPr>
        <p:spPr>
          <a:xfrm>
            <a:off x="6657975" y="40386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77" name="Skiplist link"/>
          <p:cNvSpPr/>
          <p:nvPr/>
        </p:nvSpPr>
        <p:spPr>
          <a:xfrm>
            <a:off x="4524375" y="4362450"/>
            <a:ext cx="21336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8" name="Text 9"/>
          <p:cNvSpPr/>
          <p:nvPr/>
        </p:nvSpPr>
        <p:spPr>
          <a:xfrm>
            <a:off x="4286250" y="427672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79" name="Text 9"/>
          <p:cNvSpPr/>
          <p:nvPr/>
        </p:nvSpPr>
        <p:spPr>
          <a:xfrm>
            <a:off x="6657975" y="427672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80" name="Text 9"/>
          <p:cNvSpPr/>
          <p:nvPr/>
        </p:nvSpPr>
        <p:spPr>
          <a:xfrm>
            <a:off x="4480560" y="1527048"/>
            <a:ext cx="2148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Skiplist</a:t>
            </a:r>
            <a:endParaRPr lang="en-US" sz="1000" dirty="0"/>
          </a:p>
        </p:txBody>
      </p:sp>
    </p:spTree>
  </p:cSld>
  <p:clrMapOvr>
    <a:masterClrMapping/>
  </p:clrMapOvr>
  <p:transition advClick="0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1097280"/>
            <a:ext cx="1417320" cy="1298448"/>
          </a:xfrm>
          <a:prstGeom prst="roundRect">
            <a:avLst>
              <a:gd name="adj" fmla="val 8451"/>
            </a:avLst>
          </a:prstGeom>
          <a:solidFill>
            <a:srgbClr val="FFFFFF"/>
          </a:solidFill>
          <a:ln w="15240">
            <a:solidFill>
              <a:srgbClr val="C8D0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40080" y="1234440"/>
            <a:ext cx="1143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Insert / update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" y="1609344"/>
            <a:ext cx="1143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2F6F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PUT(H, 50)</a:t>
            </a:r>
            <a:endParaRPr lang="en-US" sz="1700" dirty="0"/>
          </a:p>
        </p:txBody>
      </p:sp>
      <p:sp>
        <p:nvSpPr>
          <p:cNvPr id="6" name="Shape 7"/>
          <p:cNvSpPr/>
          <p:nvPr/>
        </p:nvSpPr>
        <p:spPr>
          <a:xfrm>
            <a:off x="4242816" y="1051560"/>
            <a:ext cx="2633472" cy="1865376"/>
          </a:xfrm>
          <a:prstGeom prst="roundRect">
            <a:avLst>
              <a:gd name="adj" fmla="val 588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8"/>
          <p:cNvSpPr/>
          <p:nvPr/>
        </p:nvSpPr>
        <p:spPr>
          <a:xfrm>
            <a:off x="4480560" y="1216152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Active MemTable</a:t>
            </a:r>
            <a:endParaRPr lang="en-US" sz="1700" dirty="0"/>
          </a:p>
        </p:txBody>
      </p:sp>
      <p:sp>
        <p:nvSpPr>
          <p:cNvPr id="9" name="Shape 12"/>
          <p:cNvSpPr/>
          <p:nvPr/>
        </p:nvSpPr>
        <p:spPr>
          <a:xfrm>
            <a:off x="7360920" y="941832"/>
            <a:ext cx="4315968" cy="4892040"/>
          </a:xfrm>
          <a:prstGeom prst="roundRect">
            <a:avLst>
              <a:gd name="adj" fmla="val 2542"/>
            </a:avLst>
          </a:prstGeom>
          <a:solidFill>
            <a:srgbClr val="FCFDFE"/>
          </a:solidFill>
          <a:ln w="15240">
            <a:solidFill>
              <a:srgbClr val="D4DA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13"/>
          <p:cNvSpPr/>
          <p:nvPr/>
        </p:nvSpPr>
        <p:spPr>
          <a:xfrm>
            <a:off x="7571232" y="1097280"/>
            <a:ext cx="3840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Disk: immutable SSTables</a:t>
            </a:r>
            <a:endParaRPr lang="en-US" sz="1900" dirty="0"/>
          </a:p>
        </p:txBody>
      </p:sp>
      <p:sp>
        <p:nvSpPr>
          <p:cNvPr id="11" name="Text 14"/>
          <p:cNvSpPr/>
          <p:nvPr/>
        </p:nvSpPr>
        <p:spPr>
          <a:xfrm>
            <a:off x="7571232" y="186537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L0</a:t>
            </a:r>
            <a:endParaRPr lang="en-US" sz="1600" dirty="0"/>
          </a:p>
        </p:txBody>
      </p:sp>
      <p:sp>
        <p:nvSpPr>
          <p:cNvPr id="12" name="Text 15"/>
          <p:cNvSpPr/>
          <p:nvPr/>
        </p:nvSpPr>
        <p:spPr>
          <a:xfrm>
            <a:off x="7571232" y="3538728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</a:t>
            </a:r>
            <a:endParaRPr lang="en-US" sz="1600" dirty="0"/>
          </a:p>
        </p:txBody>
      </p:sp>
      <p:sp>
        <p:nvSpPr>
          <p:cNvPr id="13" name="Text 16"/>
          <p:cNvSpPr/>
          <p:nvPr/>
        </p:nvSpPr>
        <p:spPr>
          <a:xfrm>
            <a:off x="7571232" y="497433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L2</a:t>
            </a:r>
            <a:endParaRPr lang="en-US" sz="1600" dirty="0"/>
          </a:p>
        </p:txBody>
      </p:sp>
      <p:sp>
        <p:nvSpPr>
          <p:cNvPr id="14" name="Shape 17"/>
          <p:cNvSpPr/>
          <p:nvPr/>
        </p:nvSpPr>
        <p:spPr>
          <a:xfrm>
            <a:off x="8028432" y="2039112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8"/>
          <p:cNvSpPr/>
          <p:nvPr/>
        </p:nvSpPr>
        <p:spPr>
          <a:xfrm>
            <a:off x="8028432" y="3712464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9"/>
          <p:cNvSpPr/>
          <p:nvPr/>
        </p:nvSpPr>
        <p:spPr>
          <a:xfrm>
            <a:off x="8028432" y="5138928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20"/>
          <p:cNvSpPr/>
          <p:nvPr/>
        </p:nvSpPr>
        <p:spPr>
          <a:xfrm>
            <a:off x="502920" y="4754880"/>
            <a:ext cx="6373368" cy="1078992"/>
          </a:xfrm>
          <a:prstGeom prst="roundRect">
            <a:avLst>
              <a:gd name="adj" fmla="val 10169"/>
            </a:avLst>
          </a:prstGeom>
          <a:solidFill>
            <a:srgbClr val="FFFFFF"/>
          </a:solidFill>
          <a:ln w="1524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21"/>
          <p:cNvSpPr/>
          <p:nvPr/>
        </p:nvSpPr>
        <p:spPr>
          <a:xfrm>
            <a:off x="758952" y="4919472"/>
            <a:ext cx="58795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700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Update H to 50. M:40 and H:50 are now in the active buffer.</a:t>
            </a:r>
            <a:endParaRPr lang="en-US" sz="1700" dirty="0"/>
          </a:p>
        </p:txBody>
      </p:sp>
      <p:sp>
        <p:nvSpPr>
          <p:cNvPr id="19" name="Text 22"/>
          <p:cNvSpPr/>
          <p:nvPr/>
        </p:nvSpPr>
        <p:spPr>
          <a:xfrm>
            <a:off x="758952" y="5524500"/>
            <a:ext cx="5879592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H:50 is newer than H:31 in L0 #5. The MemTable is full and ready to freeze.</a:t>
            </a:r>
            <a:endParaRPr lang="en-US" sz="1100" dirty="0"/>
          </a:p>
        </p:txBody>
      </p:sp>
      <p:sp>
        <p:nvSpPr>
          <p:cNvPr id="20" name="Shape 28"/>
          <p:cNvSpPr/>
          <p:nvPr/>
        </p:nvSpPr>
        <p:spPr>
          <a:xfrm>
            <a:off x="8183880" y="3971925"/>
            <a:ext cx="1426464" cy="847725"/>
          </a:xfrm>
          <a:prstGeom prst="roundRect">
            <a:avLst>
              <a:gd name="adj" fmla="val 1184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29"/>
          <p:cNvSpPr/>
          <p:nvPr/>
        </p:nvSpPr>
        <p:spPr>
          <a:xfrm>
            <a:off x="8275320" y="4029075"/>
            <a:ext cx="1243584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 file A</a:t>
            </a:r>
            <a:endParaRPr lang="en-US" sz="1100" dirty="0"/>
          </a:p>
        </p:txBody>
      </p:sp>
      <p:sp>
        <p:nvSpPr>
          <p:cNvPr id="22" name="Text 30"/>
          <p:cNvSpPr/>
          <p:nvPr/>
        </p:nvSpPr>
        <p:spPr>
          <a:xfrm>
            <a:off x="8275320" y="4514850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23" name="Text 31"/>
          <p:cNvSpPr/>
          <p:nvPr/>
        </p:nvSpPr>
        <p:spPr>
          <a:xfrm>
            <a:off x="8275320" y="42005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A:12 C:11</a:t>
            </a:r>
            <a:endParaRPr lang="en-US" sz="1000" dirty="0"/>
          </a:p>
        </p:txBody>
      </p:sp>
      <p:sp>
        <p:nvSpPr>
          <p:cNvPr id="24" name="Shape 32"/>
          <p:cNvSpPr/>
          <p:nvPr/>
        </p:nvSpPr>
        <p:spPr>
          <a:xfrm>
            <a:off x="9756648" y="3971925"/>
            <a:ext cx="1426464" cy="847725"/>
          </a:xfrm>
          <a:prstGeom prst="roundRect">
            <a:avLst>
              <a:gd name="adj" fmla="val 1184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33"/>
          <p:cNvSpPr/>
          <p:nvPr/>
        </p:nvSpPr>
        <p:spPr>
          <a:xfrm>
            <a:off x="9848088" y="4029075"/>
            <a:ext cx="1243584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 file B</a:t>
            </a:r>
            <a:endParaRPr lang="en-US" sz="1100" dirty="0"/>
          </a:p>
        </p:txBody>
      </p:sp>
      <p:sp>
        <p:nvSpPr>
          <p:cNvPr id="26" name="Text 34"/>
          <p:cNvSpPr/>
          <p:nvPr/>
        </p:nvSpPr>
        <p:spPr>
          <a:xfrm>
            <a:off x="9848088" y="4514850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27" name="Text 35"/>
          <p:cNvSpPr/>
          <p:nvPr/>
        </p:nvSpPr>
        <p:spPr>
          <a:xfrm>
            <a:off x="9848088" y="42005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H:2 K:6</a:t>
            </a:r>
            <a:endParaRPr lang="en-US" sz="1000" dirty="0"/>
          </a:p>
        </p:txBody>
      </p:sp>
      <p:sp>
        <p:nvSpPr>
          <p:cNvPr id="28" name="Text 36"/>
          <p:cNvSpPr/>
          <p:nvPr/>
        </p:nvSpPr>
        <p:spPr>
          <a:xfrm>
            <a:off x="8247888" y="4876800"/>
            <a:ext cx="28895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F6F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non-overlapping ranges</a:t>
            </a:r>
            <a:endParaRPr lang="en-US" sz="1100" dirty="0"/>
          </a:p>
        </p:txBody>
      </p:sp>
      <p:sp>
        <p:nvSpPr>
          <p:cNvPr id="29" name="Text 37">
            <a:hlinkClick r:id="rId3" action="ppaction://hlinksldjump" tooltip="← Back"/>
          </p:cNvPr>
          <p:cNvSpPr/>
          <p:nvPr/>
        </p:nvSpPr>
        <p:spPr>
          <a:xfrm>
            <a:off x="502920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 action="ppaction://hlinksldjump" tooltip="← Bac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← Back</a:t>
            </a:r>
            <a:endParaRPr lang="en-US" sz="1050" dirty="0"/>
          </a:p>
        </p:txBody>
      </p:sp>
      <p:sp>
        <p:nvSpPr>
          <p:cNvPr id="30" name="Text 38">
            <a:hlinkClick r:id="rId4" action="ppaction://hlinksldjump" tooltip="Reset"/>
          </p:cNvPr>
          <p:cNvSpPr/>
          <p:nvPr/>
        </p:nvSpPr>
        <p:spPr>
          <a:xfrm>
            <a:off x="1243584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 action="ppaction://hlinksldjump" tooltip="Rese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Reset</a:t>
            </a:r>
            <a:endParaRPr lang="en-US" sz="1050" dirty="0"/>
          </a:p>
        </p:txBody>
      </p:sp>
      <p:sp>
        <p:nvSpPr>
          <p:cNvPr id="31" name="Text 39">
            <a:hlinkClick r:id="rId5" action="ppaction://hlinksldjump" tooltip="Freeze MemTable"/>
          </p:cNvPr>
          <p:cNvSpPr/>
          <p:nvPr/>
        </p:nvSpPr>
        <p:spPr>
          <a:xfrm>
            <a:off x="4238625" y="6038850"/>
            <a:ext cx="2638425" cy="447675"/>
          </a:xfrm>
          <a:prstGeom prst="rect">
            <a:avLst/>
          </a:prstGeom>
          <a:solidFill>
            <a:srgbClr val="2E70FA"/>
          </a:solidFill>
          <a:ln w="12700">
            <a:solidFill>
              <a:srgbClr val="2E70F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u="sng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5" action="ppaction://hlinksldjump" tooltip="Freeze MemTab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Freeze MemTable</a:t>
            </a:r>
            <a:endParaRPr lang="en-US" sz="1500" dirty="0"/>
          </a:p>
        </p:txBody>
      </p:sp>
      <p:sp>
        <p:nvSpPr>
          <p:cNvPr id="32" name="Text 40"/>
          <p:cNvSpPr/>
          <p:nvPr/>
        </p:nvSpPr>
        <p:spPr>
          <a:xfrm>
            <a:off x="5667375" y="6581775"/>
            <a:ext cx="120967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50" dirty="0">
                <a:solidFill>
                  <a:srgbClr val="8B96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38 / 63</a:t>
            </a:r>
            <a:endParaRPr lang="en-US" sz="950" dirty="0"/>
          </a:p>
        </p:txBody>
      </p:sp>
      <p:sp>
        <p:nvSpPr>
          <p:cNvPr id="33" name="Shape 11"/>
          <p:cNvSpPr/>
          <p:nvPr/>
        </p:nvSpPr>
        <p:spPr>
          <a:xfrm>
            <a:off x="1924050" y="1743075"/>
            <a:ext cx="2314575" cy="0"/>
          </a:xfrm>
          <a:prstGeom prst="line">
            <a:avLst/>
          </a:prstGeom>
          <a:noFill/>
          <a:ln w="27940">
            <a:solidFill>
              <a:srgbClr val="2F6FEB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34" name="Shape 7"/>
          <p:cNvSpPr/>
          <p:nvPr/>
        </p:nvSpPr>
        <p:spPr>
          <a:xfrm>
            <a:off x="4238625" y="3086100"/>
            <a:ext cx="2638425" cy="1495425"/>
          </a:xfrm>
          <a:prstGeom prst="roundRect">
            <a:avLst>
              <a:gd name="adj" fmla="val 5882"/>
            </a:avLst>
          </a:prstGeom>
          <a:solidFill>
            <a:srgbClr val="FFF2DC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Text 8"/>
          <p:cNvSpPr/>
          <p:nvPr/>
        </p:nvSpPr>
        <p:spPr>
          <a:xfrm>
            <a:off x="4333875" y="3181350"/>
            <a:ext cx="2447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Immutable MemTable</a:t>
            </a:r>
            <a:endParaRPr lang="en-US" sz="1600" dirty="0"/>
          </a:p>
        </p:txBody>
      </p:sp>
      <p:sp>
        <p:nvSpPr>
          <p:cNvPr id="36" name="Text 30"/>
          <p:cNvSpPr/>
          <p:nvPr/>
        </p:nvSpPr>
        <p:spPr>
          <a:xfrm>
            <a:off x="8275320" y="4657725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37" name="Text 34"/>
          <p:cNvSpPr/>
          <p:nvPr/>
        </p:nvSpPr>
        <p:spPr>
          <a:xfrm>
            <a:off x="9848088" y="4657725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38" name="Text 9"/>
          <p:cNvSpPr/>
          <p:nvPr/>
        </p:nvSpPr>
        <p:spPr>
          <a:xfrm>
            <a:off x="7553325" y="5334000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filter: definitely absent or possibly present</a:t>
            </a:r>
            <a:endParaRPr lang="en-US" sz="1000" dirty="0"/>
          </a:p>
        </p:txBody>
      </p:sp>
      <p:sp>
        <p:nvSpPr>
          <p:cNvPr id="39" name="Text 9"/>
          <p:cNvSpPr/>
          <p:nvPr/>
        </p:nvSpPr>
        <p:spPr>
          <a:xfrm>
            <a:off x="7553325" y="5553075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file: key to position in the data file</a:t>
            </a:r>
            <a:endParaRPr lang="en-US" sz="1000" dirty="0"/>
          </a:p>
        </p:txBody>
      </p:sp>
      <p:sp>
        <p:nvSpPr>
          <p:cNvPr id="40" name="Text 31"/>
          <p:cNvSpPr/>
          <p:nvPr/>
        </p:nvSpPr>
        <p:spPr>
          <a:xfrm>
            <a:off x="8275320" y="43529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D:8 F:9</a:t>
            </a:r>
            <a:endParaRPr lang="en-US" sz="1000" dirty="0"/>
          </a:p>
        </p:txBody>
      </p:sp>
      <p:sp>
        <p:nvSpPr>
          <p:cNvPr id="41" name="Text 35"/>
          <p:cNvSpPr/>
          <p:nvPr/>
        </p:nvSpPr>
        <p:spPr>
          <a:xfrm>
            <a:off x="9848088" y="43529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L:7 M:5</a:t>
            </a:r>
            <a:endParaRPr lang="en-US" sz="1000" dirty="0"/>
          </a:p>
        </p:txBody>
      </p:sp>
      <p:sp>
        <p:nvSpPr>
          <p:cNvPr id="42" name="Shape 24"/>
          <p:cNvSpPr/>
          <p:nvPr/>
        </p:nvSpPr>
        <p:spPr>
          <a:xfrm>
            <a:off x="8048625" y="2200275"/>
            <a:ext cx="1619250" cy="1047750"/>
          </a:xfrm>
          <a:prstGeom prst="roundRect">
            <a:avLst>
              <a:gd name="adj" fmla="val 11842"/>
            </a:avLst>
          </a:prstGeom>
          <a:solidFill>
            <a:srgbClr val="E5F6EF"/>
          </a:solidFill>
          <a:ln w="15240">
            <a:solidFill>
              <a:srgbClr val="9CDB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3" name="Text 8"/>
          <p:cNvSpPr/>
          <p:nvPr/>
        </p:nvSpPr>
        <p:spPr>
          <a:xfrm>
            <a:off x="8124825" y="2247900"/>
            <a:ext cx="1485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SSTable #5 (newest)</a:t>
            </a:r>
            <a:endParaRPr lang="en-US" sz="1100" dirty="0"/>
          </a:p>
        </p:txBody>
      </p:sp>
      <p:sp>
        <p:nvSpPr>
          <p:cNvPr id="44" name="Text 9"/>
          <p:cNvSpPr/>
          <p:nvPr/>
        </p:nvSpPr>
        <p:spPr>
          <a:xfrm>
            <a:off x="8124825" y="2466975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A:30 H:31</a:t>
            </a:r>
            <a:endParaRPr lang="en-US" sz="1200" dirty="0"/>
          </a:p>
        </p:txBody>
      </p:sp>
      <p:sp>
        <p:nvSpPr>
          <p:cNvPr id="45" name="Text 9"/>
          <p:cNvSpPr/>
          <p:nvPr/>
        </p:nvSpPr>
        <p:spPr>
          <a:xfrm>
            <a:off x="8124825" y="2647950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K:32</a:t>
            </a:r>
            <a:endParaRPr lang="en-US" sz="1200" dirty="0"/>
          </a:p>
        </p:txBody>
      </p:sp>
      <p:sp>
        <p:nvSpPr>
          <p:cNvPr id="46" name="Text 9"/>
          <p:cNvSpPr/>
          <p:nvPr/>
        </p:nvSpPr>
        <p:spPr>
          <a:xfrm>
            <a:off x="8124825" y="284797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47" name="Text 9"/>
          <p:cNvSpPr/>
          <p:nvPr/>
        </p:nvSpPr>
        <p:spPr>
          <a:xfrm>
            <a:off x="8124825" y="301942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48" name="Shape 24"/>
          <p:cNvSpPr/>
          <p:nvPr/>
        </p:nvSpPr>
        <p:spPr>
          <a:xfrm>
            <a:off x="9810750" y="2200275"/>
            <a:ext cx="1619250" cy="1047750"/>
          </a:xfrm>
          <a:prstGeom prst="roundRect">
            <a:avLst>
              <a:gd name="adj" fmla="val 11842"/>
            </a:avLst>
          </a:prstGeom>
          <a:solidFill>
            <a:srgbClr val="E5F6EF"/>
          </a:solidFill>
          <a:ln w="15240">
            <a:solidFill>
              <a:srgbClr val="9CDB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9" name="Text 8"/>
          <p:cNvSpPr/>
          <p:nvPr/>
        </p:nvSpPr>
        <p:spPr>
          <a:xfrm>
            <a:off x="9886950" y="2247900"/>
            <a:ext cx="1485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SSTable #4</a:t>
            </a:r>
            <a:endParaRPr lang="en-US" sz="1100" dirty="0"/>
          </a:p>
        </p:txBody>
      </p:sp>
      <p:sp>
        <p:nvSpPr>
          <p:cNvPr id="50" name="Text 9"/>
          <p:cNvSpPr/>
          <p:nvPr/>
        </p:nvSpPr>
        <p:spPr>
          <a:xfrm>
            <a:off x="9886950" y="2466975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C:21 F:22</a:t>
            </a:r>
            <a:endParaRPr lang="en-US" sz="1200" dirty="0"/>
          </a:p>
        </p:txBody>
      </p:sp>
      <p:sp>
        <p:nvSpPr>
          <p:cNvPr id="51" name="Text 9"/>
          <p:cNvSpPr/>
          <p:nvPr/>
        </p:nvSpPr>
        <p:spPr>
          <a:xfrm>
            <a:off x="9886950" y="2647950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H:20</a:t>
            </a:r>
            <a:endParaRPr lang="en-US" sz="1200" dirty="0"/>
          </a:p>
        </p:txBody>
      </p:sp>
      <p:sp>
        <p:nvSpPr>
          <p:cNvPr id="52" name="Text 9"/>
          <p:cNvSpPr/>
          <p:nvPr/>
        </p:nvSpPr>
        <p:spPr>
          <a:xfrm>
            <a:off x="9886950" y="284797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53" name="Text 9"/>
          <p:cNvSpPr/>
          <p:nvPr/>
        </p:nvSpPr>
        <p:spPr>
          <a:xfrm>
            <a:off x="9886950" y="301942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54" name="Text 9"/>
          <p:cNvSpPr/>
          <p:nvPr/>
        </p:nvSpPr>
        <p:spPr>
          <a:xfrm>
            <a:off x="4295775" y="3495675"/>
            <a:ext cx="25241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Read-only skiplist · empty</a:t>
            </a:r>
            <a:endParaRPr lang="en-US" sz="1000" dirty="0"/>
          </a:p>
        </p:txBody>
      </p:sp>
      <p:sp>
        <p:nvSpPr>
          <p:cNvPr id="55" name="Text 8"/>
          <p:cNvSpPr/>
          <p:nvPr/>
        </p:nvSpPr>
        <p:spPr>
          <a:xfrm>
            <a:off x="504825" y="3095625"/>
            <a:ext cx="32861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 RAM updates</a:t>
            </a:r>
            <a:endParaRPr lang="en-US" sz="1600" dirty="0"/>
          </a:p>
        </p:txBody>
      </p:sp>
      <p:sp>
        <p:nvSpPr>
          <p:cNvPr id="56" name="Text 9"/>
          <p:cNvSpPr/>
          <p:nvPr/>
        </p:nvSpPr>
        <p:spPr>
          <a:xfrm>
            <a:off x="504825" y="3467100"/>
            <a:ext cx="3286125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Active: M:40 H:50</a:t>
            </a:r>
            <a:endParaRPr lang="en-US" sz="1300" dirty="0"/>
          </a:p>
        </p:txBody>
      </p:sp>
      <p:sp>
        <p:nvSpPr>
          <p:cNvPr id="57" name="Skiplist link"/>
          <p:cNvSpPr/>
          <p:nvPr/>
        </p:nvSpPr>
        <p:spPr>
          <a:xfrm>
            <a:off x="4772025" y="22574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8" name="Skiplist link"/>
          <p:cNvSpPr/>
          <p:nvPr/>
        </p:nvSpPr>
        <p:spPr>
          <a:xfrm>
            <a:off x="5276850" y="22574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9" name="Skiplist link"/>
          <p:cNvSpPr/>
          <p:nvPr/>
        </p:nvSpPr>
        <p:spPr>
          <a:xfrm>
            <a:off x="5276850" y="201930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0" name="Skiplist link"/>
          <p:cNvSpPr/>
          <p:nvPr/>
        </p:nvSpPr>
        <p:spPr>
          <a:xfrm>
            <a:off x="4524375" y="1933575"/>
            <a:ext cx="56197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1" name="Skiplist link"/>
          <p:cNvSpPr/>
          <p:nvPr/>
        </p:nvSpPr>
        <p:spPr>
          <a:xfrm>
            <a:off x="5467350" y="1933575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2" name="Text 9"/>
          <p:cNvSpPr/>
          <p:nvPr/>
        </p:nvSpPr>
        <p:spPr>
          <a:xfrm>
            <a:off x="4286250" y="184785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63" name="Text 9"/>
          <p:cNvSpPr/>
          <p:nvPr/>
        </p:nvSpPr>
        <p:spPr>
          <a:xfrm>
            <a:off x="5086350" y="184785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64" name="Text 9"/>
          <p:cNvSpPr/>
          <p:nvPr/>
        </p:nvSpPr>
        <p:spPr>
          <a:xfrm>
            <a:off x="6657975" y="184785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65" name="Skiplist link"/>
          <p:cNvSpPr/>
          <p:nvPr/>
        </p:nvSpPr>
        <p:spPr>
          <a:xfrm>
            <a:off x="4524375" y="2171700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6" name="Skiplist link"/>
          <p:cNvSpPr/>
          <p:nvPr/>
        </p:nvSpPr>
        <p:spPr>
          <a:xfrm>
            <a:off x="4962525" y="2171700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7" name="Skiplist link"/>
          <p:cNvSpPr/>
          <p:nvPr/>
        </p:nvSpPr>
        <p:spPr>
          <a:xfrm>
            <a:off x="5467350" y="2171700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8" name="Text 9"/>
          <p:cNvSpPr/>
          <p:nvPr/>
        </p:nvSpPr>
        <p:spPr>
          <a:xfrm>
            <a:off x="4286250" y="20859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69" name="Text 9"/>
          <p:cNvSpPr/>
          <p:nvPr/>
        </p:nvSpPr>
        <p:spPr>
          <a:xfrm>
            <a:off x="4581525" y="20859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</a:t>
            </a:r>
            <a:endParaRPr lang="en-US" sz="900" dirty="0"/>
          </a:p>
        </p:txBody>
      </p:sp>
      <p:sp>
        <p:nvSpPr>
          <p:cNvPr id="70" name="Text 9"/>
          <p:cNvSpPr/>
          <p:nvPr/>
        </p:nvSpPr>
        <p:spPr>
          <a:xfrm>
            <a:off x="5086350" y="20859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71" name="Text 9"/>
          <p:cNvSpPr/>
          <p:nvPr/>
        </p:nvSpPr>
        <p:spPr>
          <a:xfrm>
            <a:off x="6657975" y="20859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72" name="Skiplist link"/>
          <p:cNvSpPr/>
          <p:nvPr/>
        </p:nvSpPr>
        <p:spPr>
          <a:xfrm>
            <a:off x="4524375" y="240982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3" name="Skiplist link"/>
          <p:cNvSpPr/>
          <p:nvPr/>
        </p:nvSpPr>
        <p:spPr>
          <a:xfrm>
            <a:off x="4962525" y="240982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4" name="Skiplist link"/>
          <p:cNvSpPr/>
          <p:nvPr/>
        </p:nvSpPr>
        <p:spPr>
          <a:xfrm>
            <a:off x="5467350" y="2409825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5" name="Text 9"/>
          <p:cNvSpPr/>
          <p:nvPr/>
        </p:nvSpPr>
        <p:spPr>
          <a:xfrm>
            <a:off x="4286250" y="23241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76" name="Text 9"/>
          <p:cNvSpPr/>
          <p:nvPr/>
        </p:nvSpPr>
        <p:spPr>
          <a:xfrm>
            <a:off x="4581525" y="23241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H:50</a:t>
            </a:r>
            <a:endParaRPr lang="en-US" sz="900" dirty="0"/>
          </a:p>
        </p:txBody>
      </p:sp>
      <p:sp>
        <p:nvSpPr>
          <p:cNvPr id="77" name="Text 9"/>
          <p:cNvSpPr/>
          <p:nvPr/>
        </p:nvSpPr>
        <p:spPr>
          <a:xfrm>
            <a:off x="5086350" y="23241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M:40</a:t>
            </a:r>
            <a:endParaRPr lang="en-US" sz="900" dirty="0"/>
          </a:p>
        </p:txBody>
      </p:sp>
      <p:sp>
        <p:nvSpPr>
          <p:cNvPr id="78" name="Text 9"/>
          <p:cNvSpPr/>
          <p:nvPr/>
        </p:nvSpPr>
        <p:spPr>
          <a:xfrm>
            <a:off x="6657975" y="23241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79" name="Skiplist link"/>
          <p:cNvSpPr/>
          <p:nvPr/>
        </p:nvSpPr>
        <p:spPr>
          <a:xfrm>
            <a:off x="4524375" y="3886200"/>
            <a:ext cx="21336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0" name="Text 9"/>
          <p:cNvSpPr/>
          <p:nvPr/>
        </p:nvSpPr>
        <p:spPr>
          <a:xfrm>
            <a:off x="4286250" y="38004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81" name="Text 9"/>
          <p:cNvSpPr/>
          <p:nvPr/>
        </p:nvSpPr>
        <p:spPr>
          <a:xfrm>
            <a:off x="6657975" y="38004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82" name="Skiplist link"/>
          <p:cNvSpPr/>
          <p:nvPr/>
        </p:nvSpPr>
        <p:spPr>
          <a:xfrm>
            <a:off x="4524375" y="4124325"/>
            <a:ext cx="21336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3" name="Text 9"/>
          <p:cNvSpPr/>
          <p:nvPr/>
        </p:nvSpPr>
        <p:spPr>
          <a:xfrm>
            <a:off x="4286250" y="40386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84" name="Text 9"/>
          <p:cNvSpPr/>
          <p:nvPr/>
        </p:nvSpPr>
        <p:spPr>
          <a:xfrm>
            <a:off x="6657975" y="40386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85" name="Skiplist link"/>
          <p:cNvSpPr/>
          <p:nvPr/>
        </p:nvSpPr>
        <p:spPr>
          <a:xfrm>
            <a:off x="4524375" y="4362450"/>
            <a:ext cx="21336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6" name="Text 9"/>
          <p:cNvSpPr/>
          <p:nvPr/>
        </p:nvSpPr>
        <p:spPr>
          <a:xfrm>
            <a:off x="4286250" y="427672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87" name="Text 9"/>
          <p:cNvSpPr/>
          <p:nvPr/>
        </p:nvSpPr>
        <p:spPr>
          <a:xfrm>
            <a:off x="6657975" y="427672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88" name="Text 9"/>
          <p:cNvSpPr/>
          <p:nvPr/>
        </p:nvSpPr>
        <p:spPr>
          <a:xfrm>
            <a:off x="4480560" y="1527048"/>
            <a:ext cx="2148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Skiplist</a:t>
            </a:r>
            <a:endParaRPr lang="en-US" sz="1000" dirty="0"/>
          </a:p>
        </p:txBody>
      </p:sp>
    </p:spTree>
  </p:cSld>
  <p:clrMapOvr>
    <a:masterClrMapping/>
  </p:clrMapOvr>
  <p:transition advClick="0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7"/>
          <p:cNvSpPr/>
          <p:nvPr/>
        </p:nvSpPr>
        <p:spPr>
          <a:xfrm>
            <a:off x="4242816" y="1051560"/>
            <a:ext cx="2633472" cy="1865376"/>
          </a:xfrm>
          <a:prstGeom prst="roundRect">
            <a:avLst>
              <a:gd name="adj" fmla="val 588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8"/>
          <p:cNvSpPr/>
          <p:nvPr/>
        </p:nvSpPr>
        <p:spPr>
          <a:xfrm>
            <a:off x="4480560" y="1216152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Active MemTable</a:t>
            </a:r>
            <a:endParaRPr lang="en-US" sz="1700" dirty="0"/>
          </a:p>
        </p:txBody>
      </p:sp>
      <p:sp>
        <p:nvSpPr>
          <p:cNvPr id="5" name="Shape 12"/>
          <p:cNvSpPr/>
          <p:nvPr/>
        </p:nvSpPr>
        <p:spPr>
          <a:xfrm>
            <a:off x="7360920" y="941832"/>
            <a:ext cx="4315968" cy="4892040"/>
          </a:xfrm>
          <a:prstGeom prst="roundRect">
            <a:avLst>
              <a:gd name="adj" fmla="val 2542"/>
            </a:avLst>
          </a:prstGeom>
          <a:solidFill>
            <a:srgbClr val="FCFDFE"/>
          </a:solidFill>
          <a:ln w="15240">
            <a:solidFill>
              <a:srgbClr val="D4DA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13"/>
          <p:cNvSpPr/>
          <p:nvPr/>
        </p:nvSpPr>
        <p:spPr>
          <a:xfrm>
            <a:off x="7571232" y="1097280"/>
            <a:ext cx="3840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Disk: immutable SSTables</a:t>
            </a:r>
            <a:endParaRPr lang="en-US" sz="1900" dirty="0"/>
          </a:p>
        </p:txBody>
      </p:sp>
      <p:sp>
        <p:nvSpPr>
          <p:cNvPr id="7" name="Text 14"/>
          <p:cNvSpPr/>
          <p:nvPr/>
        </p:nvSpPr>
        <p:spPr>
          <a:xfrm>
            <a:off x="7571232" y="186537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L0</a:t>
            </a:r>
            <a:endParaRPr lang="en-US" sz="1600" dirty="0"/>
          </a:p>
        </p:txBody>
      </p:sp>
      <p:sp>
        <p:nvSpPr>
          <p:cNvPr id="8" name="Text 15"/>
          <p:cNvSpPr/>
          <p:nvPr/>
        </p:nvSpPr>
        <p:spPr>
          <a:xfrm>
            <a:off x="7571232" y="3538728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</a:t>
            </a:r>
            <a:endParaRPr lang="en-US" sz="1600" dirty="0"/>
          </a:p>
        </p:txBody>
      </p:sp>
      <p:sp>
        <p:nvSpPr>
          <p:cNvPr id="9" name="Text 16"/>
          <p:cNvSpPr/>
          <p:nvPr/>
        </p:nvSpPr>
        <p:spPr>
          <a:xfrm>
            <a:off x="7571232" y="497433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L2</a:t>
            </a:r>
            <a:endParaRPr lang="en-US" sz="1600" dirty="0"/>
          </a:p>
        </p:txBody>
      </p:sp>
      <p:sp>
        <p:nvSpPr>
          <p:cNvPr id="10" name="Shape 17"/>
          <p:cNvSpPr/>
          <p:nvPr/>
        </p:nvSpPr>
        <p:spPr>
          <a:xfrm>
            <a:off x="8028432" y="2039112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18"/>
          <p:cNvSpPr/>
          <p:nvPr/>
        </p:nvSpPr>
        <p:spPr>
          <a:xfrm>
            <a:off x="8028432" y="3712464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9"/>
          <p:cNvSpPr/>
          <p:nvPr/>
        </p:nvSpPr>
        <p:spPr>
          <a:xfrm>
            <a:off x="8028432" y="5138928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20"/>
          <p:cNvSpPr/>
          <p:nvPr/>
        </p:nvSpPr>
        <p:spPr>
          <a:xfrm>
            <a:off x="502920" y="4754880"/>
            <a:ext cx="6373368" cy="1078992"/>
          </a:xfrm>
          <a:prstGeom prst="roundRect">
            <a:avLst>
              <a:gd name="adj" fmla="val 10169"/>
            </a:avLst>
          </a:prstGeom>
          <a:solidFill>
            <a:srgbClr val="FFFFFF"/>
          </a:solidFill>
          <a:ln w="1524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21"/>
          <p:cNvSpPr/>
          <p:nvPr/>
        </p:nvSpPr>
        <p:spPr>
          <a:xfrm>
            <a:off x="758952" y="4919472"/>
            <a:ext cx="58795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700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Freeze the full MemTable holding H:50 and M:40.</a:t>
            </a:r>
            <a:endParaRPr lang="en-US" sz="1700" dirty="0"/>
          </a:p>
        </p:txBody>
      </p:sp>
      <p:sp>
        <p:nvSpPr>
          <p:cNvPr id="15" name="Text 22"/>
          <p:cNvSpPr/>
          <p:nvPr/>
        </p:nvSpPr>
        <p:spPr>
          <a:xfrm>
            <a:off x="758952" y="5524500"/>
            <a:ext cx="5879592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endParaRPr lang="en-US" sz="1100" dirty="0"/>
          </a:p>
        </p:txBody>
      </p:sp>
      <p:sp>
        <p:nvSpPr>
          <p:cNvPr id="16" name="Shape 28"/>
          <p:cNvSpPr/>
          <p:nvPr/>
        </p:nvSpPr>
        <p:spPr>
          <a:xfrm>
            <a:off x="8183880" y="3971925"/>
            <a:ext cx="1426464" cy="847725"/>
          </a:xfrm>
          <a:prstGeom prst="roundRect">
            <a:avLst>
              <a:gd name="adj" fmla="val 1184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29"/>
          <p:cNvSpPr/>
          <p:nvPr/>
        </p:nvSpPr>
        <p:spPr>
          <a:xfrm>
            <a:off x="8275320" y="4029075"/>
            <a:ext cx="1243584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 file A</a:t>
            </a:r>
            <a:endParaRPr lang="en-US" sz="1100" dirty="0"/>
          </a:p>
        </p:txBody>
      </p:sp>
      <p:sp>
        <p:nvSpPr>
          <p:cNvPr id="18" name="Text 30"/>
          <p:cNvSpPr/>
          <p:nvPr/>
        </p:nvSpPr>
        <p:spPr>
          <a:xfrm>
            <a:off x="8275320" y="4514850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19" name="Text 31"/>
          <p:cNvSpPr/>
          <p:nvPr/>
        </p:nvSpPr>
        <p:spPr>
          <a:xfrm>
            <a:off x="8275320" y="42005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A:12 C:11</a:t>
            </a:r>
            <a:endParaRPr lang="en-US" sz="1000" dirty="0"/>
          </a:p>
        </p:txBody>
      </p:sp>
      <p:sp>
        <p:nvSpPr>
          <p:cNvPr id="20" name="Shape 32"/>
          <p:cNvSpPr/>
          <p:nvPr/>
        </p:nvSpPr>
        <p:spPr>
          <a:xfrm>
            <a:off x="9756648" y="3971925"/>
            <a:ext cx="1426464" cy="847725"/>
          </a:xfrm>
          <a:prstGeom prst="roundRect">
            <a:avLst>
              <a:gd name="adj" fmla="val 1184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33"/>
          <p:cNvSpPr/>
          <p:nvPr/>
        </p:nvSpPr>
        <p:spPr>
          <a:xfrm>
            <a:off x="9848088" y="4029075"/>
            <a:ext cx="1243584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 file B</a:t>
            </a:r>
            <a:endParaRPr lang="en-US" sz="1100" dirty="0"/>
          </a:p>
        </p:txBody>
      </p:sp>
      <p:sp>
        <p:nvSpPr>
          <p:cNvPr id="22" name="Text 34"/>
          <p:cNvSpPr/>
          <p:nvPr/>
        </p:nvSpPr>
        <p:spPr>
          <a:xfrm>
            <a:off x="9848088" y="4514850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23" name="Text 35"/>
          <p:cNvSpPr/>
          <p:nvPr/>
        </p:nvSpPr>
        <p:spPr>
          <a:xfrm>
            <a:off x="9848088" y="42005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H:2 K:6</a:t>
            </a:r>
            <a:endParaRPr lang="en-US" sz="1000" dirty="0"/>
          </a:p>
        </p:txBody>
      </p:sp>
      <p:sp>
        <p:nvSpPr>
          <p:cNvPr id="24" name="Text 36"/>
          <p:cNvSpPr/>
          <p:nvPr/>
        </p:nvSpPr>
        <p:spPr>
          <a:xfrm>
            <a:off x="8247888" y="4876800"/>
            <a:ext cx="28895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F6F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non-overlapping ranges</a:t>
            </a:r>
            <a:endParaRPr lang="en-US" sz="1100" dirty="0"/>
          </a:p>
        </p:txBody>
      </p:sp>
      <p:sp>
        <p:nvSpPr>
          <p:cNvPr id="25" name="Text 37">
            <a:hlinkClick r:id="rId3" action="ppaction://hlinksldjump" tooltip="← Back"/>
          </p:cNvPr>
          <p:cNvSpPr/>
          <p:nvPr/>
        </p:nvSpPr>
        <p:spPr>
          <a:xfrm>
            <a:off x="502920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 action="ppaction://hlinksldjump" tooltip="← Bac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← Back</a:t>
            </a:r>
            <a:endParaRPr lang="en-US" sz="1050" dirty="0"/>
          </a:p>
        </p:txBody>
      </p:sp>
      <p:sp>
        <p:nvSpPr>
          <p:cNvPr id="26" name="Text 38">
            <a:hlinkClick r:id="rId4" action="ppaction://hlinksldjump" tooltip="Reset"/>
          </p:cNvPr>
          <p:cNvSpPr/>
          <p:nvPr/>
        </p:nvSpPr>
        <p:spPr>
          <a:xfrm>
            <a:off x="1243584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 action="ppaction://hlinksldjump" tooltip="Rese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Reset</a:t>
            </a:r>
            <a:endParaRPr lang="en-US" sz="1050" dirty="0"/>
          </a:p>
        </p:txBody>
      </p:sp>
      <p:sp>
        <p:nvSpPr>
          <p:cNvPr id="27" name="Text 39">
            <a:hlinkClick r:id="rId5" action="ppaction://hlinksldjump" tooltip="Add write M:60"/>
          </p:cNvPr>
          <p:cNvSpPr/>
          <p:nvPr/>
        </p:nvSpPr>
        <p:spPr>
          <a:xfrm>
            <a:off x="4238625" y="6038850"/>
            <a:ext cx="2638425" cy="447675"/>
          </a:xfrm>
          <a:prstGeom prst="rect">
            <a:avLst/>
          </a:prstGeom>
          <a:solidFill>
            <a:srgbClr val="2E70FA"/>
          </a:solidFill>
          <a:ln w="12700">
            <a:solidFill>
              <a:srgbClr val="2E70F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u="sng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5" action="ppaction://hlinksldjump" tooltip="Add write M:6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Add write M:60</a:t>
            </a:r>
            <a:endParaRPr lang="en-US" sz="1500" dirty="0"/>
          </a:p>
        </p:txBody>
      </p:sp>
      <p:sp>
        <p:nvSpPr>
          <p:cNvPr id="28" name="Text 40"/>
          <p:cNvSpPr/>
          <p:nvPr/>
        </p:nvSpPr>
        <p:spPr>
          <a:xfrm>
            <a:off x="5667375" y="6581775"/>
            <a:ext cx="120967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50" dirty="0">
                <a:solidFill>
                  <a:srgbClr val="8B96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39 / 63</a:t>
            </a:r>
            <a:endParaRPr lang="en-US" sz="950" dirty="0"/>
          </a:p>
        </p:txBody>
      </p:sp>
      <p:sp>
        <p:nvSpPr>
          <p:cNvPr id="29" name="Shape 7"/>
          <p:cNvSpPr/>
          <p:nvPr/>
        </p:nvSpPr>
        <p:spPr>
          <a:xfrm>
            <a:off x="4238625" y="3086100"/>
            <a:ext cx="2638425" cy="1495425"/>
          </a:xfrm>
          <a:prstGeom prst="roundRect">
            <a:avLst>
              <a:gd name="adj" fmla="val 5882"/>
            </a:avLst>
          </a:prstGeom>
          <a:solidFill>
            <a:srgbClr val="FFF2DC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8"/>
          <p:cNvSpPr/>
          <p:nvPr/>
        </p:nvSpPr>
        <p:spPr>
          <a:xfrm>
            <a:off x="4333875" y="3181350"/>
            <a:ext cx="2447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Immutable MemTable</a:t>
            </a:r>
            <a:endParaRPr lang="en-US" sz="1600" dirty="0"/>
          </a:p>
        </p:txBody>
      </p:sp>
      <p:sp>
        <p:nvSpPr>
          <p:cNvPr id="31" name="Text 30"/>
          <p:cNvSpPr/>
          <p:nvPr/>
        </p:nvSpPr>
        <p:spPr>
          <a:xfrm>
            <a:off x="8275320" y="4657725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32" name="Text 34"/>
          <p:cNvSpPr/>
          <p:nvPr/>
        </p:nvSpPr>
        <p:spPr>
          <a:xfrm>
            <a:off x="9848088" y="4657725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33" name="Text 9"/>
          <p:cNvSpPr/>
          <p:nvPr/>
        </p:nvSpPr>
        <p:spPr>
          <a:xfrm>
            <a:off x="7553325" y="5334000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filter: definitely absent or possibly present</a:t>
            </a:r>
            <a:endParaRPr lang="en-US" sz="1000" dirty="0"/>
          </a:p>
        </p:txBody>
      </p:sp>
      <p:sp>
        <p:nvSpPr>
          <p:cNvPr id="34" name="Text 9"/>
          <p:cNvSpPr/>
          <p:nvPr/>
        </p:nvSpPr>
        <p:spPr>
          <a:xfrm>
            <a:off x="7553325" y="5553075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file: key to position in the data file</a:t>
            </a:r>
            <a:endParaRPr lang="en-US" sz="1000" dirty="0"/>
          </a:p>
        </p:txBody>
      </p:sp>
      <p:sp>
        <p:nvSpPr>
          <p:cNvPr id="35" name="Text 31"/>
          <p:cNvSpPr/>
          <p:nvPr/>
        </p:nvSpPr>
        <p:spPr>
          <a:xfrm>
            <a:off x="8275320" y="43529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D:8 F:9</a:t>
            </a:r>
            <a:endParaRPr lang="en-US" sz="1000" dirty="0"/>
          </a:p>
        </p:txBody>
      </p:sp>
      <p:sp>
        <p:nvSpPr>
          <p:cNvPr id="36" name="Text 35"/>
          <p:cNvSpPr/>
          <p:nvPr/>
        </p:nvSpPr>
        <p:spPr>
          <a:xfrm>
            <a:off x="9848088" y="43529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L:7 M:5</a:t>
            </a:r>
            <a:endParaRPr lang="en-US" sz="1000" dirty="0"/>
          </a:p>
        </p:txBody>
      </p:sp>
      <p:sp>
        <p:nvSpPr>
          <p:cNvPr id="37" name="Shape 24"/>
          <p:cNvSpPr/>
          <p:nvPr/>
        </p:nvSpPr>
        <p:spPr>
          <a:xfrm>
            <a:off x="8048625" y="2200275"/>
            <a:ext cx="1619250" cy="1047750"/>
          </a:xfrm>
          <a:prstGeom prst="roundRect">
            <a:avLst>
              <a:gd name="adj" fmla="val 11842"/>
            </a:avLst>
          </a:prstGeom>
          <a:solidFill>
            <a:srgbClr val="E5F6EF"/>
          </a:solidFill>
          <a:ln w="15240">
            <a:solidFill>
              <a:srgbClr val="9CDB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Text 8"/>
          <p:cNvSpPr/>
          <p:nvPr/>
        </p:nvSpPr>
        <p:spPr>
          <a:xfrm>
            <a:off x="8124825" y="2247900"/>
            <a:ext cx="1485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SSTable #5 (newest)</a:t>
            </a:r>
            <a:endParaRPr lang="en-US" sz="1100" dirty="0"/>
          </a:p>
        </p:txBody>
      </p:sp>
      <p:sp>
        <p:nvSpPr>
          <p:cNvPr id="39" name="Text 9"/>
          <p:cNvSpPr/>
          <p:nvPr/>
        </p:nvSpPr>
        <p:spPr>
          <a:xfrm>
            <a:off x="8124825" y="2466975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A:30 H:31</a:t>
            </a:r>
            <a:endParaRPr lang="en-US" sz="1200" dirty="0"/>
          </a:p>
        </p:txBody>
      </p:sp>
      <p:sp>
        <p:nvSpPr>
          <p:cNvPr id="40" name="Text 9"/>
          <p:cNvSpPr/>
          <p:nvPr/>
        </p:nvSpPr>
        <p:spPr>
          <a:xfrm>
            <a:off x="8124825" y="2647950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K:32</a:t>
            </a:r>
            <a:endParaRPr lang="en-US" sz="1200" dirty="0"/>
          </a:p>
        </p:txBody>
      </p:sp>
      <p:sp>
        <p:nvSpPr>
          <p:cNvPr id="41" name="Text 9"/>
          <p:cNvSpPr/>
          <p:nvPr/>
        </p:nvSpPr>
        <p:spPr>
          <a:xfrm>
            <a:off x="8124825" y="284797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42" name="Text 9"/>
          <p:cNvSpPr/>
          <p:nvPr/>
        </p:nvSpPr>
        <p:spPr>
          <a:xfrm>
            <a:off x="8124825" y="301942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43" name="Shape 24"/>
          <p:cNvSpPr/>
          <p:nvPr/>
        </p:nvSpPr>
        <p:spPr>
          <a:xfrm>
            <a:off x="9810750" y="2200275"/>
            <a:ext cx="1619250" cy="1047750"/>
          </a:xfrm>
          <a:prstGeom prst="roundRect">
            <a:avLst>
              <a:gd name="adj" fmla="val 11842"/>
            </a:avLst>
          </a:prstGeom>
          <a:solidFill>
            <a:srgbClr val="E5F6EF"/>
          </a:solidFill>
          <a:ln w="15240">
            <a:solidFill>
              <a:srgbClr val="9CDB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4" name="Text 8"/>
          <p:cNvSpPr/>
          <p:nvPr/>
        </p:nvSpPr>
        <p:spPr>
          <a:xfrm>
            <a:off x="9886950" y="2247900"/>
            <a:ext cx="1485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SSTable #4</a:t>
            </a:r>
            <a:endParaRPr lang="en-US" sz="1100" dirty="0"/>
          </a:p>
        </p:txBody>
      </p:sp>
      <p:sp>
        <p:nvSpPr>
          <p:cNvPr id="45" name="Text 9"/>
          <p:cNvSpPr/>
          <p:nvPr/>
        </p:nvSpPr>
        <p:spPr>
          <a:xfrm>
            <a:off x="9886950" y="2466975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C:21 F:22</a:t>
            </a:r>
            <a:endParaRPr lang="en-US" sz="1200" dirty="0"/>
          </a:p>
        </p:txBody>
      </p:sp>
      <p:sp>
        <p:nvSpPr>
          <p:cNvPr id="46" name="Text 9"/>
          <p:cNvSpPr/>
          <p:nvPr/>
        </p:nvSpPr>
        <p:spPr>
          <a:xfrm>
            <a:off x="9886950" y="2647950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H:20</a:t>
            </a:r>
            <a:endParaRPr lang="en-US" sz="1200" dirty="0"/>
          </a:p>
        </p:txBody>
      </p:sp>
      <p:sp>
        <p:nvSpPr>
          <p:cNvPr id="47" name="Text 9"/>
          <p:cNvSpPr/>
          <p:nvPr/>
        </p:nvSpPr>
        <p:spPr>
          <a:xfrm>
            <a:off x="9886950" y="284797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48" name="Text 9"/>
          <p:cNvSpPr/>
          <p:nvPr/>
        </p:nvSpPr>
        <p:spPr>
          <a:xfrm>
            <a:off x="9886950" y="301942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49" name="Text 9"/>
          <p:cNvSpPr/>
          <p:nvPr/>
        </p:nvSpPr>
        <p:spPr>
          <a:xfrm>
            <a:off x="4295775" y="3495675"/>
            <a:ext cx="25241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Frozen MemTable</a:t>
            </a:r>
            <a:endParaRPr lang="en-US" sz="1000" dirty="0"/>
          </a:p>
        </p:txBody>
      </p:sp>
      <p:sp>
        <p:nvSpPr>
          <p:cNvPr id="50" name="Text 8"/>
          <p:cNvSpPr/>
          <p:nvPr/>
        </p:nvSpPr>
        <p:spPr>
          <a:xfrm>
            <a:off x="504825" y="3095625"/>
            <a:ext cx="32861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 RAM updates</a:t>
            </a:r>
            <a:endParaRPr lang="en-US" sz="1600" dirty="0"/>
          </a:p>
        </p:txBody>
      </p:sp>
      <p:sp>
        <p:nvSpPr>
          <p:cNvPr id="51" name="Text 9"/>
          <p:cNvSpPr/>
          <p:nvPr/>
        </p:nvSpPr>
        <p:spPr>
          <a:xfrm>
            <a:off x="504825" y="3467100"/>
            <a:ext cx="3286125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Immutable: M:40 H:50</a:t>
            </a:r>
            <a:endParaRPr lang="en-US" sz="1300" dirty="0"/>
          </a:p>
        </p:txBody>
      </p:sp>
      <p:sp>
        <p:nvSpPr>
          <p:cNvPr id="52" name="Skiplist link"/>
          <p:cNvSpPr/>
          <p:nvPr/>
        </p:nvSpPr>
        <p:spPr>
          <a:xfrm>
            <a:off x="4524375" y="1933575"/>
            <a:ext cx="21336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3" name="Text 9"/>
          <p:cNvSpPr/>
          <p:nvPr/>
        </p:nvSpPr>
        <p:spPr>
          <a:xfrm>
            <a:off x="4286250" y="184785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54" name="Text 9"/>
          <p:cNvSpPr/>
          <p:nvPr/>
        </p:nvSpPr>
        <p:spPr>
          <a:xfrm>
            <a:off x="6657975" y="184785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55" name="Skiplist link"/>
          <p:cNvSpPr/>
          <p:nvPr/>
        </p:nvSpPr>
        <p:spPr>
          <a:xfrm>
            <a:off x="4524375" y="2171700"/>
            <a:ext cx="21336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6" name="Text 9"/>
          <p:cNvSpPr/>
          <p:nvPr/>
        </p:nvSpPr>
        <p:spPr>
          <a:xfrm>
            <a:off x="4286250" y="20859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57" name="Text 9"/>
          <p:cNvSpPr/>
          <p:nvPr/>
        </p:nvSpPr>
        <p:spPr>
          <a:xfrm>
            <a:off x="6657975" y="20859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58" name="Skiplist link"/>
          <p:cNvSpPr/>
          <p:nvPr/>
        </p:nvSpPr>
        <p:spPr>
          <a:xfrm>
            <a:off x="4524375" y="2409825"/>
            <a:ext cx="213360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9" name="Text 9"/>
          <p:cNvSpPr/>
          <p:nvPr/>
        </p:nvSpPr>
        <p:spPr>
          <a:xfrm>
            <a:off x="4286250" y="23241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60" name="Text 9"/>
          <p:cNvSpPr/>
          <p:nvPr/>
        </p:nvSpPr>
        <p:spPr>
          <a:xfrm>
            <a:off x="6657975" y="23241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61" name="Skiplist link"/>
          <p:cNvSpPr/>
          <p:nvPr/>
        </p:nvSpPr>
        <p:spPr>
          <a:xfrm>
            <a:off x="4772025" y="421005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2" name="Skiplist link"/>
          <p:cNvSpPr/>
          <p:nvPr/>
        </p:nvSpPr>
        <p:spPr>
          <a:xfrm>
            <a:off x="5276850" y="421005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3" name="Skiplist link"/>
          <p:cNvSpPr/>
          <p:nvPr/>
        </p:nvSpPr>
        <p:spPr>
          <a:xfrm>
            <a:off x="5276850" y="39719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4" name="Skiplist link"/>
          <p:cNvSpPr/>
          <p:nvPr/>
        </p:nvSpPr>
        <p:spPr>
          <a:xfrm>
            <a:off x="4524375" y="3886200"/>
            <a:ext cx="56197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5" name="Skiplist link"/>
          <p:cNvSpPr/>
          <p:nvPr/>
        </p:nvSpPr>
        <p:spPr>
          <a:xfrm>
            <a:off x="5467350" y="3886200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6" name="Text 9"/>
          <p:cNvSpPr/>
          <p:nvPr/>
        </p:nvSpPr>
        <p:spPr>
          <a:xfrm>
            <a:off x="4286250" y="38004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67" name="Text 9"/>
          <p:cNvSpPr/>
          <p:nvPr/>
        </p:nvSpPr>
        <p:spPr>
          <a:xfrm>
            <a:off x="5086350" y="38004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68" name="Text 9"/>
          <p:cNvSpPr/>
          <p:nvPr/>
        </p:nvSpPr>
        <p:spPr>
          <a:xfrm>
            <a:off x="6657975" y="38004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69" name="Skiplist link"/>
          <p:cNvSpPr/>
          <p:nvPr/>
        </p:nvSpPr>
        <p:spPr>
          <a:xfrm>
            <a:off x="4524375" y="412432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0" name="Skiplist link"/>
          <p:cNvSpPr/>
          <p:nvPr/>
        </p:nvSpPr>
        <p:spPr>
          <a:xfrm>
            <a:off x="4962525" y="412432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1" name="Skiplist link"/>
          <p:cNvSpPr/>
          <p:nvPr/>
        </p:nvSpPr>
        <p:spPr>
          <a:xfrm>
            <a:off x="5467350" y="4124325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2" name="Text 9"/>
          <p:cNvSpPr/>
          <p:nvPr/>
        </p:nvSpPr>
        <p:spPr>
          <a:xfrm>
            <a:off x="4286250" y="40386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73" name="Text 9"/>
          <p:cNvSpPr/>
          <p:nvPr/>
        </p:nvSpPr>
        <p:spPr>
          <a:xfrm>
            <a:off x="4581525" y="40386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</a:t>
            </a:r>
            <a:endParaRPr lang="en-US" sz="900" dirty="0"/>
          </a:p>
        </p:txBody>
      </p:sp>
      <p:sp>
        <p:nvSpPr>
          <p:cNvPr id="74" name="Text 9"/>
          <p:cNvSpPr/>
          <p:nvPr/>
        </p:nvSpPr>
        <p:spPr>
          <a:xfrm>
            <a:off x="5086350" y="40386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75" name="Text 9"/>
          <p:cNvSpPr/>
          <p:nvPr/>
        </p:nvSpPr>
        <p:spPr>
          <a:xfrm>
            <a:off x="6657975" y="40386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76" name="Skiplist link"/>
          <p:cNvSpPr/>
          <p:nvPr/>
        </p:nvSpPr>
        <p:spPr>
          <a:xfrm>
            <a:off x="4524375" y="4362450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7" name="Skiplist link"/>
          <p:cNvSpPr/>
          <p:nvPr/>
        </p:nvSpPr>
        <p:spPr>
          <a:xfrm>
            <a:off x="4962525" y="4362450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8" name="Skiplist link"/>
          <p:cNvSpPr/>
          <p:nvPr/>
        </p:nvSpPr>
        <p:spPr>
          <a:xfrm>
            <a:off x="5467350" y="4362450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9" name="Text 9"/>
          <p:cNvSpPr/>
          <p:nvPr/>
        </p:nvSpPr>
        <p:spPr>
          <a:xfrm>
            <a:off x="4286250" y="427672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80" name="Text 9"/>
          <p:cNvSpPr/>
          <p:nvPr/>
        </p:nvSpPr>
        <p:spPr>
          <a:xfrm>
            <a:off x="4581525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H:50</a:t>
            </a:r>
            <a:endParaRPr lang="en-US" sz="900" dirty="0"/>
          </a:p>
        </p:txBody>
      </p:sp>
      <p:sp>
        <p:nvSpPr>
          <p:cNvPr id="81" name="Text 9"/>
          <p:cNvSpPr/>
          <p:nvPr/>
        </p:nvSpPr>
        <p:spPr>
          <a:xfrm>
            <a:off x="5086350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M:40</a:t>
            </a:r>
            <a:endParaRPr lang="en-US" sz="900" dirty="0"/>
          </a:p>
        </p:txBody>
      </p:sp>
      <p:sp>
        <p:nvSpPr>
          <p:cNvPr id="82" name="Text 9"/>
          <p:cNvSpPr/>
          <p:nvPr/>
        </p:nvSpPr>
        <p:spPr>
          <a:xfrm>
            <a:off x="6657975" y="427672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83" name="Text 9"/>
          <p:cNvSpPr/>
          <p:nvPr/>
        </p:nvSpPr>
        <p:spPr>
          <a:xfrm>
            <a:off x="4480560" y="1527048"/>
            <a:ext cx="2148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Skiplist</a:t>
            </a:r>
            <a:endParaRPr lang="en-US" sz="1000" dirty="0"/>
          </a:p>
        </p:txBody>
      </p:sp>
    </p:spTree>
  </p:cSld>
  <p:clrMapOvr>
    <a:masterClrMapping/>
  </p:clrMapOvr>
  <p:transition advClick="0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1097280"/>
            <a:ext cx="1417320" cy="1298448"/>
          </a:xfrm>
          <a:prstGeom prst="roundRect">
            <a:avLst>
              <a:gd name="adj" fmla="val 8451"/>
            </a:avLst>
          </a:prstGeom>
          <a:solidFill>
            <a:srgbClr val="FFFFFF"/>
          </a:solidFill>
          <a:ln w="15240">
            <a:solidFill>
              <a:srgbClr val="C8D0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40080" y="1234440"/>
            <a:ext cx="1143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Insert / update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" y="1609344"/>
            <a:ext cx="1143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2F6F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PUT(M, 60)</a:t>
            </a:r>
            <a:endParaRPr lang="en-US" sz="1700" dirty="0"/>
          </a:p>
        </p:txBody>
      </p:sp>
      <p:sp>
        <p:nvSpPr>
          <p:cNvPr id="6" name="Shape 7"/>
          <p:cNvSpPr/>
          <p:nvPr/>
        </p:nvSpPr>
        <p:spPr>
          <a:xfrm>
            <a:off x="4242816" y="1051560"/>
            <a:ext cx="2633472" cy="1865376"/>
          </a:xfrm>
          <a:prstGeom prst="roundRect">
            <a:avLst>
              <a:gd name="adj" fmla="val 588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8"/>
          <p:cNvSpPr/>
          <p:nvPr/>
        </p:nvSpPr>
        <p:spPr>
          <a:xfrm>
            <a:off x="4480560" y="1216152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Active MemTable</a:t>
            </a:r>
            <a:endParaRPr lang="en-US" sz="1700" dirty="0"/>
          </a:p>
        </p:txBody>
      </p:sp>
      <p:sp>
        <p:nvSpPr>
          <p:cNvPr id="9" name="Shape 12"/>
          <p:cNvSpPr/>
          <p:nvPr/>
        </p:nvSpPr>
        <p:spPr>
          <a:xfrm>
            <a:off x="7360920" y="941832"/>
            <a:ext cx="4315968" cy="4892040"/>
          </a:xfrm>
          <a:prstGeom prst="roundRect">
            <a:avLst>
              <a:gd name="adj" fmla="val 2542"/>
            </a:avLst>
          </a:prstGeom>
          <a:solidFill>
            <a:srgbClr val="FCFDFE"/>
          </a:solidFill>
          <a:ln w="15240">
            <a:solidFill>
              <a:srgbClr val="D4DA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13"/>
          <p:cNvSpPr/>
          <p:nvPr/>
        </p:nvSpPr>
        <p:spPr>
          <a:xfrm>
            <a:off x="7571232" y="1097280"/>
            <a:ext cx="3840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Disk: immutable SSTables</a:t>
            </a:r>
            <a:endParaRPr lang="en-US" sz="1900" dirty="0"/>
          </a:p>
        </p:txBody>
      </p:sp>
      <p:sp>
        <p:nvSpPr>
          <p:cNvPr id="11" name="Text 14"/>
          <p:cNvSpPr/>
          <p:nvPr/>
        </p:nvSpPr>
        <p:spPr>
          <a:xfrm>
            <a:off x="7571232" y="186537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L0</a:t>
            </a:r>
            <a:endParaRPr lang="en-US" sz="1600" dirty="0"/>
          </a:p>
        </p:txBody>
      </p:sp>
      <p:sp>
        <p:nvSpPr>
          <p:cNvPr id="12" name="Text 15"/>
          <p:cNvSpPr/>
          <p:nvPr/>
        </p:nvSpPr>
        <p:spPr>
          <a:xfrm>
            <a:off x="7571232" y="3538728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</a:t>
            </a:r>
            <a:endParaRPr lang="en-US" sz="1600" dirty="0"/>
          </a:p>
        </p:txBody>
      </p:sp>
      <p:sp>
        <p:nvSpPr>
          <p:cNvPr id="13" name="Text 16"/>
          <p:cNvSpPr/>
          <p:nvPr/>
        </p:nvSpPr>
        <p:spPr>
          <a:xfrm>
            <a:off x="7571232" y="497433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L2</a:t>
            </a:r>
            <a:endParaRPr lang="en-US" sz="1600" dirty="0"/>
          </a:p>
        </p:txBody>
      </p:sp>
      <p:sp>
        <p:nvSpPr>
          <p:cNvPr id="14" name="Shape 17"/>
          <p:cNvSpPr/>
          <p:nvPr/>
        </p:nvSpPr>
        <p:spPr>
          <a:xfrm>
            <a:off x="8028432" y="2039112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8"/>
          <p:cNvSpPr/>
          <p:nvPr/>
        </p:nvSpPr>
        <p:spPr>
          <a:xfrm>
            <a:off x="8028432" y="3712464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9"/>
          <p:cNvSpPr/>
          <p:nvPr/>
        </p:nvSpPr>
        <p:spPr>
          <a:xfrm>
            <a:off x="8028432" y="5138928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20"/>
          <p:cNvSpPr/>
          <p:nvPr/>
        </p:nvSpPr>
        <p:spPr>
          <a:xfrm>
            <a:off x="502920" y="4754880"/>
            <a:ext cx="6373368" cy="1078992"/>
          </a:xfrm>
          <a:prstGeom prst="roundRect">
            <a:avLst>
              <a:gd name="adj" fmla="val 10169"/>
            </a:avLst>
          </a:prstGeom>
          <a:solidFill>
            <a:srgbClr val="FFFFFF"/>
          </a:solidFill>
          <a:ln w="1524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21"/>
          <p:cNvSpPr/>
          <p:nvPr/>
        </p:nvSpPr>
        <p:spPr>
          <a:xfrm>
            <a:off x="758952" y="4919472"/>
            <a:ext cx="58795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700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Update M to 60 in the new active MemTable.</a:t>
            </a:r>
            <a:endParaRPr lang="en-US" sz="1700" dirty="0"/>
          </a:p>
        </p:txBody>
      </p:sp>
      <p:sp>
        <p:nvSpPr>
          <p:cNvPr id="19" name="Text 22"/>
          <p:cNvSpPr/>
          <p:nvPr/>
        </p:nvSpPr>
        <p:spPr>
          <a:xfrm>
            <a:off x="758952" y="5524500"/>
            <a:ext cx="5879592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M:60 is newer than M:40 in the immutable buffer and M:5 in L1.</a:t>
            </a:r>
            <a:endParaRPr lang="en-US" sz="1100" dirty="0"/>
          </a:p>
        </p:txBody>
      </p:sp>
      <p:sp>
        <p:nvSpPr>
          <p:cNvPr id="20" name="Shape 28"/>
          <p:cNvSpPr/>
          <p:nvPr/>
        </p:nvSpPr>
        <p:spPr>
          <a:xfrm>
            <a:off x="8183880" y="3971925"/>
            <a:ext cx="1426464" cy="847725"/>
          </a:xfrm>
          <a:prstGeom prst="roundRect">
            <a:avLst>
              <a:gd name="adj" fmla="val 1184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29"/>
          <p:cNvSpPr/>
          <p:nvPr/>
        </p:nvSpPr>
        <p:spPr>
          <a:xfrm>
            <a:off x="8275320" y="4029075"/>
            <a:ext cx="1243584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 file A</a:t>
            </a:r>
            <a:endParaRPr lang="en-US" sz="1100" dirty="0"/>
          </a:p>
        </p:txBody>
      </p:sp>
      <p:sp>
        <p:nvSpPr>
          <p:cNvPr id="22" name="Text 30"/>
          <p:cNvSpPr/>
          <p:nvPr/>
        </p:nvSpPr>
        <p:spPr>
          <a:xfrm>
            <a:off x="8275320" y="4514850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23" name="Text 31"/>
          <p:cNvSpPr/>
          <p:nvPr/>
        </p:nvSpPr>
        <p:spPr>
          <a:xfrm>
            <a:off x="8275320" y="42005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A:12 C:11</a:t>
            </a:r>
            <a:endParaRPr lang="en-US" sz="1000" dirty="0"/>
          </a:p>
        </p:txBody>
      </p:sp>
      <p:sp>
        <p:nvSpPr>
          <p:cNvPr id="24" name="Shape 32"/>
          <p:cNvSpPr/>
          <p:nvPr/>
        </p:nvSpPr>
        <p:spPr>
          <a:xfrm>
            <a:off x="9756648" y="3971925"/>
            <a:ext cx="1426464" cy="847725"/>
          </a:xfrm>
          <a:prstGeom prst="roundRect">
            <a:avLst>
              <a:gd name="adj" fmla="val 1184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33"/>
          <p:cNvSpPr/>
          <p:nvPr/>
        </p:nvSpPr>
        <p:spPr>
          <a:xfrm>
            <a:off x="9848088" y="4029075"/>
            <a:ext cx="1243584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 file B</a:t>
            </a:r>
            <a:endParaRPr lang="en-US" sz="1100" dirty="0"/>
          </a:p>
        </p:txBody>
      </p:sp>
      <p:sp>
        <p:nvSpPr>
          <p:cNvPr id="26" name="Text 34"/>
          <p:cNvSpPr/>
          <p:nvPr/>
        </p:nvSpPr>
        <p:spPr>
          <a:xfrm>
            <a:off x="9848088" y="4514850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27" name="Text 35"/>
          <p:cNvSpPr/>
          <p:nvPr/>
        </p:nvSpPr>
        <p:spPr>
          <a:xfrm>
            <a:off x="9848088" y="42005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H:2 K:6</a:t>
            </a:r>
            <a:endParaRPr lang="en-US" sz="1000" dirty="0"/>
          </a:p>
        </p:txBody>
      </p:sp>
      <p:sp>
        <p:nvSpPr>
          <p:cNvPr id="28" name="Text 36"/>
          <p:cNvSpPr/>
          <p:nvPr/>
        </p:nvSpPr>
        <p:spPr>
          <a:xfrm>
            <a:off x="8247888" y="4876800"/>
            <a:ext cx="28895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F6F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non-overlapping ranges</a:t>
            </a:r>
            <a:endParaRPr lang="en-US" sz="1100" dirty="0"/>
          </a:p>
        </p:txBody>
      </p:sp>
      <p:sp>
        <p:nvSpPr>
          <p:cNvPr id="29" name="Text 37">
            <a:hlinkClick r:id="rId3" action="ppaction://hlinksldjump" tooltip="← Back"/>
          </p:cNvPr>
          <p:cNvSpPr/>
          <p:nvPr/>
        </p:nvSpPr>
        <p:spPr>
          <a:xfrm>
            <a:off x="502920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 action="ppaction://hlinksldjump" tooltip="← Bac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← Back</a:t>
            </a:r>
            <a:endParaRPr lang="en-US" sz="1050" dirty="0"/>
          </a:p>
        </p:txBody>
      </p:sp>
      <p:sp>
        <p:nvSpPr>
          <p:cNvPr id="30" name="Text 38">
            <a:hlinkClick r:id="rId4" action="ppaction://hlinksldjump" tooltip="Reset"/>
          </p:cNvPr>
          <p:cNvSpPr/>
          <p:nvPr/>
        </p:nvSpPr>
        <p:spPr>
          <a:xfrm>
            <a:off x="1243584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 action="ppaction://hlinksldjump" tooltip="Rese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Reset</a:t>
            </a:r>
            <a:endParaRPr lang="en-US" sz="1050" dirty="0"/>
          </a:p>
        </p:txBody>
      </p:sp>
      <p:sp>
        <p:nvSpPr>
          <p:cNvPr id="31" name="Text 39">
            <a:hlinkClick r:id="rId5" action="ppaction://hlinksldjump" tooltip="Add write A:60"/>
          </p:cNvPr>
          <p:cNvSpPr/>
          <p:nvPr/>
        </p:nvSpPr>
        <p:spPr>
          <a:xfrm>
            <a:off x="4238625" y="6038850"/>
            <a:ext cx="2638425" cy="447675"/>
          </a:xfrm>
          <a:prstGeom prst="rect">
            <a:avLst/>
          </a:prstGeom>
          <a:solidFill>
            <a:srgbClr val="2E70FA"/>
          </a:solidFill>
          <a:ln w="12700">
            <a:solidFill>
              <a:srgbClr val="2E70F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u="sng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5" action="ppaction://hlinksldjump" tooltip="Add write A:6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Add write A:60</a:t>
            </a:r>
            <a:endParaRPr lang="en-US" sz="1500" dirty="0"/>
          </a:p>
        </p:txBody>
      </p:sp>
      <p:sp>
        <p:nvSpPr>
          <p:cNvPr id="32" name="Text 40"/>
          <p:cNvSpPr/>
          <p:nvPr/>
        </p:nvSpPr>
        <p:spPr>
          <a:xfrm>
            <a:off x="5667375" y="6581775"/>
            <a:ext cx="120967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50" dirty="0">
                <a:solidFill>
                  <a:srgbClr val="8B96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40 / 63</a:t>
            </a:r>
            <a:endParaRPr lang="en-US" sz="950" dirty="0"/>
          </a:p>
        </p:txBody>
      </p:sp>
      <p:sp>
        <p:nvSpPr>
          <p:cNvPr id="33" name="Shape 11"/>
          <p:cNvSpPr/>
          <p:nvPr/>
        </p:nvSpPr>
        <p:spPr>
          <a:xfrm>
            <a:off x="1924050" y="1743075"/>
            <a:ext cx="2314575" cy="0"/>
          </a:xfrm>
          <a:prstGeom prst="line">
            <a:avLst/>
          </a:prstGeom>
          <a:noFill/>
          <a:ln w="27940">
            <a:solidFill>
              <a:srgbClr val="2F6FEB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34" name="Shape 7"/>
          <p:cNvSpPr/>
          <p:nvPr/>
        </p:nvSpPr>
        <p:spPr>
          <a:xfrm>
            <a:off x="4238625" y="3086100"/>
            <a:ext cx="2638425" cy="1495425"/>
          </a:xfrm>
          <a:prstGeom prst="roundRect">
            <a:avLst>
              <a:gd name="adj" fmla="val 5882"/>
            </a:avLst>
          </a:prstGeom>
          <a:solidFill>
            <a:srgbClr val="FFF2DC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Text 8"/>
          <p:cNvSpPr/>
          <p:nvPr/>
        </p:nvSpPr>
        <p:spPr>
          <a:xfrm>
            <a:off x="4333875" y="3181350"/>
            <a:ext cx="2447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Immutable MemTable</a:t>
            </a:r>
            <a:endParaRPr lang="en-US" sz="1600" dirty="0"/>
          </a:p>
        </p:txBody>
      </p:sp>
      <p:sp>
        <p:nvSpPr>
          <p:cNvPr id="36" name="Text 30"/>
          <p:cNvSpPr/>
          <p:nvPr/>
        </p:nvSpPr>
        <p:spPr>
          <a:xfrm>
            <a:off x="8275320" y="4657725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37" name="Text 34"/>
          <p:cNvSpPr/>
          <p:nvPr/>
        </p:nvSpPr>
        <p:spPr>
          <a:xfrm>
            <a:off x="9848088" y="4657725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38" name="Text 9"/>
          <p:cNvSpPr/>
          <p:nvPr/>
        </p:nvSpPr>
        <p:spPr>
          <a:xfrm>
            <a:off x="7553325" y="5334000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filter: definitely absent or possibly present</a:t>
            </a:r>
            <a:endParaRPr lang="en-US" sz="1000" dirty="0"/>
          </a:p>
        </p:txBody>
      </p:sp>
      <p:sp>
        <p:nvSpPr>
          <p:cNvPr id="39" name="Text 9"/>
          <p:cNvSpPr/>
          <p:nvPr/>
        </p:nvSpPr>
        <p:spPr>
          <a:xfrm>
            <a:off x="7553325" y="5553075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file: key to position in the data file</a:t>
            </a:r>
            <a:endParaRPr lang="en-US" sz="1000" dirty="0"/>
          </a:p>
        </p:txBody>
      </p:sp>
      <p:sp>
        <p:nvSpPr>
          <p:cNvPr id="40" name="Text 31"/>
          <p:cNvSpPr/>
          <p:nvPr/>
        </p:nvSpPr>
        <p:spPr>
          <a:xfrm>
            <a:off x="8275320" y="43529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D:8 F:9</a:t>
            </a:r>
            <a:endParaRPr lang="en-US" sz="1000" dirty="0"/>
          </a:p>
        </p:txBody>
      </p:sp>
      <p:sp>
        <p:nvSpPr>
          <p:cNvPr id="41" name="Text 35"/>
          <p:cNvSpPr/>
          <p:nvPr/>
        </p:nvSpPr>
        <p:spPr>
          <a:xfrm>
            <a:off x="9848088" y="43529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L:7 M:5</a:t>
            </a:r>
            <a:endParaRPr lang="en-US" sz="1000" dirty="0"/>
          </a:p>
        </p:txBody>
      </p:sp>
      <p:sp>
        <p:nvSpPr>
          <p:cNvPr id="42" name="Shape 24"/>
          <p:cNvSpPr/>
          <p:nvPr/>
        </p:nvSpPr>
        <p:spPr>
          <a:xfrm>
            <a:off x="8048625" y="2200275"/>
            <a:ext cx="1619250" cy="1047750"/>
          </a:xfrm>
          <a:prstGeom prst="roundRect">
            <a:avLst>
              <a:gd name="adj" fmla="val 11842"/>
            </a:avLst>
          </a:prstGeom>
          <a:solidFill>
            <a:srgbClr val="E5F6EF"/>
          </a:solidFill>
          <a:ln w="15240">
            <a:solidFill>
              <a:srgbClr val="9CDB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3" name="Text 8"/>
          <p:cNvSpPr/>
          <p:nvPr/>
        </p:nvSpPr>
        <p:spPr>
          <a:xfrm>
            <a:off x="8124825" y="2247900"/>
            <a:ext cx="1485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SSTable #5 (newest)</a:t>
            </a:r>
            <a:endParaRPr lang="en-US" sz="1100" dirty="0"/>
          </a:p>
        </p:txBody>
      </p:sp>
      <p:sp>
        <p:nvSpPr>
          <p:cNvPr id="44" name="Text 9"/>
          <p:cNvSpPr/>
          <p:nvPr/>
        </p:nvSpPr>
        <p:spPr>
          <a:xfrm>
            <a:off x="8124825" y="2466975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A:30 H:31</a:t>
            </a:r>
            <a:endParaRPr lang="en-US" sz="1200" dirty="0"/>
          </a:p>
        </p:txBody>
      </p:sp>
      <p:sp>
        <p:nvSpPr>
          <p:cNvPr id="45" name="Text 9"/>
          <p:cNvSpPr/>
          <p:nvPr/>
        </p:nvSpPr>
        <p:spPr>
          <a:xfrm>
            <a:off x="8124825" y="2647950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K:32</a:t>
            </a:r>
            <a:endParaRPr lang="en-US" sz="1200" dirty="0"/>
          </a:p>
        </p:txBody>
      </p:sp>
      <p:sp>
        <p:nvSpPr>
          <p:cNvPr id="46" name="Text 9"/>
          <p:cNvSpPr/>
          <p:nvPr/>
        </p:nvSpPr>
        <p:spPr>
          <a:xfrm>
            <a:off x="8124825" y="284797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47" name="Text 9"/>
          <p:cNvSpPr/>
          <p:nvPr/>
        </p:nvSpPr>
        <p:spPr>
          <a:xfrm>
            <a:off x="8124825" y="301942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48" name="Shape 24"/>
          <p:cNvSpPr/>
          <p:nvPr/>
        </p:nvSpPr>
        <p:spPr>
          <a:xfrm>
            <a:off x="9810750" y="2200275"/>
            <a:ext cx="1619250" cy="1047750"/>
          </a:xfrm>
          <a:prstGeom prst="roundRect">
            <a:avLst>
              <a:gd name="adj" fmla="val 11842"/>
            </a:avLst>
          </a:prstGeom>
          <a:solidFill>
            <a:srgbClr val="E5F6EF"/>
          </a:solidFill>
          <a:ln w="15240">
            <a:solidFill>
              <a:srgbClr val="9CDB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9" name="Text 8"/>
          <p:cNvSpPr/>
          <p:nvPr/>
        </p:nvSpPr>
        <p:spPr>
          <a:xfrm>
            <a:off x="9886950" y="2247900"/>
            <a:ext cx="1485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SSTable #4</a:t>
            </a:r>
            <a:endParaRPr lang="en-US" sz="1100" dirty="0"/>
          </a:p>
        </p:txBody>
      </p:sp>
      <p:sp>
        <p:nvSpPr>
          <p:cNvPr id="50" name="Text 9"/>
          <p:cNvSpPr/>
          <p:nvPr/>
        </p:nvSpPr>
        <p:spPr>
          <a:xfrm>
            <a:off x="9886950" y="2466975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C:21 F:22</a:t>
            </a:r>
            <a:endParaRPr lang="en-US" sz="1200" dirty="0"/>
          </a:p>
        </p:txBody>
      </p:sp>
      <p:sp>
        <p:nvSpPr>
          <p:cNvPr id="51" name="Text 9"/>
          <p:cNvSpPr/>
          <p:nvPr/>
        </p:nvSpPr>
        <p:spPr>
          <a:xfrm>
            <a:off x="9886950" y="2647950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H:20</a:t>
            </a:r>
            <a:endParaRPr lang="en-US" sz="1200" dirty="0"/>
          </a:p>
        </p:txBody>
      </p:sp>
      <p:sp>
        <p:nvSpPr>
          <p:cNvPr id="52" name="Text 9"/>
          <p:cNvSpPr/>
          <p:nvPr/>
        </p:nvSpPr>
        <p:spPr>
          <a:xfrm>
            <a:off x="9886950" y="284797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53" name="Text 9"/>
          <p:cNvSpPr/>
          <p:nvPr/>
        </p:nvSpPr>
        <p:spPr>
          <a:xfrm>
            <a:off x="9886950" y="301942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54" name="Text 9"/>
          <p:cNvSpPr/>
          <p:nvPr/>
        </p:nvSpPr>
        <p:spPr>
          <a:xfrm>
            <a:off x="4295775" y="3495675"/>
            <a:ext cx="25241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Frozen MemTable</a:t>
            </a:r>
            <a:endParaRPr lang="en-US" sz="1000" dirty="0"/>
          </a:p>
        </p:txBody>
      </p:sp>
      <p:sp>
        <p:nvSpPr>
          <p:cNvPr id="55" name="Text 8"/>
          <p:cNvSpPr/>
          <p:nvPr/>
        </p:nvSpPr>
        <p:spPr>
          <a:xfrm>
            <a:off x="504825" y="3095625"/>
            <a:ext cx="32861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 RAM updates</a:t>
            </a:r>
            <a:endParaRPr lang="en-US" sz="1600" dirty="0"/>
          </a:p>
        </p:txBody>
      </p:sp>
      <p:sp>
        <p:nvSpPr>
          <p:cNvPr id="56" name="Text 9"/>
          <p:cNvSpPr/>
          <p:nvPr/>
        </p:nvSpPr>
        <p:spPr>
          <a:xfrm>
            <a:off x="504825" y="3467100"/>
            <a:ext cx="3286125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Immutable: M:40 H:50</a:t>
            </a:r>
            <a:endParaRPr lang="en-US" sz="1300" dirty="0"/>
          </a:p>
        </p:txBody>
      </p:sp>
      <p:sp>
        <p:nvSpPr>
          <p:cNvPr id="57" name="Text 9"/>
          <p:cNvSpPr/>
          <p:nvPr/>
        </p:nvSpPr>
        <p:spPr>
          <a:xfrm>
            <a:off x="504825" y="3810000"/>
            <a:ext cx="3286125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Active: M:60</a:t>
            </a:r>
            <a:endParaRPr lang="en-US" sz="1300" dirty="0"/>
          </a:p>
        </p:txBody>
      </p:sp>
      <p:sp>
        <p:nvSpPr>
          <p:cNvPr id="58" name="Skiplist link"/>
          <p:cNvSpPr/>
          <p:nvPr/>
        </p:nvSpPr>
        <p:spPr>
          <a:xfrm>
            <a:off x="4772025" y="22574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9" name="Skiplist link"/>
          <p:cNvSpPr/>
          <p:nvPr/>
        </p:nvSpPr>
        <p:spPr>
          <a:xfrm>
            <a:off x="4772025" y="201930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0" name="Skiplist link"/>
          <p:cNvSpPr/>
          <p:nvPr/>
        </p:nvSpPr>
        <p:spPr>
          <a:xfrm>
            <a:off x="4524375" y="193357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1" name="Skiplist link"/>
          <p:cNvSpPr/>
          <p:nvPr/>
        </p:nvSpPr>
        <p:spPr>
          <a:xfrm>
            <a:off x="4962525" y="1933575"/>
            <a:ext cx="16954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2" name="Text 9"/>
          <p:cNvSpPr/>
          <p:nvPr/>
        </p:nvSpPr>
        <p:spPr>
          <a:xfrm>
            <a:off x="4286250" y="184785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63" name="Text 9"/>
          <p:cNvSpPr/>
          <p:nvPr/>
        </p:nvSpPr>
        <p:spPr>
          <a:xfrm>
            <a:off x="4581525" y="184785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64" name="Text 9"/>
          <p:cNvSpPr/>
          <p:nvPr/>
        </p:nvSpPr>
        <p:spPr>
          <a:xfrm>
            <a:off x="6657975" y="184785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65" name="Skiplist link"/>
          <p:cNvSpPr/>
          <p:nvPr/>
        </p:nvSpPr>
        <p:spPr>
          <a:xfrm>
            <a:off x="4524375" y="2171700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6" name="Skiplist link"/>
          <p:cNvSpPr/>
          <p:nvPr/>
        </p:nvSpPr>
        <p:spPr>
          <a:xfrm>
            <a:off x="4962525" y="2171700"/>
            <a:ext cx="16954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7" name="Text 9"/>
          <p:cNvSpPr/>
          <p:nvPr/>
        </p:nvSpPr>
        <p:spPr>
          <a:xfrm>
            <a:off x="4286250" y="20859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68" name="Text 9"/>
          <p:cNvSpPr/>
          <p:nvPr/>
        </p:nvSpPr>
        <p:spPr>
          <a:xfrm>
            <a:off x="4581525" y="20859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69" name="Text 9"/>
          <p:cNvSpPr/>
          <p:nvPr/>
        </p:nvSpPr>
        <p:spPr>
          <a:xfrm>
            <a:off x="6657975" y="20859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70" name="Skiplist link"/>
          <p:cNvSpPr/>
          <p:nvPr/>
        </p:nvSpPr>
        <p:spPr>
          <a:xfrm>
            <a:off x="4524375" y="240982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1" name="Skiplist link"/>
          <p:cNvSpPr/>
          <p:nvPr/>
        </p:nvSpPr>
        <p:spPr>
          <a:xfrm>
            <a:off x="4962525" y="2409825"/>
            <a:ext cx="16954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2" name="Text 9"/>
          <p:cNvSpPr/>
          <p:nvPr/>
        </p:nvSpPr>
        <p:spPr>
          <a:xfrm>
            <a:off x="4286250" y="23241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73" name="Text 9"/>
          <p:cNvSpPr/>
          <p:nvPr/>
        </p:nvSpPr>
        <p:spPr>
          <a:xfrm>
            <a:off x="4581525" y="23241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M:60</a:t>
            </a:r>
            <a:endParaRPr lang="en-US" sz="900" dirty="0"/>
          </a:p>
        </p:txBody>
      </p:sp>
      <p:sp>
        <p:nvSpPr>
          <p:cNvPr id="74" name="Text 9"/>
          <p:cNvSpPr/>
          <p:nvPr/>
        </p:nvSpPr>
        <p:spPr>
          <a:xfrm>
            <a:off x="6657975" y="23241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75" name="Skiplist link"/>
          <p:cNvSpPr/>
          <p:nvPr/>
        </p:nvSpPr>
        <p:spPr>
          <a:xfrm>
            <a:off x="4772025" y="421005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76" name="Skiplist link"/>
          <p:cNvSpPr/>
          <p:nvPr/>
        </p:nvSpPr>
        <p:spPr>
          <a:xfrm>
            <a:off x="5276850" y="421005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77" name="Skiplist link"/>
          <p:cNvSpPr/>
          <p:nvPr/>
        </p:nvSpPr>
        <p:spPr>
          <a:xfrm>
            <a:off x="5276850" y="39719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78" name="Skiplist link"/>
          <p:cNvSpPr/>
          <p:nvPr/>
        </p:nvSpPr>
        <p:spPr>
          <a:xfrm>
            <a:off x="4524375" y="3886200"/>
            <a:ext cx="56197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9" name="Skiplist link"/>
          <p:cNvSpPr/>
          <p:nvPr/>
        </p:nvSpPr>
        <p:spPr>
          <a:xfrm>
            <a:off x="5467350" y="3886200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0" name="Text 9"/>
          <p:cNvSpPr/>
          <p:nvPr/>
        </p:nvSpPr>
        <p:spPr>
          <a:xfrm>
            <a:off x="4286250" y="38004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81" name="Text 9"/>
          <p:cNvSpPr/>
          <p:nvPr/>
        </p:nvSpPr>
        <p:spPr>
          <a:xfrm>
            <a:off x="5086350" y="38004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82" name="Text 9"/>
          <p:cNvSpPr/>
          <p:nvPr/>
        </p:nvSpPr>
        <p:spPr>
          <a:xfrm>
            <a:off x="6657975" y="38004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83" name="Skiplist link"/>
          <p:cNvSpPr/>
          <p:nvPr/>
        </p:nvSpPr>
        <p:spPr>
          <a:xfrm>
            <a:off x="4524375" y="412432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4" name="Skiplist link"/>
          <p:cNvSpPr/>
          <p:nvPr/>
        </p:nvSpPr>
        <p:spPr>
          <a:xfrm>
            <a:off x="4962525" y="412432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5" name="Skiplist link"/>
          <p:cNvSpPr/>
          <p:nvPr/>
        </p:nvSpPr>
        <p:spPr>
          <a:xfrm>
            <a:off x="5467350" y="4124325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6" name="Text 9"/>
          <p:cNvSpPr/>
          <p:nvPr/>
        </p:nvSpPr>
        <p:spPr>
          <a:xfrm>
            <a:off x="4286250" y="40386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87" name="Text 9"/>
          <p:cNvSpPr/>
          <p:nvPr/>
        </p:nvSpPr>
        <p:spPr>
          <a:xfrm>
            <a:off x="4581525" y="40386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</a:t>
            </a:r>
            <a:endParaRPr lang="en-US" sz="900" dirty="0"/>
          </a:p>
        </p:txBody>
      </p:sp>
      <p:sp>
        <p:nvSpPr>
          <p:cNvPr id="88" name="Text 9"/>
          <p:cNvSpPr/>
          <p:nvPr/>
        </p:nvSpPr>
        <p:spPr>
          <a:xfrm>
            <a:off x="5086350" y="40386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89" name="Text 9"/>
          <p:cNvSpPr/>
          <p:nvPr/>
        </p:nvSpPr>
        <p:spPr>
          <a:xfrm>
            <a:off x="6657975" y="40386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90" name="Skiplist link"/>
          <p:cNvSpPr/>
          <p:nvPr/>
        </p:nvSpPr>
        <p:spPr>
          <a:xfrm>
            <a:off x="4524375" y="4362450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1" name="Skiplist link"/>
          <p:cNvSpPr/>
          <p:nvPr/>
        </p:nvSpPr>
        <p:spPr>
          <a:xfrm>
            <a:off x="4962525" y="4362450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2" name="Skiplist link"/>
          <p:cNvSpPr/>
          <p:nvPr/>
        </p:nvSpPr>
        <p:spPr>
          <a:xfrm>
            <a:off x="5467350" y="4362450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3" name="Text 9"/>
          <p:cNvSpPr/>
          <p:nvPr/>
        </p:nvSpPr>
        <p:spPr>
          <a:xfrm>
            <a:off x="4286250" y="427672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94" name="Text 9"/>
          <p:cNvSpPr/>
          <p:nvPr/>
        </p:nvSpPr>
        <p:spPr>
          <a:xfrm>
            <a:off x="4581525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H:50</a:t>
            </a:r>
            <a:endParaRPr lang="en-US" sz="900" dirty="0"/>
          </a:p>
        </p:txBody>
      </p:sp>
      <p:sp>
        <p:nvSpPr>
          <p:cNvPr id="95" name="Text 9"/>
          <p:cNvSpPr/>
          <p:nvPr/>
        </p:nvSpPr>
        <p:spPr>
          <a:xfrm>
            <a:off x="5086350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M:40</a:t>
            </a:r>
            <a:endParaRPr lang="en-US" sz="900" dirty="0"/>
          </a:p>
        </p:txBody>
      </p:sp>
      <p:sp>
        <p:nvSpPr>
          <p:cNvPr id="96" name="Text 9"/>
          <p:cNvSpPr/>
          <p:nvPr/>
        </p:nvSpPr>
        <p:spPr>
          <a:xfrm>
            <a:off x="6657975" y="427672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97" name="Text 9"/>
          <p:cNvSpPr/>
          <p:nvPr/>
        </p:nvSpPr>
        <p:spPr>
          <a:xfrm>
            <a:off x="4480560" y="1527048"/>
            <a:ext cx="2148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Skiplist</a:t>
            </a:r>
            <a:endParaRPr lang="en-US" sz="1000" dirty="0"/>
          </a:p>
        </p:txBody>
      </p:sp>
    </p:spTree>
  </p:cSld>
  <p:clrMapOvr>
    <a:masterClrMapping/>
  </p:clrMapOvr>
  <p:transition advClick="0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1097280"/>
            <a:ext cx="1417320" cy="1298448"/>
          </a:xfrm>
          <a:prstGeom prst="roundRect">
            <a:avLst>
              <a:gd name="adj" fmla="val 8451"/>
            </a:avLst>
          </a:prstGeom>
          <a:solidFill>
            <a:srgbClr val="FFFFFF"/>
          </a:solidFill>
          <a:ln w="15240">
            <a:solidFill>
              <a:srgbClr val="C8D0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40080" y="1234440"/>
            <a:ext cx="1143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Insert / update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" y="1609344"/>
            <a:ext cx="1143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2F6F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PUT(A, 60)</a:t>
            </a:r>
            <a:endParaRPr lang="en-US" sz="1700" dirty="0"/>
          </a:p>
        </p:txBody>
      </p:sp>
      <p:sp>
        <p:nvSpPr>
          <p:cNvPr id="6" name="Shape 7"/>
          <p:cNvSpPr/>
          <p:nvPr/>
        </p:nvSpPr>
        <p:spPr>
          <a:xfrm>
            <a:off x="4242816" y="1051560"/>
            <a:ext cx="2633472" cy="1865376"/>
          </a:xfrm>
          <a:prstGeom prst="roundRect">
            <a:avLst>
              <a:gd name="adj" fmla="val 588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8"/>
          <p:cNvSpPr/>
          <p:nvPr/>
        </p:nvSpPr>
        <p:spPr>
          <a:xfrm>
            <a:off x="4480560" y="1216152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Active MemTable</a:t>
            </a:r>
            <a:endParaRPr lang="en-US" sz="1700" dirty="0"/>
          </a:p>
        </p:txBody>
      </p:sp>
      <p:sp>
        <p:nvSpPr>
          <p:cNvPr id="9" name="Shape 12"/>
          <p:cNvSpPr/>
          <p:nvPr/>
        </p:nvSpPr>
        <p:spPr>
          <a:xfrm>
            <a:off x="7360920" y="941832"/>
            <a:ext cx="4315968" cy="4892040"/>
          </a:xfrm>
          <a:prstGeom prst="roundRect">
            <a:avLst>
              <a:gd name="adj" fmla="val 2542"/>
            </a:avLst>
          </a:prstGeom>
          <a:solidFill>
            <a:srgbClr val="FCFDFE"/>
          </a:solidFill>
          <a:ln w="15240">
            <a:solidFill>
              <a:srgbClr val="D4DA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13"/>
          <p:cNvSpPr/>
          <p:nvPr/>
        </p:nvSpPr>
        <p:spPr>
          <a:xfrm>
            <a:off x="7571232" y="1097280"/>
            <a:ext cx="3840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Disk: immutable SSTables</a:t>
            </a:r>
            <a:endParaRPr lang="en-US" sz="1900" dirty="0"/>
          </a:p>
        </p:txBody>
      </p:sp>
      <p:sp>
        <p:nvSpPr>
          <p:cNvPr id="11" name="Text 14"/>
          <p:cNvSpPr/>
          <p:nvPr/>
        </p:nvSpPr>
        <p:spPr>
          <a:xfrm>
            <a:off x="7571232" y="186537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L0</a:t>
            </a:r>
            <a:endParaRPr lang="en-US" sz="1600" dirty="0"/>
          </a:p>
        </p:txBody>
      </p:sp>
      <p:sp>
        <p:nvSpPr>
          <p:cNvPr id="12" name="Text 15"/>
          <p:cNvSpPr/>
          <p:nvPr/>
        </p:nvSpPr>
        <p:spPr>
          <a:xfrm>
            <a:off x="7571232" y="3538728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</a:t>
            </a:r>
            <a:endParaRPr lang="en-US" sz="1600" dirty="0"/>
          </a:p>
        </p:txBody>
      </p:sp>
      <p:sp>
        <p:nvSpPr>
          <p:cNvPr id="13" name="Text 16"/>
          <p:cNvSpPr/>
          <p:nvPr/>
        </p:nvSpPr>
        <p:spPr>
          <a:xfrm>
            <a:off x="7571232" y="497433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L2</a:t>
            </a:r>
            <a:endParaRPr lang="en-US" sz="1600" dirty="0"/>
          </a:p>
        </p:txBody>
      </p:sp>
      <p:sp>
        <p:nvSpPr>
          <p:cNvPr id="14" name="Shape 17"/>
          <p:cNvSpPr/>
          <p:nvPr/>
        </p:nvSpPr>
        <p:spPr>
          <a:xfrm>
            <a:off x="8028432" y="2039112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8"/>
          <p:cNvSpPr/>
          <p:nvPr/>
        </p:nvSpPr>
        <p:spPr>
          <a:xfrm>
            <a:off x="8028432" y="3712464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9"/>
          <p:cNvSpPr/>
          <p:nvPr/>
        </p:nvSpPr>
        <p:spPr>
          <a:xfrm>
            <a:off x="8028432" y="5138928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20"/>
          <p:cNvSpPr/>
          <p:nvPr/>
        </p:nvSpPr>
        <p:spPr>
          <a:xfrm>
            <a:off x="502920" y="4754880"/>
            <a:ext cx="6373368" cy="1078992"/>
          </a:xfrm>
          <a:prstGeom prst="roundRect">
            <a:avLst>
              <a:gd name="adj" fmla="val 10169"/>
            </a:avLst>
          </a:prstGeom>
          <a:solidFill>
            <a:srgbClr val="FFFFFF"/>
          </a:solidFill>
          <a:ln w="1524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21"/>
          <p:cNvSpPr/>
          <p:nvPr/>
        </p:nvSpPr>
        <p:spPr>
          <a:xfrm>
            <a:off x="758952" y="4919472"/>
            <a:ext cx="58795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700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Update A to 60.</a:t>
            </a:r>
            <a:endParaRPr lang="en-US" sz="1700" dirty="0"/>
          </a:p>
        </p:txBody>
      </p:sp>
      <p:sp>
        <p:nvSpPr>
          <p:cNvPr id="19" name="Text 22"/>
          <p:cNvSpPr/>
          <p:nvPr/>
        </p:nvSpPr>
        <p:spPr>
          <a:xfrm>
            <a:off x="758952" y="5524500"/>
            <a:ext cx="5879592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endParaRPr lang="en-US" sz="1100" dirty="0"/>
          </a:p>
        </p:txBody>
      </p:sp>
      <p:sp>
        <p:nvSpPr>
          <p:cNvPr id="20" name="Shape 28"/>
          <p:cNvSpPr/>
          <p:nvPr/>
        </p:nvSpPr>
        <p:spPr>
          <a:xfrm>
            <a:off x="8183880" y="3971925"/>
            <a:ext cx="1426464" cy="847725"/>
          </a:xfrm>
          <a:prstGeom prst="roundRect">
            <a:avLst>
              <a:gd name="adj" fmla="val 1184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29"/>
          <p:cNvSpPr/>
          <p:nvPr/>
        </p:nvSpPr>
        <p:spPr>
          <a:xfrm>
            <a:off x="8275320" y="4029075"/>
            <a:ext cx="1243584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 file A</a:t>
            </a:r>
            <a:endParaRPr lang="en-US" sz="1100" dirty="0"/>
          </a:p>
        </p:txBody>
      </p:sp>
      <p:sp>
        <p:nvSpPr>
          <p:cNvPr id="22" name="Text 30"/>
          <p:cNvSpPr/>
          <p:nvPr/>
        </p:nvSpPr>
        <p:spPr>
          <a:xfrm>
            <a:off x="8275320" y="4514850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23" name="Text 31"/>
          <p:cNvSpPr/>
          <p:nvPr/>
        </p:nvSpPr>
        <p:spPr>
          <a:xfrm>
            <a:off x="8275320" y="42005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A:12 C:11</a:t>
            </a:r>
            <a:endParaRPr lang="en-US" sz="1000" dirty="0"/>
          </a:p>
        </p:txBody>
      </p:sp>
      <p:sp>
        <p:nvSpPr>
          <p:cNvPr id="24" name="Shape 32"/>
          <p:cNvSpPr/>
          <p:nvPr/>
        </p:nvSpPr>
        <p:spPr>
          <a:xfrm>
            <a:off x="9756648" y="3971925"/>
            <a:ext cx="1426464" cy="847725"/>
          </a:xfrm>
          <a:prstGeom prst="roundRect">
            <a:avLst>
              <a:gd name="adj" fmla="val 1184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33"/>
          <p:cNvSpPr/>
          <p:nvPr/>
        </p:nvSpPr>
        <p:spPr>
          <a:xfrm>
            <a:off x="9848088" y="4029075"/>
            <a:ext cx="1243584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 file B</a:t>
            </a:r>
            <a:endParaRPr lang="en-US" sz="1100" dirty="0"/>
          </a:p>
        </p:txBody>
      </p:sp>
      <p:sp>
        <p:nvSpPr>
          <p:cNvPr id="26" name="Text 34"/>
          <p:cNvSpPr/>
          <p:nvPr/>
        </p:nvSpPr>
        <p:spPr>
          <a:xfrm>
            <a:off x="9848088" y="4514850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27" name="Text 35"/>
          <p:cNvSpPr/>
          <p:nvPr/>
        </p:nvSpPr>
        <p:spPr>
          <a:xfrm>
            <a:off x="9848088" y="42005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H:2 K:6</a:t>
            </a:r>
            <a:endParaRPr lang="en-US" sz="1000" dirty="0"/>
          </a:p>
        </p:txBody>
      </p:sp>
      <p:sp>
        <p:nvSpPr>
          <p:cNvPr id="28" name="Text 36"/>
          <p:cNvSpPr/>
          <p:nvPr/>
        </p:nvSpPr>
        <p:spPr>
          <a:xfrm>
            <a:off x="8247888" y="4876800"/>
            <a:ext cx="28895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F6F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non-overlapping ranges</a:t>
            </a:r>
            <a:endParaRPr lang="en-US" sz="1100" dirty="0"/>
          </a:p>
        </p:txBody>
      </p:sp>
      <p:sp>
        <p:nvSpPr>
          <p:cNvPr id="29" name="Text 37">
            <a:hlinkClick r:id="rId3" action="ppaction://hlinksldjump" tooltip="← Back"/>
          </p:cNvPr>
          <p:cNvSpPr/>
          <p:nvPr/>
        </p:nvSpPr>
        <p:spPr>
          <a:xfrm>
            <a:off x="502920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 action="ppaction://hlinksldjump" tooltip="← Bac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← Back</a:t>
            </a:r>
            <a:endParaRPr lang="en-US" sz="1050" dirty="0"/>
          </a:p>
        </p:txBody>
      </p:sp>
      <p:sp>
        <p:nvSpPr>
          <p:cNvPr id="30" name="Text 38">
            <a:hlinkClick r:id="rId4" action="ppaction://hlinksldjump" tooltip="Reset"/>
          </p:cNvPr>
          <p:cNvSpPr/>
          <p:nvPr/>
        </p:nvSpPr>
        <p:spPr>
          <a:xfrm>
            <a:off x="1243584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 action="ppaction://hlinksldjump" tooltip="Rese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Reset</a:t>
            </a:r>
            <a:endParaRPr lang="en-US" sz="1050" dirty="0"/>
          </a:p>
        </p:txBody>
      </p:sp>
      <p:sp>
        <p:nvSpPr>
          <p:cNvPr id="31" name="Text 39">
            <a:hlinkClick r:id="rId5" action="ppaction://hlinksldjump" tooltip="Explore reads"/>
          </p:cNvPr>
          <p:cNvSpPr/>
          <p:nvPr/>
        </p:nvSpPr>
        <p:spPr>
          <a:xfrm>
            <a:off x="4238625" y="6038850"/>
            <a:ext cx="2638425" cy="447675"/>
          </a:xfrm>
          <a:prstGeom prst="rect">
            <a:avLst/>
          </a:prstGeom>
          <a:solidFill>
            <a:srgbClr val="2E70FA"/>
          </a:solidFill>
          <a:ln w="12700">
            <a:solidFill>
              <a:srgbClr val="2E70F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u="sng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5" action="ppaction://hlinksldjump" tooltip="Explore read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Explore reads</a:t>
            </a:r>
            <a:endParaRPr lang="en-US" sz="1500" dirty="0"/>
          </a:p>
        </p:txBody>
      </p:sp>
      <p:sp>
        <p:nvSpPr>
          <p:cNvPr id="32" name="Text 40"/>
          <p:cNvSpPr/>
          <p:nvPr/>
        </p:nvSpPr>
        <p:spPr>
          <a:xfrm>
            <a:off x="5667375" y="6581775"/>
            <a:ext cx="120967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50" dirty="0">
                <a:solidFill>
                  <a:srgbClr val="8B96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41 / 63</a:t>
            </a:r>
            <a:endParaRPr lang="en-US" sz="950" dirty="0"/>
          </a:p>
        </p:txBody>
      </p:sp>
      <p:sp>
        <p:nvSpPr>
          <p:cNvPr id="33" name="Shape 11"/>
          <p:cNvSpPr/>
          <p:nvPr/>
        </p:nvSpPr>
        <p:spPr>
          <a:xfrm>
            <a:off x="1924050" y="1743075"/>
            <a:ext cx="2314575" cy="0"/>
          </a:xfrm>
          <a:prstGeom prst="line">
            <a:avLst/>
          </a:prstGeom>
          <a:noFill/>
          <a:ln w="27940">
            <a:solidFill>
              <a:srgbClr val="2F6FEB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34" name="Shape 7"/>
          <p:cNvSpPr/>
          <p:nvPr/>
        </p:nvSpPr>
        <p:spPr>
          <a:xfrm>
            <a:off x="4238625" y="3086100"/>
            <a:ext cx="2638425" cy="1495425"/>
          </a:xfrm>
          <a:prstGeom prst="roundRect">
            <a:avLst>
              <a:gd name="adj" fmla="val 5882"/>
            </a:avLst>
          </a:prstGeom>
          <a:solidFill>
            <a:srgbClr val="FFF2DC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Text 8"/>
          <p:cNvSpPr/>
          <p:nvPr/>
        </p:nvSpPr>
        <p:spPr>
          <a:xfrm>
            <a:off x="4333875" y="3181350"/>
            <a:ext cx="2447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Immutable MemTable</a:t>
            </a:r>
            <a:endParaRPr lang="en-US" sz="1600" dirty="0"/>
          </a:p>
        </p:txBody>
      </p:sp>
      <p:sp>
        <p:nvSpPr>
          <p:cNvPr id="36" name="Text 30"/>
          <p:cNvSpPr/>
          <p:nvPr/>
        </p:nvSpPr>
        <p:spPr>
          <a:xfrm>
            <a:off x="8275320" y="4657725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37" name="Text 34"/>
          <p:cNvSpPr/>
          <p:nvPr/>
        </p:nvSpPr>
        <p:spPr>
          <a:xfrm>
            <a:off x="9848088" y="4657725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38" name="Text 9"/>
          <p:cNvSpPr/>
          <p:nvPr/>
        </p:nvSpPr>
        <p:spPr>
          <a:xfrm>
            <a:off x="7553325" y="5334000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filter: definitely absent or possibly present</a:t>
            </a:r>
            <a:endParaRPr lang="en-US" sz="1000" dirty="0"/>
          </a:p>
        </p:txBody>
      </p:sp>
      <p:sp>
        <p:nvSpPr>
          <p:cNvPr id="39" name="Text 9"/>
          <p:cNvSpPr/>
          <p:nvPr/>
        </p:nvSpPr>
        <p:spPr>
          <a:xfrm>
            <a:off x="7553325" y="5553075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file: key to position in the data file</a:t>
            </a:r>
            <a:endParaRPr lang="en-US" sz="1000" dirty="0"/>
          </a:p>
        </p:txBody>
      </p:sp>
      <p:sp>
        <p:nvSpPr>
          <p:cNvPr id="40" name="Text 31"/>
          <p:cNvSpPr/>
          <p:nvPr/>
        </p:nvSpPr>
        <p:spPr>
          <a:xfrm>
            <a:off x="8275320" y="43529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D:8 F:9</a:t>
            </a:r>
            <a:endParaRPr lang="en-US" sz="1000" dirty="0"/>
          </a:p>
        </p:txBody>
      </p:sp>
      <p:sp>
        <p:nvSpPr>
          <p:cNvPr id="41" name="Text 35"/>
          <p:cNvSpPr/>
          <p:nvPr/>
        </p:nvSpPr>
        <p:spPr>
          <a:xfrm>
            <a:off x="9848088" y="43529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L:7 M:5</a:t>
            </a:r>
            <a:endParaRPr lang="en-US" sz="1000" dirty="0"/>
          </a:p>
        </p:txBody>
      </p:sp>
      <p:sp>
        <p:nvSpPr>
          <p:cNvPr id="42" name="Shape 24"/>
          <p:cNvSpPr/>
          <p:nvPr/>
        </p:nvSpPr>
        <p:spPr>
          <a:xfrm>
            <a:off x="8048625" y="2200275"/>
            <a:ext cx="1619250" cy="1047750"/>
          </a:xfrm>
          <a:prstGeom prst="roundRect">
            <a:avLst>
              <a:gd name="adj" fmla="val 11842"/>
            </a:avLst>
          </a:prstGeom>
          <a:solidFill>
            <a:srgbClr val="E5F6EF"/>
          </a:solidFill>
          <a:ln w="15240">
            <a:solidFill>
              <a:srgbClr val="9CDB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3" name="Text 8"/>
          <p:cNvSpPr/>
          <p:nvPr/>
        </p:nvSpPr>
        <p:spPr>
          <a:xfrm>
            <a:off x="8124825" y="2247900"/>
            <a:ext cx="1485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SSTable #5 (newest)</a:t>
            </a:r>
            <a:endParaRPr lang="en-US" sz="1100" dirty="0"/>
          </a:p>
        </p:txBody>
      </p:sp>
      <p:sp>
        <p:nvSpPr>
          <p:cNvPr id="44" name="Text 9"/>
          <p:cNvSpPr/>
          <p:nvPr/>
        </p:nvSpPr>
        <p:spPr>
          <a:xfrm>
            <a:off x="8124825" y="2466975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A:30 H:31</a:t>
            </a:r>
            <a:endParaRPr lang="en-US" sz="1200" dirty="0"/>
          </a:p>
        </p:txBody>
      </p:sp>
      <p:sp>
        <p:nvSpPr>
          <p:cNvPr id="45" name="Text 9"/>
          <p:cNvSpPr/>
          <p:nvPr/>
        </p:nvSpPr>
        <p:spPr>
          <a:xfrm>
            <a:off x="8124825" y="2647950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K:32</a:t>
            </a:r>
            <a:endParaRPr lang="en-US" sz="1200" dirty="0"/>
          </a:p>
        </p:txBody>
      </p:sp>
      <p:sp>
        <p:nvSpPr>
          <p:cNvPr id="46" name="Text 9"/>
          <p:cNvSpPr/>
          <p:nvPr/>
        </p:nvSpPr>
        <p:spPr>
          <a:xfrm>
            <a:off x="8124825" y="284797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47" name="Text 9"/>
          <p:cNvSpPr/>
          <p:nvPr/>
        </p:nvSpPr>
        <p:spPr>
          <a:xfrm>
            <a:off x="8124825" y="301942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48" name="Shape 24"/>
          <p:cNvSpPr/>
          <p:nvPr/>
        </p:nvSpPr>
        <p:spPr>
          <a:xfrm>
            <a:off x="9810750" y="2200275"/>
            <a:ext cx="1619250" cy="1047750"/>
          </a:xfrm>
          <a:prstGeom prst="roundRect">
            <a:avLst>
              <a:gd name="adj" fmla="val 11842"/>
            </a:avLst>
          </a:prstGeom>
          <a:solidFill>
            <a:srgbClr val="E5F6EF"/>
          </a:solidFill>
          <a:ln w="15240">
            <a:solidFill>
              <a:srgbClr val="9CDB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9" name="Text 8"/>
          <p:cNvSpPr/>
          <p:nvPr/>
        </p:nvSpPr>
        <p:spPr>
          <a:xfrm>
            <a:off x="9886950" y="2247900"/>
            <a:ext cx="1485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SSTable #4</a:t>
            </a:r>
            <a:endParaRPr lang="en-US" sz="1100" dirty="0"/>
          </a:p>
        </p:txBody>
      </p:sp>
      <p:sp>
        <p:nvSpPr>
          <p:cNvPr id="50" name="Text 9"/>
          <p:cNvSpPr/>
          <p:nvPr/>
        </p:nvSpPr>
        <p:spPr>
          <a:xfrm>
            <a:off x="9886950" y="2466975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C:21 F:22</a:t>
            </a:r>
            <a:endParaRPr lang="en-US" sz="1200" dirty="0"/>
          </a:p>
        </p:txBody>
      </p:sp>
      <p:sp>
        <p:nvSpPr>
          <p:cNvPr id="51" name="Text 9"/>
          <p:cNvSpPr/>
          <p:nvPr/>
        </p:nvSpPr>
        <p:spPr>
          <a:xfrm>
            <a:off x="9886950" y="2647950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H:20</a:t>
            </a:r>
            <a:endParaRPr lang="en-US" sz="1200" dirty="0"/>
          </a:p>
        </p:txBody>
      </p:sp>
      <p:sp>
        <p:nvSpPr>
          <p:cNvPr id="52" name="Text 9"/>
          <p:cNvSpPr/>
          <p:nvPr/>
        </p:nvSpPr>
        <p:spPr>
          <a:xfrm>
            <a:off x="9886950" y="284797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53" name="Text 9"/>
          <p:cNvSpPr/>
          <p:nvPr/>
        </p:nvSpPr>
        <p:spPr>
          <a:xfrm>
            <a:off x="9886950" y="301942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54" name="Text 9"/>
          <p:cNvSpPr/>
          <p:nvPr/>
        </p:nvSpPr>
        <p:spPr>
          <a:xfrm>
            <a:off x="4295775" y="3495675"/>
            <a:ext cx="25241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Frozen MemTable</a:t>
            </a:r>
            <a:endParaRPr lang="en-US" sz="1000" dirty="0"/>
          </a:p>
        </p:txBody>
      </p:sp>
      <p:sp>
        <p:nvSpPr>
          <p:cNvPr id="55" name="Text 8"/>
          <p:cNvSpPr/>
          <p:nvPr/>
        </p:nvSpPr>
        <p:spPr>
          <a:xfrm>
            <a:off x="504825" y="3095625"/>
            <a:ext cx="32861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 RAM updates</a:t>
            </a:r>
            <a:endParaRPr lang="en-US" sz="1600" dirty="0"/>
          </a:p>
        </p:txBody>
      </p:sp>
      <p:sp>
        <p:nvSpPr>
          <p:cNvPr id="56" name="Text 9"/>
          <p:cNvSpPr/>
          <p:nvPr/>
        </p:nvSpPr>
        <p:spPr>
          <a:xfrm>
            <a:off x="504825" y="3467100"/>
            <a:ext cx="3286125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Immutable: M:40 H:50</a:t>
            </a:r>
            <a:endParaRPr lang="en-US" sz="1300" dirty="0"/>
          </a:p>
        </p:txBody>
      </p:sp>
      <p:sp>
        <p:nvSpPr>
          <p:cNvPr id="57" name="Text 9"/>
          <p:cNvSpPr/>
          <p:nvPr/>
        </p:nvSpPr>
        <p:spPr>
          <a:xfrm>
            <a:off x="504825" y="3810000"/>
            <a:ext cx="3286125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Active: M:60 A:60</a:t>
            </a:r>
            <a:endParaRPr lang="en-US" sz="1300" dirty="0"/>
          </a:p>
        </p:txBody>
      </p:sp>
      <p:sp>
        <p:nvSpPr>
          <p:cNvPr id="58" name="Skiplist link"/>
          <p:cNvSpPr/>
          <p:nvPr/>
        </p:nvSpPr>
        <p:spPr>
          <a:xfrm>
            <a:off x="4772025" y="22574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9" name="Skiplist link"/>
          <p:cNvSpPr/>
          <p:nvPr/>
        </p:nvSpPr>
        <p:spPr>
          <a:xfrm>
            <a:off x="4772025" y="201930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0" name="Skiplist link"/>
          <p:cNvSpPr/>
          <p:nvPr/>
        </p:nvSpPr>
        <p:spPr>
          <a:xfrm>
            <a:off x="5276850" y="22574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1" name="Skiplist link"/>
          <p:cNvSpPr/>
          <p:nvPr/>
        </p:nvSpPr>
        <p:spPr>
          <a:xfrm>
            <a:off x="5276850" y="201930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2" name="Skiplist link"/>
          <p:cNvSpPr/>
          <p:nvPr/>
        </p:nvSpPr>
        <p:spPr>
          <a:xfrm>
            <a:off x="4524375" y="193357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3" name="Skiplist link"/>
          <p:cNvSpPr/>
          <p:nvPr/>
        </p:nvSpPr>
        <p:spPr>
          <a:xfrm>
            <a:off x="4962525" y="193357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4" name="Skiplist link"/>
          <p:cNvSpPr/>
          <p:nvPr/>
        </p:nvSpPr>
        <p:spPr>
          <a:xfrm>
            <a:off x="5467350" y="1933575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5" name="Text 9"/>
          <p:cNvSpPr/>
          <p:nvPr/>
        </p:nvSpPr>
        <p:spPr>
          <a:xfrm>
            <a:off x="4286250" y="184785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66" name="Text 9"/>
          <p:cNvSpPr/>
          <p:nvPr/>
        </p:nvSpPr>
        <p:spPr>
          <a:xfrm>
            <a:off x="4581525" y="184785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900" dirty="0"/>
          </a:p>
        </p:txBody>
      </p:sp>
      <p:sp>
        <p:nvSpPr>
          <p:cNvPr id="67" name="Text 9"/>
          <p:cNvSpPr/>
          <p:nvPr/>
        </p:nvSpPr>
        <p:spPr>
          <a:xfrm>
            <a:off x="5086350" y="184785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68" name="Text 9"/>
          <p:cNvSpPr/>
          <p:nvPr/>
        </p:nvSpPr>
        <p:spPr>
          <a:xfrm>
            <a:off x="6657975" y="184785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69" name="Skiplist link"/>
          <p:cNvSpPr/>
          <p:nvPr/>
        </p:nvSpPr>
        <p:spPr>
          <a:xfrm>
            <a:off x="4524375" y="2171700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0" name="Skiplist link"/>
          <p:cNvSpPr/>
          <p:nvPr/>
        </p:nvSpPr>
        <p:spPr>
          <a:xfrm>
            <a:off x="4962525" y="2171700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1" name="Skiplist link"/>
          <p:cNvSpPr/>
          <p:nvPr/>
        </p:nvSpPr>
        <p:spPr>
          <a:xfrm>
            <a:off x="5467350" y="2171700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2" name="Text 9"/>
          <p:cNvSpPr/>
          <p:nvPr/>
        </p:nvSpPr>
        <p:spPr>
          <a:xfrm>
            <a:off x="4286250" y="20859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73" name="Text 9"/>
          <p:cNvSpPr/>
          <p:nvPr/>
        </p:nvSpPr>
        <p:spPr>
          <a:xfrm>
            <a:off x="4581525" y="20859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900" dirty="0"/>
          </a:p>
        </p:txBody>
      </p:sp>
      <p:sp>
        <p:nvSpPr>
          <p:cNvPr id="74" name="Text 9"/>
          <p:cNvSpPr/>
          <p:nvPr/>
        </p:nvSpPr>
        <p:spPr>
          <a:xfrm>
            <a:off x="5086350" y="20859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75" name="Text 9"/>
          <p:cNvSpPr/>
          <p:nvPr/>
        </p:nvSpPr>
        <p:spPr>
          <a:xfrm>
            <a:off x="6657975" y="20859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76" name="Skiplist link"/>
          <p:cNvSpPr/>
          <p:nvPr/>
        </p:nvSpPr>
        <p:spPr>
          <a:xfrm>
            <a:off x="4524375" y="240982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7" name="Skiplist link"/>
          <p:cNvSpPr/>
          <p:nvPr/>
        </p:nvSpPr>
        <p:spPr>
          <a:xfrm>
            <a:off x="4962525" y="240982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8" name="Skiplist link"/>
          <p:cNvSpPr/>
          <p:nvPr/>
        </p:nvSpPr>
        <p:spPr>
          <a:xfrm>
            <a:off x="5467350" y="2409825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9" name="Text 9"/>
          <p:cNvSpPr/>
          <p:nvPr/>
        </p:nvSpPr>
        <p:spPr>
          <a:xfrm>
            <a:off x="4286250" y="23241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80" name="Text 9"/>
          <p:cNvSpPr/>
          <p:nvPr/>
        </p:nvSpPr>
        <p:spPr>
          <a:xfrm>
            <a:off x="4581525" y="23241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A:60</a:t>
            </a:r>
            <a:endParaRPr lang="en-US" sz="900" dirty="0"/>
          </a:p>
        </p:txBody>
      </p:sp>
      <p:sp>
        <p:nvSpPr>
          <p:cNvPr id="81" name="Text 9"/>
          <p:cNvSpPr/>
          <p:nvPr/>
        </p:nvSpPr>
        <p:spPr>
          <a:xfrm>
            <a:off x="5086350" y="23241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M:60</a:t>
            </a:r>
            <a:endParaRPr lang="en-US" sz="900" dirty="0"/>
          </a:p>
        </p:txBody>
      </p:sp>
      <p:sp>
        <p:nvSpPr>
          <p:cNvPr id="82" name="Text 9"/>
          <p:cNvSpPr/>
          <p:nvPr/>
        </p:nvSpPr>
        <p:spPr>
          <a:xfrm>
            <a:off x="6657975" y="23241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83" name="Skiplist link"/>
          <p:cNvSpPr/>
          <p:nvPr/>
        </p:nvSpPr>
        <p:spPr>
          <a:xfrm>
            <a:off x="4772025" y="421005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4" name="Skiplist link"/>
          <p:cNvSpPr/>
          <p:nvPr/>
        </p:nvSpPr>
        <p:spPr>
          <a:xfrm>
            <a:off x="5276850" y="421005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5" name="Skiplist link"/>
          <p:cNvSpPr/>
          <p:nvPr/>
        </p:nvSpPr>
        <p:spPr>
          <a:xfrm>
            <a:off x="5276850" y="39719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6" name="Skiplist link"/>
          <p:cNvSpPr/>
          <p:nvPr/>
        </p:nvSpPr>
        <p:spPr>
          <a:xfrm>
            <a:off x="4524375" y="3886200"/>
            <a:ext cx="56197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7" name="Skiplist link"/>
          <p:cNvSpPr/>
          <p:nvPr/>
        </p:nvSpPr>
        <p:spPr>
          <a:xfrm>
            <a:off x="5467350" y="3886200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8" name="Text 9"/>
          <p:cNvSpPr/>
          <p:nvPr/>
        </p:nvSpPr>
        <p:spPr>
          <a:xfrm>
            <a:off x="4286250" y="38004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89" name="Text 9"/>
          <p:cNvSpPr/>
          <p:nvPr/>
        </p:nvSpPr>
        <p:spPr>
          <a:xfrm>
            <a:off x="5086350" y="38004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90" name="Text 9"/>
          <p:cNvSpPr/>
          <p:nvPr/>
        </p:nvSpPr>
        <p:spPr>
          <a:xfrm>
            <a:off x="6657975" y="38004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91" name="Skiplist link"/>
          <p:cNvSpPr/>
          <p:nvPr/>
        </p:nvSpPr>
        <p:spPr>
          <a:xfrm>
            <a:off x="4524375" y="412432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2" name="Skiplist link"/>
          <p:cNvSpPr/>
          <p:nvPr/>
        </p:nvSpPr>
        <p:spPr>
          <a:xfrm>
            <a:off x="4962525" y="412432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3" name="Skiplist link"/>
          <p:cNvSpPr/>
          <p:nvPr/>
        </p:nvSpPr>
        <p:spPr>
          <a:xfrm>
            <a:off x="5467350" y="4124325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4" name="Text 9"/>
          <p:cNvSpPr/>
          <p:nvPr/>
        </p:nvSpPr>
        <p:spPr>
          <a:xfrm>
            <a:off x="4286250" y="40386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95" name="Text 9"/>
          <p:cNvSpPr/>
          <p:nvPr/>
        </p:nvSpPr>
        <p:spPr>
          <a:xfrm>
            <a:off x="4581525" y="40386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</a:t>
            </a:r>
            <a:endParaRPr lang="en-US" sz="900" dirty="0"/>
          </a:p>
        </p:txBody>
      </p:sp>
      <p:sp>
        <p:nvSpPr>
          <p:cNvPr id="96" name="Text 9"/>
          <p:cNvSpPr/>
          <p:nvPr/>
        </p:nvSpPr>
        <p:spPr>
          <a:xfrm>
            <a:off x="5086350" y="40386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97" name="Text 9"/>
          <p:cNvSpPr/>
          <p:nvPr/>
        </p:nvSpPr>
        <p:spPr>
          <a:xfrm>
            <a:off x="6657975" y="40386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98" name="Skiplist link"/>
          <p:cNvSpPr/>
          <p:nvPr/>
        </p:nvSpPr>
        <p:spPr>
          <a:xfrm>
            <a:off x="4524375" y="4362450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9" name="Skiplist link"/>
          <p:cNvSpPr/>
          <p:nvPr/>
        </p:nvSpPr>
        <p:spPr>
          <a:xfrm>
            <a:off x="4962525" y="4362450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0" name="Skiplist link"/>
          <p:cNvSpPr/>
          <p:nvPr/>
        </p:nvSpPr>
        <p:spPr>
          <a:xfrm>
            <a:off x="5467350" y="4362450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1" name="Text 9"/>
          <p:cNvSpPr/>
          <p:nvPr/>
        </p:nvSpPr>
        <p:spPr>
          <a:xfrm>
            <a:off x="4286250" y="427672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102" name="Text 9"/>
          <p:cNvSpPr/>
          <p:nvPr/>
        </p:nvSpPr>
        <p:spPr>
          <a:xfrm>
            <a:off x="4581525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H:50</a:t>
            </a:r>
            <a:endParaRPr lang="en-US" sz="900" dirty="0"/>
          </a:p>
        </p:txBody>
      </p:sp>
      <p:sp>
        <p:nvSpPr>
          <p:cNvPr id="103" name="Text 9"/>
          <p:cNvSpPr/>
          <p:nvPr/>
        </p:nvSpPr>
        <p:spPr>
          <a:xfrm>
            <a:off x="5086350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M:40</a:t>
            </a:r>
            <a:endParaRPr lang="en-US" sz="900" dirty="0"/>
          </a:p>
        </p:txBody>
      </p:sp>
      <p:sp>
        <p:nvSpPr>
          <p:cNvPr id="104" name="Text 9"/>
          <p:cNvSpPr/>
          <p:nvPr/>
        </p:nvSpPr>
        <p:spPr>
          <a:xfrm>
            <a:off x="6657975" y="427672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105" name="Text 9"/>
          <p:cNvSpPr/>
          <p:nvPr/>
        </p:nvSpPr>
        <p:spPr>
          <a:xfrm>
            <a:off x="4480560" y="1527048"/>
            <a:ext cx="2148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Skiplist</a:t>
            </a:r>
            <a:endParaRPr lang="en-US" sz="1000" dirty="0"/>
          </a:p>
        </p:txBody>
      </p:sp>
    </p:spTree>
  </p:cSld>
  <p:clrMapOvr>
    <a:masterClrMapping/>
  </p:clrMapOvr>
  <p:transition advClick="0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7"/>
          <p:cNvSpPr/>
          <p:nvPr/>
        </p:nvSpPr>
        <p:spPr>
          <a:xfrm>
            <a:off x="4242816" y="1051560"/>
            <a:ext cx="2633472" cy="1865376"/>
          </a:xfrm>
          <a:prstGeom prst="roundRect">
            <a:avLst>
              <a:gd name="adj" fmla="val 588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8"/>
          <p:cNvSpPr/>
          <p:nvPr/>
        </p:nvSpPr>
        <p:spPr>
          <a:xfrm>
            <a:off x="4480560" y="1216152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Active MemTable</a:t>
            </a:r>
            <a:endParaRPr lang="en-US" sz="1700" dirty="0"/>
          </a:p>
        </p:txBody>
      </p:sp>
      <p:sp>
        <p:nvSpPr>
          <p:cNvPr id="5" name="Shape 12"/>
          <p:cNvSpPr/>
          <p:nvPr/>
        </p:nvSpPr>
        <p:spPr>
          <a:xfrm>
            <a:off x="7360920" y="941832"/>
            <a:ext cx="4315968" cy="4892040"/>
          </a:xfrm>
          <a:prstGeom prst="roundRect">
            <a:avLst>
              <a:gd name="adj" fmla="val 2542"/>
            </a:avLst>
          </a:prstGeom>
          <a:solidFill>
            <a:srgbClr val="FCFDFE"/>
          </a:solidFill>
          <a:ln w="15240">
            <a:solidFill>
              <a:srgbClr val="D4DA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13"/>
          <p:cNvSpPr/>
          <p:nvPr/>
        </p:nvSpPr>
        <p:spPr>
          <a:xfrm>
            <a:off x="7571232" y="1097280"/>
            <a:ext cx="3840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Disk: immutable SSTables</a:t>
            </a:r>
            <a:endParaRPr lang="en-US" sz="1900" dirty="0"/>
          </a:p>
        </p:txBody>
      </p:sp>
      <p:sp>
        <p:nvSpPr>
          <p:cNvPr id="7" name="Text 14"/>
          <p:cNvSpPr/>
          <p:nvPr/>
        </p:nvSpPr>
        <p:spPr>
          <a:xfrm>
            <a:off x="7571232" y="186537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L0</a:t>
            </a:r>
            <a:endParaRPr lang="en-US" sz="1600" dirty="0"/>
          </a:p>
        </p:txBody>
      </p:sp>
      <p:sp>
        <p:nvSpPr>
          <p:cNvPr id="8" name="Text 15"/>
          <p:cNvSpPr/>
          <p:nvPr/>
        </p:nvSpPr>
        <p:spPr>
          <a:xfrm>
            <a:off x="7571232" y="3538728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</a:t>
            </a:r>
            <a:endParaRPr lang="en-US" sz="1600" dirty="0"/>
          </a:p>
        </p:txBody>
      </p:sp>
      <p:sp>
        <p:nvSpPr>
          <p:cNvPr id="9" name="Text 16"/>
          <p:cNvSpPr/>
          <p:nvPr/>
        </p:nvSpPr>
        <p:spPr>
          <a:xfrm>
            <a:off x="7571232" y="497433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L2</a:t>
            </a:r>
            <a:endParaRPr lang="en-US" sz="1600" dirty="0"/>
          </a:p>
        </p:txBody>
      </p:sp>
      <p:sp>
        <p:nvSpPr>
          <p:cNvPr id="10" name="Shape 17"/>
          <p:cNvSpPr/>
          <p:nvPr/>
        </p:nvSpPr>
        <p:spPr>
          <a:xfrm>
            <a:off x="8028432" y="2039112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18"/>
          <p:cNvSpPr/>
          <p:nvPr/>
        </p:nvSpPr>
        <p:spPr>
          <a:xfrm>
            <a:off x="8028432" y="3712464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9"/>
          <p:cNvSpPr/>
          <p:nvPr/>
        </p:nvSpPr>
        <p:spPr>
          <a:xfrm>
            <a:off x="8028432" y="5138928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20"/>
          <p:cNvSpPr/>
          <p:nvPr/>
        </p:nvSpPr>
        <p:spPr>
          <a:xfrm>
            <a:off x="502920" y="4754880"/>
            <a:ext cx="6373368" cy="1078992"/>
          </a:xfrm>
          <a:prstGeom prst="roundRect">
            <a:avLst>
              <a:gd name="adj" fmla="val 10169"/>
            </a:avLst>
          </a:prstGeom>
          <a:solidFill>
            <a:srgbClr val="FFFFFF"/>
          </a:solidFill>
          <a:ln w="1524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21"/>
          <p:cNvSpPr/>
          <p:nvPr/>
        </p:nvSpPr>
        <p:spPr>
          <a:xfrm>
            <a:off x="758952" y="4919472"/>
            <a:ext cx="58795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700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Five point reads through the same filled LSM state.</a:t>
            </a:r>
            <a:endParaRPr lang="en-US" sz="1700" dirty="0"/>
          </a:p>
        </p:txBody>
      </p:sp>
      <p:sp>
        <p:nvSpPr>
          <p:cNvPr id="15" name="Text 22"/>
          <p:cNvSpPr/>
          <p:nvPr/>
        </p:nvSpPr>
        <p:spPr>
          <a:xfrm>
            <a:off x="758952" y="5524500"/>
            <a:ext cx="5879592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L0 files, two L1 files, and entries in both MemTables. Newest writes win.</a:t>
            </a:r>
            <a:endParaRPr lang="en-US" sz="1100" dirty="0"/>
          </a:p>
        </p:txBody>
      </p:sp>
      <p:sp>
        <p:nvSpPr>
          <p:cNvPr id="16" name="Shape 28"/>
          <p:cNvSpPr/>
          <p:nvPr/>
        </p:nvSpPr>
        <p:spPr>
          <a:xfrm>
            <a:off x="8183880" y="3971925"/>
            <a:ext cx="1426464" cy="847725"/>
          </a:xfrm>
          <a:prstGeom prst="roundRect">
            <a:avLst>
              <a:gd name="adj" fmla="val 1184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29"/>
          <p:cNvSpPr/>
          <p:nvPr/>
        </p:nvSpPr>
        <p:spPr>
          <a:xfrm>
            <a:off x="8275320" y="4029075"/>
            <a:ext cx="1243584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 file A</a:t>
            </a:r>
            <a:endParaRPr lang="en-US" sz="1100" dirty="0"/>
          </a:p>
        </p:txBody>
      </p:sp>
      <p:sp>
        <p:nvSpPr>
          <p:cNvPr id="18" name="Text 30"/>
          <p:cNvSpPr/>
          <p:nvPr/>
        </p:nvSpPr>
        <p:spPr>
          <a:xfrm>
            <a:off x="8275320" y="4514850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19" name="Text 31"/>
          <p:cNvSpPr/>
          <p:nvPr/>
        </p:nvSpPr>
        <p:spPr>
          <a:xfrm>
            <a:off x="8275320" y="42005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A:12 C:11</a:t>
            </a:r>
            <a:endParaRPr lang="en-US" sz="1000" dirty="0"/>
          </a:p>
        </p:txBody>
      </p:sp>
      <p:sp>
        <p:nvSpPr>
          <p:cNvPr id="20" name="Shape 32"/>
          <p:cNvSpPr/>
          <p:nvPr/>
        </p:nvSpPr>
        <p:spPr>
          <a:xfrm>
            <a:off x="9756648" y="3971925"/>
            <a:ext cx="1426464" cy="847725"/>
          </a:xfrm>
          <a:prstGeom prst="roundRect">
            <a:avLst>
              <a:gd name="adj" fmla="val 1184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33"/>
          <p:cNvSpPr/>
          <p:nvPr/>
        </p:nvSpPr>
        <p:spPr>
          <a:xfrm>
            <a:off x="9848088" y="4029075"/>
            <a:ext cx="1243584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 file B</a:t>
            </a:r>
            <a:endParaRPr lang="en-US" sz="1100" dirty="0"/>
          </a:p>
        </p:txBody>
      </p:sp>
      <p:sp>
        <p:nvSpPr>
          <p:cNvPr id="22" name="Text 34"/>
          <p:cNvSpPr/>
          <p:nvPr/>
        </p:nvSpPr>
        <p:spPr>
          <a:xfrm>
            <a:off x="9848088" y="4514850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23" name="Text 35"/>
          <p:cNvSpPr/>
          <p:nvPr/>
        </p:nvSpPr>
        <p:spPr>
          <a:xfrm>
            <a:off x="9848088" y="42005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H:2 K:6</a:t>
            </a:r>
            <a:endParaRPr lang="en-US" sz="1000" dirty="0"/>
          </a:p>
        </p:txBody>
      </p:sp>
      <p:sp>
        <p:nvSpPr>
          <p:cNvPr id="24" name="Text 36"/>
          <p:cNvSpPr/>
          <p:nvPr/>
        </p:nvSpPr>
        <p:spPr>
          <a:xfrm>
            <a:off x="8247888" y="4876800"/>
            <a:ext cx="28895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F6F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non-overlapping ranges</a:t>
            </a:r>
            <a:endParaRPr lang="en-US" sz="1100" dirty="0"/>
          </a:p>
        </p:txBody>
      </p:sp>
      <p:sp>
        <p:nvSpPr>
          <p:cNvPr id="25" name="Text 37">
            <a:hlinkClick r:id="rId3" action="ppaction://hlinksldjump" tooltip="← Back"/>
          </p:cNvPr>
          <p:cNvSpPr/>
          <p:nvPr/>
        </p:nvSpPr>
        <p:spPr>
          <a:xfrm>
            <a:off x="502920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 action="ppaction://hlinksldjump" tooltip="← Bac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← Back</a:t>
            </a:r>
            <a:endParaRPr lang="en-US" sz="1050" dirty="0"/>
          </a:p>
        </p:txBody>
      </p:sp>
      <p:sp>
        <p:nvSpPr>
          <p:cNvPr id="26" name="Text 38">
            <a:hlinkClick r:id="rId4" action="ppaction://hlinksldjump" tooltip="Reset"/>
          </p:cNvPr>
          <p:cNvSpPr/>
          <p:nvPr/>
        </p:nvSpPr>
        <p:spPr>
          <a:xfrm>
            <a:off x="1243584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 action="ppaction://hlinksldjump" tooltip="Rese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Reset</a:t>
            </a:r>
            <a:endParaRPr lang="en-US" sz="1050" dirty="0"/>
          </a:p>
        </p:txBody>
      </p:sp>
      <p:sp>
        <p:nvSpPr>
          <p:cNvPr id="27" name="Text 39">
            <a:hlinkClick r:id="rId4" action="ppaction://hlinksldjump" tooltip="Reset"/>
          </p:cNvPr>
          <p:cNvSpPr/>
          <p:nvPr/>
        </p:nvSpPr>
        <p:spPr>
          <a:xfrm>
            <a:off x="4238625" y="6038850"/>
            <a:ext cx="2638425" cy="447675"/>
          </a:xfrm>
          <a:prstGeom prst="rect">
            <a:avLst/>
          </a:prstGeom>
          <a:solidFill>
            <a:srgbClr val="2E70FA"/>
          </a:solidFill>
          <a:ln w="12700">
            <a:solidFill>
              <a:srgbClr val="2E70F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u="sng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 action="ppaction://hlinksldjump" tooltip="Rese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Reset</a:t>
            </a:r>
            <a:endParaRPr lang="en-US" sz="1500" dirty="0"/>
          </a:p>
        </p:txBody>
      </p:sp>
      <p:sp>
        <p:nvSpPr>
          <p:cNvPr id="28" name="Text 40"/>
          <p:cNvSpPr/>
          <p:nvPr/>
        </p:nvSpPr>
        <p:spPr>
          <a:xfrm>
            <a:off x="5667375" y="6581775"/>
            <a:ext cx="120967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50" dirty="0">
                <a:solidFill>
                  <a:srgbClr val="8B96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42 / 63</a:t>
            </a:r>
            <a:endParaRPr lang="en-US" sz="950" dirty="0"/>
          </a:p>
        </p:txBody>
      </p:sp>
      <p:sp>
        <p:nvSpPr>
          <p:cNvPr id="29" name="Shape 7"/>
          <p:cNvSpPr/>
          <p:nvPr/>
        </p:nvSpPr>
        <p:spPr>
          <a:xfrm>
            <a:off x="4238625" y="3086100"/>
            <a:ext cx="2638425" cy="1495425"/>
          </a:xfrm>
          <a:prstGeom prst="roundRect">
            <a:avLst>
              <a:gd name="adj" fmla="val 5882"/>
            </a:avLst>
          </a:prstGeom>
          <a:solidFill>
            <a:srgbClr val="FFF2DC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8"/>
          <p:cNvSpPr/>
          <p:nvPr/>
        </p:nvSpPr>
        <p:spPr>
          <a:xfrm>
            <a:off x="4333875" y="3181350"/>
            <a:ext cx="2447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Immutable MemTable</a:t>
            </a:r>
            <a:endParaRPr lang="en-US" sz="1600" dirty="0"/>
          </a:p>
        </p:txBody>
      </p:sp>
      <p:sp>
        <p:nvSpPr>
          <p:cNvPr id="31" name="Text 30"/>
          <p:cNvSpPr/>
          <p:nvPr/>
        </p:nvSpPr>
        <p:spPr>
          <a:xfrm>
            <a:off x="8275320" y="4657725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32" name="Text 34"/>
          <p:cNvSpPr/>
          <p:nvPr/>
        </p:nvSpPr>
        <p:spPr>
          <a:xfrm>
            <a:off x="9848088" y="4657725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33" name="Text 9"/>
          <p:cNvSpPr/>
          <p:nvPr/>
        </p:nvSpPr>
        <p:spPr>
          <a:xfrm>
            <a:off x="7553325" y="5334000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filter: definitely absent or possibly present</a:t>
            </a:r>
            <a:endParaRPr lang="en-US" sz="1000" dirty="0"/>
          </a:p>
        </p:txBody>
      </p:sp>
      <p:sp>
        <p:nvSpPr>
          <p:cNvPr id="34" name="Text 9"/>
          <p:cNvSpPr/>
          <p:nvPr/>
        </p:nvSpPr>
        <p:spPr>
          <a:xfrm>
            <a:off x="7553325" y="5553075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file: key to position in the data file</a:t>
            </a:r>
            <a:endParaRPr lang="en-US" sz="1000" dirty="0"/>
          </a:p>
        </p:txBody>
      </p:sp>
      <p:sp>
        <p:nvSpPr>
          <p:cNvPr id="35" name="Text 31"/>
          <p:cNvSpPr/>
          <p:nvPr/>
        </p:nvSpPr>
        <p:spPr>
          <a:xfrm>
            <a:off x="8275320" y="43529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D:8 F:9</a:t>
            </a:r>
            <a:endParaRPr lang="en-US" sz="1000" dirty="0"/>
          </a:p>
        </p:txBody>
      </p:sp>
      <p:sp>
        <p:nvSpPr>
          <p:cNvPr id="36" name="Text 35"/>
          <p:cNvSpPr/>
          <p:nvPr/>
        </p:nvSpPr>
        <p:spPr>
          <a:xfrm>
            <a:off x="9848088" y="43529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L:7 M:5</a:t>
            </a:r>
            <a:endParaRPr lang="en-US" sz="1000" dirty="0"/>
          </a:p>
        </p:txBody>
      </p:sp>
      <p:sp>
        <p:nvSpPr>
          <p:cNvPr id="37" name="Shape 24"/>
          <p:cNvSpPr/>
          <p:nvPr/>
        </p:nvSpPr>
        <p:spPr>
          <a:xfrm>
            <a:off x="8048625" y="2200275"/>
            <a:ext cx="1619250" cy="1047750"/>
          </a:xfrm>
          <a:prstGeom prst="roundRect">
            <a:avLst>
              <a:gd name="adj" fmla="val 11842"/>
            </a:avLst>
          </a:prstGeom>
          <a:solidFill>
            <a:srgbClr val="E5F6EF"/>
          </a:solidFill>
          <a:ln w="15240">
            <a:solidFill>
              <a:srgbClr val="9CDB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Text 8"/>
          <p:cNvSpPr/>
          <p:nvPr/>
        </p:nvSpPr>
        <p:spPr>
          <a:xfrm>
            <a:off x="8124825" y="2247900"/>
            <a:ext cx="1485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SSTable #5 (newest)</a:t>
            </a:r>
            <a:endParaRPr lang="en-US" sz="1100" dirty="0"/>
          </a:p>
        </p:txBody>
      </p:sp>
      <p:sp>
        <p:nvSpPr>
          <p:cNvPr id="39" name="Text 9"/>
          <p:cNvSpPr/>
          <p:nvPr/>
        </p:nvSpPr>
        <p:spPr>
          <a:xfrm>
            <a:off x="8124825" y="2466975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A:30 H:31</a:t>
            </a:r>
            <a:endParaRPr lang="en-US" sz="1200" dirty="0"/>
          </a:p>
        </p:txBody>
      </p:sp>
      <p:sp>
        <p:nvSpPr>
          <p:cNvPr id="40" name="Text 9"/>
          <p:cNvSpPr/>
          <p:nvPr/>
        </p:nvSpPr>
        <p:spPr>
          <a:xfrm>
            <a:off x="8124825" y="2647950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K:32</a:t>
            </a:r>
            <a:endParaRPr lang="en-US" sz="1200" dirty="0"/>
          </a:p>
        </p:txBody>
      </p:sp>
      <p:sp>
        <p:nvSpPr>
          <p:cNvPr id="41" name="Text 9"/>
          <p:cNvSpPr/>
          <p:nvPr/>
        </p:nvSpPr>
        <p:spPr>
          <a:xfrm>
            <a:off x="8124825" y="284797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42" name="Text 9"/>
          <p:cNvSpPr/>
          <p:nvPr/>
        </p:nvSpPr>
        <p:spPr>
          <a:xfrm>
            <a:off x="8124825" y="301942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43" name="Shape 24"/>
          <p:cNvSpPr/>
          <p:nvPr/>
        </p:nvSpPr>
        <p:spPr>
          <a:xfrm>
            <a:off x="9810750" y="2200275"/>
            <a:ext cx="1619250" cy="1047750"/>
          </a:xfrm>
          <a:prstGeom prst="roundRect">
            <a:avLst>
              <a:gd name="adj" fmla="val 11842"/>
            </a:avLst>
          </a:prstGeom>
          <a:solidFill>
            <a:srgbClr val="E5F6EF"/>
          </a:solidFill>
          <a:ln w="15240">
            <a:solidFill>
              <a:srgbClr val="9CDB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4" name="Text 8"/>
          <p:cNvSpPr/>
          <p:nvPr/>
        </p:nvSpPr>
        <p:spPr>
          <a:xfrm>
            <a:off x="9886950" y="2247900"/>
            <a:ext cx="1485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SSTable #4</a:t>
            </a:r>
            <a:endParaRPr lang="en-US" sz="1100" dirty="0"/>
          </a:p>
        </p:txBody>
      </p:sp>
      <p:sp>
        <p:nvSpPr>
          <p:cNvPr id="45" name="Text 9"/>
          <p:cNvSpPr/>
          <p:nvPr/>
        </p:nvSpPr>
        <p:spPr>
          <a:xfrm>
            <a:off x="9886950" y="2466975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C:21 F:22</a:t>
            </a:r>
            <a:endParaRPr lang="en-US" sz="1200" dirty="0"/>
          </a:p>
        </p:txBody>
      </p:sp>
      <p:sp>
        <p:nvSpPr>
          <p:cNvPr id="46" name="Text 9"/>
          <p:cNvSpPr/>
          <p:nvPr/>
        </p:nvSpPr>
        <p:spPr>
          <a:xfrm>
            <a:off x="9886950" y="2647950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H:20</a:t>
            </a:r>
            <a:endParaRPr lang="en-US" sz="1200" dirty="0"/>
          </a:p>
        </p:txBody>
      </p:sp>
      <p:sp>
        <p:nvSpPr>
          <p:cNvPr id="47" name="Text 9"/>
          <p:cNvSpPr/>
          <p:nvPr/>
        </p:nvSpPr>
        <p:spPr>
          <a:xfrm>
            <a:off x="9886950" y="284797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48" name="Text 9"/>
          <p:cNvSpPr/>
          <p:nvPr/>
        </p:nvSpPr>
        <p:spPr>
          <a:xfrm>
            <a:off x="9886950" y="301942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49" name="Text 8"/>
          <p:cNvSpPr/>
          <p:nvPr/>
        </p:nvSpPr>
        <p:spPr>
          <a:xfrm>
            <a:off x="504825" y="3095625"/>
            <a:ext cx="32861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Choose a read</a:t>
            </a:r>
            <a:endParaRPr lang="en-US" sz="1600" dirty="0"/>
          </a:p>
        </p:txBody>
      </p:sp>
      <p:sp>
        <p:nvSpPr>
          <p:cNvPr id="50" name="Text 39">
            <a:hlinkClick r:id="rId5" action="ppaction://hlinksldjump" tooltip="Read M: MemTable"/>
          </p:cNvPr>
          <p:cNvSpPr/>
          <p:nvPr/>
        </p:nvSpPr>
        <p:spPr>
          <a:xfrm>
            <a:off x="504825" y="3409950"/>
            <a:ext cx="3286125" cy="219075"/>
          </a:xfrm>
          <a:prstGeom prst="rect">
            <a:avLst/>
          </a:prstGeom>
          <a:solidFill>
            <a:srgbClr val="2E70FA"/>
          </a:solidFill>
          <a:ln w="12700">
            <a:solidFill>
              <a:srgbClr val="2E70F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u="sng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5" action="ppaction://hlinksldjump" tooltip="Read M: MemTab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Read M: MemTable</a:t>
            </a:r>
            <a:endParaRPr lang="en-US" sz="1100" dirty="0"/>
          </a:p>
        </p:txBody>
      </p:sp>
      <p:sp>
        <p:nvSpPr>
          <p:cNvPr id="51" name="Text 39">
            <a:hlinkClick r:id="rId6" action="ppaction://hlinksldjump" tooltip="Read K: one L0"/>
          </p:cNvPr>
          <p:cNvSpPr/>
          <p:nvPr/>
        </p:nvSpPr>
        <p:spPr>
          <a:xfrm>
            <a:off x="504825" y="3648075"/>
            <a:ext cx="3286125" cy="219075"/>
          </a:xfrm>
          <a:prstGeom prst="rect">
            <a:avLst/>
          </a:prstGeom>
          <a:solidFill>
            <a:srgbClr val="2E70FA"/>
          </a:solidFill>
          <a:ln w="12700">
            <a:solidFill>
              <a:srgbClr val="2E70F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u="sng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6" action="ppaction://hlinksldjump" tooltip="Read K: one L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Read K: one L0</a:t>
            </a:r>
            <a:endParaRPr lang="en-US" sz="1100" dirty="0"/>
          </a:p>
        </p:txBody>
      </p:sp>
      <p:sp>
        <p:nvSpPr>
          <p:cNvPr id="52" name="Text 39">
            <a:hlinkClick r:id="rId7" action="ppaction://hlinksldjump" tooltip="Read C: false positive"/>
          </p:cNvPr>
          <p:cNvSpPr/>
          <p:nvPr/>
        </p:nvSpPr>
        <p:spPr>
          <a:xfrm>
            <a:off x="504825" y="3886200"/>
            <a:ext cx="3286125" cy="219075"/>
          </a:xfrm>
          <a:prstGeom prst="rect">
            <a:avLst/>
          </a:prstGeom>
          <a:solidFill>
            <a:srgbClr val="2E70FA"/>
          </a:solidFill>
          <a:ln w="12700">
            <a:solidFill>
              <a:srgbClr val="2E70F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u="sng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7" action="ppaction://hlinksldjump" tooltip="Read C: false positiv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Read C: false positive</a:t>
            </a:r>
            <a:endParaRPr lang="en-US" sz="1100" dirty="0"/>
          </a:p>
        </p:txBody>
      </p:sp>
      <p:sp>
        <p:nvSpPr>
          <p:cNvPr id="53" name="Text 39">
            <a:hlinkClick r:id="rId8" action="ppaction://hlinksldjump" tooltip="Read D: reach L1"/>
          </p:cNvPr>
          <p:cNvSpPr/>
          <p:nvPr/>
        </p:nvSpPr>
        <p:spPr>
          <a:xfrm>
            <a:off x="504825" y="4124325"/>
            <a:ext cx="3286125" cy="219075"/>
          </a:xfrm>
          <a:prstGeom prst="rect">
            <a:avLst/>
          </a:prstGeom>
          <a:solidFill>
            <a:srgbClr val="2E70FA"/>
          </a:solidFill>
          <a:ln w="12700">
            <a:solidFill>
              <a:srgbClr val="2E70F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u="sng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8" action="ppaction://hlinksldjump" tooltip="Read D: reach L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Read D: reach L1</a:t>
            </a:r>
            <a:endParaRPr lang="en-US" sz="1100" dirty="0"/>
          </a:p>
        </p:txBody>
      </p:sp>
      <p:sp>
        <p:nvSpPr>
          <p:cNvPr id="54" name="Text 39">
            <a:hlinkClick r:id="rId9" action="ppaction://hlinksldjump" tooltip="Read H: immutable"/>
          </p:cNvPr>
          <p:cNvSpPr/>
          <p:nvPr/>
        </p:nvSpPr>
        <p:spPr>
          <a:xfrm>
            <a:off x="504825" y="4362450"/>
            <a:ext cx="3286125" cy="219075"/>
          </a:xfrm>
          <a:prstGeom prst="rect">
            <a:avLst/>
          </a:prstGeom>
          <a:solidFill>
            <a:srgbClr val="2E70FA"/>
          </a:solidFill>
          <a:ln w="12700">
            <a:solidFill>
              <a:srgbClr val="2E70F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u="sng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9" action="ppaction://hlinksldjump" tooltip="Read H: immutab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Read H: immutable</a:t>
            </a:r>
            <a:endParaRPr lang="en-US" sz="1100" dirty="0"/>
          </a:p>
        </p:txBody>
      </p:sp>
      <p:sp>
        <p:nvSpPr>
          <p:cNvPr id="55" name="Text 9"/>
          <p:cNvSpPr/>
          <p:nvPr/>
        </p:nvSpPr>
        <p:spPr>
          <a:xfrm>
            <a:off x="4295775" y="3495675"/>
            <a:ext cx="25241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Frozen MemTable</a:t>
            </a:r>
            <a:endParaRPr lang="en-US" sz="1000" dirty="0"/>
          </a:p>
        </p:txBody>
      </p:sp>
      <p:sp>
        <p:nvSpPr>
          <p:cNvPr id="56" name="Skiplist link"/>
          <p:cNvSpPr/>
          <p:nvPr/>
        </p:nvSpPr>
        <p:spPr>
          <a:xfrm>
            <a:off x="4772025" y="22574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7" name="Skiplist link"/>
          <p:cNvSpPr/>
          <p:nvPr/>
        </p:nvSpPr>
        <p:spPr>
          <a:xfrm>
            <a:off x="4772025" y="201930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8" name="Skiplist link"/>
          <p:cNvSpPr/>
          <p:nvPr/>
        </p:nvSpPr>
        <p:spPr>
          <a:xfrm>
            <a:off x="5276850" y="22574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9" name="Skiplist link"/>
          <p:cNvSpPr/>
          <p:nvPr/>
        </p:nvSpPr>
        <p:spPr>
          <a:xfrm>
            <a:off x="5276850" y="201930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0" name="Skiplist link"/>
          <p:cNvSpPr/>
          <p:nvPr/>
        </p:nvSpPr>
        <p:spPr>
          <a:xfrm>
            <a:off x="4524375" y="193357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1" name="Skiplist link"/>
          <p:cNvSpPr/>
          <p:nvPr/>
        </p:nvSpPr>
        <p:spPr>
          <a:xfrm>
            <a:off x="4962525" y="193357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2" name="Skiplist link"/>
          <p:cNvSpPr/>
          <p:nvPr/>
        </p:nvSpPr>
        <p:spPr>
          <a:xfrm>
            <a:off x="5467350" y="1933575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3" name="Text 9"/>
          <p:cNvSpPr/>
          <p:nvPr/>
        </p:nvSpPr>
        <p:spPr>
          <a:xfrm>
            <a:off x="4286250" y="184785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64" name="Text 9"/>
          <p:cNvSpPr/>
          <p:nvPr/>
        </p:nvSpPr>
        <p:spPr>
          <a:xfrm>
            <a:off x="4581525" y="184785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900" dirty="0"/>
          </a:p>
        </p:txBody>
      </p:sp>
      <p:sp>
        <p:nvSpPr>
          <p:cNvPr id="65" name="Text 9"/>
          <p:cNvSpPr/>
          <p:nvPr/>
        </p:nvSpPr>
        <p:spPr>
          <a:xfrm>
            <a:off x="5086350" y="184785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66" name="Text 9"/>
          <p:cNvSpPr/>
          <p:nvPr/>
        </p:nvSpPr>
        <p:spPr>
          <a:xfrm>
            <a:off x="6657975" y="184785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67" name="Skiplist link"/>
          <p:cNvSpPr/>
          <p:nvPr/>
        </p:nvSpPr>
        <p:spPr>
          <a:xfrm>
            <a:off x="4524375" y="2171700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8" name="Skiplist link"/>
          <p:cNvSpPr/>
          <p:nvPr/>
        </p:nvSpPr>
        <p:spPr>
          <a:xfrm>
            <a:off x="4962525" y="2171700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9" name="Skiplist link"/>
          <p:cNvSpPr/>
          <p:nvPr/>
        </p:nvSpPr>
        <p:spPr>
          <a:xfrm>
            <a:off x="5467350" y="2171700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0" name="Text 9"/>
          <p:cNvSpPr/>
          <p:nvPr/>
        </p:nvSpPr>
        <p:spPr>
          <a:xfrm>
            <a:off x="4286250" y="20859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71" name="Text 9"/>
          <p:cNvSpPr/>
          <p:nvPr/>
        </p:nvSpPr>
        <p:spPr>
          <a:xfrm>
            <a:off x="4581525" y="20859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900" dirty="0"/>
          </a:p>
        </p:txBody>
      </p:sp>
      <p:sp>
        <p:nvSpPr>
          <p:cNvPr id="72" name="Text 9"/>
          <p:cNvSpPr/>
          <p:nvPr/>
        </p:nvSpPr>
        <p:spPr>
          <a:xfrm>
            <a:off x="5086350" y="20859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73" name="Text 9"/>
          <p:cNvSpPr/>
          <p:nvPr/>
        </p:nvSpPr>
        <p:spPr>
          <a:xfrm>
            <a:off x="6657975" y="20859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74" name="Skiplist link"/>
          <p:cNvSpPr/>
          <p:nvPr/>
        </p:nvSpPr>
        <p:spPr>
          <a:xfrm>
            <a:off x="4524375" y="240982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5" name="Skiplist link"/>
          <p:cNvSpPr/>
          <p:nvPr/>
        </p:nvSpPr>
        <p:spPr>
          <a:xfrm>
            <a:off x="4962525" y="240982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6" name="Skiplist link"/>
          <p:cNvSpPr/>
          <p:nvPr/>
        </p:nvSpPr>
        <p:spPr>
          <a:xfrm>
            <a:off x="5467350" y="2409825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7" name="Text 9"/>
          <p:cNvSpPr/>
          <p:nvPr/>
        </p:nvSpPr>
        <p:spPr>
          <a:xfrm>
            <a:off x="4286250" y="23241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78" name="Text 9"/>
          <p:cNvSpPr/>
          <p:nvPr/>
        </p:nvSpPr>
        <p:spPr>
          <a:xfrm>
            <a:off x="4581525" y="23241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A:60</a:t>
            </a:r>
            <a:endParaRPr lang="en-US" sz="900" dirty="0"/>
          </a:p>
        </p:txBody>
      </p:sp>
      <p:sp>
        <p:nvSpPr>
          <p:cNvPr id="79" name="Text 9"/>
          <p:cNvSpPr/>
          <p:nvPr/>
        </p:nvSpPr>
        <p:spPr>
          <a:xfrm>
            <a:off x="5086350" y="23241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M:60</a:t>
            </a:r>
            <a:endParaRPr lang="en-US" sz="900" dirty="0"/>
          </a:p>
        </p:txBody>
      </p:sp>
      <p:sp>
        <p:nvSpPr>
          <p:cNvPr id="80" name="Text 9"/>
          <p:cNvSpPr/>
          <p:nvPr/>
        </p:nvSpPr>
        <p:spPr>
          <a:xfrm>
            <a:off x="6657975" y="23241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81" name="Skiplist link"/>
          <p:cNvSpPr/>
          <p:nvPr/>
        </p:nvSpPr>
        <p:spPr>
          <a:xfrm>
            <a:off x="4772025" y="421005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2" name="Skiplist link"/>
          <p:cNvSpPr/>
          <p:nvPr/>
        </p:nvSpPr>
        <p:spPr>
          <a:xfrm>
            <a:off x="5276850" y="421005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3" name="Skiplist link"/>
          <p:cNvSpPr/>
          <p:nvPr/>
        </p:nvSpPr>
        <p:spPr>
          <a:xfrm>
            <a:off x="5276850" y="39719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4" name="Skiplist link"/>
          <p:cNvSpPr/>
          <p:nvPr/>
        </p:nvSpPr>
        <p:spPr>
          <a:xfrm>
            <a:off x="4524375" y="3886200"/>
            <a:ext cx="56197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5" name="Skiplist link"/>
          <p:cNvSpPr/>
          <p:nvPr/>
        </p:nvSpPr>
        <p:spPr>
          <a:xfrm>
            <a:off x="5467350" y="3886200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6" name="Text 9"/>
          <p:cNvSpPr/>
          <p:nvPr/>
        </p:nvSpPr>
        <p:spPr>
          <a:xfrm>
            <a:off x="4286250" y="38004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87" name="Text 9"/>
          <p:cNvSpPr/>
          <p:nvPr/>
        </p:nvSpPr>
        <p:spPr>
          <a:xfrm>
            <a:off x="5086350" y="38004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88" name="Text 9"/>
          <p:cNvSpPr/>
          <p:nvPr/>
        </p:nvSpPr>
        <p:spPr>
          <a:xfrm>
            <a:off x="6657975" y="38004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89" name="Skiplist link"/>
          <p:cNvSpPr/>
          <p:nvPr/>
        </p:nvSpPr>
        <p:spPr>
          <a:xfrm>
            <a:off x="4524375" y="412432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0" name="Skiplist link"/>
          <p:cNvSpPr/>
          <p:nvPr/>
        </p:nvSpPr>
        <p:spPr>
          <a:xfrm>
            <a:off x="4962525" y="412432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1" name="Skiplist link"/>
          <p:cNvSpPr/>
          <p:nvPr/>
        </p:nvSpPr>
        <p:spPr>
          <a:xfrm>
            <a:off x="5467350" y="4124325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2" name="Text 9"/>
          <p:cNvSpPr/>
          <p:nvPr/>
        </p:nvSpPr>
        <p:spPr>
          <a:xfrm>
            <a:off x="4286250" y="40386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93" name="Text 9"/>
          <p:cNvSpPr/>
          <p:nvPr/>
        </p:nvSpPr>
        <p:spPr>
          <a:xfrm>
            <a:off x="4581525" y="40386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</a:t>
            </a:r>
            <a:endParaRPr lang="en-US" sz="900" dirty="0"/>
          </a:p>
        </p:txBody>
      </p:sp>
      <p:sp>
        <p:nvSpPr>
          <p:cNvPr id="94" name="Text 9"/>
          <p:cNvSpPr/>
          <p:nvPr/>
        </p:nvSpPr>
        <p:spPr>
          <a:xfrm>
            <a:off x="5086350" y="40386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95" name="Text 9"/>
          <p:cNvSpPr/>
          <p:nvPr/>
        </p:nvSpPr>
        <p:spPr>
          <a:xfrm>
            <a:off x="6657975" y="40386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96" name="Skiplist link"/>
          <p:cNvSpPr/>
          <p:nvPr/>
        </p:nvSpPr>
        <p:spPr>
          <a:xfrm>
            <a:off x="4524375" y="4362450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7" name="Skiplist link"/>
          <p:cNvSpPr/>
          <p:nvPr/>
        </p:nvSpPr>
        <p:spPr>
          <a:xfrm>
            <a:off x="4962525" y="4362450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8" name="Skiplist link"/>
          <p:cNvSpPr/>
          <p:nvPr/>
        </p:nvSpPr>
        <p:spPr>
          <a:xfrm>
            <a:off x="5467350" y="4362450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9" name="Text 9"/>
          <p:cNvSpPr/>
          <p:nvPr/>
        </p:nvSpPr>
        <p:spPr>
          <a:xfrm>
            <a:off x="4286250" y="427672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100" name="Text 9"/>
          <p:cNvSpPr/>
          <p:nvPr/>
        </p:nvSpPr>
        <p:spPr>
          <a:xfrm>
            <a:off x="4581525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H:50</a:t>
            </a:r>
            <a:endParaRPr lang="en-US" sz="900" dirty="0"/>
          </a:p>
        </p:txBody>
      </p:sp>
      <p:sp>
        <p:nvSpPr>
          <p:cNvPr id="101" name="Text 9"/>
          <p:cNvSpPr/>
          <p:nvPr/>
        </p:nvSpPr>
        <p:spPr>
          <a:xfrm>
            <a:off x="5086350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M:40</a:t>
            </a:r>
            <a:endParaRPr lang="en-US" sz="900" dirty="0"/>
          </a:p>
        </p:txBody>
      </p:sp>
      <p:sp>
        <p:nvSpPr>
          <p:cNvPr id="102" name="Text 9"/>
          <p:cNvSpPr/>
          <p:nvPr/>
        </p:nvSpPr>
        <p:spPr>
          <a:xfrm>
            <a:off x="6657975" y="427672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103" name="Text 9"/>
          <p:cNvSpPr/>
          <p:nvPr/>
        </p:nvSpPr>
        <p:spPr>
          <a:xfrm>
            <a:off x="4480560" y="1527048"/>
            <a:ext cx="2148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Skiplist</a:t>
            </a:r>
            <a:endParaRPr lang="en-US" sz="1000" dirty="0"/>
          </a:p>
        </p:txBody>
      </p:sp>
      <p:sp>
        <p:nvSpPr>
          <p:cNvPr id="500" name="Rectangle 499">
            <a:extLst>
              <a:ext uri="{FF2B5EF4-FFF2-40B4-BE49-F238E27FC236}">
                <a16:creationId xmlns:a16="http://schemas.microsoft.com/office/drawing/2014/main" id="{72073050-F2BC-48C6-9617-D29C6DCDC7B0}"/>
              </a:ext>
            </a:extLst>
          </p:cNvPr>
          <p:cNvSpPr>
            <a:spLocks noGrp="1"/>
          </p:cNvSpPr>
          <p:nvPr/>
        </p:nvSpPr>
        <p:spPr>
          <a:xfrm>
            <a:off x="523875" y="1333500"/>
            <a:ext cx="3286125" cy="1066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350">
                <a:solidFill>
                  <a:srgbClr val="66727F"/>
                </a:solidFill>
                <a:latin typeface="Arial"/>
                <a:ea typeface="Arial"/>
                <a:cs typeface="Arial"/>
              </a:defRPr>
            </a:pPr>
            <a:r>
              <a:rPr sz="1350">
                <a:solidFill>
                  <a:srgbClr val="66727F"/>
                </a:solidFill>
                <a:latin typeface="Arial"/>
                <a:ea typeface="Arial"/>
                <a:cs typeface="Arial"/>
              </a:rPr>
              <a:t>Bloom filters are compact.</a:t>
            </a:r>
          </a:p>
          <a:p>
            <a:pPr algn="ctr">
              <a:defRPr sz="1350">
                <a:solidFill>
                  <a:srgbClr val="66727F"/>
                </a:solidFill>
                <a:latin typeface="Arial"/>
                <a:ea typeface="Arial"/>
                <a:cs typeface="Arial"/>
              </a:defRPr>
            </a:pPr>
            <a:r>
              <a:rPr sz="1350">
                <a:solidFill>
                  <a:srgbClr val="66727F"/>
                </a:solidFill>
                <a:latin typeface="Arial"/>
                <a:ea typeface="Arial"/>
                <a:cs typeface="Arial"/>
              </a:rPr>
              <a:t>Cache them in RAM for repeat checks</a:t>
            </a:r>
          </a:p>
          <a:p>
            <a:pPr algn="ctr">
              <a:defRPr sz="1350">
                <a:solidFill>
                  <a:srgbClr val="66727F"/>
                </a:solidFill>
                <a:latin typeface="Arial"/>
                <a:ea typeface="Arial"/>
                <a:cs typeface="Arial"/>
              </a:defRPr>
            </a:pPr>
            <a:r>
              <a:rPr sz="1350">
                <a:solidFill>
                  <a:srgbClr val="66727F"/>
                </a:solidFill>
                <a:latin typeface="Arial"/>
                <a:ea typeface="Arial"/>
                <a:cs typeface="Arial"/>
              </a:rPr>
              <a:t>without filter disk I/O.</a:t>
            </a:r>
          </a:p>
        </p:txBody>
      </p:sp>
    </p:spTree>
  </p:cSld>
  <p:clrMapOvr>
    <a:masterClrMapping/>
  </p:clrMapOvr>
  <p:transition advClick="0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1097280"/>
            <a:ext cx="1417320" cy="1298448"/>
          </a:xfrm>
          <a:prstGeom prst="roundRect">
            <a:avLst>
              <a:gd name="adj" fmla="val 8451"/>
            </a:avLst>
          </a:prstGeom>
          <a:solidFill>
            <a:srgbClr val="FFFFFF"/>
          </a:solidFill>
          <a:ln w="15240">
            <a:solidFill>
              <a:srgbClr val="C8D0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40080" y="1234440"/>
            <a:ext cx="1143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640080" y="1609344"/>
            <a:ext cx="1143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2F6F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GET(M)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40080" y="1975104"/>
            <a:ext cx="1143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orange: current lookup</a:t>
            </a:r>
            <a:endParaRPr lang="en-US" sz="900" dirty="0"/>
          </a:p>
        </p:txBody>
      </p:sp>
      <p:sp>
        <p:nvSpPr>
          <p:cNvPr id="6" name="Shape 7"/>
          <p:cNvSpPr/>
          <p:nvPr/>
        </p:nvSpPr>
        <p:spPr>
          <a:xfrm>
            <a:off x="4242816" y="1051560"/>
            <a:ext cx="2633472" cy="1865376"/>
          </a:xfrm>
          <a:prstGeom prst="roundRect">
            <a:avLst>
              <a:gd name="adj" fmla="val 5882"/>
            </a:avLst>
          </a:prstGeom>
          <a:solidFill>
            <a:srgbClr val="FFF2DC"/>
          </a:solidFill>
          <a:ln w="15240">
            <a:solidFill>
              <a:srgbClr val="E9A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8"/>
          <p:cNvSpPr/>
          <p:nvPr/>
        </p:nvSpPr>
        <p:spPr>
          <a:xfrm>
            <a:off x="4480560" y="1216152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Active MemTable</a:t>
            </a:r>
            <a:endParaRPr lang="en-US" sz="1700" dirty="0"/>
          </a:p>
        </p:txBody>
      </p:sp>
      <p:sp>
        <p:nvSpPr>
          <p:cNvPr id="9" name="Shape 12"/>
          <p:cNvSpPr/>
          <p:nvPr/>
        </p:nvSpPr>
        <p:spPr>
          <a:xfrm>
            <a:off x="7360920" y="941832"/>
            <a:ext cx="4315968" cy="4892040"/>
          </a:xfrm>
          <a:prstGeom prst="roundRect">
            <a:avLst>
              <a:gd name="adj" fmla="val 2542"/>
            </a:avLst>
          </a:prstGeom>
          <a:solidFill>
            <a:srgbClr val="FCFDFE"/>
          </a:solidFill>
          <a:ln w="15240">
            <a:solidFill>
              <a:srgbClr val="D4DA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13"/>
          <p:cNvSpPr/>
          <p:nvPr/>
        </p:nvSpPr>
        <p:spPr>
          <a:xfrm>
            <a:off x="7571232" y="1097280"/>
            <a:ext cx="3840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Disk: immutable SSTables</a:t>
            </a:r>
            <a:endParaRPr lang="en-US" sz="1900" dirty="0"/>
          </a:p>
        </p:txBody>
      </p:sp>
      <p:sp>
        <p:nvSpPr>
          <p:cNvPr id="11" name="Text 14"/>
          <p:cNvSpPr/>
          <p:nvPr/>
        </p:nvSpPr>
        <p:spPr>
          <a:xfrm>
            <a:off x="7571232" y="186537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L0</a:t>
            </a:r>
            <a:endParaRPr lang="en-US" sz="1600" dirty="0"/>
          </a:p>
        </p:txBody>
      </p:sp>
      <p:sp>
        <p:nvSpPr>
          <p:cNvPr id="12" name="Text 15"/>
          <p:cNvSpPr/>
          <p:nvPr/>
        </p:nvSpPr>
        <p:spPr>
          <a:xfrm>
            <a:off x="7571232" y="3538728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</a:t>
            </a:r>
            <a:endParaRPr lang="en-US" sz="1600" dirty="0"/>
          </a:p>
        </p:txBody>
      </p:sp>
      <p:sp>
        <p:nvSpPr>
          <p:cNvPr id="13" name="Text 16"/>
          <p:cNvSpPr/>
          <p:nvPr/>
        </p:nvSpPr>
        <p:spPr>
          <a:xfrm>
            <a:off x="7571232" y="497433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L2</a:t>
            </a:r>
            <a:endParaRPr lang="en-US" sz="1600" dirty="0"/>
          </a:p>
        </p:txBody>
      </p:sp>
      <p:sp>
        <p:nvSpPr>
          <p:cNvPr id="14" name="Shape 17"/>
          <p:cNvSpPr/>
          <p:nvPr/>
        </p:nvSpPr>
        <p:spPr>
          <a:xfrm>
            <a:off x="8028432" y="2039112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8"/>
          <p:cNvSpPr/>
          <p:nvPr/>
        </p:nvSpPr>
        <p:spPr>
          <a:xfrm>
            <a:off x="8028432" y="3712464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9"/>
          <p:cNvSpPr/>
          <p:nvPr/>
        </p:nvSpPr>
        <p:spPr>
          <a:xfrm>
            <a:off x="8028432" y="5138928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20"/>
          <p:cNvSpPr/>
          <p:nvPr/>
        </p:nvSpPr>
        <p:spPr>
          <a:xfrm>
            <a:off x="502920" y="4754880"/>
            <a:ext cx="6373368" cy="1078992"/>
          </a:xfrm>
          <a:prstGeom prst="roundRect">
            <a:avLst>
              <a:gd name="adj" fmla="val 10169"/>
            </a:avLst>
          </a:prstGeom>
          <a:solidFill>
            <a:srgbClr val="FFFFFF"/>
          </a:solidFill>
          <a:ln w="1524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21"/>
          <p:cNvSpPr/>
          <p:nvPr/>
        </p:nvSpPr>
        <p:spPr>
          <a:xfrm>
            <a:off x="758952" y="4919472"/>
            <a:ext cx="58795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700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 the active MemTable for M.</a:t>
            </a:r>
            <a:endParaRPr lang="en-US" sz="1700" dirty="0"/>
          </a:p>
        </p:txBody>
      </p:sp>
      <p:sp>
        <p:nvSpPr>
          <p:cNvPr id="19" name="Text 22"/>
          <p:cNvSpPr/>
          <p:nvPr/>
        </p:nvSpPr>
        <p:spPr>
          <a:xfrm>
            <a:off x="758952" y="5524500"/>
            <a:ext cx="5879592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M:60 is newer than M:40 in the immutable buffer and M:5 in L1.</a:t>
            </a:r>
            <a:endParaRPr lang="en-US" sz="1100" dirty="0"/>
          </a:p>
        </p:txBody>
      </p:sp>
      <p:sp>
        <p:nvSpPr>
          <p:cNvPr id="20" name="Shape 28"/>
          <p:cNvSpPr/>
          <p:nvPr/>
        </p:nvSpPr>
        <p:spPr>
          <a:xfrm>
            <a:off x="8183880" y="3971925"/>
            <a:ext cx="1426464" cy="847725"/>
          </a:xfrm>
          <a:prstGeom prst="roundRect">
            <a:avLst>
              <a:gd name="adj" fmla="val 1184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29"/>
          <p:cNvSpPr/>
          <p:nvPr/>
        </p:nvSpPr>
        <p:spPr>
          <a:xfrm>
            <a:off x="8275320" y="4029075"/>
            <a:ext cx="1243584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 file A</a:t>
            </a:r>
            <a:endParaRPr lang="en-US" sz="1100" dirty="0"/>
          </a:p>
        </p:txBody>
      </p:sp>
      <p:sp>
        <p:nvSpPr>
          <p:cNvPr id="22" name="Text 30"/>
          <p:cNvSpPr/>
          <p:nvPr/>
        </p:nvSpPr>
        <p:spPr>
          <a:xfrm>
            <a:off x="8275320" y="4514850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23" name="Text 31"/>
          <p:cNvSpPr/>
          <p:nvPr/>
        </p:nvSpPr>
        <p:spPr>
          <a:xfrm>
            <a:off x="8275320" y="42005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A:12 C:11</a:t>
            </a:r>
            <a:endParaRPr lang="en-US" sz="1000" dirty="0"/>
          </a:p>
        </p:txBody>
      </p:sp>
      <p:sp>
        <p:nvSpPr>
          <p:cNvPr id="24" name="Shape 32"/>
          <p:cNvSpPr/>
          <p:nvPr/>
        </p:nvSpPr>
        <p:spPr>
          <a:xfrm>
            <a:off x="9756648" y="3971925"/>
            <a:ext cx="1426464" cy="847725"/>
          </a:xfrm>
          <a:prstGeom prst="roundRect">
            <a:avLst>
              <a:gd name="adj" fmla="val 1184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33"/>
          <p:cNvSpPr/>
          <p:nvPr/>
        </p:nvSpPr>
        <p:spPr>
          <a:xfrm>
            <a:off x="9848088" y="4029075"/>
            <a:ext cx="1243584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 file B</a:t>
            </a:r>
            <a:endParaRPr lang="en-US" sz="1100" dirty="0"/>
          </a:p>
        </p:txBody>
      </p:sp>
      <p:sp>
        <p:nvSpPr>
          <p:cNvPr id="26" name="Text 34"/>
          <p:cNvSpPr/>
          <p:nvPr/>
        </p:nvSpPr>
        <p:spPr>
          <a:xfrm>
            <a:off x="9848088" y="4514850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27" name="Text 35"/>
          <p:cNvSpPr/>
          <p:nvPr/>
        </p:nvSpPr>
        <p:spPr>
          <a:xfrm>
            <a:off x="9848088" y="42005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H:2 K:6</a:t>
            </a:r>
            <a:endParaRPr lang="en-US" sz="1000" dirty="0"/>
          </a:p>
        </p:txBody>
      </p:sp>
      <p:sp>
        <p:nvSpPr>
          <p:cNvPr id="28" name="Text 36"/>
          <p:cNvSpPr/>
          <p:nvPr/>
        </p:nvSpPr>
        <p:spPr>
          <a:xfrm>
            <a:off x="8247888" y="4876800"/>
            <a:ext cx="28895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F6F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non-overlapping ranges</a:t>
            </a:r>
            <a:endParaRPr lang="en-US" sz="1100" dirty="0"/>
          </a:p>
        </p:txBody>
      </p:sp>
      <p:sp>
        <p:nvSpPr>
          <p:cNvPr id="29" name="Text 37">
            <a:hlinkClick r:id="rId3" action="ppaction://hlinksldjump" tooltip="← Back"/>
          </p:cNvPr>
          <p:cNvSpPr/>
          <p:nvPr/>
        </p:nvSpPr>
        <p:spPr>
          <a:xfrm>
            <a:off x="502920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 action="ppaction://hlinksldjump" tooltip="← Bac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← Back</a:t>
            </a:r>
            <a:endParaRPr lang="en-US" sz="1050" dirty="0"/>
          </a:p>
        </p:txBody>
      </p:sp>
      <p:sp>
        <p:nvSpPr>
          <p:cNvPr id="30" name="Text 38">
            <a:hlinkClick r:id="rId4" action="ppaction://hlinksldjump" tooltip="Reset"/>
          </p:cNvPr>
          <p:cNvSpPr/>
          <p:nvPr/>
        </p:nvSpPr>
        <p:spPr>
          <a:xfrm>
            <a:off x="1243584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 action="ppaction://hlinksldjump" tooltip="Rese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Reset</a:t>
            </a:r>
            <a:endParaRPr lang="en-US" sz="1050" dirty="0"/>
          </a:p>
        </p:txBody>
      </p:sp>
      <p:sp>
        <p:nvSpPr>
          <p:cNvPr id="31" name="Text 39">
            <a:hlinkClick r:id="rId5" action="ppaction://hlinksldjump" tooltip="Return M:60"/>
          </p:cNvPr>
          <p:cNvSpPr/>
          <p:nvPr/>
        </p:nvSpPr>
        <p:spPr>
          <a:xfrm>
            <a:off x="4238625" y="6038850"/>
            <a:ext cx="2638425" cy="447675"/>
          </a:xfrm>
          <a:prstGeom prst="rect">
            <a:avLst/>
          </a:prstGeom>
          <a:solidFill>
            <a:srgbClr val="2E70FA"/>
          </a:solidFill>
          <a:ln w="12700">
            <a:solidFill>
              <a:srgbClr val="2E70F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u="sng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5" action="ppaction://hlinksldjump" tooltip="Return M:6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Return M:60</a:t>
            </a:r>
            <a:endParaRPr lang="en-US" sz="1500" dirty="0"/>
          </a:p>
        </p:txBody>
      </p:sp>
      <p:sp>
        <p:nvSpPr>
          <p:cNvPr id="32" name="Text 40"/>
          <p:cNvSpPr/>
          <p:nvPr/>
        </p:nvSpPr>
        <p:spPr>
          <a:xfrm>
            <a:off x="5667375" y="6581775"/>
            <a:ext cx="120967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50" dirty="0">
                <a:solidFill>
                  <a:srgbClr val="8B96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43 / 63</a:t>
            </a:r>
            <a:endParaRPr lang="en-US" sz="950" dirty="0"/>
          </a:p>
        </p:txBody>
      </p:sp>
      <p:sp>
        <p:nvSpPr>
          <p:cNvPr id="33" name="Shape 7"/>
          <p:cNvSpPr/>
          <p:nvPr/>
        </p:nvSpPr>
        <p:spPr>
          <a:xfrm>
            <a:off x="4238625" y="3086100"/>
            <a:ext cx="2638425" cy="1495425"/>
          </a:xfrm>
          <a:prstGeom prst="roundRect">
            <a:avLst>
              <a:gd name="adj" fmla="val 5882"/>
            </a:avLst>
          </a:prstGeom>
          <a:solidFill>
            <a:srgbClr val="FFF2DC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8"/>
          <p:cNvSpPr/>
          <p:nvPr/>
        </p:nvSpPr>
        <p:spPr>
          <a:xfrm>
            <a:off x="4333875" y="3181350"/>
            <a:ext cx="2447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Immutable MemTable</a:t>
            </a:r>
            <a:endParaRPr lang="en-US" sz="1600" dirty="0"/>
          </a:p>
        </p:txBody>
      </p:sp>
      <p:sp>
        <p:nvSpPr>
          <p:cNvPr id="35" name="Text 30"/>
          <p:cNvSpPr/>
          <p:nvPr/>
        </p:nvSpPr>
        <p:spPr>
          <a:xfrm>
            <a:off x="8275320" y="4657725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9848088" y="4657725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37" name="Text 9"/>
          <p:cNvSpPr/>
          <p:nvPr/>
        </p:nvSpPr>
        <p:spPr>
          <a:xfrm>
            <a:off x="7553325" y="5334000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filter: definitely absent or possibly present</a:t>
            </a:r>
            <a:endParaRPr lang="en-US" sz="1000" dirty="0"/>
          </a:p>
        </p:txBody>
      </p:sp>
      <p:sp>
        <p:nvSpPr>
          <p:cNvPr id="38" name="Text 9"/>
          <p:cNvSpPr/>
          <p:nvPr/>
        </p:nvSpPr>
        <p:spPr>
          <a:xfrm>
            <a:off x="7553325" y="5553075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file: key to position in the data file</a:t>
            </a:r>
            <a:endParaRPr lang="en-US" sz="1000" dirty="0"/>
          </a:p>
        </p:txBody>
      </p:sp>
      <p:sp>
        <p:nvSpPr>
          <p:cNvPr id="39" name="Text 31"/>
          <p:cNvSpPr/>
          <p:nvPr/>
        </p:nvSpPr>
        <p:spPr>
          <a:xfrm>
            <a:off x="8275320" y="43529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D:8 F:9</a:t>
            </a:r>
            <a:endParaRPr lang="en-US" sz="1000" dirty="0"/>
          </a:p>
        </p:txBody>
      </p:sp>
      <p:sp>
        <p:nvSpPr>
          <p:cNvPr id="40" name="Text 35"/>
          <p:cNvSpPr/>
          <p:nvPr/>
        </p:nvSpPr>
        <p:spPr>
          <a:xfrm>
            <a:off x="9848088" y="43529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L:7 M:5</a:t>
            </a:r>
            <a:endParaRPr lang="en-US" sz="1000" dirty="0"/>
          </a:p>
        </p:txBody>
      </p:sp>
      <p:sp>
        <p:nvSpPr>
          <p:cNvPr id="41" name="Shape 24"/>
          <p:cNvSpPr/>
          <p:nvPr/>
        </p:nvSpPr>
        <p:spPr>
          <a:xfrm>
            <a:off x="8048625" y="2200275"/>
            <a:ext cx="1619250" cy="1047750"/>
          </a:xfrm>
          <a:prstGeom prst="roundRect">
            <a:avLst>
              <a:gd name="adj" fmla="val 11842"/>
            </a:avLst>
          </a:prstGeom>
          <a:solidFill>
            <a:srgbClr val="E5F6EF"/>
          </a:solidFill>
          <a:ln w="15240">
            <a:solidFill>
              <a:srgbClr val="9CDB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2" name="Text 8"/>
          <p:cNvSpPr/>
          <p:nvPr/>
        </p:nvSpPr>
        <p:spPr>
          <a:xfrm>
            <a:off x="8124825" y="2247900"/>
            <a:ext cx="1485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SSTable #5 (newest)</a:t>
            </a:r>
            <a:endParaRPr lang="en-US" sz="1100" dirty="0"/>
          </a:p>
        </p:txBody>
      </p:sp>
      <p:sp>
        <p:nvSpPr>
          <p:cNvPr id="43" name="Text 9"/>
          <p:cNvSpPr/>
          <p:nvPr/>
        </p:nvSpPr>
        <p:spPr>
          <a:xfrm>
            <a:off x="8124825" y="2466975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A:30 H:31</a:t>
            </a:r>
            <a:endParaRPr lang="en-US" sz="1200" dirty="0"/>
          </a:p>
        </p:txBody>
      </p:sp>
      <p:sp>
        <p:nvSpPr>
          <p:cNvPr id="44" name="Text 9"/>
          <p:cNvSpPr/>
          <p:nvPr/>
        </p:nvSpPr>
        <p:spPr>
          <a:xfrm>
            <a:off x="8124825" y="2647950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K:32</a:t>
            </a:r>
            <a:endParaRPr lang="en-US" sz="1200" dirty="0"/>
          </a:p>
        </p:txBody>
      </p:sp>
      <p:sp>
        <p:nvSpPr>
          <p:cNvPr id="45" name="Text 9"/>
          <p:cNvSpPr/>
          <p:nvPr/>
        </p:nvSpPr>
        <p:spPr>
          <a:xfrm>
            <a:off x="8124825" y="284797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46" name="Text 9"/>
          <p:cNvSpPr/>
          <p:nvPr/>
        </p:nvSpPr>
        <p:spPr>
          <a:xfrm>
            <a:off x="8124825" y="301942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47" name="Shape 24"/>
          <p:cNvSpPr/>
          <p:nvPr/>
        </p:nvSpPr>
        <p:spPr>
          <a:xfrm>
            <a:off x="9810750" y="2200275"/>
            <a:ext cx="1619250" cy="1047750"/>
          </a:xfrm>
          <a:prstGeom prst="roundRect">
            <a:avLst>
              <a:gd name="adj" fmla="val 11842"/>
            </a:avLst>
          </a:prstGeom>
          <a:solidFill>
            <a:srgbClr val="E5F6EF"/>
          </a:solidFill>
          <a:ln w="15240">
            <a:solidFill>
              <a:srgbClr val="9CDB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8" name="Text 8"/>
          <p:cNvSpPr/>
          <p:nvPr/>
        </p:nvSpPr>
        <p:spPr>
          <a:xfrm>
            <a:off x="9886950" y="2247900"/>
            <a:ext cx="1485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SSTable #4</a:t>
            </a:r>
            <a:endParaRPr lang="en-US" sz="1100" dirty="0"/>
          </a:p>
        </p:txBody>
      </p:sp>
      <p:sp>
        <p:nvSpPr>
          <p:cNvPr id="49" name="Text 9"/>
          <p:cNvSpPr/>
          <p:nvPr/>
        </p:nvSpPr>
        <p:spPr>
          <a:xfrm>
            <a:off x="9886950" y="2466975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C:21 F:22</a:t>
            </a:r>
            <a:endParaRPr lang="en-US" sz="1200" dirty="0"/>
          </a:p>
        </p:txBody>
      </p:sp>
      <p:sp>
        <p:nvSpPr>
          <p:cNvPr id="50" name="Text 9"/>
          <p:cNvSpPr/>
          <p:nvPr/>
        </p:nvSpPr>
        <p:spPr>
          <a:xfrm>
            <a:off x="9886950" y="2647950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H:20</a:t>
            </a:r>
            <a:endParaRPr lang="en-US" sz="1200" dirty="0"/>
          </a:p>
        </p:txBody>
      </p:sp>
      <p:sp>
        <p:nvSpPr>
          <p:cNvPr id="51" name="Text 9"/>
          <p:cNvSpPr/>
          <p:nvPr/>
        </p:nvSpPr>
        <p:spPr>
          <a:xfrm>
            <a:off x="9886950" y="284797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52" name="Text 9"/>
          <p:cNvSpPr/>
          <p:nvPr/>
        </p:nvSpPr>
        <p:spPr>
          <a:xfrm>
            <a:off x="9886950" y="301942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53" name="Text 8"/>
          <p:cNvSpPr/>
          <p:nvPr/>
        </p:nvSpPr>
        <p:spPr>
          <a:xfrm>
            <a:off x="504825" y="3095625"/>
            <a:ext cx="32861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 path</a:t>
            </a:r>
            <a:endParaRPr lang="en-US" sz="1600" dirty="0"/>
          </a:p>
        </p:txBody>
      </p:sp>
      <p:sp>
        <p:nvSpPr>
          <p:cNvPr id="54" name="Text 9"/>
          <p:cNvSpPr/>
          <p:nvPr/>
        </p:nvSpPr>
        <p:spPr>
          <a:xfrm>
            <a:off x="504825" y="3467100"/>
            <a:ext cx="3286125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 M</a:t>
            </a:r>
            <a:endParaRPr lang="en-US" sz="1300" dirty="0"/>
          </a:p>
        </p:txBody>
      </p:sp>
      <p:sp>
        <p:nvSpPr>
          <p:cNvPr id="55" name="Text 9"/>
          <p:cNvSpPr/>
          <p:nvPr/>
        </p:nvSpPr>
        <p:spPr>
          <a:xfrm>
            <a:off x="504825" y="3724275"/>
            <a:ext cx="3286125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Check RAM first</a:t>
            </a:r>
            <a:endParaRPr lang="en-US" sz="1300" dirty="0"/>
          </a:p>
        </p:txBody>
      </p:sp>
      <p:sp>
        <p:nvSpPr>
          <p:cNvPr id="56" name="Text 9"/>
          <p:cNvSpPr/>
          <p:nvPr/>
        </p:nvSpPr>
        <p:spPr>
          <a:xfrm>
            <a:off x="4295775" y="3495675"/>
            <a:ext cx="25241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Frozen MemTable</a:t>
            </a:r>
            <a:endParaRPr lang="en-US" sz="1000" dirty="0"/>
          </a:p>
        </p:txBody>
      </p:sp>
      <p:sp>
        <p:nvSpPr>
          <p:cNvPr id="57" name="Skiplist link"/>
          <p:cNvSpPr/>
          <p:nvPr/>
        </p:nvSpPr>
        <p:spPr>
          <a:xfrm>
            <a:off x="4772025" y="22574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8" name="Skiplist link"/>
          <p:cNvSpPr/>
          <p:nvPr/>
        </p:nvSpPr>
        <p:spPr>
          <a:xfrm>
            <a:off x="4772025" y="201930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9" name="Skiplist link"/>
          <p:cNvSpPr/>
          <p:nvPr/>
        </p:nvSpPr>
        <p:spPr>
          <a:xfrm>
            <a:off x="5276850" y="22574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0" name="Skiplist link"/>
          <p:cNvSpPr/>
          <p:nvPr/>
        </p:nvSpPr>
        <p:spPr>
          <a:xfrm>
            <a:off x="5276850" y="201930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1" name="Skiplist link"/>
          <p:cNvSpPr/>
          <p:nvPr/>
        </p:nvSpPr>
        <p:spPr>
          <a:xfrm>
            <a:off x="4524375" y="193357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2" name="Skiplist link"/>
          <p:cNvSpPr/>
          <p:nvPr/>
        </p:nvSpPr>
        <p:spPr>
          <a:xfrm>
            <a:off x="4962525" y="193357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3" name="Skiplist link"/>
          <p:cNvSpPr/>
          <p:nvPr/>
        </p:nvSpPr>
        <p:spPr>
          <a:xfrm>
            <a:off x="5467350" y="1933575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4" name="Text 9"/>
          <p:cNvSpPr/>
          <p:nvPr/>
        </p:nvSpPr>
        <p:spPr>
          <a:xfrm>
            <a:off x="4286250" y="184785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65" name="Text 9"/>
          <p:cNvSpPr/>
          <p:nvPr/>
        </p:nvSpPr>
        <p:spPr>
          <a:xfrm>
            <a:off x="4581525" y="184785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900" dirty="0"/>
          </a:p>
        </p:txBody>
      </p:sp>
      <p:sp>
        <p:nvSpPr>
          <p:cNvPr id="66" name="Text 9"/>
          <p:cNvSpPr/>
          <p:nvPr/>
        </p:nvSpPr>
        <p:spPr>
          <a:xfrm>
            <a:off x="5086350" y="184785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67" name="Text 9"/>
          <p:cNvSpPr/>
          <p:nvPr/>
        </p:nvSpPr>
        <p:spPr>
          <a:xfrm>
            <a:off x="6657975" y="184785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68" name="Skiplist link"/>
          <p:cNvSpPr/>
          <p:nvPr/>
        </p:nvSpPr>
        <p:spPr>
          <a:xfrm>
            <a:off x="4524375" y="2171700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9" name="Skiplist link"/>
          <p:cNvSpPr/>
          <p:nvPr/>
        </p:nvSpPr>
        <p:spPr>
          <a:xfrm>
            <a:off x="4962525" y="2171700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0" name="Skiplist link"/>
          <p:cNvSpPr/>
          <p:nvPr/>
        </p:nvSpPr>
        <p:spPr>
          <a:xfrm>
            <a:off x="5467350" y="2171700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1" name="Text 9"/>
          <p:cNvSpPr/>
          <p:nvPr/>
        </p:nvSpPr>
        <p:spPr>
          <a:xfrm>
            <a:off x="4286250" y="20859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72" name="Text 9"/>
          <p:cNvSpPr/>
          <p:nvPr/>
        </p:nvSpPr>
        <p:spPr>
          <a:xfrm>
            <a:off x="4581525" y="20859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900" dirty="0"/>
          </a:p>
        </p:txBody>
      </p:sp>
      <p:sp>
        <p:nvSpPr>
          <p:cNvPr id="73" name="Text 9"/>
          <p:cNvSpPr/>
          <p:nvPr/>
        </p:nvSpPr>
        <p:spPr>
          <a:xfrm>
            <a:off x="5086350" y="20859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74" name="Text 9"/>
          <p:cNvSpPr/>
          <p:nvPr/>
        </p:nvSpPr>
        <p:spPr>
          <a:xfrm>
            <a:off x="6657975" y="20859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75" name="Skiplist link"/>
          <p:cNvSpPr/>
          <p:nvPr/>
        </p:nvSpPr>
        <p:spPr>
          <a:xfrm>
            <a:off x="4524375" y="240982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6" name="Skiplist link"/>
          <p:cNvSpPr/>
          <p:nvPr/>
        </p:nvSpPr>
        <p:spPr>
          <a:xfrm>
            <a:off x="4962525" y="240982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7" name="Skiplist link"/>
          <p:cNvSpPr/>
          <p:nvPr/>
        </p:nvSpPr>
        <p:spPr>
          <a:xfrm>
            <a:off x="5467350" y="2409825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8" name="Text 9"/>
          <p:cNvSpPr/>
          <p:nvPr/>
        </p:nvSpPr>
        <p:spPr>
          <a:xfrm>
            <a:off x="4286250" y="23241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79" name="Text 9"/>
          <p:cNvSpPr/>
          <p:nvPr/>
        </p:nvSpPr>
        <p:spPr>
          <a:xfrm>
            <a:off x="4581525" y="23241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A:60</a:t>
            </a:r>
            <a:endParaRPr lang="en-US" sz="900" dirty="0"/>
          </a:p>
        </p:txBody>
      </p:sp>
      <p:sp>
        <p:nvSpPr>
          <p:cNvPr id="80" name="Text 9"/>
          <p:cNvSpPr/>
          <p:nvPr/>
        </p:nvSpPr>
        <p:spPr>
          <a:xfrm>
            <a:off x="5086350" y="23241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M:60</a:t>
            </a:r>
            <a:endParaRPr lang="en-US" sz="900" dirty="0"/>
          </a:p>
        </p:txBody>
      </p:sp>
      <p:sp>
        <p:nvSpPr>
          <p:cNvPr id="81" name="Text 9"/>
          <p:cNvSpPr/>
          <p:nvPr/>
        </p:nvSpPr>
        <p:spPr>
          <a:xfrm>
            <a:off x="6657975" y="23241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82" name="Skiplist link"/>
          <p:cNvSpPr/>
          <p:nvPr/>
        </p:nvSpPr>
        <p:spPr>
          <a:xfrm>
            <a:off x="4772025" y="421005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3" name="Skiplist link"/>
          <p:cNvSpPr/>
          <p:nvPr/>
        </p:nvSpPr>
        <p:spPr>
          <a:xfrm>
            <a:off x="5276850" y="421005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4" name="Skiplist link"/>
          <p:cNvSpPr/>
          <p:nvPr/>
        </p:nvSpPr>
        <p:spPr>
          <a:xfrm>
            <a:off x="5276850" y="39719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5" name="Skiplist link"/>
          <p:cNvSpPr/>
          <p:nvPr/>
        </p:nvSpPr>
        <p:spPr>
          <a:xfrm>
            <a:off x="4524375" y="3886200"/>
            <a:ext cx="56197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6" name="Skiplist link"/>
          <p:cNvSpPr/>
          <p:nvPr/>
        </p:nvSpPr>
        <p:spPr>
          <a:xfrm>
            <a:off x="5467350" y="3886200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7" name="Text 9"/>
          <p:cNvSpPr/>
          <p:nvPr/>
        </p:nvSpPr>
        <p:spPr>
          <a:xfrm>
            <a:off x="4286250" y="38004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88" name="Text 9"/>
          <p:cNvSpPr/>
          <p:nvPr/>
        </p:nvSpPr>
        <p:spPr>
          <a:xfrm>
            <a:off x="5086350" y="38004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89" name="Text 9"/>
          <p:cNvSpPr/>
          <p:nvPr/>
        </p:nvSpPr>
        <p:spPr>
          <a:xfrm>
            <a:off x="6657975" y="38004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90" name="Skiplist link"/>
          <p:cNvSpPr/>
          <p:nvPr/>
        </p:nvSpPr>
        <p:spPr>
          <a:xfrm>
            <a:off x="4524375" y="412432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1" name="Skiplist link"/>
          <p:cNvSpPr/>
          <p:nvPr/>
        </p:nvSpPr>
        <p:spPr>
          <a:xfrm>
            <a:off x="4962525" y="412432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2" name="Skiplist link"/>
          <p:cNvSpPr/>
          <p:nvPr/>
        </p:nvSpPr>
        <p:spPr>
          <a:xfrm>
            <a:off x="5467350" y="4124325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3" name="Text 9"/>
          <p:cNvSpPr/>
          <p:nvPr/>
        </p:nvSpPr>
        <p:spPr>
          <a:xfrm>
            <a:off x="4286250" y="40386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94" name="Text 9"/>
          <p:cNvSpPr/>
          <p:nvPr/>
        </p:nvSpPr>
        <p:spPr>
          <a:xfrm>
            <a:off x="4581525" y="40386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</a:t>
            </a:r>
            <a:endParaRPr lang="en-US" sz="900" dirty="0"/>
          </a:p>
        </p:txBody>
      </p:sp>
      <p:sp>
        <p:nvSpPr>
          <p:cNvPr id="95" name="Text 9"/>
          <p:cNvSpPr/>
          <p:nvPr/>
        </p:nvSpPr>
        <p:spPr>
          <a:xfrm>
            <a:off x="5086350" y="40386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96" name="Text 9"/>
          <p:cNvSpPr/>
          <p:nvPr/>
        </p:nvSpPr>
        <p:spPr>
          <a:xfrm>
            <a:off x="6657975" y="40386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97" name="Skiplist link"/>
          <p:cNvSpPr/>
          <p:nvPr/>
        </p:nvSpPr>
        <p:spPr>
          <a:xfrm>
            <a:off x="4524375" y="4362450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8" name="Skiplist link"/>
          <p:cNvSpPr/>
          <p:nvPr/>
        </p:nvSpPr>
        <p:spPr>
          <a:xfrm>
            <a:off x="4962525" y="4362450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9" name="Skiplist link"/>
          <p:cNvSpPr/>
          <p:nvPr/>
        </p:nvSpPr>
        <p:spPr>
          <a:xfrm>
            <a:off x="5467350" y="4362450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0" name="Text 9"/>
          <p:cNvSpPr/>
          <p:nvPr/>
        </p:nvSpPr>
        <p:spPr>
          <a:xfrm>
            <a:off x="4286250" y="427672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101" name="Text 9"/>
          <p:cNvSpPr/>
          <p:nvPr/>
        </p:nvSpPr>
        <p:spPr>
          <a:xfrm>
            <a:off x="4581525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H:50</a:t>
            </a:r>
            <a:endParaRPr lang="en-US" sz="900" dirty="0"/>
          </a:p>
        </p:txBody>
      </p:sp>
      <p:sp>
        <p:nvSpPr>
          <p:cNvPr id="102" name="Text 9"/>
          <p:cNvSpPr/>
          <p:nvPr/>
        </p:nvSpPr>
        <p:spPr>
          <a:xfrm>
            <a:off x="5086350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M:40</a:t>
            </a:r>
            <a:endParaRPr lang="en-US" sz="900" dirty="0"/>
          </a:p>
        </p:txBody>
      </p:sp>
      <p:sp>
        <p:nvSpPr>
          <p:cNvPr id="103" name="Text 9"/>
          <p:cNvSpPr/>
          <p:nvPr/>
        </p:nvSpPr>
        <p:spPr>
          <a:xfrm>
            <a:off x="6657975" y="427672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104" name="Read route"/>
          <p:cNvSpPr/>
          <p:nvPr/>
        </p:nvSpPr>
        <p:spPr>
          <a:xfrm>
            <a:off x="1924050" y="1743075"/>
            <a:ext cx="2143125" cy="0"/>
          </a:xfrm>
          <a:prstGeom prst="line">
            <a:avLst/>
          </a:prstGeom>
          <a:ln w="25400">
            <a:solidFill>
              <a:srgbClr val="E49313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5" name="Read route"/>
          <p:cNvSpPr/>
          <p:nvPr/>
        </p:nvSpPr>
        <p:spPr>
          <a:xfrm>
            <a:off x="4067175" y="1743075"/>
            <a:ext cx="0" cy="190500"/>
          </a:xfrm>
          <a:prstGeom prst="line">
            <a:avLst/>
          </a:prstGeom>
          <a:ln w="25400">
            <a:solidFill>
              <a:srgbClr val="E49313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6" name="Read route"/>
          <p:cNvSpPr/>
          <p:nvPr/>
        </p:nvSpPr>
        <p:spPr>
          <a:xfrm>
            <a:off x="4067175" y="1933575"/>
            <a:ext cx="171450" cy="0"/>
          </a:xfrm>
          <a:prstGeom prst="line">
            <a:avLst/>
          </a:prstGeom>
          <a:ln w="25400">
            <a:solidFill>
              <a:srgbClr val="E49313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7" name="Text 9"/>
          <p:cNvSpPr/>
          <p:nvPr/>
        </p:nvSpPr>
        <p:spPr>
          <a:xfrm>
            <a:off x="4480560" y="1527048"/>
            <a:ext cx="2148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Skiplist</a:t>
            </a:r>
            <a:endParaRPr lang="en-US" sz="1000" dirty="0"/>
          </a:p>
        </p:txBody>
      </p:sp>
    </p:spTree>
  </p:cSld>
  <p:clrMapOvr>
    <a:masterClrMapping/>
  </p:clrMapOvr>
  <p:transition advClick="0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1097280"/>
            <a:ext cx="1417320" cy="1298448"/>
          </a:xfrm>
          <a:prstGeom prst="roundRect">
            <a:avLst>
              <a:gd name="adj" fmla="val 8451"/>
            </a:avLst>
          </a:prstGeom>
          <a:solidFill>
            <a:srgbClr val="FFFFFF"/>
          </a:solidFill>
          <a:ln w="15240">
            <a:solidFill>
              <a:srgbClr val="C8D0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40080" y="1234440"/>
            <a:ext cx="1143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640080" y="1609344"/>
            <a:ext cx="1143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2F6F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GET(M)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40080" y="1975104"/>
            <a:ext cx="1143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orange: current lookup</a:t>
            </a:r>
            <a:endParaRPr lang="en-US" sz="900" dirty="0"/>
          </a:p>
        </p:txBody>
      </p:sp>
      <p:sp>
        <p:nvSpPr>
          <p:cNvPr id="6" name="Shape 7"/>
          <p:cNvSpPr/>
          <p:nvPr/>
        </p:nvSpPr>
        <p:spPr>
          <a:xfrm>
            <a:off x="4242816" y="1051560"/>
            <a:ext cx="2633472" cy="1865376"/>
          </a:xfrm>
          <a:prstGeom prst="roundRect">
            <a:avLst>
              <a:gd name="adj" fmla="val 5882"/>
            </a:avLst>
          </a:prstGeom>
          <a:solidFill>
            <a:srgbClr val="FFF2DC"/>
          </a:solidFill>
          <a:ln w="15240">
            <a:solidFill>
              <a:srgbClr val="E9A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8"/>
          <p:cNvSpPr/>
          <p:nvPr/>
        </p:nvSpPr>
        <p:spPr>
          <a:xfrm>
            <a:off x="4480560" y="1216152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Active MemTable</a:t>
            </a:r>
            <a:endParaRPr lang="en-US" sz="1700" dirty="0"/>
          </a:p>
        </p:txBody>
      </p:sp>
      <p:sp>
        <p:nvSpPr>
          <p:cNvPr id="9" name="Shape 12"/>
          <p:cNvSpPr/>
          <p:nvPr/>
        </p:nvSpPr>
        <p:spPr>
          <a:xfrm>
            <a:off x="7360920" y="941832"/>
            <a:ext cx="4315968" cy="4892040"/>
          </a:xfrm>
          <a:prstGeom prst="roundRect">
            <a:avLst>
              <a:gd name="adj" fmla="val 2542"/>
            </a:avLst>
          </a:prstGeom>
          <a:solidFill>
            <a:srgbClr val="FCFDFE"/>
          </a:solidFill>
          <a:ln w="15240">
            <a:solidFill>
              <a:srgbClr val="D4DA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13"/>
          <p:cNvSpPr/>
          <p:nvPr/>
        </p:nvSpPr>
        <p:spPr>
          <a:xfrm>
            <a:off x="7571232" y="1097280"/>
            <a:ext cx="3840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Disk: immutable SSTables</a:t>
            </a:r>
            <a:endParaRPr lang="en-US" sz="1900" dirty="0"/>
          </a:p>
        </p:txBody>
      </p:sp>
      <p:sp>
        <p:nvSpPr>
          <p:cNvPr id="11" name="Text 14"/>
          <p:cNvSpPr/>
          <p:nvPr/>
        </p:nvSpPr>
        <p:spPr>
          <a:xfrm>
            <a:off x="7571232" y="186537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L0</a:t>
            </a:r>
            <a:endParaRPr lang="en-US" sz="1600" dirty="0"/>
          </a:p>
        </p:txBody>
      </p:sp>
      <p:sp>
        <p:nvSpPr>
          <p:cNvPr id="12" name="Text 15"/>
          <p:cNvSpPr/>
          <p:nvPr/>
        </p:nvSpPr>
        <p:spPr>
          <a:xfrm>
            <a:off x="7571232" y="3538728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</a:t>
            </a:r>
            <a:endParaRPr lang="en-US" sz="1600" dirty="0"/>
          </a:p>
        </p:txBody>
      </p:sp>
      <p:sp>
        <p:nvSpPr>
          <p:cNvPr id="13" name="Text 16"/>
          <p:cNvSpPr/>
          <p:nvPr/>
        </p:nvSpPr>
        <p:spPr>
          <a:xfrm>
            <a:off x="7571232" y="497433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L2</a:t>
            </a:r>
            <a:endParaRPr lang="en-US" sz="1600" dirty="0"/>
          </a:p>
        </p:txBody>
      </p:sp>
      <p:sp>
        <p:nvSpPr>
          <p:cNvPr id="14" name="Shape 17"/>
          <p:cNvSpPr/>
          <p:nvPr/>
        </p:nvSpPr>
        <p:spPr>
          <a:xfrm>
            <a:off x="8028432" y="2039112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8"/>
          <p:cNvSpPr/>
          <p:nvPr/>
        </p:nvSpPr>
        <p:spPr>
          <a:xfrm>
            <a:off x="8028432" y="3712464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9"/>
          <p:cNvSpPr/>
          <p:nvPr/>
        </p:nvSpPr>
        <p:spPr>
          <a:xfrm>
            <a:off x="8028432" y="5138928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20"/>
          <p:cNvSpPr/>
          <p:nvPr/>
        </p:nvSpPr>
        <p:spPr>
          <a:xfrm>
            <a:off x="502920" y="4754880"/>
            <a:ext cx="6373368" cy="1078992"/>
          </a:xfrm>
          <a:prstGeom prst="roundRect">
            <a:avLst>
              <a:gd name="adj" fmla="val 10169"/>
            </a:avLst>
          </a:prstGeom>
          <a:solidFill>
            <a:srgbClr val="FFFFFF"/>
          </a:solidFill>
          <a:ln w="1524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21"/>
          <p:cNvSpPr/>
          <p:nvPr/>
        </p:nvSpPr>
        <p:spPr>
          <a:xfrm>
            <a:off x="758952" y="4919472"/>
            <a:ext cx="58795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700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Return M:60 from the active MemTable.</a:t>
            </a:r>
            <a:endParaRPr lang="en-US" sz="1700" dirty="0"/>
          </a:p>
        </p:txBody>
      </p:sp>
      <p:sp>
        <p:nvSpPr>
          <p:cNvPr id="19" name="Text 22"/>
          <p:cNvSpPr/>
          <p:nvPr/>
        </p:nvSpPr>
        <p:spPr>
          <a:xfrm>
            <a:off x="758952" y="5524500"/>
            <a:ext cx="5879592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SSTable filter, index or data lookup is needed.</a:t>
            </a:r>
            <a:endParaRPr lang="en-US" sz="1100" dirty="0"/>
          </a:p>
        </p:txBody>
      </p:sp>
      <p:sp>
        <p:nvSpPr>
          <p:cNvPr id="20" name="Shape 28"/>
          <p:cNvSpPr/>
          <p:nvPr/>
        </p:nvSpPr>
        <p:spPr>
          <a:xfrm>
            <a:off x="8183880" y="3971925"/>
            <a:ext cx="1426464" cy="847725"/>
          </a:xfrm>
          <a:prstGeom prst="roundRect">
            <a:avLst>
              <a:gd name="adj" fmla="val 1184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29"/>
          <p:cNvSpPr/>
          <p:nvPr/>
        </p:nvSpPr>
        <p:spPr>
          <a:xfrm>
            <a:off x="8275320" y="4029075"/>
            <a:ext cx="1243584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 file A</a:t>
            </a:r>
            <a:endParaRPr lang="en-US" sz="1100" dirty="0"/>
          </a:p>
        </p:txBody>
      </p:sp>
      <p:sp>
        <p:nvSpPr>
          <p:cNvPr id="22" name="Text 30"/>
          <p:cNvSpPr/>
          <p:nvPr/>
        </p:nvSpPr>
        <p:spPr>
          <a:xfrm>
            <a:off x="8275320" y="4514850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23" name="Text 31"/>
          <p:cNvSpPr/>
          <p:nvPr/>
        </p:nvSpPr>
        <p:spPr>
          <a:xfrm>
            <a:off x="8275320" y="42005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A:12 C:11</a:t>
            </a:r>
            <a:endParaRPr lang="en-US" sz="1000" dirty="0"/>
          </a:p>
        </p:txBody>
      </p:sp>
      <p:sp>
        <p:nvSpPr>
          <p:cNvPr id="24" name="Shape 32"/>
          <p:cNvSpPr/>
          <p:nvPr/>
        </p:nvSpPr>
        <p:spPr>
          <a:xfrm>
            <a:off x="9756648" y="3971925"/>
            <a:ext cx="1426464" cy="847725"/>
          </a:xfrm>
          <a:prstGeom prst="roundRect">
            <a:avLst>
              <a:gd name="adj" fmla="val 1184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33"/>
          <p:cNvSpPr/>
          <p:nvPr/>
        </p:nvSpPr>
        <p:spPr>
          <a:xfrm>
            <a:off x="9848088" y="4029075"/>
            <a:ext cx="1243584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 file B</a:t>
            </a:r>
            <a:endParaRPr lang="en-US" sz="1100" dirty="0"/>
          </a:p>
        </p:txBody>
      </p:sp>
      <p:sp>
        <p:nvSpPr>
          <p:cNvPr id="26" name="Text 34"/>
          <p:cNvSpPr/>
          <p:nvPr/>
        </p:nvSpPr>
        <p:spPr>
          <a:xfrm>
            <a:off x="9848088" y="4514850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27" name="Text 35"/>
          <p:cNvSpPr/>
          <p:nvPr/>
        </p:nvSpPr>
        <p:spPr>
          <a:xfrm>
            <a:off x="9848088" y="42005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H:2 K:6</a:t>
            </a:r>
            <a:endParaRPr lang="en-US" sz="1000" dirty="0"/>
          </a:p>
        </p:txBody>
      </p:sp>
      <p:sp>
        <p:nvSpPr>
          <p:cNvPr id="28" name="Text 36"/>
          <p:cNvSpPr/>
          <p:nvPr/>
        </p:nvSpPr>
        <p:spPr>
          <a:xfrm>
            <a:off x="8247888" y="4876800"/>
            <a:ext cx="28895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F6F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non-overlapping ranges</a:t>
            </a:r>
            <a:endParaRPr lang="en-US" sz="1100" dirty="0"/>
          </a:p>
        </p:txBody>
      </p:sp>
      <p:sp>
        <p:nvSpPr>
          <p:cNvPr id="29" name="Text 37">
            <a:hlinkClick r:id="rId3" action="ppaction://hlinksldjump" tooltip="← Back"/>
          </p:cNvPr>
          <p:cNvSpPr/>
          <p:nvPr/>
        </p:nvSpPr>
        <p:spPr>
          <a:xfrm>
            <a:off x="502920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 action="ppaction://hlinksldjump" tooltip="← Bac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← Back</a:t>
            </a:r>
            <a:endParaRPr lang="en-US" sz="1050" dirty="0"/>
          </a:p>
        </p:txBody>
      </p:sp>
      <p:sp>
        <p:nvSpPr>
          <p:cNvPr id="30" name="Text 38">
            <a:hlinkClick r:id="rId4" action="ppaction://hlinksldjump" tooltip="Reset"/>
          </p:cNvPr>
          <p:cNvSpPr/>
          <p:nvPr/>
        </p:nvSpPr>
        <p:spPr>
          <a:xfrm>
            <a:off x="1243584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 action="ppaction://hlinksldjump" tooltip="Rese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Reset</a:t>
            </a:r>
            <a:endParaRPr lang="en-US" sz="1050" dirty="0"/>
          </a:p>
        </p:txBody>
      </p:sp>
      <p:sp>
        <p:nvSpPr>
          <p:cNvPr id="31" name="Text 39">
            <a:hlinkClick r:id="rId5" action="ppaction://hlinksldjump" tooltip="Read menu"/>
          </p:cNvPr>
          <p:cNvSpPr/>
          <p:nvPr/>
        </p:nvSpPr>
        <p:spPr>
          <a:xfrm>
            <a:off x="4238625" y="6038850"/>
            <a:ext cx="2638425" cy="447675"/>
          </a:xfrm>
          <a:prstGeom prst="rect">
            <a:avLst/>
          </a:prstGeom>
          <a:solidFill>
            <a:srgbClr val="2E70FA"/>
          </a:solidFill>
          <a:ln w="12700">
            <a:solidFill>
              <a:srgbClr val="2E70F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u="sng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5" action="ppaction://hlinksldjump" tooltip="Read 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Read menu</a:t>
            </a:r>
            <a:endParaRPr lang="en-US" sz="1500" dirty="0"/>
          </a:p>
        </p:txBody>
      </p:sp>
      <p:sp>
        <p:nvSpPr>
          <p:cNvPr id="32" name="Text 40"/>
          <p:cNvSpPr/>
          <p:nvPr/>
        </p:nvSpPr>
        <p:spPr>
          <a:xfrm>
            <a:off x="5667375" y="6581775"/>
            <a:ext cx="120967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50" dirty="0">
                <a:solidFill>
                  <a:srgbClr val="8B96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44 / 63</a:t>
            </a:r>
            <a:endParaRPr lang="en-US" sz="950" dirty="0"/>
          </a:p>
        </p:txBody>
      </p:sp>
      <p:sp>
        <p:nvSpPr>
          <p:cNvPr id="33" name="Shape 7"/>
          <p:cNvSpPr/>
          <p:nvPr/>
        </p:nvSpPr>
        <p:spPr>
          <a:xfrm>
            <a:off x="4238625" y="3086100"/>
            <a:ext cx="2638425" cy="1495425"/>
          </a:xfrm>
          <a:prstGeom prst="roundRect">
            <a:avLst>
              <a:gd name="adj" fmla="val 5882"/>
            </a:avLst>
          </a:prstGeom>
          <a:solidFill>
            <a:srgbClr val="FFF2DC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8"/>
          <p:cNvSpPr/>
          <p:nvPr/>
        </p:nvSpPr>
        <p:spPr>
          <a:xfrm>
            <a:off x="4333875" y="3181350"/>
            <a:ext cx="2447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Immutable MemTable</a:t>
            </a:r>
            <a:endParaRPr lang="en-US" sz="1600" dirty="0"/>
          </a:p>
        </p:txBody>
      </p:sp>
      <p:sp>
        <p:nvSpPr>
          <p:cNvPr id="35" name="Text 30"/>
          <p:cNvSpPr/>
          <p:nvPr/>
        </p:nvSpPr>
        <p:spPr>
          <a:xfrm>
            <a:off x="8275320" y="4657725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9848088" y="4657725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37" name="Text 9"/>
          <p:cNvSpPr/>
          <p:nvPr/>
        </p:nvSpPr>
        <p:spPr>
          <a:xfrm>
            <a:off x="7553325" y="5334000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filter: definitely absent or possibly present</a:t>
            </a:r>
            <a:endParaRPr lang="en-US" sz="1000" dirty="0"/>
          </a:p>
        </p:txBody>
      </p:sp>
      <p:sp>
        <p:nvSpPr>
          <p:cNvPr id="38" name="Text 9"/>
          <p:cNvSpPr/>
          <p:nvPr/>
        </p:nvSpPr>
        <p:spPr>
          <a:xfrm>
            <a:off x="7553325" y="5553075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file: key to position in the data file</a:t>
            </a:r>
            <a:endParaRPr lang="en-US" sz="1000" dirty="0"/>
          </a:p>
        </p:txBody>
      </p:sp>
      <p:sp>
        <p:nvSpPr>
          <p:cNvPr id="39" name="Text 31"/>
          <p:cNvSpPr/>
          <p:nvPr/>
        </p:nvSpPr>
        <p:spPr>
          <a:xfrm>
            <a:off x="8275320" y="43529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D:8 F:9</a:t>
            </a:r>
            <a:endParaRPr lang="en-US" sz="1000" dirty="0"/>
          </a:p>
        </p:txBody>
      </p:sp>
      <p:sp>
        <p:nvSpPr>
          <p:cNvPr id="40" name="Text 35"/>
          <p:cNvSpPr/>
          <p:nvPr/>
        </p:nvSpPr>
        <p:spPr>
          <a:xfrm>
            <a:off x="9848088" y="43529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L:7 M:5</a:t>
            </a:r>
            <a:endParaRPr lang="en-US" sz="1000" dirty="0"/>
          </a:p>
        </p:txBody>
      </p:sp>
      <p:sp>
        <p:nvSpPr>
          <p:cNvPr id="41" name="Shape 24"/>
          <p:cNvSpPr/>
          <p:nvPr/>
        </p:nvSpPr>
        <p:spPr>
          <a:xfrm>
            <a:off x="8048625" y="2200275"/>
            <a:ext cx="1619250" cy="1047750"/>
          </a:xfrm>
          <a:prstGeom prst="roundRect">
            <a:avLst>
              <a:gd name="adj" fmla="val 11842"/>
            </a:avLst>
          </a:prstGeom>
          <a:solidFill>
            <a:srgbClr val="E5F6EF"/>
          </a:solidFill>
          <a:ln w="15240">
            <a:solidFill>
              <a:srgbClr val="9CDB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2" name="Text 8"/>
          <p:cNvSpPr/>
          <p:nvPr/>
        </p:nvSpPr>
        <p:spPr>
          <a:xfrm>
            <a:off x="8124825" y="2247900"/>
            <a:ext cx="1485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SSTable #5 (newest)</a:t>
            </a:r>
            <a:endParaRPr lang="en-US" sz="1100" dirty="0"/>
          </a:p>
        </p:txBody>
      </p:sp>
      <p:sp>
        <p:nvSpPr>
          <p:cNvPr id="43" name="Text 9"/>
          <p:cNvSpPr/>
          <p:nvPr/>
        </p:nvSpPr>
        <p:spPr>
          <a:xfrm>
            <a:off x="8124825" y="2466975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A:30 H:31</a:t>
            </a:r>
            <a:endParaRPr lang="en-US" sz="1200" dirty="0"/>
          </a:p>
        </p:txBody>
      </p:sp>
      <p:sp>
        <p:nvSpPr>
          <p:cNvPr id="44" name="Text 9"/>
          <p:cNvSpPr/>
          <p:nvPr/>
        </p:nvSpPr>
        <p:spPr>
          <a:xfrm>
            <a:off x="8124825" y="2647950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K:32</a:t>
            </a:r>
            <a:endParaRPr lang="en-US" sz="1200" dirty="0"/>
          </a:p>
        </p:txBody>
      </p:sp>
      <p:sp>
        <p:nvSpPr>
          <p:cNvPr id="45" name="Text 9"/>
          <p:cNvSpPr/>
          <p:nvPr/>
        </p:nvSpPr>
        <p:spPr>
          <a:xfrm>
            <a:off x="8124825" y="284797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46" name="Text 9"/>
          <p:cNvSpPr/>
          <p:nvPr/>
        </p:nvSpPr>
        <p:spPr>
          <a:xfrm>
            <a:off x="8124825" y="301942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47" name="Shape 24"/>
          <p:cNvSpPr/>
          <p:nvPr/>
        </p:nvSpPr>
        <p:spPr>
          <a:xfrm>
            <a:off x="9810750" y="2200275"/>
            <a:ext cx="1619250" cy="1047750"/>
          </a:xfrm>
          <a:prstGeom prst="roundRect">
            <a:avLst>
              <a:gd name="adj" fmla="val 11842"/>
            </a:avLst>
          </a:prstGeom>
          <a:solidFill>
            <a:srgbClr val="E5F6EF"/>
          </a:solidFill>
          <a:ln w="15240">
            <a:solidFill>
              <a:srgbClr val="9CDB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8" name="Text 8"/>
          <p:cNvSpPr/>
          <p:nvPr/>
        </p:nvSpPr>
        <p:spPr>
          <a:xfrm>
            <a:off x="9886950" y="2247900"/>
            <a:ext cx="1485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SSTable #4</a:t>
            </a:r>
            <a:endParaRPr lang="en-US" sz="1100" dirty="0"/>
          </a:p>
        </p:txBody>
      </p:sp>
      <p:sp>
        <p:nvSpPr>
          <p:cNvPr id="49" name="Text 9"/>
          <p:cNvSpPr/>
          <p:nvPr/>
        </p:nvSpPr>
        <p:spPr>
          <a:xfrm>
            <a:off x="9886950" y="2466975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C:21 F:22</a:t>
            </a:r>
            <a:endParaRPr lang="en-US" sz="1200" dirty="0"/>
          </a:p>
        </p:txBody>
      </p:sp>
      <p:sp>
        <p:nvSpPr>
          <p:cNvPr id="50" name="Text 9"/>
          <p:cNvSpPr/>
          <p:nvPr/>
        </p:nvSpPr>
        <p:spPr>
          <a:xfrm>
            <a:off x="9886950" y="2647950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H:20</a:t>
            </a:r>
            <a:endParaRPr lang="en-US" sz="1200" dirty="0"/>
          </a:p>
        </p:txBody>
      </p:sp>
      <p:sp>
        <p:nvSpPr>
          <p:cNvPr id="51" name="Text 9"/>
          <p:cNvSpPr/>
          <p:nvPr/>
        </p:nvSpPr>
        <p:spPr>
          <a:xfrm>
            <a:off x="9886950" y="284797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52" name="Text 9"/>
          <p:cNvSpPr/>
          <p:nvPr/>
        </p:nvSpPr>
        <p:spPr>
          <a:xfrm>
            <a:off x="9886950" y="301942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53" name="Text 8"/>
          <p:cNvSpPr/>
          <p:nvPr/>
        </p:nvSpPr>
        <p:spPr>
          <a:xfrm>
            <a:off x="504825" y="3095625"/>
            <a:ext cx="32861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 path</a:t>
            </a:r>
            <a:endParaRPr lang="en-US" sz="1600" dirty="0"/>
          </a:p>
        </p:txBody>
      </p:sp>
      <p:sp>
        <p:nvSpPr>
          <p:cNvPr id="54" name="Text 9"/>
          <p:cNvSpPr/>
          <p:nvPr/>
        </p:nvSpPr>
        <p:spPr>
          <a:xfrm>
            <a:off x="504825" y="3467100"/>
            <a:ext cx="3286125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 M</a:t>
            </a:r>
            <a:endParaRPr lang="en-US" sz="1300" dirty="0"/>
          </a:p>
        </p:txBody>
      </p:sp>
      <p:sp>
        <p:nvSpPr>
          <p:cNvPr id="55" name="Text 9"/>
          <p:cNvSpPr/>
          <p:nvPr/>
        </p:nvSpPr>
        <p:spPr>
          <a:xfrm>
            <a:off x="504825" y="3724275"/>
            <a:ext cx="3286125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Active MemTable: hit</a:t>
            </a:r>
            <a:endParaRPr lang="en-US" sz="1300" dirty="0"/>
          </a:p>
        </p:txBody>
      </p:sp>
      <p:sp>
        <p:nvSpPr>
          <p:cNvPr id="56" name="Text 9"/>
          <p:cNvSpPr/>
          <p:nvPr/>
        </p:nvSpPr>
        <p:spPr>
          <a:xfrm>
            <a:off x="504825" y="3981450"/>
            <a:ext cx="3286125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Result: M:60</a:t>
            </a:r>
            <a:endParaRPr lang="en-US" sz="1300" dirty="0"/>
          </a:p>
        </p:txBody>
      </p:sp>
      <p:sp>
        <p:nvSpPr>
          <p:cNvPr id="57" name="Text 9"/>
          <p:cNvSpPr/>
          <p:nvPr/>
        </p:nvSpPr>
        <p:spPr>
          <a:xfrm>
            <a:off x="4295775" y="3495675"/>
            <a:ext cx="25241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Frozen MemTable</a:t>
            </a:r>
            <a:endParaRPr lang="en-US" sz="1000" dirty="0"/>
          </a:p>
        </p:txBody>
      </p:sp>
      <p:sp>
        <p:nvSpPr>
          <p:cNvPr id="58" name="Skiplist link"/>
          <p:cNvSpPr/>
          <p:nvPr/>
        </p:nvSpPr>
        <p:spPr>
          <a:xfrm>
            <a:off x="4772025" y="22574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9" name="Skiplist link"/>
          <p:cNvSpPr/>
          <p:nvPr/>
        </p:nvSpPr>
        <p:spPr>
          <a:xfrm>
            <a:off x="4772025" y="201930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0" name="Skiplist link"/>
          <p:cNvSpPr/>
          <p:nvPr/>
        </p:nvSpPr>
        <p:spPr>
          <a:xfrm>
            <a:off x="5276850" y="22574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1" name="Skiplist link"/>
          <p:cNvSpPr/>
          <p:nvPr/>
        </p:nvSpPr>
        <p:spPr>
          <a:xfrm>
            <a:off x="5276850" y="201930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2" name="Skiplist link"/>
          <p:cNvSpPr/>
          <p:nvPr/>
        </p:nvSpPr>
        <p:spPr>
          <a:xfrm>
            <a:off x="4524375" y="193357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3" name="Skiplist link"/>
          <p:cNvSpPr/>
          <p:nvPr/>
        </p:nvSpPr>
        <p:spPr>
          <a:xfrm>
            <a:off x="4962525" y="193357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4" name="Skiplist link"/>
          <p:cNvSpPr/>
          <p:nvPr/>
        </p:nvSpPr>
        <p:spPr>
          <a:xfrm>
            <a:off x="5467350" y="1933575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5" name="Text 9"/>
          <p:cNvSpPr/>
          <p:nvPr/>
        </p:nvSpPr>
        <p:spPr>
          <a:xfrm>
            <a:off x="4286250" y="184785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66" name="Text 9"/>
          <p:cNvSpPr/>
          <p:nvPr/>
        </p:nvSpPr>
        <p:spPr>
          <a:xfrm>
            <a:off x="4581525" y="184785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900" dirty="0"/>
          </a:p>
        </p:txBody>
      </p:sp>
      <p:sp>
        <p:nvSpPr>
          <p:cNvPr id="67" name="Text 9"/>
          <p:cNvSpPr/>
          <p:nvPr/>
        </p:nvSpPr>
        <p:spPr>
          <a:xfrm>
            <a:off x="5086350" y="184785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68" name="Text 9"/>
          <p:cNvSpPr/>
          <p:nvPr/>
        </p:nvSpPr>
        <p:spPr>
          <a:xfrm>
            <a:off x="6657975" y="184785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69" name="Skiplist link"/>
          <p:cNvSpPr/>
          <p:nvPr/>
        </p:nvSpPr>
        <p:spPr>
          <a:xfrm>
            <a:off x="4524375" y="2171700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0" name="Skiplist link"/>
          <p:cNvSpPr/>
          <p:nvPr/>
        </p:nvSpPr>
        <p:spPr>
          <a:xfrm>
            <a:off x="4962525" y="2171700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1" name="Skiplist link"/>
          <p:cNvSpPr/>
          <p:nvPr/>
        </p:nvSpPr>
        <p:spPr>
          <a:xfrm>
            <a:off x="5467350" y="2171700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2" name="Text 9"/>
          <p:cNvSpPr/>
          <p:nvPr/>
        </p:nvSpPr>
        <p:spPr>
          <a:xfrm>
            <a:off x="4286250" y="20859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73" name="Text 9"/>
          <p:cNvSpPr/>
          <p:nvPr/>
        </p:nvSpPr>
        <p:spPr>
          <a:xfrm>
            <a:off x="4581525" y="20859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900" dirty="0"/>
          </a:p>
        </p:txBody>
      </p:sp>
      <p:sp>
        <p:nvSpPr>
          <p:cNvPr id="74" name="Text 9"/>
          <p:cNvSpPr/>
          <p:nvPr/>
        </p:nvSpPr>
        <p:spPr>
          <a:xfrm>
            <a:off x="5086350" y="20859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75" name="Text 9"/>
          <p:cNvSpPr/>
          <p:nvPr/>
        </p:nvSpPr>
        <p:spPr>
          <a:xfrm>
            <a:off x="6657975" y="20859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76" name="Skiplist link"/>
          <p:cNvSpPr/>
          <p:nvPr/>
        </p:nvSpPr>
        <p:spPr>
          <a:xfrm>
            <a:off x="4524375" y="240982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7" name="Skiplist link"/>
          <p:cNvSpPr/>
          <p:nvPr/>
        </p:nvSpPr>
        <p:spPr>
          <a:xfrm>
            <a:off x="4962525" y="240982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8" name="Skiplist link"/>
          <p:cNvSpPr/>
          <p:nvPr/>
        </p:nvSpPr>
        <p:spPr>
          <a:xfrm>
            <a:off x="5467350" y="2409825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9" name="Text 9"/>
          <p:cNvSpPr/>
          <p:nvPr/>
        </p:nvSpPr>
        <p:spPr>
          <a:xfrm>
            <a:off x="4286250" y="23241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80" name="Text 9"/>
          <p:cNvSpPr/>
          <p:nvPr/>
        </p:nvSpPr>
        <p:spPr>
          <a:xfrm>
            <a:off x="4581525" y="23241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A:60</a:t>
            </a:r>
            <a:endParaRPr lang="en-US" sz="900" dirty="0"/>
          </a:p>
        </p:txBody>
      </p:sp>
      <p:sp>
        <p:nvSpPr>
          <p:cNvPr id="81" name="Text 9"/>
          <p:cNvSpPr/>
          <p:nvPr/>
        </p:nvSpPr>
        <p:spPr>
          <a:xfrm>
            <a:off x="5086350" y="23241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M:60</a:t>
            </a:r>
            <a:endParaRPr lang="en-US" sz="900" dirty="0"/>
          </a:p>
        </p:txBody>
      </p:sp>
      <p:sp>
        <p:nvSpPr>
          <p:cNvPr id="82" name="Text 9"/>
          <p:cNvSpPr/>
          <p:nvPr/>
        </p:nvSpPr>
        <p:spPr>
          <a:xfrm>
            <a:off x="6657975" y="23241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83" name="Skiplist link"/>
          <p:cNvSpPr/>
          <p:nvPr/>
        </p:nvSpPr>
        <p:spPr>
          <a:xfrm>
            <a:off x="4772025" y="421005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4" name="Skiplist link"/>
          <p:cNvSpPr/>
          <p:nvPr/>
        </p:nvSpPr>
        <p:spPr>
          <a:xfrm>
            <a:off x="5276850" y="421005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5" name="Skiplist link"/>
          <p:cNvSpPr/>
          <p:nvPr/>
        </p:nvSpPr>
        <p:spPr>
          <a:xfrm>
            <a:off x="5276850" y="39719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6" name="Skiplist link"/>
          <p:cNvSpPr/>
          <p:nvPr/>
        </p:nvSpPr>
        <p:spPr>
          <a:xfrm>
            <a:off x="4524375" y="3886200"/>
            <a:ext cx="56197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7" name="Skiplist link"/>
          <p:cNvSpPr/>
          <p:nvPr/>
        </p:nvSpPr>
        <p:spPr>
          <a:xfrm>
            <a:off x="5467350" y="3886200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8" name="Text 9"/>
          <p:cNvSpPr/>
          <p:nvPr/>
        </p:nvSpPr>
        <p:spPr>
          <a:xfrm>
            <a:off x="4286250" y="38004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89" name="Text 9"/>
          <p:cNvSpPr/>
          <p:nvPr/>
        </p:nvSpPr>
        <p:spPr>
          <a:xfrm>
            <a:off x="5086350" y="38004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90" name="Text 9"/>
          <p:cNvSpPr/>
          <p:nvPr/>
        </p:nvSpPr>
        <p:spPr>
          <a:xfrm>
            <a:off x="6657975" y="38004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91" name="Skiplist link"/>
          <p:cNvSpPr/>
          <p:nvPr/>
        </p:nvSpPr>
        <p:spPr>
          <a:xfrm>
            <a:off x="4524375" y="412432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2" name="Skiplist link"/>
          <p:cNvSpPr/>
          <p:nvPr/>
        </p:nvSpPr>
        <p:spPr>
          <a:xfrm>
            <a:off x="4962525" y="412432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3" name="Skiplist link"/>
          <p:cNvSpPr/>
          <p:nvPr/>
        </p:nvSpPr>
        <p:spPr>
          <a:xfrm>
            <a:off x="5467350" y="4124325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4" name="Text 9"/>
          <p:cNvSpPr/>
          <p:nvPr/>
        </p:nvSpPr>
        <p:spPr>
          <a:xfrm>
            <a:off x="4286250" y="40386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95" name="Text 9"/>
          <p:cNvSpPr/>
          <p:nvPr/>
        </p:nvSpPr>
        <p:spPr>
          <a:xfrm>
            <a:off x="4581525" y="40386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</a:t>
            </a:r>
            <a:endParaRPr lang="en-US" sz="900" dirty="0"/>
          </a:p>
        </p:txBody>
      </p:sp>
      <p:sp>
        <p:nvSpPr>
          <p:cNvPr id="96" name="Text 9"/>
          <p:cNvSpPr/>
          <p:nvPr/>
        </p:nvSpPr>
        <p:spPr>
          <a:xfrm>
            <a:off x="5086350" y="40386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97" name="Text 9"/>
          <p:cNvSpPr/>
          <p:nvPr/>
        </p:nvSpPr>
        <p:spPr>
          <a:xfrm>
            <a:off x="6657975" y="40386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98" name="Skiplist link"/>
          <p:cNvSpPr/>
          <p:nvPr/>
        </p:nvSpPr>
        <p:spPr>
          <a:xfrm>
            <a:off x="4524375" y="4362450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9" name="Skiplist link"/>
          <p:cNvSpPr/>
          <p:nvPr/>
        </p:nvSpPr>
        <p:spPr>
          <a:xfrm>
            <a:off x="4962525" y="4362450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0" name="Skiplist link"/>
          <p:cNvSpPr/>
          <p:nvPr/>
        </p:nvSpPr>
        <p:spPr>
          <a:xfrm>
            <a:off x="5467350" y="4362450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1" name="Text 9"/>
          <p:cNvSpPr/>
          <p:nvPr/>
        </p:nvSpPr>
        <p:spPr>
          <a:xfrm>
            <a:off x="4286250" y="427672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102" name="Text 9"/>
          <p:cNvSpPr/>
          <p:nvPr/>
        </p:nvSpPr>
        <p:spPr>
          <a:xfrm>
            <a:off x="4581525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H:50</a:t>
            </a:r>
            <a:endParaRPr lang="en-US" sz="900" dirty="0"/>
          </a:p>
        </p:txBody>
      </p:sp>
      <p:sp>
        <p:nvSpPr>
          <p:cNvPr id="103" name="Text 9"/>
          <p:cNvSpPr/>
          <p:nvPr/>
        </p:nvSpPr>
        <p:spPr>
          <a:xfrm>
            <a:off x="5086350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M:40</a:t>
            </a:r>
            <a:endParaRPr lang="en-US" sz="900" dirty="0"/>
          </a:p>
        </p:txBody>
      </p:sp>
      <p:sp>
        <p:nvSpPr>
          <p:cNvPr id="104" name="Text 9"/>
          <p:cNvSpPr/>
          <p:nvPr/>
        </p:nvSpPr>
        <p:spPr>
          <a:xfrm>
            <a:off x="6657975" y="427672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105" name="Read route"/>
          <p:cNvSpPr/>
          <p:nvPr/>
        </p:nvSpPr>
        <p:spPr>
          <a:xfrm>
            <a:off x="1924050" y="1743075"/>
            <a:ext cx="2143125" cy="0"/>
          </a:xfrm>
          <a:prstGeom prst="line">
            <a:avLst/>
          </a:prstGeom>
          <a:ln w="25400">
            <a:solidFill>
              <a:srgbClr val="E49313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6" name="Read route"/>
          <p:cNvSpPr/>
          <p:nvPr/>
        </p:nvSpPr>
        <p:spPr>
          <a:xfrm>
            <a:off x="4067175" y="1743075"/>
            <a:ext cx="0" cy="190500"/>
          </a:xfrm>
          <a:prstGeom prst="line">
            <a:avLst/>
          </a:prstGeom>
          <a:ln w="25400">
            <a:solidFill>
              <a:srgbClr val="E49313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7" name="Read route"/>
          <p:cNvSpPr/>
          <p:nvPr/>
        </p:nvSpPr>
        <p:spPr>
          <a:xfrm>
            <a:off x="4067175" y="1933575"/>
            <a:ext cx="171450" cy="0"/>
          </a:xfrm>
          <a:prstGeom prst="line">
            <a:avLst/>
          </a:prstGeom>
          <a:ln w="25400">
            <a:solidFill>
              <a:srgbClr val="E49313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8" name="Text 9"/>
          <p:cNvSpPr/>
          <p:nvPr/>
        </p:nvSpPr>
        <p:spPr>
          <a:xfrm>
            <a:off x="4480560" y="1527048"/>
            <a:ext cx="2148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Skiplist</a:t>
            </a:r>
            <a:endParaRPr lang="en-US" sz="1000" dirty="0"/>
          </a:p>
        </p:txBody>
      </p:sp>
    </p:spTree>
  </p:cSld>
  <p:clrMapOvr>
    <a:masterClrMapping/>
  </p:clrMapOvr>
  <p:transition advClick="0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1097280"/>
            <a:ext cx="1417320" cy="1298448"/>
          </a:xfrm>
          <a:prstGeom prst="roundRect">
            <a:avLst>
              <a:gd name="adj" fmla="val 8451"/>
            </a:avLst>
          </a:prstGeom>
          <a:solidFill>
            <a:srgbClr val="FFFFFF"/>
          </a:solidFill>
          <a:ln w="15240">
            <a:solidFill>
              <a:srgbClr val="C8D0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40080" y="1234440"/>
            <a:ext cx="1143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640080" y="1609344"/>
            <a:ext cx="1143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2F6F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GET(K)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40080" y="1975104"/>
            <a:ext cx="1143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orange: current lookup</a:t>
            </a:r>
            <a:endParaRPr lang="en-US" sz="900" dirty="0"/>
          </a:p>
        </p:txBody>
      </p:sp>
      <p:sp>
        <p:nvSpPr>
          <p:cNvPr id="6" name="Shape 7"/>
          <p:cNvSpPr/>
          <p:nvPr/>
        </p:nvSpPr>
        <p:spPr>
          <a:xfrm>
            <a:off x="4242816" y="1051560"/>
            <a:ext cx="2633472" cy="1865376"/>
          </a:xfrm>
          <a:prstGeom prst="roundRect">
            <a:avLst>
              <a:gd name="adj" fmla="val 5882"/>
            </a:avLst>
          </a:prstGeom>
          <a:solidFill>
            <a:srgbClr val="FFF2DC"/>
          </a:solidFill>
          <a:ln w="15240">
            <a:solidFill>
              <a:srgbClr val="E4931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8"/>
          <p:cNvSpPr/>
          <p:nvPr/>
        </p:nvSpPr>
        <p:spPr>
          <a:xfrm>
            <a:off x="4480560" y="1216152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Active MemTable</a:t>
            </a:r>
            <a:endParaRPr lang="en-US" sz="1700" dirty="0"/>
          </a:p>
        </p:txBody>
      </p:sp>
      <p:sp>
        <p:nvSpPr>
          <p:cNvPr id="9" name="Shape 12"/>
          <p:cNvSpPr/>
          <p:nvPr/>
        </p:nvSpPr>
        <p:spPr>
          <a:xfrm>
            <a:off x="7360920" y="941832"/>
            <a:ext cx="4315968" cy="4892040"/>
          </a:xfrm>
          <a:prstGeom prst="roundRect">
            <a:avLst>
              <a:gd name="adj" fmla="val 2542"/>
            </a:avLst>
          </a:prstGeom>
          <a:solidFill>
            <a:srgbClr val="FCFDFE"/>
          </a:solidFill>
          <a:ln w="15240">
            <a:solidFill>
              <a:srgbClr val="D4DA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13"/>
          <p:cNvSpPr/>
          <p:nvPr/>
        </p:nvSpPr>
        <p:spPr>
          <a:xfrm>
            <a:off x="7571232" y="1097280"/>
            <a:ext cx="3840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Disk: immutable SSTables</a:t>
            </a:r>
            <a:endParaRPr lang="en-US" sz="1900" dirty="0"/>
          </a:p>
        </p:txBody>
      </p:sp>
      <p:sp>
        <p:nvSpPr>
          <p:cNvPr id="11" name="Text 14"/>
          <p:cNvSpPr/>
          <p:nvPr/>
        </p:nvSpPr>
        <p:spPr>
          <a:xfrm>
            <a:off x="7571232" y="186537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L0</a:t>
            </a:r>
            <a:endParaRPr lang="en-US" sz="1600" dirty="0"/>
          </a:p>
        </p:txBody>
      </p:sp>
      <p:sp>
        <p:nvSpPr>
          <p:cNvPr id="12" name="Text 15"/>
          <p:cNvSpPr/>
          <p:nvPr/>
        </p:nvSpPr>
        <p:spPr>
          <a:xfrm>
            <a:off x="7571232" y="3538728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</a:t>
            </a:r>
            <a:endParaRPr lang="en-US" sz="1600" dirty="0"/>
          </a:p>
        </p:txBody>
      </p:sp>
      <p:sp>
        <p:nvSpPr>
          <p:cNvPr id="13" name="Text 16"/>
          <p:cNvSpPr/>
          <p:nvPr/>
        </p:nvSpPr>
        <p:spPr>
          <a:xfrm>
            <a:off x="7571232" y="497433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L2</a:t>
            </a:r>
            <a:endParaRPr lang="en-US" sz="1600" dirty="0"/>
          </a:p>
        </p:txBody>
      </p:sp>
      <p:sp>
        <p:nvSpPr>
          <p:cNvPr id="14" name="Shape 17"/>
          <p:cNvSpPr/>
          <p:nvPr/>
        </p:nvSpPr>
        <p:spPr>
          <a:xfrm>
            <a:off x="8028432" y="2039112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8"/>
          <p:cNvSpPr/>
          <p:nvPr/>
        </p:nvSpPr>
        <p:spPr>
          <a:xfrm>
            <a:off x="8028432" y="3712464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9"/>
          <p:cNvSpPr/>
          <p:nvPr/>
        </p:nvSpPr>
        <p:spPr>
          <a:xfrm>
            <a:off x="8028432" y="5138928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20"/>
          <p:cNvSpPr/>
          <p:nvPr/>
        </p:nvSpPr>
        <p:spPr>
          <a:xfrm>
            <a:off x="502920" y="4754880"/>
            <a:ext cx="6373368" cy="1078992"/>
          </a:xfrm>
          <a:prstGeom prst="roundRect">
            <a:avLst>
              <a:gd name="adj" fmla="val 10169"/>
            </a:avLst>
          </a:prstGeom>
          <a:solidFill>
            <a:srgbClr val="FFFFFF"/>
          </a:solidFill>
          <a:ln w="1524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21"/>
          <p:cNvSpPr/>
          <p:nvPr/>
        </p:nvSpPr>
        <p:spPr>
          <a:xfrm>
            <a:off x="758952" y="4919472"/>
            <a:ext cx="58795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700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 the active skiplist for K: not found.</a:t>
            </a:r>
            <a:endParaRPr lang="en-US" sz="1700" dirty="0"/>
          </a:p>
        </p:txBody>
      </p:sp>
      <p:sp>
        <p:nvSpPr>
          <p:cNvPr id="19" name="Text 22"/>
          <p:cNvSpPr/>
          <p:nvPr/>
        </p:nvSpPr>
        <p:spPr>
          <a:xfrm>
            <a:off x="758952" y="5524500"/>
            <a:ext cx="5879592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active MemTable contains A:60 and M:60. Check the immutable MemTable next.</a:t>
            </a:r>
            <a:endParaRPr lang="en-US" sz="1100" dirty="0"/>
          </a:p>
        </p:txBody>
      </p:sp>
      <p:sp>
        <p:nvSpPr>
          <p:cNvPr id="20" name="Shape 28"/>
          <p:cNvSpPr/>
          <p:nvPr/>
        </p:nvSpPr>
        <p:spPr>
          <a:xfrm>
            <a:off x="8183880" y="3971925"/>
            <a:ext cx="1426464" cy="847725"/>
          </a:xfrm>
          <a:prstGeom prst="roundRect">
            <a:avLst>
              <a:gd name="adj" fmla="val 1184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29"/>
          <p:cNvSpPr/>
          <p:nvPr/>
        </p:nvSpPr>
        <p:spPr>
          <a:xfrm>
            <a:off x="8275320" y="4029075"/>
            <a:ext cx="1243584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 file A</a:t>
            </a:r>
            <a:endParaRPr lang="en-US" sz="1100" dirty="0"/>
          </a:p>
        </p:txBody>
      </p:sp>
      <p:sp>
        <p:nvSpPr>
          <p:cNvPr id="22" name="Text 30"/>
          <p:cNvSpPr/>
          <p:nvPr/>
        </p:nvSpPr>
        <p:spPr>
          <a:xfrm>
            <a:off x="8275320" y="4514850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23" name="Text 31"/>
          <p:cNvSpPr/>
          <p:nvPr/>
        </p:nvSpPr>
        <p:spPr>
          <a:xfrm>
            <a:off x="8275320" y="42005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A:12 C:11</a:t>
            </a:r>
            <a:endParaRPr lang="en-US" sz="1000" dirty="0"/>
          </a:p>
        </p:txBody>
      </p:sp>
      <p:sp>
        <p:nvSpPr>
          <p:cNvPr id="24" name="Shape 32"/>
          <p:cNvSpPr/>
          <p:nvPr/>
        </p:nvSpPr>
        <p:spPr>
          <a:xfrm>
            <a:off x="9756648" y="3971925"/>
            <a:ext cx="1426464" cy="847725"/>
          </a:xfrm>
          <a:prstGeom prst="roundRect">
            <a:avLst>
              <a:gd name="adj" fmla="val 1184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33"/>
          <p:cNvSpPr/>
          <p:nvPr/>
        </p:nvSpPr>
        <p:spPr>
          <a:xfrm>
            <a:off x="9848088" y="4029075"/>
            <a:ext cx="1243584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 file B</a:t>
            </a:r>
            <a:endParaRPr lang="en-US" sz="1100" dirty="0"/>
          </a:p>
        </p:txBody>
      </p:sp>
      <p:sp>
        <p:nvSpPr>
          <p:cNvPr id="26" name="Text 34"/>
          <p:cNvSpPr/>
          <p:nvPr/>
        </p:nvSpPr>
        <p:spPr>
          <a:xfrm>
            <a:off x="9848088" y="4514850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27" name="Text 35"/>
          <p:cNvSpPr/>
          <p:nvPr/>
        </p:nvSpPr>
        <p:spPr>
          <a:xfrm>
            <a:off x="9848088" y="42005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H:2 K:6</a:t>
            </a:r>
            <a:endParaRPr lang="en-US" sz="1000" dirty="0"/>
          </a:p>
        </p:txBody>
      </p:sp>
      <p:sp>
        <p:nvSpPr>
          <p:cNvPr id="28" name="Text 36"/>
          <p:cNvSpPr/>
          <p:nvPr/>
        </p:nvSpPr>
        <p:spPr>
          <a:xfrm>
            <a:off x="8247888" y="4876800"/>
            <a:ext cx="28895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F6F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non-overlapping ranges</a:t>
            </a:r>
            <a:endParaRPr lang="en-US" sz="1100" dirty="0"/>
          </a:p>
        </p:txBody>
      </p:sp>
      <p:sp>
        <p:nvSpPr>
          <p:cNvPr id="29" name="Text 37">
            <a:hlinkClick r:id="rId3" action="ppaction://hlinksldjump" tooltip="← Back"/>
          </p:cNvPr>
          <p:cNvSpPr/>
          <p:nvPr/>
        </p:nvSpPr>
        <p:spPr>
          <a:xfrm>
            <a:off x="502920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 action="ppaction://hlinksldjump" tooltip="← Bac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← Back</a:t>
            </a:r>
            <a:endParaRPr lang="en-US" sz="1050" dirty="0"/>
          </a:p>
        </p:txBody>
      </p:sp>
      <p:sp>
        <p:nvSpPr>
          <p:cNvPr id="30" name="Text 38">
            <a:hlinkClick r:id="rId4" action="ppaction://hlinksldjump" tooltip="Reset"/>
          </p:cNvPr>
          <p:cNvSpPr/>
          <p:nvPr/>
        </p:nvSpPr>
        <p:spPr>
          <a:xfrm>
            <a:off x="1243584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 action="ppaction://hlinksldjump" tooltip="Rese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Reset</a:t>
            </a:r>
            <a:endParaRPr lang="en-US" sz="1050" dirty="0"/>
          </a:p>
        </p:txBody>
      </p:sp>
      <p:sp>
        <p:nvSpPr>
          <p:cNvPr id="31" name="Text 39">
            <a:hlinkClick r:id="rId5" action="ppaction://hlinksldjump" tooltip="Check immutable"/>
          </p:cNvPr>
          <p:cNvSpPr/>
          <p:nvPr/>
        </p:nvSpPr>
        <p:spPr>
          <a:xfrm>
            <a:off x="4238625" y="6038850"/>
            <a:ext cx="2638425" cy="447675"/>
          </a:xfrm>
          <a:prstGeom prst="rect">
            <a:avLst/>
          </a:prstGeom>
          <a:solidFill>
            <a:srgbClr val="2E70FA"/>
          </a:solidFill>
          <a:ln w="12700">
            <a:solidFill>
              <a:srgbClr val="2E70F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u="sng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5" action="ppaction://hlinksldjump" tooltip="Check immutab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Check immutable</a:t>
            </a:r>
            <a:endParaRPr lang="en-US" sz="1500" dirty="0"/>
          </a:p>
        </p:txBody>
      </p:sp>
      <p:sp>
        <p:nvSpPr>
          <p:cNvPr id="32" name="Text 40"/>
          <p:cNvSpPr/>
          <p:nvPr/>
        </p:nvSpPr>
        <p:spPr>
          <a:xfrm>
            <a:off x="5667375" y="6581775"/>
            <a:ext cx="120967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50" dirty="0">
                <a:solidFill>
                  <a:srgbClr val="8B96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45 / 63</a:t>
            </a:r>
            <a:endParaRPr lang="en-US" sz="950" dirty="0"/>
          </a:p>
        </p:txBody>
      </p:sp>
      <p:sp>
        <p:nvSpPr>
          <p:cNvPr id="33" name="Shape 7"/>
          <p:cNvSpPr/>
          <p:nvPr/>
        </p:nvSpPr>
        <p:spPr>
          <a:xfrm>
            <a:off x="4238625" y="3086100"/>
            <a:ext cx="2638425" cy="1495425"/>
          </a:xfrm>
          <a:prstGeom prst="roundRect">
            <a:avLst>
              <a:gd name="adj" fmla="val 5882"/>
            </a:avLst>
          </a:prstGeom>
          <a:solidFill>
            <a:srgbClr val="FFF2DC"/>
          </a:solidFill>
          <a:ln w="15240">
            <a:solidFill>
              <a:srgbClr val="ADC5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8"/>
          <p:cNvSpPr/>
          <p:nvPr/>
        </p:nvSpPr>
        <p:spPr>
          <a:xfrm>
            <a:off x="4333875" y="3181350"/>
            <a:ext cx="2447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Immutable MemTable</a:t>
            </a:r>
            <a:endParaRPr lang="en-US" sz="1600" dirty="0"/>
          </a:p>
        </p:txBody>
      </p:sp>
      <p:sp>
        <p:nvSpPr>
          <p:cNvPr id="35" name="Text 30"/>
          <p:cNvSpPr/>
          <p:nvPr/>
        </p:nvSpPr>
        <p:spPr>
          <a:xfrm>
            <a:off x="8275320" y="4657725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9848088" y="4657725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37" name="Text 9"/>
          <p:cNvSpPr/>
          <p:nvPr/>
        </p:nvSpPr>
        <p:spPr>
          <a:xfrm>
            <a:off x="7553325" y="5334000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filter: definitely absent or possibly present</a:t>
            </a:r>
            <a:endParaRPr lang="en-US" sz="1000" dirty="0"/>
          </a:p>
        </p:txBody>
      </p:sp>
      <p:sp>
        <p:nvSpPr>
          <p:cNvPr id="38" name="Text 9"/>
          <p:cNvSpPr/>
          <p:nvPr/>
        </p:nvSpPr>
        <p:spPr>
          <a:xfrm>
            <a:off x="7553325" y="5553075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file: key to position in the data file</a:t>
            </a:r>
            <a:endParaRPr lang="en-US" sz="1000" dirty="0"/>
          </a:p>
        </p:txBody>
      </p:sp>
      <p:sp>
        <p:nvSpPr>
          <p:cNvPr id="39" name="Text 31"/>
          <p:cNvSpPr/>
          <p:nvPr/>
        </p:nvSpPr>
        <p:spPr>
          <a:xfrm>
            <a:off x="8275320" y="43529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D:8 F:9</a:t>
            </a:r>
            <a:endParaRPr lang="en-US" sz="1000" dirty="0"/>
          </a:p>
        </p:txBody>
      </p:sp>
      <p:sp>
        <p:nvSpPr>
          <p:cNvPr id="40" name="Text 35"/>
          <p:cNvSpPr/>
          <p:nvPr/>
        </p:nvSpPr>
        <p:spPr>
          <a:xfrm>
            <a:off x="9848088" y="43529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L:7 M:5</a:t>
            </a:r>
            <a:endParaRPr lang="en-US" sz="1000" dirty="0"/>
          </a:p>
        </p:txBody>
      </p:sp>
      <p:sp>
        <p:nvSpPr>
          <p:cNvPr id="41" name="Shape 24"/>
          <p:cNvSpPr/>
          <p:nvPr/>
        </p:nvSpPr>
        <p:spPr>
          <a:xfrm>
            <a:off x="8048625" y="2200275"/>
            <a:ext cx="1619250" cy="1047750"/>
          </a:xfrm>
          <a:prstGeom prst="roundRect">
            <a:avLst>
              <a:gd name="adj" fmla="val 11842"/>
            </a:avLst>
          </a:prstGeom>
          <a:solidFill>
            <a:srgbClr val="E5F6EF"/>
          </a:solidFill>
          <a:ln w="15240">
            <a:solidFill>
              <a:srgbClr val="9CDB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2" name="Text 8"/>
          <p:cNvSpPr/>
          <p:nvPr/>
        </p:nvSpPr>
        <p:spPr>
          <a:xfrm>
            <a:off x="8124825" y="2247900"/>
            <a:ext cx="1485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SSTable #5 (newest)</a:t>
            </a:r>
            <a:endParaRPr lang="en-US" sz="1100" dirty="0"/>
          </a:p>
        </p:txBody>
      </p:sp>
      <p:sp>
        <p:nvSpPr>
          <p:cNvPr id="43" name="Text 9"/>
          <p:cNvSpPr/>
          <p:nvPr/>
        </p:nvSpPr>
        <p:spPr>
          <a:xfrm>
            <a:off x="8124825" y="2466975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A:30 H:31</a:t>
            </a:r>
            <a:endParaRPr lang="en-US" sz="1200" dirty="0"/>
          </a:p>
        </p:txBody>
      </p:sp>
      <p:sp>
        <p:nvSpPr>
          <p:cNvPr id="44" name="Text 9"/>
          <p:cNvSpPr/>
          <p:nvPr/>
        </p:nvSpPr>
        <p:spPr>
          <a:xfrm>
            <a:off x="8124825" y="2647950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K:32</a:t>
            </a:r>
            <a:endParaRPr lang="en-US" sz="1200" dirty="0"/>
          </a:p>
        </p:txBody>
      </p:sp>
      <p:sp>
        <p:nvSpPr>
          <p:cNvPr id="45" name="Text 9"/>
          <p:cNvSpPr/>
          <p:nvPr/>
        </p:nvSpPr>
        <p:spPr>
          <a:xfrm>
            <a:off x="8124825" y="284797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46" name="Text 9"/>
          <p:cNvSpPr/>
          <p:nvPr/>
        </p:nvSpPr>
        <p:spPr>
          <a:xfrm>
            <a:off x="8124825" y="301942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47" name="Shape 24"/>
          <p:cNvSpPr/>
          <p:nvPr/>
        </p:nvSpPr>
        <p:spPr>
          <a:xfrm>
            <a:off x="9810750" y="2200275"/>
            <a:ext cx="1619250" cy="1047750"/>
          </a:xfrm>
          <a:prstGeom prst="roundRect">
            <a:avLst>
              <a:gd name="adj" fmla="val 11842"/>
            </a:avLst>
          </a:prstGeom>
          <a:solidFill>
            <a:srgbClr val="E5F6EF"/>
          </a:solidFill>
          <a:ln w="15240">
            <a:solidFill>
              <a:srgbClr val="9CDB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8" name="Text 8"/>
          <p:cNvSpPr/>
          <p:nvPr/>
        </p:nvSpPr>
        <p:spPr>
          <a:xfrm>
            <a:off x="9886950" y="2247900"/>
            <a:ext cx="1485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SSTable #4</a:t>
            </a:r>
            <a:endParaRPr lang="en-US" sz="1100" dirty="0"/>
          </a:p>
        </p:txBody>
      </p:sp>
      <p:sp>
        <p:nvSpPr>
          <p:cNvPr id="49" name="Text 9"/>
          <p:cNvSpPr/>
          <p:nvPr/>
        </p:nvSpPr>
        <p:spPr>
          <a:xfrm>
            <a:off x="9886950" y="2466975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C:21 F:22</a:t>
            </a:r>
            <a:endParaRPr lang="en-US" sz="1200" dirty="0"/>
          </a:p>
        </p:txBody>
      </p:sp>
      <p:sp>
        <p:nvSpPr>
          <p:cNvPr id="50" name="Text 9"/>
          <p:cNvSpPr/>
          <p:nvPr/>
        </p:nvSpPr>
        <p:spPr>
          <a:xfrm>
            <a:off x="9886950" y="2647950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H:20</a:t>
            </a:r>
            <a:endParaRPr lang="en-US" sz="1200" dirty="0"/>
          </a:p>
        </p:txBody>
      </p:sp>
      <p:sp>
        <p:nvSpPr>
          <p:cNvPr id="51" name="Text 9"/>
          <p:cNvSpPr/>
          <p:nvPr/>
        </p:nvSpPr>
        <p:spPr>
          <a:xfrm>
            <a:off x="9886950" y="284797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52" name="Text 9"/>
          <p:cNvSpPr/>
          <p:nvPr/>
        </p:nvSpPr>
        <p:spPr>
          <a:xfrm>
            <a:off x="9886950" y="301942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53" name="Text 8"/>
          <p:cNvSpPr/>
          <p:nvPr/>
        </p:nvSpPr>
        <p:spPr>
          <a:xfrm>
            <a:off x="504825" y="3095625"/>
            <a:ext cx="32861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 path</a:t>
            </a:r>
            <a:endParaRPr lang="en-US" sz="1600" dirty="0"/>
          </a:p>
        </p:txBody>
      </p:sp>
      <p:sp>
        <p:nvSpPr>
          <p:cNvPr id="54" name="Text 9"/>
          <p:cNvSpPr/>
          <p:nvPr/>
        </p:nvSpPr>
        <p:spPr>
          <a:xfrm>
            <a:off x="504825" y="3467100"/>
            <a:ext cx="3286125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 K</a:t>
            </a:r>
            <a:endParaRPr lang="en-US" sz="1300" dirty="0"/>
          </a:p>
        </p:txBody>
      </p:sp>
      <p:sp>
        <p:nvSpPr>
          <p:cNvPr id="55" name="Text 9"/>
          <p:cNvSpPr/>
          <p:nvPr/>
        </p:nvSpPr>
        <p:spPr>
          <a:xfrm>
            <a:off x="504825" y="3724275"/>
            <a:ext cx="3286125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Active MemTable: miss</a:t>
            </a:r>
            <a:endParaRPr lang="en-US" sz="1300" dirty="0"/>
          </a:p>
        </p:txBody>
      </p:sp>
      <p:sp>
        <p:nvSpPr>
          <p:cNvPr id="56" name="Text 9"/>
          <p:cNvSpPr/>
          <p:nvPr/>
        </p:nvSpPr>
        <p:spPr>
          <a:xfrm>
            <a:off x="4295775" y="3495675"/>
            <a:ext cx="25241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Frozen MemTable</a:t>
            </a:r>
            <a:endParaRPr lang="en-US" sz="1000" dirty="0"/>
          </a:p>
        </p:txBody>
      </p:sp>
      <p:sp>
        <p:nvSpPr>
          <p:cNvPr id="57" name="Skiplist link"/>
          <p:cNvSpPr/>
          <p:nvPr/>
        </p:nvSpPr>
        <p:spPr>
          <a:xfrm>
            <a:off x="4772025" y="22574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8" name="Skiplist link"/>
          <p:cNvSpPr/>
          <p:nvPr/>
        </p:nvSpPr>
        <p:spPr>
          <a:xfrm>
            <a:off x="4772025" y="201930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9" name="Skiplist link"/>
          <p:cNvSpPr/>
          <p:nvPr/>
        </p:nvSpPr>
        <p:spPr>
          <a:xfrm>
            <a:off x="5276850" y="22574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0" name="Skiplist link"/>
          <p:cNvSpPr/>
          <p:nvPr/>
        </p:nvSpPr>
        <p:spPr>
          <a:xfrm>
            <a:off x="5276850" y="201930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1" name="Skiplist link"/>
          <p:cNvSpPr/>
          <p:nvPr/>
        </p:nvSpPr>
        <p:spPr>
          <a:xfrm>
            <a:off x="4524375" y="193357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2" name="Skiplist link"/>
          <p:cNvSpPr/>
          <p:nvPr/>
        </p:nvSpPr>
        <p:spPr>
          <a:xfrm>
            <a:off x="4962525" y="193357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3" name="Skiplist link"/>
          <p:cNvSpPr/>
          <p:nvPr/>
        </p:nvSpPr>
        <p:spPr>
          <a:xfrm>
            <a:off x="5467350" y="1933575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4" name="Text 9"/>
          <p:cNvSpPr/>
          <p:nvPr/>
        </p:nvSpPr>
        <p:spPr>
          <a:xfrm>
            <a:off x="4286250" y="184785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65" name="Text 9"/>
          <p:cNvSpPr/>
          <p:nvPr/>
        </p:nvSpPr>
        <p:spPr>
          <a:xfrm>
            <a:off x="4581525" y="184785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900" dirty="0"/>
          </a:p>
        </p:txBody>
      </p:sp>
      <p:sp>
        <p:nvSpPr>
          <p:cNvPr id="66" name="Text 9"/>
          <p:cNvSpPr/>
          <p:nvPr/>
        </p:nvSpPr>
        <p:spPr>
          <a:xfrm>
            <a:off x="5086350" y="184785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67" name="Text 9"/>
          <p:cNvSpPr/>
          <p:nvPr/>
        </p:nvSpPr>
        <p:spPr>
          <a:xfrm>
            <a:off x="6657975" y="184785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68" name="Skiplist link"/>
          <p:cNvSpPr/>
          <p:nvPr/>
        </p:nvSpPr>
        <p:spPr>
          <a:xfrm>
            <a:off x="4524375" y="2171700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9" name="Skiplist link"/>
          <p:cNvSpPr/>
          <p:nvPr/>
        </p:nvSpPr>
        <p:spPr>
          <a:xfrm>
            <a:off x="4962525" y="2171700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0" name="Skiplist link"/>
          <p:cNvSpPr/>
          <p:nvPr/>
        </p:nvSpPr>
        <p:spPr>
          <a:xfrm>
            <a:off x="5467350" y="2171700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1" name="Text 9"/>
          <p:cNvSpPr/>
          <p:nvPr/>
        </p:nvSpPr>
        <p:spPr>
          <a:xfrm>
            <a:off x="4286250" y="20859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72" name="Text 9"/>
          <p:cNvSpPr/>
          <p:nvPr/>
        </p:nvSpPr>
        <p:spPr>
          <a:xfrm>
            <a:off x="4581525" y="20859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900" dirty="0"/>
          </a:p>
        </p:txBody>
      </p:sp>
      <p:sp>
        <p:nvSpPr>
          <p:cNvPr id="73" name="Text 9"/>
          <p:cNvSpPr/>
          <p:nvPr/>
        </p:nvSpPr>
        <p:spPr>
          <a:xfrm>
            <a:off x="5086350" y="20859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74" name="Text 9"/>
          <p:cNvSpPr/>
          <p:nvPr/>
        </p:nvSpPr>
        <p:spPr>
          <a:xfrm>
            <a:off x="6657975" y="20859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75" name="Skiplist link"/>
          <p:cNvSpPr/>
          <p:nvPr/>
        </p:nvSpPr>
        <p:spPr>
          <a:xfrm>
            <a:off x="4524375" y="240982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6" name="Skiplist link"/>
          <p:cNvSpPr/>
          <p:nvPr/>
        </p:nvSpPr>
        <p:spPr>
          <a:xfrm>
            <a:off x="4962525" y="240982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7" name="Skiplist link"/>
          <p:cNvSpPr/>
          <p:nvPr/>
        </p:nvSpPr>
        <p:spPr>
          <a:xfrm>
            <a:off x="5467350" y="2409825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8" name="Text 9"/>
          <p:cNvSpPr/>
          <p:nvPr/>
        </p:nvSpPr>
        <p:spPr>
          <a:xfrm>
            <a:off x="4286250" y="23241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79" name="Text 9"/>
          <p:cNvSpPr/>
          <p:nvPr/>
        </p:nvSpPr>
        <p:spPr>
          <a:xfrm>
            <a:off x="4581525" y="23241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A:60</a:t>
            </a:r>
            <a:endParaRPr lang="en-US" sz="900" dirty="0"/>
          </a:p>
        </p:txBody>
      </p:sp>
      <p:sp>
        <p:nvSpPr>
          <p:cNvPr id="80" name="Text 9"/>
          <p:cNvSpPr/>
          <p:nvPr/>
        </p:nvSpPr>
        <p:spPr>
          <a:xfrm>
            <a:off x="5086350" y="23241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M:60</a:t>
            </a:r>
            <a:endParaRPr lang="en-US" sz="900" dirty="0"/>
          </a:p>
        </p:txBody>
      </p:sp>
      <p:sp>
        <p:nvSpPr>
          <p:cNvPr id="81" name="Text 9"/>
          <p:cNvSpPr/>
          <p:nvPr/>
        </p:nvSpPr>
        <p:spPr>
          <a:xfrm>
            <a:off x="6657975" y="23241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82" name="Skiplist link"/>
          <p:cNvSpPr/>
          <p:nvPr/>
        </p:nvSpPr>
        <p:spPr>
          <a:xfrm>
            <a:off x="4772025" y="421005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3" name="Skiplist link"/>
          <p:cNvSpPr/>
          <p:nvPr/>
        </p:nvSpPr>
        <p:spPr>
          <a:xfrm>
            <a:off x="5276850" y="421005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4" name="Skiplist link"/>
          <p:cNvSpPr/>
          <p:nvPr/>
        </p:nvSpPr>
        <p:spPr>
          <a:xfrm>
            <a:off x="5276850" y="39719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5" name="Skiplist link"/>
          <p:cNvSpPr/>
          <p:nvPr/>
        </p:nvSpPr>
        <p:spPr>
          <a:xfrm>
            <a:off x="4524375" y="3886200"/>
            <a:ext cx="56197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6" name="Skiplist link"/>
          <p:cNvSpPr/>
          <p:nvPr/>
        </p:nvSpPr>
        <p:spPr>
          <a:xfrm>
            <a:off x="5467350" y="3886200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7" name="Text 9"/>
          <p:cNvSpPr/>
          <p:nvPr/>
        </p:nvSpPr>
        <p:spPr>
          <a:xfrm>
            <a:off x="4286250" y="38004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88" name="Text 9"/>
          <p:cNvSpPr/>
          <p:nvPr/>
        </p:nvSpPr>
        <p:spPr>
          <a:xfrm>
            <a:off x="5086350" y="38004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89" name="Text 9"/>
          <p:cNvSpPr/>
          <p:nvPr/>
        </p:nvSpPr>
        <p:spPr>
          <a:xfrm>
            <a:off x="6657975" y="38004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90" name="Skiplist link"/>
          <p:cNvSpPr/>
          <p:nvPr/>
        </p:nvSpPr>
        <p:spPr>
          <a:xfrm>
            <a:off x="4524375" y="412432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1" name="Skiplist link"/>
          <p:cNvSpPr/>
          <p:nvPr/>
        </p:nvSpPr>
        <p:spPr>
          <a:xfrm>
            <a:off x="4962525" y="412432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2" name="Skiplist link"/>
          <p:cNvSpPr/>
          <p:nvPr/>
        </p:nvSpPr>
        <p:spPr>
          <a:xfrm>
            <a:off x="5467350" y="4124325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3" name="Text 9"/>
          <p:cNvSpPr/>
          <p:nvPr/>
        </p:nvSpPr>
        <p:spPr>
          <a:xfrm>
            <a:off x="4286250" y="40386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94" name="Text 9"/>
          <p:cNvSpPr/>
          <p:nvPr/>
        </p:nvSpPr>
        <p:spPr>
          <a:xfrm>
            <a:off x="4581525" y="40386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</a:t>
            </a:r>
            <a:endParaRPr lang="en-US" sz="900" dirty="0"/>
          </a:p>
        </p:txBody>
      </p:sp>
      <p:sp>
        <p:nvSpPr>
          <p:cNvPr id="95" name="Text 9"/>
          <p:cNvSpPr/>
          <p:nvPr/>
        </p:nvSpPr>
        <p:spPr>
          <a:xfrm>
            <a:off x="5086350" y="40386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96" name="Text 9"/>
          <p:cNvSpPr/>
          <p:nvPr/>
        </p:nvSpPr>
        <p:spPr>
          <a:xfrm>
            <a:off x="6657975" y="40386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97" name="Skiplist link"/>
          <p:cNvSpPr/>
          <p:nvPr/>
        </p:nvSpPr>
        <p:spPr>
          <a:xfrm>
            <a:off x="4524375" y="4362450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8" name="Skiplist link"/>
          <p:cNvSpPr/>
          <p:nvPr/>
        </p:nvSpPr>
        <p:spPr>
          <a:xfrm>
            <a:off x="4962525" y="4362450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9" name="Skiplist link"/>
          <p:cNvSpPr/>
          <p:nvPr/>
        </p:nvSpPr>
        <p:spPr>
          <a:xfrm>
            <a:off x="5467350" y="4362450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0" name="Text 9"/>
          <p:cNvSpPr/>
          <p:nvPr/>
        </p:nvSpPr>
        <p:spPr>
          <a:xfrm>
            <a:off x="4286250" y="427672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101" name="Text 9"/>
          <p:cNvSpPr/>
          <p:nvPr/>
        </p:nvSpPr>
        <p:spPr>
          <a:xfrm>
            <a:off x="4581525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H:50</a:t>
            </a:r>
            <a:endParaRPr lang="en-US" sz="900" dirty="0"/>
          </a:p>
        </p:txBody>
      </p:sp>
      <p:sp>
        <p:nvSpPr>
          <p:cNvPr id="102" name="Text 9"/>
          <p:cNvSpPr/>
          <p:nvPr/>
        </p:nvSpPr>
        <p:spPr>
          <a:xfrm>
            <a:off x="5086350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M:40</a:t>
            </a:r>
            <a:endParaRPr lang="en-US" sz="900" dirty="0"/>
          </a:p>
        </p:txBody>
      </p:sp>
      <p:sp>
        <p:nvSpPr>
          <p:cNvPr id="103" name="Text 9"/>
          <p:cNvSpPr/>
          <p:nvPr/>
        </p:nvSpPr>
        <p:spPr>
          <a:xfrm>
            <a:off x="6657975" y="427672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104" name="Read route"/>
          <p:cNvSpPr/>
          <p:nvPr/>
        </p:nvSpPr>
        <p:spPr>
          <a:xfrm>
            <a:off x="1924050" y="1743075"/>
            <a:ext cx="2143125" cy="0"/>
          </a:xfrm>
          <a:prstGeom prst="line">
            <a:avLst/>
          </a:prstGeom>
          <a:ln w="25400">
            <a:solidFill>
              <a:srgbClr val="E49313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5" name="Read route"/>
          <p:cNvSpPr/>
          <p:nvPr/>
        </p:nvSpPr>
        <p:spPr>
          <a:xfrm>
            <a:off x="4067175" y="1743075"/>
            <a:ext cx="0" cy="190500"/>
          </a:xfrm>
          <a:prstGeom prst="line">
            <a:avLst/>
          </a:prstGeom>
          <a:ln w="25400">
            <a:solidFill>
              <a:srgbClr val="E49313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6" name="Read route"/>
          <p:cNvSpPr/>
          <p:nvPr/>
        </p:nvSpPr>
        <p:spPr>
          <a:xfrm>
            <a:off x="4067175" y="1933575"/>
            <a:ext cx="171450" cy="0"/>
          </a:xfrm>
          <a:prstGeom prst="line">
            <a:avLst/>
          </a:prstGeom>
          <a:ln w="25400">
            <a:solidFill>
              <a:srgbClr val="E49313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7" name="Text 9"/>
          <p:cNvSpPr/>
          <p:nvPr/>
        </p:nvSpPr>
        <p:spPr>
          <a:xfrm>
            <a:off x="4480560" y="1527048"/>
            <a:ext cx="2148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Skiplist</a:t>
            </a:r>
            <a:endParaRPr lang="en-US" sz="1000" dirty="0"/>
          </a:p>
        </p:txBody>
      </p:sp>
    </p:spTree>
  </p:cSld>
  <p:clrMapOvr>
    <a:masterClrMapping/>
  </p:clrMapOvr>
  <p:transition advClick="0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1097280"/>
            <a:ext cx="1417320" cy="1298448"/>
          </a:xfrm>
          <a:prstGeom prst="roundRect">
            <a:avLst>
              <a:gd name="adj" fmla="val 8451"/>
            </a:avLst>
          </a:prstGeom>
          <a:solidFill>
            <a:srgbClr val="FFFFFF"/>
          </a:solidFill>
          <a:ln w="15240">
            <a:solidFill>
              <a:srgbClr val="C8D0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40080" y="1234440"/>
            <a:ext cx="1143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640080" y="1609344"/>
            <a:ext cx="1143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2F6F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GET(K)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40080" y="1975104"/>
            <a:ext cx="1143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orange: current lookup</a:t>
            </a:r>
            <a:endParaRPr lang="en-US" sz="900" dirty="0"/>
          </a:p>
        </p:txBody>
      </p:sp>
      <p:sp>
        <p:nvSpPr>
          <p:cNvPr id="6" name="Shape 7"/>
          <p:cNvSpPr/>
          <p:nvPr/>
        </p:nvSpPr>
        <p:spPr>
          <a:xfrm>
            <a:off x="4242816" y="1051560"/>
            <a:ext cx="2633472" cy="1865376"/>
          </a:xfrm>
          <a:prstGeom prst="roundRect">
            <a:avLst>
              <a:gd name="adj" fmla="val 5882"/>
            </a:avLst>
          </a:prstGeom>
          <a:solidFill>
            <a:srgbClr val="E8EFFF"/>
          </a:solidFill>
          <a:ln w="15240">
            <a:solidFill>
              <a:srgbClr val="ADC5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8"/>
          <p:cNvSpPr/>
          <p:nvPr/>
        </p:nvSpPr>
        <p:spPr>
          <a:xfrm>
            <a:off x="4480560" y="1216152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Active MemTable</a:t>
            </a:r>
            <a:endParaRPr lang="en-US" sz="1700" dirty="0"/>
          </a:p>
        </p:txBody>
      </p:sp>
      <p:sp>
        <p:nvSpPr>
          <p:cNvPr id="9" name="Shape 12"/>
          <p:cNvSpPr/>
          <p:nvPr/>
        </p:nvSpPr>
        <p:spPr>
          <a:xfrm>
            <a:off x="7360920" y="941832"/>
            <a:ext cx="4315968" cy="4892040"/>
          </a:xfrm>
          <a:prstGeom prst="roundRect">
            <a:avLst>
              <a:gd name="adj" fmla="val 2542"/>
            </a:avLst>
          </a:prstGeom>
          <a:solidFill>
            <a:srgbClr val="FCFDFE"/>
          </a:solidFill>
          <a:ln w="15240">
            <a:solidFill>
              <a:srgbClr val="D4DA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13"/>
          <p:cNvSpPr/>
          <p:nvPr/>
        </p:nvSpPr>
        <p:spPr>
          <a:xfrm>
            <a:off x="7571232" y="1097280"/>
            <a:ext cx="3840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Disk: immutable SSTables</a:t>
            </a:r>
            <a:endParaRPr lang="en-US" sz="1900" dirty="0"/>
          </a:p>
        </p:txBody>
      </p:sp>
      <p:sp>
        <p:nvSpPr>
          <p:cNvPr id="11" name="Text 14"/>
          <p:cNvSpPr/>
          <p:nvPr/>
        </p:nvSpPr>
        <p:spPr>
          <a:xfrm>
            <a:off x="7571232" y="186537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L0</a:t>
            </a:r>
            <a:endParaRPr lang="en-US" sz="1600" dirty="0"/>
          </a:p>
        </p:txBody>
      </p:sp>
      <p:sp>
        <p:nvSpPr>
          <p:cNvPr id="12" name="Text 15"/>
          <p:cNvSpPr/>
          <p:nvPr/>
        </p:nvSpPr>
        <p:spPr>
          <a:xfrm>
            <a:off x="7571232" y="3538728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</a:t>
            </a:r>
            <a:endParaRPr lang="en-US" sz="1600" dirty="0"/>
          </a:p>
        </p:txBody>
      </p:sp>
      <p:sp>
        <p:nvSpPr>
          <p:cNvPr id="13" name="Text 16"/>
          <p:cNvSpPr/>
          <p:nvPr/>
        </p:nvSpPr>
        <p:spPr>
          <a:xfrm>
            <a:off x="7571232" y="497433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L2</a:t>
            </a:r>
            <a:endParaRPr lang="en-US" sz="1600" dirty="0"/>
          </a:p>
        </p:txBody>
      </p:sp>
      <p:sp>
        <p:nvSpPr>
          <p:cNvPr id="14" name="Shape 17"/>
          <p:cNvSpPr/>
          <p:nvPr/>
        </p:nvSpPr>
        <p:spPr>
          <a:xfrm>
            <a:off x="8028432" y="2039112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8"/>
          <p:cNvSpPr/>
          <p:nvPr/>
        </p:nvSpPr>
        <p:spPr>
          <a:xfrm>
            <a:off x="8028432" y="3712464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9"/>
          <p:cNvSpPr/>
          <p:nvPr/>
        </p:nvSpPr>
        <p:spPr>
          <a:xfrm>
            <a:off x="8028432" y="5138928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20"/>
          <p:cNvSpPr/>
          <p:nvPr/>
        </p:nvSpPr>
        <p:spPr>
          <a:xfrm>
            <a:off x="502920" y="4754880"/>
            <a:ext cx="6373368" cy="1078992"/>
          </a:xfrm>
          <a:prstGeom prst="roundRect">
            <a:avLst>
              <a:gd name="adj" fmla="val 10169"/>
            </a:avLst>
          </a:prstGeom>
          <a:solidFill>
            <a:srgbClr val="FFFFFF"/>
          </a:solidFill>
          <a:ln w="1524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21"/>
          <p:cNvSpPr/>
          <p:nvPr/>
        </p:nvSpPr>
        <p:spPr>
          <a:xfrm>
            <a:off x="758952" y="4919472"/>
            <a:ext cx="58795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700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 the immutable skiplist for K: not found.</a:t>
            </a:r>
            <a:endParaRPr lang="en-US" sz="1700" dirty="0"/>
          </a:p>
        </p:txBody>
      </p:sp>
      <p:sp>
        <p:nvSpPr>
          <p:cNvPr id="19" name="Text 22"/>
          <p:cNvSpPr/>
          <p:nvPr/>
        </p:nvSpPr>
        <p:spPr>
          <a:xfrm>
            <a:off x="758952" y="5524500"/>
            <a:ext cx="5879592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immutable MemTable contains H:50 and M:40. Now check the newest L0 file.</a:t>
            </a:r>
            <a:endParaRPr lang="en-US" sz="1100" dirty="0"/>
          </a:p>
        </p:txBody>
      </p:sp>
      <p:sp>
        <p:nvSpPr>
          <p:cNvPr id="20" name="Shape 28"/>
          <p:cNvSpPr/>
          <p:nvPr/>
        </p:nvSpPr>
        <p:spPr>
          <a:xfrm>
            <a:off x="8183880" y="3971925"/>
            <a:ext cx="1426464" cy="847725"/>
          </a:xfrm>
          <a:prstGeom prst="roundRect">
            <a:avLst>
              <a:gd name="adj" fmla="val 1184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29"/>
          <p:cNvSpPr/>
          <p:nvPr/>
        </p:nvSpPr>
        <p:spPr>
          <a:xfrm>
            <a:off x="8275320" y="4029075"/>
            <a:ext cx="1243584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 file A</a:t>
            </a:r>
            <a:endParaRPr lang="en-US" sz="1100" dirty="0"/>
          </a:p>
        </p:txBody>
      </p:sp>
      <p:sp>
        <p:nvSpPr>
          <p:cNvPr id="22" name="Text 30"/>
          <p:cNvSpPr/>
          <p:nvPr/>
        </p:nvSpPr>
        <p:spPr>
          <a:xfrm>
            <a:off x="8275320" y="4514850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23" name="Text 31"/>
          <p:cNvSpPr/>
          <p:nvPr/>
        </p:nvSpPr>
        <p:spPr>
          <a:xfrm>
            <a:off x="8275320" y="42005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A:12 C:11</a:t>
            </a:r>
            <a:endParaRPr lang="en-US" sz="1000" dirty="0"/>
          </a:p>
        </p:txBody>
      </p:sp>
      <p:sp>
        <p:nvSpPr>
          <p:cNvPr id="24" name="Shape 32"/>
          <p:cNvSpPr/>
          <p:nvPr/>
        </p:nvSpPr>
        <p:spPr>
          <a:xfrm>
            <a:off x="9756648" y="3971925"/>
            <a:ext cx="1426464" cy="847725"/>
          </a:xfrm>
          <a:prstGeom prst="roundRect">
            <a:avLst>
              <a:gd name="adj" fmla="val 1184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33"/>
          <p:cNvSpPr/>
          <p:nvPr/>
        </p:nvSpPr>
        <p:spPr>
          <a:xfrm>
            <a:off x="9848088" y="4029075"/>
            <a:ext cx="1243584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 file B</a:t>
            </a:r>
            <a:endParaRPr lang="en-US" sz="1100" dirty="0"/>
          </a:p>
        </p:txBody>
      </p:sp>
      <p:sp>
        <p:nvSpPr>
          <p:cNvPr id="26" name="Text 34"/>
          <p:cNvSpPr/>
          <p:nvPr/>
        </p:nvSpPr>
        <p:spPr>
          <a:xfrm>
            <a:off x="9848088" y="4514850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27" name="Text 35"/>
          <p:cNvSpPr/>
          <p:nvPr/>
        </p:nvSpPr>
        <p:spPr>
          <a:xfrm>
            <a:off x="9848088" y="42005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H:2 K:6</a:t>
            </a:r>
            <a:endParaRPr lang="en-US" sz="1000" dirty="0"/>
          </a:p>
        </p:txBody>
      </p:sp>
      <p:sp>
        <p:nvSpPr>
          <p:cNvPr id="28" name="Text 36"/>
          <p:cNvSpPr/>
          <p:nvPr/>
        </p:nvSpPr>
        <p:spPr>
          <a:xfrm>
            <a:off x="8247888" y="4876800"/>
            <a:ext cx="28895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F6F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non-overlapping ranges</a:t>
            </a:r>
            <a:endParaRPr lang="en-US" sz="1100" dirty="0"/>
          </a:p>
        </p:txBody>
      </p:sp>
      <p:sp>
        <p:nvSpPr>
          <p:cNvPr id="29" name="Text 37">
            <a:hlinkClick r:id="rId3" action="ppaction://hlinksldjump" tooltip="← Back"/>
          </p:cNvPr>
          <p:cNvSpPr/>
          <p:nvPr/>
        </p:nvSpPr>
        <p:spPr>
          <a:xfrm>
            <a:off x="502920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 action="ppaction://hlinksldjump" tooltip="← Bac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← Back</a:t>
            </a:r>
            <a:endParaRPr lang="en-US" sz="1050" dirty="0"/>
          </a:p>
        </p:txBody>
      </p:sp>
      <p:sp>
        <p:nvSpPr>
          <p:cNvPr id="30" name="Text 38">
            <a:hlinkClick r:id="rId4" action="ppaction://hlinksldjump" tooltip="Reset"/>
          </p:cNvPr>
          <p:cNvSpPr/>
          <p:nvPr/>
        </p:nvSpPr>
        <p:spPr>
          <a:xfrm>
            <a:off x="1243584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 action="ppaction://hlinksldjump" tooltip="Rese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Reset</a:t>
            </a:r>
            <a:endParaRPr lang="en-US" sz="1050" dirty="0"/>
          </a:p>
        </p:txBody>
      </p:sp>
      <p:sp>
        <p:nvSpPr>
          <p:cNvPr id="31" name="Text 39">
            <a:hlinkClick r:id="rId5" action="ppaction://hlinksldjump" tooltip="Check L0 #5"/>
          </p:cNvPr>
          <p:cNvSpPr/>
          <p:nvPr/>
        </p:nvSpPr>
        <p:spPr>
          <a:xfrm>
            <a:off x="4238625" y="6038850"/>
            <a:ext cx="2638425" cy="447675"/>
          </a:xfrm>
          <a:prstGeom prst="rect">
            <a:avLst/>
          </a:prstGeom>
          <a:solidFill>
            <a:srgbClr val="2E70FA"/>
          </a:solidFill>
          <a:ln w="12700">
            <a:solidFill>
              <a:srgbClr val="2E70F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u="sng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5" action="ppaction://hlinksldjump" tooltip="Check L0 #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Check L0 #5</a:t>
            </a:r>
            <a:endParaRPr lang="en-US" sz="1500" dirty="0"/>
          </a:p>
        </p:txBody>
      </p:sp>
      <p:sp>
        <p:nvSpPr>
          <p:cNvPr id="32" name="Text 40"/>
          <p:cNvSpPr/>
          <p:nvPr/>
        </p:nvSpPr>
        <p:spPr>
          <a:xfrm>
            <a:off x="5667375" y="6581775"/>
            <a:ext cx="120967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50" dirty="0">
                <a:solidFill>
                  <a:srgbClr val="8B96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46 / 63</a:t>
            </a:r>
            <a:endParaRPr lang="en-US" sz="950" dirty="0"/>
          </a:p>
        </p:txBody>
      </p:sp>
      <p:sp>
        <p:nvSpPr>
          <p:cNvPr id="33" name="Shape 7"/>
          <p:cNvSpPr/>
          <p:nvPr/>
        </p:nvSpPr>
        <p:spPr>
          <a:xfrm>
            <a:off x="4238625" y="3086100"/>
            <a:ext cx="2638425" cy="1495425"/>
          </a:xfrm>
          <a:prstGeom prst="roundRect">
            <a:avLst>
              <a:gd name="adj" fmla="val 5882"/>
            </a:avLst>
          </a:prstGeom>
          <a:solidFill>
            <a:srgbClr val="FFF2DC"/>
          </a:solidFill>
          <a:ln w="15240">
            <a:solidFill>
              <a:srgbClr val="E4931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8"/>
          <p:cNvSpPr/>
          <p:nvPr/>
        </p:nvSpPr>
        <p:spPr>
          <a:xfrm>
            <a:off x="4333875" y="3181350"/>
            <a:ext cx="2447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Immutable MemTable</a:t>
            </a:r>
            <a:endParaRPr lang="en-US" sz="1600" dirty="0"/>
          </a:p>
        </p:txBody>
      </p:sp>
      <p:sp>
        <p:nvSpPr>
          <p:cNvPr id="35" name="Text 30"/>
          <p:cNvSpPr/>
          <p:nvPr/>
        </p:nvSpPr>
        <p:spPr>
          <a:xfrm>
            <a:off x="8275320" y="4657725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9848088" y="4657725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37" name="Text 9"/>
          <p:cNvSpPr/>
          <p:nvPr/>
        </p:nvSpPr>
        <p:spPr>
          <a:xfrm>
            <a:off x="7553325" y="5334000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filter: definitely absent or possibly present</a:t>
            </a:r>
            <a:endParaRPr lang="en-US" sz="1000" dirty="0"/>
          </a:p>
        </p:txBody>
      </p:sp>
      <p:sp>
        <p:nvSpPr>
          <p:cNvPr id="38" name="Text 9"/>
          <p:cNvSpPr/>
          <p:nvPr/>
        </p:nvSpPr>
        <p:spPr>
          <a:xfrm>
            <a:off x="7553325" y="5553075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file: key to position in the data file</a:t>
            </a:r>
            <a:endParaRPr lang="en-US" sz="1000" dirty="0"/>
          </a:p>
        </p:txBody>
      </p:sp>
      <p:sp>
        <p:nvSpPr>
          <p:cNvPr id="39" name="Text 31"/>
          <p:cNvSpPr/>
          <p:nvPr/>
        </p:nvSpPr>
        <p:spPr>
          <a:xfrm>
            <a:off x="8275320" y="43529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D:8 F:9</a:t>
            </a:r>
            <a:endParaRPr lang="en-US" sz="1000" dirty="0"/>
          </a:p>
        </p:txBody>
      </p:sp>
      <p:sp>
        <p:nvSpPr>
          <p:cNvPr id="40" name="Text 35"/>
          <p:cNvSpPr/>
          <p:nvPr/>
        </p:nvSpPr>
        <p:spPr>
          <a:xfrm>
            <a:off x="9848088" y="43529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L:7 M:5</a:t>
            </a:r>
            <a:endParaRPr lang="en-US" sz="1000" dirty="0"/>
          </a:p>
        </p:txBody>
      </p:sp>
      <p:sp>
        <p:nvSpPr>
          <p:cNvPr id="41" name="Shape 24"/>
          <p:cNvSpPr/>
          <p:nvPr/>
        </p:nvSpPr>
        <p:spPr>
          <a:xfrm>
            <a:off x="8048625" y="2200275"/>
            <a:ext cx="1619250" cy="1047750"/>
          </a:xfrm>
          <a:prstGeom prst="roundRect">
            <a:avLst>
              <a:gd name="adj" fmla="val 11842"/>
            </a:avLst>
          </a:prstGeom>
          <a:solidFill>
            <a:srgbClr val="E5F6EF"/>
          </a:solidFill>
          <a:ln w="15240">
            <a:solidFill>
              <a:srgbClr val="9CDB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2" name="Text 8"/>
          <p:cNvSpPr/>
          <p:nvPr/>
        </p:nvSpPr>
        <p:spPr>
          <a:xfrm>
            <a:off x="8124825" y="2247900"/>
            <a:ext cx="1485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SSTable #5 (newest)</a:t>
            </a:r>
            <a:endParaRPr lang="en-US" sz="1100" dirty="0"/>
          </a:p>
        </p:txBody>
      </p:sp>
      <p:sp>
        <p:nvSpPr>
          <p:cNvPr id="43" name="Text 9"/>
          <p:cNvSpPr/>
          <p:nvPr/>
        </p:nvSpPr>
        <p:spPr>
          <a:xfrm>
            <a:off x="8124825" y="2466975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A:30 H:31</a:t>
            </a:r>
            <a:endParaRPr lang="en-US" sz="1200" dirty="0"/>
          </a:p>
        </p:txBody>
      </p:sp>
      <p:sp>
        <p:nvSpPr>
          <p:cNvPr id="44" name="Text 9"/>
          <p:cNvSpPr/>
          <p:nvPr/>
        </p:nvSpPr>
        <p:spPr>
          <a:xfrm>
            <a:off x="8124825" y="2647950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K:32</a:t>
            </a:r>
            <a:endParaRPr lang="en-US" sz="1200" dirty="0"/>
          </a:p>
        </p:txBody>
      </p:sp>
      <p:sp>
        <p:nvSpPr>
          <p:cNvPr id="45" name="Text 9"/>
          <p:cNvSpPr/>
          <p:nvPr/>
        </p:nvSpPr>
        <p:spPr>
          <a:xfrm>
            <a:off x="8124825" y="284797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46" name="Text 9"/>
          <p:cNvSpPr/>
          <p:nvPr/>
        </p:nvSpPr>
        <p:spPr>
          <a:xfrm>
            <a:off x="8124825" y="301942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47" name="Shape 24"/>
          <p:cNvSpPr/>
          <p:nvPr/>
        </p:nvSpPr>
        <p:spPr>
          <a:xfrm>
            <a:off x="9810750" y="2200275"/>
            <a:ext cx="1619250" cy="1047750"/>
          </a:xfrm>
          <a:prstGeom prst="roundRect">
            <a:avLst>
              <a:gd name="adj" fmla="val 11842"/>
            </a:avLst>
          </a:prstGeom>
          <a:solidFill>
            <a:srgbClr val="E5F6EF"/>
          </a:solidFill>
          <a:ln w="15240">
            <a:solidFill>
              <a:srgbClr val="9CDB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8" name="Text 8"/>
          <p:cNvSpPr/>
          <p:nvPr/>
        </p:nvSpPr>
        <p:spPr>
          <a:xfrm>
            <a:off x="9886950" y="2247900"/>
            <a:ext cx="1485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SSTable #4</a:t>
            </a:r>
            <a:endParaRPr lang="en-US" sz="1100" dirty="0"/>
          </a:p>
        </p:txBody>
      </p:sp>
      <p:sp>
        <p:nvSpPr>
          <p:cNvPr id="49" name="Text 9"/>
          <p:cNvSpPr/>
          <p:nvPr/>
        </p:nvSpPr>
        <p:spPr>
          <a:xfrm>
            <a:off x="9886950" y="2466975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C:21 F:22</a:t>
            </a:r>
            <a:endParaRPr lang="en-US" sz="1200" dirty="0"/>
          </a:p>
        </p:txBody>
      </p:sp>
      <p:sp>
        <p:nvSpPr>
          <p:cNvPr id="50" name="Text 9"/>
          <p:cNvSpPr/>
          <p:nvPr/>
        </p:nvSpPr>
        <p:spPr>
          <a:xfrm>
            <a:off x="9886950" y="2647950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H:20</a:t>
            </a:r>
            <a:endParaRPr lang="en-US" sz="1200" dirty="0"/>
          </a:p>
        </p:txBody>
      </p:sp>
      <p:sp>
        <p:nvSpPr>
          <p:cNvPr id="51" name="Text 9"/>
          <p:cNvSpPr/>
          <p:nvPr/>
        </p:nvSpPr>
        <p:spPr>
          <a:xfrm>
            <a:off x="9886950" y="284797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52" name="Text 9"/>
          <p:cNvSpPr/>
          <p:nvPr/>
        </p:nvSpPr>
        <p:spPr>
          <a:xfrm>
            <a:off x="9886950" y="301942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53" name="Text 8"/>
          <p:cNvSpPr/>
          <p:nvPr/>
        </p:nvSpPr>
        <p:spPr>
          <a:xfrm>
            <a:off x="504825" y="3095625"/>
            <a:ext cx="32861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 path</a:t>
            </a:r>
            <a:endParaRPr lang="en-US" sz="1600" dirty="0"/>
          </a:p>
        </p:txBody>
      </p:sp>
      <p:sp>
        <p:nvSpPr>
          <p:cNvPr id="54" name="Text 9"/>
          <p:cNvSpPr/>
          <p:nvPr/>
        </p:nvSpPr>
        <p:spPr>
          <a:xfrm>
            <a:off x="504825" y="3467100"/>
            <a:ext cx="3286125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 K</a:t>
            </a:r>
            <a:endParaRPr lang="en-US" sz="1300" dirty="0"/>
          </a:p>
        </p:txBody>
      </p:sp>
      <p:sp>
        <p:nvSpPr>
          <p:cNvPr id="55" name="Text 9"/>
          <p:cNvSpPr/>
          <p:nvPr/>
        </p:nvSpPr>
        <p:spPr>
          <a:xfrm>
            <a:off x="504825" y="3724275"/>
            <a:ext cx="3286125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Active: miss; immutable: miss</a:t>
            </a:r>
            <a:endParaRPr lang="en-US" sz="1300" dirty="0"/>
          </a:p>
        </p:txBody>
      </p:sp>
      <p:sp>
        <p:nvSpPr>
          <p:cNvPr id="56" name="Text 9"/>
          <p:cNvSpPr/>
          <p:nvPr/>
        </p:nvSpPr>
        <p:spPr>
          <a:xfrm>
            <a:off x="4295775" y="3495675"/>
            <a:ext cx="25241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Frozen MemTable</a:t>
            </a:r>
            <a:endParaRPr lang="en-US" sz="1000" dirty="0"/>
          </a:p>
        </p:txBody>
      </p:sp>
      <p:sp>
        <p:nvSpPr>
          <p:cNvPr id="57" name="Skiplist link"/>
          <p:cNvSpPr/>
          <p:nvPr/>
        </p:nvSpPr>
        <p:spPr>
          <a:xfrm>
            <a:off x="4772025" y="22574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8" name="Skiplist link"/>
          <p:cNvSpPr/>
          <p:nvPr/>
        </p:nvSpPr>
        <p:spPr>
          <a:xfrm>
            <a:off x="4772025" y="201930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9" name="Skiplist link"/>
          <p:cNvSpPr/>
          <p:nvPr/>
        </p:nvSpPr>
        <p:spPr>
          <a:xfrm>
            <a:off x="5276850" y="22574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0" name="Skiplist link"/>
          <p:cNvSpPr/>
          <p:nvPr/>
        </p:nvSpPr>
        <p:spPr>
          <a:xfrm>
            <a:off x="5276850" y="201930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1" name="Skiplist link"/>
          <p:cNvSpPr/>
          <p:nvPr/>
        </p:nvSpPr>
        <p:spPr>
          <a:xfrm>
            <a:off x="4524375" y="193357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2" name="Skiplist link"/>
          <p:cNvSpPr/>
          <p:nvPr/>
        </p:nvSpPr>
        <p:spPr>
          <a:xfrm>
            <a:off x="4962525" y="193357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3" name="Skiplist link"/>
          <p:cNvSpPr/>
          <p:nvPr/>
        </p:nvSpPr>
        <p:spPr>
          <a:xfrm>
            <a:off x="5467350" y="1933575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4" name="Text 9"/>
          <p:cNvSpPr/>
          <p:nvPr/>
        </p:nvSpPr>
        <p:spPr>
          <a:xfrm>
            <a:off x="4286250" y="184785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65" name="Text 9"/>
          <p:cNvSpPr/>
          <p:nvPr/>
        </p:nvSpPr>
        <p:spPr>
          <a:xfrm>
            <a:off x="4581525" y="184785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900" dirty="0"/>
          </a:p>
        </p:txBody>
      </p:sp>
      <p:sp>
        <p:nvSpPr>
          <p:cNvPr id="66" name="Text 9"/>
          <p:cNvSpPr/>
          <p:nvPr/>
        </p:nvSpPr>
        <p:spPr>
          <a:xfrm>
            <a:off x="5086350" y="184785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67" name="Text 9"/>
          <p:cNvSpPr/>
          <p:nvPr/>
        </p:nvSpPr>
        <p:spPr>
          <a:xfrm>
            <a:off x="6657975" y="184785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68" name="Skiplist link"/>
          <p:cNvSpPr/>
          <p:nvPr/>
        </p:nvSpPr>
        <p:spPr>
          <a:xfrm>
            <a:off x="4524375" y="2171700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9" name="Skiplist link"/>
          <p:cNvSpPr/>
          <p:nvPr/>
        </p:nvSpPr>
        <p:spPr>
          <a:xfrm>
            <a:off x="4962525" y="2171700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0" name="Skiplist link"/>
          <p:cNvSpPr/>
          <p:nvPr/>
        </p:nvSpPr>
        <p:spPr>
          <a:xfrm>
            <a:off x="5467350" y="2171700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1" name="Text 9"/>
          <p:cNvSpPr/>
          <p:nvPr/>
        </p:nvSpPr>
        <p:spPr>
          <a:xfrm>
            <a:off x="4286250" y="20859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72" name="Text 9"/>
          <p:cNvSpPr/>
          <p:nvPr/>
        </p:nvSpPr>
        <p:spPr>
          <a:xfrm>
            <a:off x="4581525" y="20859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900" dirty="0"/>
          </a:p>
        </p:txBody>
      </p:sp>
      <p:sp>
        <p:nvSpPr>
          <p:cNvPr id="73" name="Text 9"/>
          <p:cNvSpPr/>
          <p:nvPr/>
        </p:nvSpPr>
        <p:spPr>
          <a:xfrm>
            <a:off x="5086350" y="20859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74" name="Text 9"/>
          <p:cNvSpPr/>
          <p:nvPr/>
        </p:nvSpPr>
        <p:spPr>
          <a:xfrm>
            <a:off x="6657975" y="20859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75" name="Skiplist link"/>
          <p:cNvSpPr/>
          <p:nvPr/>
        </p:nvSpPr>
        <p:spPr>
          <a:xfrm>
            <a:off x="4524375" y="240982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6" name="Skiplist link"/>
          <p:cNvSpPr/>
          <p:nvPr/>
        </p:nvSpPr>
        <p:spPr>
          <a:xfrm>
            <a:off x="4962525" y="240982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7" name="Skiplist link"/>
          <p:cNvSpPr/>
          <p:nvPr/>
        </p:nvSpPr>
        <p:spPr>
          <a:xfrm>
            <a:off x="5467350" y="2409825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8" name="Text 9"/>
          <p:cNvSpPr/>
          <p:nvPr/>
        </p:nvSpPr>
        <p:spPr>
          <a:xfrm>
            <a:off x="4286250" y="23241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79" name="Text 9"/>
          <p:cNvSpPr/>
          <p:nvPr/>
        </p:nvSpPr>
        <p:spPr>
          <a:xfrm>
            <a:off x="4581525" y="23241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A:60</a:t>
            </a:r>
            <a:endParaRPr lang="en-US" sz="900" dirty="0"/>
          </a:p>
        </p:txBody>
      </p:sp>
      <p:sp>
        <p:nvSpPr>
          <p:cNvPr id="80" name="Text 9"/>
          <p:cNvSpPr/>
          <p:nvPr/>
        </p:nvSpPr>
        <p:spPr>
          <a:xfrm>
            <a:off x="5086350" y="23241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M:60</a:t>
            </a:r>
            <a:endParaRPr lang="en-US" sz="900" dirty="0"/>
          </a:p>
        </p:txBody>
      </p:sp>
      <p:sp>
        <p:nvSpPr>
          <p:cNvPr id="81" name="Text 9"/>
          <p:cNvSpPr/>
          <p:nvPr/>
        </p:nvSpPr>
        <p:spPr>
          <a:xfrm>
            <a:off x="6657975" y="23241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82" name="Skiplist link"/>
          <p:cNvSpPr/>
          <p:nvPr/>
        </p:nvSpPr>
        <p:spPr>
          <a:xfrm>
            <a:off x="4772025" y="421005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3" name="Skiplist link"/>
          <p:cNvSpPr/>
          <p:nvPr/>
        </p:nvSpPr>
        <p:spPr>
          <a:xfrm>
            <a:off x="5276850" y="421005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4" name="Skiplist link"/>
          <p:cNvSpPr/>
          <p:nvPr/>
        </p:nvSpPr>
        <p:spPr>
          <a:xfrm>
            <a:off x="5276850" y="39719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5" name="Skiplist link"/>
          <p:cNvSpPr/>
          <p:nvPr/>
        </p:nvSpPr>
        <p:spPr>
          <a:xfrm>
            <a:off x="4524375" y="3886200"/>
            <a:ext cx="56197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6" name="Skiplist link"/>
          <p:cNvSpPr/>
          <p:nvPr/>
        </p:nvSpPr>
        <p:spPr>
          <a:xfrm>
            <a:off x="5467350" y="3886200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7" name="Text 9"/>
          <p:cNvSpPr/>
          <p:nvPr/>
        </p:nvSpPr>
        <p:spPr>
          <a:xfrm>
            <a:off x="4286250" y="38004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88" name="Text 9"/>
          <p:cNvSpPr/>
          <p:nvPr/>
        </p:nvSpPr>
        <p:spPr>
          <a:xfrm>
            <a:off x="5086350" y="38004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89" name="Text 9"/>
          <p:cNvSpPr/>
          <p:nvPr/>
        </p:nvSpPr>
        <p:spPr>
          <a:xfrm>
            <a:off x="6657975" y="38004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90" name="Skiplist link"/>
          <p:cNvSpPr/>
          <p:nvPr/>
        </p:nvSpPr>
        <p:spPr>
          <a:xfrm>
            <a:off x="4524375" y="412432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1" name="Skiplist link"/>
          <p:cNvSpPr/>
          <p:nvPr/>
        </p:nvSpPr>
        <p:spPr>
          <a:xfrm>
            <a:off x="4962525" y="412432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2" name="Skiplist link"/>
          <p:cNvSpPr/>
          <p:nvPr/>
        </p:nvSpPr>
        <p:spPr>
          <a:xfrm>
            <a:off x="5467350" y="4124325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3" name="Text 9"/>
          <p:cNvSpPr/>
          <p:nvPr/>
        </p:nvSpPr>
        <p:spPr>
          <a:xfrm>
            <a:off x="4286250" y="40386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94" name="Text 9"/>
          <p:cNvSpPr/>
          <p:nvPr/>
        </p:nvSpPr>
        <p:spPr>
          <a:xfrm>
            <a:off x="4581525" y="40386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</a:t>
            </a:r>
            <a:endParaRPr lang="en-US" sz="900" dirty="0"/>
          </a:p>
        </p:txBody>
      </p:sp>
      <p:sp>
        <p:nvSpPr>
          <p:cNvPr id="95" name="Text 9"/>
          <p:cNvSpPr/>
          <p:nvPr/>
        </p:nvSpPr>
        <p:spPr>
          <a:xfrm>
            <a:off x="5086350" y="40386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96" name="Text 9"/>
          <p:cNvSpPr/>
          <p:nvPr/>
        </p:nvSpPr>
        <p:spPr>
          <a:xfrm>
            <a:off x="6657975" y="40386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97" name="Skiplist link"/>
          <p:cNvSpPr/>
          <p:nvPr/>
        </p:nvSpPr>
        <p:spPr>
          <a:xfrm>
            <a:off x="4524375" y="4362450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8" name="Skiplist link"/>
          <p:cNvSpPr/>
          <p:nvPr/>
        </p:nvSpPr>
        <p:spPr>
          <a:xfrm>
            <a:off x="4962525" y="4362450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9" name="Skiplist link"/>
          <p:cNvSpPr/>
          <p:nvPr/>
        </p:nvSpPr>
        <p:spPr>
          <a:xfrm>
            <a:off x="5467350" y="4362450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0" name="Text 9"/>
          <p:cNvSpPr/>
          <p:nvPr/>
        </p:nvSpPr>
        <p:spPr>
          <a:xfrm>
            <a:off x="4286250" y="427672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101" name="Text 9"/>
          <p:cNvSpPr/>
          <p:nvPr/>
        </p:nvSpPr>
        <p:spPr>
          <a:xfrm>
            <a:off x="4581525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H:50</a:t>
            </a:r>
            <a:endParaRPr lang="en-US" sz="900" dirty="0"/>
          </a:p>
        </p:txBody>
      </p:sp>
      <p:sp>
        <p:nvSpPr>
          <p:cNvPr id="102" name="Text 9"/>
          <p:cNvSpPr/>
          <p:nvPr/>
        </p:nvSpPr>
        <p:spPr>
          <a:xfrm>
            <a:off x="5086350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M:40</a:t>
            </a:r>
            <a:endParaRPr lang="en-US" sz="900" dirty="0"/>
          </a:p>
        </p:txBody>
      </p:sp>
      <p:sp>
        <p:nvSpPr>
          <p:cNvPr id="103" name="Text 9"/>
          <p:cNvSpPr/>
          <p:nvPr/>
        </p:nvSpPr>
        <p:spPr>
          <a:xfrm>
            <a:off x="6657975" y="427672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104" name="Read route"/>
          <p:cNvSpPr/>
          <p:nvPr/>
        </p:nvSpPr>
        <p:spPr>
          <a:xfrm>
            <a:off x="1924050" y="1743075"/>
            <a:ext cx="2143125" cy="0"/>
          </a:xfrm>
          <a:prstGeom prst="line">
            <a:avLst/>
          </a:prstGeom>
          <a:ln w="25400">
            <a:solidFill>
              <a:srgbClr val="E49313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5" name="Read route"/>
          <p:cNvSpPr/>
          <p:nvPr/>
        </p:nvSpPr>
        <p:spPr>
          <a:xfrm>
            <a:off x="4067175" y="1743075"/>
            <a:ext cx="0" cy="2381250"/>
          </a:xfrm>
          <a:prstGeom prst="line">
            <a:avLst/>
          </a:prstGeom>
          <a:ln w="25400">
            <a:solidFill>
              <a:srgbClr val="E49313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6" name="Read route"/>
          <p:cNvSpPr/>
          <p:nvPr/>
        </p:nvSpPr>
        <p:spPr>
          <a:xfrm>
            <a:off x="4067175" y="4124325"/>
            <a:ext cx="171450" cy="0"/>
          </a:xfrm>
          <a:prstGeom prst="line">
            <a:avLst/>
          </a:prstGeom>
          <a:ln w="25400">
            <a:solidFill>
              <a:srgbClr val="E49313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7" name="Text 9"/>
          <p:cNvSpPr/>
          <p:nvPr/>
        </p:nvSpPr>
        <p:spPr>
          <a:xfrm>
            <a:off x="4480560" y="1527048"/>
            <a:ext cx="2148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Skiplist</a:t>
            </a:r>
            <a:endParaRPr lang="en-US" sz="1000" dirty="0"/>
          </a:p>
        </p:txBody>
      </p:sp>
    </p:spTree>
  </p:cSld>
  <p:clrMapOvr>
    <a:masterClrMapping/>
  </p:clrMapOvr>
  <p:transition advClick="0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1097280"/>
            <a:ext cx="1417320" cy="1298448"/>
          </a:xfrm>
          <a:prstGeom prst="roundRect">
            <a:avLst>
              <a:gd name="adj" fmla="val 8451"/>
            </a:avLst>
          </a:prstGeom>
          <a:solidFill>
            <a:srgbClr val="FFFFFF"/>
          </a:solidFill>
          <a:ln w="15240">
            <a:solidFill>
              <a:srgbClr val="C8D0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40080" y="1234440"/>
            <a:ext cx="1143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640080" y="1609344"/>
            <a:ext cx="1143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2F6F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GET(K)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40080" y="1975104"/>
            <a:ext cx="1143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orange: current lookup</a:t>
            </a:r>
            <a:endParaRPr lang="en-US" sz="900" dirty="0"/>
          </a:p>
        </p:txBody>
      </p:sp>
      <p:sp>
        <p:nvSpPr>
          <p:cNvPr id="6" name="Shape 7"/>
          <p:cNvSpPr/>
          <p:nvPr/>
        </p:nvSpPr>
        <p:spPr>
          <a:xfrm>
            <a:off x="4242816" y="1051560"/>
            <a:ext cx="2633472" cy="1865376"/>
          </a:xfrm>
          <a:prstGeom prst="roundRect">
            <a:avLst>
              <a:gd name="adj" fmla="val 588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8"/>
          <p:cNvSpPr/>
          <p:nvPr/>
        </p:nvSpPr>
        <p:spPr>
          <a:xfrm>
            <a:off x="4480560" y="1216152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Active MemTable</a:t>
            </a:r>
            <a:endParaRPr lang="en-US" sz="1700" dirty="0"/>
          </a:p>
        </p:txBody>
      </p:sp>
      <p:sp>
        <p:nvSpPr>
          <p:cNvPr id="9" name="Shape 12"/>
          <p:cNvSpPr/>
          <p:nvPr/>
        </p:nvSpPr>
        <p:spPr>
          <a:xfrm>
            <a:off x="7360920" y="941832"/>
            <a:ext cx="4315968" cy="4892040"/>
          </a:xfrm>
          <a:prstGeom prst="roundRect">
            <a:avLst>
              <a:gd name="adj" fmla="val 2542"/>
            </a:avLst>
          </a:prstGeom>
          <a:solidFill>
            <a:srgbClr val="FCFDFE"/>
          </a:solidFill>
          <a:ln w="15240">
            <a:solidFill>
              <a:srgbClr val="D4DA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13"/>
          <p:cNvSpPr/>
          <p:nvPr/>
        </p:nvSpPr>
        <p:spPr>
          <a:xfrm>
            <a:off x="7571232" y="1097280"/>
            <a:ext cx="3840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Disk: immutable SSTables</a:t>
            </a:r>
            <a:endParaRPr lang="en-US" sz="1900" dirty="0"/>
          </a:p>
        </p:txBody>
      </p:sp>
      <p:sp>
        <p:nvSpPr>
          <p:cNvPr id="11" name="Text 14"/>
          <p:cNvSpPr/>
          <p:nvPr/>
        </p:nvSpPr>
        <p:spPr>
          <a:xfrm>
            <a:off x="7571232" y="186537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L0</a:t>
            </a:r>
            <a:endParaRPr lang="en-US" sz="1600" dirty="0"/>
          </a:p>
        </p:txBody>
      </p:sp>
      <p:sp>
        <p:nvSpPr>
          <p:cNvPr id="12" name="Text 15"/>
          <p:cNvSpPr/>
          <p:nvPr/>
        </p:nvSpPr>
        <p:spPr>
          <a:xfrm>
            <a:off x="7571232" y="3538728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</a:t>
            </a:r>
            <a:endParaRPr lang="en-US" sz="1600" dirty="0"/>
          </a:p>
        </p:txBody>
      </p:sp>
      <p:sp>
        <p:nvSpPr>
          <p:cNvPr id="13" name="Text 16"/>
          <p:cNvSpPr/>
          <p:nvPr/>
        </p:nvSpPr>
        <p:spPr>
          <a:xfrm>
            <a:off x="7571232" y="497433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L2</a:t>
            </a:r>
            <a:endParaRPr lang="en-US" sz="1600" dirty="0"/>
          </a:p>
        </p:txBody>
      </p:sp>
      <p:sp>
        <p:nvSpPr>
          <p:cNvPr id="14" name="Shape 17"/>
          <p:cNvSpPr/>
          <p:nvPr/>
        </p:nvSpPr>
        <p:spPr>
          <a:xfrm>
            <a:off x="8028432" y="2039112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8"/>
          <p:cNvSpPr/>
          <p:nvPr/>
        </p:nvSpPr>
        <p:spPr>
          <a:xfrm>
            <a:off x="8028432" y="3712464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9"/>
          <p:cNvSpPr/>
          <p:nvPr/>
        </p:nvSpPr>
        <p:spPr>
          <a:xfrm>
            <a:off x="8028432" y="5138928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20"/>
          <p:cNvSpPr/>
          <p:nvPr/>
        </p:nvSpPr>
        <p:spPr>
          <a:xfrm>
            <a:off x="502920" y="4754880"/>
            <a:ext cx="6373368" cy="1078992"/>
          </a:xfrm>
          <a:prstGeom prst="roundRect">
            <a:avLst>
              <a:gd name="adj" fmla="val 10169"/>
            </a:avLst>
          </a:prstGeom>
          <a:solidFill>
            <a:srgbClr val="FFFFFF"/>
          </a:solidFill>
          <a:ln w="1524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21"/>
          <p:cNvSpPr/>
          <p:nvPr/>
        </p:nvSpPr>
        <p:spPr>
          <a:xfrm>
            <a:off x="758952" y="4919472"/>
            <a:ext cx="58795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700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SSTable #5: the Bloom filter says possibly present.</a:t>
            </a:r>
            <a:endParaRPr lang="en-US" sz="1700" dirty="0"/>
          </a:p>
        </p:txBody>
      </p:sp>
      <p:sp>
        <p:nvSpPr>
          <p:cNvPr id="19" name="Text 22"/>
          <p:cNvSpPr/>
          <p:nvPr/>
        </p:nvSpPr>
        <p:spPr>
          <a:xfrm>
            <a:off x="758952" y="5524500"/>
            <a:ext cx="5879592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 its index to confirm K and locate the data.</a:t>
            </a:r>
            <a:endParaRPr lang="en-US" sz="1100" dirty="0"/>
          </a:p>
        </p:txBody>
      </p:sp>
      <p:sp>
        <p:nvSpPr>
          <p:cNvPr id="20" name="Shape 28"/>
          <p:cNvSpPr/>
          <p:nvPr/>
        </p:nvSpPr>
        <p:spPr>
          <a:xfrm>
            <a:off x="8183880" y="3971925"/>
            <a:ext cx="1426464" cy="847725"/>
          </a:xfrm>
          <a:prstGeom prst="roundRect">
            <a:avLst>
              <a:gd name="adj" fmla="val 1184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29"/>
          <p:cNvSpPr/>
          <p:nvPr/>
        </p:nvSpPr>
        <p:spPr>
          <a:xfrm>
            <a:off x="8275320" y="4029075"/>
            <a:ext cx="1243584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 file A</a:t>
            </a:r>
            <a:endParaRPr lang="en-US" sz="1100" dirty="0"/>
          </a:p>
        </p:txBody>
      </p:sp>
      <p:sp>
        <p:nvSpPr>
          <p:cNvPr id="22" name="Text 30"/>
          <p:cNvSpPr/>
          <p:nvPr/>
        </p:nvSpPr>
        <p:spPr>
          <a:xfrm>
            <a:off x="8275320" y="4514850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23" name="Text 31"/>
          <p:cNvSpPr/>
          <p:nvPr/>
        </p:nvSpPr>
        <p:spPr>
          <a:xfrm>
            <a:off x="8275320" y="42005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A:12 C:11</a:t>
            </a:r>
            <a:endParaRPr lang="en-US" sz="1000" dirty="0"/>
          </a:p>
        </p:txBody>
      </p:sp>
      <p:sp>
        <p:nvSpPr>
          <p:cNvPr id="24" name="Shape 32"/>
          <p:cNvSpPr/>
          <p:nvPr/>
        </p:nvSpPr>
        <p:spPr>
          <a:xfrm>
            <a:off x="9756648" y="3971925"/>
            <a:ext cx="1426464" cy="847725"/>
          </a:xfrm>
          <a:prstGeom prst="roundRect">
            <a:avLst>
              <a:gd name="adj" fmla="val 1184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33"/>
          <p:cNvSpPr/>
          <p:nvPr/>
        </p:nvSpPr>
        <p:spPr>
          <a:xfrm>
            <a:off x="9848088" y="4029075"/>
            <a:ext cx="1243584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 file B</a:t>
            </a:r>
            <a:endParaRPr lang="en-US" sz="1100" dirty="0"/>
          </a:p>
        </p:txBody>
      </p:sp>
      <p:sp>
        <p:nvSpPr>
          <p:cNvPr id="26" name="Text 34"/>
          <p:cNvSpPr/>
          <p:nvPr/>
        </p:nvSpPr>
        <p:spPr>
          <a:xfrm>
            <a:off x="9848088" y="4514850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27" name="Text 35"/>
          <p:cNvSpPr/>
          <p:nvPr/>
        </p:nvSpPr>
        <p:spPr>
          <a:xfrm>
            <a:off x="9848088" y="42005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H:2 K:6</a:t>
            </a:r>
            <a:endParaRPr lang="en-US" sz="1000" dirty="0"/>
          </a:p>
        </p:txBody>
      </p:sp>
      <p:sp>
        <p:nvSpPr>
          <p:cNvPr id="28" name="Text 36"/>
          <p:cNvSpPr/>
          <p:nvPr/>
        </p:nvSpPr>
        <p:spPr>
          <a:xfrm>
            <a:off x="8247888" y="4876800"/>
            <a:ext cx="28895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F6F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non-overlapping ranges</a:t>
            </a:r>
            <a:endParaRPr lang="en-US" sz="1100" dirty="0"/>
          </a:p>
        </p:txBody>
      </p:sp>
      <p:sp>
        <p:nvSpPr>
          <p:cNvPr id="29" name="Text 37">
            <a:hlinkClick r:id="rId3" action="ppaction://hlinksldjump" tooltip="← Back"/>
          </p:cNvPr>
          <p:cNvSpPr/>
          <p:nvPr/>
        </p:nvSpPr>
        <p:spPr>
          <a:xfrm>
            <a:off x="502920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 action="ppaction://hlinksldjump" tooltip="← Bac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← Back</a:t>
            </a:r>
            <a:endParaRPr lang="en-US" sz="1050" dirty="0"/>
          </a:p>
        </p:txBody>
      </p:sp>
      <p:sp>
        <p:nvSpPr>
          <p:cNvPr id="30" name="Text 38">
            <a:hlinkClick r:id="rId4" action="ppaction://hlinksldjump" tooltip="Reset"/>
          </p:cNvPr>
          <p:cNvSpPr/>
          <p:nvPr/>
        </p:nvSpPr>
        <p:spPr>
          <a:xfrm>
            <a:off x="1243584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 action="ppaction://hlinksldjump" tooltip="Rese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Reset</a:t>
            </a:r>
            <a:endParaRPr lang="en-US" sz="1050" dirty="0"/>
          </a:p>
        </p:txBody>
      </p:sp>
      <p:sp>
        <p:nvSpPr>
          <p:cNvPr id="31" name="Text 39">
            <a:hlinkClick r:id="rId5" action="ppaction://hlinksldjump" tooltip="Read index + data"/>
          </p:cNvPr>
          <p:cNvSpPr/>
          <p:nvPr/>
        </p:nvSpPr>
        <p:spPr>
          <a:xfrm>
            <a:off x="4238625" y="6038850"/>
            <a:ext cx="2638425" cy="447675"/>
          </a:xfrm>
          <a:prstGeom prst="rect">
            <a:avLst/>
          </a:prstGeom>
          <a:solidFill>
            <a:srgbClr val="2E70FA"/>
          </a:solidFill>
          <a:ln w="12700">
            <a:solidFill>
              <a:srgbClr val="2E70F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u="sng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5" action="ppaction://hlinksldjump" tooltip="Read index + data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Read index + data</a:t>
            </a:r>
            <a:endParaRPr lang="en-US" sz="1500" dirty="0"/>
          </a:p>
        </p:txBody>
      </p:sp>
      <p:sp>
        <p:nvSpPr>
          <p:cNvPr id="32" name="Text 40"/>
          <p:cNvSpPr/>
          <p:nvPr/>
        </p:nvSpPr>
        <p:spPr>
          <a:xfrm>
            <a:off x="5667375" y="6581775"/>
            <a:ext cx="120967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50" dirty="0">
                <a:solidFill>
                  <a:srgbClr val="8B96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47 / 63</a:t>
            </a:r>
            <a:endParaRPr lang="en-US" sz="950" dirty="0"/>
          </a:p>
        </p:txBody>
      </p:sp>
      <p:sp>
        <p:nvSpPr>
          <p:cNvPr id="33" name="Shape 7"/>
          <p:cNvSpPr/>
          <p:nvPr/>
        </p:nvSpPr>
        <p:spPr>
          <a:xfrm>
            <a:off x="4238625" y="3086100"/>
            <a:ext cx="2638425" cy="1495425"/>
          </a:xfrm>
          <a:prstGeom prst="roundRect">
            <a:avLst>
              <a:gd name="adj" fmla="val 5882"/>
            </a:avLst>
          </a:prstGeom>
          <a:solidFill>
            <a:srgbClr val="FFF2DC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8"/>
          <p:cNvSpPr/>
          <p:nvPr/>
        </p:nvSpPr>
        <p:spPr>
          <a:xfrm>
            <a:off x="4333875" y="3181350"/>
            <a:ext cx="2447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Immutable MemTable</a:t>
            </a:r>
            <a:endParaRPr lang="en-US" sz="1600" dirty="0"/>
          </a:p>
        </p:txBody>
      </p:sp>
      <p:sp>
        <p:nvSpPr>
          <p:cNvPr id="35" name="Text 30"/>
          <p:cNvSpPr/>
          <p:nvPr/>
        </p:nvSpPr>
        <p:spPr>
          <a:xfrm>
            <a:off x="8275320" y="4657725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9848088" y="4657725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37" name="Text 9"/>
          <p:cNvSpPr/>
          <p:nvPr/>
        </p:nvSpPr>
        <p:spPr>
          <a:xfrm>
            <a:off x="7553325" y="5334000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filter: definitely absent or possibly present</a:t>
            </a:r>
            <a:endParaRPr lang="en-US" sz="1000" dirty="0"/>
          </a:p>
        </p:txBody>
      </p:sp>
      <p:sp>
        <p:nvSpPr>
          <p:cNvPr id="38" name="Text 9"/>
          <p:cNvSpPr/>
          <p:nvPr/>
        </p:nvSpPr>
        <p:spPr>
          <a:xfrm>
            <a:off x="7553325" y="5553075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file: key to position in the data file</a:t>
            </a:r>
            <a:endParaRPr lang="en-US" sz="1000" dirty="0"/>
          </a:p>
        </p:txBody>
      </p:sp>
      <p:sp>
        <p:nvSpPr>
          <p:cNvPr id="39" name="Text 31"/>
          <p:cNvSpPr/>
          <p:nvPr/>
        </p:nvSpPr>
        <p:spPr>
          <a:xfrm>
            <a:off x="8275320" y="43529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D:8 F:9</a:t>
            </a:r>
            <a:endParaRPr lang="en-US" sz="1000" dirty="0"/>
          </a:p>
        </p:txBody>
      </p:sp>
      <p:sp>
        <p:nvSpPr>
          <p:cNvPr id="40" name="Text 35"/>
          <p:cNvSpPr/>
          <p:nvPr/>
        </p:nvSpPr>
        <p:spPr>
          <a:xfrm>
            <a:off x="9848088" y="43529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L:7 M:5</a:t>
            </a:r>
            <a:endParaRPr lang="en-US" sz="1000" dirty="0"/>
          </a:p>
        </p:txBody>
      </p:sp>
      <p:sp>
        <p:nvSpPr>
          <p:cNvPr id="41" name="Shape 24"/>
          <p:cNvSpPr/>
          <p:nvPr/>
        </p:nvSpPr>
        <p:spPr>
          <a:xfrm>
            <a:off x="8048625" y="2200275"/>
            <a:ext cx="1619250" cy="1047750"/>
          </a:xfrm>
          <a:prstGeom prst="roundRect">
            <a:avLst>
              <a:gd name="adj" fmla="val 11842"/>
            </a:avLst>
          </a:prstGeom>
          <a:solidFill>
            <a:srgbClr val="FFF2DC"/>
          </a:solidFill>
          <a:ln w="15240">
            <a:solidFill>
              <a:srgbClr val="E9A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2" name="Text 8"/>
          <p:cNvSpPr/>
          <p:nvPr/>
        </p:nvSpPr>
        <p:spPr>
          <a:xfrm>
            <a:off x="8124825" y="2247900"/>
            <a:ext cx="1485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SSTable #5 (newest)</a:t>
            </a:r>
            <a:endParaRPr lang="en-US" sz="1100" dirty="0"/>
          </a:p>
        </p:txBody>
      </p:sp>
      <p:sp>
        <p:nvSpPr>
          <p:cNvPr id="43" name="Text 9"/>
          <p:cNvSpPr/>
          <p:nvPr/>
        </p:nvSpPr>
        <p:spPr>
          <a:xfrm>
            <a:off x="8124825" y="2466975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A:30 H:31</a:t>
            </a:r>
            <a:endParaRPr lang="en-US" sz="1200" dirty="0"/>
          </a:p>
        </p:txBody>
      </p:sp>
      <p:sp>
        <p:nvSpPr>
          <p:cNvPr id="44" name="Text 9"/>
          <p:cNvSpPr/>
          <p:nvPr/>
        </p:nvSpPr>
        <p:spPr>
          <a:xfrm>
            <a:off x="8124825" y="2647950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K:32</a:t>
            </a:r>
            <a:endParaRPr lang="en-US" sz="1200" dirty="0"/>
          </a:p>
        </p:txBody>
      </p:sp>
      <p:sp>
        <p:nvSpPr>
          <p:cNvPr id="45" name="Text 9"/>
          <p:cNvSpPr/>
          <p:nvPr/>
        </p:nvSpPr>
        <p:spPr>
          <a:xfrm>
            <a:off x="8124825" y="284797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BF: possibly present</a:t>
            </a:r>
            <a:endParaRPr lang="en-US" sz="1000" dirty="0"/>
          </a:p>
        </p:txBody>
      </p:sp>
      <p:sp>
        <p:nvSpPr>
          <p:cNvPr id="46" name="Text 9"/>
          <p:cNvSpPr/>
          <p:nvPr/>
        </p:nvSpPr>
        <p:spPr>
          <a:xfrm>
            <a:off x="8124825" y="301942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47" name="Shape 24"/>
          <p:cNvSpPr/>
          <p:nvPr/>
        </p:nvSpPr>
        <p:spPr>
          <a:xfrm>
            <a:off x="9810750" y="2200275"/>
            <a:ext cx="1619250" cy="1047750"/>
          </a:xfrm>
          <a:prstGeom prst="roundRect">
            <a:avLst>
              <a:gd name="adj" fmla="val 11842"/>
            </a:avLst>
          </a:prstGeom>
          <a:solidFill>
            <a:srgbClr val="E5F6EF"/>
          </a:solidFill>
          <a:ln w="15240">
            <a:solidFill>
              <a:srgbClr val="9CDB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8" name="Text 8"/>
          <p:cNvSpPr/>
          <p:nvPr/>
        </p:nvSpPr>
        <p:spPr>
          <a:xfrm>
            <a:off x="9886950" y="2247900"/>
            <a:ext cx="1485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SSTable #4</a:t>
            </a:r>
            <a:endParaRPr lang="en-US" sz="1100" dirty="0"/>
          </a:p>
        </p:txBody>
      </p:sp>
      <p:sp>
        <p:nvSpPr>
          <p:cNvPr id="49" name="Text 9"/>
          <p:cNvSpPr/>
          <p:nvPr/>
        </p:nvSpPr>
        <p:spPr>
          <a:xfrm>
            <a:off x="9886950" y="2466975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C:21 F:22</a:t>
            </a:r>
            <a:endParaRPr lang="en-US" sz="1200" dirty="0"/>
          </a:p>
        </p:txBody>
      </p:sp>
      <p:sp>
        <p:nvSpPr>
          <p:cNvPr id="50" name="Text 9"/>
          <p:cNvSpPr/>
          <p:nvPr/>
        </p:nvSpPr>
        <p:spPr>
          <a:xfrm>
            <a:off x="9886950" y="2647950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H:20</a:t>
            </a:r>
            <a:endParaRPr lang="en-US" sz="1200" dirty="0"/>
          </a:p>
        </p:txBody>
      </p:sp>
      <p:sp>
        <p:nvSpPr>
          <p:cNvPr id="51" name="Text 9"/>
          <p:cNvSpPr/>
          <p:nvPr/>
        </p:nvSpPr>
        <p:spPr>
          <a:xfrm>
            <a:off x="9886950" y="284797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52" name="Text 9"/>
          <p:cNvSpPr/>
          <p:nvPr/>
        </p:nvSpPr>
        <p:spPr>
          <a:xfrm>
            <a:off x="9886950" y="301942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53" name="Text 8"/>
          <p:cNvSpPr/>
          <p:nvPr/>
        </p:nvSpPr>
        <p:spPr>
          <a:xfrm>
            <a:off x="504825" y="3095625"/>
            <a:ext cx="32861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 path</a:t>
            </a:r>
            <a:endParaRPr lang="en-US" sz="1600" dirty="0"/>
          </a:p>
        </p:txBody>
      </p:sp>
      <p:sp>
        <p:nvSpPr>
          <p:cNvPr id="54" name="Text 9"/>
          <p:cNvSpPr/>
          <p:nvPr/>
        </p:nvSpPr>
        <p:spPr>
          <a:xfrm>
            <a:off x="504825" y="3467100"/>
            <a:ext cx="3286125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 K</a:t>
            </a:r>
            <a:endParaRPr lang="en-US" sz="1300" dirty="0"/>
          </a:p>
        </p:txBody>
      </p:sp>
      <p:sp>
        <p:nvSpPr>
          <p:cNvPr id="55" name="Text 9"/>
          <p:cNvSpPr/>
          <p:nvPr/>
        </p:nvSpPr>
        <p:spPr>
          <a:xfrm>
            <a:off x="504825" y="3724275"/>
            <a:ext cx="3286125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RAM: miss</a:t>
            </a:r>
            <a:endParaRPr lang="en-US" sz="1300" dirty="0"/>
          </a:p>
        </p:txBody>
      </p:sp>
      <p:sp>
        <p:nvSpPr>
          <p:cNvPr id="56" name="Text 9"/>
          <p:cNvSpPr/>
          <p:nvPr/>
        </p:nvSpPr>
        <p:spPr>
          <a:xfrm>
            <a:off x="504825" y="3981450"/>
            <a:ext cx="3286125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L0 #5 filter: positive</a:t>
            </a:r>
            <a:endParaRPr lang="en-US" sz="1300" dirty="0"/>
          </a:p>
        </p:txBody>
      </p:sp>
      <p:sp>
        <p:nvSpPr>
          <p:cNvPr id="57" name="Text 9"/>
          <p:cNvSpPr/>
          <p:nvPr/>
        </p:nvSpPr>
        <p:spPr>
          <a:xfrm>
            <a:off x="4295775" y="3495675"/>
            <a:ext cx="25241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Frozen MemTable</a:t>
            </a:r>
            <a:endParaRPr lang="en-US" sz="1000" dirty="0"/>
          </a:p>
        </p:txBody>
      </p:sp>
      <p:sp>
        <p:nvSpPr>
          <p:cNvPr id="58" name="Skiplist link"/>
          <p:cNvSpPr/>
          <p:nvPr/>
        </p:nvSpPr>
        <p:spPr>
          <a:xfrm>
            <a:off x="4772025" y="22574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9" name="Skiplist link"/>
          <p:cNvSpPr/>
          <p:nvPr/>
        </p:nvSpPr>
        <p:spPr>
          <a:xfrm>
            <a:off x="4772025" y="201930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0" name="Skiplist link"/>
          <p:cNvSpPr/>
          <p:nvPr/>
        </p:nvSpPr>
        <p:spPr>
          <a:xfrm>
            <a:off x="5276850" y="22574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1" name="Skiplist link"/>
          <p:cNvSpPr/>
          <p:nvPr/>
        </p:nvSpPr>
        <p:spPr>
          <a:xfrm>
            <a:off x="5276850" y="201930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2" name="Skiplist link"/>
          <p:cNvSpPr/>
          <p:nvPr/>
        </p:nvSpPr>
        <p:spPr>
          <a:xfrm>
            <a:off x="4524375" y="193357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3" name="Skiplist link"/>
          <p:cNvSpPr/>
          <p:nvPr/>
        </p:nvSpPr>
        <p:spPr>
          <a:xfrm>
            <a:off x="4962525" y="193357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4" name="Skiplist link"/>
          <p:cNvSpPr/>
          <p:nvPr/>
        </p:nvSpPr>
        <p:spPr>
          <a:xfrm>
            <a:off x="5467350" y="1933575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5" name="Text 9"/>
          <p:cNvSpPr/>
          <p:nvPr/>
        </p:nvSpPr>
        <p:spPr>
          <a:xfrm>
            <a:off x="4286250" y="184785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66" name="Text 9"/>
          <p:cNvSpPr/>
          <p:nvPr/>
        </p:nvSpPr>
        <p:spPr>
          <a:xfrm>
            <a:off x="4581525" y="184785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900" dirty="0"/>
          </a:p>
        </p:txBody>
      </p:sp>
      <p:sp>
        <p:nvSpPr>
          <p:cNvPr id="67" name="Text 9"/>
          <p:cNvSpPr/>
          <p:nvPr/>
        </p:nvSpPr>
        <p:spPr>
          <a:xfrm>
            <a:off x="5086350" y="184785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68" name="Text 9"/>
          <p:cNvSpPr/>
          <p:nvPr/>
        </p:nvSpPr>
        <p:spPr>
          <a:xfrm>
            <a:off x="6657975" y="184785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69" name="Skiplist link"/>
          <p:cNvSpPr/>
          <p:nvPr/>
        </p:nvSpPr>
        <p:spPr>
          <a:xfrm>
            <a:off x="4524375" y="2171700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0" name="Skiplist link"/>
          <p:cNvSpPr/>
          <p:nvPr/>
        </p:nvSpPr>
        <p:spPr>
          <a:xfrm>
            <a:off x="4962525" y="2171700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1" name="Skiplist link"/>
          <p:cNvSpPr/>
          <p:nvPr/>
        </p:nvSpPr>
        <p:spPr>
          <a:xfrm>
            <a:off x="5467350" y="2171700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2" name="Text 9"/>
          <p:cNvSpPr/>
          <p:nvPr/>
        </p:nvSpPr>
        <p:spPr>
          <a:xfrm>
            <a:off x="4286250" y="20859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73" name="Text 9"/>
          <p:cNvSpPr/>
          <p:nvPr/>
        </p:nvSpPr>
        <p:spPr>
          <a:xfrm>
            <a:off x="4581525" y="20859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900" dirty="0"/>
          </a:p>
        </p:txBody>
      </p:sp>
      <p:sp>
        <p:nvSpPr>
          <p:cNvPr id="74" name="Text 9"/>
          <p:cNvSpPr/>
          <p:nvPr/>
        </p:nvSpPr>
        <p:spPr>
          <a:xfrm>
            <a:off x="5086350" y="20859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75" name="Text 9"/>
          <p:cNvSpPr/>
          <p:nvPr/>
        </p:nvSpPr>
        <p:spPr>
          <a:xfrm>
            <a:off x="6657975" y="20859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76" name="Skiplist link"/>
          <p:cNvSpPr/>
          <p:nvPr/>
        </p:nvSpPr>
        <p:spPr>
          <a:xfrm>
            <a:off x="4524375" y="240982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7" name="Skiplist link"/>
          <p:cNvSpPr/>
          <p:nvPr/>
        </p:nvSpPr>
        <p:spPr>
          <a:xfrm>
            <a:off x="4962525" y="240982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8" name="Skiplist link"/>
          <p:cNvSpPr/>
          <p:nvPr/>
        </p:nvSpPr>
        <p:spPr>
          <a:xfrm>
            <a:off x="5467350" y="2409825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9" name="Text 9"/>
          <p:cNvSpPr/>
          <p:nvPr/>
        </p:nvSpPr>
        <p:spPr>
          <a:xfrm>
            <a:off x="4286250" y="23241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80" name="Text 9"/>
          <p:cNvSpPr/>
          <p:nvPr/>
        </p:nvSpPr>
        <p:spPr>
          <a:xfrm>
            <a:off x="4581525" y="23241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A:60</a:t>
            </a:r>
            <a:endParaRPr lang="en-US" sz="900" dirty="0"/>
          </a:p>
        </p:txBody>
      </p:sp>
      <p:sp>
        <p:nvSpPr>
          <p:cNvPr id="81" name="Text 9"/>
          <p:cNvSpPr/>
          <p:nvPr/>
        </p:nvSpPr>
        <p:spPr>
          <a:xfrm>
            <a:off x="5086350" y="23241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M:60</a:t>
            </a:r>
            <a:endParaRPr lang="en-US" sz="900" dirty="0"/>
          </a:p>
        </p:txBody>
      </p:sp>
      <p:sp>
        <p:nvSpPr>
          <p:cNvPr id="82" name="Text 9"/>
          <p:cNvSpPr/>
          <p:nvPr/>
        </p:nvSpPr>
        <p:spPr>
          <a:xfrm>
            <a:off x="6657975" y="23241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83" name="Skiplist link"/>
          <p:cNvSpPr/>
          <p:nvPr/>
        </p:nvSpPr>
        <p:spPr>
          <a:xfrm>
            <a:off x="4772025" y="421005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4" name="Skiplist link"/>
          <p:cNvSpPr/>
          <p:nvPr/>
        </p:nvSpPr>
        <p:spPr>
          <a:xfrm>
            <a:off x="5276850" y="421005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5" name="Skiplist link"/>
          <p:cNvSpPr/>
          <p:nvPr/>
        </p:nvSpPr>
        <p:spPr>
          <a:xfrm>
            <a:off x="5276850" y="39719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6" name="Skiplist link"/>
          <p:cNvSpPr/>
          <p:nvPr/>
        </p:nvSpPr>
        <p:spPr>
          <a:xfrm>
            <a:off x="4524375" y="3886200"/>
            <a:ext cx="56197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7" name="Skiplist link"/>
          <p:cNvSpPr/>
          <p:nvPr/>
        </p:nvSpPr>
        <p:spPr>
          <a:xfrm>
            <a:off x="5467350" y="3886200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8" name="Text 9"/>
          <p:cNvSpPr/>
          <p:nvPr/>
        </p:nvSpPr>
        <p:spPr>
          <a:xfrm>
            <a:off x="4286250" y="38004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89" name="Text 9"/>
          <p:cNvSpPr/>
          <p:nvPr/>
        </p:nvSpPr>
        <p:spPr>
          <a:xfrm>
            <a:off x="5086350" y="38004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90" name="Text 9"/>
          <p:cNvSpPr/>
          <p:nvPr/>
        </p:nvSpPr>
        <p:spPr>
          <a:xfrm>
            <a:off x="6657975" y="38004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91" name="Skiplist link"/>
          <p:cNvSpPr/>
          <p:nvPr/>
        </p:nvSpPr>
        <p:spPr>
          <a:xfrm>
            <a:off x="4524375" y="412432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2" name="Skiplist link"/>
          <p:cNvSpPr/>
          <p:nvPr/>
        </p:nvSpPr>
        <p:spPr>
          <a:xfrm>
            <a:off x="4962525" y="412432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3" name="Skiplist link"/>
          <p:cNvSpPr/>
          <p:nvPr/>
        </p:nvSpPr>
        <p:spPr>
          <a:xfrm>
            <a:off x="5467350" y="4124325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4" name="Text 9"/>
          <p:cNvSpPr/>
          <p:nvPr/>
        </p:nvSpPr>
        <p:spPr>
          <a:xfrm>
            <a:off x="4286250" y="40386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95" name="Text 9"/>
          <p:cNvSpPr/>
          <p:nvPr/>
        </p:nvSpPr>
        <p:spPr>
          <a:xfrm>
            <a:off x="4581525" y="40386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</a:t>
            </a:r>
            <a:endParaRPr lang="en-US" sz="900" dirty="0"/>
          </a:p>
        </p:txBody>
      </p:sp>
      <p:sp>
        <p:nvSpPr>
          <p:cNvPr id="96" name="Text 9"/>
          <p:cNvSpPr/>
          <p:nvPr/>
        </p:nvSpPr>
        <p:spPr>
          <a:xfrm>
            <a:off x="5086350" y="40386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97" name="Text 9"/>
          <p:cNvSpPr/>
          <p:nvPr/>
        </p:nvSpPr>
        <p:spPr>
          <a:xfrm>
            <a:off x="6657975" y="40386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98" name="Skiplist link"/>
          <p:cNvSpPr/>
          <p:nvPr/>
        </p:nvSpPr>
        <p:spPr>
          <a:xfrm>
            <a:off x="4524375" y="4362450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9" name="Skiplist link"/>
          <p:cNvSpPr/>
          <p:nvPr/>
        </p:nvSpPr>
        <p:spPr>
          <a:xfrm>
            <a:off x="4962525" y="4362450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0" name="Skiplist link"/>
          <p:cNvSpPr/>
          <p:nvPr/>
        </p:nvSpPr>
        <p:spPr>
          <a:xfrm>
            <a:off x="5467350" y="4362450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1" name="Text 9"/>
          <p:cNvSpPr/>
          <p:nvPr/>
        </p:nvSpPr>
        <p:spPr>
          <a:xfrm>
            <a:off x="4286250" y="427672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102" name="Text 9"/>
          <p:cNvSpPr/>
          <p:nvPr/>
        </p:nvSpPr>
        <p:spPr>
          <a:xfrm>
            <a:off x="4581525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H:50</a:t>
            </a:r>
            <a:endParaRPr lang="en-US" sz="900" dirty="0"/>
          </a:p>
        </p:txBody>
      </p:sp>
      <p:sp>
        <p:nvSpPr>
          <p:cNvPr id="103" name="Text 9"/>
          <p:cNvSpPr/>
          <p:nvPr/>
        </p:nvSpPr>
        <p:spPr>
          <a:xfrm>
            <a:off x="5086350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M:40</a:t>
            </a:r>
            <a:endParaRPr lang="en-US" sz="900" dirty="0"/>
          </a:p>
        </p:txBody>
      </p:sp>
      <p:sp>
        <p:nvSpPr>
          <p:cNvPr id="104" name="Text 9"/>
          <p:cNvSpPr/>
          <p:nvPr/>
        </p:nvSpPr>
        <p:spPr>
          <a:xfrm>
            <a:off x="6657975" y="427672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105" name="Read route"/>
          <p:cNvSpPr/>
          <p:nvPr/>
        </p:nvSpPr>
        <p:spPr>
          <a:xfrm>
            <a:off x="1924050" y="1743075"/>
            <a:ext cx="219075" cy="0"/>
          </a:xfrm>
          <a:prstGeom prst="line">
            <a:avLst/>
          </a:prstGeom>
          <a:ln w="25400">
            <a:solidFill>
              <a:srgbClr val="E49313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6" name="Read route"/>
          <p:cNvSpPr/>
          <p:nvPr/>
        </p:nvSpPr>
        <p:spPr>
          <a:xfrm flipV="1">
            <a:off x="2143125" y="857250"/>
            <a:ext cx="0" cy="885825"/>
          </a:xfrm>
          <a:prstGeom prst="line">
            <a:avLst/>
          </a:prstGeom>
          <a:ln w="25400">
            <a:solidFill>
              <a:srgbClr val="E49313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7" name="Read route"/>
          <p:cNvSpPr/>
          <p:nvPr/>
        </p:nvSpPr>
        <p:spPr>
          <a:xfrm>
            <a:off x="2143125" y="857250"/>
            <a:ext cx="4905375" cy="0"/>
          </a:xfrm>
          <a:prstGeom prst="line">
            <a:avLst/>
          </a:prstGeom>
          <a:ln w="25400">
            <a:solidFill>
              <a:srgbClr val="E49313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8" name="Read route"/>
          <p:cNvSpPr/>
          <p:nvPr/>
        </p:nvSpPr>
        <p:spPr>
          <a:xfrm>
            <a:off x="7048500" y="857250"/>
            <a:ext cx="0" cy="2076450"/>
          </a:xfrm>
          <a:prstGeom prst="line">
            <a:avLst/>
          </a:prstGeom>
          <a:ln w="25400">
            <a:solidFill>
              <a:srgbClr val="E49313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9" name="Read route"/>
          <p:cNvSpPr/>
          <p:nvPr/>
        </p:nvSpPr>
        <p:spPr>
          <a:xfrm>
            <a:off x="7048500" y="2933700"/>
            <a:ext cx="1000125" cy="0"/>
          </a:xfrm>
          <a:prstGeom prst="line">
            <a:avLst/>
          </a:prstGeom>
          <a:ln w="25400">
            <a:solidFill>
              <a:srgbClr val="E49313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10" name="Text 9"/>
          <p:cNvSpPr/>
          <p:nvPr/>
        </p:nvSpPr>
        <p:spPr>
          <a:xfrm>
            <a:off x="4480560" y="1527048"/>
            <a:ext cx="2148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Skiplist</a:t>
            </a:r>
            <a:endParaRPr lang="en-US" sz="1000" dirty="0"/>
          </a:p>
        </p:txBody>
      </p:sp>
      <p:sp>
        <p:nvSpPr>
          <p:cNvPr id="500" name="Rectangle 499">
            <a:extLst>
              <a:ext uri="{FF2B5EF4-FFF2-40B4-BE49-F238E27FC236}">
                <a16:creationId xmlns:a16="http://schemas.microsoft.com/office/drawing/2014/main" id="{9B0D64D9-259D-4ED6-8DEF-E7C54AB5B58B}"/>
              </a:ext>
            </a:extLst>
          </p:cNvPr>
          <p:cNvSpPr>
            <a:spLocks noGrp="1"/>
          </p:cNvSpPr>
          <p:nvPr/>
        </p:nvSpPr>
        <p:spPr>
          <a:xfrm>
            <a:off x="514350" y="2562225"/>
            <a:ext cx="3286125" cy="4667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125">
                <a:solidFill>
                  <a:srgbClr val="66727F"/>
                </a:solidFill>
                <a:latin typeface="Arial"/>
                <a:ea typeface="Arial"/>
                <a:cs typeface="Arial"/>
              </a:defRPr>
            </a:pPr>
            <a:r>
              <a:rPr sz="1125">
                <a:solidFill>
                  <a:srgbClr val="66727F"/>
                </a:solidFill>
                <a:latin typeface="Arial"/>
                <a:ea typeface="Arial"/>
                <a:cs typeface="Arial"/>
              </a:rPr>
              <a:t>Compact filters can stay in RAM.</a:t>
            </a:r>
          </a:p>
          <a:p>
            <a:pPr algn="ctr">
              <a:defRPr sz="1125">
                <a:solidFill>
                  <a:srgbClr val="66727F"/>
                </a:solidFill>
                <a:latin typeface="Arial"/>
                <a:ea typeface="Arial"/>
                <a:cs typeface="Arial"/>
              </a:defRPr>
            </a:pPr>
            <a:r>
              <a:rPr sz="1125">
                <a:solidFill>
                  <a:srgbClr val="66727F"/>
                </a:solidFill>
                <a:latin typeface="Arial"/>
                <a:ea typeface="Arial"/>
                <a:cs typeface="Arial"/>
              </a:rPr>
              <a:t>Cached checks need no filter disk I/O.</a:t>
            </a:r>
          </a:p>
        </p:txBody>
      </p:sp>
    </p:spTree>
  </p:cSld>
  <p:clrMapOvr>
    <a:masterClrMapping/>
  </p:clrMapOvr>
  <p:transition advClick="0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1097280"/>
            <a:ext cx="1417320" cy="1298448"/>
          </a:xfrm>
          <a:prstGeom prst="roundRect">
            <a:avLst>
              <a:gd name="adj" fmla="val 8451"/>
            </a:avLst>
          </a:prstGeom>
          <a:solidFill>
            <a:srgbClr val="FFFFFF"/>
          </a:solidFill>
          <a:ln w="15240">
            <a:solidFill>
              <a:srgbClr val="C8D0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40080" y="1234440"/>
            <a:ext cx="1143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640080" y="1609344"/>
            <a:ext cx="1143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2F6F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GET(K)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40080" y="1975104"/>
            <a:ext cx="1143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orange: current lookup</a:t>
            </a:r>
            <a:endParaRPr lang="en-US" sz="900" dirty="0"/>
          </a:p>
        </p:txBody>
      </p:sp>
      <p:sp>
        <p:nvSpPr>
          <p:cNvPr id="6" name="Shape 7"/>
          <p:cNvSpPr/>
          <p:nvPr/>
        </p:nvSpPr>
        <p:spPr>
          <a:xfrm>
            <a:off x="4242816" y="1051560"/>
            <a:ext cx="2633472" cy="1865376"/>
          </a:xfrm>
          <a:prstGeom prst="roundRect">
            <a:avLst>
              <a:gd name="adj" fmla="val 588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8"/>
          <p:cNvSpPr/>
          <p:nvPr/>
        </p:nvSpPr>
        <p:spPr>
          <a:xfrm>
            <a:off x="4480560" y="1216152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Active MemTable</a:t>
            </a:r>
            <a:endParaRPr lang="en-US" sz="1700" dirty="0"/>
          </a:p>
        </p:txBody>
      </p:sp>
      <p:sp>
        <p:nvSpPr>
          <p:cNvPr id="9" name="Shape 12"/>
          <p:cNvSpPr/>
          <p:nvPr/>
        </p:nvSpPr>
        <p:spPr>
          <a:xfrm>
            <a:off x="7360920" y="941832"/>
            <a:ext cx="4315968" cy="4892040"/>
          </a:xfrm>
          <a:prstGeom prst="roundRect">
            <a:avLst>
              <a:gd name="adj" fmla="val 2542"/>
            </a:avLst>
          </a:prstGeom>
          <a:solidFill>
            <a:srgbClr val="FCFDFE"/>
          </a:solidFill>
          <a:ln w="15240">
            <a:solidFill>
              <a:srgbClr val="D4DA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13"/>
          <p:cNvSpPr/>
          <p:nvPr/>
        </p:nvSpPr>
        <p:spPr>
          <a:xfrm>
            <a:off x="7571232" y="1097280"/>
            <a:ext cx="3840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Disk: immutable SSTables</a:t>
            </a:r>
            <a:endParaRPr lang="en-US" sz="1900" dirty="0"/>
          </a:p>
        </p:txBody>
      </p:sp>
      <p:sp>
        <p:nvSpPr>
          <p:cNvPr id="11" name="Text 14"/>
          <p:cNvSpPr/>
          <p:nvPr/>
        </p:nvSpPr>
        <p:spPr>
          <a:xfrm>
            <a:off x="7571232" y="186537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L0</a:t>
            </a:r>
            <a:endParaRPr lang="en-US" sz="1600" dirty="0"/>
          </a:p>
        </p:txBody>
      </p:sp>
      <p:sp>
        <p:nvSpPr>
          <p:cNvPr id="12" name="Text 15"/>
          <p:cNvSpPr/>
          <p:nvPr/>
        </p:nvSpPr>
        <p:spPr>
          <a:xfrm>
            <a:off x="7571232" y="3538728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</a:t>
            </a:r>
            <a:endParaRPr lang="en-US" sz="1600" dirty="0"/>
          </a:p>
        </p:txBody>
      </p:sp>
      <p:sp>
        <p:nvSpPr>
          <p:cNvPr id="13" name="Text 16"/>
          <p:cNvSpPr/>
          <p:nvPr/>
        </p:nvSpPr>
        <p:spPr>
          <a:xfrm>
            <a:off x="7571232" y="497433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L2</a:t>
            </a:r>
            <a:endParaRPr lang="en-US" sz="1600" dirty="0"/>
          </a:p>
        </p:txBody>
      </p:sp>
      <p:sp>
        <p:nvSpPr>
          <p:cNvPr id="14" name="Shape 17"/>
          <p:cNvSpPr/>
          <p:nvPr/>
        </p:nvSpPr>
        <p:spPr>
          <a:xfrm>
            <a:off x="8028432" y="2039112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8"/>
          <p:cNvSpPr/>
          <p:nvPr/>
        </p:nvSpPr>
        <p:spPr>
          <a:xfrm>
            <a:off x="8028432" y="3712464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9"/>
          <p:cNvSpPr/>
          <p:nvPr/>
        </p:nvSpPr>
        <p:spPr>
          <a:xfrm>
            <a:off x="8028432" y="5138928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20"/>
          <p:cNvSpPr/>
          <p:nvPr/>
        </p:nvSpPr>
        <p:spPr>
          <a:xfrm>
            <a:off x="502920" y="4754880"/>
            <a:ext cx="6373368" cy="1078992"/>
          </a:xfrm>
          <a:prstGeom prst="roundRect">
            <a:avLst>
              <a:gd name="adj" fmla="val 10169"/>
            </a:avLst>
          </a:prstGeom>
          <a:solidFill>
            <a:srgbClr val="FFFFFF"/>
          </a:solidFill>
          <a:ln w="1524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21"/>
          <p:cNvSpPr/>
          <p:nvPr/>
        </p:nvSpPr>
        <p:spPr>
          <a:xfrm>
            <a:off x="758952" y="4919472"/>
            <a:ext cx="58795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700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Return K:32 from SSTable #5.</a:t>
            </a:r>
            <a:endParaRPr lang="en-US" sz="1700" dirty="0"/>
          </a:p>
        </p:txBody>
      </p:sp>
      <p:sp>
        <p:nvSpPr>
          <p:cNvPr id="19" name="Text 22"/>
          <p:cNvSpPr/>
          <p:nvPr/>
        </p:nvSpPr>
        <p:spPr>
          <a:xfrm>
            <a:off x="758952" y="5524500"/>
            <a:ext cx="5879592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index finds K. This newer value overrides K:6 in L1.</a:t>
            </a:r>
            <a:endParaRPr lang="en-US" sz="1100" dirty="0"/>
          </a:p>
        </p:txBody>
      </p:sp>
      <p:sp>
        <p:nvSpPr>
          <p:cNvPr id="20" name="Shape 28"/>
          <p:cNvSpPr/>
          <p:nvPr/>
        </p:nvSpPr>
        <p:spPr>
          <a:xfrm>
            <a:off x="8183880" y="3971925"/>
            <a:ext cx="1426464" cy="847725"/>
          </a:xfrm>
          <a:prstGeom prst="roundRect">
            <a:avLst>
              <a:gd name="adj" fmla="val 1184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29"/>
          <p:cNvSpPr/>
          <p:nvPr/>
        </p:nvSpPr>
        <p:spPr>
          <a:xfrm>
            <a:off x="8275320" y="4029075"/>
            <a:ext cx="1243584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 file A</a:t>
            </a:r>
            <a:endParaRPr lang="en-US" sz="1100" dirty="0"/>
          </a:p>
        </p:txBody>
      </p:sp>
      <p:sp>
        <p:nvSpPr>
          <p:cNvPr id="22" name="Text 30"/>
          <p:cNvSpPr/>
          <p:nvPr/>
        </p:nvSpPr>
        <p:spPr>
          <a:xfrm>
            <a:off x="8275320" y="4514850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23" name="Text 31"/>
          <p:cNvSpPr/>
          <p:nvPr/>
        </p:nvSpPr>
        <p:spPr>
          <a:xfrm>
            <a:off x="8275320" y="42005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A:12 C:11</a:t>
            </a:r>
            <a:endParaRPr lang="en-US" sz="1000" dirty="0"/>
          </a:p>
        </p:txBody>
      </p:sp>
      <p:sp>
        <p:nvSpPr>
          <p:cNvPr id="24" name="Shape 32"/>
          <p:cNvSpPr/>
          <p:nvPr/>
        </p:nvSpPr>
        <p:spPr>
          <a:xfrm>
            <a:off x="9756648" y="3971925"/>
            <a:ext cx="1426464" cy="847725"/>
          </a:xfrm>
          <a:prstGeom prst="roundRect">
            <a:avLst>
              <a:gd name="adj" fmla="val 1184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33"/>
          <p:cNvSpPr/>
          <p:nvPr/>
        </p:nvSpPr>
        <p:spPr>
          <a:xfrm>
            <a:off x="9848088" y="4029075"/>
            <a:ext cx="1243584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 file B</a:t>
            </a:r>
            <a:endParaRPr lang="en-US" sz="1100" dirty="0"/>
          </a:p>
        </p:txBody>
      </p:sp>
      <p:sp>
        <p:nvSpPr>
          <p:cNvPr id="26" name="Text 34"/>
          <p:cNvSpPr/>
          <p:nvPr/>
        </p:nvSpPr>
        <p:spPr>
          <a:xfrm>
            <a:off x="9848088" y="4514850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27" name="Text 35"/>
          <p:cNvSpPr/>
          <p:nvPr/>
        </p:nvSpPr>
        <p:spPr>
          <a:xfrm>
            <a:off x="9848088" y="42005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H:2 K:6</a:t>
            </a:r>
            <a:endParaRPr lang="en-US" sz="1000" dirty="0"/>
          </a:p>
        </p:txBody>
      </p:sp>
      <p:sp>
        <p:nvSpPr>
          <p:cNvPr id="28" name="Text 36"/>
          <p:cNvSpPr/>
          <p:nvPr/>
        </p:nvSpPr>
        <p:spPr>
          <a:xfrm>
            <a:off x="8247888" y="4876800"/>
            <a:ext cx="28895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F6F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non-overlapping ranges</a:t>
            </a:r>
            <a:endParaRPr lang="en-US" sz="1100" dirty="0"/>
          </a:p>
        </p:txBody>
      </p:sp>
      <p:sp>
        <p:nvSpPr>
          <p:cNvPr id="29" name="Text 37">
            <a:hlinkClick r:id="rId3" action="ppaction://hlinksldjump" tooltip="← Back"/>
          </p:cNvPr>
          <p:cNvSpPr/>
          <p:nvPr/>
        </p:nvSpPr>
        <p:spPr>
          <a:xfrm>
            <a:off x="502920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 action="ppaction://hlinksldjump" tooltip="← Bac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← Back</a:t>
            </a:r>
            <a:endParaRPr lang="en-US" sz="1050" dirty="0"/>
          </a:p>
        </p:txBody>
      </p:sp>
      <p:sp>
        <p:nvSpPr>
          <p:cNvPr id="30" name="Text 38">
            <a:hlinkClick r:id="rId4" action="ppaction://hlinksldjump" tooltip="Reset"/>
          </p:cNvPr>
          <p:cNvSpPr/>
          <p:nvPr/>
        </p:nvSpPr>
        <p:spPr>
          <a:xfrm>
            <a:off x="1243584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 action="ppaction://hlinksldjump" tooltip="Rese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Reset</a:t>
            </a:r>
            <a:endParaRPr lang="en-US" sz="1050" dirty="0"/>
          </a:p>
        </p:txBody>
      </p:sp>
      <p:sp>
        <p:nvSpPr>
          <p:cNvPr id="31" name="Text 39">
            <a:hlinkClick r:id="rId5" action="ppaction://hlinksldjump" tooltip="Read menu"/>
          </p:cNvPr>
          <p:cNvSpPr/>
          <p:nvPr/>
        </p:nvSpPr>
        <p:spPr>
          <a:xfrm>
            <a:off x="4238625" y="6038850"/>
            <a:ext cx="2638425" cy="447675"/>
          </a:xfrm>
          <a:prstGeom prst="rect">
            <a:avLst/>
          </a:prstGeom>
          <a:solidFill>
            <a:srgbClr val="2E70FA"/>
          </a:solidFill>
          <a:ln w="12700">
            <a:solidFill>
              <a:srgbClr val="2E70F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u="sng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5" action="ppaction://hlinksldjump" tooltip="Read 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Read menu</a:t>
            </a:r>
            <a:endParaRPr lang="en-US" sz="1500" dirty="0"/>
          </a:p>
        </p:txBody>
      </p:sp>
      <p:sp>
        <p:nvSpPr>
          <p:cNvPr id="32" name="Text 40"/>
          <p:cNvSpPr/>
          <p:nvPr/>
        </p:nvSpPr>
        <p:spPr>
          <a:xfrm>
            <a:off x="5667375" y="6581775"/>
            <a:ext cx="120967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50" dirty="0">
                <a:solidFill>
                  <a:srgbClr val="8B96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48 / 63</a:t>
            </a:r>
            <a:endParaRPr lang="en-US" sz="950" dirty="0"/>
          </a:p>
        </p:txBody>
      </p:sp>
      <p:sp>
        <p:nvSpPr>
          <p:cNvPr id="33" name="Shape 7"/>
          <p:cNvSpPr/>
          <p:nvPr/>
        </p:nvSpPr>
        <p:spPr>
          <a:xfrm>
            <a:off x="4238625" y="3086100"/>
            <a:ext cx="2638425" cy="1495425"/>
          </a:xfrm>
          <a:prstGeom prst="roundRect">
            <a:avLst>
              <a:gd name="adj" fmla="val 5882"/>
            </a:avLst>
          </a:prstGeom>
          <a:solidFill>
            <a:srgbClr val="FFF2DC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8"/>
          <p:cNvSpPr/>
          <p:nvPr/>
        </p:nvSpPr>
        <p:spPr>
          <a:xfrm>
            <a:off x="4333875" y="3181350"/>
            <a:ext cx="2447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Immutable MemTable</a:t>
            </a:r>
            <a:endParaRPr lang="en-US" sz="1600" dirty="0"/>
          </a:p>
        </p:txBody>
      </p:sp>
      <p:sp>
        <p:nvSpPr>
          <p:cNvPr id="35" name="Text 30"/>
          <p:cNvSpPr/>
          <p:nvPr/>
        </p:nvSpPr>
        <p:spPr>
          <a:xfrm>
            <a:off x="8275320" y="4657725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9848088" y="4657725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37" name="Text 9"/>
          <p:cNvSpPr/>
          <p:nvPr/>
        </p:nvSpPr>
        <p:spPr>
          <a:xfrm>
            <a:off x="7553325" y="5334000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filter: definitely absent or possibly present</a:t>
            </a:r>
            <a:endParaRPr lang="en-US" sz="1000" dirty="0"/>
          </a:p>
        </p:txBody>
      </p:sp>
      <p:sp>
        <p:nvSpPr>
          <p:cNvPr id="38" name="Text 9"/>
          <p:cNvSpPr/>
          <p:nvPr/>
        </p:nvSpPr>
        <p:spPr>
          <a:xfrm>
            <a:off x="7553325" y="5553075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file: key to position in the data file</a:t>
            </a:r>
            <a:endParaRPr lang="en-US" sz="1000" dirty="0"/>
          </a:p>
        </p:txBody>
      </p:sp>
      <p:sp>
        <p:nvSpPr>
          <p:cNvPr id="39" name="Text 31"/>
          <p:cNvSpPr/>
          <p:nvPr/>
        </p:nvSpPr>
        <p:spPr>
          <a:xfrm>
            <a:off x="8275320" y="43529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D:8 F:9</a:t>
            </a:r>
            <a:endParaRPr lang="en-US" sz="1000" dirty="0"/>
          </a:p>
        </p:txBody>
      </p:sp>
      <p:sp>
        <p:nvSpPr>
          <p:cNvPr id="40" name="Text 35"/>
          <p:cNvSpPr/>
          <p:nvPr/>
        </p:nvSpPr>
        <p:spPr>
          <a:xfrm>
            <a:off x="9848088" y="43529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L:7 M:5</a:t>
            </a:r>
            <a:endParaRPr lang="en-US" sz="1000" dirty="0"/>
          </a:p>
        </p:txBody>
      </p:sp>
      <p:sp>
        <p:nvSpPr>
          <p:cNvPr id="41" name="Shape 24"/>
          <p:cNvSpPr/>
          <p:nvPr/>
        </p:nvSpPr>
        <p:spPr>
          <a:xfrm>
            <a:off x="8048625" y="2200275"/>
            <a:ext cx="1619250" cy="1047750"/>
          </a:xfrm>
          <a:prstGeom prst="roundRect">
            <a:avLst>
              <a:gd name="adj" fmla="val 11842"/>
            </a:avLst>
          </a:prstGeom>
          <a:solidFill>
            <a:srgbClr val="FFF2DC"/>
          </a:solidFill>
          <a:ln w="15240">
            <a:solidFill>
              <a:srgbClr val="E9A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2" name="Text 8"/>
          <p:cNvSpPr/>
          <p:nvPr/>
        </p:nvSpPr>
        <p:spPr>
          <a:xfrm>
            <a:off x="8124825" y="2247900"/>
            <a:ext cx="1485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SSTable #5 (newest)</a:t>
            </a:r>
            <a:endParaRPr lang="en-US" sz="1100" dirty="0"/>
          </a:p>
        </p:txBody>
      </p:sp>
      <p:sp>
        <p:nvSpPr>
          <p:cNvPr id="43" name="Text 9"/>
          <p:cNvSpPr/>
          <p:nvPr/>
        </p:nvSpPr>
        <p:spPr>
          <a:xfrm>
            <a:off x="8124825" y="2466975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A:30 H:31</a:t>
            </a:r>
            <a:endParaRPr lang="en-US" sz="1200" dirty="0"/>
          </a:p>
        </p:txBody>
      </p:sp>
      <p:sp>
        <p:nvSpPr>
          <p:cNvPr id="44" name="Text 9"/>
          <p:cNvSpPr/>
          <p:nvPr/>
        </p:nvSpPr>
        <p:spPr>
          <a:xfrm>
            <a:off x="8124825" y="2647950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K:32</a:t>
            </a:r>
            <a:endParaRPr lang="en-US" sz="1200" dirty="0"/>
          </a:p>
        </p:txBody>
      </p:sp>
      <p:sp>
        <p:nvSpPr>
          <p:cNvPr id="45" name="Text 9"/>
          <p:cNvSpPr/>
          <p:nvPr/>
        </p:nvSpPr>
        <p:spPr>
          <a:xfrm>
            <a:off x="8124825" y="284797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BF: possibly present</a:t>
            </a:r>
            <a:endParaRPr lang="en-US" sz="1000" dirty="0"/>
          </a:p>
        </p:txBody>
      </p:sp>
      <p:sp>
        <p:nvSpPr>
          <p:cNvPr id="46" name="Text 9"/>
          <p:cNvSpPr/>
          <p:nvPr/>
        </p:nvSpPr>
        <p:spPr>
          <a:xfrm>
            <a:off x="8124825" y="301942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Index: K found</a:t>
            </a:r>
            <a:endParaRPr lang="en-US" sz="1000" dirty="0"/>
          </a:p>
        </p:txBody>
      </p:sp>
      <p:sp>
        <p:nvSpPr>
          <p:cNvPr id="47" name="Shape 24"/>
          <p:cNvSpPr/>
          <p:nvPr/>
        </p:nvSpPr>
        <p:spPr>
          <a:xfrm>
            <a:off x="9810750" y="2200275"/>
            <a:ext cx="1619250" cy="1047750"/>
          </a:xfrm>
          <a:prstGeom prst="roundRect">
            <a:avLst>
              <a:gd name="adj" fmla="val 11842"/>
            </a:avLst>
          </a:prstGeom>
          <a:solidFill>
            <a:srgbClr val="E5F6EF"/>
          </a:solidFill>
          <a:ln w="15240">
            <a:solidFill>
              <a:srgbClr val="9CDB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8" name="Text 8"/>
          <p:cNvSpPr/>
          <p:nvPr/>
        </p:nvSpPr>
        <p:spPr>
          <a:xfrm>
            <a:off x="9886950" y="2247900"/>
            <a:ext cx="1485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SSTable #4</a:t>
            </a:r>
            <a:endParaRPr lang="en-US" sz="1100" dirty="0"/>
          </a:p>
        </p:txBody>
      </p:sp>
      <p:sp>
        <p:nvSpPr>
          <p:cNvPr id="49" name="Text 9"/>
          <p:cNvSpPr/>
          <p:nvPr/>
        </p:nvSpPr>
        <p:spPr>
          <a:xfrm>
            <a:off x="9886950" y="2466975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C:21 F:22</a:t>
            </a:r>
            <a:endParaRPr lang="en-US" sz="1200" dirty="0"/>
          </a:p>
        </p:txBody>
      </p:sp>
      <p:sp>
        <p:nvSpPr>
          <p:cNvPr id="50" name="Text 9"/>
          <p:cNvSpPr/>
          <p:nvPr/>
        </p:nvSpPr>
        <p:spPr>
          <a:xfrm>
            <a:off x="9886950" y="2647950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H:20</a:t>
            </a:r>
            <a:endParaRPr lang="en-US" sz="1200" dirty="0"/>
          </a:p>
        </p:txBody>
      </p:sp>
      <p:sp>
        <p:nvSpPr>
          <p:cNvPr id="51" name="Text 9"/>
          <p:cNvSpPr/>
          <p:nvPr/>
        </p:nvSpPr>
        <p:spPr>
          <a:xfrm>
            <a:off x="9886950" y="284797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52" name="Text 9"/>
          <p:cNvSpPr/>
          <p:nvPr/>
        </p:nvSpPr>
        <p:spPr>
          <a:xfrm>
            <a:off x="9886950" y="301942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53" name="Text 8"/>
          <p:cNvSpPr/>
          <p:nvPr/>
        </p:nvSpPr>
        <p:spPr>
          <a:xfrm>
            <a:off x="504825" y="3095625"/>
            <a:ext cx="32861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 path</a:t>
            </a:r>
            <a:endParaRPr lang="en-US" sz="1600" dirty="0"/>
          </a:p>
        </p:txBody>
      </p:sp>
      <p:sp>
        <p:nvSpPr>
          <p:cNvPr id="54" name="Text 9"/>
          <p:cNvSpPr/>
          <p:nvPr/>
        </p:nvSpPr>
        <p:spPr>
          <a:xfrm>
            <a:off x="4295775" y="3495675"/>
            <a:ext cx="25241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Frozen MemTable</a:t>
            </a:r>
            <a:endParaRPr lang="en-US" sz="1000" dirty="0"/>
          </a:p>
        </p:txBody>
      </p:sp>
      <p:sp>
        <p:nvSpPr>
          <p:cNvPr id="55" name="Skiplist link"/>
          <p:cNvSpPr/>
          <p:nvPr/>
        </p:nvSpPr>
        <p:spPr>
          <a:xfrm>
            <a:off x="4772025" y="22574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6" name="Skiplist link"/>
          <p:cNvSpPr/>
          <p:nvPr/>
        </p:nvSpPr>
        <p:spPr>
          <a:xfrm>
            <a:off x="4772025" y="201930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7" name="Skiplist link"/>
          <p:cNvSpPr/>
          <p:nvPr/>
        </p:nvSpPr>
        <p:spPr>
          <a:xfrm>
            <a:off x="5276850" y="22574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8" name="Skiplist link"/>
          <p:cNvSpPr/>
          <p:nvPr/>
        </p:nvSpPr>
        <p:spPr>
          <a:xfrm>
            <a:off x="5276850" y="201930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9" name="Skiplist link"/>
          <p:cNvSpPr/>
          <p:nvPr/>
        </p:nvSpPr>
        <p:spPr>
          <a:xfrm>
            <a:off x="4524375" y="193357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0" name="Skiplist link"/>
          <p:cNvSpPr/>
          <p:nvPr/>
        </p:nvSpPr>
        <p:spPr>
          <a:xfrm>
            <a:off x="4962525" y="193357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1" name="Skiplist link"/>
          <p:cNvSpPr/>
          <p:nvPr/>
        </p:nvSpPr>
        <p:spPr>
          <a:xfrm>
            <a:off x="5467350" y="1933575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2" name="Text 9"/>
          <p:cNvSpPr/>
          <p:nvPr/>
        </p:nvSpPr>
        <p:spPr>
          <a:xfrm>
            <a:off x="4286250" y="184785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63" name="Text 9"/>
          <p:cNvSpPr/>
          <p:nvPr/>
        </p:nvSpPr>
        <p:spPr>
          <a:xfrm>
            <a:off x="4581525" y="184785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900" dirty="0"/>
          </a:p>
        </p:txBody>
      </p:sp>
      <p:sp>
        <p:nvSpPr>
          <p:cNvPr id="64" name="Text 9"/>
          <p:cNvSpPr/>
          <p:nvPr/>
        </p:nvSpPr>
        <p:spPr>
          <a:xfrm>
            <a:off x="5086350" y="184785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65" name="Text 9"/>
          <p:cNvSpPr/>
          <p:nvPr/>
        </p:nvSpPr>
        <p:spPr>
          <a:xfrm>
            <a:off x="6657975" y="184785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66" name="Skiplist link"/>
          <p:cNvSpPr/>
          <p:nvPr/>
        </p:nvSpPr>
        <p:spPr>
          <a:xfrm>
            <a:off x="4524375" y="2171700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7" name="Skiplist link"/>
          <p:cNvSpPr/>
          <p:nvPr/>
        </p:nvSpPr>
        <p:spPr>
          <a:xfrm>
            <a:off x="4962525" y="2171700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8" name="Skiplist link"/>
          <p:cNvSpPr/>
          <p:nvPr/>
        </p:nvSpPr>
        <p:spPr>
          <a:xfrm>
            <a:off x="5467350" y="2171700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9" name="Text 9"/>
          <p:cNvSpPr/>
          <p:nvPr/>
        </p:nvSpPr>
        <p:spPr>
          <a:xfrm>
            <a:off x="4286250" y="20859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70" name="Text 9"/>
          <p:cNvSpPr/>
          <p:nvPr/>
        </p:nvSpPr>
        <p:spPr>
          <a:xfrm>
            <a:off x="4581525" y="20859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900" dirty="0"/>
          </a:p>
        </p:txBody>
      </p:sp>
      <p:sp>
        <p:nvSpPr>
          <p:cNvPr id="71" name="Text 9"/>
          <p:cNvSpPr/>
          <p:nvPr/>
        </p:nvSpPr>
        <p:spPr>
          <a:xfrm>
            <a:off x="5086350" y="20859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72" name="Text 9"/>
          <p:cNvSpPr/>
          <p:nvPr/>
        </p:nvSpPr>
        <p:spPr>
          <a:xfrm>
            <a:off x="6657975" y="20859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73" name="Skiplist link"/>
          <p:cNvSpPr/>
          <p:nvPr/>
        </p:nvSpPr>
        <p:spPr>
          <a:xfrm>
            <a:off x="4524375" y="240982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4" name="Skiplist link"/>
          <p:cNvSpPr/>
          <p:nvPr/>
        </p:nvSpPr>
        <p:spPr>
          <a:xfrm>
            <a:off x="4962525" y="240982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5" name="Skiplist link"/>
          <p:cNvSpPr/>
          <p:nvPr/>
        </p:nvSpPr>
        <p:spPr>
          <a:xfrm>
            <a:off x="5467350" y="2409825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6" name="Text 9"/>
          <p:cNvSpPr/>
          <p:nvPr/>
        </p:nvSpPr>
        <p:spPr>
          <a:xfrm>
            <a:off x="4286250" y="23241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77" name="Text 9"/>
          <p:cNvSpPr/>
          <p:nvPr/>
        </p:nvSpPr>
        <p:spPr>
          <a:xfrm>
            <a:off x="4581525" y="23241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A:60</a:t>
            </a:r>
            <a:endParaRPr lang="en-US" sz="900" dirty="0"/>
          </a:p>
        </p:txBody>
      </p:sp>
      <p:sp>
        <p:nvSpPr>
          <p:cNvPr id="78" name="Text 9"/>
          <p:cNvSpPr/>
          <p:nvPr/>
        </p:nvSpPr>
        <p:spPr>
          <a:xfrm>
            <a:off x="5086350" y="23241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M:60</a:t>
            </a:r>
            <a:endParaRPr lang="en-US" sz="900" dirty="0"/>
          </a:p>
        </p:txBody>
      </p:sp>
      <p:sp>
        <p:nvSpPr>
          <p:cNvPr id="79" name="Text 9"/>
          <p:cNvSpPr/>
          <p:nvPr/>
        </p:nvSpPr>
        <p:spPr>
          <a:xfrm>
            <a:off x="6657975" y="23241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80" name="Skiplist link"/>
          <p:cNvSpPr/>
          <p:nvPr/>
        </p:nvSpPr>
        <p:spPr>
          <a:xfrm>
            <a:off x="4772025" y="421005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1" name="Skiplist link"/>
          <p:cNvSpPr/>
          <p:nvPr/>
        </p:nvSpPr>
        <p:spPr>
          <a:xfrm>
            <a:off x="5276850" y="421005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2" name="Skiplist link"/>
          <p:cNvSpPr/>
          <p:nvPr/>
        </p:nvSpPr>
        <p:spPr>
          <a:xfrm>
            <a:off x="5276850" y="39719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3" name="Skiplist link"/>
          <p:cNvSpPr/>
          <p:nvPr/>
        </p:nvSpPr>
        <p:spPr>
          <a:xfrm>
            <a:off x="4524375" y="3886200"/>
            <a:ext cx="56197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4" name="Skiplist link"/>
          <p:cNvSpPr/>
          <p:nvPr/>
        </p:nvSpPr>
        <p:spPr>
          <a:xfrm>
            <a:off x="5467350" y="3886200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5" name="Text 9"/>
          <p:cNvSpPr/>
          <p:nvPr/>
        </p:nvSpPr>
        <p:spPr>
          <a:xfrm>
            <a:off x="4286250" y="38004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86" name="Text 9"/>
          <p:cNvSpPr/>
          <p:nvPr/>
        </p:nvSpPr>
        <p:spPr>
          <a:xfrm>
            <a:off x="5086350" y="38004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87" name="Text 9"/>
          <p:cNvSpPr/>
          <p:nvPr/>
        </p:nvSpPr>
        <p:spPr>
          <a:xfrm>
            <a:off x="6657975" y="38004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88" name="Skiplist link"/>
          <p:cNvSpPr/>
          <p:nvPr/>
        </p:nvSpPr>
        <p:spPr>
          <a:xfrm>
            <a:off x="4524375" y="412432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9" name="Skiplist link"/>
          <p:cNvSpPr/>
          <p:nvPr/>
        </p:nvSpPr>
        <p:spPr>
          <a:xfrm>
            <a:off x="4962525" y="412432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0" name="Skiplist link"/>
          <p:cNvSpPr/>
          <p:nvPr/>
        </p:nvSpPr>
        <p:spPr>
          <a:xfrm>
            <a:off x="5467350" y="4124325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1" name="Text 9"/>
          <p:cNvSpPr/>
          <p:nvPr/>
        </p:nvSpPr>
        <p:spPr>
          <a:xfrm>
            <a:off x="4286250" y="40386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92" name="Text 9"/>
          <p:cNvSpPr/>
          <p:nvPr/>
        </p:nvSpPr>
        <p:spPr>
          <a:xfrm>
            <a:off x="4581525" y="40386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</a:t>
            </a:r>
            <a:endParaRPr lang="en-US" sz="900" dirty="0"/>
          </a:p>
        </p:txBody>
      </p:sp>
      <p:sp>
        <p:nvSpPr>
          <p:cNvPr id="93" name="Text 9"/>
          <p:cNvSpPr/>
          <p:nvPr/>
        </p:nvSpPr>
        <p:spPr>
          <a:xfrm>
            <a:off x="5086350" y="40386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94" name="Text 9"/>
          <p:cNvSpPr/>
          <p:nvPr/>
        </p:nvSpPr>
        <p:spPr>
          <a:xfrm>
            <a:off x="6657975" y="40386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95" name="Skiplist link"/>
          <p:cNvSpPr/>
          <p:nvPr/>
        </p:nvSpPr>
        <p:spPr>
          <a:xfrm>
            <a:off x="4524375" y="4362450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6" name="Skiplist link"/>
          <p:cNvSpPr/>
          <p:nvPr/>
        </p:nvSpPr>
        <p:spPr>
          <a:xfrm>
            <a:off x="4962525" y="4362450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7" name="Skiplist link"/>
          <p:cNvSpPr/>
          <p:nvPr/>
        </p:nvSpPr>
        <p:spPr>
          <a:xfrm>
            <a:off x="5467350" y="4362450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8" name="Text 9"/>
          <p:cNvSpPr/>
          <p:nvPr/>
        </p:nvSpPr>
        <p:spPr>
          <a:xfrm>
            <a:off x="4286250" y="427672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99" name="Text 9"/>
          <p:cNvSpPr/>
          <p:nvPr/>
        </p:nvSpPr>
        <p:spPr>
          <a:xfrm>
            <a:off x="4581525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H:50</a:t>
            </a:r>
            <a:endParaRPr lang="en-US" sz="900" dirty="0"/>
          </a:p>
        </p:txBody>
      </p:sp>
      <p:sp>
        <p:nvSpPr>
          <p:cNvPr id="100" name="Text 9"/>
          <p:cNvSpPr/>
          <p:nvPr/>
        </p:nvSpPr>
        <p:spPr>
          <a:xfrm>
            <a:off x="5086350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M:40</a:t>
            </a:r>
            <a:endParaRPr lang="en-US" sz="900" dirty="0"/>
          </a:p>
        </p:txBody>
      </p:sp>
      <p:sp>
        <p:nvSpPr>
          <p:cNvPr id="101" name="Text 9"/>
          <p:cNvSpPr/>
          <p:nvPr/>
        </p:nvSpPr>
        <p:spPr>
          <a:xfrm>
            <a:off x="6657975" y="427672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102" name="Read route"/>
          <p:cNvSpPr/>
          <p:nvPr/>
        </p:nvSpPr>
        <p:spPr>
          <a:xfrm>
            <a:off x="1924050" y="1743075"/>
            <a:ext cx="219075" cy="0"/>
          </a:xfrm>
          <a:prstGeom prst="line">
            <a:avLst/>
          </a:prstGeom>
          <a:ln w="25400">
            <a:solidFill>
              <a:srgbClr val="E49313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3" name="Read route"/>
          <p:cNvSpPr/>
          <p:nvPr/>
        </p:nvSpPr>
        <p:spPr>
          <a:xfrm flipV="1">
            <a:off x="2143125" y="857250"/>
            <a:ext cx="0" cy="885825"/>
          </a:xfrm>
          <a:prstGeom prst="line">
            <a:avLst/>
          </a:prstGeom>
          <a:ln w="25400">
            <a:solidFill>
              <a:srgbClr val="E49313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4" name="Read route"/>
          <p:cNvSpPr/>
          <p:nvPr/>
        </p:nvSpPr>
        <p:spPr>
          <a:xfrm>
            <a:off x="2143125" y="857250"/>
            <a:ext cx="4905375" cy="0"/>
          </a:xfrm>
          <a:prstGeom prst="line">
            <a:avLst/>
          </a:prstGeom>
          <a:ln w="25400">
            <a:solidFill>
              <a:srgbClr val="E49313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5" name="Read route"/>
          <p:cNvSpPr/>
          <p:nvPr/>
        </p:nvSpPr>
        <p:spPr>
          <a:xfrm>
            <a:off x="7048500" y="857250"/>
            <a:ext cx="0" cy="2247900"/>
          </a:xfrm>
          <a:prstGeom prst="line">
            <a:avLst/>
          </a:prstGeom>
          <a:ln w="25400">
            <a:solidFill>
              <a:srgbClr val="E49313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6" name="Read route"/>
          <p:cNvSpPr/>
          <p:nvPr/>
        </p:nvSpPr>
        <p:spPr>
          <a:xfrm>
            <a:off x="7048500" y="3105150"/>
            <a:ext cx="1000125" cy="0"/>
          </a:xfrm>
          <a:prstGeom prst="line">
            <a:avLst/>
          </a:prstGeom>
          <a:ln w="25400">
            <a:solidFill>
              <a:srgbClr val="E49313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7" name="Text 9"/>
          <p:cNvSpPr/>
          <p:nvPr/>
        </p:nvSpPr>
        <p:spPr>
          <a:xfrm>
            <a:off x="504825" y="3409950"/>
            <a:ext cx="32861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 K</a:t>
            </a:r>
            <a:endParaRPr lang="en-US" sz="1200" dirty="0"/>
          </a:p>
        </p:txBody>
      </p:sp>
      <p:sp>
        <p:nvSpPr>
          <p:cNvPr id="108" name="Text 9"/>
          <p:cNvSpPr/>
          <p:nvPr/>
        </p:nvSpPr>
        <p:spPr>
          <a:xfrm>
            <a:off x="504825" y="3648075"/>
            <a:ext cx="32861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Active + immutable: miss</a:t>
            </a:r>
            <a:endParaRPr lang="en-US" sz="1200" dirty="0"/>
          </a:p>
        </p:txBody>
      </p:sp>
      <p:sp>
        <p:nvSpPr>
          <p:cNvPr id="109" name="Text 9"/>
          <p:cNvSpPr/>
          <p:nvPr/>
        </p:nvSpPr>
        <p:spPr>
          <a:xfrm>
            <a:off x="504825" y="3886200"/>
            <a:ext cx="32861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L0 #5 index: hit</a:t>
            </a:r>
            <a:endParaRPr lang="en-US" sz="1200" dirty="0"/>
          </a:p>
        </p:txBody>
      </p:sp>
      <p:sp>
        <p:nvSpPr>
          <p:cNvPr id="110" name="Text 9"/>
          <p:cNvSpPr/>
          <p:nvPr/>
        </p:nvSpPr>
        <p:spPr>
          <a:xfrm>
            <a:off x="504825" y="4124325"/>
            <a:ext cx="32861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Result: K:32</a:t>
            </a:r>
            <a:endParaRPr lang="en-US" sz="1200" dirty="0"/>
          </a:p>
        </p:txBody>
      </p:sp>
      <p:sp>
        <p:nvSpPr>
          <p:cNvPr id="111" name="Text 9"/>
          <p:cNvSpPr/>
          <p:nvPr/>
        </p:nvSpPr>
        <p:spPr>
          <a:xfrm>
            <a:off x="4480560" y="1527048"/>
            <a:ext cx="2148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Skiplist</a:t>
            </a:r>
            <a:endParaRPr lang="en-US" sz="1000" dirty="0"/>
          </a:p>
        </p:txBody>
      </p:sp>
    </p:spTree>
  </p:cSld>
  <p:clrMapOvr>
    <a:masterClrMapping/>
  </p:clrMapOvr>
  <p:transition advClick="0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1097280"/>
            <a:ext cx="1417320" cy="1298448"/>
          </a:xfrm>
          <a:prstGeom prst="roundRect">
            <a:avLst>
              <a:gd name="adj" fmla="val 8451"/>
            </a:avLst>
          </a:prstGeom>
          <a:solidFill>
            <a:srgbClr val="FFFFFF"/>
          </a:solidFill>
          <a:ln w="15240">
            <a:solidFill>
              <a:srgbClr val="C8D0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40080" y="1234440"/>
            <a:ext cx="1143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640080" y="1609344"/>
            <a:ext cx="1143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2F6F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GET(C)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40080" y="1975104"/>
            <a:ext cx="1143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orange: current lookup</a:t>
            </a:r>
            <a:endParaRPr lang="en-US" sz="900" dirty="0"/>
          </a:p>
        </p:txBody>
      </p:sp>
      <p:sp>
        <p:nvSpPr>
          <p:cNvPr id="6" name="Shape 7"/>
          <p:cNvSpPr/>
          <p:nvPr/>
        </p:nvSpPr>
        <p:spPr>
          <a:xfrm>
            <a:off x="4242816" y="1051560"/>
            <a:ext cx="2633472" cy="1865376"/>
          </a:xfrm>
          <a:prstGeom prst="roundRect">
            <a:avLst>
              <a:gd name="adj" fmla="val 5882"/>
            </a:avLst>
          </a:prstGeom>
          <a:solidFill>
            <a:srgbClr val="FFF2DC"/>
          </a:solidFill>
          <a:ln w="15240">
            <a:solidFill>
              <a:srgbClr val="E4931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8"/>
          <p:cNvSpPr/>
          <p:nvPr/>
        </p:nvSpPr>
        <p:spPr>
          <a:xfrm>
            <a:off x="4480560" y="1216152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Active MemTable</a:t>
            </a:r>
            <a:endParaRPr lang="en-US" sz="1700" dirty="0"/>
          </a:p>
        </p:txBody>
      </p:sp>
      <p:sp>
        <p:nvSpPr>
          <p:cNvPr id="9" name="Shape 12"/>
          <p:cNvSpPr/>
          <p:nvPr/>
        </p:nvSpPr>
        <p:spPr>
          <a:xfrm>
            <a:off x="7360920" y="941832"/>
            <a:ext cx="4315968" cy="4892040"/>
          </a:xfrm>
          <a:prstGeom prst="roundRect">
            <a:avLst>
              <a:gd name="adj" fmla="val 2542"/>
            </a:avLst>
          </a:prstGeom>
          <a:solidFill>
            <a:srgbClr val="FCFDFE"/>
          </a:solidFill>
          <a:ln w="15240">
            <a:solidFill>
              <a:srgbClr val="D4DA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13"/>
          <p:cNvSpPr/>
          <p:nvPr/>
        </p:nvSpPr>
        <p:spPr>
          <a:xfrm>
            <a:off x="7571232" y="1097280"/>
            <a:ext cx="3840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Disk: immutable SSTables</a:t>
            </a:r>
            <a:endParaRPr lang="en-US" sz="1900" dirty="0"/>
          </a:p>
        </p:txBody>
      </p:sp>
      <p:sp>
        <p:nvSpPr>
          <p:cNvPr id="11" name="Text 14"/>
          <p:cNvSpPr/>
          <p:nvPr/>
        </p:nvSpPr>
        <p:spPr>
          <a:xfrm>
            <a:off x="7571232" y="186537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L0</a:t>
            </a:r>
            <a:endParaRPr lang="en-US" sz="1600" dirty="0"/>
          </a:p>
        </p:txBody>
      </p:sp>
      <p:sp>
        <p:nvSpPr>
          <p:cNvPr id="12" name="Text 15"/>
          <p:cNvSpPr/>
          <p:nvPr/>
        </p:nvSpPr>
        <p:spPr>
          <a:xfrm>
            <a:off x="7571232" y="3538728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</a:t>
            </a:r>
            <a:endParaRPr lang="en-US" sz="1600" dirty="0"/>
          </a:p>
        </p:txBody>
      </p:sp>
      <p:sp>
        <p:nvSpPr>
          <p:cNvPr id="13" name="Text 16"/>
          <p:cNvSpPr/>
          <p:nvPr/>
        </p:nvSpPr>
        <p:spPr>
          <a:xfrm>
            <a:off x="7571232" y="497433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L2</a:t>
            </a:r>
            <a:endParaRPr lang="en-US" sz="1600" dirty="0"/>
          </a:p>
        </p:txBody>
      </p:sp>
      <p:sp>
        <p:nvSpPr>
          <p:cNvPr id="14" name="Shape 17"/>
          <p:cNvSpPr/>
          <p:nvPr/>
        </p:nvSpPr>
        <p:spPr>
          <a:xfrm>
            <a:off x="8028432" y="2039112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8"/>
          <p:cNvSpPr/>
          <p:nvPr/>
        </p:nvSpPr>
        <p:spPr>
          <a:xfrm>
            <a:off x="8028432" y="3712464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9"/>
          <p:cNvSpPr/>
          <p:nvPr/>
        </p:nvSpPr>
        <p:spPr>
          <a:xfrm>
            <a:off x="8028432" y="5138928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20"/>
          <p:cNvSpPr/>
          <p:nvPr/>
        </p:nvSpPr>
        <p:spPr>
          <a:xfrm>
            <a:off x="502920" y="4754880"/>
            <a:ext cx="6373368" cy="1078992"/>
          </a:xfrm>
          <a:prstGeom prst="roundRect">
            <a:avLst>
              <a:gd name="adj" fmla="val 10169"/>
            </a:avLst>
          </a:prstGeom>
          <a:solidFill>
            <a:srgbClr val="FFFFFF"/>
          </a:solidFill>
          <a:ln w="1524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21"/>
          <p:cNvSpPr/>
          <p:nvPr/>
        </p:nvSpPr>
        <p:spPr>
          <a:xfrm>
            <a:off x="758952" y="4919472"/>
            <a:ext cx="58795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700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 the active skiplist for C: not found.</a:t>
            </a:r>
            <a:endParaRPr lang="en-US" sz="1700" dirty="0"/>
          </a:p>
        </p:txBody>
      </p:sp>
      <p:sp>
        <p:nvSpPr>
          <p:cNvPr id="19" name="Text 22"/>
          <p:cNvSpPr/>
          <p:nvPr/>
        </p:nvSpPr>
        <p:spPr>
          <a:xfrm>
            <a:off x="758952" y="5524500"/>
            <a:ext cx="5879592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active MemTable contains A:60 and M:60. Check the immutable MemTable next.</a:t>
            </a:r>
            <a:endParaRPr lang="en-US" sz="1100" dirty="0"/>
          </a:p>
        </p:txBody>
      </p:sp>
      <p:sp>
        <p:nvSpPr>
          <p:cNvPr id="20" name="Shape 28"/>
          <p:cNvSpPr/>
          <p:nvPr/>
        </p:nvSpPr>
        <p:spPr>
          <a:xfrm>
            <a:off x="8183880" y="3971925"/>
            <a:ext cx="1426464" cy="847725"/>
          </a:xfrm>
          <a:prstGeom prst="roundRect">
            <a:avLst>
              <a:gd name="adj" fmla="val 1184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29"/>
          <p:cNvSpPr/>
          <p:nvPr/>
        </p:nvSpPr>
        <p:spPr>
          <a:xfrm>
            <a:off x="8275320" y="4029075"/>
            <a:ext cx="1243584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 file A</a:t>
            </a:r>
            <a:endParaRPr lang="en-US" sz="1100" dirty="0"/>
          </a:p>
        </p:txBody>
      </p:sp>
      <p:sp>
        <p:nvSpPr>
          <p:cNvPr id="22" name="Text 30"/>
          <p:cNvSpPr/>
          <p:nvPr/>
        </p:nvSpPr>
        <p:spPr>
          <a:xfrm>
            <a:off x="8275320" y="4514850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23" name="Text 31"/>
          <p:cNvSpPr/>
          <p:nvPr/>
        </p:nvSpPr>
        <p:spPr>
          <a:xfrm>
            <a:off x="8275320" y="42005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A:12 C:11</a:t>
            </a:r>
            <a:endParaRPr lang="en-US" sz="1000" dirty="0"/>
          </a:p>
        </p:txBody>
      </p:sp>
      <p:sp>
        <p:nvSpPr>
          <p:cNvPr id="24" name="Shape 32"/>
          <p:cNvSpPr/>
          <p:nvPr/>
        </p:nvSpPr>
        <p:spPr>
          <a:xfrm>
            <a:off x="9756648" y="3971925"/>
            <a:ext cx="1426464" cy="847725"/>
          </a:xfrm>
          <a:prstGeom prst="roundRect">
            <a:avLst>
              <a:gd name="adj" fmla="val 1184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33"/>
          <p:cNvSpPr/>
          <p:nvPr/>
        </p:nvSpPr>
        <p:spPr>
          <a:xfrm>
            <a:off x="9848088" y="4029075"/>
            <a:ext cx="1243584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 file B</a:t>
            </a:r>
            <a:endParaRPr lang="en-US" sz="1100" dirty="0"/>
          </a:p>
        </p:txBody>
      </p:sp>
      <p:sp>
        <p:nvSpPr>
          <p:cNvPr id="26" name="Text 34"/>
          <p:cNvSpPr/>
          <p:nvPr/>
        </p:nvSpPr>
        <p:spPr>
          <a:xfrm>
            <a:off x="9848088" y="4514850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27" name="Text 35"/>
          <p:cNvSpPr/>
          <p:nvPr/>
        </p:nvSpPr>
        <p:spPr>
          <a:xfrm>
            <a:off x="9848088" y="42005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H:2 K:6</a:t>
            </a:r>
            <a:endParaRPr lang="en-US" sz="1000" dirty="0"/>
          </a:p>
        </p:txBody>
      </p:sp>
      <p:sp>
        <p:nvSpPr>
          <p:cNvPr id="28" name="Text 36"/>
          <p:cNvSpPr/>
          <p:nvPr/>
        </p:nvSpPr>
        <p:spPr>
          <a:xfrm>
            <a:off x="8247888" y="4876800"/>
            <a:ext cx="28895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F6F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non-overlapping ranges</a:t>
            </a:r>
            <a:endParaRPr lang="en-US" sz="1100" dirty="0"/>
          </a:p>
        </p:txBody>
      </p:sp>
      <p:sp>
        <p:nvSpPr>
          <p:cNvPr id="29" name="Text 37">
            <a:hlinkClick r:id="rId3" action="ppaction://hlinksldjump" tooltip="← Back"/>
          </p:cNvPr>
          <p:cNvSpPr/>
          <p:nvPr/>
        </p:nvSpPr>
        <p:spPr>
          <a:xfrm>
            <a:off x="502920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 action="ppaction://hlinksldjump" tooltip="← Bac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← Back</a:t>
            </a:r>
            <a:endParaRPr lang="en-US" sz="1050" dirty="0"/>
          </a:p>
        </p:txBody>
      </p:sp>
      <p:sp>
        <p:nvSpPr>
          <p:cNvPr id="30" name="Text 38">
            <a:hlinkClick r:id="rId4" action="ppaction://hlinksldjump" tooltip="Reset"/>
          </p:cNvPr>
          <p:cNvSpPr/>
          <p:nvPr/>
        </p:nvSpPr>
        <p:spPr>
          <a:xfrm>
            <a:off x="1243584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 action="ppaction://hlinksldjump" tooltip="Rese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Reset</a:t>
            </a:r>
            <a:endParaRPr lang="en-US" sz="1050" dirty="0"/>
          </a:p>
        </p:txBody>
      </p:sp>
      <p:sp>
        <p:nvSpPr>
          <p:cNvPr id="31" name="Text 39">
            <a:hlinkClick r:id="rId5" action="ppaction://hlinksldjump" tooltip="Check immutable"/>
          </p:cNvPr>
          <p:cNvSpPr/>
          <p:nvPr/>
        </p:nvSpPr>
        <p:spPr>
          <a:xfrm>
            <a:off x="4238625" y="6038850"/>
            <a:ext cx="2638425" cy="447675"/>
          </a:xfrm>
          <a:prstGeom prst="rect">
            <a:avLst/>
          </a:prstGeom>
          <a:solidFill>
            <a:srgbClr val="2E70FA"/>
          </a:solidFill>
          <a:ln w="12700">
            <a:solidFill>
              <a:srgbClr val="2E70F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u="sng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5" action="ppaction://hlinksldjump" tooltip="Check immutab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Check immutable</a:t>
            </a:r>
            <a:endParaRPr lang="en-US" sz="1500" dirty="0"/>
          </a:p>
        </p:txBody>
      </p:sp>
      <p:sp>
        <p:nvSpPr>
          <p:cNvPr id="32" name="Text 40"/>
          <p:cNvSpPr/>
          <p:nvPr/>
        </p:nvSpPr>
        <p:spPr>
          <a:xfrm>
            <a:off x="5667375" y="6581775"/>
            <a:ext cx="120967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50" dirty="0">
                <a:solidFill>
                  <a:srgbClr val="8B96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49 / 63</a:t>
            </a:r>
            <a:endParaRPr lang="en-US" sz="950" dirty="0"/>
          </a:p>
        </p:txBody>
      </p:sp>
      <p:sp>
        <p:nvSpPr>
          <p:cNvPr id="33" name="Shape 7"/>
          <p:cNvSpPr/>
          <p:nvPr/>
        </p:nvSpPr>
        <p:spPr>
          <a:xfrm>
            <a:off x="4238625" y="3086100"/>
            <a:ext cx="2638425" cy="1495425"/>
          </a:xfrm>
          <a:prstGeom prst="roundRect">
            <a:avLst>
              <a:gd name="adj" fmla="val 5882"/>
            </a:avLst>
          </a:prstGeom>
          <a:solidFill>
            <a:srgbClr val="FFF2DC"/>
          </a:solidFill>
          <a:ln w="15240">
            <a:solidFill>
              <a:srgbClr val="ADC5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8"/>
          <p:cNvSpPr/>
          <p:nvPr/>
        </p:nvSpPr>
        <p:spPr>
          <a:xfrm>
            <a:off x="4333875" y="3181350"/>
            <a:ext cx="2447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Immutable MemTable</a:t>
            </a:r>
            <a:endParaRPr lang="en-US" sz="1600" dirty="0"/>
          </a:p>
        </p:txBody>
      </p:sp>
      <p:sp>
        <p:nvSpPr>
          <p:cNvPr id="35" name="Text 30"/>
          <p:cNvSpPr/>
          <p:nvPr/>
        </p:nvSpPr>
        <p:spPr>
          <a:xfrm>
            <a:off x="8275320" y="4657725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9848088" y="4657725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37" name="Text 9"/>
          <p:cNvSpPr/>
          <p:nvPr/>
        </p:nvSpPr>
        <p:spPr>
          <a:xfrm>
            <a:off x="7553325" y="5334000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filter: definitely absent or possibly present</a:t>
            </a:r>
            <a:endParaRPr lang="en-US" sz="1000" dirty="0"/>
          </a:p>
        </p:txBody>
      </p:sp>
      <p:sp>
        <p:nvSpPr>
          <p:cNvPr id="38" name="Text 9"/>
          <p:cNvSpPr/>
          <p:nvPr/>
        </p:nvSpPr>
        <p:spPr>
          <a:xfrm>
            <a:off x="7553325" y="5553075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file: key to position in the data file</a:t>
            </a:r>
            <a:endParaRPr lang="en-US" sz="1000" dirty="0"/>
          </a:p>
        </p:txBody>
      </p:sp>
      <p:sp>
        <p:nvSpPr>
          <p:cNvPr id="39" name="Text 31"/>
          <p:cNvSpPr/>
          <p:nvPr/>
        </p:nvSpPr>
        <p:spPr>
          <a:xfrm>
            <a:off x="8275320" y="43529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D:8 F:9</a:t>
            </a:r>
            <a:endParaRPr lang="en-US" sz="1000" dirty="0"/>
          </a:p>
        </p:txBody>
      </p:sp>
      <p:sp>
        <p:nvSpPr>
          <p:cNvPr id="40" name="Text 35"/>
          <p:cNvSpPr/>
          <p:nvPr/>
        </p:nvSpPr>
        <p:spPr>
          <a:xfrm>
            <a:off x="9848088" y="43529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L:7 M:5</a:t>
            </a:r>
            <a:endParaRPr lang="en-US" sz="1000" dirty="0"/>
          </a:p>
        </p:txBody>
      </p:sp>
      <p:sp>
        <p:nvSpPr>
          <p:cNvPr id="41" name="Shape 24"/>
          <p:cNvSpPr/>
          <p:nvPr/>
        </p:nvSpPr>
        <p:spPr>
          <a:xfrm>
            <a:off x="8048625" y="2200275"/>
            <a:ext cx="1619250" cy="1047750"/>
          </a:xfrm>
          <a:prstGeom prst="roundRect">
            <a:avLst>
              <a:gd name="adj" fmla="val 11842"/>
            </a:avLst>
          </a:prstGeom>
          <a:solidFill>
            <a:srgbClr val="E5F6EF"/>
          </a:solidFill>
          <a:ln w="15240">
            <a:solidFill>
              <a:srgbClr val="9CDB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2" name="Text 8"/>
          <p:cNvSpPr/>
          <p:nvPr/>
        </p:nvSpPr>
        <p:spPr>
          <a:xfrm>
            <a:off x="8124825" y="2247900"/>
            <a:ext cx="1485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SSTable #5 (newest)</a:t>
            </a:r>
            <a:endParaRPr lang="en-US" sz="1100" dirty="0"/>
          </a:p>
        </p:txBody>
      </p:sp>
      <p:sp>
        <p:nvSpPr>
          <p:cNvPr id="43" name="Text 9"/>
          <p:cNvSpPr/>
          <p:nvPr/>
        </p:nvSpPr>
        <p:spPr>
          <a:xfrm>
            <a:off x="8124825" y="2466975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A:30 H:31</a:t>
            </a:r>
            <a:endParaRPr lang="en-US" sz="1200" dirty="0"/>
          </a:p>
        </p:txBody>
      </p:sp>
      <p:sp>
        <p:nvSpPr>
          <p:cNvPr id="44" name="Text 9"/>
          <p:cNvSpPr/>
          <p:nvPr/>
        </p:nvSpPr>
        <p:spPr>
          <a:xfrm>
            <a:off x="8124825" y="2647950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K:32</a:t>
            </a:r>
            <a:endParaRPr lang="en-US" sz="1200" dirty="0"/>
          </a:p>
        </p:txBody>
      </p:sp>
      <p:sp>
        <p:nvSpPr>
          <p:cNvPr id="45" name="Text 9"/>
          <p:cNvSpPr/>
          <p:nvPr/>
        </p:nvSpPr>
        <p:spPr>
          <a:xfrm>
            <a:off x="8124825" y="284797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46" name="Text 9"/>
          <p:cNvSpPr/>
          <p:nvPr/>
        </p:nvSpPr>
        <p:spPr>
          <a:xfrm>
            <a:off x="8124825" y="301942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47" name="Shape 24"/>
          <p:cNvSpPr/>
          <p:nvPr/>
        </p:nvSpPr>
        <p:spPr>
          <a:xfrm>
            <a:off x="9810750" y="2200275"/>
            <a:ext cx="1619250" cy="1047750"/>
          </a:xfrm>
          <a:prstGeom prst="roundRect">
            <a:avLst>
              <a:gd name="adj" fmla="val 11842"/>
            </a:avLst>
          </a:prstGeom>
          <a:solidFill>
            <a:srgbClr val="E5F6EF"/>
          </a:solidFill>
          <a:ln w="15240">
            <a:solidFill>
              <a:srgbClr val="9CDB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8" name="Text 8"/>
          <p:cNvSpPr/>
          <p:nvPr/>
        </p:nvSpPr>
        <p:spPr>
          <a:xfrm>
            <a:off x="9886950" y="2247900"/>
            <a:ext cx="1485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SSTable #4</a:t>
            </a:r>
            <a:endParaRPr lang="en-US" sz="1100" dirty="0"/>
          </a:p>
        </p:txBody>
      </p:sp>
      <p:sp>
        <p:nvSpPr>
          <p:cNvPr id="49" name="Text 9"/>
          <p:cNvSpPr/>
          <p:nvPr/>
        </p:nvSpPr>
        <p:spPr>
          <a:xfrm>
            <a:off x="9886950" y="2466975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C:21 F:22</a:t>
            </a:r>
            <a:endParaRPr lang="en-US" sz="1200" dirty="0"/>
          </a:p>
        </p:txBody>
      </p:sp>
      <p:sp>
        <p:nvSpPr>
          <p:cNvPr id="50" name="Text 9"/>
          <p:cNvSpPr/>
          <p:nvPr/>
        </p:nvSpPr>
        <p:spPr>
          <a:xfrm>
            <a:off x="9886950" y="2647950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H:20</a:t>
            </a:r>
            <a:endParaRPr lang="en-US" sz="1200" dirty="0"/>
          </a:p>
        </p:txBody>
      </p:sp>
      <p:sp>
        <p:nvSpPr>
          <p:cNvPr id="51" name="Text 9"/>
          <p:cNvSpPr/>
          <p:nvPr/>
        </p:nvSpPr>
        <p:spPr>
          <a:xfrm>
            <a:off x="9886950" y="284797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52" name="Text 9"/>
          <p:cNvSpPr/>
          <p:nvPr/>
        </p:nvSpPr>
        <p:spPr>
          <a:xfrm>
            <a:off x="9886950" y="301942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53" name="Text 8"/>
          <p:cNvSpPr/>
          <p:nvPr/>
        </p:nvSpPr>
        <p:spPr>
          <a:xfrm>
            <a:off x="504825" y="3095625"/>
            <a:ext cx="32861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 path</a:t>
            </a:r>
            <a:endParaRPr lang="en-US" sz="1600" dirty="0"/>
          </a:p>
        </p:txBody>
      </p:sp>
      <p:sp>
        <p:nvSpPr>
          <p:cNvPr id="54" name="Text 9"/>
          <p:cNvSpPr/>
          <p:nvPr/>
        </p:nvSpPr>
        <p:spPr>
          <a:xfrm>
            <a:off x="504825" y="3467100"/>
            <a:ext cx="3286125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 C</a:t>
            </a:r>
            <a:endParaRPr lang="en-US" sz="1300" dirty="0"/>
          </a:p>
        </p:txBody>
      </p:sp>
      <p:sp>
        <p:nvSpPr>
          <p:cNvPr id="55" name="Text 9"/>
          <p:cNvSpPr/>
          <p:nvPr/>
        </p:nvSpPr>
        <p:spPr>
          <a:xfrm>
            <a:off x="504825" y="3724275"/>
            <a:ext cx="3286125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Active MemTable: miss</a:t>
            </a:r>
            <a:endParaRPr lang="en-US" sz="1300" dirty="0"/>
          </a:p>
        </p:txBody>
      </p:sp>
      <p:sp>
        <p:nvSpPr>
          <p:cNvPr id="56" name="Text 9"/>
          <p:cNvSpPr/>
          <p:nvPr/>
        </p:nvSpPr>
        <p:spPr>
          <a:xfrm>
            <a:off x="4295775" y="3495675"/>
            <a:ext cx="25241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Frozen MemTable</a:t>
            </a:r>
            <a:endParaRPr lang="en-US" sz="1000" dirty="0"/>
          </a:p>
        </p:txBody>
      </p:sp>
      <p:sp>
        <p:nvSpPr>
          <p:cNvPr id="57" name="Skiplist link"/>
          <p:cNvSpPr/>
          <p:nvPr/>
        </p:nvSpPr>
        <p:spPr>
          <a:xfrm>
            <a:off x="4772025" y="22574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8" name="Skiplist link"/>
          <p:cNvSpPr/>
          <p:nvPr/>
        </p:nvSpPr>
        <p:spPr>
          <a:xfrm>
            <a:off x="4772025" y="201930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9" name="Skiplist link"/>
          <p:cNvSpPr/>
          <p:nvPr/>
        </p:nvSpPr>
        <p:spPr>
          <a:xfrm>
            <a:off x="5276850" y="22574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0" name="Skiplist link"/>
          <p:cNvSpPr/>
          <p:nvPr/>
        </p:nvSpPr>
        <p:spPr>
          <a:xfrm>
            <a:off x="5276850" y="201930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1" name="Skiplist link"/>
          <p:cNvSpPr/>
          <p:nvPr/>
        </p:nvSpPr>
        <p:spPr>
          <a:xfrm>
            <a:off x="4524375" y="193357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2" name="Skiplist link"/>
          <p:cNvSpPr/>
          <p:nvPr/>
        </p:nvSpPr>
        <p:spPr>
          <a:xfrm>
            <a:off x="4962525" y="193357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3" name="Skiplist link"/>
          <p:cNvSpPr/>
          <p:nvPr/>
        </p:nvSpPr>
        <p:spPr>
          <a:xfrm>
            <a:off x="5467350" y="1933575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4" name="Text 9"/>
          <p:cNvSpPr/>
          <p:nvPr/>
        </p:nvSpPr>
        <p:spPr>
          <a:xfrm>
            <a:off x="4286250" y="184785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65" name="Text 9"/>
          <p:cNvSpPr/>
          <p:nvPr/>
        </p:nvSpPr>
        <p:spPr>
          <a:xfrm>
            <a:off x="4581525" y="184785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900" dirty="0"/>
          </a:p>
        </p:txBody>
      </p:sp>
      <p:sp>
        <p:nvSpPr>
          <p:cNvPr id="66" name="Text 9"/>
          <p:cNvSpPr/>
          <p:nvPr/>
        </p:nvSpPr>
        <p:spPr>
          <a:xfrm>
            <a:off x="5086350" y="184785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67" name="Text 9"/>
          <p:cNvSpPr/>
          <p:nvPr/>
        </p:nvSpPr>
        <p:spPr>
          <a:xfrm>
            <a:off x="6657975" y="184785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68" name="Skiplist link"/>
          <p:cNvSpPr/>
          <p:nvPr/>
        </p:nvSpPr>
        <p:spPr>
          <a:xfrm>
            <a:off x="4524375" y="2171700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9" name="Skiplist link"/>
          <p:cNvSpPr/>
          <p:nvPr/>
        </p:nvSpPr>
        <p:spPr>
          <a:xfrm>
            <a:off x="4962525" y="2171700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0" name="Skiplist link"/>
          <p:cNvSpPr/>
          <p:nvPr/>
        </p:nvSpPr>
        <p:spPr>
          <a:xfrm>
            <a:off x="5467350" y="2171700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1" name="Text 9"/>
          <p:cNvSpPr/>
          <p:nvPr/>
        </p:nvSpPr>
        <p:spPr>
          <a:xfrm>
            <a:off x="4286250" y="20859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72" name="Text 9"/>
          <p:cNvSpPr/>
          <p:nvPr/>
        </p:nvSpPr>
        <p:spPr>
          <a:xfrm>
            <a:off x="4581525" y="20859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900" dirty="0"/>
          </a:p>
        </p:txBody>
      </p:sp>
      <p:sp>
        <p:nvSpPr>
          <p:cNvPr id="73" name="Text 9"/>
          <p:cNvSpPr/>
          <p:nvPr/>
        </p:nvSpPr>
        <p:spPr>
          <a:xfrm>
            <a:off x="5086350" y="20859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74" name="Text 9"/>
          <p:cNvSpPr/>
          <p:nvPr/>
        </p:nvSpPr>
        <p:spPr>
          <a:xfrm>
            <a:off x="6657975" y="20859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75" name="Skiplist link"/>
          <p:cNvSpPr/>
          <p:nvPr/>
        </p:nvSpPr>
        <p:spPr>
          <a:xfrm>
            <a:off x="4524375" y="240982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6" name="Skiplist link"/>
          <p:cNvSpPr/>
          <p:nvPr/>
        </p:nvSpPr>
        <p:spPr>
          <a:xfrm>
            <a:off x="4962525" y="240982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7" name="Skiplist link"/>
          <p:cNvSpPr/>
          <p:nvPr/>
        </p:nvSpPr>
        <p:spPr>
          <a:xfrm>
            <a:off x="5467350" y="2409825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8" name="Text 9"/>
          <p:cNvSpPr/>
          <p:nvPr/>
        </p:nvSpPr>
        <p:spPr>
          <a:xfrm>
            <a:off x="4286250" y="23241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79" name="Text 9"/>
          <p:cNvSpPr/>
          <p:nvPr/>
        </p:nvSpPr>
        <p:spPr>
          <a:xfrm>
            <a:off x="4581525" y="23241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A:60</a:t>
            </a:r>
            <a:endParaRPr lang="en-US" sz="900" dirty="0"/>
          </a:p>
        </p:txBody>
      </p:sp>
      <p:sp>
        <p:nvSpPr>
          <p:cNvPr id="80" name="Text 9"/>
          <p:cNvSpPr/>
          <p:nvPr/>
        </p:nvSpPr>
        <p:spPr>
          <a:xfrm>
            <a:off x="5086350" y="23241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M:60</a:t>
            </a:r>
            <a:endParaRPr lang="en-US" sz="900" dirty="0"/>
          </a:p>
        </p:txBody>
      </p:sp>
      <p:sp>
        <p:nvSpPr>
          <p:cNvPr id="81" name="Text 9"/>
          <p:cNvSpPr/>
          <p:nvPr/>
        </p:nvSpPr>
        <p:spPr>
          <a:xfrm>
            <a:off x="6657975" y="23241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82" name="Skiplist link"/>
          <p:cNvSpPr/>
          <p:nvPr/>
        </p:nvSpPr>
        <p:spPr>
          <a:xfrm>
            <a:off x="4772025" y="421005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3" name="Skiplist link"/>
          <p:cNvSpPr/>
          <p:nvPr/>
        </p:nvSpPr>
        <p:spPr>
          <a:xfrm>
            <a:off x="5276850" y="421005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4" name="Skiplist link"/>
          <p:cNvSpPr/>
          <p:nvPr/>
        </p:nvSpPr>
        <p:spPr>
          <a:xfrm>
            <a:off x="5276850" y="39719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5" name="Skiplist link"/>
          <p:cNvSpPr/>
          <p:nvPr/>
        </p:nvSpPr>
        <p:spPr>
          <a:xfrm>
            <a:off x="4524375" y="3886200"/>
            <a:ext cx="56197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6" name="Skiplist link"/>
          <p:cNvSpPr/>
          <p:nvPr/>
        </p:nvSpPr>
        <p:spPr>
          <a:xfrm>
            <a:off x="5467350" y="3886200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7" name="Text 9"/>
          <p:cNvSpPr/>
          <p:nvPr/>
        </p:nvSpPr>
        <p:spPr>
          <a:xfrm>
            <a:off x="4286250" y="38004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88" name="Text 9"/>
          <p:cNvSpPr/>
          <p:nvPr/>
        </p:nvSpPr>
        <p:spPr>
          <a:xfrm>
            <a:off x="5086350" y="38004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89" name="Text 9"/>
          <p:cNvSpPr/>
          <p:nvPr/>
        </p:nvSpPr>
        <p:spPr>
          <a:xfrm>
            <a:off x="6657975" y="38004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90" name="Skiplist link"/>
          <p:cNvSpPr/>
          <p:nvPr/>
        </p:nvSpPr>
        <p:spPr>
          <a:xfrm>
            <a:off x="4524375" y="412432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1" name="Skiplist link"/>
          <p:cNvSpPr/>
          <p:nvPr/>
        </p:nvSpPr>
        <p:spPr>
          <a:xfrm>
            <a:off x="4962525" y="412432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2" name="Skiplist link"/>
          <p:cNvSpPr/>
          <p:nvPr/>
        </p:nvSpPr>
        <p:spPr>
          <a:xfrm>
            <a:off x="5467350" y="4124325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3" name="Text 9"/>
          <p:cNvSpPr/>
          <p:nvPr/>
        </p:nvSpPr>
        <p:spPr>
          <a:xfrm>
            <a:off x="4286250" y="40386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94" name="Text 9"/>
          <p:cNvSpPr/>
          <p:nvPr/>
        </p:nvSpPr>
        <p:spPr>
          <a:xfrm>
            <a:off x="4581525" y="40386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</a:t>
            </a:r>
            <a:endParaRPr lang="en-US" sz="900" dirty="0"/>
          </a:p>
        </p:txBody>
      </p:sp>
      <p:sp>
        <p:nvSpPr>
          <p:cNvPr id="95" name="Text 9"/>
          <p:cNvSpPr/>
          <p:nvPr/>
        </p:nvSpPr>
        <p:spPr>
          <a:xfrm>
            <a:off x="5086350" y="40386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96" name="Text 9"/>
          <p:cNvSpPr/>
          <p:nvPr/>
        </p:nvSpPr>
        <p:spPr>
          <a:xfrm>
            <a:off x="6657975" y="40386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97" name="Skiplist link"/>
          <p:cNvSpPr/>
          <p:nvPr/>
        </p:nvSpPr>
        <p:spPr>
          <a:xfrm>
            <a:off x="4524375" y="4362450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8" name="Skiplist link"/>
          <p:cNvSpPr/>
          <p:nvPr/>
        </p:nvSpPr>
        <p:spPr>
          <a:xfrm>
            <a:off x="4962525" y="4362450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9" name="Skiplist link"/>
          <p:cNvSpPr/>
          <p:nvPr/>
        </p:nvSpPr>
        <p:spPr>
          <a:xfrm>
            <a:off x="5467350" y="4362450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0" name="Text 9"/>
          <p:cNvSpPr/>
          <p:nvPr/>
        </p:nvSpPr>
        <p:spPr>
          <a:xfrm>
            <a:off x="4286250" y="427672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101" name="Text 9"/>
          <p:cNvSpPr/>
          <p:nvPr/>
        </p:nvSpPr>
        <p:spPr>
          <a:xfrm>
            <a:off x="4581525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H:50</a:t>
            </a:r>
            <a:endParaRPr lang="en-US" sz="900" dirty="0"/>
          </a:p>
        </p:txBody>
      </p:sp>
      <p:sp>
        <p:nvSpPr>
          <p:cNvPr id="102" name="Text 9"/>
          <p:cNvSpPr/>
          <p:nvPr/>
        </p:nvSpPr>
        <p:spPr>
          <a:xfrm>
            <a:off x="5086350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M:40</a:t>
            </a:r>
            <a:endParaRPr lang="en-US" sz="900" dirty="0"/>
          </a:p>
        </p:txBody>
      </p:sp>
      <p:sp>
        <p:nvSpPr>
          <p:cNvPr id="103" name="Text 9"/>
          <p:cNvSpPr/>
          <p:nvPr/>
        </p:nvSpPr>
        <p:spPr>
          <a:xfrm>
            <a:off x="6657975" y="427672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104" name="Read route"/>
          <p:cNvSpPr/>
          <p:nvPr/>
        </p:nvSpPr>
        <p:spPr>
          <a:xfrm>
            <a:off x="1924050" y="1743075"/>
            <a:ext cx="2143125" cy="0"/>
          </a:xfrm>
          <a:prstGeom prst="line">
            <a:avLst/>
          </a:prstGeom>
          <a:ln w="25400">
            <a:solidFill>
              <a:srgbClr val="E49313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5" name="Read route"/>
          <p:cNvSpPr/>
          <p:nvPr/>
        </p:nvSpPr>
        <p:spPr>
          <a:xfrm>
            <a:off x="4067175" y="1743075"/>
            <a:ext cx="0" cy="190500"/>
          </a:xfrm>
          <a:prstGeom prst="line">
            <a:avLst/>
          </a:prstGeom>
          <a:ln w="25400">
            <a:solidFill>
              <a:srgbClr val="E49313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6" name="Read route"/>
          <p:cNvSpPr/>
          <p:nvPr/>
        </p:nvSpPr>
        <p:spPr>
          <a:xfrm>
            <a:off x="4067175" y="1933575"/>
            <a:ext cx="171450" cy="0"/>
          </a:xfrm>
          <a:prstGeom prst="line">
            <a:avLst/>
          </a:prstGeom>
          <a:ln w="25400">
            <a:solidFill>
              <a:srgbClr val="E49313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7" name="Text 9"/>
          <p:cNvSpPr/>
          <p:nvPr/>
        </p:nvSpPr>
        <p:spPr>
          <a:xfrm>
            <a:off x="4480560" y="1527048"/>
            <a:ext cx="2148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Skiplist</a:t>
            </a:r>
            <a:endParaRPr lang="en-US" sz="1000" dirty="0"/>
          </a:p>
        </p:txBody>
      </p:sp>
    </p:spTree>
  </p:cSld>
  <p:clrMapOvr>
    <a:masterClrMapping/>
  </p:clrMapOvr>
  <p:transition advClick="0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1097280"/>
            <a:ext cx="1417320" cy="1298448"/>
          </a:xfrm>
          <a:prstGeom prst="roundRect">
            <a:avLst>
              <a:gd name="adj" fmla="val 8451"/>
            </a:avLst>
          </a:prstGeom>
          <a:solidFill>
            <a:srgbClr val="FFFFFF"/>
          </a:solidFill>
          <a:ln w="15240">
            <a:solidFill>
              <a:srgbClr val="C8D0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40080" y="1234440"/>
            <a:ext cx="1143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640080" y="1609344"/>
            <a:ext cx="1143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2F6F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GET(C)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40080" y="1975104"/>
            <a:ext cx="1143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orange: current lookup</a:t>
            </a:r>
            <a:endParaRPr lang="en-US" sz="900" dirty="0"/>
          </a:p>
        </p:txBody>
      </p:sp>
      <p:sp>
        <p:nvSpPr>
          <p:cNvPr id="6" name="Shape 7"/>
          <p:cNvSpPr/>
          <p:nvPr/>
        </p:nvSpPr>
        <p:spPr>
          <a:xfrm>
            <a:off x="4242816" y="1051560"/>
            <a:ext cx="2633472" cy="1865376"/>
          </a:xfrm>
          <a:prstGeom prst="roundRect">
            <a:avLst>
              <a:gd name="adj" fmla="val 5882"/>
            </a:avLst>
          </a:prstGeom>
          <a:solidFill>
            <a:srgbClr val="E8EFFF"/>
          </a:solidFill>
          <a:ln w="15240">
            <a:solidFill>
              <a:srgbClr val="ADC5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8"/>
          <p:cNvSpPr/>
          <p:nvPr/>
        </p:nvSpPr>
        <p:spPr>
          <a:xfrm>
            <a:off x="4480560" y="1216152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Active MemTable</a:t>
            </a:r>
            <a:endParaRPr lang="en-US" sz="1700" dirty="0"/>
          </a:p>
        </p:txBody>
      </p:sp>
      <p:sp>
        <p:nvSpPr>
          <p:cNvPr id="9" name="Shape 12"/>
          <p:cNvSpPr/>
          <p:nvPr/>
        </p:nvSpPr>
        <p:spPr>
          <a:xfrm>
            <a:off x="7360920" y="941832"/>
            <a:ext cx="4315968" cy="4892040"/>
          </a:xfrm>
          <a:prstGeom prst="roundRect">
            <a:avLst>
              <a:gd name="adj" fmla="val 2542"/>
            </a:avLst>
          </a:prstGeom>
          <a:solidFill>
            <a:srgbClr val="FCFDFE"/>
          </a:solidFill>
          <a:ln w="15240">
            <a:solidFill>
              <a:srgbClr val="D4DA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13"/>
          <p:cNvSpPr/>
          <p:nvPr/>
        </p:nvSpPr>
        <p:spPr>
          <a:xfrm>
            <a:off x="7571232" y="1097280"/>
            <a:ext cx="3840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Disk: immutable SSTables</a:t>
            </a:r>
            <a:endParaRPr lang="en-US" sz="1900" dirty="0"/>
          </a:p>
        </p:txBody>
      </p:sp>
      <p:sp>
        <p:nvSpPr>
          <p:cNvPr id="11" name="Text 14"/>
          <p:cNvSpPr/>
          <p:nvPr/>
        </p:nvSpPr>
        <p:spPr>
          <a:xfrm>
            <a:off x="7571232" y="186537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L0</a:t>
            </a:r>
            <a:endParaRPr lang="en-US" sz="1600" dirty="0"/>
          </a:p>
        </p:txBody>
      </p:sp>
      <p:sp>
        <p:nvSpPr>
          <p:cNvPr id="12" name="Text 15"/>
          <p:cNvSpPr/>
          <p:nvPr/>
        </p:nvSpPr>
        <p:spPr>
          <a:xfrm>
            <a:off x="7571232" y="3538728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</a:t>
            </a:r>
            <a:endParaRPr lang="en-US" sz="1600" dirty="0"/>
          </a:p>
        </p:txBody>
      </p:sp>
      <p:sp>
        <p:nvSpPr>
          <p:cNvPr id="13" name="Text 16"/>
          <p:cNvSpPr/>
          <p:nvPr/>
        </p:nvSpPr>
        <p:spPr>
          <a:xfrm>
            <a:off x="7571232" y="497433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L2</a:t>
            </a:r>
            <a:endParaRPr lang="en-US" sz="1600" dirty="0"/>
          </a:p>
        </p:txBody>
      </p:sp>
      <p:sp>
        <p:nvSpPr>
          <p:cNvPr id="14" name="Shape 17"/>
          <p:cNvSpPr/>
          <p:nvPr/>
        </p:nvSpPr>
        <p:spPr>
          <a:xfrm>
            <a:off x="8028432" y="2039112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8"/>
          <p:cNvSpPr/>
          <p:nvPr/>
        </p:nvSpPr>
        <p:spPr>
          <a:xfrm>
            <a:off x="8028432" y="3712464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9"/>
          <p:cNvSpPr/>
          <p:nvPr/>
        </p:nvSpPr>
        <p:spPr>
          <a:xfrm>
            <a:off x="8028432" y="5138928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20"/>
          <p:cNvSpPr/>
          <p:nvPr/>
        </p:nvSpPr>
        <p:spPr>
          <a:xfrm>
            <a:off x="502920" y="4754880"/>
            <a:ext cx="6373368" cy="1078992"/>
          </a:xfrm>
          <a:prstGeom prst="roundRect">
            <a:avLst>
              <a:gd name="adj" fmla="val 10169"/>
            </a:avLst>
          </a:prstGeom>
          <a:solidFill>
            <a:srgbClr val="FFFFFF"/>
          </a:solidFill>
          <a:ln w="1524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21"/>
          <p:cNvSpPr/>
          <p:nvPr/>
        </p:nvSpPr>
        <p:spPr>
          <a:xfrm>
            <a:off x="758952" y="4919472"/>
            <a:ext cx="58795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700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 the immutable skiplist for C: not found.</a:t>
            </a:r>
            <a:endParaRPr lang="en-US" sz="1700" dirty="0"/>
          </a:p>
        </p:txBody>
      </p:sp>
      <p:sp>
        <p:nvSpPr>
          <p:cNvPr id="19" name="Text 22"/>
          <p:cNvSpPr/>
          <p:nvPr/>
        </p:nvSpPr>
        <p:spPr>
          <a:xfrm>
            <a:off x="758952" y="5524500"/>
            <a:ext cx="5879592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immutable MemTable contains H:50 and M:40. Now check the newest L0 file.</a:t>
            </a:r>
            <a:endParaRPr lang="en-US" sz="1100" dirty="0"/>
          </a:p>
        </p:txBody>
      </p:sp>
      <p:sp>
        <p:nvSpPr>
          <p:cNvPr id="20" name="Shape 28"/>
          <p:cNvSpPr/>
          <p:nvPr/>
        </p:nvSpPr>
        <p:spPr>
          <a:xfrm>
            <a:off x="8183880" y="3971925"/>
            <a:ext cx="1426464" cy="847725"/>
          </a:xfrm>
          <a:prstGeom prst="roundRect">
            <a:avLst>
              <a:gd name="adj" fmla="val 1184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29"/>
          <p:cNvSpPr/>
          <p:nvPr/>
        </p:nvSpPr>
        <p:spPr>
          <a:xfrm>
            <a:off x="8275320" y="4029075"/>
            <a:ext cx="1243584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 file A</a:t>
            </a:r>
            <a:endParaRPr lang="en-US" sz="1100" dirty="0"/>
          </a:p>
        </p:txBody>
      </p:sp>
      <p:sp>
        <p:nvSpPr>
          <p:cNvPr id="22" name="Text 30"/>
          <p:cNvSpPr/>
          <p:nvPr/>
        </p:nvSpPr>
        <p:spPr>
          <a:xfrm>
            <a:off x="8275320" y="4514850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23" name="Text 31"/>
          <p:cNvSpPr/>
          <p:nvPr/>
        </p:nvSpPr>
        <p:spPr>
          <a:xfrm>
            <a:off x="8275320" y="42005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A:12 C:11</a:t>
            </a:r>
            <a:endParaRPr lang="en-US" sz="1000" dirty="0"/>
          </a:p>
        </p:txBody>
      </p:sp>
      <p:sp>
        <p:nvSpPr>
          <p:cNvPr id="24" name="Shape 32"/>
          <p:cNvSpPr/>
          <p:nvPr/>
        </p:nvSpPr>
        <p:spPr>
          <a:xfrm>
            <a:off x="9756648" y="3971925"/>
            <a:ext cx="1426464" cy="847725"/>
          </a:xfrm>
          <a:prstGeom prst="roundRect">
            <a:avLst>
              <a:gd name="adj" fmla="val 1184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33"/>
          <p:cNvSpPr/>
          <p:nvPr/>
        </p:nvSpPr>
        <p:spPr>
          <a:xfrm>
            <a:off x="9848088" y="4029075"/>
            <a:ext cx="1243584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 file B</a:t>
            </a:r>
            <a:endParaRPr lang="en-US" sz="1100" dirty="0"/>
          </a:p>
        </p:txBody>
      </p:sp>
      <p:sp>
        <p:nvSpPr>
          <p:cNvPr id="26" name="Text 34"/>
          <p:cNvSpPr/>
          <p:nvPr/>
        </p:nvSpPr>
        <p:spPr>
          <a:xfrm>
            <a:off x="9848088" y="4514850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27" name="Text 35"/>
          <p:cNvSpPr/>
          <p:nvPr/>
        </p:nvSpPr>
        <p:spPr>
          <a:xfrm>
            <a:off x="9848088" y="42005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H:2 K:6</a:t>
            </a:r>
            <a:endParaRPr lang="en-US" sz="1000" dirty="0"/>
          </a:p>
        </p:txBody>
      </p:sp>
      <p:sp>
        <p:nvSpPr>
          <p:cNvPr id="28" name="Text 36"/>
          <p:cNvSpPr/>
          <p:nvPr/>
        </p:nvSpPr>
        <p:spPr>
          <a:xfrm>
            <a:off x="8247888" y="4876800"/>
            <a:ext cx="28895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F6F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non-overlapping ranges</a:t>
            </a:r>
            <a:endParaRPr lang="en-US" sz="1100" dirty="0"/>
          </a:p>
        </p:txBody>
      </p:sp>
      <p:sp>
        <p:nvSpPr>
          <p:cNvPr id="29" name="Text 37">
            <a:hlinkClick r:id="rId3" action="ppaction://hlinksldjump" tooltip="← Back"/>
          </p:cNvPr>
          <p:cNvSpPr/>
          <p:nvPr/>
        </p:nvSpPr>
        <p:spPr>
          <a:xfrm>
            <a:off x="502920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 action="ppaction://hlinksldjump" tooltip="← Bac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← Back</a:t>
            </a:r>
            <a:endParaRPr lang="en-US" sz="1050" dirty="0"/>
          </a:p>
        </p:txBody>
      </p:sp>
      <p:sp>
        <p:nvSpPr>
          <p:cNvPr id="30" name="Text 38">
            <a:hlinkClick r:id="rId4" action="ppaction://hlinksldjump" tooltip="Reset"/>
          </p:cNvPr>
          <p:cNvSpPr/>
          <p:nvPr/>
        </p:nvSpPr>
        <p:spPr>
          <a:xfrm>
            <a:off x="1243584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 action="ppaction://hlinksldjump" tooltip="Rese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Reset</a:t>
            </a:r>
            <a:endParaRPr lang="en-US" sz="1050" dirty="0"/>
          </a:p>
        </p:txBody>
      </p:sp>
      <p:sp>
        <p:nvSpPr>
          <p:cNvPr id="31" name="Text 39">
            <a:hlinkClick r:id="rId5" action="ppaction://hlinksldjump" tooltip="Check L0 #5"/>
          </p:cNvPr>
          <p:cNvSpPr/>
          <p:nvPr/>
        </p:nvSpPr>
        <p:spPr>
          <a:xfrm>
            <a:off x="4238625" y="6038850"/>
            <a:ext cx="2638425" cy="447675"/>
          </a:xfrm>
          <a:prstGeom prst="rect">
            <a:avLst/>
          </a:prstGeom>
          <a:solidFill>
            <a:srgbClr val="2E70FA"/>
          </a:solidFill>
          <a:ln w="12700">
            <a:solidFill>
              <a:srgbClr val="2E70F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u="sng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5" action="ppaction://hlinksldjump" tooltip="Check L0 #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Check L0 #5</a:t>
            </a:r>
            <a:endParaRPr lang="en-US" sz="1500" dirty="0"/>
          </a:p>
        </p:txBody>
      </p:sp>
      <p:sp>
        <p:nvSpPr>
          <p:cNvPr id="32" name="Text 40"/>
          <p:cNvSpPr/>
          <p:nvPr/>
        </p:nvSpPr>
        <p:spPr>
          <a:xfrm>
            <a:off x="5667375" y="6581775"/>
            <a:ext cx="120967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50" dirty="0">
                <a:solidFill>
                  <a:srgbClr val="8B96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50 / 63</a:t>
            </a:r>
            <a:endParaRPr lang="en-US" sz="950" dirty="0"/>
          </a:p>
        </p:txBody>
      </p:sp>
      <p:sp>
        <p:nvSpPr>
          <p:cNvPr id="33" name="Shape 7"/>
          <p:cNvSpPr/>
          <p:nvPr/>
        </p:nvSpPr>
        <p:spPr>
          <a:xfrm>
            <a:off x="4238625" y="3086100"/>
            <a:ext cx="2638425" cy="1495425"/>
          </a:xfrm>
          <a:prstGeom prst="roundRect">
            <a:avLst>
              <a:gd name="adj" fmla="val 5882"/>
            </a:avLst>
          </a:prstGeom>
          <a:solidFill>
            <a:srgbClr val="FFF2DC"/>
          </a:solidFill>
          <a:ln w="15240">
            <a:solidFill>
              <a:srgbClr val="E4931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8"/>
          <p:cNvSpPr/>
          <p:nvPr/>
        </p:nvSpPr>
        <p:spPr>
          <a:xfrm>
            <a:off x="4333875" y="3181350"/>
            <a:ext cx="2447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Immutable MemTable</a:t>
            </a:r>
            <a:endParaRPr lang="en-US" sz="1600" dirty="0"/>
          </a:p>
        </p:txBody>
      </p:sp>
      <p:sp>
        <p:nvSpPr>
          <p:cNvPr id="35" name="Text 30"/>
          <p:cNvSpPr/>
          <p:nvPr/>
        </p:nvSpPr>
        <p:spPr>
          <a:xfrm>
            <a:off x="8275320" y="4657725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9848088" y="4657725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37" name="Text 9"/>
          <p:cNvSpPr/>
          <p:nvPr/>
        </p:nvSpPr>
        <p:spPr>
          <a:xfrm>
            <a:off x="7553325" y="5334000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filter: definitely absent or possibly present</a:t>
            </a:r>
            <a:endParaRPr lang="en-US" sz="1000" dirty="0"/>
          </a:p>
        </p:txBody>
      </p:sp>
      <p:sp>
        <p:nvSpPr>
          <p:cNvPr id="38" name="Text 9"/>
          <p:cNvSpPr/>
          <p:nvPr/>
        </p:nvSpPr>
        <p:spPr>
          <a:xfrm>
            <a:off x="7553325" y="5553075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file: key to position in the data file</a:t>
            </a:r>
            <a:endParaRPr lang="en-US" sz="1000" dirty="0"/>
          </a:p>
        </p:txBody>
      </p:sp>
      <p:sp>
        <p:nvSpPr>
          <p:cNvPr id="39" name="Text 31"/>
          <p:cNvSpPr/>
          <p:nvPr/>
        </p:nvSpPr>
        <p:spPr>
          <a:xfrm>
            <a:off x="8275320" y="43529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D:8 F:9</a:t>
            </a:r>
            <a:endParaRPr lang="en-US" sz="1000" dirty="0"/>
          </a:p>
        </p:txBody>
      </p:sp>
      <p:sp>
        <p:nvSpPr>
          <p:cNvPr id="40" name="Text 35"/>
          <p:cNvSpPr/>
          <p:nvPr/>
        </p:nvSpPr>
        <p:spPr>
          <a:xfrm>
            <a:off x="9848088" y="43529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L:7 M:5</a:t>
            </a:r>
            <a:endParaRPr lang="en-US" sz="1000" dirty="0"/>
          </a:p>
        </p:txBody>
      </p:sp>
      <p:sp>
        <p:nvSpPr>
          <p:cNvPr id="41" name="Shape 24"/>
          <p:cNvSpPr/>
          <p:nvPr/>
        </p:nvSpPr>
        <p:spPr>
          <a:xfrm>
            <a:off x="8048625" y="2200275"/>
            <a:ext cx="1619250" cy="1047750"/>
          </a:xfrm>
          <a:prstGeom prst="roundRect">
            <a:avLst>
              <a:gd name="adj" fmla="val 11842"/>
            </a:avLst>
          </a:prstGeom>
          <a:solidFill>
            <a:srgbClr val="E5F6EF"/>
          </a:solidFill>
          <a:ln w="15240">
            <a:solidFill>
              <a:srgbClr val="9CDB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2" name="Text 8"/>
          <p:cNvSpPr/>
          <p:nvPr/>
        </p:nvSpPr>
        <p:spPr>
          <a:xfrm>
            <a:off x="8124825" y="2247900"/>
            <a:ext cx="1485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SSTable #5 (newest)</a:t>
            </a:r>
            <a:endParaRPr lang="en-US" sz="1100" dirty="0"/>
          </a:p>
        </p:txBody>
      </p:sp>
      <p:sp>
        <p:nvSpPr>
          <p:cNvPr id="43" name="Text 9"/>
          <p:cNvSpPr/>
          <p:nvPr/>
        </p:nvSpPr>
        <p:spPr>
          <a:xfrm>
            <a:off x="8124825" y="2466975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A:30 H:31</a:t>
            </a:r>
            <a:endParaRPr lang="en-US" sz="1200" dirty="0"/>
          </a:p>
        </p:txBody>
      </p:sp>
      <p:sp>
        <p:nvSpPr>
          <p:cNvPr id="44" name="Text 9"/>
          <p:cNvSpPr/>
          <p:nvPr/>
        </p:nvSpPr>
        <p:spPr>
          <a:xfrm>
            <a:off x="8124825" y="2647950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K:32</a:t>
            </a:r>
            <a:endParaRPr lang="en-US" sz="1200" dirty="0"/>
          </a:p>
        </p:txBody>
      </p:sp>
      <p:sp>
        <p:nvSpPr>
          <p:cNvPr id="45" name="Text 9"/>
          <p:cNvSpPr/>
          <p:nvPr/>
        </p:nvSpPr>
        <p:spPr>
          <a:xfrm>
            <a:off x="8124825" y="284797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46" name="Text 9"/>
          <p:cNvSpPr/>
          <p:nvPr/>
        </p:nvSpPr>
        <p:spPr>
          <a:xfrm>
            <a:off x="8124825" y="301942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47" name="Shape 24"/>
          <p:cNvSpPr/>
          <p:nvPr/>
        </p:nvSpPr>
        <p:spPr>
          <a:xfrm>
            <a:off x="9810750" y="2200275"/>
            <a:ext cx="1619250" cy="1047750"/>
          </a:xfrm>
          <a:prstGeom prst="roundRect">
            <a:avLst>
              <a:gd name="adj" fmla="val 11842"/>
            </a:avLst>
          </a:prstGeom>
          <a:solidFill>
            <a:srgbClr val="E5F6EF"/>
          </a:solidFill>
          <a:ln w="15240">
            <a:solidFill>
              <a:srgbClr val="9CDB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8" name="Text 8"/>
          <p:cNvSpPr/>
          <p:nvPr/>
        </p:nvSpPr>
        <p:spPr>
          <a:xfrm>
            <a:off x="9886950" y="2247900"/>
            <a:ext cx="1485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SSTable #4</a:t>
            </a:r>
            <a:endParaRPr lang="en-US" sz="1100" dirty="0"/>
          </a:p>
        </p:txBody>
      </p:sp>
      <p:sp>
        <p:nvSpPr>
          <p:cNvPr id="49" name="Text 9"/>
          <p:cNvSpPr/>
          <p:nvPr/>
        </p:nvSpPr>
        <p:spPr>
          <a:xfrm>
            <a:off x="9886950" y="2466975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C:21 F:22</a:t>
            </a:r>
            <a:endParaRPr lang="en-US" sz="1200" dirty="0"/>
          </a:p>
        </p:txBody>
      </p:sp>
      <p:sp>
        <p:nvSpPr>
          <p:cNvPr id="50" name="Text 9"/>
          <p:cNvSpPr/>
          <p:nvPr/>
        </p:nvSpPr>
        <p:spPr>
          <a:xfrm>
            <a:off x="9886950" y="2647950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H:20</a:t>
            </a:r>
            <a:endParaRPr lang="en-US" sz="1200" dirty="0"/>
          </a:p>
        </p:txBody>
      </p:sp>
      <p:sp>
        <p:nvSpPr>
          <p:cNvPr id="51" name="Text 9"/>
          <p:cNvSpPr/>
          <p:nvPr/>
        </p:nvSpPr>
        <p:spPr>
          <a:xfrm>
            <a:off x="9886950" y="284797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52" name="Text 9"/>
          <p:cNvSpPr/>
          <p:nvPr/>
        </p:nvSpPr>
        <p:spPr>
          <a:xfrm>
            <a:off x="9886950" y="301942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53" name="Text 8"/>
          <p:cNvSpPr/>
          <p:nvPr/>
        </p:nvSpPr>
        <p:spPr>
          <a:xfrm>
            <a:off x="504825" y="3095625"/>
            <a:ext cx="32861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 path</a:t>
            </a:r>
            <a:endParaRPr lang="en-US" sz="1600" dirty="0"/>
          </a:p>
        </p:txBody>
      </p:sp>
      <p:sp>
        <p:nvSpPr>
          <p:cNvPr id="54" name="Text 9"/>
          <p:cNvSpPr/>
          <p:nvPr/>
        </p:nvSpPr>
        <p:spPr>
          <a:xfrm>
            <a:off x="504825" y="3467100"/>
            <a:ext cx="3286125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 C</a:t>
            </a:r>
            <a:endParaRPr lang="en-US" sz="1300" dirty="0"/>
          </a:p>
        </p:txBody>
      </p:sp>
      <p:sp>
        <p:nvSpPr>
          <p:cNvPr id="55" name="Text 9"/>
          <p:cNvSpPr/>
          <p:nvPr/>
        </p:nvSpPr>
        <p:spPr>
          <a:xfrm>
            <a:off x="504825" y="3724275"/>
            <a:ext cx="3286125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Active: miss; immutable: miss</a:t>
            </a:r>
            <a:endParaRPr lang="en-US" sz="1300" dirty="0"/>
          </a:p>
        </p:txBody>
      </p:sp>
      <p:sp>
        <p:nvSpPr>
          <p:cNvPr id="56" name="Text 9"/>
          <p:cNvSpPr/>
          <p:nvPr/>
        </p:nvSpPr>
        <p:spPr>
          <a:xfrm>
            <a:off x="4295775" y="3495675"/>
            <a:ext cx="25241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Frozen MemTable</a:t>
            </a:r>
            <a:endParaRPr lang="en-US" sz="1000" dirty="0"/>
          </a:p>
        </p:txBody>
      </p:sp>
      <p:sp>
        <p:nvSpPr>
          <p:cNvPr id="57" name="Skiplist link"/>
          <p:cNvSpPr/>
          <p:nvPr/>
        </p:nvSpPr>
        <p:spPr>
          <a:xfrm>
            <a:off x="4772025" y="22574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8" name="Skiplist link"/>
          <p:cNvSpPr/>
          <p:nvPr/>
        </p:nvSpPr>
        <p:spPr>
          <a:xfrm>
            <a:off x="4772025" y="201930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9" name="Skiplist link"/>
          <p:cNvSpPr/>
          <p:nvPr/>
        </p:nvSpPr>
        <p:spPr>
          <a:xfrm>
            <a:off x="5276850" y="22574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0" name="Skiplist link"/>
          <p:cNvSpPr/>
          <p:nvPr/>
        </p:nvSpPr>
        <p:spPr>
          <a:xfrm>
            <a:off x="5276850" y="201930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1" name="Skiplist link"/>
          <p:cNvSpPr/>
          <p:nvPr/>
        </p:nvSpPr>
        <p:spPr>
          <a:xfrm>
            <a:off x="4524375" y="193357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2" name="Skiplist link"/>
          <p:cNvSpPr/>
          <p:nvPr/>
        </p:nvSpPr>
        <p:spPr>
          <a:xfrm>
            <a:off x="4962525" y="193357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3" name="Skiplist link"/>
          <p:cNvSpPr/>
          <p:nvPr/>
        </p:nvSpPr>
        <p:spPr>
          <a:xfrm>
            <a:off x="5467350" y="1933575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4" name="Text 9"/>
          <p:cNvSpPr/>
          <p:nvPr/>
        </p:nvSpPr>
        <p:spPr>
          <a:xfrm>
            <a:off x="4286250" y="184785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65" name="Text 9"/>
          <p:cNvSpPr/>
          <p:nvPr/>
        </p:nvSpPr>
        <p:spPr>
          <a:xfrm>
            <a:off x="4581525" y="184785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900" dirty="0"/>
          </a:p>
        </p:txBody>
      </p:sp>
      <p:sp>
        <p:nvSpPr>
          <p:cNvPr id="66" name="Text 9"/>
          <p:cNvSpPr/>
          <p:nvPr/>
        </p:nvSpPr>
        <p:spPr>
          <a:xfrm>
            <a:off x="5086350" y="184785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67" name="Text 9"/>
          <p:cNvSpPr/>
          <p:nvPr/>
        </p:nvSpPr>
        <p:spPr>
          <a:xfrm>
            <a:off x="6657975" y="184785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68" name="Skiplist link"/>
          <p:cNvSpPr/>
          <p:nvPr/>
        </p:nvSpPr>
        <p:spPr>
          <a:xfrm>
            <a:off x="4524375" y="2171700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9" name="Skiplist link"/>
          <p:cNvSpPr/>
          <p:nvPr/>
        </p:nvSpPr>
        <p:spPr>
          <a:xfrm>
            <a:off x="4962525" y="2171700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0" name="Skiplist link"/>
          <p:cNvSpPr/>
          <p:nvPr/>
        </p:nvSpPr>
        <p:spPr>
          <a:xfrm>
            <a:off x="5467350" y="2171700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1" name="Text 9"/>
          <p:cNvSpPr/>
          <p:nvPr/>
        </p:nvSpPr>
        <p:spPr>
          <a:xfrm>
            <a:off x="4286250" y="20859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72" name="Text 9"/>
          <p:cNvSpPr/>
          <p:nvPr/>
        </p:nvSpPr>
        <p:spPr>
          <a:xfrm>
            <a:off x="4581525" y="20859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900" dirty="0"/>
          </a:p>
        </p:txBody>
      </p:sp>
      <p:sp>
        <p:nvSpPr>
          <p:cNvPr id="73" name="Text 9"/>
          <p:cNvSpPr/>
          <p:nvPr/>
        </p:nvSpPr>
        <p:spPr>
          <a:xfrm>
            <a:off x="5086350" y="20859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74" name="Text 9"/>
          <p:cNvSpPr/>
          <p:nvPr/>
        </p:nvSpPr>
        <p:spPr>
          <a:xfrm>
            <a:off x="6657975" y="20859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75" name="Skiplist link"/>
          <p:cNvSpPr/>
          <p:nvPr/>
        </p:nvSpPr>
        <p:spPr>
          <a:xfrm>
            <a:off x="4524375" y="240982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6" name="Skiplist link"/>
          <p:cNvSpPr/>
          <p:nvPr/>
        </p:nvSpPr>
        <p:spPr>
          <a:xfrm>
            <a:off x="4962525" y="240982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7" name="Skiplist link"/>
          <p:cNvSpPr/>
          <p:nvPr/>
        </p:nvSpPr>
        <p:spPr>
          <a:xfrm>
            <a:off x="5467350" y="2409825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8" name="Text 9"/>
          <p:cNvSpPr/>
          <p:nvPr/>
        </p:nvSpPr>
        <p:spPr>
          <a:xfrm>
            <a:off x="4286250" y="23241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79" name="Text 9"/>
          <p:cNvSpPr/>
          <p:nvPr/>
        </p:nvSpPr>
        <p:spPr>
          <a:xfrm>
            <a:off x="4581525" y="23241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A:60</a:t>
            </a:r>
            <a:endParaRPr lang="en-US" sz="900" dirty="0"/>
          </a:p>
        </p:txBody>
      </p:sp>
      <p:sp>
        <p:nvSpPr>
          <p:cNvPr id="80" name="Text 9"/>
          <p:cNvSpPr/>
          <p:nvPr/>
        </p:nvSpPr>
        <p:spPr>
          <a:xfrm>
            <a:off x="5086350" y="23241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M:60</a:t>
            </a:r>
            <a:endParaRPr lang="en-US" sz="900" dirty="0"/>
          </a:p>
        </p:txBody>
      </p:sp>
      <p:sp>
        <p:nvSpPr>
          <p:cNvPr id="81" name="Text 9"/>
          <p:cNvSpPr/>
          <p:nvPr/>
        </p:nvSpPr>
        <p:spPr>
          <a:xfrm>
            <a:off x="6657975" y="23241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82" name="Skiplist link"/>
          <p:cNvSpPr/>
          <p:nvPr/>
        </p:nvSpPr>
        <p:spPr>
          <a:xfrm>
            <a:off x="4772025" y="421005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3" name="Skiplist link"/>
          <p:cNvSpPr/>
          <p:nvPr/>
        </p:nvSpPr>
        <p:spPr>
          <a:xfrm>
            <a:off x="5276850" y="421005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4" name="Skiplist link"/>
          <p:cNvSpPr/>
          <p:nvPr/>
        </p:nvSpPr>
        <p:spPr>
          <a:xfrm>
            <a:off x="5276850" y="39719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5" name="Skiplist link"/>
          <p:cNvSpPr/>
          <p:nvPr/>
        </p:nvSpPr>
        <p:spPr>
          <a:xfrm>
            <a:off x="4524375" y="3886200"/>
            <a:ext cx="56197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6" name="Skiplist link"/>
          <p:cNvSpPr/>
          <p:nvPr/>
        </p:nvSpPr>
        <p:spPr>
          <a:xfrm>
            <a:off x="5467350" y="3886200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7" name="Text 9"/>
          <p:cNvSpPr/>
          <p:nvPr/>
        </p:nvSpPr>
        <p:spPr>
          <a:xfrm>
            <a:off x="4286250" y="38004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88" name="Text 9"/>
          <p:cNvSpPr/>
          <p:nvPr/>
        </p:nvSpPr>
        <p:spPr>
          <a:xfrm>
            <a:off x="5086350" y="38004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89" name="Text 9"/>
          <p:cNvSpPr/>
          <p:nvPr/>
        </p:nvSpPr>
        <p:spPr>
          <a:xfrm>
            <a:off x="6657975" y="38004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90" name="Skiplist link"/>
          <p:cNvSpPr/>
          <p:nvPr/>
        </p:nvSpPr>
        <p:spPr>
          <a:xfrm>
            <a:off x="4524375" y="412432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1" name="Skiplist link"/>
          <p:cNvSpPr/>
          <p:nvPr/>
        </p:nvSpPr>
        <p:spPr>
          <a:xfrm>
            <a:off x="4962525" y="412432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2" name="Skiplist link"/>
          <p:cNvSpPr/>
          <p:nvPr/>
        </p:nvSpPr>
        <p:spPr>
          <a:xfrm>
            <a:off x="5467350" y="4124325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3" name="Text 9"/>
          <p:cNvSpPr/>
          <p:nvPr/>
        </p:nvSpPr>
        <p:spPr>
          <a:xfrm>
            <a:off x="4286250" y="40386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94" name="Text 9"/>
          <p:cNvSpPr/>
          <p:nvPr/>
        </p:nvSpPr>
        <p:spPr>
          <a:xfrm>
            <a:off x="4581525" y="40386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</a:t>
            </a:r>
            <a:endParaRPr lang="en-US" sz="900" dirty="0"/>
          </a:p>
        </p:txBody>
      </p:sp>
      <p:sp>
        <p:nvSpPr>
          <p:cNvPr id="95" name="Text 9"/>
          <p:cNvSpPr/>
          <p:nvPr/>
        </p:nvSpPr>
        <p:spPr>
          <a:xfrm>
            <a:off x="5086350" y="40386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96" name="Text 9"/>
          <p:cNvSpPr/>
          <p:nvPr/>
        </p:nvSpPr>
        <p:spPr>
          <a:xfrm>
            <a:off x="6657975" y="40386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97" name="Skiplist link"/>
          <p:cNvSpPr/>
          <p:nvPr/>
        </p:nvSpPr>
        <p:spPr>
          <a:xfrm>
            <a:off x="4524375" y="4362450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8" name="Skiplist link"/>
          <p:cNvSpPr/>
          <p:nvPr/>
        </p:nvSpPr>
        <p:spPr>
          <a:xfrm>
            <a:off x="4962525" y="4362450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9" name="Skiplist link"/>
          <p:cNvSpPr/>
          <p:nvPr/>
        </p:nvSpPr>
        <p:spPr>
          <a:xfrm>
            <a:off x="5467350" y="4362450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0" name="Text 9"/>
          <p:cNvSpPr/>
          <p:nvPr/>
        </p:nvSpPr>
        <p:spPr>
          <a:xfrm>
            <a:off x="4286250" y="427672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101" name="Text 9"/>
          <p:cNvSpPr/>
          <p:nvPr/>
        </p:nvSpPr>
        <p:spPr>
          <a:xfrm>
            <a:off x="4581525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H:50</a:t>
            </a:r>
            <a:endParaRPr lang="en-US" sz="900" dirty="0"/>
          </a:p>
        </p:txBody>
      </p:sp>
      <p:sp>
        <p:nvSpPr>
          <p:cNvPr id="102" name="Text 9"/>
          <p:cNvSpPr/>
          <p:nvPr/>
        </p:nvSpPr>
        <p:spPr>
          <a:xfrm>
            <a:off x="5086350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M:40</a:t>
            </a:r>
            <a:endParaRPr lang="en-US" sz="900" dirty="0"/>
          </a:p>
        </p:txBody>
      </p:sp>
      <p:sp>
        <p:nvSpPr>
          <p:cNvPr id="103" name="Text 9"/>
          <p:cNvSpPr/>
          <p:nvPr/>
        </p:nvSpPr>
        <p:spPr>
          <a:xfrm>
            <a:off x="6657975" y="427672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104" name="Read route"/>
          <p:cNvSpPr/>
          <p:nvPr/>
        </p:nvSpPr>
        <p:spPr>
          <a:xfrm>
            <a:off x="1924050" y="1743075"/>
            <a:ext cx="2143125" cy="0"/>
          </a:xfrm>
          <a:prstGeom prst="line">
            <a:avLst/>
          </a:prstGeom>
          <a:ln w="25400">
            <a:solidFill>
              <a:srgbClr val="E49313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5" name="Read route"/>
          <p:cNvSpPr/>
          <p:nvPr/>
        </p:nvSpPr>
        <p:spPr>
          <a:xfrm>
            <a:off x="4067175" y="1743075"/>
            <a:ext cx="0" cy="2381250"/>
          </a:xfrm>
          <a:prstGeom prst="line">
            <a:avLst/>
          </a:prstGeom>
          <a:ln w="25400">
            <a:solidFill>
              <a:srgbClr val="E49313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6" name="Read route"/>
          <p:cNvSpPr/>
          <p:nvPr/>
        </p:nvSpPr>
        <p:spPr>
          <a:xfrm>
            <a:off x="4067175" y="4124325"/>
            <a:ext cx="171450" cy="0"/>
          </a:xfrm>
          <a:prstGeom prst="line">
            <a:avLst/>
          </a:prstGeom>
          <a:ln w="25400">
            <a:solidFill>
              <a:srgbClr val="E49313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7" name="Text 9"/>
          <p:cNvSpPr/>
          <p:nvPr/>
        </p:nvSpPr>
        <p:spPr>
          <a:xfrm>
            <a:off x="4480560" y="1527048"/>
            <a:ext cx="2148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Skiplist</a:t>
            </a:r>
            <a:endParaRPr lang="en-US" sz="1000" dirty="0"/>
          </a:p>
        </p:txBody>
      </p:sp>
    </p:spTree>
  </p:cSld>
  <p:clrMapOvr>
    <a:masterClrMapping/>
  </p:clrMapOvr>
  <p:transition advClick="0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1097280"/>
            <a:ext cx="1417320" cy="1298448"/>
          </a:xfrm>
          <a:prstGeom prst="roundRect">
            <a:avLst>
              <a:gd name="adj" fmla="val 8451"/>
            </a:avLst>
          </a:prstGeom>
          <a:solidFill>
            <a:srgbClr val="FFFFFF"/>
          </a:solidFill>
          <a:ln w="15240">
            <a:solidFill>
              <a:srgbClr val="C8D0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40080" y="1234440"/>
            <a:ext cx="1143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640080" y="1609344"/>
            <a:ext cx="1143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2F6F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GET(C)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40080" y="1975104"/>
            <a:ext cx="1143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orange: current lookup</a:t>
            </a:r>
            <a:endParaRPr lang="en-US" sz="900" dirty="0"/>
          </a:p>
        </p:txBody>
      </p:sp>
      <p:sp>
        <p:nvSpPr>
          <p:cNvPr id="6" name="Shape 7"/>
          <p:cNvSpPr/>
          <p:nvPr/>
        </p:nvSpPr>
        <p:spPr>
          <a:xfrm>
            <a:off x="4242816" y="1051560"/>
            <a:ext cx="2633472" cy="1865376"/>
          </a:xfrm>
          <a:prstGeom prst="roundRect">
            <a:avLst>
              <a:gd name="adj" fmla="val 588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8"/>
          <p:cNvSpPr/>
          <p:nvPr/>
        </p:nvSpPr>
        <p:spPr>
          <a:xfrm>
            <a:off x="4480560" y="1216152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Active MemTable</a:t>
            </a:r>
            <a:endParaRPr lang="en-US" sz="1700" dirty="0"/>
          </a:p>
        </p:txBody>
      </p:sp>
      <p:sp>
        <p:nvSpPr>
          <p:cNvPr id="9" name="Shape 12"/>
          <p:cNvSpPr/>
          <p:nvPr/>
        </p:nvSpPr>
        <p:spPr>
          <a:xfrm>
            <a:off x="7360920" y="941832"/>
            <a:ext cx="4315968" cy="4892040"/>
          </a:xfrm>
          <a:prstGeom prst="roundRect">
            <a:avLst>
              <a:gd name="adj" fmla="val 2542"/>
            </a:avLst>
          </a:prstGeom>
          <a:solidFill>
            <a:srgbClr val="FCFDFE"/>
          </a:solidFill>
          <a:ln w="15240">
            <a:solidFill>
              <a:srgbClr val="D4DA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13"/>
          <p:cNvSpPr/>
          <p:nvPr/>
        </p:nvSpPr>
        <p:spPr>
          <a:xfrm>
            <a:off x="7571232" y="1097280"/>
            <a:ext cx="3840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Disk: immutable SSTables</a:t>
            </a:r>
            <a:endParaRPr lang="en-US" sz="1900" dirty="0"/>
          </a:p>
        </p:txBody>
      </p:sp>
      <p:sp>
        <p:nvSpPr>
          <p:cNvPr id="11" name="Text 14"/>
          <p:cNvSpPr/>
          <p:nvPr/>
        </p:nvSpPr>
        <p:spPr>
          <a:xfrm>
            <a:off x="7571232" y="186537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L0</a:t>
            </a:r>
            <a:endParaRPr lang="en-US" sz="1600" dirty="0"/>
          </a:p>
        </p:txBody>
      </p:sp>
      <p:sp>
        <p:nvSpPr>
          <p:cNvPr id="12" name="Text 15"/>
          <p:cNvSpPr/>
          <p:nvPr/>
        </p:nvSpPr>
        <p:spPr>
          <a:xfrm>
            <a:off x="7571232" y="3538728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</a:t>
            </a:r>
            <a:endParaRPr lang="en-US" sz="1600" dirty="0"/>
          </a:p>
        </p:txBody>
      </p:sp>
      <p:sp>
        <p:nvSpPr>
          <p:cNvPr id="13" name="Text 16"/>
          <p:cNvSpPr/>
          <p:nvPr/>
        </p:nvSpPr>
        <p:spPr>
          <a:xfrm>
            <a:off x="7571232" y="497433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L2</a:t>
            </a:r>
            <a:endParaRPr lang="en-US" sz="1600" dirty="0"/>
          </a:p>
        </p:txBody>
      </p:sp>
      <p:sp>
        <p:nvSpPr>
          <p:cNvPr id="14" name="Shape 17"/>
          <p:cNvSpPr/>
          <p:nvPr/>
        </p:nvSpPr>
        <p:spPr>
          <a:xfrm>
            <a:off x="8028432" y="2039112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8"/>
          <p:cNvSpPr/>
          <p:nvPr/>
        </p:nvSpPr>
        <p:spPr>
          <a:xfrm>
            <a:off x="8028432" y="3712464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9"/>
          <p:cNvSpPr/>
          <p:nvPr/>
        </p:nvSpPr>
        <p:spPr>
          <a:xfrm>
            <a:off x="8028432" y="5138928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20"/>
          <p:cNvSpPr/>
          <p:nvPr/>
        </p:nvSpPr>
        <p:spPr>
          <a:xfrm>
            <a:off x="502920" y="4754880"/>
            <a:ext cx="6373368" cy="1078992"/>
          </a:xfrm>
          <a:prstGeom prst="roundRect">
            <a:avLst>
              <a:gd name="adj" fmla="val 10169"/>
            </a:avLst>
          </a:prstGeom>
          <a:solidFill>
            <a:srgbClr val="FFFFFF"/>
          </a:solidFill>
          <a:ln w="1524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21"/>
          <p:cNvSpPr/>
          <p:nvPr/>
        </p:nvSpPr>
        <p:spPr>
          <a:xfrm>
            <a:off x="758952" y="4919472"/>
            <a:ext cx="58795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700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SSTable #5: the Bloom filter says possibly present for C.</a:t>
            </a:r>
            <a:endParaRPr lang="en-US" sz="1700" dirty="0"/>
          </a:p>
        </p:txBody>
      </p:sp>
      <p:sp>
        <p:nvSpPr>
          <p:cNvPr id="19" name="Text 22"/>
          <p:cNvSpPr/>
          <p:nvPr/>
        </p:nvSpPr>
        <p:spPr>
          <a:xfrm>
            <a:off x="758952" y="5524500"/>
            <a:ext cx="5879592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positive filter result must be confirmed using the index.</a:t>
            </a:r>
            <a:endParaRPr lang="en-US" sz="1100" dirty="0"/>
          </a:p>
        </p:txBody>
      </p:sp>
      <p:sp>
        <p:nvSpPr>
          <p:cNvPr id="20" name="Shape 28"/>
          <p:cNvSpPr/>
          <p:nvPr/>
        </p:nvSpPr>
        <p:spPr>
          <a:xfrm>
            <a:off x="8183880" y="3971925"/>
            <a:ext cx="1426464" cy="847725"/>
          </a:xfrm>
          <a:prstGeom prst="roundRect">
            <a:avLst>
              <a:gd name="adj" fmla="val 1184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29"/>
          <p:cNvSpPr/>
          <p:nvPr/>
        </p:nvSpPr>
        <p:spPr>
          <a:xfrm>
            <a:off x="8275320" y="4029075"/>
            <a:ext cx="1243584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 file A</a:t>
            </a:r>
            <a:endParaRPr lang="en-US" sz="1100" dirty="0"/>
          </a:p>
        </p:txBody>
      </p:sp>
      <p:sp>
        <p:nvSpPr>
          <p:cNvPr id="22" name="Text 30"/>
          <p:cNvSpPr/>
          <p:nvPr/>
        </p:nvSpPr>
        <p:spPr>
          <a:xfrm>
            <a:off x="8275320" y="4514850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23" name="Text 31"/>
          <p:cNvSpPr/>
          <p:nvPr/>
        </p:nvSpPr>
        <p:spPr>
          <a:xfrm>
            <a:off x="8275320" y="42005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A:12 C:11</a:t>
            </a:r>
            <a:endParaRPr lang="en-US" sz="1000" dirty="0"/>
          </a:p>
        </p:txBody>
      </p:sp>
      <p:sp>
        <p:nvSpPr>
          <p:cNvPr id="24" name="Shape 32"/>
          <p:cNvSpPr/>
          <p:nvPr/>
        </p:nvSpPr>
        <p:spPr>
          <a:xfrm>
            <a:off x="9756648" y="3971925"/>
            <a:ext cx="1426464" cy="847725"/>
          </a:xfrm>
          <a:prstGeom prst="roundRect">
            <a:avLst>
              <a:gd name="adj" fmla="val 1184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33"/>
          <p:cNvSpPr/>
          <p:nvPr/>
        </p:nvSpPr>
        <p:spPr>
          <a:xfrm>
            <a:off x="9848088" y="4029075"/>
            <a:ext cx="1243584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 file B</a:t>
            </a:r>
            <a:endParaRPr lang="en-US" sz="1100" dirty="0"/>
          </a:p>
        </p:txBody>
      </p:sp>
      <p:sp>
        <p:nvSpPr>
          <p:cNvPr id="26" name="Text 34"/>
          <p:cNvSpPr/>
          <p:nvPr/>
        </p:nvSpPr>
        <p:spPr>
          <a:xfrm>
            <a:off x="9848088" y="4514850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27" name="Text 35"/>
          <p:cNvSpPr/>
          <p:nvPr/>
        </p:nvSpPr>
        <p:spPr>
          <a:xfrm>
            <a:off x="9848088" y="42005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H:2 K:6</a:t>
            </a:r>
            <a:endParaRPr lang="en-US" sz="1000" dirty="0"/>
          </a:p>
        </p:txBody>
      </p:sp>
      <p:sp>
        <p:nvSpPr>
          <p:cNvPr id="28" name="Text 36"/>
          <p:cNvSpPr/>
          <p:nvPr/>
        </p:nvSpPr>
        <p:spPr>
          <a:xfrm>
            <a:off x="8247888" y="4876800"/>
            <a:ext cx="28895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F6F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non-overlapping ranges</a:t>
            </a:r>
            <a:endParaRPr lang="en-US" sz="1100" dirty="0"/>
          </a:p>
        </p:txBody>
      </p:sp>
      <p:sp>
        <p:nvSpPr>
          <p:cNvPr id="29" name="Text 37">
            <a:hlinkClick r:id="rId3" action="ppaction://hlinksldjump" tooltip="← Back"/>
          </p:cNvPr>
          <p:cNvSpPr/>
          <p:nvPr/>
        </p:nvSpPr>
        <p:spPr>
          <a:xfrm>
            <a:off x="502920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 action="ppaction://hlinksldjump" tooltip="← Bac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← Back</a:t>
            </a:r>
            <a:endParaRPr lang="en-US" sz="1050" dirty="0"/>
          </a:p>
        </p:txBody>
      </p:sp>
      <p:sp>
        <p:nvSpPr>
          <p:cNvPr id="30" name="Text 38">
            <a:hlinkClick r:id="rId4" action="ppaction://hlinksldjump" tooltip="Reset"/>
          </p:cNvPr>
          <p:cNvSpPr/>
          <p:nvPr/>
        </p:nvSpPr>
        <p:spPr>
          <a:xfrm>
            <a:off x="1243584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 action="ppaction://hlinksldjump" tooltip="Rese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Reset</a:t>
            </a:r>
            <a:endParaRPr lang="en-US" sz="1050" dirty="0"/>
          </a:p>
        </p:txBody>
      </p:sp>
      <p:sp>
        <p:nvSpPr>
          <p:cNvPr id="31" name="Text 39">
            <a:hlinkClick r:id="rId5" action="ppaction://hlinksldjump" tooltip="Check index #5"/>
          </p:cNvPr>
          <p:cNvSpPr/>
          <p:nvPr/>
        </p:nvSpPr>
        <p:spPr>
          <a:xfrm>
            <a:off x="4238625" y="6038850"/>
            <a:ext cx="2638425" cy="447675"/>
          </a:xfrm>
          <a:prstGeom prst="rect">
            <a:avLst/>
          </a:prstGeom>
          <a:solidFill>
            <a:srgbClr val="2E70FA"/>
          </a:solidFill>
          <a:ln w="12700">
            <a:solidFill>
              <a:srgbClr val="2E70F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u="sng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5" action="ppaction://hlinksldjump" tooltip="Check index #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Check index #5</a:t>
            </a:r>
            <a:endParaRPr lang="en-US" sz="1500" dirty="0"/>
          </a:p>
        </p:txBody>
      </p:sp>
      <p:sp>
        <p:nvSpPr>
          <p:cNvPr id="32" name="Text 40"/>
          <p:cNvSpPr/>
          <p:nvPr/>
        </p:nvSpPr>
        <p:spPr>
          <a:xfrm>
            <a:off x="5667375" y="6581775"/>
            <a:ext cx="120967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50" dirty="0">
                <a:solidFill>
                  <a:srgbClr val="8B96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51 / 63</a:t>
            </a:r>
            <a:endParaRPr lang="en-US" sz="950" dirty="0"/>
          </a:p>
        </p:txBody>
      </p:sp>
      <p:sp>
        <p:nvSpPr>
          <p:cNvPr id="33" name="Shape 7"/>
          <p:cNvSpPr/>
          <p:nvPr/>
        </p:nvSpPr>
        <p:spPr>
          <a:xfrm>
            <a:off x="4238625" y="3086100"/>
            <a:ext cx="2638425" cy="1495425"/>
          </a:xfrm>
          <a:prstGeom prst="roundRect">
            <a:avLst>
              <a:gd name="adj" fmla="val 5882"/>
            </a:avLst>
          </a:prstGeom>
          <a:solidFill>
            <a:srgbClr val="FFF2DC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8"/>
          <p:cNvSpPr/>
          <p:nvPr/>
        </p:nvSpPr>
        <p:spPr>
          <a:xfrm>
            <a:off x="4333875" y="3181350"/>
            <a:ext cx="2447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Immutable MemTable</a:t>
            </a:r>
            <a:endParaRPr lang="en-US" sz="1600" dirty="0"/>
          </a:p>
        </p:txBody>
      </p:sp>
      <p:sp>
        <p:nvSpPr>
          <p:cNvPr id="35" name="Text 30"/>
          <p:cNvSpPr/>
          <p:nvPr/>
        </p:nvSpPr>
        <p:spPr>
          <a:xfrm>
            <a:off x="8275320" y="4657725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9848088" y="4657725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37" name="Text 9"/>
          <p:cNvSpPr/>
          <p:nvPr/>
        </p:nvSpPr>
        <p:spPr>
          <a:xfrm>
            <a:off x="7553325" y="5334000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filter: definitely absent or possibly present</a:t>
            </a:r>
            <a:endParaRPr lang="en-US" sz="1000" dirty="0"/>
          </a:p>
        </p:txBody>
      </p:sp>
      <p:sp>
        <p:nvSpPr>
          <p:cNvPr id="38" name="Text 9"/>
          <p:cNvSpPr/>
          <p:nvPr/>
        </p:nvSpPr>
        <p:spPr>
          <a:xfrm>
            <a:off x="7553325" y="5553075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file: key to position in the data file</a:t>
            </a:r>
            <a:endParaRPr lang="en-US" sz="1000" dirty="0"/>
          </a:p>
        </p:txBody>
      </p:sp>
      <p:sp>
        <p:nvSpPr>
          <p:cNvPr id="39" name="Text 31"/>
          <p:cNvSpPr/>
          <p:nvPr/>
        </p:nvSpPr>
        <p:spPr>
          <a:xfrm>
            <a:off x="8275320" y="43529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D:8 F:9</a:t>
            </a:r>
            <a:endParaRPr lang="en-US" sz="1000" dirty="0"/>
          </a:p>
        </p:txBody>
      </p:sp>
      <p:sp>
        <p:nvSpPr>
          <p:cNvPr id="40" name="Text 35"/>
          <p:cNvSpPr/>
          <p:nvPr/>
        </p:nvSpPr>
        <p:spPr>
          <a:xfrm>
            <a:off x="9848088" y="43529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L:7 M:5</a:t>
            </a:r>
            <a:endParaRPr lang="en-US" sz="1000" dirty="0"/>
          </a:p>
        </p:txBody>
      </p:sp>
      <p:sp>
        <p:nvSpPr>
          <p:cNvPr id="41" name="Shape 24"/>
          <p:cNvSpPr/>
          <p:nvPr/>
        </p:nvSpPr>
        <p:spPr>
          <a:xfrm>
            <a:off x="8048625" y="2200275"/>
            <a:ext cx="1619250" cy="1047750"/>
          </a:xfrm>
          <a:prstGeom prst="roundRect">
            <a:avLst>
              <a:gd name="adj" fmla="val 11842"/>
            </a:avLst>
          </a:prstGeom>
          <a:solidFill>
            <a:srgbClr val="FFF2DC"/>
          </a:solidFill>
          <a:ln w="15240">
            <a:solidFill>
              <a:srgbClr val="E9A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2" name="Text 8"/>
          <p:cNvSpPr/>
          <p:nvPr/>
        </p:nvSpPr>
        <p:spPr>
          <a:xfrm>
            <a:off x="8124825" y="2247900"/>
            <a:ext cx="1485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SSTable #5 (newest)</a:t>
            </a:r>
            <a:endParaRPr lang="en-US" sz="1100" dirty="0"/>
          </a:p>
        </p:txBody>
      </p:sp>
      <p:sp>
        <p:nvSpPr>
          <p:cNvPr id="43" name="Text 9"/>
          <p:cNvSpPr/>
          <p:nvPr/>
        </p:nvSpPr>
        <p:spPr>
          <a:xfrm>
            <a:off x="8124825" y="2466975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A:30 H:31</a:t>
            </a:r>
            <a:endParaRPr lang="en-US" sz="1200" dirty="0"/>
          </a:p>
        </p:txBody>
      </p:sp>
      <p:sp>
        <p:nvSpPr>
          <p:cNvPr id="44" name="Text 9"/>
          <p:cNvSpPr/>
          <p:nvPr/>
        </p:nvSpPr>
        <p:spPr>
          <a:xfrm>
            <a:off x="8124825" y="2647950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K:32</a:t>
            </a:r>
            <a:endParaRPr lang="en-US" sz="1200" dirty="0"/>
          </a:p>
        </p:txBody>
      </p:sp>
      <p:sp>
        <p:nvSpPr>
          <p:cNvPr id="45" name="Text 9"/>
          <p:cNvSpPr/>
          <p:nvPr/>
        </p:nvSpPr>
        <p:spPr>
          <a:xfrm>
            <a:off x="8124825" y="284797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BF: possibly present</a:t>
            </a:r>
            <a:endParaRPr lang="en-US" sz="1000" dirty="0"/>
          </a:p>
        </p:txBody>
      </p:sp>
      <p:sp>
        <p:nvSpPr>
          <p:cNvPr id="46" name="Text 9"/>
          <p:cNvSpPr/>
          <p:nvPr/>
        </p:nvSpPr>
        <p:spPr>
          <a:xfrm>
            <a:off x="8124825" y="301942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47" name="Shape 24"/>
          <p:cNvSpPr/>
          <p:nvPr/>
        </p:nvSpPr>
        <p:spPr>
          <a:xfrm>
            <a:off x="9810750" y="2200275"/>
            <a:ext cx="1619250" cy="1047750"/>
          </a:xfrm>
          <a:prstGeom prst="roundRect">
            <a:avLst>
              <a:gd name="adj" fmla="val 11842"/>
            </a:avLst>
          </a:prstGeom>
          <a:solidFill>
            <a:srgbClr val="E5F6EF"/>
          </a:solidFill>
          <a:ln w="15240">
            <a:solidFill>
              <a:srgbClr val="9CDB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8" name="Text 8"/>
          <p:cNvSpPr/>
          <p:nvPr/>
        </p:nvSpPr>
        <p:spPr>
          <a:xfrm>
            <a:off x="9886950" y="2247900"/>
            <a:ext cx="1485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SSTable #4</a:t>
            </a:r>
            <a:endParaRPr lang="en-US" sz="1100" dirty="0"/>
          </a:p>
        </p:txBody>
      </p:sp>
      <p:sp>
        <p:nvSpPr>
          <p:cNvPr id="49" name="Text 9"/>
          <p:cNvSpPr/>
          <p:nvPr/>
        </p:nvSpPr>
        <p:spPr>
          <a:xfrm>
            <a:off x="9886950" y="2466975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C:21 F:22</a:t>
            </a:r>
            <a:endParaRPr lang="en-US" sz="1200" dirty="0"/>
          </a:p>
        </p:txBody>
      </p:sp>
      <p:sp>
        <p:nvSpPr>
          <p:cNvPr id="50" name="Text 9"/>
          <p:cNvSpPr/>
          <p:nvPr/>
        </p:nvSpPr>
        <p:spPr>
          <a:xfrm>
            <a:off x="9886950" y="2647950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H:20</a:t>
            </a:r>
            <a:endParaRPr lang="en-US" sz="1200" dirty="0"/>
          </a:p>
        </p:txBody>
      </p:sp>
      <p:sp>
        <p:nvSpPr>
          <p:cNvPr id="51" name="Text 9"/>
          <p:cNvSpPr/>
          <p:nvPr/>
        </p:nvSpPr>
        <p:spPr>
          <a:xfrm>
            <a:off x="9886950" y="284797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52" name="Text 9"/>
          <p:cNvSpPr/>
          <p:nvPr/>
        </p:nvSpPr>
        <p:spPr>
          <a:xfrm>
            <a:off x="9886950" y="301942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53" name="Text 8"/>
          <p:cNvSpPr/>
          <p:nvPr/>
        </p:nvSpPr>
        <p:spPr>
          <a:xfrm>
            <a:off x="504825" y="3095625"/>
            <a:ext cx="32861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 path</a:t>
            </a:r>
            <a:endParaRPr lang="en-US" sz="1600" dirty="0"/>
          </a:p>
        </p:txBody>
      </p:sp>
      <p:sp>
        <p:nvSpPr>
          <p:cNvPr id="54" name="Text 9"/>
          <p:cNvSpPr/>
          <p:nvPr/>
        </p:nvSpPr>
        <p:spPr>
          <a:xfrm>
            <a:off x="504825" y="3467100"/>
            <a:ext cx="3286125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 C</a:t>
            </a:r>
            <a:endParaRPr lang="en-US" sz="1300" dirty="0"/>
          </a:p>
        </p:txBody>
      </p:sp>
      <p:sp>
        <p:nvSpPr>
          <p:cNvPr id="55" name="Text 9"/>
          <p:cNvSpPr/>
          <p:nvPr/>
        </p:nvSpPr>
        <p:spPr>
          <a:xfrm>
            <a:off x="504825" y="3724275"/>
            <a:ext cx="3286125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RAM: miss</a:t>
            </a:r>
            <a:endParaRPr lang="en-US" sz="1300" dirty="0"/>
          </a:p>
        </p:txBody>
      </p:sp>
      <p:sp>
        <p:nvSpPr>
          <p:cNvPr id="56" name="Text 9"/>
          <p:cNvSpPr/>
          <p:nvPr/>
        </p:nvSpPr>
        <p:spPr>
          <a:xfrm>
            <a:off x="504825" y="3981450"/>
            <a:ext cx="3286125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L0 #5 filter: positive</a:t>
            </a:r>
            <a:endParaRPr lang="en-US" sz="1300" dirty="0"/>
          </a:p>
        </p:txBody>
      </p:sp>
      <p:sp>
        <p:nvSpPr>
          <p:cNvPr id="57" name="Text 9"/>
          <p:cNvSpPr/>
          <p:nvPr/>
        </p:nvSpPr>
        <p:spPr>
          <a:xfrm>
            <a:off x="4295775" y="3495675"/>
            <a:ext cx="25241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Frozen MemTable</a:t>
            </a:r>
            <a:endParaRPr lang="en-US" sz="1000" dirty="0"/>
          </a:p>
        </p:txBody>
      </p:sp>
      <p:sp>
        <p:nvSpPr>
          <p:cNvPr id="58" name="Skiplist link"/>
          <p:cNvSpPr/>
          <p:nvPr/>
        </p:nvSpPr>
        <p:spPr>
          <a:xfrm>
            <a:off x="4772025" y="22574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9" name="Skiplist link"/>
          <p:cNvSpPr/>
          <p:nvPr/>
        </p:nvSpPr>
        <p:spPr>
          <a:xfrm>
            <a:off x="4772025" y="201930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0" name="Skiplist link"/>
          <p:cNvSpPr/>
          <p:nvPr/>
        </p:nvSpPr>
        <p:spPr>
          <a:xfrm>
            <a:off x="5276850" y="22574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1" name="Skiplist link"/>
          <p:cNvSpPr/>
          <p:nvPr/>
        </p:nvSpPr>
        <p:spPr>
          <a:xfrm>
            <a:off x="5276850" y="201930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2" name="Skiplist link"/>
          <p:cNvSpPr/>
          <p:nvPr/>
        </p:nvSpPr>
        <p:spPr>
          <a:xfrm>
            <a:off x="4524375" y="193357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3" name="Skiplist link"/>
          <p:cNvSpPr/>
          <p:nvPr/>
        </p:nvSpPr>
        <p:spPr>
          <a:xfrm>
            <a:off x="4962525" y="193357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4" name="Skiplist link"/>
          <p:cNvSpPr/>
          <p:nvPr/>
        </p:nvSpPr>
        <p:spPr>
          <a:xfrm>
            <a:off x="5467350" y="1933575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5" name="Text 9"/>
          <p:cNvSpPr/>
          <p:nvPr/>
        </p:nvSpPr>
        <p:spPr>
          <a:xfrm>
            <a:off x="4286250" y="184785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66" name="Text 9"/>
          <p:cNvSpPr/>
          <p:nvPr/>
        </p:nvSpPr>
        <p:spPr>
          <a:xfrm>
            <a:off x="4581525" y="184785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900" dirty="0"/>
          </a:p>
        </p:txBody>
      </p:sp>
      <p:sp>
        <p:nvSpPr>
          <p:cNvPr id="67" name="Text 9"/>
          <p:cNvSpPr/>
          <p:nvPr/>
        </p:nvSpPr>
        <p:spPr>
          <a:xfrm>
            <a:off x="5086350" y="184785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68" name="Text 9"/>
          <p:cNvSpPr/>
          <p:nvPr/>
        </p:nvSpPr>
        <p:spPr>
          <a:xfrm>
            <a:off x="6657975" y="184785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69" name="Skiplist link"/>
          <p:cNvSpPr/>
          <p:nvPr/>
        </p:nvSpPr>
        <p:spPr>
          <a:xfrm>
            <a:off x="4524375" y="2171700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0" name="Skiplist link"/>
          <p:cNvSpPr/>
          <p:nvPr/>
        </p:nvSpPr>
        <p:spPr>
          <a:xfrm>
            <a:off x="4962525" y="2171700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1" name="Skiplist link"/>
          <p:cNvSpPr/>
          <p:nvPr/>
        </p:nvSpPr>
        <p:spPr>
          <a:xfrm>
            <a:off x="5467350" y="2171700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2" name="Text 9"/>
          <p:cNvSpPr/>
          <p:nvPr/>
        </p:nvSpPr>
        <p:spPr>
          <a:xfrm>
            <a:off x="4286250" y="20859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73" name="Text 9"/>
          <p:cNvSpPr/>
          <p:nvPr/>
        </p:nvSpPr>
        <p:spPr>
          <a:xfrm>
            <a:off x="4581525" y="20859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900" dirty="0"/>
          </a:p>
        </p:txBody>
      </p:sp>
      <p:sp>
        <p:nvSpPr>
          <p:cNvPr id="74" name="Text 9"/>
          <p:cNvSpPr/>
          <p:nvPr/>
        </p:nvSpPr>
        <p:spPr>
          <a:xfrm>
            <a:off x="5086350" y="20859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75" name="Text 9"/>
          <p:cNvSpPr/>
          <p:nvPr/>
        </p:nvSpPr>
        <p:spPr>
          <a:xfrm>
            <a:off x="6657975" y="20859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76" name="Skiplist link"/>
          <p:cNvSpPr/>
          <p:nvPr/>
        </p:nvSpPr>
        <p:spPr>
          <a:xfrm>
            <a:off x="4524375" y="240982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7" name="Skiplist link"/>
          <p:cNvSpPr/>
          <p:nvPr/>
        </p:nvSpPr>
        <p:spPr>
          <a:xfrm>
            <a:off x="4962525" y="240982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8" name="Skiplist link"/>
          <p:cNvSpPr/>
          <p:nvPr/>
        </p:nvSpPr>
        <p:spPr>
          <a:xfrm>
            <a:off x="5467350" y="2409825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9" name="Text 9"/>
          <p:cNvSpPr/>
          <p:nvPr/>
        </p:nvSpPr>
        <p:spPr>
          <a:xfrm>
            <a:off x="4286250" y="23241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80" name="Text 9"/>
          <p:cNvSpPr/>
          <p:nvPr/>
        </p:nvSpPr>
        <p:spPr>
          <a:xfrm>
            <a:off x="4581525" y="23241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A:60</a:t>
            </a:r>
            <a:endParaRPr lang="en-US" sz="900" dirty="0"/>
          </a:p>
        </p:txBody>
      </p:sp>
      <p:sp>
        <p:nvSpPr>
          <p:cNvPr id="81" name="Text 9"/>
          <p:cNvSpPr/>
          <p:nvPr/>
        </p:nvSpPr>
        <p:spPr>
          <a:xfrm>
            <a:off x="5086350" y="23241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M:60</a:t>
            </a:r>
            <a:endParaRPr lang="en-US" sz="900" dirty="0"/>
          </a:p>
        </p:txBody>
      </p:sp>
      <p:sp>
        <p:nvSpPr>
          <p:cNvPr id="82" name="Text 9"/>
          <p:cNvSpPr/>
          <p:nvPr/>
        </p:nvSpPr>
        <p:spPr>
          <a:xfrm>
            <a:off x="6657975" y="23241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83" name="Skiplist link"/>
          <p:cNvSpPr/>
          <p:nvPr/>
        </p:nvSpPr>
        <p:spPr>
          <a:xfrm>
            <a:off x="4772025" y="421005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4" name="Skiplist link"/>
          <p:cNvSpPr/>
          <p:nvPr/>
        </p:nvSpPr>
        <p:spPr>
          <a:xfrm>
            <a:off x="5276850" y="421005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5" name="Skiplist link"/>
          <p:cNvSpPr/>
          <p:nvPr/>
        </p:nvSpPr>
        <p:spPr>
          <a:xfrm>
            <a:off x="5276850" y="39719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6" name="Skiplist link"/>
          <p:cNvSpPr/>
          <p:nvPr/>
        </p:nvSpPr>
        <p:spPr>
          <a:xfrm>
            <a:off x="4524375" y="3886200"/>
            <a:ext cx="56197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7" name="Skiplist link"/>
          <p:cNvSpPr/>
          <p:nvPr/>
        </p:nvSpPr>
        <p:spPr>
          <a:xfrm>
            <a:off x="5467350" y="3886200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8" name="Text 9"/>
          <p:cNvSpPr/>
          <p:nvPr/>
        </p:nvSpPr>
        <p:spPr>
          <a:xfrm>
            <a:off x="4286250" y="38004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89" name="Text 9"/>
          <p:cNvSpPr/>
          <p:nvPr/>
        </p:nvSpPr>
        <p:spPr>
          <a:xfrm>
            <a:off x="5086350" y="38004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90" name="Text 9"/>
          <p:cNvSpPr/>
          <p:nvPr/>
        </p:nvSpPr>
        <p:spPr>
          <a:xfrm>
            <a:off x="6657975" y="38004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91" name="Skiplist link"/>
          <p:cNvSpPr/>
          <p:nvPr/>
        </p:nvSpPr>
        <p:spPr>
          <a:xfrm>
            <a:off x="4524375" y="412432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2" name="Skiplist link"/>
          <p:cNvSpPr/>
          <p:nvPr/>
        </p:nvSpPr>
        <p:spPr>
          <a:xfrm>
            <a:off x="4962525" y="412432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3" name="Skiplist link"/>
          <p:cNvSpPr/>
          <p:nvPr/>
        </p:nvSpPr>
        <p:spPr>
          <a:xfrm>
            <a:off x="5467350" y="4124325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4" name="Text 9"/>
          <p:cNvSpPr/>
          <p:nvPr/>
        </p:nvSpPr>
        <p:spPr>
          <a:xfrm>
            <a:off x="4286250" y="40386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95" name="Text 9"/>
          <p:cNvSpPr/>
          <p:nvPr/>
        </p:nvSpPr>
        <p:spPr>
          <a:xfrm>
            <a:off x="4581525" y="40386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</a:t>
            </a:r>
            <a:endParaRPr lang="en-US" sz="900" dirty="0"/>
          </a:p>
        </p:txBody>
      </p:sp>
      <p:sp>
        <p:nvSpPr>
          <p:cNvPr id="96" name="Text 9"/>
          <p:cNvSpPr/>
          <p:nvPr/>
        </p:nvSpPr>
        <p:spPr>
          <a:xfrm>
            <a:off x="5086350" y="40386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97" name="Text 9"/>
          <p:cNvSpPr/>
          <p:nvPr/>
        </p:nvSpPr>
        <p:spPr>
          <a:xfrm>
            <a:off x="6657975" y="40386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98" name="Skiplist link"/>
          <p:cNvSpPr/>
          <p:nvPr/>
        </p:nvSpPr>
        <p:spPr>
          <a:xfrm>
            <a:off x="4524375" y="4362450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9" name="Skiplist link"/>
          <p:cNvSpPr/>
          <p:nvPr/>
        </p:nvSpPr>
        <p:spPr>
          <a:xfrm>
            <a:off x="4962525" y="4362450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0" name="Skiplist link"/>
          <p:cNvSpPr/>
          <p:nvPr/>
        </p:nvSpPr>
        <p:spPr>
          <a:xfrm>
            <a:off x="5467350" y="4362450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1" name="Text 9"/>
          <p:cNvSpPr/>
          <p:nvPr/>
        </p:nvSpPr>
        <p:spPr>
          <a:xfrm>
            <a:off x="4286250" y="427672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102" name="Text 9"/>
          <p:cNvSpPr/>
          <p:nvPr/>
        </p:nvSpPr>
        <p:spPr>
          <a:xfrm>
            <a:off x="4581525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H:50</a:t>
            </a:r>
            <a:endParaRPr lang="en-US" sz="900" dirty="0"/>
          </a:p>
        </p:txBody>
      </p:sp>
      <p:sp>
        <p:nvSpPr>
          <p:cNvPr id="103" name="Text 9"/>
          <p:cNvSpPr/>
          <p:nvPr/>
        </p:nvSpPr>
        <p:spPr>
          <a:xfrm>
            <a:off x="5086350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M:40</a:t>
            </a:r>
            <a:endParaRPr lang="en-US" sz="900" dirty="0"/>
          </a:p>
        </p:txBody>
      </p:sp>
      <p:sp>
        <p:nvSpPr>
          <p:cNvPr id="104" name="Text 9"/>
          <p:cNvSpPr/>
          <p:nvPr/>
        </p:nvSpPr>
        <p:spPr>
          <a:xfrm>
            <a:off x="6657975" y="427672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105" name="Read route"/>
          <p:cNvSpPr/>
          <p:nvPr/>
        </p:nvSpPr>
        <p:spPr>
          <a:xfrm>
            <a:off x="1924050" y="1743075"/>
            <a:ext cx="219075" cy="0"/>
          </a:xfrm>
          <a:prstGeom prst="line">
            <a:avLst/>
          </a:prstGeom>
          <a:ln w="25400">
            <a:solidFill>
              <a:srgbClr val="E49313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6" name="Read route"/>
          <p:cNvSpPr/>
          <p:nvPr/>
        </p:nvSpPr>
        <p:spPr>
          <a:xfrm flipV="1">
            <a:off x="2143125" y="857250"/>
            <a:ext cx="0" cy="885825"/>
          </a:xfrm>
          <a:prstGeom prst="line">
            <a:avLst/>
          </a:prstGeom>
          <a:ln w="25400">
            <a:solidFill>
              <a:srgbClr val="E49313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7" name="Read route"/>
          <p:cNvSpPr/>
          <p:nvPr/>
        </p:nvSpPr>
        <p:spPr>
          <a:xfrm>
            <a:off x="2143125" y="857250"/>
            <a:ext cx="4905375" cy="0"/>
          </a:xfrm>
          <a:prstGeom prst="line">
            <a:avLst/>
          </a:prstGeom>
          <a:ln w="25400">
            <a:solidFill>
              <a:srgbClr val="E49313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8" name="Read route"/>
          <p:cNvSpPr/>
          <p:nvPr/>
        </p:nvSpPr>
        <p:spPr>
          <a:xfrm>
            <a:off x="7048500" y="857250"/>
            <a:ext cx="0" cy="2076450"/>
          </a:xfrm>
          <a:prstGeom prst="line">
            <a:avLst/>
          </a:prstGeom>
          <a:ln w="25400">
            <a:solidFill>
              <a:srgbClr val="E49313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9" name="Read route"/>
          <p:cNvSpPr/>
          <p:nvPr/>
        </p:nvSpPr>
        <p:spPr>
          <a:xfrm>
            <a:off x="7048500" y="2933700"/>
            <a:ext cx="1000125" cy="0"/>
          </a:xfrm>
          <a:prstGeom prst="line">
            <a:avLst/>
          </a:prstGeom>
          <a:ln w="25400">
            <a:solidFill>
              <a:srgbClr val="E49313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10" name="Text 9"/>
          <p:cNvSpPr/>
          <p:nvPr/>
        </p:nvSpPr>
        <p:spPr>
          <a:xfrm>
            <a:off x="4480560" y="1527048"/>
            <a:ext cx="2148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Skiplist</a:t>
            </a:r>
            <a:endParaRPr lang="en-US" sz="1000" dirty="0"/>
          </a:p>
        </p:txBody>
      </p:sp>
      <p:sp>
        <p:nvSpPr>
          <p:cNvPr id="500" name="Rectangle 499">
            <a:extLst>
              <a:ext uri="{FF2B5EF4-FFF2-40B4-BE49-F238E27FC236}">
                <a16:creationId xmlns:a16="http://schemas.microsoft.com/office/drawing/2014/main" id="{6BE2849F-BC39-425D-B0A7-7A3091D00A35}"/>
              </a:ext>
            </a:extLst>
          </p:cNvPr>
          <p:cNvSpPr>
            <a:spLocks noGrp="1"/>
          </p:cNvSpPr>
          <p:nvPr/>
        </p:nvSpPr>
        <p:spPr>
          <a:xfrm>
            <a:off x="514350" y="2562225"/>
            <a:ext cx="3286125" cy="4667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125">
                <a:solidFill>
                  <a:srgbClr val="66727F"/>
                </a:solidFill>
                <a:latin typeface="Arial"/>
                <a:ea typeface="Arial"/>
                <a:cs typeface="Arial"/>
              </a:defRPr>
            </a:pPr>
            <a:r>
              <a:rPr sz="1125">
                <a:solidFill>
                  <a:srgbClr val="66727F"/>
                </a:solidFill>
                <a:latin typeface="Arial"/>
                <a:ea typeface="Arial"/>
                <a:cs typeface="Arial"/>
              </a:rPr>
              <a:t>Same #5 filter as GET K.</a:t>
            </a:r>
          </a:p>
          <a:p>
            <a:pPr algn="ctr">
              <a:defRPr sz="1125">
                <a:solidFill>
                  <a:srgbClr val="66727F"/>
                </a:solidFill>
                <a:latin typeface="Arial"/>
                <a:ea typeface="Arial"/>
                <a:cs typeface="Arial"/>
              </a:defRPr>
            </a:pPr>
            <a:r>
              <a:rPr sz="1125">
                <a:solidFill>
                  <a:srgbClr val="66727F"/>
                </a:solidFill>
                <a:latin typeface="Arial"/>
                <a:ea typeface="Arial"/>
                <a:cs typeface="Arial"/>
              </a:rPr>
              <a:t>If cached, check it in RAM.</a:t>
            </a:r>
          </a:p>
        </p:txBody>
      </p:sp>
    </p:spTree>
  </p:cSld>
  <p:clrMapOvr>
    <a:masterClrMapping/>
  </p:clrMapOvr>
  <p:transition advClick="0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1097280"/>
            <a:ext cx="1417320" cy="1298448"/>
          </a:xfrm>
          <a:prstGeom prst="roundRect">
            <a:avLst>
              <a:gd name="adj" fmla="val 8451"/>
            </a:avLst>
          </a:prstGeom>
          <a:solidFill>
            <a:srgbClr val="FFFFFF"/>
          </a:solidFill>
          <a:ln w="15240">
            <a:solidFill>
              <a:srgbClr val="C8D0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40080" y="1234440"/>
            <a:ext cx="1143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640080" y="1609344"/>
            <a:ext cx="1143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2F6F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GET(C)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40080" y="1975104"/>
            <a:ext cx="1143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orange: current lookup</a:t>
            </a:r>
            <a:endParaRPr lang="en-US" sz="900" dirty="0"/>
          </a:p>
        </p:txBody>
      </p:sp>
      <p:sp>
        <p:nvSpPr>
          <p:cNvPr id="6" name="Shape 7"/>
          <p:cNvSpPr/>
          <p:nvPr/>
        </p:nvSpPr>
        <p:spPr>
          <a:xfrm>
            <a:off x="4242816" y="1051560"/>
            <a:ext cx="2633472" cy="1865376"/>
          </a:xfrm>
          <a:prstGeom prst="roundRect">
            <a:avLst>
              <a:gd name="adj" fmla="val 588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8"/>
          <p:cNvSpPr/>
          <p:nvPr/>
        </p:nvSpPr>
        <p:spPr>
          <a:xfrm>
            <a:off x="4480560" y="1216152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Active MemTable</a:t>
            </a:r>
            <a:endParaRPr lang="en-US" sz="1700" dirty="0"/>
          </a:p>
        </p:txBody>
      </p:sp>
      <p:sp>
        <p:nvSpPr>
          <p:cNvPr id="9" name="Shape 12"/>
          <p:cNvSpPr/>
          <p:nvPr/>
        </p:nvSpPr>
        <p:spPr>
          <a:xfrm>
            <a:off x="7360920" y="941832"/>
            <a:ext cx="4315968" cy="4892040"/>
          </a:xfrm>
          <a:prstGeom prst="roundRect">
            <a:avLst>
              <a:gd name="adj" fmla="val 2542"/>
            </a:avLst>
          </a:prstGeom>
          <a:solidFill>
            <a:srgbClr val="FCFDFE"/>
          </a:solidFill>
          <a:ln w="15240">
            <a:solidFill>
              <a:srgbClr val="D4DA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13"/>
          <p:cNvSpPr/>
          <p:nvPr/>
        </p:nvSpPr>
        <p:spPr>
          <a:xfrm>
            <a:off x="7571232" y="1097280"/>
            <a:ext cx="3840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Disk: immutable SSTables</a:t>
            </a:r>
            <a:endParaRPr lang="en-US" sz="1900" dirty="0"/>
          </a:p>
        </p:txBody>
      </p:sp>
      <p:sp>
        <p:nvSpPr>
          <p:cNvPr id="11" name="Text 14"/>
          <p:cNvSpPr/>
          <p:nvPr/>
        </p:nvSpPr>
        <p:spPr>
          <a:xfrm>
            <a:off x="7571232" y="186537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L0</a:t>
            </a:r>
            <a:endParaRPr lang="en-US" sz="1600" dirty="0"/>
          </a:p>
        </p:txBody>
      </p:sp>
      <p:sp>
        <p:nvSpPr>
          <p:cNvPr id="12" name="Text 15"/>
          <p:cNvSpPr/>
          <p:nvPr/>
        </p:nvSpPr>
        <p:spPr>
          <a:xfrm>
            <a:off x="7571232" y="3538728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</a:t>
            </a:r>
            <a:endParaRPr lang="en-US" sz="1600" dirty="0"/>
          </a:p>
        </p:txBody>
      </p:sp>
      <p:sp>
        <p:nvSpPr>
          <p:cNvPr id="13" name="Text 16"/>
          <p:cNvSpPr/>
          <p:nvPr/>
        </p:nvSpPr>
        <p:spPr>
          <a:xfrm>
            <a:off x="7571232" y="497433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L2</a:t>
            </a:r>
            <a:endParaRPr lang="en-US" sz="1600" dirty="0"/>
          </a:p>
        </p:txBody>
      </p:sp>
      <p:sp>
        <p:nvSpPr>
          <p:cNvPr id="14" name="Shape 17"/>
          <p:cNvSpPr/>
          <p:nvPr/>
        </p:nvSpPr>
        <p:spPr>
          <a:xfrm>
            <a:off x="8028432" y="2039112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8"/>
          <p:cNvSpPr/>
          <p:nvPr/>
        </p:nvSpPr>
        <p:spPr>
          <a:xfrm>
            <a:off x="8028432" y="3712464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9"/>
          <p:cNvSpPr/>
          <p:nvPr/>
        </p:nvSpPr>
        <p:spPr>
          <a:xfrm>
            <a:off x="8028432" y="5138928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20"/>
          <p:cNvSpPr/>
          <p:nvPr/>
        </p:nvSpPr>
        <p:spPr>
          <a:xfrm>
            <a:off x="502920" y="4754880"/>
            <a:ext cx="6373368" cy="1078992"/>
          </a:xfrm>
          <a:prstGeom prst="roundRect">
            <a:avLst>
              <a:gd name="adj" fmla="val 10169"/>
            </a:avLst>
          </a:prstGeom>
          <a:solidFill>
            <a:srgbClr val="FFFFFF"/>
          </a:solidFill>
          <a:ln w="1524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21"/>
          <p:cNvSpPr/>
          <p:nvPr/>
        </p:nvSpPr>
        <p:spPr>
          <a:xfrm>
            <a:off x="758952" y="4919472"/>
            <a:ext cx="58795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700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index of SSTable #5 has no C: a Bloom-filter false positive.</a:t>
            </a:r>
            <a:endParaRPr lang="en-US" sz="1700" dirty="0"/>
          </a:p>
        </p:txBody>
      </p:sp>
      <p:sp>
        <p:nvSpPr>
          <p:cNvPr id="19" name="Text 22"/>
          <p:cNvSpPr/>
          <p:nvPr/>
        </p:nvSpPr>
        <p:spPr>
          <a:xfrm>
            <a:off x="758952" y="5524500"/>
            <a:ext cx="5879592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example deliberately uses a false positive to show the extra index lookup.</a:t>
            </a:r>
            <a:endParaRPr lang="en-US" sz="1100" dirty="0"/>
          </a:p>
        </p:txBody>
      </p:sp>
      <p:sp>
        <p:nvSpPr>
          <p:cNvPr id="20" name="Shape 28"/>
          <p:cNvSpPr/>
          <p:nvPr/>
        </p:nvSpPr>
        <p:spPr>
          <a:xfrm>
            <a:off x="8183880" y="3971925"/>
            <a:ext cx="1426464" cy="847725"/>
          </a:xfrm>
          <a:prstGeom prst="roundRect">
            <a:avLst>
              <a:gd name="adj" fmla="val 1184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29"/>
          <p:cNvSpPr/>
          <p:nvPr/>
        </p:nvSpPr>
        <p:spPr>
          <a:xfrm>
            <a:off x="8275320" y="4029075"/>
            <a:ext cx="1243584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 file A</a:t>
            </a:r>
            <a:endParaRPr lang="en-US" sz="1100" dirty="0"/>
          </a:p>
        </p:txBody>
      </p:sp>
      <p:sp>
        <p:nvSpPr>
          <p:cNvPr id="22" name="Text 30"/>
          <p:cNvSpPr/>
          <p:nvPr/>
        </p:nvSpPr>
        <p:spPr>
          <a:xfrm>
            <a:off x="8275320" y="4514850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23" name="Text 31"/>
          <p:cNvSpPr/>
          <p:nvPr/>
        </p:nvSpPr>
        <p:spPr>
          <a:xfrm>
            <a:off x="8275320" y="42005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A:12 C:11</a:t>
            </a:r>
            <a:endParaRPr lang="en-US" sz="1000" dirty="0"/>
          </a:p>
        </p:txBody>
      </p:sp>
      <p:sp>
        <p:nvSpPr>
          <p:cNvPr id="24" name="Shape 32"/>
          <p:cNvSpPr/>
          <p:nvPr/>
        </p:nvSpPr>
        <p:spPr>
          <a:xfrm>
            <a:off x="9756648" y="3971925"/>
            <a:ext cx="1426464" cy="847725"/>
          </a:xfrm>
          <a:prstGeom prst="roundRect">
            <a:avLst>
              <a:gd name="adj" fmla="val 1184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33"/>
          <p:cNvSpPr/>
          <p:nvPr/>
        </p:nvSpPr>
        <p:spPr>
          <a:xfrm>
            <a:off x="9848088" y="4029075"/>
            <a:ext cx="1243584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 file B</a:t>
            </a:r>
            <a:endParaRPr lang="en-US" sz="1100" dirty="0"/>
          </a:p>
        </p:txBody>
      </p:sp>
      <p:sp>
        <p:nvSpPr>
          <p:cNvPr id="26" name="Text 34"/>
          <p:cNvSpPr/>
          <p:nvPr/>
        </p:nvSpPr>
        <p:spPr>
          <a:xfrm>
            <a:off x="9848088" y="4514850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27" name="Text 35"/>
          <p:cNvSpPr/>
          <p:nvPr/>
        </p:nvSpPr>
        <p:spPr>
          <a:xfrm>
            <a:off x="9848088" y="42005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H:2 K:6</a:t>
            </a:r>
            <a:endParaRPr lang="en-US" sz="1000" dirty="0"/>
          </a:p>
        </p:txBody>
      </p:sp>
      <p:sp>
        <p:nvSpPr>
          <p:cNvPr id="28" name="Text 36"/>
          <p:cNvSpPr/>
          <p:nvPr/>
        </p:nvSpPr>
        <p:spPr>
          <a:xfrm>
            <a:off x="8247888" y="4876800"/>
            <a:ext cx="28895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F6F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non-overlapping ranges</a:t>
            </a:r>
            <a:endParaRPr lang="en-US" sz="1100" dirty="0"/>
          </a:p>
        </p:txBody>
      </p:sp>
      <p:sp>
        <p:nvSpPr>
          <p:cNvPr id="29" name="Text 37">
            <a:hlinkClick r:id="rId3" action="ppaction://hlinksldjump" tooltip="← Back"/>
          </p:cNvPr>
          <p:cNvSpPr/>
          <p:nvPr/>
        </p:nvSpPr>
        <p:spPr>
          <a:xfrm>
            <a:off x="502920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 action="ppaction://hlinksldjump" tooltip="← Bac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← Back</a:t>
            </a:r>
            <a:endParaRPr lang="en-US" sz="1050" dirty="0"/>
          </a:p>
        </p:txBody>
      </p:sp>
      <p:sp>
        <p:nvSpPr>
          <p:cNvPr id="30" name="Text 38">
            <a:hlinkClick r:id="rId4" action="ppaction://hlinksldjump" tooltip="Reset"/>
          </p:cNvPr>
          <p:cNvSpPr/>
          <p:nvPr/>
        </p:nvSpPr>
        <p:spPr>
          <a:xfrm>
            <a:off x="1243584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 action="ppaction://hlinksldjump" tooltip="Rese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Reset</a:t>
            </a:r>
            <a:endParaRPr lang="en-US" sz="1050" dirty="0"/>
          </a:p>
        </p:txBody>
      </p:sp>
      <p:sp>
        <p:nvSpPr>
          <p:cNvPr id="31" name="Text 39">
            <a:hlinkClick r:id="rId5" action="ppaction://hlinksldjump" tooltip="Check L0 #4"/>
          </p:cNvPr>
          <p:cNvSpPr/>
          <p:nvPr/>
        </p:nvSpPr>
        <p:spPr>
          <a:xfrm>
            <a:off x="4238625" y="6038850"/>
            <a:ext cx="2638425" cy="447675"/>
          </a:xfrm>
          <a:prstGeom prst="rect">
            <a:avLst/>
          </a:prstGeom>
          <a:solidFill>
            <a:srgbClr val="2E70FA"/>
          </a:solidFill>
          <a:ln w="12700">
            <a:solidFill>
              <a:srgbClr val="2E70F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u="sng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5" action="ppaction://hlinksldjump" tooltip="Check L0 #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Check L0 #4</a:t>
            </a:r>
            <a:endParaRPr lang="en-US" sz="1500" dirty="0"/>
          </a:p>
        </p:txBody>
      </p:sp>
      <p:sp>
        <p:nvSpPr>
          <p:cNvPr id="32" name="Text 40"/>
          <p:cNvSpPr/>
          <p:nvPr/>
        </p:nvSpPr>
        <p:spPr>
          <a:xfrm>
            <a:off x="5667375" y="6581775"/>
            <a:ext cx="120967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50" dirty="0">
                <a:solidFill>
                  <a:srgbClr val="8B96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52 / 63</a:t>
            </a:r>
            <a:endParaRPr lang="en-US" sz="950" dirty="0"/>
          </a:p>
        </p:txBody>
      </p:sp>
      <p:sp>
        <p:nvSpPr>
          <p:cNvPr id="33" name="Shape 7"/>
          <p:cNvSpPr/>
          <p:nvPr/>
        </p:nvSpPr>
        <p:spPr>
          <a:xfrm>
            <a:off x="4238625" y="3086100"/>
            <a:ext cx="2638425" cy="1495425"/>
          </a:xfrm>
          <a:prstGeom prst="roundRect">
            <a:avLst>
              <a:gd name="adj" fmla="val 5882"/>
            </a:avLst>
          </a:prstGeom>
          <a:solidFill>
            <a:srgbClr val="FFF2DC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8"/>
          <p:cNvSpPr/>
          <p:nvPr/>
        </p:nvSpPr>
        <p:spPr>
          <a:xfrm>
            <a:off x="4333875" y="3181350"/>
            <a:ext cx="2447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Immutable MemTable</a:t>
            </a:r>
            <a:endParaRPr lang="en-US" sz="1600" dirty="0"/>
          </a:p>
        </p:txBody>
      </p:sp>
      <p:sp>
        <p:nvSpPr>
          <p:cNvPr id="35" name="Text 30"/>
          <p:cNvSpPr/>
          <p:nvPr/>
        </p:nvSpPr>
        <p:spPr>
          <a:xfrm>
            <a:off x="8275320" y="4657725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9848088" y="4657725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37" name="Text 9"/>
          <p:cNvSpPr/>
          <p:nvPr/>
        </p:nvSpPr>
        <p:spPr>
          <a:xfrm>
            <a:off x="7553325" y="5334000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filter: definitely absent or possibly present</a:t>
            </a:r>
            <a:endParaRPr lang="en-US" sz="1000" dirty="0"/>
          </a:p>
        </p:txBody>
      </p:sp>
      <p:sp>
        <p:nvSpPr>
          <p:cNvPr id="38" name="Text 9"/>
          <p:cNvSpPr/>
          <p:nvPr/>
        </p:nvSpPr>
        <p:spPr>
          <a:xfrm>
            <a:off x="7553325" y="5553075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file: key to position in the data file</a:t>
            </a:r>
            <a:endParaRPr lang="en-US" sz="1000" dirty="0"/>
          </a:p>
        </p:txBody>
      </p:sp>
      <p:sp>
        <p:nvSpPr>
          <p:cNvPr id="39" name="Text 31"/>
          <p:cNvSpPr/>
          <p:nvPr/>
        </p:nvSpPr>
        <p:spPr>
          <a:xfrm>
            <a:off x="8275320" y="43529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D:8 F:9</a:t>
            </a:r>
            <a:endParaRPr lang="en-US" sz="1000" dirty="0"/>
          </a:p>
        </p:txBody>
      </p:sp>
      <p:sp>
        <p:nvSpPr>
          <p:cNvPr id="40" name="Text 35"/>
          <p:cNvSpPr/>
          <p:nvPr/>
        </p:nvSpPr>
        <p:spPr>
          <a:xfrm>
            <a:off x="9848088" y="43529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L:7 M:5</a:t>
            </a:r>
            <a:endParaRPr lang="en-US" sz="1000" dirty="0"/>
          </a:p>
        </p:txBody>
      </p:sp>
      <p:sp>
        <p:nvSpPr>
          <p:cNvPr id="41" name="Shape 24"/>
          <p:cNvSpPr/>
          <p:nvPr/>
        </p:nvSpPr>
        <p:spPr>
          <a:xfrm>
            <a:off x="8048625" y="2200275"/>
            <a:ext cx="1619250" cy="1047750"/>
          </a:xfrm>
          <a:prstGeom prst="roundRect">
            <a:avLst>
              <a:gd name="adj" fmla="val 11842"/>
            </a:avLst>
          </a:prstGeom>
          <a:solidFill>
            <a:srgbClr val="FFF2DC"/>
          </a:solidFill>
          <a:ln w="15240">
            <a:solidFill>
              <a:srgbClr val="E9A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2" name="Text 8"/>
          <p:cNvSpPr/>
          <p:nvPr/>
        </p:nvSpPr>
        <p:spPr>
          <a:xfrm>
            <a:off x="8124825" y="2247900"/>
            <a:ext cx="1485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SSTable #5 (newest)</a:t>
            </a:r>
            <a:endParaRPr lang="en-US" sz="1100" dirty="0"/>
          </a:p>
        </p:txBody>
      </p:sp>
      <p:sp>
        <p:nvSpPr>
          <p:cNvPr id="43" name="Text 9"/>
          <p:cNvSpPr/>
          <p:nvPr/>
        </p:nvSpPr>
        <p:spPr>
          <a:xfrm>
            <a:off x="8124825" y="2466975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A:30 H:31</a:t>
            </a:r>
            <a:endParaRPr lang="en-US" sz="1200" dirty="0"/>
          </a:p>
        </p:txBody>
      </p:sp>
      <p:sp>
        <p:nvSpPr>
          <p:cNvPr id="44" name="Text 9"/>
          <p:cNvSpPr/>
          <p:nvPr/>
        </p:nvSpPr>
        <p:spPr>
          <a:xfrm>
            <a:off x="8124825" y="2647950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K:32</a:t>
            </a:r>
            <a:endParaRPr lang="en-US" sz="1200" dirty="0"/>
          </a:p>
        </p:txBody>
      </p:sp>
      <p:sp>
        <p:nvSpPr>
          <p:cNvPr id="45" name="Text 9"/>
          <p:cNvSpPr/>
          <p:nvPr/>
        </p:nvSpPr>
        <p:spPr>
          <a:xfrm>
            <a:off x="8124825" y="284797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BF: false positive</a:t>
            </a:r>
            <a:endParaRPr lang="en-US" sz="1000" dirty="0"/>
          </a:p>
        </p:txBody>
      </p:sp>
      <p:sp>
        <p:nvSpPr>
          <p:cNvPr id="46" name="Text 9"/>
          <p:cNvSpPr/>
          <p:nvPr/>
        </p:nvSpPr>
        <p:spPr>
          <a:xfrm>
            <a:off x="8124825" y="301942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Index: C absent</a:t>
            </a:r>
            <a:endParaRPr lang="en-US" sz="1000" dirty="0"/>
          </a:p>
        </p:txBody>
      </p:sp>
      <p:sp>
        <p:nvSpPr>
          <p:cNvPr id="47" name="Shape 24"/>
          <p:cNvSpPr/>
          <p:nvPr/>
        </p:nvSpPr>
        <p:spPr>
          <a:xfrm>
            <a:off x="9810750" y="2200275"/>
            <a:ext cx="1619250" cy="1047750"/>
          </a:xfrm>
          <a:prstGeom prst="roundRect">
            <a:avLst>
              <a:gd name="adj" fmla="val 11842"/>
            </a:avLst>
          </a:prstGeom>
          <a:solidFill>
            <a:srgbClr val="E5F6EF"/>
          </a:solidFill>
          <a:ln w="15240">
            <a:solidFill>
              <a:srgbClr val="9CDB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8" name="Text 8"/>
          <p:cNvSpPr/>
          <p:nvPr/>
        </p:nvSpPr>
        <p:spPr>
          <a:xfrm>
            <a:off x="9886950" y="2247900"/>
            <a:ext cx="1485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SSTable #4</a:t>
            </a:r>
            <a:endParaRPr lang="en-US" sz="1100" dirty="0"/>
          </a:p>
        </p:txBody>
      </p:sp>
      <p:sp>
        <p:nvSpPr>
          <p:cNvPr id="49" name="Text 9"/>
          <p:cNvSpPr/>
          <p:nvPr/>
        </p:nvSpPr>
        <p:spPr>
          <a:xfrm>
            <a:off x="9886950" y="2466975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C:21 F:22</a:t>
            </a:r>
            <a:endParaRPr lang="en-US" sz="1200" dirty="0"/>
          </a:p>
        </p:txBody>
      </p:sp>
      <p:sp>
        <p:nvSpPr>
          <p:cNvPr id="50" name="Text 9"/>
          <p:cNvSpPr/>
          <p:nvPr/>
        </p:nvSpPr>
        <p:spPr>
          <a:xfrm>
            <a:off x="9886950" y="2647950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H:20</a:t>
            </a:r>
            <a:endParaRPr lang="en-US" sz="1200" dirty="0"/>
          </a:p>
        </p:txBody>
      </p:sp>
      <p:sp>
        <p:nvSpPr>
          <p:cNvPr id="51" name="Text 9"/>
          <p:cNvSpPr/>
          <p:nvPr/>
        </p:nvSpPr>
        <p:spPr>
          <a:xfrm>
            <a:off x="9886950" y="284797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52" name="Text 9"/>
          <p:cNvSpPr/>
          <p:nvPr/>
        </p:nvSpPr>
        <p:spPr>
          <a:xfrm>
            <a:off x="9886950" y="301942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53" name="Text 8"/>
          <p:cNvSpPr/>
          <p:nvPr/>
        </p:nvSpPr>
        <p:spPr>
          <a:xfrm>
            <a:off x="504825" y="3095625"/>
            <a:ext cx="32861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 path</a:t>
            </a:r>
            <a:endParaRPr lang="en-US" sz="1600" dirty="0"/>
          </a:p>
        </p:txBody>
      </p:sp>
      <p:sp>
        <p:nvSpPr>
          <p:cNvPr id="54" name="Text 9"/>
          <p:cNvSpPr/>
          <p:nvPr/>
        </p:nvSpPr>
        <p:spPr>
          <a:xfrm>
            <a:off x="504825" y="3467100"/>
            <a:ext cx="3286125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 C</a:t>
            </a:r>
            <a:endParaRPr lang="en-US" sz="1300" dirty="0"/>
          </a:p>
        </p:txBody>
      </p:sp>
      <p:sp>
        <p:nvSpPr>
          <p:cNvPr id="55" name="Text 9"/>
          <p:cNvSpPr/>
          <p:nvPr/>
        </p:nvSpPr>
        <p:spPr>
          <a:xfrm>
            <a:off x="504825" y="3724275"/>
            <a:ext cx="3286125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L0 #5 filter: positive</a:t>
            </a:r>
            <a:endParaRPr lang="en-US" sz="1300" dirty="0"/>
          </a:p>
        </p:txBody>
      </p:sp>
      <p:sp>
        <p:nvSpPr>
          <p:cNvPr id="56" name="Text 9"/>
          <p:cNvSpPr/>
          <p:nvPr/>
        </p:nvSpPr>
        <p:spPr>
          <a:xfrm>
            <a:off x="504825" y="3981450"/>
            <a:ext cx="3286125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L0 #5 index: miss</a:t>
            </a:r>
            <a:endParaRPr lang="en-US" sz="1300" dirty="0"/>
          </a:p>
        </p:txBody>
      </p:sp>
      <p:sp>
        <p:nvSpPr>
          <p:cNvPr id="57" name="Text 9"/>
          <p:cNvSpPr/>
          <p:nvPr/>
        </p:nvSpPr>
        <p:spPr>
          <a:xfrm>
            <a:off x="4295775" y="3495675"/>
            <a:ext cx="25241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Frozen MemTable</a:t>
            </a:r>
            <a:endParaRPr lang="en-US" sz="1000" dirty="0"/>
          </a:p>
        </p:txBody>
      </p:sp>
      <p:sp>
        <p:nvSpPr>
          <p:cNvPr id="58" name="Skiplist link"/>
          <p:cNvSpPr/>
          <p:nvPr/>
        </p:nvSpPr>
        <p:spPr>
          <a:xfrm>
            <a:off x="4772025" y="22574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9" name="Skiplist link"/>
          <p:cNvSpPr/>
          <p:nvPr/>
        </p:nvSpPr>
        <p:spPr>
          <a:xfrm>
            <a:off x="4772025" y="201930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0" name="Skiplist link"/>
          <p:cNvSpPr/>
          <p:nvPr/>
        </p:nvSpPr>
        <p:spPr>
          <a:xfrm>
            <a:off x="5276850" y="22574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1" name="Skiplist link"/>
          <p:cNvSpPr/>
          <p:nvPr/>
        </p:nvSpPr>
        <p:spPr>
          <a:xfrm>
            <a:off x="5276850" y="201930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2" name="Skiplist link"/>
          <p:cNvSpPr/>
          <p:nvPr/>
        </p:nvSpPr>
        <p:spPr>
          <a:xfrm>
            <a:off x="4524375" y="193357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3" name="Skiplist link"/>
          <p:cNvSpPr/>
          <p:nvPr/>
        </p:nvSpPr>
        <p:spPr>
          <a:xfrm>
            <a:off x="4962525" y="193357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4" name="Skiplist link"/>
          <p:cNvSpPr/>
          <p:nvPr/>
        </p:nvSpPr>
        <p:spPr>
          <a:xfrm>
            <a:off x="5467350" y="1933575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5" name="Text 9"/>
          <p:cNvSpPr/>
          <p:nvPr/>
        </p:nvSpPr>
        <p:spPr>
          <a:xfrm>
            <a:off x="4286250" y="184785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66" name="Text 9"/>
          <p:cNvSpPr/>
          <p:nvPr/>
        </p:nvSpPr>
        <p:spPr>
          <a:xfrm>
            <a:off x="4581525" y="184785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900" dirty="0"/>
          </a:p>
        </p:txBody>
      </p:sp>
      <p:sp>
        <p:nvSpPr>
          <p:cNvPr id="67" name="Text 9"/>
          <p:cNvSpPr/>
          <p:nvPr/>
        </p:nvSpPr>
        <p:spPr>
          <a:xfrm>
            <a:off x="5086350" y="184785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68" name="Text 9"/>
          <p:cNvSpPr/>
          <p:nvPr/>
        </p:nvSpPr>
        <p:spPr>
          <a:xfrm>
            <a:off x="6657975" y="184785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69" name="Skiplist link"/>
          <p:cNvSpPr/>
          <p:nvPr/>
        </p:nvSpPr>
        <p:spPr>
          <a:xfrm>
            <a:off x="4524375" y="2171700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0" name="Skiplist link"/>
          <p:cNvSpPr/>
          <p:nvPr/>
        </p:nvSpPr>
        <p:spPr>
          <a:xfrm>
            <a:off x="4962525" y="2171700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1" name="Skiplist link"/>
          <p:cNvSpPr/>
          <p:nvPr/>
        </p:nvSpPr>
        <p:spPr>
          <a:xfrm>
            <a:off x="5467350" y="2171700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2" name="Text 9"/>
          <p:cNvSpPr/>
          <p:nvPr/>
        </p:nvSpPr>
        <p:spPr>
          <a:xfrm>
            <a:off x="4286250" y="20859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73" name="Text 9"/>
          <p:cNvSpPr/>
          <p:nvPr/>
        </p:nvSpPr>
        <p:spPr>
          <a:xfrm>
            <a:off x="4581525" y="20859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900" dirty="0"/>
          </a:p>
        </p:txBody>
      </p:sp>
      <p:sp>
        <p:nvSpPr>
          <p:cNvPr id="74" name="Text 9"/>
          <p:cNvSpPr/>
          <p:nvPr/>
        </p:nvSpPr>
        <p:spPr>
          <a:xfrm>
            <a:off x="5086350" y="20859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75" name="Text 9"/>
          <p:cNvSpPr/>
          <p:nvPr/>
        </p:nvSpPr>
        <p:spPr>
          <a:xfrm>
            <a:off x="6657975" y="20859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76" name="Skiplist link"/>
          <p:cNvSpPr/>
          <p:nvPr/>
        </p:nvSpPr>
        <p:spPr>
          <a:xfrm>
            <a:off x="4524375" y="240982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7" name="Skiplist link"/>
          <p:cNvSpPr/>
          <p:nvPr/>
        </p:nvSpPr>
        <p:spPr>
          <a:xfrm>
            <a:off x="4962525" y="240982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8" name="Skiplist link"/>
          <p:cNvSpPr/>
          <p:nvPr/>
        </p:nvSpPr>
        <p:spPr>
          <a:xfrm>
            <a:off x="5467350" y="2409825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9" name="Text 9"/>
          <p:cNvSpPr/>
          <p:nvPr/>
        </p:nvSpPr>
        <p:spPr>
          <a:xfrm>
            <a:off x="4286250" y="23241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80" name="Text 9"/>
          <p:cNvSpPr/>
          <p:nvPr/>
        </p:nvSpPr>
        <p:spPr>
          <a:xfrm>
            <a:off x="4581525" y="23241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A:60</a:t>
            </a:r>
            <a:endParaRPr lang="en-US" sz="900" dirty="0"/>
          </a:p>
        </p:txBody>
      </p:sp>
      <p:sp>
        <p:nvSpPr>
          <p:cNvPr id="81" name="Text 9"/>
          <p:cNvSpPr/>
          <p:nvPr/>
        </p:nvSpPr>
        <p:spPr>
          <a:xfrm>
            <a:off x="5086350" y="23241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M:60</a:t>
            </a:r>
            <a:endParaRPr lang="en-US" sz="900" dirty="0"/>
          </a:p>
        </p:txBody>
      </p:sp>
      <p:sp>
        <p:nvSpPr>
          <p:cNvPr id="82" name="Text 9"/>
          <p:cNvSpPr/>
          <p:nvPr/>
        </p:nvSpPr>
        <p:spPr>
          <a:xfrm>
            <a:off x="6657975" y="23241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83" name="Skiplist link"/>
          <p:cNvSpPr/>
          <p:nvPr/>
        </p:nvSpPr>
        <p:spPr>
          <a:xfrm>
            <a:off x="4772025" y="421005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4" name="Skiplist link"/>
          <p:cNvSpPr/>
          <p:nvPr/>
        </p:nvSpPr>
        <p:spPr>
          <a:xfrm>
            <a:off x="5276850" y="421005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5" name="Skiplist link"/>
          <p:cNvSpPr/>
          <p:nvPr/>
        </p:nvSpPr>
        <p:spPr>
          <a:xfrm>
            <a:off x="5276850" y="39719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6" name="Skiplist link"/>
          <p:cNvSpPr/>
          <p:nvPr/>
        </p:nvSpPr>
        <p:spPr>
          <a:xfrm>
            <a:off x="4524375" y="3886200"/>
            <a:ext cx="56197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7" name="Skiplist link"/>
          <p:cNvSpPr/>
          <p:nvPr/>
        </p:nvSpPr>
        <p:spPr>
          <a:xfrm>
            <a:off x="5467350" y="3886200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8" name="Text 9"/>
          <p:cNvSpPr/>
          <p:nvPr/>
        </p:nvSpPr>
        <p:spPr>
          <a:xfrm>
            <a:off x="4286250" y="38004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89" name="Text 9"/>
          <p:cNvSpPr/>
          <p:nvPr/>
        </p:nvSpPr>
        <p:spPr>
          <a:xfrm>
            <a:off x="5086350" y="38004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90" name="Text 9"/>
          <p:cNvSpPr/>
          <p:nvPr/>
        </p:nvSpPr>
        <p:spPr>
          <a:xfrm>
            <a:off x="6657975" y="38004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91" name="Skiplist link"/>
          <p:cNvSpPr/>
          <p:nvPr/>
        </p:nvSpPr>
        <p:spPr>
          <a:xfrm>
            <a:off x="4524375" y="412432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2" name="Skiplist link"/>
          <p:cNvSpPr/>
          <p:nvPr/>
        </p:nvSpPr>
        <p:spPr>
          <a:xfrm>
            <a:off x="4962525" y="412432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3" name="Skiplist link"/>
          <p:cNvSpPr/>
          <p:nvPr/>
        </p:nvSpPr>
        <p:spPr>
          <a:xfrm>
            <a:off x="5467350" y="4124325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4" name="Text 9"/>
          <p:cNvSpPr/>
          <p:nvPr/>
        </p:nvSpPr>
        <p:spPr>
          <a:xfrm>
            <a:off x="4286250" y="40386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95" name="Text 9"/>
          <p:cNvSpPr/>
          <p:nvPr/>
        </p:nvSpPr>
        <p:spPr>
          <a:xfrm>
            <a:off x="4581525" y="40386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</a:t>
            </a:r>
            <a:endParaRPr lang="en-US" sz="900" dirty="0"/>
          </a:p>
        </p:txBody>
      </p:sp>
      <p:sp>
        <p:nvSpPr>
          <p:cNvPr id="96" name="Text 9"/>
          <p:cNvSpPr/>
          <p:nvPr/>
        </p:nvSpPr>
        <p:spPr>
          <a:xfrm>
            <a:off x="5086350" y="40386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97" name="Text 9"/>
          <p:cNvSpPr/>
          <p:nvPr/>
        </p:nvSpPr>
        <p:spPr>
          <a:xfrm>
            <a:off x="6657975" y="40386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98" name="Skiplist link"/>
          <p:cNvSpPr/>
          <p:nvPr/>
        </p:nvSpPr>
        <p:spPr>
          <a:xfrm>
            <a:off x="4524375" y="4362450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9" name="Skiplist link"/>
          <p:cNvSpPr/>
          <p:nvPr/>
        </p:nvSpPr>
        <p:spPr>
          <a:xfrm>
            <a:off x="4962525" y="4362450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0" name="Skiplist link"/>
          <p:cNvSpPr/>
          <p:nvPr/>
        </p:nvSpPr>
        <p:spPr>
          <a:xfrm>
            <a:off x="5467350" y="4362450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1" name="Text 9"/>
          <p:cNvSpPr/>
          <p:nvPr/>
        </p:nvSpPr>
        <p:spPr>
          <a:xfrm>
            <a:off x="4286250" y="427672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102" name="Text 9"/>
          <p:cNvSpPr/>
          <p:nvPr/>
        </p:nvSpPr>
        <p:spPr>
          <a:xfrm>
            <a:off x="4581525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H:50</a:t>
            </a:r>
            <a:endParaRPr lang="en-US" sz="900" dirty="0"/>
          </a:p>
        </p:txBody>
      </p:sp>
      <p:sp>
        <p:nvSpPr>
          <p:cNvPr id="103" name="Text 9"/>
          <p:cNvSpPr/>
          <p:nvPr/>
        </p:nvSpPr>
        <p:spPr>
          <a:xfrm>
            <a:off x="5086350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M:40</a:t>
            </a:r>
            <a:endParaRPr lang="en-US" sz="900" dirty="0"/>
          </a:p>
        </p:txBody>
      </p:sp>
      <p:sp>
        <p:nvSpPr>
          <p:cNvPr id="104" name="Text 9"/>
          <p:cNvSpPr/>
          <p:nvPr/>
        </p:nvSpPr>
        <p:spPr>
          <a:xfrm>
            <a:off x="6657975" y="427672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105" name="Read route"/>
          <p:cNvSpPr/>
          <p:nvPr/>
        </p:nvSpPr>
        <p:spPr>
          <a:xfrm>
            <a:off x="1924050" y="1743075"/>
            <a:ext cx="219075" cy="0"/>
          </a:xfrm>
          <a:prstGeom prst="line">
            <a:avLst/>
          </a:prstGeom>
          <a:ln w="25400">
            <a:solidFill>
              <a:srgbClr val="E49313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6" name="Read route"/>
          <p:cNvSpPr/>
          <p:nvPr/>
        </p:nvSpPr>
        <p:spPr>
          <a:xfrm flipV="1">
            <a:off x="2143125" y="857250"/>
            <a:ext cx="0" cy="885825"/>
          </a:xfrm>
          <a:prstGeom prst="line">
            <a:avLst/>
          </a:prstGeom>
          <a:ln w="25400">
            <a:solidFill>
              <a:srgbClr val="E49313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7" name="Read route"/>
          <p:cNvSpPr/>
          <p:nvPr/>
        </p:nvSpPr>
        <p:spPr>
          <a:xfrm>
            <a:off x="2143125" y="857250"/>
            <a:ext cx="4905375" cy="0"/>
          </a:xfrm>
          <a:prstGeom prst="line">
            <a:avLst/>
          </a:prstGeom>
          <a:ln w="25400">
            <a:solidFill>
              <a:srgbClr val="E49313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8" name="Read route"/>
          <p:cNvSpPr/>
          <p:nvPr/>
        </p:nvSpPr>
        <p:spPr>
          <a:xfrm>
            <a:off x="7048500" y="857250"/>
            <a:ext cx="0" cy="2247900"/>
          </a:xfrm>
          <a:prstGeom prst="line">
            <a:avLst/>
          </a:prstGeom>
          <a:ln w="25400">
            <a:solidFill>
              <a:srgbClr val="E49313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9" name="Read route"/>
          <p:cNvSpPr/>
          <p:nvPr/>
        </p:nvSpPr>
        <p:spPr>
          <a:xfrm>
            <a:off x="7048500" y="3105150"/>
            <a:ext cx="1000125" cy="0"/>
          </a:xfrm>
          <a:prstGeom prst="line">
            <a:avLst/>
          </a:prstGeom>
          <a:ln w="25400">
            <a:solidFill>
              <a:srgbClr val="E49313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10" name="Text 9"/>
          <p:cNvSpPr/>
          <p:nvPr/>
        </p:nvSpPr>
        <p:spPr>
          <a:xfrm>
            <a:off x="4480560" y="1527048"/>
            <a:ext cx="2148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Skiplist</a:t>
            </a:r>
            <a:endParaRPr lang="en-US" sz="1000" dirty="0"/>
          </a:p>
        </p:txBody>
      </p:sp>
    </p:spTree>
  </p:cSld>
  <p:clrMapOvr>
    <a:masterClrMapping/>
  </p:clrMapOvr>
  <p:transition advClick="0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1097280"/>
            <a:ext cx="1417320" cy="1298448"/>
          </a:xfrm>
          <a:prstGeom prst="roundRect">
            <a:avLst>
              <a:gd name="adj" fmla="val 8451"/>
            </a:avLst>
          </a:prstGeom>
          <a:solidFill>
            <a:srgbClr val="FFFFFF"/>
          </a:solidFill>
          <a:ln w="15240">
            <a:solidFill>
              <a:srgbClr val="C8D0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40080" y="1234440"/>
            <a:ext cx="1143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640080" y="1609344"/>
            <a:ext cx="1143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2F6F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GET(C)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40080" y="1975104"/>
            <a:ext cx="1143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orange: current lookup</a:t>
            </a:r>
            <a:endParaRPr lang="en-US" sz="900" dirty="0"/>
          </a:p>
        </p:txBody>
      </p:sp>
      <p:sp>
        <p:nvSpPr>
          <p:cNvPr id="6" name="Shape 7"/>
          <p:cNvSpPr/>
          <p:nvPr/>
        </p:nvSpPr>
        <p:spPr>
          <a:xfrm>
            <a:off x="4242816" y="1051560"/>
            <a:ext cx="2633472" cy="1865376"/>
          </a:xfrm>
          <a:prstGeom prst="roundRect">
            <a:avLst>
              <a:gd name="adj" fmla="val 588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8"/>
          <p:cNvSpPr/>
          <p:nvPr/>
        </p:nvSpPr>
        <p:spPr>
          <a:xfrm>
            <a:off x="4480560" y="1216152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Active MemTable</a:t>
            </a:r>
            <a:endParaRPr lang="en-US" sz="1700" dirty="0"/>
          </a:p>
        </p:txBody>
      </p:sp>
      <p:sp>
        <p:nvSpPr>
          <p:cNvPr id="9" name="Shape 12"/>
          <p:cNvSpPr/>
          <p:nvPr/>
        </p:nvSpPr>
        <p:spPr>
          <a:xfrm>
            <a:off x="7360920" y="941832"/>
            <a:ext cx="4315968" cy="4892040"/>
          </a:xfrm>
          <a:prstGeom prst="roundRect">
            <a:avLst>
              <a:gd name="adj" fmla="val 2542"/>
            </a:avLst>
          </a:prstGeom>
          <a:solidFill>
            <a:srgbClr val="FCFDFE"/>
          </a:solidFill>
          <a:ln w="15240">
            <a:solidFill>
              <a:srgbClr val="D4DA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13"/>
          <p:cNvSpPr/>
          <p:nvPr/>
        </p:nvSpPr>
        <p:spPr>
          <a:xfrm>
            <a:off x="7571232" y="1097280"/>
            <a:ext cx="3840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Disk: immutable SSTables</a:t>
            </a:r>
            <a:endParaRPr lang="en-US" sz="1900" dirty="0"/>
          </a:p>
        </p:txBody>
      </p:sp>
      <p:sp>
        <p:nvSpPr>
          <p:cNvPr id="11" name="Text 14"/>
          <p:cNvSpPr/>
          <p:nvPr/>
        </p:nvSpPr>
        <p:spPr>
          <a:xfrm>
            <a:off x="7571232" y="186537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L0</a:t>
            </a:r>
            <a:endParaRPr lang="en-US" sz="1600" dirty="0"/>
          </a:p>
        </p:txBody>
      </p:sp>
      <p:sp>
        <p:nvSpPr>
          <p:cNvPr id="12" name="Text 15"/>
          <p:cNvSpPr/>
          <p:nvPr/>
        </p:nvSpPr>
        <p:spPr>
          <a:xfrm>
            <a:off x="7571232" y="3538728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</a:t>
            </a:r>
            <a:endParaRPr lang="en-US" sz="1600" dirty="0"/>
          </a:p>
        </p:txBody>
      </p:sp>
      <p:sp>
        <p:nvSpPr>
          <p:cNvPr id="13" name="Text 16"/>
          <p:cNvSpPr/>
          <p:nvPr/>
        </p:nvSpPr>
        <p:spPr>
          <a:xfrm>
            <a:off x="7571232" y="497433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L2</a:t>
            </a:r>
            <a:endParaRPr lang="en-US" sz="1600" dirty="0"/>
          </a:p>
        </p:txBody>
      </p:sp>
      <p:sp>
        <p:nvSpPr>
          <p:cNvPr id="14" name="Shape 17"/>
          <p:cNvSpPr/>
          <p:nvPr/>
        </p:nvSpPr>
        <p:spPr>
          <a:xfrm>
            <a:off x="8028432" y="2039112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8"/>
          <p:cNvSpPr/>
          <p:nvPr/>
        </p:nvSpPr>
        <p:spPr>
          <a:xfrm>
            <a:off x="8028432" y="3712464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9"/>
          <p:cNvSpPr/>
          <p:nvPr/>
        </p:nvSpPr>
        <p:spPr>
          <a:xfrm>
            <a:off x="8028432" y="5138928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20"/>
          <p:cNvSpPr/>
          <p:nvPr/>
        </p:nvSpPr>
        <p:spPr>
          <a:xfrm>
            <a:off x="502920" y="4754880"/>
            <a:ext cx="6373368" cy="1078992"/>
          </a:xfrm>
          <a:prstGeom prst="roundRect">
            <a:avLst>
              <a:gd name="adj" fmla="val 10169"/>
            </a:avLst>
          </a:prstGeom>
          <a:solidFill>
            <a:srgbClr val="FFFFFF"/>
          </a:solidFill>
          <a:ln w="1524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21"/>
          <p:cNvSpPr/>
          <p:nvPr/>
        </p:nvSpPr>
        <p:spPr>
          <a:xfrm>
            <a:off x="758952" y="4919472"/>
            <a:ext cx="58795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700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SSTable #4: its Bloom filter says possibly present for C.</a:t>
            </a:r>
            <a:endParaRPr lang="en-US" sz="1700" dirty="0"/>
          </a:p>
        </p:txBody>
      </p:sp>
      <p:sp>
        <p:nvSpPr>
          <p:cNvPr id="19" name="Text 22"/>
          <p:cNvSpPr/>
          <p:nvPr/>
        </p:nvSpPr>
        <p:spPr>
          <a:xfrm>
            <a:off x="758952" y="5524500"/>
            <a:ext cx="5879592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Continue to this file’s index and data.</a:t>
            </a:r>
            <a:endParaRPr lang="en-US" sz="1100" dirty="0"/>
          </a:p>
        </p:txBody>
      </p:sp>
      <p:sp>
        <p:nvSpPr>
          <p:cNvPr id="20" name="Shape 28"/>
          <p:cNvSpPr/>
          <p:nvPr/>
        </p:nvSpPr>
        <p:spPr>
          <a:xfrm>
            <a:off x="8183880" y="3971925"/>
            <a:ext cx="1426464" cy="847725"/>
          </a:xfrm>
          <a:prstGeom prst="roundRect">
            <a:avLst>
              <a:gd name="adj" fmla="val 1184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29"/>
          <p:cNvSpPr/>
          <p:nvPr/>
        </p:nvSpPr>
        <p:spPr>
          <a:xfrm>
            <a:off x="8275320" y="4029075"/>
            <a:ext cx="1243584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 file A</a:t>
            </a:r>
            <a:endParaRPr lang="en-US" sz="1100" dirty="0"/>
          </a:p>
        </p:txBody>
      </p:sp>
      <p:sp>
        <p:nvSpPr>
          <p:cNvPr id="22" name="Text 30"/>
          <p:cNvSpPr/>
          <p:nvPr/>
        </p:nvSpPr>
        <p:spPr>
          <a:xfrm>
            <a:off x="8275320" y="4514850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23" name="Text 31"/>
          <p:cNvSpPr/>
          <p:nvPr/>
        </p:nvSpPr>
        <p:spPr>
          <a:xfrm>
            <a:off x="8275320" y="42005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A:12 C:11</a:t>
            </a:r>
            <a:endParaRPr lang="en-US" sz="1000" dirty="0"/>
          </a:p>
        </p:txBody>
      </p:sp>
      <p:sp>
        <p:nvSpPr>
          <p:cNvPr id="24" name="Shape 32"/>
          <p:cNvSpPr/>
          <p:nvPr/>
        </p:nvSpPr>
        <p:spPr>
          <a:xfrm>
            <a:off x="9756648" y="3971925"/>
            <a:ext cx="1426464" cy="847725"/>
          </a:xfrm>
          <a:prstGeom prst="roundRect">
            <a:avLst>
              <a:gd name="adj" fmla="val 1184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33"/>
          <p:cNvSpPr/>
          <p:nvPr/>
        </p:nvSpPr>
        <p:spPr>
          <a:xfrm>
            <a:off x="9848088" y="4029075"/>
            <a:ext cx="1243584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 file B</a:t>
            </a:r>
            <a:endParaRPr lang="en-US" sz="1100" dirty="0"/>
          </a:p>
        </p:txBody>
      </p:sp>
      <p:sp>
        <p:nvSpPr>
          <p:cNvPr id="26" name="Text 34"/>
          <p:cNvSpPr/>
          <p:nvPr/>
        </p:nvSpPr>
        <p:spPr>
          <a:xfrm>
            <a:off x="9848088" y="4514850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27" name="Text 35"/>
          <p:cNvSpPr/>
          <p:nvPr/>
        </p:nvSpPr>
        <p:spPr>
          <a:xfrm>
            <a:off x="9848088" y="42005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H:2 K:6</a:t>
            </a:r>
            <a:endParaRPr lang="en-US" sz="1000" dirty="0"/>
          </a:p>
        </p:txBody>
      </p:sp>
      <p:sp>
        <p:nvSpPr>
          <p:cNvPr id="28" name="Text 36"/>
          <p:cNvSpPr/>
          <p:nvPr/>
        </p:nvSpPr>
        <p:spPr>
          <a:xfrm>
            <a:off x="8247888" y="4876800"/>
            <a:ext cx="28895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F6F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non-overlapping ranges</a:t>
            </a:r>
            <a:endParaRPr lang="en-US" sz="1100" dirty="0"/>
          </a:p>
        </p:txBody>
      </p:sp>
      <p:sp>
        <p:nvSpPr>
          <p:cNvPr id="29" name="Text 37">
            <a:hlinkClick r:id="rId3" action="ppaction://hlinksldjump" tooltip="← Back"/>
          </p:cNvPr>
          <p:cNvSpPr/>
          <p:nvPr/>
        </p:nvSpPr>
        <p:spPr>
          <a:xfrm>
            <a:off x="502920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 action="ppaction://hlinksldjump" tooltip="← Bac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← Back</a:t>
            </a:r>
            <a:endParaRPr lang="en-US" sz="1050" dirty="0"/>
          </a:p>
        </p:txBody>
      </p:sp>
      <p:sp>
        <p:nvSpPr>
          <p:cNvPr id="30" name="Text 38">
            <a:hlinkClick r:id="rId4" action="ppaction://hlinksldjump" tooltip="Reset"/>
          </p:cNvPr>
          <p:cNvSpPr/>
          <p:nvPr/>
        </p:nvSpPr>
        <p:spPr>
          <a:xfrm>
            <a:off x="1243584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 action="ppaction://hlinksldjump" tooltip="Rese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Reset</a:t>
            </a:r>
            <a:endParaRPr lang="en-US" sz="1050" dirty="0"/>
          </a:p>
        </p:txBody>
      </p:sp>
      <p:sp>
        <p:nvSpPr>
          <p:cNvPr id="31" name="Text 39">
            <a:hlinkClick r:id="rId5" action="ppaction://hlinksldjump" tooltip="Read index + data"/>
          </p:cNvPr>
          <p:cNvSpPr/>
          <p:nvPr/>
        </p:nvSpPr>
        <p:spPr>
          <a:xfrm>
            <a:off x="4238625" y="6038850"/>
            <a:ext cx="2638425" cy="447675"/>
          </a:xfrm>
          <a:prstGeom prst="rect">
            <a:avLst/>
          </a:prstGeom>
          <a:solidFill>
            <a:srgbClr val="2E70FA"/>
          </a:solidFill>
          <a:ln w="12700">
            <a:solidFill>
              <a:srgbClr val="2E70F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u="sng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5" action="ppaction://hlinksldjump" tooltip="Read index + data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Read index + data</a:t>
            </a:r>
            <a:endParaRPr lang="en-US" sz="1500" dirty="0"/>
          </a:p>
        </p:txBody>
      </p:sp>
      <p:sp>
        <p:nvSpPr>
          <p:cNvPr id="32" name="Text 40"/>
          <p:cNvSpPr/>
          <p:nvPr/>
        </p:nvSpPr>
        <p:spPr>
          <a:xfrm>
            <a:off x="5667375" y="6581775"/>
            <a:ext cx="120967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50" dirty="0">
                <a:solidFill>
                  <a:srgbClr val="8B96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53 / 63</a:t>
            </a:r>
            <a:endParaRPr lang="en-US" sz="950" dirty="0"/>
          </a:p>
        </p:txBody>
      </p:sp>
      <p:sp>
        <p:nvSpPr>
          <p:cNvPr id="33" name="Shape 7"/>
          <p:cNvSpPr/>
          <p:nvPr/>
        </p:nvSpPr>
        <p:spPr>
          <a:xfrm>
            <a:off x="4238625" y="3086100"/>
            <a:ext cx="2638425" cy="1495425"/>
          </a:xfrm>
          <a:prstGeom prst="roundRect">
            <a:avLst>
              <a:gd name="adj" fmla="val 5882"/>
            </a:avLst>
          </a:prstGeom>
          <a:solidFill>
            <a:srgbClr val="FFF2DC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8"/>
          <p:cNvSpPr/>
          <p:nvPr/>
        </p:nvSpPr>
        <p:spPr>
          <a:xfrm>
            <a:off x="4333875" y="3181350"/>
            <a:ext cx="2447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Immutable MemTable</a:t>
            </a:r>
            <a:endParaRPr lang="en-US" sz="1600" dirty="0"/>
          </a:p>
        </p:txBody>
      </p:sp>
      <p:sp>
        <p:nvSpPr>
          <p:cNvPr id="35" name="Text 30"/>
          <p:cNvSpPr/>
          <p:nvPr/>
        </p:nvSpPr>
        <p:spPr>
          <a:xfrm>
            <a:off x="8275320" y="4657725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9848088" y="4657725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37" name="Text 9"/>
          <p:cNvSpPr/>
          <p:nvPr/>
        </p:nvSpPr>
        <p:spPr>
          <a:xfrm>
            <a:off x="7553325" y="5334000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filter: definitely absent or possibly present</a:t>
            </a:r>
            <a:endParaRPr lang="en-US" sz="1000" dirty="0"/>
          </a:p>
        </p:txBody>
      </p:sp>
      <p:sp>
        <p:nvSpPr>
          <p:cNvPr id="38" name="Text 9"/>
          <p:cNvSpPr/>
          <p:nvPr/>
        </p:nvSpPr>
        <p:spPr>
          <a:xfrm>
            <a:off x="7553325" y="5553075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file: key to position in the data file</a:t>
            </a:r>
            <a:endParaRPr lang="en-US" sz="1000" dirty="0"/>
          </a:p>
        </p:txBody>
      </p:sp>
      <p:sp>
        <p:nvSpPr>
          <p:cNvPr id="39" name="Text 31"/>
          <p:cNvSpPr/>
          <p:nvPr/>
        </p:nvSpPr>
        <p:spPr>
          <a:xfrm>
            <a:off x="8275320" y="43529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D:8 F:9</a:t>
            </a:r>
            <a:endParaRPr lang="en-US" sz="1000" dirty="0"/>
          </a:p>
        </p:txBody>
      </p:sp>
      <p:sp>
        <p:nvSpPr>
          <p:cNvPr id="40" name="Text 35"/>
          <p:cNvSpPr/>
          <p:nvPr/>
        </p:nvSpPr>
        <p:spPr>
          <a:xfrm>
            <a:off x="9848088" y="43529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L:7 M:5</a:t>
            </a:r>
            <a:endParaRPr lang="en-US" sz="1000" dirty="0"/>
          </a:p>
        </p:txBody>
      </p:sp>
      <p:sp>
        <p:nvSpPr>
          <p:cNvPr id="41" name="Shape 24"/>
          <p:cNvSpPr/>
          <p:nvPr/>
        </p:nvSpPr>
        <p:spPr>
          <a:xfrm>
            <a:off x="8048625" y="2200275"/>
            <a:ext cx="1619250" cy="1047750"/>
          </a:xfrm>
          <a:prstGeom prst="roundRect">
            <a:avLst>
              <a:gd name="adj" fmla="val 11842"/>
            </a:avLst>
          </a:prstGeom>
          <a:solidFill>
            <a:srgbClr val="E5F6EF"/>
          </a:solidFill>
          <a:ln w="15240">
            <a:solidFill>
              <a:srgbClr val="9CDB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2" name="Text 8"/>
          <p:cNvSpPr/>
          <p:nvPr/>
        </p:nvSpPr>
        <p:spPr>
          <a:xfrm>
            <a:off x="8124825" y="2247900"/>
            <a:ext cx="1485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SSTable #5 (newest)</a:t>
            </a:r>
            <a:endParaRPr lang="en-US" sz="1100" dirty="0"/>
          </a:p>
        </p:txBody>
      </p:sp>
      <p:sp>
        <p:nvSpPr>
          <p:cNvPr id="43" name="Text 9"/>
          <p:cNvSpPr/>
          <p:nvPr/>
        </p:nvSpPr>
        <p:spPr>
          <a:xfrm>
            <a:off x="8124825" y="2466975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A:30 H:31</a:t>
            </a:r>
            <a:endParaRPr lang="en-US" sz="1200" dirty="0"/>
          </a:p>
        </p:txBody>
      </p:sp>
      <p:sp>
        <p:nvSpPr>
          <p:cNvPr id="44" name="Text 9"/>
          <p:cNvSpPr/>
          <p:nvPr/>
        </p:nvSpPr>
        <p:spPr>
          <a:xfrm>
            <a:off x="8124825" y="2647950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K:32</a:t>
            </a:r>
            <a:endParaRPr lang="en-US" sz="1200" dirty="0"/>
          </a:p>
        </p:txBody>
      </p:sp>
      <p:sp>
        <p:nvSpPr>
          <p:cNvPr id="45" name="Text 9"/>
          <p:cNvSpPr/>
          <p:nvPr/>
        </p:nvSpPr>
        <p:spPr>
          <a:xfrm>
            <a:off x="8124825" y="284797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46" name="Text 9"/>
          <p:cNvSpPr/>
          <p:nvPr/>
        </p:nvSpPr>
        <p:spPr>
          <a:xfrm>
            <a:off x="8124825" y="301942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47" name="Shape 24"/>
          <p:cNvSpPr/>
          <p:nvPr/>
        </p:nvSpPr>
        <p:spPr>
          <a:xfrm>
            <a:off x="9810750" y="2200275"/>
            <a:ext cx="1619250" cy="1047750"/>
          </a:xfrm>
          <a:prstGeom prst="roundRect">
            <a:avLst>
              <a:gd name="adj" fmla="val 11842"/>
            </a:avLst>
          </a:prstGeom>
          <a:solidFill>
            <a:srgbClr val="FFF2DC"/>
          </a:solidFill>
          <a:ln w="15240">
            <a:solidFill>
              <a:srgbClr val="E9A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8" name="Text 8"/>
          <p:cNvSpPr/>
          <p:nvPr/>
        </p:nvSpPr>
        <p:spPr>
          <a:xfrm>
            <a:off x="9886950" y="2247900"/>
            <a:ext cx="1485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SSTable #4</a:t>
            </a:r>
            <a:endParaRPr lang="en-US" sz="1100" dirty="0"/>
          </a:p>
        </p:txBody>
      </p:sp>
      <p:sp>
        <p:nvSpPr>
          <p:cNvPr id="49" name="Text 9"/>
          <p:cNvSpPr/>
          <p:nvPr/>
        </p:nvSpPr>
        <p:spPr>
          <a:xfrm>
            <a:off x="9886950" y="2466975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C:21 F:22</a:t>
            </a:r>
            <a:endParaRPr lang="en-US" sz="1200" dirty="0"/>
          </a:p>
        </p:txBody>
      </p:sp>
      <p:sp>
        <p:nvSpPr>
          <p:cNvPr id="50" name="Text 9"/>
          <p:cNvSpPr/>
          <p:nvPr/>
        </p:nvSpPr>
        <p:spPr>
          <a:xfrm>
            <a:off x="9886950" y="2647950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H:20</a:t>
            </a:r>
            <a:endParaRPr lang="en-US" sz="1200" dirty="0"/>
          </a:p>
        </p:txBody>
      </p:sp>
      <p:sp>
        <p:nvSpPr>
          <p:cNvPr id="51" name="Text 9"/>
          <p:cNvSpPr/>
          <p:nvPr/>
        </p:nvSpPr>
        <p:spPr>
          <a:xfrm>
            <a:off x="9886950" y="284797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BF: possibly present</a:t>
            </a:r>
            <a:endParaRPr lang="en-US" sz="1000" dirty="0"/>
          </a:p>
        </p:txBody>
      </p:sp>
      <p:sp>
        <p:nvSpPr>
          <p:cNvPr id="52" name="Text 9"/>
          <p:cNvSpPr/>
          <p:nvPr/>
        </p:nvSpPr>
        <p:spPr>
          <a:xfrm>
            <a:off x="9886950" y="301942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53" name="Text 8"/>
          <p:cNvSpPr/>
          <p:nvPr/>
        </p:nvSpPr>
        <p:spPr>
          <a:xfrm>
            <a:off x="504825" y="3095625"/>
            <a:ext cx="32861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 path</a:t>
            </a:r>
            <a:endParaRPr lang="en-US" sz="1600" dirty="0"/>
          </a:p>
        </p:txBody>
      </p:sp>
      <p:sp>
        <p:nvSpPr>
          <p:cNvPr id="54" name="Text 9"/>
          <p:cNvSpPr/>
          <p:nvPr/>
        </p:nvSpPr>
        <p:spPr>
          <a:xfrm>
            <a:off x="504825" y="3467100"/>
            <a:ext cx="3286125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 C</a:t>
            </a:r>
            <a:endParaRPr lang="en-US" sz="1300" dirty="0"/>
          </a:p>
        </p:txBody>
      </p:sp>
      <p:sp>
        <p:nvSpPr>
          <p:cNvPr id="55" name="Text 9"/>
          <p:cNvSpPr/>
          <p:nvPr/>
        </p:nvSpPr>
        <p:spPr>
          <a:xfrm>
            <a:off x="504825" y="3724275"/>
            <a:ext cx="3286125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L0 #5: false positive</a:t>
            </a:r>
            <a:endParaRPr lang="en-US" sz="1300" dirty="0"/>
          </a:p>
        </p:txBody>
      </p:sp>
      <p:sp>
        <p:nvSpPr>
          <p:cNvPr id="56" name="Text 9"/>
          <p:cNvSpPr/>
          <p:nvPr/>
        </p:nvSpPr>
        <p:spPr>
          <a:xfrm>
            <a:off x="504825" y="3981450"/>
            <a:ext cx="3286125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L0 #4 filter: positive</a:t>
            </a:r>
            <a:endParaRPr lang="en-US" sz="1300" dirty="0"/>
          </a:p>
        </p:txBody>
      </p:sp>
      <p:sp>
        <p:nvSpPr>
          <p:cNvPr id="57" name="Text 9"/>
          <p:cNvSpPr/>
          <p:nvPr/>
        </p:nvSpPr>
        <p:spPr>
          <a:xfrm>
            <a:off x="4295775" y="3495675"/>
            <a:ext cx="25241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Frozen MemTable</a:t>
            </a:r>
            <a:endParaRPr lang="en-US" sz="1000" dirty="0"/>
          </a:p>
        </p:txBody>
      </p:sp>
      <p:sp>
        <p:nvSpPr>
          <p:cNvPr id="58" name="Skiplist link"/>
          <p:cNvSpPr/>
          <p:nvPr/>
        </p:nvSpPr>
        <p:spPr>
          <a:xfrm>
            <a:off x="4772025" y="22574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9" name="Skiplist link"/>
          <p:cNvSpPr/>
          <p:nvPr/>
        </p:nvSpPr>
        <p:spPr>
          <a:xfrm>
            <a:off x="4772025" y="201930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0" name="Skiplist link"/>
          <p:cNvSpPr/>
          <p:nvPr/>
        </p:nvSpPr>
        <p:spPr>
          <a:xfrm>
            <a:off x="5276850" y="22574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1" name="Skiplist link"/>
          <p:cNvSpPr/>
          <p:nvPr/>
        </p:nvSpPr>
        <p:spPr>
          <a:xfrm>
            <a:off x="5276850" y="201930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2" name="Skiplist link"/>
          <p:cNvSpPr/>
          <p:nvPr/>
        </p:nvSpPr>
        <p:spPr>
          <a:xfrm>
            <a:off x="4524375" y="193357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3" name="Skiplist link"/>
          <p:cNvSpPr/>
          <p:nvPr/>
        </p:nvSpPr>
        <p:spPr>
          <a:xfrm>
            <a:off x="4962525" y="193357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4" name="Skiplist link"/>
          <p:cNvSpPr/>
          <p:nvPr/>
        </p:nvSpPr>
        <p:spPr>
          <a:xfrm>
            <a:off x="5467350" y="1933575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5" name="Text 9"/>
          <p:cNvSpPr/>
          <p:nvPr/>
        </p:nvSpPr>
        <p:spPr>
          <a:xfrm>
            <a:off x="4286250" y="184785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66" name="Text 9"/>
          <p:cNvSpPr/>
          <p:nvPr/>
        </p:nvSpPr>
        <p:spPr>
          <a:xfrm>
            <a:off x="4581525" y="184785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900" dirty="0"/>
          </a:p>
        </p:txBody>
      </p:sp>
      <p:sp>
        <p:nvSpPr>
          <p:cNvPr id="67" name="Text 9"/>
          <p:cNvSpPr/>
          <p:nvPr/>
        </p:nvSpPr>
        <p:spPr>
          <a:xfrm>
            <a:off x="5086350" y="184785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68" name="Text 9"/>
          <p:cNvSpPr/>
          <p:nvPr/>
        </p:nvSpPr>
        <p:spPr>
          <a:xfrm>
            <a:off x="6657975" y="184785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69" name="Skiplist link"/>
          <p:cNvSpPr/>
          <p:nvPr/>
        </p:nvSpPr>
        <p:spPr>
          <a:xfrm>
            <a:off x="4524375" y="2171700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0" name="Skiplist link"/>
          <p:cNvSpPr/>
          <p:nvPr/>
        </p:nvSpPr>
        <p:spPr>
          <a:xfrm>
            <a:off x="4962525" y="2171700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1" name="Skiplist link"/>
          <p:cNvSpPr/>
          <p:nvPr/>
        </p:nvSpPr>
        <p:spPr>
          <a:xfrm>
            <a:off x="5467350" y="2171700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2" name="Text 9"/>
          <p:cNvSpPr/>
          <p:nvPr/>
        </p:nvSpPr>
        <p:spPr>
          <a:xfrm>
            <a:off x="4286250" y="20859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73" name="Text 9"/>
          <p:cNvSpPr/>
          <p:nvPr/>
        </p:nvSpPr>
        <p:spPr>
          <a:xfrm>
            <a:off x="4581525" y="20859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900" dirty="0"/>
          </a:p>
        </p:txBody>
      </p:sp>
      <p:sp>
        <p:nvSpPr>
          <p:cNvPr id="74" name="Text 9"/>
          <p:cNvSpPr/>
          <p:nvPr/>
        </p:nvSpPr>
        <p:spPr>
          <a:xfrm>
            <a:off x="5086350" y="20859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75" name="Text 9"/>
          <p:cNvSpPr/>
          <p:nvPr/>
        </p:nvSpPr>
        <p:spPr>
          <a:xfrm>
            <a:off x="6657975" y="20859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76" name="Skiplist link"/>
          <p:cNvSpPr/>
          <p:nvPr/>
        </p:nvSpPr>
        <p:spPr>
          <a:xfrm>
            <a:off x="4524375" y="240982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7" name="Skiplist link"/>
          <p:cNvSpPr/>
          <p:nvPr/>
        </p:nvSpPr>
        <p:spPr>
          <a:xfrm>
            <a:off x="4962525" y="240982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8" name="Skiplist link"/>
          <p:cNvSpPr/>
          <p:nvPr/>
        </p:nvSpPr>
        <p:spPr>
          <a:xfrm>
            <a:off x="5467350" y="2409825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9" name="Text 9"/>
          <p:cNvSpPr/>
          <p:nvPr/>
        </p:nvSpPr>
        <p:spPr>
          <a:xfrm>
            <a:off x="4286250" y="23241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80" name="Text 9"/>
          <p:cNvSpPr/>
          <p:nvPr/>
        </p:nvSpPr>
        <p:spPr>
          <a:xfrm>
            <a:off x="4581525" y="23241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A:60</a:t>
            </a:r>
            <a:endParaRPr lang="en-US" sz="900" dirty="0"/>
          </a:p>
        </p:txBody>
      </p:sp>
      <p:sp>
        <p:nvSpPr>
          <p:cNvPr id="81" name="Text 9"/>
          <p:cNvSpPr/>
          <p:nvPr/>
        </p:nvSpPr>
        <p:spPr>
          <a:xfrm>
            <a:off x="5086350" y="23241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M:60</a:t>
            </a:r>
            <a:endParaRPr lang="en-US" sz="900" dirty="0"/>
          </a:p>
        </p:txBody>
      </p:sp>
      <p:sp>
        <p:nvSpPr>
          <p:cNvPr id="82" name="Text 9"/>
          <p:cNvSpPr/>
          <p:nvPr/>
        </p:nvSpPr>
        <p:spPr>
          <a:xfrm>
            <a:off x="6657975" y="23241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83" name="Skiplist link"/>
          <p:cNvSpPr/>
          <p:nvPr/>
        </p:nvSpPr>
        <p:spPr>
          <a:xfrm>
            <a:off x="4772025" y="421005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4" name="Skiplist link"/>
          <p:cNvSpPr/>
          <p:nvPr/>
        </p:nvSpPr>
        <p:spPr>
          <a:xfrm>
            <a:off x="5276850" y="421005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5" name="Skiplist link"/>
          <p:cNvSpPr/>
          <p:nvPr/>
        </p:nvSpPr>
        <p:spPr>
          <a:xfrm>
            <a:off x="5276850" y="39719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6" name="Skiplist link"/>
          <p:cNvSpPr/>
          <p:nvPr/>
        </p:nvSpPr>
        <p:spPr>
          <a:xfrm>
            <a:off x="4524375" y="3886200"/>
            <a:ext cx="56197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7" name="Skiplist link"/>
          <p:cNvSpPr/>
          <p:nvPr/>
        </p:nvSpPr>
        <p:spPr>
          <a:xfrm>
            <a:off x="5467350" y="3886200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8" name="Text 9"/>
          <p:cNvSpPr/>
          <p:nvPr/>
        </p:nvSpPr>
        <p:spPr>
          <a:xfrm>
            <a:off x="4286250" y="38004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89" name="Text 9"/>
          <p:cNvSpPr/>
          <p:nvPr/>
        </p:nvSpPr>
        <p:spPr>
          <a:xfrm>
            <a:off x="5086350" y="38004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90" name="Text 9"/>
          <p:cNvSpPr/>
          <p:nvPr/>
        </p:nvSpPr>
        <p:spPr>
          <a:xfrm>
            <a:off x="6657975" y="38004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91" name="Skiplist link"/>
          <p:cNvSpPr/>
          <p:nvPr/>
        </p:nvSpPr>
        <p:spPr>
          <a:xfrm>
            <a:off x="4524375" y="412432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2" name="Skiplist link"/>
          <p:cNvSpPr/>
          <p:nvPr/>
        </p:nvSpPr>
        <p:spPr>
          <a:xfrm>
            <a:off x="4962525" y="412432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3" name="Skiplist link"/>
          <p:cNvSpPr/>
          <p:nvPr/>
        </p:nvSpPr>
        <p:spPr>
          <a:xfrm>
            <a:off x="5467350" y="4124325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4" name="Text 9"/>
          <p:cNvSpPr/>
          <p:nvPr/>
        </p:nvSpPr>
        <p:spPr>
          <a:xfrm>
            <a:off x="4286250" y="40386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95" name="Text 9"/>
          <p:cNvSpPr/>
          <p:nvPr/>
        </p:nvSpPr>
        <p:spPr>
          <a:xfrm>
            <a:off x="4581525" y="40386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</a:t>
            </a:r>
            <a:endParaRPr lang="en-US" sz="900" dirty="0"/>
          </a:p>
        </p:txBody>
      </p:sp>
      <p:sp>
        <p:nvSpPr>
          <p:cNvPr id="96" name="Text 9"/>
          <p:cNvSpPr/>
          <p:nvPr/>
        </p:nvSpPr>
        <p:spPr>
          <a:xfrm>
            <a:off x="5086350" y="40386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97" name="Text 9"/>
          <p:cNvSpPr/>
          <p:nvPr/>
        </p:nvSpPr>
        <p:spPr>
          <a:xfrm>
            <a:off x="6657975" y="40386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98" name="Skiplist link"/>
          <p:cNvSpPr/>
          <p:nvPr/>
        </p:nvSpPr>
        <p:spPr>
          <a:xfrm>
            <a:off x="4524375" y="4362450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9" name="Skiplist link"/>
          <p:cNvSpPr/>
          <p:nvPr/>
        </p:nvSpPr>
        <p:spPr>
          <a:xfrm>
            <a:off x="4962525" y="4362450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0" name="Skiplist link"/>
          <p:cNvSpPr/>
          <p:nvPr/>
        </p:nvSpPr>
        <p:spPr>
          <a:xfrm>
            <a:off x="5467350" y="4362450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1" name="Text 9"/>
          <p:cNvSpPr/>
          <p:nvPr/>
        </p:nvSpPr>
        <p:spPr>
          <a:xfrm>
            <a:off x="4286250" y="427672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102" name="Text 9"/>
          <p:cNvSpPr/>
          <p:nvPr/>
        </p:nvSpPr>
        <p:spPr>
          <a:xfrm>
            <a:off x="4581525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H:50</a:t>
            </a:r>
            <a:endParaRPr lang="en-US" sz="900" dirty="0"/>
          </a:p>
        </p:txBody>
      </p:sp>
      <p:sp>
        <p:nvSpPr>
          <p:cNvPr id="103" name="Text 9"/>
          <p:cNvSpPr/>
          <p:nvPr/>
        </p:nvSpPr>
        <p:spPr>
          <a:xfrm>
            <a:off x="5086350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M:40</a:t>
            </a:r>
            <a:endParaRPr lang="en-US" sz="900" dirty="0"/>
          </a:p>
        </p:txBody>
      </p:sp>
      <p:sp>
        <p:nvSpPr>
          <p:cNvPr id="104" name="Text 9"/>
          <p:cNvSpPr/>
          <p:nvPr/>
        </p:nvSpPr>
        <p:spPr>
          <a:xfrm>
            <a:off x="6657975" y="427672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105" name="Read route"/>
          <p:cNvSpPr/>
          <p:nvPr/>
        </p:nvSpPr>
        <p:spPr>
          <a:xfrm>
            <a:off x="1924050" y="1743075"/>
            <a:ext cx="219075" cy="0"/>
          </a:xfrm>
          <a:prstGeom prst="line">
            <a:avLst/>
          </a:prstGeom>
          <a:ln w="25400">
            <a:solidFill>
              <a:srgbClr val="E49313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6" name="Read route"/>
          <p:cNvSpPr/>
          <p:nvPr/>
        </p:nvSpPr>
        <p:spPr>
          <a:xfrm flipV="1">
            <a:off x="2143125" y="857250"/>
            <a:ext cx="0" cy="885825"/>
          </a:xfrm>
          <a:prstGeom prst="line">
            <a:avLst/>
          </a:prstGeom>
          <a:ln w="25400">
            <a:solidFill>
              <a:srgbClr val="E49313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7" name="Read route"/>
          <p:cNvSpPr/>
          <p:nvPr/>
        </p:nvSpPr>
        <p:spPr>
          <a:xfrm>
            <a:off x="2143125" y="857250"/>
            <a:ext cx="4905375" cy="0"/>
          </a:xfrm>
          <a:prstGeom prst="line">
            <a:avLst/>
          </a:prstGeom>
          <a:ln w="25400">
            <a:solidFill>
              <a:srgbClr val="E49313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8" name="Read route"/>
          <p:cNvSpPr/>
          <p:nvPr/>
        </p:nvSpPr>
        <p:spPr>
          <a:xfrm>
            <a:off x="7048500" y="857250"/>
            <a:ext cx="0" cy="1247775"/>
          </a:xfrm>
          <a:prstGeom prst="line">
            <a:avLst/>
          </a:prstGeom>
          <a:ln w="25400">
            <a:solidFill>
              <a:srgbClr val="E49313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9" name="Read route"/>
          <p:cNvSpPr/>
          <p:nvPr/>
        </p:nvSpPr>
        <p:spPr>
          <a:xfrm>
            <a:off x="7048500" y="2105025"/>
            <a:ext cx="2667000" cy="0"/>
          </a:xfrm>
          <a:prstGeom prst="line">
            <a:avLst/>
          </a:prstGeom>
          <a:ln w="25400">
            <a:solidFill>
              <a:srgbClr val="E49313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10" name="Read route"/>
          <p:cNvSpPr/>
          <p:nvPr/>
        </p:nvSpPr>
        <p:spPr>
          <a:xfrm>
            <a:off x="9715500" y="2105025"/>
            <a:ext cx="0" cy="828675"/>
          </a:xfrm>
          <a:prstGeom prst="line">
            <a:avLst/>
          </a:prstGeom>
          <a:ln w="25400">
            <a:solidFill>
              <a:srgbClr val="E49313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11" name="Read route"/>
          <p:cNvSpPr/>
          <p:nvPr/>
        </p:nvSpPr>
        <p:spPr>
          <a:xfrm>
            <a:off x="9715500" y="2933700"/>
            <a:ext cx="95250" cy="0"/>
          </a:xfrm>
          <a:prstGeom prst="line">
            <a:avLst/>
          </a:prstGeom>
          <a:ln w="25400">
            <a:solidFill>
              <a:srgbClr val="E49313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12" name="Text 9"/>
          <p:cNvSpPr/>
          <p:nvPr/>
        </p:nvSpPr>
        <p:spPr>
          <a:xfrm>
            <a:off x="4480560" y="1527048"/>
            <a:ext cx="2148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Skiplist</a:t>
            </a:r>
            <a:endParaRPr lang="en-US" sz="1000" dirty="0"/>
          </a:p>
        </p:txBody>
      </p:sp>
    </p:spTree>
  </p:cSld>
  <p:clrMapOvr>
    <a:masterClrMapping/>
  </p:clrMapOvr>
  <p:transition advClick="0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1097280"/>
            <a:ext cx="1417320" cy="1298448"/>
          </a:xfrm>
          <a:prstGeom prst="roundRect">
            <a:avLst>
              <a:gd name="adj" fmla="val 8451"/>
            </a:avLst>
          </a:prstGeom>
          <a:solidFill>
            <a:srgbClr val="FFFFFF"/>
          </a:solidFill>
          <a:ln w="15240">
            <a:solidFill>
              <a:srgbClr val="C8D0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40080" y="1234440"/>
            <a:ext cx="1143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640080" y="1609344"/>
            <a:ext cx="1143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2F6F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GET(C)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40080" y="1975104"/>
            <a:ext cx="1143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orange: current lookup</a:t>
            </a:r>
            <a:endParaRPr lang="en-US" sz="900" dirty="0"/>
          </a:p>
        </p:txBody>
      </p:sp>
      <p:sp>
        <p:nvSpPr>
          <p:cNvPr id="6" name="Shape 7"/>
          <p:cNvSpPr/>
          <p:nvPr/>
        </p:nvSpPr>
        <p:spPr>
          <a:xfrm>
            <a:off x="4242816" y="1051560"/>
            <a:ext cx="2633472" cy="1865376"/>
          </a:xfrm>
          <a:prstGeom prst="roundRect">
            <a:avLst>
              <a:gd name="adj" fmla="val 588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8"/>
          <p:cNvSpPr/>
          <p:nvPr/>
        </p:nvSpPr>
        <p:spPr>
          <a:xfrm>
            <a:off x="4480560" y="1216152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Active MemTable</a:t>
            </a:r>
            <a:endParaRPr lang="en-US" sz="1700" dirty="0"/>
          </a:p>
        </p:txBody>
      </p:sp>
      <p:sp>
        <p:nvSpPr>
          <p:cNvPr id="9" name="Shape 12"/>
          <p:cNvSpPr/>
          <p:nvPr/>
        </p:nvSpPr>
        <p:spPr>
          <a:xfrm>
            <a:off x="7360920" y="941832"/>
            <a:ext cx="4315968" cy="4892040"/>
          </a:xfrm>
          <a:prstGeom prst="roundRect">
            <a:avLst>
              <a:gd name="adj" fmla="val 2542"/>
            </a:avLst>
          </a:prstGeom>
          <a:solidFill>
            <a:srgbClr val="FCFDFE"/>
          </a:solidFill>
          <a:ln w="15240">
            <a:solidFill>
              <a:srgbClr val="D4DA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13"/>
          <p:cNvSpPr/>
          <p:nvPr/>
        </p:nvSpPr>
        <p:spPr>
          <a:xfrm>
            <a:off x="7571232" y="1097280"/>
            <a:ext cx="3840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Disk: immutable SSTables</a:t>
            </a:r>
            <a:endParaRPr lang="en-US" sz="1900" dirty="0"/>
          </a:p>
        </p:txBody>
      </p:sp>
      <p:sp>
        <p:nvSpPr>
          <p:cNvPr id="11" name="Text 14"/>
          <p:cNvSpPr/>
          <p:nvPr/>
        </p:nvSpPr>
        <p:spPr>
          <a:xfrm>
            <a:off x="7571232" y="186537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L0</a:t>
            </a:r>
            <a:endParaRPr lang="en-US" sz="1600" dirty="0"/>
          </a:p>
        </p:txBody>
      </p:sp>
      <p:sp>
        <p:nvSpPr>
          <p:cNvPr id="12" name="Text 15"/>
          <p:cNvSpPr/>
          <p:nvPr/>
        </p:nvSpPr>
        <p:spPr>
          <a:xfrm>
            <a:off x="7571232" y="3538728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</a:t>
            </a:r>
            <a:endParaRPr lang="en-US" sz="1600" dirty="0"/>
          </a:p>
        </p:txBody>
      </p:sp>
      <p:sp>
        <p:nvSpPr>
          <p:cNvPr id="13" name="Text 16"/>
          <p:cNvSpPr/>
          <p:nvPr/>
        </p:nvSpPr>
        <p:spPr>
          <a:xfrm>
            <a:off x="7571232" y="497433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L2</a:t>
            </a:r>
            <a:endParaRPr lang="en-US" sz="1600" dirty="0"/>
          </a:p>
        </p:txBody>
      </p:sp>
      <p:sp>
        <p:nvSpPr>
          <p:cNvPr id="14" name="Shape 17"/>
          <p:cNvSpPr/>
          <p:nvPr/>
        </p:nvSpPr>
        <p:spPr>
          <a:xfrm>
            <a:off x="8028432" y="2039112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8"/>
          <p:cNvSpPr/>
          <p:nvPr/>
        </p:nvSpPr>
        <p:spPr>
          <a:xfrm>
            <a:off x="8028432" y="3712464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9"/>
          <p:cNvSpPr/>
          <p:nvPr/>
        </p:nvSpPr>
        <p:spPr>
          <a:xfrm>
            <a:off x="8028432" y="5138928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20"/>
          <p:cNvSpPr/>
          <p:nvPr/>
        </p:nvSpPr>
        <p:spPr>
          <a:xfrm>
            <a:off x="502920" y="4754880"/>
            <a:ext cx="6373368" cy="1078992"/>
          </a:xfrm>
          <a:prstGeom prst="roundRect">
            <a:avLst>
              <a:gd name="adj" fmla="val 10169"/>
            </a:avLst>
          </a:prstGeom>
          <a:solidFill>
            <a:srgbClr val="FFFFFF"/>
          </a:solidFill>
          <a:ln w="1524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21"/>
          <p:cNvSpPr/>
          <p:nvPr/>
        </p:nvSpPr>
        <p:spPr>
          <a:xfrm>
            <a:off x="758952" y="4919472"/>
            <a:ext cx="58795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700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Return C:21 from SSTable #4.</a:t>
            </a:r>
            <a:endParaRPr lang="en-US" sz="1700" dirty="0"/>
          </a:p>
        </p:txBody>
      </p:sp>
      <p:sp>
        <p:nvSpPr>
          <p:cNvPr id="19" name="Text 22"/>
          <p:cNvSpPr/>
          <p:nvPr/>
        </p:nvSpPr>
        <p:spPr>
          <a:xfrm>
            <a:off x="758952" y="5524500"/>
            <a:ext cx="5879592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L0 filters and two indexes were checked. Only #4 supplied the value.</a:t>
            </a:r>
            <a:endParaRPr lang="en-US" sz="1100" dirty="0"/>
          </a:p>
        </p:txBody>
      </p:sp>
      <p:sp>
        <p:nvSpPr>
          <p:cNvPr id="20" name="Shape 28"/>
          <p:cNvSpPr/>
          <p:nvPr/>
        </p:nvSpPr>
        <p:spPr>
          <a:xfrm>
            <a:off x="8183880" y="3971925"/>
            <a:ext cx="1426464" cy="847725"/>
          </a:xfrm>
          <a:prstGeom prst="roundRect">
            <a:avLst>
              <a:gd name="adj" fmla="val 1184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29"/>
          <p:cNvSpPr/>
          <p:nvPr/>
        </p:nvSpPr>
        <p:spPr>
          <a:xfrm>
            <a:off x="8275320" y="4029075"/>
            <a:ext cx="1243584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 file A</a:t>
            </a:r>
            <a:endParaRPr lang="en-US" sz="1100" dirty="0"/>
          </a:p>
        </p:txBody>
      </p:sp>
      <p:sp>
        <p:nvSpPr>
          <p:cNvPr id="22" name="Text 30"/>
          <p:cNvSpPr/>
          <p:nvPr/>
        </p:nvSpPr>
        <p:spPr>
          <a:xfrm>
            <a:off x="8275320" y="4514850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23" name="Text 31"/>
          <p:cNvSpPr/>
          <p:nvPr/>
        </p:nvSpPr>
        <p:spPr>
          <a:xfrm>
            <a:off x="8275320" y="42005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A:12 C:11</a:t>
            </a:r>
            <a:endParaRPr lang="en-US" sz="1000" dirty="0"/>
          </a:p>
        </p:txBody>
      </p:sp>
      <p:sp>
        <p:nvSpPr>
          <p:cNvPr id="24" name="Shape 32"/>
          <p:cNvSpPr/>
          <p:nvPr/>
        </p:nvSpPr>
        <p:spPr>
          <a:xfrm>
            <a:off x="9756648" y="3971925"/>
            <a:ext cx="1426464" cy="847725"/>
          </a:xfrm>
          <a:prstGeom prst="roundRect">
            <a:avLst>
              <a:gd name="adj" fmla="val 1184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33"/>
          <p:cNvSpPr/>
          <p:nvPr/>
        </p:nvSpPr>
        <p:spPr>
          <a:xfrm>
            <a:off x="9848088" y="4029075"/>
            <a:ext cx="1243584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 file B</a:t>
            </a:r>
            <a:endParaRPr lang="en-US" sz="1100" dirty="0"/>
          </a:p>
        </p:txBody>
      </p:sp>
      <p:sp>
        <p:nvSpPr>
          <p:cNvPr id="26" name="Text 34"/>
          <p:cNvSpPr/>
          <p:nvPr/>
        </p:nvSpPr>
        <p:spPr>
          <a:xfrm>
            <a:off x="9848088" y="4514850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27" name="Text 35"/>
          <p:cNvSpPr/>
          <p:nvPr/>
        </p:nvSpPr>
        <p:spPr>
          <a:xfrm>
            <a:off x="9848088" y="42005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H:2 K:6</a:t>
            </a:r>
            <a:endParaRPr lang="en-US" sz="1000" dirty="0"/>
          </a:p>
        </p:txBody>
      </p:sp>
      <p:sp>
        <p:nvSpPr>
          <p:cNvPr id="28" name="Text 36"/>
          <p:cNvSpPr/>
          <p:nvPr/>
        </p:nvSpPr>
        <p:spPr>
          <a:xfrm>
            <a:off x="8247888" y="4876800"/>
            <a:ext cx="28895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F6F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non-overlapping ranges</a:t>
            </a:r>
            <a:endParaRPr lang="en-US" sz="1100" dirty="0"/>
          </a:p>
        </p:txBody>
      </p:sp>
      <p:sp>
        <p:nvSpPr>
          <p:cNvPr id="29" name="Text 37">
            <a:hlinkClick r:id="rId3" action="ppaction://hlinksldjump" tooltip="← Back"/>
          </p:cNvPr>
          <p:cNvSpPr/>
          <p:nvPr/>
        </p:nvSpPr>
        <p:spPr>
          <a:xfrm>
            <a:off x="502920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 action="ppaction://hlinksldjump" tooltip="← Bac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← Back</a:t>
            </a:r>
            <a:endParaRPr lang="en-US" sz="1050" dirty="0"/>
          </a:p>
        </p:txBody>
      </p:sp>
      <p:sp>
        <p:nvSpPr>
          <p:cNvPr id="30" name="Text 38">
            <a:hlinkClick r:id="rId4" action="ppaction://hlinksldjump" tooltip="Reset"/>
          </p:cNvPr>
          <p:cNvSpPr/>
          <p:nvPr/>
        </p:nvSpPr>
        <p:spPr>
          <a:xfrm>
            <a:off x="1243584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 action="ppaction://hlinksldjump" tooltip="Rese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Reset</a:t>
            </a:r>
            <a:endParaRPr lang="en-US" sz="1050" dirty="0"/>
          </a:p>
        </p:txBody>
      </p:sp>
      <p:sp>
        <p:nvSpPr>
          <p:cNvPr id="31" name="Text 39">
            <a:hlinkClick r:id="rId5" action="ppaction://hlinksldjump" tooltip="Read menu"/>
          </p:cNvPr>
          <p:cNvSpPr/>
          <p:nvPr/>
        </p:nvSpPr>
        <p:spPr>
          <a:xfrm>
            <a:off x="4238625" y="6038850"/>
            <a:ext cx="2638425" cy="447675"/>
          </a:xfrm>
          <a:prstGeom prst="rect">
            <a:avLst/>
          </a:prstGeom>
          <a:solidFill>
            <a:srgbClr val="2E70FA"/>
          </a:solidFill>
          <a:ln w="12700">
            <a:solidFill>
              <a:srgbClr val="2E70F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u="sng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5" action="ppaction://hlinksldjump" tooltip="Read 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Read menu</a:t>
            </a:r>
            <a:endParaRPr lang="en-US" sz="1500" dirty="0"/>
          </a:p>
        </p:txBody>
      </p:sp>
      <p:sp>
        <p:nvSpPr>
          <p:cNvPr id="32" name="Text 40"/>
          <p:cNvSpPr/>
          <p:nvPr/>
        </p:nvSpPr>
        <p:spPr>
          <a:xfrm>
            <a:off x="5667375" y="6581775"/>
            <a:ext cx="120967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50" dirty="0">
                <a:solidFill>
                  <a:srgbClr val="8B96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54 / 63</a:t>
            </a:r>
            <a:endParaRPr lang="en-US" sz="950" dirty="0"/>
          </a:p>
        </p:txBody>
      </p:sp>
      <p:sp>
        <p:nvSpPr>
          <p:cNvPr id="33" name="Shape 7"/>
          <p:cNvSpPr/>
          <p:nvPr/>
        </p:nvSpPr>
        <p:spPr>
          <a:xfrm>
            <a:off x="4238625" y="3086100"/>
            <a:ext cx="2638425" cy="1495425"/>
          </a:xfrm>
          <a:prstGeom prst="roundRect">
            <a:avLst>
              <a:gd name="adj" fmla="val 5882"/>
            </a:avLst>
          </a:prstGeom>
          <a:solidFill>
            <a:srgbClr val="FFF2DC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8"/>
          <p:cNvSpPr/>
          <p:nvPr/>
        </p:nvSpPr>
        <p:spPr>
          <a:xfrm>
            <a:off x="4333875" y="3181350"/>
            <a:ext cx="2447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Immutable MemTable</a:t>
            </a:r>
            <a:endParaRPr lang="en-US" sz="1600" dirty="0"/>
          </a:p>
        </p:txBody>
      </p:sp>
      <p:sp>
        <p:nvSpPr>
          <p:cNvPr id="35" name="Text 30"/>
          <p:cNvSpPr/>
          <p:nvPr/>
        </p:nvSpPr>
        <p:spPr>
          <a:xfrm>
            <a:off x="8275320" y="4657725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9848088" y="4657725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37" name="Text 9"/>
          <p:cNvSpPr/>
          <p:nvPr/>
        </p:nvSpPr>
        <p:spPr>
          <a:xfrm>
            <a:off x="7553325" y="5334000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filter: definitely absent or possibly present</a:t>
            </a:r>
            <a:endParaRPr lang="en-US" sz="1000" dirty="0"/>
          </a:p>
        </p:txBody>
      </p:sp>
      <p:sp>
        <p:nvSpPr>
          <p:cNvPr id="38" name="Text 9"/>
          <p:cNvSpPr/>
          <p:nvPr/>
        </p:nvSpPr>
        <p:spPr>
          <a:xfrm>
            <a:off x="7553325" y="5553075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file: key to position in the data file</a:t>
            </a:r>
            <a:endParaRPr lang="en-US" sz="1000" dirty="0"/>
          </a:p>
        </p:txBody>
      </p:sp>
      <p:sp>
        <p:nvSpPr>
          <p:cNvPr id="39" name="Text 31"/>
          <p:cNvSpPr/>
          <p:nvPr/>
        </p:nvSpPr>
        <p:spPr>
          <a:xfrm>
            <a:off x="8275320" y="43529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D:8 F:9</a:t>
            </a:r>
            <a:endParaRPr lang="en-US" sz="1000" dirty="0"/>
          </a:p>
        </p:txBody>
      </p:sp>
      <p:sp>
        <p:nvSpPr>
          <p:cNvPr id="40" name="Text 35"/>
          <p:cNvSpPr/>
          <p:nvPr/>
        </p:nvSpPr>
        <p:spPr>
          <a:xfrm>
            <a:off x="9848088" y="43529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L:7 M:5</a:t>
            </a:r>
            <a:endParaRPr lang="en-US" sz="1000" dirty="0"/>
          </a:p>
        </p:txBody>
      </p:sp>
      <p:sp>
        <p:nvSpPr>
          <p:cNvPr id="41" name="Shape 24"/>
          <p:cNvSpPr/>
          <p:nvPr/>
        </p:nvSpPr>
        <p:spPr>
          <a:xfrm>
            <a:off x="8048625" y="2200275"/>
            <a:ext cx="1619250" cy="1047750"/>
          </a:xfrm>
          <a:prstGeom prst="roundRect">
            <a:avLst>
              <a:gd name="adj" fmla="val 11842"/>
            </a:avLst>
          </a:prstGeom>
          <a:solidFill>
            <a:srgbClr val="E5F6EF"/>
          </a:solidFill>
          <a:ln w="15240">
            <a:solidFill>
              <a:srgbClr val="9CDB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2" name="Text 8"/>
          <p:cNvSpPr/>
          <p:nvPr/>
        </p:nvSpPr>
        <p:spPr>
          <a:xfrm>
            <a:off x="8124825" y="2247900"/>
            <a:ext cx="1485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SSTable #5 (newest)</a:t>
            </a:r>
            <a:endParaRPr lang="en-US" sz="1100" dirty="0"/>
          </a:p>
        </p:txBody>
      </p:sp>
      <p:sp>
        <p:nvSpPr>
          <p:cNvPr id="43" name="Text 9"/>
          <p:cNvSpPr/>
          <p:nvPr/>
        </p:nvSpPr>
        <p:spPr>
          <a:xfrm>
            <a:off x="8124825" y="2466975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A:30 H:31</a:t>
            </a:r>
            <a:endParaRPr lang="en-US" sz="1200" dirty="0"/>
          </a:p>
        </p:txBody>
      </p:sp>
      <p:sp>
        <p:nvSpPr>
          <p:cNvPr id="44" name="Text 9"/>
          <p:cNvSpPr/>
          <p:nvPr/>
        </p:nvSpPr>
        <p:spPr>
          <a:xfrm>
            <a:off x="8124825" y="2647950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K:32</a:t>
            </a:r>
            <a:endParaRPr lang="en-US" sz="1200" dirty="0"/>
          </a:p>
        </p:txBody>
      </p:sp>
      <p:sp>
        <p:nvSpPr>
          <p:cNvPr id="45" name="Text 9"/>
          <p:cNvSpPr/>
          <p:nvPr/>
        </p:nvSpPr>
        <p:spPr>
          <a:xfrm>
            <a:off x="8124825" y="284797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46" name="Text 9"/>
          <p:cNvSpPr/>
          <p:nvPr/>
        </p:nvSpPr>
        <p:spPr>
          <a:xfrm>
            <a:off x="8124825" y="301942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47" name="Shape 24"/>
          <p:cNvSpPr/>
          <p:nvPr/>
        </p:nvSpPr>
        <p:spPr>
          <a:xfrm>
            <a:off x="9810750" y="2200275"/>
            <a:ext cx="1619250" cy="1047750"/>
          </a:xfrm>
          <a:prstGeom prst="roundRect">
            <a:avLst>
              <a:gd name="adj" fmla="val 11842"/>
            </a:avLst>
          </a:prstGeom>
          <a:solidFill>
            <a:srgbClr val="FFF2DC"/>
          </a:solidFill>
          <a:ln w="15240">
            <a:solidFill>
              <a:srgbClr val="E9A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8" name="Text 8"/>
          <p:cNvSpPr/>
          <p:nvPr/>
        </p:nvSpPr>
        <p:spPr>
          <a:xfrm>
            <a:off x="9886950" y="2247900"/>
            <a:ext cx="1485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SSTable #4</a:t>
            </a:r>
            <a:endParaRPr lang="en-US" sz="1100" dirty="0"/>
          </a:p>
        </p:txBody>
      </p:sp>
      <p:sp>
        <p:nvSpPr>
          <p:cNvPr id="49" name="Text 9"/>
          <p:cNvSpPr/>
          <p:nvPr/>
        </p:nvSpPr>
        <p:spPr>
          <a:xfrm>
            <a:off x="9886950" y="2466975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C:21 F:22</a:t>
            </a:r>
            <a:endParaRPr lang="en-US" sz="1200" dirty="0"/>
          </a:p>
        </p:txBody>
      </p:sp>
      <p:sp>
        <p:nvSpPr>
          <p:cNvPr id="50" name="Text 9"/>
          <p:cNvSpPr/>
          <p:nvPr/>
        </p:nvSpPr>
        <p:spPr>
          <a:xfrm>
            <a:off x="9886950" y="2647950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H:20</a:t>
            </a:r>
            <a:endParaRPr lang="en-US" sz="1200" dirty="0"/>
          </a:p>
        </p:txBody>
      </p:sp>
      <p:sp>
        <p:nvSpPr>
          <p:cNvPr id="51" name="Text 9"/>
          <p:cNvSpPr/>
          <p:nvPr/>
        </p:nvSpPr>
        <p:spPr>
          <a:xfrm>
            <a:off x="9886950" y="284797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BF: possibly present</a:t>
            </a:r>
            <a:endParaRPr lang="en-US" sz="1000" dirty="0"/>
          </a:p>
        </p:txBody>
      </p:sp>
      <p:sp>
        <p:nvSpPr>
          <p:cNvPr id="52" name="Text 9"/>
          <p:cNvSpPr/>
          <p:nvPr/>
        </p:nvSpPr>
        <p:spPr>
          <a:xfrm>
            <a:off x="9886950" y="301942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Index: C found</a:t>
            </a:r>
            <a:endParaRPr lang="en-US" sz="1000" dirty="0"/>
          </a:p>
        </p:txBody>
      </p:sp>
      <p:sp>
        <p:nvSpPr>
          <p:cNvPr id="53" name="Text 8"/>
          <p:cNvSpPr/>
          <p:nvPr/>
        </p:nvSpPr>
        <p:spPr>
          <a:xfrm>
            <a:off x="504825" y="3095625"/>
            <a:ext cx="32861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 path</a:t>
            </a:r>
            <a:endParaRPr lang="en-US" sz="1600" dirty="0"/>
          </a:p>
        </p:txBody>
      </p:sp>
      <p:sp>
        <p:nvSpPr>
          <p:cNvPr id="54" name="Text 9"/>
          <p:cNvSpPr/>
          <p:nvPr/>
        </p:nvSpPr>
        <p:spPr>
          <a:xfrm>
            <a:off x="4295775" y="3495675"/>
            <a:ext cx="25241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Frozen MemTable</a:t>
            </a:r>
            <a:endParaRPr lang="en-US" sz="1000" dirty="0"/>
          </a:p>
        </p:txBody>
      </p:sp>
      <p:sp>
        <p:nvSpPr>
          <p:cNvPr id="55" name="Skiplist link"/>
          <p:cNvSpPr/>
          <p:nvPr/>
        </p:nvSpPr>
        <p:spPr>
          <a:xfrm>
            <a:off x="4772025" y="22574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6" name="Skiplist link"/>
          <p:cNvSpPr/>
          <p:nvPr/>
        </p:nvSpPr>
        <p:spPr>
          <a:xfrm>
            <a:off x="4772025" y="201930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7" name="Skiplist link"/>
          <p:cNvSpPr/>
          <p:nvPr/>
        </p:nvSpPr>
        <p:spPr>
          <a:xfrm>
            <a:off x="5276850" y="22574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8" name="Skiplist link"/>
          <p:cNvSpPr/>
          <p:nvPr/>
        </p:nvSpPr>
        <p:spPr>
          <a:xfrm>
            <a:off x="5276850" y="201930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9" name="Skiplist link"/>
          <p:cNvSpPr/>
          <p:nvPr/>
        </p:nvSpPr>
        <p:spPr>
          <a:xfrm>
            <a:off x="4524375" y="193357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0" name="Skiplist link"/>
          <p:cNvSpPr/>
          <p:nvPr/>
        </p:nvSpPr>
        <p:spPr>
          <a:xfrm>
            <a:off x="4962525" y="193357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1" name="Skiplist link"/>
          <p:cNvSpPr/>
          <p:nvPr/>
        </p:nvSpPr>
        <p:spPr>
          <a:xfrm>
            <a:off x="5467350" y="1933575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2" name="Text 9"/>
          <p:cNvSpPr/>
          <p:nvPr/>
        </p:nvSpPr>
        <p:spPr>
          <a:xfrm>
            <a:off x="4286250" y="184785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63" name="Text 9"/>
          <p:cNvSpPr/>
          <p:nvPr/>
        </p:nvSpPr>
        <p:spPr>
          <a:xfrm>
            <a:off x="4581525" y="184785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900" dirty="0"/>
          </a:p>
        </p:txBody>
      </p:sp>
      <p:sp>
        <p:nvSpPr>
          <p:cNvPr id="64" name="Text 9"/>
          <p:cNvSpPr/>
          <p:nvPr/>
        </p:nvSpPr>
        <p:spPr>
          <a:xfrm>
            <a:off x="5086350" y="184785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65" name="Text 9"/>
          <p:cNvSpPr/>
          <p:nvPr/>
        </p:nvSpPr>
        <p:spPr>
          <a:xfrm>
            <a:off x="6657975" y="184785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66" name="Skiplist link"/>
          <p:cNvSpPr/>
          <p:nvPr/>
        </p:nvSpPr>
        <p:spPr>
          <a:xfrm>
            <a:off x="4524375" y="2171700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7" name="Skiplist link"/>
          <p:cNvSpPr/>
          <p:nvPr/>
        </p:nvSpPr>
        <p:spPr>
          <a:xfrm>
            <a:off x="4962525" y="2171700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8" name="Skiplist link"/>
          <p:cNvSpPr/>
          <p:nvPr/>
        </p:nvSpPr>
        <p:spPr>
          <a:xfrm>
            <a:off x="5467350" y="2171700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9" name="Text 9"/>
          <p:cNvSpPr/>
          <p:nvPr/>
        </p:nvSpPr>
        <p:spPr>
          <a:xfrm>
            <a:off x="4286250" y="20859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70" name="Text 9"/>
          <p:cNvSpPr/>
          <p:nvPr/>
        </p:nvSpPr>
        <p:spPr>
          <a:xfrm>
            <a:off x="4581525" y="20859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900" dirty="0"/>
          </a:p>
        </p:txBody>
      </p:sp>
      <p:sp>
        <p:nvSpPr>
          <p:cNvPr id="71" name="Text 9"/>
          <p:cNvSpPr/>
          <p:nvPr/>
        </p:nvSpPr>
        <p:spPr>
          <a:xfrm>
            <a:off x="5086350" y="20859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72" name="Text 9"/>
          <p:cNvSpPr/>
          <p:nvPr/>
        </p:nvSpPr>
        <p:spPr>
          <a:xfrm>
            <a:off x="6657975" y="20859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73" name="Skiplist link"/>
          <p:cNvSpPr/>
          <p:nvPr/>
        </p:nvSpPr>
        <p:spPr>
          <a:xfrm>
            <a:off x="4524375" y="240982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4" name="Skiplist link"/>
          <p:cNvSpPr/>
          <p:nvPr/>
        </p:nvSpPr>
        <p:spPr>
          <a:xfrm>
            <a:off x="4962525" y="240982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5" name="Skiplist link"/>
          <p:cNvSpPr/>
          <p:nvPr/>
        </p:nvSpPr>
        <p:spPr>
          <a:xfrm>
            <a:off x="5467350" y="2409825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6" name="Text 9"/>
          <p:cNvSpPr/>
          <p:nvPr/>
        </p:nvSpPr>
        <p:spPr>
          <a:xfrm>
            <a:off x="4286250" y="23241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77" name="Text 9"/>
          <p:cNvSpPr/>
          <p:nvPr/>
        </p:nvSpPr>
        <p:spPr>
          <a:xfrm>
            <a:off x="4581525" y="23241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A:60</a:t>
            </a:r>
            <a:endParaRPr lang="en-US" sz="900" dirty="0"/>
          </a:p>
        </p:txBody>
      </p:sp>
      <p:sp>
        <p:nvSpPr>
          <p:cNvPr id="78" name="Text 9"/>
          <p:cNvSpPr/>
          <p:nvPr/>
        </p:nvSpPr>
        <p:spPr>
          <a:xfrm>
            <a:off x="5086350" y="23241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M:60</a:t>
            </a:r>
            <a:endParaRPr lang="en-US" sz="900" dirty="0"/>
          </a:p>
        </p:txBody>
      </p:sp>
      <p:sp>
        <p:nvSpPr>
          <p:cNvPr id="79" name="Text 9"/>
          <p:cNvSpPr/>
          <p:nvPr/>
        </p:nvSpPr>
        <p:spPr>
          <a:xfrm>
            <a:off x="6657975" y="23241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80" name="Skiplist link"/>
          <p:cNvSpPr/>
          <p:nvPr/>
        </p:nvSpPr>
        <p:spPr>
          <a:xfrm>
            <a:off x="4772025" y="421005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1" name="Skiplist link"/>
          <p:cNvSpPr/>
          <p:nvPr/>
        </p:nvSpPr>
        <p:spPr>
          <a:xfrm>
            <a:off x="5276850" y="421005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2" name="Skiplist link"/>
          <p:cNvSpPr/>
          <p:nvPr/>
        </p:nvSpPr>
        <p:spPr>
          <a:xfrm>
            <a:off x="5276850" y="39719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3" name="Skiplist link"/>
          <p:cNvSpPr/>
          <p:nvPr/>
        </p:nvSpPr>
        <p:spPr>
          <a:xfrm>
            <a:off x="4524375" y="3886200"/>
            <a:ext cx="56197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4" name="Skiplist link"/>
          <p:cNvSpPr/>
          <p:nvPr/>
        </p:nvSpPr>
        <p:spPr>
          <a:xfrm>
            <a:off x="5467350" y="3886200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5" name="Text 9"/>
          <p:cNvSpPr/>
          <p:nvPr/>
        </p:nvSpPr>
        <p:spPr>
          <a:xfrm>
            <a:off x="4286250" y="38004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86" name="Text 9"/>
          <p:cNvSpPr/>
          <p:nvPr/>
        </p:nvSpPr>
        <p:spPr>
          <a:xfrm>
            <a:off x="5086350" y="38004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87" name="Text 9"/>
          <p:cNvSpPr/>
          <p:nvPr/>
        </p:nvSpPr>
        <p:spPr>
          <a:xfrm>
            <a:off x="6657975" y="38004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88" name="Skiplist link"/>
          <p:cNvSpPr/>
          <p:nvPr/>
        </p:nvSpPr>
        <p:spPr>
          <a:xfrm>
            <a:off x="4524375" y="412432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9" name="Skiplist link"/>
          <p:cNvSpPr/>
          <p:nvPr/>
        </p:nvSpPr>
        <p:spPr>
          <a:xfrm>
            <a:off x="4962525" y="412432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0" name="Skiplist link"/>
          <p:cNvSpPr/>
          <p:nvPr/>
        </p:nvSpPr>
        <p:spPr>
          <a:xfrm>
            <a:off x="5467350" y="4124325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1" name="Text 9"/>
          <p:cNvSpPr/>
          <p:nvPr/>
        </p:nvSpPr>
        <p:spPr>
          <a:xfrm>
            <a:off x="4286250" y="40386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92" name="Text 9"/>
          <p:cNvSpPr/>
          <p:nvPr/>
        </p:nvSpPr>
        <p:spPr>
          <a:xfrm>
            <a:off x="4581525" y="40386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</a:t>
            </a:r>
            <a:endParaRPr lang="en-US" sz="900" dirty="0"/>
          </a:p>
        </p:txBody>
      </p:sp>
      <p:sp>
        <p:nvSpPr>
          <p:cNvPr id="93" name="Text 9"/>
          <p:cNvSpPr/>
          <p:nvPr/>
        </p:nvSpPr>
        <p:spPr>
          <a:xfrm>
            <a:off x="5086350" y="40386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94" name="Text 9"/>
          <p:cNvSpPr/>
          <p:nvPr/>
        </p:nvSpPr>
        <p:spPr>
          <a:xfrm>
            <a:off x="6657975" y="40386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95" name="Skiplist link"/>
          <p:cNvSpPr/>
          <p:nvPr/>
        </p:nvSpPr>
        <p:spPr>
          <a:xfrm>
            <a:off x="4524375" y="4362450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6" name="Skiplist link"/>
          <p:cNvSpPr/>
          <p:nvPr/>
        </p:nvSpPr>
        <p:spPr>
          <a:xfrm>
            <a:off x="4962525" y="4362450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7" name="Skiplist link"/>
          <p:cNvSpPr/>
          <p:nvPr/>
        </p:nvSpPr>
        <p:spPr>
          <a:xfrm>
            <a:off x="5467350" y="4362450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8" name="Text 9"/>
          <p:cNvSpPr/>
          <p:nvPr/>
        </p:nvSpPr>
        <p:spPr>
          <a:xfrm>
            <a:off x="4286250" y="427672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99" name="Text 9"/>
          <p:cNvSpPr/>
          <p:nvPr/>
        </p:nvSpPr>
        <p:spPr>
          <a:xfrm>
            <a:off x="4581525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H:50</a:t>
            </a:r>
            <a:endParaRPr lang="en-US" sz="900" dirty="0"/>
          </a:p>
        </p:txBody>
      </p:sp>
      <p:sp>
        <p:nvSpPr>
          <p:cNvPr id="100" name="Text 9"/>
          <p:cNvSpPr/>
          <p:nvPr/>
        </p:nvSpPr>
        <p:spPr>
          <a:xfrm>
            <a:off x="5086350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M:40</a:t>
            </a:r>
            <a:endParaRPr lang="en-US" sz="900" dirty="0"/>
          </a:p>
        </p:txBody>
      </p:sp>
      <p:sp>
        <p:nvSpPr>
          <p:cNvPr id="101" name="Text 9"/>
          <p:cNvSpPr/>
          <p:nvPr/>
        </p:nvSpPr>
        <p:spPr>
          <a:xfrm>
            <a:off x="6657975" y="427672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102" name="Read route"/>
          <p:cNvSpPr/>
          <p:nvPr/>
        </p:nvSpPr>
        <p:spPr>
          <a:xfrm>
            <a:off x="1924050" y="1743075"/>
            <a:ext cx="219075" cy="0"/>
          </a:xfrm>
          <a:prstGeom prst="line">
            <a:avLst/>
          </a:prstGeom>
          <a:ln w="25400">
            <a:solidFill>
              <a:srgbClr val="E49313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3" name="Read route"/>
          <p:cNvSpPr/>
          <p:nvPr/>
        </p:nvSpPr>
        <p:spPr>
          <a:xfrm flipV="1">
            <a:off x="2143125" y="857250"/>
            <a:ext cx="0" cy="885825"/>
          </a:xfrm>
          <a:prstGeom prst="line">
            <a:avLst/>
          </a:prstGeom>
          <a:ln w="25400">
            <a:solidFill>
              <a:srgbClr val="E49313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4" name="Read route"/>
          <p:cNvSpPr/>
          <p:nvPr/>
        </p:nvSpPr>
        <p:spPr>
          <a:xfrm>
            <a:off x="2143125" y="857250"/>
            <a:ext cx="4905375" cy="0"/>
          </a:xfrm>
          <a:prstGeom prst="line">
            <a:avLst/>
          </a:prstGeom>
          <a:ln w="25400">
            <a:solidFill>
              <a:srgbClr val="E49313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5" name="Read route"/>
          <p:cNvSpPr/>
          <p:nvPr/>
        </p:nvSpPr>
        <p:spPr>
          <a:xfrm>
            <a:off x="7048500" y="857250"/>
            <a:ext cx="0" cy="1247775"/>
          </a:xfrm>
          <a:prstGeom prst="line">
            <a:avLst/>
          </a:prstGeom>
          <a:ln w="25400">
            <a:solidFill>
              <a:srgbClr val="E49313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6" name="Read route"/>
          <p:cNvSpPr/>
          <p:nvPr/>
        </p:nvSpPr>
        <p:spPr>
          <a:xfrm>
            <a:off x="7048500" y="2105025"/>
            <a:ext cx="2667000" cy="0"/>
          </a:xfrm>
          <a:prstGeom prst="line">
            <a:avLst/>
          </a:prstGeom>
          <a:ln w="25400">
            <a:solidFill>
              <a:srgbClr val="E49313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7" name="Read route"/>
          <p:cNvSpPr/>
          <p:nvPr/>
        </p:nvSpPr>
        <p:spPr>
          <a:xfrm>
            <a:off x="9715500" y="2105025"/>
            <a:ext cx="0" cy="1000125"/>
          </a:xfrm>
          <a:prstGeom prst="line">
            <a:avLst/>
          </a:prstGeom>
          <a:ln w="25400">
            <a:solidFill>
              <a:srgbClr val="E49313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8" name="Read route"/>
          <p:cNvSpPr/>
          <p:nvPr/>
        </p:nvSpPr>
        <p:spPr>
          <a:xfrm>
            <a:off x="9715500" y="3105150"/>
            <a:ext cx="95250" cy="0"/>
          </a:xfrm>
          <a:prstGeom prst="line">
            <a:avLst/>
          </a:prstGeom>
          <a:ln w="25400">
            <a:solidFill>
              <a:srgbClr val="E49313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9" name="Text 9"/>
          <p:cNvSpPr/>
          <p:nvPr/>
        </p:nvSpPr>
        <p:spPr>
          <a:xfrm>
            <a:off x="504825" y="3409950"/>
            <a:ext cx="32861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 C</a:t>
            </a:r>
            <a:endParaRPr lang="en-US" sz="1200" dirty="0"/>
          </a:p>
        </p:txBody>
      </p:sp>
      <p:sp>
        <p:nvSpPr>
          <p:cNvPr id="110" name="Text 9"/>
          <p:cNvSpPr/>
          <p:nvPr/>
        </p:nvSpPr>
        <p:spPr>
          <a:xfrm>
            <a:off x="504825" y="3648075"/>
            <a:ext cx="32861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Active + immutable: miss</a:t>
            </a:r>
            <a:endParaRPr lang="en-US" sz="1200" dirty="0"/>
          </a:p>
        </p:txBody>
      </p:sp>
      <p:sp>
        <p:nvSpPr>
          <p:cNvPr id="111" name="Text 9"/>
          <p:cNvSpPr/>
          <p:nvPr/>
        </p:nvSpPr>
        <p:spPr>
          <a:xfrm>
            <a:off x="504825" y="3886200"/>
            <a:ext cx="32861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L0 #5: false positive</a:t>
            </a:r>
            <a:endParaRPr lang="en-US" sz="1200" dirty="0"/>
          </a:p>
        </p:txBody>
      </p:sp>
      <p:sp>
        <p:nvSpPr>
          <p:cNvPr id="112" name="Text 9"/>
          <p:cNvSpPr/>
          <p:nvPr/>
        </p:nvSpPr>
        <p:spPr>
          <a:xfrm>
            <a:off x="504825" y="4124325"/>
            <a:ext cx="32861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L0 #4 index: hit</a:t>
            </a:r>
            <a:endParaRPr lang="en-US" sz="1200" dirty="0"/>
          </a:p>
        </p:txBody>
      </p:sp>
      <p:sp>
        <p:nvSpPr>
          <p:cNvPr id="113" name="Text 9"/>
          <p:cNvSpPr/>
          <p:nvPr/>
        </p:nvSpPr>
        <p:spPr>
          <a:xfrm>
            <a:off x="504825" y="4362450"/>
            <a:ext cx="32861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Result: C:21</a:t>
            </a:r>
            <a:endParaRPr lang="en-US" sz="1200" dirty="0"/>
          </a:p>
        </p:txBody>
      </p:sp>
      <p:sp>
        <p:nvSpPr>
          <p:cNvPr id="114" name="Text 9"/>
          <p:cNvSpPr/>
          <p:nvPr/>
        </p:nvSpPr>
        <p:spPr>
          <a:xfrm>
            <a:off x="4480560" y="1527048"/>
            <a:ext cx="2148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Skiplist</a:t>
            </a:r>
            <a:endParaRPr lang="en-US" sz="1000" dirty="0"/>
          </a:p>
        </p:txBody>
      </p:sp>
    </p:spTree>
  </p:cSld>
  <p:clrMapOvr>
    <a:masterClrMapping/>
  </p:clrMapOvr>
  <p:transition advClick="0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1097280"/>
            <a:ext cx="1417320" cy="1298448"/>
          </a:xfrm>
          <a:prstGeom prst="roundRect">
            <a:avLst>
              <a:gd name="adj" fmla="val 8451"/>
            </a:avLst>
          </a:prstGeom>
          <a:solidFill>
            <a:srgbClr val="FFFFFF"/>
          </a:solidFill>
          <a:ln w="15240">
            <a:solidFill>
              <a:srgbClr val="C8D0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40080" y="1234440"/>
            <a:ext cx="1143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640080" y="1609344"/>
            <a:ext cx="1143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2F6F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GET(D)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40080" y="1975104"/>
            <a:ext cx="1143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orange: current lookup</a:t>
            </a:r>
            <a:endParaRPr lang="en-US" sz="900" dirty="0"/>
          </a:p>
        </p:txBody>
      </p:sp>
      <p:sp>
        <p:nvSpPr>
          <p:cNvPr id="6" name="Shape 7"/>
          <p:cNvSpPr/>
          <p:nvPr/>
        </p:nvSpPr>
        <p:spPr>
          <a:xfrm>
            <a:off x="4242816" y="1051560"/>
            <a:ext cx="2633472" cy="1865376"/>
          </a:xfrm>
          <a:prstGeom prst="roundRect">
            <a:avLst>
              <a:gd name="adj" fmla="val 5882"/>
            </a:avLst>
          </a:prstGeom>
          <a:solidFill>
            <a:srgbClr val="FFF2DC"/>
          </a:solidFill>
          <a:ln w="15240">
            <a:solidFill>
              <a:srgbClr val="E4931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8"/>
          <p:cNvSpPr/>
          <p:nvPr/>
        </p:nvSpPr>
        <p:spPr>
          <a:xfrm>
            <a:off x="4480560" y="1216152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Active MemTable</a:t>
            </a:r>
            <a:endParaRPr lang="en-US" sz="1700" dirty="0"/>
          </a:p>
        </p:txBody>
      </p:sp>
      <p:sp>
        <p:nvSpPr>
          <p:cNvPr id="9" name="Shape 12"/>
          <p:cNvSpPr/>
          <p:nvPr/>
        </p:nvSpPr>
        <p:spPr>
          <a:xfrm>
            <a:off x="7360920" y="941832"/>
            <a:ext cx="4315968" cy="4892040"/>
          </a:xfrm>
          <a:prstGeom prst="roundRect">
            <a:avLst>
              <a:gd name="adj" fmla="val 2542"/>
            </a:avLst>
          </a:prstGeom>
          <a:solidFill>
            <a:srgbClr val="FCFDFE"/>
          </a:solidFill>
          <a:ln w="15240">
            <a:solidFill>
              <a:srgbClr val="D4DA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13"/>
          <p:cNvSpPr/>
          <p:nvPr/>
        </p:nvSpPr>
        <p:spPr>
          <a:xfrm>
            <a:off x="7571232" y="1097280"/>
            <a:ext cx="3840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Disk: immutable SSTables</a:t>
            </a:r>
            <a:endParaRPr lang="en-US" sz="1900" dirty="0"/>
          </a:p>
        </p:txBody>
      </p:sp>
      <p:sp>
        <p:nvSpPr>
          <p:cNvPr id="11" name="Text 14"/>
          <p:cNvSpPr/>
          <p:nvPr/>
        </p:nvSpPr>
        <p:spPr>
          <a:xfrm>
            <a:off x="7571232" y="186537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L0</a:t>
            </a:r>
            <a:endParaRPr lang="en-US" sz="1600" dirty="0"/>
          </a:p>
        </p:txBody>
      </p:sp>
      <p:sp>
        <p:nvSpPr>
          <p:cNvPr id="12" name="Text 15"/>
          <p:cNvSpPr/>
          <p:nvPr/>
        </p:nvSpPr>
        <p:spPr>
          <a:xfrm>
            <a:off x="7571232" y="3538728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</a:t>
            </a:r>
            <a:endParaRPr lang="en-US" sz="1600" dirty="0"/>
          </a:p>
        </p:txBody>
      </p:sp>
      <p:sp>
        <p:nvSpPr>
          <p:cNvPr id="13" name="Text 16"/>
          <p:cNvSpPr/>
          <p:nvPr/>
        </p:nvSpPr>
        <p:spPr>
          <a:xfrm>
            <a:off x="7571232" y="497433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L2</a:t>
            </a:r>
            <a:endParaRPr lang="en-US" sz="1600" dirty="0"/>
          </a:p>
        </p:txBody>
      </p:sp>
      <p:sp>
        <p:nvSpPr>
          <p:cNvPr id="14" name="Shape 17"/>
          <p:cNvSpPr/>
          <p:nvPr/>
        </p:nvSpPr>
        <p:spPr>
          <a:xfrm>
            <a:off x="8028432" y="2039112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8"/>
          <p:cNvSpPr/>
          <p:nvPr/>
        </p:nvSpPr>
        <p:spPr>
          <a:xfrm>
            <a:off x="8028432" y="3712464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9"/>
          <p:cNvSpPr/>
          <p:nvPr/>
        </p:nvSpPr>
        <p:spPr>
          <a:xfrm>
            <a:off x="8028432" y="5138928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20"/>
          <p:cNvSpPr/>
          <p:nvPr/>
        </p:nvSpPr>
        <p:spPr>
          <a:xfrm>
            <a:off x="502920" y="4754880"/>
            <a:ext cx="6373368" cy="1078992"/>
          </a:xfrm>
          <a:prstGeom prst="roundRect">
            <a:avLst>
              <a:gd name="adj" fmla="val 10169"/>
            </a:avLst>
          </a:prstGeom>
          <a:solidFill>
            <a:srgbClr val="FFFFFF"/>
          </a:solidFill>
          <a:ln w="1524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21"/>
          <p:cNvSpPr/>
          <p:nvPr/>
        </p:nvSpPr>
        <p:spPr>
          <a:xfrm>
            <a:off x="758952" y="4919472"/>
            <a:ext cx="58795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700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 the active skiplist for D: not found.</a:t>
            </a:r>
            <a:endParaRPr lang="en-US" sz="1700" dirty="0"/>
          </a:p>
        </p:txBody>
      </p:sp>
      <p:sp>
        <p:nvSpPr>
          <p:cNvPr id="19" name="Text 22"/>
          <p:cNvSpPr/>
          <p:nvPr/>
        </p:nvSpPr>
        <p:spPr>
          <a:xfrm>
            <a:off x="758952" y="5524500"/>
            <a:ext cx="5879592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active MemTable contains A:60 and M:60. Check the immutable MemTable next.</a:t>
            </a:r>
            <a:endParaRPr lang="en-US" sz="1100" dirty="0"/>
          </a:p>
        </p:txBody>
      </p:sp>
      <p:sp>
        <p:nvSpPr>
          <p:cNvPr id="20" name="Shape 28"/>
          <p:cNvSpPr/>
          <p:nvPr/>
        </p:nvSpPr>
        <p:spPr>
          <a:xfrm>
            <a:off x="8183880" y="3971925"/>
            <a:ext cx="1426464" cy="847725"/>
          </a:xfrm>
          <a:prstGeom prst="roundRect">
            <a:avLst>
              <a:gd name="adj" fmla="val 1184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29"/>
          <p:cNvSpPr/>
          <p:nvPr/>
        </p:nvSpPr>
        <p:spPr>
          <a:xfrm>
            <a:off x="8275320" y="4029075"/>
            <a:ext cx="1243584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 file A</a:t>
            </a:r>
            <a:endParaRPr lang="en-US" sz="1100" dirty="0"/>
          </a:p>
        </p:txBody>
      </p:sp>
      <p:sp>
        <p:nvSpPr>
          <p:cNvPr id="22" name="Text 30"/>
          <p:cNvSpPr/>
          <p:nvPr/>
        </p:nvSpPr>
        <p:spPr>
          <a:xfrm>
            <a:off x="8275320" y="4514850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23" name="Text 31"/>
          <p:cNvSpPr/>
          <p:nvPr/>
        </p:nvSpPr>
        <p:spPr>
          <a:xfrm>
            <a:off x="8275320" y="42005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A:12 C:11</a:t>
            </a:r>
            <a:endParaRPr lang="en-US" sz="1000" dirty="0"/>
          </a:p>
        </p:txBody>
      </p:sp>
      <p:sp>
        <p:nvSpPr>
          <p:cNvPr id="24" name="Shape 32"/>
          <p:cNvSpPr/>
          <p:nvPr/>
        </p:nvSpPr>
        <p:spPr>
          <a:xfrm>
            <a:off x="9756648" y="3971925"/>
            <a:ext cx="1426464" cy="847725"/>
          </a:xfrm>
          <a:prstGeom prst="roundRect">
            <a:avLst>
              <a:gd name="adj" fmla="val 1184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33"/>
          <p:cNvSpPr/>
          <p:nvPr/>
        </p:nvSpPr>
        <p:spPr>
          <a:xfrm>
            <a:off x="9848088" y="4029075"/>
            <a:ext cx="1243584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 file B</a:t>
            </a:r>
            <a:endParaRPr lang="en-US" sz="1100" dirty="0"/>
          </a:p>
        </p:txBody>
      </p:sp>
      <p:sp>
        <p:nvSpPr>
          <p:cNvPr id="26" name="Text 34"/>
          <p:cNvSpPr/>
          <p:nvPr/>
        </p:nvSpPr>
        <p:spPr>
          <a:xfrm>
            <a:off x="9848088" y="4514850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27" name="Text 35"/>
          <p:cNvSpPr/>
          <p:nvPr/>
        </p:nvSpPr>
        <p:spPr>
          <a:xfrm>
            <a:off x="9848088" y="42005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H:2 K:6</a:t>
            </a:r>
            <a:endParaRPr lang="en-US" sz="1000" dirty="0"/>
          </a:p>
        </p:txBody>
      </p:sp>
      <p:sp>
        <p:nvSpPr>
          <p:cNvPr id="28" name="Text 36"/>
          <p:cNvSpPr/>
          <p:nvPr/>
        </p:nvSpPr>
        <p:spPr>
          <a:xfrm>
            <a:off x="8247888" y="4876800"/>
            <a:ext cx="28895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F6F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non-overlapping ranges</a:t>
            </a:r>
            <a:endParaRPr lang="en-US" sz="1100" dirty="0"/>
          </a:p>
        </p:txBody>
      </p:sp>
      <p:sp>
        <p:nvSpPr>
          <p:cNvPr id="29" name="Text 37">
            <a:hlinkClick r:id="rId3" action="ppaction://hlinksldjump" tooltip="← Back"/>
          </p:cNvPr>
          <p:cNvSpPr/>
          <p:nvPr/>
        </p:nvSpPr>
        <p:spPr>
          <a:xfrm>
            <a:off x="502920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 action="ppaction://hlinksldjump" tooltip="← Bac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← Back</a:t>
            </a:r>
            <a:endParaRPr lang="en-US" sz="1050" dirty="0"/>
          </a:p>
        </p:txBody>
      </p:sp>
      <p:sp>
        <p:nvSpPr>
          <p:cNvPr id="30" name="Text 38">
            <a:hlinkClick r:id="rId4" action="ppaction://hlinksldjump" tooltip="Reset"/>
          </p:cNvPr>
          <p:cNvSpPr/>
          <p:nvPr/>
        </p:nvSpPr>
        <p:spPr>
          <a:xfrm>
            <a:off x="1243584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 action="ppaction://hlinksldjump" tooltip="Rese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Reset</a:t>
            </a:r>
            <a:endParaRPr lang="en-US" sz="1050" dirty="0"/>
          </a:p>
        </p:txBody>
      </p:sp>
      <p:sp>
        <p:nvSpPr>
          <p:cNvPr id="31" name="Text 39">
            <a:hlinkClick r:id="rId5" action="ppaction://hlinksldjump" tooltip="Check immutable"/>
          </p:cNvPr>
          <p:cNvSpPr/>
          <p:nvPr/>
        </p:nvSpPr>
        <p:spPr>
          <a:xfrm>
            <a:off x="4238625" y="6038850"/>
            <a:ext cx="2638425" cy="447675"/>
          </a:xfrm>
          <a:prstGeom prst="rect">
            <a:avLst/>
          </a:prstGeom>
          <a:solidFill>
            <a:srgbClr val="2E70FA"/>
          </a:solidFill>
          <a:ln w="12700">
            <a:solidFill>
              <a:srgbClr val="2E70F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u="sng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5" action="ppaction://hlinksldjump" tooltip="Check immutab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Check immutable</a:t>
            </a:r>
            <a:endParaRPr lang="en-US" sz="1500" dirty="0"/>
          </a:p>
        </p:txBody>
      </p:sp>
      <p:sp>
        <p:nvSpPr>
          <p:cNvPr id="32" name="Text 40"/>
          <p:cNvSpPr/>
          <p:nvPr/>
        </p:nvSpPr>
        <p:spPr>
          <a:xfrm>
            <a:off x="5667375" y="6581775"/>
            <a:ext cx="120967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50" dirty="0">
                <a:solidFill>
                  <a:srgbClr val="8B96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55 / 63</a:t>
            </a:r>
            <a:endParaRPr lang="en-US" sz="950" dirty="0"/>
          </a:p>
        </p:txBody>
      </p:sp>
      <p:sp>
        <p:nvSpPr>
          <p:cNvPr id="33" name="Shape 7"/>
          <p:cNvSpPr/>
          <p:nvPr/>
        </p:nvSpPr>
        <p:spPr>
          <a:xfrm>
            <a:off x="4238625" y="3086100"/>
            <a:ext cx="2638425" cy="1495425"/>
          </a:xfrm>
          <a:prstGeom prst="roundRect">
            <a:avLst>
              <a:gd name="adj" fmla="val 5882"/>
            </a:avLst>
          </a:prstGeom>
          <a:solidFill>
            <a:srgbClr val="FFF2DC"/>
          </a:solidFill>
          <a:ln w="15240">
            <a:solidFill>
              <a:srgbClr val="ADC5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8"/>
          <p:cNvSpPr/>
          <p:nvPr/>
        </p:nvSpPr>
        <p:spPr>
          <a:xfrm>
            <a:off x="4333875" y="3181350"/>
            <a:ext cx="2447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Immutable MemTable</a:t>
            </a:r>
            <a:endParaRPr lang="en-US" sz="1600" dirty="0"/>
          </a:p>
        </p:txBody>
      </p:sp>
      <p:sp>
        <p:nvSpPr>
          <p:cNvPr id="35" name="Text 30"/>
          <p:cNvSpPr/>
          <p:nvPr/>
        </p:nvSpPr>
        <p:spPr>
          <a:xfrm>
            <a:off x="8275320" y="4657725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9848088" y="4657725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37" name="Text 9"/>
          <p:cNvSpPr/>
          <p:nvPr/>
        </p:nvSpPr>
        <p:spPr>
          <a:xfrm>
            <a:off x="7553325" y="5334000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filter: definitely absent or possibly present</a:t>
            </a:r>
            <a:endParaRPr lang="en-US" sz="1000" dirty="0"/>
          </a:p>
        </p:txBody>
      </p:sp>
      <p:sp>
        <p:nvSpPr>
          <p:cNvPr id="38" name="Text 9"/>
          <p:cNvSpPr/>
          <p:nvPr/>
        </p:nvSpPr>
        <p:spPr>
          <a:xfrm>
            <a:off x="7553325" y="5553075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file: key to position in the data file</a:t>
            </a:r>
            <a:endParaRPr lang="en-US" sz="1000" dirty="0"/>
          </a:p>
        </p:txBody>
      </p:sp>
      <p:sp>
        <p:nvSpPr>
          <p:cNvPr id="39" name="Text 31"/>
          <p:cNvSpPr/>
          <p:nvPr/>
        </p:nvSpPr>
        <p:spPr>
          <a:xfrm>
            <a:off x="8275320" y="43529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D:8 F:9</a:t>
            </a:r>
            <a:endParaRPr lang="en-US" sz="1000" dirty="0"/>
          </a:p>
        </p:txBody>
      </p:sp>
      <p:sp>
        <p:nvSpPr>
          <p:cNvPr id="40" name="Text 35"/>
          <p:cNvSpPr/>
          <p:nvPr/>
        </p:nvSpPr>
        <p:spPr>
          <a:xfrm>
            <a:off x="9848088" y="43529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L:7 M:5</a:t>
            </a:r>
            <a:endParaRPr lang="en-US" sz="1000" dirty="0"/>
          </a:p>
        </p:txBody>
      </p:sp>
      <p:sp>
        <p:nvSpPr>
          <p:cNvPr id="41" name="Shape 24"/>
          <p:cNvSpPr/>
          <p:nvPr/>
        </p:nvSpPr>
        <p:spPr>
          <a:xfrm>
            <a:off x="8048625" y="2200275"/>
            <a:ext cx="1619250" cy="1047750"/>
          </a:xfrm>
          <a:prstGeom prst="roundRect">
            <a:avLst>
              <a:gd name="adj" fmla="val 11842"/>
            </a:avLst>
          </a:prstGeom>
          <a:solidFill>
            <a:srgbClr val="E5F6EF"/>
          </a:solidFill>
          <a:ln w="15240">
            <a:solidFill>
              <a:srgbClr val="9CDB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2" name="Text 8"/>
          <p:cNvSpPr/>
          <p:nvPr/>
        </p:nvSpPr>
        <p:spPr>
          <a:xfrm>
            <a:off x="8124825" y="2247900"/>
            <a:ext cx="1485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SSTable #5 (newest)</a:t>
            </a:r>
            <a:endParaRPr lang="en-US" sz="1100" dirty="0"/>
          </a:p>
        </p:txBody>
      </p:sp>
      <p:sp>
        <p:nvSpPr>
          <p:cNvPr id="43" name="Text 9"/>
          <p:cNvSpPr/>
          <p:nvPr/>
        </p:nvSpPr>
        <p:spPr>
          <a:xfrm>
            <a:off x="8124825" y="2466975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A:30 H:31</a:t>
            </a:r>
            <a:endParaRPr lang="en-US" sz="1200" dirty="0"/>
          </a:p>
        </p:txBody>
      </p:sp>
      <p:sp>
        <p:nvSpPr>
          <p:cNvPr id="44" name="Text 9"/>
          <p:cNvSpPr/>
          <p:nvPr/>
        </p:nvSpPr>
        <p:spPr>
          <a:xfrm>
            <a:off x="8124825" y="2647950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K:32</a:t>
            </a:r>
            <a:endParaRPr lang="en-US" sz="1200" dirty="0"/>
          </a:p>
        </p:txBody>
      </p:sp>
      <p:sp>
        <p:nvSpPr>
          <p:cNvPr id="45" name="Text 9"/>
          <p:cNvSpPr/>
          <p:nvPr/>
        </p:nvSpPr>
        <p:spPr>
          <a:xfrm>
            <a:off x="8124825" y="284797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46" name="Text 9"/>
          <p:cNvSpPr/>
          <p:nvPr/>
        </p:nvSpPr>
        <p:spPr>
          <a:xfrm>
            <a:off x="8124825" y="301942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47" name="Shape 24"/>
          <p:cNvSpPr/>
          <p:nvPr/>
        </p:nvSpPr>
        <p:spPr>
          <a:xfrm>
            <a:off x="9810750" y="2200275"/>
            <a:ext cx="1619250" cy="1047750"/>
          </a:xfrm>
          <a:prstGeom prst="roundRect">
            <a:avLst>
              <a:gd name="adj" fmla="val 11842"/>
            </a:avLst>
          </a:prstGeom>
          <a:solidFill>
            <a:srgbClr val="E5F6EF"/>
          </a:solidFill>
          <a:ln w="15240">
            <a:solidFill>
              <a:srgbClr val="9CDB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8" name="Text 8"/>
          <p:cNvSpPr/>
          <p:nvPr/>
        </p:nvSpPr>
        <p:spPr>
          <a:xfrm>
            <a:off x="9886950" y="2247900"/>
            <a:ext cx="1485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SSTable #4</a:t>
            </a:r>
            <a:endParaRPr lang="en-US" sz="1100" dirty="0"/>
          </a:p>
        </p:txBody>
      </p:sp>
      <p:sp>
        <p:nvSpPr>
          <p:cNvPr id="49" name="Text 9"/>
          <p:cNvSpPr/>
          <p:nvPr/>
        </p:nvSpPr>
        <p:spPr>
          <a:xfrm>
            <a:off x="9886950" y="2466975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C:21 F:22</a:t>
            </a:r>
            <a:endParaRPr lang="en-US" sz="1200" dirty="0"/>
          </a:p>
        </p:txBody>
      </p:sp>
      <p:sp>
        <p:nvSpPr>
          <p:cNvPr id="50" name="Text 9"/>
          <p:cNvSpPr/>
          <p:nvPr/>
        </p:nvSpPr>
        <p:spPr>
          <a:xfrm>
            <a:off x="9886950" y="2647950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H:20</a:t>
            </a:r>
            <a:endParaRPr lang="en-US" sz="1200" dirty="0"/>
          </a:p>
        </p:txBody>
      </p:sp>
      <p:sp>
        <p:nvSpPr>
          <p:cNvPr id="51" name="Text 9"/>
          <p:cNvSpPr/>
          <p:nvPr/>
        </p:nvSpPr>
        <p:spPr>
          <a:xfrm>
            <a:off x="9886950" y="284797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52" name="Text 9"/>
          <p:cNvSpPr/>
          <p:nvPr/>
        </p:nvSpPr>
        <p:spPr>
          <a:xfrm>
            <a:off x="9886950" y="301942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53" name="Text 8"/>
          <p:cNvSpPr/>
          <p:nvPr/>
        </p:nvSpPr>
        <p:spPr>
          <a:xfrm>
            <a:off x="504825" y="3095625"/>
            <a:ext cx="32861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 path</a:t>
            </a:r>
            <a:endParaRPr lang="en-US" sz="1600" dirty="0"/>
          </a:p>
        </p:txBody>
      </p:sp>
      <p:sp>
        <p:nvSpPr>
          <p:cNvPr id="54" name="Text 9"/>
          <p:cNvSpPr/>
          <p:nvPr/>
        </p:nvSpPr>
        <p:spPr>
          <a:xfrm>
            <a:off x="504825" y="3467100"/>
            <a:ext cx="3286125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 D</a:t>
            </a:r>
            <a:endParaRPr lang="en-US" sz="1300" dirty="0"/>
          </a:p>
        </p:txBody>
      </p:sp>
      <p:sp>
        <p:nvSpPr>
          <p:cNvPr id="55" name="Text 9"/>
          <p:cNvSpPr/>
          <p:nvPr/>
        </p:nvSpPr>
        <p:spPr>
          <a:xfrm>
            <a:off x="504825" y="3724275"/>
            <a:ext cx="3286125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Active MemTable: miss</a:t>
            </a:r>
            <a:endParaRPr lang="en-US" sz="1300" dirty="0"/>
          </a:p>
        </p:txBody>
      </p:sp>
      <p:sp>
        <p:nvSpPr>
          <p:cNvPr id="56" name="Text 9"/>
          <p:cNvSpPr/>
          <p:nvPr/>
        </p:nvSpPr>
        <p:spPr>
          <a:xfrm>
            <a:off x="4295775" y="3495675"/>
            <a:ext cx="25241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Frozen MemTable</a:t>
            </a:r>
            <a:endParaRPr lang="en-US" sz="1000" dirty="0"/>
          </a:p>
        </p:txBody>
      </p:sp>
      <p:sp>
        <p:nvSpPr>
          <p:cNvPr id="57" name="Skiplist link"/>
          <p:cNvSpPr/>
          <p:nvPr/>
        </p:nvSpPr>
        <p:spPr>
          <a:xfrm>
            <a:off x="4772025" y="22574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8" name="Skiplist link"/>
          <p:cNvSpPr/>
          <p:nvPr/>
        </p:nvSpPr>
        <p:spPr>
          <a:xfrm>
            <a:off x="4772025" y="201930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9" name="Skiplist link"/>
          <p:cNvSpPr/>
          <p:nvPr/>
        </p:nvSpPr>
        <p:spPr>
          <a:xfrm>
            <a:off x="5276850" y="22574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0" name="Skiplist link"/>
          <p:cNvSpPr/>
          <p:nvPr/>
        </p:nvSpPr>
        <p:spPr>
          <a:xfrm>
            <a:off x="5276850" y="201930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1" name="Skiplist link"/>
          <p:cNvSpPr/>
          <p:nvPr/>
        </p:nvSpPr>
        <p:spPr>
          <a:xfrm>
            <a:off x="4524375" y="193357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2" name="Skiplist link"/>
          <p:cNvSpPr/>
          <p:nvPr/>
        </p:nvSpPr>
        <p:spPr>
          <a:xfrm>
            <a:off x="4962525" y="193357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3" name="Skiplist link"/>
          <p:cNvSpPr/>
          <p:nvPr/>
        </p:nvSpPr>
        <p:spPr>
          <a:xfrm>
            <a:off x="5467350" y="1933575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4" name="Text 9"/>
          <p:cNvSpPr/>
          <p:nvPr/>
        </p:nvSpPr>
        <p:spPr>
          <a:xfrm>
            <a:off x="4286250" y="184785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65" name="Text 9"/>
          <p:cNvSpPr/>
          <p:nvPr/>
        </p:nvSpPr>
        <p:spPr>
          <a:xfrm>
            <a:off x="4581525" y="184785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900" dirty="0"/>
          </a:p>
        </p:txBody>
      </p:sp>
      <p:sp>
        <p:nvSpPr>
          <p:cNvPr id="66" name="Text 9"/>
          <p:cNvSpPr/>
          <p:nvPr/>
        </p:nvSpPr>
        <p:spPr>
          <a:xfrm>
            <a:off x="5086350" y="184785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67" name="Text 9"/>
          <p:cNvSpPr/>
          <p:nvPr/>
        </p:nvSpPr>
        <p:spPr>
          <a:xfrm>
            <a:off x="6657975" y="184785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68" name="Skiplist link"/>
          <p:cNvSpPr/>
          <p:nvPr/>
        </p:nvSpPr>
        <p:spPr>
          <a:xfrm>
            <a:off x="4524375" y="2171700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9" name="Skiplist link"/>
          <p:cNvSpPr/>
          <p:nvPr/>
        </p:nvSpPr>
        <p:spPr>
          <a:xfrm>
            <a:off x="4962525" y="2171700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0" name="Skiplist link"/>
          <p:cNvSpPr/>
          <p:nvPr/>
        </p:nvSpPr>
        <p:spPr>
          <a:xfrm>
            <a:off x="5467350" y="2171700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1" name="Text 9"/>
          <p:cNvSpPr/>
          <p:nvPr/>
        </p:nvSpPr>
        <p:spPr>
          <a:xfrm>
            <a:off x="4286250" y="20859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72" name="Text 9"/>
          <p:cNvSpPr/>
          <p:nvPr/>
        </p:nvSpPr>
        <p:spPr>
          <a:xfrm>
            <a:off x="4581525" y="20859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900" dirty="0"/>
          </a:p>
        </p:txBody>
      </p:sp>
      <p:sp>
        <p:nvSpPr>
          <p:cNvPr id="73" name="Text 9"/>
          <p:cNvSpPr/>
          <p:nvPr/>
        </p:nvSpPr>
        <p:spPr>
          <a:xfrm>
            <a:off x="5086350" y="20859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74" name="Text 9"/>
          <p:cNvSpPr/>
          <p:nvPr/>
        </p:nvSpPr>
        <p:spPr>
          <a:xfrm>
            <a:off x="6657975" y="20859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75" name="Skiplist link"/>
          <p:cNvSpPr/>
          <p:nvPr/>
        </p:nvSpPr>
        <p:spPr>
          <a:xfrm>
            <a:off x="4524375" y="240982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6" name="Skiplist link"/>
          <p:cNvSpPr/>
          <p:nvPr/>
        </p:nvSpPr>
        <p:spPr>
          <a:xfrm>
            <a:off x="4962525" y="240982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7" name="Skiplist link"/>
          <p:cNvSpPr/>
          <p:nvPr/>
        </p:nvSpPr>
        <p:spPr>
          <a:xfrm>
            <a:off x="5467350" y="2409825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8" name="Text 9"/>
          <p:cNvSpPr/>
          <p:nvPr/>
        </p:nvSpPr>
        <p:spPr>
          <a:xfrm>
            <a:off x="4286250" y="23241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79" name="Text 9"/>
          <p:cNvSpPr/>
          <p:nvPr/>
        </p:nvSpPr>
        <p:spPr>
          <a:xfrm>
            <a:off x="4581525" y="23241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A:60</a:t>
            </a:r>
            <a:endParaRPr lang="en-US" sz="900" dirty="0"/>
          </a:p>
        </p:txBody>
      </p:sp>
      <p:sp>
        <p:nvSpPr>
          <p:cNvPr id="80" name="Text 9"/>
          <p:cNvSpPr/>
          <p:nvPr/>
        </p:nvSpPr>
        <p:spPr>
          <a:xfrm>
            <a:off x="5086350" y="23241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M:60</a:t>
            </a:r>
            <a:endParaRPr lang="en-US" sz="900" dirty="0"/>
          </a:p>
        </p:txBody>
      </p:sp>
      <p:sp>
        <p:nvSpPr>
          <p:cNvPr id="81" name="Text 9"/>
          <p:cNvSpPr/>
          <p:nvPr/>
        </p:nvSpPr>
        <p:spPr>
          <a:xfrm>
            <a:off x="6657975" y="23241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82" name="Skiplist link"/>
          <p:cNvSpPr/>
          <p:nvPr/>
        </p:nvSpPr>
        <p:spPr>
          <a:xfrm>
            <a:off x="4772025" y="421005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3" name="Skiplist link"/>
          <p:cNvSpPr/>
          <p:nvPr/>
        </p:nvSpPr>
        <p:spPr>
          <a:xfrm>
            <a:off x="5276850" y="421005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4" name="Skiplist link"/>
          <p:cNvSpPr/>
          <p:nvPr/>
        </p:nvSpPr>
        <p:spPr>
          <a:xfrm>
            <a:off x="5276850" y="39719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5" name="Skiplist link"/>
          <p:cNvSpPr/>
          <p:nvPr/>
        </p:nvSpPr>
        <p:spPr>
          <a:xfrm>
            <a:off x="4524375" y="3886200"/>
            <a:ext cx="56197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6" name="Skiplist link"/>
          <p:cNvSpPr/>
          <p:nvPr/>
        </p:nvSpPr>
        <p:spPr>
          <a:xfrm>
            <a:off x="5467350" y="3886200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7" name="Text 9"/>
          <p:cNvSpPr/>
          <p:nvPr/>
        </p:nvSpPr>
        <p:spPr>
          <a:xfrm>
            <a:off x="4286250" y="38004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88" name="Text 9"/>
          <p:cNvSpPr/>
          <p:nvPr/>
        </p:nvSpPr>
        <p:spPr>
          <a:xfrm>
            <a:off x="5086350" y="38004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89" name="Text 9"/>
          <p:cNvSpPr/>
          <p:nvPr/>
        </p:nvSpPr>
        <p:spPr>
          <a:xfrm>
            <a:off x="6657975" y="38004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90" name="Skiplist link"/>
          <p:cNvSpPr/>
          <p:nvPr/>
        </p:nvSpPr>
        <p:spPr>
          <a:xfrm>
            <a:off x="4524375" y="412432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1" name="Skiplist link"/>
          <p:cNvSpPr/>
          <p:nvPr/>
        </p:nvSpPr>
        <p:spPr>
          <a:xfrm>
            <a:off x="4962525" y="412432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2" name="Skiplist link"/>
          <p:cNvSpPr/>
          <p:nvPr/>
        </p:nvSpPr>
        <p:spPr>
          <a:xfrm>
            <a:off x="5467350" y="4124325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3" name="Text 9"/>
          <p:cNvSpPr/>
          <p:nvPr/>
        </p:nvSpPr>
        <p:spPr>
          <a:xfrm>
            <a:off x="4286250" y="40386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94" name="Text 9"/>
          <p:cNvSpPr/>
          <p:nvPr/>
        </p:nvSpPr>
        <p:spPr>
          <a:xfrm>
            <a:off x="4581525" y="40386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</a:t>
            </a:r>
            <a:endParaRPr lang="en-US" sz="900" dirty="0"/>
          </a:p>
        </p:txBody>
      </p:sp>
      <p:sp>
        <p:nvSpPr>
          <p:cNvPr id="95" name="Text 9"/>
          <p:cNvSpPr/>
          <p:nvPr/>
        </p:nvSpPr>
        <p:spPr>
          <a:xfrm>
            <a:off x="5086350" y="40386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96" name="Text 9"/>
          <p:cNvSpPr/>
          <p:nvPr/>
        </p:nvSpPr>
        <p:spPr>
          <a:xfrm>
            <a:off x="6657975" y="40386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97" name="Skiplist link"/>
          <p:cNvSpPr/>
          <p:nvPr/>
        </p:nvSpPr>
        <p:spPr>
          <a:xfrm>
            <a:off x="4524375" y="4362450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8" name="Skiplist link"/>
          <p:cNvSpPr/>
          <p:nvPr/>
        </p:nvSpPr>
        <p:spPr>
          <a:xfrm>
            <a:off x="4962525" y="4362450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9" name="Skiplist link"/>
          <p:cNvSpPr/>
          <p:nvPr/>
        </p:nvSpPr>
        <p:spPr>
          <a:xfrm>
            <a:off x="5467350" y="4362450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0" name="Text 9"/>
          <p:cNvSpPr/>
          <p:nvPr/>
        </p:nvSpPr>
        <p:spPr>
          <a:xfrm>
            <a:off x="4286250" y="427672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101" name="Text 9"/>
          <p:cNvSpPr/>
          <p:nvPr/>
        </p:nvSpPr>
        <p:spPr>
          <a:xfrm>
            <a:off x="4581525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H:50</a:t>
            </a:r>
            <a:endParaRPr lang="en-US" sz="900" dirty="0"/>
          </a:p>
        </p:txBody>
      </p:sp>
      <p:sp>
        <p:nvSpPr>
          <p:cNvPr id="102" name="Text 9"/>
          <p:cNvSpPr/>
          <p:nvPr/>
        </p:nvSpPr>
        <p:spPr>
          <a:xfrm>
            <a:off x="5086350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M:40</a:t>
            </a:r>
            <a:endParaRPr lang="en-US" sz="900" dirty="0"/>
          </a:p>
        </p:txBody>
      </p:sp>
      <p:sp>
        <p:nvSpPr>
          <p:cNvPr id="103" name="Text 9"/>
          <p:cNvSpPr/>
          <p:nvPr/>
        </p:nvSpPr>
        <p:spPr>
          <a:xfrm>
            <a:off x="6657975" y="427672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104" name="Read route"/>
          <p:cNvSpPr/>
          <p:nvPr/>
        </p:nvSpPr>
        <p:spPr>
          <a:xfrm>
            <a:off x="1924050" y="1743075"/>
            <a:ext cx="2143125" cy="0"/>
          </a:xfrm>
          <a:prstGeom prst="line">
            <a:avLst/>
          </a:prstGeom>
          <a:ln w="25400">
            <a:solidFill>
              <a:srgbClr val="E49313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5" name="Read route"/>
          <p:cNvSpPr/>
          <p:nvPr/>
        </p:nvSpPr>
        <p:spPr>
          <a:xfrm>
            <a:off x="4067175" y="1743075"/>
            <a:ext cx="0" cy="190500"/>
          </a:xfrm>
          <a:prstGeom prst="line">
            <a:avLst/>
          </a:prstGeom>
          <a:ln w="25400">
            <a:solidFill>
              <a:srgbClr val="E49313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6" name="Read route"/>
          <p:cNvSpPr/>
          <p:nvPr/>
        </p:nvSpPr>
        <p:spPr>
          <a:xfrm>
            <a:off x="4067175" y="1933575"/>
            <a:ext cx="171450" cy="0"/>
          </a:xfrm>
          <a:prstGeom prst="line">
            <a:avLst/>
          </a:prstGeom>
          <a:ln w="25400">
            <a:solidFill>
              <a:srgbClr val="E49313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7" name="Text 9"/>
          <p:cNvSpPr/>
          <p:nvPr/>
        </p:nvSpPr>
        <p:spPr>
          <a:xfrm>
            <a:off x="4480560" y="1527048"/>
            <a:ext cx="2148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Skiplist</a:t>
            </a:r>
            <a:endParaRPr lang="en-US" sz="1000" dirty="0"/>
          </a:p>
        </p:txBody>
      </p:sp>
    </p:spTree>
  </p:cSld>
  <p:clrMapOvr>
    <a:masterClrMapping/>
  </p:clrMapOvr>
  <p:transition advClick="0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1097280"/>
            <a:ext cx="1417320" cy="1298448"/>
          </a:xfrm>
          <a:prstGeom prst="roundRect">
            <a:avLst>
              <a:gd name="adj" fmla="val 8451"/>
            </a:avLst>
          </a:prstGeom>
          <a:solidFill>
            <a:srgbClr val="FFFFFF"/>
          </a:solidFill>
          <a:ln w="15240">
            <a:solidFill>
              <a:srgbClr val="C8D0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40080" y="1234440"/>
            <a:ext cx="1143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640080" y="1609344"/>
            <a:ext cx="1143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2F6F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GET(D)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40080" y="1975104"/>
            <a:ext cx="1143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orange: current lookup</a:t>
            </a:r>
            <a:endParaRPr lang="en-US" sz="900" dirty="0"/>
          </a:p>
        </p:txBody>
      </p:sp>
      <p:sp>
        <p:nvSpPr>
          <p:cNvPr id="6" name="Shape 7"/>
          <p:cNvSpPr/>
          <p:nvPr/>
        </p:nvSpPr>
        <p:spPr>
          <a:xfrm>
            <a:off x="4242816" y="1051560"/>
            <a:ext cx="2633472" cy="1865376"/>
          </a:xfrm>
          <a:prstGeom prst="roundRect">
            <a:avLst>
              <a:gd name="adj" fmla="val 5882"/>
            </a:avLst>
          </a:prstGeom>
          <a:solidFill>
            <a:srgbClr val="E8EFFF"/>
          </a:solidFill>
          <a:ln w="15240">
            <a:solidFill>
              <a:srgbClr val="ADC5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8"/>
          <p:cNvSpPr/>
          <p:nvPr/>
        </p:nvSpPr>
        <p:spPr>
          <a:xfrm>
            <a:off x="4480560" y="1216152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Active MemTable</a:t>
            </a:r>
            <a:endParaRPr lang="en-US" sz="1700" dirty="0"/>
          </a:p>
        </p:txBody>
      </p:sp>
      <p:sp>
        <p:nvSpPr>
          <p:cNvPr id="9" name="Shape 12"/>
          <p:cNvSpPr/>
          <p:nvPr/>
        </p:nvSpPr>
        <p:spPr>
          <a:xfrm>
            <a:off x="7360920" y="941832"/>
            <a:ext cx="4315968" cy="4892040"/>
          </a:xfrm>
          <a:prstGeom prst="roundRect">
            <a:avLst>
              <a:gd name="adj" fmla="val 2542"/>
            </a:avLst>
          </a:prstGeom>
          <a:solidFill>
            <a:srgbClr val="FCFDFE"/>
          </a:solidFill>
          <a:ln w="15240">
            <a:solidFill>
              <a:srgbClr val="D4DA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13"/>
          <p:cNvSpPr/>
          <p:nvPr/>
        </p:nvSpPr>
        <p:spPr>
          <a:xfrm>
            <a:off x="7571232" y="1097280"/>
            <a:ext cx="3840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Disk: immutable SSTables</a:t>
            </a:r>
            <a:endParaRPr lang="en-US" sz="1900" dirty="0"/>
          </a:p>
        </p:txBody>
      </p:sp>
      <p:sp>
        <p:nvSpPr>
          <p:cNvPr id="11" name="Text 14"/>
          <p:cNvSpPr/>
          <p:nvPr/>
        </p:nvSpPr>
        <p:spPr>
          <a:xfrm>
            <a:off x="7571232" y="186537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L0</a:t>
            </a:r>
            <a:endParaRPr lang="en-US" sz="1600" dirty="0"/>
          </a:p>
        </p:txBody>
      </p:sp>
      <p:sp>
        <p:nvSpPr>
          <p:cNvPr id="12" name="Text 15"/>
          <p:cNvSpPr/>
          <p:nvPr/>
        </p:nvSpPr>
        <p:spPr>
          <a:xfrm>
            <a:off x="7571232" y="3538728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</a:t>
            </a:r>
            <a:endParaRPr lang="en-US" sz="1600" dirty="0"/>
          </a:p>
        </p:txBody>
      </p:sp>
      <p:sp>
        <p:nvSpPr>
          <p:cNvPr id="13" name="Text 16"/>
          <p:cNvSpPr/>
          <p:nvPr/>
        </p:nvSpPr>
        <p:spPr>
          <a:xfrm>
            <a:off x="7571232" y="497433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L2</a:t>
            </a:r>
            <a:endParaRPr lang="en-US" sz="1600" dirty="0"/>
          </a:p>
        </p:txBody>
      </p:sp>
      <p:sp>
        <p:nvSpPr>
          <p:cNvPr id="14" name="Shape 17"/>
          <p:cNvSpPr/>
          <p:nvPr/>
        </p:nvSpPr>
        <p:spPr>
          <a:xfrm>
            <a:off x="8028432" y="2039112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8"/>
          <p:cNvSpPr/>
          <p:nvPr/>
        </p:nvSpPr>
        <p:spPr>
          <a:xfrm>
            <a:off x="8028432" y="3712464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9"/>
          <p:cNvSpPr/>
          <p:nvPr/>
        </p:nvSpPr>
        <p:spPr>
          <a:xfrm>
            <a:off x="8028432" y="5138928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20"/>
          <p:cNvSpPr/>
          <p:nvPr/>
        </p:nvSpPr>
        <p:spPr>
          <a:xfrm>
            <a:off x="502920" y="4754880"/>
            <a:ext cx="6373368" cy="1078992"/>
          </a:xfrm>
          <a:prstGeom prst="roundRect">
            <a:avLst>
              <a:gd name="adj" fmla="val 10169"/>
            </a:avLst>
          </a:prstGeom>
          <a:solidFill>
            <a:srgbClr val="FFFFFF"/>
          </a:solidFill>
          <a:ln w="1524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21"/>
          <p:cNvSpPr/>
          <p:nvPr/>
        </p:nvSpPr>
        <p:spPr>
          <a:xfrm>
            <a:off x="758952" y="4919472"/>
            <a:ext cx="58795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700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 the immutable skiplist for D: not found.</a:t>
            </a:r>
            <a:endParaRPr lang="en-US" sz="1700" dirty="0"/>
          </a:p>
        </p:txBody>
      </p:sp>
      <p:sp>
        <p:nvSpPr>
          <p:cNvPr id="19" name="Text 22"/>
          <p:cNvSpPr/>
          <p:nvPr/>
        </p:nvSpPr>
        <p:spPr>
          <a:xfrm>
            <a:off x="758952" y="5524500"/>
            <a:ext cx="5879592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immutable MemTable contains H:50 and M:40. Now check the newest L0 file.</a:t>
            </a:r>
            <a:endParaRPr lang="en-US" sz="1100" dirty="0"/>
          </a:p>
        </p:txBody>
      </p:sp>
      <p:sp>
        <p:nvSpPr>
          <p:cNvPr id="20" name="Shape 28"/>
          <p:cNvSpPr/>
          <p:nvPr/>
        </p:nvSpPr>
        <p:spPr>
          <a:xfrm>
            <a:off x="8183880" y="3971925"/>
            <a:ext cx="1426464" cy="847725"/>
          </a:xfrm>
          <a:prstGeom prst="roundRect">
            <a:avLst>
              <a:gd name="adj" fmla="val 1184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29"/>
          <p:cNvSpPr/>
          <p:nvPr/>
        </p:nvSpPr>
        <p:spPr>
          <a:xfrm>
            <a:off x="8275320" y="4029075"/>
            <a:ext cx="1243584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 file A</a:t>
            </a:r>
            <a:endParaRPr lang="en-US" sz="1100" dirty="0"/>
          </a:p>
        </p:txBody>
      </p:sp>
      <p:sp>
        <p:nvSpPr>
          <p:cNvPr id="22" name="Text 30"/>
          <p:cNvSpPr/>
          <p:nvPr/>
        </p:nvSpPr>
        <p:spPr>
          <a:xfrm>
            <a:off x="8275320" y="4514850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23" name="Text 31"/>
          <p:cNvSpPr/>
          <p:nvPr/>
        </p:nvSpPr>
        <p:spPr>
          <a:xfrm>
            <a:off x="8275320" y="42005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A:12 C:11</a:t>
            </a:r>
            <a:endParaRPr lang="en-US" sz="1000" dirty="0"/>
          </a:p>
        </p:txBody>
      </p:sp>
      <p:sp>
        <p:nvSpPr>
          <p:cNvPr id="24" name="Shape 32"/>
          <p:cNvSpPr/>
          <p:nvPr/>
        </p:nvSpPr>
        <p:spPr>
          <a:xfrm>
            <a:off x="9756648" y="3971925"/>
            <a:ext cx="1426464" cy="847725"/>
          </a:xfrm>
          <a:prstGeom prst="roundRect">
            <a:avLst>
              <a:gd name="adj" fmla="val 1184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33"/>
          <p:cNvSpPr/>
          <p:nvPr/>
        </p:nvSpPr>
        <p:spPr>
          <a:xfrm>
            <a:off x="9848088" y="4029075"/>
            <a:ext cx="1243584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 file B</a:t>
            </a:r>
            <a:endParaRPr lang="en-US" sz="1100" dirty="0"/>
          </a:p>
        </p:txBody>
      </p:sp>
      <p:sp>
        <p:nvSpPr>
          <p:cNvPr id="26" name="Text 34"/>
          <p:cNvSpPr/>
          <p:nvPr/>
        </p:nvSpPr>
        <p:spPr>
          <a:xfrm>
            <a:off x="9848088" y="4514850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27" name="Text 35"/>
          <p:cNvSpPr/>
          <p:nvPr/>
        </p:nvSpPr>
        <p:spPr>
          <a:xfrm>
            <a:off x="9848088" y="42005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H:2 K:6</a:t>
            </a:r>
            <a:endParaRPr lang="en-US" sz="1000" dirty="0"/>
          </a:p>
        </p:txBody>
      </p:sp>
      <p:sp>
        <p:nvSpPr>
          <p:cNvPr id="28" name="Text 36"/>
          <p:cNvSpPr/>
          <p:nvPr/>
        </p:nvSpPr>
        <p:spPr>
          <a:xfrm>
            <a:off x="8247888" y="4876800"/>
            <a:ext cx="28895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F6F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non-overlapping ranges</a:t>
            </a:r>
            <a:endParaRPr lang="en-US" sz="1100" dirty="0"/>
          </a:p>
        </p:txBody>
      </p:sp>
      <p:sp>
        <p:nvSpPr>
          <p:cNvPr id="29" name="Text 37">
            <a:hlinkClick r:id="rId3" action="ppaction://hlinksldjump" tooltip="← Back"/>
          </p:cNvPr>
          <p:cNvSpPr/>
          <p:nvPr/>
        </p:nvSpPr>
        <p:spPr>
          <a:xfrm>
            <a:off x="502920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 action="ppaction://hlinksldjump" tooltip="← Bac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← Back</a:t>
            </a:r>
            <a:endParaRPr lang="en-US" sz="1050" dirty="0"/>
          </a:p>
        </p:txBody>
      </p:sp>
      <p:sp>
        <p:nvSpPr>
          <p:cNvPr id="30" name="Text 38">
            <a:hlinkClick r:id="rId4" action="ppaction://hlinksldjump" tooltip="Reset"/>
          </p:cNvPr>
          <p:cNvSpPr/>
          <p:nvPr/>
        </p:nvSpPr>
        <p:spPr>
          <a:xfrm>
            <a:off x="1243584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 action="ppaction://hlinksldjump" tooltip="Rese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Reset</a:t>
            </a:r>
            <a:endParaRPr lang="en-US" sz="1050" dirty="0"/>
          </a:p>
        </p:txBody>
      </p:sp>
      <p:sp>
        <p:nvSpPr>
          <p:cNvPr id="31" name="Text 39">
            <a:hlinkClick r:id="rId5" action="ppaction://hlinksldjump" tooltip="Check L0 #5"/>
          </p:cNvPr>
          <p:cNvSpPr/>
          <p:nvPr/>
        </p:nvSpPr>
        <p:spPr>
          <a:xfrm>
            <a:off x="4238625" y="6038850"/>
            <a:ext cx="2638425" cy="447675"/>
          </a:xfrm>
          <a:prstGeom prst="rect">
            <a:avLst/>
          </a:prstGeom>
          <a:solidFill>
            <a:srgbClr val="2E70FA"/>
          </a:solidFill>
          <a:ln w="12700">
            <a:solidFill>
              <a:srgbClr val="2E70F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u="sng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5" action="ppaction://hlinksldjump" tooltip="Check L0 #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Check L0 #5</a:t>
            </a:r>
            <a:endParaRPr lang="en-US" sz="1500" dirty="0"/>
          </a:p>
        </p:txBody>
      </p:sp>
      <p:sp>
        <p:nvSpPr>
          <p:cNvPr id="32" name="Text 40"/>
          <p:cNvSpPr/>
          <p:nvPr/>
        </p:nvSpPr>
        <p:spPr>
          <a:xfrm>
            <a:off x="5667375" y="6581775"/>
            <a:ext cx="120967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50" dirty="0">
                <a:solidFill>
                  <a:srgbClr val="8B96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56 / 63</a:t>
            </a:r>
            <a:endParaRPr lang="en-US" sz="950" dirty="0"/>
          </a:p>
        </p:txBody>
      </p:sp>
      <p:sp>
        <p:nvSpPr>
          <p:cNvPr id="33" name="Shape 7"/>
          <p:cNvSpPr/>
          <p:nvPr/>
        </p:nvSpPr>
        <p:spPr>
          <a:xfrm>
            <a:off x="4238625" y="3086100"/>
            <a:ext cx="2638425" cy="1495425"/>
          </a:xfrm>
          <a:prstGeom prst="roundRect">
            <a:avLst>
              <a:gd name="adj" fmla="val 5882"/>
            </a:avLst>
          </a:prstGeom>
          <a:solidFill>
            <a:srgbClr val="FFF2DC"/>
          </a:solidFill>
          <a:ln w="15240">
            <a:solidFill>
              <a:srgbClr val="E4931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8"/>
          <p:cNvSpPr/>
          <p:nvPr/>
        </p:nvSpPr>
        <p:spPr>
          <a:xfrm>
            <a:off x="4333875" y="3181350"/>
            <a:ext cx="2447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Immutable MemTable</a:t>
            </a:r>
            <a:endParaRPr lang="en-US" sz="1600" dirty="0"/>
          </a:p>
        </p:txBody>
      </p:sp>
      <p:sp>
        <p:nvSpPr>
          <p:cNvPr id="35" name="Text 30"/>
          <p:cNvSpPr/>
          <p:nvPr/>
        </p:nvSpPr>
        <p:spPr>
          <a:xfrm>
            <a:off x="8275320" y="4657725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9848088" y="4657725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37" name="Text 9"/>
          <p:cNvSpPr/>
          <p:nvPr/>
        </p:nvSpPr>
        <p:spPr>
          <a:xfrm>
            <a:off x="7553325" y="5334000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filter: definitely absent or possibly present</a:t>
            </a:r>
            <a:endParaRPr lang="en-US" sz="1000" dirty="0"/>
          </a:p>
        </p:txBody>
      </p:sp>
      <p:sp>
        <p:nvSpPr>
          <p:cNvPr id="38" name="Text 9"/>
          <p:cNvSpPr/>
          <p:nvPr/>
        </p:nvSpPr>
        <p:spPr>
          <a:xfrm>
            <a:off x="7553325" y="5553075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file: key to position in the data file</a:t>
            </a:r>
            <a:endParaRPr lang="en-US" sz="1000" dirty="0"/>
          </a:p>
        </p:txBody>
      </p:sp>
      <p:sp>
        <p:nvSpPr>
          <p:cNvPr id="39" name="Text 31"/>
          <p:cNvSpPr/>
          <p:nvPr/>
        </p:nvSpPr>
        <p:spPr>
          <a:xfrm>
            <a:off x="8275320" y="43529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D:8 F:9</a:t>
            </a:r>
            <a:endParaRPr lang="en-US" sz="1000" dirty="0"/>
          </a:p>
        </p:txBody>
      </p:sp>
      <p:sp>
        <p:nvSpPr>
          <p:cNvPr id="40" name="Text 35"/>
          <p:cNvSpPr/>
          <p:nvPr/>
        </p:nvSpPr>
        <p:spPr>
          <a:xfrm>
            <a:off x="9848088" y="43529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L:7 M:5</a:t>
            </a:r>
            <a:endParaRPr lang="en-US" sz="1000" dirty="0"/>
          </a:p>
        </p:txBody>
      </p:sp>
      <p:sp>
        <p:nvSpPr>
          <p:cNvPr id="41" name="Shape 24"/>
          <p:cNvSpPr/>
          <p:nvPr/>
        </p:nvSpPr>
        <p:spPr>
          <a:xfrm>
            <a:off x="8048625" y="2200275"/>
            <a:ext cx="1619250" cy="1047750"/>
          </a:xfrm>
          <a:prstGeom prst="roundRect">
            <a:avLst>
              <a:gd name="adj" fmla="val 11842"/>
            </a:avLst>
          </a:prstGeom>
          <a:solidFill>
            <a:srgbClr val="E5F6EF"/>
          </a:solidFill>
          <a:ln w="15240">
            <a:solidFill>
              <a:srgbClr val="9CDB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2" name="Text 8"/>
          <p:cNvSpPr/>
          <p:nvPr/>
        </p:nvSpPr>
        <p:spPr>
          <a:xfrm>
            <a:off x="8124825" y="2247900"/>
            <a:ext cx="1485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SSTable #5 (newest)</a:t>
            </a:r>
            <a:endParaRPr lang="en-US" sz="1100" dirty="0"/>
          </a:p>
        </p:txBody>
      </p:sp>
      <p:sp>
        <p:nvSpPr>
          <p:cNvPr id="43" name="Text 9"/>
          <p:cNvSpPr/>
          <p:nvPr/>
        </p:nvSpPr>
        <p:spPr>
          <a:xfrm>
            <a:off x="8124825" y="2466975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A:30 H:31</a:t>
            </a:r>
            <a:endParaRPr lang="en-US" sz="1200" dirty="0"/>
          </a:p>
        </p:txBody>
      </p:sp>
      <p:sp>
        <p:nvSpPr>
          <p:cNvPr id="44" name="Text 9"/>
          <p:cNvSpPr/>
          <p:nvPr/>
        </p:nvSpPr>
        <p:spPr>
          <a:xfrm>
            <a:off x="8124825" y="2647950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K:32</a:t>
            </a:r>
            <a:endParaRPr lang="en-US" sz="1200" dirty="0"/>
          </a:p>
        </p:txBody>
      </p:sp>
      <p:sp>
        <p:nvSpPr>
          <p:cNvPr id="45" name="Text 9"/>
          <p:cNvSpPr/>
          <p:nvPr/>
        </p:nvSpPr>
        <p:spPr>
          <a:xfrm>
            <a:off x="8124825" y="284797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46" name="Text 9"/>
          <p:cNvSpPr/>
          <p:nvPr/>
        </p:nvSpPr>
        <p:spPr>
          <a:xfrm>
            <a:off x="8124825" y="301942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47" name="Shape 24"/>
          <p:cNvSpPr/>
          <p:nvPr/>
        </p:nvSpPr>
        <p:spPr>
          <a:xfrm>
            <a:off x="9810750" y="2200275"/>
            <a:ext cx="1619250" cy="1047750"/>
          </a:xfrm>
          <a:prstGeom prst="roundRect">
            <a:avLst>
              <a:gd name="adj" fmla="val 11842"/>
            </a:avLst>
          </a:prstGeom>
          <a:solidFill>
            <a:srgbClr val="E5F6EF"/>
          </a:solidFill>
          <a:ln w="15240">
            <a:solidFill>
              <a:srgbClr val="9CDB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8" name="Text 8"/>
          <p:cNvSpPr/>
          <p:nvPr/>
        </p:nvSpPr>
        <p:spPr>
          <a:xfrm>
            <a:off x="9886950" y="2247900"/>
            <a:ext cx="1485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SSTable #4</a:t>
            </a:r>
            <a:endParaRPr lang="en-US" sz="1100" dirty="0"/>
          </a:p>
        </p:txBody>
      </p:sp>
      <p:sp>
        <p:nvSpPr>
          <p:cNvPr id="49" name="Text 9"/>
          <p:cNvSpPr/>
          <p:nvPr/>
        </p:nvSpPr>
        <p:spPr>
          <a:xfrm>
            <a:off x="9886950" y="2466975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C:21 F:22</a:t>
            </a:r>
            <a:endParaRPr lang="en-US" sz="1200" dirty="0"/>
          </a:p>
        </p:txBody>
      </p:sp>
      <p:sp>
        <p:nvSpPr>
          <p:cNvPr id="50" name="Text 9"/>
          <p:cNvSpPr/>
          <p:nvPr/>
        </p:nvSpPr>
        <p:spPr>
          <a:xfrm>
            <a:off x="9886950" y="2647950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H:20</a:t>
            </a:r>
            <a:endParaRPr lang="en-US" sz="1200" dirty="0"/>
          </a:p>
        </p:txBody>
      </p:sp>
      <p:sp>
        <p:nvSpPr>
          <p:cNvPr id="51" name="Text 9"/>
          <p:cNvSpPr/>
          <p:nvPr/>
        </p:nvSpPr>
        <p:spPr>
          <a:xfrm>
            <a:off x="9886950" y="284797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52" name="Text 9"/>
          <p:cNvSpPr/>
          <p:nvPr/>
        </p:nvSpPr>
        <p:spPr>
          <a:xfrm>
            <a:off x="9886950" y="301942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53" name="Text 8"/>
          <p:cNvSpPr/>
          <p:nvPr/>
        </p:nvSpPr>
        <p:spPr>
          <a:xfrm>
            <a:off x="504825" y="3095625"/>
            <a:ext cx="32861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 path</a:t>
            </a:r>
            <a:endParaRPr lang="en-US" sz="1600" dirty="0"/>
          </a:p>
        </p:txBody>
      </p:sp>
      <p:sp>
        <p:nvSpPr>
          <p:cNvPr id="54" name="Text 9"/>
          <p:cNvSpPr/>
          <p:nvPr/>
        </p:nvSpPr>
        <p:spPr>
          <a:xfrm>
            <a:off x="504825" y="3467100"/>
            <a:ext cx="3286125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 D</a:t>
            </a:r>
            <a:endParaRPr lang="en-US" sz="1300" dirty="0"/>
          </a:p>
        </p:txBody>
      </p:sp>
      <p:sp>
        <p:nvSpPr>
          <p:cNvPr id="55" name="Text 9"/>
          <p:cNvSpPr/>
          <p:nvPr/>
        </p:nvSpPr>
        <p:spPr>
          <a:xfrm>
            <a:off x="504825" y="3724275"/>
            <a:ext cx="3286125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Active: miss; immutable: miss</a:t>
            </a:r>
            <a:endParaRPr lang="en-US" sz="1300" dirty="0"/>
          </a:p>
        </p:txBody>
      </p:sp>
      <p:sp>
        <p:nvSpPr>
          <p:cNvPr id="56" name="Text 9"/>
          <p:cNvSpPr/>
          <p:nvPr/>
        </p:nvSpPr>
        <p:spPr>
          <a:xfrm>
            <a:off x="4295775" y="3495675"/>
            <a:ext cx="25241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Frozen MemTable</a:t>
            </a:r>
            <a:endParaRPr lang="en-US" sz="1000" dirty="0"/>
          </a:p>
        </p:txBody>
      </p:sp>
      <p:sp>
        <p:nvSpPr>
          <p:cNvPr id="57" name="Skiplist link"/>
          <p:cNvSpPr/>
          <p:nvPr/>
        </p:nvSpPr>
        <p:spPr>
          <a:xfrm>
            <a:off x="4772025" y="22574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8" name="Skiplist link"/>
          <p:cNvSpPr/>
          <p:nvPr/>
        </p:nvSpPr>
        <p:spPr>
          <a:xfrm>
            <a:off x="4772025" y="201930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9" name="Skiplist link"/>
          <p:cNvSpPr/>
          <p:nvPr/>
        </p:nvSpPr>
        <p:spPr>
          <a:xfrm>
            <a:off x="5276850" y="22574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0" name="Skiplist link"/>
          <p:cNvSpPr/>
          <p:nvPr/>
        </p:nvSpPr>
        <p:spPr>
          <a:xfrm>
            <a:off x="5276850" y="201930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1" name="Skiplist link"/>
          <p:cNvSpPr/>
          <p:nvPr/>
        </p:nvSpPr>
        <p:spPr>
          <a:xfrm>
            <a:off x="4524375" y="193357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2" name="Skiplist link"/>
          <p:cNvSpPr/>
          <p:nvPr/>
        </p:nvSpPr>
        <p:spPr>
          <a:xfrm>
            <a:off x="4962525" y="193357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3" name="Skiplist link"/>
          <p:cNvSpPr/>
          <p:nvPr/>
        </p:nvSpPr>
        <p:spPr>
          <a:xfrm>
            <a:off x="5467350" y="1933575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4" name="Text 9"/>
          <p:cNvSpPr/>
          <p:nvPr/>
        </p:nvSpPr>
        <p:spPr>
          <a:xfrm>
            <a:off x="4286250" y="184785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65" name="Text 9"/>
          <p:cNvSpPr/>
          <p:nvPr/>
        </p:nvSpPr>
        <p:spPr>
          <a:xfrm>
            <a:off x="4581525" y="184785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900" dirty="0"/>
          </a:p>
        </p:txBody>
      </p:sp>
      <p:sp>
        <p:nvSpPr>
          <p:cNvPr id="66" name="Text 9"/>
          <p:cNvSpPr/>
          <p:nvPr/>
        </p:nvSpPr>
        <p:spPr>
          <a:xfrm>
            <a:off x="5086350" y="184785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67" name="Text 9"/>
          <p:cNvSpPr/>
          <p:nvPr/>
        </p:nvSpPr>
        <p:spPr>
          <a:xfrm>
            <a:off x="6657975" y="184785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68" name="Skiplist link"/>
          <p:cNvSpPr/>
          <p:nvPr/>
        </p:nvSpPr>
        <p:spPr>
          <a:xfrm>
            <a:off x="4524375" y="2171700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9" name="Skiplist link"/>
          <p:cNvSpPr/>
          <p:nvPr/>
        </p:nvSpPr>
        <p:spPr>
          <a:xfrm>
            <a:off x="4962525" y="2171700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0" name="Skiplist link"/>
          <p:cNvSpPr/>
          <p:nvPr/>
        </p:nvSpPr>
        <p:spPr>
          <a:xfrm>
            <a:off x="5467350" y="2171700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1" name="Text 9"/>
          <p:cNvSpPr/>
          <p:nvPr/>
        </p:nvSpPr>
        <p:spPr>
          <a:xfrm>
            <a:off x="4286250" y="20859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72" name="Text 9"/>
          <p:cNvSpPr/>
          <p:nvPr/>
        </p:nvSpPr>
        <p:spPr>
          <a:xfrm>
            <a:off x="4581525" y="20859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900" dirty="0"/>
          </a:p>
        </p:txBody>
      </p:sp>
      <p:sp>
        <p:nvSpPr>
          <p:cNvPr id="73" name="Text 9"/>
          <p:cNvSpPr/>
          <p:nvPr/>
        </p:nvSpPr>
        <p:spPr>
          <a:xfrm>
            <a:off x="5086350" y="20859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74" name="Text 9"/>
          <p:cNvSpPr/>
          <p:nvPr/>
        </p:nvSpPr>
        <p:spPr>
          <a:xfrm>
            <a:off x="6657975" y="20859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75" name="Skiplist link"/>
          <p:cNvSpPr/>
          <p:nvPr/>
        </p:nvSpPr>
        <p:spPr>
          <a:xfrm>
            <a:off x="4524375" y="240982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6" name="Skiplist link"/>
          <p:cNvSpPr/>
          <p:nvPr/>
        </p:nvSpPr>
        <p:spPr>
          <a:xfrm>
            <a:off x="4962525" y="240982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7" name="Skiplist link"/>
          <p:cNvSpPr/>
          <p:nvPr/>
        </p:nvSpPr>
        <p:spPr>
          <a:xfrm>
            <a:off x="5467350" y="2409825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8" name="Text 9"/>
          <p:cNvSpPr/>
          <p:nvPr/>
        </p:nvSpPr>
        <p:spPr>
          <a:xfrm>
            <a:off x="4286250" y="23241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79" name="Text 9"/>
          <p:cNvSpPr/>
          <p:nvPr/>
        </p:nvSpPr>
        <p:spPr>
          <a:xfrm>
            <a:off x="4581525" y="23241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A:60</a:t>
            </a:r>
            <a:endParaRPr lang="en-US" sz="900" dirty="0"/>
          </a:p>
        </p:txBody>
      </p:sp>
      <p:sp>
        <p:nvSpPr>
          <p:cNvPr id="80" name="Text 9"/>
          <p:cNvSpPr/>
          <p:nvPr/>
        </p:nvSpPr>
        <p:spPr>
          <a:xfrm>
            <a:off x="5086350" y="23241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M:60</a:t>
            </a:r>
            <a:endParaRPr lang="en-US" sz="900" dirty="0"/>
          </a:p>
        </p:txBody>
      </p:sp>
      <p:sp>
        <p:nvSpPr>
          <p:cNvPr id="81" name="Text 9"/>
          <p:cNvSpPr/>
          <p:nvPr/>
        </p:nvSpPr>
        <p:spPr>
          <a:xfrm>
            <a:off x="6657975" y="23241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82" name="Skiplist link"/>
          <p:cNvSpPr/>
          <p:nvPr/>
        </p:nvSpPr>
        <p:spPr>
          <a:xfrm>
            <a:off x="4772025" y="421005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3" name="Skiplist link"/>
          <p:cNvSpPr/>
          <p:nvPr/>
        </p:nvSpPr>
        <p:spPr>
          <a:xfrm>
            <a:off x="5276850" y="421005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4" name="Skiplist link"/>
          <p:cNvSpPr/>
          <p:nvPr/>
        </p:nvSpPr>
        <p:spPr>
          <a:xfrm>
            <a:off x="5276850" y="39719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5" name="Skiplist link"/>
          <p:cNvSpPr/>
          <p:nvPr/>
        </p:nvSpPr>
        <p:spPr>
          <a:xfrm>
            <a:off x="4524375" y="3886200"/>
            <a:ext cx="56197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6" name="Skiplist link"/>
          <p:cNvSpPr/>
          <p:nvPr/>
        </p:nvSpPr>
        <p:spPr>
          <a:xfrm>
            <a:off x="5467350" y="3886200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7" name="Text 9"/>
          <p:cNvSpPr/>
          <p:nvPr/>
        </p:nvSpPr>
        <p:spPr>
          <a:xfrm>
            <a:off x="4286250" y="38004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88" name="Text 9"/>
          <p:cNvSpPr/>
          <p:nvPr/>
        </p:nvSpPr>
        <p:spPr>
          <a:xfrm>
            <a:off x="5086350" y="38004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89" name="Text 9"/>
          <p:cNvSpPr/>
          <p:nvPr/>
        </p:nvSpPr>
        <p:spPr>
          <a:xfrm>
            <a:off x="6657975" y="38004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90" name="Skiplist link"/>
          <p:cNvSpPr/>
          <p:nvPr/>
        </p:nvSpPr>
        <p:spPr>
          <a:xfrm>
            <a:off x="4524375" y="412432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1" name="Skiplist link"/>
          <p:cNvSpPr/>
          <p:nvPr/>
        </p:nvSpPr>
        <p:spPr>
          <a:xfrm>
            <a:off x="4962525" y="412432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2" name="Skiplist link"/>
          <p:cNvSpPr/>
          <p:nvPr/>
        </p:nvSpPr>
        <p:spPr>
          <a:xfrm>
            <a:off x="5467350" y="4124325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3" name="Text 9"/>
          <p:cNvSpPr/>
          <p:nvPr/>
        </p:nvSpPr>
        <p:spPr>
          <a:xfrm>
            <a:off x="4286250" y="40386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94" name="Text 9"/>
          <p:cNvSpPr/>
          <p:nvPr/>
        </p:nvSpPr>
        <p:spPr>
          <a:xfrm>
            <a:off x="4581525" y="40386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</a:t>
            </a:r>
            <a:endParaRPr lang="en-US" sz="900" dirty="0"/>
          </a:p>
        </p:txBody>
      </p:sp>
      <p:sp>
        <p:nvSpPr>
          <p:cNvPr id="95" name="Text 9"/>
          <p:cNvSpPr/>
          <p:nvPr/>
        </p:nvSpPr>
        <p:spPr>
          <a:xfrm>
            <a:off x="5086350" y="40386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96" name="Text 9"/>
          <p:cNvSpPr/>
          <p:nvPr/>
        </p:nvSpPr>
        <p:spPr>
          <a:xfrm>
            <a:off x="6657975" y="40386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97" name="Skiplist link"/>
          <p:cNvSpPr/>
          <p:nvPr/>
        </p:nvSpPr>
        <p:spPr>
          <a:xfrm>
            <a:off x="4524375" y="4362450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8" name="Skiplist link"/>
          <p:cNvSpPr/>
          <p:nvPr/>
        </p:nvSpPr>
        <p:spPr>
          <a:xfrm>
            <a:off x="4962525" y="4362450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9" name="Skiplist link"/>
          <p:cNvSpPr/>
          <p:nvPr/>
        </p:nvSpPr>
        <p:spPr>
          <a:xfrm>
            <a:off x="5467350" y="4362450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0" name="Text 9"/>
          <p:cNvSpPr/>
          <p:nvPr/>
        </p:nvSpPr>
        <p:spPr>
          <a:xfrm>
            <a:off x="4286250" y="427672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101" name="Text 9"/>
          <p:cNvSpPr/>
          <p:nvPr/>
        </p:nvSpPr>
        <p:spPr>
          <a:xfrm>
            <a:off x="4581525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H:50</a:t>
            </a:r>
            <a:endParaRPr lang="en-US" sz="900" dirty="0"/>
          </a:p>
        </p:txBody>
      </p:sp>
      <p:sp>
        <p:nvSpPr>
          <p:cNvPr id="102" name="Text 9"/>
          <p:cNvSpPr/>
          <p:nvPr/>
        </p:nvSpPr>
        <p:spPr>
          <a:xfrm>
            <a:off x="5086350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M:40</a:t>
            </a:r>
            <a:endParaRPr lang="en-US" sz="900" dirty="0"/>
          </a:p>
        </p:txBody>
      </p:sp>
      <p:sp>
        <p:nvSpPr>
          <p:cNvPr id="103" name="Text 9"/>
          <p:cNvSpPr/>
          <p:nvPr/>
        </p:nvSpPr>
        <p:spPr>
          <a:xfrm>
            <a:off x="6657975" y="427672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104" name="Read route"/>
          <p:cNvSpPr/>
          <p:nvPr/>
        </p:nvSpPr>
        <p:spPr>
          <a:xfrm>
            <a:off x="1924050" y="1743075"/>
            <a:ext cx="2143125" cy="0"/>
          </a:xfrm>
          <a:prstGeom prst="line">
            <a:avLst/>
          </a:prstGeom>
          <a:ln w="25400">
            <a:solidFill>
              <a:srgbClr val="E49313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5" name="Read route"/>
          <p:cNvSpPr/>
          <p:nvPr/>
        </p:nvSpPr>
        <p:spPr>
          <a:xfrm>
            <a:off x="4067175" y="1743075"/>
            <a:ext cx="0" cy="2381250"/>
          </a:xfrm>
          <a:prstGeom prst="line">
            <a:avLst/>
          </a:prstGeom>
          <a:ln w="25400">
            <a:solidFill>
              <a:srgbClr val="E49313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6" name="Read route"/>
          <p:cNvSpPr/>
          <p:nvPr/>
        </p:nvSpPr>
        <p:spPr>
          <a:xfrm>
            <a:off x="4067175" y="4124325"/>
            <a:ext cx="171450" cy="0"/>
          </a:xfrm>
          <a:prstGeom prst="line">
            <a:avLst/>
          </a:prstGeom>
          <a:ln w="25400">
            <a:solidFill>
              <a:srgbClr val="E49313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7" name="Text 9"/>
          <p:cNvSpPr/>
          <p:nvPr/>
        </p:nvSpPr>
        <p:spPr>
          <a:xfrm>
            <a:off x="4480560" y="1527048"/>
            <a:ext cx="2148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Skiplist</a:t>
            </a:r>
            <a:endParaRPr lang="en-US" sz="1000" dirty="0"/>
          </a:p>
        </p:txBody>
      </p:sp>
    </p:spTree>
  </p:cSld>
  <p:clrMapOvr>
    <a:masterClrMapping/>
  </p:clrMapOvr>
  <p:transition advClick="0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1097280"/>
            <a:ext cx="1417320" cy="1298448"/>
          </a:xfrm>
          <a:prstGeom prst="roundRect">
            <a:avLst>
              <a:gd name="adj" fmla="val 8451"/>
            </a:avLst>
          </a:prstGeom>
          <a:solidFill>
            <a:srgbClr val="FFFFFF"/>
          </a:solidFill>
          <a:ln w="15240">
            <a:solidFill>
              <a:srgbClr val="C8D0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40080" y="1234440"/>
            <a:ext cx="1143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640080" y="1609344"/>
            <a:ext cx="1143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2F6F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GET(D)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40080" y="1975104"/>
            <a:ext cx="1143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orange: current lookup</a:t>
            </a:r>
            <a:endParaRPr lang="en-US" sz="900" dirty="0"/>
          </a:p>
        </p:txBody>
      </p:sp>
      <p:sp>
        <p:nvSpPr>
          <p:cNvPr id="6" name="Shape 7"/>
          <p:cNvSpPr/>
          <p:nvPr/>
        </p:nvSpPr>
        <p:spPr>
          <a:xfrm>
            <a:off x="4242816" y="1051560"/>
            <a:ext cx="2633472" cy="1865376"/>
          </a:xfrm>
          <a:prstGeom prst="roundRect">
            <a:avLst>
              <a:gd name="adj" fmla="val 588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8"/>
          <p:cNvSpPr/>
          <p:nvPr/>
        </p:nvSpPr>
        <p:spPr>
          <a:xfrm>
            <a:off x="4480560" y="1216152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Active MemTable</a:t>
            </a:r>
            <a:endParaRPr lang="en-US" sz="1700" dirty="0"/>
          </a:p>
        </p:txBody>
      </p:sp>
      <p:sp>
        <p:nvSpPr>
          <p:cNvPr id="9" name="Shape 12"/>
          <p:cNvSpPr/>
          <p:nvPr/>
        </p:nvSpPr>
        <p:spPr>
          <a:xfrm>
            <a:off x="7360920" y="941832"/>
            <a:ext cx="4315968" cy="4892040"/>
          </a:xfrm>
          <a:prstGeom prst="roundRect">
            <a:avLst>
              <a:gd name="adj" fmla="val 2542"/>
            </a:avLst>
          </a:prstGeom>
          <a:solidFill>
            <a:srgbClr val="FCFDFE"/>
          </a:solidFill>
          <a:ln w="15240">
            <a:solidFill>
              <a:srgbClr val="D4DA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13"/>
          <p:cNvSpPr/>
          <p:nvPr/>
        </p:nvSpPr>
        <p:spPr>
          <a:xfrm>
            <a:off x="7571232" y="1097280"/>
            <a:ext cx="3840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Disk: immutable SSTables</a:t>
            </a:r>
            <a:endParaRPr lang="en-US" sz="1900" dirty="0"/>
          </a:p>
        </p:txBody>
      </p:sp>
      <p:sp>
        <p:nvSpPr>
          <p:cNvPr id="11" name="Text 14"/>
          <p:cNvSpPr/>
          <p:nvPr/>
        </p:nvSpPr>
        <p:spPr>
          <a:xfrm>
            <a:off x="7571232" y="186537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L0</a:t>
            </a:r>
            <a:endParaRPr lang="en-US" sz="1600" dirty="0"/>
          </a:p>
        </p:txBody>
      </p:sp>
      <p:sp>
        <p:nvSpPr>
          <p:cNvPr id="12" name="Text 15"/>
          <p:cNvSpPr/>
          <p:nvPr/>
        </p:nvSpPr>
        <p:spPr>
          <a:xfrm>
            <a:off x="7571232" y="3538728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</a:t>
            </a:r>
            <a:endParaRPr lang="en-US" sz="1600" dirty="0"/>
          </a:p>
        </p:txBody>
      </p:sp>
      <p:sp>
        <p:nvSpPr>
          <p:cNvPr id="13" name="Text 16"/>
          <p:cNvSpPr/>
          <p:nvPr/>
        </p:nvSpPr>
        <p:spPr>
          <a:xfrm>
            <a:off x="7571232" y="497433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L2</a:t>
            </a:r>
            <a:endParaRPr lang="en-US" sz="1600" dirty="0"/>
          </a:p>
        </p:txBody>
      </p:sp>
      <p:sp>
        <p:nvSpPr>
          <p:cNvPr id="14" name="Shape 17"/>
          <p:cNvSpPr/>
          <p:nvPr/>
        </p:nvSpPr>
        <p:spPr>
          <a:xfrm>
            <a:off x="8028432" y="2039112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8"/>
          <p:cNvSpPr/>
          <p:nvPr/>
        </p:nvSpPr>
        <p:spPr>
          <a:xfrm>
            <a:off x="8028432" y="3712464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9"/>
          <p:cNvSpPr/>
          <p:nvPr/>
        </p:nvSpPr>
        <p:spPr>
          <a:xfrm>
            <a:off x="8028432" y="5138928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20"/>
          <p:cNvSpPr/>
          <p:nvPr/>
        </p:nvSpPr>
        <p:spPr>
          <a:xfrm>
            <a:off x="502920" y="4754880"/>
            <a:ext cx="6373368" cy="1078992"/>
          </a:xfrm>
          <a:prstGeom prst="roundRect">
            <a:avLst>
              <a:gd name="adj" fmla="val 10169"/>
            </a:avLst>
          </a:prstGeom>
          <a:solidFill>
            <a:srgbClr val="FFFFFF"/>
          </a:solidFill>
          <a:ln w="1524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21"/>
          <p:cNvSpPr/>
          <p:nvPr/>
        </p:nvSpPr>
        <p:spPr>
          <a:xfrm>
            <a:off x="758952" y="4919472"/>
            <a:ext cx="58795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700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SSTable #5: the Bloom filter says definitely absent for D.</a:t>
            </a:r>
            <a:endParaRPr lang="en-US" sz="1700" dirty="0"/>
          </a:p>
        </p:txBody>
      </p:sp>
      <p:sp>
        <p:nvSpPr>
          <p:cNvPr id="19" name="Text 22"/>
          <p:cNvSpPr/>
          <p:nvPr/>
        </p:nvSpPr>
        <p:spPr>
          <a:xfrm>
            <a:off x="758952" y="5524500"/>
            <a:ext cx="5879592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Skip this file’s index and data. Continue to the other L0 file.</a:t>
            </a:r>
            <a:endParaRPr lang="en-US" sz="1100" dirty="0"/>
          </a:p>
        </p:txBody>
      </p:sp>
      <p:sp>
        <p:nvSpPr>
          <p:cNvPr id="20" name="Shape 28"/>
          <p:cNvSpPr/>
          <p:nvPr/>
        </p:nvSpPr>
        <p:spPr>
          <a:xfrm>
            <a:off x="8183880" y="3971925"/>
            <a:ext cx="1426464" cy="847725"/>
          </a:xfrm>
          <a:prstGeom prst="roundRect">
            <a:avLst>
              <a:gd name="adj" fmla="val 1184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29"/>
          <p:cNvSpPr/>
          <p:nvPr/>
        </p:nvSpPr>
        <p:spPr>
          <a:xfrm>
            <a:off x="8275320" y="4029075"/>
            <a:ext cx="1243584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 file A</a:t>
            </a:r>
            <a:endParaRPr lang="en-US" sz="1100" dirty="0"/>
          </a:p>
        </p:txBody>
      </p:sp>
      <p:sp>
        <p:nvSpPr>
          <p:cNvPr id="22" name="Text 30"/>
          <p:cNvSpPr/>
          <p:nvPr/>
        </p:nvSpPr>
        <p:spPr>
          <a:xfrm>
            <a:off x="8275320" y="4514850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23" name="Text 31"/>
          <p:cNvSpPr/>
          <p:nvPr/>
        </p:nvSpPr>
        <p:spPr>
          <a:xfrm>
            <a:off x="8275320" y="42005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A:12 C:11</a:t>
            </a:r>
            <a:endParaRPr lang="en-US" sz="1000" dirty="0"/>
          </a:p>
        </p:txBody>
      </p:sp>
      <p:sp>
        <p:nvSpPr>
          <p:cNvPr id="24" name="Shape 32"/>
          <p:cNvSpPr/>
          <p:nvPr/>
        </p:nvSpPr>
        <p:spPr>
          <a:xfrm>
            <a:off x="9756648" y="3971925"/>
            <a:ext cx="1426464" cy="847725"/>
          </a:xfrm>
          <a:prstGeom prst="roundRect">
            <a:avLst>
              <a:gd name="adj" fmla="val 1184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33"/>
          <p:cNvSpPr/>
          <p:nvPr/>
        </p:nvSpPr>
        <p:spPr>
          <a:xfrm>
            <a:off x="9848088" y="4029075"/>
            <a:ext cx="1243584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 file B</a:t>
            </a:r>
            <a:endParaRPr lang="en-US" sz="1100" dirty="0"/>
          </a:p>
        </p:txBody>
      </p:sp>
      <p:sp>
        <p:nvSpPr>
          <p:cNvPr id="26" name="Text 34"/>
          <p:cNvSpPr/>
          <p:nvPr/>
        </p:nvSpPr>
        <p:spPr>
          <a:xfrm>
            <a:off x="9848088" y="4514850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27" name="Text 35"/>
          <p:cNvSpPr/>
          <p:nvPr/>
        </p:nvSpPr>
        <p:spPr>
          <a:xfrm>
            <a:off x="9848088" y="42005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H:2 K:6</a:t>
            </a:r>
            <a:endParaRPr lang="en-US" sz="1000" dirty="0"/>
          </a:p>
        </p:txBody>
      </p:sp>
      <p:sp>
        <p:nvSpPr>
          <p:cNvPr id="28" name="Text 36"/>
          <p:cNvSpPr/>
          <p:nvPr/>
        </p:nvSpPr>
        <p:spPr>
          <a:xfrm>
            <a:off x="8247888" y="4876800"/>
            <a:ext cx="28895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F6F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non-overlapping ranges</a:t>
            </a:r>
            <a:endParaRPr lang="en-US" sz="1100" dirty="0"/>
          </a:p>
        </p:txBody>
      </p:sp>
      <p:sp>
        <p:nvSpPr>
          <p:cNvPr id="29" name="Text 37">
            <a:hlinkClick r:id="rId3" action="ppaction://hlinksldjump" tooltip="← Back"/>
          </p:cNvPr>
          <p:cNvSpPr/>
          <p:nvPr/>
        </p:nvSpPr>
        <p:spPr>
          <a:xfrm>
            <a:off x="502920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 action="ppaction://hlinksldjump" tooltip="← Bac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← Back</a:t>
            </a:r>
            <a:endParaRPr lang="en-US" sz="1050" dirty="0"/>
          </a:p>
        </p:txBody>
      </p:sp>
      <p:sp>
        <p:nvSpPr>
          <p:cNvPr id="30" name="Text 38">
            <a:hlinkClick r:id="rId4" action="ppaction://hlinksldjump" tooltip="Reset"/>
          </p:cNvPr>
          <p:cNvSpPr/>
          <p:nvPr/>
        </p:nvSpPr>
        <p:spPr>
          <a:xfrm>
            <a:off x="1243584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 action="ppaction://hlinksldjump" tooltip="Rese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Reset</a:t>
            </a:r>
            <a:endParaRPr lang="en-US" sz="1050" dirty="0"/>
          </a:p>
        </p:txBody>
      </p:sp>
      <p:sp>
        <p:nvSpPr>
          <p:cNvPr id="31" name="Text 39">
            <a:hlinkClick r:id="rId5" action="ppaction://hlinksldjump" tooltip="Check L0 #4"/>
          </p:cNvPr>
          <p:cNvSpPr/>
          <p:nvPr/>
        </p:nvSpPr>
        <p:spPr>
          <a:xfrm>
            <a:off x="4238625" y="6038850"/>
            <a:ext cx="2638425" cy="447675"/>
          </a:xfrm>
          <a:prstGeom prst="rect">
            <a:avLst/>
          </a:prstGeom>
          <a:solidFill>
            <a:srgbClr val="2E70FA"/>
          </a:solidFill>
          <a:ln w="12700">
            <a:solidFill>
              <a:srgbClr val="2E70F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u="sng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5" action="ppaction://hlinksldjump" tooltip="Check L0 #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Check L0 #4</a:t>
            </a:r>
            <a:endParaRPr lang="en-US" sz="1500" dirty="0"/>
          </a:p>
        </p:txBody>
      </p:sp>
      <p:sp>
        <p:nvSpPr>
          <p:cNvPr id="32" name="Text 40"/>
          <p:cNvSpPr/>
          <p:nvPr/>
        </p:nvSpPr>
        <p:spPr>
          <a:xfrm>
            <a:off x="5667375" y="6581775"/>
            <a:ext cx="120967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50" dirty="0">
                <a:solidFill>
                  <a:srgbClr val="8B96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57 / 63</a:t>
            </a:r>
            <a:endParaRPr lang="en-US" sz="950" dirty="0"/>
          </a:p>
        </p:txBody>
      </p:sp>
      <p:sp>
        <p:nvSpPr>
          <p:cNvPr id="33" name="Shape 7"/>
          <p:cNvSpPr/>
          <p:nvPr/>
        </p:nvSpPr>
        <p:spPr>
          <a:xfrm>
            <a:off x="4238625" y="3086100"/>
            <a:ext cx="2638425" cy="1495425"/>
          </a:xfrm>
          <a:prstGeom prst="roundRect">
            <a:avLst>
              <a:gd name="adj" fmla="val 5882"/>
            </a:avLst>
          </a:prstGeom>
          <a:solidFill>
            <a:srgbClr val="FFF2DC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8"/>
          <p:cNvSpPr/>
          <p:nvPr/>
        </p:nvSpPr>
        <p:spPr>
          <a:xfrm>
            <a:off x="4333875" y="3181350"/>
            <a:ext cx="2447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Immutable MemTable</a:t>
            </a:r>
            <a:endParaRPr lang="en-US" sz="1600" dirty="0"/>
          </a:p>
        </p:txBody>
      </p:sp>
      <p:sp>
        <p:nvSpPr>
          <p:cNvPr id="35" name="Text 30"/>
          <p:cNvSpPr/>
          <p:nvPr/>
        </p:nvSpPr>
        <p:spPr>
          <a:xfrm>
            <a:off x="8275320" y="4657725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9848088" y="4657725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37" name="Text 9"/>
          <p:cNvSpPr/>
          <p:nvPr/>
        </p:nvSpPr>
        <p:spPr>
          <a:xfrm>
            <a:off x="7553325" y="5334000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filter: definitely absent or possibly present</a:t>
            </a:r>
            <a:endParaRPr lang="en-US" sz="1000" dirty="0"/>
          </a:p>
        </p:txBody>
      </p:sp>
      <p:sp>
        <p:nvSpPr>
          <p:cNvPr id="38" name="Text 9"/>
          <p:cNvSpPr/>
          <p:nvPr/>
        </p:nvSpPr>
        <p:spPr>
          <a:xfrm>
            <a:off x="7553325" y="5553075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file: key to position in the data file</a:t>
            </a:r>
            <a:endParaRPr lang="en-US" sz="1000" dirty="0"/>
          </a:p>
        </p:txBody>
      </p:sp>
      <p:sp>
        <p:nvSpPr>
          <p:cNvPr id="39" name="Text 31"/>
          <p:cNvSpPr/>
          <p:nvPr/>
        </p:nvSpPr>
        <p:spPr>
          <a:xfrm>
            <a:off x="8275320" y="43529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D:8 F:9</a:t>
            </a:r>
            <a:endParaRPr lang="en-US" sz="1000" dirty="0"/>
          </a:p>
        </p:txBody>
      </p:sp>
      <p:sp>
        <p:nvSpPr>
          <p:cNvPr id="40" name="Text 35"/>
          <p:cNvSpPr/>
          <p:nvPr/>
        </p:nvSpPr>
        <p:spPr>
          <a:xfrm>
            <a:off x="9848088" y="43529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L:7 M:5</a:t>
            </a:r>
            <a:endParaRPr lang="en-US" sz="1000" dirty="0"/>
          </a:p>
        </p:txBody>
      </p:sp>
      <p:sp>
        <p:nvSpPr>
          <p:cNvPr id="41" name="Shape 24"/>
          <p:cNvSpPr/>
          <p:nvPr/>
        </p:nvSpPr>
        <p:spPr>
          <a:xfrm>
            <a:off x="8048625" y="2200275"/>
            <a:ext cx="1619250" cy="1047750"/>
          </a:xfrm>
          <a:prstGeom prst="roundRect">
            <a:avLst>
              <a:gd name="adj" fmla="val 11842"/>
            </a:avLst>
          </a:prstGeom>
          <a:solidFill>
            <a:srgbClr val="FFF2DC"/>
          </a:solidFill>
          <a:ln w="15240">
            <a:solidFill>
              <a:srgbClr val="E9A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2" name="Text 8"/>
          <p:cNvSpPr/>
          <p:nvPr/>
        </p:nvSpPr>
        <p:spPr>
          <a:xfrm>
            <a:off x="8124825" y="2247900"/>
            <a:ext cx="1485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SSTable #5 (newest)</a:t>
            </a:r>
            <a:endParaRPr lang="en-US" sz="1100" dirty="0"/>
          </a:p>
        </p:txBody>
      </p:sp>
      <p:sp>
        <p:nvSpPr>
          <p:cNvPr id="43" name="Text 9"/>
          <p:cNvSpPr/>
          <p:nvPr/>
        </p:nvSpPr>
        <p:spPr>
          <a:xfrm>
            <a:off x="8124825" y="2466975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A:30 H:31</a:t>
            </a:r>
            <a:endParaRPr lang="en-US" sz="1200" dirty="0"/>
          </a:p>
        </p:txBody>
      </p:sp>
      <p:sp>
        <p:nvSpPr>
          <p:cNvPr id="44" name="Text 9"/>
          <p:cNvSpPr/>
          <p:nvPr/>
        </p:nvSpPr>
        <p:spPr>
          <a:xfrm>
            <a:off x="8124825" y="2647950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K:32</a:t>
            </a:r>
            <a:endParaRPr lang="en-US" sz="1200" dirty="0"/>
          </a:p>
        </p:txBody>
      </p:sp>
      <p:sp>
        <p:nvSpPr>
          <p:cNvPr id="45" name="Text 9"/>
          <p:cNvSpPr/>
          <p:nvPr/>
        </p:nvSpPr>
        <p:spPr>
          <a:xfrm>
            <a:off x="8124825" y="284797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BF: definitely absent</a:t>
            </a:r>
            <a:endParaRPr lang="en-US" sz="1000" dirty="0"/>
          </a:p>
        </p:txBody>
      </p:sp>
      <p:sp>
        <p:nvSpPr>
          <p:cNvPr id="46" name="Text 9"/>
          <p:cNvSpPr/>
          <p:nvPr/>
        </p:nvSpPr>
        <p:spPr>
          <a:xfrm>
            <a:off x="8124825" y="301942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Index: skipped</a:t>
            </a:r>
            <a:endParaRPr lang="en-US" sz="1000" dirty="0"/>
          </a:p>
        </p:txBody>
      </p:sp>
      <p:sp>
        <p:nvSpPr>
          <p:cNvPr id="47" name="Shape 24"/>
          <p:cNvSpPr/>
          <p:nvPr/>
        </p:nvSpPr>
        <p:spPr>
          <a:xfrm>
            <a:off x="9810750" y="2200275"/>
            <a:ext cx="1619250" cy="1047750"/>
          </a:xfrm>
          <a:prstGeom prst="roundRect">
            <a:avLst>
              <a:gd name="adj" fmla="val 11842"/>
            </a:avLst>
          </a:prstGeom>
          <a:solidFill>
            <a:srgbClr val="E5F6EF"/>
          </a:solidFill>
          <a:ln w="15240">
            <a:solidFill>
              <a:srgbClr val="9CDB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8" name="Text 8"/>
          <p:cNvSpPr/>
          <p:nvPr/>
        </p:nvSpPr>
        <p:spPr>
          <a:xfrm>
            <a:off x="9886950" y="2247900"/>
            <a:ext cx="1485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SSTable #4</a:t>
            </a:r>
            <a:endParaRPr lang="en-US" sz="1100" dirty="0"/>
          </a:p>
        </p:txBody>
      </p:sp>
      <p:sp>
        <p:nvSpPr>
          <p:cNvPr id="49" name="Text 9"/>
          <p:cNvSpPr/>
          <p:nvPr/>
        </p:nvSpPr>
        <p:spPr>
          <a:xfrm>
            <a:off x="9886950" y="2466975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C:21 F:22</a:t>
            </a:r>
            <a:endParaRPr lang="en-US" sz="1200" dirty="0"/>
          </a:p>
        </p:txBody>
      </p:sp>
      <p:sp>
        <p:nvSpPr>
          <p:cNvPr id="50" name="Text 9"/>
          <p:cNvSpPr/>
          <p:nvPr/>
        </p:nvSpPr>
        <p:spPr>
          <a:xfrm>
            <a:off x="9886950" y="2647950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H:20</a:t>
            </a:r>
            <a:endParaRPr lang="en-US" sz="1200" dirty="0"/>
          </a:p>
        </p:txBody>
      </p:sp>
      <p:sp>
        <p:nvSpPr>
          <p:cNvPr id="51" name="Text 9"/>
          <p:cNvSpPr/>
          <p:nvPr/>
        </p:nvSpPr>
        <p:spPr>
          <a:xfrm>
            <a:off x="9886950" y="284797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52" name="Text 9"/>
          <p:cNvSpPr/>
          <p:nvPr/>
        </p:nvSpPr>
        <p:spPr>
          <a:xfrm>
            <a:off x="9886950" y="301942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53" name="Text 8"/>
          <p:cNvSpPr/>
          <p:nvPr/>
        </p:nvSpPr>
        <p:spPr>
          <a:xfrm>
            <a:off x="504825" y="3095625"/>
            <a:ext cx="32861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 path</a:t>
            </a:r>
            <a:endParaRPr lang="en-US" sz="1600" dirty="0"/>
          </a:p>
        </p:txBody>
      </p:sp>
      <p:sp>
        <p:nvSpPr>
          <p:cNvPr id="54" name="Text 9"/>
          <p:cNvSpPr/>
          <p:nvPr/>
        </p:nvSpPr>
        <p:spPr>
          <a:xfrm>
            <a:off x="504825" y="3467100"/>
            <a:ext cx="3286125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 D</a:t>
            </a:r>
            <a:endParaRPr lang="en-US" sz="1300" dirty="0"/>
          </a:p>
        </p:txBody>
      </p:sp>
      <p:sp>
        <p:nvSpPr>
          <p:cNvPr id="55" name="Text 9"/>
          <p:cNvSpPr/>
          <p:nvPr/>
        </p:nvSpPr>
        <p:spPr>
          <a:xfrm>
            <a:off x="504825" y="3724275"/>
            <a:ext cx="3286125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RAM: miss</a:t>
            </a:r>
            <a:endParaRPr lang="en-US" sz="1300" dirty="0"/>
          </a:p>
        </p:txBody>
      </p:sp>
      <p:sp>
        <p:nvSpPr>
          <p:cNvPr id="56" name="Text 9"/>
          <p:cNvSpPr/>
          <p:nvPr/>
        </p:nvSpPr>
        <p:spPr>
          <a:xfrm>
            <a:off x="504825" y="3981450"/>
            <a:ext cx="3286125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L0 #5: negative</a:t>
            </a:r>
            <a:endParaRPr lang="en-US" sz="1300" dirty="0"/>
          </a:p>
        </p:txBody>
      </p:sp>
      <p:sp>
        <p:nvSpPr>
          <p:cNvPr id="57" name="Text 9"/>
          <p:cNvSpPr/>
          <p:nvPr/>
        </p:nvSpPr>
        <p:spPr>
          <a:xfrm>
            <a:off x="4295775" y="3495675"/>
            <a:ext cx="25241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Frozen MemTable</a:t>
            </a:r>
            <a:endParaRPr lang="en-US" sz="1000" dirty="0"/>
          </a:p>
        </p:txBody>
      </p:sp>
      <p:sp>
        <p:nvSpPr>
          <p:cNvPr id="58" name="Skiplist link"/>
          <p:cNvSpPr/>
          <p:nvPr/>
        </p:nvSpPr>
        <p:spPr>
          <a:xfrm>
            <a:off x="4772025" y="22574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9" name="Skiplist link"/>
          <p:cNvSpPr/>
          <p:nvPr/>
        </p:nvSpPr>
        <p:spPr>
          <a:xfrm>
            <a:off x="4772025" y="201930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0" name="Skiplist link"/>
          <p:cNvSpPr/>
          <p:nvPr/>
        </p:nvSpPr>
        <p:spPr>
          <a:xfrm>
            <a:off x="5276850" y="22574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1" name="Skiplist link"/>
          <p:cNvSpPr/>
          <p:nvPr/>
        </p:nvSpPr>
        <p:spPr>
          <a:xfrm>
            <a:off x="5276850" y="201930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2" name="Skiplist link"/>
          <p:cNvSpPr/>
          <p:nvPr/>
        </p:nvSpPr>
        <p:spPr>
          <a:xfrm>
            <a:off x="4524375" y="193357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3" name="Skiplist link"/>
          <p:cNvSpPr/>
          <p:nvPr/>
        </p:nvSpPr>
        <p:spPr>
          <a:xfrm>
            <a:off x="4962525" y="193357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4" name="Skiplist link"/>
          <p:cNvSpPr/>
          <p:nvPr/>
        </p:nvSpPr>
        <p:spPr>
          <a:xfrm>
            <a:off x="5467350" y="1933575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5" name="Text 9"/>
          <p:cNvSpPr/>
          <p:nvPr/>
        </p:nvSpPr>
        <p:spPr>
          <a:xfrm>
            <a:off x="4286250" y="184785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66" name="Text 9"/>
          <p:cNvSpPr/>
          <p:nvPr/>
        </p:nvSpPr>
        <p:spPr>
          <a:xfrm>
            <a:off x="4581525" y="184785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900" dirty="0"/>
          </a:p>
        </p:txBody>
      </p:sp>
      <p:sp>
        <p:nvSpPr>
          <p:cNvPr id="67" name="Text 9"/>
          <p:cNvSpPr/>
          <p:nvPr/>
        </p:nvSpPr>
        <p:spPr>
          <a:xfrm>
            <a:off x="5086350" y="184785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68" name="Text 9"/>
          <p:cNvSpPr/>
          <p:nvPr/>
        </p:nvSpPr>
        <p:spPr>
          <a:xfrm>
            <a:off x="6657975" y="184785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69" name="Skiplist link"/>
          <p:cNvSpPr/>
          <p:nvPr/>
        </p:nvSpPr>
        <p:spPr>
          <a:xfrm>
            <a:off x="4524375" y="2171700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0" name="Skiplist link"/>
          <p:cNvSpPr/>
          <p:nvPr/>
        </p:nvSpPr>
        <p:spPr>
          <a:xfrm>
            <a:off x="4962525" y="2171700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1" name="Skiplist link"/>
          <p:cNvSpPr/>
          <p:nvPr/>
        </p:nvSpPr>
        <p:spPr>
          <a:xfrm>
            <a:off x="5467350" y="2171700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2" name="Text 9"/>
          <p:cNvSpPr/>
          <p:nvPr/>
        </p:nvSpPr>
        <p:spPr>
          <a:xfrm>
            <a:off x="4286250" y="20859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73" name="Text 9"/>
          <p:cNvSpPr/>
          <p:nvPr/>
        </p:nvSpPr>
        <p:spPr>
          <a:xfrm>
            <a:off x="4581525" y="20859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900" dirty="0"/>
          </a:p>
        </p:txBody>
      </p:sp>
      <p:sp>
        <p:nvSpPr>
          <p:cNvPr id="74" name="Text 9"/>
          <p:cNvSpPr/>
          <p:nvPr/>
        </p:nvSpPr>
        <p:spPr>
          <a:xfrm>
            <a:off x="5086350" y="20859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75" name="Text 9"/>
          <p:cNvSpPr/>
          <p:nvPr/>
        </p:nvSpPr>
        <p:spPr>
          <a:xfrm>
            <a:off x="6657975" y="20859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76" name="Skiplist link"/>
          <p:cNvSpPr/>
          <p:nvPr/>
        </p:nvSpPr>
        <p:spPr>
          <a:xfrm>
            <a:off x="4524375" y="240982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7" name="Skiplist link"/>
          <p:cNvSpPr/>
          <p:nvPr/>
        </p:nvSpPr>
        <p:spPr>
          <a:xfrm>
            <a:off x="4962525" y="240982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8" name="Skiplist link"/>
          <p:cNvSpPr/>
          <p:nvPr/>
        </p:nvSpPr>
        <p:spPr>
          <a:xfrm>
            <a:off x="5467350" y="2409825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9" name="Text 9"/>
          <p:cNvSpPr/>
          <p:nvPr/>
        </p:nvSpPr>
        <p:spPr>
          <a:xfrm>
            <a:off x="4286250" y="23241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80" name="Text 9"/>
          <p:cNvSpPr/>
          <p:nvPr/>
        </p:nvSpPr>
        <p:spPr>
          <a:xfrm>
            <a:off x="4581525" y="23241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A:60</a:t>
            </a:r>
            <a:endParaRPr lang="en-US" sz="900" dirty="0"/>
          </a:p>
        </p:txBody>
      </p:sp>
      <p:sp>
        <p:nvSpPr>
          <p:cNvPr id="81" name="Text 9"/>
          <p:cNvSpPr/>
          <p:nvPr/>
        </p:nvSpPr>
        <p:spPr>
          <a:xfrm>
            <a:off x="5086350" y="23241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M:60</a:t>
            </a:r>
            <a:endParaRPr lang="en-US" sz="900" dirty="0"/>
          </a:p>
        </p:txBody>
      </p:sp>
      <p:sp>
        <p:nvSpPr>
          <p:cNvPr id="82" name="Text 9"/>
          <p:cNvSpPr/>
          <p:nvPr/>
        </p:nvSpPr>
        <p:spPr>
          <a:xfrm>
            <a:off x="6657975" y="23241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83" name="Skiplist link"/>
          <p:cNvSpPr/>
          <p:nvPr/>
        </p:nvSpPr>
        <p:spPr>
          <a:xfrm>
            <a:off x="4772025" y="421005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4" name="Skiplist link"/>
          <p:cNvSpPr/>
          <p:nvPr/>
        </p:nvSpPr>
        <p:spPr>
          <a:xfrm>
            <a:off x="5276850" y="421005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5" name="Skiplist link"/>
          <p:cNvSpPr/>
          <p:nvPr/>
        </p:nvSpPr>
        <p:spPr>
          <a:xfrm>
            <a:off x="5276850" y="39719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6" name="Skiplist link"/>
          <p:cNvSpPr/>
          <p:nvPr/>
        </p:nvSpPr>
        <p:spPr>
          <a:xfrm>
            <a:off x="4524375" y="3886200"/>
            <a:ext cx="56197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7" name="Skiplist link"/>
          <p:cNvSpPr/>
          <p:nvPr/>
        </p:nvSpPr>
        <p:spPr>
          <a:xfrm>
            <a:off x="5467350" y="3886200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8" name="Text 9"/>
          <p:cNvSpPr/>
          <p:nvPr/>
        </p:nvSpPr>
        <p:spPr>
          <a:xfrm>
            <a:off x="4286250" y="38004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89" name="Text 9"/>
          <p:cNvSpPr/>
          <p:nvPr/>
        </p:nvSpPr>
        <p:spPr>
          <a:xfrm>
            <a:off x="5086350" y="38004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90" name="Text 9"/>
          <p:cNvSpPr/>
          <p:nvPr/>
        </p:nvSpPr>
        <p:spPr>
          <a:xfrm>
            <a:off x="6657975" y="38004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91" name="Skiplist link"/>
          <p:cNvSpPr/>
          <p:nvPr/>
        </p:nvSpPr>
        <p:spPr>
          <a:xfrm>
            <a:off x="4524375" y="412432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2" name="Skiplist link"/>
          <p:cNvSpPr/>
          <p:nvPr/>
        </p:nvSpPr>
        <p:spPr>
          <a:xfrm>
            <a:off x="4962525" y="412432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3" name="Skiplist link"/>
          <p:cNvSpPr/>
          <p:nvPr/>
        </p:nvSpPr>
        <p:spPr>
          <a:xfrm>
            <a:off x="5467350" y="4124325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4" name="Text 9"/>
          <p:cNvSpPr/>
          <p:nvPr/>
        </p:nvSpPr>
        <p:spPr>
          <a:xfrm>
            <a:off x="4286250" y="40386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95" name="Text 9"/>
          <p:cNvSpPr/>
          <p:nvPr/>
        </p:nvSpPr>
        <p:spPr>
          <a:xfrm>
            <a:off x="4581525" y="40386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</a:t>
            </a:r>
            <a:endParaRPr lang="en-US" sz="900" dirty="0"/>
          </a:p>
        </p:txBody>
      </p:sp>
      <p:sp>
        <p:nvSpPr>
          <p:cNvPr id="96" name="Text 9"/>
          <p:cNvSpPr/>
          <p:nvPr/>
        </p:nvSpPr>
        <p:spPr>
          <a:xfrm>
            <a:off x="5086350" y="40386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97" name="Text 9"/>
          <p:cNvSpPr/>
          <p:nvPr/>
        </p:nvSpPr>
        <p:spPr>
          <a:xfrm>
            <a:off x="6657975" y="40386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98" name="Skiplist link"/>
          <p:cNvSpPr/>
          <p:nvPr/>
        </p:nvSpPr>
        <p:spPr>
          <a:xfrm>
            <a:off x="4524375" y="4362450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9" name="Skiplist link"/>
          <p:cNvSpPr/>
          <p:nvPr/>
        </p:nvSpPr>
        <p:spPr>
          <a:xfrm>
            <a:off x="4962525" y="4362450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0" name="Skiplist link"/>
          <p:cNvSpPr/>
          <p:nvPr/>
        </p:nvSpPr>
        <p:spPr>
          <a:xfrm>
            <a:off x="5467350" y="4362450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1" name="Text 9"/>
          <p:cNvSpPr/>
          <p:nvPr/>
        </p:nvSpPr>
        <p:spPr>
          <a:xfrm>
            <a:off x="4286250" y="427672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102" name="Text 9"/>
          <p:cNvSpPr/>
          <p:nvPr/>
        </p:nvSpPr>
        <p:spPr>
          <a:xfrm>
            <a:off x="4581525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H:50</a:t>
            </a:r>
            <a:endParaRPr lang="en-US" sz="900" dirty="0"/>
          </a:p>
        </p:txBody>
      </p:sp>
      <p:sp>
        <p:nvSpPr>
          <p:cNvPr id="103" name="Text 9"/>
          <p:cNvSpPr/>
          <p:nvPr/>
        </p:nvSpPr>
        <p:spPr>
          <a:xfrm>
            <a:off x="5086350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M:40</a:t>
            </a:r>
            <a:endParaRPr lang="en-US" sz="900" dirty="0"/>
          </a:p>
        </p:txBody>
      </p:sp>
      <p:sp>
        <p:nvSpPr>
          <p:cNvPr id="104" name="Text 9"/>
          <p:cNvSpPr/>
          <p:nvPr/>
        </p:nvSpPr>
        <p:spPr>
          <a:xfrm>
            <a:off x="6657975" y="427672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105" name="Read route"/>
          <p:cNvSpPr/>
          <p:nvPr/>
        </p:nvSpPr>
        <p:spPr>
          <a:xfrm>
            <a:off x="1924050" y="1743075"/>
            <a:ext cx="219075" cy="0"/>
          </a:xfrm>
          <a:prstGeom prst="line">
            <a:avLst/>
          </a:prstGeom>
          <a:ln w="25400">
            <a:solidFill>
              <a:srgbClr val="E49313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6" name="Read route"/>
          <p:cNvSpPr/>
          <p:nvPr/>
        </p:nvSpPr>
        <p:spPr>
          <a:xfrm flipV="1">
            <a:off x="2143125" y="857250"/>
            <a:ext cx="0" cy="885825"/>
          </a:xfrm>
          <a:prstGeom prst="line">
            <a:avLst/>
          </a:prstGeom>
          <a:ln w="25400">
            <a:solidFill>
              <a:srgbClr val="E49313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7" name="Read route"/>
          <p:cNvSpPr/>
          <p:nvPr/>
        </p:nvSpPr>
        <p:spPr>
          <a:xfrm>
            <a:off x="2143125" y="857250"/>
            <a:ext cx="4905375" cy="0"/>
          </a:xfrm>
          <a:prstGeom prst="line">
            <a:avLst/>
          </a:prstGeom>
          <a:ln w="25400">
            <a:solidFill>
              <a:srgbClr val="E49313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8" name="Read route"/>
          <p:cNvSpPr/>
          <p:nvPr/>
        </p:nvSpPr>
        <p:spPr>
          <a:xfrm>
            <a:off x="7048500" y="857250"/>
            <a:ext cx="0" cy="2076450"/>
          </a:xfrm>
          <a:prstGeom prst="line">
            <a:avLst/>
          </a:prstGeom>
          <a:ln w="25400">
            <a:solidFill>
              <a:srgbClr val="E49313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9" name="Read route"/>
          <p:cNvSpPr/>
          <p:nvPr/>
        </p:nvSpPr>
        <p:spPr>
          <a:xfrm>
            <a:off x="7048500" y="2933700"/>
            <a:ext cx="1000125" cy="0"/>
          </a:xfrm>
          <a:prstGeom prst="line">
            <a:avLst/>
          </a:prstGeom>
          <a:ln w="25400">
            <a:solidFill>
              <a:srgbClr val="E49313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10" name="Text 9"/>
          <p:cNvSpPr/>
          <p:nvPr/>
        </p:nvSpPr>
        <p:spPr>
          <a:xfrm>
            <a:off x="4480560" y="1527048"/>
            <a:ext cx="2148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Skiplist</a:t>
            </a:r>
            <a:endParaRPr lang="en-US" sz="1000" dirty="0"/>
          </a:p>
        </p:txBody>
      </p:sp>
      <p:sp>
        <p:nvSpPr>
          <p:cNvPr id="500" name="Rectangle 499">
            <a:extLst>
              <a:ext uri="{FF2B5EF4-FFF2-40B4-BE49-F238E27FC236}">
                <a16:creationId xmlns:a16="http://schemas.microsoft.com/office/drawing/2014/main" id="{99B52FA7-4EDA-4169-AA41-C264E93DC936}"/>
              </a:ext>
            </a:extLst>
          </p:cNvPr>
          <p:cNvSpPr>
            <a:spLocks noGrp="1"/>
          </p:cNvSpPr>
          <p:nvPr/>
        </p:nvSpPr>
        <p:spPr>
          <a:xfrm>
            <a:off x="514350" y="2562225"/>
            <a:ext cx="3286125" cy="4667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125">
                <a:solidFill>
                  <a:srgbClr val="66727F"/>
                </a:solidFill>
                <a:latin typeface="Arial"/>
                <a:ea typeface="Arial"/>
                <a:cs typeface="Arial"/>
              </a:defRPr>
            </a:pPr>
            <a:r>
              <a:rPr sz="1125">
                <a:solidFill>
                  <a:srgbClr val="66727F"/>
                </a:solidFill>
                <a:latin typeface="Arial"/>
                <a:ea typeface="Arial"/>
                <a:cs typeface="Arial"/>
              </a:rPr>
              <a:t>Same #5 filter as GET K and GET C.</a:t>
            </a:r>
          </a:p>
          <a:p>
            <a:pPr algn="ctr">
              <a:defRPr sz="1125">
                <a:solidFill>
                  <a:srgbClr val="66727F"/>
                </a:solidFill>
                <a:latin typeface="Arial"/>
                <a:ea typeface="Arial"/>
                <a:cs typeface="Arial"/>
              </a:defRPr>
            </a:pPr>
            <a:r>
              <a:rPr sz="1125">
                <a:solidFill>
                  <a:srgbClr val="66727F"/>
                </a:solidFill>
                <a:latin typeface="Arial"/>
                <a:ea typeface="Arial"/>
                <a:cs typeface="Arial"/>
              </a:rPr>
              <a:t>If cached, check it in RAM.</a:t>
            </a:r>
          </a:p>
        </p:txBody>
      </p:sp>
    </p:spTree>
  </p:cSld>
  <p:clrMapOvr>
    <a:masterClrMapping/>
  </p:clrMapOvr>
  <p:transition advClick="0"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1097280"/>
            <a:ext cx="1417320" cy="1298448"/>
          </a:xfrm>
          <a:prstGeom prst="roundRect">
            <a:avLst>
              <a:gd name="adj" fmla="val 8451"/>
            </a:avLst>
          </a:prstGeom>
          <a:solidFill>
            <a:srgbClr val="FFFFFF"/>
          </a:solidFill>
          <a:ln w="15240">
            <a:solidFill>
              <a:srgbClr val="C8D0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40080" y="1234440"/>
            <a:ext cx="1143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640080" y="1609344"/>
            <a:ext cx="1143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2F6F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GET(D)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40080" y="1975104"/>
            <a:ext cx="1143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orange: current lookup</a:t>
            </a:r>
            <a:endParaRPr lang="en-US" sz="900" dirty="0"/>
          </a:p>
        </p:txBody>
      </p:sp>
      <p:sp>
        <p:nvSpPr>
          <p:cNvPr id="6" name="Shape 7"/>
          <p:cNvSpPr/>
          <p:nvPr/>
        </p:nvSpPr>
        <p:spPr>
          <a:xfrm>
            <a:off x="4242816" y="1051560"/>
            <a:ext cx="2633472" cy="1865376"/>
          </a:xfrm>
          <a:prstGeom prst="roundRect">
            <a:avLst>
              <a:gd name="adj" fmla="val 588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8"/>
          <p:cNvSpPr/>
          <p:nvPr/>
        </p:nvSpPr>
        <p:spPr>
          <a:xfrm>
            <a:off x="4480560" y="1216152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Active MemTable</a:t>
            </a:r>
            <a:endParaRPr lang="en-US" sz="1700" dirty="0"/>
          </a:p>
        </p:txBody>
      </p:sp>
      <p:sp>
        <p:nvSpPr>
          <p:cNvPr id="9" name="Shape 12"/>
          <p:cNvSpPr/>
          <p:nvPr/>
        </p:nvSpPr>
        <p:spPr>
          <a:xfrm>
            <a:off x="7360920" y="941832"/>
            <a:ext cx="4315968" cy="4892040"/>
          </a:xfrm>
          <a:prstGeom prst="roundRect">
            <a:avLst>
              <a:gd name="adj" fmla="val 2542"/>
            </a:avLst>
          </a:prstGeom>
          <a:solidFill>
            <a:srgbClr val="FCFDFE"/>
          </a:solidFill>
          <a:ln w="15240">
            <a:solidFill>
              <a:srgbClr val="D4DA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13"/>
          <p:cNvSpPr/>
          <p:nvPr/>
        </p:nvSpPr>
        <p:spPr>
          <a:xfrm>
            <a:off x="7571232" y="1097280"/>
            <a:ext cx="3840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Disk: immutable SSTables</a:t>
            </a:r>
            <a:endParaRPr lang="en-US" sz="1900" dirty="0"/>
          </a:p>
        </p:txBody>
      </p:sp>
      <p:sp>
        <p:nvSpPr>
          <p:cNvPr id="11" name="Text 14"/>
          <p:cNvSpPr/>
          <p:nvPr/>
        </p:nvSpPr>
        <p:spPr>
          <a:xfrm>
            <a:off x="7571232" y="186537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L0</a:t>
            </a:r>
            <a:endParaRPr lang="en-US" sz="1600" dirty="0"/>
          </a:p>
        </p:txBody>
      </p:sp>
      <p:sp>
        <p:nvSpPr>
          <p:cNvPr id="12" name="Text 15"/>
          <p:cNvSpPr/>
          <p:nvPr/>
        </p:nvSpPr>
        <p:spPr>
          <a:xfrm>
            <a:off x="7571232" y="3538728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</a:t>
            </a:r>
            <a:endParaRPr lang="en-US" sz="1600" dirty="0"/>
          </a:p>
        </p:txBody>
      </p:sp>
      <p:sp>
        <p:nvSpPr>
          <p:cNvPr id="13" name="Text 16"/>
          <p:cNvSpPr/>
          <p:nvPr/>
        </p:nvSpPr>
        <p:spPr>
          <a:xfrm>
            <a:off x="7571232" y="497433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L2</a:t>
            </a:r>
            <a:endParaRPr lang="en-US" sz="1600" dirty="0"/>
          </a:p>
        </p:txBody>
      </p:sp>
      <p:sp>
        <p:nvSpPr>
          <p:cNvPr id="14" name="Shape 17"/>
          <p:cNvSpPr/>
          <p:nvPr/>
        </p:nvSpPr>
        <p:spPr>
          <a:xfrm>
            <a:off x="8028432" y="2039112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8"/>
          <p:cNvSpPr/>
          <p:nvPr/>
        </p:nvSpPr>
        <p:spPr>
          <a:xfrm>
            <a:off x="8028432" y="3712464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9"/>
          <p:cNvSpPr/>
          <p:nvPr/>
        </p:nvSpPr>
        <p:spPr>
          <a:xfrm>
            <a:off x="8028432" y="5138928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20"/>
          <p:cNvSpPr/>
          <p:nvPr/>
        </p:nvSpPr>
        <p:spPr>
          <a:xfrm>
            <a:off x="502920" y="4754880"/>
            <a:ext cx="6373368" cy="1078992"/>
          </a:xfrm>
          <a:prstGeom prst="roundRect">
            <a:avLst>
              <a:gd name="adj" fmla="val 10169"/>
            </a:avLst>
          </a:prstGeom>
          <a:solidFill>
            <a:srgbClr val="FFFFFF"/>
          </a:solidFill>
          <a:ln w="1524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21"/>
          <p:cNvSpPr/>
          <p:nvPr/>
        </p:nvSpPr>
        <p:spPr>
          <a:xfrm>
            <a:off x="758952" y="4919472"/>
            <a:ext cx="58795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700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SSTable #4: the Bloom filter also says definitely absent.</a:t>
            </a:r>
            <a:endParaRPr lang="en-US" sz="1700" dirty="0"/>
          </a:p>
        </p:txBody>
      </p:sp>
      <p:sp>
        <p:nvSpPr>
          <p:cNvPr id="19" name="Text 22"/>
          <p:cNvSpPr/>
          <p:nvPr/>
        </p:nvSpPr>
        <p:spPr>
          <a:xfrm>
            <a:off x="758952" y="5524500"/>
            <a:ext cx="5879592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Both L0 files have now been checked. Their indexes and data were skipped.</a:t>
            </a:r>
            <a:endParaRPr lang="en-US" sz="1100" dirty="0"/>
          </a:p>
        </p:txBody>
      </p:sp>
      <p:sp>
        <p:nvSpPr>
          <p:cNvPr id="20" name="Shape 28"/>
          <p:cNvSpPr/>
          <p:nvPr/>
        </p:nvSpPr>
        <p:spPr>
          <a:xfrm>
            <a:off x="8183880" y="3971925"/>
            <a:ext cx="1426464" cy="847725"/>
          </a:xfrm>
          <a:prstGeom prst="roundRect">
            <a:avLst>
              <a:gd name="adj" fmla="val 1184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29"/>
          <p:cNvSpPr/>
          <p:nvPr/>
        </p:nvSpPr>
        <p:spPr>
          <a:xfrm>
            <a:off x="8275320" y="4029075"/>
            <a:ext cx="1243584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 file A</a:t>
            </a:r>
            <a:endParaRPr lang="en-US" sz="1100" dirty="0"/>
          </a:p>
        </p:txBody>
      </p:sp>
      <p:sp>
        <p:nvSpPr>
          <p:cNvPr id="22" name="Text 30"/>
          <p:cNvSpPr/>
          <p:nvPr/>
        </p:nvSpPr>
        <p:spPr>
          <a:xfrm>
            <a:off x="8275320" y="4514850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23" name="Text 31"/>
          <p:cNvSpPr/>
          <p:nvPr/>
        </p:nvSpPr>
        <p:spPr>
          <a:xfrm>
            <a:off x="8275320" y="42005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A:12 C:11</a:t>
            </a:r>
            <a:endParaRPr lang="en-US" sz="1000" dirty="0"/>
          </a:p>
        </p:txBody>
      </p:sp>
      <p:sp>
        <p:nvSpPr>
          <p:cNvPr id="24" name="Shape 32"/>
          <p:cNvSpPr/>
          <p:nvPr/>
        </p:nvSpPr>
        <p:spPr>
          <a:xfrm>
            <a:off x="9756648" y="3971925"/>
            <a:ext cx="1426464" cy="847725"/>
          </a:xfrm>
          <a:prstGeom prst="roundRect">
            <a:avLst>
              <a:gd name="adj" fmla="val 1184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33"/>
          <p:cNvSpPr/>
          <p:nvPr/>
        </p:nvSpPr>
        <p:spPr>
          <a:xfrm>
            <a:off x="9848088" y="4029075"/>
            <a:ext cx="1243584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 file B</a:t>
            </a:r>
            <a:endParaRPr lang="en-US" sz="1100" dirty="0"/>
          </a:p>
        </p:txBody>
      </p:sp>
      <p:sp>
        <p:nvSpPr>
          <p:cNvPr id="26" name="Text 34"/>
          <p:cNvSpPr/>
          <p:nvPr/>
        </p:nvSpPr>
        <p:spPr>
          <a:xfrm>
            <a:off x="9848088" y="4514850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27" name="Text 35"/>
          <p:cNvSpPr/>
          <p:nvPr/>
        </p:nvSpPr>
        <p:spPr>
          <a:xfrm>
            <a:off x="9848088" y="42005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H:2 K:6</a:t>
            </a:r>
            <a:endParaRPr lang="en-US" sz="1000" dirty="0"/>
          </a:p>
        </p:txBody>
      </p:sp>
      <p:sp>
        <p:nvSpPr>
          <p:cNvPr id="28" name="Text 36"/>
          <p:cNvSpPr/>
          <p:nvPr/>
        </p:nvSpPr>
        <p:spPr>
          <a:xfrm>
            <a:off x="8247888" y="4876800"/>
            <a:ext cx="28895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F6F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non-overlapping ranges</a:t>
            </a:r>
            <a:endParaRPr lang="en-US" sz="1100" dirty="0"/>
          </a:p>
        </p:txBody>
      </p:sp>
      <p:sp>
        <p:nvSpPr>
          <p:cNvPr id="29" name="Text 37">
            <a:hlinkClick r:id="rId3" action="ppaction://hlinksldjump" tooltip="← Back"/>
          </p:cNvPr>
          <p:cNvSpPr/>
          <p:nvPr/>
        </p:nvSpPr>
        <p:spPr>
          <a:xfrm>
            <a:off x="502920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 action="ppaction://hlinksldjump" tooltip="← Bac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← Back</a:t>
            </a:r>
            <a:endParaRPr lang="en-US" sz="1050" dirty="0"/>
          </a:p>
        </p:txBody>
      </p:sp>
      <p:sp>
        <p:nvSpPr>
          <p:cNvPr id="30" name="Text 38">
            <a:hlinkClick r:id="rId4" action="ppaction://hlinksldjump" tooltip="Reset"/>
          </p:cNvPr>
          <p:cNvSpPr/>
          <p:nvPr/>
        </p:nvSpPr>
        <p:spPr>
          <a:xfrm>
            <a:off x="1243584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 action="ppaction://hlinksldjump" tooltip="Rese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Reset</a:t>
            </a:r>
            <a:endParaRPr lang="en-US" sz="1050" dirty="0"/>
          </a:p>
        </p:txBody>
      </p:sp>
      <p:sp>
        <p:nvSpPr>
          <p:cNvPr id="31" name="Text 39">
            <a:hlinkClick r:id="rId5" action="ppaction://hlinksldjump" tooltip="Check L1 file A"/>
          </p:cNvPr>
          <p:cNvSpPr/>
          <p:nvPr/>
        </p:nvSpPr>
        <p:spPr>
          <a:xfrm>
            <a:off x="4238625" y="6038850"/>
            <a:ext cx="2638425" cy="447675"/>
          </a:xfrm>
          <a:prstGeom prst="rect">
            <a:avLst/>
          </a:prstGeom>
          <a:solidFill>
            <a:srgbClr val="2E70FA"/>
          </a:solidFill>
          <a:ln w="12700">
            <a:solidFill>
              <a:srgbClr val="2E70F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u="sng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5" action="ppaction://hlinksldjump" tooltip="Check L1 file A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Check L1 file A</a:t>
            </a:r>
            <a:endParaRPr lang="en-US" sz="1500" dirty="0"/>
          </a:p>
        </p:txBody>
      </p:sp>
      <p:sp>
        <p:nvSpPr>
          <p:cNvPr id="32" name="Text 40"/>
          <p:cNvSpPr/>
          <p:nvPr/>
        </p:nvSpPr>
        <p:spPr>
          <a:xfrm>
            <a:off x="5667375" y="6581775"/>
            <a:ext cx="120967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50" dirty="0">
                <a:solidFill>
                  <a:srgbClr val="8B96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58 / 63</a:t>
            </a:r>
            <a:endParaRPr lang="en-US" sz="950" dirty="0"/>
          </a:p>
        </p:txBody>
      </p:sp>
      <p:sp>
        <p:nvSpPr>
          <p:cNvPr id="33" name="Shape 7"/>
          <p:cNvSpPr/>
          <p:nvPr/>
        </p:nvSpPr>
        <p:spPr>
          <a:xfrm>
            <a:off x="4238625" y="3086100"/>
            <a:ext cx="2638425" cy="1495425"/>
          </a:xfrm>
          <a:prstGeom prst="roundRect">
            <a:avLst>
              <a:gd name="adj" fmla="val 5882"/>
            </a:avLst>
          </a:prstGeom>
          <a:solidFill>
            <a:srgbClr val="FFF2DC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8"/>
          <p:cNvSpPr/>
          <p:nvPr/>
        </p:nvSpPr>
        <p:spPr>
          <a:xfrm>
            <a:off x="4333875" y="3181350"/>
            <a:ext cx="2447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Immutable MemTable</a:t>
            </a:r>
            <a:endParaRPr lang="en-US" sz="1600" dirty="0"/>
          </a:p>
        </p:txBody>
      </p:sp>
      <p:sp>
        <p:nvSpPr>
          <p:cNvPr id="35" name="Text 30"/>
          <p:cNvSpPr/>
          <p:nvPr/>
        </p:nvSpPr>
        <p:spPr>
          <a:xfrm>
            <a:off x="8275320" y="4657725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9848088" y="4657725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37" name="Text 9"/>
          <p:cNvSpPr/>
          <p:nvPr/>
        </p:nvSpPr>
        <p:spPr>
          <a:xfrm>
            <a:off x="7553325" y="5334000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filter: definitely absent or possibly present</a:t>
            </a:r>
            <a:endParaRPr lang="en-US" sz="1000" dirty="0"/>
          </a:p>
        </p:txBody>
      </p:sp>
      <p:sp>
        <p:nvSpPr>
          <p:cNvPr id="38" name="Text 9"/>
          <p:cNvSpPr/>
          <p:nvPr/>
        </p:nvSpPr>
        <p:spPr>
          <a:xfrm>
            <a:off x="7553325" y="5553075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file: key to position in the data file</a:t>
            </a:r>
            <a:endParaRPr lang="en-US" sz="1000" dirty="0"/>
          </a:p>
        </p:txBody>
      </p:sp>
      <p:sp>
        <p:nvSpPr>
          <p:cNvPr id="39" name="Text 31"/>
          <p:cNvSpPr/>
          <p:nvPr/>
        </p:nvSpPr>
        <p:spPr>
          <a:xfrm>
            <a:off x="8275320" y="43529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D:8 F:9</a:t>
            </a:r>
            <a:endParaRPr lang="en-US" sz="1000" dirty="0"/>
          </a:p>
        </p:txBody>
      </p:sp>
      <p:sp>
        <p:nvSpPr>
          <p:cNvPr id="40" name="Text 35"/>
          <p:cNvSpPr/>
          <p:nvPr/>
        </p:nvSpPr>
        <p:spPr>
          <a:xfrm>
            <a:off x="9848088" y="43529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L:7 M:5</a:t>
            </a:r>
            <a:endParaRPr lang="en-US" sz="1000" dirty="0"/>
          </a:p>
        </p:txBody>
      </p:sp>
      <p:sp>
        <p:nvSpPr>
          <p:cNvPr id="41" name="Shape 24"/>
          <p:cNvSpPr/>
          <p:nvPr/>
        </p:nvSpPr>
        <p:spPr>
          <a:xfrm>
            <a:off x="8048625" y="2200275"/>
            <a:ext cx="1619250" cy="1047750"/>
          </a:xfrm>
          <a:prstGeom prst="roundRect">
            <a:avLst>
              <a:gd name="adj" fmla="val 11842"/>
            </a:avLst>
          </a:prstGeom>
          <a:solidFill>
            <a:srgbClr val="E5F6EF"/>
          </a:solidFill>
          <a:ln w="15240">
            <a:solidFill>
              <a:srgbClr val="9CDB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2" name="Text 8"/>
          <p:cNvSpPr/>
          <p:nvPr/>
        </p:nvSpPr>
        <p:spPr>
          <a:xfrm>
            <a:off x="8124825" y="2247900"/>
            <a:ext cx="1485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SSTable #5 (newest)</a:t>
            </a:r>
            <a:endParaRPr lang="en-US" sz="1100" dirty="0"/>
          </a:p>
        </p:txBody>
      </p:sp>
      <p:sp>
        <p:nvSpPr>
          <p:cNvPr id="43" name="Text 9"/>
          <p:cNvSpPr/>
          <p:nvPr/>
        </p:nvSpPr>
        <p:spPr>
          <a:xfrm>
            <a:off x="8124825" y="2466975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A:30 H:31</a:t>
            </a:r>
            <a:endParaRPr lang="en-US" sz="1200" dirty="0"/>
          </a:p>
        </p:txBody>
      </p:sp>
      <p:sp>
        <p:nvSpPr>
          <p:cNvPr id="44" name="Text 9"/>
          <p:cNvSpPr/>
          <p:nvPr/>
        </p:nvSpPr>
        <p:spPr>
          <a:xfrm>
            <a:off x="8124825" y="2647950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K:32</a:t>
            </a:r>
            <a:endParaRPr lang="en-US" sz="1200" dirty="0"/>
          </a:p>
        </p:txBody>
      </p:sp>
      <p:sp>
        <p:nvSpPr>
          <p:cNvPr id="45" name="Text 9"/>
          <p:cNvSpPr/>
          <p:nvPr/>
        </p:nvSpPr>
        <p:spPr>
          <a:xfrm>
            <a:off x="8124825" y="284797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46" name="Text 9"/>
          <p:cNvSpPr/>
          <p:nvPr/>
        </p:nvSpPr>
        <p:spPr>
          <a:xfrm>
            <a:off x="8124825" y="301942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47" name="Shape 24"/>
          <p:cNvSpPr/>
          <p:nvPr/>
        </p:nvSpPr>
        <p:spPr>
          <a:xfrm>
            <a:off x="9810750" y="2200275"/>
            <a:ext cx="1619250" cy="1047750"/>
          </a:xfrm>
          <a:prstGeom prst="roundRect">
            <a:avLst>
              <a:gd name="adj" fmla="val 11842"/>
            </a:avLst>
          </a:prstGeom>
          <a:solidFill>
            <a:srgbClr val="FFF2DC"/>
          </a:solidFill>
          <a:ln w="15240">
            <a:solidFill>
              <a:srgbClr val="E9A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8" name="Text 8"/>
          <p:cNvSpPr/>
          <p:nvPr/>
        </p:nvSpPr>
        <p:spPr>
          <a:xfrm>
            <a:off x="9886950" y="2247900"/>
            <a:ext cx="1485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SSTable #4</a:t>
            </a:r>
            <a:endParaRPr lang="en-US" sz="1100" dirty="0"/>
          </a:p>
        </p:txBody>
      </p:sp>
      <p:sp>
        <p:nvSpPr>
          <p:cNvPr id="49" name="Text 9"/>
          <p:cNvSpPr/>
          <p:nvPr/>
        </p:nvSpPr>
        <p:spPr>
          <a:xfrm>
            <a:off x="9886950" y="2466975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C:21 F:22</a:t>
            </a:r>
            <a:endParaRPr lang="en-US" sz="1200" dirty="0"/>
          </a:p>
        </p:txBody>
      </p:sp>
      <p:sp>
        <p:nvSpPr>
          <p:cNvPr id="50" name="Text 9"/>
          <p:cNvSpPr/>
          <p:nvPr/>
        </p:nvSpPr>
        <p:spPr>
          <a:xfrm>
            <a:off x="9886950" y="2647950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H:20</a:t>
            </a:r>
            <a:endParaRPr lang="en-US" sz="1200" dirty="0"/>
          </a:p>
        </p:txBody>
      </p:sp>
      <p:sp>
        <p:nvSpPr>
          <p:cNvPr id="51" name="Text 9"/>
          <p:cNvSpPr/>
          <p:nvPr/>
        </p:nvSpPr>
        <p:spPr>
          <a:xfrm>
            <a:off x="9886950" y="284797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BF: definitely absent</a:t>
            </a:r>
            <a:endParaRPr lang="en-US" sz="1000" dirty="0"/>
          </a:p>
        </p:txBody>
      </p:sp>
      <p:sp>
        <p:nvSpPr>
          <p:cNvPr id="52" name="Text 9"/>
          <p:cNvSpPr/>
          <p:nvPr/>
        </p:nvSpPr>
        <p:spPr>
          <a:xfrm>
            <a:off x="9886950" y="301942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Index: skipped</a:t>
            </a:r>
            <a:endParaRPr lang="en-US" sz="1000" dirty="0"/>
          </a:p>
        </p:txBody>
      </p:sp>
      <p:sp>
        <p:nvSpPr>
          <p:cNvPr id="53" name="Text 8"/>
          <p:cNvSpPr/>
          <p:nvPr/>
        </p:nvSpPr>
        <p:spPr>
          <a:xfrm>
            <a:off x="504825" y="3095625"/>
            <a:ext cx="32861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 path</a:t>
            </a:r>
            <a:endParaRPr lang="en-US" sz="1600" dirty="0"/>
          </a:p>
        </p:txBody>
      </p:sp>
      <p:sp>
        <p:nvSpPr>
          <p:cNvPr id="54" name="Text 9"/>
          <p:cNvSpPr/>
          <p:nvPr/>
        </p:nvSpPr>
        <p:spPr>
          <a:xfrm>
            <a:off x="504825" y="3467100"/>
            <a:ext cx="3286125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 D</a:t>
            </a:r>
            <a:endParaRPr lang="en-US" sz="1300" dirty="0"/>
          </a:p>
        </p:txBody>
      </p:sp>
      <p:sp>
        <p:nvSpPr>
          <p:cNvPr id="55" name="Text 9"/>
          <p:cNvSpPr/>
          <p:nvPr/>
        </p:nvSpPr>
        <p:spPr>
          <a:xfrm>
            <a:off x="504825" y="3724275"/>
            <a:ext cx="3286125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L0 #5: negative</a:t>
            </a:r>
            <a:endParaRPr lang="en-US" sz="1300" dirty="0"/>
          </a:p>
        </p:txBody>
      </p:sp>
      <p:sp>
        <p:nvSpPr>
          <p:cNvPr id="56" name="Text 9"/>
          <p:cNvSpPr/>
          <p:nvPr/>
        </p:nvSpPr>
        <p:spPr>
          <a:xfrm>
            <a:off x="504825" y="3981450"/>
            <a:ext cx="3286125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L0 #4: negative</a:t>
            </a:r>
            <a:endParaRPr lang="en-US" sz="1300" dirty="0"/>
          </a:p>
        </p:txBody>
      </p:sp>
      <p:sp>
        <p:nvSpPr>
          <p:cNvPr id="57" name="Text 9"/>
          <p:cNvSpPr/>
          <p:nvPr/>
        </p:nvSpPr>
        <p:spPr>
          <a:xfrm>
            <a:off x="4295775" y="3495675"/>
            <a:ext cx="25241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Frozen MemTable</a:t>
            </a:r>
            <a:endParaRPr lang="en-US" sz="1000" dirty="0"/>
          </a:p>
        </p:txBody>
      </p:sp>
      <p:sp>
        <p:nvSpPr>
          <p:cNvPr id="58" name="Skiplist link"/>
          <p:cNvSpPr/>
          <p:nvPr/>
        </p:nvSpPr>
        <p:spPr>
          <a:xfrm>
            <a:off x="4772025" y="22574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9" name="Skiplist link"/>
          <p:cNvSpPr/>
          <p:nvPr/>
        </p:nvSpPr>
        <p:spPr>
          <a:xfrm>
            <a:off x="4772025" y="201930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0" name="Skiplist link"/>
          <p:cNvSpPr/>
          <p:nvPr/>
        </p:nvSpPr>
        <p:spPr>
          <a:xfrm>
            <a:off x="5276850" y="22574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1" name="Skiplist link"/>
          <p:cNvSpPr/>
          <p:nvPr/>
        </p:nvSpPr>
        <p:spPr>
          <a:xfrm>
            <a:off x="5276850" y="201930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2" name="Skiplist link"/>
          <p:cNvSpPr/>
          <p:nvPr/>
        </p:nvSpPr>
        <p:spPr>
          <a:xfrm>
            <a:off x="4524375" y="193357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3" name="Skiplist link"/>
          <p:cNvSpPr/>
          <p:nvPr/>
        </p:nvSpPr>
        <p:spPr>
          <a:xfrm>
            <a:off x="4962525" y="193357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4" name="Skiplist link"/>
          <p:cNvSpPr/>
          <p:nvPr/>
        </p:nvSpPr>
        <p:spPr>
          <a:xfrm>
            <a:off x="5467350" y="1933575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5" name="Text 9"/>
          <p:cNvSpPr/>
          <p:nvPr/>
        </p:nvSpPr>
        <p:spPr>
          <a:xfrm>
            <a:off x="4286250" y="184785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66" name="Text 9"/>
          <p:cNvSpPr/>
          <p:nvPr/>
        </p:nvSpPr>
        <p:spPr>
          <a:xfrm>
            <a:off x="4581525" y="184785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900" dirty="0"/>
          </a:p>
        </p:txBody>
      </p:sp>
      <p:sp>
        <p:nvSpPr>
          <p:cNvPr id="67" name="Text 9"/>
          <p:cNvSpPr/>
          <p:nvPr/>
        </p:nvSpPr>
        <p:spPr>
          <a:xfrm>
            <a:off x="5086350" y="184785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68" name="Text 9"/>
          <p:cNvSpPr/>
          <p:nvPr/>
        </p:nvSpPr>
        <p:spPr>
          <a:xfrm>
            <a:off x="6657975" y="184785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69" name="Skiplist link"/>
          <p:cNvSpPr/>
          <p:nvPr/>
        </p:nvSpPr>
        <p:spPr>
          <a:xfrm>
            <a:off x="4524375" y="2171700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0" name="Skiplist link"/>
          <p:cNvSpPr/>
          <p:nvPr/>
        </p:nvSpPr>
        <p:spPr>
          <a:xfrm>
            <a:off x="4962525" y="2171700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1" name="Skiplist link"/>
          <p:cNvSpPr/>
          <p:nvPr/>
        </p:nvSpPr>
        <p:spPr>
          <a:xfrm>
            <a:off x="5467350" y="2171700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2" name="Text 9"/>
          <p:cNvSpPr/>
          <p:nvPr/>
        </p:nvSpPr>
        <p:spPr>
          <a:xfrm>
            <a:off x="4286250" y="20859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73" name="Text 9"/>
          <p:cNvSpPr/>
          <p:nvPr/>
        </p:nvSpPr>
        <p:spPr>
          <a:xfrm>
            <a:off x="4581525" y="20859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900" dirty="0"/>
          </a:p>
        </p:txBody>
      </p:sp>
      <p:sp>
        <p:nvSpPr>
          <p:cNvPr id="74" name="Text 9"/>
          <p:cNvSpPr/>
          <p:nvPr/>
        </p:nvSpPr>
        <p:spPr>
          <a:xfrm>
            <a:off x="5086350" y="20859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75" name="Text 9"/>
          <p:cNvSpPr/>
          <p:nvPr/>
        </p:nvSpPr>
        <p:spPr>
          <a:xfrm>
            <a:off x="6657975" y="20859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76" name="Skiplist link"/>
          <p:cNvSpPr/>
          <p:nvPr/>
        </p:nvSpPr>
        <p:spPr>
          <a:xfrm>
            <a:off x="4524375" y="240982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7" name="Skiplist link"/>
          <p:cNvSpPr/>
          <p:nvPr/>
        </p:nvSpPr>
        <p:spPr>
          <a:xfrm>
            <a:off x="4962525" y="240982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8" name="Skiplist link"/>
          <p:cNvSpPr/>
          <p:nvPr/>
        </p:nvSpPr>
        <p:spPr>
          <a:xfrm>
            <a:off x="5467350" y="2409825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9" name="Text 9"/>
          <p:cNvSpPr/>
          <p:nvPr/>
        </p:nvSpPr>
        <p:spPr>
          <a:xfrm>
            <a:off x="4286250" y="23241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80" name="Text 9"/>
          <p:cNvSpPr/>
          <p:nvPr/>
        </p:nvSpPr>
        <p:spPr>
          <a:xfrm>
            <a:off x="4581525" y="23241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A:60</a:t>
            </a:r>
            <a:endParaRPr lang="en-US" sz="900" dirty="0"/>
          </a:p>
        </p:txBody>
      </p:sp>
      <p:sp>
        <p:nvSpPr>
          <p:cNvPr id="81" name="Text 9"/>
          <p:cNvSpPr/>
          <p:nvPr/>
        </p:nvSpPr>
        <p:spPr>
          <a:xfrm>
            <a:off x="5086350" y="23241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M:60</a:t>
            </a:r>
            <a:endParaRPr lang="en-US" sz="900" dirty="0"/>
          </a:p>
        </p:txBody>
      </p:sp>
      <p:sp>
        <p:nvSpPr>
          <p:cNvPr id="82" name="Text 9"/>
          <p:cNvSpPr/>
          <p:nvPr/>
        </p:nvSpPr>
        <p:spPr>
          <a:xfrm>
            <a:off x="6657975" y="23241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83" name="Skiplist link"/>
          <p:cNvSpPr/>
          <p:nvPr/>
        </p:nvSpPr>
        <p:spPr>
          <a:xfrm>
            <a:off x="4772025" y="421005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4" name="Skiplist link"/>
          <p:cNvSpPr/>
          <p:nvPr/>
        </p:nvSpPr>
        <p:spPr>
          <a:xfrm>
            <a:off x="5276850" y="421005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5" name="Skiplist link"/>
          <p:cNvSpPr/>
          <p:nvPr/>
        </p:nvSpPr>
        <p:spPr>
          <a:xfrm>
            <a:off x="5276850" y="39719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6" name="Skiplist link"/>
          <p:cNvSpPr/>
          <p:nvPr/>
        </p:nvSpPr>
        <p:spPr>
          <a:xfrm>
            <a:off x="4524375" y="3886200"/>
            <a:ext cx="56197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7" name="Skiplist link"/>
          <p:cNvSpPr/>
          <p:nvPr/>
        </p:nvSpPr>
        <p:spPr>
          <a:xfrm>
            <a:off x="5467350" y="3886200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8" name="Text 9"/>
          <p:cNvSpPr/>
          <p:nvPr/>
        </p:nvSpPr>
        <p:spPr>
          <a:xfrm>
            <a:off x="4286250" y="38004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89" name="Text 9"/>
          <p:cNvSpPr/>
          <p:nvPr/>
        </p:nvSpPr>
        <p:spPr>
          <a:xfrm>
            <a:off x="5086350" y="38004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90" name="Text 9"/>
          <p:cNvSpPr/>
          <p:nvPr/>
        </p:nvSpPr>
        <p:spPr>
          <a:xfrm>
            <a:off x="6657975" y="38004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91" name="Skiplist link"/>
          <p:cNvSpPr/>
          <p:nvPr/>
        </p:nvSpPr>
        <p:spPr>
          <a:xfrm>
            <a:off x="4524375" y="412432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2" name="Skiplist link"/>
          <p:cNvSpPr/>
          <p:nvPr/>
        </p:nvSpPr>
        <p:spPr>
          <a:xfrm>
            <a:off x="4962525" y="412432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3" name="Skiplist link"/>
          <p:cNvSpPr/>
          <p:nvPr/>
        </p:nvSpPr>
        <p:spPr>
          <a:xfrm>
            <a:off x="5467350" y="4124325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4" name="Text 9"/>
          <p:cNvSpPr/>
          <p:nvPr/>
        </p:nvSpPr>
        <p:spPr>
          <a:xfrm>
            <a:off x="4286250" y="40386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95" name="Text 9"/>
          <p:cNvSpPr/>
          <p:nvPr/>
        </p:nvSpPr>
        <p:spPr>
          <a:xfrm>
            <a:off x="4581525" y="40386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</a:t>
            </a:r>
            <a:endParaRPr lang="en-US" sz="900" dirty="0"/>
          </a:p>
        </p:txBody>
      </p:sp>
      <p:sp>
        <p:nvSpPr>
          <p:cNvPr id="96" name="Text 9"/>
          <p:cNvSpPr/>
          <p:nvPr/>
        </p:nvSpPr>
        <p:spPr>
          <a:xfrm>
            <a:off x="5086350" y="40386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97" name="Text 9"/>
          <p:cNvSpPr/>
          <p:nvPr/>
        </p:nvSpPr>
        <p:spPr>
          <a:xfrm>
            <a:off x="6657975" y="40386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98" name="Skiplist link"/>
          <p:cNvSpPr/>
          <p:nvPr/>
        </p:nvSpPr>
        <p:spPr>
          <a:xfrm>
            <a:off x="4524375" y="4362450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9" name="Skiplist link"/>
          <p:cNvSpPr/>
          <p:nvPr/>
        </p:nvSpPr>
        <p:spPr>
          <a:xfrm>
            <a:off x="4962525" y="4362450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0" name="Skiplist link"/>
          <p:cNvSpPr/>
          <p:nvPr/>
        </p:nvSpPr>
        <p:spPr>
          <a:xfrm>
            <a:off x="5467350" y="4362450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1" name="Text 9"/>
          <p:cNvSpPr/>
          <p:nvPr/>
        </p:nvSpPr>
        <p:spPr>
          <a:xfrm>
            <a:off x="4286250" y="427672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102" name="Text 9"/>
          <p:cNvSpPr/>
          <p:nvPr/>
        </p:nvSpPr>
        <p:spPr>
          <a:xfrm>
            <a:off x="4581525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H:50</a:t>
            </a:r>
            <a:endParaRPr lang="en-US" sz="900" dirty="0"/>
          </a:p>
        </p:txBody>
      </p:sp>
      <p:sp>
        <p:nvSpPr>
          <p:cNvPr id="103" name="Text 9"/>
          <p:cNvSpPr/>
          <p:nvPr/>
        </p:nvSpPr>
        <p:spPr>
          <a:xfrm>
            <a:off x="5086350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M:40</a:t>
            </a:r>
            <a:endParaRPr lang="en-US" sz="900" dirty="0"/>
          </a:p>
        </p:txBody>
      </p:sp>
      <p:sp>
        <p:nvSpPr>
          <p:cNvPr id="104" name="Text 9"/>
          <p:cNvSpPr/>
          <p:nvPr/>
        </p:nvSpPr>
        <p:spPr>
          <a:xfrm>
            <a:off x="6657975" y="427672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105" name="Read route"/>
          <p:cNvSpPr/>
          <p:nvPr/>
        </p:nvSpPr>
        <p:spPr>
          <a:xfrm>
            <a:off x="1924050" y="1743075"/>
            <a:ext cx="219075" cy="0"/>
          </a:xfrm>
          <a:prstGeom prst="line">
            <a:avLst/>
          </a:prstGeom>
          <a:ln w="25400">
            <a:solidFill>
              <a:srgbClr val="E49313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6" name="Read route"/>
          <p:cNvSpPr/>
          <p:nvPr/>
        </p:nvSpPr>
        <p:spPr>
          <a:xfrm flipV="1">
            <a:off x="2143125" y="857250"/>
            <a:ext cx="0" cy="885825"/>
          </a:xfrm>
          <a:prstGeom prst="line">
            <a:avLst/>
          </a:prstGeom>
          <a:ln w="25400">
            <a:solidFill>
              <a:srgbClr val="E49313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7" name="Read route"/>
          <p:cNvSpPr/>
          <p:nvPr/>
        </p:nvSpPr>
        <p:spPr>
          <a:xfrm>
            <a:off x="2143125" y="857250"/>
            <a:ext cx="4905375" cy="0"/>
          </a:xfrm>
          <a:prstGeom prst="line">
            <a:avLst/>
          </a:prstGeom>
          <a:ln w="25400">
            <a:solidFill>
              <a:srgbClr val="E49313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8" name="Read route"/>
          <p:cNvSpPr/>
          <p:nvPr/>
        </p:nvSpPr>
        <p:spPr>
          <a:xfrm>
            <a:off x="7048500" y="857250"/>
            <a:ext cx="0" cy="1247775"/>
          </a:xfrm>
          <a:prstGeom prst="line">
            <a:avLst/>
          </a:prstGeom>
          <a:ln w="25400">
            <a:solidFill>
              <a:srgbClr val="E49313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9" name="Read route"/>
          <p:cNvSpPr/>
          <p:nvPr/>
        </p:nvSpPr>
        <p:spPr>
          <a:xfrm>
            <a:off x="7048500" y="2105025"/>
            <a:ext cx="2667000" cy="0"/>
          </a:xfrm>
          <a:prstGeom prst="line">
            <a:avLst/>
          </a:prstGeom>
          <a:ln w="25400">
            <a:solidFill>
              <a:srgbClr val="E49313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10" name="Read route"/>
          <p:cNvSpPr/>
          <p:nvPr/>
        </p:nvSpPr>
        <p:spPr>
          <a:xfrm>
            <a:off x="9715500" y="2105025"/>
            <a:ext cx="0" cy="828675"/>
          </a:xfrm>
          <a:prstGeom prst="line">
            <a:avLst/>
          </a:prstGeom>
          <a:ln w="25400">
            <a:solidFill>
              <a:srgbClr val="E49313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11" name="Read route"/>
          <p:cNvSpPr/>
          <p:nvPr/>
        </p:nvSpPr>
        <p:spPr>
          <a:xfrm>
            <a:off x="9715500" y="2933700"/>
            <a:ext cx="95250" cy="0"/>
          </a:xfrm>
          <a:prstGeom prst="line">
            <a:avLst/>
          </a:prstGeom>
          <a:ln w="25400">
            <a:solidFill>
              <a:srgbClr val="E49313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12" name="Text 9"/>
          <p:cNvSpPr/>
          <p:nvPr/>
        </p:nvSpPr>
        <p:spPr>
          <a:xfrm>
            <a:off x="4480560" y="1527048"/>
            <a:ext cx="2148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Skiplist</a:t>
            </a:r>
            <a:endParaRPr lang="en-US" sz="1000" dirty="0"/>
          </a:p>
        </p:txBody>
      </p:sp>
      <p:sp>
        <p:nvSpPr>
          <p:cNvPr id="500" name="Rectangle 499">
            <a:extLst>
              <a:ext uri="{FF2B5EF4-FFF2-40B4-BE49-F238E27FC236}">
                <a16:creationId xmlns:a16="http://schemas.microsoft.com/office/drawing/2014/main" id="{311E8612-306F-4E67-9ACC-DC2096253DE5}"/>
              </a:ext>
            </a:extLst>
          </p:cNvPr>
          <p:cNvSpPr>
            <a:spLocks noGrp="1"/>
          </p:cNvSpPr>
          <p:nvPr/>
        </p:nvSpPr>
        <p:spPr>
          <a:xfrm>
            <a:off x="514350" y="2562225"/>
            <a:ext cx="3286125" cy="4667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125">
                <a:solidFill>
                  <a:srgbClr val="66727F"/>
                </a:solidFill>
                <a:latin typeface="Arial"/>
                <a:ea typeface="Arial"/>
                <a:cs typeface="Arial"/>
              </a:defRPr>
            </a:pPr>
            <a:r>
              <a:rPr sz="1125">
                <a:solidFill>
                  <a:srgbClr val="66727F"/>
                </a:solidFill>
                <a:latin typeface="Arial"/>
                <a:ea typeface="Arial"/>
                <a:cs typeface="Arial"/>
              </a:rPr>
              <a:t>Same #4 filter as GET C.</a:t>
            </a:r>
          </a:p>
          <a:p>
            <a:pPr algn="ctr">
              <a:defRPr sz="1125">
                <a:solidFill>
                  <a:srgbClr val="66727F"/>
                </a:solidFill>
                <a:latin typeface="Arial"/>
                <a:ea typeface="Arial"/>
                <a:cs typeface="Arial"/>
              </a:defRPr>
            </a:pPr>
            <a:r>
              <a:rPr sz="1125">
                <a:solidFill>
                  <a:srgbClr val="66727F"/>
                </a:solidFill>
                <a:latin typeface="Arial"/>
                <a:ea typeface="Arial"/>
                <a:cs typeface="Arial"/>
              </a:rPr>
              <a:t>If cached, check it in RAM.</a:t>
            </a:r>
          </a:p>
        </p:txBody>
      </p:sp>
    </p:spTree>
  </p:cSld>
  <p:clrMapOvr>
    <a:masterClrMapping/>
  </p:clrMapOvr>
  <p:transition advClick="0"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1097280"/>
            <a:ext cx="1417320" cy="1298448"/>
          </a:xfrm>
          <a:prstGeom prst="roundRect">
            <a:avLst>
              <a:gd name="adj" fmla="val 8451"/>
            </a:avLst>
          </a:prstGeom>
          <a:solidFill>
            <a:srgbClr val="FFFFFF"/>
          </a:solidFill>
          <a:ln w="15240">
            <a:solidFill>
              <a:srgbClr val="C8D0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40080" y="1234440"/>
            <a:ext cx="1143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640080" y="1609344"/>
            <a:ext cx="1143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2F6F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GET(D)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40080" y="1975104"/>
            <a:ext cx="1143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orange: current lookup</a:t>
            </a:r>
            <a:endParaRPr lang="en-US" sz="900" dirty="0"/>
          </a:p>
        </p:txBody>
      </p:sp>
      <p:sp>
        <p:nvSpPr>
          <p:cNvPr id="6" name="Shape 7"/>
          <p:cNvSpPr/>
          <p:nvPr/>
        </p:nvSpPr>
        <p:spPr>
          <a:xfrm>
            <a:off x="4242816" y="1051560"/>
            <a:ext cx="2633472" cy="1865376"/>
          </a:xfrm>
          <a:prstGeom prst="roundRect">
            <a:avLst>
              <a:gd name="adj" fmla="val 588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8"/>
          <p:cNvSpPr/>
          <p:nvPr/>
        </p:nvSpPr>
        <p:spPr>
          <a:xfrm>
            <a:off x="4480560" y="1216152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Active MemTable</a:t>
            </a:r>
            <a:endParaRPr lang="en-US" sz="1700" dirty="0"/>
          </a:p>
        </p:txBody>
      </p:sp>
      <p:sp>
        <p:nvSpPr>
          <p:cNvPr id="9" name="Shape 12"/>
          <p:cNvSpPr/>
          <p:nvPr/>
        </p:nvSpPr>
        <p:spPr>
          <a:xfrm>
            <a:off x="7360920" y="941832"/>
            <a:ext cx="4315968" cy="4892040"/>
          </a:xfrm>
          <a:prstGeom prst="roundRect">
            <a:avLst>
              <a:gd name="adj" fmla="val 2542"/>
            </a:avLst>
          </a:prstGeom>
          <a:solidFill>
            <a:srgbClr val="FCFDFE"/>
          </a:solidFill>
          <a:ln w="15240">
            <a:solidFill>
              <a:srgbClr val="D4DA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13"/>
          <p:cNvSpPr/>
          <p:nvPr/>
        </p:nvSpPr>
        <p:spPr>
          <a:xfrm>
            <a:off x="7571232" y="1097280"/>
            <a:ext cx="3840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Disk: immutable SSTables</a:t>
            </a:r>
            <a:endParaRPr lang="en-US" sz="1900" dirty="0"/>
          </a:p>
        </p:txBody>
      </p:sp>
      <p:sp>
        <p:nvSpPr>
          <p:cNvPr id="11" name="Text 14"/>
          <p:cNvSpPr/>
          <p:nvPr/>
        </p:nvSpPr>
        <p:spPr>
          <a:xfrm>
            <a:off x="7571232" y="186537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L0</a:t>
            </a:r>
            <a:endParaRPr lang="en-US" sz="1600" dirty="0"/>
          </a:p>
        </p:txBody>
      </p:sp>
      <p:sp>
        <p:nvSpPr>
          <p:cNvPr id="12" name="Text 15"/>
          <p:cNvSpPr/>
          <p:nvPr/>
        </p:nvSpPr>
        <p:spPr>
          <a:xfrm>
            <a:off x="7571232" y="3538728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</a:t>
            </a:r>
            <a:endParaRPr lang="en-US" sz="1600" dirty="0"/>
          </a:p>
        </p:txBody>
      </p:sp>
      <p:sp>
        <p:nvSpPr>
          <p:cNvPr id="13" name="Text 16"/>
          <p:cNvSpPr/>
          <p:nvPr/>
        </p:nvSpPr>
        <p:spPr>
          <a:xfrm>
            <a:off x="7571232" y="497433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L2</a:t>
            </a:r>
            <a:endParaRPr lang="en-US" sz="1600" dirty="0"/>
          </a:p>
        </p:txBody>
      </p:sp>
      <p:sp>
        <p:nvSpPr>
          <p:cNvPr id="14" name="Shape 17"/>
          <p:cNvSpPr/>
          <p:nvPr/>
        </p:nvSpPr>
        <p:spPr>
          <a:xfrm>
            <a:off x="8028432" y="2039112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8"/>
          <p:cNvSpPr/>
          <p:nvPr/>
        </p:nvSpPr>
        <p:spPr>
          <a:xfrm>
            <a:off x="8028432" y="3712464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9"/>
          <p:cNvSpPr/>
          <p:nvPr/>
        </p:nvSpPr>
        <p:spPr>
          <a:xfrm>
            <a:off x="8028432" y="5138928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20"/>
          <p:cNvSpPr/>
          <p:nvPr/>
        </p:nvSpPr>
        <p:spPr>
          <a:xfrm>
            <a:off x="502920" y="4754880"/>
            <a:ext cx="6373368" cy="1078992"/>
          </a:xfrm>
          <a:prstGeom prst="roundRect">
            <a:avLst>
              <a:gd name="adj" fmla="val 10169"/>
            </a:avLst>
          </a:prstGeom>
          <a:solidFill>
            <a:srgbClr val="FFFFFF"/>
          </a:solidFill>
          <a:ln w="1524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21"/>
          <p:cNvSpPr/>
          <p:nvPr/>
        </p:nvSpPr>
        <p:spPr>
          <a:xfrm>
            <a:off x="758952" y="4919472"/>
            <a:ext cx="58795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700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 belongs to the non-overlapping range of L1 file A.</a:t>
            </a:r>
            <a:endParaRPr lang="en-US" sz="1700" dirty="0"/>
          </a:p>
        </p:txBody>
      </p:sp>
      <p:sp>
        <p:nvSpPr>
          <p:cNvPr id="19" name="Text 22"/>
          <p:cNvSpPr/>
          <p:nvPr/>
        </p:nvSpPr>
        <p:spPr>
          <a:xfrm>
            <a:off x="758952" y="5524500"/>
            <a:ext cx="5879592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Its Bloom filter says possibly present. L1 file B cannot contain D.</a:t>
            </a:r>
            <a:endParaRPr lang="en-US" sz="1100" dirty="0"/>
          </a:p>
        </p:txBody>
      </p:sp>
      <p:sp>
        <p:nvSpPr>
          <p:cNvPr id="20" name="Shape 28"/>
          <p:cNvSpPr/>
          <p:nvPr/>
        </p:nvSpPr>
        <p:spPr>
          <a:xfrm>
            <a:off x="8183880" y="3971925"/>
            <a:ext cx="1426464" cy="847725"/>
          </a:xfrm>
          <a:prstGeom prst="roundRect">
            <a:avLst>
              <a:gd name="adj" fmla="val 11842"/>
            </a:avLst>
          </a:prstGeom>
          <a:solidFill>
            <a:srgbClr val="FFF2DC"/>
          </a:solidFill>
          <a:ln w="15240">
            <a:solidFill>
              <a:srgbClr val="E9A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29"/>
          <p:cNvSpPr/>
          <p:nvPr/>
        </p:nvSpPr>
        <p:spPr>
          <a:xfrm>
            <a:off x="8275320" y="4029075"/>
            <a:ext cx="1243584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 file A</a:t>
            </a:r>
            <a:endParaRPr lang="en-US" sz="1100" dirty="0"/>
          </a:p>
        </p:txBody>
      </p:sp>
      <p:sp>
        <p:nvSpPr>
          <p:cNvPr id="22" name="Text 30"/>
          <p:cNvSpPr/>
          <p:nvPr/>
        </p:nvSpPr>
        <p:spPr>
          <a:xfrm>
            <a:off x="8275320" y="4514850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BF: possible</a:t>
            </a:r>
            <a:endParaRPr lang="en-US" sz="1000" dirty="0"/>
          </a:p>
        </p:txBody>
      </p:sp>
      <p:sp>
        <p:nvSpPr>
          <p:cNvPr id="23" name="Text 31"/>
          <p:cNvSpPr/>
          <p:nvPr/>
        </p:nvSpPr>
        <p:spPr>
          <a:xfrm>
            <a:off x="8275320" y="42005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A:12 C:11</a:t>
            </a:r>
            <a:endParaRPr lang="en-US" sz="1000" dirty="0"/>
          </a:p>
        </p:txBody>
      </p:sp>
      <p:sp>
        <p:nvSpPr>
          <p:cNvPr id="24" name="Shape 32"/>
          <p:cNvSpPr/>
          <p:nvPr/>
        </p:nvSpPr>
        <p:spPr>
          <a:xfrm>
            <a:off x="9756648" y="3971925"/>
            <a:ext cx="1426464" cy="847725"/>
          </a:xfrm>
          <a:prstGeom prst="roundRect">
            <a:avLst>
              <a:gd name="adj" fmla="val 1184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33"/>
          <p:cNvSpPr/>
          <p:nvPr/>
        </p:nvSpPr>
        <p:spPr>
          <a:xfrm>
            <a:off x="9848088" y="4029075"/>
            <a:ext cx="1243584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 file B</a:t>
            </a:r>
            <a:endParaRPr lang="en-US" sz="1100" dirty="0"/>
          </a:p>
        </p:txBody>
      </p:sp>
      <p:sp>
        <p:nvSpPr>
          <p:cNvPr id="26" name="Text 34"/>
          <p:cNvSpPr/>
          <p:nvPr/>
        </p:nvSpPr>
        <p:spPr>
          <a:xfrm>
            <a:off x="9848088" y="4514850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27" name="Text 35"/>
          <p:cNvSpPr/>
          <p:nvPr/>
        </p:nvSpPr>
        <p:spPr>
          <a:xfrm>
            <a:off x="9848088" y="42005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H:2 K:6</a:t>
            </a:r>
            <a:endParaRPr lang="en-US" sz="1000" dirty="0"/>
          </a:p>
        </p:txBody>
      </p:sp>
      <p:sp>
        <p:nvSpPr>
          <p:cNvPr id="28" name="Text 36"/>
          <p:cNvSpPr/>
          <p:nvPr/>
        </p:nvSpPr>
        <p:spPr>
          <a:xfrm>
            <a:off x="8247888" y="4876800"/>
            <a:ext cx="28895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F6F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non-overlapping ranges</a:t>
            </a:r>
            <a:endParaRPr lang="en-US" sz="1100" dirty="0"/>
          </a:p>
        </p:txBody>
      </p:sp>
      <p:sp>
        <p:nvSpPr>
          <p:cNvPr id="29" name="Text 37">
            <a:hlinkClick r:id="rId3" action="ppaction://hlinksldjump" tooltip="← Back"/>
          </p:cNvPr>
          <p:cNvSpPr/>
          <p:nvPr/>
        </p:nvSpPr>
        <p:spPr>
          <a:xfrm>
            <a:off x="502920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 action="ppaction://hlinksldjump" tooltip="← Bac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← Back</a:t>
            </a:r>
            <a:endParaRPr lang="en-US" sz="1050" dirty="0"/>
          </a:p>
        </p:txBody>
      </p:sp>
      <p:sp>
        <p:nvSpPr>
          <p:cNvPr id="30" name="Text 38">
            <a:hlinkClick r:id="rId4" action="ppaction://hlinksldjump" tooltip="Reset"/>
          </p:cNvPr>
          <p:cNvSpPr/>
          <p:nvPr/>
        </p:nvSpPr>
        <p:spPr>
          <a:xfrm>
            <a:off x="1243584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 action="ppaction://hlinksldjump" tooltip="Rese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Reset</a:t>
            </a:r>
            <a:endParaRPr lang="en-US" sz="1050" dirty="0"/>
          </a:p>
        </p:txBody>
      </p:sp>
      <p:sp>
        <p:nvSpPr>
          <p:cNvPr id="31" name="Text 39">
            <a:hlinkClick r:id="rId5" action="ppaction://hlinksldjump" tooltip="Read index + data"/>
          </p:cNvPr>
          <p:cNvSpPr/>
          <p:nvPr/>
        </p:nvSpPr>
        <p:spPr>
          <a:xfrm>
            <a:off x="4238625" y="6038850"/>
            <a:ext cx="2638425" cy="447675"/>
          </a:xfrm>
          <a:prstGeom prst="rect">
            <a:avLst/>
          </a:prstGeom>
          <a:solidFill>
            <a:srgbClr val="2E70FA"/>
          </a:solidFill>
          <a:ln w="12700">
            <a:solidFill>
              <a:srgbClr val="2E70F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u="sng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5" action="ppaction://hlinksldjump" tooltip="Read index + data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Read index + data</a:t>
            </a:r>
            <a:endParaRPr lang="en-US" sz="1500" dirty="0"/>
          </a:p>
        </p:txBody>
      </p:sp>
      <p:sp>
        <p:nvSpPr>
          <p:cNvPr id="32" name="Text 40"/>
          <p:cNvSpPr/>
          <p:nvPr/>
        </p:nvSpPr>
        <p:spPr>
          <a:xfrm>
            <a:off x="5667375" y="6581775"/>
            <a:ext cx="120967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50" dirty="0">
                <a:solidFill>
                  <a:srgbClr val="8B96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59 / 63</a:t>
            </a:r>
            <a:endParaRPr lang="en-US" sz="950" dirty="0"/>
          </a:p>
        </p:txBody>
      </p:sp>
      <p:sp>
        <p:nvSpPr>
          <p:cNvPr id="33" name="Shape 7"/>
          <p:cNvSpPr/>
          <p:nvPr/>
        </p:nvSpPr>
        <p:spPr>
          <a:xfrm>
            <a:off x="4238625" y="3086100"/>
            <a:ext cx="2638425" cy="1495425"/>
          </a:xfrm>
          <a:prstGeom prst="roundRect">
            <a:avLst>
              <a:gd name="adj" fmla="val 5882"/>
            </a:avLst>
          </a:prstGeom>
          <a:solidFill>
            <a:srgbClr val="FFF2DC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8"/>
          <p:cNvSpPr/>
          <p:nvPr/>
        </p:nvSpPr>
        <p:spPr>
          <a:xfrm>
            <a:off x="4333875" y="3181350"/>
            <a:ext cx="2447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Immutable MemTable</a:t>
            </a:r>
            <a:endParaRPr lang="en-US" sz="1600" dirty="0"/>
          </a:p>
        </p:txBody>
      </p:sp>
      <p:sp>
        <p:nvSpPr>
          <p:cNvPr id="35" name="Text 30"/>
          <p:cNvSpPr/>
          <p:nvPr/>
        </p:nvSpPr>
        <p:spPr>
          <a:xfrm>
            <a:off x="8275320" y="4657725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9848088" y="4657725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37" name="Text 9"/>
          <p:cNvSpPr/>
          <p:nvPr/>
        </p:nvSpPr>
        <p:spPr>
          <a:xfrm>
            <a:off x="7553325" y="5334000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filter: definitely absent or possibly present</a:t>
            </a:r>
            <a:endParaRPr lang="en-US" sz="1000" dirty="0"/>
          </a:p>
        </p:txBody>
      </p:sp>
      <p:sp>
        <p:nvSpPr>
          <p:cNvPr id="38" name="Text 9"/>
          <p:cNvSpPr/>
          <p:nvPr/>
        </p:nvSpPr>
        <p:spPr>
          <a:xfrm>
            <a:off x="7553325" y="5553075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file: key to position in the data file</a:t>
            </a:r>
            <a:endParaRPr lang="en-US" sz="1000" dirty="0"/>
          </a:p>
        </p:txBody>
      </p:sp>
      <p:sp>
        <p:nvSpPr>
          <p:cNvPr id="39" name="Text 31"/>
          <p:cNvSpPr/>
          <p:nvPr/>
        </p:nvSpPr>
        <p:spPr>
          <a:xfrm>
            <a:off x="8275320" y="43529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D:8 F:9</a:t>
            </a:r>
            <a:endParaRPr lang="en-US" sz="1000" dirty="0"/>
          </a:p>
        </p:txBody>
      </p:sp>
      <p:sp>
        <p:nvSpPr>
          <p:cNvPr id="40" name="Text 35"/>
          <p:cNvSpPr/>
          <p:nvPr/>
        </p:nvSpPr>
        <p:spPr>
          <a:xfrm>
            <a:off x="9848088" y="43529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L:7 M:5</a:t>
            </a:r>
            <a:endParaRPr lang="en-US" sz="1000" dirty="0"/>
          </a:p>
        </p:txBody>
      </p:sp>
      <p:sp>
        <p:nvSpPr>
          <p:cNvPr id="41" name="Shape 24"/>
          <p:cNvSpPr/>
          <p:nvPr/>
        </p:nvSpPr>
        <p:spPr>
          <a:xfrm>
            <a:off x="8048625" y="2200275"/>
            <a:ext cx="1619250" cy="1047750"/>
          </a:xfrm>
          <a:prstGeom prst="roundRect">
            <a:avLst>
              <a:gd name="adj" fmla="val 11842"/>
            </a:avLst>
          </a:prstGeom>
          <a:solidFill>
            <a:srgbClr val="E5F6EF"/>
          </a:solidFill>
          <a:ln w="15240">
            <a:solidFill>
              <a:srgbClr val="9CDB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2" name="Text 8"/>
          <p:cNvSpPr/>
          <p:nvPr/>
        </p:nvSpPr>
        <p:spPr>
          <a:xfrm>
            <a:off x="8124825" y="2247900"/>
            <a:ext cx="1485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SSTable #5 (newest)</a:t>
            </a:r>
            <a:endParaRPr lang="en-US" sz="1100" dirty="0"/>
          </a:p>
        </p:txBody>
      </p:sp>
      <p:sp>
        <p:nvSpPr>
          <p:cNvPr id="43" name="Text 9"/>
          <p:cNvSpPr/>
          <p:nvPr/>
        </p:nvSpPr>
        <p:spPr>
          <a:xfrm>
            <a:off x="8124825" y="2466975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A:30 H:31</a:t>
            </a:r>
            <a:endParaRPr lang="en-US" sz="1200" dirty="0"/>
          </a:p>
        </p:txBody>
      </p:sp>
      <p:sp>
        <p:nvSpPr>
          <p:cNvPr id="44" name="Text 9"/>
          <p:cNvSpPr/>
          <p:nvPr/>
        </p:nvSpPr>
        <p:spPr>
          <a:xfrm>
            <a:off x="8124825" y="2647950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K:32</a:t>
            </a:r>
            <a:endParaRPr lang="en-US" sz="1200" dirty="0"/>
          </a:p>
        </p:txBody>
      </p:sp>
      <p:sp>
        <p:nvSpPr>
          <p:cNvPr id="45" name="Text 9"/>
          <p:cNvSpPr/>
          <p:nvPr/>
        </p:nvSpPr>
        <p:spPr>
          <a:xfrm>
            <a:off x="8124825" y="284797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46" name="Text 9"/>
          <p:cNvSpPr/>
          <p:nvPr/>
        </p:nvSpPr>
        <p:spPr>
          <a:xfrm>
            <a:off x="8124825" y="301942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47" name="Shape 24"/>
          <p:cNvSpPr/>
          <p:nvPr/>
        </p:nvSpPr>
        <p:spPr>
          <a:xfrm>
            <a:off x="9810750" y="2200275"/>
            <a:ext cx="1619250" cy="1047750"/>
          </a:xfrm>
          <a:prstGeom prst="roundRect">
            <a:avLst>
              <a:gd name="adj" fmla="val 11842"/>
            </a:avLst>
          </a:prstGeom>
          <a:solidFill>
            <a:srgbClr val="E5F6EF"/>
          </a:solidFill>
          <a:ln w="15240">
            <a:solidFill>
              <a:srgbClr val="9CDB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8" name="Text 8"/>
          <p:cNvSpPr/>
          <p:nvPr/>
        </p:nvSpPr>
        <p:spPr>
          <a:xfrm>
            <a:off x="9886950" y="2247900"/>
            <a:ext cx="1485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SSTable #4</a:t>
            </a:r>
            <a:endParaRPr lang="en-US" sz="1100" dirty="0"/>
          </a:p>
        </p:txBody>
      </p:sp>
      <p:sp>
        <p:nvSpPr>
          <p:cNvPr id="49" name="Text 9"/>
          <p:cNvSpPr/>
          <p:nvPr/>
        </p:nvSpPr>
        <p:spPr>
          <a:xfrm>
            <a:off x="9886950" y="2466975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C:21 F:22</a:t>
            </a:r>
            <a:endParaRPr lang="en-US" sz="1200" dirty="0"/>
          </a:p>
        </p:txBody>
      </p:sp>
      <p:sp>
        <p:nvSpPr>
          <p:cNvPr id="50" name="Text 9"/>
          <p:cNvSpPr/>
          <p:nvPr/>
        </p:nvSpPr>
        <p:spPr>
          <a:xfrm>
            <a:off x="9886950" y="2647950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H:20</a:t>
            </a:r>
            <a:endParaRPr lang="en-US" sz="1200" dirty="0"/>
          </a:p>
        </p:txBody>
      </p:sp>
      <p:sp>
        <p:nvSpPr>
          <p:cNvPr id="51" name="Text 9"/>
          <p:cNvSpPr/>
          <p:nvPr/>
        </p:nvSpPr>
        <p:spPr>
          <a:xfrm>
            <a:off x="9886950" y="284797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52" name="Text 9"/>
          <p:cNvSpPr/>
          <p:nvPr/>
        </p:nvSpPr>
        <p:spPr>
          <a:xfrm>
            <a:off x="9886950" y="301942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53" name="Text 8"/>
          <p:cNvSpPr/>
          <p:nvPr/>
        </p:nvSpPr>
        <p:spPr>
          <a:xfrm>
            <a:off x="504825" y="3095625"/>
            <a:ext cx="32861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 path</a:t>
            </a:r>
            <a:endParaRPr lang="en-US" sz="1600" dirty="0"/>
          </a:p>
        </p:txBody>
      </p:sp>
      <p:sp>
        <p:nvSpPr>
          <p:cNvPr id="54" name="Text 9"/>
          <p:cNvSpPr/>
          <p:nvPr/>
        </p:nvSpPr>
        <p:spPr>
          <a:xfrm>
            <a:off x="504825" y="3467100"/>
            <a:ext cx="3286125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 D</a:t>
            </a:r>
            <a:endParaRPr lang="en-US" sz="1300" dirty="0"/>
          </a:p>
        </p:txBody>
      </p:sp>
      <p:sp>
        <p:nvSpPr>
          <p:cNvPr id="55" name="Text 9"/>
          <p:cNvSpPr/>
          <p:nvPr/>
        </p:nvSpPr>
        <p:spPr>
          <a:xfrm>
            <a:off x="504825" y="3724275"/>
            <a:ext cx="3286125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Both L0 filters: negative</a:t>
            </a:r>
            <a:endParaRPr lang="en-US" sz="1300" dirty="0"/>
          </a:p>
        </p:txBody>
      </p:sp>
      <p:sp>
        <p:nvSpPr>
          <p:cNvPr id="56" name="Text 9"/>
          <p:cNvSpPr/>
          <p:nvPr/>
        </p:nvSpPr>
        <p:spPr>
          <a:xfrm>
            <a:off x="504825" y="3981450"/>
            <a:ext cx="3286125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L1 file A: positive</a:t>
            </a:r>
            <a:endParaRPr lang="en-US" sz="1300" dirty="0"/>
          </a:p>
        </p:txBody>
      </p:sp>
      <p:sp>
        <p:nvSpPr>
          <p:cNvPr id="57" name="Text 9"/>
          <p:cNvSpPr/>
          <p:nvPr/>
        </p:nvSpPr>
        <p:spPr>
          <a:xfrm>
            <a:off x="4295775" y="3495675"/>
            <a:ext cx="25241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Frozen MemTable</a:t>
            </a:r>
            <a:endParaRPr lang="en-US" sz="1000" dirty="0"/>
          </a:p>
        </p:txBody>
      </p:sp>
      <p:sp>
        <p:nvSpPr>
          <p:cNvPr id="58" name="Skiplist link"/>
          <p:cNvSpPr/>
          <p:nvPr/>
        </p:nvSpPr>
        <p:spPr>
          <a:xfrm>
            <a:off x="4772025" y="22574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9" name="Skiplist link"/>
          <p:cNvSpPr/>
          <p:nvPr/>
        </p:nvSpPr>
        <p:spPr>
          <a:xfrm>
            <a:off x="4772025" y="201930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0" name="Skiplist link"/>
          <p:cNvSpPr/>
          <p:nvPr/>
        </p:nvSpPr>
        <p:spPr>
          <a:xfrm>
            <a:off x="5276850" y="22574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1" name="Skiplist link"/>
          <p:cNvSpPr/>
          <p:nvPr/>
        </p:nvSpPr>
        <p:spPr>
          <a:xfrm>
            <a:off x="5276850" y="201930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2" name="Skiplist link"/>
          <p:cNvSpPr/>
          <p:nvPr/>
        </p:nvSpPr>
        <p:spPr>
          <a:xfrm>
            <a:off x="4524375" y="193357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3" name="Skiplist link"/>
          <p:cNvSpPr/>
          <p:nvPr/>
        </p:nvSpPr>
        <p:spPr>
          <a:xfrm>
            <a:off x="4962525" y="193357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4" name="Skiplist link"/>
          <p:cNvSpPr/>
          <p:nvPr/>
        </p:nvSpPr>
        <p:spPr>
          <a:xfrm>
            <a:off x="5467350" y="1933575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5" name="Text 9"/>
          <p:cNvSpPr/>
          <p:nvPr/>
        </p:nvSpPr>
        <p:spPr>
          <a:xfrm>
            <a:off x="4286250" y="184785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66" name="Text 9"/>
          <p:cNvSpPr/>
          <p:nvPr/>
        </p:nvSpPr>
        <p:spPr>
          <a:xfrm>
            <a:off x="4581525" y="184785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900" dirty="0"/>
          </a:p>
        </p:txBody>
      </p:sp>
      <p:sp>
        <p:nvSpPr>
          <p:cNvPr id="67" name="Text 9"/>
          <p:cNvSpPr/>
          <p:nvPr/>
        </p:nvSpPr>
        <p:spPr>
          <a:xfrm>
            <a:off x="5086350" y="184785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68" name="Text 9"/>
          <p:cNvSpPr/>
          <p:nvPr/>
        </p:nvSpPr>
        <p:spPr>
          <a:xfrm>
            <a:off x="6657975" y="184785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69" name="Skiplist link"/>
          <p:cNvSpPr/>
          <p:nvPr/>
        </p:nvSpPr>
        <p:spPr>
          <a:xfrm>
            <a:off x="4524375" y="2171700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0" name="Skiplist link"/>
          <p:cNvSpPr/>
          <p:nvPr/>
        </p:nvSpPr>
        <p:spPr>
          <a:xfrm>
            <a:off x="4962525" y="2171700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1" name="Skiplist link"/>
          <p:cNvSpPr/>
          <p:nvPr/>
        </p:nvSpPr>
        <p:spPr>
          <a:xfrm>
            <a:off x="5467350" y="2171700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2" name="Text 9"/>
          <p:cNvSpPr/>
          <p:nvPr/>
        </p:nvSpPr>
        <p:spPr>
          <a:xfrm>
            <a:off x="4286250" y="20859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73" name="Text 9"/>
          <p:cNvSpPr/>
          <p:nvPr/>
        </p:nvSpPr>
        <p:spPr>
          <a:xfrm>
            <a:off x="4581525" y="20859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900" dirty="0"/>
          </a:p>
        </p:txBody>
      </p:sp>
      <p:sp>
        <p:nvSpPr>
          <p:cNvPr id="74" name="Text 9"/>
          <p:cNvSpPr/>
          <p:nvPr/>
        </p:nvSpPr>
        <p:spPr>
          <a:xfrm>
            <a:off x="5086350" y="20859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75" name="Text 9"/>
          <p:cNvSpPr/>
          <p:nvPr/>
        </p:nvSpPr>
        <p:spPr>
          <a:xfrm>
            <a:off x="6657975" y="20859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76" name="Skiplist link"/>
          <p:cNvSpPr/>
          <p:nvPr/>
        </p:nvSpPr>
        <p:spPr>
          <a:xfrm>
            <a:off x="4524375" y="240982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7" name="Skiplist link"/>
          <p:cNvSpPr/>
          <p:nvPr/>
        </p:nvSpPr>
        <p:spPr>
          <a:xfrm>
            <a:off x="4962525" y="240982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8" name="Skiplist link"/>
          <p:cNvSpPr/>
          <p:nvPr/>
        </p:nvSpPr>
        <p:spPr>
          <a:xfrm>
            <a:off x="5467350" y="2409825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9" name="Text 9"/>
          <p:cNvSpPr/>
          <p:nvPr/>
        </p:nvSpPr>
        <p:spPr>
          <a:xfrm>
            <a:off x="4286250" y="23241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80" name="Text 9"/>
          <p:cNvSpPr/>
          <p:nvPr/>
        </p:nvSpPr>
        <p:spPr>
          <a:xfrm>
            <a:off x="4581525" y="23241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A:60</a:t>
            </a:r>
            <a:endParaRPr lang="en-US" sz="900" dirty="0"/>
          </a:p>
        </p:txBody>
      </p:sp>
      <p:sp>
        <p:nvSpPr>
          <p:cNvPr id="81" name="Text 9"/>
          <p:cNvSpPr/>
          <p:nvPr/>
        </p:nvSpPr>
        <p:spPr>
          <a:xfrm>
            <a:off x="5086350" y="23241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M:60</a:t>
            </a:r>
            <a:endParaRPr lang="en-US" sz="900" dirty="0"/>
          </a:p>
        </p:txBody>
      </p:sp>
      <p:sp>
        <p:nvSpPr>
          <p:cNvPr id="82" name="Text 9"/>
          <p:cNvSpPr/>
          <p:nvPr/>
        </p:nvSpPr>
        <p:spPr>
          <a:xfrm>
            <a:off x="6657975" y="23241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83" name="Skiplist link"/>
          <p:cNvSpPr/>
          <p:nvPr/>
        </p:nvSpPr>
        <p:spPr>
          <a:xfrm>
            <a:off x="4772025" y="421005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4" name="Skiplist link"/>
          <p:cNvSpPr/>
          <p:nvPr/>
        </p:nvSpPr>
        <p:spPr>
          <a:xfrm>
            <a:off x="5276850" y="421005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5" name="Skiplist link"/>
          <p:cNvSpPr/>
          <p:nvPr/>
        </p:nvSpPr>
        <p:spPr>
          <a:xfrm>
            <a:off x="5276850" y="39719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6" name="Skiplist link"/>
          <p:cNvSpPr/>
          <p:nvPr/>
        </p:nvSpPr>
        <p:spPr>
          <a:xfrm>
            <a:off x="4524375" y="3886200"/>
            <a:ext cx="56197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7" name="Skiplist link"/>
          <p:cNvSpPr/>
          <p:nvPr/>
        </p:nvSpPr>
        <p:spPr>
          <a:xfrm>
            <a:off x="5467350" y="3886200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8" name="Text 9"/>
          <p:cNvSpPr/>
          <p:nvPr/>
        </p:nvSpPr>
        <p:spPr>
          <a:xfrm>
            <a:off x="4286250" y="38004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89" name="Text 9"/>
          <p:cNvSpPr/>
          <p:nvPr/>
        </p:nvSpPr>
        <p:spPr>
          <a:xfrm>
            <a:off x="5086350" y="38004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90" name="Text 9"/>
          <p:cNvSpPr/>
          <p:nvPr/>
        </p:nvSpPr>
        <p:spPr>
          <a:xfrm>
            <a:off x="6657975" y="38004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91" name="Skiplist link"/>
          <p:cNvSpPr/>
          <p:nvPr/>
        </p:nvSpPr>
        <p:spPr>
          <a:xfrm>
            <a:off x="4524375" y="412432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2" name="Skiplist link"/>
          <p:cNvSpPr/>
          <p:nvPr/>
        </p:nvSpPr>
        <p:spPr>
          <a:xfrm>
            <a:off x="4962525" y="412432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3" name="Skiplist link"/>
          <p:cNvSpPr/>
          <p:nvPr/>
        </p:nvSpPr>
        <p:spPr>
          <a:xfrm>
            <a:off x="5467350" y="4124325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4" name="Text 9"/>
          <p:cNvSpPr/>
          <p:nvPr/>
        </p:nvSpPr>
        <p:spPr>
          <a:xfrm>
            <a:off x="4286250" y="40386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95" name="Text 9"/>
          <p:cNvSpPr/>
          <p:nvPr/>
        </p:nvSpPr>
        <p:spPr>
          <a:xfrm>
            <a:off x="4581525" y="40386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</a:t>
            </a:r>
            <a:endParaRPr lang="en-US" sz="900" dirty="0"/>
          </a:p>
        </p:txBody>
      </p:sp>
      <p:sp>
        <p:nvSpPr>
          <p:cNvPr id="96" name="Text 9"/>
          <p:cNvSpPr/>
          <p:nvPr/>
        </p:nvSpPr>
        <p:spPr>
          <a:xfrm>
            <a:off x="5086350" y="40386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97" name="Text 9"/>
          <p:cNvSpPr/>
          <p:nvPr/>
        </p:nvSpPr>
        <p:spPr>
          <a:xfrm>
            <a:off x="6657975" y="40386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98" name="Skiplist link"/>
          <p:cNvSpPr/>
          <p:nvPr/>
        </p:nvSpPr>
        <p:spPr>
          <a:xfrm>
            <a:off x="4524375" y="4362450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9" name="Skiplist link"/>
          <p:cNvSpPr/>
          <p:nvPr/>
        </p:nvSpPr>
        <p:spPr>
          <a:xfrm>
            <a:off x="4962525" y="4362450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0" name="Skiplist link"/>
          <p:cNvSpPr/>
          <p:nvPr/>
        </p:nvSpPr>
        <p:spPr>
          <a:xfrm>
            <a:off x="5467350" y="4362450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1" name="Text 9"/>
          <p:cNvSpPr/>
          <p:nvPr/>
        </p:nvSpPr>
        <p:spPr>
          <a:xfrm>
            <a:off x="4286250" y="427672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102" name="Text 9"/>
          <p:cNvSpPr/>
          <p:nvPr/>
        </p:nvSpPr>
        <p:spPr>
          <a:xfrm>
            <a:off x="4581525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H:50</a:t>
            </a:r>
            <a:endParaRPr lang="en-US" sz="900" dirty="0"/>
          </a:p>
        </p:txBody>
      </p:sp>
      <p:sp>
        <p:nvSpPr>
          <p:cNvPr id="103" name="Text 9"/>
          <p:cNvSpPr/>
          <p:nvPr/>
        </p:nvSpPr>
        <p:spPr>
          <a:xfrm>
            <a:off x="5086350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M:40</a:t>
            </a:r>
            <a:endParaRPr lang="en-US" sz="900" dirty="0"/>
          </a:p>
        </p:txBody>
      </p:sp>
      <p:sp>
        <p:nvSpPr>
          <p:cNvPr id="104" name="Text 9"/>
          <p:cNvSpPr/>
          <p:nvPr/>
        </p:nvSpPr>
        <p:spPr>
          <a:xfrm>
            <a:off x="6657975" y="427672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105" name="Read route"/>
          <p:cNvSpPr/>
          <p:nvPr/>
        </p:nvSpPr>
        <p:spPr>
          <a:xfrm>
            <a:off x="1924050" y="1743075"/>
            <a:ext cx="219075" cy="0"/>
          </a:xfrm>
          <a:prstGeom prst="line">
            <a:avLst/>
          </a:prstGeom>
          <a:ln w="25400">
            <a:solidFill>
              <a:srgbClr val="E49313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6" name="Read route"/>
          <p:cNvSpPr/>
          <p:nvPr/>
        </p:nvSpPr>
        <p:spPr>
          <a:xfrm flipV="1">
            <a:off x="2143125" y="857250"/>
            <a:ext cx="0" cy="885825"/>
          </a:xfrm>
          <a:prstGeom prst="line">
            <a:avLst/>
          </a:prstGeom>
          <a:ln w="25400">
            <a:solidFill>
              <a:srgbClr val="E49313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7" name="Read route"/>
          <p:cNvSpPr/>
          <p:nvPr/>
        </p:nvSpPr>
        <p:spPr>
          <a:xfrm>
            <a:off x="2143125" y="857250"/>
            <a:ext cx="4905375" cy="0"/>
          </a:xfrm>
          <a:prstGeom prst="line">
            <a:avLst/>
          </a:prstGeom>
          <a:ln w="25400">
            <a:solidFill>
              <a:srgbClr val="E49313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8" name="Read route"/>
          <p:cNvSpPr/>
          <p:nvPr/>
        </p:nvSpPr>
        <p:spPr>
          <a:xfrm>
            <a:off x="7048500" y="857250"/>
            <a:ext cx="0" cy="3743325"/>
          </a:xfrm>
          <a:prstGeom prst="line">
            <a:avLst/>
          </a:prstGeom>
          <a:ln w="25400">
            <a:solidFill>
              <a:srgbClr val="E49313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9" name="Read route"/>
          <p:cNvSpPr/>
          <p:nvPr/>
        </p:nvSpPr>
        <p:spPr>
          <a:xfrm>
            <a:off x="7048500" y="4600575"/>
            <a:ext cx="1133475" cy="0"/>
          </a:xfrm>
          <a:prstGeom prst="line">
            <a:avLst/>
          </a:prstGeom>
          <a:ln w="25400">
            <a:solidFill>
              <a:srgbClr val="E49313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10" name="Text 9"/>
          <p:cNvSpPr/>
          <p:nvPr/>
        </p:nvSpPr>
        <p:spPr>
          <a:xfrm>
            <a:off x="4480560" y="1527048"/>
            <a:ext cx="2148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Skiplist</a:t>
            </a:r>
            <a:endParaRPr lang="en-US" sz="1000" dirty="0"/>
          </a:p>
        </p:txBody>
      </p:sp>
    </p:spTree>
  </p:cSld>
  <p:clrMapOvr>
    <a:masterClrMapping/>
  </p:clrMapOvr>
  <p:transition advClick="0"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1097280"/>
            <a:ext cx="1417320" cy="1298448"/>
          </a:xfrm>
          <a:prstGeom prst="roundRect">
            <a:avLst>
              <a:gd name="adj" fmla="val 8451"/>
            </a:avLst>
          </a:prstGeom>
          <a:solidFill>
            <a:srgbClr val="FFFFFF"/>
          </a:solidFill>
          <a:ln w="15240">
            <a:solidFill>
              <a:srgbClr val="C8D0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40080" y="1234440"/>
            <a:ext cx="1143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640080" y="1609344"/>
            <a:ext cx="1143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2F6F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GET(D)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40080" y="1975104"/>
            <a:ext cx="1143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orange: current lookup</a:t>
            </a:r>
            <a:endParaRPr lang="en-US" sz="900" dirty="0"/>
          </a:p>
        </p:txBody>
      </p:sp>
      <p:sp>
        <p:nvSpPr>
          <p:cNvPr id="6" name="Shape 7"/>
          <p:cNvSpPr/>
          <p:nvPr/>
        </p:nvSpPr>
        <p:spPr>
          <a:xfrm>
            <a:off x="4242816" y="1051560"/>
            <a:ext cx="2633472" cy="1865376"/>
          </a:xfrm>
          <a:prstGeom prst="roundRect">
            <a:avLst>
              <a:gd name="adj" fmla="val 588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8"/>
          <p:cNvSpPr/>
          <p:nvPr/>
        </p:nvSpPr>
        <p:spPr>
          <a:xfrm>
            <a:off x="4480560" y="1216152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Active MemTable</a:t>
            </a:r>
            <a:endParaRPr lang="en-US" sz="1700" dirty="0"/>
          </a:p>
        </p:txBody>
      </p:sp>
      <p:sp>
        <p:nvSpPr>
          <p:cNvPr id="9" name="Shape 12"/>
          <p:cNvSpPr/>
          <p:nvPr/>
        </p:nvSpPr>
        <p:spPr>
          <a:xfrm>
            <a:off x="7360920" y="941832"/>
            <a:ext cx="4315968" cy="4892040"/>
          </a:xfrm>
          <a:prstGeom prst="roundRect">
            <a:avLst>
              <a:gd name="adj" fmla="val 2542"/>
            </a:avLst>
          </a:prstGeom>
          <a:solidFill>
            <a:srgbClr val="FCFDFE"/>
          </a:solidFill>
          <a:ln w="15240">
            <a:solidFill>
              <a:srgbClr val="D4DA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13"/>
          <p:cNvSpPr/>
          <p:nvPr/>
        </p:nvSpPr>
        <p:spPr>
          <a:xfrm>
            <a:off x="7571232" y="1097280"/>
            <a:ext cx="3840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Disk: immutable SSTables</a:t>
            </a:r>
            <a:endParaRPr lang="en-US" sz="1900" dirty="0"/>
          </a:p>
        </p:txBody>
      </p:sp>
      <p:sp>
        <p:nvSpPr>
          <p:cNvPr id="11" name="Text 14"/>
          <p:cNvSpPr/>
          <p:nvPr/>
        </p:nvSpPr>
        <p:spPr>
          <a:xfrm>
            <a:off x="7571232" y="186537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L0</a:t>
            </a:r>
            <a:endParaRPr lang="en-US" sz="1600" dirty="0"/>
          </a:p>
        </p:txBody>
      </p:sp>
      <p:sp>
        <p:nvSpPr>
          <p:cNvPr id="12" name="Text 15"/>
          <p:cNvSpPr/>
          <p:nvPr/>
        </p:nvSpPr>
        <p:spPr>
          <a:xfrm>
            <a:off x="7571232" y="3538728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</a:t>
            </a:r>
            <a:endParaRPr lang="en-US" sz="1600" dirty="0"/>
          </a:p>
        </p:txBody>
      </p:sp>
      <p:sp>
        <p:nvSpPr>
          <p:cNvPr id="13" name="Text 16"/>
          <p:cNvSpPr/>
          <p:nvPr/>
        </p:nvSpPr>
        <p:spPr>
          <a:xfrm>
            <a:off x="7571232" y="497433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L2</a:t>
            </a:r>
            <a:endParaRPr lang="en-US" sz="1600" dirty="0"/>
          </a:p>
        </p:txBody>
      </p:sp>
      <p:sp>
        <p:nvSpPr>
          <p:cNvPr id="14" name="Shape 17"/>
          <p:cNvSpPr/>
          <p:nvPr/>
        </p:nvSpPr>
        <p:spPr>
          <a:xfrm>
            <a:off x="8028432" y="2039112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8"/>
          <p:cNvSpPr/>
          <p:nvPr/>
        </p:nvSpPr>
        <p:spPr>
          <a:xfrm>
            <a:off x="8028432" y="3712464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9"/>
          <p:cNvSpPr/>
          <p:nvPr/>
        </p:nvSpPr>
        <p:spPr>
          <a:xfrm>
            <a:off x="8028432" y="5138928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20"/>
          <p:cNvSpPr/>
          <p:nvPr/>
        </p:nvSpPr>
        <p:spPr>
          <a:xfrm>
            <a:off x="502920" y="4754880"/>
            <a:ext cx="6373368" cy="1078992"/>
          </a:xfrm>
          <a:prstGeom prst="roundRect">
            <a:avLst>
              <a:gd name="adj" fmla="val 10169"/>
            </a:avLst>
          </a:prstGeom>
          <a:solidFill>
            <a:srgbClr val="FFFFFF"/>
          </a:solidFill>
          <a:ln w="1524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21"/>
          <p:cNvSpPr/>
          <p:nvPr/>
        </p:nvSpPr>
        <p:spPr>
          <a:xfrm>
            <a:off x="758952" y="4919472"/>
            <a:ext cx="58795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700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Return D:8 from L1 file A.</a:t>
            </a:r>
            <a:endParaRPr lang="en-US" sz="1700" dirty="0"/>
          </a:p>
        </p:txBody>
      </p:sp>
      <p:sp>
        <p:nvSpPr>
          <p:cNvPr id="19" name="Text 22"/>
          <p:cNvSpPr/>
          <p:nvPr/>
        </p:nvSpPr>
        <p:spPr>
          <a:xfrm>
            <a:off x="758952" y="5524500"/>
            <a:ext cx="5879592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read checked both L0 filters and one L1 file. L1 file B was skipped.</a:t>
            </a:r>
            <a:endParaRPr lang="en-US" sz="1100" dirty="0"/>
          </a:p>
        </p:txBody>
      </p:sp>
      <p:sp>
        <p:nvSpPr>
          <p:cNvPr id="20" name="Shape 28"/>
          <p:cNvSpPr/>
          <p:nvPr/>
        </p:nvSpPr>
        <p:spPr>
          <a:xfrm>
            <a:off x="8183880" y="3971925"/>
            <a:ext cx="1426464" cy="847725"/>
          </a:xfrm>
          <a:prstGeom prst="roundRect">
            <a:avLst>
              <a:gd name="adj" fmla="val 11842"/>
            </a:avLst>
          </a:prstGeom>
          <a:solidFill>
            <a:srgbClr val="FFF2DC"/>
          </a:solidFill>
          <a:ln w="15240">
            <a:solidFill>
              <a:srgbClr val="E9A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29"/>
          <p:cNvSpPr/>
          <p:nvPr/>
        </p:nvSpPr>
        <p:spPr>
          <a:xfrm>
            <a:off x="8275320" y="4029075"/>
            <a:ext cx="1243584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 file A</a:t>
            </a:r>
            <a:endParaRPr lang="en-US" sz="1100" dirty="0"/>
          </a:p>
        </p:txBody>
      </p:sp>
      <p:sp>
        <p:nvSpPr>
          <p:cNvPr id="22" name="Text 30"/>
          <p:cNvSpPr/>
          <p:nvPr/>
        </p:nvSpPr>
        <p:spPr>
          <a:xfrm>
            <a:off x="8275320" y="4514850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BF: possible</a:t>
            </a:r>
            <a:endParaRPr lang="en-US" sz="1000" dirty="0"/>
          </a:p>
        </p:txBody>
      </p:sp>
      <p:sp>
        <p:nvSpPr>
          <p:cNvPr id="23" name="Text 31"/>
          <p:cNvSpPr/>
          <p:nvPr/>
        </p:nvSpPr>
        <p:spPr>
          <a:xfrm>
            <a:off x="8275320" y="42005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A:12 C:11</a:t>
            </a:r>
            <a:endParaRPr lang="en-US" sz="1000" dirty="0"/>
          </a:p>
        </p:txBody>
      </p:sp>
      <p:sp>
        <p:nvSpPr>
          <p:cNvPr id="24" name="Shape 32"/>
          <p:cNvSpPr/>
          <p:nvPr/>
        </p:nvSpPr>
        <p:spPr>
          <a:xfrm>
            <a:off x="9756648" y="3971925"/>
            <a:ext cx="1426464" cy="847725"/>
          </a:xfrm>
          <a:prstGeom prst="roundRect">
            <a:avLst>
              <a:gd name="adj" fmla="val 1184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33"/>
          <p:cNvSpPr/>
          <p:nvPr/>
        </p:nvSpPr>
        <p:spPr>
          <a:xfrm>
            <a:off x="9848088" y="4029075"/>
            <a:ext cx="1243584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 file B</a:t>
            </a:r>
            <a:endParaRPr lang="en-US" sz="1100" dirty="0"/>
          </a:p>
        </p:txBody>
      </p:sp>
      <p:sp>
        <p:nvSpPr>
          <p:cNvPr id="26" name="Text 34"/>
          <p:cNvSpPr/>
          <p:nvPr/>
        </p:nvSpPr>
        <p:spPr>
          <a:xfrm>
            <a:off x="9848088" y="4514850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27" name="Text 35"/>
          <p:cNvSpPr/>
          <p:nvPr/>
        </p:nvSpPr>
        <p:spPr>
          <a:xfrm>
            <a:off x="9848088" y="42005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H:2 K:6</a:t>
            </a:r>
            <a:endParaRPr lang="en-US" sz="1000" dirty="0"/>
          </a:p>
        </p:txBody>
      </p:sp>
      <p:sp>
        <p:nvSpPr>
          <p:cNvPr id="28" name="Text 36"/>
          <p:cNvSpPr/>
          <p:nvPr/>
        </p:nvSpPr>
        <p:spPr>
          <a:xfrm>
            <a:off x="8247888" y="4876800"/>
            <a:ext cx="28895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F6F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non-overlapping ranges</a:t>
            </a:r>
            <a:endParaRPr lang="en-US" sz="1100" dirty="0"/>
          </a:p>
        </p:txBody>
      </p:sp>
      <p:sp>
        <p:nvSpPr>
          <p:cNvPr id="29" name="Text 37">
            <a:hlinkClick r:id="rId3" action="ppaction://hlinksldjump" tooltip="← Back"/>
          </p:cNvPr>
          <p:cNvSpPr/>
          <p:nvPr/>
        </p:nvSpPr>
        <p:spPr>
          <a:xfrm>
            <a:off x="502920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 action="ppaction://hlinksldjump" tooltip="← Bac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← Back</a:t>
            </a:r>
            <a:endParaRPr lang="en-US" sz="1050" dirty="0"/>
          </a:p>
        </p:txBody>
      </p:sp>
      <p:sp>
        <p:nvSpPr>
          <p:cNvPr id="30" name="Text 38">
            <a:hlinkClick r:id="rId4" action="ppaction://hlinksldjump" tooltip="Reset"/>
          </p:cNvPr>
          <p:cNvSpPr/>
          <p:nvPr/>
        </p:nvSpPr>
        <p:spPr>
          <a:xfrm>
            <a:off x="1243584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 action="ppaction://hlinksldjump" tooltip="Rese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Reset</a:t>
            </a:r>
            <a:endParaRPr lang="en-US" sz="1050" dirty="0"/>
          </a:p>
        </p:txBody>
      </p:sp>
      <p:sp>
        <p:nvSpPr>
          <p:cNvPr id="31" name="Text 39">
            <a:hlinkClick r:id="rId5" action="ppaction://hlinksldjump" tooltip="Read menu"/>
          </p:cNvPr>
          <p:cNvSpPr/>
          <p:nvPr/>
        </p:nvSpPr>
        <p:spPr>
          <a:xfrm>
            <a:off x="4238625" y="6038850"/>
            <a:ext cx="2638425" cy="447675"/>
          </a:xfrm>
          <a:prstGeom prst="rect">
            <a:avLst/>
          </a:prstGeom>
          <a:solidFill>
            <a:srgbClr val="2E70FA"/>
          </a:solidFill>
          <a:ln w="12700">
            <a:solidFill>
              <a:srgbClr val="2E70F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u="sng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5" action="ppaction://hlinksldjump" tooltip="Read 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Read menu</a:t>
            </a:r>
            <a:endParaRPr lang="en-US" sz="1500" dirty="0"/>
          </a:p>
        </p:txBody>
      </p:sp>
      <p:sp>
        <p:nvSpPr>
          <p:cNvPr id="32" name="Text 40"/>
          <p:cNvSpPr/>
          <p:nvPr/>
        </p:nvSpPr>
        <p:spPr>
          <a:xfrm>
            <a:off x="5667375" y="6581775"/>
            <a:ext cx="120967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50" dirty="0">
                <a:solidFill>
                  <a:srgbClr val="8B96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60 / 63</a:t>
            </a:r>
            <a:endParaRPr lang="en-US" sz="950" dirty="0"/>
          </a:p>
        </p:txBody>
      </p:sp>
      <p:sp>
        <p:nvSpPr>
          <p:cNvPr id="33" name="Shape 7"/>
          <p:cNvSpPr/>
          <p:nvPr/>
        </p:nvSpPr>
        <p:spPr>
          <a:xfrm>
            <a:off x="4238625" y="3086100"/>
            <a:ext cx="2638425" cy="1495425"/>
          </a:xfrm>
          <a:prstGeom prst="roundRect">
            <a:avLst>
              <a:gd name="adj" fmla="val 5882"/>
            </a:avLst>
          </a:prstGeom>
          <a:solidFill>
            <a:srgbClr val="FFF2DC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8"/>
          <p:cNvSpPr/>
          <p:nvPr/>
        </p:nvSpPr>
        <p:spPr>
          <a:xfrm>
            <a:off x="4333875" y="3181350"/>
            <a:ext cx="2447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Immutable MemTable</a:t>
            </a:r>
            <a:endParaRPr lang="en-US" sz="1600" dirty="0"/>
          </a:p>
        </p:txBody>
      </p:sp>
      <p:sp>
        <p:nvSpPr>
          <p:cNvPr id="35" name="Text 30"/>
          <p:cNvSpPr/>
          <p:nvPr/>
        </p:nvSpPr>
        <p:spPr>
          <a:xfrm>
            <a:off x="8275320" y="4657725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Index: D found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9848088" y="4657725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37" name="Text 9"/>
          <p:cNvSpPr/>
          <p:nvPr/>
        </p:nvSpPr>
        <p:spPr>
          <a:xfrm>
            <a:off x="7553325" y="5334000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filter: definitely absent or possibly present</a:t>
            </a:r>
            <a:endParaRPr lang="en-US" sz="1000" dirty="0"/>
          </a:p>
        </p:txBody>
      </p:sp>
      <p:sp>
        <p:nvSpPr>
          <p:cNvPr id="38" name="Text 9"/>
          <p:cNvSpPr/>
          <p:nvPr/>
        </p:nvSpPr>
        <p:spPr>
          <a:xfrm>
            <a:off x="7553325" y="5553075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file: key to position in the data file</a:t>
            </a:r>
            <a:endParaRPr lang="en-US" sz="1000" dirty="0"/>
          </a:p>
        </p:txBody>
      </p:sp>
      <p:sp>
        <p:nvSpPr>
          <p:cNvPr id="39" name="Text 31"/>
          <p:cNvSpPr/>
          <p:nvPr/>
        </p:nvSpPr>
        <p:spPr>
          <a:xfrm>
            <a:off x="8275320" y="43529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D:8 F:9</a:t>
            </a:r>
            <a:endParaRPr lang="en-US" sz="1000" dirty="0"/>
          </a:p>
        </p:txBody>
      </p:sp>
      <p:sp>
        <p:nvSpPr>
          <p:cNvPr id="40" name="Text 35"/>
          <p:cNvSpPr/>
          <p:nvPr/>
        </p:nvSpPr>
        <p:spPr>
          <a:xfrm>
            <a:off x="9848088" y="43529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L:7 M:5</a:t>
            </a:r>
            <a:endParaRPr lang="en-US" sz="1000" dirty="0"/>
          </a:p>
        </p:txBody>
      </p:sp>
      <p:sp>
        <p:nvSpPr>
          <p:cNvPr id="41" name="Shape 24"/>
          <p:cNvSpPr/>
          <p:nvPr/>
        </p:nvSpPr>
        <p:spPr>
          <a:xfrm>
            <a:off x="8048625" y="2200275"/>
            <a:ext cx="1619250" cy="1047750"/>
          </a:xfrm>
          <a:prstGeom prst="roundRect">
            <a:avLst>
              <a:gd name="adj" fmla="val 11842"/>
            </a:avLst>
          </a:prstGeom>
          <a:solidFill>
            <a:srgbClr val="E5F6EF"/>
          </a:solidFill>
          <a:ln w="15240">
            <a:solidFill>
              <a:srgbClr val="9CDB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2" name="Text 8"/>
          <p:cNvSpPr/>
          <p:nvPr/>
        </p:nvSpPr>
        <p:spPr>
          <a:xfrm>
            <a:off x="8124825" y="2247900"/>
            <a:ext cx="1485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SSTable #5 (newest)</a:t>
            </a:r>
            <a:endParaRPr lang="en-US" sz="1100" dirty="0"/>
          </a:p>
        </p:txBody>
      </p:sp>
      <p:sp>
        <p:nvSpPr>
          <p:cNvPr id="43" name="Text 9"/>
          <p:cNvSpPr/>
          <p:nvPr/>
        </p:nvSpPr>
        <p:spPr>
          <a:xfrm>
            <a:off x="8124825" y="2466975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A:30 H:31</a:t>
            </a:r>
            <a:endParaRPr lang="en-US" sz="1200" dirty="0"/>
          </a:p>
        </p:txBody>
      </p:sp>
      <p:sp>
        <p:nvSpPr>
          <p:cNvPr id="44" name="Text 9"/>
          <p:cNvSpPr/>
          <p:nvPr/>
        </p:nvSpPr>
        <p:spPr>
          <a:xfrm>
            <a:off x="8124825" y="2647950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K:32</a:t>
            </a:r>
            <a:endParaRPr lang="en-US" sz="1200" dirty="0"/>
          </a:p>
        </p:txBody>
      </p:sp>
      <p:sp>
        <p:nvSpPr>
          <p:cNvPr id="45" name="Text 9"/>
          <p:cNvSpPr/>
          <p:nvPr/>
        </p:nvSpPr>
        <p:spPr>
          <a:xfrm>
            <a:off x="8124825" y="284797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46" name="Text 9"/>
          <p:cNvSpPr/>
          <p:nvPr/>
        </p:nvSpPr>
        <p:spPr>
          <a:xfrm>
            <a:off x="8124825" y="301942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47" name="Shape 24"/>
          <p:cNvSpPr/>
          <p:nvPr/>
        </p:nvSpPr>
        <p:spPr>
          <a:xfrm>
            <a:off x="9810750" y="2200275"/>
            <a:ext cx="1619250" cy="1047750"/>
          </a:xfrm>
          <a:prstGeom prst="roundRect">
            <a:avLst>
              <a:gd name="adj" fmla="val 11842"/>
            </a:avLst>
          </a:prstGeom>
          <a:solidFill>
            <a:srgbClr val="E5F6EF"/>
          </a:solidFill>
          <a:ln w="15240">
            <a:solidFill>
              <a:srgbClr val="9CDB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8" name="Text 8"/>
          <p:cNvSpPr/>
          <p:nvPr/>
        </p:nvSpPr>
        <p:spPr>
          <a:xfrm>
            <a:off x="9886950" y="2247900"/>
            <a:ext cx="1485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SSTable #4</a:t>
            </a:r>
            <a:endParaRPr lang="en-US" sz="1100" dirty="0"/>
          </a:p>
        </p:txBody>
      </p:sp>
      <p:sp>
        <p:nvSpPr>
          <p:cNvPr id="49" name="Text 9"/>
          <p:cNvSpPr/>
          <p:nvPr/>
        </p:nvSpPr>
        <p:spPr>
          <a:xfrm>
            <a:off x="9886950" y="2466975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C:21 F:22</a:t>
            </a:r>
            <a:endParaRPr lang="en-US" sz="1200" dirty="0"/>
          </a:p>
        </p:txBody>
      </p:sp>
      <p:sp>
        <p:nvSpPr>
          <p:cNvPr id="50" name="Text 9"/>
          <p:cNvSpPr/>
          <p:nvPr/>
        </p:nvSpPr>
        <p:spPr>
          <a:xfrm>
            <a:off x="9886950" y="2647950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H:20</a:t>
            </a:r>
            <a:endParaRPr lang="en-US" sz="1200" dirty="0"/>
          </a:p>
        </p:txBody>
      </p:sp>
      <p:sp>
        <p:nvSpPr>
          <p:cNvPr id="51" name="Text 9"/>
          <p:cNvSpPr/>
          <p:nvPr/>
        </p:nvSpPr>
        <p:spPr>
          <a:xfrm>
            <a:off x="9886950" y="284797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52" name="Text 9"/>
          <p:cNvSpPr/>
          <p:nvPr/>
        </p:nvSpPr>
        <p:spPr>
          <a:xfrm>
            <a:off x="9886950" y="301942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53" name="Text 8"/>
          <p:cNvSpPr/>
          <p:nvPr/>
        </p:nvSpPr>
        <p:spPr>
          <a:xfrm>
            <a:off x="504825" y="3095625"/>
            <a:ext cx="32861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 path</a:t>
            </a:r>
            <a:endParaRPr lang="en-US" sz="1600" dirty="0"/>
          </a:p>
        </p:txBody>
      </p:sp>
      <p:sp>
        <p:nvSpPr>
          <p:cNvPr id="54" name="Text 9"/>
          <p:cNvSpPr/>
          <p:nvPr/>
        </p:nvSpPr>
        <p:spPr>
          <a:xfrm>
            <a:off x="4295775" y="3495675"/>
            <a:ext cx="25241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Frozen MemTable</a:t>
            </a:r>
            <a:endParaRPr lang="en-US" sz="1000" dirty="0"/>
          </a:p>
        </p:txBody>
      </p:sp>
      <p:sp>
        <p:nvSpPr>
          <p:cNvPr id="55" name="Skiplist link"/>
          <p:cNvSpPr/>
          <p:nvPr/>
        </p:nvSpPr>
        <p:spPr>
          <a:xfrm>
            <a:off x="4772025" y="22574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6" name="Skiplist link"/>
          <p:cNvSpPr/>
          <p:nvPr/>
        </p:nvSpPr>
        <p:spPr>
          <a:xfrm>
            <a:off x="4772025" y="201930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7" name="Skiplist link"/>
          <p:cNvSpPr/>
          <p:nvPr/>
        </p:nvSpPr>
        <p:spPr>
          <a:xfrm>
            <a:off x="5276850" y="22574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8" name="Skiplist link"/>
          <p:cNvSpPr/>
          <p:nvPr/>
        </p:nvSpPr>
        <p:spPr>
          <a:xfrm>
            <a:off x="5276850" y="201930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9" name="Skiplist link"/>
          <p:cNvSpPr/>
          <p:nvPr/>
        </p:nvSpPr>
        <p:spPr>
          <a:xfrm>
            <a:off x="4524375" y="193357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0" name="Skiplist link"/>
          <p:cNvSpPr/>
          <p:nvPr/>
        </p:nvSpPr>
        <p:spPr>
          <a:xfrm>
            <a:off x="4962525" y="193357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1" name="Skiplist link"/>
          <p:cNvSpPr/>
          <p:nvPr/>
        </p:nvSpPr>
        <p:spPr>
          <a:xfrm>
            <a:off x="5467350" y="1933575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2" name="Text 9"/>
          <p:cNvSpPr/>
          <p:nvPr/>
        </p:nvSpPr>
        <p:spPr>
          <a:xfrm>
            <a:off x="4286250" y="184785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63" name="Text 9"/>
          <p:cNvSpPr/>
          <p:nvPr/>
        </p:nvSpPr>
        <p:spPr>
          <a:xfrm>
            <a:off x="4581525" y="184785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900" dirty="0"/>
          </a:p>
        </p:txBody>
      </p:sp>
      <p:sp>
        <p:nvSpPr>
          <p:cNvPr id="64" name="Text 9"/>
          <p:cNvSpPr/>
          <p:nvPr/>
        </p:nvSpPr>
        <p:spPr>
          <a:xfrm>
            <a:off x="5086350" y="184785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65" name="Text 9"/>
          <p:cNvSpPr/>
          <p:nvPr/>
        </p:nvSpPr>
        <p:spPr>
          <a:xfrm>
            <a:off x="6657975" y="184785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66" name="Skiplist link"/>
          <p:cNvSpPr/>
          <p:nvPr/>
        </p:nvSpPr>
        <p:spPr>
          <a:xfrm>
            <a:off x="4524375" y="2171700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7" name="Skiplist link"/>
          <p:cNvSpPr/>
          <p:nvPr/>
        </p:nvSpPr>
        <p:spPr>
          <a:xfrm>
            <a:off x="4962525" y="2171700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8" name="Skiplist link"/>
          <p:cNvSpPr/>
          <p:nvPr/>
        </p:nvSpPr>
        <p:spPr>
          <a:xfrm>
            <a:off x="5467350" y="2171700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9" name="Text 9"/>
          <p:cNvSpPr/>
          <p:nvPr/>
        </p:nvSpPr>
        <p:spPr>
          <a:xfrm>
            <a:off x="4286250" y="20859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70" name="Text 9"/>
          <p:cNvSpPr/>
          <p:nvPr/>
        </p:nvSpPr>
        <p:spPr>
          <a:xfrm>
            <a:off x="4581525" y="20859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900" dirty="0"/>
          </a:p>
        </p:txBody>
      </p:sp>
      <p:sp>
        <p:nvSpPr>
          <p:cNvPr id="71" name="Text 9"/>
          <p:cNvSpPr/>
          <p:nvPr/>
        </p:nvSpPr>
        <p:spPr>
          <a:xfrm>
            <a:off x="5086350" y="20859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72" name="Text 9"/>
          <p:cNvSpPr/>
          <p:nvPr/>
        </p:nvSpPr>
        <p:spPr>
          <a:xfrm>
            <a:off x="6657975" y="20859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73" name="Skiplist link"/>
          <p:cNvSpPr/>
          <p:nvPr/>
        </p:nvSpPr>
        <p:spPr>
          <a:xfrm>
            <a:off x="4524375" y="240982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4" name="Skiplist link"/>
          <p:cNvSpPr/>
          <p:nvPr/>
        </p:nvSpPr>
        <p:spPr>
          <a:xfrm>
            <a:off x="4962525" y="240982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5" name="Skiplist link"/>
          <p:cNvSpPr/>
          <p:nvPr/>
        </p:nvSpPr>
        <p:spPr>
          <a:xfrm>
            <a:off x="5467350" y="2409825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6" name="Text 9"/>
          <p:cNvSpPr/>
          <p:nvPr/>
        </p:nvSpPr>
        <p:spPr>
          <a:xfrm>
            <a:off x="4286250" y="23241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77" name="Text 9"/>
          <p:cNvSpPr/>
          <p:nvPr/>
        </p:nvSpPr>
        <p:spPr>
          <a:xfrm>
            <a:off x="4581525" y="23241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A:60</a:t>
            </a:r>
            <a:endParaRPr lang="en-US" sz="900" dirty="0"/>
          </a:p>
        </p:txBody>
      </p:sp>
      <p:sp>
        <p:nvSpPr>
          <p:cNvPr id="78" name="Text 9"/>
          <p:cNvSpPr/>
          <p:nvPr/>
        </p:nvSpPr>
        <p:spPr>
          <a:xfrm>
            <a:off x="5086350" y="23241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M:60</a:t>
            </a:r>
            <a:endParaRPr lang="en-US" sz="900" dirty="0"/>
          </a:p>
        </p:txBody>
      </p:sp>
      <p:sp>
        <p:nvSpPr>
          <p:cNvPr id="79" name="Text 9"/>
          <p:cNvSpPr/>
          <p:nvPr/>
        </p:nvSpPr>
        <p:spPr>
          <a:xfrm>
            <a:off x="6657975" y="23241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80" name="Skiplist link"/>
          <p:cNvSpPr/>
          <p:nvPr/>
        </p:nvSpPr>
        <p:spPr>
          <a:xfrm>
            <a:off x="4772025" y="421005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1" name="Skiplist link"/>
          <p:cNvSpPr/>
          <p:nvPr/>
        </p:nvSpPr>
        <p:spPr>
          <a:xfrm>
            <a:off x="5276850" y="421005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2" name="Skiplist link"/>
          <p:cNvSpPr/>
          <p:nvPr/>
        </p:nvSpPr>
        <p:spPr>
          <a:xfrm>
            <a:off x="5276850" y="39719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3" name="Skiplist link"/>
          <p:cNvSpPr/>
          <p:nvPr/>
        </p:nvSpPr>
        <p:spPr>
          <a:xfrm>
            <a:off x="4524375" y="3886200"/>
            <a:ext cx="56197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4" name="Skiplist link"/>
          <p:cNvSpPr/>
          <p:nvPr/>
        </p:nvSpPr>
        <p:spPr>
          <a:xfrm>
            <a:off x="5467350" y="3886200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5" name="Text 9"/>
          <p:cNvSpPr/>
          <p:nvPr/>
        </p:nvSpPr>
        <p:spPr>
          <a:xfrm>
            <a:off x="4286250" y="38004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86" name="Text 9"/>
          <p:cNvSpPr/>
          <p:nvPr/>
        </p:nvSpPr>
        <p:spPr>
          <a:xfrm>
            <a:off x="5086350" y="38004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87" name="Text 9"/>
          <p:cNvSpPr/>
          <p:nvPr/>
        </p:nvSpPr>
        <p:spPr>
          <a:xfrm>
            <a:off x="6657975" y="38004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88" name="Skiplist link"/>
          <p:cNvSpPr/>
          <p:nvPr/>
        </p:nvSpPr>
        <p:spPr>
          <a:xfrm>
            <a:off x="4524375" y="412432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9" name="Skiplist link"/>
          <p:cNvSpPr/>
          <p:nvPr/>
        </p:nvSpPr>
        <p:spPr>
          <a:xfrm>
            <a:off x="4962525" y="412432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0" name="Skiplist link"/>
          <p:cNvSpPr/>
          <p:nvPr/>
        </p:nvSpPr>
        <p:spPr>
          <a:xfrm>
            <a:off x="5467350" y="4124325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1" name="Text 9"/>
          <p:cNvSpPr/>
          <p:nvPr/>
        </p:nvSpPr>
        <p:spPr>
          <a:xfrm>
            <a:off x="4286250" y="40386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92" name="Text 9"/>
          <p:cNvSpPr/>
          <p:nvPr/>
        </p:nvSpPr>
        <p:spPr>
          <a:xfrm>
            <a:off x="4581525" y="40386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</a:t>
            </a:r>
            <a:endParaRPr lang="en-US" sz="900" dirty="0"/>
          </a:p>
        </p:txBody>
      </p:sp>
      <p:sp>
        <p:nvSpPr>
          <p:cNvPr id="93" name="Text 9"/>
          <p:cNvSpPr/>
          <p:nvPr/>
        </p:nvSpPr>
        <p:spPr>
          <a:xfrm>
            <a:off x="5086350" y="40386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94" name="Text 9"/>
          <p:cNvSpPr/>
          <p:nvPr/>
        </p:nvSpPr>
        <p:spPr>
          <a:xfrm>
            <a:off x="6657975" y="40386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95" name="Skiplist link"/>
          <p:cNvSpPr/>
          <p:nvPr/>
        </p:nvSpPr>
        <p:spPr>
          <a:xfrm>
            <a:off x="4524375" y="4362450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6" name="Skiplist link"/>
          <p:cNvSpPr/>
          <p:nvPr/>
        </p:nvSpPr>
        <p:spPr>
          <a:xfrm>
            <a:off x="4962525" y="4362450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7" name="Skiplist link"/>
          <p:cNvSpPr/>
          <p:nvPr/>
        </p:nvSpPr>
        <p:spPr>
          <a:xfrm>
            <a:off x="5467350" y="4362450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8" name="Text 9"/>
          <p:cNvSpPr/>
          <p:nvPr/>
        </p:nvSpPr>
        <p:spPr>
          <a:xfrm>
            <a:off x="4286250" y="427672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99" name="Text 9"/>
          <p:cNvSpPr/>
          <p:nvPr/>
        </p:nvSpPr>
        <p:spPr>
          <a:xfrm>
            <a:off x="4581525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H:50</a:t>
            </a:r>
            <a:endParaRPr lang="en-US" sz="900" dirty="0"/>
          </a:p>
        </p:txBody>
      </p:sp>
      <p:sp>
        <p:nvSpPr>
          <p:cNvPr id="100" name="Text 9"/>
          <p:cNvSpPr/>
          <p:nvPr/>
        </p:nvSpPr>
        <p:spPr>
          <a:xfrm>
            <a:off x="5086350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M:40</a:t>
            </a:r>
            <a:endParaRPr lang="en-US" sz="900" dirty="0"/>
          </a:p>
        </p:txBody>
      </p:sp>
      <p:sp>
        <p:nvSpPr>
          <p:cNvPr id="101" name="Text 9"/>
          <p:cNvSpPr/>
          <p:nvPr/>
        </p:nvSpPr>
        <p:spPr>
          <a:xfrm>
            <a:off x="6657975" y="427672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102" name="Read route"/>
          <p:cNvSpPr/>
          <p:nvPr/>
        </p:nvSpPr>
        <p:spPr>
          <a:xfrm>
            <a:off x="1924050" y="1743075"/>
            <a:ext cx="219075" cy="0"/>
          </a:xfrm>
          <a:prstGeom prst="line">
            <a:avLst/>
          </a:prstGeom>
          <a:ln w="25400">
            <a:solidFill>
              <a:srgbClr val="E49313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3" name="Read route"/>
          <p:cNvSpPr/>
          <p:nvPr/>
        </p:nvSpPr>
        <p:spPr>
          <a:xfrm flipV="1">
            <a:off x="2143125" y="857250"/>
            <a:ext cx="0" cy="885825"/>
          </a:xfrm>
          <a:prstGeom prst="line">
            <a:avLst/>
          </a:prstGeom>
          <a:ln w="25400">
            <a:solidFill>
              <a:srgbClr val="E49313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4" name="Read route"/>
          <p:cNvSpPr/>
          <p:nvPr/>
        </p:nvSpPr>
        <p:spPr>
          <a:xfrm>
            <a:off x="2143125" y="857250"/>
            <a:ext cx="4905375" cy="0"/>
          </a:xfrm>
          <a:prstGeom prst="line">
            <a:avLst/>
          </a:prstGeom>
          <a:ln w="25400">
            <a:solidFill>
              <a:srgbClr val="E49313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5" name="Read route"/>
          <p:cNvSpPr/>
          <p:nvPr/>
        </p:nvSpPr>
        <p:spPr>
          <a:xfrm>
            <a:off x="7048500" y="857250"/>
            <a:ext cx="0" cy="3886200"/>
          </a:xfrm>
          <a:prstGeom prst="line">
            <a:avLst/>
          </a:prstGeom>
          <a:ln w="25400">
            <a:solidFill>
              <a:srgbClr val="E49313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6" name="Read route"/>
          <p:cNvSpPr/>
          <p:nvPr/>
        </p:nvSpPr>
        <p:spPr>
          <a:xfrm>
            <a:off x="7048500" y="4743450"/>
            <a:ext cx="1133475" cy="0"/>
          </a:xfrm>
          <a:prstGeom prst="line">
            <a:avLst/>
          </a:prstGeom>
          <a:ln w="25400">
            <a:solidFill>
              <a:srgbClr val="E49313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7" name="Text 9"/>
          <p:cNvSpPr/>
          <p:nvPr/>
        </p:nvSpPr>
        <p:spPr>
          <a:xfrm>
            <a:off x="504825" y="3409950"/>
            <a:ext cx="32861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 D</a:t>
            </a:r>
            <a:endParaRPr lang="en-US" sz="1200" dirty="0"/>
          </a:p>
        </p:txBody>
      </p:sp>
      <p:sp>
        <p:nvSpPr>
          <p:cNvPr id="108" name="Text 9"/>
          <p:cNvSpPr/>
          <p:nvPr/>
        </p:nvSpPr>
        <p:spPr>
          <a:xfrm>
            <a:off x="504825" y="3648075"/>
            <a:ext cx="32861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Active + immutable: miss</a:t>
            </a:r>
            <a:endParaRPr lang="en-US" sz="1200" dirty="0"/>
          </a:p>
        </p:txBody>
      </p:sp>
      <p:sp>
        <p:nvSpPr>
          <p:cNvPr id="109" name="Text 9"/>
          <p:cNvSpPr/>
          <p:nvPr/>
        </p:nvSpPr>
        <p:spPr>
          <a:xfrm>
            <a:off x="504825" y="3886200"/>
            <a:ext cx="32861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Both L0 filters: negative</a:t>
            </a:r>
            <a:endParaRPr lang="en-US" sz="1200" dirty="0"/>
          </a:p>
        </p:txBody>
      </p:sp>
      <p:sp>
        <p:nvSpPr>
          <p:cNvPr id="110" name="Text 9"/>
          <p:cNvSpPr/>
          <p:nvPr/>
        </p:nvSpPr>
        <p:spPr>
          <a:xfrm>
            <a:off x="504825" y="4124325"/>
            <a:ext cx="32861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L1 file A index: hit</a:t>
            </a:r>
            <a:endParaRPr lang="en-US" sz="1200" dirty="0"/>
          </a:p>
        </p:txBody>
      </p:sp>
      <p:sp>
        <p:nvSpPr>
          <p:cNvPr id="111" name="Text 9"/>
          <p:cNvSpPr/>
          <p:nvPr/>
        </p:nvSpPr>
        <p:spPr>
          <a:xfrm>
            <a:off x="504825" y="4362450"/>
            <a:ext cx="32861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Result: D:8</a:t>
            </a:r>
            <a:endParaRPr lang="en-US" sz="1200" dirty="0"/>
          </a:p>
        </p:txBody>
      </p:sp>
      <p:sp>
        <p:nvSpPr>
          <p:cNvPr id="112" name="Text 9"/>
          <p:cNvSpPr/>
          <p:nvPr/>
        </p:nvSpPr>
        <p:spPr>
          <a:xfrm>
            <a:off x="4480560" y="1527048"/>
            <a:ext cx="2148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Skiplist</a:t>
            </a:r>
            <a:endParaRPr lang="en-US" sz="1000" dirty="0"/>
          </a:p>
        </p:txBody>
      </p:sp>
    </p:spTree>
  </p:cSld>
  <p:clrMapOvr>
    <a:masterClrMapping/>
  </p:clrMapOvr>
  <p:transition advClick="0"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1097280"/>
            <a:ext cx="1417320" cy="1298448"/>
          </a:xfrm>
          <a:prstGeom prst="roundRect">
            <a:avLst>
              <a:gd name="adj" fmla="val 8451"/>
            </a:avLst>
          </a:prstGeom>
          <a:solidFill>
            <a:srgbClr val="FFFFFF"/>
          </a:solidFill>
          <a:ln w="15240">
            <a:solidFill>
              <a:srgbClr val="C8D0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40080" y="1234440"/>
            <a:ext cx="1143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640080" y="1609344"/>
            <a:ext cx="1143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2F6F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GET(H)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40080" y="1975104"/>
            <a:ext cx="1143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orange: current lookup</a:t>
            </a:r>
            <a:endParaRPr lang="en-US" sz="900" dirty="0"/>
          </a:p>
        </p:txBody>
      </p:sp>
      <p:sp>
        <p:nvSpPr>
          <p:cNvPr id="6" name="Shape 7"/>
          <p:cNvSpPr/>
          <p:nvPr/>
        </p:nvSpPr>
        <p:spPr>
          <a:xfrm>
            <a:off x="4242816" y="1051560"/>
            <a:ext cx="2633472" cy="1865376"/>
          </a:xfrm>
          <a:prstGeom prst="roundRect">
            <a:avLst>
              <a:gd name="adj" fmla="val 5882"/>
            </a:avLst>
          </a:prstGeom>
          <a:solidFill>
            <a:srgbClr val="FFF2DC"/>
          </a:solidFill>
          <a:ln w="15240">
            <a:solidFill>
              <a:srgbClr val="E9A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8"/>
          <p:cNvSpPr/>
          <p:nvPr/>
        </p:nvSpPr>
        <p:spPr>
          <a:xfrm>
            <a:off x="4480560" y="1216152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Active MemTable</a:t>
            </a:r>
            <a:endParaRPr lang="en-US" sz="1700" dirty="0"/>
          </a:p>
        </p:txBody>
      </p:sp>
      <p:sp>
        <p:nvSpPr>
          <p:cNvPr id="9" name="Shape 12"/>
          <p:cNvSpPr/>
          <p:nvPr/>
        </p:nvSpPr>
        <p:spPr>
          <a:xfrm>
            <a:off x="7360920" y="941832"/>
            <a:ext cx="4315968" cy="4892040"/>
          </a:xfrm>
          <a:prstGeom prst="roundRect">
            <a:avLst>
              <a:gd name="adj" fmla="val 2542"/>
            </a:avLst>
          </a:prstGeom>
          <a:solidFill>
            <a:srgbClr val="FCFDFE"/>
          </a:solidFill>
          <a:ln w="15240">
            <a:solidFill>
              <a:srgbClr val="D4DA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13"/>
          <p:cNvSpPr/>
          <p:nvPr/>
        </p:nvSpPr>
        <p:spPr>
          <a:xfrm>
            <a:off x="7571232" y="1097280"/>
            <a:ext cx="3840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Disk: immutable SSTables</a:t>
            </a:r>
            <a:endParaRPr lang="en-US" sz="1900" dirty="0"/>
          </a:p>
        </p:txBody>
      </p:sp>
      <p:sp>
        <p:nvSpPr>
          <p:cNvPr id="11" name="Text 14"/>
          <p:cNvSpPr/>
          <p:nvPr/>
        </p:nvSpPr>
        <p:spPr>
          <a:xfrm>
            <a:off x="7571232" y="186537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L0</a:t>
            </a:r>
            <a:endParaRPr lang="en-US" sz="1600" dirty="0"/>
          </a:p>
        </p:txBody>
      </p:sp>
      <p:sp>
        <p:nvSpPr>
          <p:cNvPr id="12" name="Text 15"/>
          <p:cNvSpPr/>
          <p:nvPr/>
        </p:nvSpPr>
        <p:spPr>
          <a:xfrm>
            <a:off x="7571232" y="3538728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</a:t>
            </a:r>
            <a:endParaRPr lang="en-US" sz="1600" dirty="0"/>
          </a:p>
        </p:txBody>
      </p:sp>
      <p:sp>
        <p:nvSpPr>
          <p:cNvPr id="13" name="Text 16"/>
          <p:cNvSpPr/>
          <p:nvPr/>
        </p:nvSpPr>
        <p:spPr>
          <a:xfrm>
            <a:off x="7571232" y="497433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L2</a:t>
            </a:r>
            <a:endParaRPr lang="en-US" sz="1600" dirty="0"/>
          </a:p>
        </p:txBody>
      </p:sp>
      <p:sp>
        <p:nvSpPr>
          <p:cNvPr id="14" name="Shape 17"/>
          <p:cNvSpPr/>
          <p:nvPr/>
        </p:nvSpPr>
        <p:spPr>
          <a:xfrm>
            <a:off x="8028432" y="2039112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8"/>
          <p:cNvSpPr/>
          <p:nvPr/>
        </p:nvSpPr>
        <p:spPr>
          <a:xfrm>
            <a:off x="8028432" y="3712464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9"/>
          <p:cNvSpPr/>
          <p:nvPr/>
        </p:nvSpPr>
        <p:spPr>
          <a:xfrm>
            <a:off x="8028432" y="5138928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20"/>
          <p:cNvSpPr/>
          <p:nvPr/>
        </p:nvSpPr>
        <p:spPr>
          <a:xfrm>
            <a:off x="502920" y="4754880"/>
            <a:ext cx="6373368" cy="1078992"/>
          </a:xfrm>
          <a:prstGeom prst="roundRect">
            <a:avLst>
              <a:gd name="adj" fmla="val 10169"/>
            </a:avLst>
          </a:prstGeom>
          <a:solidFill>
            <a:srgbClr val="FFFFFF"/>
          </a:solidFill>
          <a:ln w="1524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21"/>
          <p:cNvSpPr/>
          <p:nvPr/>
        </p:nvSpPr>
        <p:spPr>
          <a:xfrm>
            <a:off x="758952" y="4919472"/>
            <a:ext cx="58795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700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 is absent from the active MemTable. Check the immutable buffer.</a:t>
            </a:r>
            <a:endParaRPr lang="en-US" sz="1700" dirty="0"/>
          </a:p>
        </p:txBody>
      </p:sp>
      <p:sp>
        <p:nvSpPr>
          <p:cNvPr id="19" name="Text 22"/>
          <p:cNvSpPr/>
          <p:nvPr/>
        </p:nvSpPr>
        <p:spPr>
          <a:xfrm>
            <a:off x="758952" y="5524500"/>
            <a:ext cx="5879592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active buffer has M:60 and A:60. The disk files stay unchanged.</a:t>
            </a:r>
            <a:endParaRPr lang="en-US" sz="1100" dirty="0"/>
          </a:p>
        </p:txBody>
      </p:sp>
      <p:sp>
        <p:nvSpPr>
          <p:cNvPr id="20" name="Shape 28"/>
          <p:cNvSpPr/>
          <p:nvPr/>
        </p:nvSpPr>
        <p:spPr>
          <a:xfrm>
            <a:off x="8183880" y="3971925"/>
            <a:ext cx="1426464" cy="847725"/>
          </a:xfrm>
          <a:prstGeom prst="roundRect">
            <a:avLst>
              <a:gd name="adj" fmla="val 11842"/>
            </a:avLst>
          </a:prstGeom>
          <a:solidFill>
            <a:srgbClr val="E8EFFF"/>
          </a:solidFill>
          <a:ln w="15240">
            <a:solidFill>
              <a:srgbClr val="ADC5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29"/>
          <p:cNvSpPr/>
          <p:nvPr/>
        </p:nvSpPr>
        <p:spPr>
          <a:xfrm>
            <a:off x="8275320" y="4029075"/>
            <a:ext cx="1243584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 file A</a:t>
            </a:r>
            <a:endParaRPr lang="en-US" sz="1100" dirty="0"/>
          </a:p>
        </p:txBody>
      </p:sp>
      <p:sp>
        <p:nvSpPr>
          <p:cNvPr id="22" name="Text 30"/>
          <p:cNvSpPr/>
          <p:nvPr/>
        </p:nvSpPr>
        <p:spPr>
          <a:xfrm>
            <a:off x="8275320" y="4514850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23" name="Text 31"/>
          <p:cNvSpPr/>
          <p:nvPr/>
        </p:nvSpPr>
        <p:spPr>
          <a:xfrm>
            <a:off x="8275320" y="42005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A:12 C:11</a:t>
            </a:r>
            <a:endParaRPr lang="en-US" sz="1000" dirty="0"/>
          </a:p>
        </p:txBody>
      </p:sp>
      <p:sp>
        <p:nvSpPr>
          <p:cNvPr id="24" name="Shape 32"/>
          <p:cNvSpPr/>
          <p:nvPr/>
        </p:nvSpPr>
        <p:spPr>
          <a:xfrm>
            <a:off x="9756648" y="3971925"/>
            <a:ext cx="1426464" cy="847725"/>
          </a:xfrm>
          <a:prstGeom prst="roundRect">
            <a:avLst>
              <a:gd name="adj" fmla="val 1184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33"/>
          <p:cNvSpPr/>
          <p:nvPr/>
        </p:nvSpPr>
        <p:spPr>
          <a:xfrm>
            <a:off x="9848088" y="4029075"/>
            <a:ext cx="1243584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 file B</a:t>
            </a:r>
            <a:endParaRPr lang="en-US" sz="1100" dirty="0"/>
          </a:p>
        </p:txBody>
      </p:sp>
      <p:sp>
        <p:nvSpPr>
          <p:cNvPr id="26" name="Text 34"/>
          <p:cNvSpPr/>
          <p:nvPr/>
        </p:nvSpPr>
        <p:spPr>
          <a:xfrm>
            <a:off x="9848088" y="4514850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27" name="Text 35"/>
          <p:cNvSpPr/>
          <p:nvPr/>
        </p:nvSpPr>
        <p:spPr>
          <a:xfrm>
            <a:off x="9848088" y="42005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H:2 K:6</a:t>
            </a:r>
            <a:endParaRPr lang="en-US" sz="1000" dirty="0"/>
          </a:p>
        </p:txBody>
      </p:sp>
      <p:sp>
        <p:nvSpPr>
          <p:cNvPr id="28" name="Text 36"/>
          <p:cNvSpPr/>
          <p:nvPr/>
        </p:nvSpPr>
        <p:spPr>
          <a:xfrm>
            <a:off x="8247888" y="4876800"/>
            <a:ext cx="28895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F6F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non-overlapping ranges</a:t>
            </a:r>
            <a:endParaRPr lang="en-US" sz="1100" dirty="0"/>
          </a:p>
        </p:txBody>
      </p:sp>
      <p:sp>
        <p:nvSpPr>
          <p:cNvPr id="29" name="Text 37">
            <a:hlinkClick r:id="rId3" action="ppaction://hlinksldjump" tooltip="← Back"/>
          </p:cNvPr>
          <p:cNvSpPr/>
          <p:nvPr/>
        </p:nvSpPr>
        <p:spPr>
          <a:xfrm>
            <a:off x="502920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 action="ppaction://hlinksldjump" tooltip="← Bac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← Back</a:t>
            </a:r>
            <a:endParaRPr lang="en-US" sz="1050" dirty="0"/>
          </a:p>
        </p:txBody>
      </p:sp>
      <p:sp>
        <p:nvSpPr>
          <p:cNvPr id="30" name="Text 38">
            <a:hlinkClick r:id="rId4" action="ppaction://hlinksldjump" tooltip="Reset"/>
          </p:cNvPr>
          <p:cNvSpPr/>
          <p:nvPr/>
        </p:nvSpPr>
        <p:spPr>
          <a:xfrm>
            <a:off x="1243584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 action="ppaction://hlinksldjump" tooltip="Rese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Reset</a:t>
            </a:r>
            <a:endParaRPr lang="en-US" sz="1050" dirty="0"/>
          </a:p>
        </p:txBody>
      </p:sp>
      <p:sp>
        <p:nvSpPr>
          <p:cNvPr id="31" name="Text 39">
            <a:hlinkClick r:id="rId5" action="ppaction://hlinksldjump" tooltip="Check immutable"/>
          </p:cNvPr>
          <p:cNvSpPr/>
          <p:nvPr/>
        </p:nvSpPr>
        <p:spPr>
          <a:xfrm>
            <a:off x="4238625" y="6038850"/>
            <a:ext cx="2638425" cy="447675"/>
          </a:xfrm>
          <a:prstGeom prst="rect">
            <a:avLst/>
          </a:prstGeom>
          <a:solidFill>
            <a:srgbClr val="2E70FA"/>
          </a:solidFill>
          <a:ln w="12700">
            <a:solidFill>
              <a:srgbClr val="2E70F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u="sng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5" action="ppaction://hlinksldjump" tooltip="Check immutab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Check immutable</a:t>
            </a:r>
            <a:endParaRPr lang="en-US" sz="1500" dirty="0"/>
          </a:p>
        </p:txBody>
      </p:sp>
      <p:sp>
        <p:nvSpPr>
          <p:cNvPr id="32" name="Text 40"/>
          <p:cNvSpPr/>
          <p:nvPr/>
        </p:nvSpPr>
        <p:spPr>
          <a:xfrm>
            <a:off x="5667375" y="6581775"/>
            <a:ext cx="120967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50" dirty="0">
                <a:solidFill>
                  <a:srgbClr val="8B96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61 / 63</a:t>
            </a:r>
            <a:endParaRPr lang="en-US" sz="950" dirty="0"/>
          </a:p>
        </p:txBody>
      </p:sp>
      <p:sp>
        <p:nvSpPr>
          <p:cNvPr id="33" name="Shape 7"/>
          <p:cNvSpPr/>
          <p:nvPr/>
        </p:nvSpPr>
        <p:spPr>
          <a:xfrm>
            <a:off x="4238625" y="3086100"/>
            <a:ext cx="2638425" cy="1495425"/>
          </a:xfrm>
          <a:prstGeom prst="roundRect">
            <a:avLst>
              <a:gd name="adj" fmla="val 5882"/>
            </a:avLst>
          </a:prstGeom>
          <a:solidFill>
            <a:srgbClr val="FFF2DC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8"/>
          <p:cNvSpPr/>
          <p:nvPr/>
        </p:nvSpPr>
        <p:spPr>
          <a:xfrm>
            <a:off x="4333875" y="3181350"/>
            <a:ext cx="2447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Immutable MemTable</a:t>
            </a:r>
            <a:endParaRPr lang="en-US" sz="1600" dirty="0"/>
          </a:p>
        </p:txBody>
      </p:sp>
      <p:sp>
        <p:nvSpPr>
          <p:cNvPr id="35" name="Text 30"/>
          <p:cNvSpPr/>
          <p:nvPr/>
        </p:nvSpPr>
        <p:spPr>
          <a:xfrm>
            <a:off x="8275320" y="4657725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9848088" y="4657725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37" name="Text 9"/>
          <p:cNvSpPr/>
          <p:nvPr/>
        </p:nvSpPr>
        <p:spPr>
          <a:xfrm>
            <a:off x="7553325" y="5334000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filter: definitely absent or possibly present</a:t>
            </a:r>
            <a:endParaRPr lang="en-US" sz="1000" dirty="0"/>
          </a:p>
        </p:txBody>
      </p:sp>
      <p:sp>
        <p:nvSpPr>
          <p:cNvPr id="38" name="Text 9"/>
          <p:cNvSpPr/>
          <p:nvPr/>
        </p:nvSpPr>
        <p:spPr>
          <a:xfrm>
            <a:off x="7553325" y="5553075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file: key to position in the data file</a:t>
            </a:r>
            <a:endParaRPr lang="en-US" sz="1000" dirty="0"/>
          </a:p>
        </p:txBody>
      </p:sp>
      <p:sp>
        <p:nvSpPr>
          <p:cNvPr id="39" name="Text 31"/>
          <p:cNvSpPr/>
          <p:nvPr/>
        </p:nvSpPr>
        <p:spPr>
          <a:xfrm>
            <a:off x="8275320" y="43529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D:8 F:9</a:t>
            </a:r>
            <a:endParaRPr lang="en-US" sz="1000" dirty="0"/>
          </a:p>
        </p:txBody>
      </p:sp>
      <p:sp>
        <p:nvSpPr>
          <p:cNvPr id="40" name="Text 35"/>
          <p:cNvSpPr/>
          <p:nvPr/>
        </p:nvSpPr>
        <p:spPr>
          <a:xfrm>
            <a:off x="9848088" y="43529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L:7 M:5</a:t>
            </a:r>
            <a:endParaRPr lang="en-US" sz="1000" dirty="0"/>
          </a:p>
        </p:txBody>
      </p:sp>
      <p:sp>
        <p:nvSpPr>
          <p:cNvPr id="41" name="Shape 24"/>
          <p:cNvSpPr/>
          <p:nvPr/>
        </p:nvSpPr>
        <p:spPr>
          <a:xfrm>
            <a:off x="8048625" y="2200275"/>
            <a:ext cx="1619250" cy="1047750"/>
          </a:xfrm>
          <a:prstGeom prst="roundRect">
            <a:avLst>
              <a:gd name="adj" fmla="val 11842"/>
            </a:avLst>
          </a:prstGeom>
          <a:solidFill>
            <a:srgbClr val="E5F6EF"/>
          </a:solidFill>
          <a:ln w="15240">
            <a:solidFill>
              <a:srgbClr val="9CDB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2" name="Text 8"/>
          <p:cNvSpPr/>
          <p:nvPr/>
        </p:nvSpPr>
        <p:spPr>
          <a:xfrm>
            <a:off x="8124825" y="2247900"/>
            <a:ext cx="1485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SSTable #5 (newest)</a:t>
            </a:r>
            <a:endParaRPr lang="en-US" sz="1100" dirty="0"/>
          </a:p>
        </p:txBody>
      </p:sp>
      <p:sp>
        <p:nvSpPr>
          <p:cNvPr id="43" name="Text 9"/>
          <p:cNvSpPr/>
          <p:nvPr/>
        </p:nvSpPr>
        <p:spPr>
          <a:xfrm>
            <a:off x="8124825" y="2466975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A:30 H:31</a:t>
            </a:r>
            <a:endParaRPr lang="en-US" sz="1200" dirty="0"/>
          </a:p>
        </p:txBody>
      </p:sp>
      <p:sp>
        <p:nvSpPr>
          <p:cNvPr id="44" name="Text 9"/>
          <p:cNvSpPr/>
          <p:nvPr/>
        </p:nvSpPr>
        <p:spPr>
          <a:xfrm>
            <a:off x="8124825" y="2647950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K:32</a:t>
            </a:r>
            <a:endParaRPr lang="en-US" sz="1200" dirty="0"/>
          </a:p>
        </p:txBody>
      </p:sp>
      <p:sp>
        <p:nvSpPr>
          <p:cNvPr id="45" name="Text 9"/>
          <p:cNvSpPr/>
          <p:nvPr/>
        </p:nvSpPr>
        <p:spPr>
          <a:xfrm>
            <a:off x="8124825" y="284797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46" name="Text 9"/>
          <p:cNvSpPr/>
          <p:nvPr/>
        </p:nvSpPr>
        <p:spPr>
          <a:xfrm>
            <a:off x="8124825" y="301942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47" name="Shape 24"/>
          <p:cNvSpPr/>
          <p:nvPr/>
        </p:nvSpPr>
        <p:spPr>
          <a:xfrm>
            <a:off x="9810750" y="2200275"/>
            <a:ext cx="1619250" cy="1047750"/>
          </a:xfrm>
          <a:prstGeom prst="roundRect">
            <a:avLst>
              <a:gd name="adj" fmla="val 11842"/>
            </a:avLst>
          </a:prstGeom>
          <a:solidFill>
            <a:srgbClr val="E5F6EF"/>
          </a:solidFill>
          <a:ln w="15240">
            <a:solidFill>
              <a:srgbClr val="9CDB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8" name="Text 8"/>
          <p:cNvSpPr/>
          <p:nvPr/>
        </p:nvSpPr>
        <p:spPr>
          <a:xfrm>
            <a:off x="9886950" y="2247900"/>
            <a:ext cx="1485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SSTable #4</a:t>
            </a:r>
            <a:endParaRPr lang="en-US" sz="1100" dirty="0"/>
          </a:p>
        </p:txBody>
      </p:sp>
      <p:sp>
        <p:nvSpPr>
          <p:cNvPr id="49" name="Text 9"/>
          <p:cNvSpPr/>
          <p:nvPr/>
        </p:nvSpPr>
        <p:spPr>
          <a:xfrm>
            <a:off x="9886950" y="2466975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C:21 F:22</a:t>
            </a:r>
            <a:endParaRPr lang="en-US" sz="1200" dirty="0"/>
          </a:p>
        </p:txBody>
      </p:sp>
      <p:sp>
        <p:nvSpPr>
          <p:cNvPr id="50" name="Text 9"/>
          <p:cNvSpPr/>
          <p:nvPr/>
        </p:nvSpPr>
        <p:spPr>
          <a:xfrm>
            <a:off x="9886950" y="2647950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H:20</a:t>
            </a:r>
            <a:endParaRPr lang="en-US" sz="1200" dirty="0"/>
          </a:p>
        </p:txBody>
      </p:sp>
      <p:sp>
        <p:nvSpPr>
          <p:cNvPr id="51" name="Text 9"/>
          <p:cNvSpPr/>
          <p:nvPr/>
        </p:nvSpPr>
        <p:spPr>
          <a:xfrm>
            <a:off x="9886950" y="284797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52" name="Text 9"/>
          <p:cNvSpPr/>
          <p:nvPr/>
        </p:nvSpPr>
        <p:spPr>
          <a:xfrm>
            <a:off x="9886950" y="301942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53" name="Text 9"/>
          <p:cNvSpPr/>
          <p:nvPr/>
        </p:nvSpPr>
        <p:spPr>
          <a:xfrm>
            <a:off x="4295775" y="3495675"/>
            <a:ext cx="25241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Frozen MemTable</a:t>
            </a:r>
            <a:endParaRPr lang="en-US" sz="1000" dirty="0"/>
          </a:p>
        </p:txBody>
      </p:sp>
      <p:sp>
        <p:nvSpPr>
          <p:cNvPr id="54" name="Text 8"/>
          <p:cNvSpPr/>
          <p:nvPr/>
        </p:nvSpPr>
        <p:spPr>
          <a:xfrm>
            <a:off x="504825" y="3095625"/>
            <a:ext cx="32861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 path</a:t>
            </a:r>
            <a:endParaRPr lang="en-US" sz="1600" dirty="0"/>
          </a:p>
        </p:txBody>
      </p:sp>
      <p:sp>
        <p:nvSpPr>
          <p:cNvPr id="55" name="Text 9"/>
          <p:cNvSpPr/>
          <p:nvPr/>
        </p:nvSpPr>
        <p:spPr>
          <a:xfrm>
            <a:off x="504825" y="3467100"/>
            <a:ext cx="3286125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 H</a:t>
            </a:r>
            <a:endParaRPr lang="en-US" sz="1300" dirty="0"/>
          </a:p>
        </p:txBody>
      </p:sp>
      <p:sp>
        <p:nvSpPr>
          <p:cNvPr id="56" name="Text 9"/>
          <p:cNvSpPr/>
          <p:nvPr/>
        </p:nvSpPr>
        <p:spPr>
          <a:xfrm>
            <a:off x="504825" y="3724275"/>
            <a:ext cx="3286125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Active MemTable: miss</a:t>
            </a:r>
            <a:endParaRPr lang="en-US" sz="1300" dirty="0"/>
          </a:p>
        </p:txBody>
      </p:sp>
      <p:sp>
        <p:nvSpPr>
          <p:cNvPr id="57" name="Skiplist link"/>
          <p:cNvSpPr/>
          <p:nvPr/>
        </p:nvSpPr>
        <p:spPr>
          <a:xfrm>
            <a:off x="4772025" y="22574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8" name="Skiplist link"/>
          <p:cNvSpPr/>
          <p:nvPr/>
        </p:nvSpPr>
        <p:spPr>
          <a:xfrm>
            <a:off x="4772025" y="201930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9" name="Skiplist link"/>
          <p:cNvSpPr/>
          <p:nvPr/>
        </p:nvSpPr>
        <p:spPr>
          <a:xfrm>
            <a:off x="5276850" y="22574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0" name="Skiplist link"/>
          <p:cNvSpPr/>
          <p:nvPr/>
        </p:nvSpPr>
        <p:spPr>
          <a:xfrm>
            <a:off x="5276850" y="201930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1" name="Skiplist link"/>
          <p:cNvSpPr/>
          <p:nvPr/>
        </p:nvSpPr>
        <p:spPr>
          <a:xfrm>
            <a:off x="4524375" y="193357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2" name="Skiplist link"/>
          <p:cNvSpPr/>
          <p:nvPr/>
        </p:nvSpPr>
        <p:spPr>
          <a:xfrm>
            <a:off x="4962525" y="193357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3" name="Skiplist link"/>
          <p:cNvSpPr/>
          <p:nvPr/>
        </p:nvSpPr>
        <p:spPr>
          <a:xfrm>
            <a:off x="5467350" y="1933575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4" name="Text 9"/>
          <p:cNvSpPr/>
          <p:nvPr/>
        </p:nvSpPr>
        <p:spPr>
          <a:xfrm>
            <a:off x="4286250" y="184785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65" name="Text 9"/>
          <p:cNvSpPr/>
          <p:nvPr/>
        </p:nvSpPr>
        <p:spPr>
          <a:xfrm>
            <a:off x="4581525" y="184785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900" dirty="0"/>
          </a:p>
        </p:txBody>
      </p:sp>
      <p:sp>
        <p:nvSpPr>
          <p:cNvPr id="66" name="Text 9"/>
          <p:cNvSpPr/>
          <p:nvPr/>
        </p:nvSpPr>
        <p:spPr>
          <a:xfrm>
            <a:off x="5086350" y="184785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67" name="Text 9"/>
          <p:cNvSpPr/>
          <p:nvPr/>
        </p:nvSpPr>
        <p:spPr>
          <a:xfrm>
            <a:off x="6657975" y="184785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68" name="Skiplist link"/>
          <p:cNvSpPr/>
          <p:nvPr/>
        </p:nvSpPr>
        <p:spPr>
          <a:xfrm>
            <a:off x="4524375" y="2171700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9" name="Skiplist link"/>
          <p:cNvSpPr/>
          <p:nvPr/>
        </p:nvSpPr>
        <p:spPr>
          <a:xfrm>
            <a:off x="4962525" y="2171700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0" name="Skiplist link"/>
          <p:cNvSpPr/>
          <p:nvPr/>
        </p:nvSpPr>
        <p:spPr>
          <a:xfrm>
            <a:off x="5467350" y="2171700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1" name="Text 9"/>
          <p:cNvSpPr/>
          <p:nvPr/>
        </p:nvSpPr>
        <p:spPr>
          <a:xfrm>
            <a:off x="4286250" y="20859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72" name="Text 9"/>
          <p:cNvSpPr/>
          <p:nvPr/>
        </p:nvSpPr>
        <p:spPr>
          <a:xfrm>
            <a:off x="4581525" y="20859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900" dirty="0"/>
          </a:p>
        </p:txBody>
      </p:sp>
      <p:sp>
        <p:nvSpPr>
          <p:cNvPr id="73" name="Text 9"/>
          <p:cNvSpPr/>
          <p:nvPr/>
        </p:nvSpPr>
        <p:spPr>
          <a:xfrm>
            <a:off x="5086350" y="20859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74" name="Text 9"/>
          <p:cNvSpPr/>
          <p:nvPr/>
        </p:nvSpPr>
        <p:spPr>
          <a:xfrm>
            <a:off x="6657975" y="20859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75" name="Skiplist link"/>
          <p:cNvSpPr/>
          <p:nvPr/>
        </p:nvSpPr>
        <p:spPr>
          <a:xfrm>
            <a:off x="4524375" y="240982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6" name="Skiplist link"/>
          <p:cNvSpPr/>
          <p:nvPr/>
        </p:nvSpPr>
        <p:spPr>
          <a:xfrm>
            <a:off x="4962525" y="240982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7" name="Skiplist link"/>
          <p:cNvSpPr/>
          <p:nvPr/>
        </p:nvSpPr>
        <p:spPr>
          <a:xfrm>
            <a:off x="5467350" y="2409825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8" name="Text 9"/>
          <p:cNvSpPr/>
          <p:nvPr/>
        </p:nvSpPr>
        <p:spPr>
          <a:xfrm>
            <a:off x="4286250" y="23241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79" name="Text 9"/>
          <p:cNvSpPr/>
          <p:nvPr/>
        </p:nvSpPr>
        <p:spPr>
          <a:xfrm>
            <a:off x="4581525" y="23241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A:60</a:t>
            </a:r>
            <a:endParaRPr lang="en-US" sz="900" dirty="0"/>
          </a:p>
        </p:txBody>
      </p:sp>
      <p:sp>
        <p:nvSpPr>
          <p:cNvPr id="80" name="Text 9"/>
          <p:cNvSpPr/>
          <p:nvPr/>
        </p:nvSpPr>
        <p:spPr>
          <a:xfrm>
            <a:off x="5086350" y="23241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M:60</a:t>
            </a:r>
            <a:endParaRPr lang="en-US" sz="900" dirty="0"/>
          </a:p>
        </p:txBody>
      </p:sp>
      <p:sp>
        <p:nvSpPr>
          <p:cNvPr id="81" name="Text 9"/>
          <p:cNvSpPr/>
          <p:nvPr/>
        </p:nvSpPr>
        <p:spPr>
          <a:xfrm>
            <a:off x="6657975" y="23241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82" name="Skiplist link"/>
          <p:cNvSpPr/>
          <p:nvPr/>
        </p:nvSpPr>
        <p:spPr>
          <a:xfrm>
            <a:off x="4772025" y="421005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3" name="Skiplist link"/>
          <p:cNvSpPr/>
          <p:nvPr/>
        </p:nvSpPr>
        <p:spPr>
          <a:xfrm>
            <a:off x="5276850" y="421005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4" name="Skiplist link"/>
          <p:cNvSpPr/>
          <p:nvPr/>
        </p:nvSpPr>
        <p:spPr>
          <a:xfrm>
            <a:off x="5276850" y="39719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5" name="Skiplist link"/>
          <p:cNvSpPr/>
          <p:nvPr/>
        </p:nvSpPr>
        <p:spPr>
          <a:xfrm>
            <a:off x="4524375" y="3886200"/>
            <a:ext cx="56197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6" name="Skiplist link"/>
          <p:cNvSpPr/>
          <p:nvPr/>
        </p:nvSpPr>
        <p:spPr>
          <a:xfrm>
            <a:off x="5467350" y="3886200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7" name="Text 9"/>
          <p:cNvSpPr/>
          <p:nvPr/>
        </p:nvSpPr>
        <p:spPr>
          <a:xfrm>
            <a:off x="4286250" y="38004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88" name="Text 9"/>
          <p:cNvSpPr/>
          <p:nvPr/>
        </p:nvSpPr>
        <p:spPr>
          <a:xfrm>
            <a:off x="5086350" y="38004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89" name="Text 9"/>
          <p:cNvSpPr/>
          <p:nvPr/>
        </p:nvSpPr>
        <p:spPr>
          <a:xfrm>
            <a:off x="6657975" y="38004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90" name="Skiplist link"/>
          <p:cNvSpPr/>
          <p:nvPr/>
        </p:nvSpPr>
        <p:spPr>
          <a:xfrm>
            <a:off x="4524375" y="412432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1" name="Skiplist link"/>
          <p:cNvSpPr/>
          <p:nvPr/>
        </p:nvSpPr>
        <p:spPr>
          <a:xfrm>
            <a:off x="4962525" y="412432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2" name="Skiplist link"/>
          <p:cNvSpPr/>
          <p:nvPr/>
        </p:nvSpPr>
        <p:spPr>
          <a:xfrm>
            <a:off x="5467350" y="4124325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3" name="Text 9"/>
          <p:cNvSpPr/>
          <p:nvPr/>
        </p:nvSpPr>
        <p:spPr>
          <a:xfrm>
            <a:off x="4286250" y="40386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94" name="Text 9"/>
          <p:cNvSpPr/>
          <p:nvPr/>
        </p:nvSpPr>
        <p:spPr>
          <a:xfrm>
            <a:off x="4581525" y="40386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</a:t>
            </a:r>
            <a:endParaRPr lang="en-US" sz="900" dirty="0"/>
          </a:p>
        </p:txBody>
      </p:sp>
      <p:sp>
        <p:nvSpPr>
          <p:cNvPr id="95" name="Text 9"/>
          <p:cNvSpPr/>
          <p:nvPr/>
        </p:nvSpPr>
        <p:spPr>
          <a:xfrm>
            <a:off x="5086350" y="40386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96" name="Text 9"/>
          <p:cNvSpPr/>
          <p:nvPr/>
        </p:nvSpPr>
        <p:spPr>
          <a:xfrm>
            <a:off x="6657975" y="40386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97" name="Skiplist link"/>
          <p:cNvSpPr/>
          <p:nvPr/>
        </p:nvSpPr>
        <p:spPr>
          <a:xfrm>
            <a:off x="4524375" y="4362450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8" name="Skiplist link"/>
          <p:cNvSpPr/>
          <p:nvPr/>
        </p:nvSpPr>
        <p:spPr>
          <a:xfrm>
            <a:off x="4962525" y="4362450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9" name="Skiplist link"/>
          <p:cNvSpPr/>
          <p:nvPr/>
        </p:nvSpPr>
        <p:spPr>
          <a:xfrm>
            <a:off x="5467350" y="4362450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0" name="Text 9"/>
          <p:cNvSpPr/>
          <p:nvPr/>
        </p:nvSpPr>
        <p:spPr>
          <a:xfrm>
            <a:off x="4286250" y="427672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101" name="Text 9"/>
          <p:cNvSpPr/>
          <p:nvPr/>
        </p:nvSpPr>
        <p:spPr>
          <a:xfrm>
            <a:off x="4581525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H:50</a:t>
            </a:r>
            <a:endParaRPr lang="en-US" sz="900" dirty="0"/>
          </a:p>
        </p:txBody>
      </p:sp>
      <p:sp>
        <p:nvSpPr>
          <p:cNvPr id="102" name="Text 9"/>
          <p:cNvSpPr/>
          <p:nvPr/>
        </p:nvSpPr>
        <p:spPr>
          <a:xfrm>
            <a:off x="5086350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M:40</a:t>
            </a:r>
            <a:endParaRPr lang="en-US" sz="900" dirty="0"/>
          </a:p>
        </p:txBody>
      </p:sp>
      <p:sp>
        <p:nvSpPr>
          <p:cNvPr id="103" name="Text 9"/>
          <p:cNvSpPr/>
          <p:nvPr/>
        </p:nvSpPr>
        <p:spPr>
          <a:xfrm>
            <a:off x="6657975" y="427672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104" name="Read route"/>
          <p:cNvSpPr/>
          <p:nvPr/>
        </p:nvSpPr>
        <p:spPr>
          <a:xfrm>
            <a:off x="1924050" y="1743075"/>
            <a:ext cx="2143125" cy="0"/>
          </a:xfrm>
          <a:prstGeom prst="line">
            <a:avLst/>
          </a:prstGeom>
          <a:ln w="25400">
            <a:solidFill>
              <a:srgbClr val="E49313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5" name="Read route"/>
          <p:cNvSpPr/>
          <p:nvPr/>
        </p:nvSpPr>
        <p:spPr>
          <a:xfrm>
            <a:off x="4067175" y="1743075"/>
            <a:ext cx="0" cy="190500"/>
          </a:xfrm>
          <a:prstGeom prst="line">
            <a:avLst/>
          </a:prstGeom>
          <a:ln w="25400">
            <a:solidFill>
              <a:srgbClr val="E49313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6" name="Read route"/>
          <p:cNvSpPr/>
          <p:nvPr/>
        </p:nvSpPr>
        <p:spPr>
          <a:xfrm>
            <a:off x="4067175" y="1933575"/>
            <a:ext cx="171450" cy="0"/>
          </a:xfrm>
          <a:prstGeom prst="line">
            <a:avLst/>
          </a:prstGeom>
          <a:ln w="25400">
            <a:solidFill>
              <a:srgbClr val="E49313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7" name="Text 9"/>
          <p:cNvSpPr/>
          <p:nvPr/>
        </p:nvSpPr>
        <p:spPr>
          <a:xfrm>
            <a:off x="4480560" y="1527048"/>
            <a:ext cx="2148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Skiplist</a:t>
            </a:r>
            <a:endParaRPr lang="en-US" sz="1000" dirty="0"/>
          </a:p>
        </p:txBody>
      </p:sp>
    </p:spTree>
  </p:cSld>
  <p:clrMapOvr>
    <a:masterClrMapping/>
  </p:clrMapOvr>
  <p:transition advClick="0"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1097280"/>
            <a:ext cx="1417320" cy="1298448"/>
          </a:xfrm>
          <a:prstGeom prst="roundRect">
            <a:avLst>
              <a:gd name="adj" fmla="val 8451"/>
            </a:avLst>
          </a:prstGeom>
          <a:solidFill>
            <a:srgbClr val="FFFFFF"/>
          </a:solidFill>
          <a:ln w="15240">
            <a:solidFill>
              <a:srgbClr val="C8D0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40080" y="1234440"/>
            <a:ext cx="1143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640080" y="1609344"/>
            <a:ext cx="1143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2F6F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GET(H)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40080" y="1975104"/>
            <a:ext cx="1143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orange: current lookup</a:t>
            </a:r>
            <a:endParaRPr lang="en-US" sz="900" dirty="0"/>
          </a:p>
        </p:txBody>
      </p:sp>
      <p:sp>
        <p:nvSpPr>
          <p:cNvPr id="6" name="Shape 7"/>
          <p:cNvSpPr/>
          <p:nvPr/>
        </p:nvSpPr>
        <p:spPr>
          <a:xfrm>
            <a:off x="4242816" y="1051560"/>
            <a:ext cx="2633472" cy="1865376"/>
          </a:xfrm>
          <a:prstGeom prst="roundRect">
            <a:avLst>
              <a:gd name="adj" fmla="val 588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8"/>
          <p:cNvSpPr/>
          <p:nvPr/>
        </p:nvSpPr>
        <p:spPr>
          <a:xfrm>
            <a:off x="4480560" y="1216152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Active MemTable</a:t>
            </a:r>
            <a:endParaRPr lang="en-US" sz="1700" dirty="0"/>
          </a:p>
        </p:txBody>
      </p:sp>
      <p:sp>
        <p:nvSpPr>
          <p:cNvPr id="9" name="Shape 12"/>
          <p:cNvSpPr/>
          <p:nvPr/>
        </p:nvSpPr>
        <p:spPr>
          <a:xfrm>
            <a:off x="7360920" y="941832"/>
            <a:ext cx="4315968" cy="4892040"/>
          </a:xfrm>
          <a:prstGeom prst="roundRect">
            <a:avLst>
              <a:gd name="adj" fmla="val 2542"/>
            </a:avLst>
          </a:prstGeom>
          <a:solidFill>
            <a:srgbClr val="FCFDFE"/>
          </a:solidFill>
          <a:ln w="15240">
            <a:solidFill>
              <a:srgbClr val="D4DA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13"/>
          <p:cNvSpPr/>
          <p:nvPr/>
        </p:nvSpPr>
        <p:spPr>
          <a:xfrm>
            <a:off x="7571232" y="1097280"/>
            <a:ext cx="3840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Disk: immutable SSTables</a:t>
            </a:r>
            <a:endParaRPr lang="en-US" sz="1900" dirty="0"/>
          </a:p>
        </p:txBody>
      </p:sp>
      <p:sp>
        <p:nvSpPr>
          <p:cNvPr id="11" name="Text 14"/>
          <p:cNvSpPr/>
          <p:nvPr/>
        </p:nvSpPr>
        <p:spPr>
          <a:xfrm>
            <a:off x="7571232" y="186537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L0</a:t>
            </a:r>
            <a:endParaRPr lang="en-US" sz="1600" dirty="0"/>
          </a:p>
        </p:txBody>
      </p:sp>
      <p:sp>
        <p:nvSpPr>
          <p:cNvPr id="12" name="Text 15"/>
          <p:cNvSpPr/>
          <p:nvPr/>
        </p:nvSpPr>
        <p:spPr>
          <a:xfrm>
            <a:off x="7571232" y="3538728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</a:t>
            </a:r>
            <a:endParaRPr lang="en-US" sz="1600" dirty="0"/>
          </a:p>
        </p:txBody>
      </p:sp>
      <p:sp>
        <p:nvSpPr>
          <p:cNvPr id="13" name="Text 16"/>
          <p:cNvSpPr/>
          <p:nvPr/>
        </p:nvSpPr>
        <p:spPr>
          <a:xfrm>
            <a:off x="7571232" y="497433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L2</a:t>
            </a:r>
            <a:endParaRPr lang="en-US" sz="1600" dirty="0"/>
          </a:p>
        </p:txBody>
      </p:sp>
      <p:sp>
        <p:nvSpPr>
          <p:cNvPr id="14" name="Shape 17"/>
          <p:cNvSpPr/>
          <p:nvPr/>
        </p:nvSpPr>
        <p:spPr>
          <a:xfrm>
            <a:off x="8028432" y="2039112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8"/>
          <p:cNvSpPr/>
          <p:nvPr/>
        </p:nvSpPr>
        <p:spPr>
          <a:xfrm>
            <a:off x="8028432" y="3712464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9"/>
          <p:cNvSpPr/>
          <p:nvPr/>
        </p:nvSpPr>
        <p:spPr>
          <a:xfrm>
            <a:off x="8028432" y="5138928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20"/>
          <p:cNvSpPr/>
          <p:nvPr/>
        </p:nvSpPr>
        <p:spPr>
          <a:xfrm>
            <a:off x="502920" y="4754880"/>
            <a:ext cx="6373368" cy="1078992"/>
          </a:xfrm>
          <a:prstGeom prst="roundRect">
            <a:avLst>
              <a:gd name="adj" fmla="val 10169"/>
            </a:avLst>
          </a:prstGeom>
          <a:solidFill>
            <a:srgbClr val="FFFFFF"/>
          </a:solidFill>
          <a:ln w="1524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21"/>
          <p:cNvSpPr/>
          <p:nvPr/>
        </p:nvSpPr>
        <p:spPr>
          <a:xfrm>
            <a:off x="758952" y="4919472"/>
            <a:ext cx="58795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700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H:50 is present in the immutable MemTable.</a:t>
            </a:r>
            <a:endParaRPr lang="en-US" sz="1700" dirty="0"/>
          </a:p>
        </p:txBody>
      </p:sp>
      <p:sp>
        <p:nvSpPr>
          <p:cNvPr id="19" name="Text 22"/>
          <p:cNvSpPr/>
          <p:nvPr/>
        </p:nvSpPr>
        <p:spPr>
          <a:xfrm>
            <a:off x="758952" y="5524500"/>
            <a:ext cx="5879592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frozen buffer remains readable in RAM. It has not been flushed.</a:t>
            </a:r>
            <a:endParaRPr lang="en-US" sz="1100" dirty="0"/>
          </a:p>
        </p:txBody>
      </p:sp>
      <p:sp>
        <p:nvSpPr>
          <p:cNvPr id="20" name="Shape 28"/>
          <p:cNvSpPr/>
          <p:nvPr/>
        </p:nvSpPr>
        <p:spPr>
          <a:xfrm>
            <a:off x="8183880" y="3971925"/>
            <a:ext cx="1426464" cy="847725"/>
          </a:xfrm>
          <a:prstGeom prst="roundRect">
            <a:avLst>
              <a:gd name="adj" fmla="val 11842"/>
            </a:avLst>
          </a:prstGeom>
          <a:solidFill>
            <a:srgbClr val="E8EFFF"/>
          </a:solidFill>
          <a:ln w="15240">
            <a:solidFill>
              <a:srgbClr val="ADC5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29"/>
          <p:cNvSpPr/>
          <p:nvPr/>
        </p:nvSpPr>
        <p:spPr>
          <a:xfrm>
            <a:off x="8275320" y="4029075"/>
            <a:ext cx="1243584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 file A</a:t>
            </a:r>
            <a:endParaRPr lang="en-US" sz="1100" dirty="0"/>
          </a:p>
        </p:txBody>
      </p:sp>
      <p:sp>
        <p:nvSpPr>
          <p:cNvPr id="22" name="Text 30"/>
          <p:cNvSpPr/>
          <p:nvPr/>
        </p:nvSpPr>
        <p:spPr>
          <a:xfrm>
            <a:off x="8275320" y="4514850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23" name="Text 31"/>
          <p:cNvSpPr/>
          <p:nvPr/>
        </p:nvSpPr>
        <p:spPr>
          <a:xfrm>
            <a:off x="8275320" y="42005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A:12 C:11</a:t>
            </a:r>
            <a:endParaRPr lang="en-US" sz="1000" dirty="0"/>
          </a:p>
        </p:txBody>
      </p:sp>
      <p:sp>
        <p:nvSpPr>
          <p:cNvPr id="24" name="Shape 32"/>
          <p:cNvSpPr/>
          <p:nvPr/>
        </p:nvSpPr>
        <p:spPr>
          <a:xfrm>
            <a:off x="9756648" y="3971925"/>
            <a:ext cx="1426464" cy="847725"/>
          </a:xfrm>
          <a:prstGeom prst="roundRect">
            <a:avLst>
              <a:gd name="adj" fmla="val 1184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33"/>
          <p:cNvSpPr/>
          <p:nvPr/>
        </p:nvSpPr>
        <p:spPr>
          <a:xfrm>
            <a:off x="9848088" y="4029075"/>
            <a:ext cx="1243584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 file B</a:t>
            </a:r>
            <a:endParaRPr lang="en-US" sz="1100" dirty="0"/>
          </a:p>
        </p:txBody>
      </p:sp>
      <p:sp>
        <p:nvSpPr>
          <p:cNvPr id="26" name="Text 34"/>
          <p:cNvSpPr/>
          <p:nvPr/>
        </p:nvSpPr>
        <p:spPr>
          <a:xfrm>
            <a:off x="9848088" y="4514850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27" name="Text 35"/>
          <p:cNvSpPr/>
          <p:nvPr/>
        </p:nvSpPr>
        <p:spPr>
          <a:xfrm>
            <a:off x="9848088" y="42005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H:2 K:6</a:t>
            </a:r>
            <a:endParaRPr lang="en-US" sz="1000" dirty="0"/>
          </a:p>
        </p:txBody>
      </p:sp>
      <p:sp>
        <p:nvSpPr>
          <p:cNvPr id="28" name="Text 36"/>
          <p:cNvSpPr/>
          <p:nvPr/>
        </p:nvSpPr>
        <p:spPr>
          <a:xfrm>
            <a:off x="8247888" y="4876800"/>
            <a:ext cx="28895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F6F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non-overlapping ranges</a:t>
            </a:r>
            <a:endParaRPr lang="en-US" sz="1100" dirty="0"/>
          </a:p>
        </p:txBody>
      </p:sp>
      <p:sp>
        <p:nvSpPr>
          <p:cNvPr id="29" name="Text 37">
            <a:hlinkClick r:id="rId3" action="ppaction://hlinksldjump" tooltip="← Back"/>
          </p:cNvPr>
          <p:cNvSpPr/>
          <p:nvPr/>
        </p:nvSpPr>
        <p:spPr>
          <a:xfrm>
            <a:off x="502920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 action="ppaction://hlinksldjump" tooltip="← Bac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← Back</a:t>
            </a:r>
            <a:endParaRPr lang="en-US" sz="1050" dirty="0"/>
          </a:p>
        </p:txBody>
      </p:sp>
      <p:sp>
        <p:nvSpPr>
          <p:cNvPr id="30" name="Text 38">
            <a:hlinkClick r:id="rId4" action="ppaction://hlinksldjump" tooltip="Reset"/>
          </p:cNvPr>
          <p:cNvSpPr/>
          <p:nvPr/>
        </p:nvSpPr>
        <p:spPr>
          <a:xfrm>
            <a:off x="1243584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 action="ppaction://hlinksldjump" tooltip="Rese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Reset</a:t>
            </a:r>
            <a:endParaRPr lang="en-US" sz="1050" dirty="0"/>
          </a:p>
        </p:txBody>
      </p:sp>
      <p:sp>
        <p:nvSpPr>
          <p:cNvPr id="31" name="Text 39">
            <a:hlinkClick r:id="rId5" action="ppaction://hlinksldjump" tooltip="Return H:50"/>
          </p:cNvPr>
          <p:cNvSpPr/>
          <p:nvPr/>
        </p:nvSpPr>
        <p:spPr>
          <a:xfrm>
            <a:off x="4238625" y="6038850"/>
            <a:ext cx="2638425" cy="447675"/>
          </a:xfrm>
          <a:prstGeom prst="rect">
            <a:avLst/>
          </a:prstGeom>
          <a:solidFill>
            <a:srgbClr val="2E70FA"/>
          </a:solidFill>
          <a:ln w="12700">
            <a:solidFill>
              <a:srgbClr val="2E70F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u="sng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5" action="ppaction://hlinksldjump" tooltip="Return H:5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Return H:50</a:t>
            </a:r>
            <a:endParaRPr lang="en-US" sz="1500" dirty="0"/>
          </a:p>
        </p:txBody>
      </p:sp>
      <p:sp>
        <p:nvSpPr>
          <p:cNvPr id="32" name="Text 40"/>
          <p:cNvSpPr/>
          <p:nvPr/>
        </p:nvSpPr>
        <p:spPr>
          <a:xfrm>
            <a:off x="5667375" y="6581775"/>
            <a:ext cx="120967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50" dirty="0">
                <a:solidFill>
                  <a:srgbClr val="8B96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62 / 63</a:t>
            </a:r>
            <a:endParaRPr lang="en-US" sz="950" dirty="0"/>
          </a:p>
        </p:txBody>
      </p:sp>
      <p:sp>
        <p:nvSpPr>
          <p:cNvPr id="33" name="Shape 7"/>
          <p:cNvSpPr/>
          <p:nvPr/>
        </p:nvSpPr>
        <p:spPr>
          <a:xfrm>
            <a:off x="4238625" y="3086100"/>
            <a:ext cx="2638425" cy="1495425"/>
          </a:xfrm>
          <a:prstGeom prst="roundRect">
            <a:avLst>
              <a:gd name="adj" fmla="val 5882"/>
            </a:avLst>
          </a:prstGeom>
          <a:solidFill>
            <a:srgbClr val="FFF2DC"/>
          </a:solidFill>
          <a:ln w="15240">
            <a:solidFill>
              <a:srgbClr val="E9A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8"/>
          <p:cNvSpPr/>
          <p:nvPr/>
        </p:nvSpPr>
        <p:spPr>
          <a:xfrm>
            <a:off x="4333875" y="3181350"/>
            <a:ext cx="2447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Immutable MemTable</a:t>
            </a:r>
            <a:endParaRPr lang="en-US" sz="1600" dirty="0"/>
          </a:p>
        </p:txBody>
      </p:sp>
      <p:sp>
        <p:nvSpPr>
          <p:cNvPr id="35" name="Text 30"/>
          <p:cNvSpPr/>
          <p:nvPr/>
        </p:nvSpPr>
        <p:spPr>
          <a:xfrm>
            <a:off x="8275320" y="4657725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9848088" y="4657725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37" name="Text 9"/>
          <p:cNvSpPr/>
          <p:nvPr/>
        </p:nvSpPr>
        <p:spPr>
          <a:xfrm>
            <a:off x="7553325" y="5334000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filter: definitely absent or possibly present</a:t>
            </a:r>
            <a:endParaRPr lang="en-US" sz="1000" dirty="0"/>
          </a:p>
        </p:txBody>
      </p:sp>
      <p:sp>
        <p:nvSpPr>
          <p:cNvPr id="38" name="Text 9"/>
          <p:cNvSpPr/>
          <p:nvPr/>
        </p:nvSpPr>
        <p:spPr>
          <a:xfrm>
            <a:off x="7553325" y="5553075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file: key to position in the data file</a:t>
            </a:r>
            <a:endParaRPr lang="en-US" sz="1000" dirty="0"/>
          </a:p>
        </p:txBody>
      </p:sp>
      <p:sp>
        <p:nvSpPr>
          <p:cNvPr id="39" name="Text 31"/>
          <p:cNvSpPr/>
          <p:nvPr/>
        </p:nvSpPr>
        <p:spPr>
          <a:xfrm>
            <a:off x="8275320" y="43529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D:8 F:9</a:t>
            </a:r>
            <a:endParaRPr lang="en-US" sz="1000" dirty="0"/>
          </a:p>
        </p:txBody>
      </p:sp>
      <p:sp>
        <p:nvSpPr>
          <p:cNvPr id="40" name="Text 35"/>
          <p:cNvSpPr/>
          <p:nvPr/>
        </p:nvSpPr>
        <p:spPr>
          <a:xfrm>
            <a:off x="9848088" y="43529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L:7 M:5</a:t>
            </a:r>
            <a:endParaRPr lang="en-US" sz="1000" dirty="0"/>
          </a:p>
        </p:txBody>
      </p:sp>
      <p:sp>
        <p:nvSpPr>
          <p:cNvPr id="41" name="Shape 24"/>
          <p:cNvSpPr/>
          <p:nvPr/>
        </p:nvSpPr>
        <p:spPr>
          <a:xfrm>
            <a:off x="8048625" y="2200275"/>
            <a:ext cx="1619250" cy="1047750"/>
          </a:xfrm>
          <a:prstGeom prst="roundRect">
            <a:avLst>
              <a:gd name="adj" fmla="val 11842"/>
            </a:avLst>
          </a:prstGeom>
          <a:solidFill>
            <a:srgbClr val="E5F6EF"/>
          </a:solidFill>
          <a:ln w="15240">
            <a:solidFill>
              <a:srgbClr val="9CDB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2" name="Text 8"/>
          <p:cNvSpPr/>
          <p:nvPr/>
        </p:nvSpPr>
        <p:spPr>
          <a:xfrm>
            <a:off x="8124825" y="2247900"/>
            <a:ext cx="1485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SSTable #5 (newest)</a:t>
            </a:r>
            <a:endParaRPr lang="en-US" sz="1100" dirty="0"/>
          </a:p>
        </p:txBody>
      </p:sp>
      <p:sp>
        <p:nvSpPr>
          <p:cNvPr id="43" name="Text 9"/>
          <p:cNvSpPr/>
          <p:nvPr/>
        </p:nvSpPr>
        <p:spPr>
          <a:xfrm>
            <a:off x="8124825" y="2466975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A:30 H:31</a:t>
            </a:r>
            <a:endParaRPr lang="en-US" sz="1200" dirty="0"/>
          </a:p>
        </p:txBody>
      </p:sp>
      <p:sp>
        <p:nvSpPr>
          <p:cNvPr id="44" name="Text 9"/>
          <p:cNvSpPr/>
          <p:nvPr/>
        </p:nvSpPr>
        <p:spPr>
          <a:xfrm>
            <a:off x="8124825" y="2647950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K:32</a:t>
            </a:r>
            <a:endParaRPr lang="en-US" sz="1200" dirty="0"/>
          </a:p>
        </p:txBody>
      </p:sp>
      <p:sp>
        <p:nvSpPr>
          <p:cNvPr id="45" name="Text 9"/>
          <p:cNvSpPr/>
          <p:nvPr/>
        </p:nvSpPr>
        <p:spPr>
          <a:xfrm>
            <a:off x="8124825" y="284797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46" name="Text 9"/>
          <p:cNvSpPr/>
          <p:nvPr/>
        </p:nvSpPr>
        <p:spPr>
          <a:xfrm>
            <a:off x="8124825" y="301942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47" name="Shape 24"/>
          <p:cNvSpPr/>
          <p:nvPr/>
        </p:nvSpPr>
        <p:spPr>
          <a:xfrm>
            <a:off x="9810750" y="2200275"/>
            <a:ext cx="1619250" cy="1047750"/>
          </a:xfrm>
          <a:prstGeom prst="roundRect">
            <a:avLst>
              <a:gd name="adj" fmla="val 11842"/>
            </a:avLst>
          </a:prstGeom>
          <a:solidFill>
            <a:srgbClr val="E5F6EF"/>
          </a:solidFill>
          <a:ln w="15240">
            <a:solidFill>
              <a:srgbClr val="9CDB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8" name="Text 8"/>
          <p:cNvSpPr/>
          <p:nvPr/>
        </p:nvSpPr>
        <p:spPr>
          <a:xfrm>
            <a:off x="9886950" y="2247900"/>
            <a:ext cx="1485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SSTable #4</a:t>
            </a:r>
            <a:endParaRPr lang="en-US" sz="1100" dirty="0"/>
          </a:p>
        </p:txBody>
      </p:sp>
      <p:sp>
        <p:nvSpPr>
          <p:cNvPr id="49" name="Text 9"/>
          <p:cNvSpPr/>
          <p:nvPr/>
        </p:nvSpPr>
        <p:spPr>
          <a:xfrm>
            <a:off x="9886950" y="2466975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C:21 F:22</a:t>
            </a:r>
            <a:endParaRPr lang="en-US" sz="1200" dirty="0"/>
          </a:p>
        </p:txBody>
      </p:sp>
      <p:sp>
        <p:nvSpPr>
          <p:cNvPr id="50" name="Text 9"/>
          <p:cNvSpPr/>
          <p:nvPr/>
        </p:nvSpPr>
        <p:spPr>
          <a:xfrm>
            <a:off x="9886950" y="2647950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H:20</a:t>
            </a:r>
            <a:endParaRPr lang="en-US" sz="1200" dirty="0"/>
          </a:p>
        </p:txBody>
      </p:sp>
      <p:sp>
        <p:nvSpPr>
          <p:cNvPr id="51" name="Text 9"/>
          <p:cNvSpPr/>
          <p:nvPr/>
        </p:nvSpPr>
        <p:spPr>
          <a:xfrm>
            <a:off x="9886950" y="284797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52" name="Text 9"/>
          <p:cNvSpPr/>
          <p:nvPr/>
        </p:nvSpPr>
        <p:spPr>
          <a:xfrm>
            <a:off x="9886950" y="301942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53" name="Text 9"/>
          <p:cNvSpPr/>
          <p:nvPr/>
        </p:nvSpPr>
        <p:spPr>
          <a:xfrm>
            <a:off x="4295775" y="3495675"/>
            <a:ext cx="25241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Frozen MemTable</a:t>
            </a:r>
            <a:endParaRPr lang="en-US" sz="1000" dirty="0"/>
          </a:p>
        </p:txBody>
      </p:sp>
      <p:sp>
        <p:nvSpPr>
          <p:cNvPr id="54" name="Text 8"/>
          <p:cNvSpPr/>
          <p:nvPr/>
        </p:nvSpPr>
        <p:spPr>
          <a:xfrm>
            <a:off x="504825" y="3095625"/>
            <a:ext cx="32861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 path</a:t>
            </a:r>
            <a:endParaRPr lang="en-US" sz="1600" dirty="0"/>
          </a:p>
        </p:txBody>
      </p:sp>
      <p:sp>
        <p:nvSpPr>
          <p:cNvPr id="55" name="Text 9"/>
          <p:cNvSpPr/>
          <p:nvPr/>
        </p:nvSpPr>
        <p:spPr>
          <a:xfrm>
            <a:off x="504825" y="3467100"/>
            <a:ext cx="3286125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 H</a:t>
            </a:r>
            <a:endParaRPr lang="en-US" sz="1300" dirty="0"/>
          </a:p>
        </p:txBody>
      </p:sp>
      <p:sp>
        <p:nvSpPr>
          <p:cNvPr id="56" name="Text 9"/>
          <p:cNvSpPr/>
          <p:nvPr/>
        </p:nvSpPr>
        <p:spPr>
          <a:xfrm>
            <a:off x="504825" y="3724275"/>
            <a:ext cx="3286125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Active MemTable: miss</a:t>
            </a:r>
            <a:endParaRPr lang="en-US" sz="1300" dirty="0"/>
          </a:p>
        </p:txBody>
      </p:sp>
      <p:sp>
        <p:nvSpPr>
          <p:cNvPr id="57" name="Text 9"/>
          <p:cNvSpPr/>
          <p:nvPr/>
        </p:nvSpPr>
        <p:spPr>
          <a:xfrm>
            <a:off x="504825" y="3981450"/>
            <a:ext cx="3286125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Immutable MemTable: hit</a:t>
            </a:r>
            <a:endParaRPr lang="en-US" sz="1300" dirty="0"/>
          </a:p>
        </p:txBody>
      </p:sp>
      <p:sp>
        <p:nvSpPr>
          <p:cNvPr id="58" name="Skiplist link"/>
          <p:cNvSpPr/>
          <p:nvPr/>
        </p:nvSpPr>
        <p:spPr>
          <a:xfrm>
            <a:off x="4772025" y="22574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9" name="Skiplist link"/>
          <p:cNvSpPr/>
          <p:nvPr/>
        </p:nvSpPr>
        <p:spPr>
          <a:xfrm>
            <a:off x="4772025" y="201930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0" name="Skiplist link"/>
          <p:cNvSpPr/>
          <p:nvPr/>
        </p:nvSpPr>
        <p:spPr>
          <a:xfrm>
            <a:off x="5276850" y="22574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1" name="Skiplist link"/>
          <p:cNvSpPr/>
          <p:nvPr/>
        </p:nvSpPr>
        <p:spPr>
          <a:xfrm>
            <a:off x="5276850" y="201930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2" name="Skiplist link"/>
          <p:cNvSpPr/>
          <p:nvPr/>
        </p:nvSpPr>
        <p:spPr>
          <a:xfrm>
            <a:off x="4524375" y="193357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3" name="Skiplist link"/>
          <p:cNvSpPr/>
          <p:nvPr/>
        </p:nvSpPr>
        <p:spPr>
          <a:xfrm>
            <a:off x="4962525" y="193357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4" name="Skiplist link"/>
          <p:cNvSpPr/>
          <p:nvPr/>
        </p:nvSpPr>
        <p:spPr>
          <a:xfrm>
            <a:off x="5467350" y="1933575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5" name="Text 9"/>
          <p:cNvSpPr/>
          <p:nvPr/>
        </p:nvSpPr>
        <p:spPr>
          <a:xfrm>
            <a:off x="4286250" y="184785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66" name="Text 9"/>
          <p:cNvSpPr/>
          <p:nvPr/>
        </p:nvSpPr>
        <p:spPr>
          <a:xfrm>
            <a:off x="4581525" y="184785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900" dirty="0"/>
          </a:p>
        </p:txBody>
      </p:sp>
      <p:sp>
        <p:nvSpPr>
          <p:cNvPr id="67" name="Text 9"/>
          <p:cNvSpPr/>
          <p:nvPr/>
        </p:nvSpPr>
        <p:spPr>
          <a:xfrm>
            <a:off x="5086350" y="184785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68" name="Text 9"/>
          <p:cNvSpPr/>
          <p:nvPr/>
        </p:nvSpPr>
        <p:spPr>
          <a:xfrm>
            <a:off x="6657975" y="184785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69" name="Skiplist link"/>
          <p:cNvSpPr/>
          <p:nvPr/>
        </p:nvSpPr>
        <p:spPr>
          <a:xfrm>
            <a:off x="4524375" y="2171700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0" name="Skiplist link"/>
          <p:cNvSpPr/>
          <p:nvPr/>
        </p:nvSpPr>
        <p:spPr>
          <a:xfrm>
            <a:off x="4962525" y="2171700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1" name="Skiplist link"/>
          <p:cNvSpPr/>
          <p:nvPr/>
        </p:nvSpPr>
        <p:spPr>
          <a:xfrm>
            <a:off x="5467350" y="2171700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2" name="Text 9"/>
          <p:cNvSpPr/>
          <p:nvPr/>
        </p:nvSpPr>
        <p:spPr>
          <a:xfrm>
            <a:off x="4286250" y="20859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73" name="Text 9"/>
          <p:cNvSpPr/>
          <p:nvPr/>
        </p:nvSpPr>
        <p:spPr>
          <a:xfrm>
            <a:off x="4581525" y="20859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900" dirty="0"/>
          </a:p>
        </p:txBody>
      </p:sp>
      <p:sp>
        <p:nvSpPr>
          <p:cNvPr id="74" name="Text 9"/>
          <p:cNvSpPr/>
          <p:nvPr/>
        </p:nvSpPr>
        <p:spPr>
          <a:xfrm>
            <a:off x="5086350" y="20859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75" name="Text 9"/>
          <p:cNvSpPr/>
          <p:nvPr/>
        </p:nvSpPr>
        <p:spPr>
          <a:xfrm>
            <a:off x="6657975" y="20859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76" name="Skiplist link"/>
          <p:cNvSpPr/>
          <p:nvPr/>
        </p:nvSpPr>
        <p:spPr>
          <a:xfrm>
            <a:off x="4524375" y="240982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7" name="Skiplist link"/>
          <p:cNvSpPr/>
          <p:nvPr/>
        </p:nvSpPr>
        <p:spPr>
          <a:xfrm>
            <a:off x="4962525" y="240982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8" name="Skiplist link"/>
          <p:cNvSpPr/>
          <p:nvPr/>
        </p:nvSpPr>
        <p:spPr>
          <a:xfrm>
            <a:off x="5467350" y="2409825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9" name="Text 9"/>
          <p:cNvSpPr/>
          <p:nvPr/>
        </p:nvSpPr>
        <p:spPr>
          <a:xfrm>
            <a:off x="4286250" y="23241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80" name="Text 9"/>
          <p:cNvSpPr/>
          <p:nvPr/>
        </p:nvSpPr>
        <p:spPr>
          <a:xfrm>
            <a:off x="4581525" y="23241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A:60</a:t>
            </a:r>
            <a:endParaRPr lang="en-US" sz="900" dirty="0"/>
          </a:p>
        </p:txBody>
      </p:sp>
      <p:sp>
        <p:nvSpPr>
          <p:cNvPr id="81" name="Text 9"/>
          <p:cNvSpPr/>
          <p:nvPr/>
        </p:nvSpPr>
        <p:spPr>
          <a:xfrm>
            <a:off x="5086350" y="23241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M:60</a:t>
            </a:r>
            <a:endParaRPr lang="en-US" sz="900" dirty="0"/>
          </a:p>
        </p:txBody>
      </p:sp>
      <p:sp>
        <p:nvSpPr>
          <p:cNvPr id="82" name="Text 9"/>
          <p:cNvSpPr/>
          <p:nvPr/>
        </p:nvSpPr>
        <p:spPr>
          <a:xfrm>
            <a:off x="6657975" y="23241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83" name="Skiplist link"/>
          <p:cNvSpPr/>
          <p:nvPr/>
        </p:nvSpPr>
        <p:spPr>
          <a:xfrm>
            <a:off x="4772025" y="421005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4" name="Skiplist link"/>
          <p:cNvSpPr/>
          <p:nvPr/>
        </p:nvSpPr>
        <p:spPr>
          <a:xfrm>
            <a:off x="5276850" y="421005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5" name="Skiplist link"/>
          <p:cNvSpPr/>
          <p:nvPr/>
        </p:nvSpPr>
        <p:spPr>
          <a:xfrm>
            <a:off x="5276850" y="39719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6" name="Skiplist link"/>
          <p:cNvSpPr/>
          <p:nvPr/>
        </p:nvSpPr>
        <p:spPr>
          <a:xfrm>
            <a:off x="4524375" y="3886200"/>
            <a:ext cx="56197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7" name="Skiplist link"/>
          <p:cNvSpPr/>
          <p:nvPr/>
        </p:nvSpPr>
        <p:spPr>
          <a:xfrm>
            <a:off x="5467350" y="3886200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8" name="Text 9"/>
          <p:cNvSpPr/>
          <p:nvPr/>
        </p:nvSpPr>
        <p:spPr>
          <a:xfrm>
            <a:off x="4286250" y="38004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89" name="Text 9"/>
          <p:cNvSpPr/>
          <p:nvPr/>
        </p:nvSpPr>
        <p:spPr>
          <a:xfrm>
            <a:off x="5086350" y="38004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90" name="Text 9"/>
          <p:cNvSpPr/>
          <p:nvPr/>
        </p:nvSpPr>
        <p:spPr>
          <a:xfrm>
            <a:off x="6657975" y="38004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91" name="Skiplist link"/>
          <p:cNvSpPr/>
          <p:nvPr/>
        </p:nvSpPr>
        <p:spPr>
          <a:xfrm>
            <a:off x="4524375" y="412432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2" name="Skiplist link"/>
          <p:cNvSpPr/>
          <p:nvPr/>
        </p:nvSpPr>
        <p:spPr>
          <a:xfrm>
            <a:off x="4962525" y="412432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3" name="Skiplist link"/>
          <p:cNvSpPr/>
          <p:nvPr/>
        </p:nvSpPr>
        <p:spPr>
          <a:xfrm>
            <a:off x="5467350" y="4124325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4" name="Text 9"/>
          <p:cNvSpPr/>
          <p:nvPr/>
        </p:nvSpPr>
        <p:spPr>
          <a:xfrm>
            <a:off x="4286250" y="40386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95" name="Text 9"/>
          <p:cNvSpPr/>
          <p:nvPr/>
        </p:nvSpPr>
        <p:spPr>
          <a:xfrm>
            <a:off x="4581525" y="40386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</a:t>
            </a:r>
            <a:endParaRPr lang="en-US" sz="900" dirty="0"/>
          </a:p>
        </p:txBody>
      </p:sp>
      <p:sp>
        <p:nvSpPr>
          <p:cNvPr id="96" name="Text 9"/>
          <p:cNvSpPr/>
          <p:nvPr/>
        </p:nvSpPr>
        <p:spPr>
          <a:xfrm>
            <a:off x="5086350" y="40386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97" name="Text 9"/>
          <p:cNvSpPr/>
          <p:nvPr/>
        </p:nvSpPr>
        <p:spPr>
          <a:xfrm>
            <a:off x="6657975" y="40386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98" name="Skiplist link"/>
          <p:cNvSpPr/>
          <p:nvPr/>
        </p:nvSpPr>
        <p:spPr>
          <a:xfrm>
            <a:off x="4524375" y="4362450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9" name="Skiplist link"/>
          <p:cNvSpPr/>
          <p:nvPr/>
        </p:nvSpPr>
        <p:spPr>
          <a:xfrm>
            <a:off x="4962525" y="4362450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0" name="Skiplist link"/>
          <p:cNvSpPr/>
          <p:nvPr/>
        </p:nvSpPr>
        <p:spPr>
          <a:xfrm>
            <a:off x="5467350" y="4362450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1" name="Text 9"/>
          <p:cNvSpPr/>
          <p:nvPr/>
        </p:nvSpPr>
        <p:spPr>
          <a:xfrm>
            <a:off x="4286250" y="427672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102" name="Text 9"/>
          <p:cNvSpPr/>
          <p:nvPr/>
        </p:nvSpPr>
        <p:spPr>
          <a:xfrm>
            <a:off x="4581525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H:50</a:t>
            </a:r>
            <a:endParaRPr lang="en-US" sz="900" dirty="0"/>
          </a:p>
        </p:txBody>
      </p:sp>
      <p:sp>
        <p:nvSpPr>
          <p:cNvPr id="103" name="Text 9"/>
          <p:cNvSpPr/>
          <p:nvPr/>
        </p:nvSpPr>
        <p:spPr>
          <a:xfrm>
            <a:off x="5086350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M:40</a:t>
            </a:r>
            <a:endParaRPr lang="en-US" sz="900" dirty="0"/>
          </a:p>
        </p:txBody>
      </p:sp>
      <p:sp>
        <p:nvSpPr>
          <p:cNvPr id="104" name="Text 9"/>
          <p:cNvSpPr/>
          <p:nvPr/>
        </p:nvSpPr>
        <p:spPr>
          <a:xfrm>
            <a:off x="6657975" y="427672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105" name="Read route"/>
          <p:cNvSpPr/>
          <p:nvPr/>
        </p:nvSpPr>
        <p:spPr>
          <a:xfrm>
            <a:off x="1924050" y="1743075"/>
            <a:ext cx="2143125" cy="0"/>
          </a:xfrm>
          <a:prstGeom prst="line">
            <a:avLst/>
          </a:prstGeom>
          <a:ln w="25400">
            <a:solidFill>
              <a:srgbClr val="E49313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6" name="Read route"/>
          <p:cNvSpPr/>
          <p:nvPr/>
        </p:nvSpPr>
        <p:spPr>
          <a:xfrm>
            <a:off x="4067175" y="1743075"/>
            <a:ext cx="0" cy="2381250"/>
          </a:xfrm>
          <a:prstGeom prst="line">
            <a:avLst/>
          </a:prstGeom>
          <a:ln w="25400">
            <a:solidFill>
              <a:srgbClr val="E49313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7" name="Read route"/>
          <p:cNvSpPr/>
          <p:nvPr/>
        </p:nvSpPr>
        <p:spPr>
          <a:xfrm>
            <a:off x="4067175" y="4124325"/>
            <a:ext cx="171450" cy="0"/>
          </a:xfrm>
          <a:prstGeom prst="line">
            <a:avLst/>
          </a:prstGeom>
          <a:ln w="25400">
            <a:solidFill>
              <a:srgbClr val="E49313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8" name="Text 9"/>
          <p:cNvSpPr/>
          <p:nvPr/>
        </p:nvSpPr>
        <p:spPr>
          <a:xfrm>
            <a:off x="4480560" y="1527048"/>
            <a:ext cx="2148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Skiplist</a:t>
            </a:r>
            <a:endParaRPr lang="en-US" sz="1000" dirty="0"/>
          </a:p>
        </p:txBody>
      </p:sp>
    </p:spTree>
  </p:cSld>
  <p:clrMapOvr>
    <a:masterClrMapping/>
  </p:clrMapOvr>
  <p:transition advClick="0"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1097280"/>
            <a:ext cx="1417320" cy="1298448"/>
          </a:xfrm>
          <a:prstGeom prst="roundRect">
            <a:avLst>
              <a:gd name="adj" fmla="val 8451"/>
            </a:avLst>
          </a:prstGeom>
          <a:solidFill>
            <a:srgbClr val="FFFFFF"/>
          </a:solidFill>
          <a:ln w="15240">
            <a:solidFill>
              <a:srgbClr val="C8D0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40080" y="1234440"/>
            <a:ext cx="1143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640080" y="1609344"/>
            <a:ext cx="1143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2F6F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GET(H)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40080" y="1975104"/>
            <a:ext cx="1143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orange: current lookup</a:t>
            </a:r>
            <a:endParaRPr lang="en-US" sz="900" dirty="0"/>
          </a:p>
        </p:txBody>
      </p:sp>
      <p:sp>
        <p:nvSpPr>
          <p:cNvPr id="6" name="Shape 7"/>
          <p:cNvSpPr/>
          <p:nvPr/>
        </p:nvSpPr>
        <p:spPr>
          <a:xfrm>
            <a:off x="4242816" y="1051560"/>
            <a:ext cx="2633472" cy="1865376"/>
          </a:xfrm>
          <a:prstGeom prst="roundRect">
            <a:avLst>
              <a:gd name="adj" fmla="val 588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8"/>
          <p:cNvSpPr/>
          <p:nvPr/>
        </p:nvSpPr>
        <p:spPr>
          <a:xfrm>
            <a:off x="4480560" y="1216152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Active MemTable</a:t>
            </a:r>
            <a:endParaRPr lang="en-US" sz="1700" dirty="0"/>
          </a:p>
        </p:txBody>
      </p:sp>
      <p:sp>
        <p:nvSpPr>
          <p:cNvPr id="9" name="Shape 12"/>
          <p:cNvSpPr/>
          <p:nvPr/>
        </p:nvSpPr>
        <p:spPr>
          <a:xfrm>
            <a:off x="7360920" y="941832"/>
            <a:ext cx="4315968" cy="4892040"/>
          </a:xfrm>
          <a:prstGeom prst="roundRect">
            <a:avLst>
              <a:gd name="adj" fmla="val 2542"/>
            </a:avLst>
          </a:prstGeom>
          <a:solidFill>
            <a:srgbClr val="FCFDFE"/>
          </a:solidFill>
          <a:ln w="15240">
            <a:solidFill>
              <a:srgbClr val="D4DA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13"/>
          <p:cNvSpPr/>
          <p:nvPr/>
        </p:nvSpPr>
        <p:spPr>
          <a:xfrm>
            <a:off x="7571232" y="1097280"/>
            <a:ext cx="3840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Disk: immutable SSTables</a:t>
            </a:r>
            <a:endParaRPr lang="en-US" sz="1900" dirty="0"/>
          </a:p>
        </p:txBody>
      </p:sp>
      <p:sp>
        <p:nvSpPr>
          <p:cNvPr id="11" name="Text 14"/>
          <p:cNvSpPr/>
          <p:nvPr/>
        </p:nvSpPr>
        <p:spPr>
          <a:xfrm>
            <a:off x="7571232" y="186537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L0</a:t>
            </a:r>
            <a:endParaRPr lang="en-US" sz="1600" dirty="0"/>
          </a:p>
        </p:txBody>
      </p:sp>
      <p:sp>
        <p:nvSpPr>
          <p:cNvPr id="12" name="Text 15"/>
          <p:cNvSpPr/>
          <p:nvPr/>
        </p:nvSpPr>
        <p:spPr>
          <a:xfrm>
            <a:off x="7571232" y="3538728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</a:t>
            </a:r>
            <a:endParaRPr lang="en-US" sz="1600" dirty="0"/>
          </a:p>
        </p:txBody>
      </p:sp>
      <p:sp>
        <p:nvSpPr>
          <p:cNvPr id="13" name="Text 16"/>
          <p:cNvSpPr/>
          <p:nvPr/>
        </p:nvSpPr>
        <p:spPr>
          <a:xfrm>
            <a:off x="7571232" y="497433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L2</a:t>
            </a:r>
            <a:endParaRPr lang="en-US" sz="1600" dirty="0"/>
          </a:p>
        </p:txBody>
      </p:sp>
      <p:sp>
        <p:nvSpPr>
          <p:cNvPr id="14" name="Shape 17"/>
          <p:cNvSpPr/>
          <p:nvPr/>
        </p:nvSpPr>
        <p:spPr>
          <a:xfrm>
            <a:off x="8028432" y="2039112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8"/>
          <p:cNvSpPr/>
          <p:nvPr/>
        </p:nvSpPr>
        <p:spPr>
          <a:xfrm>
            <a:off x="8028432" y="3712464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9"/>
          <p:cNvSpPr/>
          <p:nvPr/>
        </p:nvSpPr>
        <p:spPr>
          <a:xfrm>
            <a:off x="8028432" y="5138928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20"/>
          <p:cNvSpPr/>
          <p:nvPr/>
        </p:nvSpPr>
        <p:spPr>
          <a:xfrm>
            <a:off x="502920" y="4754880"/>
            <a:ext cx="6373368" cy="1078992"/>
          </a:xfrm>
          <a:prstGeom prst="roundRect">
            <a:avLst>
              <a:gd name="adj" fmla="val 10169"/>
            </a:avLst>
          </a:prstGeom>
          <a:solidFill>
            <a:srgbClr val="FFFFFF"/>
          </a:solidFill>
          <a:ln w="1524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21"/>
          <p:cNvSpPr/>
          <p:nvPr/>
        </p:nvSpPr>
        <p:spPr>
          <a:xfrm>
            <a:off x="758952" y="4919472"/>
            <a:ext cx="58795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700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Return H:50 from the immutable MemTable.</a:t>
            </a:r>
            <a:endParaRPr lang="en-US" sz="1700" dirty="0"/>
          </a:p>
        </p:txBody>
      </p:sp>
      <p:sp>
        <p:nvSpPr>
          <p:cNvPr id="19" name="Text 22"/>
          <p:cNvSpPr/>
          <p:nvPr/>
        </p:nvSpPr>
        <p:spPr>
          <a:xfrm>
            <a:off x="758952" y="5524500"/>
            <a:ext cx="5879592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H:50 is newer than H:31 in L0 #5 and H:2 in L1. No SSTable lookup is needed.</a:t>
            </a:r>
            <a:endParaRPr lang="en-US" sz="1100" dirty="0"/>
          </a:p>
        </p:txBody>
      </p:sp>
      <p:sp>
        <p:nvSpPr>
          <p:cNvPr id="20" name="Shape 28"/>
          <p:cNvSpPr/>
          <p:nvPr/>
        </p:nvSpPr>
        <p:spPr>
          <a:xfrm>
            <a:off x="8183880" y="3971925"/>
            <a:ext cx="1426464" cy="847725"/>
          </a:xfrm>
          <a:prstGeom prst="roundRect">
            <a:avLst>
              <a:gd name="adj" fmla="val 11842"/>
            </a:avLst>
          </a:prstGeom>
          <a:solidFill>
            <a:srgbClr val="E8EFFF"/>
          </a:solidFill>
          <a:ln w="15240">
            <a:solidFill>
              <a:srgbClr val="ADC5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29"/>
          <p:cNvSpPr/>
          <p:nvPr/>
        </p:nvSpPr>
        <p:spPr>
          <a:xfrm>
            <a:off x="8275320" y="4029075"/>
            <a:ext cx="1243584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 file A</a:t>
            </a:r>
            <a:endParaRPr lang="en-US" sz="1100" dirty="0"/>
          </a:p>
        </p:txBody>
      </p:sp>
      <p:sp>
        <p:nvSpPr>
          <p:cNvPr id="22" name="Text 30"/>
          <p:cNvSpPr/>
          <p:nvPr/>
        </p:nvSpPr>
        <p:spPr>
          <a:xfrm>
            <a:off x="8275320" y="4514850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23" name="Text 31"/>
          <p:cNvSpPr/>
          <p:nvPr/>
        </p:nvSpPr>
        <p:spPr>
          <a:xfrm>
            <a:off x="8275320" y="42005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A:12 C:11</a:t>
            </a:r>
            <a:endParaRPr lang="en-US" sz="1000" dirty="0"/>
          </a:p>
        </p:txBody>
      </p:sp>
      <p:sp>
        <p:nvSpPr>
          <p:cNvPr id="24" name="Shape 32"/>
          <p:cNvSpPr/>
          <p:nvPr/>
        </p:nvSpPr>
        <p:spPr>
          <a:xfrm>
            <a:off x="9756648" y="3971925"/>
            <a:ext cx="1426464" cy="847725"/>
          </a:xfrm>
          <a:prstGeom prst="roundRect">
            <a:avLst>
              <a:gd name="adj" fmla="val 1184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33"/>
          <p:cNvSpPr/>
          <p:nvPr/>
        </p:nvSpPr>
        <p:spPr>
          <a:xfrm>
            <a:off x="9848088" y="4029075"/>
            <a:ext cx="1243584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 file B</a:t>
            </a:r>
            <a:endParaRPr lang="en-US" sz="1100" dirty="0"/>
          </a:p>
        </p:txBody>
      </p:sp>
      <p:sp>
        <p:nvSpPr>
          <p:cNvPr id="26" name="Text 34"/>
          <p:cNvSpPr/>
          <p:nvPr/>
        </p:nvSpPr>
        <p:spPr>
          <a:xfrm>
            <a:off x="9848088" y="4514850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27" name="Text 35"/>
          <p:cNvSpPr/>
          <p:nvPr/>
        </p:nvSpPr>
        <p:spPr>
          <a:xfrm>
            <a:off x="9848088" y="42005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H:2 K:6</a:t>
            </a:r>
            <a:endParaRPr lang="en-US" sz="1000" dirty="0"/>
          </a:p>
        </p:txBody>
      </p:sp>
      <p:sp>
        <p:nvSpPr>
          <p:cNvPr id="28" name="Text 36"/>
          <p:cNvSpPr/>
          <p:nvPr/>
        </p:nvSpPr>
        <p:spPr>
          <a:xfrm>
            <a:off x="8247888" y="4876800"/>
            <a:ext cx="28895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F6F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non-overlapping ranges</a:t>
            </a:r>
            <a:endParaRPr lang="en-US" sz="1100" dirty="0"/>
          </a:p>
        </p:txBody>
      </p:sp>
      <p:sp>
        <p:nvSpPr>
          <p:cNvPr id="29" name="Text 37">
            <a:hlinkClick r:id="rId3" action="ppaction://hlinksldjump" tooltip="← Back"/>
          </p:cNvPr>
          <p:cNvSpPr/>
          <p:nvPr/>
        </p:nvSpPr>
        <p:spPr>
          <a:xfrm>
            <a:off x="502920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 action="ppaction://hlinksldjump" tooltip="← Bac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← Back</a:t>
            </a:r>
            <a:endParaRPr lang="en-US" sz="1050" dirty="0"/>
          </a:p>
        </p:txBody>
      </p:sp>
      <p:sp>
        <p:nvSpPr>
          <p:cNvPr id="30" name="Text 38">
            <a:hlinkClick r:id="rId4" action="ppaction://hlinksldjump" tooltip="Reset"/>
          </p:cNvPr>
          <p:cNvSpPr/>
          <p:nvPr/>
        </p:nvSpPr>
        <p:spPr>
          <a:xfrm>
            <a:off x="1243584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 action="ppaction://hlinksldjump" tooltip="Rese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Reset</a:t>
            </a:r>
            <a:endParaRPr lang="en-US" sz="1050" dirty="0"/>
          </a:p>
        </p:txBody>
      </p:sp>
      <p:sp>
        <p:nvSpPr>
          <p:cNvPr id="31" name="Text 39">
            <a:hlinkClick r:id="rId5" action="ppaction://hlinksldjump" tooltip="Back to read menu"/>
          </p:cNvPr>
          <p:cNvSpPr/>
          <p:nvPr/>
        </p:nvSpPr>
        <p:spPr>
          <a:xfrm>
            <a:off x="4238625" y="6038850"/>
            <a:ext cx="2638425" cy="447675"/>
          </a:xfrm>
          <a:prstGeom prst="rect">
            <a:avLst/>
          </a:prstGeom>
          <a:solidFill>
            <a:srgbClr val="2E70FA"/>
          </a:solidFill>
          <a:ln w="12700">
            <a:solidFill>
              <a:srgbClr val="2E70F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u="sng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5" action="ppaction://hlinksldjump" tooltip="Back to read 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read menu</a:t>
            </a:r>
            <a:endParaRPr lang="en-US" sz="1500" dirty="0"/>
          </a:p>
        </p:txBody>
      </p:sp>
      <p:sp>
        <p:nvSpPr>
          <p:cNvPr id="32" name="Text 40"/>
          <p:cNvSpPr/>
          <p:nvPr/>
        </p:nvSpPr>
        <p:spPr>
          <a:xfrm>
            <a:off x="5667375" y="6581775"/>
            <a:ext cx="120967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50" dirty="0">
                <a:solidFill>
                  <a:srgbClr val="8B96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63 / 63</a:t>
            </a:r>
            <a:endParaRPr lang="en-US" sz="950" dirty="0"/>
          </a:p>
        </p:txBody>
      </p:sp>
      <p:sp>
        <p:nvSpPr>
          <p:cNvPr id="33" name="Shape 7"/>
          <p:cNvSpPr/>
          <p:nvPr/>
        </p:nvSpPr>
        <p:spPr>
          <a:xfrm>
            <a:off x="4238625" y="3086100"/>
            <a:ext cx="2638425" cy="1495425"/>
          </a:xfrm>
          <a:prstGeom prst="roundRect">
            <a:avLst>
              <a:gd name="adj" fmla="val 5882"/>
            </a:avLst>
          </a:prstGeom>
          <a:solidFill>
            <a:srgbClr val="FFF2DC"/>
          </a:solidFill>
          <a:ln w="15240">
            <a:solidFill>
              <a:srgbClr val="E9A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8"/>
          <p:cNvSpPr/>
          <p:nvPr/>
        </p:nvSpPr>
        <p:spPr>
          <a:xfrm>
            <a:off x="4333875" y="3181350"/>
            <a:ext cx="2447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Immutable MemTable</a:t>
            </a:r>
            <a:endParaRPr lang="en-US" sz="1600" dirty="0"/>
          </a:p>
        </p:txBody>
      </p:sp>
      <p:sp>
        <p:nvSpPr>
          <p:cNvPr id="35" name="Text 30"/>
          <p:cNvSpPr/>
          <p:nvPr/>
        </p:nvSpPr>
        <p:spPr>
          <a:xfrm>
            <a:off x="8275320" y="4657725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9848088" y="4657725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37" name="Text 9"/>
          <p:cNvSpPr/>
          <p:nvPr/>
        </p:nvSpPr>
        <p:spPr>
          <a:xfrm>
            <a:off x="7553325" y="5334000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filter: definitely absent or possibly present</a:t>
            </a:r>
            <a:endParaRPr lang="en-US" sz="1000" dirty="0"/>
          </a:p>
        </p:txBody>
      </p:sp>
      <p:sp>
        <p:nvSpPr>
          <p:cNvPr id="38" name="Text 9"/>
          <p:cNvSpPr/>
          <p:nvPr/>
        </p:nvSpPr>
        <p:spPr>
          <a:xfrm>
            <a:off x="7553325" y="5553075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file: key to position in the data file</a:t>
            </a:r>
            <a:endParaRPr lang="en-US" sz="1000" dirty="0"/>
          </a:p>
        </p:txBody>
      </p:sp>
      <p:sp>
        <p:nvSpPr>
          <p:cNvPr id="39" name="Text 31"/>
          <p:cNvSpPr/>
          <p:nvPr/>
        </p:nvSpPr>
        <p:spPr>
          <a:xfrm>
            <a:off x="8275320" y="43529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D:8 F:9</a:t>
            </a:r>
            <a:endParaRPr lang="en-US" sz="1000" dirty="0"/>
          </a:p>
        </p:txBody>
      </p:sp>
      <p:sp>
        <p:nvSpPr>
          <p:cNvPr id="40" name="Text 35"/>
          <p:cNvSpPr/>
          <p:nvPr/>
        </p:nvSpPr>
        <p:spPr>
          <a:xfrm>
            <a:off x="9848088" y="43529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L:7 M:5</a:t>
            </a:r>
            <a:endParaRPr lang="en-US" sz="1000" dirty="0"/>
          </a:p>
        </p:txBody>
      </p:sp>
      <p:sp>
        <p:nvSpPr>
          <p:cNvPr id="41" name="Shape 24"/>
          <p:cNvSpPr/>
          <p:nvPr/>
        </p:nvSpPr>
        <p:spPr>
          <a:xfrm>
            <a:off x="8048625" y="2200275"/>
            <a:ext cx="1619250" cy="1047750"/>
          </a:xfrm>
          <a:prstGeom prst="roundRect">
            <a:avLst>
              <a:gd name="adj" fmla="val 11842"/>
            </a:avLst>
          </a:prstGeom>
          <a:solidFill>
            <a:srgbClr val="E5F6EF"/>
          </a:solidFill>
          <a:ln w="15240">
            <a:solidFill>
              <a:srgbClr val="9CDB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2" name="Text 8"/>
          <p:cNvSpPr/>
          <p:nvPr/>
        </p:nvSpPr>
        <p:spPr>
          <a:xfrm>
            <a:off x="8124825" y="2247900"/>
            <a:ext cx="1485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SSTable #5 (newest)</a:t>
            </a:r>
            <a:endParaRPr lang="en-US" sz="1100" dirty="0"/>
          </a:p>
        </p:txBody>
      </p:sp>
      <p:sp>
        <p:nvSpPr>
          <p:cNvPr id="43" name="Text 9"/>
          <p:cNvSpPr/>
          <p:nvPr/>
        </p:nvSpPr>
        <p:spPr>
          <a:xfrm>
            <a:off x="8124825" y="2466975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A:30 H:31</a:t>
            </a:r>
            <a:endParaRPr lang="en-US" sz="1200" dirty="0"/>
          </a:p>
        </p:txBody>
      </p:sp>
      <p:sp>
        <p:nvSpPr>
          <p:cNvPr id="44" name="Text 9"/>
          <p:cNvSpPr/>
          <p:nvPr/>
        </p:nvSpPr>
        <p:spPr>
          <a:xfrm>
            <a:off x="8124825" y="2647950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K:32</a:t>
            </a:r>
            <a:endParaRPr lang="en-US" sz="1200" dirty="0"/>
          </a:p>
        </p:txBody>
      </p:sp>
      <p:sp>
        <p:nvSpPr>
          <p:cNvPr id="45" name="Text 9"/>
          <p:cNvSpPr/>
          <p:nvPr/>
        </p:nvSpPr>
        <p:spPr>
          <a:xfrm>
            <a:off x="8124825" y="284797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46" name="Text 9"/>
          <p:cNvSpPr/>
          <p:nvPr/>
        </p:nvSpPr>
        <p:spPr>
          <a:xfrm>
            <a:off x="8124825" y="301942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47" name="Shape 24"/>
          <p:cNvSpPr/>
          <p:nvPr/>
        </p:nvSpPr>
        <p:spPr>
          <a:xfrm>
            <a:off x="9810750" y="2200275"/>
            <a:ext cx="1619250" cy="1047750"/>
          </a:xfrm>
          <a:prstGeom prst="roundRect">
            <a:avLst>
              <a:gd name="adj" fmla="val 11842"/>
            </a:avLst>
          </a:prstGeom>
          <a:solidFill>
            <a:srgbClr val="E5F6EF"/>
          </a:solidFill>
          <a:ln w="15240">
            <a:solidFill>
              <a:srgbClr val="9CDB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8" name="Text 8"/>
          <p:cNvSpPr/>
          <p:nvPr/>
        </p:nvSpPr>
        <p:spPr>
          <a:xfrm>
            <a:off x="9886950" y="2247900"/>
            <a:ext cx="1485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SSTable #4</a:t>
            </a:r>
            <a:endParaRPr lang="en-US" sz="1100" dirty="0"/>
          </a:p>
        </p:txBody>
      </p:sp>
      <p:sp>
        <p:nvSpPr>
          <p:cNvPr id="49" name="Text 9"/>
          <p:cNvSpPr/>
          <p:nvPr/>
        </p:nvSpPr>
        <p:spPr>
          <a:xfrm>
            <a:off x="9886950" y="2466975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C:21 F:22</a:t>
            </a:r>
            <a:endParaRPr lang="en-US" sz="1200" dirty="0"/>
          </a:p>
        </p:txBody>
      </p:sp>
      <p:sp>
        <p:nvSpPr>
          <p:cNvPr id="50" name="Text 9"/>
          <p:cNvSpPr/>
          <p:nvPr/>
        </p:nvSpPr>
        <p:spPr>
          <a:xfrm>
            <a:off x="9886950" y="2647950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H:20</a:t>
            </a:r>
            <a:endParaRPr lang="en-US" sz="1200" dirty="0"/>
          </a:p>
        </p:txBody>
      </p:sp>
      <p:sp>
        <p:nvSpPr>
          <p:cNvPr id="51" name="Text 9"/>
          <p:cNvSpPr/>
          <p:nvPr/>
        </p:nvSpPr>
        <p:spPr>
          <a:xfrm>
            <a:off x="9886950" y="284797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52" name="Text 9"/>
          <p:cNvSpPr/>
          <p:nvPr/>
        </p:nvSpPr>
        <p:spPr>
          <a:xfrm>
            <a:off x="9886950" y="301942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53" name="Text 9"/>
          <p:cNvSpPr/>
          <p:nvPr/>
        </p:nvSpPr>
        <p:spPr>
          <a:xfrm>
            <a:off x="4295775" y="3495675"/>
            <a:ext cx="25241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Frozen MemTable</a:t>
            </a:r>
            <a:endParaRPr lang="en-US" sz="1000" dirty="0"/>
          </a:p>
        </p:txBody>
      </p:sp>
      <p:sp>
        <p:nvSpPr>
          <p:cNvPr id="54" name="Text 8"/>
          <p:cNvSpPr/>
          <p:nvPr/>
        </p:nvSpPr>
        <p:spPr>
          <a:xfrm>
            <a:off x="504825" y="3095625"/>
            <a:ext cx="32861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 path</a:t>
            </a:r>
            <a:endParaRPr lang="en-US" sz="1600" dirty="0"/>
          </a:p>
        </p:txBody>
      </p:sp>
      <p:sp>
        <p:nvSpPr>
          <p:cNvPr id="55" name="Skiplist link"/>
          <p:cNvSpPr/>
          <p:nvPr/>
        </p:nvSpPr>
        <p:spPr>
          <a:xfrm>
            <a:off x="4772025" y="22574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6" name="Skiplist link"/>
          <p:cNvSpPr/>
          <p:nvPr/>
        </p:nvSpPr>
        <p:spPr>
          <a:xfrm>
            <a:off x="4772025" y="201930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7" name="Skiplist link"/>
          <p:cNvSpPr/>
          <p:nvPr/>
        </p:nvSpPr>
        <p:spPr>
          <a:xfrm>
            <a:off x="5276850" y="22574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8" name="Skiplist link"/>
          <p:cNvSpPr/>
          <p:nvPr/>
        </p:nvSpPr>
        <p:spPr>
          <a:xfrm>
            <a:off x="5276850" y="201930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9" name="Skiplist link"/>
          <p:cNvSpPr/>
          <p:nvPr/>
        </p:nvSpPr>
        <p:spPr>
          <a:xfrm>
            <a:off x="4524375" y="193357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0" name="Skiplist link"/>
          <p:cNvSpPr/>
          <p:nvPr/>
        </p:nvSpPr>
        <p:spPr>
          <a:xfrm>
            <a:off x="4962525" y="193357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1" name="Skiplist link"/>
          <p:cNvSpPr/>
          <p:nvPr/>
        </p:nvSpPr>
        <p:spPr>
          <a:xfrm>
            <a:off x="5467350" y="1933575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2" name="Text 9"/>
          <p:cNvSpPr/>
          <p:nvPr/>
        </p:nvSpPr>
        <p:spPr>
          <a:xfrm>
            <a:off x="4286250" y="184785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63" name="Text 9"/>
          <p:cNvSpPr/>
          <p:nvPr/>
        </p:nvSpPr>
        <p:spPr>
          <a:xfrm>
            <a:off x="4581525" y="184785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900" dirty="0"/>
          </a:p>
        </p:txBody>
      </p:sp>
      <p:sp>
        <p:nvSpPr>
          <p:cNvPr id="64" name="Text 9"/>
          <p:cNvSpPr/>
          <p:nvPr/>
        </p:nvSpPr>
        <p:spPr>
          <a:xfrm>
            <a:off x="5086350" y="184785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65" name="Text 9"/>
          <p:cNvSpPr/>
          <p:nvPr/>
        </p:nvSpPr>
        <p:spPr>
          <a:xfrm>
            <a:off x="6657975" y="184785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66" name="Skiplist link"/>
          <p:cNvSpPr/>
          <p:nvPr/>
        </p:nvSpPr>
        <p:spPr>
          <a:xfrm>
            <a:off x="4524375" y="2171700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7" name="Skiplist link"/>
          <p:cNvSpPr/>
          <p:nvPr/>
        </p:nvSpPr>
        <p:spPr>
          <a:xfrm>
            <a:off x="4962525" y="2171700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8" name="Skiplist link"/>
          <p:cNvSpPr/>
          <p:nvPr/>
        </p:nvSpPr>
        <p:spPr>
          <a:xfrm>
            <a:off x="5467350" y="2171700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9" name="Text 9"/>
          <p:cNvSpPr/>
          <p:nvPr/>
        </p:nvSpPr>
        <p:spPr>
          <a:xfrm>
            <a:off x="4286250" y="20859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70" name="Text 9"/>
          <p:cNvSpPr/>
          <p:nvPr/>
        </p:nvSpPr>
        <p:spPr>
          <a:xfrm>
            <a:off x="4581525" y="20859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900" dirty="0"/>
          </a:p>
        </p:txBody>
      </p:sp>
      <p:sp>
        <p:nvSpPr>
          <p:cNvPr id="71" name="Text 9"/>
          <p:cNvSpPr/>
          <p:nvPr/>
        </p:nvSpPr>
        <p:spPr>
          <a:xfrm>
            <a:off x="5086350" y="20859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72" name="Text 9"/>
          <p:cNvSpPr/>
          <p:nvPr/>
        </p:nvSpPr>
        <p:spPr>
          <a:xfrm>
            <a:off x="6657975" y="20859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73" name="Skiplist link"/>
          <p:cNvSpPr/>
          <p:nvPr/>
        </p:nvSpPr>
        <p:spPr>
          <a:xfrm>
            <a:off x="4524375" y="240982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4" name="Skiplist link"/>
          <p:cNvSpPr/>
          <p:nvPr/>
        </p:nvSpPr>
        <p:spPr>
          <a:xfrm>
            <a:off x="4962525" y="240982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5" name="Skiplist link"/>
          <p:cNvSpPr/>
          <p:nvPr/>
        </p:nvSpPr>
        <p:spPr>
          <a:xfrm>
            <a:off x="5467350" y="2409825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6" name="Text 9"/>
          <p:cNvSpPr/>
          <p:nvPr/>
        </p:nvSpPr>
        <p:spPr>
          <a:xfrm>
            <a:off x="4286250" y="23241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77" name="Text 9"/>
          <p:cNvSpPr/>
          <p:nvPr/>
        </p:nvSpPr>
        <p:spPr>
          <a:xfrm>
            <a:off x="4581525" y="23241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A:60</a:t>
            </a:r>
            <a:endParaRPr lang="en-US" sz="900" dirty="0"/>
          </a:p>
        </p:txBody>
      </p:sp>
      <p:sp>
        <p:nvSpPr>
          <p:cNvPr id="78" name="Text 9"/>
          <p:cNvSpPr/>
          <p:nvPr/>
        </p:nvSpPr>
        <p:spPr>
          <a:xfrm>
            <a:off x="5086350" y="23241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M:60</a:t>
            </a:r>
            <a:endParaRPr lang="en-US" sz="900" dirty="0"/>
          </a:p>
        </p:txBody>
      </p:sp>
      <p:sp>
        <p:nvSpPr>
          <p:cNvPr id="79" name="Text 9"/>
          <p:cNvSpPr/>
          <p:nvPr/>
        </p:nvSpPr>
        <p:spPr>
          <a:xfrm>
            <a:off x="6657975" y="23241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80" name="Skiplist link"/>
          <p:cNvSpPr/>
          <p:nvPr/>
        </p:nvSpPr>
        <p:spPr>
          <a:xfrm>
            <a:off x="4772025" y="421005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1" name="Skiplist link"/>
          <p:cNvSpPr/>
          <p:nvPr/>
        </p:nvSpPr>
        <p:spPr>
          <a:xfrm>
            <a:off x="5276850" y="421005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2" name="Skiplist link"/>
          <p:cNvSpPr/>
          <p:nvPr/>
        </p:nvSpPr>
        <p:spPr>
          <a:xfrm>
            <a:off x="5276850" y="39719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3" name="Skiplist link"/>
          <p:cNvSpPr/>
          <p:nvPr/>
        </p:nvSpPr>
        <p:spPr>
          <a:xfrm>
            <a:off x="4524375" y="3886200"/>
            <a:ext cx="56197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4" name="Skiplist link"/>
          <p:cNvSpPr/>
          <p:nvPr/>
        </p:nvSpPr>
        <p:spPr>
          <a:xfrm>
            <a:off x="5467350" y="3886200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5" name="Text 9"/>
          <p:cNvSpPr/>
          <p:nvPr/>
        </p:nvSpPr>
        <p:spPr>
          <a:xfrm>
            <a:off x="4286250" y="38004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86" name="Text 9"/>
          <p:cNvSpPr/>
          <p:nvPr/>
        </p:nvSpPr>
        <p:spPr>
          <a:xfrm>
            <a:off x="5086350" y="38004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87" name="Text 9"/>
          <p:cNvSpPr/>
          <p:nvPr/>
        </p:nvSpPr>
        <p:spPr>
          <a:xfrm>
            <a:off x="6657975" y="38004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88" name="Skiplist link"/>
          <p:cNvSpPr/>
          <p:nvPr/>
        </p:nvSpPr>
        <p:spPr>
          <a:xfrm>
            <a:off x="4524375" y="412432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9" name="Skiplist link"/>
          <p:cNvSpPr/>
          <p:nvPr/>
        </p:nvSpPr>
        <p:spPr>
          <a:xfrm>
            <a:off x="4962525" y="412432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0" name="Skiplist link"/>
          <p:cNvSpPr/>
          <p:nvPr/>
        </p:nvSpPr>
        <p:spPr>
          <a:xfrm>
            <a:off x="5467350" y="4124325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1" name="Text 9"/>
          <p:cNvSpPr/>
          <p:nvPr/>
        </p:nvSpPr>
        <p:spPr>
          <a:xfrm>
            <a:off x="4286250" y="40386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92" name="Text 9"/>
          <p:cNvSpPr/>
          <p:nvPr/>
        </p:nvSpPr>
        <p:spPr>
          <a:xfrm>
            <a:off x="4581525" y="40386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</a:t>
            </a:r>
            <a:endParaRPr lang="en-US" sz="900" dirty="0"/>
          </a:p>
        </p:txBody>
      </p:sp>
      <p:sp>
        <p:nvSpPr>
          <p:cNvPr id="93" name="Text 9"/>
          <p:cNvSpPr/>
          <p:nvPr/>
        </p:nvSpPr>
        <p:spPr>
          <a:xfrm>
            <a:off x="5086350" y="40386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94" name="Text 9"/>
          <p:cNvSpPr/>
          <p:nvPr/>
        </p:nvSpPr>
        <p:spPr>
          <a:xfrm>
            <a:off x="6657975" y="40386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95" name="Skiplist link"/>
          <p:cNvSpPr/>
          <p:nvPr/>
        </p:nvSpPr>
        <p:spPr>
          <a:xfrm>
            <a:off x="4524375" y="4362450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6" name="Skiplist link"/>
          <p:cNvSpPr/>
          <p:nvPr/>
        </p:nvSpPr>
        <p:spPr>
          <a:xfrm>
            <a:off x="4962525" y="4362450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7" name="Skiplist link"/>
          <p:cNvSpPr/>
          <p:nvPr/>
        </p:nvSpPr>
        <p:spPr>
          <a:xfrm>
            <a:off x="5467350" y="4362450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8" name="Text 9"/>
          <p:cNvSpPr/>
          <p:nvPr/>
        </p:nvSpPr>
        <p:spPr>
          <a:xfrm>
            <a:off x="4286250" y="427672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99" name="Text 9"/>
          <p:cNvSpPr/>
          <p:nvPr/>
        </p:nvSpPr>
        <p:spPr>
          <a:xfrm>
            <a:off x="4581525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H:50</a:t>
            </a:r>
            <a:endParaRPr lang="en-US" sz="900" dirty="0"/>
          </a:p>
        </p:txBody>
      </p:sp>
      <p:sp>
        <p:nvSpPr>
          <p:cNvPr id="100" name="Text 9"/>
          <p:cNvSpPr/>
          <p:nvPr/>
        </p:nvSpPr>
        <p:spPr>
          <a:xfrm>
            <a:off x="5086350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M:40</a:t>
            </a:r>
            <a:endParaRPr lang="en-US" sz="900" dirty="0"/>
          </a:p>
        </p:txBody>
      </p:sp>
      <p:sp>
        <p:nvSpPr>
          <p:cNvPr id="101" name="Text 9"/>
          <p:cNvSpPr/>
          <p:nvPr/>
        </p:nvSpPr>
        <p:spPr>
          <a:xfrm>
            <a:off x="6657975" y="427672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102" name="Read route"/>
          <p:cNvSpPr/>
          <p:nvPr/>
        </p:nvSpPr>
        <p:spPr>
          <a:xfrm>
            <a:off x="1924050" y="1743075"/>
            <a:ext cx="2143125" cy="0"/>
          </a:xfrm>
          <a:prstGeom prst="line">
            <a:avLst/>
          </a:prstGeom>
          <a:ln w="25400">
            <a:solidFill>
              <a:srgbClr val="E49313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3" name="Read route"/>
          <p:cNvSpPr/>
          <p:nvPr/>
        </p:nvSpPr>
        <p:spPr>
          <a:xfrm>
            <a:off x="4067175" y="1743075"/>
            <a:ext cx="0" cy="2381250"/>
          </a:xfrm>
          <a:prstGeom prst="line">
            <a:avLst/>
          </a:prstGeom>
          <a:ln w="25400">
            <a:solidFill>
              <a:srgbClr val="E49313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4" name="Read route"/>
          <p:cNvSpPr/>
          <p:nvPr/>
        </p:nvSpPr>
        <p:spPr>
          <a:xfrm>
            <a:off x="4067175" y="4124325"/>
            <a:ext cx="171450" cy="0"/>
          </a:xfrm>
          <a:prstGeom prst="line">
            <a:avLst/>
          </a:prstGeom>
          <a:ln w="25400">
            <a:solidFill>
              <a:srgbClr val="E49313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5" name="Text 9"/>
          <p:cNvSpPr/>
          <p:nvPr/>
        </p:nvSpPr>
        <p:spPr>
          <a:xfrm>
            <a:off x="504825" y="3409950"/>
            <a:ext cx="32861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 H</a:t>
            </a:r>
            <a:endParaRPr lang="en-US" sz="1200" dirty="0"/>
          </a:p>
        </p:txBody>
      </p:sp>
      <p:sp>
        <p:nvSpPr>
          <p:cNvPr id="106" name="Text 9"/>
          <p:cNvSpPr/>
          <p:nvPr/>
        </p:nvSpPr>
        <p:spPr>
          <a:xfrm>
            <a:off x="504825" y="3648075"/>
            <a:ext cx="32861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Active MemTable: miss</a:t>
            </a:r>
            <a:endParaRPr lang="en-US" sz="1200" dirty="0"/>
          </a:p>
        </p:txBody>
      </p:sp>
      <p:sp>
        <p:nvSpPr>
          <p:cNvPr id="107" name="Text 9"/>
          <p:cNvSpPr/>
          <p:nvPr/>
        </p:nvSpPr>
        <p:spPr>
          <a:xfrm>
            <a:off x="504825" y="3886200"/>
            <a:ext cx="32861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Immutable MemTable: hit</a:t>
            </a:r>
            <a:endParaRPr lang="en-US" sz="1200" dirty="0"/>
          </a:p>
        </p:txBody>
      </p:sp>
      <p:sp>
        <p:nvSpPr>
          <p:cNvPr id="108" name="Text 9"/>
          <p:cNvSpPr/>
          <p:nvPr/>
        </p:nvSpPr>
        <p:spPr>
          <a:xfrm>
            <a:off x="504825" y="4124325"/>
            <a:ext cx="32861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Result: H:50</a:t>
            </a:r>
            <a:endParaRPr lang="en-US" sz="1200" dirty="0"/>
          </a:p>
        </p:txBody>
      </p:sp>
      <p:sp>
        <p:nvSpPr>
          <p:cNvPr id="109" name="Text 9"/>
          <p:cNvSpPr/>
          <p:nvPr/>
        </p:nvSpPr>
        <p:spPr>
          <a:xfrm>
            <a:off x="4480560" y="1527048"/>
            <a:ext cx="2148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Skiplist</a:t>
            </a:r>
            <a:endParaRPr lang="en-US" sz="1000" dirty="0"/>
          </a:p>
        </p:txBody>
      </p:sp>
    </p:spTree>
  </p:cSld>
  <p:clrMapOvr>
    <a:masterClrMapping/>
  </p:clrMapOvr>
  <p:transition advClick="0"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1097280"/>
            <a:ext cx="1417320" cy="1298448"/>
          </a:xfrm>
          <a:prstGeom prst="roundRect">
            <a:avLst>
              <a:gd name="adj" fmla="val 8451"/>
            </a:avLst>
          </a:prstGeom>
          <a:solidFill>
            <a:srgbClr val="FFFFFF"/>
          </a:solidFill>
          <a:ln w="15240">
            <a:solidFill>
              <a:srgbClr val="C8D0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40080" y="1234440"/>
            <a:ext cx="1143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Delete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552450" y="1609344"/>
            <a:ext cx="13335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2F6F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DELETE(K)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40080" y="1975104"/>
            <a:ext cx="1143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tombstone write</a:t>
            </a:r>
            <a:endParaRPr lang="en-US" sz="900" dirty="0"/>
          </a:p>
        </p:txBody>
      </p:sp>
      <p:sp>
        <p:nvSpPr>
          <p:cNvPr id="6" name="Shape 7"/>
          <p:cNvSpPr/>
          <p:nvPr/>
        </p:nvSpPr>
        <p:spPr>
          <a:xfrm>
            <a:off x="4242816" y="1051560"/>
            <a:ext cx="2633472" cy="1865376"/>
          </a:xfrm>
          <a:prstGeom prst="roundRect">
            <a:avLst>
              <a:gd name="adj" fmla="val 5882"/>
            </a:avLst>
          </a:prstGeom>
          <a:solidFill>
            <a:srgbClr val="FFF2DC"/>
          </a:solidFill>
          <a:ln w="15240">
            <a:solidFill>
              <a:srgbClr val="E9A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8"/>
          <p:cNvSpPr/>
          <p:nvPr/>
        </p:nvSpPr>
        <p:spPr>
          <a:xfrm>
            <a:off x="4480560" y="1216152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Active MemTable</a:t>
            </a:r>
            <a:endParaRPr lang="en-US" sz="1700" dirty="0"/>
          </a:p>
        </p:txBody>
      </p:sp>
      <p:sp>
        <p:nvSpPr>
          <p:cNvPr id="9" name="Shape 12"/>
          <p:cNvSpPr/>
          <p:nvPr/>
        </p:nvSpPr>
        <p:spPr>
          <a:xfrm>
            <a:off x="7360920" y="941832"/>
            <a:ext cx="4315968" cy="4892040"/>
          </a:xfrm>
          <a:prstGeom prst="roundRect">
            <a:avLst>
              <a:gd name="adj" fmla="val 2542"/>
            </a:avLst>
          </a:prstGeom>
          <a:solidFill>
            <a:srgbClr val="FCFDFE"/>
          </a:solidFill>
          <a:ln w="15240">
            <a:solidFill>
              <a:srgbClr val="D4DA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13"/>
          <p:cNvSpPr/>
          <p:nvPr/>
        </p:nvSpPr>
        <p:spPr>
          <a:xfrm>
            <a:off x="7571232" y="1097280"/>
            <a:ext cx="3840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Disk: immutable SSTables</a:t>
            </a:r>
            <a:endParaRPr lang="en-US" sz="1900" dirty="0"/>
          </a:p>
        </p:txBody>
      </p:sp>
      <p:sp>
        <p:nvSpPr>
          <p:cNvPr id="11" name="Text 14"/>
          <p:cNvSpPr/>
          <p:nvPr/>
        </p:nvSpPr>
        <p:spPr>
          <a:xfrm>
            <a:off x="7571232" y="186537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L0</a:t>
            </a:r>
            <a:endParaRPr lang="en-US" sz="1600" dirty="0"/>
          </a:p>
        </p:txBody>
      </p:sp>
      <p:sp>
        <p:nvSpPr>
          <p:cNvPr id="12" name="Text 15"/>
          <p:cNvSpPr/>
          <p:nvPr/>
        </p:nvSpPr>
        <p:spPr>
          <a:xfrm>
            <a:off x="7571232" y="3538728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</a:t>
            </a:r>
            <a:endParaRPr lang="en-US" sz="1600" dirty="0"/>
          </a:p>
        </p:txBody>
      </p:sp>
      <p:sp>
        <p:nvSpPr>
          <p:cNvPr id="13" name="Text 16"/>
          <p:cNvSpPr/>
          <p:nvPr/>
        </p:nvSpPr>
        <p:spPr>
          <a:xfrm>
            <a:off x="7571232" y="497433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L2</a:t>
            </a:r>
            <a:endParaRPr lang="en-US" sz="1600" dirty="0"/>
          </a:p>
        </p:txBody>
      </p:sp>
      <p:sp>
        <p:nvSpPr>
          <p:cNvPr id="14" name="Shape 17"/>
          <p:cNvSpPr/>
          <p:nvPr/>
        </p:nvSpPr>
        <p:spPr>
          <a:xfrm>
            <a:off x="8028432" y="2039112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8"/>
          <p:cNvSpPr/>
          <p:nvPr/>
        </p:nvSpPr>
        <p:spPr>
          <a:xfrm>
            <a:off x="8028432" y="3712464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9"/>
          <p:cNvSpPr/>
          <p:nvPr/>
        </p:nvSpPr>
        <p:spPr>
          <a:xfrm>
            <a:off x="8028432" y="5138928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20"/>
          <p:cNvSpPr/>
          <p:nvPr/>
        </p:nvSpPr>
        <p:spPr>
          <a:xfrm>
            <a:off x="502920" y="4754880"/>
            <a:ext cx="6373368" cy="1078992"/>
          </a:xfrm>
          <a:prstGeom prst="roundRect">
            <a:avLst>
              <a:gd name="adj" fmla="val 10169"/>
            </a:avLst>
          </a:prstGeom>
          <a:solidFill>
            <a:srgbClr val="FFFFFF"/>
          </a:solidFill>
          <a:ln w="1524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21"/>
          <p:cNvSpPr/>
          <p:nvPr/>
        </p:nvSpPr>
        <p:spPr>
          <a:xfrm>
            <a:off x="758952" y="4919472"/>
            <a:ext cx="58795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700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Delete K without removing its disk value yet.</a:t>
            </a:r>
            <a:endParaRPr lang="en-US" sz="1700" dirty="0"/>
          </a:p>
        </p:txBody>
      </p:sp>
      <p:sp>
        <p:nvSpPr>
          <p:cNvPr id="19" name="Text 22"/>
          <p:cNvSpPr/>
          <p:nvPr/>
        </p:nvSpPr>
        <p:spPr>
          <a:xfrm>
            <a:off x="758952" y="5524500"/>
            <a:ext cx="5879592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K:32 remains in SSTable #5 until later cleanup.</a:t>
            </a:r>
            <a:endParaRPr lang="en-US" sz="1100" dirty="0"/>
          </a:p>
        </p:txBody>
      </p:sp>
      <p:sp>
        <p:nvSpPr>
          <p:cNvPr id="20" name="Shape 28"/>
          <p:cNvSpPr/>
          <p:nvPr/>
        </p:nvSpPr>
        <p:spPr>
          <a:xfrm>
            <a:off x="8183880" y="3971925"/>
            <a:ext cx="1426464" cy="847725"/>
          </a:xfrm>
          <a:prstGeom prst="roundRect">
            <a:avLst>
              <a:gd name="adj" fmla="val 1184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29"/>
          <p:cNvSpPr/>
          <p:nvPr/>
        </p:nvSpPr>
        <p:spPr>
          <a:xfrm>
            <a:off x="8275320" y="4029075"/>
            <a:ext cx="1243584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 file A</a:t>
            </a:r>
            <a:endParaRPr lang="en-US" sz="1100" dirty="0"/>
          </a:p>
        </p:txBody>
      </p:sp>
      <p:sp>
        <p:nvSpPr>
          <p:cNvPr id="22" name="Text 30"/>
          <p:cNvSpPr/>
          <p:nvPr/>
        </p:nvSpPr>
        <p:spPr>
          <a:xfrm>
            <a:off x="8275320" y="4514850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23" name="Text 31"/>
          <p:cNvSpPr/>
          <p:nvPr/>
        </p:nvSpPr>
        <p:spPr>
          <a:xfrm>
            <a:off x="8275320" y="42005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A:12 C:11</a:t>
            </a:r>
            <a:endParaRPr lang="en-US" sz="1000" dirty="0"/>
          </a:p>
        </p:txBody>
      </p:sp>
      <p:sp>
        <p:nvSpPr>
          <p:cNvPr id="24" name="Shape 32"/>
          <p:cNvSpPr/>
          <p:nvPr/>
        </p:nvSpPr>
        <p:spPr>
          <a:xfrm>
            <a:off x="9756648" y="3971925"/>
            <a:ext cx="1426464" cy="847725"/>
          </a:xfrm>
          <a:prstGeom prst="roundRect">
            <a:avLst>
              <a:gd name="adj" fmla="val 1184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33"/>
          <p:cNvSpPr/>
          <p:nvPr/>
        </p:nvSpPr>
        <p:spPr>
          <a:xfrm>
            <a:off x="9848088" y="4029075"/>
            <a:ext cx="1243584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 file B</a:t>
            </a:r>
            <a:endParaRPr lang="en-US" sz="1100" dirty="0"/>
          </a:p>
        </p:txBody>
      </p:sp>
      <p:sp>
        <p:nvSpPr>
          <p:cNvPr id="26" name="Text 34"/>
          <p:cNvSpPr/>
          <p:nvPr/>
        </p:nvSpPr>
        <p:spPr>
          <a:xfrm>
            <a:off x="9848088" y="4514850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27" name="Text 35"/>
          <p:cNvSpPr/>
          <p:nvPr/>
        </p:nvSpPr>
        <p:spPr>
          <a:xfrm>
            <a:off x="9848088" y="42005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H:2 K:6</a:t>
            </a:r>
            <a:endParaRPr lang="en-US" sz="1000" dirty="0"/>
          </a:p>
        </p:txBody>
      </p:sp>
      <p:sp>
        <p:nvSpPr>
          <p:cNvPr id="28" name="Text 36"/>
          <p:cNvSpPr/>
          <p:nvPr/>
        </p:nvSpPr>
        <p:spPr>
          <a:xfrm>
            <a:off x="8247888" y="4876800"/>
            <a:ext cx="28895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F6F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non-overlapping ranges</a:t>
            </a:r>
            <a:endParaRPr lang="en-US" sz="1100" dirty="0"/>
          </a:p>
        </p:txBody>
      </p:sp>
      <p:sp>
        <p:nvSpPr>
          <p:cNvPr id="29" name="Text 37">
            <a:hlinkClick r:id="rId2" action="ppaction://hlinksldjump" tooltip="← Back"/>
          </p:cNvPr>
          <p:cNvSpPr/>
          <p:nvPr/>
        </p:nvSpPr>
        <p:spPr>
          <a:xfrm>
            <a:off x="502920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" action="ppaction://hlinksldjump" tooltip="← Bac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← Back</a:t>
            </a:r>
            <a:endParaRPr lang="en-US" sz="1050" dirty="0"/>
          </a:p>
        </p:txBody>
      </p:sp>
      <p:sp>
        <p:nvSpPr>
          <p:cNvPr id="30" name="Text 38">
            <a:hlinkClick r:id="rId3" action="ppaction://hlinksldjump" tooltip="Reset"/>
          </p:cNvPr>
          <p:cNvSpPr/>
          <p:nvPr/>
        </p:nvSpPr>
        <p:spPr>
          <a:xfrm>
            <a:off x="1243584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 action="ppaction://hlinksldjump" tooltip="Rese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Reset</a:t>
            </a:r>
            <a:endParaRPr lang="en-US" sz="1050" dirty="0"/>
          </a:p>
        </p:txBody>
      </p:sp>
      <p:sp>
        <p:nvSpPr>
          <p:cNvPr id="31" name="Text 39">
            <a:hlinkClick r:id="rId4" action="ppaction://hlinksldjump" tooltip="Add tombstone"/>
          </p:cNvPr>
          <p:cNvSpPr/>
          <p:nvPr/>
        </p:nvSpPr>
        <p:spPr>
          <a:xfrm>
            <a:off x="4238625" y="6038850"/>
            <a:ext cx="2638425" cy="447675"/>
          </a:xfrm>
          <a:prstGeom prst="rect">
            <a:avLst/>
          </a:prstGeom>
          <a:solidFill>
            <a:srgbClr val="2E70FA"/>
          </a:solidFill>
          <a:ln w="12700">
            <a:solidFill>
              <a:srgbClr val="2E70F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u="sng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 action="ppaction://hlinksldjump" tooltip="Add tombston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Add tombstone</a:t>
            </a:r>
            <a:endParaRPr lang="en-US" sz="1500" dirty="0"/>
          </a:p>
        </p:txBody>
      </p:sp>
      <p:sp>
        <p:nvSpPr>
          <p:cNvPr id="32" name="Text 40"/>
          <p:cNvSpPr/>
          <p:nvPr/>
        </p:nvSpPr>
        <p:spPr>
          <a:xfrm>
            <a:off x="5667375" y="6581775"/>
            <a:ext cx="120967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50" dirty="0">
                <a:solidFill>
                  <a:srgbClr val="8B96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Deletion 1 / 3</a:t>
            </a:r>
            <a:endParaRPr lang="en-US" sz="950" dirty="0"/>
          </a:p>
        </p:txBody>
      </p:sp>
      <p:sp>
        <p:nvSpPr>
          <p:cNvPr id="33" name="Shape 7"/>
          <p:cNvSpPr/>
          <p:nvPr/>
        </p:nvSpPr>
        <p:spPr>
          <a:xfrm>
            <a:off x="4238625" y="3086100"/>
            <a:ext cx="2638425" cy="1495425"/>
          </a:xfrm>
          <a:prstGeom prst="roundRect">
            <a:avLst>
              <a:gd name="adj" fmla="val 5882"/>
            </a:avLst>
          </a:prstGeom>
          <a:solidFill>
            <a:srgbClr val="FFF2DC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8"/>
          <p:cNvSpPr/>
          <p:nvPr/>
        </p:nvSpPr>
        <p:spPr>
          <a:xfrm>
            <a:off x="4333875" y="3181350"/>
            <a:ext cx="2447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Immutable MemTable</a:t>
            </a:r>
            <a:endParaRPr lang="en-US" sz="1600" dirty="0"/>
          </a:p>
        </p:txBody>
      </p:sp>
      <p:sp>
        <p:nvSpPr>
          <p:cNvPr id="35" name="Text 30"/>
          <p:cNvSpPr/>
          <p:nvPr/>
        </p:nvSpPr>
        <p:spPr>
          <a:xfrm>
            <a:off x="8275320" y="4657725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9848088" y="4657725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37" name="Text 9"/>
          <p:cNvSpPr/>
          <p:nvPr/>
        </p:nvSpPr>
        <p:spPr>
          <a:xfrm>
            <a:off x="7553325" y="5334000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filter: definitely absent or possibly present</a:t>
            </a:r>
            <a:endParaRPr lang="en-US" sz="1000" dirty="0"/>
          </a:p>
        </p:txBody>
      </p:sp>
      <p:sp>
        <p:nvSpPr>
          <p:cNvPr id="38" name="Text 9"/>
          <p:cNvSpPr/>
          <p:nvPr/>
        </p:nvSpPr>
        <p:spPr>
          <a:xfrm>
            <a:off x="7553325" y="5553075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file: key to position in the data file</a:t>
            </a:r>
            <a:endParaRPr lang="en-US" sz="1000" dirty="0"/>
          </a:p>
        </p:txBody>
      </p:sp>
      <p:sp>
        <p:nvSpPr>
          <p:cNvPr id="39" name="Text 31"/>
          <p:cNvSpPr/>
          <p:nvPr/>
        </p:nvSpPr>
        <p:spPr>
          <a:xfrm>
            <a:off x="8275320" y="43529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D:8 F:9</a:t>
            </a:r>
            <a:endParaRPr lang="en-US" sz="1000" dirty="0"/>
          </a:p>
        </p:txBody>
      </p:sp>
      <p:sp>
        <p:nvSpPr>
          <p:cNvPr id="40" name="Text 35"/>
          <p:cNvSpPr/>
          <p:nvPr/>
        </p:nvSpPr>
        <p:spPr>
          <a:xfrm>
            <a:off x="9848088" y="43529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L:7 M:5</a:t>
            </a:r>
            <a:endParaRPr lang="en-US" sz="1000" dirty="0"/>
          </a:p>
        </p:txBody>
      </p:sp>
      <p:sp>
        <p:nvSpPr>
          <p:cNvPr id="41" name="Shape 24"/>
          <p:cNvSpPr/>
          <p:nvPr/>
        </p:nvSpPr>
        <p:spPr>
          <a:xfrm>
            <a:off x="8048625" y="2200275"/>
            <a:ext cx="1619250" cy="1047750"/>
          </a:xfrm>
          <a:prstGeom prst="roundRect">
            <a:avLst>
              <a:gd name="adj" fmla="val 11842"/>
            </a:avLst>
          </a:prstGeom>
          <a:solidFill>
            <a:srgbClr val="E5F6EF"/>
          </a:solidFill>
          <a:ln w="15240">
            <a:solidFill>
              <a:srgbClr val="9CDB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2" name="Text 8"/>
          <p:cNvSpPr/>
          <p:nvPr/>
        </p:nvSpPr>
        <p:spPr>
          <a:xfrm>
            <a:off x="8124825" y="2247900"/>
            <a:ext cx="1485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SSTable #5 (newest)</a:t>
            </a:r>
            <a:endParaRPr lang="en-US" sz="1100" dirty="0"/>
          </a:p>
        </p:txBody>
      </p:sp>
      <p:sp>
        <p:nvSpPr>
          <p:cNvPr id="43" name="Text 9"/>
          <p:cNvSpPr/>
          <p:nvPr/>
        </p:nvSpPr>
        <p:spPr>
          <a:xfrm>
            <a:off x="8124825" y="2466975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A:30 H:31</a:t>
            </a:r>
            <a:endParaRPr lang="en-US" sz="1200" dirty="0"/>
          </a:p>
        </p:txBody>
      </p:sp>
      <p:sp>
        <p:nvSpPr>
          <p:cNvPr id="44" name="Text 9"/>
          <p:cNvSpPr/>
          <p:nvPr/>
        </p:nvSpPr>
        <p:spPr>
          <a:xfrm>
            <a:off x="8124825" y="2647950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K:32</a:t>
            </a:r>
            <a:endParaRPr lang="en-US" sz="1200" dirty="0"/>
          </a:p>
        </p:txBody>
      </p:sp>
      <p:sp>
        <p:nvSpPr>
          <p:cNvPr id="45" name="Text 9"/>
          <p:cNvSpPr/>
          <p:nvPr/>
        </p:nvSpPr>
        <p:spPr>
          <a:xfrm>
            <a:off x="8124825" y="284797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46" name="Text 9"/>
          <p:cNvSpPr/>
          <p:nvPr/>
        </p:nvSpPr>
        <p:spPr>
          <a:xfrm>
            <a:off x="8124825" y="301942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47" name="Shape 24"/>
          <p:cNvSpPr/>
          <p:nvPr/>
        </p:nvSpPr>
        <p:spPr>
          <a:xfrm>
            <a:off x="9810750" y="2200275"/>
            <a:ext cx="1619250" cy="1047750"/>
          </a:xfrm>
          <a:prstGeom prst="roundRect">
            <a:avLst>
              <a:gd name="adj" fmla="val 11842"/>
            </a:avLst>
          </a:prstGeom>
          <a:solidFill>
            <a:srgbClr val="E5F6EF"/>
          </a:solidFill>
          <a:ln w="15240">
            <a:solidFill>
              <a:srgbClr val="9CDB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8" name="Text 8"/>
          <p:cNvSpPr/>
          <p:nvPr/>
        </p:nvSpPr>
        <p:spPr>
          <a:xfrm>
            <a:off x="9886950" y="2247900"/>
            <a:ext cx="1485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SSTable #4</a:t>
            </a:r>
            <a:endParaRPr lang="en-US" sz="1100" dirty="0"/>
          </a:p>
        </p:txBody>
      </p:sp>
      <p:sp>
        <p:nvSpPr>
          <p:cNvPr id="49" name="Text 9"/>
          <p:cNvSpPr/>
          <p:nvPr/>
        </p:nvSpPr>
        <p:spPr>
          <a:xfrm>
            <a:off x="9886950" y="2466975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C:21 F:22</a:t>
            </a:r>
            <a:endParaRPr lang="en-US" sz="1200" dirty="0"/>
          </a:p>
        </p:txBody>
      </p:sp>
      <p:sp>
        <p:nvSpPr>
          <p:cNvPr id="50" name="Text 9"/>
          <p:cNvSpPr/>
          <p:nvPr/>
        </p:nvSpPr>
        <p:spPr>
          <a:xfrm>
            <a:off x="9886950" y="2647950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H:20</a:t>
            </a:r>
            <a:endParaRPr lang="en-US" sz="1200" dirty="0"/>
          </a:p>
        </p:txBody>
      </p:sp>
      <p:sp>
        <p:nvSpPr>
          <p:cNvPr id="51" name="Text 9"/>
          <p:cNvSpPr/>
          <p:nvPr/>
        </p:nvSpPr>
        <p:spPr>
          <a:xfrm>
            <a:off x="9886950" y="284797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52" name="Text 9"/>
          <p:cNvSpPr/>
          <p:nvPr/>
        </p:nvSpPr>
        <p:spPr>
          <a:xfrm>
            <a:off x="9886950" y="301942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53" name="Text 8"/>
          <p:cNvSpPr/>
          <p:nvPr/>
        </p:nvSpPr>
        <p:spPr>
          <a:xfrm>
            <a:off x="504825" y="3095625"/>
            <a:ext cx="32861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Deletion</a:t>
            </a:r>
            <a:endParaRPr lang="en-US" sz="1600" dirty="0"/>
          </a:p>
        </p:txBody>
      </p:sp>
      <p:sp>
        <p:nvSpPr>
          <p:cNvPr id="54" name="Text 9"/>
          <p:cNvSpPr/>
          <p:nvPr/>
        </p:nvSpPr>
        <p:spPr>
          <a:xfrm>
            <a:off x="504825" y="3467100"/>
            <a:ext cx="3286125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DELETE K</a:t>
            </a:r>
            <a:endParaRPr lang="en-US" sz="1300" dirty="0"/>
          </a:p>
        </p:txBody>
      </p:sp>
      <p:sp>
        <p:nvSpPr>
          <p:cNvPr id="55" name="Text 9"/>
          <p:cNvSpPr/>
          <p:nvPr/>
        </p:nvSpPr>
        <p:spPr>
          <a:xfrm>
            <a:off x="504825" y="3724275"/>
            <a:ext cx="3286125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K:32 remains on disk</a:t>
            </a:r>
            <a:endParaRPr lang="en-US" sz="1300" dirty="0"/>
          </a:p>
        </p:txBody>
      </p:sp>
      <p:sp>
        <p:nvSpPr>
          <p:cNvPr id="56" name="Text 9"/>
          <p:cNvSpPr/>
          <p:nvPr/>
        </p:nvSpPr>
        <p:spPr>
          <a:xfrm>
            <a:off x="4295775" y="3495675"/>
            <a:ext cx="25241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Frozen MemTable</a:t>
            </a:r>
            <a:endParaRPr lang="en-US" sz="1000" dirty="0"/>
          </a:p>
        </p:txBody>
      </p:sp>
      <p:sp>
        <p:nvSpPr>
          <p:cNvPr id="57" name="Skiplist link"/>
          <p:cNvSpPr/>
          <p:nvPr/>
        </p:nvSpPr>
        <p:spPr>
          <a:xfrm>
            <a:off x="4772025" y="22574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8" name="Skiplist link"/>
          <p:cNvSpPr/>
          <p:nvPr/>
        </p:nvSpPr>
        <p:spPr>
          <a:xfrm>
            <a:off x="4772025" y="201930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9" name="Skiplist link"/>
          <p:cNvSpPr/>
          <p:nvPr/>
        </p:nvSpPr>
        <p:spPr>
          <a:xfrm>
            <a:off x="5276850" y="22574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0" name="Skiplist link"/>
          <p:cNvSpPr/>
          <p:nvPr/>
        </p:nvSpPr>
        <p:spPr>
          <a:xfrm>
            <a:off x="5276850" y="201930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1" name="Skiplist link"/>
          <p:cNvSpPr/>
          <p:nvPr/>
        </p:nvSpPr>
        <p:spPr>
          <a:xfrm>
            <a:off x="4524375" y="193357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2" name="Skiplist link"/>
          <p:cNvSpPr/>
          <p:nvPr/>
        </p:nvSpPr>
        <p:spPr>
          <a:xfrm>
            <a:off x="4962525" y="193357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3" name="Skiplist link"/>
          <p:cNvSpPr/>
          <p:nvPr/>
        </p:nvSpPr>
        <p:spPr>
          <a:xfrm>
            <a:off x="5467350" y="1933575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4" name="Text 9"/>
          <p:cNvSpPr/>
          <p:nvPr/>
        </p:nvSpPr>
        <p:spPr>
          <a:xfrm>
            <a:off x="4286250" y="184785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65" name="Text 9"/>
          <p:cNvSpPr/>
          <p:nvPr/>
        </p:nvSpPr>
        <p:spPr>
          <a:xfrm>
            <a:off x="4581525" y="184785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900" dirty="0"/>
          </a:p>
        </p:txBody>
      </p:sp>
      <p:sp>
        <p:nvSpPr>
          <p:cNvPr id="66" name="Text 9"/>
          <p:cNvSpPr/>
          <p:nvPr/>
        </p:nvSpPr>
        <p:spPr>
          <a:xfrm>
            <a:off x="5086350" y="184785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67" name="Text 9"/>
          <p:cNvSpPr/>
          <p:nvPr/>
        </p:nvSpPr>
        <p:spPr>
          <a:xfrm>
            <a:off x="6657975" y="184785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68" name="Skiplist link"/>
          <p:cNvSpPr/>
          <p:nvPr/>
        </p:nvSpPr>
        <p:spPr>
          <a:xfrm>
            <a:off x="4524375" y="2171700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9" name="Skiplist link"/>
          <p:cNvSpPr/>
          <p:nvPr/>
        </p:nvSpPr>
        <p:spPr>
          <a:xfrm>
            <a:off x="4962525" y="2171700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0" name="Skiplist link"/>
          <p:cNvSpPr/>
          <p:nvPr/>
        </p:nvSpPr>
        <p:spPr>
          <a:xfrm>
            <a:off x="5467350" y="2171700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1" name="Text 9"/>
          <p:cNvSpPr/>
          <p:nvPr/>
        </p:nvSpPr>
        <p:spPr>
          <a:xfrm>
            <a:off x="4286250" y="20859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72" name="Text 9"/>
          <p:cNvSpPr/>
          <p:nvPr/>
        </p:nvSpPr>
        <p:spPr>
          <a:xfrm>
            <a:off x="4581525" y="20859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900" dirty="0"/>
          </a:p>
        </p:txBody>
      </p:sp>
      <p:sp>
        <p:nvSpPr>
          <p:cNvPr id="73" name="Text 9"/>
          <p:cNvSpPr/>
          <p:nvPr/>
        </p:nvSpPr>
        <p:spPr>
          <a:xfrm>
            <a:off x="5086350" y="20859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74" name="Text 9"/>
          <p:cNvSpPr/>
          <p:nvPr/>
        </p:nvSpPr>
        <p:spPr>
          <a:xfrm>
            <a:off x="6657975" y="20859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75" name="Skiplist link"/>
          <p:cNvSpPr/>
          <p:nvPr/>
        </p:nvSpPr>
        <p:spPr>
          <a:xfrm>
            <a:off x="4524375" y="240982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6" name="Skiplist link"/>
          <p:cNvSpPr/>
          <p:nvPr/>
        </p:nvSpPr>
        <p:spPr>
          <a:xfrm>
            <a:off x="4962525" y="240982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7" name="Skiplist link"/>
          <p:cNvSpPr/>
          <p:nvPr/>
        </p:nvSpPr>
        <p:spPr>
          <a:xfrm>
            <a:off x="5467350" y="2409825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8" name="Text 9"/>
          <p:cNvSpPr/>
          <p:nvPr/>
        </p:nvSpPr>
        <p:spPr>
          <a:xfrm>
            <a:off x="4286250" y="23241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79" name="Text 9"/>
          <p:cNvSpPr/>
          <p:nvPr/>
        </p:nvSpPr>
        <p:spPr>
          <a:xfrm>
            <a:off x="4581525" y="23241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A:60</a:t>
            </a:r>
            <a:endParaRPr lang="en-US" sz="900" dirty="0"/>
          </a:p>
        </p:txBody>
      </p:sp>
      <p:sp>
        <p:nvSpPr>
          <p:cNvPr id="80" name="Text 9"/>
          <p:cNvSpPr/>
          <p:nvPr/>
        </p:nvSpPr>
        <p:spPr>
          <a:xfrm>
            <a:off x="5086350" y="23241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M:60</a:t>
            </a:r>
            <a:endParaRPr lang="en-US" sz="900" dirty="0"/>
          </a:p>
        </p:txBody>
      </p:sp>
      <p:sp>
        <p:nvSpPr>
          <p:cNvPr id="81" name="Text 9"/>
          <p:cNvSpPr/>
          <p:nvPr/>
        </p:nvSpPr>
        <p:spPr>
          <a:xfrm>
            <a:off x="6657975" y="23241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82" name="Skiplist link"/>
          <p:cNvSpPr/>
          <p:nvPr/>
        </p:nvSpPr>
        <p:spPr>
          <a:xfrm>
            <a:off x="4772025" y="421005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3" name="Skiplist link"/>
          <p:cNvSpPr/>
          <p:nvPr/>
        </p:nvSpPr>
        <p:spPr>
          <a:xfrm>
            <a:off x="5276850" y="421005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4" name="Skiplist link"/>
          <p:cNvSpPr/>
          <p:nvPr/>
        </p:nvSpPr>
        <p:spPr>
          <a:xfrm>
            <a:off x="5276850" y="39719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5" name="Skiplist link"/>
          <p:cNvSpPr/>
          <p:nvPr/>
        </p:nvSpPr>
        <p:spPr>
          <a:xfrm>
            <a:off x="4524375" y="3886200"/>
            <a:ext cx="56197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6" name="Skiplist link"/>
          <p:cNvSpPr/>
          <p:nvPr/>
        </p:nvSpPr>
        <p:spPr>
          <a:xfrm>
            <a:off x="5467350" y="3886200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7" name="Text 9"/>
          <p:cNvSpPr/>
          <p:nvPr/>
        </p:nvSpPr>
        <p:spPr>
          <a:xfrm>
            <a:off x="4286250" y="38004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88" name="Text 9"/>
          <p:cNvSpPr/>
          <p:nvPr/>
        </p:nvSpPr>
        <p:spPr>
          <a:xfrm>
            <a:off x="5086350" y="38004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89" name="Text 9"/>
          <p:cNvSpPr/>
          <p:nvPr/>
        </p:nvSpPr>
        <p:spPr>
          <a:xfrm>
            <a:off x="6657975" y="38004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90" name="Skiplist link"/>
          <p:cNvSpPr/>
          <p:nvPr/>
        </p:nvSpPr>
        <p:spPr>
          <a:xfrm>
            <a:off x="4524375" y="412432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1" name="Skiplist link"/>
          <p:cNvSpPr/>
          <p:nvPr/>
        </p:nvSpPr>
        <p:spPr>
          <a:xfrm>
            <a:off x="4962525" y="412432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2" name="Skiplist link"/>
          <p:cNvSpPr/>
          <p:nvPr/>
        </p:nvSpPr>
        <p:spPr>
          <a:xfrm>
            <a:off x="5467350" y="4124325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3" name="Text 9"/>
          <p:cNvSpPr/>
          <p:nvPr/>
        </p:nvSpPr>
        <p:spPr>
          <a:xfrm>
            <a:off x="4286250" y="40386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94" name="Text 9"/>
          <p:cNvSpPr/>
          <p:nvPr/>
        </p:nvSpPr>
        <p:spPr>
          <a:xfrm>
            <a:off x="4581525" y="40386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</a:t>
            </a:r>
            <a:endParaRPr lang="en-US" sz="900" dirty="0"/>
          </a:p>
        </p:txBody>
      </p:sp>
      <p:sp>
        <p:nvSpPr>
          <p:cNvPr id="95" name="Text 9"/>
          <p:cNvSpPr/>
          <p:nvPr/>
        </p:nvSpPr>
        <p:spPr>
          <a:xfrm>
            <a:off x="5086350" y="40386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96" name="Text 9"/>
          <p:cNvSpPr/>
          <p:nvPr/>
        </p:nvSpPr>
        <p:spPr>
          <a:xfrm>
            <a:off x="6657975" y="40386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97" name="Skiplist link"/>
          <p:cNvSpPr/>
          <p:nvPr/>
        </p:nvSpPr>
        <p:spPr>
          <a:xfrm>
            <a:off x="4524375" y="4362450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8" name="Skiplist link"/>
          <p:cNvSpPr/>
          <p:nvPr/>
        </p:nvSpPr>
        <p:spPr>
          <a:xfrm>
            <a:off x="4962525" y="4362450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9" name="Skiplist link"/>
          <p:cNvSpPr/>
          <p:nvPr/>
        </p:nvSpPr>
        <p:spPr>
          <a:xfrm>
            <a:off x="5467350" y="4362450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0" name="Text 9"/>
          <p:cNvSpPr/>
          <p:nvPr/>
        </p:nvSpPr>
        <p:spPr>
          <a:xfrm>
            <a:off x="4286250" y="427672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101" name="Text 9"/>
          <p:cNvSpPr/>
          <p:nvPr/>
        </p:nvSpPr>
        <p:spPr>
          <a:xfrm>
            <a:off x="4581525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H:50</a:t>
            </a:r>
            <a:endParaRPr lang="en-US" sz="900" dirty="0"/>
          </a:p>
        </p:txBody>
      </p:sp>
      <p:sp>
        <p:nvSpPr>
          <p:cNvPr id="102" name="Text 9"/>
          <p:cNvSpPr/>
          <p:nvPr/>
        </p:nvSpPr>
        <p:spPr>
          <a:xfrm>
            <a:off x="5086350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M:40</a:t>
            </a:r>
            <a:endParaRPr lang="en-US" sz="900" dirty="0"/>
          </a:p>
        </p:txBody>
      </p:sp>
      <p:sp>
        <p:nvSpPr>
          <p:cNvPr id="103" name="Text 9"/>
          <p:cNvSpPr/>
          <p:nvPr/>
        </p:nvSpPr>
        <p:spPr>
          <a:xfrm>
            <a:off x="6657975" y="427672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104" name="Read route"/>
          <p:cNvSpPr/>
          <p:nvPr/>
        </p:nvSpPr>
        <p:spPr>
          <a:xfrm>
            <a:off x="1924050" y="1743075"/>
            <a:ext cx="2143125" cy="0"/>
          </a:xfrm>
          <a:prstGeom prst="line">
            <a:avLst/>
          </a:prstGeom>
          <a:ln w="25400">
            <a:solidFill>
              <a:srgbClr val="E49313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5" name="Read route"/>
          <p:cNvSpPr/>
          <p:nvPr/>
        </p:nvSpPr>
        <p:spPr>
          <a:xfrm>
            <a:off x="4067175" y="1743075"/>
            <a:ext cx="0" cy="190500"/>
          </a:xfrm>
          <a:prstGeom prst="line">
            <a:avLst/>
          </a:prstGeom>
          <a:ln w="25400">
            <a:solidFill>
              <a:srgbClr val="E49313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6" name="Read route"/>
          <p:cNvSpPr/>
          <p:nvPr/>
        </p:nvSpPr>
        <p:spPr>
          <a:xfrm>
            <a:off x="4067175" y="1933575"/>
            <a:ext cx="171450" cy="0"/>
          </a:xfrm>
          <a:prstGeom prst="line">
            <a:avLst/>
          </a:prstGeom>
          <a:ln w="25400">
            <a:solidFill>
              <a:srgbClr val="E49313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7" name="Text 9"/>
          <p:cNvSpPr/>
          <p:nvPr/>
        </p:nvSpPr>
        <p:spPr>
          <a:xfrm>
            <a:off x="4480560" y="1527048"/>
            <a:ext cx="2148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Skiplist</a:t>
            </a:r>
            <a:endParaRPr lang="en-US" sz="1000" dirty="0"/>
          </a:p>
        </p:txBody>
      </p:sp>
    </p:spTree>
  </p:cSld>
  <p:clrMapOvr>
    <a:masterClrMapping/>
  </p:clrMapOvr>
  <p:transition advClick="0"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1097280"/>
            <a:ext cx="1417320" cy="1298448"/>
          </a:xfrm>
          <a:prstGeom prst="roundRect">
            <a:avLst>
              <a:gd name="adj" fmla="val 8451"/>
            </a:avLst>
          </a:prstGeom>
          <a:solidFill>
            <a:srgbClr val="FFFFFF"/>
          </a:solidFill>
          <a:ln w="15240">
            <a:solidFill>
              <a:srgbClr val="C8D0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40080" y="1234440"/>
            <a:ext cx="1143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Delete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552450" y="1609344"/>
            <a:ext cx="13335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2F6F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DELETE(K)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40080" y="1975104"/>
            <a:ext cx="1143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tombstone write</a:t>
            </a:r>
            <a:endParaRPr lang="en-US" sz="900" dirty="0"/>
          </a:p>
        </p:txBody>
      </p:sp>
      <p:sp>
        <p:nvSpPr>
          <p:cNvPr id="6" name="Shape 7"/>
          <p:cNvSpPr/>
          <p:nvPr/>
        </p:nvSpPr>
        <p:spPr>
          <a:xfrm>
            <a:off x="4242816" y="1051560"/>
            <a:ext cx="2633472" cy="1865376"/>
          </a:xfrm>
          <a:prstGeom prst="roundRect">
            <a:avLst>
              <a:gd name="adj" fmla="val 5882"/>
            </a:avLst>
          </a:prstGeom>
          <a:solidFill>
            <a:srgbClr val="FFF2DC"/>
          </a:solidFill>
          <a:ln w="15240">
            <a:solidFill>
              <a:srgbClr val="E9A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8"/>
          <p:cNvSpPr/>
          <p:nvPr/>
        </p:nvSpPr>
        <p:spPr>
          <a:xfrm>
            <a:off x="4480560" y="1216152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Active MemTable</a:t>
            </a:r>
            <a:endParaRPr lang="en-US" sz="1700" dirty="0"/>
          </a:p>
        </p:txBody>
      </p:sp>
      <p:sp>
        <p:nvSpPr>
          <p:cNvPr id="9" name="Shape 12"/>
          <p:cNvSpPr/>
          <p:nvPr/>
        </p:nvSpPr>
        <p:spPr>
          <a:xfrm>
            <a:off x="7360920" y="941832"/>
            <a:ext cx="4315968" cy="4892040"/>
          </a:xfrm>
          <a:prstGeom prst="roundRect">
            <a:avLst>
              <a:gd name="adj" fmla="val 2542"/>
            </a:avLst>
          </a:prstGeom>
          <a:solidFill>
            <a:srgbClr val="FCFDFE"/>
          </a:solidFill>
          <a:ln w="15240">
            <a:solidFill>
              <a:srgbClr val="D4DA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13"/>
          <p:cNvSpPr/>
          <p:nvPr/>
        </p:nvSpPr>
        <p:spPr>
          <a:xfrm>
            <a:off x="7571232" y="1097280"/>
            <a:ext cx="3840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Disk: immutable SSTables</a:t>
            </a:r>
            <a:endParaRPr lang="en-US" sz="1900" dirty="0"/>
          </a:p>
        </p:txBody>
      </p:sp>
      <p:sp>
        <p:nvSpPr>
          <p:cNvPr id="11" name="Text 14"/>
          <p:cNvSpPr/>
          <p:nvPr/>
        </p:nvSpPr>
        <p:spPr>
          <a:xfrm>
            <a:off x="7571232" y="186537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L0</a:t>
            </a:r>
            <a:endParaRPr lang="en-US" sz="1600" dirty="0"/>
          </a:p>
        </p:txBody>
      </p:sp>
      <p:sp>
        <p:nvSpPr>
          <p:cNvPr id="12" name="Text 15"/>
          <p:cNvSpPr/>
          <p:nvPr/>
        </p:nvSpPr>
        <p:spPr>
          <a:xfrm>
            <a:off x="7571232" y="3538728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</a:t>
            </a:r>
            <a:endParaRPr lang="en-US" sz="1600" dirty="0"/>
          </a:p>
        </p:txBody>
      </p:sp>
      <p:sp>
        <p:nvSpPr>
          <p:cNvPr id="13" name="Text 16"/>
          <p:cNvSpPr/>
          <p:nvPr/>
        </p:nvSpPr>
        <p:spPr>
          <a:xfrm>
            <a:off x="7571232" y="497433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L2</a:t>
            </a:r>
            <a:endParaRPr lang="en-US" sz="1600" dirty="0"/>
          </a:p>
        </p:txBody>
      </p:sp>
      <p:sp>
        <p:nvSpPr>
          <p:cNvPr id="14" name="Shape 17"/>
          <p:cNvSpPr/>
          <p:nvPr/>
        </p:nvSpPr>
        <p:spPr>
          <a:xfrm>
            <a:off x="8028432" y="2039112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8"/>
          <p:cNvSpPr/>
          <p:nvPr/>
        </p:nvSpPr>
        <p:spPr>
          <a:xfrm>
            <a:off x="8028432" y="3712464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9"/>
          <p:cNvSpPr/>
          <p:nvPr/>
        </p:nvSpPr>
        <p:spPr>
          <a:xfrm>
            <a:off x="8028432" y="5138928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20"/>
          <p:cNvSpPr/>
          <p:nvPr/>
        </p:nvSpPr>
        <p:spPr>
          <a:xfrm>
            <a:off x="502920" y="4754880"/>
            <a:ext cx="6373368" cy="1078992"/>
          </a:xfrm>
          <a:prstGeom prst="roundRect">
            <a:avLst>
              <a:gd name="adj" fmla="val 10169"/>
            </a:avLst>
          </a:prstGeom>
          <a:solidFill>
            <a:srgbClr val="FFFFFF"/>
          </a:solidFill>
          <a:ln w="1524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21"/>
          <p:cNvSpPr/>
          <p:nvPr/>
        </p:nvSpPr>
        <p:spPr>
          <a:xfrm>
            <a:off x="758952" y="4919472"/>
            <a:ext cx="58795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700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Add K:† to the active MemTable.</a:t>
            </a:r>
            <a:endParaRPr lang="en-US" sz="1700" dirty="0"/>
          </a:p>
        </p:txBody>
      </p:sp>
      <p:sp>
        <p:nvSpPr>
          <p:cNvPr id="19" name="Text 22"/>
          <p:cNvSpPr/>
          <p:nvPr/>
        </p:nvSpPr>
        <p:spPr>
          <a:xfrm>
            <a:off x="758952" y="5524500"/>
            <a:ext cx="5879592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† marks a tombstone. K:32 still exists in SSTable #5.</a:t>
            </a:r>
            <a:endParaRPr lang="en-US" sz="1100" dirty="0"/>
          </a:p>
        </p:txBody>
      </p:sp>
      <p:sp>
        <p:nvSpPr>
          <p:cNvPr id="20" name="Shape 28"/>
          <p:cNvSpPr/>
          <p:nvPr/>
        </p:nvSpPr>
        <p:spPr>
          <a:xfrm>
            <a:off x="8183880" y="3971925"/>
            <a:ext cx="1426464" cy="847725"/>
          </a:xfrm>
          <a:prstGeom prst="roundRect">
            <a:avLst>
              <a:gd name="adj" fmla="val 1184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29"/>
          <p:cNvSpPr/>
          <p:nvPr/>
        </p:nvSpPr>
        <p:spPr>
          <a:xfrm>
            <a:off x="8275320" y="4029075"/>
            <a:ext cx="1243584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 file A</a:t>
            </a:r>
            <a:endParaRPr lang="en-US" sz="1100" dirty="0"/>
          </a:p>
        </p:txBody>
      </p:sp>
      <p:sp>
        <p:nvSpPr>
          <p:cNvPr id="22" name="Text 30"/>
          <p:cNvSpPr/>
          <p:nvPr/>
        </p:nvSpPr>
        <p:spPr>
          <a:xfrm>
            <a:off x="8275320" y="4514850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23" name="Text 31"/>
          <p:cNvSpPr/>
          <p:nvPr/>
        </p:nvSpPr>
        <p:spPr>
          <a:xfrm>
            <a:off x="8275320" y="42005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A:12 C:11</a:t>
            </a:r>
            <a:endParaRPr lang="en-US" sz="1000" dirty="0"/>
          </a:p>
        </p:txBody>
      </p:sp>
      <p:sp>
        <p:nvSpPr>
          <p:cNvPr id="24" name="Shape 32"/>
          <p:cNvSpPr/>
          <p:nvPr/>
        </p:nvSpPr>
        <p:spPr>
          <a:xfrm>
            <a:off x="9756648" y="3971925"/>
            <a:ext cx="1426464" cy="847725"/>
          </a:xfrm>
          <a:prstGeom prst="roundRect">
            <a:avLst>
              <a:gd name="adj" fmla="val 1184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33"/>
          <p:cNvSpPr/>
          <p:nvPr/>
        </p:nvSpPr>
        <p:spPr>
          <a:xfrm>
            <a:off x="9848088" y="4029075"/>
            <a:ext cx="1243584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 file B</a:t>
            </a:r>
            <a:endParaRPr lang="en-US" sz="1100" dirty="0"/>
          </a:p>
        </p:txBody>
      </p:sp>
      <p:sp>
        <p:nvSpPr>
          <p:cNvPr id="26" name="Text 34"/>
          <p:cNvSpPr/>
          <p:nvPr/>
        </p:nvSpPr>
        <p:spPr>
          <a:xfrm>
            <a:off x="9848088" y="4514850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27" name="Text 35"/>
          <p:cNvSpPr/>
          <p:nvPr/>
        </p:nvSpPr>
        <p:spPr>
          <a:xfrm>
            <a:off x="9848088" y="42005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H:2 K:6</a:t>
            </a:r>
            <a:endParaRPr lang="en-US" sz="1000" dirty="0"/>
          </a:p>
        </p:txBody>
      </p:sp>
      <p:sp>
        <p:nvSpPr>
          <p:cNvPr id="28" name="Text 36"/>
          <p:cNvSpPr/>
          <p:nvPr/>
        </p:nvSpPr>
        <p:spPr>
          <a:xfrm>
            <a:off x="8247888" y="4876800"/>
            <a:ext cx="28895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F6F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non-overlapping ranges</a:t>
            </a:r>
            <a:endParaRPr lang="en-US" sz="1100" dirty="0"/>
          </a:p>
        </p:txBody>
      </p:sp>
      <p:sp>
        <p:nvSpPr>
          <p:cNvPr id="29" name="Text 37">
            <a:hlinkClick r:id="rId2" action="ppaction://hlinksldjump" tooltip="← Back"/>
          </p:cNvPr>
          <p:cNvSpPr/>
          <p:nvPr/>
        </p:nvSpPr>
        <p:spPr>
          <a:xfrm>
            <a:off x="502920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" action="ppaction://hlinksldjump" tooltip="← Bac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← Back</a:t>
            </a:r>
            <a:endParaRPr lang="en-US" sz="1050" dirty="0"/>
          </a:p>
        </p:txBody>
      </p:sp>
      <p:sp>
        <p:nvSpPr>
          <p:cNvPr id="30" name="Text 38">
            <a:hlinkClick r:id="rId3" action="ppaction://hlinksldjump" tooltip="Reset"/>
          </p:cNvPr>
          <p:cNvSpPr/>
          <p:nvPr/>
        </p:nvSpPr>
        <p:spPr>
          <a:xfrm>
            <a:off x="1243584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 action="ppaction://hlinksldjump" tooltip="Rese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Reset</a:t>
            </a:r>
            <a:endParaRPr lang="en-US" sz="1050" dirty="0"/>
          </a:p>
        </p:txBody>
      </p:sp>
      <p:sp>
        <p:nvSpPr>
          <p:cNvPr id="31" name="Text 39">
            <a:hlinkClick r:id="rId4" action="ppaction://hlinksldjump" tooltip="Read K"/>
          </p:cNvPr>
          <p:cNvSpPr/>
          <p:nvPr/>
        </p:nvSpPr>
        <p:spPr>
          <a:xfrm>
            <a:off x="4238625" y="6038850"/>
            <a:ext cx="2638425" cy="447675"/>
          </a:xfrm>
          <a:prstGeom prst="rect">
            <a:avLst/>
          </a:prstGeom>
          <a:solidFill>
            <a:srgbClr val="2E70FA"/>
          </a:solidFill>
          <a:ln w="12700">
            <a:solidFill>
              <a:srgbClr val="2E70F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u="sng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 action="ppaction://hlinksldjump" tooltip="Read 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Read K</a:t>
            </a:r>
            <a:endParaRPr lang="en-US" sz="1500" dirty="0"/>
          </a:p>
        </p:txBody>
      </p:sp>
      <p:sp>
        <p:nvSpPr>
          <p:cNvPr id="32" name="Text 40"/>
          <p:cNvSpPr/>
          <p:nvPr/>
        </p:nvSpPr>
        <p:spPr>
          <a:xfrm>
            <a:off x="5667375" y="6581775"/>
            <a:ext cx="120967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50" dirty="0">
                <a:solidFill>
                  <a:srgbClr val="8B96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Deletion 2 / 3</a:t>
            </a:r>
            <a:endParaRPr lang="en-US" sz="950" dirty="0"/>
          </a:p>
        </p:txBody>
      </p:sp>
      <p:sp>
        <p:nvSpPr>
          <p:cNvPr id="33" name="Shape 7"/>
          <p:cNvSpPr/>
          <p:nvPr/>
        </p:nvSpPr>
        <p:spPr>
          <a:xfrm>
            <a:off x="4238625" y="3086100"/>
            <a:ext cx="2638425" cy="1495425"/>
          </a:xfrm>
          <a:prstGeom prst="roundRect">
            <a:avLst>
              <a:gd name="adj" fmla="val 5882"/>
            </a:avLst>
          </a:prstGeom>
          <a:solidFill>
            <a:srgbClr val="FFF2DC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8"/>
          <p:cNvSpPr/>
          <p:nvPr/>
        </p:nvSpPr>
        <p:spPr>
          <a:xfrm>
            <a:off x="4333875" y="3181350"/>
            <a:ext cx="2447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Immutable MemTable</a:t>
            </a:r>
            <a:endParaRPr lang="en-US" sz="1600" dirty="0"/>
          </a:p>
        </p:txBody>
      </p:sp>
      <p:sp>
        <p:nvSpPr>
          <p:cNvPr id="35" name="Text 30"/>
          <p:cNvSpPr/>
          <p:nvPr/>
        </p:nvSpPr>
        <p:spPr>
          <a:xfrm>
            <a:off x="8275320" y="4657725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9848088" y="4657725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37" name="Text 9"/>
          <p:cNvSpPr/>
          <p:nvPr/>
        </p:nvSpPr>
        <p:spPr>
          <a:xfrm>
            <a:off x="7553325" y="5334000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filter: definitely absent or possibly present</a:t>
            </a:r>
            <a:endParaRPr lang="en-US" sz="1000" dirty="0"/>
          </a:p>
        </p:txBody>
      </p:sp>
      <p:sp>
        <p:nvSpPr>
          <p:cNvPr id="38" name="Text 9"/>
          <p:cNvSpPr/>
          <p:nvPr/>
        </p:nvSpPr>
        <p:spPr>
          <a:xfrm>
            <a:off x="7553325" y="5553075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file: key to position in the data file</a:t>
            </a:r>
            <a:endParaRPr lang="en-US" sz="1000" dirty="0"/>
          </a:p>
        </p:txBody>
      </p:sp>
      <p:sp>
        <p:nvSpPr>
          <p:cNvPr id="39" name="Text 31"/>
          <p:cNvSpPr/>
          <p:nvPr/>
        </p:nvSpPr>
        <p:spPr>
          <a:xfrm>
            <a:off x="8275320" y="43529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D:8 F:9</a:t>
            </a:r>
            <a:endParaRPr lang="en-US" sz="1000" dirty="0"/>
          </a:p>
        </p:txBody>
      </p:sp>
      <p:sp>
        <p:nvSpPr>
          <p:cNvPr id="40" name="Text 35"/>
          <p:cNvSpPr/>
          <p:nvPr/>
        </p:nvSpPr>
        <p:spPr>
          <a:xfrm>
            <a:off x="9848088" y="43529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L:7 M:5</a:t>
            </a:r>
            <a:endParaRPr lang="en-US" sz="1000" dirty="0"/>
          </a:p>
        </p:txBody>
      </p:sp>
      <p:sp>
        <p:nvSpPr>
          <p:cNvPr id="41" name="Shape 24"/>
          <p:cNvSpPr/>
          <p:nvPr/>
        </p:nvSpPr>
        <p:spPr>
          <a:xfrm>
            <a:off x="8048625" y="2200275"/>
            <a:ext cx="1619250" cy="1047750"/>
          </a:xfrm>
          <a:prstGeom prst="roundRect">
            <a:avLst>
              <a:gd name="adj" fmla="val 11842"/>
            </a:avLst>
          </a:prstGeom>
          <a:solidFill>
            <a:srgbClr val="E5F6EF"/>
          </a:solidFill>
          <a:ln w="15240">
            <a:solidFill>
              <a:srgbClr val="9CDB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2" name="Text 8"/>
          <p:cNvSpPr/>
          <p:nvPr/>
        </p:nvSpPr>
        <p:spPr>
          <a:xfrm>
            <a:off x="8124825" y="2247900"/>
            <a:ext cx="1485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SSTable #5 (newest)</a:t>
            </a:r>
            <a:endParaRPr lang="en-US" sz="1100" dirty="0"/>
          </a:p>
        </p:txBody>
      </p:sp>
      <p:sp>
        <p:nvSpPr>
          <p:cNvPr id="43" name="Text 9"/>
          <p:cNvSpPr/>
          <p:nvPr/>
        </p:nvSpPr>
        <p:spPr>
          <a:xfrm>
            <a:off x="8124825" y="2466975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A:30 H:31</a:t>
            </a:r>
            <a:endParaRPr lang="en-US" sz="1200" dirty="0"/>
          </a:p>
        </p:txBody>
      </p:sp>
      <p:sp>
        <p:nvSpPr>
          <p:cNvPr id="44" name="Text 9"/>
          <p:cNvSpPr/>
          <p:nvPr/>
        </p:nvSpPr>
        <p:spPr>
          <a:xfrm>
            <a:off x="8124825" y="2647950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K:32</a:t>
            </a:r>
            <a:endParaRPr lang="en-US" sz="1200" dirty="0"/>
          </a:p>
        </p:txBody>
      </p:sp>
      <p:sp>
        <p:nvSpPr>
          <p:cNvPr id="45" name="Text 9"/>
          <p:cNvSpPr/>
          <p:nvPr/>
        </p:nvSpPr>
        <p:spPr>
          <a:xfrm>
            <a:off x="8124825" y="284797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46" name="Text 9"/>
          <p:cNvSpPr/>
          <p:nvPr/>
        </p:nvSpPr>
        <p:spPr>
          <a:xfrm>
            <a:off x="8124825" y="301942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47" name="Shape 24"/>
          <p:cNvSpPr/>
          <p:nvPr/>
        </p:nvSpPr>
        <p:spPr>
          <a:xfrm>
            <a:off x="9810750" y="2200275"/>
            <a:ext cx="1619250" cy="1047750"/>
          </a:xfrm>
          <a:prstGeom prst="roundRect">
            <a:avLst>
              <a:gd name="adj" fmla="val 11842"/>
            </a:avLst>
          </a:prstGeom>
          <a:solidFill>
            <a:srgbClr val="E5F6EF"/>
          </a:solidFill>
          <a:ln w="15240">
            <a:solidFill>
              <a:srgbClr val="9CDB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8" name="Text 8"/>
          <p:cNvSpPr/>
          <p:nvPr/>
        </p:nvSpPr>
        <p:spPr>
          <a:xfrm>
            <a:off x="9886950" y="2247900"/>
            <a:ext cx="1485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SSTable #4</a:t>
            </a:r>
            <a:endParaRPr lang="en-US" sz="1100" dirty="0"/>
          </a:p>
        </p:txBody>
      </p:sp>
      <p:sp>
        <p:nvSpPr>
          <p:cNvPr id="49" name="Text 9"/>
          <p:cNvSpPr/>
          <p:nvPr/>
        </p:nvSpPr>
        <p:spPr>
          <a:xfrm>
            <a:off x="9886950" y="2466975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C:21 F:22</a:t>
            </a:r>
            <a:endParaRPr lang="en-US" sz="1200" dirty="0"/>
          </a:p>
        </p:txBody>
      </p:sp>
      <p:sp>
        <p:nvSpPr>
          <p:cNvPr id="50" name="Text 9"/>
          <p:cNvSpPr/>
          <p:nvPr/>
        </p:nvSpPr>
        <p:spPr>
          <a:xfrm>
            <a:off x="9886950" y="2647950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H:20</a:t>
            </a:r>
            <a:endParaRPr lang="en-US" sz="1200" dirty="0"/>
          </a:p>
        </p:txBody>
      </p:sp>
      <p:sp>
        <p:nvSpPr>
          <p:cNvPr id="51" name="Text 9"/>
          <p:cNvSpPr/>
          <p:nvPr/>
        </p:nvSpPr>
        <p:spPr>
          <a:xfrm>
            <a:off x="9886950" y="284797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52" name="Text 9"/>
          <p:cNvSpPr/>
          <p:nvPr/>
        </p:nvSpPr>
        <p:spPr>
          <a:xfrm>
            <a:off x="9886950" y="301942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53" name="Text 8"/>
          <p:cNvSpPr/>
          <p:nvPr/>
        </p:nvSpPr>
        <p:spPr>
          <a:xfrm>
            <a:off x="504825" y="3095625"/>
            <a:ext cx="32861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Deletion</a:t>
            </a:r>
            <a:endParaRPr lang="en-US" sz="1600" dirty="0"/>
          </a:p>
        </p:txBody>
      </p:sp>
      <p:sp>
        <p:nvSpPr>
          <p:cNvPr id="54" name="Text 9"/>
          <p:cNvSpPr/>
          <p:nvPr/>
        </p:nvSpPr>
        <p:spPr>
          <a:xfrm>
            <a:off x="504825" y="3467100"/>
            <a:ext cx="3286125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DELETE K</a:t>
            </a:r>
            <a:endParaRPr lang="en-US" sz="1300" dirty="0"/>
          </a:p>
        </p:txBody>
      </p:sp>
      <p:sp>
        <p:nvSpPr>
          <p:cNvPr id="55" name="Text 9"/>
          <p:cNvSpPr/>
          <p:nvPr/>
        </p:nvSpPr>
        <p:spPr>
          <a:xfrm>
            <a:off x="504825" y="3724275"/>
            <a:ext cx="3286125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K:† enters the active MemTable</a:t>
            </a:r>
            <a:endParaRPr lang="en-US" sz="1300" dirty="0"/>
          </a:p>
        </p:txBody>
      </p:sp>
      <p:sp>
        <p:nvSpPr>
          <p:cNvPr id="56" name="Text 9"/>
          <p:cNvSpPr/>
          <p:nvPr/>
        </p:nvSpPr>
        <p:spPr>
          <a:xfrm>
            <a:off x="4295775" y="3495675"/>
            <a:ext cx="25241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Frozen MemTable</a:t>
            </a:r>
            <a:endParaRPr lang="en-US" sz="1000" dirty="0"/>
          </a:p>
        </p:txBody>
      </p:sp>
      <p:sp>
        <p:nvSpPr>
          <p:cNvPr id="57" name="Skiplist link"/>
          <p:cNvSpPr/>
          <p:nvPr/>
        </p:nvSpPr>
        <p:spPr>
          <a:xfrm>
            <a:off x="4772025" y="22574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8" name="Skiplist link"/>
          <p:cNvSpPr/>
          <p:nvPr/>
        </p:nvSpPr>
        <p:spPr>
          <a:xfrm>
            <a:off x="4772025" y="201930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9" name="Skiplist link"/>
          <p:cNvSpPr/>
          <p:nvPr/>
        </p:nvSpPr>
        <p:spPr>
          <a:xfrm>
            <a:off x="5943600" y="22574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0" name="Skiplist link"/>
          <p:cNvSpPr/>
          <p:nvPr/>
        </p:nvSpPr>
        <p:spPr>
          <a:xfrm>
            <a:off x="5943600" y="201930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1" name="Skiplist link"/>
          <p:cNvSpPr/>
          <p:nvPr/>
        </p:nvSpPr>
        <p:spPr>
          <a:xfrm>
            <a:off x="4524375" y="193357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2" name="Skiplist link"/>
          <p:cNvSpPr/>
          <p:nvPr/>
        </p:nvSpPr>
        <p:spPr>
          <a:xfrm>
            <a:off x="4962525" y="1933575"/>
            <a:ext cx="79057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3" name="Skiplist link"/>
          <p:cNvSpPr/>
          <p:nvPr/>
        </p:nvSpPr>
        <p:spPr>
          <a:xfrm>
            <a:off x="6134100" y="1933575"/>
            <a:ext cx="52387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4" name="Text 9"/>
          <p:cNvSpPr/>
          <p:nvPr/>
        </p:nvSpPr>
        <p:spPr>
          <a:xfrm>
            <a:off x="4286250" y="184785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65" name="Text 9"/>
          <p:cNvSpPr/>
          <p:nvPr/>
        </p:nvSpPr>
        <p:spPr>
          <a:xfrm>
            <a:off x="4581525" y="184785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900" dirty="0"/>
          </a:p>
        </p:txBody>
      </p:sp>
      <p:sp>
        <p:nvSpPr>
          <p:cNvPr id="66" name="Text 9"/>
          <p:cNvSpPr/>
          <p:nvPr/>
        </p:nvSpPr>
        <p:spPr>
          <a:xfrm>
            <a:off x="5753100" y="184785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67" name="Text 9"/>
          <p:cNvSpPr/>
          <p:nvPr/>
        </p:nvSpPr>
        <p:spPr>
          <a:xfrm>
            <a:off x="6657975" y="184785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68" name="Skiplist link"/>
          <p:cNvSpPr/>
          <p:nvPr/>
        </p:nvSpPr>
        <p:spPr>
          <a:xfrm>
            <a:off x="4524375" y="2171700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9" name="Skiplist link"/>
          <p:cNvSpPr/>
          <p:nvPr/>
        </p:nvSpPr>
        <p:spPr>
          <a:xfrm>
            <a:off x="4962525" y="2171700"/>
            <a:ext cx="79057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0" name="Skiplist link"/>
          <p:cNvSpPr/>
          <p:nvPr/>
        </p:nvSpPr>
        <p:spPr>
          <a:xfrm>
            <a:off x="6134100" y="2171700"/>
            <a:ext cx="52387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1" name="Text 9"/>
          <p:cNvSpPr/>
          <p:nvPr/>
        </p:nvSpPr>
        <p:spPr>
          <a:xfrm>
            <a:off x="4286250" y="20859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72" name="Text 9"/>
          <p:cNvSpPr/>
          <p:nvPr/>
        </p:nvSpPr>
        <p:spPr>
          <a:xfrm>
            <a:off x="4581525" y="20859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900" dirty="0"/>
          </a:p>
        </p:txBody>
      </p:sp>
      <p:sp>
        <p:nvSpPr>
          <p:cNvPr id="73" name="Text 9"/>
          <p:cNvSpPr/>
          <p:nvPr/>
        </p:nvSpPr>
        <p:spPr>
          <a:xfrm>
            <a:off x="5753100" y="20859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74" name="Text 9"/>
          <p:cNvSpPr/>
          <p:nvPr/>
        </p:nvSpPr>
        <p:spPr>
          <a:xfrm>
            <a:off x="6657975" y="20859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75" name="Skiplist link"/>
          <p:cNvSpPr/>
          <p:nvPr/>
        </p:nvSpPr>
        <p:spPr>
          <a:xfrm>
            <a:off x="4524375" y="240982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6" name="Skiplist link"/>
          <p:cNvSpPr/>
          <p:nvPr/>
        </p:nvSpPr>
        <p:spPr>
          <a:xfrm>
            <a:off x="4962525" y="240982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7" name="Skiplist link"/>
          <p:cNvSpPr/>
          <p:nvPr/>
        </p:nvSpPr>
        <p:spPr>
          <a:xfrm>
            <a:off x="6134100" y="2409825"/>
            <a:ext cx="52387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8" name="Text 9"/>
          <p:cNvSpPr/>
          <p:nvPr/>
        </p:nvSpPr>
        <p:spPr>
          <a:xfrm>
            <a:off x="4286250" y="23241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79" name="Text 9"/>
          <p:cNvSpPr/>
          <p:nvPr/>
        </p:nvSpPr>
        <p:spPr>
          <a:xfrm>
            <a:off x="4581525" y="23241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A:60</a:t>
            </a:r>
            <a:endParaRPr lang="en-US" sz="900" dirty="0"/>
          </a:p>
        </p:txBody>
      </p:sp>
      <p:sp>
        <p:nvSpPr>
          <p:cNvPr id="80" name="Text 9"/>
          <p:cNvSpPr/>
          <p:nvPr/>
        </p:nvSpPr>
        <p:spPr>
          <a:xfrm>
            <a:off x="5753100" y="23241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M:60</a:t>
            </a:r>
            <a:endParaRPr lang="en-US" sz="900" dirty="0"/>
          </a:p>
        </p:txBody>
      </p:sp>
      <p:sp>
        <p:nvSpPr>
          <p:cNvPr id="81" name="Text 9"/>
          <p:cNvSpPr/>
          <p:nvPr/>
        </p:nvSpPr>
        <p:spPr>
          <a:xfrm>
            <a:off x="6657975" y="23241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82" name="Skiplist link"/>
          <p:cNvSpPr/>
          <p:nvPr/>
        </p:nvSpPr>
        <p:spPr>
          <a:xfrm>
            <a:off x="4772025" y="421005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3" name="Skiplist link"/>
          <p:cNvSpPr/>
          <p:nvPr/>
        </p:nvSpPr>
        <p:spPr>
          <a:xfrm>
            <a:off x="5276850" y="421005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4" name="Skiplist link"/>
          <p:cNvSpPr/>
          <p:nvPr/>
        </p:nvSpPr>
        <p:spPr>
          <a:xfrm>
            <a:off x="5276850" y="39719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5" name="Skiplist link"/>
          <p:cNvSpPr/>
          <p:nvPr/>
        </p:nvSpPr>
        <p:spPr>
          <a:xfrm>
            <a:off x="4524375" y="3886200"/>
            <a:ext cx="56197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6" name="Skiplist link"/>
          <p:cNvSpPr/>
          <p:nvPr/>
        </p:nvSpPr>
        <p:spPr>
          <a:xfrm>
            <a:off x="5467350" y="3886200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7" name="Text 9"/>
          <p:cNvSpPr/>
          <p:nvPr/>
        </p:nvSpPr>
        <p:spPr>
          <a:xfrm>
            <a:off x="4286250" y="38004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88" name="Text 9"/>
          <p:cNvSpPr/>
          <p:nvPr/>
        </p:nvSpPr>
        <p:spPr>
          <a:xfrm>
            <a:off x="5086350" y="38004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89" name="Text 9"/>
          <p:cNvSpPr/>
          <p:nvPr/>
        </p:nvSpPr>
        <p:spPr>
          <a:xfrm>
            <a:off x="6657975" y="38004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90" name="Skiplist link"/>
          <p:cNvSpPr/>
          <p:nvPr/>
        </p:nvSpPr>
        <p:spPr>
          <a:xfrm>
            <a:off x="4524375" y="412432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1" name="Skiplist link"/>
          <p:cNvSpPr/>
          <p:nvPr/>
        </p:nvSpPr>
        <p:spPr>
          <a:xfrm>
            <a:off x="4962525" y="412432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2" name="Skiplist link"/>
          <p:cNvSpPr/>
          <p:nvPr/>
        </p:nvSpPr>
        <p:spPr>
          <a:xfrm>
            <a:off x="5467350" y="4124325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3" name="Text 9"/>
          <p:cNvSpPr/>
          <p:nvPr/>
        </p:nvSpPr>
        <p:spPr>
          <a:xfrm>
            <a:off x="4286250" y="40386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94" name="Text 9"/>
          <p:cNvSpPr/>
          <p:nvPr/>
        </p:nvSpPr>
        <p:spPr>
          <a:xfrm>
            <a:off x="4581525" y="40386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</a:t>
            </a:r>
            <a:endParaRPr lang="en-US" sz="900" dirty="0"/>
          </a:p>
        </p:txBody>
      </p:sp>
      <p:sp>
        <p:nvSpPr>
          <p:cNvPr id="95" name="Text 9"/>
          <p:cNvSpPr/>
          <p:nvPr/>
        </p:nvSpPr>
        <p:spPr>
          <a:xfrm>
            <a:off x="5086350" y="40386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96" name="Text 9"/>
          <p:cNvSpPr/>
          <p:nvPr/>
        </p:nvSpPr>
        <p:spPr>
          <a:xfrm>
            <a:off x="6657975" y="40386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97" name="Skiplist link"/>
          <p:cNvSpPr/>
          <p:nvPr/>
        </p:nvSpPr>
        <p:spPr>
          <a:xfrm>
            <a:off x="4524375" y="4362450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8" name="Skiplist link"/>
          <p:cNvSpPr/>
          <p:nvPr/>
        </p:nvSpPr>
        <p:spPr>
          <a:xfrm>
            <a:off x="4962525" y="4362450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9" name="Skiplist link"/>
          <p:cNvSpPr/>
          <p:nvPr/>
        </p:nvSpPr>
        <p:spPr>
          <a:xfrm>
            <a:off x="5467350" y="4362450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0" name="Text 9"/>
          <p:cNvSpPr/>
          <p:nvPr/>
        </p:nvSpPr>
        <p:spPr>
          <a:xfrm>
            <a:off x="4286250" y="427672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101" name="Text 9"/>
          <p:cNvSpPr/>
          <p:nvPr/>
        </p:nvSpPr>
        <p:spPr>
          <a:xfrm>
            <a:off x="4581525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H:50</a:t>
            </a:r>
            <a:endParaRPr lang="en-US" sz="900" dirty="0"/>
          </a:p>
        </p:txBody>
      </p:sp>
      <p:sp>
        <p:nvSpPr>
          <p:cNvPr id="102" name="Text 9"/>
          <p:cNvSpPr/>
          <p:nvPr/>
        </p:nvSpPr>
        <p:spPr>
          <a:xfrm>
            <a:off x="5086350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M:40</a:t>
            </a:r>
            <a:endParaRPr lang="en-US" sz="900" dirty="0"/>
          </a:p>
        </p:txBody>
      </p:sp>
      <p:sp>
        <p:nvSpPr>
          <p:cNvPr id="103" name="Text 9"/>
          <p:cNvSpPr/>
          <p:nvPr/>
        </p:nvSpPr>
        <p:spPr>
          <a:xfrm>
            <a:off x="6657975" y="427672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104" name="Read route"/>
          <p:cNvSpPr/>
          <p:nvPr/>
        </p:nvSpPr>
        <p:spPr>
          <a:xfrm>
            <a:off x="1924050" y="1743075"/>
            <a:ext cx="2143125" cy="0"/>
          </a:xfrm>
          <a:prstGeom prst="line">
            <a:avLst/>
          </a:prstGeom>
          <a:ln w="25400">
            <a:solidFill>
              <a:srgbClr val="E49313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5" name="Read route"/>
          <p:cNvSpPr/>
          <p:nvPr/>
        </p:nvSpPr>
        <p:spPr>
          <a:xfrm>
            <a:off x="4067175" y="1743075"/>
            <a:ext cx="0" cy="190500"/>
          </a:xfrm>
          <a:prstGeom prst="line">
            <a:avLst/>
          </a:prstGeom>
          <a:ln w="25400">
            <a:solidFill>
              <a:srgbClr val="E49313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6" name="Read route"/>
          <p:cNvSpPr/>
          <p:nvPr/>
        </p:nvSpPr>
        <p:spPr>
          <a:xfrm>
            <a:off x="4067175" y="1933575"/>
            <a:ext cx="171450" cy="0"/>
          </a:xfrm>
          <a:prstGeom prst="line">
            <a:avLst/>
          </a:prstGeom>
          <a:ln w="25400">
            <a:solidFill>
              <a:srgbClr val="E49313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7" name="Text 9"/>
          <p:cNvSpPr/>
          <p:nvPr/>
        </p:nvSpPr>
        <p:spPr>
          <a:xfrm>
            <a:off x="4480560" y="1527048"/>
            <a:ext cx="2148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Skiplist</a:t>
            </a:r>
            <a:endParaRPr lang="en-US" sz="1000" dirty="0"/>
          </a:p>
        </p:txBody>
      </p:sp>
      <p:sp>
        <p:nvSpPr>
          <p:cNvPr id="510" name="Text 9"/>
          <p:cNvSpPr/>
          <p:nvPr/>
        </p:nvSpPr>
        <p:spPr>
          <a:xfrm>
            <a:off x="5086350" y="2324100"/>
            <a:ext cx="381000" cy="171450"/>
          </a:xfrm>
          <a:prstGeom prst="rect">
            <a:avLst/>
          </a:prstGeom>
          <a:solidFill>
            <a:srgbClr val="FFF3DD"/>
          </a:solidFill>
          <a:ln w="9525">
            <a:solidFill>
              <a:srgbClr val="F59E0B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K:†</a:t>
            </a:r>
            <a:endParaRPr lang="en-US" sz="900" dirty="0"/>
          </a:p>
        </p:txBody>
      </p:sp>
      <p:sp>
        <p:nvSpPr>
          <p:cNvPr id="511" name="Skiplist link"/>
          <p:cNvSpPr/>
          <p:nvPr/>
        </p:nvSpPr>
        <p:spPr>
          <a:xfrm>
            <a:off x="5467350" y="2409825"/>
            <a:ext cx="2857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Click="0"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1097280"/>
            <a:ext cx="1417320" cy="1298448"/>
          </a:xfrm>
          <a:prstGeom prst="roundRect">
            <a:avLst>
              <a:gd name="adj" fmla="val 8451"/>
            </a:avLst>
          </a:prstGeom>
          <a:solidFill>
            <a:srgbClr val="FFFFFF"/>
          </a:solidFill>
          <a:ln w="15240">
            <a:solidFill>
              <a:srgbClr val="C8D0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40080" y="1234440"/>
            <a:ext cx="1143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552450" y="1609344"/>
            <a:ext cx="13335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2F6F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GET(K)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40080" y="1975104"/>
            <a:ext cx="1143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orange: current lookup</a:t>
            </a:r>
            <a:endParaRPr lang="en-US" sz="900" dirty="0"/>
          </a:p>
        </p:txBody>
      </p:sp>
      <p:sp>
        <p:nvSpPr>
          <p:cNvPr id="6" name="Shape 7"/>
          <p:cNvSpPr/>
          <p:nvPr/>
        </p:nvSpPr>
        <p:spPr>
          <a:xfrm>
            <a:off x="4242816" y="1051560"/>
            <a:ext cx="2633472" cy="1865376"/>
          </a:xfrm>
          <a:prstGeom prst="roundRect">
            <a:avLst>
              <a:gd name="adj" fmla="val 5882"/>
            </a:avLst>
          </a:prstGeom>
          <a:solidFill>
            <a:srgbClr val="FFF2DC"/>
          </a:solidFill>
          <a:ln w="15240">
            <a:solidFill>
              <a:srgbClr val="E9A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8"/>
          <p:cNvSpPr/>
          <p:nvPr/>
        </p:nvSpPr>
        <p:spPr>
          <a:xfrm>
            <a:off x="4480560" y="1216152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Active MemTable</a:t>
            </a:r>
            <a:endParaRPr lang="en-US" sz="1700" dirty="0"/>
          </a:p>
        </p:txBody>
      </p:sp>
      <p:sp>
        <p:nvSpPr>
          <p:cNvPr id="9" name="Shape 12"/>
          <p:cNvSpPr/>
          <p:nvPr/>
        </p:nvSpPr>
        <p:spPr>
          <a:xfrm>
            <a:off x="7360920" y="941832"/>
            <a:ext cx="4315968" cy="4892040"/>
          </a:xfrm>
          <a:prstGeom prst="roundRect">
            <a:avLst>
              <a:gd name="adj" fmla="val 2542"/>
            </a:avLst>
          </a:prstGeom>
          <a:solidFill>
            <a:srgbClr val="FCFDFE"/>
          </a:solidFill>
          <a:ln w="15240">
            <a:solidFill>
              <a:srgbClr val="D4DA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13"/>
          <p:cNvSpPr/>
          <p:nvPr/>
        </p:nvSpPr>
        <p:spPr>
          <a:xfrm>
            <a:off x="7571232" y="1097280"/>
            <a:ext cx="3840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Disk: immutable SSTables</a:t>
            </a:r>
            <a:endParaRPr lang="en-US" sz="1900" dirty="0"/>
          </a:p>
        </p:txBody>
      </p:sp>
      <p:sp>
        <p:nvSpPr>
          <p:cNvPr id="11" name="Text 14"/>
          <p:cNvSpPr/>
          <p:nvPr/>
        </p:nvSpPr>
        <p:spPr>
          <a:xfrm>
            <a:off x="7571232" y="186537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L0</a:t>
            </a:r>
            <a:endParaRPr lang="en-US" sz="1600" dirty="0"/>
          </a:p>
        </p:txBody>
      </p:sp>
      <p:sp>
        <p:nvSpPr>
          <p:cNvPr id="12" name="Text 15"/>
          <p:cNvSpPr/>
          <p:nvPr/>
        </p:nvSpPr>
        <p:spPr>
          <a:xfrm>
            <a:off x="7571232" y="3538728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</a:t>
            </a:r>
            <a:endParaRPr lang="en-US" sz="1600" dirty="0"/>
          </a:p>
        </p:txBody>
      </p:sp>
      <p:sp>
        <p:nvSpPr>
          <p:cNvPr id="13" name="Text 16"/>
          <p:cNvSpPr/>
          <p:nvPr/>
        </p:nvSpPr>
        <p:spPr>
          <a:xfrm>
            <a:off x="7571232" y="497433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L2</a:t>
            </a:r>
            <a:endParaRPr lang="en-US" sz="1600" dirty="0"/>
          </a:p>
        </p:txBody>
      </p:sp>
      <p:sp>
        <p:nvSpPr>
          <p:cNvPr id="14" name="Shape 17"/>
          <p:cNvSpPr/>
          <p:nvPr/>
        </p:nvSpPr>
        <p:spPr>
          <a:xfrm>
            <a:off x="8028432" y="2039112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8"/>
          <p:cNvSpPr/>
          <p:nvPr/>
        </p:nvSpPr>
        <p:spPr>
          <a:xfrm>
            <a:off x="8028432" y="3712464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9"/>
          <p:cNvSpPr/>
          <p:nvPr/>
        </p:nvSpPr>
        <p:spPr>
          <a:xfrm>
            <a:off x="8028432" y="5138928"/>
            <a:ext cx="3337560" cy="0"/>
          </a:xfrm>
          <a:prstGeom prst="line">
            <a:avLst/>
          </a:prstGeom>
          <a:noFill/>
          <a:ln w="15240">
            <a:solidFill>
              <a:srgbClr val="D6DC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20"/>
          <p:cNvSpPr/>
          <p:nvPr/>
        </p:nvSpPr>
        <p:spPr>
          <a:xfrm>
            <a:off x="502920" y="4754880"/>
            <a:ext cx="6373368" cy="1078992"/>
          </a:xfrm>
          <a:prstGeom prst="roundRect">
            <a:avLst>
              <a:gd name="adj" fmla="val 10169"/>
            </a:avLst>
          </a:prstGeom>
          <a:solidFill>
            <a:srgbClr val="FFFFFF"/>
          </a:solidFill>
          <a:ln w="1524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21"/>
          <p:cNvSpPr/>
          <p:nvPr/>
        </p:nvSpPr>
        <p:spPr>
          <a:xfrm>
            <a:off x="758952" y="4919472"/>
            <a:ext cx="58795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700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Return “not found” when GET(K) finds K:†.</a:t>
            </a:r>
            <a:endParaRPr lang="en-US" sz="1700" dirty="0"/>
          </a:p>
        </p:txBody>
      </p:sp>
      <p:sp>
        <p:nvSpPr>
          <p:cNvPr id="19" name="Text 22"/>
          <p:cNvSpPr/>
          <p:nvPr/>
        </p:nvSpPr>
        <p:spPr>
          <a:xfrm>
            <a:off x="758952" y="5524500"/>
            <a:ext cx="5879592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Stop here. Do not return the older K:32 from disk.</a:t>
            </a:r>
            <a:endParaRPr lang="en-US" sz="1100" dirty="0"/>
          </a:p>
        </p:txBody>
      </p:sp>
      <p:sp>
        <p:nvSpPr>
          <p:cNvPr id="20" name="Shape 28"/>
          <p:cNvSpPr/>
          <p:nvPr/>
        </p:nvSpPr>
        <p:spPr>
          <a:xfrm>
            <a:off x="8183880" y="3971925"/>
            <a:ext cx="1426464" cy="847725"/>
          </a:xfrm>
          <a:prstGeom prst="roundRect">
            <a:avLst>
              <a:gd name="adj" fmla="val 1184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29"/>
          <p:cNvSpPr/>
          <p:nvPr/>
        </p:nvSpPr>
        <p:spPr>
          <a:xfrm>
            <a:off x="8275320" y="4029075"/>
            <a:ext cx="1243584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 file A</a:t>
            </a:r>
            <a:endParaRPr lang="en-US" sz="1100" dirty="0"/>
          </a:p>
        </p:txBody>
      </p:sp>
      <p:sp>
        <p:nvSpPr>
          <p:cNvPr id="22" name="Text 30"/>
          <p:cNvSpPr/>
          <p:nvPr/>
        </p:nvSpPr>
        <p:spPr>
          <a:xfrm>
            <a:off x="8275320" y="4514850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23" name="Text 31"/>
          <p:cNvSpPr/>
          <p:nvPr/>
        </p:nvSpPr>
        <p:spPr>
          <a:xfrm>
            <a:off x="8275320" y="42005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A:12 C:11</a:t>
            </a:r>
            <a:endParaRPr lang="en-US" sz="1000" dirty="0"/>
          </a:p>
        </p:txBody>
      </p:sp>
      <p:sp>
        <p:nvSpPr>
          <p:cNvPr id="24" name="Shape 32"/>
          <p:cNvSpPr/>
          <p:nvPr/>
        </p:nvSpPr>
        <p:spPr>
          <a:xfrm>
            <a:off x="9756648" y="3971925"/>
            <a:ext cx="1426464" cy="847725"/>
          </a:xfrm>
          <a:prstGeom prst="roundRect">
            <a:avLst>
              <a:gd name="adj" fmla="val 11842"/>
            </a:avLst>
          </a:prstGeom>
          <a:solidFill>
            <a:srgbClr val="E8F0FF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33"/>
          <p:cNvSpPr/>
          <p:nvPr/>
        </p:nvSpPr>
        <p:spPr>
          <a:xfrm>
            <a:off x="9848088" y="4029075"/>
            <a:ext cx="1243584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 file B</a:t>
            </a:r>
            <a:endParaRPr lang="en-US" sz="1100" dirty="0"/>
          </a:p>
        </p:txBody>
      </p:sp>
      <p:sp>
        <p:nvSpPr>
          <p:cNvPr id="26" name="Text 34"/>
          <p:cNvSpPr/>
          <p:nvPr/>
        </p:nvSpPr>
        <p:spPr>
          <a:xfrm>
            <a:off x="9848088" y="4514850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27" name="Text 35"/>
          <p:cNvSpPr/>
          <p:nvPr/>
        </p:nvSpPr>
        <p:spPr>
          <a:xfrm>
            <a:off x="9848088" y="42005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H:2 K:6</a:t>
            </a:r>
            <a:endParaRPr lang="en-US" sz="1000" dirty="0"/>
          </a:p>
        </p:txBody>
      </p:sp>
      <p:sp>
        <p:nvSpPr>
          <p:cNvPr id="28" name="Text 36"/>
          <p:cNvSpPr/>
          <p:nvPr/>
        </p:nvSpPr>
        <p:spPr>
          <a:xfrm>
            <a:off x="8247888" y="4876800"/>
            <a:ext cx="28895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F6F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non-overlapping ranges</a:t>
            </a:r>
            <a:endParaRPr lang="en-US" sz="1100" dirty="0"/>
          </a:p>
        </p:txBody>
      </p:sp>
      <p:sp>
        <p:nvSpPr>
          <p:cNvPr id="29" name="Text 37">
            <a:hlinkClick r:id="rId2" action="ppaction://hlinksldjump" tooltip="← Back"/>
          </p:cNvPr>
          <p:cNvSpPr/>
          <p:nvPr/>
        </p:nvSpPr>
        <p:spPr>
          <a:xfrm>
            <a:off x="502920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" action="ppaction://hlinksldjump" tooltip="← Bac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← Back</a:t>
            </a:r>
            <a:endParaRPr lang="en-US" sz="1050" dirty="0"/>
          </a:p>
        </p:txBody>
      </p:sp>
      <p:sp>
        <p:nvSpPr>
          <p:cNvPr id="30" name="Text 38">
            <a:hlinkClick r:id="rId3" action="ppaction://hlinksldjump" tooltip="Reset"/>
          </p:cNvPr>
          <p:cNvSpPr/>
          <p:nvPr/>
        </p:nvSpPr>
        <p:spPr>
          <a:xfrm>
            <a:off x="1243584" y="6272784"/>
            <a:ext cx="658368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D0D7D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 action="ppaction://hlinksldjump" tooltip="Rese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Reset</a:t>
            </a:r>
            <a:endParaRPr lang="en-US" sz="1050" dirty="0"/>
          </a:p>
        </p:txBody>
      </p:sp>
      <p:sp>
        <p:nvSpPr>
          <p:cNvPr id="31" name="Text 39">
            <a:hlinkClick r:id="rId4" action="ppaction://hlinksldjump" tooltip="Read menu"/>
          </p:cNvPr>
          <p:cNvSpPr/>
          <p:nvPr/>
        </p:nvSpPr>
        <p:spPr>
          <a:xfrm>
            <a:off x="4238625" y="6038850"/>
            <a:ext cx="2638425" cy="447675"/>
          </a:xfrm>
          <a:prstGeom prst="rect">
            <a:avLst/>
          </a:prstGeom>
          <a:solidFill>
            <a:srgbClr val="2E70FA"/>
          </a:solidFill>
          <a:ln w="12700">
            <a:solidFill>
              <a:srgbClr val="2E70F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u="sng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 action="ppaction://hlinksldjump" tooltip="Read 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Read menu</a:t>
            </a:r>
            <a:endParaRPr lang="en-US" sz="1500" dirty="0"/>
          </a:p>
        </p:txBody>
      </p:sp>
      <p:sp>
        <p:nvSpPr>
          <p:cNvPr id="32" name="Text 40"/>
          <p:cNvSpPr/>
          <p:nvPr/>
        </p:nvSpPr>
        <p:spPr>
          <a:xfrm>
            <a:off x="5667375" y="6581775"/>
            <a:ext cx="120967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50" dirty="0">
                <a:solidFill>
                  <a:srgbClr val="8B96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Deletion 3 / 3</a:t>
            </a:r>
            <a:endParaRPr lang="en-US" sz="950" dirty="0"/>
          </a:p>
        </p:txBody>
      </p:sp>
      <p:sp>
        <p:nvSpPr>
          <p:cNvPr id="33" name="Shape 7"/>
          <p:cNvSpPr/>
          <p:nvPr/>
        </p:nvSpPr>
        <p:spPr>
          <a:xfrm>
            <a:off x="4238625" y="3086100"/>
            <a:ext cx="2638425" cy="1495425"/>
          </a:xfrm>
          <a:prstGeom prst="roundRect">
            <a:avLst>
              <a:gd name="adj" fmla="val 5882"/>
            </a:avLst>
          </a:prstGeom>
          <a:solidFill>
            <a:srgbClr val="FFF2DC"/>
          </a:solidFill>
          <a:ln w="15240">
            <a:solidFill>
              <a:srgbClr val="AFC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8"/>
          <p:cNvSpPr/>
          <p:nvPr/>
        </p:nvSpPr>
        <p:spPr>
          <a:xfrm>
            <a:off x="4333875" y="3181350"/>
            <a:ext cx="2447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2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Immutable MemTable</a:t>
            </a:r>
            <a:endParaRPr lang="en-US" sz="1600" dirty="0"/>
          </a:p>
        </p:txBody>
      </p:sp>
      <p:sp>
        <p:nvSpPr>
          <p:cNvPr id="35" name="Text 30"/>
          <p:cNvSpPr/>
          <p:nvPr/>
        </p:nvSpPr>
        <p:spPr>
          <a:xfrm>
            <a:off x="8275320" y="4657725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9848088" y="4657725"/>
            <a:ext cx="124358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37" name="Text 9"/>
          <p:cNvSpPr/>
          <p:nvPr/>
        </p:nvSpPr>
        <p:spPr>
          <a:xfrm>
            <a:off x="7553325" y="5334000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filter: definitely absent or possibly present</a:t>
            </a:r>
            <a:endParaRPr lang="en-US" sz="1000" dirty="0"/>
          </a:p>
        </p:txBody>
      </p:sp>
      <p:sp>
        <p:nvSpPr>
          <p:cNvPr id="38" name="Text 9"/>
          <p:cNvSpPr/>
          <p:nvPr/>
        </p:nvSpPr>
        <p:spPr>
          <a:xfrm>
            <a:off x="7553325" y="5553075"/>
            <a:ext cx="3962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file: key to position in the data file</a:t>
            </a:r>
            <a:endParaRPr lang="en-US" sz="1000" dirty="0"/>
          </a:p>
        </p:txBody>
      </p:sp>
      <p:sp>
        <p:nvSpPr>
          <p:cNvPr id="39" name="Text 31"/>
          <p:cNvSpPr/>
          <p:nvPr/>
        </p:nvSpPr>
        <p:spPr>
          <a:xfrm>
            <a:off x="8275320" y="43529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D:8 F:9</a:t>
            </a:r>
            <a:endParaRPr lang="en-US" sz="1000" dirty="0"/>
          </a:p>
        </p:txBody>
      </p:sp>
      <p:sp>
        <p:nvSpPr>
          <p:cNvPr id="40" name="Text 35"/>
          <p:cNvSpPr/>
          <p:nvPr/>
        </p:nvSpPr>
        <p:spPr>
          <a:xfrm>
            <a:off x="9848088" y="4352925"/>
            <a:ext cx="124358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5A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L:7 M:5</a:t>
            </a:r>
            <a:endParaRPr lang="en-US" sz="1000" dirty="0"/>
          </a:p>
        </p:txBody>
      </p:sp>
      <p:sp>
        <p:nvSpPr>
          <p:cNvPr id="41" name="Shape 24"/>
          <p:cNvSpPr/>
          <p:nvPr/>
        </p:nvSpPr>
        <p:spPr>
          <a:xfrm>
            <a:off x="8048625" y="2200275"/>
            <a:ext cx="1619250" cy="1047750"/>
          </a:xfrm>
          <a:prstGeom prst="roundRect">
            <a:avLst>
              <a:gd name="adj" fmla="val 11842"/>
            </a:avLst>
          </a:prstGeom>
          <a:solidFill>
            <a:srgbClr val="E5F6EF"/>
          </a:solidFill>
          <a:ln w="15240">
            <a:solidFill>
              <a:srgbClr val="9CDB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2" name="Text 8"/>
          <p:cNvSpPr/>
          <p:nvPr/>
        </p:nvSpPr>
        <p:spPr>
          <a:xfrm>
            <a:off x="8124825" y="2247900"/>
            <a:ext cx="1485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SSTable #5 (newest)</a:t>
            </a:r>
            <a:endParaRPr lang="en-US" sz="1100" dirty="0"/>
          </a:p>
        </p:txBody>
      </p:sp>
      <p:sp>
        <p:nvSpPr>
          <p:cNvPr id="43" name="Text 9"/>
          <p:cNvSpPr/>
          <p:nvPr/>
        </p:nvSpPr>
        <p:spPr>
          <a:xfrm>
            <a:off x="8124825" y="2466975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A:30 H:31</a:t>
            </a:r>
            <a:endParaRPr lang="en-US" sz="1200" dirty="0"/>
          </a:p>
        </p:txBody>
      </p:sp>
      <p:sp>
        <p:nvSpPr>
          <p:cNvPr id="44" name="Text 9"/>
          <p:cNvSpPr/>
          <p:nvPr/>
        </p:nvSpPr>
        <p:spPr>
          <a:xfrm>
            <a:off x="8124825" y="2647950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K:32</a:t>
            </a:r>
            <a:endParaRPr lang="en-US" sz="1200" dirty="0"/>
          </a:p>
        </p:txBody>
      </p:sp>
      <p:sp>
        <p:nvSpPr>
          <p:cNvPr id="45" name="Text 9"/>
          <p:cNvSpPr/>
          <p:nvPr/>
        </p:nvSpPr>
        <p:spPr>
          <a:xfrm>
            <a:off x="8124825" y="284797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46" name="Text 9"/>
          <p:cNvSpPr/>
          <p:nvPr/>
        </p:nvSpPr>
        <p:spPr>
          <a:xfrm>
            <a:off x="8124825" y="301942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47" name="Shape 24"/>
          <p:cNvSpPr/>
          <p:nvPr/>
        </p:nvSpPr>
        <p:spPr>
          <a:xfrm>
            <a:off x="9810750" y="2200275"/>
            <a:ext cx="1619250" cy="1047750"/>
          </a:xfrm>
          <a:prstGeom prst="roundRect">
            <a:avLst>
              <a:gd name="adj" fmla="val 11842"/>
            </a:avLst>
          </a:prstGeom>
          <a:solidFill>
            <a:srgbClr val="E5F6EF"/>
          </a:solidFill>
          <a:ln w="15240">
            <a:solidFill>
              <a:srgbClr val="9CDB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8" name="Text 8"/>
          <p:cNvSpPr/>
          <p:nvPr/>
        </p:nvSpPr>
        <p:spPr>
          <a:xfrm>
            <a:off x="9886950" y="2247900"/>
            <a:ext cx="1485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SSTable #4</a:t>
            </a:r>
            <a:endParaRPr lang="en-US" sz="1100" dirty="0"/>
          </a:p>
        </p:txBody>
      </p:sp>
      <p:sp>
        <p:nvSpPr>
          <p:cNvPr id="49" name="Text 9"/>
          <p:cNvSpPr/>
          <p:nvPr/>
        </p:nvSpPr>
        <p:spPr>
          <a:xfrm>
            <a:off x="9886950" y="2466975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C:21 F:22</a:t>
            </a:r>
            <a:endParaRPr lang="en-US" sz="1200" dirty="0"/>
          </a:p>
        </p:txBody>
      </p:sp>
      <p:sp>
        <p:nvSpPr>
          <p:cNvPr id="50" name="Text 9"/>
          <p:cNvSpPr/>
          <p:nvPr/>
        </p:nvSpPr>
        <p:spPr>
          <a:xfrm>
            <a:off x="9886950" y="2647950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486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H:20</a:t>
            </a:r>
            <a:endParaRPr lang="en-US" sz="1200" dirty="0"/>
          </a:p>
        </p:txBody>
      </p:sp>
      <p:sp>
        <p:nvSpPr>
          <p:cNvPr id="51" name="Text 9"/>
          <p:cNvSpPr/>
          <p:nvPr/>
        </p:nvSpPr>
        <p:spPr>
          <a:xfrm>
            <a:off x="9886950" y="284797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805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 filter</a:t>
            </a:r>
            <a:endParaRPr lang="en-US" sz="1000" dirty="0"/>
          </a:p>
        </p:txBody>
      </p:sp>
      <p:sp>
        <p:nvSpPr>
          <p:cNvPr id="52" name="Text 9"/>
          <p:cNvSpPr/>
          <p:nvPr/>
        </p:nvSpPr>
        <p:spPr>
          <a:xfrm>
            <a:off x="9886950" y="3019425"/>
            <a:ext cx="1466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2D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file</a:t>
            </a:r>
            <a:endParaRPr lang="en-US" sz="1000" dirty="0"/>
          </a:p>
        </p:txBody>
      </p:sp>
      <p:sp>
        <p:nvSpPr>
          <p:cNvPr id="53" name="Text 8"/>
          <p:cNvSpPr/>
          <p:nvPr/>
        </p:nvSpPr>
        <p:spPr>
          <a:xfrm>
            <a:off x="504825" y="3095625"/>
            <a:ext cx="32861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 path</a:t>
            </a:r>
            <a:endParaRPr lang="en-US" sz="1600" dirty="0"/>
          </a:p>
        </p:txBody>
      </p:sp>
      <p:sp>
        <p:nvSpPr>
          <p:cNvPr id="54" name="Text 9"/>
          <p:cNvSpPr/>
          <p:nvPr/>
        </p:nvSpPr>
        <p:spPr>
          <a:xfrm>
            <a:off x="504825" y="3467100"/>
            <a:ext cx="3286125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 K</a:t>
            </a:r>
            <a:endParaRPr lang="en-US" sz="1300" dirty="0"/>
          </a:p>
        </p:txBody>
      </p:sp>
      <p:sp>
        <p:nvSpPr>
          <p:cNvPr id="55" name="Text 9"/>
          <p:cNvSpPr/>
          <p:nvPr/>
        </p:nvSpPr>
        <p:spPr>
          <a:xfrm>
            <a:off x="504825" y="3724275"/>
            <a:ext cx="3286125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Active MemTable: tombstone</a:t>
            </a:r>
            <a:endParaRPr lang="en-US" sz="1300" dirty="0"/>
          </a:p>
        </p:txBody>
      </p:sp>
      <p:sp>
        <p:nvSpPr>
          <p:cNvPr id="56" name="Text 9"/>
          <p:cNvSpPr/>
          <p:nvPr/>
        </p:nvSpPr>
        <p:spPr>
          <a:xfrm>
            <a:off x="4295775" y="3495675"/>
            <a:ext cx="25241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Frozen MemTable</a:t>
            </a:r>
            <a:endParaRPr lang="en-US" sz="1000" dirty="0"/>
          </a:p>
        </p:txBody>
      </p:sp>
      <p:sp>
        <p:nvSpPr>
          <p:cNvPr id="57" name="Skiplist link"/>
          <p:cNvSpPr/>
          <p:nvPr/>
        </p:nvSpPr>
        <p:spPr>
          <a:xfrm>
            <a:off x="4772025" y="22574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8" name="Skiplist link"/>
          <p:cNvSpPr/>
          <p:nvPr/>
        </p:nvSpPr>
        <p:spPr>
          <a:xfrm>
            <a:off x="4772025" y="201930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9" name="Skiplist link"/>
          <p:cNvSpPr/>
          <p:nvPr/>
        </p:nvSpPr>
        <p:spPr>
          <a:xfrm>
            <a:off x="5943600" y="22574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0" name="Skiplist link"/>
          <p:cNvSpPr/>
          <p:nvPr/>
        </p:nvSpPr>
        <p:spPr>
          <a:xfrm>
            <a:off x="5943600" y="201930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1" name="Skiplist link"/>
          <p:cNvSpPr/>
          <p:nvPr/>
        </p:nvSpPr>
        <p:spPr>
          <a:xfrm>
            <a:off x="4524375" y="193357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2" name="Skiplist link"/>
          <p:cNvSpPr/>
          <p:nvPr/>
        </p:nvSpPr>
        <p:spPr>
          <a:xfrm>
            <a:off x="4962525" y="1933575"/>
            <a:ext cx="79057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3" name="Skiplist link"/>
          <p:cNvSpPr/>
          <p:nvPr/>
        </p:nvSpPr>
        <p:spPr>
          <a:xfrm>
            <a:off x="6134100" y="1933575"/>
            <a:ext cx="52387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4" name="Text 9"/>
          <p:cNvSpPr/>
          <p:nvPr/>
        </p:nvSpPr>
        <p:spPr>
          <a:xfrm>
            <a:off x="4286250" y="184785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65" name="Text 9"/>
          <p:cNvSpPr/>
          <p:nvPr/>
        </p:nvSpPr>
        <p:spPr>
          <a:xfrm>
            <a:off x="4581525" y="184785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900" dirty="0"/>
          </a:p>
        </p:txBody>
      </p:sp>
      <p:sp>
        <p:nvSpPr>
          <p:cNvPr id="66" name="Text 9"/>
          <p:cNvSpPr/>
          <p:nvPr/>
        </p:nvSpPr>
        <p:spPr>
          <a:xfrm>
            <a:off x="5753100" y="184785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67" name="Text 9"/>
          <p:cNvSpPr/>
          <p:nvPr/>
        </p:nvSpPr>
        <p:spPr>
          <a:xfrm>
            <a:off x="6657975" y="184785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68" name="Skiplist link"/>
          <p:cNvSpPr/>
          <p:nvPr/>
        </p:nvSpPr>
        <p:spPr>
          <a:xfrm>
            <a:off x="4524375" y="2171700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9" name="Skiplist link"/>
          <p:cNvSpPr/>
          <p:nvPr/>
        </p:nvSpPr>
        <p:spPr>
          <a:xfrm>
            <a:off x="4962525" y="2171700"/>
            <a:ext cx="79057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0" name="Skiplist link"/>
          <p:cNvSpPr/>
          <p:nvPr/>
        </p:nvSpPr>
        <p:spPr>
          <a:xfrm>
            <a:off x="6134100" y="2171700"/>
            <a:ext cx="52387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1" name="Text 9"/>
          <p:cNvSpPr/>
          <p:nvPr/>
        </p:nvSpPr>
        <p:spPr>
          <a:xfrm>
            <a:off x="4286250" y="20859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72" name="Text 9"/>
          <p:cNvSpPr/>
          <p:nvPr/>
        </p:nvSpPr>
        <p:spPr>
          <a:xfrm>
            <a:off x="4581525" y="20859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900" dirty="0"/>
          </a:p>
        </p:txBody>
      </p:sp>
      <p:sp>
        <p:nvSpPr>
          <p:cNvPr id="73" name="Text 9"/>
          <p:cNvSpPr/>
          <p:nvPr/>
        </p:nvSpPr>
        <p:spPr>
          <a:xfrm>
            <a:off x="5753100" y="20859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74" name="Text 9"/>
          <p:cNvSpPr/>
          <p:nvPr/>
        </p:nvSpPr>
        <p:spPr>
          <a:xfrm>
            <a:off x="6657975" y="20859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75" name="Skiplist link"/>
          <p:cNvSpPr/>
          <p:nvPr/>
        </p:nvSpPr>
        <p:spPr>
          <a:xfrm>
            <a:off x="4524375" y="240982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6" name="Skiplist link"/>
          <p:cNvSpPr/>
          <p:nvPr/>
        </p:nvSpPr>
        <p:spPr>
          <a:xfrm>
            <a:off x="4962525" y="240982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7" name="Skiplist link"/>
          <p:cNvSpPr/>
          <p:nvPr/>
        </p:nvSpPr>
        <p:spPr>
          <a:xfrm>
            <a:off x="6134100" y="2409825"/>
            <a:ext cx="52387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8" name="Text 9"/>
          <p:cNvSpPr/>
          <p:nvPr/>
        </p:nvSpPr>
        <p:spPr>
          <a:xfrm>
            <a:off x="4286250" y="23241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79" name="Text 9"/>
          <p:cNvSpPr/>
          <p:nvPr/>
        </p:nvSpPr>
        <p:spPr>
          <a:xfrm>
            <a:off x="4581525" y="23241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A:60</a:t>
            </a:r>
            <a:endParaRPr lang="en-US" sz="900" dirty="0"/>
          </a:p>
        </p:txBody>
      </p:sp>
      <p:sp>
        <p:nvSpPr>
          <p:cNvPr id="80" name="Text 9"/>
          <p:cNvSpPr/>
          <p:nvPr/>
        </p:nvSpPr>
        <p:spPr>
          <a:xfrm>
            <a:off x="5753100" y="23241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M:60</a:t>
            </a:r>
            <a:endParaRPr lang="en-US" sz="900" dirty="0"/>
          </a:p>
        </p:txBody>
      </p:sp>
      <p:sp>
        <p:nvSpPr>
          <p:cNvPr id="81" name="Text 9"/>
          <p:cNvSpPr/>
          <p:nvPr/>
        </p:nvSpPr>
        <p:spPr>
          <a:xfrm>
            <a:off x="6657975" y="23241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82" name="Skiplist link"/>
          <p:cNvSpPr/>
          <p:nvPr/>
        </p:nvSpPr>
        <p:spPr>
          <a:xfrm>
            <a:off x="4772025" y="421005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3" name="Skiplist link"/>
          <p:cNvSpPr/>
          <p:nvPr/>
        </p:nvSpPr>
        <p:spPr>
          <a:xfrm>
            <a:off x="5276850" y="4210050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4" name="Skiplist link"/>
          <p:cNvSpPr/>
          <p:nvPr/>
        </p:nvSpPr>
        <p:spPr>
          <a:xfrm>
            <a:off x="5276850" y="3971925"/>
            <a:ext cx="0" cy="66675"/>
          </a:xfrm>
          <a:prstGeom prst="line">
            <a:avLst/>
          </a:prstGeom>
          <a:ln w="9525">
            <a:solidFill>
              <a:srgbClr val="587AA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5" name="Skiplist link"/>
          <p:cNvSpPr/>
          <p:nvPr/>
        </p:nvSpPr>
        <p:spPr>
          <a:xfrm>
            <a:off x="4524375" y="3886200"/>
            <a:ext cx="56197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6" name="Skiplist link"/>
          <p:cNvSpPr/>
          <p:nvPr/>
        </p:nvSpPr>
        <p:spPr>
          <a:xfrm>
            <a:off x="5467350" y="3886200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7" name="Text 9"/>
          <p:cNvSpPr/>
          <p:nvPr/>
        </p:nvSpPr>
        <p:spPr>
          <a:xfrm>
            <a:off x="4286250" y="380047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88" name="Text 9"/>
          <p:cNvSpPr/>
          <p:nvPr/>
        </p:nvSpPr>
        <p:spPr>
          <a:xfrm>
            <a:off x="5086350" y="380047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89" name="Text 9"/>
          <p:cNvSpPr/>
          <p:nvPr/>
        </p:nvSpPr>
        <p:spPr>
          <a:xfrm>
            <a:off x="6657975" y="380047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90" name="Skiplist link"/>
          <p:cNvSpPr/>
          <p:nvPr/>
        </p:nvSpPr>
        <p:spPr>
          <a:xfrm>
            <a:off x="4524375" y="4124325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1" name="Skiplist link"/>
          <p:cNvSpPr/>
          <p:nvPr/>
        </p:nvSpPr>
        <p:spPr>
          <a:xfrm>
            <a:off x="4962525" y="4124325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2" name="Skiplist link"/>
          <p:cNvSpPr/>
          <p:nvPr/>
        </p:nvSpPr>
        <p:spPr>
          <a:xfrm>
            <a:off x="5467350" y="4124325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3" name="Text 9"/>
          <p:cNvSpPr/>
          <p:nvPr/>
        </p:nvSpPr>
        <p:spPr>
          <a:xfrm>
            <a:off x="4286250" y="4038600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94" name="Text 9"/>
          <p:cNvSpPr/>
          <p:nvPr/>
        </p:nvSpPr>
        <p:spPr>
          <a:xfrm>
            <a:off x="4581525" y="40386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</a:t>
            </a:r>
            <a:endParaRPr lang="en-US" sz="900" dirty="0"/>
          </a:p>
        </p:txBody>
      </p:sp>
      <p:sp>
        <p:nvSpPr>
          <p:cNvPr id="95" name="Text 9"/>
          <p:cNvSpPr/>
          <p:nvPr/>
        </p:nvSpPr>
        <p:spPr>
          <a:xfrm>
            <a:off x="5086350" y="4038600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900" dirty="0"/>
          </a:p>
        </p:txBody>
      </p:sp>
      <p:sp>
        <p:nvSpPr>
          <p:cNvPr id="96" name="Text 9"/>
          <p:cNvSpPr/>
          <p:nvPr/>
        </p:nvSpPr>
        <p:spPr>
          <a:xfrm>
            <a:off x="6657975" y="4038600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97" name="Skiplist link"/>
          <p:cNvSpPr/>
          <p:nvPr/>
        </p:nvSpPr>
        <p:spPr>
          <a:xfrm>
            <a:off x="4524375" y="4362450"/>
            <a:ext cx="571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8" name="Skiplist link"/>
          <p:cNvSpPr/>
          <p:nvPr/>
        </p:nvSpPr>
        <p:spPr>
          <a:xfrm>
            <a:off x="4962525" y="4362450"/>
            <a:ext cx="1238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9" name="Skiplist link"/>
          <p:cNvSpPr/>
          <p:nvPr/>
        </p:nvSpPr>
        <p:spPr>
          <a:xfrm>
            <a:off x="5467350" y="4362450"/>
            <a:ext cx="1190625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0" name="Text 9"/>
          <p:cNvSpPr/>
          <p:nvPr/>
        </p:nvSpPr>
        <p:spPr>
          <a:xfrm>
            <a:off x="4286250" y="4276725"/>
            <a:ext cx="238125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−∞</a:t>
            </a:r>
            <a:endParaRPr lang="en-US" sz="900" dirty="0"/>
          </a:p>
        </p:txBody>
      </p:sp>
      <p:sp>
        <p:nvSpPr>
          <p:cNvPr id="101" name="Text 9"/>
          <p:cNvSpPr/>
          <p:nvPr/>
        </p:nvSpPr>
        <p:spPr>
          <a:xfrm>
            <a:off x="4581525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H:50</a:t>
            </a:r>
            <a:endParaRPr lang="en-US" sz="900" dirty="0"/>
          </a:p>
        </p:txBody>
      </p:sp>
      <p:sp>
        <p:nvSpPr>
          <p:cNvPr id="102" name="Text 9"/>
          <p:cNvSpPr/>
          <p:nvPr/>
        </p:nvSpPr>
        <p:spPr>
          <a:xfrm>
            <a:off x="5086350" y="4276725"/>
            <a:ext cx="381000" cy="171450"/>
          </a:xfrm>
          <a:prstGeom prst="rect">
            <a:avLst/>
          </a:prstGeom>
          <a:solidFill>
            <a:srgbClr val="FFFFFF"/>
          </a:solidFill>
          <a:ln w="9525">
            <a:solidFill>
              <a:srgbClr val="7E9EC7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M:40</a:t>
            </a:r>
            <a:endParaRPr lang="en-US" sz="900" dirty="0"/>
          </a:p>
        </p:txBody>
      </p:sp>
      <p:sp>
        <p:nvSpPr>
          <p:cNvPr id="103" name="Text 9"/>
          <p:cNvSpPr/>
          <p:nvPr/>
        </p:nvSpPr>
        <p:spPr>
          <a:xfrm>
            <a:off x="6657975" y="4276725"/>
            <a:ext cx="171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</a:t>
            </a:r>
            <a:endParaRPr lang="en-US" sz="900" dirty="0"/>
          </a:p>
        </p:txBody>
      </p:sp>
      <p:sp>
        <p:nvSpPr>
          <p:cNvPr id="104" name="Read route"/>
          <p:cNvSpPr/>
          <p:nvPr/>
        </p:nvSpPr>
        <p:spPr>
          <a:xfrm>
            <a:off x="1924050" y="1743075"/>
            <a:ext cx="2143125" cy="0"/>
          </a:xfrm>
          <a:prstGeom prst="line">
            <a:avLst/>
          </a:prstGeom>
          <a:ln w="25400">
            <a:solidFill>
              <a:srgbClr val="E49313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5" name="Read route"/>
          <p:cNvSpPr/>
          <p:nvPr/>
        </p:nvSpPr>
        <p:spPr>
          <a:xfrm>
            <a:off x="4067175" y="1743075"/>
            <a:ext cx="0" cy="190500"/>
          </a:xfrm>
          <a:prstGeom prst="line">
            <a:avLst/>
          </a:prstGeom>
          <a:ln w="25400">
            <a:solidFill>
              <a:srgbClr val="E49313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6" name="Read route"/>
          <p:cNvSpPr/>
          <p:nvPr/>
        </p:nvSpPr>
        <p:spPr>
          <a:xfrm>
            <a:off x="4067175" y="1933575"/>
            <a:ext cx="171450" cy="0"/>
          </a:xfrm>
          <a:prstGeom prst="line">
            <a:avLst/>
          </a:prstGeom>
          <a:ln w="25400">
            <a:solidFill>
              <a:srgbClr val="E49313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7" name="Text 9"/>
          <p:cNvSpPr/>
          <p:nvPr/>
        </p:nvSpPr>
        <p:spPr>
          <a:xfrm>
            <a:off x="4480560" y="1527048"/>
            <a:ext cx="2148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2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Skiplist</a:t>
            </a:r>
            <a:endParaRPr lang="en-US" sz="1000" dirty="0"/>
          </a:p>
        </p:txBody>
      </p:sp>
      <p:sp>
        <p:nvSpPr>
          <p:cNvPr id="510" name="Text 9"/>
          <p:cNvSpPr/>
          <p:nvPr/>
        </p:nvSpPr>
        <p:spPr>
          <a:xfrm>
            <a:off x="5086350" y="2324100"/>
            <a:ext cx="381000" cy="171450"/>
          </a:xfrm>
          <a:prstGeom prst="rect">
            <a:avLst/>
          </a:prstGeom>
          <a:solidFill>
            <a:srgbClr val="FFF3DD"/>
          </a:solidFill>
          <a:ln w="9525">
            <a:solidFill>
              <a:srgbClr val="F59E0B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0" dirty="0">
                <a:solidFill>
                  <a:srgbClr val="2335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K:†</a:t>
            </a:r>
            <a:endParaRPr lang="en-US" sz="900" dirty="0"/>
          </a:p>
        </p:txBody>
      </p:sp>
      <p:sp>
        <p:nvSpPr>
          <p:cNvPr id="511" name="Skiplist link"/>
          <p:cNvSpPr/>
          <p:nvPr/>
        </p:nvSpPr>
        <p:spPr>
          <a:xfrm>
            <a:off x="5467350" y="2409825"/>
            <a:ext cx="285750" cy="0"/>
          </a:xfrm>
          <a:prstGeom prst="line">
            <a:avLst/>
          </a:prstGeom>
          <a:ln w="9525">
            <a:solidFill>
              <a:srgbClr val="587AA5"/>
            </a:solidFill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12" name="Text 9"/>
          <p:cNvSpPr/>
          <p:nvPr/>
        </p:nvSpPr>
        <p:spPr>
          <a:xfrm>
            <a:off x="504825" y="4057650"/>
            <a:ext cx="3286125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2535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Result: not found</a:t>
            </a:r>
            <a:endParaRPr lang="en-US" sz="1300" dirty="0"/>
          </a:p>
        </p:txBody>
      </p:sp>
    </p:spTree>
  </p:cSld>
  <p:clrMapOvr>
    <a:masterClrMapping/>
  </p:clrMapOvr>
  <p:transition advClick="0"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</TotalTime>
  <Words>37597</Words>
  <Application>Microsoft Macintosh PowerPoint</Application>
  <PresentationFormat>Widescreen</PresentationFormat>
  <Paragraphs>3952</Paragraphs>
  <Slides>67</Slides>
  <Notes>63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67</vt:i4>
      </vt:variant>
    </vt:vector>
  </HeadingPairs>
  <TitlesOfParts>
    <vt:vector size="69" baseType="lpstr"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OpenAI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Interactive LSM-tree</dc:title>
  <dc:subject>Interactive LSM-tree teaching demo</dc:subject>
  <dc:creator>OpenAI</dc:creator>
  <cp:lastModifiedBy>Kesavan, Ram</cp:lastModifiedBy>
  <cp:revision>9</cp:revision>
  <dcterms:created xsi:type="dcterms:W3CDTF">2026-09-24T16:59:38Z</dcterms:created>
  <dcterms:modified xsi:type="dcterms:W3CDTF">2026-09-29T15:39:09Z</dcterms:modified>
</cp:coreProperties>
</file>