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398" r:id="rId2"/>
    <p:sldId id="430" r:id="rId3"/>
    <p:sldId id="257" r:id="rId4"/>
    <p:sldId id="334" r:id="rId5"/>
    <p:sldId id="336" r:id="rId6"/>
    <p:sldId id="337" r:id="rId7"/>
    <p:sldId id="338" r:id="rId8"/>
    <p:sldId id="339" r:id="rId9"/>
    <p:sldId id="340" r:id="rId10"/>
    <p:sldId id="341" r:id="rId11"/>
    <p:sldId id="342" r:id="rId12"/>
    <p:sldId id="443" r:id="rId13"/>
    <p:sldId id="388" r:id="rId14"/>
    <p:sldId id="442" r:id="rId15"/>
    <p:sldId id="345" r:id="rId16"/>
    <p:sldId id="346" r:id="rId17"/>
    <p:sldId id="347" r:id="rId18"/>
    <p:sldId id="348" r:id="rId19"/>
    <p:sldId id="350" r:id="rId20"/>
    <p:sldId id="353" r:id="rId21"/>
    <p:sldId id="444" r:id="rId22"/>
    <p:sldId id="441" r:id="rId23"/>
    <p:sldId id="391" r:id="rId24"/>
    <p:sldId id="445" r:id="rId25"/>
    <p:sldId id="459" r:id="rId26"/>
    <p:sldId id="361" r:id="rId27"/>
    <p:sldId id="362" r:id="rId28"/>
    <p:sldId id="393" r:id="rId29"/>
    <p:sldId id="394" r:id="rId30"/>
    <p:sldId id="392" r:id="rId31"/>
    <p:sldId id="363" r:id="rId32"/>
    <p:sldId id="364" r:id="rId33"/>
    <p:sldId id="365" r:id="rId34"/>
    <p:sldId id="366" r:id="rId35"/>
    <p:sldId id="367" r:id="rId36"/>
    <p:sldId id="368" r:id="rId37"/>
    <p:sldId id="395" r:id="rId38"/>
    <p:sldId id="369" r:id="rId39"/>
    <p:sldId id="460" r:id="rId40"/>
    <p:sldId id="461" r:id="rId41"/>
    <p:sldId id="370" r:id="rId42"/>
    <p:sldId id="435" r:id="rId43"/>
    <p:sldId id="354" r:id="rId44"/>
    <p:sldId id="447" r:id="rId45"/>
  </p:sldIdLst>
  <p:sldSz cx="12984163" cy="6858000"/>
  <p:notesSz cx="6858000" cy="9144000"/>
  <p:defaultTextStyle>
    <a:defPPr>
      <a:defRPr lang="en-US"/>
    </a:defPPr>
    <a:lvl1pPr marL="0" algn="l" defTabSz="1269827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34914" algn="l" defTabSz="1269827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69827" algn="l" defTabSz="1269827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04741" algn="l" defTabSz="1269827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39655" algn="l" defTabSz="1269827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174568" algn="l" defTabSz="1269827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09482" algn="l" defTabSz="1269827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44395" algn="l" defTabSz="1269827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079309" algn="l" defTabSz="1269827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409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92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0"/>
    <p:restoredTop sz="76923" autoAdjust="0"/>
  </p:normalViewPr>
  <p:slideViewPr>
    <p:cSldViewPr>
      <p:cViewPr varScale="1">
        <p:scale>
          <a:sx n="86" d="100"/>
          <a:sy n="86" d="100"/>
        </p:scale>
        <p:origin x="1304" y="192"/>
      </p:cViewPr>
      <p:guideLst>
        <p:guide orient="horz" pos="2160"/>
        <p:guide pos="40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2BACFD-77DC-9F42-9CCB-F21BB9A809DD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FA3BE7-DB81-014F-9A2F-D552AD4E5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8803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F443E-0F79-A241-AF3A-49CA404541F0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4150" y="685800"/>
            <a:ext cx="6489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9C5403-D6CF-9147-BC21-EBC85D0043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4482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63491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34914" algn="l" defTabSz="63491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69827" algn="l" defTabSz="63491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04741" algn="l" defTabSz="63491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39655" algn="l" defTabSz="63491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174568" algn="l" defTabSz="63491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09482" algn="l" defTabSz="63491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44395" algn="l" defTabSz="63491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079309" algn="l" defTabSz="634914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84150" y="685800"/>
            <a:ext cx="6491288" cy="3429000"/>
          </a:xfrm>
          <a:ln/>
        </p:spPr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6099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8460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0828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574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028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7188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2348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349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What reason did the NoSQL database give when it declined the birthday party invite? It said it could not join.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8018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349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Why is the NoSQL database a bad building architect? Because its buildings often have missing columns.</a:t>
            </a:r>
            <a:endParaRPr lang="en-US" dirty="0"/>
          </a:p>
          <a:p>
            <a:pPr marL="0" marR="0" lvl="0" indent="0" algn="l" defTabSz="6349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  <a:p>
            <a:pPr marL="0" marR="0" lvl="0" indent="0" algn="l" defTabSz="6349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Why was the NoSQL query frustrated at the restaurant? Because it had no table.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4439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CA4D8-79C4-C835-9AA3-8DB38A0CA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16A79A02-09D7-BD42-B55B-B69B2A7665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84150" y="685800"/>
            <a:ext cx="6491288" cy="3429000"/>
          </a:xfrm>
          <a:ln/>
        </p:spPr>
      </p:sp>
      <p:sp>
        <p:nvSpPr>
          <p:cNvPr id="16386" name="Rectangle 3">
            <a:extLst>
              <a:ext uri="{FF2B5EF4-FFF2-40B4-BE49-F238E27FC236}">
                <a16:creationId xmlns:a16="http://schemas.microsoft.com/office/drawing/2014/main" id="{71FE705A-AF8D-FB41-4828-235626A467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3633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2687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28E5C-3612-E732-9BAD-3673CF0DD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0A36FB-1A2D-3BC5-253B-C67C087CB3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5E9E81-EB12-60D1-2163-B4D95BFD28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4BEE26-1EB0-A6A7-6717-45A8ED71CB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9643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354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3004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7980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4211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9265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9244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8DA5D-D155-2E2E-0E07-DCEB12F67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F8C695-1ACC-A3A7-D663-6A609BE971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0C9F02-192F-8183-650B-096FCA3B4A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D74431-8F1E-A39B-8403-0EEAE610C6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9420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8FEDF-0454-FA1A-985D-4FB69A005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F5F2CE-6EB9-8EC7-53AE-B7FC47DF87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56CACE-240E-C11B-4CFD-58B4D110E3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797FA8-67E9-60D8-37EE-F7A074205D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6640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7325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9BBC7-80DE-8C22-2917-9BD56A04B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9E5E6A-3B1F-E56A-410C-5A4A2CB7D0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D49387-DA88-8289-1467-BBFD04202F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5771AB-513F-4A64-6CA4-2A64FE45D0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5917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1510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24444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8627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0139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62021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67701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0" dirty="0">
                <a:solidFill>
                  <a:srgbClr val="1C2B33"/>
                </a:solidFill>
                <a:effectLst/>
                <a:latin typeface="Optimistic Text"/>
              </a:rPr>
              <a:t> 0.0004% </a:t>
            </a:r>
          </a:p>
          <a:p>
            <a:r>
              <a:rPr lang="en-US" b="1" i="0" dirty="0">
                <a:solidFill>
                  <a:srgbClr val="1C2B33"/>
                </a:solidFill>
                <a:effectLst/>
                <a:latin typeface="Optimistic Text"/>
              </a:rPr>
              <a:t>4 in a million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2392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68605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09281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19744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02980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21791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12880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45738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88B10-4DA1-4CF1-8000-D8356D0F7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EF1351-263A-96B4-5DCF-D73D14D43F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27DBEA-0125-90D3-09EA-F46A8C48A6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831117-73ED-9F41-DA8F-C7D917861B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8714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6349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What does a photographer use to store their many photos of flowers? … A Bloom filter.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9C5403-D6CF-9147-BC21-EBC85D004347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254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1-background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984163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08" y="274640"/>
            <a:ext cx="11902149" cy="1122361"/>
          </a:xfrm>
        </p:spPr>
        <p:txBody>
          <a:bodyPr>
            <a:normAutofit/>
          </a:bodyPr>
          <a:lstStyle>
            <a:lvl1pPr algn="l">
              <a:defRPr sz="3900" b="0" i="0">
                <a:solidFill>
                  <a:schemeClr val="bg1"/>
                </a:solidFill>
                <a:latin typeface="Whitney-BlackSC"/>
                <a:cs typeface="Whitney-BlackSC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208" y="2006600"/>
            <a:ext cx="7033088" cy="4267200"/>
          </a:xfrm>
        </p:spPr>
        <p:txBody>
          <a:bodyPr>
            <a:normAutofit/>
          </a:bodyPr>
          <a:lstStyle>
            <a:lvl1pPr>
              <a:defRPr sz="2500">
                <a:latin typeface="Times New Roman"/>
                <a:cs typeface="Times New Roman"/>
              </a:defRPr>
            </a:lvl1pPr>
            <a:lvl2pPr marL="1031735" indent="-396821">
              <a:buFont typeface="Arial" pitchFamily="34" charset="0"/>
              <a:buChar char="•"/>
              <a:defRPr sz="2500">
                <a:latin typeface="Times New Roman"/>
                <a:cs typeface="Times New Roman"/>
              </a:defRPr>
            </a:lvl2pPr>
            <a:lvl3pPr>
              <a:defRPr sz="2500">
                <a:latin typeface="Times New Roman"/>
                <a:cs typeface="Times New Roman"/>
              </a:defRPr>
            </a:lvl3pPr>
            <a:lvl4pPr marL="2222198" indent="-317457">
              <a:buFont typeface="Arial" pitchFamily="34" charset="0"/>
              <a:buChar char="•"/>
              <a:defRPr sz="2500">
                <a:latin typeface="Times New Roman"/>
                <a:cs typeface="Times New Roman"/>
              </a:defRPr>
            </a:lvl4pPr>
            <a:lvl5pPr marL="2857111" indent="-317457">
              <a:buFont typeface="Arial" pitchFamily="34" charset="0"/>
              <a:buChar char="•"/>
              <a:defRPr sz="2500">
                <a:latin typeface="Times New Roman"/>
                <a:cs typeface="Times New Roman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90419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88329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3812" y="2130426"/>
            <a:ext cx="11036539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7625" y="3886200"/>
            <a:ext cx="9088914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634914" indent="0" algn="ctr">
              <a:buNone/>
              <a:defRPr/>
            </a:lvl2pPr>
            <a:lvl3pPr marL="1269827" indent="0" algn="ctr">
              <a:buNone/>
              <a:defRPr/>
            </a:lvl3pPr>
            <a:lvl4pPr marL="1904741" indent="0" algn="ctr">
              <a:buNone/>
              <a:defRPr/>
            </a:lvl4pPr>
            <a:lvl5pPr marL="2539655" indent="0" algn="ctr">
              <a:buNone/>
              <a:defRPr/>
            </a:lvl5pPr>
            <a:lvl6pPr marL="3174568" indent="0" algn="ctr">
              <a:buNone/>
              <a:defRPr/>
            </a:lvl6pPr>
            <a:lvl7pPr marL="3809482" indent="0" algn="ctr">
              <a:buNone/>
              <a:defRPr/>
            </a:lvl7pPr>
            <a:lvl8pPr marL="4444395" indent="0" algn="ctr">
              <a:buNone/>
              <a:defRPr/>
            </a:lvl8pPr>
            <a:lvl9pPr marL="507930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DDF8CD-1BBF-1047-9489-BFC9B18DC846}" type="datetime1">
              <a:rPr lang="en-US" smtClean="0"/>
              <a:t>9/28/26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A11911-0372-6942-A66F-79FD5E566A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39329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9208" y="274639"/>
            <a:ext cx="11685747" cy="1143000"/>
          </a:xfrm>
          <a:prstGeom prst="rect">
            <a:avLst/>
          </a:prstGeom>
        </p:spPr>
        <p:txBody>
          <a:bodyPr vert="horz" lIns="126983" tIns="63491" rIns="126983" bIns="63491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9208" y="1600201"/>
            <a:ext cx="11685747" cy="4525963"/>
          </a:xfrm>
          <a:prstGeom prst="rect">
            <a:avLst/>
          </a:prstGeom>
        </p:spPr>
        <p:txBody>
          <a:bodyPr vert="horz" lIns="126983" tIns="63491" rIns="126983" bIns="6349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9208" y="6356351"/>
            <a:ext cx="3029638" cy="365125"/>
          </a:xfrm>
          <a:prstGeom prst="rect">
            <a:avLst/>
          </a:prstGeom>
        </p:spPr>
        <p:txBody>
          <a:bodyPr vert="horz" lIns="126983" tIns="63491" rIns="126983" bIns="63491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5DB73-49A9-FA47-AA78-1E3FC74202E4}" type="datetime1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36256" y="6356351"/>
            <a:ext cx="4111652" cy="365125"/>
          </a:xfrm>
          <a:prstGeom prst="rect">
            <a:avLst/>
          </a:prstGeom>
        </p:spPr>
        <p:txBody>
          <a:bodyPr vert="horz" lIns="126983" tIns="63491" rIns="126983" bIns="63491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05317" y="6356351"/>
            <a:ext cx="3029638" cy="365125"/>
          </a:xfrm>
          <a:prstGeom prst="rect">
            <a:avLst/>
          </a:prstGeom>
        </p:spPr>
        <p:txBody>
          <a:bodyPr vert="horz" lIns="126983" tIns="63491" rIns="126983" bIns="63491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88952-07DD-45F2-92DF-2D7C6E70F1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420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</p:sldLayoutIdLst>
  <p:hf sldNum="0" hdr="0" ftr="0" dt="0"/>
  <p:txStyles>
    <p:titleStyle>
      <a:lvl1pPr algn="ctr" defTabSz="1269827" rtl="0" eaLnBrk="1" latinLnBrk="0" hangingPunct="1">
        <a:spcBef>
          <a:spcPct val="0"/>
        </a:spcBef>
        <a:buNone/>
        <a:defRPr sz="6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6185" indent="-476185" algn="l" defTabSz="1269827" rtl="0" eaLnBrk="1" latinLnBrk="0" hangingPunct="1">
        <a:spcBef>
          <a:spcPct val="20000"/>
        </a:spcBef>
        <a:buFont typeface="Arial" pitchFamily="34" charset="0"/>
        <a:buChar char="•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31735" indent="-396821" algn="l" defTabSz="1269827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587284" indent="-317457" algn="l" defTabSz="1269827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3pPr>
      <a:lvl4pPr marL="2222198" indent="-317457" algn="l" defTabSz="126982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57111" indent="-317457" algn="l" defTabSz="1269827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492025" indent="-317457" algn="l" defTabSz="1269827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26939" indent="-317457" algn="l" defTabSz="1269827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61852" indent="-317457" algn="l" defTabSz="1269827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396766" indent="-317457" algn="l" defTabSz="1269827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6982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4914" algn="l" defTabSz="126982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69827" algn="l" defTabSz="126982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04741" algn="l" defTabSz="126982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39655" algn="l" defTabSz="126982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74568" algn="l" defTabSz="126982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09482" algn="l" defTabSz="126982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44395" algn="l" defTabSz="126982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079309" algn="l" defTabSz="126982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llthingsdistributed.com/files/amazon-dynamo-sosp2007.pdf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github.com/apache/cassandra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2"/>
          <p:cNvSpPr>
            <a:spLocks noChangeArrowheads="1"/>
          </p:cNvSpPr>
          <p:nvPr/>
        </p:nvSpPr>
        <p:spPr bwMode="auto">
          <a:xfrm>
            <a:off x="853281" y="2082752"/>
            <a:ext cx="11036539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096" tIns="62047" rIns="124096" bIns="62047" anchor="ctr"/>
          <a:lstStyle/>
          <a:p>
            <a:pPr algn="ctr"/>
            <a:r>
              <a:rPr lang="en-US" sz="6000" dirty="0">
                <a:solidFill>
                  <a:schemeClr val="tx2"/>
                </a:solidFill>
              </a:rPr>
              <a:t>CS 425 / ECE 428 </a:t>
            </a:r>
          </a:p>
          <a:p>
            <a:pPr algn="ctr"/>
            <a:r>
              <a:rPr lang="en-US" sz="6000" dirty="0">
                <a:solidFill>
                  <a:schemeClr val="tx2"/>
                </a:solidFill>
              </a:rPr>
              <a:t>Distributed Systems</a:t>
            </a:r>
          </a:p>
          <a:p>
            <a:pPr algn="ctr"/>
            <a:r>
              <a:rPr lang="en-US" sz="6000" dirty="0">
                <a:solidFill>
                  <a:schemeClr val="tx2"/>
                </a:solidFill>
              </a:rPr>
              <a:t>Fall 2026</a:t>
            </a:r>
          </a:p>
        </p:txBody>
      </p:sp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1947624" y="4072371"/>
            <a:ext cx="9088914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096" tIns="62047" rIns="124096" bIns="62047"/>
          <a:lstStyle/>
          <a:p>
            <a:pPr algn="ctr">
              <a:spcBef>
                <a:spcPct val="20000"/>
              </a:spcBef>
            </a:pPr>
            <a:r>
              <a:rPr lang="en-US" sz="3700" dirty="0"/>
              <a:t>Aishwarya Ganesan</a:t>
            </a:r>
          </a:p>
          <a:p>
            <a:pPr algn="ctr">
              <a:spcBef>
                <a:spcPct val="20000"/>
              </a:spcBef>
            </a:pPr>
            <a:r>
              <a:rPr lang="en-US" sz="3700" dirty="0"/>
              <a:t>w/ </a:t>
            </a:r>
            <a:r>
              <a:rPr lang="en-US" sz="3600" dirty="0"/>
              <a:t>Ram Kesavan</a:t>
            </a:r>
            <a:endParaRPr lang="en-US" sz="3700" dirty="0"/>
          </a:p>
          <a:p>
            <a:pPr algn="ctr">
              <a:spcBef>
                <a:spcPct val="20000"/>
              </a:spcBef>
            </a:pPr>
            <a:r>
              <a:rPr lang="en-US" sz="3700" i="1" dirty="0"/>
              <a:t>Lecture 9-10: Key-Value/NoSQL Stores</a:t>
            </a:r>
          </a:p>
          <a:p>
            <a:pPr algn="ctr">
              <a:spcBef>
                <a:spcPct val="20000"/>
              </a:spcBef>
            </a:pPr>
            <a:r>
              <a:rPr lang="en-US" sz="3700" i="1" dirty="0"/>
              <a:t>Ack: Indranil Gupta</a:t>
            </a:r>
          </a:p>
        </p:txBody>
      </p:sp>
      <p:sp>
        <p:nvSpPr>
          <p:cNvPr id="4" name="Rectangle 3"/>
          <p:cNvSpPr/>
          <p:nvPr/>
        </p:nvSpPr>
        <p:spPr>
          <a:xfrm>
            <a:off x="10683081" y="6375209"/>
            <a:ext cx="20826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All slides © IG</a:t>
            </a:r>
          </a:p>
        </p:txBody>
      </p:sp>
    </p:spTree>
    <p:extLst>
      <p:ext uri="{BB962C8B-B14F-4D97-AF65-F5344CB8AC3E}">
        <p14:creationId xmlns:p14="http://schemas.microsoft.com/office/powerpoint/2010/main" val="2237338334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207" y="2006600"/>
            <a:ext cx="10719673" cy="4267200"/>
          </a:xfrm>
        </p:spPr>
        <p:txBody>
          <a:bodyPr>
            <a:normAutofit/>
          </a:bodyPr>
          <a:lstStyle/>
          <a:p>
            <a:r>
              <a:rPr lang="en-US" dirty="0"/>
              <a:t>HW2 Released, due on Sunday 10/4 in less than 2 weeks (start early, no extensions!)</a:t>
            </a:r>
          </a:p>
          <a:p>
            <a:r>
              <a:rPr lang="en-US" dirty="0"/>
              <a:t>MP2 is already out, due soon 9/27 (no extensions!) </a:t>
            </a:r>
          </a:p>
          <a:p>
            <a:r>
              <a:rPr lang="en-US" dirty="0"/>
              <a:t>MP1 grades released (see Piazza post)</a:t>
            </a:r>
          </a:p>
          <a:p>
            <a:r>
              <a:rPr lang="en-US" dirty="0"/>
              <a:t>HW1 being graded</a:t>
            </a:r>
          </a:p>
          <a:p>
            <a:r>
              <a:rPr lang="en-US" dirty="0"/>
              <a:t>In class midterm October 8</a:t>
            </a:r>
            <a:r>
              <a:rPr lang="en-US" baseline="30000" dirty="0"/>
              <a:t>th</a:t>
            </a:r>
            <a:endParaRPr lang="en-US" dirty="0"/>
          </a:p>
          <a:p>
            <a:pPr lvl="1"/>
            <a:r>
              <a:rPr lang="en-US" dirty="0"/>
              <a:t>Make sure you’re in class that day!</a:t>
            </a:r>
          </a:p>
          <a:p>
            <a:pPr lvl="1"/>
            <a:r>
              <a:rPr lang="en-US" dirty="0"/>
              <a:t>There will be two rooms, different buildings (will update on Piazza and course webpage soon)</a:t>
            </a:r>
          </a:p>
        </p:txBody>
      </p:sp>
    </p:spTree>
    <p:extLst>
      <p:ext uri="{BB962C8B-B14F-4D97-AF65-F5344CB8AC3E}">
        <p14:creationId xmlns:p14="http://schemas.microsoft.com/office/powerpoint/2010/main" val="798998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The Key-value Abstraction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(Business) Key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Value</a:t>
            </a:r>
          </a:p>
          <a:p>
            <a:r>
              <a:rPr lang="en-US" dirty="0"/>
              <a:t>(</a:t>
            </a:r>
            <a:r>
              <a:rPr lang="en-US" dirty="0" err="1"/>
              <a:t>twitter.com</a:t>
            </a:r>
            <a:r>
              <a:rPr lang="en-US" dirty="0"/>
              <a:t>) tweet id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information about tweet</a:t>
            </a:r>
          </a:p>
          <a:p>
            <a:r>
              <a:rPr lang="en-US" dirty="0"/>
              <a:t>(</a:t>
            </a:r>
            <a:r>
              <a:rPr lang="en-US" dirty="0" err="1"/>
              <a:t>amazon.com</a:t>
            </a:r>
            <a:r>
              <a:rPr lang="en-US" dirty="0"/>
              <a:t>) item number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information about it</a:t>
            </a:r>
          </a:p>
          <a:p>
            <a:r>
              <a:rPr lang="en-US" dirty="0"/>
              <a:t>(</a:t>
            </a:r>
            <a:r>
              <a:rPr lang="en-US" dirty="0" err="1"/>
              <a:t>kayak.com</a:t>
            </a:r>
            <a:r>
              <a:rPr lang="en-US" dirty="0"/>
              <a:t>) Flight number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information about flight, e.g., availability</a:t>
            </a:r>
          </a:p>
          <a:p>
            <a:r>
              <a:rPr lang="en-US" dirty="0"/>
              <a:t>(</a:t>
            </a:r>
            <a:r>
              <a:rPr lang="en-US" dirty="0" err="1"/>
              <a:t>yourbank.com</a:t>
            </a:r>
            <a:r>
              <a:rPr lang="en-US" dirty="0"/>
              <a:t>) Account number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information about it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1"/>
          <p:cNvSpPr txBox="1">
            <a:spLocks/>
          </p:cNvSpPr>
          <p:nvPr/>
        </p:nvSpPr>
        <p:spPr>
          <a:xfrm>
            <a:off x="12130881" y="6248400"/>
            <a:ext cx="533400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14CECF8-010E-F041-9C75-EBE094CC61E3}" type="slidenum">
              <a:rPr lang="en-US" smtClean="0"/>
              <a:pPr algn="r"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738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The Key-value Abstraction (2)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It’s a dictionary </a:t>
            </a:r>
            <a:r>
              <a:rPr lang="en-US" dirty="0" err="1"/>
              <a:t>datastructure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Insert, lookup, and delete by key</a:t>
            </a:r>
          </a:p>
          <a:p>
            <a:pPr lvl="1"/>
            <a:r>
              <a:rPr lang="en-US" dirty="0"/>
              <a:t>E.g., hash table, binary tree</a:t>
            </a:r>
          </a:p>
          <a:p>
            <a:r>
              <a:rPr lang="en-US" dirty="0"/>
              <a:t>But distributed.</a:t>
            </a:r>
          </a:p>
          <a:p>
            <a:r>
              <a:rPr lang="en-US" dirty="0"/>
              <a:t>Sound familiar? Remember Distributed Hash tables (DHT) in P2P systems?</a:t>
            </a:r>
          </a:p>
          <a:p>
            <a:r>
              <a:rPr lang="en-US" dirty="0"/>
              <a:t>It’s not surprising that key-value stores reuse many techniques from DHTs.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Slide Number Placeholder 1"/>
          <p:cNvSpPr txBox="1">
            <a:spLocks/>
          </p:cNvSpPr>
          <p:nvPr/>
        </p:nvSpPr>
        <p:spPr>
          <a:xfrm>
            <a:off x="12130881" y="6248400"/>
            <a:ext cx="533400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14CECF8-010E-F041-9C75-EBE094CC61E3}" type="slidenum">
              <a:rPr lang="en-US" smtClean="0"/>
              <a:pPr algn="r"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71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Isn’t that just a database?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Yes, sort of</a:t>
            </a:r>
          </a:p>
          <a:p>
            <a:r>
              <a:rPr lang="en-US" dirty="0"/>
              <a:t>Relational Database Management Systems (RDBMSs) have been around for ages</a:t>
            </a:r>
          </a:p>
          <a:p>
            <a:pPr lvl="1"/>
            <a:r>
              <a:rPr lang="en-US" dirty="0"/>
              <a:t>E.g., MySQL</a:t>
            </a:r>
          </a:p>
          <a:p>
            <a:r>
              <a:rPr lang="en-US" dirty="0"/>
              <a:t>Schema-based, i.e., structured tables</a:t>
            </a:r>
          </a:p>
          <a:p>
            <a:r>
              <a:rPr lang="en-US" dirty="0"/>
              <a:t>Each row (data item) in a table has a primary key that is unique within that table</a:t>
            </a:r>
          </a:p>
          <a:p>
            <a:r>
              <a:rPr lang="en-US" dirty="0"/>
              <a:t>Queried using SQL (Structured Query Language)</a:t>
            </a:r>
          </a:p>
          <a:p>
            <a:r>
              <a:rPr lang="en-US" dirty="0"/>
              <a:t>Supports joins</a:t>
            </a:r>
          </a:p>
          <a:p>
            <a:endParaRPr lang="en-US" dirty="0"/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2130881" y="6248400"/>
            <a:ext cx="533400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14CECF8-010E-F041-9C75-EBE094CC61E3}" type="slidenum">
              <a:rPr lang="en-US" smtClean="0"/>
              <a:pPr algn="r"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406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Relational Database Example</a:t>
            </a:r>
          </a:p>
        </p:txBody>
      </p:sp>
      <p:sp>
        <p:nvSpPr>
          <p:cNvPr id="25" name="TextBox 3"/>
          <p:cNvSpPr txBox="1">
            <a:spLocks noChangeArrowheads="1"/>
          </p:cNvSpPr>
          <p:nvPr/>
        </p:nvSpPr>
        <p:spPr bwMode="auto">
          <a:xfrm>
            <a:off x="5711229" y="2825955"/>
            <a:ext cx="3600252" cy="248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110" tIns="42055" rIns="84110" bIns="42055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Example SQL queries </a:t>
            </a:r>
          </a:p>
          <a:p>
            <a:pPr marL="315411" marR="0" lvl="0" indent="-315411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SELECT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zipcode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       FROM users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       WHERE name = </a:t>
            </a: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“</a:t>
            </a:r>
            <a:r>
              <a:rPr kumimoji="0" lang="en-US" altLang="ja-JP" sz="1200" b="0" i="0" u="none" strike="noStrike" kern="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Bob</a:t>
            </a: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”</a:t>
            </a:r>
            <a:endParaRPr kumimoji="0" lang="en-US" altLang="ja-JP" sz="1200" b="0" i="0" u="none" strike="noStrike" kern="0" cap="none" spc="0" normalizeH="0" baseline="0" noProof="0" dirty="0">
              <a:ln>
                <a:noFill/>
              </a:ln>
              <a:solidFill>
                <a:srgbClr val="000090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200" b="0" i="0" u="none" strike="noStrike" kern="0" cap="none" spc="0" normalizeH="0" baseline="0" noProof="0" dirty="0">
              <a:ln>
                <a:noFill/>
              </a:ln>
              <a:solidFill>
                <a:srgbClr val="000090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2.    SELECT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url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90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       FROM blog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       WHERE id = </a:t>
            </a:r>
            <a:r>
              <a:rPr kumimoji="0" lang="en-US" altLang="ja-JP" sz="1200" b="0" i="0" u="none" strike="noStrike" kern="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3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200" b="0" i="0" u="none" strike="noStrike" kern="0" cap="none" spc="0" normalizeH="0" baseline="0" noProof="0" dirty="0">
              <a:ln>
                <a:noFill/>
              </a:ln>
              <a:solidFill>
                <a:srgbClr val="000090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  <a:p>
            <a:pPr marL="315411" marR="0" lvl="0" indent="-315411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SELECT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users.zipcode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,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blog.num_posts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90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       FROM users JOIN blog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       ON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users.blog_url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 =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blog.url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90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rgbClr val="000090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96081" y="2133600"/>
            <a:ext cx="5315149" cy="2286076"/>
            <a:chOff x="396081" y="2133600"/>
            <a:chExt cx="5315149" cy="2286076"/>
          </a:xfrm>
        </p:grpSpPr>
        <p:grpSp>
          <p:nvGrpSpPr>
            <p:cNvPr id="26" name="Group 11"/>
            <p:cNvGrpSpPr>
              <a:grpSpLocks/>
            </p:cNvGrpSpPr>
            <p:nvPr/>
          </p:nvGrpSpPr>
          <p:grpSpPr bwMode="auto">
            <a:xfrm>
              <a:off x="396081" y="2133600"/>
              <a:ext cx="5315149" cy="1658197"/>
              <a:chOff x="228600" y="990600"/>
              <a:chExt cx="5715000" cy="1828800"/>
            </a:xfrm>
          </p:grpSpPr>
          <p:sp>
            <p:nvSpPr>
              <p:cNvPr id="27" name="Rectangle 1"/>
              <p:cNvSpPr>
                <a:spLocks noChangeArrowheads="1"/>
              </p:cNvSpPr>
              <p:nvPr/>
            </p:nvSpPr>
            <p:spPr bwMode="auto">
              <a:xfrm>
                <a:off x="228600" y="1295400"/>
                <a:ext cx="5715000" cy="1524000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 type="none" w="sm" len="sm"/>
                <a:tailEnd type="stealth" w="med" len="lg"/>
              </a:ln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user_id</a:t>
                </a: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	name 	</a:t>
                </a:r>
                <a:r>
                  <a:rPr kumimoji="0" lang="en-US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zipcode</a:t>
                </a: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 	</a:t>
                </a:r>
                <a:r>
                  <a:rPr kumimoji="0" lang="en-US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blog_url</a:t>
                </a: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		</a:t>
                </a:r>
                <a:r>
                  <a:rPr kumimoji="0" lang="en-US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blog_id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101	Alice   	12345   	</a:t>
                </a:r>
                <a:r>
                  <a:rPr kumimoji="0" lang="en-US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alice.net</a:t>
                </a: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		1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422 	Charlie 	45783  	</a:t>
                </a:r>
                <a:r>
                  <a:rPr kumimoji="0" lang="en-US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charlie.com</a:t>
                </a: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		3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555 	Bob     	99910  	</a:t>
                </a:r>
                <a:r>
                  <a:rPr kumimoji="0" lang="en-US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bob.blogspot.com</a:t>
                </a: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	2</a:t>
                </a:r>
              </a:p>
            </p:txBody>
          </p:sp>
          <p:sp>
            <p:nvSpPr>
              <p:cNvPr id="28" name="TextBox 4"/>
              <p:cNvSpPr txBox="1">
                <a:spLocks noChangeArrowheads="1"/>
              </p:cNvSpPr>
              <p:nvPr/>
            </p:nvSpPr>
            <p:spPr bwMode="auto">
              <a:xfrm>
                <a:off x="609600" y="990600"/>
                <a:ext cx="1218926" cy="3196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2pPr>
                <a:lvl3pPr marL="1143000" indent="-22860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3pPr>
                <a:lvl4pPr marL="1600200" indent="-22860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4pPr>
                <a:lvl5pPr marL="2057400" indent="-22860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>
                    <a:ln>
                      <a:noFill/>
                    </a:ln>
                    <a:solidFill>
                      <a:srgbClr val="FA0000"/>
                    </a:solidFill>
                    <a:effectLst/>
                    <a:uLnTx/>
                    <a:uFillTx/>
                    <a:latin typeface="Helvetica" charset="0"/>
                    <a:ea typeface="ＭＳ Ｐゴシック" charset="0"/>
                    <a:cs typeface="ＭＳ Ｐゴシック" charset="0"/>
                  </a:rPr>
                  <a:t>users table</a:t>
                </a:r>
              </a:p>
            </p:txBody>
          </p:sp>
          <p:cxnSp>
            <p:nvCxnSpPr>
              <p:cNvPr id="29" name="Straight Connector 6"/>
              <p:cNvCxnSpPr>
                <a:cxnSpLocks noChangeShapeType="1"/>
              </p:cNvCxnSpPr>
              <p:nvPr/>
            </p:nvCxnSpPr>
            <p:spPr bwMode="auto">
              <a:xfrm>
                <a:off x="1066800" y="1295400"/>
                <a:ext cx="0" cy="15240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med" len="lg"/>
              </a:ln>
            </p:spPr>
          </p:cxnSp>
          <p:cxnSp>
            <p:nvCxnSpPr>
              <p:cNvPr id="30" name="Straight Connector 13"/>
              <p:cNvCxnSpPr>
                <a:cxnSpLocks noChangeShapeType="1"/>
              </p:cNvCxnSpPr>
              <p:nvPr/>
            </p:nvCxnSpPr>
            <p:spPr bwMode="auto">
              <a:xfrm>
                <a:off x="1981200" y="1295400"/>
                <a:ext cx="0" cy="15240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med" len="lg"/>
              </a:ln>
            </p:spPr>
          </p:cxnSp>
          <p:cxnSp>
            <p:nvCxnSpPr>
              <p:cNvPr id="31" name="Straight Connector 14"/>
              <p:cNvCxnSpPr>
                <a:cxnSpLocks noChangeShapeType="1"/>
              </p:cNvCxnSpPr>
              <p:nvPr/>
            </p:nvCxnSpPr>
            <p:spPr bwMode="auto">
              <a:xfrm>
                <a:off x="2895600" y="1295400"/>
                <a:ext cx="0" cy="15240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med" len="lg"/>
              </a:ln>
            </p:spPr>
          </p:cxnSp>
          <p:cxnSp>
            <p:nvCxnSpPr>
              <p:cNvPr id="32" name="Straight Connector 15"/>
              <p:cNvCxnSpPr>
                <a:cxnSpLocks noChangeShapeType="1"/>
              </p:cNvCxnSpPr>
              <p:nvPr/>
            </p:nvCxnSpPr>
            <p:spPr bwMode="auto">
              <a:xfrm>
                <a:off x="228600" y="1676400"/>
                <a:ext cx="571500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med" len="lg"/>
              </a:ln>
            </p:spPr>
          </p:cxnSp>
        </p:grpSp>
        <p:sp>
          <p:nvSpPr>
            <p:cNvPr id="40" name="TextBox 7"/>
            <p:cNvSpPr txBox="1">
              <a:spLocks noChangeArrowheads="1"/>
            </p:cNvSpPr>
            <p:nvPr/>
          </p:nvSpPr>
          <p:spPr bwMode="auto">
            <a:xfrm>
              <a:off x="396082" y="4137255"/>
              <a:ext cx="1207281" cy="282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4110" tIns="42055" rIns="84110" bIns="42055">
              <a:spAutoFit/>
            </a:bodyPr>
            <a:lstStyle>
              <a:lvl1pPr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2pPr>
              <a:lvl3pPr marL="11430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3pPr>
              <a:lvl4pPr marL="16002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4pPr>
              <a:lvl5pPr marL="20574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  <a:cs typeface="ＭＳ Ｐゴシック" charset="0"/>
                </a:rPr>
                <a:t>Primary keys</a:t>
              </a:r>
            </a:p>
          </p:txBody>
        </p:sp>
        <p:cxnSp>
          <p:nvCxnSpPr>
            <p:cNvPr id="41" name="Straight Arrow Connector 9"/>
            <p:cNvCxnSpPr>
              <a:cxnSpLocks noChangeShapeType="1"/>
            </p:cNvCxnSpPr>
            <p:nvPr/>
          </p:nvCxnSpPr>
          <p:spPr bwMode="auto">
            <a:xfrm flipV="1">
              <a:off x="608686" y="3860887"/>
              <a:ext cx="0" cy="207275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arrow" w="med" len="med"/>
            </a:ln>
          </p:spPr>
        </p:cxnSp>
        <p:cxnSp>
          <p:nvCxnSpPr>
            <p:cNvPr id="42" name="Straight Connector 27"/>
            <p:cNvCxnSpPr>
              <a:cxnSpLocks noChangeShapeType="1"/>
            </p:cNvCxnSpPr>
            <p:nvPr/>
          </p:nvCxnSpPr>
          <p:spPr bwMode="auto">
            <a:xfrm>
              <a:off x="4506462" y="2409966"/>
              <a:ext cx="0" cy="138183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med" len="lg"/>
            </a:ln>
          </p:spPr>
        </p:cxnSp>
      </p:grpSp>
      <p:grpSp>
        <p:nvGrpSpPr>
          <p:cNvPr id="4" name="Group 3"/>
          <p:cNvGrpSpPr/>
          <p:nvPr/>
        </p:nvGrpSpPr>
        <p:grpSpPr>
          <a:xfrm>
            <a:off x="396081" y="3810000"/>
            <a:ext cx="5562600" cy="2607275"/>
            <a:chOff x="396081" y="3810000"/>
            <a:chExt cx="5562600" cy="2607275"/>
          </a:xfrm>
        </p:grpSpPr>
        <p:grpSp>
          <p:nvGrpSpPr>
            <p:cNvPr id="33" name="Group 3"/>
            <p:cNvGrpSpPr>
              <a:grpSpLocks/>
            </p:cNvGrpSpPr>
            <p:nvPr/>
          </p:nvGrpSpPr>
          <p:grpSpPr bwMode="auto">
            <a:xfrm>
              <a:off x="396081" y="4759078"/>
              <a:ext cx="5562600" cy="1658197"/>
              <a:chOff x="762000" y="3048000"/>
              <a:chExt cx="5981066" cy="1828800"/>
            </a:xfrm>
          </p:grpSpPr>
          <p:sp>
            <p:nvSpPr>
              <p:cNvPr id="34" name="Rectangle 33"/>
              <p:cNvSpPr/>
              <p:nvPr/>
            </p:nvSpPr>
            <p:spPr bwMode="auto">
              <a:xfrm>
                <a:off x="762000" y="3352800"/>
                <a:ext cx="5943600" cy="1524000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round/>
                <a:headEnd type="none" w="sm" len="sm"/>
                <a:tailEnd type="stealth" w="med" len="lg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-107" charset="0"/>
                  </a:rPr>
                  <a:t>id 	</a:t>
                </a:r>
                <a:r>
                  <a:rPr kumimoji="0" lang="en-US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-107" charset="0"/>
                  </a:rPr>
                  <a:t>url</a:t>
                </a: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-107" charset="0"/>
                  </a:rPr>
                  <a:t>		</a:t>
                </a:r>
                <a:r>
                  <a:rPr kumimoji="0" lang="en-US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-107" charset="0"/>
                  </a:rPr>
                  <a:t>last_updated</a:t>
                </a: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-107" charset="0"/>
                  </a:rPr>
                  <a:t>   	</a:t>
                </a:r>
                <a:r>
                  <a:rPr kumimoji="0" lang="en-US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-107" charset="0"/>
                  </a:rPr>
                  <a:t>num_posts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-107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-107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-107" charset="0"/>
                  </a:rPr>
                  <a:t>1 	</a:t>
                </a:r>
                <a:r>
                  <a:rPr kumimoji="0" lang="en-US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-107" charset="0"/>
                  </a:rPr>
                  <a:t>alice.net</a:t>
                </a: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-107" charset="0"/>
                  </a:rPr>
                  <a:t>		5/2/14		332</a:t>
                </a:r>
              </a:p>
              <a:p>
                <a:pPr marL="315411" marR="0" lvl="0" indent="-315411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lain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-107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-107" charset="0"/>
                  </a:rPr>
                  <a:t>2	</a:t>
                </a:r>
                <a:r>
                  <a:rPr kumimoji="0" lang="en-US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-107" charset="0"/>
                  </a:rPr>
                  <a:t>bob.blogspot.com</a:t>
                </a: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-107" charset="0"/>
                  </a:rPr>
                  <a:t>     	4/2/13		10003</a:t>
                </a:r>
              </a:p>
              <a:p>
                <a:pPr marL="315411" marR="0" lvl="0" indent="-315411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lain" startAt="3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-107" charset="0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-107" charset="0"/>
                  </a:rPr>
                  <a:t>3 	</a:t>
                </a:r>
                <a:r>
                  <a:rPr kumimoji="0" lang="en-US" sz="12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-107" charset="0"/>
                  </a:rPr>
                  <a:t>charlie.com</a:t>
                </a: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Helvetica" pitchFamily="-107" charset="0"/>
                  </a:rPr>
                  <a:t>		6/15/14		7</a:t>
                </a:r>
              </a:p>
              <a:p>
                <a:pPr marL="315411" marR="0" lvl="0" indent="-315411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lain" startAt="3"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-107" charset="0"/>
                </a:endParaRPr>
              </a:p>
            </p:txBody>
          </p:sp>
          <p:sp>
            <p:nvSpPr>
              <p:cNvPr id="35" name="TextBox 21"/>
              <p:cNvSpPr txBox="1">
                <a:spLocks noChangeArrowheads="1"/>
              </p:cNvSpPr>
              <p:nvPr/>
            </p:nvSpPr>
            <p:spPr bwMode="auto">
              <a:xfrm>
                <a:off x="1143000" y="3048000"/>
                <a:ext cx="1110138" cy="3196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2pPr>
                <a:lvl3pPr marL="1143000" indent="-22860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3pPr>
                <a:lvl4pPr marL="1600200" indent="-22860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4pPr>
                <a:lvl5pPr marL="2057400" indent="-228600"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Helvetica" charset="0"/>
                    <a:ea typeface="ＭＳ Ｐゴシック" charset="0"/>
                    <a:cs typeface="ＭＳ Ｐゴシック" charset="0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>
                    <a:ln>
                      <a:noFill/>
                    </a:ln>
                    <a:solidFill>
                      <a:srgbClr val="FA0000"/>
                    </a:solidFill>
                    <a:effectLst/>
                    <a:uLnTx/>
                    <a:uFillTx/>
                    <a:latin typeface="Helvetica" charset="0"/>
                    <a:ea typeface="ＭＳ Ｐゴシック" charset="0"/>
                    <a:cs typeface="ＭＳ Ｐゴシック" charset="0"/>
                  </a:rPr>
                  <a:t>blog table</a:t>
                </a:r>
              </a:p>
            </p:txBody>
          </p:sp>
          <p:cxnSp>
            <p:nvCxnSpPr>
              <p:cNvPr id="36" name="Straight Connector 22"/>
              <p:cNvCxnSpPr>
                <a:cxnSpLocks noChangeShapeType="1"/>
              </p:cNvCxnSpPr>
              <p:nvPr/>
            </p:nvCxnSpPr>
            <p:spPr bwMode="auto">
              <a:xfrm>
                <a:off x="762000" y="3733800"/>
                <a:ext cx="5981066" cy="32312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med" len="lg"/>
              </a:ln>
            </p:spPr>
          </p:cxnSp>
          <p:cxnSp>
            <p:nvCxnSpPr>
              <p:cNvPr id="37" name="Straight Connector 24"/>
              <p:cNvCxnSpPr>
                <a:cxnSpLocks noChangeShapeType="1"/>
              </p:cNvCxnSpPr>
              <p:nvPr/>
            </p:nvCxnSpPr>
            <p:spPr bwMode="auto">
              <a:xfrm>
                <a:off x="1600200" y="3352800"/>
                <a:ext cx="0" cy="15240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med" len="lg"/>
              </a:ln>
            </p:spPr>
          </p:cxnSp>
          <p:cxnSp>
            <p:nvCxnSpPr>
              <p:cNvPr id="38" name="Straight Connector 25"/>
              <p:cNvCxnSpPr>
                <a:cxnSpLocks noChangeShapeType="1"/>
              </p:cNvCxnSpPr>
              <p:nvPr/>
            </p:nvCxnSpPr>
            <p:spPr bwMode="auto">
              <a:xfrm>
                <a:off x="5029200" y="3352800"/>
                <a:ext cx="0" cy="15240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med" len="lg"/>
              </a:ln>
            </p:spPr>
          </p:cxnSp>
          <p:cxnSp>
            <p:nvCxnSpPr>
              <p:cNvPr id="39" name="Straight Connector 26"/>
              <p:cNvCxnSpPr>
                <a:cxnSpLocks noChangeShapeType="1"/>
              </p:cNvCxnSpPr>
              <p:nvPr/>
            </p:nvCxnSpPr>
            <p:spPr bwMode="auto">
              <a:xfrm>
                <a:off x="3429000" y="3352800"/>
                <a:ext cx="0" cy="152400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sm" len="sm"/>
                <a:tailEnd type="none" w="med" len="lg"/>
              </a:ln>
            </p:spPr>
          </p:cxnSp>
        </p:grpSp>
        <p:sp>
          <p:nvSpPr>
            <p:cNvPr id="43" name="TextBox 28"/>
            <p:cNvSpPr txBox="1">
              <a:spLocks noChangeArrowheads="1"/>
            </p:cNvSpPr>
            <p:nvPr/>
          </p:nvSpPr>
          <p:spPr bwMode="auto">
            <a:xfrm>
              <a:off x="4293857" y="4086368"/>
              <a:ext cx="1197638" cy="2824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84110" tIns="42055" rIns="84110" bIns="42055">
              <a:spAutoFit/>
            </a:bodyPr>
            <a:lstStyle>
              <a:lvl1pPr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2pPr>
              <a:lvl3pPr marL="11430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3pPr>
              <a:lvl4pPr marL="16002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4pPr>
              <a:lvl5pPr marL="20574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  <a:cs typeface="ＭＳ Ｐゴシック" charset="0"/>
                </a:rPr>
                <a:t>Foreign keys</a:t>
              </a:r>
            </a:p>
          </p:txBody>
        </p:sp>
        <p:cxnSp>
          <p:nvCxnSpPr>
            <p:cNvPr id="44" name="Straight Arrow Connector 29"/>
            <p:cNvCxnSpPr>
              <a:cxnSpLocks noChangeShapeType="1"/>
            </p:cNvCxnSpPr>
            <p:nvPr/>
          </p:nvCxnSpPr>
          <p:spPr bwMode="auto">
            <a:xfrm flipV="1">
              <a:off x="4789936" y="3810000"/>
              <a:ext cx="0" cy="207275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arrow" w="med" len="med"/>
            </a:ln>
          </p:spPr>
        </p:cxnSp>
        <p:cxnSp>
          <p:nvCxnSpPr>
            <p:cNvPr id="45" name="Straight Arrow Connector 30"/>
            <p:cNvCxnSpPr>
              <a:cxnSpLocks noChangeShapeType="1"/>
            </p:cNvCxnSpPr>
            <p:nvPr/>
          </p:nvCxnSpPr>
          <p:spPr bwMode="auto">
            <a:xfrm>
              <a:off x="608686" y="4413620"/>
              <a:ext cx="0" cy="414549"/>
            </a:xfrm>
            <a:prstGeom prst="straightConnector1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arrow" w="med" len="med"/>
            </a:ln>
          </p:spPr>
        </p:cxnSp>
      </p:grpSp>
      <p:sp>
        <p:nvSpPr>
          <p:cNvPr id="46" name="Slide Number Placeholder 1"/>
          <p:cNvSpPr txBox="1">
            <a:spLocks/>
          </p:cNvSpPr>
          <p:nvPr/>
        </p:nvSpPr>
        <p:spPr>
          <a:xfrm>
            <a:off x="12130881" y="6248400"/>
            <a:ext cx="533400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14CECF8-010E-F041-9C75-EBE094CC61E3}" type="slidenum">
              <a:rPr lang="en-US" smtClean="0"/>
              <a:pPr algn="r">
                <a:defRPr/>
              </a:pPr>
              <a:t>6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75395E4-F477-7D8B-B65C-AB708E40F7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822647"/>
              </p:ext>
            </p:extLst>
          </p:nvPr>
        </p:nvGraphicFramePr>
        <p:xfrm>
          <a:off x="9176663" y="3552084"/>
          <a:ext cx="3487618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43809">
                  <a:extLst>
                    <a:ext uri="{9D8B030D-6E8A-4147-A177-3AD203B41FA5}">
                      <a16:colId xmlns:a16="http://schemas.microsoft.com/office/drawing/2014/main" val="4283072480"/>
                    </a:ext>
                  </a:extLst>
                </a:gridCol>
                <a:gridCol w="1743809">
                  <a:extLst>
                    <a:ext uri="{9D8B030D-6E8A-4147-A177-3AD203B41FA5}">
                      <a16:colId xmlns:a16="http://schemas.microsoft.com/office/drawing/2014/main" val="3504696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ＭＳ Ｐゴシック" charset="0"/>
                          <a:cs typeface="Times New Roman" panose="02020603050405020304" pitchFamily="18" charset="0"/>
                        </a:rPr>
                        <a:t>users.zipcode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0" cap="none" spc="0" normalizeH="0" baseline="0" noProof="0" dirty="0" err="1">
                          <a:ln>
                            <a:noFill/>
                          </a:ln>
                          <a:solidFill>
                            <a:srgbClr val="00009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ＭＳ Ｐゴシック" charset="0"/>
                          <a:cs typeface="Times New Roman" panose="02020603050405020304" pitchFamily="18" charset="0"/>
                        </a:rPr>
                        <a:t>blog.num_posts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955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12345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332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591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45783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533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99910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10003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2145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1472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Mismatch with today’s workloads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Data: Large and unstructured</a:t>
            </a:r>
          </a:p>
          <a:p>
            <a:r>
              <a:rPr lang="en-US" dirty="0"/>
              <a:t>Lots of random reads and writes</a:t>
            </a:r>
          </a:p>
          <a:p>
            <a:r>
              <a:rPr lang="en-US" dirty="0"/>
              <a:t>Sometimes write-heavy</a:t>
            </a:r>
          </a:p>
          <a:p>
            <a:r>
              <a:rPr lang="en-US" dirty="0"/>
              <a:t>Foreign keys rarely needed</a:t>
            </a:r>
          </a:p>
          <a:p>
            <a:r>
              <a:rPr lang="en-US" dirty="0"/>
              <a:t>Joins infrequent</a:t>
            </a:r>
          </a:p>
          <a:p>
            <a:endParaRPr lang="en-US" dirty="0"/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2130881" y="6248400"/>
            <a:ext cx="533400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14CECF8-010E-F041-9C75-EBE094CC61E3}" type="slidenum">
              <a:rPr lang="en-US" smtClean="0"/>
              <a:pPr algn="r"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390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Needs of Today’s Workloads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Speed</a:t>
            </a:r>
          </a:p>
          <a:p>
            <a:r>
              <a:rPr lang="en-US" dirty="0"/>
              <a:t>Avoid Single point of Failure (</a:t>
            </a:r>
            <a:r>
              <a:rPr lang="en-US" dirty="0" err="1"/>
              <a:t>SPoF</a:t>
            </a:r>
            <a:r>
              <a:rPr lang="en-US" dirty="0"/>
              <a:t>)</a:t>
            </a:r>
          </a:p>
          <a:p>
            <a:r>
              <a:rPr lang="en-US" dirty="0"/>
              <a:t>Low TCO (Total cost of operation/ownership) </a:t>
            </a:r>
          </a:p>
          <a:p>
            <a:r>
              <a:rPr lang="en-US" dirty="0"/>
              <a:t>Fewer system administrators</a:t>
            </a:r>
          </a:p>
          <a:p>
            <a:r>
              <a:rPr lang="en-US" dirty="0"/>
              <a:t>Incremental Scalability</a:t>
            </a:r>
          </a:p>
          <a:p>
            <a:r>
              <a:rPr lang="en-US" dirty="0"/>
              <a:t>Scale out, not up</a:t>
            </a:r>
          </a:p>
          <a:p>
            <a:pPr lvl="1"/>
            <a:r>
              <a:rPr lang="en-US" dirty="0"/>
              <a:t>What?</a:t>
            </a:r>
          </a:p>
          <a:p>
            <a:endParaRPr lang="en-US" dirty="0"/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2130881" y="6248400"/>
            <a:ext cx="533400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14CECF8-010E-F041-9C75-EBE094CC61E3}" type="slidenum">
              <a:rPr lang="en-US" smtClean="0"/>
              <a:pPr algn="r"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410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Scale out, not Scale 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207" y="2006600"/>
            <a:ext cx="7671673" cy="47752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Scale up = grow your cluster capacity by replacing with more powerful machines</a:t>
            </a:r>
          </a:p>
          <a:p>
            <a:pPr lvl="1"/>
            <a:r>
              <a:rPr lang="en-US" dirty="0"/>
              <a:t>Traditional approach</a:t>
            </a:r>
          </a:p>
          <a:p>
            <a:pPr lvl="1"/>
            <a:r>
              <a:rPr lang="en-US" dirty="0"/>
              <a:t>Not cost-effective, as you’re buying above the sweet spot on the price curve</a:t>
            </a:r>
          </a:p>
          <a:p>
            <a:pPr lvl="1"/>
            <a:r>
              <a:rPr lang="en-US" dirty="0"/>
              <a:t>And you need to replace machines often</a:t>
            </a:r>
          </a:p>
          <a:p>
            <a:r>
              <a:rPr lang="en-US" dirty="0"/>
              <a:t>Scale out = incrementally grow your cluster capacity by adding more COTS machines (Components Off the Shelf)</a:t>
            </a:r>
          </a:p>
          <a:p>
            <a:pPr lvl="1"/>
            <a:r>
              <a:rPr lang="en-US" dirty="0"/>
              <a:t>Cheaper</a:t>
            </a:r>
          </a:p>
          <a:p>
            <a:pPr lvl="1"/>
            <a:r>
              <a:rPr lang="en-US" dirty="0"/>
              <a:t>Over a long duration, phase in a few newer (faster) machines as you phase out a few older machines</a:t>
            </a:r>
          </a:p>
          <a:p>
            <a:pPr lvl="1"/>
            <a:r>
              <a:rPr lang="en-US" dirty="0"/>
              <a:t>Used by most companies who run datacenters and clouds today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2130881" y="6248400"/>
            <a:ext cx="533400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14CECF8-010E-F041-9C75-EBE094CC61E3}" type="slidenum">
              <a:rPr lang="en-US" smtClean="0"/>
              <a:pPr algn="r"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433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Key-value/NoSQL Data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/>
              <a:t>NoSQL</a:t>
            </a:r>
            <a:r>
              <a:rPr lang="en-US" dirty="0"/>
              <a:t> = “Not Only SQL”</a:t>
            </a:r>
            <a:endParaRPr lang="en-US" altLang="ja-JP" dirty="0"/>
          </a:p>
          <a:p>
            <a:r>
              <a:rPr lang="en-US" altLang="ja-JP" dirty="0"/>
              <a:t>Necessary API operations: </a:t>
            </a:r>
            <a:r>
              <a:rPr lang="en-US" altLang="ja-JP" dirty="0">
                <a:solidFill>
                  <a:srgbClr val="FF0000"/>
                </a:solidFill>
              </a:rPr>
              <a:t>get(key) and put(key, value)</a:t>
            </a:r>
          </a:p>
          <a:p>
            <a:pPr lvl="1"/>
            <a:r>
              <a:rPr lang="en-US" altLang="ja-JP" dirty="0"/>
              <a:t>And some extended operations, e.g., “CQL” in Cassandra key-value store</a:t>
            </a:r>
          </a:p>
          <a:p>
            <a:endParaRPr lang="en-US" dirty="0"/>
          </a:p>
          <a:p>
            <a:r>
              <a:rPr lang="en-US" dirty="0"/>
              <a:t>Tables</a:t>
            </a:r>
          </a:p>
          <a:p>
            <a:pPr lvl="1"/>
            <a:r>
              <a:rPr lang="en-US" dirty="0"/>
              <a:t>“Column families”</a:t>
            </a:r>
            <a:r>
              <a:rPr lang="en-US" altLang="ja-JP" dirty="0"/>
              <a:t> in Cassandra, </a:t>
            </a:r>
            <a:r>
              <a:rPr lang="en-US" dirty="0"/>
              <a:t>“</a:t>
            </a:r>
            <a:r>
              <a:rPr lang="en-US" altLang="ja-JP" dirty="0"/>
              <a:t>Table</a:t>
            </a:r>
            <a:r>
              <a:rPr lang="en-US" dirty="0"/>
              <a:t>”</a:t>
            </a:r>
            <a:r>
              <a:rPr lang="en-US" altLang="ja-JP" dirty="0"/>
              <a:t> in </a:t>
            </a:r>
            <a:r>
              <a:rPr lang="en-US" altLang="ja-JP" dirty="0" err="1"/>
              <a:t>HBase</a:t>
            </a:r>
            <a:r>
              <a:rPr lang="en-US" altLang="ja-JP" dirty="0"/>
              <a:t>, </a:t>
            </a:r>
            <a:r>
              <a:rPr lang="en-US" dirty="0"/>
              <a:t>“</a:t>
            </a:r>
            <a:r>
              <a:rPr lang="en-US" altLang="ja-JP" dirty="0"/>
              <a:t>Collection</a:t>
            </a:r>
            <a:r>
              <a:rPr lang="en-US" dirty="0"/>
              <a:t>”</a:t>
            </a:r>
            <a:r>
              <a:rPr lang="en-US" altLang="ja-JP" dirty="0"/>
              <a:t> in </a:t>
            </a:r>
            <a:r>
              <a:rPr lang="en-US" altLang="ja-JP" dirty="0" err="1"/>
              <a:t>MongoDB</a:t>
            </a:r>
            <a:endParaRPr lang="en-US" altLang="ja-JP" dirty="0"/>
          </a:p>
          <a:p>
            <a:pPr lvl="1"/>
            <a:r>
              <a:rPr lang="en-US" dirty="0"/>
              <a:t>but … </a:t>
            </a:r>
          </a:p>
          <a:p>
            <a:pPr lvl="1"/>
            <a:r>
              <a:rPr lang="en-US" dirty="0"/>
              <a:t>May be unstructured: May not have schemas </a:t>
            </a:r>
          </a:p>
          <a:p>
            <a:pPr lvl="2"/>
            <a:r>
              <a:rPr lang="en-US" dirty="0"/>
              <a:t>Some columns may be missing from some rows</a:t>
            </a:r>
          </a:p>
          <a:p>
            <a:pPr lvl="1"/>
            <a:r>
              <a:rPr lang="en-US" dirty="0"/>
              <a:t>Don’t always support joins or have foreign keys</a:t>
            </a:r>
          </a:p>
          <a:p>
            <a:pPr lvl="1"/>
            <a:r>
              <a:rPr lang="en-US" dirty="0"/>
              <a:t>Can have index tables, just like RDBMSs</a:t>
            </a:r>
          </a:p>
          <a:p>
            <a:pPr lvl="2"/>
            <a:endParaRPr lang="en-US" altLang="ja-JP" dirty="0"/>
          </a:p>
          <a:p>
            <a:endParaRPr lang="en-US" dirty="0"/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2130881" y="6248400"/>
            <a:ext cx="533400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14CECF8-010E-F041-9C75-EBE094CC61E3}" type="slidenum">
              <a:rPr lang="en-US" smtClean="0"/>
              <a:pPr algn="r"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8322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Key-value/</a:t>
            </a:r>
            <a:r>
              <a:rPr lang="en-US" dirty="0" err="1"/>
              <a:t>NoSQL</a:t>
            </a:r>
            <a:r>
              <a:rPr lang="en-US" dirty="0"/>
              <a:t> Data Model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208" y="2006600"/>
            <a:ext cx="2490073" cy="42672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Unstructured</a:t>
            </a:r>
          </a:p>
          <a:p>
            <a:endParaRPr lang="en-US" dirty="0"/>
          </a:p>
          <a:p>
            <a:r>
              <a:rPr lang="en-US" dirty="0"/>
              <a:t>Columns Missing from some Rows</a:t>
            </a:r>
          </a:p>
          <a:p>
            <a:endParaRPr lang="en-US" dirty="0"/>
          </a:p>
          <a:p>
            <a:r>
              <a:rPr lang="en-US" dirty="0"/>
              <a:t>No schema imposed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No foreign keys, joins may not be supported</a:t>
            </a:r>
          </a:p>
          <a:p>
            <a:endParaRPr lang="en-US" dirty="0"/>
          </a:p>
        </p:txBody>
      </p:sp>
      <p:grpSp>
        <p:nvGrpSpPr>
          <p:cNvPr id="32" name="Group 9"/>
          <p:cNvGrpSpPr>
            <a:grpSpLocks/>
          </p:cNvGrpSpPr>
          <p:nvPr/>
        </p:nvGrpSpPr>
        <p:grpSpPr bwMode="auto">
          <a:xfrm>
            <a:off x="3748881" y="2209800"/>
            <a:ext cx="4039513" cy="1658197"/>
            <a:chOff x="3352800" y="1143000"/>
            <a:chExt cx="4343400" cy="1828800"/>
          </a:xfrm>
        </p:grpSpPr>
        <p:sp>
          <p:nvSpPr>
            <p:cNvPr id="33" name="Rectangle 11"/>
            <p:cNvSpPr>
              <a:spLocks noChangeArrowheads="1"/>
            </p:cNvSpPr>
            <p:nvPr/>
          </p:nvSpPr>
          <p:spPr bwMode="auto">
            <a:xfrm>
              <a:off x="3352800" y="1447800"/>
              <a:ext cx="4343400" cy="152400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 type="none" w="sm" len="sm"/>
              <a:tailEnd type="stealth" w="med" len="lg"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user_id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 	name 	</a:t>
              </a: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zipcode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 	</a:t>
              </a: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blog_url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		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101	Alice   	12345   	</a:t>
              </a: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alice.net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	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422 	Charlie 		</a:t>
              </a: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charlie.com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		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555 		99910  </a:t>
              </a:r>
              <a:r>
                <a:rPr lang="en-US" sz="1200" kern="0" dirty="0">
                  <a:solidFill>
                    <a:srgbClr val="000000"/>
                  </a:solidFill>
                </a:rPr>
                <a:t>   </a:t>
              </a: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bob.blogspot.com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rPr>
                <a:t>	</a:t>
              </a:r>
            </a:p>
          </p:txBody>
        </p:sp>
        <p:sp>
          <p:nvSpPr>
            <p:cNvPr id="34" name="TextBox 12"/>
            <p:cNvSpPr txBox="1">
              <a:spLocks noChangeArrowheads="1"/>
            </p:cNvSpPr>
            <p:nvPr/>
          </p:nvSpPr>
          <p:spPr bwMode="auto">
            <a:xfrm>
              <a:off x="3733799" y="1143000"/>
              <a:ext cx="1218926" cy="319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2pPr>
              <a:lvl3pPr marL="11430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3pPr>
              <a:lvl4pPr marL="16002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4pPr>
              <a:lvl5pPr marL="20574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FA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  <a:cs typeface="ＭＳ Ｐゴシック" charset="0"/>
                </a:rPr>
                <a:t>users table</a:t>
              </a:r>
            </a:p>
          </p:txBody>
        </p:sp>
        <p:cxnSp>
          <p:nvCxnSpPr>
            <p:cNvPr id="35" name="Straight Connector 13"/>
            <p:cNvCxnSpPr>
              <a:cxnSpLocks noChangeShapeType="1"/>
            </p:cNvCxnSpPr>
            <p:nvPr/>
          </p:nvCxnSpPr>
          <p:spPr bwMode="auto">
            <a:xfrm>
              <a:off x="4191000" y="1447800"/>
              <a:ext cx="0" cy="15240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med" len="lg"/>
            </a:ln>
          </p:spPr>
        </p:cxnSp>
        <p:cxnSp>
          <p:nvCxnSpPr>
            <p:cNvPr id="36" name="Straight Connector 14"/>
            <p:cNvCxnSpPr>
              <a:cxnSpLocks noChangeShapeType="1"/>
            </p:cNvCxnSpPr>
            <p:nvPr/>
          </p:nvCxnSpPr>
          <p:spPr bwMode="auto">
            <a:xfrm>
              <a:off x="5105400" y="1447800"/>
              <a:ext cx="0" cy="15240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med" len="lg"/>
            </a:ln>
          </p:spPr>
        </p:cxnSp>
        <p:cxnSp>
          <p:nvCxnSpPr>
            <p:cNvPr id="37" name="Straight Connector 15"/>
            <p:cNvCxnSpPr>
              <a:cxnSpLocks noChangeShapeType="1"/>
            </p:cNvCxnSpPr>
            <p:nvPr/>
          </p:nvCxnSpPr>
          <p:spPr bwMode="auto">
            <a:xfrm>
              <a:off x="6019800" y="1447800"/>
              <a:ext cx="0" cy="15240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med" len="lg"/>
            </a:ln>
          </p:spPr>
        </p:cxnSp>
        <p:cxnSp>
          <p:nvCxnSpPr>
            <p:cNvPr id="38" name="Straight Connector 16"/>
            <p:cNvCxnSpPr>
              <a:cxnSpLocks noChangeShapeType="1"/>
            </p:cNvCxnSpPr>
            <p:nvPr/>
          </p:nvCxnSpPr>
          <p:spPr bwMode="auto">
            <a:xfrm>
              <a:off x="3352800" y="1828800"/>
              <a:ext cx="434340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med" len="lg"/>
            </a:ln>
          </p:spPr>
        </p:cxnSp>
      </p:grpSp>
      <p:grpSp>
        <p:nvGrpSpPr>
          <p:cNvPr id="39" name="Group 17"/>
          <p:cNvGrpSpPr>
            <a:grpSpLocks/>
          </p:cNvGrpSpPr>
          <p:nvPr/>
        </p:nvGrpSpPr>
        <p:grpSpPr bwMode="auto">
          <a:xfrm>
            <a:off x="3536275" y="4835277"/>
            <a:ext cx="5546606" cy="1658197"/>
            <a:chOff x="762000" y="3048000"/>
            <a:chExt cx="5963869" cy="1828800"/>
          </a:xfrm>
        </p:grpSpPr>
        <p:sp>
          <p:nvSpPr>
            <p:cNvPr id="40" name="Rectangle 39"/>
            <p:cNvSpPr/>
            <p:nvPr/>
          </p:nvSpPr>
          <p:spPr bwMode="auto">
            <a:xfrm>
              <a:off x="762000" y="3352800"/>
              <a:ext cx="5943600" cy="1524000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solidFill>
                <a:srgbClr val="000000"/>
              </a:solidFill>
              <a:prstDash val="solid"/>
              <a:round/>
              <a:headEnd type="none" w="sm" len="sm"/>
              <a:tailEnd type="stealth" w="med" len="lg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-107" charset="0"/>
                </a:rPr>
                <a:t>id 	</a:t>
              </a: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-107" charset="0"/>
                </a:rPr>
                <a:t>url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-107" charset="0"/>
                </a:rPr>
                <a:t>		</a:t>
              </a: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-107" charset="0"/>
                </a:rPr>
                <a:t>last_updated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-107" charset="0"/>
                </a:rPr>
                <a:t>	 	</a:t>
              </a: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-107" charset="0"/>
                </a:rPr>
                <a:t>num_posts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-107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-107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-107" charset="0"/>
                </a:rPr>
                <a:t>1 	</a:t>
              </a: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-107" charset="0"/>
                </a:rPr>
                <a:t>alice.net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-107" charset="0"/>
                </a:rPr>
                <a:t>		5/2/14		332</a:t>
              </a:r>
            </a:p>
            <a:p>
              <a:pPr marL="315411" marR="0" lvl="0" indent="-315411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lain"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-107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-107" charset="0"/>
                </a:rPr>
                <a:t>2	</a:t>
              </a: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-107" charset="0"/>
                </a:rPr>
                <a:t>bob.blogspot.com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-107" charset="0"/>
                </a:rPr>
                <a:t>     			10003</a:t>
              </a:r>
            </a:p>
            <a:p>
              <a:pPr marL="315411" marR="0" lvl="0" indent="-315411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lain" startAt="3"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-107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-107" charset="0"/>
                </a:rPr>
                <a:t>3 	</a:t>
              </a: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-107" charset="0"/>
                </a:rPr>
                <a:t>charlie.com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-107" charset="0"/>
                </a:rPr>
                <a:t>		6/15/14		</a:t>
              </a:r>
            </a:p>
            <a:p>
              <a:pPr marL="315411" marR="0" lvl="0" indent="-315411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AutoNum type="arabicPlain" startAt="3"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-107" charset="0"/>
              </a:endParaRPr>
            </a:p>
          </p:txBody>
        </p:sp>
        <p:sp>
          <p:nvSpPr>
            <p:cNvPr id="41" name="TextBox 19"/>
            <p:cNvSpPr txBox="1">
              <a:spLocks noChangeArrowheads="1"/>
            </p:cNvSpPr>
            <p:nvPr/>
          </p:nvSpPr>
          <p:spPr bwMode="auto">
            <a:xfrm>
              <a:off x="1143000" y="3048000"/>
              <a:ext cx="1110138" cy="319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2pPr>
              <a:lvl3pPr marL="11430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3pPr>
              <a:lvl4pPr marL="16002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4pPr>
              <a:lvl5pPr marL="2057400" indent="-228600"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Helvetica" charset="0"/>
                  <a:ea typeface="ＭＳ Ｐゴシック" charset="0"/>
                  <a:cs typeface="ＭＳ Ｐゴシック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FA0000"/>
                  </a:solidFill>
                  <a:effectLst/>
                  <a:uLnTx/>
                  <a:uFillTx/>
                  <a:latin typeface="Helvetica" charset="0"/>
                  <a:ea typeface="ＭＳ Ｐゴシック" charset="0"/>
                  <a:cs typeface="ＭＳ Ｐゴシック" charset="0"/>
                </a:rPr>
                <a:t>blog table</a:t>
              </a:r>
            </a:p>
          </p:txBody>
        </p:sp>
        <p:cxnSp>
          <p:nvCxnSpPr>
            <p:cNvPr id="42" name="Straight Connector 20"/>
            <p:cNvCxnSpPr>
              <a:cxnSpLocks noChangeShapeType="1"/>
            </p:cNvCxnSpPr>
            <p:nvPr/>
          </p:nvCxnSpPr>
          <p:spPr bwMode="auto">
            <a:xfrm>
              <a:off x="762000" y="3733800"/>
              <a:ext cx="5963869" cy="3231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med" len="lg"/>
            </a:ln>
          </p:spPr>
        </p:cxnSp>
        <p:cxnSp>
          <p:nvCxnSpPr>
            <p:cNvPr id="43" name="Straight Connector 21"/>
            <p:cNvCxnSpPr>
              <a:cxnSpLocks noChangeShapeType="1"/>
            </p:cNvCxnSpPr>
            <p:nvPr/>
          </p:nvCxnSpPr>
          <p:spPr bwMode="auto">
            <a:xfrm>
              <a:off x="1600200" y="3352800"/>
              <a:ext cx="0" cy="15240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med" len="lg"/>
            </a:ln>
          </p:spPr>
        </p:cxnSp>
        <p:cxnSp>
          <p:nvCxnSpPr>
            <p:cNvPr id="44" name="Straight Connector 22"/>
            <p:cNvCxnSpPr>
              <a:cxnSpLocks noChangeShapeType="1"/>
            </p:cNvCxnSpPr>
            <p:nvPr/>
          </p:nvCxnSpPr>
          <p:spPr bwMode="auto">
            <a:xfrm>
              <a:off x="5029200" y="3352800"/>
              <a:ext cx="0" cy="15240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med" len="lg"/>
            </a:ln>
          </p:spPr>
        </p:cxnSp>
        <p:cxnSp>
          <p:nvCxnSpPr>
            <p:cNvPr id="45" name="Straight Connector 23"/>
            <p:cNvCxnSpPr>
              <a:cxnSpLocks noChangeShapeType="1"/>
            </p:cNvCxnSpPr>
            <p:nvPr/>
          </p:nvCxnSpPr>
          <p:spPr bwMode="auto">
            <a:xfrm>
              <a:off x="3429000" y="3352800"/>
              <a:ext cx="0" cy="15240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med" len="lg"/>
            </a:ln>
          </p:spPr>
        </p:cxnSp>
      </p:grpSp>
      <p:sp>
        <p:nvSpPr>
          <p:cNvPr id="46" name="TextBox 24"/>
          <p:cNvSpPr txBox="1">
            <a:spLocks noChangeArrowheads="1"/>
          </p:cNvSpPr>
          <p:nvPr/>
        </p:nvSpPr>
        <p:spPr bwMode="auto">
          <a:xfrm>
            <a:off x="3678014" y="1864343"/>
            <a:ext cx="516111" cy="28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10" tIns="42055" rIns="84110" bIns="42055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Key</a:t>
            </a:r>
          </a:p>
        </p:txBody>
      </p:sp>
      <p:cxnSp>
        <p:nvCxnSpPr>
          <p:cNvPr id="47" name="Straight Arrow Connector 29"/>
          <p:cNvCxnSpPr>
            <a:cxnSpLocks noChangeShapeType="1"/>
          </p:cNvCxnSpPr>
          <p:nvPr/>
        </p:nvCxnSpPr>
        <p:spPr bwMode="auto">
          <a:xfrm>
            <a:off x="3961487" y="2071616"/>
            <a:ext cx="0" cy="414549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</p:spPr>
      </p:cxnSp>
      <p:sp>
        <p:nvSpPr>
          <p:cNvPr id="48" name="TextBox 31"/>
          <p:cNvSpPr txBox="1">
            <a:spLocks noChangeArrowheads="1"/>
          </p:cNvSpPr>
          <p:nvPr/>
        </p:nvSpPr>
        <p:spPr bwMode="auto">
          <a:xfrm>
            <a:off x="5874943" y="1657068"/>
            <a:ext cx="644352" cy="28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10" tIns="42055" rIns="84110" bIns="42055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Value</a:t>
            </a:r>
          </a:p>
        </p:txBody>
      </p:sp>
      <p:sp>
        <p:nvSpPr>
          <p:cNvPr id="49" name="Right Brace 2"/>
          <p:cNvSpPr>
            <a:spLocks/>
          </p:cNvSpPr>
          <p:nvPr/>
        </p:nvSpPr>
        <p:spPr bwMode="auto">
          <a:xfrm rot="16200000">
            <a:off x="5951140" y="512505"/>
            <a:ext cx="414549" cy="3118221"/>
          </a:xfrm>
          <a:prstGeom prst="rightBrace">
            <a:avLst>
              <a:gd name="adj1" fmla="val 8318"/>
              <a:gd name="adj2" fmla="val 50000"/>
            </a:avLst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4110" tIns="42055" rIns="84110" bIns="42055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0" name="Oval 3"/>
          <p:cNvSpPr>
            <a:spLocks noChangeArrowheads="1"/>
          </p:cNvSpPr>
          <p:nvPr/>
        </p:nvSpPr>
        <p:spPr bwMode="auto">
          <a:xfrm>
            <a:off x="5378859" y="3048000"/>
            <a:ext cx="850425" cy="483641"/>
          </a:xfrm>
          <a:prstGeom prst="ellipse">
            <a:avLst/>
          </a:prstGeom>
          <a:noFill/>
          <a:ln w="12700">
            <a:solidFill>
              <a:srgbClr val="FA0000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4110" tIns="42055" rIns="84110" bIns="42055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51" name="Straight Arrow Connector 9"/>
          <p:cNvCxnSpPr>
            <a:cxnSpLocks noChangeShapeType="1"/>
            <a:endCxn id="50" idx="2"/>
          </p:cNvCxnSpPr>
          <p:nvPr/>
        </p:nvCxnSpPr>
        <p:spPr bwMode="auto">
          <a:xfrm>
            <a:off x="3181931" y="3186183"/>
            <a:ext cx="2196928" cy="103637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2" name="Oval 6"/>
          <p:cNvSpPr>
            <a:spLocks noChangeArrowheads="1"/>
          </p:cNvSpPr>
          <p:nvPr/>
        </p:nvSpPr>
        <p:spPr bwMode="auto">
          <a:xfrm>
            <a:off x="6158415" y="5664376"/>
            <a:ext cx="1275636" cy="552732"/>
          </a:xfrm>
          <a:prstGeom prst="ellipse">
            <a:avLst/>
          </a:prstGeom>
          <a:noFill/>
          <a:ln w="12700">
            <a:solidFill>
              <a:srgbClr val="FA0000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4110" tIns="42055" rIns="84110" bIns="42055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53" name="Straight Arrow Connector 11"/>
          <p:cNvCxnSpPr>
            <a:cxnSpLocks noChangeShapeType="1"/>
          </p:cNvCxnSpPr>
          <p:nvPr/>
        </p:nvCxnSpPr>
        <p:spPr bwMode="auto">
          <a:xfrm>
            <a:off x="3181931" y="3522539"/>
            <a:ext cx="3118221" cy="2280021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4" name="TextBox 38"/>
          <p:cNvSpPr txBox="1">
            <a:spLocks noChangeArrowheads="1"/>
          </p:cNvSpPr>
          <p:nvPr/>
        </p:nvSpPr>
        <p:spPr bwMode="auto">
          <a:xfrm>
            <a:off x="3465408" y="4420729"/>
            <a:ext cx="516111" cy="28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10" tIns="42055" rIns="84110" bIns="42055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Key</a:t>
            </a:r>
          </a:p>
        </p:txBody>
      </p:sp>
      <p:cxnSp>
        <p:nvCxnSpPr>
          <p:cNvPr id="55" name="Straight Arrow Connector 39"/>
          <p:cNvCxnSpPr>
            <a:cxnSpLocks noChangeShapeType="1"/>
          </p:cNvCxnSpPr>
          <p:nvPr/>
        </p:nvCxnSpPr>
        <p:spPr bwMode="auto">
          <a:xfrm>
            <a:off x="3748881" y="4628003"/>
            <a:ext cx="0" cy="414549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</p:spPr>
      </p:cxnSp>
      <p:sp>
        <p:nvSpPr>
          <p:cNvPr id="56" name="TextBox 40"/>
          <p:cNvSpPr txBox="1">
            <a:spLocks noChangeArrowheads="1"/>
          </p:cNvSpPr>
          <p:nvPr/>
        </p:nvSpPr>
        <p:spPr bwMode="auto">
          <a:xfrm>
            <a:off x="6371024" y="4075272"/>
            <a:ext cx="644352" cy="28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10" tIns="42055" rIns="84110" bIns="42055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Value</a:t>
            </a:r>
          </a:p>
        </p:txBody>
      </p:sp>
      <p:sp>
        <p:nvSpPr>
          <p:cNvPr id="57" name="Right Brace 41"/>
          <p:cNvSpPr>
            <a:spLocks/>
          </p:cNvSpPr>
          <p:nvPr/>
        </p:nvSpPr>
        <p:spPr bwMode="auto">
          <a:xfrm rot="16200000">
            <a:off x="6517202" y="2219358"/>
            <a:ext cx="345458" cy="4748200"/>
          </a:xfrm>
          <a:prstGeom prst="rightBrace">
            <a:avLst>
              <a:gd name="adj1" fmla="val 8313"/>
              <a:gd name="adj2" fmla="val 50000"/>
            </a:avLst>
          </a:prstGeom>
          <a:noFill/>
          <a:ln w="12700">
            <a:solidFill>
              <a:srgbClr val="000000"/>
            </a:solidFill>
            <a:round/>
            <a:headEnd type="none" w="sm" len="sm"/>
            <a:tailEnd type="none" w="med" len="lg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4110" tIns="42055" rIns="84110" bIns="42055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58" name="Straight Arrow Connector 11"/>
          <p:cNvCxnSpPr>
            <a:cxnSpLocks noChangeShapeType="1"/>
          </p:cNvCxnSpPr>
          <p:nvPr/>
        </p:nvCxnSpPr>
        <p:spPr bwMode="auto">
          <a:xfrm flipV="1">
            <a:off x="3040195" y="3384355"/>
            <a:ext cx="4889937" cy="898190"/>
          </a:xfrm>
          <a:prstGeom prst="straightConnector1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9" name="Oval 3"/>
          <p:cNvSpPr>
            <a:spLocks noChangeArrowheads="1"/>
          </p:cNvSpPr>
          <p:nvPr/>
        </p:nvSpPr>
        <p:spPr bwMode="auto">
          <a:xfrm>
            <a:off x="7859263" y="2417073"/>
            <a:ext cx="921292" cy="1520014"/>
          </a:xfrm>
          <a:prstGeom prst="ellipse">
            <a:avLst/>
          </a:prstGeom>
          <a:noFill/>
          <a:ln w="12700">
            <a:solidFill>
              <a:srgbClr val="FA0000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4110" tIns="42055" rIns="84110" bIns="42055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0" name="Slide Number Placeholder 1"/>
          <p:cNvSpPr txBox="1">
            <a:spLocks/>
          </p:cNvSpPr>
          <p:nvPr/>
        </p:nvSpPr>
        <p:spPr>
          <a:xfrm>
            <a:off x="12130881" y="6248400"/>
            <a:ext cx="533400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14CECF8-010E-F041-9C75-EBE094CC61E3}" type="slidenum">
              <a:rPr lang="en-US" smtClean="0"/>
              <a:pPr algn="r"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507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6625F4-9ED6-F07A-9D7B-3F9FC48CC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2">
            <a:extLst>
              <a:ext uri="{FF2B5EF4-FFF2-40B4-BE49-F238E27FC236}">
                <a16:creationId xmlns:a16="http://schemas.microsoft.com/office/drawing/2014/main" id="{AAF6746E-62C5-C9B2-EFB3-78461589DA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281" y="2082752"/>
            <a:ext cx="11036539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096" tIns="62047" rIns="124096" bIns="62047" anchor="ctr"/>
          <a:lstStyle/>
          <a:p>
            <a:pPr algn="ctr"/>
            <a:r>
              <a:rPr lang="en-US" sz="6000" dirty="0">
                <a:solidFill>
                  <a:schemeClr val="tx2"/>
                </a:solidFill>
              </a:rPr>
              <a:t>CS 425 / ECE 428 </a:t>
            </a:r>
          </a:p>
          <a:p>
            <a:pPr algn="ctr"/>
            <a:r>
              <a:rPr lang="en-US" sz="6000" dirty="0">
                <a:solidFill>
                  <a:schemeClr val="tx2"/>
                </a:solidFill>
              </a:rPr>
              <a:t>Distributed Systems</a:t>
            </a:r>
          </a:p>
          <a:p>
            <a:pPr algn="ctr"/>
            <a:r>
              <a:rPr lang="en-US" sz="6000" dirty="0">
                <a:solidFill>
                  <a:schemeClr val="tx2"/>
                </a:solidFill>
              </a:rPr>
              <a:t>Fall 2026</a:t>
            </a:r>
          </a:p>
        </p:txBody>
      </p:sp>
      <p:sp>
        <p:nvSpPr>
          <p:cNvPr id="15362" name="Rectangle 3">
            <a:extLst>
              <a:ext uri="{FF2B5EF4-FFF2-40B4-BE49-F238E27FC236}">
                <a16:creationId xmlns:a16="http://schemas.microsoft.com/office/drawing/2014/main" id="{A3A295D3-C25A-92A4-B2F1-AEF3B1499C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7624" y="4072371"/>
            <a:ext cx="9088914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4096" tIns="62047" rIns="124096" bIns="62047"/>
          <a:lstStyle/>
          <a:p>
            <a:pPr algn="ctr">
              <a:spcBef>
                <a:spcPct val="20000"/>
              </a:spcBef>
            </a:pPr>
            <a:r>
              <a:rPr lang="en-US" sz="3700" dirty="0"/>
              <a:t>Aishwarya Ganesan</a:t>
            </a:r>
          </a:p>
          <a:p>
            <a:pPr algn="ctr">
              <a:spcBef>
                <a:spcPct val="20000"/>
              </a:spcBef>
            </a:pPr>
            <a:r>
              <a:rPr lang="en-US" sz="3700" dirty="0"/>
              <a:t>w/ </a:t>
            </a:r>
            <a:r>
              <a:rPr lang="en-US" sz="3600" dirty="0"/>
              <a:t>Ram Kesavan</a:t>
            </a:r>
            <a:endParaRPr lang="en-US" sz="3700" dirty="0"/>
          </a:p>
          <a:p>
            <a:pPr algn="ctr">
              <a:spcBef>
                <a:spcPct val="20000"/>
              </a:spcBef>
            </a:pPr>
            <a:r>
              <a:rPr lang="en-US" sz="3700" i="1" dirty="0"/>
              <a:t>Lecture 9-10: Key-Value/NoSQL Stores</a:t>
            </a:r>
          </a:p>
          <a:p>
            <a:pPr algn="ctr">
              <a:spcBef>
                <a:spcPct val="20000"/>
              </a:spcBef>
            </a:pPr>
            <a:r>
              <a:rPr lang="en-US" sz="3700" i="1" dirty="0"/>
              <a:t>Ack: Indranil Gupta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61D911-9DBE-23D7-DA98-299764E3114E}"/>
              </a:ext>
            </a:extLst>
          </p:cNvPr>
          <p:cNvSpPr/>
          <p:nvPr/>
        </p:nvSpPr>
        <p:spPr>
          <a:xfrm>
            <a:off x="10683081" y="6375209"/>
            <a:ext cx="20826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All slides © IG</a:t>
            </a:r>
          </a:p>
        </p:txBody>
      </p:sp>
    </p:spTree>
    <p:extLst>
      <p:ext uri="{BB962C8B-B14F-4D97-AF65-F5344CB8AC3E}">
        <p14:creationId xmlns:p14="http://schemas.microsoft.com/office/powerpoint/2010/main" val="1251551916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history… </a:t>
            </a:r>
            <a:endParaRPr lang="en-US" altLang="ja-JP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45" y="1988304"/>
            <a:ext cx="12472274" cy="459505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Earlier: RDBMS</a:t>
            </a:r>
            <a:endParaRPr lang="en-US" dirty="0"/>
          </a:p>
          <a:p>
            <a:pPr lvl="0"/>
            <a:r>
              <a:rPr lang="en-US" dirty="0"/>
              <a:t>SQL, ACID transactions, enterprise workloads</a:t>
            </a:r>
          </a:p>
          <a:p>
            <a:pPr lvl="0"/>
            <a:r>
              <a:rPr lang="en-US" dirty="0"/>
              <a:t>Systems: Oracle, DB2, SQL Server, MySQL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~late ‘00s and ‘10s: Rise of NoSQL</a:t>
            </a:r>
            <a:endParaRPr lang="en-US" dirty="0"/>
          </a:p>
          <a:p>
            <a:pPr lvl="0"/>
            <a:r>
              <a:rPr lang="en-US" dirty="0"/>
              <a:t>Large web companies build distributed stores to handle massive scale</a:t>
            </a:r>
          </a:p>
          <a:p>
            <a:pPr lvl="0"/>
            <a:r>
              <a:rPr lang="en-US" dirty="0"/>
              <a:t>Focus on partitioning, replication, high availability, and simpler data models</a:t>
            </a:r>
          </a:p>
          <a:p>
            <a:pPr lvl="0"/>
            <a:r>
              <a:rPr lang="en-US" dirty="0"/>
              <a:t>Systems: Google Bigtable, Amazon Dynamo, </a:t>
            </a:r>
            <a:r>
              <a:rPr lang="en-US" b="1" dirty="0"/>
              <a:t>Cassandra, HBase, MongoDB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Today: Converging</a:t>
            </a:r>
            <a:endParaRPr lang="en-US" dirty="0"/>
          </a:p>
          <a:p>
            <a:pPr lvl="0"/>
            <a:r>
              <a:rPr lang="en-US" dirty="0"/>
              <a:t>SQL databases increasingly support horizontal scale-out (cloud databases)</a:t>
            </a:r>
          </a:p>
          <a:p>
            <a:pPr lvl="0"/>
            <a:r>
              <a:rPr lang="en-US" dirty="0"/>
              <a:t>NoSQL databases increasingly add transactions and richer query capabilities</a:t>
            </a:r>
          </a:p>
          <a:p>
            <a:pPr lvl="0"/>
            <a:r>
              <a:rPr lang="en-US" dirty="0"/>
              <a:t>Systems: Spanner, </a:t>
            </a:r>
            <a:r>
              <a:rPr lang="en-US" dirty="0" err="1"/>
              <a:t>CockroachDB</a:t>
            </a:r>
            <a:r>
              <a:rPr lang="en-US" dirty="0"/>
              <a:t>, distributed PostgreSQL, DynamoDB</a:t>
            </a:r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2130881" y="6248400"/>
            <a:ext cx="533400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14CECF8-010E-F041-9C75-EBE094CC61E3}" type="slidenum">
              <a:rPr lang="en-US" smtClean="0"/>
              <a:pPr algn="r"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065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4010B-06ED-FAED-AE7A-F2F39B682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A099B-6B8A-09BB-5BAF-0285CF7B3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D9A20D-2DB2-DFD2-6672-493A15946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07" y="2006600"/>
            <a:ext cx="12243673" cy="4546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Design of a real key-value store, Cassandra.</a:t>
            </a:r>
          </a:p>
          <a:p>
            <a:pPr marL="0" indent="0">
              <a:buNone/>
            </a:pPr>
            <a:r>
              <a:rPr lang="en-US" dirty="0"/>
              <a:t>	Replication</a:t>
            </a:r>
          </a:p>
          <a:p>
            <a:pPr marL="0" indent="0">
              <a:buNone/>
            </a:pPr>
            <a:r>
              <a:rPr lang="en-US" dirty="0"/>
              <a:t>	Consistency vs. Availability tradeoff</a:t>
            </a:r>
          </a:p>
          <a:p>
            <a:pPr marL="0" indent="0">
              <a:buNone/>
            </a:pPr>
            <a:r>
              <a:rPr lang="en-US" dirty="0"/>
              <a:t>	Quorums</a:t>
            </a:r>
          </a:p>
          <a:p>
            <a:pPr marL="0" indent="0">
              <a:buNone/>
            </a:pPr>
            <a:r>
              <a:rPr lang="en-US" dirty="0"/>
              <a:t>	Local storage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HBase, another KV store and Consistency models (subsequent lectures)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3DC3A72C-EE15-F251-B5FD-99C944B9E5B1}"/>
              </a:ext>
            </a:extLst>
          </p:cNvPr>
          <p:cNvSpPr txBox="1">
            <a:spLocks/>
          </p:cNvSpPr>
          <p:nvPr/>
        </p:nvSpPr>
        <p:spPr>
          <a:xfrm>
            <a:off x="12130881" y="6248400"/>
            <a:ext cx="533400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14CECF8-010E-F041-9C75-EBE094CC61E3}" type="slidenum">
              <a:rPr lang="en-US" smtClean="0"/>
              <a:pPr algn="r"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8915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Cassandra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207" y="2006600"/>
            <a:ext cx="9805274" cy="4576760"/>
          </a:xfrm>
        </p:spPr>
        <p:txBody>
          <a:bodyPr>
            <a:normAutofit/>
          </a:bodyPr>
          <a:lstStyle/>
          <a:p>
            <a:r>
              <a:rPr lang="en-US" dirty="0"/>
              <a:t>A distributed key-value store</a:t>
            </a:r>
          </a:p>
          <a:p>
            <a:r>
              <a:rPr lang="en-US" dirty="0"/>
              <a:t>Intended to run in a </a:t>
            </a:r>
            <a:r>
              <a:rPr lang="en-US" b="1" dirty="0"/>
              <a:t>datacenter</a:t>
            </a:r>
            <a:r>
              <a:rPr lang="en-US" dirty="0"/>
              <a:t> (and also across DCs)</a:t>
            </a:r>
          </a:p>
          <a:p>
            <a:r>
              <a:rPr lang="en-US" dirty="0"/>
              <a:t>Originally designed at Facebook (influenced by Amazon Dynamo [1])</a:t>
            </a:r>
          </a:p>
          <a:p>
            <a:r>
              <a:rPr lang="en-US" dirty="0"/>
              <a:t>Open-sourced later, today an Apache project [2]</a:t>
            </a:r>
          </a:p>
          <a:p>
            <a:r>
              <a:rPr lang="en-US" dirty="0"/>
              <a:t>Widely used in production </a:t>
            </a:r>
          </a:p>
          <a:p>
            <a:pPr lvl="1"/>
            <a:r>
              <a:rPr lang="en-US" sz="2000" dirty="0"/>
              <a:t>IBM, Adobe, HP, eBay, Ericsson, Symantec, Twitter, Spotify, PBS Kids, Netflix</a:t>
            </a:r>
          </a:p>
          <a:p>
            <a:pPr lvl="2"/>
            <a:r>
              <a:rPr lang="en-US" sz="2000" dirty="0"/>
              <a:t>Netflix: uses Cassandra to keep track of your current position in the video you’re watching</a:t>
            </a:r>
          </a:p>
          <a:p>
            <a:r>
              <a:rPr lang="en-US" dirty="0"/>
              <a:t>(Version from 2015)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2130881" y="6248400"/>
            <a:ext cx="533400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14CECF8-010E-F041-9C75-EBE094CC61E3}" type="slidenum">
              <a:rPr lang="en-US" smtClean="0"/>
              <a:pPr algn="r">
                <a:defRPr/>
              </a:pPr>
              <a:t>15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B723A7-A829-B046-63FC-EF87E236A571}"/>
              </a:ext>
            </a:extLst>
          </p:cNvPr>
          <p:cNvSpPr txBox="1"/>
          <p:nvPr/>
        </p:nvSpPr>
        <p:spPr>
          <a:xfrm>
            <a:off x="649207" y="5903893"/>
            <a:ext cx="114816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hlinkClick r:id="rId3"/>
              </a:rPr>
              <a:t>[1] https://www.allthingsdistributed.com/files/amazon-dynamo-sosp2007.pdf</a:t>
            </a:r>
            <a:endParaRPr lang="en-US" sz="1400" dirty="0"/>
          </a:p>
          <a:p>
            <a:r>
              <a:rPr lang="en-US" sz="1400" dirty="0"/>
              <a:t>[2] </a:t>
            </a:r>
            <a:r>
              <a:rPr lang="en-US" sz="1400" dirty="0">
                <a:hlinkClick r:id="rId4"/>
              </a:rPr>
              <a:t>https://github.com/apache/cassandra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369537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go Inside Cassandra: </a:t>
            </a:r>
            <a:br>
              <a:rPr lang="en-US" dirty="0"/>
            </a:br>
            <a:r>
              <a:rPr lang="en-US" dirty="0"/>
              <a:t>				Key -&gt; Server Mapping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you decide which server(s) a key-value resides on?</a:t>
            </a:r>
          </a:p>
          <a:p>
            <a:endParaRPr lang="en-US" dirty="0"/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2130881" y="6248400"/>
            <a:ext cx="533400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14CECF8-010E-F041-9C75-EBE094CC61E3}" type="slidenum">
              <a:rPr lang="en-US" smtClean="0"/>
              <a:pPr algn="r"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97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 Box 13"/>
          <p:cNvSpPr txBox="1">
            <a:spLocks noChangeArrowheads="1"/>
          </p:cNvSpPr>
          <p:nvPr/>
        </p:nvSpPr>
        <p:spPr bwMode="auto">
          <a:xfrm>
            <a:off x="1144993" y="6178938"/>
            <a:ext cx="6791483" cy="638929"/>
          </a:xfrm>
          <a:prstGeom prst="rect">
            <a:avLst/>
          </a:prstGeom>
          <a:solidFill>
            <a:srgbClr val="FFC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 lIns="84110" tIns="42055" rIns="84110" bIns="42055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Cassandra uses a Ring-based DHT but without finger tables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0" dirty="0">
                <a:solidFill>
                  <a:srgbClr val="000000"/>
                </a:solidFill>
                <a:latin typeface="Times New Roman" charset="0"/>
              </a:rPr>
              <a:t>Each node has the full membership list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1" name="Oval 3"/>
          <p:cNvSpPr>
            <a:spLocks noChangeArrowheads="1"/>
          </p:cNvSpPr>
          <p:nvPr/>
        </p:nvSpPr>
        <p:spPr bwMode="auto">
          <a:xfrm>
            <a:off x="3028962" y="2170243"/>
            <a:ext cx="3187612" cy="3107678"/>
          </a:xfrm>
          <a:prstGeom prst="ellips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4110" tIns="42055" rIns="84110" bIns="42055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2" name="Text Box 4"/>
          <p:cNvSpPr txBox="1">
            <a:spLocks noChangeArrowheads="1"/>
          </p:cNvSpPr>
          <p:nvPr/>
        </p:nvSpPr>
        <p:spPr bwMode="auto">
          <a:xfrm>
            <a:off x="2744012" y="4795719"/>
            <a:ext cx="694853" cy="39510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4110" tIns="42055" rIns="84110" bIns="42055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>
                <a:ln>
                  <a:noFill/>
                </a:ln>
                <a:solidFill>
                  <a:srgbClr val="FA000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N80</a:t>
            </a:r>
          </a:p>
        </p:txBody>
      </p:sp>
      <p:sp>
        <p:nvSpPr>
          <p:cNvPr id="33" name="Text Box 5"/>
          <p:cNvSpPr txBox="1">
            <a:spLocks noChangeArrowheads="1"/>
          </p:cNvSpPr>
          <p:nvPr/>
        </p:nvSpPr>
        <p:spPr bwMode="auto">
          <a:xfrm>
            <a:off x="4485921" y="1782688"/>
            <a:ext cx="313560" cy="39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10" tIns="42055" rIns="84110" bIns="42055" anchor="ctr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0</a:t>
            </a:r>
          </a:p>
        </p:txBody>
      </p:sp>
      <p:sp>
        <p:nvSpPr>
          <p:cNvPr id="34" name="Text Box 6"/>
          <p:cNvSpPr txBox="1">
            <a:spLocks noChangeArrowheads="1"/>
          </p:cNvSpPr>
          <p:nvPr/>
        </p:nvSpPr>
        <p:spPr bwMode="auto">
          <a:xfrm>
            <a:off x="624681" y="1905000"/>
            <a:ext cx="1285196" cy="39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10" tIns="42055" rIns="84110" bIns="42055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Say </a:t>
            </a:r>
            <a:r>
              <a:rPr kumimoji="0" lang="en-US" sz="22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m=7</a:t>
            </a:r>
          </a:p>
        </p:txBody>
      </p:sp>
      <p:sp>
        <p:nvSpPr>
          <p:cNvPr id="35" name="Text Box 7"/>
          <p:cNvSpPr txBox="1">
            <a:spLocks noChangeArrowheads="1"/>
          </p:cNvSpPr>
          <p:nvPr/>
        </p:nvSpPr>
        <p:spPr bwMode="auto">
          <a:xfrm>
            <a:off x="6294825" y="3539117"/>
            <a:ext cx="694853" cy="39510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4110" tIns="42055" rIns="84110" bIns="42055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>
                <a:ln>
                  <a:noFill/>
                </a:ln>
                <a:solidFill>
                  <a:srgbClr val="FA000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N32</a:t>
            </a:r>
          </a:p>
        </p:txBody>
      </p:sp>
      <p:sp>
        <p:nvSpPr>
          <p:cNvPr id="36" name="Text Box 8"/>
          <p:cNvSpPr txBox="1">
            <a:spLocks noChangeArrowheads="1"/>
          </p:cNvSpPr>
          <p:nvPr/>
        </p:nvSpPr>
        <p:spPr bwMode="auto">
          <a:xfrm>
            <a:off x="5744118" y="4774129"/>
            <a:ext cx="694853" cy="39510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4110" tIns="42055" rIns="84110" bIns="42055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>
                <a:ln>
                  <a:noFill/>
                </a:ln>
                <a:solidFill>
                  <a:srgbClr val="FA000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N45</a:t>
            </a:r>
          </a:p>
        </p:txBody>
      </p:sp>
      <p:sp>
        <p:nvSpPr>
          <p:cNvPr id="37" name="Text Box 9"/>
          <p:cNvSpPr txBox="1">
            <a:spLocks noChangeArrowheads="1"/>
          </p:cNvSpPr>
          <p:nvPr/>
        </p:nvSpPr>
        <p:spPr bwMode="auto">
          <a:xfrm>
            <a:off x="6111081" y="5410200"/>
            <a:ext cx="2600479" cy="700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10" tIns="42055" rIns="84110" bIns="42055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Backup replicas for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key 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BE0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K13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" name="Line 10"/>
          <p:cNvSpPr>
            <a:spLocks noChangeShapeType="1"/>
          </p:cNvSpPr>
          <p:nvPr/>
        </p:nvSpPr>
        <p:spPr bwMode="auto">
          <a:xfrm>
            <a:off x="6429180" y="4782764"/>
            <a:ext cx="566949" cy="41454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4110" tIns="42055" rIns="84110" bIns="42055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9" name="AutoShape 12"/>
          <p:cNvSpPr>
            <a:spLocks noChangeArrowheads="1"/>
          </p:cNvSpPr>
          <p:nvPr/>
        </p:nvSpPr>
        <p:spPr bwMode="auto">
          <a:xfrm>
            <a:off x="334476" y="3539116"/>
            <a:ext cx="2622140" cy="1036373"/>
          </a:xfrm>
          <a:prstGeom prst="cloudCallout">
            <a:avLst>
              <a:gd name="adj1" fmla="val 28352"/>
              <a:gd name="adj2" fmla="val 78532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4110" tIns="42055" rIns="84110" bIns="42055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" name="Text Box 14"/>
          <p:cNvSpPr txBox="1">
            <a:spLocks noChangeArrowheads="1"/>
          </p:cNvSpPr>
          <p:nvPr/>
        </p:nvSpPr>
        <p:spPr bwMode="auto">
          <a:xfrm>
            <a:off x="2531405" y="2099709"/>
            <a:ext cx="832693" cy="395104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4110" tIns="42055" rIns="84110" bIns="42055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>
                <a:ln>
                  <a:noFill/>
                </a:ln>
                <a:solidFill>
                  <a:srgbClr val="FA000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N112</a:t>
            </a:r>
          </a:p>
        </p:txBody>
      </p:sp>
      <p:sp>
        <p:nvSpPr>
          <p:cNvPr id="42" name="Text Box 15"/>
          <p:cNvSpPr txBox="1">
            <a:spLocks noChangeArrowheads="1"/>
          </p:cNvSpPr>
          <p:nvPr/>
        </p:nvSpPr>
        <p:spPr bwMode="auto">
          <a:xfrm>
            <a:off x="2177062" y="3124567"/>
            <a:ext cx="694853" cy="395104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4110" tIns="42055" rIns="84110" bIns="42055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>
                <a:ln>
                  <a:noFill/>
                </a:ln>
                <a:solidFill>
                  <a:srgbClr val="FA000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N96</a:t>
            </a:r>
          </a:p>
        </p:txBody>
      </p:sp>
      <p:sp>
        <p:nvSpPr>
          <p:cNvPr id="43" name="Text Box 16"/>
          <p:cNvSpPr txBox="1">
            <a:spLocks noChangeArrowheads="1"/>
          </p:cNvSpPr>
          <p:nvPr/>
        </p:nvSpPr>
        <p:spPr bwMode="auto">
          <a:xfrm>
            <a:off x="5862232" y="2088194"/>
            <a:ext cx="694853" cy="395104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84110" tIns="42055" rIns="84110" bIns="42055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>
                <a:ln>
                  <a:noFill/>
                </a:ln>
                <a:solidFill>
                  <a:srgbClr val="FA000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N16</a:t>
            </a:r>
          </a:p>
        </p:txBody>
      </p:sp>
      <p:sp>
        <p:nvSpPr>
          <p:cNvPr id="44" name="Text Box 17"/>
          <p:cNvSpPr txBox="1">
            <a:spLocks noChangeArrowheads="1"/>
          </p:cNvSpPr>
          <p:nvPr/>
        </p:nvSpPr>
        <p:spPr bwMode="auto">
          <a:xfrm>
            <a:off x="729931" y="3608208"/>
            <a:ext cx="1987732" cy="39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10" tIns="42055" rIns="84110" bIns="42055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charset="0"/>
                <a:ea typeface="ＭＳ Ｐゴシック" charset="0"/>
                <a:cs typeface="ＭＳ Ｐゴシック" charset="0"/>
              </a:rPr>
              <a:t>Read/write K13</a:t>
            </a:r>
          </a:p>
        </p:txBody>
      </p:sp>
      <p:sp>
        <p:nvSpPr>
          <p:cNvPr id="45" name="Text Box 9"/>
          <p:cNvSpPr txBox="1">
            <a:spLocks noChangeArrowheads="1"/>
          </p:cNvSpPr>
          <p:nvPr/>
        </p:nvSpPr>
        <p:spPr bwMode="auto">
          <a:xfrm>
            <a:off x="6294826" y="2710019"/>
            <a:ext cx="2488727" cy="700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10" tIns="42055" rIns="84110" bIns="42055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Primary replica for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key </a:t>
            </a: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BE0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K13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6" name="Line 10"/>
          <p:cNvSpPr>
            <a:spLocks noChangeShapeType="1"/>
          </p:cNvSpPr>
          <p:nvPr/>
        </p:nvSpPr>
        <p:spPr bwMode="auto">
          <a:xfrm>
            <a:off x="6666886" y="2331455"/>
            <a:ext cx="566949" cy="414549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4110" tIns="42055" rIns="84110" bIns="42055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7" name="Line 10"/>
          <p:cNvSpPr>
            <a:spLocks noChangeShapeType="1"/>
          </p:cNvSpPr>
          <p:nvPr/>
        </p:nvSpPr>
        <p:spPr bwMode="auto">
          <a:xfrm>
            <a:off x="6854393" y="3981016"/>
            <a:ext cx="379443" cy="123789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4110" tIns="42055" rIns="84110" bIns="42055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48481" y="2667000"/>
            <a:ext cx="1606504" cy="300375"/>
          </a:xfrm>
          <a:prstGeom prst="rect">
            <a:avLst/>
          </a:prstGeom>
          <a:gradFill>
            <a:gsLst>
              <a:gs pos="0">
                <a:srgbClr val="FAFD00">
                  <a:lumMod val="20000"/>
                  <a:lumOff val="80000"/>
                </a:srgbClr>
              </a:gs>
              <a:gs pos="50000">
                <a:srgbClr val="FFFFFF">
                  <a:shade val="67500"/>
                  <a:satMod val="115000"/>
                </a:srgbClr>
              </a:gs>
              <a:gs pos="100000">
                <a:srgbClr val="FFFFFF">
                  <a:shade val="100000"/>
                  <a:satMod val="115000"/>
                </a:srgbClr>
              </a:gs>
            </a:gsLst>
            <a:lin ang="5400000" scaled="0"/>
          </a:gradFill>
        </p:spPr>
        <p:txBody>
          <a:bodyPr wrap="none" lIns="84110" tIns="42055" rIns="84110" bIns="42055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Helvetica" pitchFamily="34" charset="0"/>
                <a:ea typeface="ＭＳ Ｐゴシック" pitchFamily="-107" charset="-128"/>
                <a:cs typeface="+mn-cs"/>
              </a:rPr>
              <a:t>(Remember this?)</a:t>
            </a:r>
          </a:p>
        </p:txBody>
      </p:sp>
      <p:cxnSp>
        <p:nvCxnSpPr>
          <p:cNvPr id="49" name="Straight Arrow Connector 3"/>
          <p:cNvCxnSpPr>
            <a:cxnSpLocks noChangeShapeType="1"/>
            <a:stCxn id="55" idx="0"/>
          </p:cNvCxnSpPr>
          <p:nvPr/>
        </p:nvCxnSpPr>
        <p:spPr bwMode="auto">
          <a:xfrm flipV="1">
            <a:off x="1144994" y="4851855"/>
            <a:ext cx="1528151" cy="552733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0" name="TextBox 4"/>
          <p:cNvSpPr txBox="1">
            <a:spLocks noChangeArrowheads="1"/>
          </p:cNvSpPr>
          <p:nvPr/>
        </p:nvSpPr>
        <p:spPr bwMode="auto">
          <a:xfrm>
            <a:off x="2744012" y="5335496"/>
            <a:ext cx="1107958" cy="3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10" tIns="42055" rIns="84110" bIns="42055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A000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Coordinator</a:t>
            </a:r>
          </a:p>
        </p:txBody>
      </p:sp>
      <p:cxnSp>
        <p:nvCxnSpPr>
          <p:cNvPr id="51" name="Straight Connector 6"/>
          <p:cNvCxnSpPr>
            <a:cxnSpLocks noChangeShapeType="1"/>
            <a:stCxn id="32" idx="2"/>
          </p:cNvCxnSpPr>
          <p:nvPr/>
        </p:nvCxnSpPr>
        <p:spPr bwMode="auto">
          <a:xfrm>
            <a:off x="3091439" y="5190825"/>
            <a:ext cx="77784" cy="213764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2" name="Straight Arrow Connector 26"/>
          <p:cNvCxnSpPr>
            <a:cxnSpLocks noChangeShapeType="1"/>
          </p:cNvCxnSpPr>
          <p:nvPr/>
        </p:nvCxnSpPr>
        <p:spPr bwMode="auto">
          <a:xfrm flipV="1">
            <a:off x="3594435" y="3746391"/>
            <a:ext cx="2480403" cy="967281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3" name="Straight Arrow Connector 28"/>
          <p:cNvCxnSpPr>
            <a:cxnSpLocks noChangeShapeType="1"/>
          </p:cNvCxnSpPr>
          <p:nvPr/>
        </p:nvCxnSpPr>
        <p:spPr bwMode="auto">
          <a:xfrm flipV="1">
            <a:off x="3594435" y="2571834"/>
            <a:ext cx="2055191" cy="2141838"/>
          </a:xfrm>
          <a:prstGeom prst="straightConnector1">
            <a:avLst/>
          </a:prstGeom>
          <a:noFill/>
          <a:ln w="28575">
            <a:solidFill>
              <a:srgbClr val="000000"/>
            </a:solidFill>
            <a:prstDash val="dash"/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4" name="Straight Arrow Connector 31"/>
          <p:cNvCxnSpPr>
            <a:cxnSpLocks noChangeShapeType="1"/>
          </p:cNvCxnSpPr>
          <p:nvPr/>
        </p:nvCxnSpPr>
        <p:spPr bwMode="auto">
          <a:xfrm>
            <a:off x="3594435" y="4713672"/>
            <a:ext cx="2055191" cy="138183"/>
          </a:xfrm>
          <a:prstGeom prst="straightConnector1">
            <a:avLst/>
          </a:prstGeom>
          <a:noFill/>
          <a:ln w="28575">
            <a:solidFill>
              <a:srgbClr val="000000"/>
            </a:solidFill>
            <a:prstDash val="dash"/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5" name="TextBox 1"/>
          <p:cNvSpPr txBox="1">
            <a:spLocks noChangeArrowheads="1"/>
          </p:cNvSpPr>
          <p:nvPr/>
        </p:nvSpPr>
        <p:spPr bwMode="auto">
          <a:xfrm>
            <a:off x="830557" y="5404588"/>
            <a:ext cx="628873" cy="282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10" tIns="42055" rIns="84110" bIns="42055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A000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Client</a:t>
            </a:r>
          </a:p>
        </p:txBody>
      </p:sp>
      <p:sp>
        <p:nvSpPr>
          <p:cNvPr id="27" name="TextBox 4"/>
          <p:cNvSpPr txBox="1">
            <a:spLocks noChangeArrowheads="1"/>
          </p:cNvSpPr>
          <p:nvPr/>
        </p:nvSpPr>
        <p:spPr bwMode="auto">
          <a:xfrm>
            <a:off x="6919168" y="1676400"/>
            <a:ext cx="1477913" cy="3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10" tIns="42055" rIns="84110" bIns="42055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A000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One ring per DC</a:t>
            </a:r>
          </a:p>
        </p:txBody>
      </p:sp>
      <p:sp>
        <p:nvSpPr>
          <p:cNvPr id="2" name="Right Brace 1"/>
          <p:cNvSpPr/>
          <p:nvPr/>
        </p:nvSpPr>
        <p:spPr>
          <a:xfrm rot="19271075">
            <a:off x="6660392" y="1618645"/>
            <a:ext cx="381000" cy="9144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Slide Number Placeholder 1"/>
          <p:cNvSpPr txBox="1">
            <a:spLocks/>
          </p:cNvSpPr>
          <p:nvPr/>
        </p:nvSpPr>
        <p:spPr>
          <a:xfrm>
            <a:off x="12130881" y="6248400"/>
            <a:ext cx="533400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14CECF8-010E-F041-9C75-EBE094CC61E3}" type="slidenum">
              <a:rPr lang="en-US" smtClean="0"/>
              <a:pPr algn="r">
                <a:defRPr/>
              </a:pPr>
              <a:t>17</a:t>
            </a:fld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25BEB68-2368-1A35-CC41-C10A7F369B42}"/>
              </a:ext>
            </a:extLst>
          </p:cNvPr>
          <p:cNvGrpSpPr/>
          <p:nvPr/>
        </p:nvGrpSpPr>
        <p:grpSpPr>
          <a:xfrm>
            <a:off x="8320881" y="298171"/>
            <a:ext cx="4247442" cy="1237962"/>
            <a:chOff x="8468512" y="3810000"/>
            <a:chExt cx="4247442" cy="1237962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00400159-A32F-DBBF-A039-94EC6F5F53B7}"/>
                </a:ext>
              </a:extLst>
            </p:cNvPr>
            <p:cNvSpPr/>
            <p:nvPr/>
          </p:nvSpPr>
          <p:spPr>
            <a:xfrm>
              <a:off x="8549481" y="3810000"/>
              <a:ext cx="4166473" cy="1219200"/>
            </a:xfrm>
            <a:prstGeom prst="round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E60C75E-0BC1-C23A-1240-BA9D44AC3C09}"/>
                </a:ext>
              </a:extLst>
            </p:cNvPr>
            <p:cNvSpPr txBox="1"/>
            <p:nvPr/>
          </p:nvSpPr>
          <p:spPr>
            <a:xfrm>
              <a:off x="9210754" y="3847633"/>
              <a:ext cx="350520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Why okay to store full list at all nodes in Cassandra but not Chord ?</a:t>
              </a:r>
            </a:p>
          </p:txBody>
        </p:sp>
        <p:pic>
          <p:nvPicPr>
            <p:cNvPr id="7" name="Graphic 6" descr="Question Mark with solid fill">
              <a:extLst>
                <a:ext uri="{FF2B5EF4-FFF2-40B4-BE49-F238E27FC236}">
                  <a16:creationId xmlns:a16="http://schemas.microsoft.com/office/drawing/2014/main" id="{225CB750-F9C6-6A84-79F9-12CA3319943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468512" y="3934852"/>
              <a:ext cx="932321" cy="932321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0CB3648F-A00F-4C44-CA0D-AD910220D420}"/>
              </a:ext>
            </a:extLst>
          </p:cNvPr>
          <p:cNvGrpSpPr/>
          <p:nvPr/>
        </p:nvGrpSpPr>
        <p:grpSpPr>
          <a:xfrm>
            <a:off x="9616281" y="1924238"/>
            <a:ext cx="4292372" cy="1200329"/>
            <a:chOff x="8468512" y="3810000"/>
            <a:chExt cx="4292372" cy="1200329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AEC5E171-D4F1-403A-28B9-4C488F7AF3AB}"/>
                </a:ext>
              </a:extLst>
            </p:cNvPr>
            <p:cNvSpPr/>
            <p:nvPr/>
          </p:nvSpPr>
          <p:spPr>
            <a:xfrm>
              <a:off x="8549482" y="3810000"/>
              <a:ext cx="2775558" cy="1200329"/>
            </a:xfrm>
            <a:prstGeom prst="round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9FA15DB-4064-E1B6-403F-CAE368AD464B}"/>
                </a:ext>
              </a:extLst>
            </p:cNvPr>
            <p:cNvSpPr txBox="1"/>
            <p:nvPr/>
          </p:nvSpPr>
          <p:spPr>
            <a:xfrm>
              <a:off x="9255684" y="4187513"/>
              <a:ext cx="350520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Routing hops?</a:t>
              </a:r>
            </a:p>
          </p:txBody>
        </p:sp>
        <p:pic>
          <p:nvPicPr>
            <p:cNvPr id="10" name="Graphic 9" descr="Question Mark with solid fill">
              <a:extLst>
                <a:ext uri="{FF2B5EF4-FFF2-40B4-BE49-F238E27FC236}">
                  <a16:creationId xmlns:a16="http://schemas.microsoft.com/office/drawing/2014/main" id="{BD554968-9C73-6D3E-85DF-EAFEA5CD016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468512" y="3934852"/>
              <a:ext cx="932321" cy="932321"/>
            </a:xfrm>
            <a:prstGeom prst="rect">
              <a:avLst/>
            </a:prstGeom>
          </p:spPr>
        </p:pic>
      </p:grpSp>
      <p:sp>
        <p:nvSpPr>
          <p:cNvPr id="11" name="Text Box 9">
            <a:extLst>
              <a:ext uri="{FF2B5EF4-FFF2-40B4-BE49-F238E27FC236}">
                <a16:creationId xmlns:a16="http://schemas.microsoft.com/office/drawing/2014/main" id="{770C0BF8-E224-606C-B780-147D117FBD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1224" y="3849011"/>
            <a:ext cx="4376143" cy="762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10" tIns="42055" rIns="84110" bIns="42055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Key replicated on its r successors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200" kern="0" dirty="0">
                <a:solidFill>
                  <a:srgbClr val="000000"/>
                </a:solidFill>
              </a:rPr>
              <a:t>r-replication factor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82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37" grpId="0"/>
      <p:bldP spid="38" grpId="0" animBg="1"/>
      <p:bldP spid="39" grpId="0" animBg="1"/>
      <p:bldP spid="44" grpId="0"/>
      <p:bldP spid="47" grpId="0" animBg="1"/>
      <p:bldP spid="50" grpId="0"/>
      <p:bldP spid="55" grpId="0"/>
      <p:bldP spid="27" grpId="0"/>
      <p:bldP spid="2" grpId="0" animBg="1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Placement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207" y="2006600"/>
            <a:ext cx="9729073" cy="4576760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en-US" sz="2000" dirty="0"/>
              <a:t>Replication Strategy: two options:</a:t>
            </a:r>
          </a:p>
          <a:p>
            <a:pPr marL="400050" indent="-342900">
              <a:buFont typeface="+mj-lt"/>
              <a:buAutoNum type="arabicPeriod"/>
              <a:defRPr/>
            </a:pPr>
            <a:r>
              <a:rPr lang="en-US" sz="2000" u="sng" dirty="0" err="1"/>
              <a:t>SimpleStrategy</a:t>
            </a:r>
            <a:r>
              <a:rPr lang="en-US" sz="2000" dirty="0"/>
              <a:t>: uses the Partitioner, of which there are two kinds</a:t>
            </a:r>
          </a:p>
          <a:p>
            <a:pPr marL="800100" lvl="1" indent="-342900">
              <a:buFont typeface="+mj-lt"/>
              <a:buAutoNum type="arabicPeriod"/>
              <a:defRPr/>
            </a:pPr>
            <a:r>
              <a:rPr lang="en-US" sz="2000" i="1" dirty="0" err="1"/>
              <a:t>RandomPartitioner</a:t>
            </a:r>
            <a:r>
              <a:rPr lang="en-US" sz="2000" dirty="0"/>
              <a:t>: Chord-like hash partitioning</a:t>
            </a:r>
          </a:p>
          <a:p>
            <a:pPr marL="800100" lvl="1" indent="-342900">
              <a:buFont typeface="+mj-lt"/>
              <a:buAutoNum type="arabicPeriod"/>
              <a:defRPr/>
            </a:pPr>
            <a:r>
              <a:rPr lang="en-US" sz="2000" i="1" dirty="0" err="1"/>
              <a:t>ByteOrderedPartitioner</a:t>
            </a:r>
            <a:r>
              <a:rPr lang="en-US" sz="2000" dirty="0"/>
              <a:t>: Assigns ranges of keys to servers. </a:t>
            </a:r>
          </a:p>
          <a:p>
            <a:pPr lvl="2">
              <a:defRPr/>
            </a:pPr>
            <a:r>
              <a:rPr lang="en-US" sz="2000" dirty="0"/>
              <a:t>Easier for </a:t>
            </a:r>
            <a:r>
              <a:rPr lang="en-US" sz="2000" i="1" u="sng" dirty="0"/>
              <a:t>range queries</a:t>
            </a:r>
            <a:r>
              <a:rPr lang="en-US" sz="2000" dirty="0"/>
              <a:t> (e.g., Get me all twitter users starting with [a-b])</a:t>
            </a:r>
          </a:p>
          <a:p>
            <a:pPr marL="400050" indent="-342900">
              <a:buFont typeface="+mj-lt"/>
              <a:buAutoNum type="arabicPeriod"/>
              <a:defRPr/>
            </a:pPr>
            <a:r>
              <a:rPr lang="en-US" sz="2000" u="sng" dirty="0" err="1"/>
              <a:t>NetworkTopologyStrategy</a:t>
            </a:r>
            <a:r>
              <a:rPr lang="en-US" sz="2000" dirty="0"/>
              <a:t>:</a:t>
            </a:r>
          </a:p>
          <a:p>
            <a:pPr lvl="1">
              <a:defRPr/>
            </a:pPr>
            <a:r>
              <a:rPr lang="en-US" sz="2000" dirty="0"/>
              <a:t>E.g., Two replicas per DC</a:t>
            </a:r>
          </a:p>
          <a:p>
            <a:pPr lvl="1">
              <a:defRPr/>
            </a:pPr>
            <a:r>
              <a:rPr lang="en-US" sz="2000" dirty="0"/>
              <a:t>Per DC</a:t>
            </a:r>
          </a:p>
          <a:p>
            <a:pPr lvl="2">
              <a:defRPr/>
            </a:pPr>
            <a:r>
              <a:rPr lang="en-US" sz="2000" dirty="0"/>
              <a:t>First replica placed according to Partitioner</a:t>
            </a:r>
          </a:p>
          <a:p>
            <a:pPr lvl="2">
              <a:defRPr/>
            </a:pPr>
            <a:r>
              <a:rPr lang="en-US" sz="2000" dirty="0"/>
              <a:t>Then go clockwise around ring until you hit a different rack</a:t>
            </a:r>
          </a:p>
          <a:p>
            <a:pPr lvl="2">
              <a:defRPr/>
            </a:pPr>
            <a:r>
              <a:rPr lang="en-US" sz="2000" dirty="0"/>
              <a:t>Cassandra uses a component called </a:t>
            </a:r>
            <a:r>
              <a:rPr lang="en-US" sz="2000" b="1" dirty="0"/>
              <a:t>snitches</a:t>
            </a:r>
            <a:r>
              <a:rPr lang="en-US" sz="2000" dirty="0"/>
              <a:t> to map IPs to racks and DCs</a:t>
            </a:r>
          </a:p>
          <a:p>
            <a:endParaRPr lang="en-US" sz="2000" dirty="0"/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2130881" y="6248400"/>
            <a:ext cx="533400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14CECF8-010E-F041-9C75-EBE094CC61E3}" type="slidenum">
              <a:rPr lang="en-US" smtClean="0"/>
              <a:pPr algn="r"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251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Writes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207" y="1752600"/>
            <a:ext cx="12243674" cy="5257800"/>
          </a:xfrm>
        </p:spPr>
        <p:txBody>
          <a:bodyPr>
            <a:normAutofit/>
          </a:bodyPr>
          <a:lstStyle/>
          <a:p>
            <a:r>
              <a:rPr lang="en-US" dirty="0"/>
              <a:t>Client sends write to one coordinator node in Cassandra cluster </a:t>
            </a:r>
          </a:p>
          <a:p>
            <a:pPr lvl="1"/>
            <a:r>
              <a:rPr lang="en-US" dirty="0"/>
              <a:t>Coordinator may be per-key, or per-client, or per-query</a:t>
            </a:r>
          </a:p>
          <a:p>
            <a:pPr lvl="2"/>
            <a:r>
              <a:rPr lang="en-US" dirty="0"/>
              <a:t>Typically, the successor of key in the ring</a:t>
            </a:r>
          </a:p>
          <a:p>
            <a:r>
              <a:rPr lang="en-US" dirty="0"/>
              <a:t>Coordinator assigns its current timestamp for the write (or client supplies it)</a:t>
            </a:r>
          </a:p>
          <a:p>
            <a:pPr marL="0" indent="0">
              <a:buNone/>
            </a:pPr>
            <a:r>
              <a:rPr lang="en-US" dirty="0"/>
              <a:t>	Per-key Coordinator ensures writes for the key are ordered</a:t>
            </a:r>
          </a:p>
          <a:p>
            <a:r>
              <a:rPr lang="en-US" dirty="0"/>
              <a:t>Coordinator sends write to all replica nodes responsible for key (let’s call it </a:t>
            </a:r>
            <a:r>
              <a:rPr lang="en-US" b="1" dirty="0"/>
              <a:t>N</a:t>
            </a:r>
            <a:r>
              <a:rPr lang="en-US" dirty="0"/>
              <a:t> from now)</a:t>
            </a:r>
          </a:p>
          <a:p>
            <a:r>
              <a:rPr lang="en-US" dirty="0"/>
              <a:t>A replica records the write to its </a:t>
            </a:r>
            <a:r>
              <a:rPr lang="en-US" i="1" dirty="0"/>
              <a:t>local storage </a:t>
            </a:r>
            <a:r>
              <a:rPr lang="en-US" dirty="0"/>
              <a:t>– We’ll see later.</a:t>
            </a:r>
          </a:p>
          <a:p>
            <a:r>
              <a:rPr lang="en-US" dirty="0"/>
              <a:t>When first </a:t>
            </a:r>
            <a:r>
              <a:rPr lang="en-US" b="1" dirty="0"/>
              <a:t>X</a:t>
            </a:r>
            <a:r>
              <a:rPr lang="en-US" dirty="0"/>
              <a:t> replicas respond, coordinator acknowledges client</a:t>
            </a:r>
          </a:p>
          <a:p>
            <a:pPr lvl="1"/>
            <a:r>
              <a:rPr lang="en-US" i="1" dirty="0"/>
              <a:t>X</a:t>
            </a:r>
            <a:r>
              <a:rPr lang="en-US" dirty="0"/>
              <a:t>? We’ll see later.</a:t>
            </a:r>
          </a:p>
          <a:p>
            <a:r>
              <a:rPr lang="en-US" dirty="0"/>
              <a:t>Note that multiple writes to same key K can be in progress at the same time.</a:t>
            </a:r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2130881" y="6248400"/>
            <a:ext cx="533400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14CECF8-010E-F041-9C75-EBE094CC61E3}" type="slidenum">
              <a:rPr lang="en-US" smtClean="0"/>
              <a:pPr algn="r"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50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Writes – Hinted Handoff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Always writable: </a:t>
            </a:r>
            <a:r>
              <a:rPr lang="en-US" u="sng" dirty="0"/>
              <a:t>Hinted Handoff mechanism</a:t>
            </a:r>
          </a:p>
          <a:p>
            <a:pPr lvl="1"/>
            <a:r>
              <a:rPr lang="en-US" dirty="0"/>
              <a:t>If any replica is down, the coordinator writes to all other replicas</a:t>
            </a:r>
          </a:p>
          <a:p>
            <a:pPr lvl="1"/>
            <a:r>
              <a:rPr lang="en-US" dirty="0"/>
              <a:t>And keeps the write locally until down replica comes back up.</a:t>
            </a:r>
          </a:p>
          <a:p>
            <a:pPr lvl="1"/>
            <a:r>
              <a:rPr lang="en-US" dirty="0"/>
              <a:t>Catch up replica after it is up</a:t>
            </a:r>
          </a:p>
          <a:p>
            <a:pPr lvl="1"/>
            <a:endParaRPr lang="en-US" dirty="0"/>
          </a:p>
          <a:p>
            <a:r>
              <a:rPr lang="en-US" dirty="0"/>
              <a:t>When all replicas are down, the Coordinator buffers writes (for up to a few hours). 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2130881" y="6248400"/>
            <a:ext cx="533400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14CECF8-010E-F041-9C75-EBE094CC61E3}" type="slidenum">
              <a:rPr lang="en-US" smtClean="0"/>
              <a:pPr algn="r">
                <a:defRPr/>
              </a:pPr>
              <a:t>20</a:t>
            </a:fld>
            <a:endParaRPr lang="en-US" dirty="0"/>
          </a:p>
        </p:txBody>
      </p:sp>
      <p:sp>
        <p:nvSpPr>
          <p:cNvPr id="5" name="Oval 3">
            <a:extLst>
              <a:ext uri="{FF2B5EF4-FFF2-40B4-BE49-F238E27FC236}">
                <a16:creationId xmlns:a16="http://schemas.microsoft.com/office/drawing/2014/main" id="{FC04BB4C-8BF1-2C1B-C14B-812466715F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77194" y="2412060"/>
            <a:ext cx="2993136" cy="2918079"/>
          </a:xfrm>
          <a:prstGeom prst="ellips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78978" tIns="39489" rIns="78978" bIns="39489" anchor="ctr"/>
          <a:lstStyle/>
          <a:p>
            <a:pPr defTabSz="858622">
              <a:defRPr/>
            </a:pPr>
            <a:endParaRPr lang="en-US" sz="1690" kern="0">
              <a:solidFill>
                <a:sysClr val="windowText" lastClr="000000"/>
              </a:solidFill>
            </a:endParaRP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12234542-DB19-6ED3-1469-1949C560BA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629" y="4877356"/>
            <a:ext cx="645209" cy="39765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78978" tIns="39489" rIns="78978" bIns="39489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defTabSz="858622">
              <a:defRPr/>
            </a:pPr>
            <a:r>
              <a:rPr lang="en-US" sz="2066" kern="0">
                <a:solidFill>
                  <a:srgbClr val="FA0000"/>
                </a:solidFill>
              </a:rPr>
              <a:t>N80</a:t>
            </a: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59BFAE32-A821-87D2-0C08-6898A0CE4A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46204" y="2034822"/>
            <a:ext cx="292548" cy="39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8978" tIns="39489" rIns="78978" bIns="39489" anchor="ctr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algn="ctr" defTabSz="858622">
              <a:defRPr/>
            </a:pPr>
            <a:r>
              <a:rPr lang="en-US" sz="2066" kern="0">
                <a:solidFill>
                  <a:srgbClr val="000000"/>
                </a:solidFill>
                <a:latin typeface="Times New Roman" charset="0"/>
              </a:rPr>
              <a:t>0</a:t>
            </a:r>
          </a:p>
        </p:txBody>
      </p:sp>
      <p:sp>
        <p:nvSpPr>
          <p:cNvPr id="8" name="Text Box 7">
            <a:extLst>
              <a:ext uri="{FF2B5EF4-FFF2-40B4-BE49-F238E27FC236}">
                <a16:creationId xmlns:a16="http://schemas.microsoft.com/office/drawing/2014/main" id="{0AF0FEC2-420C-30EA-CD6A-0C21D978BF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43807" y="3697419"/>
            <a:ext cx="645209" cy="39765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78978" tIns="39489" rIns="78978" bIns="39489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defTabSz="858622">
              <a:defRPr/>
            </a:pPr>
            <a:r>
              <a:rPr lang="en-US" sz="2066" kern="0">
                <a:solidFill>
                  <a:srgbClr val="FA0000"/>
                </a:solidFill>
              </a:rPr>
              <a:t>N32</a:t>
            </a:r>
          </a:p>
        </p:txBody>
      </p:sp>
      <p:sp>
        <p:nvSpPr>
          <p:cNvPr id="9" name="Text Box 8">
            <a:extLst>
              <a:ext uri="{FF2B5EF4-FFF2-40B4-BE49-F238E27FC236}">
                <a16:creationId xmlns:a16="http://schemas.microsoft.com/office/drawing/2014/main" id="{CAB6B03E-F611-4DAC-6DEB-26181FF025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6698" y="4857083"/>
            <a:ext cx="645209" cy="39765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78978" tIns="39489" rIns="78978" bIns="39489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defTabSz="858622">
              <a:defRPr/>
            </a:pPr>
            <a:r>
              <a:rPr lang="en-US" sz="2066" kern="0">
                <a:solidFill>
                  <a:srgbClr val="FA0000"/>
                </a:solidFill>
              </a:rPr>
              <a:t>N45</a:t>
            </a:r>
          </a:p>
        </p:txBody>
      </p:sp>
      <p:sp>
        <p:nvSpPr>
          <p:cNvPr id="10" name="Text Box 14">
            <a:extLst>
              <a:ext uri="{FF2B5EF4-FFF2-40B4-BE49-F238E27FC236}">
                <a16:creationId xmlns:a16="http://schemas.microsoft.com/office/drawing/2014/main" id="{7181551A-680A-0676-8C0E-8A136EEB48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9993" y="2345829"/>
            <a:ext cx="792685" cy="39765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78978" tIns="39489" rIns="78978" bIns="39489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defTabSz="858622">
              <a:defRPr/>
            </a:pPr>
            <a:r>
              <a:rPr lang="en-US" sz="2066" kern="0">
                <a:solidFill>
                  <a:srgbClr val="FA0000"/>
                </a:solidFill>
              </a:rPr>
              <a:t>N112</a:t>
            </a:r>
          </a:p>
        </p:txBody>
      </p:sp>
      <p:sp>
        <p:nvSpPr>
          <p:cNvPr id="11" name="Text Box 15">
            <a:extLst>
              <a:ext uri="{FF2B5EF4-FFF2-40B4-BE49-F238E27FC236}">
                <a16:creationId xmlns:a16="http://schemas.microsoft.com/office/drawing/2014/main" id="{76CDEE49-CBD0-8E60-8F8E-1D4F02A29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68" y="3308161"/>
            <a:ext cx="645209" cy="39765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78978" tIns="39489" rIns="78978" bIns="39489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defTabSz="858622">
              <a:defRPr/>
            </a:pPr>
            <a:r>
              <a:rPr lang="en-US" sz="2066" kern="0">
                <a:solidFill>
                  <a:srgbClr val="FA0000"/>
                </a:solidFill>
              </a:rPr>
              <a:t>N96</a:t>
            </a:r>
          </a:p>
        </p:txBody>
      </p:sp>
      <p:sp>
        <p:nvSpPr>
          <p:cNvPr id="12" name="Text Box 16">
            <a:extLst>
              <a:ext uri="{FF2B5EF4-FFF2-40B4-BE49-F238E27FC236}">
                <a16:creationId xmlns:a16="http://schemas.microsoft.com/office/drawing/2014/main" id="{D7C7D8E3-C50E-056F-E9D6-DA32C8DE4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606" y="2335017"/>
            <a:ext cx="645209" cy="39765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78978" tIns="39489" rIns="78978" bIns="39489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defTabSz="858622">
              <a:defRPr/>
            </a:pPr>
            <a:r>
              <a:rPr lang="en-US" sz="2066" kern="0">
                <a:solidFill>
                  <a:srgbClr val="FA0000"/>
                </a:solidFill>
              </a:rPr>
              <a:t>N16</a:t>
            </a:r>
          </a:p>
        </p:txBody>
      </p:sp>
      <p:cxnSp>
        <p:nvCxnSpPr>
          <p:cNvPr id="13" name="Straight Arrow Connector 26">
            <a:extLst>
              <a:ext uri="{FF2B5EF4-FFF2-40B4-BE49-F238E27FC236}">
                <a16:creationId xmlns:a16="http://schemas.microsoft.com/office/drawing/2014/main" id="{E0ADD85E-32B8-7ECB-007E-0B997517A3ED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9408167" y="3892048"/>
            <a:ext cx="2329074" cy="908267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" name="Straight Arrow Connector 28">
            <a:extLst>
              <a:ext uri="{FF2B5EF4-FFF2-40B4-BE49-F238E27FC236}">
                <a16:creationId xmlns:a16="http://schemas.microsoft.com/office/drawing/2014/main" id="{7EA1C238-DD0C-CD19-63A0-4B06A7F4DE57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9408168" y="2789149"/>
            <a:ext cx="1929804" cy="2011165"/>
          </a:xfrm>
          <a:prstGeom prst="straightConnector1">
            <a:avLst/>
          </a:prstGeom>
          <a:noFill/>
          <a:ln w="28575">
            <a:solidFill>
              <a:srgbClr val="000000"/>
            </a:solidFill>
            <a:prstDash val="dash"/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" name="Straight Arrow Connector 31">
            <a:extLst>
              <a:ext uri="{FF2B5EF4-FFF2-40B4-BE49-F238E27FC236}">
                <a16:creationId xmlns:a16="http://schemas.microsoft.com/office/drawing/2014/main" id="{DD2E1C85-9972-2AA9-860A-5561CF59031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408168" y="4800315"/>
            <a:ext cx="1929804" cy="129752"/>
          </a:xfrm>
          <a:prstGeom prst="straightConnector1">
            <a:avLst/>
          </a:prstGeom>
          <a:noFill/>
          <a:ln w="28575">
            <a:solidFill>
              <a:srgbClr val="000000"/>
            </a:solidFill>
            <a:prstDash val="dash"/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939947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73B33-3A55-E82D-76AC-5EA4E8D79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AFB24-031C-BDD6-D982-0F72F7C1A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BBD99C-CF69-0043-4F83-8271D6C254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07" y="2006600"/>
            <a:ext cx="8433673" cy="4267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Read: Similar to writes</a:t>
            </a:r>
          </a:p>
          <a:p>
            <a:r>
              <a:rPr lang="en-US" dirty="0"/>
              <a:t>Coordinator can contact X replicas (e.g., in same rack)</a:t>
            </a:r>
          </a:p>
          <a:p>
            <a:pPr lvl="2"/>
            <a:r>
              <a:rPr lang="en-US" dirty="0"/>
              <a:t>Coordinator sends read to replicas that have responded quickest in past</a:t>
            </a:r>
          </a:p>
          <a:p>
            <a:pPr lvl="1"/>
            <a:r>
              <a:rPr lang="en-US" dirty="0"/>
              <a:t>Or, send to all N and wait for first X</a:t>
            </a:r>
          </a:p>
          <a:p>
            <a:r>
              <a:rPr lang="en-US" dirty="0"/>
              <a:t>When X replicas respond, coordinator returns the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latest-timestamped</a:t>
            </a:r>
            <a:r>
              <a:rPr lang="en-US" dirty="0"/>
              <a:t> value from among those X</a:t>
            </a:r>
          </a:p>
          <a:p>
            <a:pPr lvl="2"/>
            <a:r>
              <a:rPr lang="en-US" dirty="0"/>
              <a:t>(X? We’ll see later.)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CE508D75-67A1-5041-206C-78285A187920}"/>
              </a:ext>
            </a:extLst>
          </p:cNvPr>
          <p:cNvSpPr txBox="1">
            <a:spLocks/>
          </p:cNvSpPr>
          <p:nvPr/>
        </p:nvSpPr>
        <p:spPr>
          <a:xfrm>
            <a:off x="12130881" y="6248400"/>
            <a:ext cx="533400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14CECF8-010E-F041-9C75-EBE094CC61E3}" type="slidenum">
              <a:rPr lang="en-US" smtClean="0"/>
              <a:pPr algn="r">
                <a:defRPr/>
              </a:pPr>
              <a:t>21</a:t>
            </a:fld>
            <a:endParaRPr lang="en-US" dirty="0"/>
          </a:p>
        </p:txBody>
      </p:sp>
      <p:sp>
        <p:nvSpPr>
          <p:cNvPr id="5" name="Oval 3">
            <a:extLst>
              <a:ext uri="{FF2B5EF4-FFF2-40B4-BE49-F238E27FC236}">
                <a16:creationId xmlns:a16="http://schemas.microsoft.com/office/drawing/2014/main" id="{2B3CBF17-8E4F-DDAE-1656-3674C01EE6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77194" y="2412060"/>
            <a:ext cx="2993136" cy="2918079"/>
          </a:xfrm>
          <a:prstGeom prst="ellips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78978" tIns="39489" rIns="78978" bIns="39489" anchor="ctr"/>
          <a:lstStyle/>
          <a:p>
            <a:pPr defTabSz="858622">
              <a:defRPr/>
            </a:pPr>
            <a:endParaRPr lang="en-US" sz="1690" kern="0">
              <a:solidFill>
                <a:sysClr val="windowText" lastClr="000000"/>
              </a:solidFill>
            </a:endParaRP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B45F631C-91FE-5F25-2980-432C8B473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629" y="4877356"/>
            <a:ext cx="645209" cy="39765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78978" tIns="39489" rIns="78978" bIns="39489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defTabSz="858622">
              <a:defRPr/>
            </a:pPr>
            <a:r>
              <a:rPr lang="en-US" sz="2066" kern="0">
                <a:solidFill>
                  <a:srgbClr val="FA0000"/>
                </a:solidFill>
              </a:rPr>
              <a:t>N80</a:t>
            </a: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F86329F5-E4E6-9F17-245A-8CD86CC44F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46204" y="2034822"/>
            <a:ext cx="292548" cy="39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8978" tIns="39489" rIns="78978" bIns="39489" anchor="ctr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algn="ctr" defTabSz="858622">
              <a:defRPr/>
            </a:pPr>
            <a:r>
              <a:rPr lang="en-US" sz="2066" kern="0">
                <a:solidFill>
                  <a:srgbClr val="000000"/>
                </a:solidFill>
                <a:latin typeface="Times New Roman" charset="0"/>
              </a:rPr>
              <a:t>0</a:t>
            </a:r>
          </a:p>
        </p:txBody>
      </p:sp>
      <p:sp>
        <p:nvSpPr>
          <p:cNvPr id="8" name="Text Box 7">
            <a:extLst>
              <a:ext uri="{FF2B5EF4-FFF2-40B4-BE49-F238E27FC236}">
                <a16:creationId xmlns:a16="http://schemas.microsoft.com/office/drawing/2014/main" id="{16499FC3-3AB8-5B8A-71E2-BE56AAC4E8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43807" y="3697419"/>
            <a:ext cx="645209" cy="39765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78978" tIns="39489" rIns="78978" bIns="39489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defTabSz="858622">
              <a:defRPr/>
            </a:pPr>
            <a:r>
              <a:rPr lang="en-US" sz="2066" kern="0">
                <a:solidFill>
                  <a:srgbClr val="FA0000"/>
                </a:solidFill>
              </a:rPr>
              <a:t>N32</a:t>
            </a:r>
          </a:p>
        </p:txBody>
      </p:sp>
      <p:sp>
        <p:nvSpPr>
          <p:cNvPr id="9" name="Text Box 8">
            <a:extLst>
              <a:ext uri="{FF2B5EF4-FFF2-40B4-BE49-F238E27FC236}">
                <a16:creationId xmlns:a16="http://schemas.microsoft.com/office/drawing/2014/main" id="{B2342E62-9CF6-07FC-A01D-6243E9439C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6698" y="4857083"/>
            <a:ext cx="645209" cy="39765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78978" tIns="39489" rIns="78978" bIns="39489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defTabSz="858622">
              <a:defRPr/>
            </a:pPr>
            <a:r>
              <a:rPr lang="en-US" sz="2066" kern="0">
                <a:solidFill>
                  <a:srgbClr val="FA0000"/>
                </a:solidFill>
              </a:rPr>
              <a:t>N45</a:t>
            </a:r>
          </a:p>
        </p:txBody>
      </p:sp>
      <p:sp>
        <p:nvSpPr>
          <p:cNvPr id="10" name="Text Box 14">
            <a:extLst>
              <a:ext uri="{FF2B5EF4-FFF2-40B4-BE49-F238E27FC236}">
                <a16:creationId xmlns:a16="http://schemas.microsoft.com/office/drawing/2014/main" id="{103931DD-CB5F-97AD-23B0-D093D307D6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9993" y="2345829"/>
            <a:ext cx="792685" cy="39765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78978" tIns="39489" rIns="78978" bIns="39489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defTabSz="858622">
              <a:defRPr/>
            </a:pPr>
            <a:r>
              <a:rPr lang="en-US" sz="2066" kern="0">
                <a:solidFill>
                  <a:srgbClr val="FA0000"/>
                </a:solidFill>
              </a:rPr>
              <a:t>N112</a:t>
            </a:r>
          </a:p>
        </p:txBody>
      </p:sp>
      <p:sp>
        <p:nvSpPr>
          <p:cNvPr id="11" name="Text Box 15">
            <a:extLst>
              <a:ext uri="{FF2B5EF4-FFF2-40B4-BE49-F238E27FC236}">
                <a16:creationId xmlns:a16="http://schemas.microsoft.com/office/drawing/2014/main" id="{65357164-2E20-96CF-677C-8C0B4CBE96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68" y="3308161"/>
            <a:ext cx="645209" cy="39765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78978" tIns="39489" rIns="78978" bIns="39489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defTabSz="858622">
              <a:defRPr/>
            </a:pPr>
            <a:r>
              <a:rPr lang="en-US" sz="2066" kern="0">
                <a:solidFill>
                  <a:srgbClr val="FA0000"/>
                </a:solidFill>
              </a:rPr>
              <a:t>N96</a:t>
            </a:r>
          </a:p>
        </p:txBody>
      </p:sp>
      <p:sp>
        <p:nvSpPr>
          <p:cNvPr id="12" name="Text Box 16">
            <a:extLst>
              <a:ext uri="{FF2B5EF4-FFF2-40B4-BE49-F238E27FC236}">
                <a16:creationId xmlns:a16="http://schemas.microsoft.com/office/drawing/2014/main" id="{BAEF4ABA-324B-C908-C9A0-06E33B9895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606" y="2335017"/>
            <a:ext cx="645209" cy="39765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78978" tIns="39489" rIns="78978" bIns="39489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defTabSz="858622">
              <a:defRPr/>
            </a:pPr>
            <a:r>
              <a:rPr lang="en-US" sz="2066" kern="0">
                <a:solidFill>
                  <a:srgbClr val="FA0000"/>
                </a:solidFill>
              </a:rPr>
              <a:t>N16</a:t>
            </a:r>
          </a:p>
        </p:txBody>
      </p:sp>
      <p:cxnSp>
        <p:nvCxnSpPr>
          <p:cNvPr id="13" name="Straight Arrow Connector 26">
            <a:extLst>
              <a:ext uri="{FF2B5EF4-FFF2-40B4-BE49-F238E27FC236}">
                <a16:creationId xmlns:a16="http://schemas.microsoft.com/office/drawing/2014/main" id="{7D65F64F-6E1B-D1BB-CDAC-5B4F6CD448A5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9408167" y="3892048"/>
            <a:ext cx="2329074" cy="908267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" name="Straight Arrow Connector 28">
            <a:extLst>
              <a:ext uri="{FF2B5EF4-FFF2-40B4-BE49-F238E27FC236}">
                <a16:creationId xmlns:a16="http://schemas.microsoft.com/office/drawing/2014/main" id="{FC6C8EC3-304E-ADD9-5FF0-EF502C80B089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9408168" y="2789149"/>
            <a:ext cx="1929804" cy="2011165"/>
          </a:xfrm>
          <a:prstGeom prst="straightConnector1">
            <a:avLst/>
          </a:prstGeom>
          <a:noFill/>
          <a:ln w="28575">
            <a:solidFill>
              <a:srgbClr val="000000"/>
            </a:solidFill>
            <a:prstDash val="dash"/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" name="Straight Arrow Connector 31">
            <a:extLst>
              <a:ext uri="{FF2B5EF4-FFF2-40B4-BE49-F238E27FC236}">
                <a16:creationId xmlns:a16="http://schemas.microsoft.com/office/drawing/2014/main" id="{262B9697-89C2-1C61-AF0D-F221E86E60D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408168" y="4800315"/>
            <a:ext cx="1929804" cy="129752"/>
          </a:xfrm>
          <a:prstGeom prst="straightConnector1">
            <a:avLst/>
          </a:prstGeom>
          <a:noFill/>
          <a:ln w="28575">
            <a:solidFill>
              <a:srgbClr val="000000"/>
            </a:solidFill>
            <a:prstDash val="dash"/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00376FD2-CE8E-7A7F-F333-108394228272}"/>
              </a:ext>
            </a:extLst>
          </p:cNvPr>
          <p:cNvSpPr txBox="1"/>
          <p:nvPr/>
        </p:nvSpPr>
        <p:spPr>
          <a:xfrm>
            <a:off x="11246789" y="1721131"/>
            <a:ext cx="184377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K13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v1,10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8FCDF3A-0C25-8BD0-C8DD-69DF751F11E0}"/>
              </a:ext>
            </a:extLst>
          </p:cNvPr>
          <p:cNvSpPr txBox="1"/>
          <p:nvPr/>
        </p:nvSpPr>
        <p:spPr>
          <a:xfrm>
            <a:off x="11870330" y="3997481"/>
            <a:ext cx="11138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K13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v0,9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43FCE71-8EEA-A154-BCC9-BA69E172183A}"/>
              </a:ext>
            </a:extLst>
          </p:cNvPr>
          <p:cNvSpPr txBox="1"/>
          <p:nvPr/>
        </p:nvSpPr>
        <p:spPr>
          <a:xfrm>
            <a:off x="10745242" y="5376280"/>
            <a:ext cx="184377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K13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v1,10</a:t>
            </a:r>
          </a:p>
        </p:txBody>
      </p:sp>
    </p:spTree>
    <p:extLst>
      <p:ext uri="{BB962C8B-B14F-4D97-AF65-F5344CB8AC3E}">
        <p14:creationId xmlns:p14="http://schemas.microsoft.com/office/powerpoint/2010/main" val="2618332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AF8D1-3497-FBEE-4C93-C597BF8D4F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2498F-17D6-7F0F-0439-0C8D29362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Reads – read repair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3679DE-7AF1-8244-EBC2-1CDE30018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08" y="1905000"/>
            <a:ext cx="8433673" cy="42672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After X responses, in the </a:t>
            </a:r>
            <a:r>
              <a:rPr lang="en-US" b="1" dirty="0"/>
              <a:t>background</a:t>
            </a:r>
          </a:p>
          <a:p>
            <a:pPr lvl="1"/>
            <a:r>
              <a:rPr lang="en-US" dirty="0"/>
              <a:t>Coordinator also fetches value from other replicas</a:t>
            </a:r>
          </a:p>
          <a:p>
            <a:pPr lvl="2"/>
            <a:r>
              <a:rPr lang="en-US" dirty="0"/>
              <a:t>Checks consistency </a:t>
            </a:r>
          </a:p>
          <a:p>
            <a:pPr lvl="2"/>
            <a:r>
              <a:rPr lang="en-US" dirty="0"/>
              <a:t>Initiates a </a:t>
            </a:r>
            <a:r>
              <a:rPr lang="en-US" b="1" dirty="0"/>
              <a:t>read repair</a:t>
            </a:r>
            <a:r>
              <a:rPr lang="en-US" dirty="0"/>
              <a:t> if any two values are different </a:t>
            </a:r>
          </a:p>
          <a:p>
            <a:pPr lvl="3"/>
            <a:r>
              <a:rPr lang="en-US" dirty="0"/>
              <a:t>To install the latest value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This mechanism seeks to eventually bring all replicas up to date</a:t>
            </a:r>
          </a:p>
          <a:p>
            <a:endParaRPr lang="en-US" dirty="0"/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CC2E97AC-A03F-56A1-234F-B38CFF8B82AA}"/>
              </a:ext>
            </a:extLst>
          </p:cNvPr>
          <p:cNvSpPr txBox="1">
            <a:spLocks/>
          </p:cNvSpPr>
          <p:nvPr/>
        </p:nvSpPr>
        <p:spPr>
          <a:xfrm>
            <a:off x="12130881" y="6248400"/>
            <a:ext cx="533400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14CECF8-010E-F041-9C75-EBE094CC61E3}" type="slidenum">
              <a:rPr lang="en-US" smtClean="0"/>
              <a:pPr algn="r">
                <a:defRPr/>
              </a:pPr>
              <a:t>22</a:t>
            </a:fld>
            <a:endParaRPr lang="en-US" dirty="0"/>
          </a:p>
        </p:txBody>
      </p:sp>
      <p:sp>
        <p:nvSpPr>
          <p:cNvPr id="5" name="Oval 3">
            <a:extLst>
              <a:ext uri="{FF2B5EF4-FFF2-40B4-BE49-F238E27FC236}">
                <a16:creationId xmlns:a16="http://schemas.microsoft.com/office/drawing/2014/main" id="{E6898661-4718-9290-674F-32FFA9AACC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77194" y="2412060"/>
            <a:ext cx="2993136" cy="2918079"/>
          </a:xfrm>
          <a:prstGeom prst="ellips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78978" tIns="39489" rIns="78978" bIns="39489" anchor="ctr"/>
          <a:lstStyle/>
          <a:p>
            <a:pPr defTabSz="858622">
              <a:defRPr/>
            </a:pPr>
            <a:endParaRPr lang="en-US" sz="1690" kern="0">
              <a:solidFill>
                <a:sysClr val="windowText" lastClr="000000"/>
              </a:solidFill>
            </a:endParaRP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076052FC-6C21-40F0-3928-66C300158E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9629" y="4877356"/>
            <a:ext cx="645209" cy="39765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78978" tIns="39489" rIns="78978" bIns="39489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defTabSz="858622">
              <a:defRPr/>
            </a:pPr>
            <a:r>
              <a:rPr lang="en-US" sz="2066" kern="0">
                <a:solidFill>
                  <a:srgbClr val="FA0000"/>
                </a:solidFill>
              </a:rPr>
              <a:t>N80</a:t>
            </a:r>
          </a:p>
        </p:txBody>
      </p:sp>
      <p:sp>
        <p:nvSpPr>
          <p:cNvPr id="7" name="Text Box 5">
            <a:extLst>
              <a:ext uri="{FF2B5EF4-FFF2-40B4-BE49-F238E27FC236}">
                <a16:creationId xmlns:a16="http://schemas.microsoft.com/office/drawing/2014/main" id="{BD28730D-919F-C426-411E-2ADBA5CF5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46204" y="2034822"/>
            <a:ext cx="292548" cy="39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8978" tIns="39489" rIns="78978" bIns="39489" anchor="ctr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algn="ctr" defTabSz="858622">
              <a:defRPr/>
            </a:pPr>
            <a:r>
              <a:rPr lang="en-US" sz="2066" kern="0">
                <a:solidFill>
                  <a:srgbClr val="000000"/>
                </a:solidFill>
                <a:latin typeface="Times New Roman" charset="0"/>
              </a:rPr>
              <a:t>0</a:t>
            </a:r>
          </a:p>
        </p:txBody>
      </p:sp>
      <p:sp>
        <p:nvSpPr>
          <p:cNvPr id="8" name="Text Box 7">
            <a:extLst>
              <a:ext uri="{FF2B5EF4-FFF2-40B4-BE49-F238E27FC236}">
                <a16:creationId xmlns:a16="http://schemas.microsoft.com/office/drawing/2014/main" id="{22B9E2FD-B9E8-234F-6290-D72E3CB38E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43807" y="3697419"/>
            <a:ext cx="645209" cy="39765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78978" tIns="39489" rIns="78978" bIns="39489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defTabSz="858622">
              <a:defRPr/>
            </a:pPr>
            <a:r>
              <a:rPr lang="en-US" sz="2066" kern="0">
                <a:solidFill>
                  <a:srgbClr val="FA0000"/>
                </a:solidFill>
              </a:rPr>
              <a:t>N32</a:t>
            </a:r>
          </a:p>
        </p:txBody>
      </p:sp>
      <p:sp>
        <p:nvSpPr>
          <p:cNvPr id="9" name="Text Box 8">
            <a:extLst>
              <a:ext uri="{FF2B5EF4-FFF2-40B4-BE49-F238E27FC236}">
                <a16:creationId xmlns:a16="http://schemas.microsoft.com/office/drawing/2014/main" id="{D2F7D728-48EE-D9D4-8CD3-4CC7AB018F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6698" y="4857083"/>
            <a:ext cx="645209" cy="39765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78978" tIns="39489" rIns="78978" bIns="39489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defTabSz="858622">
              <a:defRPr/>
            </a:pPr>
            <a:r>
              <a:rPr lang="en-US" sz="2066" kern="0">
                <a:solidFill>
                  <a:srgbClr val="FA0000"/>
                </a:solidFill>
              </a:rPr>
              <a:t>N45</a:t>
            </a:r>
          </a:p>
        </p:txBody>
      </p:sp>
      <p:sp>
        <p:nvSpPr>
          <p:cNvPr id="10" name="Text Box 14">
            <a:extLst>
              <a:ext uri="{FF2B5EF4-FFF2-40B4-BE49-F238E27FC236}">
                <a16:creationId xmlns:a16="http://schemas.microsoft.com/office/drawing/2014/main" id="{36C50A97-108E-6F0A-0239-5A4E3D605B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9993" y="2345829"/>
            <a:ext cx="792685" cy="39765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78978" tIns="39489" rIns="78978" bIns="39489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defTabSz="858622">
              <a:defRPr/>
            </a:pPr>
            <a:r>
              <a:rPr lang="en-US" sz="2066" kern="0">
                <a:solidFill>
                  <a:srgbClr val="FA0000"/>
                </a:solidFill>
              </a:rPr>
              <a:t>N112</a:t>
            </a:r>
          </a:p>
        </p:txBody>
      </p:sp>
      <p:sp>
        <p:nvSpPr>
          <p:cNvPr id="11" name="Text Box 15">
            <a:extLst>
              <a:ext uri="{FF2B5EF4-FFF2-40B4-BE49-F238E27FC236}">
                <a16:creationId xmlns:a16="http://schemas.microsoft.com/office/drawing/2014/main" id="{B9D9DD39-BBD2-B172-1BA3-48477EC5BF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7268" y="3308161"/>
            <a:ext cx="645209" cy="39765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78978" tIns="39489" rIns="78978" bIns="39489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defTabSz="858622">
              <a:defRPr/>
            </a:pPr>
            <a:r>
              <a:rPr lang="en-US" sz="2066" kern="0">
                <a:solidFill>
                  <a:srgbClr val="FA0000"/>
                </a:solidFill>
              </a:rPr>
              <a:t>N96</a:t>
            </a:r>
          </a:p>
        </p:txBody>
      </p:sp>
      <p:sp>
        <p:nvSpPr>
          <p:cNvPr id="12" name="Text Box 16">
            <a:extLst>
              <a:ext uri="{FF2B5EF4-FFF2-40B4-BE49-F238E27FC236}">
                <a16:creationId xmlns:a16="http://schemas.microsoft.com/office/drawing/2014/main" id="{2C5C552E-9242-D314-03A5-2C95BE37CB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606" y="2335017"/>
            <a:ext cx="645209" cy="39765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lIns="78978" tIns="39489" rIns="78978" bIns="39489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defTabSz="858622">
              <a:defRPr/>
            </a:pPr>
            <a:r>
              <a:rPr lang="en-US" sz="2066" kern="0">
                <a:solidFill>
                  <a:srgbClr val="FA0000"/>
                </a:solidFill>
              </a:rPr>
              <a:t>N16</a:t>
            </a:r>
          </a:p>
        </p:txBody>
      </p:sp>
      <p:cxnSp>
        <p:nvCxnSpPr>
          <p:cNvPr id="13" name="Straight Arrow Connector 26">
            <a:extLst>
              <a:ext uri="{FF2B5EF4-FFF2-40B4-BE49-F238E27FC236}">
                <a16:creationId xmlns:a16="http://schemas.microsoft.com/office/drawing/2014/main" id="{3F828EA9-8721-6AF7-141D-69FF083F8320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9408167" y="3892048"/>
            <a:ext cx="2329074" cy="908267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4" name="Straight Arrow Connector 28">
            <a:extLst>
              <a:ext uri="{FF2B5EF4-FFF2-40B4-BE49-F238E27FC236}">
                <a16:creationId xmlns:a16="http://schemas.microsoft.com/office/drawing/2014/main" id="{64867F8D-C8D5-5F58-93E9-0B3C9A021AB6}"/>
              </a:ext>
            </a:extLst>
          </p:cNvPr>
          <p:cNvCxnSpPr>
            <a:cxnSpLocks noChangeShapeType="1"/>
            <a:stCxn id="5" idx="7"/>
            <a:endCxn id="5" idx="3"/>
          </p:cNvCxnSpPr>
          <p:nvPr/>
        </p:nvCxnSpPr>
        <p:spPr bwMode="auto">
          <a:xfrm flipH="1">
            <a:off x="9315529" y="2839403"/>
            <a:ext cx="2116466" cy="2063393"/>
          </a:xfrm>
          <a:prstGeom prst="straightConnector1">
            <a:avLst/>
          </a:prstGeom>
          <a:noFill/>
          <a:ln w="28575">
            <a:solidFill>
              <a:srgbClr val="000000"/>
            </a:solidFill>
            <a:prstDash val="dash"/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5" name="Straight Arrow Connector 31">
            <a:extLst>
              <a:ext uri="{FF2B5EF4-FFF2-40B4-BE49-F238E27FC236}">
                <a16:creationId xmlns:a16="http://schemas.microsoft.com/office/drawing/2014/main" id="{278579FC-F581-5B37-88EE-35EE1861BC91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9254838" y="4857083"/>
            <a:ext cx="2171860" cy="0"/>
          </a:xfrm>
          <a:prstGeom prst="straightConnector1">
            <a:avLst/>
          </a:prstGeom>
          <a:noFill/>
          <a:ln w="28575">
            <a:solidFill>
              <a:srgbClr val="000000"/>
            </a:solidFill>
            <a:prstDash val="dash"/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AFCE8081-4F13-1851-35ED-E8E7E28F341E}"/>
              </a:ext>
            </a:extLst>
          </p:cNvPr>
          <p:cNvSpPr txBox="1"/>
          <p:nvPr/>
        </p:nvSpPr>
        <p:spPr>
          <a:xfrm>
            <a:off x="9687815" y="3435413"/>
            <a:ext cx="89479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v1,10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A980D5B-C226-782F-90EC-B41749DC4B99}"/>
              </a:ext>
            </a:extLst>
          </p:cNvPr>
          <p:cNvSpPr txBox="1"/>
          <p:nvPr/>
        </p:nvSpPr>
        <p:spPr>
          <a:xfrm>
            <a:off x="10472879" y="4280360"/>
            <a:ext cx="111383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v0,9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56D6B3C-E0A3-8C83-789C-C5287046BB59}"/>
              </a:ext>
            </a:extLst>
          </p:cNvPr>
          <p:cNvSpPr txBox="1"/>
          <p:nvPr/>
        </p:nvSpPr>
        <p:spPr>
          <a:xfrm>
            <a:off x="10154839" y="4777686"/>
            <a:ext cx="89479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v1,10</a:t>
            </a:r>
          </a:p>
        </p:txBody>
      </p:sp>
      <p:cxnSp>
        <p:nvCxnSpPr>
          <p:cNvPr id="26" name="Straight Arrow Connector 28">
            <a:extLst>
              <a:ext uri="{FF2B5EF4-FFF2-40B4-BE49-F238E27FC236}">
                <a16:creationId xmlns:a16="http://schemas.microsoft.com/office/drawing/2014/main" id="{EB6A7D6B-AAEF-6C0A-2566-CBD965EBEC84}"/>
              </a:ext>
            </a:extLst>
          </p:cNvPr>
          <p:cNvCxnSpPr>
            <a:cxnSpLocks noChangeShapeType="1"/>
            <a:stCxn id="5" idx="6"/>
          </p:cNvCxnSpPr>
          <p:nvPr/>
        </p:nvCxnSpPr>
        <p:spPr bwMode="auto">
          <a:xfrm flipH="1">
            <a:off x="9315529" y="3871100"/>
            <a:ext cx="2554801" cy="1069395"/>
          </a:xfrm>
          <a:prstGeom prst="straightConnector1">
            <a:avLst/>
          </a:prstGeom>
          <a:noFill/>
          <a:ln w="28575">
            <a:solidFill>
              <a:srgbClr val="000000"/>
            </a:solidFill>
            <a:prstDash val="dash"/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2BCA94C4-239B-A9CB-8424-D2D2CBD69F8D}"/>
              </a:ext>
            </a:extLst>
          </p:cNvPr>
          <p:cNvSpPr txBox="1"/>
          <p:nvPr/>
        </p:nvSpPr>
        <p:spPr>
          <a:xfrm>
            <a:off x="10322350" y="3879337"/>
            <a:ext cx="89479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v1,10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5F7D4A3-5FAE-FFD4-2AA7-333F54D6CA55}"/>
              </a:ext>
            </a:extLst>
          </p:cNvPr>
          <p:cNvSpPr txBox="1"/>
          <p:nvPr/>
        </p:nvSpPr>
        <p:spPr>
          <a:xfrm>
            <a:off x="11246789" y="1721131"/>
            <a:ext cx="184377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K13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v1,10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466D768-4F27-D767-851A-6896FB363DA7}"/>
              </a:ext>
            </a:extLst>
          </p:cNvPr>
          <p:cNvSpPr txBox="1"/>
          <p:nvPr/>
        </p:nvSpPr>
        <p:spPr>
          <a:xfrm>
            <a:off x="11870330" y="3997481"/>
            <a:ext cx="11138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K13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v0,9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73D19E8-E9A5-D6E8-A02C-27B34E1CF071}"/>
              </a:ext>
            </a:extLst>
          </p:cNvPr>
          <p:cNvSpPr txBox="1"/>
          <p:nvPr/>
        </p:nvSpPr>
        <p:spPr>
          <a:xfrm>
            <a:off x="10745242" y="5376280"/>
            <a:ext cx="184377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K13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v1,10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A4D539F-E369-7638-86A1-D1694EA7E357}"/>
              </a:ext>
            </a:extLst>
          </p:cNvPr>
          <p:cNvSpPr txBox="1"/>
          <p:nvPr/>
        </p:nvSpPr>
        <p:spPr>
          <a:xfrm>
            <a:off x="11805449" y="3985150"/>
            <a:ext cx="115428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K13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v1,10</a:t>
            </a:r>
          </a:p>
        </p:txBody>
      </p:sp>
    </p:spTree>
    <p:extLst>
      <p:ext uri="{BB962C8B-B14F-4D97-AF65-F5344CB8AC3E}">
        <p14:creationId xmlns:p14="http://schemas.microsoft.com/office/powerpoint/2010/main" val="2600968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6" grpId="0"/>
      <p:bldP spid="16" grpId="1"/>
      <p:bldP spid="17" grpId="0"/>
      <p:bldP spid="17" grpId="1"/>
      <p:bldP spid="18" grpId="0"/>
      <p:bldP spid="18" grpId="1"/>
      <p:bldP spid="28" grpId="0"/>
      <p:bldP spid="29" grpId="0"/>
      <p:bldP spid="30" grpId="0"/>
      <p:bldP spid="30" grpId="1"/>
      <p:bldP spid="31" grpId="0"/>
      <p:bldP spid="3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Membership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207" y="1816100"/>
            <a:ext cx="9652873" cy="4965700"/>
          </a:xfrm>
        </p:spPr>
        <p:txBody>
          <a:bodyPr>
            <a:normAutofit/>
          </a:bodyPr>
          <a:lstStyle/>
          <a:p>
            <a:r>
              <a:rPr lang="en-US" dirty="0"/>
              <a:t>Any server in cluster could be the coordinator</a:t>
            </a:r>
          </a:p>
          <a:p>
            <a:r>
              <a:rPr lang="en-US" dirty="0"/>
              <a:t>Every server maintains a full list of all other servers</a:t>
            </a:r>
          </a:p>
          <a:p>
            <a:pPr lvl="1"/>
            <a:r>
              <a:rPr lang="en-US" dirty="0"/>
              <a:t>updated automatically as servers join, leave, fail</a:t>
            </a:r>
          </a:p>
          <a:p>
            <a:r>
              <a:rPr lang="en-US" dirty="0"/>
              <a:t>Cassandra uses gossip-based cluster membership</a:t>
            </a:r>
          </a:p>
          <a:p>
            <a:r>
              <a:rPr lang="en-US" dirty="0"/>
              <a:t>One ring per datacenter</a:t>
            </a:r>
          </a:p>
          <a:p>
            <a:pPr lvl="1"/>
            <a:r>
              <a:rPr lang="en-US" dirty="0"/>
              <a:t>Per-DC leader elected to coordinate with other DCs</a:t>
            </a:r>
          </a:p>
          <a:p>
            <a:pPr lvl="1"/>
            <a:r>
              <a:rPr lang="en-US" dirty="0"/>
              <a:t>Election done via Zookeeper, which runs a Paxos (consensus) variant (Paxos: elsewhere in this course)</a:t>
            </a:r>
          </a:p>
          <a:p>
            <a:pPr lvl="1"/>
            <a:r>
              <a:rPr lang="en-US" dirty="0"/>
              <a:t>Leader tells new nodes what key ranges they are replicas for</a:t>
            </a:r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2130881" y="6248400"/>
            <a:ext cx="533400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14CECF8-010E-F041-9C75-EBE094CC61E3}" type="slidenum">
              <a:rPr lang="en-US" smtClean="0"/>
              <a:pPr algn="r"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155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35B09-B03E-E566-1FFA-8EAF082C8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7E29D-F897-47FA-6CCD-94247B925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Failure detection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106C0-AFEE-1246-E426-732064EF1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07" y="1892300"/>
            <a:ext cx="10719674" cy="4965700"/>
          </a:xfrm>
        </p:spPr>
        <p:txBody>
          <a:bodyPr>
            <a:normAutofit/>
          </a:bodyPr>
          <a:lstStyle/>
          <a:p>
            <a:r>
              <a:rPr lang="en-US" dirty="0"/>
              <a:t>Use heartbeat-style Failure Detector (uses Φ Accrual detector)</a:t>
            </a:r>
          </a:p>
          <a:p>
            <a:pPr lvl="1"/>
            <a:r>
              <a:rPr lang="en-US" dirty="0"/>
              <a:t>Adaptively sets timeout based on underlying network behavior</a:t>
            </a:r>
          </a:p>
          <a:p>
            <a:pPr lvl="1"/>
            <a:r>
              <a:rPr lang="en-US" dirty="0"/>
              <a:t>Entry not deleted on failure (unlike fail-stop model) </a:t>
            </a:r>
          </a:p>
          <a:p>
            <a:pPr lvl="1"/>
            <a:r>
              <a:rPr lang="en-US" dirty="0"/>
              <a:t>Cassandra uses fail-recover model and so nodes just marked down/up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E46FEB58-87EC-A343-C25A-3B32CE1568BC}"/>
              </a:ext>
            </a:extLst>
          </p:cNvPr>
          <p:cNvSpPr txBox="1">
            <a:spLocks/>
          </p:cNvSpPr>
          <p:nvPr/>
        </p:nvSpPr>
        <p:spPr>
          <a:xfrm>
            <a:off x="12130881" y="6248400"/>
            <a:ext cx="533400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14CECF8-010E-F041-9C75-EBE094CC61E3}" type="slidenum">
              <a:rPr lang="en-US" smtClean="0"/>
              <a:pPr algn="r"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19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C1391E-CD4E-D86C-446E-F9D906064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837"/>
            <a:ext cx="12984163" cy="667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1984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Mystery of “X”: CAP Theorem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dirty="0"/>
              <a:t>Proposed by Eric Brewer (Berkeley)</a:t>
            </a:r>
          </a:p>
          <a:p>
            <a:pPr>
              <a:defRPr/>
            </a:pPr>
            <a:r>
              <a:rPr lang="en-US" dirty="0"/>
              <a:t>Subsequently proved by Gilbert and Lynch (NUS and MIT)</a:t>
            </a:r>
          </a:p>
          <a:p>
            <a:pPr>
              <a:defRPr/>
            </a:pPr>
            <a:r>
              <a:rPr lang="en-US" dirty="0"/>
              <a:t>In a distributed system you can satisfy at </a:t>
            </a:r>
          </a:p>
          <a:p>
            <a:pPr marL="0" indent="0">
              <a:buFontTx/>
              <a:buNone/>
              <a:defRPr/>
            </a:pPr>
            <a:r>
              <a:rPr lang="en-US" dirty="0"/>
              <a:t>    most 2 out of the 3 guarantees:</a:t>
            </a:r>
          </a:p>
          <a:p>
            <a:pPr marL="800100" lvl="1" indent="-342900">
              <a:buFont typeface="+mj-lt"/>
              <a:buAutoNum type="arabicPeriod"/>
              <a:defRPr/>
            </a:pPr>
            <a:r>
              <a:rPr lang="en-US" b="1" dirty="0"/>
              <a:t>Consistency</a:t>
            </a:r>
            <a:r>
              <a:rPr lang="en-US" dirty="0"/>
              <a:t>: all nodes see same data at any time, or reads return latest written value by any client</a:t>
            </a:r>
          </a:p>
          <a:p>
            <a:pPr marL="800100" lvl="1" indent="-342900">
              <a:buFont typeface="+mj-lt"/>
              <a:buAutoNum type="arabicPeriod"/>
              <a:defRPr/>
            </a:pPr>
            <a:r>
              <a:rPr lang="en-US" b="1" dirty="0"/>
              <a:t>Availability</a:t>
            </a:r>
            <a:r>
              <a:rPr lang="en-US" dirty="0"/>
              <a:t>: the system allows operations all the time, and operations return quickly</a:t>
            </a:r>
          </a:p>
          <a:p>
            <a:pPr marL="800100" lvl="1" indent="-342900">
              <a:buFont typeface="+mj-lt"/>
              <a:buAutoNum type="arabicPeriod"/>
              <a:defRPr/>
            </a:pPr>
            <a:r>
              <a:rPr lang="en-US" b="1" dirty="0"/>
              <a:t>Partition-tolerance</a:t>
            </a:r>
            <a:r>
              <a:rPr lang="en-US" dirty="0"/>
              <a:t>: the system continues to work in spite of network partitions</a:t>
            </a:r>
          </a:p>
          <a:p>
            <a:pPr marL="800100" lvl="1" indent="-342900">
              <a:buFont typeface="+mj-lt"/>
              <a:buAutoNum type="arabicPeriod"/>
              <a:defRPr/>
            </a:pPr>
            <a:endParaRPr lang="en-US" dirty="0"/>
          </a:p>
          <a:p>
            <a:pPr marL="400050" indent="-342900"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2130881" y="6248400"/>
            <a:ext cx="533400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14CECF8-010E-F041-9C75-EBE094CC61E3}" type="slidenum">
              <a:rPr lang="en-US" smtClean="0"/>
              <a:pPr algn="r"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51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Availability Important?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208" y="2006600"/>
            <a:ext cx="7033088" cy="48514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Availability = Reads/writes complete reliably and quickly.</a:t>
            </a:r>
          </a:p>
          <a:p>
            <a:r>
              <a:rPr lang="en-US" dirty="0"/>
              <a:t>Measurements have shown that a 500 </a:t>
            </a:r>
            <a:r>
              <a:rPr lang="en-US" dirty="0" err="1"/>
              <a:t>ms</a:t>
            </a:r>
            <a:r>
              <a:rPr lang="en-US" dirty="0"/>
              <a:t> increase in latency for operations at </a:t>
            </a:r>
            <a:r>
              <a:rPr lang="en-US" dirty="0" err="1"/>
              <a:t>Amazon.com</a:t>
            </a:r>
            <a:r>
              <a:rPr lang="en-US" dirty="0"/>
              <a:t> or at </a:t>
            </a:r>
            <a:r>
              <a:rPr lang="en-US" dirty="0" err="1"/>
              <a:t>Google.com</a:t>
            </a:r>
            <a:r>
              <a:rPr lang="en-US" dirty="0"/>
              <a:t> can cause a 20% drop in revenue. </a:t>
            </a:r>
          </a:p>
          <a:p>
            <a:pPr lvl="1"/>
            <a:r>
              <a:rPr lang="en-US" dirty="0"/>
              <a:t>More recent measurements: Amazon: 100 </a:t>
            </a:r>
            <a:r>
              <a:rPr lang="en-US" dirty="0" err="1"/>
              <a:t>ms</a:t>
            </a:r>
            <a:r>
              <a:rPr lang="en-US" dirty="0"/>
              <a:t> increase </a:t>
            </a:r>
            <a:r>
              <a:rPr lang="en-US" dirty="0">
                <a:sym typeface="Wingdings" pitchFamily="2" charset="2"/>
              </a:rPr>
              <a:t> 1% drop in sales. Akamai: 100 </a:t>
            </a:r>
            <a:r>
              <a:rPr lang="en-US" dirty="0" err="1">
                <a:sym typeface="Wingdings" pitchFamily="2" charset="2"/>
              </a:rPr>
              <a:t>ms</a:t>
            </a:r>
            <a:r>
              <a:rPr lang="en-US" dirty="0">
                <a:sym typeface="Wingdings" pitchFamily="2" charset="2"/>
              </a:rPr>
              <a:t>  7% drop. </a:t>
            </a:r>
            <a:endParaRPr lang="en-US" dirty="0"/>
          </a:p>
          <a:p>
            <a:r>
              <a:rPr lang="en-US" dirty="0"/>
              <a:t>At Amazon, each added millisecond of latency implies a $6M yearly loss.</a:t>
            </a:r>
          </a:p>
          <a:p>
            <a:pPr lvl="1"/>
            <a:r>
              <a:rPr lang="en-US" dirty="0"/>
              <a:t>More recent measurements: </a:t>
            </a:r>
            <a:r>
              <a:rPr lang="en-US" dirty="0">
                <a:sym typeface="Wingdings" pitchFamily="2" charset="2"/>
              </a:rPr>
              <a:t>Amazon: 1 s  $1.6 B.</a:t>
            </a:r>
            <a:endParaRPr lang="en-US" dirty="0"/>
          </a:p>
          <a:p>
            <a:r>
              <a:rPr lang="en-US" dirty="0"/>
              <a:t>User cognitive drift: If more than a second elapses between clicking and material appearing, the user’s mind is already somewhere else</a:t>
            </a:r>
          </a:p>
          <a:p>
            <a:r>
              <a:rPr lang="en-US" dirty="0"/>
              <a:t>SLAs (Service Level Agreements) written by providers predominantly deal with latencies faced by clients.  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2130881" y="6248400"/>
            <a:ext cx="533400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14CECF8-010E-F041-9C75-EBE094CC61E3}" type="slidenum">
              <a:rPr lang="en-US" smtClean="0"/>
              <a:pPr algn="r"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618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Consistency Important?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76185" lvl="1" indent="-476185"/>
            <a:r>
              <a:rPr lang="en-US" dirty="0"/>
              <a:t>Consistency = all nodes see same data at any time, or reads return latest written value by any client.</a:t>
            </a:r>
          </a:p>
          <a:p>
            <a:r>
              <a:rPr lang="en-US" dirty="0"/>
              <a:t>When you access your bank or investment account via multiple clients (laptop, workstation, phone, tablet), you want the updates done from one client to be visible to other clients.</a:t>
            </a:r>
          </a:p>
          <a:p>
            <a:r>
              <a:rPr lang="en-US" dirty="0"/>
              <a:t>When thousands of customers are looking to book a flight, all updates from any client (e.g., book a flight) should be accessible by other clients.</a:t>
            </a:r>
          </a:p>
          <a:p>
            <a:endParaRPr lang="en-US" dirty="0"/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2130881" y="6248400"/>
            <a:ext cx="533400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14CECF8-010E-F041-9C75-EBE094CC61E3}" type="slidenum">
              <a:rPr lang="en-US" smtClean="0"/>
              <a:pPr algn="r"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397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is Partition-Tolerance Important?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76185" lvl="1" indent="-476185"/>
            <a:r>
              <a:rPr lang="en-US" dirty="0"/>
              <a:t>Partitions can happen across datacenters when the Internet gets disconnected</a:t>
            </a:r>
          </a:p>
          <a:p>
            <a:pPr marL="1031734" lvl="2" indent="-476185"/>
            <a:r>
              <a:rPr lang="en-US" dirty="0"/>
              <a:t>Internet router outages</a:t>
            </a:r>
          </a:p>
          <a:p>
            <a:pPr marL="1031734" lvl="2" indent="-476185"/>
            <a:r>
              <a:rPr lang="en-US" dirty="0"/>
              <a:t>Under-sea cables cut</a:t>
            </a:r>
          </a:p>
          <a:p>
            <a:pPr marL="1031734" lvl="2" indent="-476185"/>
            <a:r>
              <a:rPr lang="en-US" dirty="0"/>
              <a:t>DNS not working</a:t>
            </a:r>
          </a:p>
          <a:p>
            <a:pPr marL="476185" lvl="1" indent="-476185"/>
            <a:r>
              <a:rPr lang="en-US" dirty="0"/>
              <a:t>Partitions can also occur within a datacenter, e.g., a rack switch outage</a:t>
            </a:r>
          </a:p>
          <a:p>
            <a:pPr marL="476185" lvl="1" indent="-476185"/>
            <a:r>
              <a:rPr lang="en-US" dirty="0"/>
              <a:t>Still desire system to continue functioning normally under this scenario</a:t>
            </a:r>
          </a:p>
          <a:p>
            <a:endParaRPr lang="en-US" dirty="0"/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2130881" y="6248400"/>
            <a:ext cx="533400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14CECF8-010E-F041-9C75-EBE094CC61E3}" type="slidenum">
              <a:rPr lang="en-US" smtClean="0"/>
              <a:pPr algn="r"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99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 Theorem Fallout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7150" indent="0">
              <a:buNone/>
              <a:defRPr/>
            </a:pPr>
            <a:endParaRPr lang="en-US" dirty="0"/>
          </a:p>
          <a:p>
            <a:pPr marL="400050" indent="-342900">
              <a:defRPr/>
            </a:pPr>
            <a:r>
              <a:rPr lang="en-US" dirty="0"/>
              <a:t>Since partition-tolerance is essential in today’s cloud computing systems, CAP theorem implies that a system has to choose between consistency and availability</a:t>
            </a:r>
          </a:p>
          <a:p>
            <a:pPr marL="400050" indent="-342900">
              <a:defRPr/>
            </a:pPr>
            <a:endParaRPr lang="en-US" dirty="0"/>
          </a:p>
          <a:p>
            <a:pPr marL="400050" indent="-342900">
              <a:defRPr/>
            </a:pPr>
            <a:r>
              <a:rPr lang="en-US" dirty="0"/>
              <a:t>Cassandra</a:t>
            </a:r>
          </a:p>
          <a:p>
            <a:pPr lvl="1">
              <a:defRPr/>
            </a:pPr>
            <a:r>
              <a:rPr lang="en-US" dirty="0"/>
              <a:t>Eventual (weak) consistency, Availability, Partition-tolerance </a:t>
            </a:r>
          </a:p>
          <a:p>
            <a:pPr>
              <a:defRPr/>
            </a:pPr>
            <a:r>
              <a:rPr lang="en-US" dirty="0"/>
              <a:t>Traditional RDBMSs</a:t>
            </a:r>
          </a:p>
          <a:p>
            <a:pPr lvl="1">
              <a:defRPr/>
            </a:pPr>
            <a:r>
              <a:rPr lang="en-US" dirty="0"/>
              <a:t>Strong consistency over availability under a partition</a:t>
            </a:r>
          </a:p>
          <a:p>
            <a:pPr marL="400050" indent="-342900">
              <a:defRPr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2130881" y="6248400"/>
            <a:ext cx="533400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14CECF8-010E-F041-9C75-EBE094CC61E3}" type="slidenum">
              <a:rPr lang="en-US" smtClean="0"/>
              <a:pPr algn="r"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5135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 Tradeoff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208" y="2006600"/>
            <a:ext cx="2794873" cy="42672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1800" dirty="0">
                <a:cs typeface="Arial"/>
              </a:rPr>
              <a:t>Starting point for </a:t>
            </a:r>
            <a:r>
              <a:rPr lang="en-US" sz="1800" dirty="0" err="1">
                <a:cs typeface="Arial"/>
              </a:rPr>
              <a:t>NoSQL</a:t>
            </a:r>
            <a:r>
              <a:rPr lang="en-US" sz="1800" dirty="0">
                <a:cs typeface="Arial"/>
              </a:rPr>
              <a:t> Revolution</a:t>
            </a:r>
          </a:p>
          <a:p>
            <a:pPr>
              <a:defRPr/>
            </a:pPr>
            <a:r>
              <a:rPr lang="en-US" sz="1800" dirty="0">
                <a:cs typeface="Arial"/>
              </a:rPr>
              <a:t>A distributed storage system can achieve</a:t>
            </a:r>
            <a:r>
              <a:rPr lang="en-US" sz="1800" dirty="0">
                <a:solidFill>
                  <a:srgbClr val="FF0000"/>
                </a:solidFill>
                <a:cs typeface="Arial"/>
              </a:rPr>
              <a:t> at most two of C, A, and P</a:t>
            </a:r>
            <a:r>
              <a:rPr lang="en-US" sz="1800" dirty="0">
                <a:cs typeface="Arial"/>
              </a:rPr>
              <a:t>.</a:t>
            </a:r>
          </a:p>
          <a:p>
            <a:pPr>
              <a:defRPr/>
            </a:pPr>
            <a:r>
              <a:rPr lang="en-US" sz="1800" dirty="0">
                <a:cs typeface="Arial"/>
              </a:rPr>
              <a:t>When partition-tolerance is important, you have to choose between consistency and availability</a:t>
            </a:r>
          </a:p>
          <a:p>
            <a:endParaRPr lang="en-US" dirty="0"/>
          </a:p>
        </p:txBody>
      </p:sp>
      <p:sp>
        <p:nvSpPr>
          <p:cNvPr id="50" name="Isosceles Triangle 49"/>
          <p:cNvSpPr>
            <a:spLocks noChangeArrowheads="1"/>
          </p:cNvSpPr>
          <p:nvPr/>
        </p:nvSpPr>
        <p:spPr bwMode="auto">
          <a:xfrm>
            <a:off x="4542620" y="2911055"/>
            <a:ext cx="3184660" cy="2557828"/>
          </a:xfrm>
          <a:prstGeom prst="triangle">
            <a:avLst>
              <a:gd name="adj" fmla="val 50000"/>
            </a:avLst>
          </a:prstGeom>
          <a:noFill/>
          <a:ln w="50800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84110" tIns="42055" rIns="84110" bIns="42055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noFill/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1" name="TextBox 4"/>
          <p:cNvSpPr txBox="1">
            <a:spLocks noChangeArrowheads="1"/>
          </p:cNvSpPr>
          <p:nvPr/>
        </p:nvSpPr>
        <p:spPr bwMode="auto">
          <a:xfrm>
            <a:off x="5196681" y="1981200"/>
            <a:ext cx="2460661" cy="503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10" tIns="42055" rIns="84110" bIns="42055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0" b="1" i="0" u="sng" strike="noStrike" kern="0" cap="none" spc="0" normalizeH="0" baseline="0" noProof="0">
                <a:ln>
                  <a:noFill/>
                </a:ln>
                <a:solidFill>
                  <a:srgbClr val="2F3EFF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C</a:t>
            </a:r>
            <a:r>
              <a:rPr kumimoji="0" lang="en-US" sz="2900" b="1" i="0" u="none" strike="noStrike" kern="0" cap="none" spc="0" normalizeH="0" baseline="0" noProof="0">
                <a:ln>
                  <a:noFill/>
                </a:ln>
                <a:solidFill>
                  <a:srgbClr val="2F3EFF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onsistency</a:t>
            </a:r>
          </a:p>
        </p:txBody>
      </p:sp>
      <p:sp>
        <p:nvSpPr>
          <p:cNvPr id="52" name="TextBox 5"/>
          <p:cNvSpPr txBox="1">
            <a:spLocks noChangeArrowheads="1"/>
          </p:cNvSpPr>
          <p:nvPr/>
        </p:nvSpPr>
        <p:spPr bwMode="auto">
          <a:xfrm>
            <a:off x="3113437" y="5627217"/>
            <a:ext cx="3574556" cy="503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10" tIns="42055" rIns="84110" bIns="42055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0" b="1" i="0" u="sng" strike="noStrike" kern="0" cap="none" spc="0" normalizeH="0" baseline="0" noProof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P</a:t>
            </a:r>
            <a:r>
              <a:rPr kumimoji="0" lang="en-US" sz="2900" b="1" i="0" u="none" strike="noStrike" kern="0" cap="none" spc="0" normalizeH="0" baseline="0" noProof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artition-tolerance</a:t>
            </a:r>
          </a:p>
        </p:txBody>
      </p:sp>
      <p:sp>
        <p:nvSpPr>
          <p:cNvPr id="53" name="TextBox 6"/>
          <p:cNvSpPr txBox="1">
            <a:spLocks noChangeArrowheads="1"/>
          </p:cNvSpPr>
          <p:nvPr/>
        </p:nvSpPr>
        <p:spPr bwMode="auto">
          <a:xfrm>
            <a:off x="6577143" y="5627217"/>
            <a:ext cx="2189881" cy="503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10" tIns="42055" rIns="84110" bIns="42055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0" b="1" i="0" u="sng" strike="noStrike" kern="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A</a:t>
            </a:r>
            <a:r>
              <a:rPr kumimoji="0" lang="en-US" sz="2900" b="1" i="0" u="none" strike="noStrike" kern="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vailability</a:t>
            </a:r>
          </a:p>
        </p:txBody>
      </p:sp>
      <p:sp>
        <p:nvSpPr>
          <p:cNvPr id="54" name="TextBox 7"/>
          <p:cNvSpPr txBox="1">
            <a:spLocks noChangeArrowheads="1"/>
          </p:cNvSpPr>
          <p:nvPr/>
        </p:nvSpPr>
        <p:spPr bwMode="auto">
          <a:xfrm>
            <a:off x="7015641" y="3622123"/>
            <a:ext cx="1564513" cy="515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10" tIns="42055" rIns="84110" bIns="42055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0" cap="none" spc="0" normalizeH="0" baseline="0" noProof="0" dirty="0">
                <a:ln>
                  <a:noFill/>
                </a:ln>
                <a:solidFill>
                  <a:srgbClr val="FA000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RDBMSs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i="1" kern="0" dirty="0">
                <a:solidFill>
                  <a:srgbClr val="FA0000"/>
                </a:solidFill>
              </a:rPr>
              <a:t>(non-replicated)</a:t>
            </a:r>
            <a:endParaRPr kumimoji="0" lang="en-US" sz="1400" b="1" i="1" u="none" strike="noStrike" kern="0" cap="none" spc="0" normalizeH="0" baseline="0" noProof="0" dirty="0">
              <a:ln>
                <a:noFill/>
              </a:ln>
              <a:solidFill>
                <a:srgbClr val="FA0000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5" name="TextBox 8"/>
          <p:cNvSpPr txBox="1">
            <a:spLocks noChangeArrowheads="1"/>
          </p:cNvSpPr>
          <p:nvPr/>
        </p:nvSpPr>
        <p:spPr bwMode="auto">
          <a:xfrm>
            <a:off x="5235380" y="6276389"/>
            <a:ext cx="1862634" cy="515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10" tIns="42055" rIns="84110" bIns="42055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Cassandra</a:t>
            </a:r>
            <a:r>
              <a:rPr kumimoji="0" lang="en-US" sz="1400" b="1" i="1" u="none" strike="noStrike" kern="0" cap="none" spc="0" normalizeH="0" baseline="0" noProof="0" dirty="0">
                <a:ln>
                  <a:noFill/>
                </a:ln>
                <a:solidFill>
                  <a:srgbClr val="FA000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, </a:t>
            </a:r>
            <a:r>
              <a:rPr kumimoji="0" lang="en-US" sz="1400" b="1" i="1" u="none" strike="noStrike" kern="0" cap="none" spc="0" normalizeH="0" baseline="0" noProof="0" dirty="0" err="1">
                <a:ln>
                  <a:noFill/>
                </a:ln>
                <a:solidFill>
                  <a:srgbClr val="FA000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Riak</a:t>
            </a:r>
            <a:r>
              <a:rPr kumimoji="0" lang="en-US" sz="1400" b="1" i="1" u="none" strike="noStrike" kern="0" cap="none" spc="0" normalizeH="0" baseline="0" noProof="0" dirty="0">
                <a:ln>
                  <a:noFill/>
                </a:ln>
                <a:solidFill>
                  <a:srgbClr val="FA000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,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0" cap="none" spc="0" normalizeH="0" baseline="0" noProof="0" dirty="0">
                <a:ln>
                  <a:noFill/>
                </a:ln>
                <a:solidFill>
                  <a:srgbClr val="FA000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Dynamo, Voldemort</a:t>
            </a:r>
          </a:p>
        </p:txBody>
      </p:sp>
      <p:sp>
        <p:nvSpPr>
          <p:cNvPr id="56" name="TextBox 9"/>
          <p:cNvSpPr txBox="1">
            <a:spLocks noChangeArrowheads="1"/>
          </p:cNvSpPr>
          <p:nvPr/>
        </p:nvSpPr>
        <p:spPr bwMode="auto">
          <a:xfrm>
            <a:off x="3602826" y="3622122"/>
            <a:ext cx="1881068" cy="476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10" tIns="42055" rIns="84110" bIns="42055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sng" strike="noStrike" kern="0" cap="none" spc="0" normalizeH="0" baseline="0" noProof="0">
                <a:ln>
                  <a:noFill/>
                </a:ln>
                <a:solidFill>
                  <a:srgbClr val="FA000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HBase</a:t>
            </a:r>
            <a:r>
              <a:rPr kumimoji="0" lang="en-US" sz="1400" b="1" i="1" u="none" strike="noStrike" kern="0" cap="none" spc="0" normalizeH="0" baseline="0" noProof="0">
                <a:ln>
                  <a:noFill/>
                </a:ln>
                <a:solidFill>
                  <a:srgbClr val="FA000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, HyperTable,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0" cap="none" spc="0" normalizeH="0" baseline="0" noProof="0">
                <a:ln>
                  <a:noFill/>
                </a:ln>
                <a:solidFill>
                  <a:srgbClr val="FA0000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t>BigTable, Spanner</a:t>
            </a:r>
          </a:p>
        </p:txBody>
      </p:sp>
      <p:cxnSp>
        <p:nvCxnSpPr>
          <p:cNvPr id="57" name="Straight Connector 56"/>
          <p:cNvCxnSpPr>
            <a:cxnSpLocks noChangeShapeType="1"/>
            <a:stCxn id="50" idx="2"/>
          </p:cNvCxnSpPr>
          <p:nvPr/>
        </p:nvCxnSpPr>
        <p:spPr bwMode="auto">
          <a:xfrm flipH="1">
            <a:off x="3957954" y="5468883"/>
            <a:ext cx="584666" cy="26629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8" name="Straight Connector 57"/>
          <p:cNvCxnSpPr>
            <a:cxnSpLocks noChangeShapeType="1"/>
          </p:cNvCxnSpPr>
          <p:nvPr/>
        </p:nvCxnSpPr>
        <p:spPr bwMode="auto">
          <a:xfrm flipH="1" flipV="1">
            <a:off x="7718423" y="5468881"/>
            <a:ext cx="320386" cy="158336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9" name="Straight Connector 58"/>
          <p:cNvCxnSpPr>
            <a:cxnSpLocks noChangeShapeType="1"/>
          </p:cNvCxnSpPr>
          <p:nvPr/>
        </p:nvCxnSpPr>
        <p:spPr bwMode="auto">
          <a:xfrm>
            <a:off x="6138643" y="2510901"/>
            <a:ext cx="0" cy="400155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60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3044" y="4045308"/>
            <a:ext cx="1184097" cy="107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Slide Number Placeholder 1"/>
          <p:cNvSpPr txBox="1">
            <a:spLocks/>
          </p:cNvSpPr>
          <p:nvPr/>
        </p:nvSpPr>
        <p:spPr>
          <a:xfrm>
            <a:off x="12130881" y="6248400"/>
            <a:ext cx="533400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14CECF8-010E-F041-9C75-EBE094CC61E3}" type="slidenum">
              <a:rPr lang="en-US" smtClean="0"/>
              <a:pPr algn="r"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714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Eventual Consistency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If all writes stop (to a key), then all its values (replicas) will converge eventually.</a:t>
            </a:r>
          </a:p>
          <a:p>
            <a:endParaRPr lang="en-US" dirty="0"/>
          </a:p>
          <a:p>
            <a:r>
              <a:rPr lang="en-US" dirty="0"/>
              <a:t>If writes continue, then system always tries to keep converging.</a:t>
            </a:r>
          </a:p>
          <a:p>
            <a:pPr lvl="1"/>
            <a:r>
              <a:rPr lang="en-US" sz="1800" dirty="0"/>
              <a:t>Moving “wave” of updated values lagging behind the latest values sent by clients, but always trying to catch up.</a:t>
            </a:r>
          </a:p>
          <a:p>
            <a:pPr lvl="1"/>
            <a:endParaRPr lang="en-US" sz="1800" dirty="0"/>
          </a:p>
          <a:p>
            <a:r>
              <a:rPr lang="en-US" dirty="0"/>
              <a:t>May still return stale values to clients (e.g., if many back-to-back writes).</a:t>
            </a:r>
          </a:p>
          <a:p>
            <a:endParaRPr lang="en-US" dirty="0"/>
          </a:p>
          <a:p>
            <a:r>
              <a:rPr lang="en-US" dirty="0"/>
              <a:t>But works well when there a few periods of low writes – system converges quickly.</a:t>
            </a:r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2130881" y="6248400"/>
            <a:ext cx="533400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14CECF8-010E-F041-9C75-EBE094CC61E3}" type="slidenum">
              <a:rPr lang="en-US" smtClean="0"/>
              <a:pPr algn="r">
                <a:defRPr/>
              </a:pPr>
              <a:t>32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429C023-2E58-D077-E810-DB2A28EBF875}"/>
              </a:ext>
            </a:extLst>
          </p:cNvPr>
          <p:cNvGrpSpPr/>
          <p:nvPr/>
        </p:nvGrpSpPr>
        <p:grpSpPr>
          <a:xfrm>
            <a:off x="8320881" y="298171"/>
            <a:ext cx="4247442" cy="1219200"/>
            <a:chOff x="8468512" y="3810000"/>
            <a:chExt cx="4247442" cy="1219200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F616CB1F-D766-3B34-1143-21A4F0EC41BA}"/>
                </a:ext>
              </a:extLst>
            </p:cNvPr>
            <p:cNvSpPr/>
            <p:nvPr/>
          </p:nvSpPr>
          <p:spPr>
            <a:xfrm>
              <a:off x="8549481" y="3810000"/>
              <a:ext cx="4166473" cy="1219200"/>
            </a:xfrm>
            <a:prstGeom prst="round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4D5226A-F690-F582-CFB2-08B38E290A94}"/>
                </a:ext>
              </a:extLst>
            </p:cNvPr>
            <p:cNvSpPr txBox="1"/>
            <p:nvPr/>
          </p:nvSpPr>
          <p:spPr>
            <a:xfrm>
              <a:off x="9193788" y="3875752"/>
              <a:ext cx="3505200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What mechanisms in Cassandra we saw earlier helps with eventual convergence? </a:t>
              </a:r>
            </a:p>
          </p:txBody>
        </p:sp>
        <p:pic>
          <p:nvPicPr>
            <p:cNvPr id="8" name="Graphic 7" descr="Question Mark with solid fill">
              <a:extLst>
                <a:ext uri="{FF2B5EF4-FFF2-40B4-BE49-F238E27FC236}">
                  <a16:creationId xmlns:a16="http://schemas.microsoft.com/office/drawing/2014/main" id="{ABEF9501-9A72-3244-EC7D-32CEFB3DCE9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468512" y="3934852"/>
              <a:ext cx="932321" cy="9323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2537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RDBMS vs. Key-value stores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207" y="2006600"/>
            <a:ext cx="7366873" cy="4267200"/>
          </a:xfrm>
        </p:spPr>
        <p:txBody>
          <a:bodyPr>
            <a:normAutofit/>
          </a:bodyPr>
          <a:lstStyle/>
          <a:p>
            <a:r>
              <a:rPr lang="en-US" dirty="0">
                <a:ea typeface="ＭＳ Ｐゴシック" charset="0"/>
              </a:rPr>
              <a:t>While RDBMS provide </a:t>
            </a:r>
            <a:r>
              <a:rPr lang="en-US" dirty="0">
                <a:solidFill>
                  <a:srgbClr val="0000FF"/>
                </a:solidFill>
                <a:ea typeface="ＭＳ Ｐゴシック" charset="0"/>
              </a:rPr>
              <a:t>ACID </a:t>
            </a:r>
          </a:p>
          <a:p>
            <a:pPr lvl="1"/>
            <a:r>
              <a:rPr lang="en-US" dirty="0">
                <a:ea typeface="ＭＳ Ｐゴシック" charset="0"/>
              </a:rPr>
              <a:t>Atomicity </a:t>
            </a:r>
          </a:p>
          <a:p>
            <a:pPr lvl="1"/>
            <a:r>
              <a:rPr lang="en-US" dirty="0">
                <a:ea typeface="ＭＳ Ｐゴシック" charset="0"/>
              </a:rPr>
              <a:t>Consistency </a:t>
            </a:r>
          </a:p>
          <a:p>
            <a:pPr lvl="1"/>
            <a:r>
              <a:rPr lang="en-US" dirty="0">
                <a:ea typeface="ＭＳ Ｐゴシック" charset="0"/>
              </a:rPr>
              <a:t>Isolation</a:t>
            </a:r>
          </a:p>
          <a:p>
            <a:pPr lvl="1"/>
            <a:r>
              <a:rPr lang="en-US" dirty="0">
                <a:ea typeface="ＭＳ Ｐゴシック" charset="0"/>
              </a:rPr>
              <a:t>Durability</a:t>
            </a:r>
          </a:p>
          <a:p>
            <a:r>
              <a:rPr lang="en-US" dirty="0">
                <a:ea typeface="ＭＳ Ｐゴシック" charset="0"/>
              </a:rPr>
              <a:t>Key-value stores like Cassandra provide </a:t>
            </a:r>
            <a:r>
              <a:rPr lang="en-US" dirty="0">
                <a:solidFill>
                  <a:schemeClr val="accent2"/>
                </a:solidFill>
                <a:ea typeface="ＭＳ Ｐゴシック" charset="0"/>
              </a:rPr>
              <a:t>BASE</a:t>
            </a:r>
          </a:p>
          <a:p>
            <a:pPr lvl="1"/>
            <a:r>
              <a:rPr lang="en-US" u="sng" dirty="0">
                <a:ea typeface="ＭＳ Ｐゴシック" charset="0"/>
              </a:rPr>
              <a:t>B</a:t>
            </a:r>
            <a:r>
              <a:rPr lang="en-US" dirty="0">
                <a:ea typeface="ＭＳ Ｐゴシック" charset="0"/>
              </a:rPr>
              <a:t>asically </a:t>
            </a:r>
            <a:r>
              <a:rPr lang="en-US" u="sng" dirty="0">
                <a:ea typeface="ＭＳ Ｐゴシック" charset="0"/>
              </a:rPr>
              <a:t>A</a:t>
            </a:r>
            <a:r>
              <a:rPr lang="en-US" dirty="0">
                <a:ea typeface="ＭＳ Ｐゴシック" charset="0"/>
              </a:rPr>
              <a:t>vailable </a:t>
            </a:r>
            <a:r>
              <a:rPr lang="en-US" u="sng" dirty="0">
                <a:ea typeface="ＭＳ Ｐゴシック" charset="0"/>
              </a:rPr>
              <a:t>S</a:t>
            </a:r>
            <a:r>
              <a:rPr lang="en-US" dirty="0">
                <a:ea typeface="ＭＳ Ｐゴシック" charset="0"/>
              </a:rPr>
              <a:t>oft-state </a:t>
            </a:r>
            <a:r>
              <a:rPr lang="en-US" u="sng" dirty="0">
                <a:ea typeface="ＭＳ Ｐゴシック" charset="0"/>
              </a:rPr>
              <a:t>E</a:t>
            </a:r>
            <a:r>
              <a:rPr lang="en-US" dirty="0">
                <a:ea typeface="ＭＳ Ｐゴシック" charset="0"/>
              </a:rPr>
              <a:t>ventual Consistency</a:t>
            </a:r>
          </a:p>
          <a:p>
            <a:pPr lvl="1"/>
            <a:r>
              <a:rPr lang="en-US" dirty="0">
                <a:ea typeface="ＭＳ Ｐゴシック" charset="0"/>
              </a:rPr>
              <a:t>Prefers Availability over Consistency</a:t>
            </a:r>
          </a:p>
          <a:p>
            <a:endParaRPr lang="en-US" dirty="0">
              <a:ea typeface="ＭＳ Ｐゴシック" charset="0"/>
            </a:endParaRPr>
          </a:p>
          <a:p>
            <a:endParaRPr lang="en-US" dirty="0"/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2130881" y="6248400"/>
            <a:ext cx="533400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14CECF8-010E-F041-9C75-EBE094CC61E3}" type="slidenum">
              <a:rPr lang="en-US" smtClean="0"/>
              <a:pPr algn="r"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28463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to Cassandra: Mystery of 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207" y="2006600"/>
            <a:ext cx="7366873" cy="4699000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ea typeface="ＭＳ Ｐゴシック" charset="0"/>
              </a:rPr>
              <a:t>Cassandra has </a:t>
            </a:r>
            <a:r>
              <a:rPr lang="en-US" dirty="0">
                <a:solidFill>
                  <a:srgbClr val="0000FF"/>
                </a:solidFill>
                <a:ea typeface="ＭＳ Ｐゴシック" charset="0"/>
              </a:rPr>
              <a:t>consistency levels</a:t>
            </a:r>
          </a:p>
          <a:p>
            <a:r>
              <a:rPr lang="en-US" dirty="0">
                <a:ea typeface="ＭＳ Ｐゴシック" charset="0"/>
              </a:rPr>
              <a:t>Client is allowed to choose a consistency level for each operation (read/write)</a:t>
            </a:r>
          </a:p>
          <a:p>
            <a:pPr lvl="1"/>
            <a:r>
              <a:rPr lang="en-US" dirty="0">
                <a:ea typeface="ＭＳ Ｐゴシック" charset="0"/>
              </a:rPr>
              <a:t>ANY: any server (may not be replica)</a:t>
            </a:r>
          </a:p>
          <a:p>
            <a:pPr lvl="2"/>
            <a:r>
              <a:rPr lang="en-US" dirty="0">
                <a:ea typeface="ＭＳ Ｐゴシック" charset="0"/>
              </a:rPr>
              <a:t>Fastest: coordinator caches write and replies quickly to client</a:t>
            </a:r>
          </a:p>
          <a:p>
            <a:pPr lvl="1"/>
            <a:r>
              <a:rPr lang="en-US" dirty="0">
                <a:ea typeface="ＭＳ Ｐゴシック" charset="0"/>
              </a:rPr>
              <a:t>ALL: all replicas</a:t>
            </a:r>
          </a:p>
          <a:p>
            <a:pPr lvl="2"/>
            <a:r>
              <a:rPr lang="en-US" dirty="0">
                <a:ea typeface="ＭＳ Ｐゴシック" charset="0"/>
              </a:rPr>
              <a:t>Ensures strong consistency, but slowest</a:t>
            </a:r>
          </a:p>
          <a:p>
            <a:pPr lvl="1"/>
            <a:r>
              <a:rPr lang="en-US" dirty="0">
                <a:ea typeface="ＭＳ Ｐゴシック" charset="0"/>
              </a:rPr>
              <a:t>ONE: at least one replica</a:t>
            </a:r>
          </a:p>
          <a:p>
            <a:pPr lvl="2"/>
            <a:r>
              <a:rPr lang="en-US" dirty="0">
                <a:ea typeface="ＭＳ Ｐゴシック" charset="0"/>
              </a:rPr>
              <a:t>Faster than ALL</a:t>
            </a:r>
          </a:p>
          <a:p>
            <a:pPr lvl="1"/>
            <a:r>
              <a:rPr lang="en-US" dirty="0">
                <a:ea typeface="ＭＳ Ｐゴシック" charset="0"/>
              </a:rPr>
              <a:t>QUORUM: quorum across all replicas in all datacenters (DCs)</a:t>
            </a:r>
          </a:p>
          <a:p>
            <a:pPr lvl="2"/>
            <a:r>
              <a:rPr lang="en-US" dirty="0">
                <a:ea typeface="ＭＳ Ｐゴシック" charset="0"/>
              </a:rPr>
              <a:t>What?</a:t>
            </a:r>
          </a:p>
          <a:p>
            <a:pPr lvl="1"/>
            <a:endParaRPr lang="en-US" dirty="0">
              <a:ea typeface="ＭＳ Ｐゴシック" charset="0"/>
            </a:endParaRPr>
          </a:p>
          <a:p>
            <a:endParaRPr lang="en-US" dirty="0"/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2130881" y="6248400"/>
            <a:ext cx="533400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14CECF8-010E-F041-9C75-EBE094CC61E3}" type="slidenum">
              <a:rPr lang="en-US" smtClean="0"/>
              <a:pPr algn="r"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899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Quorums?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9208" y="2006600"/>
            <a:ext cx="3023473" cy="4267200"/>
          </a:xfrm>
        </p:spPr>
        <p:txBody>
          <a:bodyPr>
            <a:normAutofit fontScale="92500" lnSpcReduction="20000"/>
          </a:bodyPr>
          <a:lstStyle/>
          <a:p>
            <a:pPr marL="0" indent="0">
              <a:buFontTx/>
              <a:buNone/>
              <a:defRPr/>
            </a:pPr>
            <a:r>
              <a:rPr lang="en-US" sz="1800" dirty="0"/>
              <a:t>In a nutshell:</a:t>
            </a:r>
          </a:p>
          <a:p>
            <a:pPr>
              <a:defRPr/>
            </a:pPr>
            <a:r>
              <a:rPr lang="en-US" sz="1800" dirty="0"/>
              <a:t>Quorum = majority </a:t>
            </a:r>
          </a:p>
          <a:p>
            <a:pPr lvl="1">
              <a:defRPr/>
            </a:pPr>
            <a:r>
              <a:rPr lang="en-US" sz="1800" dirty="0"/>
              <a:t>&gt; 50%</a:t>
            </a:r>
          </a:p>
          <a:p>
            <a:pPr>
              <a:defRPr/>
            </a:pPr>
            <a:r>
              <a:rPr lang="en-US" sz="1800" b="1" dirty="0"/>
              <a:t>Any two quorums intersect </a:t>
            </a:r>
            <a:r>
              <a:rPr lang="en-US" sz="1800" dirty="0"/>
              <a:t>no matter how you select the quorums</a:t>
            </a:r>
            <a:endParaRPr lang="en-US" sz="1800" b="1" dirty="0"/>
          </a:p>
          <a:p>
            <a:pPr lvl="1">
              <a:defRPr/>
            </a:pPr>
            <a:r>
              <a:rPr lang="en-US" sz="1800" dirty="0"/>
              <a:t>Client 1 does a write in red quorum </a:t>
            </a:r>
          </a:p>
          <a:p>
            <a:pPr lvl="1">
              <a:defRPr/>
            </a:pPr>
            <a:r>
              <a:rPr lang="en-US" sz="1800" dirty="0"/>
              <a:t>Then client 2 does read in blue quorum</a:t>
            </a:r>
          </a:p>
          <a:p>
            <a:pPr>
              <a:defRPr/>
            </a:pPr>
            <a:r>
              <a:rPr lang="en-US" sz="1800" dirty="0"/>
              <a:t>At least one server in blue quorum returns latest write</a:t>
            </a:r>
          </a:p>
          <a:p>
            <a:pPr>
              <a:defRPr/>
            </a:pPr>
            <a:r>
              <a:rPr lang="en-US" sz="1800" dirty="0"/>
              <a:t>Quorums faster than ALL, but still ensure strong consistency</a:t>
            </a:r>
          </a:p>
          <a:p>
            <a:endParaRPr lang="en-US" sz="1800" dirty="0"/>
          </a:p>
        </p:txBody>
      </p:sp>
      <p:sp>
        <p:nvSpPr>
          <p:cNvPr id="4" name="Oval 3"/>
          <p:cNvSpPr/>
          <p:nvPr/>
        </p:nvSpPr>
        <p:spPr>
          <a:xfrm>
            <a:off x="4584206" y="3510756"/>
            <a:ext cx="307097" cy="299397"/>
          </a:xfrm>
          <a:prstGeom prst="ellipse">
            <a:avLst/>
          </a:prstGeom>
          <a:solidFill>
            <a:srgbClr val="0080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4110" tIns="42055" rIns="84110" bIns="42055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879492" y="4282278"/>
            <a:ext cx="307097" cy="299397"/>
          </a:xfrm>
          <a:prstGeom prst="ellipse">
            <a:avLst/>
          </a:prstGeom>
          <a:solidFill>
            <a:srgbClr val="0080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4110" tIns="42055" rIns="84110" bIns="42055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001579" y="4282278"/>
            <a:ext cx="307097" cy="299397"/>
          </a:xfrm>
          <a:prstGeom prst="ellipse">
            <a:avLst/>
          </a:prstGeom>
          <a:solidFill>
            <a:srgbClr val="0080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4110" tIns="42055" rIns="84110" bIns="42055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155127" y="3487725"/>
            <a:ext cx="307097" cy="299397"/>
          </a:xfrm>
          <a:prstGeom prst="ellipse">
            <a:avLst/>
          </a:prstGeom>
          <a:solidFill>
            <a:srgbClr val="0080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4110" tIns="42055" rIns="84110" bIns="42055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517310" y="2946508"/>
            <a:ext cx="307097" cy="299397"/>
          </a:xfrm>
          <a:prstGeom prst="ellipse">
            <a:avLst/>
          </a:prstGeom>
          <a:solidFill>
            <a:srgbClr val="0080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4110" tIns="42055" rIns="84110" bIns="42055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3975917" y="5538883"/>
            <a:ext cx="4188430" cy="39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10" tIns="42055" rIns="84110" bIns="42055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2200">
                <a:solidFill>
                  <a:schemeClr val="tx1"/>
                </a:solidFill>
              </a:rPr>
              <a:t>Five replicas of a key-value pair</a:t>
            </a:r>
          </a:p>
        </p:txBody>
      </p:sp>
      <p:sp>
        <p:nvSpPr>
          <p:cNvPr id="10" name="Left Brace 9"/>
          <p:cNvSpPr/>
          <p:nvPr/>
        </p:nvSpPr>
        <p:spPr>
          <a:xfrm rot="16200000">
            <a:off x="5921882" y="3465253"/>
            <a:ext cx="289322" cy="4145816"/>
          </a:xfrm>
          <a:prstGeom prst="leftBrac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84110" tIns="42055" rIns="84110" bIns="42055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5328326" y="2647112"/>
            <a:ext cx="1346504" cy="2326082"/>
          </a:xfrm>
          <a:prstGeom prst="ellipse">
            <a:avLst/>
          </a:prstGeom>
          <a:noFill/>
          <a:ln w="19050" cmpd="sng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4110" tIns="42055" rIns="84110" bIns="42055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6339681" y="2438400"/>
            <a:ext cx="1377635" cy="700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10" tIns="42055" rIns="84110" bIns="42055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2200">
                <a:solidFill>
                  <a:srgbClr val="FF0000"/>
                </a:solidFill>
              </a:rPr>
              <a:t>A second </a:t>
            </a:r>
          </a:p>
          <a:p>
            <a:r>
              <a:rPr lang="en-US" sz="2200">
                <a:solidFill>
                  <a:srgbClr val="FF0000"/>
                </a:solidFill>
              </a:rPr>
              <a:t>   quorum</a:t>
            </a:r>
          </a:p>
        </p:txBody>
      </p:sp>
      <p:sp>
        <p:nvSpPr>
          <p:cNvPr id="13" name="Oval 12"/>
          <p:cNvSpPr/>
          <p:nvPr/>
        </p:nvSpPr>
        <p:spPr>
          <a:xfrm>
            <a:off x="4253485" y="3245906"/>
            <a:ext cx="2086196" cy="1865472"/>
          </a:xfrm>
          <a:prstGeom prst="ellipse">
            <a:avLst/>
          </a:prstGeom>
          <a:noFill/>
          <a:ln w="19050" cmpd="sng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4110" tIns="42055" rIns="84110" bIns="42055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3683583" y="2860144"/>
            <a:ext cx="1393820" cy="39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10" tIns="42055" rIns="84110" bIns="42055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2200">
                <a:solidFill>
                  <a:srgbClr val="0000FF"/>
                </a:solidFill>
              </a:rPr>
              <a:t>A quorum</a:t>
            </a: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6674832" y="4358568"/>
            <a:ext cx="1218868" cy="39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4110" tIns="42055" rIns="84110" bIns="42055">
            <a:spAutoFit/>
          </a:bodyPr>
          <a:lstStyle>
            <a:lvl1pPr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2pPr>
            <a:lvl3pPr marL="11430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3pPr>
            <a:lvl4pPr marL="16002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4pPr>
            <a:lvl5pPr marL="2057400" indent="-228600"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2200">
                <a:solidFill>
                  <a:srgbClr val="008000"/>
                </a:solidFill>
              </a:rPr>
              <a:t>A server</a:t>
            </a:r>
          </a:p>
        </p:txBody>
      </p:sp>
      <p:cxnSp>
        <p:nvCxnSpPr>
          <p:cNvPr id="16" name="Straight Connector 15"/>
          <p:cNvCxnSpPr>
            <a:endCxn id="15" idx="1"/>
          </p:cNvCxnSpPr>
          <p:nvPr/>
        </p:nvCxnSpPr>
        <p:spPr>
          <a:xfrm>
            <a:off x="6155128" y="4478039"/>
            <a:ext cx="519703" cy="78082"/>
          </a:xfrm>
          <a:prstGeom prst="line">
            <a:avLst/>
          </a:prstGeom>
          <a:ln>
            <a:solidFill>
              <a:srgbClr val="008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"/>
          <p:cNvSpPr txBox="1">
            <a:spLocks/>
          </p:cNvSpPr>
          <p:nvPr/>
        </p:nvSpPr>
        <p:spPr>
          <a:xfrm>
            <a:off x="12130881" y="6248400"/>
            <a:ext cx="533400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14CECF8-010E-F041-9C75-EBE094CC61E3}" type="slidenum">
              <a:rPr lang="en-US" smtClean="0"/>
              <a:pPr algn="r"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73572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Quorums in Detail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dirty="0">
                <a:ea typeface="ＭＳ Ｐゴシック" charset="0"/>
              </a:rPr>
              <a:t>Several key-value/</a:t>
            </a:r>
            <a:r>
              <a:rPr lang="en-US" dirty="0" err="1">
                <a:ea typeface="ＭＳ Ｐゴシック" charset="0"/>
              </a:rPr>
              <a:t>NoSQL</a:t>
            </a:r>
            <a:r>
              <a:rPr lang="en-US" dirty="0">
                <a:ea typeface="ＭＳ Ｐゴシック" charset="0"/>
              </a:rPr>
              <a:t> stores (e.g., </a:t>
            </a:r>
            <a:r>
              <a:rPr lang="en-US" dirty="0" err="1">
                <a:ea typeface="ＭＳ Ｐゴシック" charset="0"/>
              </a:rPr>
              <a:t>Riak</a:t>
            </a:r>
            <a:r>
              <a:rPr lang="en-US" dirty="0">
                <a:ea typeface="ＭＳ Ｐゴシック" charset="0"/>
              </a:rPr>
              <a:t> and Cassandra) use quorums.</a:t>
            </a:r>
          </a:p>
          <a:p>
            <a:pPr>
              <a:defRPr/>
            </a:pPr>
            <a:r>
              <a:rPr lang="en-US" dirty="0">
                <a:ea typeface="ＭＳ Ｐゴシック" charset="0"/>
              </a:rPr>
              <a:t>Reads</a:t>
            </a:r>
          </a:p>
          <a:p>
            <a:pPr lvl="1">
              <a:defRPr/>
            </a:pPr>
            <a:r>
              <a:rPr lang="en-US" dirty="0">
                <a:ea typeface="ＭＳ Ｐゴシック" charset="0"/>
              </a:rPr>
              <a:t>Client specifies value of </a:t>
            </a:r>
            <a:r>
              <a:rPr lang="en-US" dirty="0">
                <a:solidFill>
                  <a:srgbClr val="FF6600"/>
                </a:solidFill>
                <a:ea typeface="ＭＳ Ｐゴシック" charset="0"/>
              </a:rPr>
              <a:t>R</a:t>
            </a:r>
            <a:r>
              <a:rPr lang="en-US" dirty="0">
                <a:ea typeface="ＭＳ Ｐゴシック" charset="0"/>
              </a:rPr>
              <a:t> (≤ N = total number of replicas of that key). </a:t>
            </a:r>
          </a:p>
          <a:p>
            <a:pPr lvl="1">
              <a:defRPr/>
            </a:pPr>
            <a:r>
              <a:rPr lang="en-US" dirty="0">
                <a:ea typeface="ＭＳ Ｐゴシック" charset="0"/>
              </a:rPr>
              <a:t>R = read consistency level.</a:t>
            </a:r>
          </a:p>
          <a:p>
            <a:pPr lvl="1">
              <a:defRPr/>
            </a:pPr>
            <a:r>
              <a:rPr lang="en-US" dirty="0">
                <a:ea typeface="ＭＳ Ｐゴシック" charset="0"/>
              </a:rPr>
              <a:t>Coordinator waits for R replicas to respond before sending result to client (</a:t>
            </a:r>
            <a:r>
              <a:rPr lang="en-US" dirty="0"/>
              <a:t>returns the latest-timestamped value)</a:t>
            </a:r>
          </a:p>
          <a:p>
            <a:pPr lvl="1">
              <a:defRPr/>
            </a:pPr>
            <a:r>
              <a:rPr lang="en-US" dirty="0">
                <a:ea typeface="ＭＳ Ｐゴシック" charset="0"/>
              </a:rPr>
              <a:t>In background, coordinator checks for consistency of remaining (N-R) replicas, and initiates read repair if needed.</a:t>
            </a:r>
          </a:p>
          <a:p>
            <a:pPr marL="0" indent="0">
              <a:buNone/>
              <a:defRPr/>
            </a:pPr>
            <a:endParaRPr lang="en-US" dirty="0">
              <a:ea typeface="ＭＳ Ｐゴシック" charset="0"/>
            </a:endParaRPr>
          </a:p>
          <a:p>
            <a:endParaRPr lang="en-US" dirty="0"/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2130881" y="6248400"/>
            <a:ext cx="533400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14CECF8-010E-F041-9C75-EBE094CC61E3}" type="slidenum">
              <a:rPr lang="en-US" smtClean="0"/>
              <a:pPr algn="r"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279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Quorums in Detail (Contd.)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>
                <a:ea typeface="ＭＳ Ｐゴシック" charset="0"/>
              </a:rPr>
              <a:t>Writes </a:t>
            </a:r>
          </a:p>
          <a:p>
            <a:pPr>
              <a:defRPr/>
            </a:pPr>
            <a:r>
              <a:rPr lang="en-US" dirty="0">
                <a:ea typeface="ＭＳ Ｐゴシック" charset="0"/>
              </a:rPr>
              <a:t>Client specifies </a:t>
            </a:r>
            <a:r>
              <a:rPr lang="en-US" dirty="0">
                <a:solidFill>
                  <a:srgbClr val="0000FF"/>
                </a:solidFill>
                <a:ea typeface="ＭＳ Ｐゴシック" charset="0"/>
              </a:rPr>
              <a:t>W</a:t>
            </a:r>
            <a:r>
              <a:rPr lang="en-US" dirty="0">
                <a:ea typeface="ＭＳ Ｐゴシック" charset="0"/>
              </a:rPr>
              <a:t> (≤ N)</a:t>
            </a:r>
          </a:p>
          <a:p>
            <a:pPr lvl="1">
              <a:defRPr/>
            </a:pPr>
            <a:r>
              <a:rPr lang="en-US" dirty="0">
                <a:ea typeface="ＭＳ Ｐゴシック" charset="0"/>
              </a:rPr>
              <a:t>W = write consistency level.</a:t>
            </a:r>
          </a:p>
          <a:p>
            <a:pPr lvl="1">
              <a:defRPr/>
            </a:pPr>
            <a:r>
              <a:rPr lang="en-US" dirty="0">
                <a:ea typeface="ＭＳ Ｐゴシック" charset="0"/>
              </a:rPr>
              <a:t>Coordinator writes new value to W replicas and returns. </a:t>
            </a:r>
          </a:p>
          <a:p>
            <a:pPr lvl="2">
              <a:defRPr/>
            </a:pPr>
            <a:r>
              <a:rPr lang="en-US" dirty="0">
                <a:ea typeface="ＭＳ Ｐゴシック" charset="0"/>
              </a:rPr>
              <a:t>Coordinator blocks until W replicas perform the write</a:t>
            </a:r>
          </a:p>
          <a:p>
            <a:endParaRPr lang="en-US" dirty="0"/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2130881" y="6248400"/>
            <a:ext cx="533400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14CECF8-010E-F041-9C75-EBE094CC61E3}" type="slidenum">
              <a:rPr lang="en-US" smtClean="0"/>
              <a:pPr algn="r"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710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Quorums in Detail (Contd.)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defRPr/>
            </a:pPr>
            <a:r>
              <a:rPr lang="en-US" dirty="0">
                <a:ea typeface="ＭＳ Ｐゴシック" charset="0"/>
              </a:rPr>
              <a:t>R = read replica count, W = write replica count</a:t>
            </a:r>
          </a:p>
          <a:p>
            <a:pPr>
              <a:defRPr/>
            </a:pPr>
            <a:r>
              <a:rPr lang="en-US" dirty="0">
                <a:ea typeface="ＭＳ Ｐゴシック" charset="0"/>
              </a:rPr>
              <a:t>Two necessary conditions for consistency:</a:t>
            </a: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en-US" dirty="0">
                <a:solidFill>
                  <a:srgbClr val="FF6600"/>
                </a:solidFill>
                <a:ea typeface="ＭＳ Ｐゴシック" charset="0"/>
              </a:rPr>
              <a:t>W+R &gt; N</a:t>
            </a: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en-US" dirty="0">
                <a:solidFill>
                  <a:srgbClr val="FF6600"/>
                </a:solidFill>
                <a:ea typeface="ＭＳ Ｐゴシック" charset="0"/>
              </a:rPr>
              <a:t>W &gt; N/2</a:t>
            </a:r>
          </a:p>
          <a:p>
            <a:pPr>
              <a:defRPr/>
            </a:pPr>
            <a:r>
              <a:rPr lang="en-US" dirty="0">
                <a:ea typeface="ＭＳ Ｐゴシック" charset="0"/>
              </a:rPr>
              <a:t>Select values based on application </a:t>
            </a:r>
          </a:p>
          <a:p>
            <a:pPr lvl="1">
              <a:defRPr/>
            </a:pPr>
            <a:r>
              <a:rPr lang="en-US" dirty="0">
                <a:ea typeface="ＭＳ Ｐゴシック" charset="0"/>
              </a:rPr>
              <a:t>(W=1, R=1): very few writes and reads</a:t>
            </a:r>
          </a:p>
          <a:p>
            <a:pPr lvl="1">
              <a:defRPr/>
            </a:pPr>
            <a:r>
              <a:rPr lang="en-US" dirty="0">
                <a:ea typeface="ＭＳ Ｐゴシック" charset="0"/>
              </a:rPr>
              <a:t>(W=N, R=1): great for read-heavy workloads</a:t>
            </a:r>
          </a:p>
          <a:p>
            <a:pPr lvl="1">
              <a:defRPr/>
            </a:pPr>
            <a:r>
              <a:rPr lang="en-US" dirty="0">
                <a:ea typeface="ＭＳ Ｐゴシック" charset="0"/>
              </a:rPr>
              <a:t>(W=N/2+1, R=N/2+1): great for write-heavy workloads</a:t>
            </a:r>
          </a:p>
          <a:p>
            <a:pPr lvl="1">
              <a:defRPr/>
            </a:pPr>
            <a:r>
              <a:rPr lang="en-US" dirty="0">
                <a:ea typeface="ＭＳ Ｐゴシック" charset="0"/>
              </a:rPr>
              <a:t>(W=1, R=N):</a:t>
            </a:r>
            <a:endParaRPr lang="en-US" dirty="0"/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2130881" y="6248400"/>
            <a:ext cx="533400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14CECF8-010E-F041-9C75-EBE094CC61E3}" type="slidenum">
              <a:rPr lang="en-US" smtClean="0"/>
              <a:pPr algn="r">
                <a:defRPr/>
              </a:pPr>
              <a:t>38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312386-39E0-8D8C-F2F6-0DA11D5D01AE}"/>
              </a:ext>
            </a:extLst>
          </p:cNvPr>
          <p:cNvSpPr txBox="1"/>
          <p:nvPr/>
        </p:nvSpPr>
        <p:spPr>
          <a:xfrm>
            <a:off x="1081881" y="5721586"/>
            <a:ext cx="62484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1" algn="l" defTabSz="126982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ＭＳ Ｐゴシック" charset="0"/>
                <a:cs typeface="Times New Roman"/>
              </a:rPr>
              <a:t>                     </a:t>
            </a: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ＭＳ Ｐゴシック" charset="0"/>
                <a:cs typeface="Times New Roman"/>
              </a:rPr>
              <a:t>great for write-heavy workloads with mostly one client writing per key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7BF28E4-7FB4-D072-9DF7-690076B67479}"/>
              </a:ext>
            </a:extLst>
          </p:cNvPr>
          <p:cNvGrpSpPr/>
          <p:nvPr/>
        </p:nvGrpSpPr>
        <p:grpSpPr>
          <a:xfrm>
            <a:off x="7939881" y="0"/>
            <a:ext cx="4876059" cy="1748525"/>
            <a:chOff x="8374391" y="3810000"/>
            <a:chExt cx="4341563" cy="1720774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9FBB97E5-DD4E-9098-68BB-70760D921020}"/>
                </a:ext>
              </a:extLst>
            </p:cNvPr>
            <p:cNvSpPr/>
            <p:nvPr/>
          </p:nvSpPr>
          <p:spPr>
            <a:xfrm>
              <a:off x="8549481" y="3810000"/>
              <a:ext cx="4166473" cy="1720774"/>
            </a:xfrm>
            <a:prstGeom prst="round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794C723-AAD9-B83B-DEE9-2832E24FEEF1}"/>
                </a:ext>
              </a:extLst>
            </p:cNvPr>
            <p:cNvSpPr txBox="1"/>
            <p:nvPr/>
          </p:nvSpPr>
          <p:spPr>
            <a:xfrm>
              <a:off x="9214365" y="3890428"/>
              <a:ext cx="3490211" cy="13799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Does the system choose consistency or availability upon partitions? </a:t>
              </a:r>
            </a:p>
            <a:p>
              <a:pPr marL="457200" indent="-457200">
                <a:buAutoNum type="arabicPeriod"/>
              </a:pP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W=N, R=1</a:t>
              </a:r>
            </a:p>
            <a:p>
              <a:pPr marL="457200" indent="-457200">
                <a:buAutoNum type="arabicPeriod"/>
              </a:pP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W=R=QUORUM</a:t>
              </a:r>
            </a:p>
            <a:p>
              <a:pPr marL="457200" indent="-457200">
                <a:buAutoNum type="arabicPeriod"/>
              </a:pP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W=R=ANY</a:t>
              </a:r>
            </a:p>
          </p:txBody>
        </p:sp>
        <p:pic>
          <p:nvPicPr>
            <p:cNvPr id="9" name="Graphic 8" descr="Question Mark with solid fill">
              <a:extLst>
                <a:ext uri="{FF2B5EF4-FFF2-40B4-BE49-F238E27FC236}">
                  <a16:creationId xmlns:a16="http://schemas.microsoft.com/office/drawing/2014/main" id="{9AC0FA68-A2BC-DB4E-21AE-6ADC9016774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374391" y="4227510"/>
              <a:ext cx="932321" cy="9323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0108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9DC8EE3-ED2D-ED14-5970-8333B87D0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787"/>
            <a:ext cx="12984163" cy="665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6475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8B2ACC-BBA8-93CD-81D0-256FC70F7D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1704"/>
            <a:ext cx="12984163" cy="6634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6895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Cassandra Consistency Levels (Contd.)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defRPr/>
            </a:pPr>
            <a:r>
              <a:rPr lang="en-US" dirty="0">
                <a:ea typeface="ＭＳ Ｐゴシック" charset="0"/>
              </a:rPr>
              <a:t>Client is allowed to choose a consistency level for each operation (read/write)</a:t>
            </a:r>
          </a:p>
          <a:p>
            <a:pPr lvl="1">
              <a:defRPr/>
            </a:pPr>
            <a:r>
              <a:rPr lang="en-US" sz="23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ANY: any server (may not be replica)</a:t>
            </a:r>
          </a:p>
          <a:p>
            <a:pPr lvl="2">
              <a:defRPr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Fastest: coordinator may cache write and reply quickly to client</a:t>
            </a:r>
          </a:p>
          <a:p>
            <a:pPr lvl="1">
              <a:defRPr/>
            </a:pPr>
            <a:r>
              <a:rPr lang="en-US" sz="23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ALL: all replicas</a:t>
            </a:r>
          </a:p>
          <a:p>
            <a:pPr lvl="2">
              <a:defRPr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Slowest, but ensures strong consistency</a:t>
            </a:r>
          </a:p>
          <a:p>
            <a:pPr lvl="1">
              <a:defRPr/>
            </a:pPr>
            <a:r>
              <a:rPr lang="en-US" sz="23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ONE: at least one replica</a:t>
            </a:r>
          </a:p>
          <a:p>
            <a:pPr lvl="2">
              <a:defRPr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Faster than ALL</a:t>
            </a:r>
          </a:p>
          <a:p>
            <a:pPr lvl="1">
              <a:defRPr/>
            </a:pPr>
            <a:r>
              <a:rPr lang="en-US" sz="3400" dirty="0">
                <a:ea typeface="ＭＳ Ｐゴシック" charset="0"/>
              </a:rPr>
              <a:t>QUORUM: quorum across all replicas in all datacenters (DCs)</a:t>
            </a:r>
          </a:p>
          <a:p>
            <a:pPr lvl="2">
              <a:defRPr/>
            </a:pPr>
            <a:r>
              <a:rPr lang="en-US" sz="2600" dirty="0">
                <a:ea typeface="ＭＳ Ｐゴシック" charset="0"/>
              </a:rPr>
              <a:t>Global consistency, but still fast</a:t>
            </a:r>
          </a:p>
          <a:p>
            <a:pPr lvl="1">
              <a:defRPr/>
            </a:pPr>
            <a:r>
              <a:rPr lang="en-US" sz="3400" dirty="0">
                <a:ea typeface="ＭＳ Ｐゴシック" charset="0"/>
              </a:rPr>
              <a:t>LOCAL_QUORUM: quorum in coordinator’s DC</a:t>
            </a:r>
          </a:p>
          <a:p>
            <a:pPr lvl="2">
              <a:defRPr/>
            </a:pPr>
            <a:r>
              <a:rPr lang="en-US" sz="2600" dirty="0">
                <a:ea typeface="ＭＳ Ｐゴシック" charset="0"/>
              </a:rPr>
              <a:t>Faster: only waits for quorum in first DC client contacts</a:t>
            </a:r>
          </a:p>
          <a:p>
            <a:pPr lvl="1">
              <a:defRPr/>
            </a:pPr>
            <a:r>
              <a:rPr lang="en-US" sz="3400" dirty="0">
                <a:ea typeface="ＭＳ Ｐゴシック" charset="0"/>
              </a:rPr>
              <a:t>EACH_QUORUM: quorum in every DC</a:t>
            </a:r>
          </a:p>
          <a:p>
            <a:pPr lvl="2">
              <a:defRPr/>
            </a:pPr>
            <a:r>
              <a:rPr lang="en-US" sz="2600" dirty="0">
                <a:ea typeface="ＭＳ Ｐゴシック" charset="0"/>
              </a:rPr>
              <a:t>Lets each DC do its own quorum: supports hierarchical replies</a:t>
            </a:r>
          </a:p>
          <a:p>
            <a:pPr lvl="1">
              <a:defRPr/>
            </a:pPr>
            <a:endParaRPr lang="en-US" dirty="0">
              <a:ea typeface="ＭＳ Ｐゴシック" charset="0"/>
            </a:endParaRPr>
          </a:p>
          <a:p>
            <a:endParaRPr lang="en-US" dirty="0"/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2130881" y="6248400"/>
            <a:ext cx="533400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14CECF8-010E-F041-9C75-EBE094CC61E3}" type="slidenum">
              <a:rPr lang="en-US" smtClean="0"/>
              <a:pPr algn="r"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003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CEB2D-1804-C590-05FF-3BFEE5F76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61989-9F08-B40F-CE61-18302CC46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ECE09-B53E-EEA4-3A36-83FB85F23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07" y="2006600"/>
            <a:ext cx="12015073" cy="457676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defRPr/>
            </a:pPr>
            <a:r>
              <a:rPr lang="en-US" altLang="en-US" sz="2667" dirty="0"/>
              <a:t>(All) HW2 due 10/4 @ 11:59 pm (Sunday!) US Central (hard deadline)</a:t>
            </a:r>
          </a:p>
          <a:p>
            <a:pPr>
              <a:lnSpc>
                <a:spcPct val="110000"/>
              </a:lnSpc>
              <a:defRPr/>
            </a:pPr>
            <a:endParaRPr lang="en-US" altLang="en-US" sz="2667" dirty="0"/>
          </a:p>
          <a:p>
            <a:pPr>
              <a:lnSpc>
                <a:spcPct val="110000"/>
              </a:lnSpc>
              <a:defRPr/>
            </a:pPr>
            <a:r>
              <a:rPr lang="en-US" altLang="en-US" sz="2667" dirty="0"/>
              <a:t>(All) Midterm Thursday (10/8): </a:t>
            </a:r>
            <a:r>
              <a:rPr lang="en-US" altLang="en-US" sz="2400" dirty="0"/>
              <a:t>Written, in class</a:t>
            </a:r>
          </a:p>
          <a:p>
            <a:pPr>
              <a:lnSpc>
                <a:spcPct val="110000"/>
              </a:lnSpc>
              <a:defRPr/>
            </a:pPr>
            <a:endParaRPr lang="en-US" altLang="en-US" sz="2400" dirty="0"/>
          </a:p>
          <a:p>
            <a:pPr>
              <a:lnSpc>
                <a:spcPct val="110000"/>
              </a:lnSpc>
              <a:defRPr/>
            </a:pPr>
            <a:r>
              <a:rPr lang="en-US" altLang="en-US" sz="2400" dirty="0"/>
              <a:t>(4cr</a:t>
            </a:r>
            <a:r>
              <a:rPr lang="en-US" altLang="en-US" sz="2400" b="1" dirty="0"/>
              <a:t>) MP2 Demo, Signup, and Submission instructions release on Piazza</a:t>
            </a: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ü"/>
              <a:defRPr/>
            </a:pPr>
            <a:r>
              <a:rPr lang="en-US" altLang="en-US" sz="2400" dirty="0"/>
              <a:t>(Due by Fri) [MP Demo Signup Sheet]</a:t>
            </a: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ü"/>
              <a:defRPr/>
            </a:pPr>
            <a:r>
              <a:rPr lang="en-US" altLang="en-US" sz="2400" dirty="0"/>
              <a:t>(Due by Sun) [a. MP Submission Form &amp; push MP code to GitHub] </a:t>
            </a: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ü"/>
              <a:defRPr/>
            </a:pPr>
            <a:r>
              <a:rPr lang="en-US" altLang="en-US" sz="2400" dirty="0"/>
              <a:t>(Due by Sun 13) [MP Report Submission on </a:t>
            </a:r>
            <a:r>
              <a:rPr lang="en-US" altLang="en-US" sz="2400" dirty="0" err="1"/>
              <a:t>Gradescope</a:t>
            </a:r>
            <a:r>
              <a:rPr lang="en-US" altLang="en-US" sz="2400" dirty="0"/>
              <a:t>]</a:t>
            </a: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ü"/>
              <a:defRPr/>
            </a:pPr>
            <a:r>
              <a:rPr lang="en-US" altLang="en-US" sz="2400" dirty="0"/>
              <a:t>(On Mon) MP Demos</a:t>
            </a:r>
          </a:p>
          <a:p>
            <a:pPr>
              <a:lnSpc>
                <a:spcPct val="110000"/>
              </a:lnSpc>
              <a:defRPr/>
            </a:pPr>
            <a:endParaRPr lang="en-US" altLang="en-US" sz="2400" dirty="0"/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E3BA32A1-5DAA-441E-7303-8916FC566370}"/>
              </a:ext>
            </a:extLst>
          </p:cNvPr>
          <p:cNvSpPr txBox="1">
            <a:spLocks/>
          </p:cNvSpPr>
          <p:nvPr/>
        </p:nvSpPr>
        <p:spPr>
          <a:xfrm>
            <a:off x="12130881" y="6248400"/>
            <a:ext cx="533400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14CECF8-010E-F041-9C75-EBE094CC61E3}" type="slidenum">
              <a:rPr lang="en-US" smtClean="0"/>
              <a:pPr algn="r"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4393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Local storage at a replica – Writes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4289" y="2030708"/>
            <a:ext cx="8662273" cy="4267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Need to be lock-free and fast (no reads or disk seeks)</a:t>
            </a:r>
          </a:p>
          <a:p>
            <a:pPr marL="0" indent="0">
              <a:buNone/>
            </a:pPr>
            <a:r>
              <a:rPr lang="en-US" sz="2000" dirty="0"/>
              <a:t>On receiving a write</a:t>
            </a:r>
          </a:p>
          <a:p>
            <a:pPr marL="457200" indent="-457200">
              <a:buAutoNum type="arabicPeriod"/>
            </a:pPr>
            <a:r>
              <a:rPr lang="en-US" sz="2000" dirty="0"/>
              <a:t>Log it in disk commit log (for failure recovery)</a:t>
            </a:r>
            <a:br>
              <a:rPr lang="en-US" sz="2000" dirty="0"/>
            </a:br>
            <a:endParaRPr lang="en-US" sz="2000" dirty="0"/>
          </a:p>
          <a:p>
            <a:pPr marL="0" indent="0">
              <a:buNone/>
            </a:pPr>
            <a:r>
              <a:rPr lang="en-US" sz="2000" dirty="0"/>
              <a:t>Writes to a data structure called Log-Structured Merge-tree (LSM)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2. Make changes to appropriate </a:t>
            </a:r>
            <a:r>
              <a:rPr lang="en-US" sz="2000" dirty="0" err="1"/>
              <a:t>memtables</a:t>
            </a:r>
            <a:endParaRPr lang="en-US" sz="2000" dirty="0"/>
          </a:p>
          <a:p>
            <a:pPr lvl="1"/>
            <a:r>
              <a:rPr lang="en-US" sz="2000" b="1" dirty="0" err="1"/>
              <a:t>Memtable</a:t>
            </a:r>
            <a:r>
              <a:rPr lang="en-US" sz="2000" dirty="0"/>
              <a:t> = In-memory representation of multiple key-value pairs</a:t>
            </a:r>
          </a:p>
          <a:p>
            <a:pPr lvl="1"/>
            <a:r>
              <a:rPr lang="en-US" sz="2000" dirty="0"/>
              <a:t>Cache that can be searched by key</a:t>
            </a:r>
          </a:p>
          <a:p>
            <a:pPr lvl="1"/>
            <a:r>
              <a:rPr lang="en-US" sz="2000" dirty="0"/>
              <a:t>Write-back cache as opposed to write-through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12130881" y="6248400"/>
            <a:ext cx="533400" cy="533400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defPPr>
              <a:defRPr lang="en-US"/>
            </a:defPPr>
            <a:lvl1pPr marL="0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4914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9827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04741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3965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174568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809482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444395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079309" algn="l" defTabSz="1269827" rtl="0" eaLnBrk="1" latinLnBrk="0" hangingPunct="1"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114CECF8-010E-F041-9C75-EBE094CC61E3}" type="slidenum">
              <a:rPr lang="en-US" smtClean="0"/>
              <a:pPr algn="r">
                <a:defRPr/>
              </a:pPr>
              <a:t>43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CC49977-AD3E-BAB1-6076-5530E206FFB2}"/>
              </a:ext>
            </a:extLst>
          </p:cNvPr>
          <p:cNvGrpSpPr/>
          <p:nvPr/>
        </p:nvGrpSpPr>
        <p:grpSpPr>
          <a:xfrm>
            <a:off x="8320881" y="274640"/>
            <a:ext cx="4311445" cy="1631216"/>
            <a:chOff x="8468512" y="3786469"/>
            <a:chExt cx="4311445" cy="163121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67C67D04-FB2A-944F-A92C-E870AFAE694F}"/>
                </a:ext>
              </a:extLst>
            </p:cNvPr>
            <p:cNvSpPr/>
            <p:nvPr/>
          </p:nvSpPr>
          <p:spPr>
            <a:xfrm>
              <a:off x="8549481" y="3810000"/>
              <a:ext cx="4166473" cy="1219200"/>
            </a:xfrm>
            <a:prstGeom prst="roundRect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70125A9-0A9D-6705-A71E-A80DF8439FF8}"/>
                </a:ext>
              </a:extLst>
            </p:cNvPr>
            <p:cNvSpPr txBox="1"/>
            <p:nvPr/>
          </p:nvSpPr>
          <p:spPr>
            <a:xfrm>
              <a:off x="9274757" y="3786469"/>
              <a:ext cx="3505200" cy="16312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How slow is a disk seek compared to DRAM?</a:t>
              </a:r>
            </a:p>
            <a:p>
              <a:pPr marL="457200" indent="-457200">
                <a:buAutoNum type="alphaLcPeriod"/>
              </a:pPr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5x	b.   50x</a:t>
              </a:r>
            </a:p>
            <a:p>
              <a:r>
                <a:rPr lang="en-US" sz="2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c. 5000x	d</a:t>
              </a:r>
              <a:r>
                <a:rPr lang="en-US" sz="2000" b="1" u="sng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r>
                <a:rPr lang="en-US" sz="2000" b="1" u="sng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50000x</a:t>
              </a:r>
            </a:p>
            <a:p>
              <a:pPr marL="457200" indent="-457200">
                <a:buAutoNum type="alphaLcPeriod"/>
              </a:pPr>
              <a:endParaRPr lang="en-US" sz="2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8" name="Graphic 7" descr="Question Mark with solid fill">
              <a:extLst>
                <a:ext uri="{FF2B5EF4-FFF2-40B4-BE49-F238E27FC236}">
                  <a16:creationId xmlns:a16="http://schemas.microsoft.com/office/drawing/2014/main" id="{0514E30D-AE36-FDBB-C617-2CE4A1B2B05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468512" y="3934852"/>
              <a:ext cx="932321" cy="9323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74819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ED54055-8843-B147-5075-D24DCEB93466}"/>
              </a:ext>
            </a:extLst>
          </p:cNvPr>
          <p:cNvSpPr txBox="1"/>
          <p:nvPr/>
        </p:nvSpPr>
        <p:spPr>
          <a:xfrm>
            <a:off x="853281" y="914400"/>
            <a:ext cx="506446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LSM animation – see additional slides</a:t>
            </a:r>
          </a:p>
        </p:txBody>
      </p:sp>
    </p:spTree>
    <p:extLst>
      <p:ext uri="{BB962C8B-B14F-4D97-AF65-F5344CB8AC3E}">
        <p14:creationId xmlns:p14="http://schemas.microsoft.com/office/powerpoint/2010/main" val="537949212"/>
      </p:ext>
    </p:extLst>
  </p:cSld>
  <p:clrMapOvr>
    <a:masterClrMapping/>
  </p:clrMapOvr>
</p:sld>
</file>

<file path=ppt/theme/theme1.xml><?xml version="1.0" encoding="utf-8"?>
<a:theme xmlns:a="http://schemas.openxmlformats.org/drawingml/2006/main" name="HPP-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8">
      <a:majorFont>
        <a:latin typeface="Akzidenz-Grotesk Extended BQ"/>
        <a:ea typeface=""/>
        <a:cs typeface=""/>
      </a:majorFont>
      <a:minorFont>
        <a:latin typeface="Akzidenz-Grotesk BQ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3563</TotalTime>
  <Words>3236</Words>
  <Application>Microsoft Macintosh PowerPoint</Application>
  <PresentationFormat>Custom</PresentationFormat>
  <Paragraphs>542</Paragraphs>
  <Slides>44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5" baseType="lpstr">
      <vt:lpstr>ＭＳ Ｐゴシック</vt:lpstr>
      <vt:lpstr>Akzidenz-Grotesk BQ</vt:lpstr>
      <vt:lpstr>Akzidenz-Grotesk Extended BQ</vt:lpstr>
      <vt:lpstr>Arial</vt:lpstr>
      <vt:lpstr>Calibri</vt:lpstr>
      <vt:lpstr>Helvetica</vt:lpstr>
      <vt:lpstr>Optimistic Text</vt:lpstr>
      <vt:lpstr>Times New Roman</vt:lpstr>
      <vt:lpstr>Whitney-BlackSC</vt:lpstr>
      <vt:lpstr>Wingdings</vt:lpstr>
      <vt:lpstr>HPP-template</vt:lpstr>
      <vt:lpstr>PowerPoint Presentation</vt:lpstr>
      <vt:lpstr>Announcements</vt:lpstr>
      <vt:lpstr>The Key-value Abstraction</vt:lpstr>
      <vt:lpstr>The Key-value Abstraction (2)</vt:lpstr>
      <vt:lpstr>Isn’t that just a database? </vt:lpstr>
      <vt:lpstr>Relational Database Example</vt:lpstr>
      <vt:lpstr>Mismatch with today’s workloads </vt:lpstr>
      <vt:lpstr>Needs of Today’s Workloads</vt:lpstr>
      <vt:lpstr>Scale out, not Scale up</vt:lpstr>
      <vt:lpstr>Key-value/NoSQL Data Model</vt:lpstr>
      <vt:lpstr>Key-value/NoSQL Data Model </vt:lpstr>
      <vt:lpstr>PowerPoint Presentation</vt:lpstr>
      <vt:lpstr>Some history… </vt:lpstr>
      <vt:lpstr>Agenda</vt:lpstr>
      <vt:lpstr>Cassandra</vt:lpstr>
      <vt:lpstr>Let’s go Inside Cassandra:      Key -&gt; Server Mapping</vt:lpstr>
      <vt:lpstr>PowerPoint Presentation</vt:lpstr>
      <vt:lpstr>Data Placement Strategies</vt:lpstr>
      <vt:lpstr>Writes </vt:lpstr>
      <vt:lpstr>Writes – Hinted Handoff</vt:lpstr>
      <vt:lpstr>Reads </vt:lpstr>
      <vt:lpstr>Reads – read repair </vt:lpstr>
      <vt:lpstr>Membership</vt:lpstr>
      <vt:lpstr>Failure detection</vt:lpstr>
      <vt:lpstr>PowerPoint Presentation</vt:lpstr>
      <vt:lpstr>Mystery of “X”: CAP Theorem</vt:lpstr>
      <vt:lpstr>Why is Availability Important? </vt:lpstr>
      <vt:lpstr>Why is Consistency Important?</vt:lpstr>
      <vt:lpstr>Why is Partition-Tolerance Important?</vt:lpstr>
      <vt:lpstr>CAP Theorem Fallout</vt:lpstr>
      <vt:lpstr>CAP Tradeoff</vt:lpstr>
      <vt:lpstr>Eventual Consistency </vt:lpstr>
      <vt:lpstr>RDBMS vs. Key-value stores</vt:lpstr>
      <vt:lpstr>Back to Cassandra: Mystery of X</vt:lpstr>
      <vt:lpstr>Quorums?</vt:lpstr>
      <vt:lpstr>Quorums in Detail</vt:lpstr>
      <vt:lpstr>Quorums in Detail (Contd.)</vt:lpstr>
      <vt:lpstr>Quorums in Detail (Contd.)</vt:lpstr>
      <vt:lpstr>PowerPoint Presentation</vt:lpstr>
      <vt:lpstr>PowerPoint Presentation</vt:lpstr>
      <vt:lpstr>Cassandra Consistency Levels (Contd.)</vt:lpstr>
      <vt:lpstr>Announcements</vt:lpstr>
      <vt:lpstr>Local storage at a replica – Writes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Calianno, Vincent Luke</dc:creator>
  <cp:lastModifiedBy>Kesavan, Ram</cp:lastModifiedBy>
  <cp:revision>532</cp:revision>
  <dcterms:created xsi:type="dcterms:W3CDTF">2012-12-19T21:49:48Z</dcterms:created>
  <dcterms:modified xsi:type="dcterms:W3CDTF">2026-09-29T02:29:55Z</dcterms:modified>
</cp:coreProperties>
</file>