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98" r:id="rId1"/>
  </p:sldMasterIdLst>
  <p:notesMasterIdLst>
    <p:notesMasterId r:id="rId42"/>
  </p:notesMasterIdLst>
  <p:handoutMasterIdLst>
    <p:handoutMasterId r:id="rId43"/>
  </p:handoutMasterIdLst>
  <p:sldIdLst>
    <p:sldId id="308" r:id="rId2"/>
    <p:sldId id="312" r:id="rId3"/>
    <p:sldId id="372" r:id="rId4"/>
    <p:sldId id="313" r:id="rId5"/>
    <p:sldId id="314" r:id="rId6"/>
    <p:sldId id="315" r:id="rId7"/>
    <p:sldId id="316" r:id="rId8"/>
    <p:sldId id="317" r:id="rId9"/>
    <p:sldId id="318" r:id="rId10"/>
    <p:sldId id="319" r:id="rId11"/>
    <p:sldId id="320" r:id="rId12"/>
    <p:sldId id="415" r:id="rId13"/>
    <p:sldId id="322" r:id="rId14"/>
    <p:sldId id="323" r:id="rId15"/>
    <p:sldId id="324" r:id="rId16"/>
    <p:sldId id="325" r:id="rId17"/>
    <p:sldId id="327" r:id="rId18"/>
    <p:sldId id="328" r:id="rId19"/>
    <p:sldId id="338" r:id="rId20"/>
    <p:sldId id="330" r:id="rId21"/>
    <p:sldId id="331" r:id="rId22"/>
    <p:sldId id="333" r:id="rId23"/>
    <p:sldId id="334" r:id="rId24"/>
    <p:sldId id="335" r:id="rId25"/>
    <p:sldId id="343" r:id="rId26"/>
    <p:sldId id="336" r:id="rId27"/>
    <p:sldId id="355" r:id="rId28"/>
    <p:sldId id="360" r:id="rId29"/>
    <p:sldId id="347" r:id="rId30"/>
    <p:sldId id="367" r:id="rId31"/>
    <p:sldId id="356" r:id="rId32"/>
    <p:sldId id="363" r:id="rId33"/>
    <p:sldId id="368" r:id="rId34"/>
    <p:sldId id="369" r:id="rId35"/>
    <p:sldId id="358" r:id="rId36"/>
    <p:sldId id="366" r:id="rId37"/>
    <p:sldId id="370" r:id="rId38"/>
    <p:sldId id="371" r:id="rId39"/>
    <p:sldId id="359" r:id="rId40"/>
    <p:sldId id="339" r:id="rId41"/>
  </p:sldIdLst>
  <p:sldSz cx="9144000" cy="5143500" type="screen16x9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3"/>
    <p:restoredTop sz="94648"/>
  </p:normalViewPr>
  <p:slideViewPr>
    <p:cSldViewPr>
      <p:cViewPr varScale="1">
        <p:scale>
          <a:sx n="99" d="100"/>
          <a:sy n="99" d="100"/>
        </p:scale>
        <p:origin x="326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702" y="-6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2456A628-F3E6-C5BA-3625-105D9024A56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39C75E16-1250-57D3-E0D6-1379E3FA0C1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6" name="Rectangle 4">
            <a:extLst>
              <a:ext uri="{FF2B5EF4-FFF2-40B4-BE49-F238E27FC236}">
                <a16:creationId xmlns:a16="http://schemas.microsoft.com/office/drawing/2014/main" id="{C0562127-0F9B-1402-CADC-6AA32F261BF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7" name="Rectangle 5">
            <a:extLst>
              <a:ext uri="{FF2B5EF4-FFF2-40B4-BE49-F238E27FC236}">
                <a16:creationId xmlns:a16="http://schemas.microsoft.com/office/drawing/2014/main" id="{203D3119-171D-37EA-E93C-BE4E5194561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E2D58BAF-212B-483D-AD52-FCE628FC07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72BF36FF-7B4B-A542-F840-B584EA60138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C168BFB7-C4C1-4E59-53EB-F25A41F2A3A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D1AEC8C2-235C-D1E4-6559-D4B3D9D2C2D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20725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2BA444CA-845C-5F2C-04F3-D24DDC8B12D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A22F2B14-DDD1-61E5-3252-CBCCC3E756D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2240E6CF-8DC6-EF47-CB86-1D674155CC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A1D827AC-6DC6-46FD-969F-F6C4D46F2F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1CDBC295-F9DC-0302-ACC1-FABE4D4980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2388" cy="3600450"/>
          </a:xfrm>
          <a:ln/>
        </p:spPr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C0544290-3453-CBC4-5235-6CE17C1543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7B0048A1-3517-6129-B408-D33CFE1AB9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0C531628-3EDC-D6B5-9E87-7FEA8B81B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E6C449C9-054C-B892-C80A-829F0D7524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A01F7CD-9EBA-4CC3-B0BC-E25C1A0BAD8C}" type="slidenum">
              <a:rPr lang="en-US" altLang="en-US" sz="1300" smtClean="0"/>
              <a:pPr>
                <a:spcBef>
                  <a:spcPct val="0"/>
                </a:spcBef>
              </a:pPr>
              <a:t>11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6DD6F-A76E-6063-1CD0-4F2448EF7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8EB65D5B-BEF0-CF4F-F994-28F45F688F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6412C212-39EB-1E0F-25B0-8C357ABED5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90B65F99-94CC-9A65-F1B4-51E78CEBED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62B705B4-869A-469C-8601-982B6F72F0CB}" type="slidenum">
              <a:rPr lang="en-US" altLang="en-US" sz="1300" smtClean="0"/>
              <a:pPr/>
              <a:t>12</a:t>
            </a:fld>
            <a:endParaRPr lang="en-US" altLang="en-US" sz="1300"/>
          </a:p>
        </p:txBody>
      </p:sp>
    </p:spTree>
    <p:extLst>
      <p:ext uri="{BB962C8B-B14F-4D97-AF65-F5344CB8AC3E}">
        <p14:creationId xmlns:p14="http://schemas.microsoft.com/office/powerpoint/2010/main" val="1845173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BE87B038-5D7F-AD93-8019-9CBFF238AF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314705DF-F98E-83E8-A5A7-6FD38F11C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372784BE-B813-FFDC-7001-19CE01C3C9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DC7AAEA-D98D-4E0D-AB16-D50935169B03}" type="slidenum">
              <a:rPr lang="en-US" altLang="en-US" sz="1300" smtClean="0"/>
              <a:pPr>
                <a:spcBef>
                  <a:spcPct val="0"/>
                </a:spcBef>
              </a:pPr>
              <a:t>13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>
            <a:extLst>
              <a:ext uri="{FF2B5EF4-FFF2-40B4-BE49-F238E27FC236}">
                <a16:creationId xmlns:a16="http://schemas.microsoft.com/office/drawing/2014/main" id="{A3830759-234F-ACA4-8B3B-282F538545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Notes Placeholder 2">
            <a:extLst>
              <a:ext uri="{FF2B5EF4-FFF2-40B4-BE49-F238E27FC236}">
                <a16:creationId xmlns:a16="http://schemas.microsoft.com/office/drawing/2014/main" id="{E97304C6-AE07-624F-3DC5-A62983EFC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0963" name="Slide Number Placeholder 3">
            <a:extLst>
              <a:ext uri="{FF2B5EF4-FFF2-40B4-BE49-F238E27FC236}">
                <a16:creationId xmlns:a16="http://schemas.microsoft.com/office/drawing/2014/main" id="{BBFB9765-7692-C288-4834-F7F654CCA9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B42F152-5D07-4837-942A-5FB0943FDB30}" type="slidenum">
              <a:rPr lang="en-US" altLang="en-US" sz="1300" smtClean="0"/>
              <a:pPr>
                <a:spcBef>
                  <a:spcPct val="0"/>
                </a:spcBef>
              </a:pPr>
              <a:t>14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>
            <a:extLst>
              <a:ext uri="{FF2B5EF4-FFF2-40B4-BE49-F238E27FC236}">
                <a16:creationId xmlns:a16="http://schemas.microsoft.com/office/drawing/2014/main" id="{05A730D5-3CB9-B7BD-F83F-E82A585C2F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Notes Placeholder 2">
            <a:extLst>
              <a:ext uri="{FF2B5EF4-FFF2-40B4-BE49-F238E27FC236}">
                <a16:creationId xmlns:a16="http://schemas.microsoft.com/office/drawing/2014/main" id="{E23ADDA3-8E69-F289-C149-0C9AE745A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3011" name="Slide Number Placeholder 3">
            <a:extLst>
              <a:ext uri="{FF2B5EF4-FFF2-40B4-BE49-F238E27FC236}">
                <a16:creationId xmlns:a16="http://schemas.microsoft.com/office/drawing/2014/main" id="{C871C7BD-0355-1F09-DB29-81BC29CBBD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4F57AC7-11CF-4414-B69B-9501E71DB45F}" type="slidenum">
              <a:rPr lang="en-US" altLang="en-US" sz="1300" smtClean="0"/>
              <a:pPr>
                <a:spcBef>
                  <a:spcPct val="0"/>
                </a:spcBef>
              </a:pPr>
              <a:t>15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552CF89F-FBA3-5C34-E966-E196E4D7A5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942A9629-F547-3E59-FB5A-E74F310C6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5059" name="Slide Number Placeholder 3">
            <a:extLst>
              <a:ext uri="{FF2B5EF4-FFF2-40B4-BE49-F238E27FC236}">
                <a16:creationId xmlns:a16="http://schemas.microsoft.com/office/drawing/2014/main" id="{86167A99-D9E9-2022-64D2-06DA02C361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106967C-1431-42A6-A15E-EF0181FAF2BE}" type="slidenum">
              <a:rPr lang="en-US" altLang="en-US" sz="1300" smtClean="0"/>
              <a:pPr>
                <a:spcBef>
                  <a:spcPct val="0"/>
                </a:spcBef>
              </a:pPr>
              <a:t>16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>
            <a:extLst>
              <a:ext uri="{FF2B5EF4-FFF2-40B4-BE49-F238E27FC236}">
                <a16:creationId xmlns:a16="http://schemas.microsoft.com/office/drawing/2014/main" id="{38CED867-A80D-1203-7FA6-D9F2868F72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6" name="Notes Placeholder 2">
            <a:extLst>
              <a:ext uri="{FF2B5EF4-FFF2-40B4-BE49-F238E27FC236}">
                <a16:creationId xmlns:a16="http://schemas.microsoft.com/office/drawing/2014/main" id="{BAB404E4-C679-A545-36F4-BA8753A14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b="1">
                <a:latin typeface="Times New Roman" panose="02020603050405020304" pitchFamily="18" charset="0"/>
              </a:rPr>
              <a:t>→ Why do Map and Reduce make terrible roommates? Because they are always fighting … Reduce is always stealing Map’s keys, and Map is always shuffling Reduce’s keys. </a:t>
            </a:r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7107" name="Slide Number Placeholder 3">
            <a:extLst>
              <a:ext uri="{FF2B5EF4-FFF2-40B4-BE49-F238E27FC236}">
                <a16:creationId xmlns:a16="http://schemas.microsoft.com/office/drawing/2014/main" id="{2D380740-F49E-5AA4-ADD9-3C19051481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2BC1F2E-A9FF-4B27-AC8C-C696932BCB18}" type="slidenum">
              <a:rPr lang="en-US" altLang="en-US" sz="1300" smtClean="0"/>
              <a:pPr>
                <a:spcBef>
                  <a:spcPct val="0"/>
                </a:spcBef>
              </a:pPr>
              <a:t>17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0EBFD6C1-3979-6EC4-5E90-87FB908EA7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BA17A2A5-2813-5C78-EFF3-7B9FB7E19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D959EFCF-B75D-769E-46DE-6896534205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072E771-6D89-4B3B-B500-C77D69EB68EE}" type="slidenum">
              <a:rPr lang="en-US" altLang="en-US" sz="1300" smtClean="0"/>
              <a:pPr>
                <a:spcBef>
                  <a:spcPct val="0"/>
                </a:spcBef>
              </a:pPr>
              <a:t>18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DAA44A2B-E57E-6C8C-81AC-73246C4D0E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43A04D32-98D8-E5F5-0DF8-BE07CA735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53DC3286-74FE-C0CB-D8DB-4264DAC0DF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EEE0C0F-C8B7-447E-8F30-D28807719FCF}" type="slidenum">
              <a:rPr lang="en-US" altLang="en-US" sz="1300" smtClean="0"/>
              <a:pPr>
                <a:spcBef>
                  <a:spcPct val="0"/>
                </a:spcBef>
              </a:pPr>
              <a:t>19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id="{728546B8-8BE0-4B4D-99F9-93F58F4FD4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id="{90843BB5-7F97-D74D-AD86-DF1C6FFF0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b="1">
                <a:latin typeface="Times New Roman" panose="02020603050405020304" pitchFamily="18" charset="0"/>
              </a:rPr>
              <a:t>Why does a Hadoop cluster always tell a good story? ... Because it spins on a good YARN.</a:t>
            </a: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id="{5526BEBE-B20D-9083-0072-D592E730BD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1A0167D-8D36-4B2D-8137-4B9773660E02}" type="slidenum">
              <a:rPr lang="en-US" altLang="en-US" sz="1300" smtClean="0"/>
              <a:pPr>
                <a:spcBef>
                  <a:spcPct val="0"/>
                </a:spcBef>
              </a:pPr>
              <a:t>20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id="{FED71089-86DA-3E4B-2696-D9AED2FC21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id="{A6C994C2-6946-E7F5-EFB9-484E77EEE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D2A912A6-1D0A-FFB0-58F8-97E0AB7B46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85784C0-9097-42F5-BB1E-ADB75E91CD92}" type="slidenum">
              <a:rPr lang="en-US" altLang="en-US" sz="1300" smtClean="0"/>
              <a:pPr>
                <a:spcBef>
                  <a:spcPct val="0"/>
                </a:spcBef>
              </a:pPr>
              <a:t>2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3A64033C-8F64-56D6-2160-6BFB05BB22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0DD5D848-34FE-9573-1ADA-4EB3D35177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8C35FBB2-3AD7-1AA5-A75F-830FF816E2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89107F6-DF60-4F77-BE28-887589841B33}" type="slidenum">
              <a:rPr lang="en-US" altLang="en-US" sz="1300" smtClean="0"/>
              <a:pPr>
                <a:spcBef>
                  <a:spcPct val="0"/>
                </a:spcBef>
              </a:pPr>
              <a:t>21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>
            <a:extLst>
              <a:ext uri="{FF2B5EF4-FFF2-40B4-BE49-F238E27FC236}">
                <a16:creationId xmlns:a16="http://schemas.microsoft.com/office/drawing/2014/main" id="{99E50F7A-52D3-A21E-085E-B4A1522ADE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6" name="Notes Placeholder 2">
            <a:extLst>
              <a:ext uri="{FF2B5EF4-FFF2-40B4-BE49-F238E27FC236}">
                <a16:creationId xmlns:a16="http://schemas.microsoft.com/office/drawing/2014/main" id="{A7AAAE12-7CBB-DA16-D80D-AAA9EE7CBF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7347" name="Slide Number Placeholder 3">
            <a:extLst>
              <a:ext uri="{FF2B5EF4-FFF2-40B4-BE49-F238E27FC236}">
                <a16:creationId xmlns:a16="http://schemas.microsoft.com/office/drawing/2014/main" id="{422BDD1A-D03A-1DA5-0AA5-64EED0C8EB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55AFB4A-5C7E-4901-9288-7D9BAA43CC30}" type="slidenum">
              <a:rPr lang="en-US" altLang="en-US" sz="1300" smtClean="0"/>
              <a:pPr>
                <a:spcBef>
                  <a:spcPct val="0"/>
                </a:spcBef>
              </a:pPr>
              <a:t>22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>
            <a:extLst>
              <a:ext uri="{FF2B5EF4-FFF2-40B4-BE49-F238E27FC236}">
                <a16:creationId xmlns:a16="http://schemas.microsoft.com/office/drawing/2014/main" id="{7A5F4C68-6010-F589-E4E7-AA75909EFA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4" name="Notes Placeholder 2">
            <a:extLst>
              <a:ext uri="{FF2B5EF4-FFF2-40B4-BE49-F238E27FC236}">
                <a16:creationId xmlns:a16="http://schemas.microsoft.com/office/drawing/2014/main" id="{EB025D3D-FEE2-91E3-F1F4-D6A2AE1417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b="1">
                <a:latin typeface="Times New Roman" panose="02020603050405020304" pitchFamily="18" charset="0"/>
              </a:rPr>
              <a:t>What is common between the Tom Cruise movie “Minority Report” and Hadoop/MapReduce scheduling? … Speculative Execution.</a:t>
            </a:r>
            <a:r>
              <a:rPr lang="en-US" altLang="en-US">
                <a:latin typeface="Times New Roman" panose="02020603050405020304" pitchFamily="18" charset="0"/>
              </a:rPr>
              <a:t>  </a:t>
            </a:r>
          </a:p>
        </p:txBody>
      </p:sp>
      <p:sp>
        <p:nvSpPr>
          <p:cNvPr id="59395" name="Slide Number Placeholder 3">
            <a:extLst>
              <a:ext uri="{FF2B5EF4-FFF2-40B4-BE49-F238E27FC236}">
                <a16:creationId xmlns:a16="http://schemas.microsoft.com/office/drawing/2014/main" id="{94758841-4BEF-FCF9-AB30-DE46A6FFFF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A8C5B4E5-6AAA-4F98-B0A5-6430A051714D}" type="slidenum">
              <a:rPr lang="en-US" altLang="en-US" sz="1300" smtClean="0"/>
              <a:pPr/>
              <a:t>23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D69A75A3-0F39-7FBE-E229-A6228FF4B7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858369AA-836E-D9A7-120D-FE3E71919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3BB5F01A-A326-B35D-3F4C-45B60CCCCE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135F726-1FA3-4DF2-AC41-52EFB2F244E9}" type="slidenum">
              <a:rPr lang="en-US" altLang="en-US" sz="1300" smtClean="0"/>
              <a:pPr>
                <a:spcBef>
                  <a:spcPct val="0"/>
                </a:spcBef>
              </a:pPr>
              <a:t>4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B03B50FC-B31F-93CD-E068-E0C79614BC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18C68B2D-6EDD-8B17-1E76-38B02EEB8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845BB861-4BA8-3A1C-AA90-6C49DA9CDA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5CD62AF-1923-480F-9BF3-DC675E366AE1}" type="slidenum">
              <a:rPr lang="en-US" altLang="en-US" sz="1300" smtClean="0"/>
              <a:pPr>
                <a:spcBef>
                  <a:spcPct val="0"/>
                </a:spcBef>
              </a:pPr>
              <a:t>5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233D10A2-D6E7-4231-FDC2-E56D6C1F09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A4A48448-8B0E-C461-C575-A8BAB0E4D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2137622D-D85E-8C79-4E95-5B74DFFE40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8657AE4-1458-4A21-8933-C54D938D4886}" type="slidenum">
              <a:rPr lang="en-US" altLang="en-US" sz="1300" smtClean="0"/>
              <a:pPr>
                <a:spcBef>
                  <a:spcPct val="0"/>
                </a:spcBef>
              </a:pPr>
              <a:t>6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DCBAD62F-FFF8-E7E0-1710-987A0F5F44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F42D4734-8194-720B-76E6-E3965C2DE8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D1A5BAC2-E243-2B89-8912-16E81F00A4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8A0A14A-09C4-4100-98D4-C30C21BACFB8}" type="slidenum">
              <a:rPr lang="en-US" altLang="en-US" sz="1300" smtClean="0"/>
              <a:pPr>
                <a:spcBef>
                  <a:spcPct val="0"/>
                </a:spcBef>
              </a:pPr>
              <a:t>7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260A3947-3520-4134-3C58-68D9B11D72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A55878D6-36D1-F692-05E9-89C396517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22BD9E03-5263-DE69-F351-5397835210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0623C29-F1AE-4B42-A7A1-03A74969331A}" type="slidenum">
              <a:rPr lang="en-US" altLang="en-US" sz="1300" smtClean="0"/>
              <a:pPr>
                <a:spcBef>
                  <a:spcPct val="0"/>
                </a:spcBef>
              </a:pPr>
              <a:t>8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64D993E5-81DA-B230-24AE-020F9FAA43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ED972DD8-64E2-2137-63DA-8AC19D828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7BA230CC-595A-A66D-2B42-5C3C1E7E17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A3D6D9E-5D4F-4269-8DFB-EA9238359CE5}" type="slidenum">
              <a:rPr lang="en-US" altLang="en-US" sz="1300" smtClean="0"/>
              <a:pPr>
                <a:spcBef>
                  <a:spcPct val="0"/>
                </a:spcBef>
              </a:pPr>
              <a:t>9</a:t>
            </a:fld>
            <a:endParaRPr lang="en-US" altLang="en-US" sz="13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>
            <a:extLst>
              <a:ext uri="{FF2B5EF4-FFF2-40B4-BE49-F238E27FC236}">
                <a16:creationId xmlns:a16="http://schemas.microsoft.com/office/drawing/2014/main" id="{C381D293-AC91-19DF-FCCE-9407B8362F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Notes Placeholder 2">
            <a:extLst>
              <a:ext uri="{FF2B5EF4-FFF2-40B4-BE49-F238E27FC236}">
                <a16:creationId xmlns:a16="http://schemas.microsoft.com/office/drawing/2014/main" id="{1523922E-8720-0046-B50C-906B1B11B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4819" name="Slide Number Placeholder 3">
            <a:extLst>
              <a:ext uri="{FF2B5EF4-FFF2-40B4-BE49-F238E27FC236}">
                <a16:creationId xmlns:a16="http://schemas.microsoft.com/office/drawing/2014/main" id="{B3ACE39A-2076-8840-ED84-0E231BBC55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CBC9058-F62D-477A-89CD-FFF8590AC3F2}" type="slidenum">
              <a:rPr lang="en-US" altLang="en-US" sz="1300" smtClean="0"/>
              <a:pPr>
                <a:spcBef>
                  <a:spcPct val="0"/>
                </a:spcBef>
              </a:pPr>
              <a:t>10</a:t>
            </a:fld>
            <a:endParaRPr lang="en-US" altLang="en-US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17BA8-ECCA-256D-ED7E-816177A70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D799A-E276-0C5C-28BC-EC7BBA0C9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19179-BA17-450A-0221-F9E362931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85C73-CFF7-44E7-8D22-1827213213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57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D788A6-0F3A-2DDF-7C28-22D6FB824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51648-BD5E-366B-0BF8-925A25DAB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780AA-7B55-754A-5614-957DCAB3A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9600C-D1A9-4059-93F8-C5ABBE9C0A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DF14F2-29D1-6571-FBF1-6D7026FB5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47828-3BEC-9875-8925-9A3E88F10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EA7E4-E5FB-ED31-36DE-2BE3FFDA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82B82-2647-46DA-B846-38007AE9F1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7425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55AB9-DC1B-B8BC-532A-7C727D4B6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4A4CD-3F6A-2543-C06A-EDA319607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CABC80-A324-897A-7F3C-4A9BE5815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B9B60-35BA-4F14-86CD-A247131F76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8623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F0BB9-9583-785C-15A1-D3AA3C0E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657195-1D63-C58A-4FC2-F18171B1E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107DE-A18B-BD2C-D272-F8D6AB4AA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C0513-FA2A-4ED1-AA1C-39DDD3C573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1287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E130114-97D0-D3A9-2229-0176B8EAF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0E292F1-E468-ADD4-C1AA-E37D0583C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13828F7-A475-4579-5170-89AE4B2FA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7E8C3-7AC7-4877-80A9-9C821EC5EE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0176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EDE6C95-B67C-8297-00D9-F503DD756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7E5B9B6-7D9B-BC6F-4BAD-19A185F60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8B75444-A03D-BA70-A4A5-985FBD0EA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405EA-DB54-4EA4-8E63-61B9CA73FE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262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193A632-43B5-5717-9211-754A502DD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EA07D49-26D7-8151-C42D-C106422F2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2D606D3-2AB7-DB25-67BB-EC558BDFC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A65ED-4E0C-46DF-A6A0-833A5DF9A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402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3CF8F38-7155-C917-A428-ADE2BFC32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805373C-3527-5A8C-2A13-2141467B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4B200DC-46E7-521B-A78E-F40829831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A33E6-CCA1-4214-AE7A-EFD75648E8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192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0796145-1983-1ACB-326E-A363F53A1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B2B9D89-2E44-612B-2D38-B9245749C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70B8953-1E0F-D598-5A04-EFC3F5BDA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2D9E3-1F93-4E8F-A396-C5DC0A34D9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4574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3A9F1F2-DF49-624C-8A10-CA2A88D2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6288996-21FF-A7CD-0A9E-7484732EF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3193581-333C-AFC9-BFDD-62FA95553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343B9-B29A-45BD-8B28-E182411F15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9759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94AD94C-3F2E-E5A5-5572-5F1048EAC42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D803076-5D57-48C0-55DA-EEB5C1249B1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F4A8AD-91F7-DA68-7872-AFC099E4A0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4AFE5-FB8A-96C8-4576-7CEF69A174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EA310-ECE5-F713-B670-673904A005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9F13CD5E-D1B4-4C15-927F-897E226E78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9" r:id="rId1"/>
    <p:sldLayoutId id="2147484300" r:id="rId2"/>
    <p:sldLayoutId id="2147484301" r:id="rId3"/>
    <p:sldLayoutId id="2147484302" r:id="rId4"/>
    <p:sldLayoutId id="2147484303" r:id="rId5"/>
    <p:sldLayoutId id="2147484304" r:id="rId6"/>
    <p:sldLayoutId id="2147484305" r:id="rId7"/>
    <p:sldLayoutId id="2147484306" r:id="rId8"/>
    <p:sldLayoutId id="2147484307" r:id="rId9"/>
    <p:sldLayoutId id="2147484308" r:id="rId10"/>
    <p:sldLayoutId id="2147484309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Whitney-BlackSC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Whitney-BlackSC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Whitney-BlackSC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Whitney-BlackSC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Whitney-BlackSC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Times New Roman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Times New Roman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imes New Roman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imes New Roman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eveloper.yahoo.com/hadoop/tutorial/module4.html#wordcoun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developer.yahoo.com/hadoop/tutorial/module4.html#wordcoun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hadoop.apache.org/docs/r3.0.0/" TargetMode="External"/><Relationship Id="rId2" Type="http://schemas.openxmlformats.org/officeDocument/2006/relationships/hyperlink" Target="https://hortonworks.com/blog/hadoop-3-adds-value-hadoop-2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eveloper.yahoo.com/hadoop/tutorial/module4.html#wordcoun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2">
            <a:extLst>
              <a:ext uri="{FF2B5EF4-FFF2-40B4-BE49-F238E27FC236}">
                <a16:creationId xmlns:a16="http://schemas.microsoft.com/office/drawing/2014/main" id="{9A23A103-44B4-8405-9ED3-DC4DE861B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97155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chemeClr val="tx2"/>
                </a:solidFill>
              </a:rPr>
              <a:t>CS 425 / ECE 428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chemeClr val="tx2"/>
                </a:solidFill>
              </a:rPr>
              <a:t>Distributed Systems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chemeClr val="tx2"/>
                </a:solidFill>
              </a:rPr>
              <a:t>Fall 2026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1914DC2E-5294-7569-7281-2710B0D13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628900"/>
            <a:ext cx="64008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Aishwarya Ganesan </a:t>
            </a:r>
          </a:p>
          <a:p>
            <a:pPr algn="ctr" eaLnBrk="1" hangingPunct="1">
              <a:buFontTx/>
              <a:buNone/>
            </a:pPr>
            <a:r>
              <a:rPr lang="en-US" altLang="en-US" sz="2800" dirty="0"/>
              <a:t>w/ Ram Kesavan</a:t>
            </a:r>
          </a:p>
          <a:p>
            <a:pPr algn="ctr" eaLnBrk="1" hangingPunct="1">
              <a:buFontTx/>
              <a:buNone/>
            </a:pPr>
            <a:r>
              <a:rPr lang="en-US" sz="2800" dirty="0"/>
              <a:t>(Thanks to Indranil Gupta)</a:t>
            </a:r>
            <a:endParaRPr lang="en-US" altLang="en-US" sz="2800" dirty="0"/>
          </a:p>
          <a:p>
            <a:pPr algn="ctr" eaLnBrk="1" hangingPunct="1">
              <a:buFontTx/>
              <a:buNone/>
            </a:pPr>
            <a:r>
              <a:rPr lang="en-US" altLang="en-US" sz="2800" i="1"/>
              <a:t>Lecture 3: </a:t>
            </a:r>
            <a:r>
              <a:rPr lang="en-US" altLang="en-US" sz="2800" i="1" dirty="0" err="1"/>
              <a:t>Mapreduce</a:t>
            </a:r>
            <a:r>
              <a:rPr lang="en-US" altLang="en-US" sz="2800" i="1" dirty="0"/>
              <a:t> and Hadoop</a:t>
            </a:r>
            <a:endParaRPr lang="en-US" altLang="en-US" sz="2800" i="1" dirty="0">
              <a:solidFill>
                <a:srgbClr val="17375E"/>
              </a:solidFill>
            </a:endParaRPr>
          </a:p>
        </p:txBody>
      </p:sp>
      <p:sp>
        <p:nvSpPr>
          <p:cNvPr id="15363" name="Rectangle 4">
            <a:extLst>
              <a:ext uri="{FF2B5EF4-FFF2-40B4-BE49-F238E27FC236}">
                <a16:creationId xmlns:a16="http://schemas.microsoft.com/office/drawing/2014/main" id="{F83AEEAD-2860-ADAF-78A8-A8AEBB1F9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4670425"/>
            <a:ext cx="2082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All slides © IG</a:t>
            </a:r>
          </a:p>
        </p:txBody>
      </p:sp>
      <p:sp>
        <p:nvSpPr>
          <p:cNvPr id="15364" name="Slide Number Placeholder 1">
            <a:extLst>
              <a:ext uri="{FF2B5EF4-FFF2-40B4-BE49-F238E27FC236}">
                <a16:creationId xmlns:a16="http://schemas.microsoft.com/office/drawing/2014/main" id="{06E59825-5C26-603C-5B70-79D9A3AC8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7F493F6-194B-45C6-BC4A-6B903B778B1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AA863B22-09D5-5A5C-8469-48699351B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Hadoop Code - Reduce</a:t>
            </a:r>
          </a:p>
        </p:txBody>
      </p:sp>
      <p:sp>
        <p:nvSpPr>
          <p:cNvPr id="33794" name="Content Placeholder 2">
            <a:extLst>
              <a:ext uri="{FF2B5EF4-FFF2-40B4-BE49-F238E27FC236}">
                <a16:creationId xmlns:a16="http://schemas.microsoft.com/office/drawing/2014/main" id="{9A4E6CAA-9F2A-8E25-3AB8-F90D79886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338" y="1276350"/>
            <a:ext cx="5935662" cy="3200400"/>
          </a:xfrm>
        </p:spPr>
        <p:txBody>
          <a:bodyPr/>
          <a:lstStyle/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public static class </a:t>
            </a:r>
            <a:r>
              <a:rPr lang="en-US" altLang="en-US" sz="1100" b="1">
                <a:latin typeface="Courier New" panose="02070309020205020404" pitchFamily="49" charset="0"/>
              </a:rPr>
              <a:t>ReduceClass</a:t>
            </a:r>
            <a:r>
              <a:rPr lang="en-US" altLang="en-US" sz="1100">
                <a:latin typeface="Courier New" panose="02070309020205020404" pitchFamily="49" charset="0"/>
              </a:rPr>
              <a:t> extends MapReduceBase 	implements Reducer&lt;Text, IntWritable, Text, IntWritable&gt; {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public void </a:t>
            </a:r>
            <a:r>
              <a:rPr lang="en-US" altLang="en-US" sz="1100" b="1">
                <a:latin typeface="Courier New" panose="02070309020205020404" pitchFamily="49" charset="0"/>
              </a:rPr>
              <a:t>reduce</a:t>
            </a:r>
            <a:r>
              <a:rPr lang="en-US" altLang="en-US" sz="1100">
                <a:latin typeface="Courier New" panose="02070309020205020404" pitchFamily="49" charset="0"/>
              </a:rPr>
              <a:t>(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Text </a:t>
            </a:r>
            <a:r>
              <a:rPr lang="en-US" altLang="en-US" sz="1100" b="1">
                <a:latin typeface="Courier New" panose="02070309020205020404" pitchFamily="49" charset="0"/>
              </a:rPr>
              <a:t>key</a:t>
            </a:r>
            <a:r>
              <a:rPr lang="en-US" altLang="en-US" sz="1100">
                <a:latin typeface="Courier New" panose="02070309020205020404" pitchFamily="49" charset="0"/>
              </a:rPr>
              <a:t>,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Iterator&lt;IntWritable&gt; </a:t>
            </a:r>
            <a:r>
              <a:rPr lang="en-US" altLang="en-US" sz="1100" b="1">
                <a:latin typeface="Courier New" panose="02070309020205020404" pitchFamily="49" charset="0"/>
              </a:rPr>
              <a:t>values</a:t>
            </a:r>
            <a:r>
              <a:rPr lang="en-US" altLang="en-US" sz="1100">
                <a:latin typeface="Courier New" panose="02070309020205020404" pitchFamily="49" charset="0"/>
              </a:rPr>
              <a:t>,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OutputCollector&lt;Text, IntWritable&gt; output,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Reporter reporter)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   throws IOException {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	// </a:t>
            </a:r>
            <a:r>
              <a:rPr lang="en-US" altLang="en-US" sz="1100" b="1">
                <a:latin typeface="Courier New" panose="02070309020205020404" pitchFamily="49" charset="0"/>
              </a:rPr>
              <a:t>key is word, values is a list of 1’s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b="1">
                <a:latin typeface="Courier New" panose="02070309020205020404" pitchFamily="49" charset="0"/>
              </a:rPr>
              <a:t>		</a:t>
            </a:r>
            <a:r>
              <a:rPr lang="en-US" altLang="en-US" sz="1100">
                <a:latin typeface="Courier New" panose="02070309020205020404" pitchFamily="49" charset="0"/>
              </a:rPr>
              <a:t>// </a:t>
            </a:r>
            <a:r>
              <a:rPr lang="en-US" altLang="en-US" sz="1100" b="1">
                <a:latin typeface="Courier New" panose="02070309020205020404" pitchFamily="49" charset="0"/>
              </a:rPr>
              <a:t>called exactly once for each key (e.g., “hello”)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int sum = 0;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while (values.hasNext()) {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  </a:t>
            </a:r>
            <a:r>
              <a:rPr lang="en-US" altLang="en-US" sz="1100" b="1">
                <a:latin typeface="Courier New" panose="02070309020205020404" pitchFamily="49" charset="0"/>
              </a:rPr>
              <a:t>sum += values.next().get()</a:t>
            </a:r>
            <a:r>
              <a:rPr lang="en-US" altLang="en-US" sz="1100">
                <a:latin typeface="Courier New" panose="02070309020205020404" pitchFamily="49" charset="0"/>
              </a:rPr>
              <a:t>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}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b="1">
                <a:latin typeface="Courier New" panose="02070309020205020404" pitchFamily="49" charset="0"/>
              </a:rPr>
              <a:t>	output.collect(key, new IntWritable(sum))</a:t>
            </a:r>
            <a:r>
              <a:rPr lang="en-US" altLang="en-US" sz="1100">
                <a:latin typeface="Courier New" panose="02070309020205020404" pitchFamily="49" charset="0"/>
              </a:rPr>
              <a:t>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}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}</a:t>
            </a:r>
            <a:r>
              <a:rPr lang="en-US" altLang="en-US" sz="500">
                <a:latin typeface="Courier New" panose="02070309020205020404" pitchFamily="49" charset="0"/>
              </a:rPr>
              <a:t> // Source: </a:t>
            </a:r>
            <a:r>
              <a:rPr lang="en-US" altLang="en-US" sz="500">
                <a:latin typeface="Arial" panose="020B0604020202020204" pitchFamily="34" charset="0"/>
                <a:hlinkClick r:id="rId3"/>
              </a:rPr>
              <a:t>http://developer.yahoo.com/hadoop/tutorial/module4.html#wordcount</a:t>
            </a:r>
            <a:br>
              <a:rPr lang="en-US" altLang="en-US" sz="700">
                <a:latin typeface="Courier New" panose="02070309020205020404" pitchFamily="49" charset="0"/>
              </a:rPr>
            </a:br>
            <a:endParaRPr lang="en-US" altLang="en-US" sz="700"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altLang="en-US" sz="1100"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</a:pPr>
            <a:endParaRPr lang="en-US" altLang="en-US" sz="1100">
              <a:latin typeface="Times New Roman" panose="02020603050405020304" pitchFamily="18" charset="0"/>
            </a:endParaRPr>
          </a:p>
        </p:txBody>
      </p:sp>
      <p:sp>
        <p:nvSpPr>
          <p:cNvPr id="33795" name="Slide Number Placeholder 1">
            <a:extLst>
              <a:ext uri="{FF2B5EF4-FFF2-40B4-BE49-F238E27FC236}">
                <a16:creationId xmlns:a16="http://schemas.microsoft.com/office/drawing/2014/main" id="{3A781521-23B0-94B3-31E1-49CA394C0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5652EE-65E7-43CB-AEBE-C2F34B1019D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A165B49B-E7AB-6AFE-EB7F-F6D4A59B7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Hadoop Code - Driver</a:t>
            </a:r>
          </a:p>
        </p:txBody>
      </p:sp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B92BB01D-7265-9DB6-F5DC-740748575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3950"/>
            <a:ext cx="4953000" cy="3530600"/>
          </a:xfrm>
        </p:spPr>
        <p:txBody>
          <a:bodyPr/>
          <a:lstStyle/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// Tells Hadoop how to run your Map-Reduce job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public void </a:t>
            </a:r>
            <a:r>
              <a:rPr lang="en-US" altLang="en-US" sz="1100" b="1">
                <a:latin typeface="Courier New" panose="02070309020205020404" pitchFamily="49" charset="0"/>
              </a:rPr>
              <a:t>run</a:t>
            </a:r>
            <a:r>
              <a:rPr lang="en-US" altLang="en-US" sz="1100">
                <a:latin typeface="Courier New" panose="02070309020205020404" pitchFamily="49" charset="0"/>
              </a:rPr>
              <a:t> (String inputPath, String outputPath)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throws Exception {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// </a:t>
            </a:r>
            <a:r>
              <a:rPr lang="en-US" altLang="en-US" sz="1100" b="1">
                <a:latin typeface="Courier New" panose="02070309020205020404" pitchFamily="49" charset="0"/>
              </a:rPr>
              <a:t>The job</a:t>
            </a:r>
            <a:r>
              <a:rPr lang="en-US" altLang="en-US" sz="1100">
                <a:latin typeface="Courier New" panose="02070309020205020404" pitchFamily="49" charset="0"/>
              </a:rPr>
              <a:t>. WordCount contains MapClass and Reduce.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JobConf conf = new JobConf(WordCount.class);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conf.setJobName(”</a:t>
            </a:r>
            <a:r>
              <a:rPr lang="en-US" altLang="ja-JP" sz="1100">
                <a:latin typeface="Courier New" panose="02070309020205020404" pitchFamily="49" charset="0"/>
              </a:rPr>
              <a:t>mywordcount");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// </a:t>
            </a:r>
            <a:r>
              <a:rPr lang="en-US" altLang="en-US" sz="1100" b="1">
                <a:latin typeface="Courier New" panose="02070309020205020404" pitchFamily="49" charset="0"/>
              </a:rPr>
              <a:t>The keys are words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(strings) conf.setOutputKeyClass(Text.class);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// </a:t>
            </a:r>
            <a:r>
              <a:rPr lang="en-US" altLang="en-US" sz="1100" b="1">
                <a:latin typeface="Courier New" panose="02070309020205020404" pitchFamily="49" charset="0"/>
              </a:rPr>
              <a:t>The values are counts (ints)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conf.setOutputValueClass(IntWritable.class);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conf.</a:t>
            </a:r>
            <a:r>
              <a:rPr lang="en-US" altLang="en-US" sz="1100" b="1">
                <a:latin typeface="Courier New" panose="02070309020205020404" pitchFamily="49" charset="0"/>
              </a:rPr>
              <a:t>setMapperClass</a:t>
            </a:r>
            <a:r>
              <a:rPr lang="en-US" altLang="en-US" sz="1100">
                <a:latin typeface="Courier New" panose="02070309020205020404" pitchFamily="49" charset="0"/>
              </a:rPr>
              <a:t>(MapClass.class);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conf.</a:t>
            </a:r>
            <a:r>
              <a:rPr lang="en-US" altLang="en-US" sz="1100" b="1">
                <a:latin typeface="Courier New" panose="02070309020205020404" pitchFamily="49" charset="0"/>
              </a:rPr>
              <a:t>setReducerClass</a:t>
            </a:r>
            <a:r>
              <a:rPr lang="en-US" altLang="en-US" sz="1100">
                <a:latin typeface="Courier New" panose="02070309020205020404" pitchFamily="49" charset="0"/>
              </a:rPr>
              <a:t>(ReduceClass.class);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FileInputFormat.addInputPath(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conf, newPath(</a:t>
            </a:r>
            <a:r>
              <a:rPr lang="en-US" altLang="en-US" sz="1100" b="1">
                <a:latin typeface="Courier New" panose="02070309020205020404" pitchFamily="49" charset="0"/>
              </a:rPr>
              <a:t>inputPath</a:t>
            </a:r>
            <a:r>
              <a:rPr lang="en-US" altLang="en-US" sz="1100">
                <a:latin typeface="Courier New" panose="02070309020205020404" pitchFamily="49" charset="0"/>
              </a:rPr>
              <a:t>));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FileOutputFormat.setOutputPath(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	conf, new Path(</a:t>
            </a:r>
            <a:r>
              <a:rPr lang="en-US" altLang="en-US" sz="1100" b="1">
                <a:latin typeface="Courier New" panose="02070309020205020404" pitchFamily="49" charset="0"/>
              </a:rPr>
              <a:t>outputPath</a:t>
            </a:r>
            <a:r>
              <a:rPr lang="en-US" altLang="en-US" sz="1100">
                <a:latin typeface="Courier New" panose="02070309020205020404" pitchFamily="49" charset="0"/>
              </a:rPr>
              <a:t>));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  JobClient.</a:t>
            </a:r>
            <a:r>
              <a:rPr lang="en-US" altLang="en-US" sz="1100" b="1">
                <a:latin typeface="Courier New" panose="02070309020205020404" pitchFamily="49" charset="0"/>
              </a:rPr>
              <a:t>runJob</a:t>
            </a:r>
            <a:r>
              <a:rPr lang="en-US" altLang="en-US" sz="1100">
                <a:latin typeface="Courier New" panose="02070309020205020404" pitchFamily="49" charset="0"/>
              </a:rPr>
              <a:t>(conf); </a:t>
            </a: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altLang="en-US" sz="1100">
                <a:latin typeface="Courier New" panose="02070309020205020404" pitchFamily="49" charset="0"/>
              </a:rPr>
              <a:t>} </a:t>
            </a:r>
            <a:r>
              <a:rPr lang="en-US" altLang="en-US" sz="500">
                <a:latin typeface="Courier New" panose="02070309020205020404" pitchFamily="49" charset="0"/>
              </a:rPr>
              <a:t>// Source: </a:t>
            </a:r>
            <a:r>
              <a:rPr lang="en-US" altLang="en-US" sz="500">
                <a:latin typeface="Arial" panose="020B0604020202020204" pitchFamily="34" charset="0"/>
                <a:hlinkClick r:id="rId3"/>
              </a:rPr>
              <a:t>http://developer.yahoo.com/hadoop/tutorial/module4.html#wordcount</a:t>
            </a:r>
            <a:br>
              <a:rPr lang="en-US" altLang="en-US" sz="500">
                <a:latin typeface="Courier New" panose="02070309020205020404" pitchFamily="49" charset="0"/>
              </a:rPr>
            </a:br>
            <a:endParaRPr lang="en-US" altLang="en-US" sz="500">
              <a:latin typeface="Courier New" panose="02070309020205020404" pitchFamily="49" charset="0"/>
            </a:endParaRPr>
          </a:p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endParaRPr lang="en-US" altLang="en-US" sz="1100">
              <a:latin typeface="Courier New" panose="02070309020205020404" pitchFamily="49" charset="0"/>
            </a:endParaRPr>
          </a:p>
          <a:p>
            <a:pPr marL="0" indent="0">
              <a:lnSpc>
                <a:spcPct val="110000"/>
              </a:lnSpc>
            </a:pPr>
            <a:endParaRPr lang="en-US" altLang="en-US" sz="1100">
              <a:latin typeface="Times New Roman" panose="02020603050405020304" pitchFamily="18" charset="0"/>
            </a:endParaRPr>
          </a:p>
        </p:txBody>
      </p:sp>
      <p:sp>
        <p:nvSpPr>
          <p:cNvPr id="35843" name="Slide Number Placeholder 1">
            <a:extLst>
              <a:ext uri="{FF2B5EF4-FFF2-40B4-BE49-F238E27FC236}">
                <a16:creationId xmlns:a16="http://schemas.microsoft.com/office/drawing/2014/main" id="{02826495-C6C5-71C6-1AFD-949EAAA5B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100643D-35B6-4F36-B4F6-6874792D21B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456C9-4442-2E85-877E-3EC7297F7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>
            <a:extLst>
              <a:ext uri="{FF2B5EF4-FFF2-40B4-BE49-F238E27FC236}">
                <a16:creationId xmlns:a16="http://schemas.microsoft.com/office/drawing/2014/main" id="{205F5A4B-1643-AD99-2C34-7E0C7955F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-19050"/>
            <a:ext cx="8229600" cy="857250"/>
          </a:xfrm>
        </p:spPr>
        <p:txBody>
          <a:bodyPr/>
          <a:lstStyle/>
          <a:p>
            <a:r>
              <a:rPr lang="en-US" altLang="en-US" dirty="0">
                <a:latin typeface="Whitney-BlackSC" pitchFamily="1" charset="0"/>
              </a:rPr>
              <a:t>Announcements</a:t>
            </a:r>
          </a:p>
        </p:txBody>
      </p:sp>
      <p:sp>
        <p:nvSpPr>
          <p:cNvPr id="55298" name="Content Placeholder 2">
            <a:extLst>
              <a:ext uri="{FF2B5EF4-FFF2-40B4-BE49-F238E27FC236}">
                <a16:creationId xmlns:a16="http://schemas.microsoft.com/office/drawing/2014/main" id="{DB89AC08-D213-4CBA-831F-85578C1E4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704850"/>
            <a:ext cx="8534400" cy="33940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4 </a:t>
            </a:r>
            <a:r>
              <a:rPr lang="en-US" altLang="en-US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cr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only: MP Groups Form DUE </a:t>
            </a:r>
            <a:r>
              <a:rPr lang="en-US" altLang="en-US" sz="2000" dirty="0">
                <a:solidFill>
                  <a:srgbClr val="FF0000"/>
                </a:solidFill>
                <a:latin typeface="Times New Roman" panose="02020603050405020304" pitchFamily="18" charset="0"/>
              </a:rPr>
              <a:t>this week 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Mon Aug 31</a:t>
            </a:r>
            <a:r>
              <a:rPr lang="en-US" altLang="en-US" sz="20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st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dirty="0">
                <a:latin typeface="Times New Roman" panose="02020603050405020304" pitchFamily="18" charset="0"/>
              </a:rPr>
              <a:t>(see course webpage).</a:t>
            </a:r>
            <a:endParaRPr lang="en-US" altLang="en-US" sz="2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600" b="1" dirty="0">
                <a:latin typeface="Times New Roman" panose="02020603050405020304" pitchFamily="18" charset="0"/>
              </a:rPr>
              <a:t>Hard deadline, as Engr-IT will create and assign VMs the day after!</a:t>
            </a:r>
          </a:p>
          <a:p>
            <a:pPr lvl="1">
              <a:lnSpc>
                <a:spcPct val="80000"/>
              </a:lnSpc>
            </a:pPr>
            <a:r>
              <a:rPr lang="en-US" altLang="en-US" sz="1600" b="1" dirty="0">
                <a:latin typeface="Times New Roman" panose="02020603050405020304" pitchFamily="18" charset="0"/>
              </a:rPr>
              <a:t>(Form does NOT automatically “enroll” you in 4cr section—you still have to do that yourself)</a:t>
            </a:r>
          </a:p>
          <a:p>
            <a:pPr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DO NOT 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Change MP groups unless your partner has dropped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>
                <a:latin typeface="Times New Roman" panose="02020603050405020304" pitchFamily="18" charset="0"/>
              </a:rPr>
              <a:t>Leave your MP partner hanging: Both MP partners should contribute equally (we will ask!)</a:t>
            </a:r>
          </a:p>
          <a:p>
            <a:pPr>
              <a:lnSpc>
                <a:spcPct val="80000"/>
              </a:lnSpc>
            </a:pP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All: Please fill out Student Survey (see course webpage).</a:t>
            </a:r>
          </a:p>
          <a:p>
            <a:pPr lvl="1">
              <a:lnSpc>
                <a:spcPct val="80000"/>
              </a:lnSpc>
            </a:pPr>
            <a:endParaRPr lang="en-US" altLang="en-US" sz="16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MP1 due Sep 13</a:t>
            </a:r>
            <a:r>
              <a:rPr lang="en-US" altLang="en-US" sz="2000" baseline="30000" dirty="0">
                <a:latin typeface="Times New Roman" panose="02020603050405020304" pitchFamily="18" charset="0"/>
              </a:rPr>
              <a:t>th</a:t>
            </a:r>
            <a:endParaRPr lang="en-US" altLang="en-US" sz="2000" dirty="0"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700" dirty="0">
                <a:latin typeface="Times New Roman" panose="02020603050405020304" pitchFamily="18" charset="0"/>
              </a:rPr>
              <a:t>VMs being distributed soon (watch Piazza)</a:t>
            </a:r>
          </a:p>
          <a:p>
            <a:pPr lvl="1">
              <a:lnSpc>
                <a:spcPct val="80000"/>
              </a:lnSpc>
            </a:pPr>
            <a:r>
              <a:rPr lang="en-US" altLang="en-US" sz="1700" dirty="0">
                <a:latin typeface="Times New Roman" panose="02020603050405020304" pitchFamily="18" charset="0"/>
              </a:rPr>
              <a:t>Demos will be Monday Sep 14</a:t>
            </a:r>
            <a:r>
              <a:rPr lang="en-US" altLang="en-US" sz="1700" baseline="30000" dirty="0">
                <a:latin typeface="Times New Roman" panose="02020603050405020304" pitchFamily="18" charset="0"/>
              </a:rPr>
              <a:t>th</a:t>
            </a:r>
            <a:r>
              <a:rPr lang="en-US" altLang="en-US" sz="1700" dirty="0">
                <a:latin typeface="Times New Roman" panose="02020603050405020304" pitchFamily="18" charset="0"/>
              </a:rPr>
              <a:t> (schedule and details will be posted soon on Piazza)</a:t>
            </a: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dirty="0">
                <a:latin typeface="Times New Roman" panose="02020603050405020304" pitchFamily="18" charset="0"/>
              </a:rPr>
              <a:t>HW1 out today due Sep 20</a:t>
            </a:r>
            <a:r>
              <a:rPr lang="en-US" altLang="en-US" sz="2000" baseline="30000" dirty="0">
                <a:latin typeface="Times New Roman" panose="02020603050405020304" pitchFamily="18" charset="0"/>
              </a:rPr>
              <a:t>th: </a:t>
            </a:r>
            <a:r>
              <a:rPr lang="en-US" altLang="en-US" sz="2000" dirty="0">
                <a:latin typeface="Times New Roman" panose="02020603050405020304" pitchFamily="18" charset="0"/>
              </a:rPr>
              <a:t>Solve problems right after lecture covers topic! </a:t>
            </a:r>
          </a:p>
          <a:p>
            <a:pPr>
              <a:lnSpc>
                <a:spcPct val="80000"/>
              </a:lnSpc>
            </a:pPr>
            <a:r>
              <a:rPr lang="en-US" altLang="en-US" sz="2000" b="1" dirty="0">
                <a:latin typeface="Times New Roman" panose="02020603050405020304" pitchFamily="18" charset="0"/>
              </a:rPr>
              <a:t>Check Piazza often! It’s where all the announcements are at!</a:t>
            </a: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 dirty="0">
              <a:latin typeface="Times New Roman" panose="02020603050405020304" pitchFamily="18" charset="0"/>
            </a:endParaRPr>
          </a:p>
        </p:txBody>
      </p:sp>
      <p:sp>
        <p:nvSpPr>
          <p:cNvPr id="55299" name="Slide Number Placeholder 1">
            <a:extLst>
              <a:ext uri="{FF2B5EF4-FFF2-40B4-BE49-F238E27FC236}">
                <a16:creationId xmlns:a16="http://schemas.microsoft.com/office/drawing/2014/main" id="{5EF4E416-E902-5D10-7122-85544A46C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924800" y="4618038"/>
            <a:ext cx="762000" cy="274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91CAEE0-7477-4C88-8BD8-016A9CD4B48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34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2D6E7756-70E1-99F3-9633-6499B78EF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Some Applications of MapReduce</a:t>
            </a:r>
          </a:p>
        </p:txBody>
      </p:sp>
      <p:sp>
        <p:nvSpPr>
          <p:cNvPr id="36866" name="Content Placeholder 2">
            <a:extLst>
              <a:ext uri="{FF2B5EF4-FFF2-40B4-BE49-F238E27FC236}">
                <a16:creationId xmlns:a16="http://schemas.microsoft.com/office/drawing/2014/main" id="{002F6759-AB17-A8D5-FD82-1500F632C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455613">
              <a:lnSpc>
                <a:spcPct val="80000"/>
              </a:lnSpc>
              <a:spcBef>
                <a:spcPts val="700"/>
              </a:spcBef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>
                <a:solidFill>
                  <a:srgbClr val="FF0000"/>
                </a:solidFill>
                <a:latin typeface="Times New Roman" panose="02020603050405020304" pitchFamily="18" charset="0"/>
              </a:rPr>
              <a:t>Distributed Grep</a:t>
            </a:r>
            <a:r>
              <a:rPr lang="en-GB" altLang="en-US">
                <a:latin typeface="Times New Roman" panose="02020603050405020304" pitchFamily="18" charset="0"/>
              </a:rPr>
              <a:t>: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400">
                <a:latin typeface="Times New Roman" panose="02020603050405020304" pitchFamily="18" charset="0"/>
              </a:rPr>
              <a:t>Input: large set of files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400">
                <a:latin typeface="Times New Roman" panose="02020603050405020304" pitchFamily="18" charset="0"/>
              </a:rPr>
              <a:t>Output: lines that match pattern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2400">
              <a:latin typeface="Times New Roman" panose="02020603050405020304" pitchFamily="18" charset="0"/>
            </a:endParaRP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400">
                <a:latin typeface="Times New Roman" panose="02020603050405020304" pitchFamily="18" charset="0"/>
              </a:rPr>
              <a:t>Map – </a:t>
            </a:r>
            <a:r>
              <a:rPr lang="en-GB" altLang="en-US" sz="2000" i="1">
                <a:solidFill>
                  <a:srgbClr val="C0504D"/>
                </a:solidFill>
                <a:latin typeface="Times New Roman" panose="02020603050405020304" pitchFamily="18" charset="0"/>
              </a:rPr>
              <a:t>Emits a line if it matches the supplied pattern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400">
                <a:latin typeface="Times New Roman" panose="02020603050405020304" pitchFamily="18" charset="0"/>
              </a:rPr>
              <a:t>Reduce – </a:t>
            </a:r>
            <a:r>
              <a:rPr lang="en-GB" altLang="en-US" sz="2000" i="1">
                <a:solidFill>
                  <a:srgbClr val="C0504D"/>
                </a:solidFill>
                <a:latin typeface="Times New Roman" panose="02020603050405020304" pitchFamily="18" charset="0"/>
              </a:rPr>
              <a:t>Copies the intermediate data to output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000" i="1">
                <a:solidFill>
                  <a:srgbClr val="C0504D"/>
                </a:solidFill>
                <a:latin typeface="Times New Roman" panose="02020603050405020304" pitchFamily="18" charset="0"/>
              </a:rPr>
              <a:t>		</a:t>
            </a:r>
          </a:p>
          <a:p>
            <a:pPr marL="0" indent="0" defTabSz="455613"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7891" name="Slide Number Placeholder 1">
            <a:extLst>
              <a:ext uri="{FF2B5EF4-FFF2-40B4-BE49-F238E27FC236}">
                <a16:creationId xmlns:a16="http://schemas.microsoft.com/office/drawing/2014/main" id="{7D55BF35-45A7-5941-CA22-DC6BA6ADD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307178F-57B2-44E0-AE0B-D7277040578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>
            <a:extLst>
              <a:ext uri="{FF2B5EF4-FFF2-40B4-BE49-F238E27FC236}">
                <a16:creationId xmlns:a16="http://schemas.microsoft.com/office/drawing/2014/main" id="{C92BE64E-0F50-6080-F737-B3769C85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Some Applications of MapReduce (2)</a:t>
            </a:r>
          </a:p>
        </p:txBody>
      </p:sp>
      <p:sp>
        <p:nvSpPr>
          <p:cNvPr id="38914" name="Content Placeholder 2">
            <a:extLst>
              <a:ext uri="{FF2B5EF4-FFF2-40B4-BE49-F238E27FC236}">
                <a16:creationId xmlns:a16="http://schemas.microsoft.com/office/drawing/2014/main" id="{6AF64EB6-7512-F2B4-6D5C-55D0A20ED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455613">
              <a:spcBef>
                <a:spcPts val="500"/>
              </a:spcBef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800">
                <a:solidFill>
                  <a:srgbClr val="FF9933"/>
                </a:solidFill>
                <a:latin typeface="Times New Roman" panose="02020603050405020304" pitchFamily="18" charset="0"/>
              </a:rPr>
              <a:t>Reverse Web-Link Graph</a:t>
            </a:r>
          </a:p>
          <a:p>
            <a:pPr marL="739775" lvl="1" indent="-282575" defTabSz="455613"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400">
                <a:latin typeface="Times New Roman" panose="02020603050405020304" pitchFamily="18" charset="0"/>
              </a:rPr>
              <a:t>Input: Web graph:  tuples (a, b) where (page a </a:t>
            </a:r>
            <a:r>
              <a:rPr lang="en-US" altLang="en-US" sz="2400"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GB" altLang="en-US" sz="2400">
                <a:latin typeface="Times New Roman" panose="02020603050405020304" pitchFamily="18" charset="0"/>
              </a:rPr>
              <a:t> page b)</a:t>
            </a:r>
          </a:p>
          <a:p>
            <a:pPr marL="739775" lvl="1" indent="-282575" defTabSz="455613"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400">
                <a:latin typeface="Times New Roman" panose="02020603050405020304" pitchFamily="18" charset="0"/>
              </a:rPr>
              <a:t>Output: For each page, list of pages that link </a:t>
            </a:r>
            <a:r>
              <a:rPr lang="en-GB" altLang="en-US" sz="2400" i="1">
                <a:latin typeface="Times New Roman" panose="02020603050405020304" pitchFamily="18" charset="0"/>
              </a:rPr>
              <a:t>to </a:t>
            </a:r>
            <a:r>
              <a:rPr lang="en-GB" altLang="en-US" sz="2400">
                <a:latin typeface="Times New Roman" panose="02020603050405020304" pitchFamily="18" charset="0"/>
              </a:rPr>
              <a:t>it</a:t>
            </a:r>
          </a:p>
          <a:p>
            <a:pPr marL="739775" lvl="1" indent="-282575" defTabSz="455613"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2400">
              <a:latin typeface="Times New Roman" panose="02020603050405020304" pitchFamily="18" charset="0"/>
            </a:endParaRPr>
          </a:p>
          <a:p>
            <a:pPr marL="739775" lvl="1" indent="-282575" defTabSz="455613"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400">
                <a:latin typeface="Times New Roman" panose="02020603050405020304" pitchFamily="18" charset="0"/>
              </a:rPr>
              <a:t>Map – </a:t>
            </a:r>
            <a:r>
              <a:rPr lang="en-GB" altLang="en-US" sz="2000" i="1">
                <a:solidFill>
                  <a:srgbClr val="C0504D"/>
                </a:solidFill>
                <a:latin typeface="Times New Roman" panose="02020603050405020304" pitchFamily="18" charset="0"/>
              </a:rPr>
              <a:t>process web log and for each input &lt;source, target&gt;, it outputs &lt;target, source&gt;</a:t>
            </a:r>
          </a:p>
          <a:p>
            <a:pPr marL="739775" lvl="1" indent="-282575" defTabSz="455613"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400">
                <a:latin typeface="Times New Roman" panose="02020603050405020304" pitchFamily="18" charset="0"/>
              </a:rPr>
              <a:t>Reduce -  </a:t>
            </a:r>
            <a:r>
              <a:rPr lang="en-GB" altLang="en-US" sz="2000" i="1">
                <a:solidFill>
                  <a:srgbClr val="C0504D"/>
                </a:solidFill>
                <a:latin typeface="Times New Roman" panose="02020603050405020304" pitchFamily="18" charset="0"/>
              </a:rPr>
              <a:t>emits &lt;target, list(source)&gt;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000" i="1">
                <a:solidFill>
                  <a:srgbClr val="C0504D"/>
                </a:solidFill>
                <a:latin typeface="Times New Roman" panose="02020603050405020304" pitchFamily="18" charset="0"/>
              </a:rPr>
              <a:t>		</a:t>
            </a:r>
          </a:p>
          <a:p>
            <a:pPr marL="0" indent="0" defTabSz="455613"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9939" name="Slide Number Placeholder 1">
            <a:extLst>
              <a:ext uri="{FF2B5EF4-FFF2-40B4-BE49-F238E27FC236}">
                <a16:creationId xmlns:a16="http://schemas.microsoft.com/office/drawing/2014/main" id="{14468C98-F1C3-999E-6E92-4791A89CE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4481B63-C895-4C77-BA30-D2090A0F905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>
            <a:extLst>
              <a:ext uri="{FF2B5EF4-FFF2-40B4-BE49-F238E27FC236}">
                <a16:creationId xmlns:a16="http://schemas.microsoft.com/office/drawing/2014/main" id="{6969C5D2-892B-8FB2-0AD3-E12C55907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Some Applications of MapReduce (3)</a:t>
            </a:r>
          </a:p>
        </p:txBody>
      </p:sp>
      <p:sp>
        <p:nvSpPr>
          <p:cNvPr id="40962" name="Content Placeholder 2">
            <a:extLst>
              <a:ext uri="{FF2B5EF4-FFF2-40B4-BE49-F238E27FC236}">
                <a16:creationId xmlns:a16="http://schemas.microsoft.com/office/drawing/2014/main" id="{291CFE6B-DA8E-BDB4-2C1E-682026A7EF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455613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000">
                <a:solidFill>
                  <a:srgbClr val="1F497D"/>
                </a:solidFill>
                <a:latin typeface="Times New Roman" panose="02020603050405020304" pitchFamily="18" charset="0"/>
              </a:rPr>
              <a:t>Count of URL access frequency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Input: Log of accessed URLs, e.g., from proxy server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Output: For each URL, % of total accesses for that URL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1700">
              <a:latin typeface="Times New Roman" panose="02020603050405020304" pitchFamily="18" charset="0"/>
            </a:endParaRP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Map – 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Process web log and outputs &lt;URL, 1&gt;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Multiple Reducers - 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Emits &lt;URL, URL_count&gt;	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400">
                <a:latin typeface="Times New Roman" panose="02020603050405020304" pitchFamily="18" charset="0"/>
              </a:rPr>
              <a:t>(So far, like Wordcount. But still need %)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Chain another MapReduce job after above one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Map – 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Processes &lt;URL, URL_count&gt; </a:t>
            </a:r>
            <a:r>
              <a:rPr lang="en-GB" altLang="en-US" sz="1400">
                <a:latin typeface="Times New Roman" panose="02020603050405020304" pitchFamily="18" charset="0"/>
              </a:rPr>
              <a:t>and outputs      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&lt;1, (&lt;URL, URL_count&gt; )&gt;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1 Reducer – Does two passes. In first pass, sums up all </a:t>
            </a:r>
            <a:r>
              <a:rPr lang="en-GB" altLang="en-US" sz="1700" i="1">
                <a:solidFill>
                  <a:srgbClr val="C0504D"/>
                </a:solidFill>
                <a:latin typeface="Times New Roman" panose="02020603050405020304" pitchFamily="18" charset="0"/>
              </a:rPr>
              <a:t>URL_count’s</a:t>
            </a:r>
            <a:r>
              <a:rPr lang="en-GB" altLang="en-US" sz="1700">
                <a:latin typeface="Times New Roman" panose="02020603050405020304" pitchFamily="18" charset="0"/>
              </a:rPr>
              <a:t> to calculate overall_count. In second pass calculates %’s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 i="1">
                <a:solidFill>
                  <a:srgbClr val="C0504D"/>
                </a:solidFill>
                <a:latin typeface="Times New Roman" panose="02020603050405020304" pitchFamily="18" charset="0"/>
              </a:rPr>
              <a:t>   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Emits multiple &lt;URL, URL_count/overall_count&gt;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1400">
              <a:latin typeface="Times New Roman" panose="02020603050405020304" pitchFamily="18" charset="0"/>
            </a:endParaRP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1400">
              <a:latin typeface="Times New Roman" panose="02020603050405020304" pitchFamily="18" charset="0"/>
            </a:endParaRPr>
          </a:p>
          <a:p>
            <a:pPr marL="0" indent="0" defTabSz="455613">
              <a:lnSpc>
                <a:spcPct val="80000"/>
              </a:lnSpc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sz="2200">
              <a:latin typeface="Times New Roman" panose="02020603050405020304" pitchFamily="18" charset="0"/>
            </a:endParaRPr>
          </a:p>
        </p:txBody>
      </p:sp>
      <p:sp>
        <p:nvSpPr>
          <p:cNvPr id="41987" name="Slide Number Placeholder 1">
            <a:extLst>
              <a:ext uri="{FF2B5EF4-FFF2-40B4-BE49-F238E27FC236}">
                <a16:creationId xmlns:a16="http://schemas.microsoft.com/office/drawing/2014/main" id="{121FE671-24DD-8ED6-6ED2-D72085045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2F10CE0-6DE4-4499-8D4C-4902540F3B13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>
            <a:extLst>
              <a:ext uri="{FF2B5EF4-FFF2-40B4-BE49-F238E27FC236}">
                <a16:creationId xmlns:a16="http://schemas.microsoft.com/office/drawing/2014/main" id="{28CA4B66-C701-49DF-28B3-CF4142E31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Some Applications of MapReduce (4)</a:t>
            </a:r>
          </a:p>
        </p:txBody>
      </p:sp>
      <p:sp>
        <p:nvSpPr>
          <p:cNvPr id="43010" name="Content Placeholder 2">
            <a:extLst>
              <a:ext uri="{FF2B5EF4-FFF2-40B4-BE49-F238E27FC236}">
                <a16:creationId xmlns:a16="http://schemas.microsoft.com/office/drawing/2014/main" id="{8F436491-9414-92D5-9CD4-AD4A7ECCF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defTabSz="455613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000">
                <a:latin typeface="Times New Roman" panose="02020603050405020304" pitchFamily="18" charset="0"/>
              </a:rPr>
              <a:t>Map task’s output is sorted (e.g., quicksort)</a:t>
            </a:r>
          </a:p>
          <a:p>
            <a:pPr marL="0" indent="0" defTabSz="455613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000">
                <a:latin typeface="Times New Roman" panose="02020603050405020304" pitchFamily="18" charset="0"/>
              </a:rPr>
              <a:t>Reduce task’s input is sorted (e.g., mergesort)</a:t>
            </a:r>
          </a:p>
          <a:p>
            <a:pPr marL="0" indent="0" defTabSz="455613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2000">
              <a:latin typeface="Times New Roman" panose="02020603050405020304" pitchFamily="18" charset="0"/>
            </a:endParaRPr>
          </a:p>
          <a:p>
            <a:pPr marL="0" indent="0" defTabSz="455613">
              <a:lnSpc>
                <a:spcPct val="80000"/>
              </a:lnSpc>
              <a:spcBef>
                <a:spcPts val="600"/>
              </a:spcBef>
              <a:buClr>
                <a:srgbClr val="1F497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2000">
                <a:solidFill>
                  <a:srgbClr val="1F497D"/>
                </a:solidFill>
                <a:latin typeface="Times New Roman" panose="02020603050405020304" pitchFamily="18" charset="0"/>
              </a:rPr>
              <a:t>Sort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Input: Series of (key, value) pairs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Output: Sorted &lt;value&gt;s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1700">
              <a:latin typeface="Times New Roman" panose="02020603050405020304" pitchFamily="18" charset="0"/>
            </a:endParaRP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Map – 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&lt;key, value&gt; </a:t>
            </a:r>
            <a:r>
              <a:rPr lang="en-GB" altLang="en-US" sz="1400">
                <a:solidFill>
                  <a:srgbClr val="C0504D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 &lt;value, _&gt;  (identity)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Reducer – 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&lt;key, value&gt; </a:t>
            </a:r>
            <a:r>
              <a:rPr lang="en-GB" altLang="en-US" sz="1400">
                <a:solidFill>
                  <a:srgbClr val="C0504D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GB" altLang="en-US" sz="1400" i="1">
                <a:solidFill>
                  <a:srgbClr val="C0504D"/>
                </a:solidFill>
                <a:latin typeface="Times New Roman" panose="02020603050405020304" pitchFamily="18" charset="0"/>
              </a:rPr>
              <a:t> &lt;key, value&gt; (identity)</a:t>
            </a: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700">
                <a:latin typeface="Times New Roman" panose="02020603050405020304" pitchFamily="18" charset="0"/>
              </a:rPr>
              <a:t>Partitioning function – partition keys across reducers based on </a:t>
            </a:r>
            <a:r>
              <a:rPr lang="en-GB" altLang="en-US" sz="1700" b="1">
                <a:latin typeface="Times New Roman" panose="02020603050405020304" pitchFamily="18" charset="0"/>
              </a:rPr>
              <a:t>ranges</a:t>
            </a:r>
            <a:r>
              <a:rPr lang="en-GB" altLang="en-US" sz="1700">
                <a:latin typeface="Times New Roman" panose="02020603050405020304" pitchFamily="18" charset="0"/>
              </a:rPr>
              <a:t> (can’t use hashing!)</a:t>
            </a:r>
          </a:p>
          <a:p>
            <a:pPr marL="1196975" lvl="2" indent="-282575" defTabSz="455613">
              <a:lnSpc>
                <a:spcPct val="80000"/>
              </a:lnSpc>
              <a:spcBef>
                <a:spcPts val="500"/>
              </a:spcBef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400">
                <a:latin typeface="Times New Roman" panose="02020603050405020304" pitchFamily="18" charset="0"/>
              </a:rPr>
              <a:t>Take data distribution into account to balance reducer tasks</a:t>
            </a:r>
            <a:endParaRPr lang="en-GB" altLang="en-US" sz="1400" i="1">
              <a:solidFill>
                <a:srgbClr val="C0504D"/>
              </a:solidFill>
              <a:latin typeface="Times New Roman" panose="02020603050405020304" pitchFamily="18" charset="0"/>
            </a:endParaRPr>
          </a:p>
          <a:p>
            <a:pPr marL="739775" lvl="1" indent="-282575" defTabSz="455613">
              <a:lnSpc>
                <a:spcPct val="80000"/>
              </a:lnSpc>
              <a:spcBef>
                <a:spcPts val="500"/>
              </a:spcBef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1400">
              <a:latin typeface="Times New Roman" panose="02020603050405020304" pitchFamily="18" charset="0"/>
            </a:endParaRPr>
          </a:p>
          <a:p>
            <a:pPr marL="0" indent="0" defTabSz="455613">
              <a:lnSpc>
                <a:spcPct val="80000"/>
              </a:lnSpc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sz="2200">
              <a:latin typeface="Times New Roman" panose="02020603050405020304" pitchFamily="18" charset="0"/>
            </a:endParaRPr>
          </a:p>
        </p:txBody>
      </p:sp>
      <p:sp>
        <p:nvSpPr>
          <p:cNvPr id="44035" name="Slide Number Placeholder 1">
            <a:extLst>
              <a:ext uri="{FF2B5EF4-FFF2-40B4-BE49-F238E27FC236}">
                <a16:creationId xmlns:a16="http://schemas.microsoft.com/office/drawing/2014/main" id="{F3861997-D258-F14F-D0B2-3889B5DB8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D1BA885-FB1C-4933-9C90-A06BAAC6CDF1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>
            <a:extLst>
              <a:ext uri="{FF2B5EF4-FFF2-40B4-BE49-F238E27FC236}">
                <a16:creationId xmlns:a16="http://schemas.microsoft.com/office/drawing/2014/main" id="{E3D7599F-F1D7-D73C-DA03-EDD040053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Programming MapReduce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DB5FF-C633-8C0E-FA07-54A6358FB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Font typeface="Arial" charset="0"/>
              <a:buNone/>
              <a:defRPr/>
            </a:pPr>
            <a:r>
              <a:rPr lang="en-US" sz="2000" dirty="0">
                <a:ea typeface="ＭＳ Ｐゴシック" charset="0"/>
              </a:rPr>
              <a:t>Externally: For </a:t>
            </a:r>
            <a:r>
              <a:rPr lang="en-US" sz="2000" dirty="0">
                <a:solidFill>
                  <a:schemeClr val="accent2"/>
                </a:solidFill>
                <a:ea typeface="ＭＳ Ｐゴシック" charset="0"/>
              </a:rPr>
              <a:t>user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Write a Map program (short), write a Reduce program (short)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Specify number of Maps and Reduces (parallelism level)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Submit job; wait for result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Need to know very little about parallel/distributed programming!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endParaRPr lang="en-US" sz="1400" dirty="0">
              <a:ea typeface="ＭＳ Ｐゴシック" charset="0"/>
            </a:endParaRPr>
          </a:p>
          <a:p>
            <a:pPr marL="0" indent="0">
              <a:lnSpc>
                <a:spcPct val="110000"/>
              </a:lnSpc>
              <a:buFont typeface="Arial" charset="0"/>
              <a:buNone/>
              <a:defRPr/>
            </a:pPr>
            <a:r>
              <a:rPr lang="en-US" sz="2000" dirty="0">
                <a:ea typeface="ＭＳ Ｐゴシック" charset="0"/>
              </a:rPr>
              <a:t>Internally: For the Paradigm and Scheduler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Parallelize Map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Transfer data from Map to Reduce (</a:t>
            </a:r>
            <a:r>
              <a:rPr lang="en-US" sz="1400" b="1" dirty="0">
                <a:ea typeface="ＭＳ Ｐゴシック" charset="0"/>
              </a:rPr>
              <a:t>shuffle data</a:t>
            </a:r>
            <a:r>
              <a:rPr lang="en-US" sz="1400" dirty="0">
                <a:ea typeface="ＭＳ Ｐゴシック" charset="0"/>
              </a:rPr>
              <a:t>)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Parallelize Reduce</a:t>
            </a:r>
          </a:p>
          <a:p>
            <a:pPr marL="990367" lvl="1" indent="-533275">
              <a:lnSpc>
                <a:spcPct val="110000"/>
              </a:lnSpc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Implement Storage for Map input, Map output, Reduce input, and Reduce output</a:t>
            </a:r>
          </a:p>
          <a:p>
            <a:pPr marL="457092" lvl="1" indent="0">
              <a:lnSpc>
                <a:spcPct val="110000"/>
              </a:lnSpc>
              <a:buFont typeface="Arial" charset="0"/>
              <a:buNone/>
              <a:defRPr/>
            </a:pPr>
            <a:r>
              <a:rPr lang="en-US" sz="1400" dirty="0">
                <a:ea typeface="ＭＳ Ｐゴシック" charset="0"/>
              </a:rPr>
              <a:t>(Ensure that no Reduce starts before all Maps are finished. That is, ensure the </a:t>
            </a:r>
            <a:r>
              <a:rPr lang="en-US" sz="1400" b="1" i="1" u="sng" dirty="0">
                <a:ea typeface="ＭＳ Ｐゴシック" charset="0"/>
              </a:rPr>
              <a:t>barrier</a:t>
            </a:r>
            <a:r>
              <a:rPr lang="en-US" sz="1400" dirty="0">
                <a:ea typeface="ＭＳ Ｐゴシック" charset="0"/>
              </a:rPr>
              <a:t> between the Map phase and Reduce phase)</a:t>
            </a:r>
          </a:p>
          <a:p>
            <a:pPr>
              <a:lnSpc>
                <a:spcPct val="110000"/>
              </a:lnSpc>
              <a:buFont typeface="Arial" charset="0"/>
              <a:buChar char="•"/>
              <a:defRPr/>
            </a:pPr>
            <a:endParaRPr lang="en-US" sz="1400" dirty="0">
              <a:ea typeface="ＭＳ Ｐゴシック" charset="0"/>
            </a:endParaRPr>
          </a:p>
        </p:txBody>
      </p:sp>
      <p:sp>
        <p:nvSpPr>
          <p:cNvPr id="46083" name="Slide Number Placeholder 1">
            <a:extLst>
              <a:ext uri="{FF2B5EF4-FFF2-40B4-BE49-F238E27FC236}">
                <a16:creationId xmlns:a16="http://schemas.microsoft.com/office/drawing/2014/main" id="{CB24D468-61CD-96FD-EE61-0B80CD862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2AE032E-4597-4930-9301-197B92E0860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>
            <a:extLst>
              <a:ext uri="{FF2B5EF4-FFF2-40B4-BE49-F238E27FC236}">
                <a16:creationId xmlns:a16="http://schemas.microsoft.com/office/drawing/2014/main" id="{487219EB-FE89-83BD-B1DA-871D849E7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Inside MapReduce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5206D-A0D1-EC6F-F450-EA01C6744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9150"/>
            <a:ext cx="6781800" cy="3746500"/>
          </a:xfrm>
        </p:spPr>
        <p:txBody>
          <a:bodyPr>
            <a:no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en-US" sz="1400" dirty="0">
                <a:ea typeface="ＭＳ Ｐゴシック" charset="0"/>
              </a:rPr>
              <a:t>For the cloud:</a:t>
            </a:r>
          </a:p>
          <a:p>
            <a:pPr marL="990367" lvl="1" indent="-533275"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Parallelize Map: </a:t>
            </a:r>
            <a:r>
              <a:rPr lang="en-US" sz="1400" dirty="0">
                <a:solidFill>
                  <a:srgbClr val="FF0000"/>
                </a:solidFill>
                <a:ea typeface="ＭＳ Ｐゴシック" charset="0"/>
              </a:rPr>
              <a:t>easy!</a:t>
            </a:r>
            <a:r>
              <a:rPr lang="en-US" sz="1400" dirty="0">
                <a:ea typeface="ＭＳ Ｐゴシック" charset="0"/>
              </a:rPr>
              <a:t> each map task is independent of the other!</a:t>
            </a:r>
          </a:p>
          <a:p>
            <a:pPr marL="1178825" lvl="2" indent="-321777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</a:rPr>
              <a:t>All Map output records with same key assigned to same </a:t>
            </a:r>
            <a:r>
              <a:rPr lang="en-US" sz="1400" dirty="0">
                <a:ea typeface="ＭＳ Ｐゴシック" charset="0"/>
                <a:sym typeface="Wingdings" pitchFamily="-111" charset="2"/>
              </a:rPr>
              <a:t>Reduce </a:t>
            </a:r>
            <a:endParaRPr lang="en-US" sz="1400" dirty="0">
              <a:ea typeface="ＭＳ Ｐゴシック" charset="0"/>
            </a:endParaRPr>
          </a:p>
          <a:p>
            <a:pPr marL="990367" lvl="1" indent="-533275"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Transfer data from Map to Reduce: </a:t>
            </a:r>
          </a:p>
          <a:p>
            <a:pPr marL="1371276" lvl="2" indent="-457092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</a:rPr>
              <a:t>Called Shuffle data</a:t>
            </a:r>
          </a:p>
          <a:p>
            <a:pPr marL="1371276" lvl="2" indent="-457092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</a:rPr>
              <a:t>All Map output records with same key assigned to same </a:t>
            </a:r>
            <a:r>
              <a:rPr lang="en-US" sz="1400" dirty="0">
                <a:ea typeface="ＭＳ Ｐゴシック" charset="0"/>
                <a:sym typeface="Wingdings" pitchFamily="-111" charset="2"/>
              </a:rPr>
              <a:t>Reduce task </a:t>
            </a:r>
            <a:endParaRPr lang="en-US" sz="1400" dirty="0">
              <a:ea typeface="ＭＳ Ｐゴシック" charset="0"/>
            </a:endParaRPr>
          </a:p>
          <a:p>
            <a:pPr marL="1371276" lvl="2" indent="-457092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</a:rPr>
              <a:t>use </a:t>
            </a:r>
            <a:r>
              <a:rPr lang="en-US" sz="1400" dirty="0">
                <a:solidFill>
                  <a:srgbClr val="008000"/>
                </a:solidFill>
                <a:ea typeface="ＭＳ Ｐゴシック" charset="0"/>
              </a:rPr>
              <a:t>partitioning function, e.g., hash(key)%number of reducers</a:t>
            </a:r>
          </a:p>
          <a:p>
            <a:pPr marL="990367" lvl="1" indent="-533275"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Parallelize Reduce: </a:t>
            </a:r>
            <a:r>
              <a:rPr lang="en-US" sz="1400" dirty="0">
                <a:solidFill>
                  <a:srgbClr val="FF0000"/>
                </a:solidFill>
                <a:ea typeface="ＭＳ Ｐゴシック" charset="0"/>
              </a:rPr>
              <a:t>easy!</a:t>
            </a:r>
            <a:r>
              <a:rPr lang="en-US" sz="1400" dirty="0">
                <a:ea typeface="ＭＳ Ｐゴシック" charset="0"/>
              </a:rPr>
              <a:t> each reduce task is independent of the other!</a:t>
            </a:r>
          </a:p>
          <a:p>
            <a:pPr marL="990367" lvl="1" indent="-533275">
              <a:buFontTx/>
              <a:buAutoNum type="arabicPeriod"/>
              <a:defRPr/>
            </a:pPr>
            <a:r>
              <a:rPr lang="en-US" sz="1400" dirty="0">
                <a:ea typeface="ＭＳ Ｐゴシック" charset="0"/>
              </a:rPr>
              <a:t>Implement Storage for Map input, Map output, Reduce input, and Reduce output</a:t>
            </a:r>
          </a:p>
          <a:p>
            <a:pPr marL="1371276" lvl="2" indent="-457092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</a:rPr>
              <a:t>Map input: from </a:t>
            </a:r>
            <a:r>
              <a:rPr lang="en-US" sz="1400" dirty="0">
                <a:solidFill>
                  <a:schemeClr val="accent2"/>
                </a:solidFill>
                <a:ea typeface="ＭＳ Ｐゴシック" charset="0"/>
              </a:rPr>
              <a:t>distributed file system</a:t>
            </a:r>
          </a:p>
          <a:p>
            <a:pPr marL="1371276" lvl="2" indent="-457092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</a:rPr>
              <a:t>Map output: to local disk (at Map node); uses </a:t>
            </a:r>
            <a:r>
              <a:rPr lang="en-US" sz="1400" dirty="0">
                <a:solidFill>
                  <a:srgbClr val="FF9933"/>
                </a:solidFill>
                <a:ea typeface="ＭＳ Ｐゴシック" charset="0"/>
              </a:rPr>
              <a:t>local file system</a:t>
            </a:r>
          </a:p>
          <a:p>
            <a:pPr marL="1371276" lvl="2" indent="-457092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</a:rPr>
              <a:t>Reduce input: from (multiple) remote disks; uses local file systems</a:t>
            </a:r>
          </a:p>
          <a:p>
            <a:pPr marL="1371276" lvl="2" indent="-457092">
              <a:buFont typeface="Arial" charset="0"/>
              <a:buChar char="•"/>
              <a:defRPr/>
            </a:pPr>
            <a:r>
              <a:rPr lang="en-US" sz="1400" dirty="0">
                <a:ea typeface="ＭＳ Ｐゴシック" charset="0"/>
              </a:rPr>
              <a:t>Reduce output: to distributed file system</a:t>
            </a:r>
          </a:p>
          <a:p>
            <a:pPr marL="1371276" lvl="2" indent="-457092">
              <a:buFont typeface="Arial" charset="0"/>
              <a:buNone/>
              <a:defRPr/>
            </a:pPr>
            <a:r>
              <a:rPr lang="en-US" sz="1400" dirty="0">
                <a:solidFill>
                  <a:srgbClr val="FF9933"/>
                </a:solidFill>
                <a:ea typeface="ＭＳ Ｐゴシック" charset="0"/>
              </a:rPr>
              <a:t>local file system</a:t>
            </a:r>
            <a:r>
              <a:rPr lang="en-US" sz="1400" dirty="0">
                <a:ea typeface="ＭＳ Ｐゴシック" charset="0"/>
              </a:rPr>
              <a:t> = Linux FS, etc.</a:t>
            </a:r>
          </a:p>
          <a:p>
            <a:pPr marL="1371276" lvl="2" indent="-457092">
              <a:buFont typeface="Arial" charset="0"/>
              <a:buNone/>
              <a:defRPr/>
            </a:pPr>
            <a:r>
              <a:rPr lang="en-US" sz="1400" dirty="0">
                <a:solidFill>
                  <a:schemeClr val="accent2"/>
                </a:solidFill>
                <a:ea typeface="ＭＳ Ｐゴシック" charset="0"/>
              </a:rPr>
              <a:t>distributed file system</a:t>
            </a:r>
            <a:r>
              <a:rPr lang="en-US" sz="1400" dirty="0">
                <a:ea typeface="ＭＳ Ｐゴシック" charset="0"/>
              </a:rPr>
              <a:t> = GFS (Google File System), HDFS (</a:t>
            </a:r>
            <a:r>
              <a:rPr lang="en-US" sz="1400" dirty="0" err="1">
                <a:ea typeface="ＭＳ Ｐゴシック" charset="0"/>
              </a:rPr>
              <a:t>Hadoop</a:t>
            </a:r>
            <a:r>
              <a:rPr lang="en-US" sz="1400" dirty="0">
                <a:ea typeface="ＭＳ Ｐゴシック" charset="0"/>
              </a:rPr>
              <a:t> Distributed File System)</a:t>
            </a:r>
          </a:p>
          <a:p>
            <a:pPr>
              <a:buFont typeface="Arial" charset="0"/>
              <a:buChar char="•"/>
              <a:defRPr/>
            </a:pPr>
            <a:endParaRPr lang="en-US" sz="1800" dirty="0">
              <a:ea typeface="ＭＳ Ｐゴシック" charset="0"/>
            </a:endParaRPr>
          </a:p>
        </p:txBody>
      </p:sp>
      <p:sp>
        <p:nvSpPr>
          <p:cNvPr id="48131" name="Slide Number Placeholder 1">
            <a:extLst>
              <a:ext uri="{FF2B5EF4-FFF2-40B4-BE49-F238E27FC236}">
                <a16:creationId xmlns:a16="http://schemas.microsoft.com/office/drawing/2014/main" id="{7C40B634-382C-3047-0A7D-5119FBA9A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6ED7376-BE94-41FF-8DA7-422DEC043679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>
            <a:extLst>
              <a:ext uri="{FF2B5EF4-FFF2-40B4-BE49-F238E27FC236}">
                <a16:creationId xmlns:a16="http://schemas.microsoft.com/office/drawing/2014/main" id="{6D791C65-EF90-29BA-0AC6-B485F2DD817A}"/>
              </a:ext>
            </a:extLst>
          </p:cNvPr>
          <p:cNvGrpSpPr>
            <a:grpSpLocks/>
          </p:cNvGrpSpPr>
          <p:nvPr/>
        </p:nvGrpSpPr>
        <p:grpSpPr bwMode="auto">
          <a:xfrm>
            <a:off x="125413" y="292100"/>
            <a:ext cx="1611312" cy="4356100"/>
            <a:chOff x="125118" y="2250757"/>
            <a:chExt cx="1611000" cy="4356795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7AE5EE8B-A925-C0A8-E88C-E7A35A82CF95}"/>
                </a:ext>
              </a:extLst>
            </p:cNvPr>
            <p:cNvSpPr/>
            <p:nvPr/>
          </p:nvSpPr>
          <p:spPr>
            <a:xfrm>
              <a:off x="429859" y="2361900"/>
              <a:ext cx="990408" cy="327712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6DEE8AA-B4B3-A1B6-9125-5E16903E04CB}"/>
                </a:ext>
              </a:extLst>
            </p:cNvPr>
            <p:cNvCxnSpPr/>
            <p:nvPr/>
          </p:nvCxnSpPr>
          <p:spPr>
            <a:xfrm>
              <a:off x="429859" y="3352658"/>
              <a:ext cx="990408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6F326A4-C8FF-6E22-3670-342AF1A4E2E6}"/>
                </a:ext>
              </a:extLst>
            </p:cNvPr>
            <p:cNvCxnSpPr/>
            <p:nvPr/>
          </p:nvCxnSpPr>
          <p:spPr>
            <a:xfrm>
              <a:off x="429859" y="5257962"/>
              <a:ext cx="990408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4C37B6FD-8757-90F4-8E76-19A127252C8A}"/>
                </a:ext>
              </a:extLst>
            </p:cNvPr>
            <p:cNvCxnSpPr/>
            <p:nvPr/>
          </p:nvCxnSpPr>
          <p:spPr>
            <a:xfrm>
              <a:off x="429859" y="4343416"/>
              <a:ext cx="990408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AD962E44-19BC-B236-AD8C-C6612C42BEDD}"/>
                </a:ext>
              </a:extLst>
            </p:cNvPr>
            <p:cNvCxnSpPr/>
            <p:nvPr/>
          </p:nvCxnSpPr>
          <p:spPr>
            <a:xfrm>
              <a:off x="429859" y="4800689"/>
              <a:ext cx="990408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749680D2-5E98-3757-780C-6CD81D397CF5}"/>
                </a:ext>
              </a:extLst>
            </p:cNvPr>
            <p:cNvCxnSpPr/>
            <p:nvPr/>
          </p:nvCxnSpPr>
          <p:spPr>
            <a:xfrm>
              <a:off x="429859" y="3886143"/>
              <a:ext cx="990408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A7BC4DF-64D8-2169-AC78-2B10BC4A7B16}"/>
                </a:ext>
              </a:extLst>
            </p:cNvPr>
            <p:cNvCxnSpPr/>
            <p:nvPr/>
          </p:nvCxnSpPr>
          <p:spPr>
            <a:xfrm>
              <a:off x="429859" y="2895385"/>
              <a:ext cx="990408" cy="0"/>
            </a:xfrm>
            <a:prstGeom prst="line">
              <a:avLst/>
            </a:prstGeom>
            <a:ln w="63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253" name="TextBox 87">
              <a:extLst>
                <a:ext uri="{FF2B5EF4-FFF2-40B4-BE49-F238E27FC236}">
                  <a16:creationId xmlns:a16="http://schemas.microsoft.com/office/drawing/2014/main" id="{09DA9584-B7D2-25D8-FA44-7E02A1B0C8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4718" y="2250757"/>
              <a:ext cx="389850" cy="4031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1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2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3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4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5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6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7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/>
            </a:p>
          </p:txBody>
        </p:sp>
        <p:sp>
          <p:nvSpPr>
            <p:cNvPr id="50254" name="TextBox 88">
              <a:extLst>
                <a:ext uri="{FF2B5EF4-FFF2-40B4-BE49-F238E27FC236}">
                  <a16:creationId xmlns:a16="http://schemas.microsoft.com/office/drawing/2014/main" id="{63178576-5E2E-C12A-70E7-5ED49CC752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118" y="5715000"/>
              <a:ext cx="1611000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Blocks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from DFS</a:t>
              </a: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AD9064EF-4350-EB21-B5F1-41F5ABE13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3679825"/>
            <a:ext cx="13335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Servers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DCFAAF72-EF8E-8645-A60A-30291EE88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46625"/>
            <a:ext cx="8858250" cy="492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Resource Manager (assigns maps and reduces to servers)</a:t>
            </a: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F42F7A09-8FBD-74FE-0D80-D45E6A853F7A}"/>
              </a:ext>
            </a:extLst>
          </p:cNvPr>
          <p:cNvGrpSpPr>
            <a:grpSpLocks/>
          </p:cNvGrpSpPr>
          <p:nvPr/>
        </p:nvGrpSpPr>
        <p:grpSpPr bwMode="auto">
          <a:xfrm>
            <a:off x="1268413" y="-165100"/>
            <a:ext cx="1703387" cy="4689475"/>
            <a:chOff x="1268118" y="1793557"/>
            <a:chExt cx="1704125" cy="4690501"/>
          </a:xfrm>
        </p:grpSpPr>
        <p:sp>
          <p:nvSpPr>
            <p:cNvPr id="93" name="Pie 92">
              <a:extLst>
                <a:ext uri="{FF2B5EF4-FFF2-40B4-BE49-F238E27FC236}">
                  <a16:creationId xmlns:a16="http://schemas.microsoft.com/office/drawing/2014/main" id="{126475C7-5C5D-CC7A-2AC7-E801C63E9F56}"/>
                </a:ext>
              </a:extLst>
            </p:cNvPr>
            <p:cNvSpPr/>
            <p:nvPr/>
          </p:nvSpPr>
          <p:spPr>
            <a:xfrm rot="2668056">
              <a:off x="2059036" y="4297593"/>
              <a:ext cx="511396" cy="509698"/>
            </a:xfrm>
            <a:prstGeom prst="pie">
              <a:avLst/>
            </a:prstGeom>
            <a:solidFill>
              <a:srgbClr val="000090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4" name="Pie 93">
              <a:extLst>
                <a:ext uri="{FF2B5EF4-FFF2-40B4-BE49-F238E27FC236}">
                  <a16:creationId xmlns:a16="http://schemas.microsoft.com/office/drawing/2014/main" id="{1E601362-F54D-88A8-5CF9-DA4239823A5E}"/>
                </a:ext>
              </a:extLst>
            </p:cNvPr>
            <p:cNvSpPr/>
            <p:nvPr/>
          </p:nvSpPr>
          <p:spPr>
            <a:xfrm rot="2668056">
              <a:off x="2059036" y="4831109"/>
              <a:ext cx="511396" cy="509698"/>
            </a:xfrm>
            <a:prstGeom prst="pie">
              <a:avLst/>
            </a:prstGeom>
            <a:solidFill>
              <a:srgbClr val="000090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5" name="Pie 94">
              <a:extLst>
                <a:ext uri="{FF2B5EF4-FFF2-40B4-BE49-F238E27FC236}">
                  <a16:creationId xmlns:a16="http://schemas.microsoft.com/office/drawing/2014/main" id="{4EA4680C-2BB9-37AF-218F-A3D47CD20473}"/>
                </a:ext>
              </a:extLst>
            </p:cNvPr>
            <p:cNvSpPr/>
            <p:nvPr/>
          </p:nvSpPr>
          <p:spPr>
            <a:xfrm rot="2668056">
              <a:off x="2098740" y="5402734"/>
              <a:ext cx="511396" cy="511287"/>
            </a:xfrm>
            <a:prstGeom prst="pie">
              <a:avLst/>
            </a:prstGeom>
            <a:solidFill>
              <a:srgbClr val="000090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6" name="Pie 95">
              <a:extLst>
                <a:ext uri="{FF2B5EF4-FFF2-40B4-BE49-F238E27FC236}">
                  <a16:creationId xmlns:a16="http://schemas.microsoft.com/office/drawing/2014/main" id="{86A02F77-AB00-0B5E-A6BE-F4EC179F1B72}"/>
                </a:ext>
              </a:extLst>
            </p:cNvPr>
            <p:cNvSpPr/>
            <p:nvPr/>
          </p:nvSpPr>
          <p:spPr>
            <a:xfrm rot="2668056">
              <a:off x="2135269" y="5972771"/>
              <a:ext cx="511396" cy="511287"/>
            </a:xfrm>
            <a:prstGeom prst="pie">
              <a:avLst/>
            </a:prstGeom>
            <a:solidFill>
              <a:srgbClr val="000090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234" name="TextBox 96">
              <a:extLst>
                <a:ext uri="{FF2B5EF4-FFF2-40B4-BE49-F238E27FC236}">
                  <a16:creationId xmlns:a16="http://schemas.microsoft.com/office/drawing/2014/main" id="{834A31FF-F778-746F-9C6F-871EA3414D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8118" y="1793557"/>
              <a:ext cx="1704125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Map tasks</a:t>
              </a:r>
            </a:p>
          </p:txBody>
        </p:sp>
        <p:grpSp>
          <p:nvGrpSpPr>
            <p:cNvPr id="50235" name="Group 98">
              <a:extLst>
                <a:ext uri="{FF2B5EF4-FFF2-40B4-BE49-F238E27FC236}">
                  <a16:creationId xmlns:a16="http://schemas.microsoft.com/office/drawing/2014/main" id="{F4E3ECFA-7722-2DCB-2E1C-AA179E640F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86681" y="2392080"/>
              <a:ext cx="1147451" cy="3856320"/>
              <a:chOff x="1386681" y="2392080"/>
              <a:chExt cx="1147451" cy="3856320"/>
            </a:xfrm>
          </p:grpSpPr>
          <p:sp>
            <p:nvSpPr>
              <p:cNvPr id="101" name="Pie 100">
                <a:extLst>
                  <a:ext uri="{FF2B5EF4-FFF2-40B4-BE49-F238E27FC236}">
                    <a16:creationId xmlns:a16="http://schemas.microsoft.com/office/drawing/2014/main" id="{332F3848-479E-F286-5243-56EBD1AC96D7}"/>
                  </a:ext>
                </a:extLst>
              </p:cNvPr>
              <p:cNvSpPr/>
              <p:nvPr/>
            </p:nvSpPr>
            <p:spPr>
              <a:xfrm rot="2668056">
                <a:off x="1982802" y="2392176"/>
                <a:ext cx="511397" cy="511287"/>
              </a:xfrm>
              <a:prstGeom prst="pie">
                <a:avLst/>
              </a:prstGeom>
              <a:solidFill>
                <a:srgbClr val="000090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Pie 102">
                <a:extLst>
                  <a:ext uri="{FF2B5EF4-FFF2-40B4-BE49-F238E27FC236}">
                    <a16:creationId xmlns:a16="http://schemas.microsoft.com/office/drawing/2014/main" id="{BBD6BF2C-480E-477A-2660-D95DE199EA34}"/>
                  </a:ext>
                </a:extLst>
              </p:cNvPr>
              <p:cNvSpPr/>
              <p:nvPr/>
            </p:nvSpPr>
            <p:spPr>
              <a:xfrm rot="2668056">
                <a:off x="1982802" y="3078126"/>
                <a:ext cx="511397" cy="511287"/>
              </a:xfrm>
              <a:prstGeom prst="pie">
                <a:avLst/>
              </a:prstGeom>
              <a:solidFill>
                <a:srgbClr val="000090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Pie 103">
                <a:extLst>
                  <a:ext uri="{FF2B5EF4-FFF2-40B4-BE49-F238E27FC236}">
                    <a16:creationId xmlns:a16="http://schemas.microsoft.com/office/drawing/2014/main" id="{C5794C6A-631C-B4D3-A6A0-98F7A2156C4F}"/>
                  </a:ext>
                </a:extLst>
              </p:cNvPr>
              <p:cNvSpPr/>
              <p:nvPr/>
            </p:nvSpPr>
            <p:spPr>
              <a:xfrm rot="2668056">
                <a:off x="2022506" y="3651339"/>
                <a:ext cx="511397" cy="509700"/>
              </a:xfrm>
              <a:prstGeom prst="pie">
                <a:avLst/>
              </a:prstGeom>
              <a:solidFill>
                <a:srgbClr val="000090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242B451B-DE7B-5F0A-E1E9-E393D1AD9A71}"/>
                  </a:ext>
                </a:extLst>
              </p:cNvPr>
              <p:cNvCxnSpPr/>
              <p:nvPr/>
            </p:nvCxnSpPr>
            <p:spPr>
              <a:xfrm>
                <a:off x="1387231" y="2666873"/>
                <a:ext cx="609864" cy="0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oval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7F2491A5-7362-6F89-C1C6-A57A9C062041}"/>
                  </a:ext>
                </a:extLst>
              </p:cNvPr>
              <p:cNvCxnSpPr/>
              <p:nvPr/>
            </p:nvCxnSpPr>
            <p:spPr>
              <a:xfrm>
                <a:off x="1387231" y="3200390"/>
                <a:ext cx="609864" cy="0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oval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47A1CC73-A2D3-A601-B9CB-AD4E3792A059}"/>
                  </a:ext>
                </a:extLst>
              </p:cNvPr>
              <p:cNvCxnSpPr/>
              <p:nvPr/>
            </p:nvCxnSpPr>
            <p:spPr>
              <a:xfrm>
                <a:off x="1387231" y="3657690"/>
                <a:ext cx="609864" cy="228650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oval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0C696E6E-576C-4DEC-D6EF-9412CB265DA4}"/>
                  </a:ext>
                </a:extLst>
              </p:cNvPr>
              <p:cNvCxnSpPr/>
              <p:nvPr/>
            </p:nvCxnSpPr>
            <p:spPr>
              <a:xfrm>
                <a:off x="1387231" y="4191207"/>
                <a:ext cx="686097" cy="38108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oval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D7A7CEE1-BEC8-2E61-ABF3-D7B39E6BAF68}"/>
                  </a:ext>
                </a:extLst>
              </p:cNvPr>
              <p:cNvCxnSpPr/>
              <p:nvPr/>
            </p:nvCxnSpPr>
            <p:spPr>
              <a:xfrm>
                <a:off x="1387231" y="4572290"/>
                <a:ext cx="686097" cy="533517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oval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78BAB8D9-8C25-2E1B-94D0-F300DB31BAB9}"/>
                  </a:ext>
                </a:extLst>
              </p:cNvPr>
              <p:cNvCxnSpPr/>
              <p:nvPr/>
            </p:nvCxnSpPr>
            <p:spPr>
              <a:xfrm>
                <a:off x="1387231" y="5029590"/>
                <a:ext cx="686097" cy="533517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oval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55F91AD3-1474-E0B6-6E41-AB48C6E20A7C}"/>
                  </a:ext>
                </a:extLst>
              </p:cNvPr>
              <p:cNvCxnSpPr/>
              <p:nvPr/>
            </p:nvCxnSpPr>
            <p:spPr>
              <a:xfrm>
                <a:off x="1387231" y="5410674"/>
                <a:ext cx="760743" cy="83838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oval"/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DAF18B2-8B4B-E7D3-7FD1-222C14005DB4}"/>
              </a:ext>
            </a:extLst>
          </p:cNvPr>
          <p:cNvGrpSpPr>
            <a:grpSpLocks/>
          </p:cNvGrpSpPr>
          <p:nvPr/>
        </p:nvGrpSpPr>
        <p:grpSpPr bwMode="auto">
          <a:xfrm>
            <a:off x="6292850" y="-130175"/>
            <a:ext cx="2713038" cy="3810000"/>
            <a:chOff x="6292872" y="1828800"/>
            <a:chExt cx="2713809" cy="3810000"/>
          </a:xfrm>
        </p:grpSpPr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0CE9E64F-BD43-E4A9-0BF4-563CE344F3A2}"/>
                </a:ext>
              </a:extLst>
            </p:cNvPr>
            <p:cNvSpPr/>
            <p:nvPr/>
          </p:nvSpPr>
          <p:spPr>
            <a:xfrm>
              <a:off x="7352036" y="2667000"/>
              <a:ext cx="685995" cy="609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AD810A7C-DE24-D431-263C-1861AE7CD7BF}"/>
                </a:ext>
              </a:extLst>
            </p:cNvPr>
            <p:cNvSpPr/>
            <p:nvPr/>
          </p:nvSpPr>
          <p:spPr>
            <a:xfrm>
              <a:off x="7377443" y="3886200"/>
              <a:ext cx="685995" cy="609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0224" name="TextBox 126">
              <a:extLst>
                <a:ext uri="{FF2B5EF4-FFF2-40B4-BE49-F238E27FC236}">
                  <a16:creationId xmlns:a16="http://schemas.microsoft.com/office/drawing/2014/main" id="{D8DAF8C4-3B37-8EB7-A150-8EE32D560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50127" y="2743200"/>
              <a:ext cx="462574" cy="289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I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II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III</a:t>
              </a:r>
            </a:p>
          </p:txBody>
        </p:sp>
        <p:sp>
          <p:nvSpPr>
            <p:cNvPr id="50225" name="TextBox 127">
              <a:extLst>
                <a:ext uri="{FF2B5EF4-FFF2-40B4-BE49-F238E27FC236}">
                  <a16:creationId xmlns:a16="http://schemas.microsoft.com/office/drawing/2014/main" id="{216FC67D-B189-360D-D295-1AB2D671E0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0681" y="1828800"/>
              <a:ext cx="2286000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Output  files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into DFS</a:t>
              </a: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408EB112-80FA-D13F-99E4-1D7F3A9CD62F}"/>
                </a:ext>
              </a:extLst>
            </p:cNvPr>
            <p:cNvSpPr/>
            <p:nvPr/>
          </p:nvSpPr>
          <p:spPr>
            <a:xfrm>
              <a:off x="7439373" y="5029200"/>
              <a:ext cx="685995" cy="609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D7528255-A299-0CFF-F798-354F01A04E78}"/>
                </a:ext>
              </a:extLst>
            </p:cNvPr>
            <p:cNvCxnSpPr>
              <a:endCxn id="124" idx="1"/>
            </p:cNvCxnSpPr>
            <p:nvPr/>
          </p:nvCxnSpPr>
          <p:spPr>
            <a:xfrm>
              <a:off x="6338923" y="2895600"/>
              <a:ext cx="1013113" cy="762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oval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37263745-F983-AACC-E6B6-07173166EF28}"/>
                </a:ext>
              </a:extLst>
            </p:cNvPr>
            <p:cNvCxnSpPr/>
            <p:nvPr/>
          </p:nvCxnSpPr>
          <p:spPr>
            <a:xfrm>
              <a:off x="6292872" y="4114800"/>
              <a:ext cx="1113154" cy="762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oval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E4E0294D-40EA-504A-7131-DA1BF705D7FF}"/>
                </a:ext>
              </a:extLst>
            </p:cNvPr>
            <p:cNvCxnSpPr/>
            <p:nvPr/>
          </p:nvCxnSpPr>
          <p:spPr>
            <a:xfrm>
              <a:off x="6338923" y="5334000"/>
              <a:ext cx="1114742" cy="762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oval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7B8FCAA6-0403-E8D3-DD64-7725C25BD92F}"/>
              </a:ext>
            </a:extLst>
          </p:cNvPr>
          <p:cNvGrpSpPr>
            <a:grpSpLocks/>
          </p:cNvGrpSpPr>
          <p:nvPr/>
        </p:nvGrpSpPr>
        <p:grpSpPr bwMode="auto">
          <a:xfrm>
            <a:off x="2224088" y="631825"/>
            <a:ext cx="1482725" cy="3657600"/>
            <a:chOff x="2224881" y="2590800"/>
            <a:chExt cx="1481637" cy="3657600"/>
          </a:xfrm>
        </p:grpSpPr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DBA4D544-2E35-DCF5-4142-853C825E7D96}"/>
                </a:ext>
              </a:extLst>
            </p:cNvPr>
            <p:cNvSpPr/>
            <p:nvPr/>
          </p:nvSpPr>
          <p:spPr>
            <a:xfrm>
              <a:off x="3021221" y="2590800"/>
              <a:ext cx="685297" cy="609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8BC1A165-8B0D-6A11-212C-11CE58D495AD}"/>
                </a:ext>
              </a:extLst>
            </p:cNvPr>
            <p:cNvSpPr/>
            <p:nvPr/>
          </p:nvSpPr>
          <p:spPr>
            <a:xfrm>
              <a:off x="2995840" y="3810000"/>
              <a:ext cx="685297" cy="609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21855758-4FE0-11C0-C691-79F6152AC1BA}"/>
                </a:ext>
              </a:extLst>
            </p:cNvPr>
            <p:cNvSpPr/>
            <p:nvPr/>
          </p:nvSpPr>
          <p:spPr>
            <a:xfrm>
              <a:off x="3021221" y="5029200"/>
              <a:ext cx="685297" cy="6096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0214" name="TextBox 138">
              <a:extLst>
                <a:ext uri="{FF2B5EF4-FFF2-40B4-BE49-F238E27FC236}">
                  <a16:creationId xmlns:a16="http://schemas.microsoft.com/office/drawing/2014/main" id="{D9C5CA8B-02CE-6CC2-51A2-A5C059CA63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3118" y="2667000"/>
              <a:ext cx="415498" cy="3046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B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C</a:t>
              </a:r>
            </a:p>
          </p:txBody>
        </p: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5B1AFADA-5D81-A685-DB00-E17E94E0133F}"/>
                </a:ext>
              </a:extLst>
            </p:cNvPr>
            <p:cNvCxnSpPr>
              <a:endCxn id="135" idx="1"/>
            </p:cNvCxnSpPr>
            <p:nvPr/>
          </p:nvCxnSpPr>
          <p:spPr>
            <a:xfrm>
              <a:off x="2224881" y="2667000"/>
              <a:ext cx="796340" cy="2286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85D93BF8-68DE-CC83-C438-E44FF9C11E00}"/>
                </a:ext>
              </a:extLst>
            </p:cNvPr>
            <p:cNvCxnSpPr>
              <a:endCxn id="135" idx="1"/>
            </p:cNvCxnSpPr>
            <p:nvPr/>
          </p:nvCxnSpPr>
          <p:spPr>
            <a:xfrm flipV="1">
              <a:off x="2224881" y="2895600"/>
              <a:ext cx="796340" cy="4572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DA6593E5-B33F-62E0-CAF4-DC7E2ED0FE94}"/>
                </a:ext>
              </a:extLst>
            </p:cNvPr>
            <p:cNvCxnSpPr>
              <a:endCxn id="136" idx="1"/>
            </p:cNvCxnSpPr>
            <p:nvPr/>
          </p:nvCxnSpPr>
          <p:spPr>
            <a:xfrm>
              <a:off x="2301025" y="3886200"/>
              <a:ext cx="694815" cy="2286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CB599C6F-A00A-3EC2-7E65-23FE115CCA67}"/>
                </a:ext>
              </a:extLst>
            </p:cNvPr>
            <p:cNvCxnSpPr>
              <a:endCxn id="136" idx="1"/>
            </p:cNvCxnSpPr>
            <p:nvPr/>
          </p:nvCxnSpPr>
          <p:spPr>
            <a:xfrm flipV="1">
              <a:off x="2377169" y="4114800"/>
              <a:ext cx="618671" cy="4572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DFA72721-B2F8-A79F-2580-69240FFC98E1}"/>
                </a:ext>
              </a:extLst>
            </p:cNvPr>
            <p:cNvCxnSpPr>
              <a:endCxn id="136" idx="1"/>
            </p:cNvCxnSpPr>
            <p:nvPr/>
          </p:nvCxnSpPr>
          <p:spPr>
            <a:xfrm flipV="1">
              <a:off x="2301025" y="4114800"/>
              <a:ext cx="694815" cy="9906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9226ACC3-0E4F-FF4D-4E64-51318B55C2C2}"/>
                </a:ext>
              </a:extLst>
            </p:cNvPr>
            <p:cNvCxnSpPr>
              <a:endCxn id="137" idx="1"/>
            </p:cNvCxnSpPr>
            <p:nvPr/>
          </p:nvCxnSpPr>
          <p:spPr>
            <a:xfrm flipV="1">
              <a:off x="2377169" y="5334000"/>
              <a:ext cx="644052" cy="3048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846D96CB-9A1F-2EA9-9A8A-5756BA165EE7}"/>
                </a:ext>
              </a:extLst>
            </p:cNvPr>
            <p:cNvCxnSpPr>
              <a:endCxn id="137" idx="1"/>
            </p:cNvCxnSpPr>
            <p:nvPr/>
          </p:nvCxnSpPr>
          <p:spPr>
            <a:xfrm flipV="1">
              <a:off x="2377169" y="5334000"/>
              <a:ext cx="644052" cy="914400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ED28398D-F69C-BF7C-EC59-3A40407A0207}"/>
              </a:ext>
            </a:extLst>
          </p:cNvPr>
          <p:cNvGrpSpPr>
            <a:grpSpLocks/>
          </p:cNvGrpSpPr>
          <p:nvPr/>
        </p:nvGrpSpPr>
        <p:grpSpPr bwMode="auto">
          <a:xfrm>
            <a:off x="5119688" y="631825"/>
            <a:ext cx="1482725" cy="3540125"/>
            <a:chOff x="5120481" y="2590800"/>
            <a:chExt cx="1481637" cy="3540443"/>
          </a:xfrm>
        </p:grpSpPr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C70415A1-656B-1D14-4866-240BEC1B9FD1}"/>
                </a:ext>
              </a:extLst>
            </p:cNvPr>
            <p:cNvSpPr/>
            <p:nvPr/>
          </p:nvSpPr>
          <p:spPr>
            <a:xfrm>
              <a:off x="5650317" y="2590800"/>
              <a:ext cx="685297" cy="60965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F9D9A94F-6641-571B-8F6C-84CC8C9478EC}"/>
                </a:ext>
              </a:extLst>
            </p:cNvPr>
            <p:cNvSpPr/>
            <p:nvPr/>
          </p:nvSpPr>
          <p:spPr>
            <a:xfrm>
              <a:off x="5624936" y="3810110"/>
              <a:ext cx="685297" cy="60965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9D6981A8-F103-F4EF-2E7E-B93AB2727C0F}"/>
                </a:ext>
              </a:extLst>
            </p:cNvPr>
            <p:cNvSpPr/>
            <p:nvPr/>
          </p:nvSpPr>
          <p:spPr>
            <a:xfrm>
              <a:off x="5650317" y="5029419"/>
              <a:ext cx="685297" cy="60965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0206" name="TextBox 190">
              <a:extLst>
                <a:ext uri="{FF2B5EF4-FFF2-40B4-BE49-F238E27FC236}">
                  <a16:creationId xmlns:a16="http://schemas.microsoft.com/office/drawing/2014/main" id="{3B68E435-8E90-FFB5-FB77-AE557DD0A3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68700" y="5638800"/>
              <a:ext cx="1333418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Servers</a:t>
              </a:r>
            </a:p>
          </p:txBody>
        </p:sp>
        <p:sp>
          <p:nvSpPr>
            <p:cNvPr id="50207" name="TextBox 191">
              <a:extLst>
                <a:ext uri="{FF2B5EF4-FFF2-40B4-BE49-F238E27FC236}">
                  <a16:creationId xmlns:a16="http://schemas.microsoft.com/office/drawing/2014/main" id="{D6515313-A04B-FA96-681B-258AE07081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2100" y="2667000"/>
              <a:ext cx="415498" cy="3046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B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C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DD680D28-34D9-C9D2-B0AB-C6544E09CE74}"/>
                </a:ext>
              </a:extLst>
            </p:cNvPr>
            <p:cNvCxnSpPr>
              <a:stCxn id="200" idx="6"/>
              <a:endCxn id="188" idx="1"/>
            </p:cNvCxnSpPr>
            <p:nvPr/>
          </p:nvCxnSpPr>
          <p:spPr>
            <a:xfrm flipV="1">
              <a:off x="5156966" y="2895627"/>
              <a:ext cx="493351" cy="103197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DE027622-08E8-5606-0626-39399A298319}"/>
                </a:ext>
              </a:extLst>
            </p:cNvPr>
            <p:cNvCxnSpPr>
              <a:endCxn id="189" idx="1"/>
            </p:cNvCxnSpPr>
            <p:nvPr/>
          </p:nvCxnSpPr>
          <p:spPr>
            <a:xfrm>
              <a:off x="5120481" y="3989514"/>
              <a:ext cx="504455" cy="125423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2ECB6854-F76F-2B4A-AF9D-9E6258E307E9}"/>
                </a:ext>
              </a:extLst>
            </p:cNvPr>
            <p:cNvCxnSpPr>
              <a:endCxn id="190" idx="1"/>
            </p:cNvCxnSpPr>
            <p:nvPr/>
          </p:nvCxnSpPr>
          <p:spPr>
            <a:xfrm>
              <a:off x="5120481" y="5105626"/>
              <a:ext cx="529836" cy="228621"/>
            </a:xfrm>
            <a:prstGeom prst="line">
              <a:avLst/>
            </a:prstGeom>
            <a:ln w="635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6" name="TextBox 195">
            <a:extLst>
              <a:ext uri="{FF2B5EF4-FFF2-40B4-BE49-F238E27FC236}">
                <a16:creationId xmlns:a16="http://schemas.microsoft.com/office/drawing/2014/main" id="{72A0A9A4-BFF9-F901-CEC2-175D23AE2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3288" y="4137025"/>
            <a:ext cx="4065587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i="1"/>
              <a:t>(Local write, remote read)</a:t>
            </a:r>
          </a:p>
        </p:txBody>
      </p: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CB6E3E9C-E6E1-6F3A-C9A7-63A5334F6E51}"/>
              </a:ext>
            </a:extLst>
          </p:cNvPr>
          <p:cNvGrpSpPr>
            <a:grpSpLocks/>
          </p:cNvGrpSpPr>
          <p:nvPr/>
        </p:nvGrpSpPr>
        <p:grpSpPr bwMode="auto">
          <a:xfrm>
            <a:off x="3671888" y="-130175"/>
            <a:ext cx="2316162" cy="4419600"/>
            <a:chOff x="3672681" y="1828800"/>
            <a:chExt cx="2314787" cy="4419600"/>
          </a:xfrm>
        </p:grpSpPr>
        <p:sp>
          <p:nvSpPr>
            <p:cNvPr id="50187" name="TextBox 197">
              <a:extLst>
                <a:ext uri="{FF2B5EF4-FFF2-40B4-BE49-F238E27FC236}">
                  <a16:creationId xmlns:a16="http://schemas.microsoft.com/office/drawing/2014/main" id="{79464F8F-BF97-16F9-B711-F09626866E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2718" y="1828800"/>
              <a:ext cx="2204750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Reduce tasks</a:t>
              </a:r>
            </a:p>
          </p:txBody>
        </p:sp>
        <p:grpSp>
          <p:nvGrpSpPr>
            <p:cNvPr id="50188" name="Group 198">
              <a:extLst>
                <a:ext uri="{FF2B5EF4-FFF2-40B4-BE49-F238E27FC236}">
                  <a16:creationId xmlns:a16="http://schemas.microsoft.com/office/drawing/2014/main" id="{1B77CD55-068E-8106-FB17-E8F4FE82DC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72681" y="2667000"/>
              <a:ext cx="1484685" cy="3581400"/>
              <a:chOff x="3672681" y="2667000"/>
              <a:chExt cx="1484685" cy="3581400"/>
            </a:xfrm>
          </p:grpSpPr>
          <p:sp>
            <p:nvSpPr>
              <p:cNvPr id="200" name="Or 199">
                <a:extLst>
                  <a:ext uri="{FF2B5EF4-FFF2-40B4-BE49-F238E27FC236}">
                    <a16:creationId xmlns:a16="http://schemas.microsoft.com/office/drawing/2014/main" id="{470103B9-70AA-19B3-81E3-A5D3BDC657F2}"/>
                  </a:ext>
                </a:extLst>
              </p:cNvPr>
              <p:cNvSpPr/>
              <p:nvPr/>
            </p:nvSpPr>
            <p:spPr>
              <a:xfrm>
                <a:off x="4545288" y="2692400"/>
                <a:ext cx="612411" cy="612775"/>
              </a:xfrm>
              <a:prstGeom prst="flowChartOr">
                <a:avLst/>
              </a:prstGeom>
              <a:solidFill>
                <a:srgbClr val="FFFF00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201" name="Or 200">
                <a:extLst>
                  <a:ext uri="{FF2B5EF4-FFF2-40B4-BE49-F238E27FC236}">
                    <a16:creationId xmlns:a16="http://schemas.microsoft.com/office/drawing/2014/main" id="{375F084E-FB96-CE16-50F8-D47A60F4615F}"/>
                  </a:ext>
                </a:extLst>
              </p:cNvPr>
              <p:cNvSpPr/>
              <p:nvPr/>
            </p:nvSpPr>
            <p:spPr>
              <a:xfrm>
                <a:off x="4545288" y="3679825"/>
                <a:ext cx="612411" cy="612775"/>
              </a:xfrm>
              <a:prstGeom prst="flowChartOr">
                <a:avLst/>
              </a:prstGeom>
              <a:solidFill>
                <a:srgbClr val="FFFF00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202" name="Or 201">
                <a:extLst>
                  <a:ext uri="{FF2B5EF4-FFF2-40B4-BE49-F238E27FC236}">
                    <a16:creationId xmlns:a16="http://schemas.microsoft.com/office/drawing/2014/main" id="{634BA0C2-4091-2886-2BA6-9AA3270A802D}"/>
                  </a:ext>
                </a:extLst>
              </p:cNvPr>
              <p:cNvSpPr/>
              <p:nvPr/>
            </p:nvSpPr>
            <p:spPr>
              <a:xfrm>
                <a:off x="4545288" y="4797425"/>
                <a:ext cx="612411" cy="612775"/>
              </a:xfrm>
              <a:prstGeom prst="flowChartOr">
                <a:avLst/>
              </a:prstGeom>
              <a:solidFill>
                <a:srgbClr val="FFFF00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CC21DD75-DDCC-A4F8-3C3A-8CA18BC584F6}"/>
                  </a:ext>
                </a:extLst>
              </p:cNvPr>
              <p:cNvCxnSpPr>
                <a:endCxn id="200" idx="2"/>
              </p:cNvCxnSpPr>
              <p:nvPr/>
            </p:nvCxnSpPr>
            <p:spPr>
              <a:xfrm>
                <a:off x="3672681" y="2895600"/>
                <a:ext cx="872607" cy="103188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0F756844-93D2-5D24-E3EE-754610DBB58E}"/>
                  </a:ext>
                </a:extLst>
              </p:cNvPr>
              <p:cNvCxnSpPr>
                <a:endCxn id="201" idx="2"/>
              </p:cNvCxnSpPr>
              <p:nvPr/>
            </p:nvCxnSpPr>
            <p:spPr>
              <a:xfrm>
                <a:off x="3672681" y="2895600"/>
                <a:ext cx="872607" cy="109061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2B7AD986-1E14-8050-EA6E-896A92A4EA5A}"/>
                  </a:ext>
                </a:extLst>
              </p:cNvPr>
              <p:cNvCxnSpPr>
                <a:endCxn id="202" idx="2"/>
              </p:cNvCxnSpPr>
              <p:nvPr/>
            </p:nvCxnSpPr>
            <p:spPr>
              <a:xfrm>
                <a:off x="3672681" y="2895600"/>
                <a:ext cx="872607" cy="220821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5B2D7DDC-AD78-663D-DE09-D1D6D28913C0}"/>
                  </a:ext>
                </a:extLst>
              </p:cNvPr>
              <p:cNvCxnSpPr>
                <a:endCxn id="200" idx="3"/>
              </p:cNvCxnSpPr>
              <p:nvPr/>
            </p:nvCxnSpPr>
            <p:spPr>
              <a:xfrm flipV="1">
                <a:off x="3672681" y="3214688"/>
                <a:ext cx="961454" cy="901700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>
                <a:extLst>
                  <a:ext uri="{FF2B5EF4-FFF2-40B4-BE49-F238E27FC236}">
                    <a16:creationId xmlns:a16="http://schemas.microsoft.com/office/drawing/2014/main" id="{4D78C683-08EC-FEA2-14A6-3EBF2D50B351}"/>
                  </a:ext>
                </a:extLst>
              </p:cNvPr>
              <p:cNvCxnSpPr>
                <a:endCxn id="201" idx="3"/>
              </p:cNvCxnSpPr>
              <p:nvPr/>
            </p:nvCxnSpPr>
            <p:spPr>
              <a:xfrm>
                <a:off x="3672681" y="4116388"/>
                <a:ext cx="961454" cy="85725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9A65F4AA-FBBB-FE59-9E19-1BA0ACADEE5C}"/>
                  </a:ext>
                </a:extLst>
              </p:cNvPr>
              <p:cNvCxnSpPr>
                <a:endCxn id="202" idx="3"/>
              </p:cNvCxnSpPr>
              <p:nvPr/>
            </p:nvCxnSpPr>
            <p:spPr>
              <a:xfrm>
                <a:off x="3672681" y="4116388"/>
                <a:ext cx="961454" cy="1203325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FC9EE8BE-6902-4773-ECC4-80FDF03F7DAB}"/>
                  </a:ext>
                </a:extLst>
              </p:cNvPr>
              <p:cNvCxnSpPr>
                <a:endCxn id="200" idx="4"/>
              </p:cNvCxnSpPr>
              <p:nvPr/>
            </p:nvCxnSpPr>
            <p:spPr>
              <a:xfrm flipV="1">
                <a:off x="3715518" y="3305175"/>
                <a:ext cx="1135975" cy="2030413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" name="Straight Connector 209">
                <a:extLst>
                  <a:ext uri="{FF2B5EF4-FFF2-40B4-BE49-F238E27FC236}">
                    <a16:creationId xmlns:a16="http://schemas.microsoft.com/office/drawing/2014/main" id="{3CC5D829-B654-3494-8398-099D4F52BBF5}"/>
                  </a:ext>
                </a:extLst>
              </p:cNvPr>
              <p:cNvCxnSpPr>
                <a:endCxn id="201" idx="4"/>
              </p:cNvCxnSpPr>
              <p:nvPr/>
            </p:nvCxnSpPr>
            <p:spPr>
              <a:xfrm flipV="1">
                <a:off x="3715518" y="4292600"/>
                <a:ext cx="1135975" cy="1042988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7462FC5A-4F53-4A2C-F877-104C1C1AF5C2}"/>
                  </a:ext>
                </a:extLst>
              </p:cNvPr>
              <p:cNvCxnSpPr>
                <a:endCxn id="202" idx="4"/>
              </p:cNvCxnSpPr>
              <p:nvPr/>
            </p:nvCxnSpPr>
            <p:spPr>
              <a:xfrm>
                <a:off x="3715518" y="5335588"/>
                <a:ext cx="1135975" cy="74612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headEnd type="none"/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id="{C5CC5732-916C-1771-A5C1-696E311586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7300" y="2667000"/>
                <a:ext cx="304619" cy="327660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endParaRPr lang="en-US" altLang="en-US" sz="2400">
                  <a:solidFill>
                    <a:srgbClr val="FFFFFF"/>
                  </a:solidFill>
                  <a:latin typeface="Calibri" panose="020F0502020204030204" pitchFamily="34" charset="0"/>
                </a:endParaRPr>
              </a:p>
            </p:txBody>
          </p:sp>
          <p:cxnSp>
            <p:nvCxnSpPr>
              <p:cNvPr id="213" name="Straight Connector 212">
                <a:extLst>
                  <a:ext uri="{FF2B5EF4-FFF2-40B4-BE49-F238E27FC236}">
                    <a16:creationId xmlns:a16="http://schemas.microsoft.com/office/drawing/2014/main" id="{00BF2820-295C-0210-2A27-C28EDF575233}"/>
                  </a:ext>
                </a:extLst>
              </p:cNvPr>
              <p:cNvCxnSpPr/>
              <p:nvPr/>
            </p:nvCxnSpPr>
            <p:spPr>
              <a:xfrm>
                <a:off x="4205764" y="5715000"/>
                <a:ext cx="380774" cy="533400"/>
              </a:xfrm>
              <a:prstGeom prst="line">
                <a:avLst/>
              </a:prstGeom>
              <a:ln w="6350" cmpd="sng">
                <a:solidFill>
                  <a:schemeClr val="tx1"/>
                </a:solidFill>
                <a:prstDash val="dash"/>
                <a:headEnd type="none"/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0186" name="Slide Number Placeholder 1">
            <a:extLst>
              <a:ext uri="{FF2B5EF4-FFF2-40B4-BE49-F238E27FC236}">
                <a16:creationId xmlns:a16="http://schemas.microsoft.com/office/drawing/2014/main" id="{1206EEA2-EB86-A6D7-A650-5D13DF7A9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FEE1E14-4885-48E6-81F9-CC886071D86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 animBg="1"/>
      <p:bldP spid="19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AC7371EE-38F9-1FCF-4312-8732D1871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What is MapReduce?</a:t>
            </a:r>
          </a:p>
        </p:txBody>
      </p:sp>
      <p:sp>
        <p:nvSpPr>
          <p:cNvPr id="19458" name="Content Placeholder 54">
            <a:extLst>
              <a:ext uri="{FF2B5EF4-FFF2-40B4-BE49-F238E27FC236}">
                <a16:creationId xmlns:a16="http://schemas.microsoft.com/office/drawing/2014/main" id="{FF5E9D79-102A-C173-8259-4411332EEA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9725" indent="-339725" defTabSz="455613">
              <a:lnSpc>
                <a:spcPct val="110000"/>
              </a:lnSpc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800" dirty="0">
                <a:latin typeface="Times New Roman" panose="02020603050405020304" pitchFamily="18" charset="0"/>
              </a:rPr>
              <a:t>Terms are borrowed from Functional Language (e.g., Lisp)</a:t>
            </a:r>
          </a:p>
          <a:p>
            <a:pPr marL="339725" indent="-339725" defTabSz="455613">
              <a:lnSpc>
                <a:spcPct val="110000"/>
              </a:lnSpc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800" dirty="0">
                <a:latin typeface="Times New Roman" panose="02020603050405020304" pitchFamily="18" charset="0"/>
              </a:rPr>
              <a:t>Sum of squares:</a:t>
            </a:r>
          </a:p>
          <a:p>
            <a:pPr defTabSz="455613">
              <a:lnSpc>
                <a:spcPct val="110000"/>
              </a:lnSpc>
              <a:buClr>
                <a:srgbClr val="FF0066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600" dirty="0">
                <a:latin typeface="Times New Roman" panose="02020603050405020304" pitchFamily="18" charset="0"/>
              </a:rPr>
              <a:t>(</a:t>
            </a:r>
            <a:r>
              <a:rPr lang="en-GB" altLang="en-US" sz="1800" dirty="0">
                <a:latin typeface="Times New Roman" panose="02020603050405020304" pitchFamily="18" charset="0"/>
              </a:rPr>
              <a:t>square 2)</a:t>
            </a:r>
          </a:p>
          <a:p>
            <a:pPr marL="739775" lvl="2" indent="-339725" defTabSz="455613">
              <a:lnSpc>
                <a:spcPct val="110000"/>
              </a:lnSpc>
              <a:buClr>
                <a:srgbClr val="FF0066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1400" dirty="0">
                <a:latin typeface="Times New Roman" panose="02020603050405020304" pitchFamily="18" charset="0"/>
              </a:rPr>
              <a:t>Output: 4</a:t>
            </a:r>
            <a:endParaRPr lang="en-GB" altLang="en-US" sz="1400" dirty="0">
              <a:latin typeface="Times New Roman" panose="02020603050405020304" pitchFamily="18" charset="0"/>
            </a:endParaRPr>
          </a:p>
          <a:p>
            <a:pPr marL="339725" indent="-339725" defTabSz="455613">
              <a:lnSpc>
                <a:spcPct val="110000"/>
              </a:lnSpc>
              <a:spcBef>
                <a:spcPts val="900"/>
              </a:spcBef>
              <a:buClr>
                <a:srgbClr val="FF0066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600" dirty="0">
                <a:solidFill>
                  <a:schemeClr val="accent2"/>
                </a:solidFill>
                <a:latin typeface="Times New Roman" panose="02020603050405020304" pitchFamily="18" charset="0"/>
              </a:rPr>
              <a:t>(map square ‘(1 2 3 4))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200" dirty="0">
                <a:solidFill>
                  <a:srgbClr val="C0504D"/>
                </a:solidFill>
                <a:latin typeface="Times New Roman" panose="02020603050405020304" pitchFamily="18" charset="0"/>
              </a:rPr>
              <a:t>Output: (1 4 9 16)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200" dirty="0">
                <a:solidFill>
                  <a:srgbClr val="FF0000"/>
                </a:solidFill>
                <a:latin typeface="Times New Roman" panose="02020603050405020304" pitchFamily="18" charset="0"/>
              </a:rPr>
              <a:t>[processes each record </a:t>
            </a:r>
            <a:r>
              <a:rPr lang="en-GB" altLang="en-US" sz="12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independently</a:t>
            </a:r>
            <a:r>
              <a:rPr lang="en-GB" altLang="en-US" sz="1200" dirty="0">
                <a:solidFill>
                  <a:srgbClr val="FF0000"/>
                </a:solidFill>
                <a:latin typeface="Times New Roman" panose="02020603050405020304" pitchFamily="18" charset="0"/>
              </a:rPr>
              <a:t>]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12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339725" indent="-339725" defTabSz="455613">
              <a:lnSpc>
                <a:spcPct val="110000"/>
              </a:lnSpc>
              <a:buClr>
                <a:srgbClr val="FF0066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800" dirty="0">
                <a:solidFill>
                  <a:srgbClr val="008000"/>
                </a:solidFill>
                <a:latin typeface="Times New Roman" panose="02020603050405020304" pitchFamily="18" charset="0"/>
              </a:rPr>
              <a:t>(reduce + ‘(1 4 9 16))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200" dirty="0">
                <a:solidFill>
                  <a:srgbClr val="C0504D"/>
                </a:solidFill>
                <a:latin typeface="Times New Roman" panose="02020603050405020304" pitchFamily="18" charset="0"/>
              </a:rPr>
              <a:t>(+ 16 (+ 9 (+ 4 1) ) )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200" dirty="0">
                <a:solidFill>
                  <a:srgbClr val="C0504D"/>
                </a:solidFill>
                <a:latin typeface="Times New Roman" panose="02020603050405020304" pitchFamily="18" charset="0"/>
              </a:rPr>
              <a:t>Output: 30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200" dirty="0">
                <a:solidFill>
                  <a:srgbClr val="FF0000"/>
                </a:solidFill>
                <a:latin typeface="Times New Roman" panose="02020603050405020304" pitchFamily="18" charset="0"/>
              </a:rPr>
              <a:t>[processes set of all records in batches]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buFont typeface="Arial" panose="020B0604020202020204" pitchFamily="34" charset="0"/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12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59" name="Slide Number Placeholder 1">
            <a:extLst>
              <a:ext uri="{FF2B5EF4-FFF2-40B4-BE49-F238E27FC236}">
                <a16:creationId xmlns:a16="http://schemas.microsoft.com/office/drawing/2014/main" id="{C92E70FF-E7B8-6ADF-21CF-9378BF8D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F312B3E-AA04-4CB1-AA31-BB0BA7C8645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>
            <a:extLst>
              <a:ext uri="{FF2B5EF4-FFF2-40B4-BE49-F238E27FC236}">
                <a16:creationId xmlns:a16="http://schemas.microsoft.com/office/drawing/2014/main" id="{E9D37118-3BC4-C3C2-37D1-5F431ECE0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The YARN Scheduler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5CCA5-4B10-4EE1-6916-4A2494C88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Used underneath </a:t>
            </a:r>
            <a:r>
              <a:rPr lang="en-US" dirty="0" err="1">
                <a:ea typeface="ＭＳ Ｐゴシック" charset="0"/>
              </a:rPr>
              <a:t>Hadoop</a:t>
            </a:r>
            <a:r>
              <a:rPr lang="en-US" dirty="0">
                <a:ea typeface="ＭＳ Ｐゴシック" charset="0"/>
              </a:rPr>
              <a:t> 2.x +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YARN = Yet Another Resource Negotiator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Treats each server as a collection of </a:t>
            </a:r>
            <a:r>
              <a:rPr lang="en-US" i="1" dirty="0">
                <a:ea typeface="ＭＳ Ｐゴシック" charset="0"/>
              </a:rPr>
              <a:t>containers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Container = fixed CPU + fixed memory (think of Linux </a:t>
            </a:r>
            <a:r>
              <a:rPr lang="en-US" dirty="0" err="1">
                <a:ea typeface="ＭＳ Ｐゴシック" charset="0"/>
              </a:rPr>
              <a:t>cgroups</a:t>
            </a:r>
            <a:r>
              <a:rPr lang="en-US" dirty="0">
                <a:ea typeface="ＭＳ Ｐゴシック" charset="0"/>
              </a:rPr>
              <a:t>, but even more lightweight)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Has 3 main components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Global </a:t>
            </a:r>
            <a:r>
              <a:rPr lang="en-US" i="1" dirty="0">
                <a:ea typeface="ＭＳ Ｐゴシック" charset="0"/>
              </a:rPr>
              <a:t>Resource Manager (RM)</a:t>
            </a:r>
          </a:p>
          <a:p>
            <a:pPr lvl="2"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Scheduling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Per-server </a:t>
            </a:r>
            <a:r>
              <a:rPr lang="en-US" i="1" dirty="0">
                <a:ea typeface="ＭＳ Ｐゴシック" charset="0"/>
              </a:rPr>
              <a:t>Node Manager (NM)</a:t>
            </a:r>
          </a:p>
          <a:p>
            <a:pPr lvl="2"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Daemon and server-specific functions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ＭＳ Ｐゴシック" charset="0"/>
              </a:rPr>
              <a:t>Per-application (job) </a:t>
            </a:r>
            <a:r>
              <a:rPr lang="en-US" i="1" dirty="0">
                <a:ea typeface="ＭＳ Ｐゴシック" charset="0"/>
              </a:rPr>
              <a:t>Application Master (AM)</a:t>
            </a:r>
          </a:p>
          <a:p>
            <a:pPr lvl="2"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Container negotiation with RM and NMs</a:t>
            </a:r>
          </a:p>
          <a:p>
            <a:pPr lvl="2">
              <a:buFont typeface="Arial" charset="0"/>
              <a:buChar char="•"/>
              <a:defRPr/>
            </a:pPr>
            <a:r>
              <a:rPr lang="en-US" dirty="0">
                <a:ea typeface="ＭＳ Ｐゴシック" charset="0"/>
              </a:rPr>
              <a:t>Detecting task failures of that job</a:t>
            </a:r>
          </a:p>
        </p:txBody>
      </p:sp>
      <p:sp>
        <p:nvSpPr>
          <p:cNvPr id="52227" name="Slide Number Placeholder 1">
            <a:extLst>
              <a:ext uri="{FF2B5EF4-FFF2-40B4-BE49-F238E27FC236}">
                <a16:creationId xmlns:a16="http://schemas.microsoft.com/office/drawing/2014/main" id="{70C673D3-7BBF-F38C-AC0A-998263926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C68C081-5342-49DE-8FF2-B415901DE85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>
            <a:extLst>
              <a:ext uri="{FF2B5EF4-FFF2-40B4-BE49-F238E27FC236}">
                <a16:creationId xmlns:a16="http://schemas.microsoft.com/office/drawing/2014/main" id="{5559EF62-4FB6-F7D4-7858-57A0C1D09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YARN: How a job gets a container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D8E1154-0054-A9B4-4100-719FF0CC03F3}"/>
              </a:ext>
            </a:extLst>
          </p:cNvPr>
          <p:cNvSpPr/>
          <p:nvPr/>
        </p:nvSpPr>
        <p:spPr>
          <a:xfrm>
            <a:off x="1458913" y="1608138"/>
            <a:ext cx="2093912" cy="11239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4355" tIns="32178" rIns="64355" bIns="32178"/>
          <a:lstStyle/>
          <a:p>
            <a:pPr eaLnBrk="1" hangingPunct="1">
              <a:defRPr/>
            </a:pPr>
            <a:r>
              <a:rPr lang="en-US" sz="1100" b="1" dirty="0">
                <a:solidFill>
                  <a:schemeClr val="tx1"/>
                </a:solidFill>
              </a:rPr>
              <a:t>Resource Manager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F5FDFD9-CC94-2CA5-C197-0DFEE19A4286}"/>
              </a:ext>
            </a:extLst>
          </p:cNvPr>
          <p:cNvSpPr/>
          <p:nvPr/>
        </p:nvSpPr>
        <p:spPr>
          <a:xfrm>
            <a:off x="1566863" y="1820863"/>
            <a:ext cx="1878012" cy="8048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4355" tIns="32178" rIns="64355" bIns="32178"/>
          <a:lstStyle/>
          <a:p>
            <a:pPr eaLnBrk="1" hangingPunct="1">
              <a:defRPr/>
            </a:pPr>
            <a:r>
              <a:rPr lang="en-US" sz="800" b="1" dirty="0"/>
              <a:t>Capacity Scheduler</a:t>
            </a:r>
          </a:p>
        </p:txBody>
      </p:sp>
      <p:grpSp>
        <p:nvGrpSpPr>
          <p:cNvPr id="54276" name="Group 84">
            <a:extLst>
              <a:ext uri="{FF2B5EF4-FFF2-40B4-BE49-F238E27FC236}">
                <a16:creationId xmlns:a16="http://schemas.microsoft.com/office/drawing/2014/main" id="{AB34C4D1-010A-5ABA-C7F9-79462C960987}"/>
              </a:ext>
            </a:extLst>
          </p:cNvPr>
          <p:cNvGrpSpPr>
            <a:grpSpLocks/>
          </p:cNvGrpSpPr>
          <p:nvPr/>
        </p:nvGrpSpPr>
        <p:grpSpPr bwMode="auto">
          <a:xfrm>
            <a:off x="439738" y="3214688"/>
            <a:ext cx="1744662" cy="1660525"/>
            <a:chOff x="624681" y="4572000"/>
            <a:chExt cx="2476500" cy="236220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60DFB2C-019C-11CE-AF95-C168CE457ED3}"/>
                </a:ext>
              </a:extLst>
            </p:cNvPr>
            <p:cNvSpPr/>
            <p:nvPr/>
          </p:nvSpPr>
          <p:spPr>
            <a:xfrm>
              <a:off x="624681" y="4572000"/>
              <a:ext cx="2476500" cy="23622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r>
                <a:rPr lang="en-US" sz="1100" b="1" dirty="0">
                  <a:solidFill>
                    <a:schemeClr val="tx1"/>
                  </a:solidFill>
                </a:rPr>
                <a:t>Node A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6F3D70E-4F7B-0FB5-BF40-09EB8C5A448C}"/>
                </a:ext>
              </a:extLst>
            </p:cNvPr>
            <p:cNvSpPr/>
            <p:nvPr/>
          </p:nvSpPr>
          <p:spPr>
            <a:xfrm>
              <a:off x="1652237" y="4723307"/>
              <a:ext cx="1295712" cy="60974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r>
                <a:rPr lang="en-US" sz="800" b="1" dirty="0"/>
                <a:t>Node Manager A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263335F8-1DE8-E310-4FB5-1B738F2AB878}"/>
                </a:ext>
              </a:extLst>
            </p:cNvPr>
            <p:cNvSpPr/>
            <p:nvPr/>
          </p:nvSpPr>
          <p:spPr>
            <a:xfrm>
              <a:off x="753125" y="5563401"/>
              <a:ext cx="1018543" cy="12149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r>
                <a:rPr lang="en-US" sz="800" b="1" dirty="0">
                  <a:solidFill>
                    <a:schemeClr val="tx1"/>
                  </a:solidFill>
                </a:rPr>
                <a:t>Application Master 1</a:t>
              </a:r>
            </a:p>
          </p:txBody>
        </p:sp>
      </p:grpSp>
      <p:grpSp>
        <p:nvGrpSpPr>
          <p:cNvPr id="54277" name="Group 85">
            <a:extLst>
              <a:ext uri="{FF2B5EF4-FFF2-40B4-BE49-F238E27FC236}">
                <a16:creationId xmlns:a16="http://schemas.microsoft.com/office/drawing/2014/main" id="{F2745B6E-3ADB-8550-E0CA-F9B4CF071032}"/>
              </a:ext>
            </a:extLst>
          </p:cNvPr>
          <p:cNvGrpSpPr>
            <a:grpSpLocks/>
          </p:cNvGrpSpPr>
          <p:nvPr/>
        </p:nvGrpSpPr>
        <p:grpSpPr bwMode="auto">
          <a:xfrm>
            <a:off x="2655888" y="3214688"/>
            <a:ext cx="1743075" cy="1660525"/>
            <a:chOff x="3770862" y="4572000"/>
            <a:chExt cx="2476500" cy="236220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F655B4D-1FB8-3022-6E6B-F4E515D33F69}"/>
                </a:ext>
              </a:extLst>
            </p:cNvPr>
            <p:cNvSpPr/>
            <p:nvPr/>
          </p:nvSpPr>
          <p:spPr>
            <a:xfrm>
              <a:off x="3770862" y="4572000"/>
              <a:ext cx="2476500" cy="23622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r>
                <a:rPr lang="en-US" sz="1100" b="1" dirty="0">
                  <a:solidFill>
                    <a:schemeClr val="tx1"/>
                  </a:solidFill>
                </a:rPr>
                <a:t>Node B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257AA55-0ED9-6C0E-5743-A386EA4DC240}"/>
                </a:ext>
              </a:extLst>
            </p:cNvPr>
            <p:cNvSpPr/>
            <p:nvPr/>
          </p:nvSpPr>
          <p:spPr>
            <a:xfrm>
              <a:off x="4815141" y="4723307"/>
              <a:ext cx="1296893" cy="60974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r>
                <a:rPr lang="en-US" sz="800" b="1" dirty="0"/>
                <a:t>Node Manager B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FDA3A387-F1CC-20B6-AABF-5CB2BE7DE92B}"/>
                </a:ext>
              </a:extLst>
            </p:cNvPr>
            <p:cNvSpPr/>
            <p:nvPr/>
          </p:nvSpPr>
          <p:spPr>
            <a:xfrm>
              <a:off x="3917466" y="5563401"/>
              <a:ext cx="1017215" cy="12149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r>
                <a:rPr lang="en-US" sz="800" b="1" dirty="0">
                  <a:solidFill>
                    <a:schemeClr val="tx1"/>
                  </a:solidFill>
                </a:rPr>
                <a:t>Application Master 2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D983799-20E5-393C-1FAC-F8456186F34C}"/>
                </a:ext>
              </a:extLst>
            </p:cNvPr>
            <p:cNvSpPr/>
            <p:nvPr/>
          </p:nvSpPr>
          <p:spPr>
            <a:xfrm>
              <a:off x="5094819" y="5563401"/>
              <a:ext cx="1017215" cy="1214975"/>
            </a:xfrm>
            <a:prstGeom prst="rect">
              <a:avLst/>
            </a:prstGeom>
            <a:ln>
              <a:prstDash val="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eaLnBrk="1" hangingPunct="1">
                <a:defRPr/>
              </a:pPr>
              <a:r>
                <a:rPr lang="en-US" sz="800" b="1" dirty="0">
                  <a:solidFill>
                    <a:schemeClr val="tx1"/>
                  </a:solidFill>
                </a:rPr>
                <a:t>Task (App2)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163A3996-17EF-AAB1-7154-807BECF5174A}"/>
              </a:ext>
            </a:extLst>
          </p:cNvPr>
          <p:cNvGrpSpPr>
            <a:grpSpLocks/>
          </p:cNvGrpSpPr>
          <p:nvPr/>
        </p:nvGrpSpPr>
        <p:grpSpPr bwMode="auto">
          <a:xfrm>
            <a:off x="2908300" y="2732088"/>
            <a:ext cx="1497013" cy="590550"/>
            <a:chOff x="4129881" y="3886200"/>
            <a:chExt cx="2125656" cy="838200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0D998011-176C-528B-1D78-5EDF813C9920}"/>
                </a:ext>
              </a:extLst>
            </p:cNvPr>
            <p:cNvCxnSpPr/>
            <p:nvPr/>
          </p:nvCxnSpPr>
          <p:spPr>
            <a:xfrm flipH="1" flipV="1">
              <a:off x="4129881" y="3886200"/>
              <a:ext cx="685259" cy="83820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291" name="TextBox 54">
              <a:extLst>
                <a:ext uri="{FF2B5EF4-FFF2-40B4-BE49-F238E27FC236}">
                  <a16:creationId xmlns:a16="http://schemas.microsoft.com/office/drawing/2014/main" id="{A189F6CA-775D-F8C6-6D90-7D2B39F3C2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8481" y="4114800"/>
              <a:ext cx="1897056" cy="30640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>
                  <a:solidFill>
                    <a:schemeClr val="accent1"/>
                  </a:solidFill>
                </a:rPr>
                <a:t>2. Container Completed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2FD0BFF0-FC47-E117-A6CF-9359BD67A45E}"/>
              </a:ext>
            </a:extLst>
          </p:cNvPr>
          <p:cNvGrpSpPr>
            <a:grpSpLocks/>
          </p:cNvGrpSpPr>
          <p:nvPr/>
        </p:nvGrpSpPr>
        <p:grpSpPr bwMode="auto">
          <a:xfrm>
            <a:off x="439738" y="2732088"/>
            <a:ext cx="1073150" cy="1152525"/>
            <a:chOff x="624681" y="3886200"/>
            <a:chExt cx="1524000" cy="1638302"/>
          </a:xfrm>
        </p:grpSpPr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116C75D9-F414-ACEB-E19A-DDA0E44FB897}"/>
                </a:ext>
              </a:extLst>
            </p:cNvPr>
            <p:cNvCxnSpPr/>
            <p:nvPr/>
          </p:nvCxnSpPr>
          <p:spPr>
            <a:xfrm flipV="1">
              <a:off x="929029" y="3886200"/>
              <a:ext cx="1219652" cy="1638302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289" name="TextBox 64">
              <a:extLst>
                <a:ext uri="{FF2B5EF4-FFF2-40B4-BE49-F238E27FC236}">
                  <a16:creationId xmlns:a16="http://schemas.microsoft.com/office/drawing/2014/main" id="{609BD423-5757-B339-1001-95AB4A01BB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681" y="4038600"/>
              <a:ext cx="1219200" cy="48149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>
                  <a:solidFill>
                    <a:schemeClr val="accent1"/>
                  </a:solidFill>
                </a:rPr>
                <a:t>1. Need container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FA103FD-449C-80D9-23E8-CA6D247605D1}"/>
              </a:ext>
            </a:extLst>
          </p:cNvPr>
          <p:cNvGrpSpPr>
            <a:grpSpLocks/>
          </p:cNvGrpSpPr>
          <p:nvPr/>
        </p:nvGrpSpPr>
        <p:grpSpPr bwMode="auto">
          <a:xfrm>
            <a:off x="1030288" y="2732088"/>
            <a:ext cx="1873250" cy="1179512"/>
            <a:chOff x="1462881" y="3886200"/>
            <a:chExt cx="2659056" cy="1676400"/>
          </a:xfrm>
        </p:grpSpPr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74A6A4B6-9649-9BE6-AA61-3F9CF24ECB40}"/>
                </a:ext>
              </a:extLst>
            </p:cNvPr>
            <p:cNvCxnSpPr/>
            <p:nvPr/>
          </p:nvCxnSpPr>
          <p:spPr>
            <a:xfrm flipH="1">
              <a:off x="1462881" y="3886200"/>
              <a:ext cx="1142492" cy="167640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287" name="TextBox 71">
              <a:extLst>
                <a:ext uri="{FF2B5EF4-FFF2-40B4-BE49-F238E27FC236}">
                  <a16:creationId xmlns:a16="http://schemas.microsoft.com/office/drawing/2014/main" id="{A1A4AC67-FD38-FBD7-7E35-BEC08F8184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4881" y="4218801"/>
              <a:ext cx="1897056" cy="30640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>
                  <a:solidFill>
                    <a:schemeClr val="accent1"/>
                  </a:solidFill>
                </a:rPr>
                <a:t>3. Container on Node B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A805184A-7CFC-5460-37B5-1A50D52A2406}"/>
              </a:ext>
            </a:extLst>
          </p:cNvPr>
          <p:cNvGrpSpPr>
            <a:grpSpLocks/>
          </p:cNvGrpSpPr>
          <p:nvPr/>
        </p:nvGrpSpPr>
        <p:grpSpPr bwMode="auto">
          <a:xfrm>
            <a:off x="1246188" y="3643313"/>
            <a:ext cx="2144712" cy="695325"/>
            <a:chOff x="1770611" y="5181600"/>
            <a:chExt cx="3045070" cy="989135"/>
          </a:xfrm>
        </p:grpSpPr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073295CD-CC81-C805-DA06-C6304B316364}"/>
                </a:ext>
              </a:extLst>
            </p:cNvPr>
            <p:cNvCxnSpPr>
              <a:stCxn id="42" idx="3"/>
            </p:cNvCxnSpPr>
            <p:nvPr/>
          </p:nvCxnSpPr>
          <p:spPr>
            <a:xfrm flipV="1">
              <a:off x="1770611" y="5181600"/>
              <a:ext cx="3045070" cy="989135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285" name="TextBox 81">
              <a:extLst>
                <a:ext uri="{FF2B5EF4-FFF2-40B4-BE49-F238E27FC236}">
                  <a16:creationId xmlns:a16="http://schemas.microsoft.com/office/drawing/2014/main" id="{09DAA743-AC23-92F1-9EF8-A569121D27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6280" y="5791200"/>
              <a:ext cx="1897057" cy="30640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800" b="1">
                  <a:solidFill>
                    <a:schemeClr val="accent1"/>
                  </a:solidFill>
                </a:rPr>
                <a:t>4. Start task, please!</a:t>
              </a: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582C1D65-DF2F-BD77-EA5A-DE05796FF26C}"/>
              </a:ext>
            </a:extLst>
          </p:cNvPr>
          <p:cNvSpPr txBox="1"/>
          <p:nvPr/>
        </p:nvSpPr>
        <p:spPr>
          <a:xfrm>
            <a:off x="3767138" y="1500188"/>
            <a:ext cx="2384425" cy="1173162"/>
          </a:xfrm>
          <a:prstGeom prst="rect">
            <a:avLst/>
          </a:prstGeom>
          <a:noFill/>
        </p:spPr>
        <p:txBody>
          <a:bodyPr wrap="none" lIns="64355" tIns="32178" rIns="64355" bIns="32178">
            <a:spAutoFit/>
          </a:bodyPr>
          <a:lstStyle/>
          <a:p>
            <a:pPr eaLnBrk="1" hangingPunct="1">
              <a:defRPr/>
            </a:pPr>
            <a:r>
              <a:rPr lang="en-US" i="1" dirty="0">
                <a:latin typeface="Times New Roman" charset="0"/>
                <a:ea typeface="ＭＳ Ｐゴシック" charset="0"/>
                <a:cs typeface="ＭＳ Ｐゴシック" charset="0"/>
              </a:rPr>
              <a:t>In this figure</a:t>
            </a:r>
          </a:p>
          <a:p>
            <a:pPr marL="321777" indent="-321777" eaLnBrk="1" hangingPunct="1">
              <a:buFont typeface="Arial"/>
              <a:buChar char="•"/>
              <a:defRPr/>
            </a:pPr>
            <a:r>
              <a:rPr lang="en-US" i="1" dirty="0">
                <a:latin typeface="Times New Roman" charset="0"/>
                <a:ea typeface="ＭＳ Ｐゴシック" charset="0"/>
                <a:cs typeface="ＭＳ Ｐゴシック" charset="0"/>
              </a:rPr>
              <a:t>2 servers (A, B)</a:t>
            </a:r>
          </a:p>
          <a:p>
            <a:pPr marL="321777" indent="-321777" eaLnBrk="1" hangingPunct="1">
              <a:buFont typeface="Arial"/>
              <a:buChar char="•"/>
              <a:defRPr/>
            </a:pPr>
            <a:r>
              <a:rPr lang="en-US" i="1" dirty="0">
                <a:latin typeface="Times New Roman" charset="0"/>
                <a:ea typeface="ＭＳ Ｐゴシック" charset="0"/>
                <a:cs typeface="ＭＳ Ｐゴシック" charset="0"/>
              </a:rPr>
              <a:t>2 jobs (1, 2)</a:t>
            </a:r>
          </a:p>
        </p:txBody>
      </p:sp>
      <p:sp>
        <p:nvSpPr>
          <p:cNvPr id="54283" name="Slide Number Placeholder 1">
            <a:extLst>
              <a:ext uri="{FF2B5EF4-FFF2-40B4-BE49-F238E27FC236}">
                <a16:creationId xmlns:a16="http://schemas.microsoft.com/office/drawing/2014/main" id="{94EB4DAD-F692-0B73-B5CE-75AF419E5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77DAADC-300A-49F6-ADD3-314FB76C47A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>
            <a:extLst>
              <a:ext uri="{FF2B5EF4-FFF2-40B4-BE49-F238E27FC236}">
                <a16:creationId xmlns:a16="http://schemas.microsoft.com/office/drawing/2014/main" id="{23ECAE31-211A-A404-C9DA-A916A5B24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Fault Tolerance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E6034-7644-60B0-CC24-4B4ADF6B6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42950"/>
            <a:ext cx="7162800" cy="3424238"/>
          </a:xfrm>
        </p:spPr>
        <p:txBody>
          <a:bodyPr>
            <a:noAutofit/>
          </a:bodyPr>
          <a:lstStyle/>
          <a:p>
            <a:pPr marL="341232" indent="-341232" defTabSz="457092">
              <a:spcBef>
                <a:spcPts val="700"/>
              </a:spcBef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000" dirty="0">
                <a:ea typeface="ＭＳ Ｐゴシック" charset="0"/>
              </a:rPr>
              <a:t>Server Failure</a:t>
            </a:r>
          </a:p>
          <a:p>
            <a:pPr marL="741189" lvl="1" indent="-284097" defTabSz="457092">
              <a:spcBef>
                <a:spcPts val="600"/>
              </a:spcBef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800" dirty="0">
                <a:ea typeface="ＭＳ Ｐゴシック" charset="0"/>
              </a:rPr>
              <a:t>NM heartbeats to RM</a:t>
            </a:r>
          </a:p>
          <a:p>
            <a:pPr marL="1141145" lvl="2" indent="-284097" defTabSz="457092">
              <a:spcBef>
                <a:spcPts val="600"/>
              </a:spcBef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800" dirty="0">
                <a:ea typeface="ＭＳ Ｐゴシック" charset="0"/>
              </a:rPr>
              <a:t>If server fails: RM times out waiting for next heartbeat, RM lets all affected AMs know, and AMs take appropriate action</a:t>
            </a:r>
          </a:p>
          <a:p>
            <a:pPr marL="741189" lvl="1" indent="-284097" defTabSz="457092">
              <a:spcBef>
                <a:spcPts val="600"/>
              </a:spcBef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800" dirty="0">
                <a:ea typeface="ＭＳ Ｐゴシック" charset="0"/>
              </a:rPr>
              <a:t>NM keeps track of each task running at its server</a:t>
            </a:r>
          </a:p>
          <a:p>
            <a:pPr lvl="2" defTabSz="457092">
              <a:spcBef>
                <a:spcPts val="500"/>
              </a:spcBef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600" dirty="0">
                <a:ea typeface="ＭＳ Ｐゴシック" charset="0"/>
              </a:rPr>
              <a:t>If task fails while in-progress, mark the task as idle and restart it</a:t>
            </a:r>
            <a:endParaRPr lang="en-GB" sz="1600" i="1" dirty="0">
              <a:ea typeface="ＭＳ Ｐゴシック" charset="0"/>
            </a:endParaRPr>
          </a:p>
          <a:p>
            <a:pPr marL="741189" lvl="1" indent="-284097" defTabSz="457092">
              <a:spcBef>
                <a:spcPts val="600"/>
              </a:spcBef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800" dirty="0">
                <a:ea typeface="ＭＳ Ｐゴシック" charset="0"/>
              </a:rPr>
              <a:t>AM heartbeats to RM</a:t>
            </a:r>
          </a:p>
          <a:p>
            <a:pPr marL="1141145" lvl="2" indent="-284097" defTabSz="457092">
              <a:spcBef>
                <a:spcPts val="600"/>
              </a:spcBef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800" dirty="0">
                <a:ea typeface="ＭＳ Ｐゴシック" charset="0"/>
              </a:rPr>
              <a:t>On failure, RM restarts AM, which then syncs it up with its running tasks</a:t>
            </a:r>
          </a:p>
          <a:p>
            <a:pPr marL="341232" indent="-341232" defTabSz="457092">
              <a:spcBef>
                <a:spcPts val="700"/>
              </a:spcBef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000" dirty="0">
                <a:ea typeface="ＭＳ Ｐゴシック" charset="0"/>
              </a:rPr>
              <a:t>RM Failure</a:t>
            </a:r>
          </a:p>
          <a:p>
            <a:pPr marL="741189" lvl="1" indent="-284097" defTabSz="457092">
              <a:spcBef>
                <a:spcPts val="600"/>
              </a:spcBef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800" dirty="0">
                <a:ea typeface="ＭＳ Ｐゴシック" charset="0"/>
              </a:rPr>
              <a:t>Use old checkpoints and bring up secondary RM</a:t>
            </a:r>
          </a:p>
          <a:p>
            <a:pPr marL="341233" indent="-284097" defTabSz="457092">
              <a:spcBef>
                <a:spcPts val="600"/>
              </a:spcBef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800" dirty="0">
                <a:ea typeface="ＭＳ Ｐゴシック" charset="0"/>
              </a:rPr>
              <a:t>Heartbeats also used to piggyback container requests</a:t>
            </a:r>
          </a:p>
          <a:p>
            <a:pPr marL="741189" lvl="1" indent="-284097" defTabSz="457092">
              <a:spcBef>
                <a:spcPts val="600"/>
              </a:spcBef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1800" dirty="0">
                <a:ea typeface="ＭＳ Ｐゴシック" charset="0"/>
              </a:rPr>
              <a:t>Avoids extra messages</a:t>
            </a:r>
          </a:p>
          <a:p>
            <a:pPr marL="741189" lvl="1" indent="-284097" defTabSz="457092">
              <a:spcBef>
                <a:spcPts val="600"/>
              </a:spcBef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endParaRPr lang="en-GB" sz="1800" dirty="0">
              <a:ea typeface="ＭＳ Ｐゴシック" charset="0"/>
            </a:endParaRPr>
          </a:p>
          <a:p>
            <a:pPr marL="341232" indent="-341232" defTabSz="457092">
              <a:spcBef>
                <a:spcPts val="600"/>
              </a:spcBef>
              <a:buFont typeface="Arial" charset="0"/>
              <a:buNone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endParaRPr lang="en-GB" sz="1800" dirty="0"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sz="1600" dirty="0">
              <a:ea typeface="ＭＳ Ｐゴシック" charset="0"/>
            </a:endParaRPr>
          </a:p>
        </p:txBody>
      </p:sp>
      <p:sp>
        <p:nvSpPr>
          <p:cNvPr id="56323" name="Slide Number Placeholder 1">
            <a:extLst>
              <a:ext uri="{FF2B5EF4-FFF2-40B4-BE49-F238E27FC236}">
                <a16:creationId xmlns:a16="http://schemas.microsoft.com/office/drawing/2014/main" id="{08A743E9-A725-01C7-7A59-507C251CB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6207CB-AB4E-4C43-8C81-FDF2627D8878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>
            <a:extLst>
              <a:ext uri="{FF2B5EF4-FFF2-40B4-BE49-F238E27FC236}">
                <a16:creationId xmlns:a16="http://schemas.microsoft.com/office/drawing/2014/main" id="{4B031D82-7E7D-0CF5-24FD-10E734282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Slow Servers</a:t>
            </a:r>
          </a:p>
        </p:txBody>
      </p:sp>
      <p:sp>
        <p:nvSpPr>
          <p:cNvPr id="57346" name="Content Placeholder 2">
            <a:extLst>
              <a:ext uri="{FF2B5EF4-FFF2-40B4-BE49-F238E27FC236}">
                <a16:creationId xmlns:a16="http://schemas.microsoft.com/office/drawing/2014/main" id="{8925874A-35DC-5B8B-660F-53DC3FF8E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>
                <a:latin typeface="Times New Roman" panose="02020603050405020304" pitchFamily="18" charset="0"/>
              </a:rPr>
              <a:t>Slow tasks are called </a:t>
            </a:r>
            <a:r>
              <a:rPr lang="en-US" altLang="en-US" sz="2200">
                <a:solidFill>
                  <a:srgbClr val="FF0000"/>
                </a:solidFill>
                <a:latin typeface="Times New Roman" panose="02020603050405020304" pitchFamily="18" charset="0"/>
              </a:rPr>
              <a:t>Stragglers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200">
              <a:latin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The slowest task slows the entire job down (why?)</a:t>
            </a:r>
          </a:p>
          <a:p>
            <a:pPr marL="0" indent="0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Due to Bad Disk, Network Bandwidth, CPU, or Memory</a:t>
            </a:r>
          </a:p>
          <a:p>
            <a:pPr marL="0" indent="0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Keep track of “progress” of each task (% done)</a:t>
            </a:r>
          </a:p>
          <a:p>
            <a:pPr marL="0" indent="0">
              <a:lnSpc>
                <a:spcPct val="80000"/>
              </a:lnSpc>
            </a:pPr>
            <a:r>
              <a:rPr lang="en-US" altLang="en-US" sz="2200">
                <a:latin typeface="Times New Roman" panose="02020603050405020304" pitchFamily="18" charset="0"/>
              </a:rPr>
              <a:t>Perform proactive backup (replicated) execution of some straggler tasks</a:t>
            </a:r>
          </a:p>
          <a:p>
            <a:pPr lvl="1">
              <a:lnSpc>
                <a:spcPct val="80000"/>
              </a:lnSpc>
            </a:pPr>
            <a:r>
              <a:rPr lang="en-US" altLang="en-US" sz="1900">
                <a:latin typeface="Times New Roman" panose="02020603050405020304" pitchFamily="18" charset="0"/>
              </a:rPr>
              <a:t>A task considered done when its first replica complete (other replicas can then be killed) </a:t>
            </a:r>
          </a:p>
          <a:p>
            <a:pPr lvl="1">
              <a:lnSpc>
                <a:spcPct val="80000"/>
              </a:lnSpc>
            </a:pPr>
            <a:r>
              <a:rPr lang="en-US" altLang="en-US" sz="1900">
                <a:latin typeface="Times New Roman" panose="02020603050405020304" pitchFamily="18" charset="0"/>
              </a:rPr>
              <a:t>Approach called </a:t>
            </a:r>
            <a:r>
              <a:rPr lang="en-US" altLang="en-US" sz="1900">
                <a:solidFill>
                  <a:srgbClr val="008000"/>
                </a:solidFill>
                <a:latin typeface="Times New Roman" panose="02020603050405020304" pitchFamily="18" charset="0"/>
              </a:rPr>
              <a:t>Speculative Execution</a:t>
            </a:r>
            <a:r>
              <a:rPr lang="en-US" altLang="en-US" sz="1900">
                <a:solidFill>
                  <a:schemeClr val="accent2"/>
                </a:solidFill>
                <a:latin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80000"/>
              </a:lnSpc>
            </a:pPr>
            <a:endParaRPr lang="en-US" altLang="en-US" sz="2200">
              <a:latin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</a:pPr>
            <a:endParaRPr lang="en-US" altLang="en-US" sz="2200">
              <a:latin typeface="Times New Roman" panose="02020603050405020304" pitchFamily="18" charset="0"/>
            </a:endParaRPr>
          </a:p>
        </p:txBody>
      </p:sp>
      <p:sp>
        <p:nvSpPr>
          <p:cNvPr id="58371" name="Slide Number Placeholder 1">
            <a:extLst>
              <a:ext uri="{FF2B5EF4-FFF2-40B4-BE49-F238E27FC236}">
                <a16:creationId xmlns:a16="http://schemas.microsoft.com/office/drawing/2014/main" id="{DC62866F-CB18-F5BF-08D9-5C46D8212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4799CB-1681-48A1-9876-9B599DA5FF8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FBA647-EED0-EEC8-E9C2-4E4E2D79E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1733550"/>
            <a:ext cx="19716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3366FF"/>
                </a:solidFill>
              </a:rPr>
              <a:t>Barrier at the end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3366FF"/>
                </a:solidFill>
              </a:rPr>
              <a:t>of Map phase!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>
            <a:extLst>
              <a:ext uri="{FF2B5EF4-FFF2-40B4-BE49-F238E27FC236}">
                <a16:creationId xmlns:a16="http://schemas.microsoft.com/office/drawing/2014/main" id="{358873BB-262C-9C27-B414-97E08B617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Locality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CAF6D-CB61-8DB0-A872-075955CA3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1232" indent="-341232" defTabSz="457092"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800" dirty="0">
                <a:ea typeface="ＭＳ Ｐゴシック" charset="0"/>
              </a:rPr>
              <a:t>Locality</a:t>
            </a:r>
          </a:p>
          <a:p>
            <a:pPr marL="741189" lvl="1" indent="-284097" defTabSz="457092"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400" dirty="0">
                <a:ea typeface="ＭＳ Ｐゴシック" charset="0"/>
              </a:rPr>
              <a:t>Since cloud has hierarchical topology (e.g., racks)</a:t>
            </a:r>
          </a:p>
          <a:p>
            <a:pPr marL="741189" lvl="1" indent="-284097" defTabSz="457092"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400" dirty="0">
                <a:ea typeface="ＭＳ Ｐゴシック" charset="0"/>
              </a:rPr>
              <a:t>For server-fault-tolerance, GFS/HDFS stores 3 replicas of each of the chunks (e.g., 64 MB in size)</a:t>
            </a:r>
          </a:p>
          <a:p>
            <a:pPr lvl="2" defTabSz="457092"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000" dirty="0">
                <a:ea typeface="ＭＳ Ｐゴシック" charset="0"/>
              </a:rPr>
              <a:t>For rack-fault-tolerance, on different racks, e.g., 2 on a rack, 1 on a different rack</a:t>
            </a:r>
          </a:p>
          <a:p>
            <a:pPr marL="741189" lvl="1" indent="-284097" defTabSz="457092"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400" dirty="0" err="1">
                <a:ea typeface="ＭＳ Ｐゴシック" charset="0"/>
              </a:rPr>
              <a:t>Mapreduce</a:t>
            </a:r>
            <a:r>
              <a:rPr lang="en-GB" sz="2400" dirty="0">
                <a:ea typeface="ＭＳ Ｐゴシック" charset="0"/>
              </a:rPr>
              <a:t> attempts to schedule a map task on </a:t>
            </a:r>
          </a:p>
          <a:p>
            <a:pPr marL="1371600" lvl="2" indent="-457200" defTabSz="457092">
              <a:buFont typeface="+mj-lt"/>
              <a:buAutoNum type="arabicPeriod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dirty="0">
                <a:ea typeface="ＭＳ Ｐゴシック" charset="0"/>
              </a:rPr>
              <a:t>a machine that contains a replica of corresponding input data, or failing that,</a:t>
            </a:r>
          </a:p>
          <a:p>
            <a:pPr marL="1371600" lvl="2" indent="-457200" defTabSz="457092">
              <a:buFont typeface="+mj-lt"/>
              <a:buAutoNum type="arabicPeriod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dirty="0">
                <a:ea typeface="ＭＳ Ｐゴシック" charset="0"/>
              </a:rPr>
              <a:t>on the same rack as a machine containing the input, or failing that,</a:t>
            </a:r>
          </a:p>
          <a:p>
            <a:pPr marL="1371600" lvl="2" indent="-457200" defTabSz="457092">
              <a:buFont typeface="+mj-lt"/>
              <a:buAutoNum type="arabicPeriod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dirty="0">
                <a:ea typeface="ＭＳ Ｐゴシック" charset="0"/>
              </a:rPr>
              <a:t>Anywhere</a:t>
            </a:r>
          </a:p>
          <a:p>
            <a:pPr marL="971550" lvl="1" indent="-457200" defTabSz="457092">
              <a:buFont typeface="Arial" charset="0"/>
              <a:buChar char="–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600" dirty="0">
                <a:ea typeface="ＭＳ Ｐゴシック" charset="0"/>
              </a:rPr>
              <a:t>Note: The 2-1 split of replicas is intended to reduce bandwidth when writing file. </a:t>
            </a:r>
          </a:p>
          <a:p>
            <a:pPr marL="1371600" lvl="2" indent="-457200" defTabSz="457092"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r>
              <a:rPr lang="en-GB" sz="2300" dirty="0">
                <a:ea typeface="ＭＳ Ｐゴシック" charset="0"/>
              </a:rPr>
              <a:t>Using more racks does not affect overall </a:t>
            </a:r>
            <a:r>
              <a:rPr lang="en-GB" sz="2300" dirty="0" err="1">
                <a:ea typeface="ＭＳ Ｐゴシック" charset="0"/>
              </a:rPr>
              <a:t>Mapreduce</a:t>
            </a:r>
            <a:r>
              <a:rPr lang="en-GB" sz="2300" dirty="0">
                <a:ea typeface="ＭＳ Ｐゴシック" charset="0"/>
              </a:rPr>
              <a:t> scheduling performance</a:t>
            </a:r>
          </a:p>
          <a:p>
            <a:pPr lvl="2" defTabSz="457092">
              <a:buFont typeface="Arial" charset="0"/>
              <a:buChar char="•"/>
              <a:tabLst>
                <a:tab pos="911011" algn="l"/>
                <a:tab pos="1825194" algn="l"/>
                <a:tab pos="2739379" algn="l"/>
                <a:tab pos="3653562" algn="l"/>
                <a:tab pos="4567746" algn="l"/>
                <a:tab pos="5481931" algn="l"/>
                <a:tab pos="6396115" algn="l"/>
                <a:tab pos="7310298" algn="l"/>
                <a:tab pos="8224483" algn="l"/>
                <a:tab pos="9138666" algn="l"/>
                <a:tab pos="10052850" algn="l"/>
              </a:tabLst>
              <a:defRPr/>
            </a:pPr>
            <a:endParaRPr lang="en-GB" sz="2000" dirty="0"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ＭＳ Ｐゴシック" charset="0"/>
            </a:endParaRPr>
          </a:p>
        </p:txBody>
      </p:sp>
      <p:sp>
        <p:nvSpPr>
          <p:cNvPr id="60419" name="Slide Number Placeholder 1">
            <a:extLst>
              <a:ext uri="{FF2B5EF4-FFF2-40B4-BE49-F238E27FC236}">
                <a16:creationId xmlns:a16="http://schemas.microsoft.com/office/drawing/2014/main" id="{0813F7E9-277E-B6EA-AD30-CB2EFB1BC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1B0922D-9881-4CF2-ABE5-C4F920B6DA81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>
            <a:extLst>
              <a:ext uri="{FF2B5EF4-FFF2-40B4-BE49-F238E27FC236}">
                <a16:creationId xmlns:a16="http://schemas.microsoft.com/office/drawing/2014/main" id="{469E1333-6ACF-3434-BF69-3921C7A42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That was Hadoop 2.x…</a:t>
            </a:r>
          </a:p>
        </p:txBody>
      </p:sp>
      <p:sp>
        <p:nvSpPr>
          <p:cNvPr id="61442" name="Content Placeholder 2">
            <a:extLst>
              <a:ext uri="{FF2B5EF4-FFF2-40B4-BE49-F238E27FC236}">
                <a16:creationId xmlns:a16="http://schemas.microsoft.com/office/drawing/2014/main" id="{21E78D18-2A61-83D2-CC37-70D9FD4885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>
                <a:latin typeface="Times New Roman" panose="02020603050405020304" pitchFamily="18" charset="0"/>
              </a:rPr>
              <a:t>Hadoop 3.x (new!) over Hadoop 2.x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Dockers instead of container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Erasure coding instead of 3-way replication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Multiple Namenodes instead of one (name resolution)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GPU support (for machine learning)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Intra-node disk balancing (for repurposed disks)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Intra-queue preemption in addition to inter-queue</a:t>
            </a:r>
          </a:p>
          <a:p>
            <a:pPr lvl="1"/>
            <a:r>
              <a:rPr lang="en-US" altLang="en-US" sz="1800" i="1">
                <a:latin typeface="Times New Roman" panose="02020603050405020304" pitchFamily="18" charset="0"/>
              </a:rPr>
              <a:t>(From </a:t>
            </a:r>
            <a:r>
              <a:rPr lang="en-US" altLang="en-US" sz="1800" i="1">
                <a:latin typeface="Times New Roman" panose="02020603050405020304" pitchFamily="18" charset="0"/>
                <a:hlinkClick r:id="rId2"/>
              </a:rPr>
              <a:t>https://hortonworks.com/blog/hadoop-3-adds-value-hadoop-2/</a:t>
            </a:r>
            <a:r>
              <a:rPr lang="en-US" altLang="en-US" sz="1800" i="1">
                <a:latin typeface="Times New Roman" panose="02020603050405020304" pitchFamily="18" charset="0"/>
              </a:rPr>
              <a:t> (broken) and </a:t>
            </a:r>
            <a:r>
              <a:rPr lang="en-US" altLang="en-US" sz="1800" i="1">
                <a:latin typeface="Times New Roman" panose="02020603050405020304" pitchFamily="18" charset="0"/>
                <a:hlinkClick r:id="rId3"/>
              </a:rPr>
              <a:t>https://hadoop.apache.org/docs/r3.0.0/</a:t>
            </a:r>
            <a:r>
              <a:rPr lang="en-US" altLang="en-US" sz="1800" i="1">
                <a:latin typeface="Times New Roman" panose="02020603050405020304" pitchFamily="18" charset="0"/>
              </a:rPr>
              <a:t> )</a:t>
            </a:r>
          </a:p>
          <a:p>
            <a:pPr lvl="1"/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61443" name="Slide Number Placeholder 3">
            <a:extLst>
              <a:ext uri="{FF2B5EF4-FFF2-40B4-BE49-F238E27FC236}">
                <a16:creationId xmlns:a16="http://schemas.microsoft.com/office/drawing/2014/main" id="{1400D9C9-6456-A574-403B-FDB3345735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068F58B-C825-4F43-A6C2-7BE250871D2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>
            <a:extLst>
              <a:ext uri="{FF2B5EF4-FFF2-40B4-BE49-F238E27FC236}">
                <a16:creationId xmlns:a16="http://schemas.microsoft.com/office/drawing/2014/main" id="{E79D19D0-D63F-72B4-A6B8-46BD2E0B3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Mapreduce: Summary</a:t>
            </a:r>
          </a:p>
        </p:txBody>
      </p:sp>
      <p:sp>
        <p:nvSpPr>
          <p:cNvPr id="62466" name="Content Placeholder 2">
            <a:extLst>
              <a:ext uri="{FF2B5EF4-FFF2-40B4-BE49-F238E27FC236}">
                <a16:creationId xmlns:a16="http://schemas.microsoft.com/office/drawing/2014/main" id="{B83BAFB4-9F40-4E44-6712-CCB9419520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>
                <a:latin typeface="Times New Roman" panose="02020603050405020304" pitchFamily="18" charset="0"/>
              </a:rPr>
              <a:t>Mapreduce uses parallelization + aggregation to schedule applications across clusters</a:t>
            </a:r>
          </a:p>
          <a:p>
            <a:endParaRPr lang="en-US" altLang="en-US" sz="2800">
              <a:latin typeface="Times New Roman" panose="02020603050405020304" pitchFamily="18" charset="0"/>
            </a:endParaRPr>
          </a:p>
          <a:p>
            <a:r>
              <a:rPr lang="en-US" altLang="en-US" sz="2800">
                <a:latin typeface="Times New Roman" panose="02020603050405020304" pitchFamily="18" charset="0"/>
              </a:rPr>
              <a:t>Need to deal with failure</a:t>
            </a:r>
          </a:p>
          <a:p>
            <a:endParaRPr lang="en-US" altLang="en-US" sz="2800">
              <a:latin typeface="Times New Roman" panose="02020603050405020304" pitchFamily="18" charset="0"/>
            </a:endParaRPr>
          </a:p>
          <a:p>
            <a:r>
              <a:rPr lang="en-US" altLang="en-US" sz="2800">
                <a:latin typeface="Times New Roman" panose="02020603050405020304" pitchFamily="18" charset="0"/>
              </a:rPr>
              <a:t>Plenty of ongoing research work in scheduling and fault-tolerance for Mapreduce and Hadoop</a:t>
            </a:r>
          </a:p>
          <a:p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62467" name="Slide Number Placeholder 1">
            <a:extLst>
              <a:ext uri="{FF2B5EF4-FFF2-40B4-BE49-F238E27FC236}">
                <a16:creationId xmlns:a16="http://schemas.microsoft.com/office/drawing/2014/main" id="{6A9462EC-9F6A-2252-BD4D-445FF6EE7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1F43C7-F20B-4B4B-854E-19CC056E08D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>
            <a:extLst>
              <a:ext uri="{FF2B5EF4-FFF2-40B4-BE49-F238E27FC236}">
                <a16:creationId xmlns:a16="http://schemas.microsoft.com/office/drawing/2014/main" id="{B70362EE-ABFC-DF65-239A-421DB1AB8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Further MapReduce Exercises</a:t>
            </a:r>
          </a:p>
        </p:txBody>
      </p:sp>
      <p:sp>
        <p:nvSpPr>
          <p:cNvPr id="63490" name="Content Placeholder 2">
            <a:extLst>
              <a:ext uri="{FF2B5EF4-FFF2-40B4-BE49-F238E27FC236}">
                <a16:creationId xmlns:a16="http://schemas.microsoft.com/office/drawing/2014/main" id="{97E5EB02-E178-5A41-ECC2-D6070757A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3491" name="Slide Number Placeholder 3">
            <a:extLst>
              <a:ext uri="{FF2B5EF4-FFF2-40B4-BE49-F238E27FC236}">
                <a16:creationId xmlns:a16="http://schemas.microsoft.com/office/drawing/2014/main" id="{05E91C8C-BC85-D1C6-24DE-FFB5073878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D833611-EBFC-4857-A10C-53315496D84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>
            <a:extLst>
              <a:ext uri="{FF2B5EF4-FFF2-40B4-BE49-F238E27FC236}">
                <a16:creationId xmlns:a16="http://schemas.microsoft.com/office/drawing/2014/main" id="{EDEEB4B1-9911-025E-8FA5-C17AE4706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Exercise 1</a:t>
            </a:r>
          </a:p>
        </p:txBody>
      </p:sp>
      <p:sp>
        <p:nvSpPr>
          <p:cNvPr id="64514" name="Content Placeholder 2">
            <a:extLst>
              <a:ext uri="{FF2B5EF4-FFF2-40B4-BE49-F238E27FC236}">
                <a16:creationId xmlns:a16="http://schemas.microsoft.com/office/drawing/2014/main" id="{7E50D14F-DC48-C468-5F25-0185843748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1. (MapReduce) You are given a symmetric social network (like Facebook) where a is a friend of b implies that b is also a friend of a. The input is a dataset D (sharded) containing such pairs (a, b) – note that either a or b may be a lexicographically lower name. Pairs appear exactly once and are not repeated. </a:t>
            </a:r>
            <a:r>
              <a:rPr lang="en-US" altLang="en-US" sz="2000" b="1">
                <a:latin typeface="Times New Roman" panose="02020603050405020304" pitchFamily="18" charset="0"/>
              </a:rPr>
              <a:t>Find the last names of those users whose first name is “Ye” and who have at least 300 friends. You can assum full names are unique. </a:t>
            </a:r>
            <a:r>
              <a:rPr lang="en-US" altLang="en-US" sz="2000">
                <a:latin typeface="Times New Roman" panose="02020603050405020304" pitchFamily="18" charset="0"/>
              </a:rPr>
              <a:t>You can chain Mapreduces if you want (but only if you must, and even then, only the least number). You don’t need to write code – pseudocode is fine as long as it is understandable. Your pseudocode may assume the presence of appropriate primitives (e.g., “firstname(user_id)”, etc.). The Map function takes as input a tuple (key=a,value=b).</a:t>
            </a:r>
          </a:p>
        </p:txBody>
      </p:sp>
      <p:sp>
        <p:nvSpPr>
          <p:cNvPr id="64515" name="Slide Number Placeholder 3">
            <a:extLst>
              <a:ext uri="{FF2B5EF4-FFF2-40B4-BE49-F238E27FC236}">
                <a16:creationId xmlns:a16="http://schemas.microsoft.com/office/drawing/2014/main" id="{C513D128-DA94-8C03-9110-252E877CB0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79E1A60-11EB-44CA-889A-28B5409A1A0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>
            <a:extLst>
              <a:ext uri="{FF2B5EF4-FFF2-40B4-BE49-F238E27FC236}">
                <a16:creationId xmlns:a16="http://schemas.microsoft.com/office/drawing/2014/main" id="{D023E102-5E24-201A-9481-4F9A31858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latin typeface="Whitney-BlackSC" pitchFamily="1" charset="0"/>
            </a:endParaRPr>
          </a:p>
        </p:txBody>
      </p:sp>
      <p:sp>
        <p:nvSpPr>
          <p:cNvPr id="65538" name="Content Placeholder 2">
            <a:extLst>
              <a:ext uri="{FF2B5EF4-FFF2-40B4-BE49-F238E27FC236}">
                <a16:creationId xmlns:a16="http://schemas.microsoft.com/office/drawing/2014/main" id="{ADA95758-8D00-C11E-938B-141D54FA2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5539" name="Slide Number Placeholder 3">
            <a:extLst>
              <a:ext uri="{FF2B5EF4-FFF2-40B4-BE49-F238E27FC236}">
                <a16:creationId xmlns:a16="http://schemas.microsoft.com/office/drawing/2014/main" id="{DE3897D7-C995-A187-91CA-162DB7538E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11F5AB-D9F6-414E-A5D0-71582F0F88F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626E5-8BF8-BC10-EB9C-D71D08820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3D297-3D88-C127-0AA0-8061A360C9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defTabSz="455613">
              <a:lnSpc>
                <a:spcPct val="110000"/>
              </a:lnSpc>
              <a:buClr>
                <a:srgbClr val="C0504D"/>
              </a:buClr>
              <a:buNone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600" dirty="0">
                <a:latin typeface="Times New Roman" panose="02020603050405020304" pitchFamily="18" charset="0"/>
              </a:rPr>
              <a:t>Let’s consider a sample application: </a:t>
            </a:r>
            <a:r>
              <a:rPr lang="en-GB" altLang="en-US" sz="1600" dirty="0">
                <a:solidFill>
                  <a:schemeClr val="accent2"/>
                </a:solidFill>
                <a:latin typeface="Times New Roman" panose="02020603050405020304" pitchFamily="18" charset="0"/>
              </a:rPr>
              <a:t>Wordcount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GB" altLang="en-US" sz="1600" dirty="0">
              <a:latin typeface="Times New Roman" panose="02020603050405020304" pitchFamily="18" charset="0"/>
            </a:endParaRP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600" dirty="0">
                <a:latin typeface="Times New Roman" panose="02020603050405020304" pitchFamily="18" charset="0"/>
              </a:rPr>
              <a:t>You are given a </a:t>
            </a:r>
            <a:r>
              <a:rPr lang="en-GB" altLang="en-US" sz="1600" u="sng" dirty="0">
                <a:latin typeface="Times New Roman" panose="02020603050405020304" pitchFamily="18" charset="0"/>
              </a:rPr>
              <a:t>huge</a:t>
            </a:r>
            <a:r>
              <a:rPr lang="en-GB" altLang="en-US" sz="1600" dirty="0">
                <a:latin typeface="Times New Roman" panose="02020603050405020304" pitchFamily="18" charset="0"/>
              </a:rPr>
              <a:t> dataset (e.g., Wikipedia dump or all of Shakespeare’s works) </a:t>
            </a:r>
          </a:p>
          <a:p>
            <a:pPr marL="739775" lvl="1" indent="-282575" defTabSz="455613">
              <a:lnSpc>
                <a:spcPct val="110000"/>
              </a:lnSpc>
              <a:buClr>
                <a:srgbClr val="C0504D"/>
              </a:buClr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GB" altLang="en-US" sz="1600" dirty="0">
                <a:latin typeface="Times New Roman" panose="02020603050405020304" pitchFamily="18" charset="0"/>
              </a:rPr>
              <a:t>And asked to list the count for each of the words in each of the documents therein</a:t>
            </a:r>
            <a:endParaRPr lang="en-GB" altLang="en-US" sz="1600" dirty="0">
              <a:solidFill>
                <a:schemeClr val="accent2"/>
              </a:solidFill>
              <a:latin typeface="Times New Roman" panose="02020603050405020304" pitchFamily="18" charset="0"/>
            </a:endParaRPr>
          </a:p>
          <a:p>
            <a:endParaRPr lang="en-US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62178F-FD95-9956-D80F-1BFA686FC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FB9B60-35BA-4F14-86CD-A247131F7673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56983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>
            <a:extLst>
              <a:ext uri="{FF2B5EF4-FFF2-40B4-BE49-F238E27FC236}">
                <a16:creationId xmlns:a16="http://schemas.microsoft.com/office/drawing/2014/main" id="{AF08AA77-26C6-A076-5F31-76E74665A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latin typeface="Whitney-BlackSC" pitchFamily="1" charset="0"/>
            </a:endParaRPr>
          </a:p>
        </p:txBody>
      </p:sp>
      <p:sp>
        <p:nvSpPr>
          <p:cNvPr id="66562" name="Content Placeholder 2">
            <a:extLst>
              <a:ext uri="{FF2B5EF4-FFF2-40B4-BE49-F238E27FC236}">
                <a16:creationId xmlns:a16="http://schemas.microsoft.com/office/drawing/2014/main" id="{5F435B4A-1B0B-8735-5536-66631549C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6563" name="Slide Number Placeholder 3">
            <a:extLst>
              <a:ext uri="{FF2B5EF4-FFF2-40B4-BE49-F238E27FC236}">
                <a16:creationId xmlns:a16="http://schemas.microsoft.com/office/drawing/2014/main" id="{6D3AEC02-7BC5-F544-BEE1-A655DAFF07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26904FB-D245-46FC-BF25-62C288EF93CC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>
            <a:extLst>
              <a:ext uri="{FF2B5EF4-FFF2-40B4-BE49-F238E27FC236}">
                <a16:creationId xmlns:a16="http://schemas.microsoft.com/office/drawing/2014/main" id="{E6A01FB4-4D8E-9A27-91A6-B382E3C49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Exercise 1: Solution</a:t>
            </a:r>
          </a:p>
        </p:txBody>
      </p:sp>
      <p:sp>
        <p:nvSpPr>
          <p:cNvPr id="67586" name="Content Placeholder 2">
            <a:extLst>
              <a:ext uri="{FF2B5EF4-FFF2-40B4-BE49-F238E27FC236}">
                <a16:creationId xmlns:a16="http://schemas.microsoft.com/office/drawing/2014/main" id="{252A355E-3654-84BB-FC4A-B0345B9F53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M1 (a,b): </a:t>
            </a:r>
          </a:p>
          <a:p>
            <a:pPr lvl="1"/>
            <a:r>
              <a:rPr lang="en-US" altLang="en-US">
                <a:latin typeface="Times New Roman" panose="02020603050405020304" pitchFamily="18" charset="0"/>
              </a:rPr>
              <a:t>if (firstname(a)==Ye) then output (a,b)</a:t>
            </a:r>
          </a:p>
          <a:p>
            <a:pPr lvl="1"/>
            <a:r>
              <a:rPr lang="en-US" altLang="en-US">
                <a:latin typeface="Times New Roman" panose="02020603050405020304" pitchFamily="18" charset="0"/>
              </a:rPr>
              <a:t>if (firstname(b)== Ye) then output (b,a) </a:t>
            </a:r>
          </a:p>
          <a:p>
            <a:pPr lvl="2"/>
            <a:r>
              <a:rPr lang="en-US" altLang="en-US">
                <a:latin typeface="Times New Roman" panose="02020603050405020304" pitchFamily="18" charset="0"/>
              </a:rPr>
              <a:t>// note that second if is NOT an else if, so a single M1 function may be output up to 2 KV pairs!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R1 (x, V):</a:t>
            </a:r>
          </a:p>
          <a:p>
            <a:pPr lvl="1"/>
            <a:r>
              <a:rPr lang="en-US" altLang="en-US">
                <a:latin typeface="Times New Roman" panose="02020603050405020304" pitchFamily="18" charset="0"/>
              </a:rPr>
              <a:t>if |V| &gt;= 300 then output (lastname(x), -)</a:t>
            </a:r>
          </a:p>
        </p:txBody>
      </p:sp>
      <p:sp>
        <p:nvSpPr>
          <p:cNvPr id="67587" name="Slide Number Placeholder 3">
            <a:extLst>
              <a:ext uri="{FF2B5EF4-FFF2-40B4-BE49-F238E27FC236}">
                <a16:creationId xmlns:a16="http://schemas.microsoft.com/office/drawing/2014/main" id="{A31B3A2D-B3CC-CE73-16AB-2F54429558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3C82925-5618-47E3-83DD-C64BB7D99E4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7588" name="TextBox 1">
            <a:extLst>
              <a:ext uri="{FF2B5EF4-FFF2-40B4-BE49-F238E27FC236}">
                <a16:creationId xmlns:a16="http://schemas.microsoft.com/office/drawing/2014/main" id="{E0CBE42B-2493-83CC-790B-2C8922AEC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895350"/>
            <a:ext cx="63833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i="1"/>
              <a:t>Goal</a:t>
            </a:r>
            <a:r>
              <a:rPr lang="en-US" altLang="en-US" sz="2400" i="1"/>
              <a:t>: Last names of those users whose first name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/>
              <a:t>is “</a:t>
            </a:r>
            <a:r>
              <a:rPr lang="en-US" altLang="en-US" sz="2400"/>
              <a:t>Ye</a:t>
            </a:r>
            <a:r>
              <a:rPr lang="en-US" altLang="en-US" sz="2400" i="1"/>
              <a:t>” and who have at least 300 friends.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>
            <a:extLst>
              <a:ext uri="{FF2B5EF4-FFF2-40B4-BE49-F238E27FC236}">
                <a16:creationId xmlns:a16="http://schemas.microsoft.com/office/drawing/2014/main" id="{E563D8E8-CC20-8C7A-A2CC-E3F40A76A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Exercise 2</a:t>
            </a:r>
          </a:p>
        </p:txBody>
      </p:sp>
      <p:sp>
        <p:nvSpPr>
          <p:cNvPr id="68610" name="Content Placeholder 2">
            <a:extLst>
              <a:ext uri="{FF2B5EF4-FFF2-40B4-BE49-F238E27FC236}">
                <a16:creationId xmlns:a16="http://schemas.microsoft.com/office/drawing/2014/main" id="{C44C5E55-1716-EA55-4020-7312D56FB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2. For an asymmetrical social network, you are given a dataset D  where lines consist of (a,b) which means user a follows user b. </a:t>
            </a:r>
            <a:r>
              <a:rPr lang="en-US" altLang="en-US" sz="2400" b="1">
                <a:latin typeface="Times New Roman" panose="02020603050405020304" pitchFamily="18" charset="0"/>
              </a:rPr>
              <a:t>Write a MapReduce program (Map and Reduce separately) that outputs the list of all users U who satisfy the following three conditions simultaneously</a:t>
            </a:r>
            <a:r>
              <a:rPr lang="en-US" altLang="en-US" sz="2400">
                <a:latin typeface="Times New Roman" panose="02020603050405020304" pitchFamily="18" charset="0"/>
              </a:rPr>
              <a:t>: i) user U has at least 2 million followers, and ii) U follows fewer than 20 other users, and iii) all the users that U follows, also follow U back.</a:t>
            </a:r>
          </a:p>
        </p:txBody>
      </p:sp>
      <p:sp>
        <p:nvSpPr>
          <p:cNvPr id="68611" name="Slide Number Placeholder 3">
            <a:extLst>
              <a:ext uri="{FF2B5EF4-FFF2-40B4-BE49-F238E27FC236}">
                <a16:creationId xmlns:a16="http://schemas.microsoft.com/office/drawing/2014/main" id="{D68A5056-41CD-70BC-BBA0-10964E448C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E9A6B7-01D0-4C53-B009-9D9A5AC608D3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>
            <a:extLst>
              <a:ext uri="{FF2B5EF4-FFF2-40B4-BE49-F238E27FC236}">
                <a16:creationId xmlns:a16="http://schemas.microsoft.com/office/drawing/2014/main" id="{76379E7E-4E91-E35E-30E7-E44DDA1B6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latin typeface="Whitney-BlackSC" pitchFamily="1" charset="0"/>
            </a:endParaRPr>
          </a:p>
        </p:txBody>
      </p:sp>
      <p:sp>
        <p:nvSpPr>
          <p:cNvPr id="69634" name="Content Placeholder 2">
            <a:extLst>
              <a:ext uri="{FF2B5EF4-FFF2-40B4-BE49-F238E27FC236}">
                <a16:creationId xmlns:a16="http://schemas.microsoft.com/office/drawing/2014/main" id="{70E34BFB-EEAE-9A4A-B8F8-08D8C1988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9635" name="Slide Number Placeholder 3">
            <a:extLst>
              <a:ext uri="{FF2B5EF4-FFF2-40B4-BE49-F238E27FC236}">
                <a16:creationId xmlns:a16="http://schemas.microsoft.com/office/drawing/2014/main" id="{7196DE5A-0408-E00B-B13B-3E4E2487DC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AC8A6B9-11C3-4894-AE3F-39B942773148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>
            <a:extLst>
              <a:ext uri="{FF2B5EF4-FFF2-40B4-BE49-F238E27FC236}">
                <a16:creationId xmlns:a16="http://schemas.microsoft.com/office/drawing/2014/main" id="{E46B88DC-BD26-E206-5AB3-7E9B8509B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latin typeface="Whitney-BlackSC" pitchFamily="1" charset="0"/>
            </a:endParaRPr>
          </a:p>
        </p:txBody>
      </p:sp>
      <p:sp>
        <p:nvSpPr>
          <p:cNvPr id="70658" name="Content Placeholder 2">
            <a:extLst>
              <a:ext uri="{FF2B5EF4-FFF2-40B4-BE49-F238E27FC236}">
                <a16:creationId xmlns:a16="http://schemas.microsoft.com/office/drawing/2014/main" id="{7D342501-6251-90EF-8EEF-6D9EC8104E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0659" name="Slide Number Placeholder 3">
            <a:extLst>
              <a:ext uri="{FF2B5EF4-FFF2-40B4-BE49-F238E27FC236}">
                <a16:creationId xmlns:a16="http://schemas.microsoft.com/office/drawing/2014/main" id="{D7D1B926-847D-AFA2-3567-C052E1E9C6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D548400-9F23-4742-8DC8-DA119533F3A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>
            <a:extLst>
              <a:ext uri="{FF2B5EF4-FFF2-40B4-BE49-F238E27FC236}">
                <a16:creationId xmlns:a16="http://schemas.microsoft.com/office/drawing/2014/main" id="{B34293BA-8D9E-EF41-A078-4027C0D7F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Exercise 2: Solution</a:t>
            </a:r>
          </a:p>
        </p:txBody>
      </p:sp>
      <p:sp>
        <p:nvSpPr>
          <p:cNvPr id="71682" name="Content Placeholder 2">
            <a:extLst>
              <a:ext uri="{FF2B5EF4-FFF2-40B4-BE49-F238E27FC236}">
                <a16:creationId xmlns:a16="http://schemas.microsoft.com/office/drawing/2014/main" id="{3167A604-2361-E982-191D-118613752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>
                <a:latin typeface="Times New Roman" panose="02020603050405020304" pitchFamily="18" charset="0"/>
              </a:rPr>
              <a:t>M1(a,b):</a:t>
            </a:r>
          </a:p>
          <a:p>
            <a:pPr lvl="1"/>
            <a:r>
              <a:rPr lang="en-US" altLang="en-US" sz="2000">
                <a:latin typeface="Times New Roman" panose="02020603050405020304" pitchFamily="18" charset="0"/>
              </a:rPr>
              <a:t>Output (key=a, value=(OUT,b))</a:t>
            </a:r>
          </a:p>
          <a:p>
            <a:pPr lvl="1"/>
            <a:r>
              <a:rPr lang="en-US" altLang="en-US" sz="2000">
                <a:latin typeface="Times New Roman" panose="02020603050405020304" pitchFamily="18" charset="0"/>
              </a:rPr>
              <a:t>Output (key=b, value=(IN,a))</a:t>
            </a:r>
          </a:p>
          <a:p>
            <a:pPr lvl="2"/>
            <a:r>
              <a:rPr lang="en-US" altLang="en-US" sz="1800">
                <a:latin typeface="Times New Roman" panose="02020603050405020304" pitchFamily="18" charset="0"/>
              </a:rPr>
              <a:t>// Note that a single M1 function outputs exactly TWO KV pairs</a:t>
            </a:r>
          </a:p>
          <a:p>
            <a:r>
              <a:rPr lang="en-US" altLang="en-US" sz="2400">
                <a:latin typeface="Times New Roman" panose="02020603050405020304" pitchFamily="18" charset="0"/>
              </a:rPr>
              <a:t>R1(key=x, V):</a:t>
            </a:r>
          </a:p>
          <a:p>
            <a:pPr lvl="1"/>
            <a:r>
              <a:rPr lang="en-US" altLang="en-US" sz="2000">
                <a:latin typeface="Times New Roman" panose="02020603050405020304" pitchFamily="18" charset="0"/>
              </a:rPr>
              <a:t>Collect Sout	= set of all (OUT,*) value items from V</a:t>
            </a:r>
          </a:p>
          <a:p>
            <a:pPr lvl="1"/>
            <a:r>
              <a:rPr lang="en-US" altLang="en-US" sz="2000">
                <a:latin typeface="Times New Roman" panose="02020603050405020304" pitchFamily="18" charset="0"/>
              </a:rPr>
              <a:t>Collect Sin 	= set of all (IN,*) value items from V </a:t>
            </a:r>
          </a:p>
          <a:p>
            <a:pPr lvl="1"/>
            <a:r>
              <a:rPr lang="en-US" altLang="en-US" sz="2000">
                <a:latin typeface="Times New Roman" panose="02020603050405020304" pitchFamily="18" charset="0"/>
              </a:rPr>
              <a:t>if (|Sout| &lt; 20 AND |Sin| &gt;= 2M AND all items in Sout are also present in Sin) // third term via nested for loops</a:t>
            </a:r>
            <a:endParaRPr lang="en-US" altLang="en-US" sz="1600">
              <a:latin typeface="Times New Roman" panose="02020603050405020304" pitchFamily="18" charset="0"/>
            </a:endParaRPr>
          </a:p>
          <a:p>
            <a:pPr lvl="3"/>
            <a:r>
              <a:rPr lang="en-US" altLang="en-US" sz="1800">
                <a:latin typeface="Times New Roman" panose="02020603050405020304" pitchFamily="18" charset="0"/>
              </a:rPr>
              <a:t>then output (x,_)</a:t>
            </a:r>
          </a:p>
          <a:p>
            <a:pPr lvl="1"/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71683" name="Slide Number Placeholder 3">
            <a:extLst>
              <a:ext uri="{FF2B5EF4-FFF2-40B4-BE49-F238E27FC236}">
                <a16:creationId xmlns:a16="http://schemas.microsoft.com/office/drawing/2014/main" id="{79F72302-060F-4674-ABC6-D226F2C09F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35D18AC-9938-4E46-B416-A1A710289D83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8B8C3F-73D1-8902-4A41-BF5A4E5AD92C}"/>
              </a:ext>
            </a:extLst>
          </p:cNvPr>
          <p:cNvSpPr txBox="1"/>
          <p:nvPr/>
        </p:nvSpPr>
        <p:spPr>
          <a:xfrm>
            <a:off x="5181600" y="819150"/>
            <a:ext cx="378142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en-US" sz="2000" b="1" i="1" dirty="0">
                <a:ea typeface="ＭＳ Ｐゴシック" panose="020B0600070205080204" pitchFamily="34" charset="-128"/>
              </a:rPr>
              <a:t>Goal</a:t>
            </a:r>
            <a:r>
              <a:rPr lang="en-US" altLang="en-US" sz="2000" i="1" dirty="0">
                <a:ea typeface="ＭＳ Ｐゴシック" panose="020B0600070205080204" pitchFamily="34" charset="-128"/>
              </a:rPr>
              <a:t>: Find users U</a:t>
            </a:r>
          </a:p>
          <a:p>
            <a:pPr marL="514350" indent="-514350">
              <a:buFontTx/>
              <a:buAutoNum type="romanLcParenR"/>
              <a:defRPr/>
            </a:pPr>
            <a:r>
              <a:rPr lang="en-US" altLang="en-US" sz="2000" i="1" dirty="0">
                <a:ea typeface="ＭＳ Ｐゴシック" panose="020B0600070205080204" pitchFamily="34" charset="-128"/>
              </a:rPr>
              <a:t>U has &gt;= 2 million followers </a:t>
            </a:r>
          </a:p>
          <a:p>
            <a:pPr marL="514350" indent="-514350">
              <a:buFontTx/>
              <a:buAutoNum type="romanLcParenR"/>
              <a:defRPr/>
            </a:pPr>
            <a:r>
              <a:rPr lang="en-US" altLang="en-US" sz="2000" i="1" dirty="0">
                <a:ea typeface="ＭＳ Ｐゴシック" panose="020B0600070205080204" pitchFamily="34" charset="-128"/>
              </a:rPr>
              <a:t>U follows &lt; 20 other users, </a:t>
            </a:r>
          </a:p>
          <a:p>
            <a:pPr>
              <a:defRPr/>
            </a:pPr>
            <a:r>
              <a:rPr lang="en-US" altLang="en-US" sz="2000" i="1" dirty="0">
                <a:ea typeface="ＭＳ Ｐゴシック" panose="020B0600070205080204" pitchFamily="34" charset="-128"/>
              </a:rPr>
              <a:t>iii) all U’s followers follow U back</a:t>
            </a:r>
            <a:endParaRPr lang="en-US" sz="2000" i="1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>
            <a:extLst>
              <a:ext uri="{FF2B5EF4-FFF2-40B4-BE49-F238E27FC236}">
                <a16:creationId xmlns:a16="http://schemas.microsoft.com/office/drawing/2014/main" id="{C5F504B3-29D6-2C89-EC59-135ABB455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Exercise 3</a:t>
            </a:r>
          </a:p>
        </p:txBody>
      </p:sp>
      <p:sp>
        <p:nvSpPr>
          <p:cNvPr id="72706" name="Content Placeholder 2">
            <a:extLst>
              <a:ext uri="{FF2B5EF4-FFF2-40B4-BE49-F238E27FC236}">
                <a16:creationId xmlns:a16="http://schemas.microsoft.com/office/drawing/2014/main" id="{C3378BA3-BA85-2696-DEE1-D1DE57E88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3. For an asymmetrical social network, you are given a dataset D  where lines consist of (a,b) which means user a follows user b. Write a MapReduce program (Map and Reduce separately) that outputs the </a:t>
            </a:r>
            <a:r>
              <a:rPr lang="en-US" altLang="en-US" sz="2400" b="1">
                <a:latin typeface="Times New Roman" panose="02020603050405020304" pitchFamily="18" charset="0"/>
              </a:rPr>
              <a:t>list of all user </a:t>
            </a:r>
            <a:r>
              <a:rPr lang="en-US" altLang="en-US" sz="2400" b="1" i="1">
                <a:latin typeface="Times New Roman" panose="02020603050405020304" pitchFamily="18" charset="0"/>
              </a:rPr>
              <a:t>pairs</a:t>
            </a:r>
            <a:r>
              <a:rPr lang="en-US" altLang="en-US" sz="2400" b="1">
                <a:latin typeface="Times New Roman" panose="02020603050405020304" pitchFamily="18" charset="0"/>
              </a:rPr>
              <a:t> (x,y) who satisfy the following three conditions simultaneously</a:t>
            </a:r>
            <a:r>
              <a:rPr lang="en-US" altLang="en-US" sz="2400">
                <a:latin typeface="Times New Roman" panose="02020603050405020304" pitchFamily="18" charset="0"/>
              </a:rPr>
              <a:t>: i) x has fewer than 100 M followers, ii) y has fewer than 100M followers, iii) x and y follow each other, and iv) </a:t>
            </a:r>
            <a:r>
              <a:rPr lang="en-US" altLang="en-US" sz="2400" i="1">
                <a:latin typeface="Times New Roman" panose="02020603050405020304" pitchFamily="18" charset="0"/>
              </a:rPr>
              <a:t>the sum </a:t>
            </a:r>
            <a:r>
              <a:rPr lang="en-US" altLang="en-US" sz="2400">
                <a:latin typeface="Times New Roman" panose="02020603050405020304" pitchFamily="18" charset="0"/>
              </a:rPr>
              <a:t>of x’s followers and y’s followers (double-counting common followers that follow both x and y is ok) is 100 M or more. Your output should not contain duplicates (i.e., no (x,y) and (y,x)). </a:t>
            </a:r>
          </a:p>
        </p:txBody>
      </p:sp>
      <p:sp>
        <p:nvSpPr>
          <p:cNvPr id="72707" name="Slide Number Placeholder 3">
            <a:extLst>
              <a:ext uri="{FF2B5EF4-FFF2-40B4-BE49-F238E27FC236}">
                <a16:creationId xmlns:a16="http://schemas.microsoft.com/office/drawing/2014/main" id="{D81A7811-1BBB-C140-AAD2-7AF99EBD35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DD4530C-02DE-44F1-8168-8FC458300EB3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>
            <a:extLst>
              <a:ext uri="{FF2B5EF4-FFF2-40B4-BE49-F238E27FC236}">
                <a16:creationId xmlns:a16="http://schemas.microsoft.com/office/drawing/2014/main" id="{7F9D121B-C9CA-DEB2-8816-D5B6C6FFD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latin typeface="Whitney-BlackSC" pitchFamily="1" charset="0"/>
            </a:endParaRPr>
          </a:p>
        </p:txBody>
      </p:sp>
      <p:sp>
        <p:nvSpPr>
          <p:cNvPr id="73730" name="Content Placeholder 2">
            <a:extLst>
              <a:ext uri="{FF2B5EF4-FFF2-40B4-BE49-F238E27FC236}">
                <a16:creationId xmlns:a16="http://schemas.microsoft.com/office/drawing/2014/main" id="{A605878E-818F-24B5-4673-94E56D838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3731" name="Slide Number Placeholder 3">
            <a:extLst>
              <a:ext uri="{FF2B5EF4-FFF2-40B4-BE49-F238E27FC236}">
                <a16:creationId xmlns:a16="http://schemas.microsoft.com/office/drawing/2014/main" id="{D48C91D4-8F02-C3BF-085D-CBFC6991C1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BB36B3D-D27B-4BF3-9EA0-A4E332AABB3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>
            <a:extLst>
              <a:ext uri="{FF2B5EF4-FFF2-40B4-BE49-F238E27FC236}">
                <a16:creationId xmlns:a16="http://schemas.microsoft.com/office/drawing/2014/main" id="{FE95FEB7-106F-10D3-9449-FBEC2A2A6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latin typeface="Whitney-BlackSC" pitchFamily="1" charset="0"/>
            </a:endParaRPr>
          </a:p>
        </p:txBody>
      </p:sp>
      <p:sp>
        <p:nvSpPr>
          <p:cNvPr id="74754" name="Content Placeholder 2">
            <a:extLst>
              <a:ext uri="{FF2B5EF4-FFF2-40B4-BE49-F238E27FC236}">
                <a16:creationId xmlns:a16="http://schemas.microsoft.com/office/drawing/2014/main" id="{F013C0EC-01C8-1842-584C-758AAA5DA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4755" name="Slide Number Placeholder 3">
            <a:extLst>
              <a:ext uri="{FF2B5EF4-FFF2-40B4-BE49-F238E27FC236}">
                <a16:creationId xmlns:a16="http://schemas.microsoft.com/office/drawing/2014/main" id="{41C9FC9A-13FB-7A96-8151-A0806A3795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75E8030-74D3-49B8-BCFB-17FBA8C6F2B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>
            <a:extLst>
              <a:ext uri="{FF2B5EF4-FFF2-40B4-BE49-F238E27FC236}">
                <a16:creationId xmlns:a16="http://schemas.microsoft.com/office/drawing/2014/main" id="{1772376A-317D-AB1C-B5AD-E059BA1F8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Exercise 3: Solution</a:t>
            </a:r>
          </a:p>
        </p:txBody>
      </p:sp>
      <p:sp>
        <p:nvSpPr>
          <p:cNvPr id="75778" name="Content Placeholder 2">
            <a:extLst>
              <a:ext uri="{FF2B5EF4-FFF2-40B4-BE49-F238E27FC236}">
                <a16:creationId xmlns:a16="http://schemas.microsoft.com/office/drawing/2014/main" id="{D7BA25D9-40F8-5CBB-C0AF-4EDBE15BC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74713"/>
            <a:ext cx="8229600" cy="3394075"/>
          </a:xfrm>
        </p:spPr>
        <p:txBody>
          <a:bodyPr/>
          <a:lstStyle/>
          <a:p>
            <a:r>
              <a:rPr lang="en-US" altLang="en-US" sz="2800">
                <a:latin typeface="Times New Roman" panose="02020603050405020304" pitchFamily="18" charset="0"/>
              </a:rPr>
              <a:t>M1(a,b): output (b,a)</a:t>
            </a:r>
          </a:p>
          <a:p>
            <a:r>
              <a:rPr lang="en-US" altLang="en-US" sz="2800">
                <a:latin typeface="Times New Roman" panose="02020603050405020304" pitchFamily="18" charset="0"/>
              </a:rPr>
              <a:t>R1(x,V): 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if |V| &lt; 100M, then for all a in V, output (lexicographic_sorted_pair(x,a), |V|)</a:t>
            </a:r>
          </a:p>
          <a:p>
            <a:r>
              <a:rPr lang="en-US" altLang="en-US" sz="2800">
                <a:latin typeface="Times New Roman" panose="02020603050405020304" pitchFamily="18" charset="0"/>
              </a:rPr>
              <a:t>M2(a,b): Identity</a:t>
            </a:r>
          </a:p>
          <a:p>
            <a:r>
              <a:rPr lang="en-US" altLang="en-US" sz="2800">
                <a:latin typeface="Times New Roman" panose="02020603050405020304" pitchFamily="18" charset="0"/>
              </a:rPr>
              <a:t>R2(key=(a,b), value={|V1|, |V2|,…})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if |value|==1 output nothing // they don’t follow each other</a:t>
            </a:r>
          </a:p>
          <a:p>
            <a:pPr lvl="1"/>
            <a:r>
              <a:rPr lang="en-US" altLang="en-US" sz="2400">
                <a:latin typeface="Times New Roman" panose="02020603050405020304" pitchFamily="18" charset="0"/>
              </a:rPr>
              <a:t>else if |value|==2 then add value entries // follow each other </a:t>
            </a:r>
          </a:p>
          <a:p>
            <a:pPr lvl="2"/>
            <a:r>
              <a:rPr lang="en-US" altLang="en-US" sz="2000">
                <a:latin typeface="Times New Roman" panose="02020603050405020304" pitchFamily="18" charset="0"/>
              </a:rPr>
              <a:t>if sum of value entries &gt;= 100M then output (a,b)</a:t>
            </a:r>
          </a:p>
        </p:txBody>
      </p:sp>
      <p:sp>
        <p:nvSpPr>
          <p:cNvPr id="75779" name="Slide Number Placeholder 3">
            <a:extLst>
              <a:ext uri="{FF2B5EF4-FFF2-40B4-BE49-F238E27FC236}">
                <a16:creationId xmlns:a16="http://schemas.microsoft.com/office/drawing/2014/main" id="{3F6BBBB9-4393-79F4-E05C-9EE3ED350D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9E7D7A7-CA49-4CAA-8A7F-3691D383E8B3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2F830C-0214-2093-1198-28BF2F06F1A2}"/>
              </a:ext>
            </a:extLst>
          </p:cNvPr>
          <p:cNvSpPr txBox="1"/>
          <p:nvPr/>
        </p:nvSpPr>
        <p:spPr>
          <a:xfrm>
            <a:off x="5375275" y="742950"/>
            <a:ext cx="3714750" cy="15700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en-US" sz="1600" b="1" i="1" dirty="0">
                <a:ea typeface="ＭＳ Ｐゴシック" panose="020B0600070205080204" pitchFamily="34" charset="-128"/>
              </a:rPr>
              <a:t>Goal</a:t>
            </a:r>
            <a:r>
              <a:rPr lang="en-US" altLang="en-US" sz="1600" i="1" dirty="0">
                <a:ea typeface="ＭＳ Ｐゴシック" panose="020B0600070205080204" pitchFamily="34" charset="-128"/>
              </a:rPr>
              <a:t>: find pairs (</a:t>
            </a:r>
            <a:r>
              <a:rPr lang="en-US" altLang="en-US" sz="1600" i="1" dirty="0" err="1">
                <a:ea typeface="ＭＳ Ｐゴシック" panose="020B0600070205080204" pitchFamily="34" charset="-128"/>
              </a:rPr>
              <a:t>x,y</a:t>
            </a:r>
            <a:r>
              <a:rPr lang="en-US" altLang="en-US" sz="1600" i="1" dirty="0">
                <a:ea typeface="ＭＳ Ｐゴシック" panose="020B0600070205080204" pitchFamily="34" charset="-128"/>
              </a:rPr>
              <a:t>):</a:t>
            </a:r>
          </a:p>
          <a:p>
            <a:pPr marL="514350" indent="-514350">
              <a:buFontTx/>
              <a:buAutoNum type="romanLcParenR"/>
              <a:defRPr/>
            </a:pPr>
            <a:r>
              <a:rPr lang="en-US" altLang="en-US" sz="1600" i="1" dirty="0">
                <a:ea typeface="ＭＳ Ｐゴシック" panose="020B0600070205080204" pitchFamily="34" charset="-128"/>
              </a:rPr>
              <a:t>x has &lt; 100 M followers, </a:t>
            </a:r>
          </a:p>
          <a:p>
            <a:pPr marL="514350" indent="-514350">
              <a:buFontTx/>
              <a:buAutoNum type="romanLcParenR"/>
              <a:defRPr/>
            </a:pPr>
            <a:r>
              <a:rPr lang="en-US" altLang="en-US" sz="1600" i="1" dirty="0">
                <a:ea typeface="ＭＳ Ｐゴシック" panose="020B0600070205080204" pitchFamily="34" charset="-128"/>
              </a:rPr>
              <a:t>y has &lt; 100M followers, </a:t>
            </a:r>
          </a:p>
          <a:p>
            <a:pPr marL="514350" indent="-514350">
              <a:buFontTx/>
              <a:buAutoNum type="romanLcParenR"/>
              <a:defRPr/>
            </a:pPr>
            <a:r>
              <a:rPr lang="en-US" altLang="en-US" sz="1600" i="1" dirty="0">
                <a:ea typeface="ＭＳ Ｐゴシック" panose="020B0600070205080204" pitchFamily="34" charset="-128"/>
              </a:rPr>
              <a:t>x and y follow each other, </a:t>
            </a:r>
          </a:p>
          <a:p>
            <a:pPr marL="514350" indent="-514350">
              <a:buFontTx/>
              <a:buAutoNum type="romanLcParenR"/>
              <a:defRPr/>
            </a:pPr>
            <a:r>
              <a:rPr lang="en-US" altLang="en-US" sz="1600" i="1" dirty="0">
                <a:ea typeface="ＭＳ Ｐゴシック" panose="020B0600070205080204" pitchFamily="34" charset="-128"/>
              </a:rPr>
              <a:t>sum of x’s &amp; y’s followers &gt;= 100 M</a:t>
            </a:r>
          </a:p>
          <a:p>
            <a:pPr>
              <a:defRPr/>
            </a:pPr>
            <a:r>
              <a:rPr lang="en-US" altLang="en-US" sz="1600" i="1" dirty="0">
                <a:ea typeface="ＭＳ Ｐゴシック" panose="020B0600070205080204" pitchFamily="34" charset="-128"/>
              </a:rPr>
              <a:t>		(double count ok).</a:t>
            </a:r>
            <a:endParaRPr lang="en-US" sz="1600" i="1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FC0C63AB-B0D7-8531-E173-E7D7F03F0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Map</a:t>
            </a:r>
          </a:p>
        </p:txBody>
      </p:sp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D9DDD98D-159E-3506-21A6-FB32C9EDD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271" y="726281"/>
            <a:ext cx="8229600" cy="3394075"/>
          </a:xfrm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  <a:p>
            <a:r>
              <a:rPr lang="en-US" altLang="en-US" dirty="0">
                <a:latin typeface="Times New Roman" panose="02020603050405020304" pitchFamily="18" charset="0"/>
              </a:rPr>
              <a:t>Process individual records to generate intermediate key/value pairs.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1507" name="Rectangle 4">
            <a:extLst>
              <a:ext uri="{FF2B5EF4-FFF2-40B4-BE49-F238E27FC236}">
                <a16:creationId xmlns:a16="http://schemas.microsoft.com/office/drawing/2014/main" id="{C13F409A-8606-2BC1-9EFA-7505AAD28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013" y="3049588"/>
            <a:ext cx="1930400" cy="1017587"/>
          </a:xfrm>
          <a:prstGeom prst="rect">
            <a:avLst/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313"/>
              </a:spcBef>
              <a:buClr>
                <a:srgbClr val="000000"/>
              </a:buClr>
              <a:buFontTx/>
              <a:buNone/>
            </a:pPr>
            <a:endParaRPr lang="en-GB" altLang="en-US" sz="13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1300" dirty="0">
                <a:solidFill>
                  <a:srgbClr val="C0504D"/>
                </a:solidFill>
                <a:latin typeface="Calibri" panose="020F0502020204030204" pitchFamily="34" charset="0"/>
              </a:rPr>
              <a:t>Welcome Everyone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1300" dirty="0">
                <a:solidFill>
                  <a:srgbClr val="C0504D"/>
                </a:solidFill>
                <a:latin typeface="Calibri" panose="020F0502020204030204" pitchFamily="34" charset="0"/>
              </a:rPr>
              <a:t>Hello Everyone</a:t>
            </a:r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E910D3D6-0186-02AA-7639-9CA3BC429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9938" y="3049588"/>
            <a:ext cx="1985962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 dirty="0">
                <a:solidFill>
                  <a:srgbClr val="FF0000"/>
                </a:solidFill>
                <a:latin typeface="Calibri" panose="020F0502020204030204" pitchFamily="34" charset="0"/>
              </a:rPr>
              <a:t>Welcome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 dirty="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 dirty="0">
                <a:solidFill>
                  <a:srgbClr val="FF0000"/>
                </a:solidFill>
                <a:latin typeface="Calibri" panose="020F0502020204030204" pitchFamily="34" charset="0"/>
              </a:rPr>
              <a:t>Hello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 dirty="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</p:txBody>
      </p:sp>
      <p:sp>
        <p:nvSpPr>
          <p:cNvPr id="39" name="AutoShape 6">
            <a:extLst>
              <a:ext uri="{FF2B5EF4-FFF2-40B4-BE49-F238E27FC236}">
                <a16:creationId xmlns:a16="http://schemas.microsoft.com/office/drawing/2014/main" id="{9A17CCE1-14A5-28DB-F135-9DA373204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7338" y="3424238"/>
            <a:ext cx="376237" cy="4286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510" name="Text Box 7">
            <a:extLst>
              <a:ext uri="{FF2B5EF4-FFF2-40B4-BE49-F238E27FC236}">
                <a16:creationId xmlns:a16="http://schemas.microsoft.com/office/drawing/2014/main" id="{2D5C0000-469B-5D8D-352D-2597A490B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4173538"/>
            <a:ext cx="2306638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4572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lnSpc>
                <a:spcPct val="97000"/>
              </a:lnSpc>
              <a:spcBef>
                <a:spcPts val="288"/>
              </a:spcBef>
              <a:buClr>
                <a:srgbClr val="000000"/>
              </a:buClr>
              <a:buFontTx/>
              <a:buNone/>
            </a:pPr>
            <a:r>
              <a:rPr lang="en-GB" altLang="en-US" sz="1100">
                <a:solidFill>
                  <a:srgbClr val="000000"/>
                </a:solidFill>
              </a:rPr>
              <a:t>Input &lt;filename, file text&gt;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GB" altLang="en-US" sz="1100">
              <a:solidFill>
                <a:srgbClr val="000000"/>
              </a:solidFill>
            </a:endParaRPr>
          </a:p>
        </p:txBody>
      </p:sp>
      <p:sp>
        <p:nvSpPr>
          <p:cNvPr id="21511" name="Text Box 11">
            <a:extLst>
              <a:ext uri="{FF2B5EF4-FFF2-40B4-BE49-F238E27FC236}">
                <a16:creationId xmlns:a16="http://schemas.microsoft.com/office/drawing/2014/main" id="{9FD3D35E-F2FD-67AA-EFC1-31E270B2D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5400" y="2755900"/>
            <a:ext cx="417513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>
                <a:latin typeface="Arial" panose="020B0604020202020204" pitchFamily="34" charset="0"/>
              </a:rPr>
              <a:t>Key</a:t>
            </a:r>
          </a:p>
        </p:txBody>
      </p:sp>
      <p:sp>
        <p:nvSpPr>
          <p:cNvPr id="21512" name="Text Box 12">
            <a:extLst>
              <a:ext uri="{FF2B5EF4-FFF2-40B4-BE49-F238E27FC236}">
                <a16:creationId xmlns:a16="http://schemas.microsoft.com/office/drawing/2014/main" id="{DE1E97CA-856A-D583-C42E-EC996DEF8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6288" y="2755900"/>
            <a:ext cx="55721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>
                <a:latin typeface="Arial" panose="020B0604020202020204" pitchFamily="34" charset="0"/>
              </a:rPr>
              <a:t>Value</a:t>
            </a:r>
          </a:p>
        </p:txBody>
      </p:sp>
      <p:sp>
        <p:nvSpPr>
          <p:cNvPr id="21513" name="Line 13">
            <a:extLst>
              <a:ext uri="{FF2B5EF4-FFF2-40B4-BE49-F238E27FC236}">
                <a16:creationId xmlns:a16="http://schemas.microsoft.com/office/drawing/2014/main" id="{30BE4294-44A4-54C3-CE56-ABB659B3125C}"/>
              </a:ext>
            </a:extLst>
          </p:cNvPr>
          <p:cNvSpPr>
            <a:spLocks noChangeShapeType="1"/>
          </p:cNvSpPr>
          <p:nvPr/>
        </p:nvSpPr>
        <p:spPr bwMode="auto">
          <a:xfrm>
            <a:off x="4008438" y="2941638"/>
            <a:ext cx="0" cy="1603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1514" name="Line 14">
            <a:extLst>
              <a:ext uri="{FF2B5EF4-FFF2-40B4-BE49-F238E27FC236}">
                <a16:creationId xmlns:a16="http://schemas.microsoft.com/office/drawing/2014/main" id="{93C4CD85-C7E1-11AC-4136-CDF217352044}"/>
              </a:ext>
            </a:extLst>
          </p:cNvPr>
          <p:cNvSpPr>
            <a:spLocks noChangeShapeType="1"/>
          </p:cNvSpPr>
          <p:nvPr/>
        </p:nvSpPr>
        <p:spPr bwMode="auto">
          <a:xfrm>
            <a:off x="4705350" y="2941638"/>
            <a:ext cx="0" cy="1603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1515" name="Slide Number Placeholder 1">
            <a:extLst>
              <a:ext uri="{FF2B5EF4-FFF2-40B4-BE49-F238E27FC236}">
                <a16:creationId xmlns:a16="http://schemas.microsoft.com/office/drawing/2014/main" id="{DCEA75BC-A3D5-7E2D-AD39-783BA8DEB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C77A9C3-16B1-48F4-ACBC-78948CFBD23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>
            <a:extLst>
              <a:ext uri="{FF2B5EF4-FFF2-40B4-BE49-F238E27FC236}">
                <a16:creationId xmlns:a16="http://schemas.microsoft.com/office/drawing/2014/main" id="{F0AE8A1F-6B19-9CB3-12D8-979E46F96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Announcements</a:t>
            </a:r>
          </a:p>
        </p:txBody>
      </p:sp>
      <p:sp>
        <p:nvSpPr>
          <p:cNvPr id="76802" name="Content Placeholder 2">
            <a:extLst>
              <a:ext uri="{FF2B5EF4-FFF2-40B4-BE49-F238E27FC236}">
                <a16:creationId xmlns:a16="http://schemas.microsoft.com/office/drawing/2014/main" id="{9FFADCCB-ADA2-3A61-C696-6631E7B3D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854075"/>
            <a:ext cx="8229600" cy="33940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Please fill out Student Survey (see course webpage).</a:t>
            </a: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DO NOT </a:t>
            </a:r>
          </a:p>
          <a:p>
            <a:pPr lvl="1">
              <a:lnSpc>
                <a:spcPct val="8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Change MP groups unless your partner has dropped</a:t>
            </a:r>
          </a:p>
          <a:p>
            <a:pPr lvl="1">
              <a:lnSpc>
                <a:spcPct val="80000"/>
              </a:lnSpc>
            </a:pPr>
            <a:r>
              <a:rPr lang="en-US" altLang="en-US" sz="1600">
                <a:latin typeface="Times New Roman" panose="02020603050405020304" pitchFamily="18" charset="0"/>
              </a:rPr>
              <a:t>Leave your MP partner hanging: Both MP partners should contribute equally (we will ask!)</a:t>
            </a:r>
          </a:p>
          <a:p>
            <a:pPr lvl="1">
              <a:lnSpc>
                <a:spcPct val="80000"/>
              </a:lnSpc>
            </a:pPr>
            <a:endParaRPr lang="en-US" altLang="en-US" sz="16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 b="1">
                <a:solidFill>
                  <a:srgbClr val="0070C0"/>
                </a:solidFill>
                <a:latin typeface="Times New Roman" panose="02020603050405020304" pitchFamily="18" charset="0"/>
              </a:rPr>
              <a:t>MP1 due Sep 14</a:t>
            </a:r>
            <a:r>
              <a:rPr lang="en-US" altLang="en-US" sz="2000" b="1" baseline="30000">
                <a:solidFill>
                  <a:srgbClr val="0070C0"/>
                </a:solidFill>
                <a:latin typeface="Times New Roman" panose="02020603050405020304" pitchFamily="18" charset="0"/>
              </a:rPr>
              <a:t>th</a:t>
            </a:r>
            <a:endParaRPr lang="en-US" altLang="en-US" sz="2000" b="1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700" b="1">
                <a:solidFill>
                  <a:srgbClr val="0070C0"/>
                </a:solidFill>
                <a:latin typeface="Times New Roman" panose="02020603050405020304" pitchFamily="18" charset="0"/>
              </a:rPr>
              <a:t>VMs distributed soon (watch Piazza)</a:t>
            </a:r>
          </a:p>
          <a:p>
            <a:pPr lvl="1">
              <a:lnSpc>
                <a:spcPct val="80000"/>
              </a:lnSpc>
            </a:pPr>
            <a:r>
              <a:rPr lang="en-US" altLang="en-US" sz="1700" b="1">
                <a:solidFill>
                  <a:srgbClr val="0070C0"/>
                </a:solidFill>
                <a:latin typeface="Times New Roman" panose="02020603050405020304" pitchFamily="18" charset="0"/>
              </a:rPr>
              <a:t>Demos will be Monday Sep 15</a:t>
            </a:r>
            <a:r>
              <a:rPr lang="en-US" altLang="en-US" sz="1700" b="1" baseline="30000">
                <a:solidFill>
                  <a:srgbClr val="0070C0"/>
                </a:solidFill>
                <a:latin typeface="Times New Roman" panose="02020603050405020304" pitchFamily="18" charset="0"/>
              </a:rPr>
              <a:t>th</a:t>
            </a:r>
            <a:r>
              <a:rPr lang="en-US" altLang="en-US" sz="1700" b="1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700">
                <a:latin typeface="Times New Roman" panose="02020603050405020304" pitchFamily="18" charset="0"/>
              </a:rPr>
              <a:t>(schedule and details will be posted next week on Piazza)</a:t>
            </a: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HW1 due Sep 18</a:t>
            </a:r>
            <a:r>
              <a:rPr lang="en-US" altLang="en-US" sz="2000" baseline="30000">
                <a:latin typeface="Times New Roman" panose="02020603050405020304" pitchFamily="18" charset="0"/>
              </a:rPr>
              <a:t>th </a:t>
            </a:r>
            <a:r>
              <a:rPr lang="en-US" altLang="en-US" sz="2000">
                <a:latin typeface="Times New Roman" panose="02020603050405020304" pitchFamily="18" charset="0"/>
              </a:rPr>
              <a:t>Thu 2 pm : Solve problems right after lecture covers topic! </a:t>
            </a: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Check Piazza often! It’s where all the announcements are at!</a:t>
            </a: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000">
                <a:latin typeface="Times New Roman" panose="02020603050405020304" pitchFamily="18" charset="0"/>
              </a:rPr>
              <a:t>(deadline passed) </a:t>
            </a:r>
            <a:r>
              <a:rPr lang="en-US" altLang="en-US" sz="2000" b="1">
                <a:latin typeface="Times New Roman" panose="02020603050405020304" pitchFamily="18" charset="0"/>
              </a:rPr>
              <a:t>MP Groups Form DUE this week Mon Sep 1st  </a:t>
            </a:r>
            <a:r>
              <a:rPr lang="en-US" altLang="en-US" sz="2000">
                <a:latin typeface="Times New Roman" panose="02020603050405020304" pitchFamily="18" charset="0"/>
              </a:rPr>
              <a:t>@ 5 pm (see course webpage).</a:t>
            </a:r>
            <a:endParaRPr lang="en-US" altLang="en-US" sz="20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en-US" sz="1600" b="1">
                <a:latin typeface="Times New Roman" panose="02020603050405020304" pitchFamily="18" charset="0"/>
              </a:rPr>
              <a:t>Hard deadline, as Engr-IT will create and assign VMs tomorrow!</a:t>
            </a: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76803" name="Slide Number Placeholder 1">
            <a:extLst>
              <a:ext uri="{FF2B5EF4-FFF2-40B4-BE49-F238E27FC236}">
                <a16:creationId xmlns:a16="http://schemas.microsoft.com/office/drawing/2014/main" id="{86FF5420-149C-44D7-05CB-50C469D0C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7924800" y="4767263"/>
            <a:ext cx="762000" cy="274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29291F8-5173-4CEC-A96C-5C1BE1B0F10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40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2CF5F1F9-2FE6-3DAF-FCAE-3D6993B4B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Map</a:t>
            </a:r>
          </a:p>
        </p:txBody>
      </p:sp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E0CFE24C-0F40-4CBC-0934-089227A83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096" y="839463"/>
            <a:ext cx="8229600" cy="3394075"/>
          </a:xfrm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  <a:p>
            <a:r>
              <a:rPr lang="en-US" altLang="en-US" dirty="0">
                <a:solidFill>
                  <a:srgbClr val="C0504D"/>
                </a:solidFill>
                <a:latin typeface="Times New Roman" panose="02020603050405020304" pitchFamily="18" charset="0"/>
              </a:rPr>
              <a:t>Parallelly</a:t>
            </a:r>
            <a:r>
              <a:rPr lang="en-US" altLang="en-US" dirty="0">
                <a:latin typeface="Times New Roman" panose="02020603050405020304" pitchFamily="18" charset="0"/>
              </a:rPr>
              <a:t> Process individual records to generate intermediate key/value pairs.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3555" name="Rectangle 4">
            <a:extLst>
              <a:ext uri="{FF2B5EF4-FFF2-40B4-BE49-F238E27FC236}">
                <a16:creationId xmlns:a16="http://schemas.microsoft.com/office/drawing/2014/main" id="{BDD7AAE4-ECA5-5B86-D3C0-DC1E03128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" y="3035300"/>
            <a:ext cx="1931988" cy="1019175"/>
          </a:xfrm>
          <a:prstGeom prst="rect">
            <a:avLst/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313"/>
              </a:spcBef>
              <a:buClr>
                <a:srgbClr val="000000"/>
              </a:buClr>
              <a:buFontTx/>
              <a:buNone/>
            </a:pPr>
            <a:endParaRPr lang="en-GB" altLang="en-US" sz="13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1300">
                <a:solidFill>
                  <a:srgbClr val="C0504D"/>
                </a:solidFill>
                <a:latin typeface="Calibri" panose="020F0502020204030204" pitchFamily="34" charset="0"/>
              </a:rPr>
              <a:t>Welcome Everyone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1300">
                <a:solidFill>
                  <a:srgbClr val="C0504D"/>
                </a:solidFill>
                <a:latin typeface="Calibri" panose="020F0502020204030204" pitchFamily="34" charset="0"/>
              </a:rPr>
              <a:t>Hello Everyone</a:t>
            </a:r>
          </a:p>
        </p:txBody>
      </p:sp>
      <p:sp>
        <p:nvSpPr>
          <p:cNvPr id="23556" name="Rectangle 5">
            <a:extLst>
              <a:ext uri="{FF2B5EF4-FFF2-40B4-BE49-F238E27FC236}">
                <a16:creationId xmlns:a16="http://schemas.microsoft.com/office/drawing/2014/main" id="{FC5ECE58-29B7-5158-F2FD-FD1F7615E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6288" y="3035300"/>
            <a:ext cx="1985962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Welcome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Hello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</p:txBody>
      </p:sp>
      <p:sp>
        <p:nvSpPr>
          <p:cNvPr id="23557" name="AutoShape 6">
            <a:extLst>
              <a:ext uri="{FF2B5EF4-FFF2-40B4-BE49-F238E27FC236}">
                <a16:creationId xmlns:a16="http://schemas.microsoft.com/office/drawing/2014/main" id="{562BF629-B347-E051-5FCA-9386194DB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3688" y="3411538"/>
            <a:ext cx="374650" cy="4286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558" name="Text Box 7">
            <a:extLst>
              <a:ext uri="{FF2B5EF4-FFF2-40B4-BE49-F238E27FC236}">
                <a16:creationId xmlns:a16="http://schemas.microsoft.com/office/drawing/2014/main" id="{A44B05EC-60A2-4746-EE3C-772BF9C41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4106863"/>
            <a:ext cx="2146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4572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lnSpc>
                <a:spcPct val="97000"/>
              </a:lnSpc>
              <a:spcBef>
                <a:spcPts val="288"/>
              </a:spcBef>
              <a:buClr>
                <a:srgbClr val="000000"/>
              </a:buClr>
              <a:buFontTx/>
              <a:buNone/>
            </a:pPr>
            <a:r>
              <a:rPr lang="en-GB" altLang="en-US" sz="1100">
                <a:solidFill>
                  <a:srgbClr val="000000"/>
                </a:solidFill>
              </a:rPr>
              <a:t>Input &lt;filename, file text&gt;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GB" altLang="en-US" sz="1100">
              <a:solidFill>
                <a:srgbClr val="000000"/>
              </a:solidFill>
            </a:endParaRPr>
          </a:p>
        </p:txBody>
      </p:sp>
      <p:sp>
        <p:nvSpPr>
          <p:cNvPr id="23559" name="AutoShape 9">
            <a:extLst>
              <a:ext uri="{FF2B5EF4-FFF2-40B4-BE49-F238E27FC236}">
                <a16:creationId xmlns:a16="http://schemas.microsoft.com/office/drawing/2014/main" id="{058E8C0F-0933-6542-FF88-F93A66D8FDA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270919" y="1167606"/>
            <a:ext cx="749300" cy="4452938"/>
          </a:xfrm>
          <a:prstGeom prst="triangle">
            <a:avLst>
              <a:gd name="adj" fmla="val 50000"/>
            </a:avLst>
          </a:prstGeom>
          <a:noFill/>
          <a:ln w="12700">
            <a:solidFill>
              <a:srgbClr val="0000FF"/>
            </a:solidFill>
            <a:miter lim="800000"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560" name="AutoShape 10">
            <a:extLst>
              <a:ext uri="{FF2B5EF4-FFF2-40B4-BE49-F238E27FC236}">
                <a16:creationId xmlns:a16="http://schemas.microsoft.com/office/drawing/2014/main" id="{3A8F5D6B-E220-2505-9761-CA7C5400DC2A}"/>
              </a:ext>
            </a:extLst>
          </p:cNvPr>
          <p:cNvSpPr>
            <a:spLocks noChangeArrowheads="1"/>
          </p:cNvSpPr>
          <p:nvPr/>
        </p:nvSpPr>
        <p:spPr bwMode="auto">
          <a:xfrm rot="-4841964">
            <a:off x="2174082" y="1621631"/>
            <a:ext cx="963612" cy="4441825"/>
          </a:xfrm>
          <a:prstGeom prst="triangle">
            <a:avLst>
              <a:gd name="adj" fmla="val 50000"/>
            </a:avLst>
          </a:prstGeom>
          <a:noFill/>
          <a:ln w="12700">
            <a:solidFill>
              <a:srgbClr val="006600"/>
            </a:solidFill>
            <a:miter lim="800000"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561" name="Text Box 12">
            <a:extLst>
              <a:ext uri="{FF2B5EF4-FFF2-40B4-BE49-F238E27FC236}">
                <a16:creationId xmlns:a16="http://schemas.microsoft.com/office/drawing/2014/main" id="{3038D519-3D33-8310-C6E8-CA902F0B8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4013" y="2794000"/>
            <a:ext cx="112395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 b="1">
                <a:solidFill>
                  <a:schemeClr val="hlink"/>
                </a:solidFill>
                <a:latin typeface="Arial" panose="020B0604020202020204" pitchFamily="34" charset="0"/>
              </a:rPr>
              <a:t>MAP TASK 1</a:t>
            </a:r>
          </a:p>
        </p:txBody>
      </p:sp>
      <p:sp>
        <p:nvSpPr>
          <p:cNvPr id="23562" name="Text Box 13">
            <a:extLst>
              <a:ext uri="{FF2B5EF4-FFF2-40B4-BE49-F238E27FC236}">
                <a16:creationId xmlns:a16="http://schemas.microsoft.com/office/drawing/2014/main" id="{8A2B7452-91C7-6A37-AB24-0D63ACCBB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1975" y="4535488"/>
            <a:ext cx="1123950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 b="1">
                <a:solidFill>
                  <a:srgbClr val="006600"/>
                </a:solidFill>
                <a:latin typeface="Arial" panose="020B0604020202020204" pitchFamily="34" charset="0"/>
              </a:rPr>
              <a:t>MAP TASK 2</a:t>
            </a:r>
          </a:p>
        </p:txBody>
      </p:sp>
      <p:sp>
        <p:nvSpPr>
          <p:cNvPr id="23563" name="Slide Number Placeholder 1">
            <a:extLst>
              <a:ext uri="{FF2B5EF4-FFF2-40B4-BE49-F238E27FC236}">
                <a16:creationId xmlns:a16="http://schemas.microsoft.com/office/drawing/2014/main" id="{0379E3AD-7AF1-2386-96B3-73F92F3A4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7F59A2C-C6F7-416B-AED6-027A2B4BC23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  <p:bldP spid="23556" grpId="0"/>
      <p:bldP spid="23557" grpId="0" animBg="1"/>
      <p:bldP spid="23558" grpId="0"/>
      <p:bldP spid="23559" grpId="0" animBg="1"/>
      <p:bldP spid="23560" grpId="0" animBg="1"/>
      <p:bldP spid="23561" grpId="0"/>
      <p:bldP spid="235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CFA6AB3E-D5CB-50B4-C852-BD831F956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Map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E46CDBB-5F99-70C1-A3EA-979AC0ECE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19150"/>
            <a:ext cx="8229600" cy="3394075"/>
          </a:xfrm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  <a:p>
            <a:r>
              <a:rPr lang="en-US" altLang="en-US" dirty="0">
                <a:solidFill>
                  <a:srgbClr val="C0504D"/>
                </a:solidFill>
                <a:latin typeface="Times New Roman" panose="02020603050405020304" pitchFamily="18" charset="0"/>
              </a:rPr>
              <a:t>Parallelly </a:t>
            </a:r>
            <a:r>
              <a:rPr lang="en-US" altLang="en-US" dirty="0">
                <a:latin typeface="Times New Roman" panose="02020603050405020304" pitchFamily="18" charset="0"/>
              </a:rPr>
              <a:t>Process</a:t>
            </a:r>
            <a:r>
              <a:rPr lang="en-US" altLang="en-US" dirty="0">
                <a:solidFill>
                  <a:srgbClr val="C0504D"/>
                </a:solidFill>
                <a:latin typeface="Times New Roman" panose="02020603050405020304" pitchFamily="18" charset="0"/>
              </a:rPr>
              <a:t> a large number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of  individual records to generate intermediate key/value pairs.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25603" name="Rectangle 4">
            <a:extLst>
              <a:ext uri="{FF2B5EF4-FFF2-40B4-BE49-F238E27FC236}">
                <a16:creationId xmlns:a16="http://schemas.microsoft.com/office/drawing/2014/main" id="{34175F3B-DCC2-B9AF-062D-A48082537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975" y="3017838"/>
            <a:ext cx="1931988" cy="1017587"/>
          </a:xfrm>
          <a:prstGeom prst="rect">
            <a:avLst/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1165225" algn="l"/>
                <a:tab pos="1808163" algn="l"/>
                <a:tab pos="2451100" algn="l"/>
                <a:tab pos="3095625" algn="l"/>
                <a:tab pos="3738563" algn="l"/>
                <a:tab pos="4383088" algn="l"/>
                <a:tab pos="5026025" algn="l"/>
                <a:tab pos="5668963" algn="l"/>
                <a:tab pos="6313488" algn="l"/>
                <a:tab pos="6956425" algn="l"/>
                <a:tab pos="7599363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313"/>
              </a:spcBef>
              <a:buClr>
                <a:srgbClr val="000000"/>
              </a:buClr>
              <a:buFontTx/>
              <a:buNone/>
            </a:pPr>
            <a:endParaRPr lang="en-GB" altLang="en-US" sz="5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500" dirty="0">
                <a:solidFill>
                  <a:srgbClr val="C0504D"/>
                </a:solidFill>
                <a:latin typeface="Calibri" panose="020F0502020204030204" pitchFamily="34" charset="0"/>
              </a:rPr>
              <a:t>Welcome Everyone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500" dirty="0">
                <a:solidFill>
                  <a:srgbClr val="C0504D"/>
                </a:solidFill>
                <a:latin typeface="Calibri" panose="020F0502020204030204" pitchFamily="34" charset="0"/>
              </a:rPr>
              <a:t>Hello Everyone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500" dirty="0">
                <a:solidFill>
                  <a:srgbClr val="C0504D"/>
                </a:solidFill>
                <a:latin typeface="Calibri" panose="020F0502020204030204" pitchFamily="34" charset="0"/>
              </a:rPr>
              <a:t>Why are you here 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500" dirty="0">
                <a:solidFill>
                  <a:srgbClr val="C0504D"/>
                </a:solidFill>
                <a:latin typeface="Calibri" panose="020F0502020204030204" pitchFamily="34" charset="0"/>
              </a:rPr>
              <a:t>I am also here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500" dirty="0">
                <a:solidFill>
                  <a:srgbClr val="C0504D"/>
                </a:solidFill>
                <a:latin typeface="Calibri" panose="020F0502020204030204" pitchFamily="34" charset="0"/>
              </a:rPr>
              <a:t>They are also here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500" dirty="0">
                <a:solidFill>
                  <a:srgbClr val="C0504D"/>
                </a:solidFill>
                <a:latin typeface="Calibri" panose="020F0502020204030204" pitchFamily="34" charset="0"/>
              </a:rPr>
              <a:t>Yes, it’s THEM! 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500" dirty="0">
                <a:solidFill>
                  <a:srgbClr val="C0504D"/>
                </a:solidFill>
                <a:latin typeface="Calibri" panose="020F0502020204030204" pitchFamily="34" charset="0"/>
              </a:rPr>
              <a:t>The same people we were thinking of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r>
              <a:rPr lang="en-GB" altLang="en-US" sz="500" dirty="0">
                <a:solidFill>
                  <a:srgbClr val="C0504D"/>
                </a:solidFill>
                <a:latin typeface="Calibri" panose="020F0502020204030204" pitchFamily="34" charset="0"/>
              </a:rPr>
              <a:t>…….</a:t>
            </a:r>
          </a:p>
          <a:p>
            <a:pPr lvl="1" eaLnBrk="1" hangingPunct="1">
              <a:spcBef>
                <a:spcPts val="313"/>
              </a:spcBef>
              <a:buClr>
                <a:srgbClr val="C0504D"/>
              </a:buClr>
              <a:buFontTx/>
              <a:buNone/>
            </a:pPr>
            <a:endParaRPr lang="en-GB" altLang="en-US" sz="500" dirty="0">
              <a:solidFill>
                <a:srgbClr val="C0504D"/>
              </a:solidFill>
              <a:latin typeface="Calibri" panose="020F0502020204030204" pitchFamily="34" charset="0"/>
            </a:endParaRPr>
          </a:p>
        </p:txBody>
      </p:sp>
      <p:sp>
        <p:nvSpPr>
          <p:cNvPr id="25604" name="Rectangle 5">
            <a:extLst>
              <a:ext uri="{FF2B5EF4-FFF2-40B4-BE49-F238E27FC236}">
                <a16:creationId xmlns:a16="http://schemas.microsoft.com/office/drawing/2014/main" id="{74B4927D-25FB-BB52-9B23-5ECE82754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0900" y="3017838"/>
            <a:ext cx="1985963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Welcome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Hello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Everyone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Why 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Are	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You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Here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…….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60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25605" name="AutoShape 6">
            <a:extLst>
              <a:ext uri="{FF2B5EF4-FFF2-40B4-BE49-F238E27FC236}">
                <a16:creationId xmlns:a16="http://schemas.microsoft.com/office/drawing/2014/main" id="{F692306F-F7B0-323D-1C41-098E579FC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8300" y="3392488"/>
            <a:ext cx="376238" cy="4286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06" name="Text Box 7">
            <a:extLst>
              <a:ext uri="{FF2B5EF4-FFF2-40B4-BE49-F238E27FC236}">
                <a16:creationId xmlns:a16="http://schemas.microsoft.com/office/drawing/2014/main" id="{78DF0A60-B1F6-9AEA-DD3E-E751A8081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8" y="4089400"/>
            <a:ext cx="220027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4572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lnSpc>
                <a:spcPct val="97000"/>
              </a:lnSpc>
              <a:spcBef>
                <a:spcPts val="288"/>
              </a:spcBef>
              <a:buClr>
                <a:srgbClr val="000000"/>
              </a:buClr>
              <a:buFontTx/>
              <a:buNone/>
            </a:pPr>
            <a:r>
              <a:rPr lang="en-GB" altLang="en-US" sz="1100" dirty="0">
                <a:solidFill>
                  <a:srgbClr val="000000"/>
                </a:solidFill>
              </a:rPr>
              <a:t>Input &lt;filename, file text&gt;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en-GB" altLang="en-US" sz="1100" dirty="0">
              <a:solidFill>
                <a:srgbClr val="000000"/>
              </a:solidFill>
            </a:endParaRPr>
          </a:p>
        </p:txBody>
      </p:sp>
      <p:sp>
        <p:nvSpPr>
          <p:cNvPr id="25609" name="Text Box 12">
            <a:extLst>
              <a:ext uri="{FF2B5EF4-FFF2-40B4-BE49-F238E27FC236}">
                <a16:creationId xmlns:a16="http://schemas.microsoft.com/office/drawing/2014/main" id="{30425A16-3C06-CC5D-FCA3-5A0D83459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6588" y="4518025"/>
            <a:ext cx="109696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 b="1" dirty="0">
                <a:solidFill>
                  <a:srgbClr val="006600"/>
                </a:solidFill>
                <a:latin typeface="Arial" panose="020B0604020202020204" pitchFamily="34" charset="0"/>
              </a:rPr>
              <a:t>MAP TASKS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B8F987-9666-101B-F65E-F94EAF13A055}"/>
              </a:ext>
            </a:extLst>
          </p:cNvPr>
          <p:cNvGrpSpPr/>
          <p:nvPr/>
        </p:nvGrpSpPr>
        <p:grpSpPr>
          <a:xfrm>
            <a:off x="493713" y="3000375"/>
            <a:ext cx="4454525" cy="1195388"/>
            <a:chOff x="493713" y="3000375"/>
            <a:chExt cx="4454525" cy="1195388"/>
          </a:xfrm>
        </p:grpSpPr>
        <p:sp>
          <p:nvSpPr>
            <p:cNvPr id="25610" name="AutoShape 13">
              <a:extLst>
                <a:ext uri="{FF2B5EF4-FFF2-40B4-BE49-F238E27FC236}">
                  <a16:creationId xmlns:a16="http://schemas.microsoft.com/office/drawing/2014/main" id="{83916911-7FE0-E673-F713-D45E417BB9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524920" y="1183481"/>
              <a:ext cx="392112" cy="4454525"/>
            </a:xfrm>
            <a:prstGeom prst="triangle">
              <a:avLst>
                <a:gd name="adj" fmla="val 50000"/>
              </a:avLst>
            </a:prstGeom>
            <a:noFill/>
            <a:ln w="12700">
              <a:solidFill>
                <a:srgbClr val="0000FF"/>
              </a:solidFill>
              <a:miter lim="800000"/>
              <a:headEnd type="none" w="sm" len="sm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64355" tIns="32178" rIns="64355" bIns="32178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54A2988-8B93-E2B3-BBD2-B94EE92998C8}"/>
                </a:ext>
              </a:extLst>
            </p:cNvPr>
            <p:cNvGrpSpPr/>
            <p:nvPr/>
          </p:nvGrpSpPr>
          <p:grpSpPr>
            <a:xfrm>
              <a:off x="493713" y="3000375"/>
              <a:ext cx="4454525" cy="1195388"/>
              <a:chOff x="493713" y="3000375"/>
              <a:chExt cx="4454525" cy="1195388"/>
            </a:xfrm>
          </p:grpSpPr>
          <p:sp>
            <p:nvSpPr>
              <p:cNvPr id="25607" name="AutoShape 9">
                <a:extLst>
                  <a:ext uri="{FF2B5EF4-FFF2-40B4-BE49-F238E27FC236}">
                    <a16:creationId xmlns:a16="http://schemas.microsoft.com/office/drawing/2014/main" id="{3D36A230-D579-76A9-D2BB-5C441A2D64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524919" y="969169"/>
                <a:ext cx="392113" cy="4454525"/>
              </a:xfrm>
              <a:prstGeom prst="triangle">
                <a:avLst>
                  <a:gd name="adj" fmla="val 50000"/>
                </a:avLst>
              </a:prstGeom>
              <a:noFill/>
              <a:ln w="12700">
                <a:solidFill>
                  <a:srgbClr val="0000FF"/>
                </a:solidFill>
                <a:miter lim="800000"/>
                <a:headEnd type="none" w="sm" len="sm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64355" tIns="32178" rIns="64355" bIns="32178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25608" name="AutoShape 10">
                <a:extLst>
                  <a:ext uri="{FF2B5EF4-FFF2-40B4-BE49-F238E27FC236}">
                    <a16:creationId xmlns:a16="http://schemas.microsoft.com/office/drawing/2014/main" id="{53DE013B-107B-28FF-F52B-5953E60EE8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533651" y="1084262"/>
                <a:ext cx="374650" cy="4454525"/>
              </a:xfrm>
              <a:prstGeom prst="triangle">
                <a:avLst>
                  <a:gd name="adj" fmla="val 50000"/>
                </a:avLst>
              </a:prstGeom>
              <a:noFill/>
              <a:ln w="12700">
                <a:solidFill>
                  <a:srgbClr val="006600"/>
                </a:solidFill>
                <a:miter lim="800000"/>
                <a:headEnd type="none" w="sm" len="sm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64355" tIns="32178" rIns="64355" bIns="32178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25611" name="AutoShape 14">
                <a:extLst>
                  <a:ext uri="{FF2B5EF4-FFF2-40B4-BE49-F238E27FC236}">
                    <a16:creationId xmlns:a16="http://schemas.microsoft.com/office/drawing/2014/main" id="{9DC79525-1A05-37A7-E30C-21CB3F5C3E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533651" y="1298575"/>
                <a:ext cx="374650" cy="4454525"/>
              </a:xfrm>
              <a:prstGeom prst="triangle">
                <a:avLst>
                  <a:gd name="adj" fmla="val 50000"/>
                </a:avLst>
              </a:prstGeom>
              <a:noFill/>
              <a:ln w="12700">
                <a:solidFill>
                  <a:srgbClr val="006600"/>
                </a:solidFill>
                <a:miter lim="800000"/>
                <a:headEnd type="none" w="sm" len="sm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64355" tIns="32178" rIns="64355" bIns="32178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25612" name="AutoShape 15">
                <a:extLst>
                  <a:ext uri="{FF2B5EF4-FFF2-40B4-BE49-F238E27FC236}">
                    <a16:creationId xmlns:a16="http://schemas.microsoft.com/office/drawing/2014/main" id="{ADFB2C34-E3C1-51BC-BABC-67FFC160A3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524919" y="1397794"/>
                <a:ext cx="392113" cy="4454525"/>
              </a:xfrm>
              <a:prstGeom prst="triangle">
                <a:avLst>
                  <a:gd name="adj" fmla="val 50000"/>
                </a:avLst>
              </a:prstGeom>
              <a:noFill/>
              <a:ln w="12700">
                <a:solidFill>
                  <a:srgbClr val="0000FF"/>
                </a:solidFill>
                <a:miter lim="800000"/>
                <a:headEnd type="none" w="sm" len="sm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64355" tIns="32178" rIns="64355" bIns="32178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25613" name="AutoShape 16">
                <a:extLst>
                  <a:ext uri="{FF2B5EF4-FFF2-40B4-BE49-F238E27FC236}">
                    <a16:creationId xmlns:a16="http://schemas.microsoft.com/office/drawing/2014/main" id="{BFC3E08B-134C-24C9-5357-80354FD10E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533651" y="1512887"/>
                <a:ext cx="374650" cy="4454525"/>
              </a:xfrm>
              <a:prstGeom prst="triangle">
                <a:avLst>
                  <a:gd name="adj" fmla="val 50000"/>
                </a:avLst>
              </a:prstGeom>
              <a:noFill/>
              <a:ln w="12700">
                <a:solidFill>
                  <a:srgbClr val="006600"/>
                </a:solidFill>
                <a:miter lim="800000"/>
                <a:headEnd type="none" w="sm" len="sm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64355" tIns="32178" rIns="64355" bIns="32178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25614" name="AutoShape 17">
                <a:extLst>
                  <a:ext uri="{FF2B5EF4-FFF2-40B4-BE49-F238E27FC236}">
                    <a16:creationId xmlns:a16="http://schemas.microsoft.com/office/drawing/2014/main" id="{8089BB04-FF3C-CF37-62A2-81D85CD39C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524920" y="1666081"/>
                <a:ext cx="392112" cy="4454525"/>
              </a:xfrm>
              <a:prstGeom prst="triangle">
                <a:avLst>
                  <a:gd name="adj" fmla="val 50000"/>
                </a:avLst>
              </a:prstGeom>
              <a:noFill/>
              <a:ln w="12700">
                <a:solidFill>
                  <a:srgbClr val="0000FF"/>
                </a:solidFill>
                <a:miter lim="800000"/>
                <a:headEnd type="none" w="sm" len="sm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64355" tIns="32178" rIns="64355" bIns="32178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25615" name="AutoShape 18">
                <a:extLst>
                  <a:ext uri="{FF2B5EF4-FFF2-40B4-BE49-F238E27FC236}">
                    <a16:creationId xmlns:a16="http://schemas.microsoft.com/office/drawing/2014/main" id="{1DC51ACF-4557-913D-F3DC-72809E906B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533651" y="1781175"/>
                <a:ext cx="374650" cy="4454525"/>
              </a:xfrm>
              <a:prstGeom prst="triangle">
                <a:avLst>
                  <a:gd name="adj" fmla="val 50000"/>
                </a:avLst>
              </a:prstGeom>
              <a:noFill/>
              <a:ln w="12700">
                <a:solidFill>
                  <a:srgbClr val="006600"/>
                </a:solidFill>
                <a:miter lim="800000"/>
                <a:headEnd type="none" w="sm" len="sm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64355" tIns="32178" rIns="64355" bIns="32178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</p:grpSp>
      </p:grpSp>
      <p:sp>
        <p:nvSpPr>
          <p:cNvPr id="25616" name="Oval 19">
            <a:extLst>
              <a:ext uri="{FF2B5EF4-FFF2-40B4-BE49-F238E27FC236}">
                <a16:creationId xmlns:a16="http://schemas.microsoft.com/office/drawing/2014/main" id="{0F532E86-6FC3-02C3-E314-806E3A906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75" y="2963863"/>
            <a:ext cx="107950" cy="1392237"/>
          </a:xfrm>
          <a:prstGeom prst="ellipse">
            <a:avLst/>
          </a:prstGeom>
          <a:noFill/>
          <a:ln w="12700">
            <a:solidFill>
              <a:srgbClr val="008000"/>
            </a:solidFill>
            <a:round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17" name="Slide Number Placeholder 1">
            <a:extLst>
              <a:ext uri="{FF2B5EF4-FFF2-40B4-BE49-F238E27FC236}">
                <a16:creationId xmlns:a16="http://schemas.microsoft.com/office/drawing/2014/main" id="{DBFF586E-D709-B52A-E6A1-DACC2D7DF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F75B09-6785-4AE7-B746-BE6A2FABCE93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/>
      <p:bldP spid="256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171F7D21-9795-A443-30E3-4ADED1D21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Reduce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585E43DE-0943-D4CE-0ADD-DB49AF74A8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Reduce processes and merges all intermediate values associated </a:t>
            </a:r>
            <a:r>
              <a:rPr lang="en-US" altLang="en-US" u="sng">
                <a:solidFill>
                  <a:srgbClr val="000000"/>
                </a:solidFill>
                <a:latin typeface="Times New Roman" panose="02020603050405020304" pitchFamily="18" charset="0"/>
              </a:rPr>
              <a:t>per key</a:t>
            </a:r>
          </a:p>
          <a:p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1" name="Rectangle 4">
            <a:extLst>
              <a:ext uri="{FF2B5EF4-FFF2-40B4-BE49-F238E27FC236}">
                <a16:creationId xmlns:a16="http://schemas.microsoft.com/office/drawing/2014/main" id="{952DD9D4-F25B-51D6-B813-BFA549F6D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50" y="3000375"/>
            <a:ext cx="1985963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Welcome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Hello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66E26734-B00A-1BDA-4486-7D5479E19B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3988" y="3322638"/>
            <a:ext cx="374650" cy="4286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C0504D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64355" tIns="32178" rIns="64355" bIns="3217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DE7ACD-DEDD-A34A-6233-FE49A86B6D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8513" y="3106738"/>
            <a:ext cx="198437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425"/>
              </a:spcBef>
              <a:buClr>
                <a:srgbClr val="CC3399"/>
              </a:buClr>
              <a:buFontTx/>
              <a:buNone/>
            </a:pPr>
            <a:r>
              <a:rPr lang="en-GB" altLang="en-US" sz="1700">
                <a:solidFill>
                  <a:srgbClr val="CC3399"/>
                </a:solidFill>
                <a:latin typeface="Calibri" panose="020F0502020204030204" pitchFamily="34" charset="0"/>
              </a:rPr>
              <a:t>Everyone	2 </a:t>
            </a:r>
          </a:p>
          <a:p>
            <a:pPr lvl="1" eaLnBrk="1" hangingPunct="1">
              <a:spcBef>
                <a:spcPts val="425"/>
              </a:spcBef>
              <a:buClr>
                <a:srgbClr val="CC3399"/>
              </a:buClr>
              <a:buFontTx/>
              <a:buNone/>
            </a:pPr>
            <a:r>
              <a:rPr lang="en-GB" altLang="en-US" sz="1700">
                <a:solidFill>
                  <a:srgbClr val="CC3399"/>
                </a:solidFill>
                <a:latin typeface="Calibri" panose="020F0502020204030204" pitchFamily="34" charset="0"/>
              </a:rPr>
              <a:t>Hello	1</a:t>
            </a:r>
          </a:p>
          <a:p>
            <a:pPr lvl="1" eaLnBrk="1" hangingPunct="1">
              <a:spcBef>
                <a:spcPts val="425"/>
              </a:spcBef>
              <a:buClr>
                <a:srgbClr val="CC3399"/>
              </a:buClr>
              <a:buFontTx/>
              <a:buNone/>
            </a:pPr>
            <a:r>
              <a:rPr lang="en-GB" altLang="en-US" sz="1700">
                <a:solidFill>
                  <a:srgbClr val="CC3399"/>
                </a:solidFill>
                <a:latin typeface="Calibri" panose="020F0502020204030204" pitchFamily="34" charset="0"/>
              </a:rPr>
              <a:t>Welcome	1</a:t>
            </a:r>
          </a:p>
        </p:txBody>
      </p:sp>
      <p:sp>
        <p:nvSpPr>
          <p:cNvPr id="27654" name="Text Box 8">
            <a:extLst>
              <a:ext uri="{FF2B5EF4-FFF2-40B4-BE49-F238E27FC236}">
                <a16:creationId xmlns:a16="http://schemas.microsoft.com/office/drawing/2014/main" id="{E68B056F-B51E-F864-D138-23CDC0139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8425" y="2652713"/>
            <a:ext cx="417513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>
                <a:latin typeface="Arial" panose="020B0604020202020204" pitchFamily="34" charset="0"/>
              </a:rPr>
              <a:t>Key</a:t>
            </a:r>
          </a:p>
        </p:txBody>
      </p:sp>
      <p:sp>
        <p:nvSpPr>
          <p:cNvPr id="27655" name="Text Box 9">
            <a:extLst>
              <a:ext uri="{FF2B5EF4-FFF2-40B4-BE49-F238E27FC236}">
                <a16:creationId xmlns:a16="http://schemas.microsoft.com/office/drawing/2014/main" id="{7DA62D5E-EA5F-1D2C-1E76-DE9454186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9313" y="2652713"/>
            <a:ext cx="557212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>
                <a:latin typeface="Arial" panose="020B0604020202020204" pitchFamily="34" charset="0"/>
              </a:rPr>
              <a:t>Value</a:t>
            </a:r>
          </a:p>
        </p:txBody>
      </p:sp>
      <p:sp>
        <p:nvSpPr>
          <p:cNvPr id="27656" name="Line 10">
            <a:extLst>
              <a:ext uri="{FF2B5EF4-FFF2-40B4-BE49-F238E27FC236}">
                <a16:creationId xmlns:a16="http://schemas.microsoft.com/office/drawing/2014/main" id="{80A1A303-A188-207E-8281-6BB29322C3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9875" y="2840038"/>
            <a:ext cx="0" cy="1603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7657" name="Line 11">
            <a:extLst>
              <a:ext uri="{FF2B5EF4-FFF2-40B4-BE49-F238E27FC236}">
                <a16:creationId xmlns:a16="http://schemas.microsoft.com/office/drawing/2014/main" id="{F42D550D-CD25-8947-1496-AA95C445191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78375" y="2840038"/>
            <a:ext cx="0" cy="16033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7658" name="Slide Number Placeholder 1">
            <a:extLst>
              <a:ext uri="{FF2B5EF4-FFF2-40B4-BE49-F238E27FC236}">
                <a16:creationId xmlns:a16="http://schemas.microsoft.com/office/drawing/2014/main" id="{D3DB6F56-25D3-E5B5-15AA-6D415D895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9D2892A-2134-49C6-9224-7196089AC2BE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>
            <a:extLst>
              <a:ext uri="{FF2B5EF4-FFF2-40B4-BE49-F238E27FC236}">
                <a16:creationId xmlns:a16="http://schemas.microsoft.com/office/drawing/2014/main" id="{F2BD7905-1DAE-6CAC-2FB6-D859CBC70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Reduce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83D1F-1F89-F455-98F2-166D1E15E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60500"/>
            <a:ext cx="7010400" cy="3200400"/>
          </a:xfrm>
        </p:spPr>
        <p:txBody>
          <a:bodyPr>
            <a:no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sz="1800" dirty="0">
                <a:solidFill>
                  <a:srgbClr val="000000"/>
                </a:solidFill>
                <a:ea typeface="ＭＳ Ｐゴシック" charset="0"/>
              </a:rPr>
              <a:t>Each key assigned to one Reduce</a:t>
            </a:r>
          </a:p>
          <a:p>
            <a:pPr>
              <a:buFont typeface="Arial" charset="0"/>
              <a:buChar char="•"/>
              <a:defRPr/>
            </a:pPr>
            <a:r>
              <a:rPr lang="en-US" sz="1800" dirty="0" err="1">
                <a:solidFill>
                  <a:srgbClr val="000000"/>
                </a:solidFill>
                <a:ea typeface="ＭＳ Ｐゴシック" charset="0"/>
              </a:rPr>
              <a:t>Parallelly</a:t>
            </a:r>
            <a:r>
              <a:rPr lang="en-US" sz="1800" dirty="0">
                <a:solidFill>
                  <a:srgbClr val="000000"/>
                </a:solidFill>
                <a:ea typeface="ＭＳ Ｐゴシック" charset="0"/>
              </a:rPr>
              <a:t> Processes and merges all intermediate values </a:t>
            </a:r>
            <a:r>
              <a:rPr lang="en-US" sz="1800" u="sng" dirty="0">
                <a:solidFill>
                  <a:schemeClr val="accent6"/>
                </a:solidFill>
                <a:ea typeface="ＭＳ Ｐゴシック" charset="0"/>
              </a:rPr>
              <a:t>by partitioning keys</a:t>
            </a:r>
            <a:endParaRPr lang="en-US" sz="1800" dirty="0">
              <a:solidFill>
                <a:srgbClr val="000000"/>
              </a:solidFill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endParaRPr lang="en-US" sz="1800" dirty="0">
              <a:solidFill>
                <a:srgbClr val="000000"/>
              </a:solidFill>
              <a:ea typeface="ＭＳ Ｐゴシック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en-US" sz="1800" dirty="0">
                <a:solidFill>
                  <a:srgbClr val="000000"/>
                </a:solidFill>
                <a:ea typeface="ＭＳ Ｐゴシック" charset="0"/>
              </a:rPr>
              <a:t>Popular: </a:t>
            </a:r>
            <a:r>
              <a:rPr lang="en-US" sz="1800" i="1" dirty="0">
                <a:solidFill>
                  <a:srgbClr val="000000"/>
                </a:solidFill>
                <a:ea typeface="ＭＳ Ｐゴシック" charset="0"/>
              </a:rPr>
              <a:t>Hash partitioning, i.e., </a:t>
            </a:r>
            <a:r>
              <a:rPr lang="en-US" sz="1800" dirty="0">
                <a:solidFill>
                  <a:srgbClr val="000000"/>
                </a:solidFill>
                <a:ea typeface="ＭＳ Ｐゴシック" charset="0"/>
              </a:rPr>
              <a:t>key is assigned to </a:t>
            </a:r>
          </a:p>
          <a:p>
            <a:pPr lvl="1">
              <a:buFont typeface="Arial" charset="0"/>
              <a:buChar char="–"/>
              <a:defRPr/>
            </a:pPr>
            <a:r>
              <a:rPr lang="en-US" sz="1400" dirty="0">
                <a:solidFill>
                  <a:srgbClr val="000000"/>
                </a:solidFill>
                <a:ea typeface="ＭＳ Ｐゴシック" charset="0"/>
              </a:rPr>
              <a:t>reduce # = hash(key)%number of reduce tasks</a:t>
            </a:r>
          </a:p>
        </p:txBody>
      </p:sp>
      <p:sp>
        <p:nvSpPr>
          <p:cNvPr id="29699" name="Rectangle 4">
            <a:extLst>
              <a:ext uri="{FF2B5EF4-FFF2-40B4-BE49-F238E27FC236}">
                <a16:creationId xmlns:a16="http://schemas.microsoft.com/office/drawing/2014/main" id="{EC192620-8938-FC38-EA4D-77AB43D9B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713" y="2678113"/>
            <a:ext cx="1985962" cy="123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 dirty="0">
                <a:solidFill>
                  <a:srgbClr val="FF0000"/>
                </a:solidFill>
                <a:latin typeface="Calibri" panose="020F0502020204030204" pitchFamily="34" charset="0"/>
              </a:rPr>
              <a:t>Welcome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 dirty="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 dirty="0">
                <a:solidFill>
                  <a:srgbClr val="FF0000"/>
                </a:solidFill>
                <a:latin typeface="Calibri" panose="020F0502020204030204" pitchFamily="34" charset="0"/>
              </a:rPr>
              <a:t>Hello	1</a:t>
            </a:r>
          </a:p>
          <a:p>
            <a:pPr lvl="1" eaLnBrk="1" hangingPunct="1">
              <a:spcBef>
                <a:spcPts val="425"/>
              </a:spcBef>
              <a:buClr>
                <a:srgbClr val="FF0000"/>
              </a:buClr>
              <a:buFontTx/>
              <a:buNone/>
            </a:pPr>
            <a:r>
              <a:rPr lang="en-GB" altLang="en-US" sz="1700" dirty="0">
                <a:solidFill>
                  <a:srgbClr val="FF0000"/>
                </a:solidFill>
                <a:latin typeface="Calibri" panose="020F0502020204030204" pitchFamily="34" charset="0"/>
              </a:rPr>
              <a:t>Everyone	1 </a:t>
            </a:r>
          </a:p>
        </p:txBody>
      </p:sp>
      <p:sp>
        <p:nvSpPr>
          <p:cNvPr id="29700" name="Rectangle 6">
            <a:extLst>
              <a:ext uri="{FF2B5EF4-FFF2-40B4-BE49-F238E27FC236}">
                <a16:creationId xmlns:a16="http://schemas.microsoft.com/office/drawing/2014/main" id="{120A8F07-AEDF-A5F6-B198-81842B438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6588" y="2786063"/>
            <a:ext cx="1985962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3342" tIns="32938" rIns="63342" bIns="32938"/>
          <a:lstStyle>
            <a:lvl1pPr marL="342900" indent="-3429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20700" indent="-198438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3206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32067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320675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520700" algn="l"/>
                <a:tab pos="639763" algn="l"/>
                <a:tab pos="1284288" algn="l"/>
                <a:tab pos="1927225" algn="l"/>
                <a:tab pos="2571750" algn="l"/>
                <a:tab pos="3214688" algn="l"/>
                <a:tab pos="3857625" algn="l"/>
                <a:tab pos="4502150" algn="l"/>
                <a:tab pos="5145088" algn="l"/>
                <a:tab pos="5789613" algn="l"/>
                <a:tab pos="6432550" algn="l"/>
                <a:tab pos="70754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spcBef>
                <a:spcPts val="425"/>
              </a:spcBef>
              <a:buClr>
                <a:srgbClr val="CC3399"/>
              </a:buClr>
              <a:buFontTx/>
              <a:buNone/>
            </a:pPr>
            <a:r>
              <a:rPr lang="en-GB" altLang="en-US" sz="1700">
                <a:solidFill>
                  <a:srgbClr val="CC3399"/>
                </a:solidFill>
                <a:latin typeface="Calibri" panose="020F0502020204030204" pitchFamily="34" charset="0"/>
              </a:rPr>
              <a:t>Everyone	2 </a:t>
            </a:r>
          </a:p>
          <a:p>
            <a:pPr lvl="1" eaLnBrk="1" hangingPunct="1">
              <a:spcBef>
                <a:spcPts val="425"/>
              </a:spcBef>
              <a:buClr>
                <a:srgbClr val="CC3399"/>
              </a:buClr>
              <a:buFontTx/>
              <a:buNone/>
            </a:pPr>
            <a:r>
              <a:rPr lang="en-GB" altLang="en-US" sz="1700">
                <a:solidFill>
                  <a:srgbClr val="CC3399"/>
                </a:solidFill>
                <a:latin typeface="Calibri" panose="020F0502020204030204" pitchFamily="34" charset="0"/>
              </a:rPr>
              <a:t>Hello	1</a:t>
            </a:r>
          </a:p>
          <a:p>
            <a:pPr lvl="1" eaLnBrk="1" hangingPunct="1">
              <a:spcBef>
                <a:spcPts val="425"/>
              </a:spcBef>
              <a:buClr>
                <a:srgbClr val="CC3399"/>
              </a:buClr>
              <a:buFontTx/>
              <a:buNone/>
            </a:pPr>
            <a:r>
              <a:rPr lang="en-GB" altLang="en-US" sz="1700">
                <a:solidFill>
                  <a:srgbClr val="CC3399"/>
                </a:solidFill>
                <a:latin typeface="Calibri" panose="020F0502020204030204" pitchFamily="34" charset="0"/>
              </a:rPr>
              <a:t>Welcome	1</a:t>
            </a:r>
          </a:p>
        </p:txBody>
      </p:sp>
      <p:sp>
        <p:nvSpPr>
          <p:cNvPr id="29701" name="Text Box 13">
            <a:extLst>
              <a:ext uri="{FF2B5EF4-FFF2-40B4-BE49-F238E27FC236}">
                <a16:creationId xmlns:a16="http://schemas.microsoft.com/office/drawing/2014/main" id="{F0C5B15A-F1F8-C769-6806-03342EA8A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1388" y="2840038"/>
            <a:ext cx="1179512" cy="465137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med" len="lg"/>
          </a:ln>
        </p:spPr>
        <p:txBody>
          <a:bodyPr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 b="1">
                <a:solidFill>
                  <a:schemeClr val="hlink"/>
                </a:solidFill>
                <a:latin typeface="Arial" panose="020B0604020202020204" pitchFamily="34" charset="0"/>
              </a:rPr>
              <a:t>REDUCE TASK 1</a:t>
            </a:r>
          </a:p>
        </p:txBody>
      </p:sp>
      <p:sp>
        <p:nvSpPr>
          <p:cNvPr id="29702" name="Text Box 14">
            <a:extLst>
              <a:ext uri="{FF2B5EF4-FFF2-40B4-BE49-F238E27FC236}">
                <a16:creationId xmlns:a16="http://schemas.microsoft.com/office/drawing/2014/main" id="{FA187BBA-0CFC-40CA-5F84-19DD4E66C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1388" y="3536950"/>
            <a:ext cx="1179512" cy="46355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med" len="lg"/>
          </a:ln>
        </p:spPr>
        <p:txBody>
          <a:bodyPr lIns="64355" tIns="32178" rIns="64355" bIns="321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300" b="1" dirty="0">
                <a:solidFill>
                  <a:srgbClr val="006600"/>
                </a:solidFill>
                <a:latin typeface="Arial" panose="020B0604020202020204" pitchFamily="34" charset="0"/>
              </a:rPr>
              <a:t>REDUCE TASK 2</a:t>
            </a:r>
          </a:p>
        </p:txBody>
      </p:sp>
      <p:sp>
        <p:nvSpPr>
          <p:cNvPr id="29703" name="Line 17">
            <a:extLst>
              <a:ext uri="{FF2B5EF4-FFF2-40B4-BE49-F238E27FC236}">
                <a16:creationId xmlns:a16="http://schemas.microsoft.com/office/drawing/2014/main" id="{28CAF6F9-815F-51A7-E811-61ECCBEE82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43100" y="2946400"/>
            <a:ext cx="214313" cy="2143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9704" name="Line 18">
            <a:extLst>
              <a:ext uri="{FF2B5EF4-FFF2-40B4-BE49-F238E27FC236}">
                <a16:creationId xmlns:a16="http://schemas.microsoft.com/office/drawing/2014/main" id="{DB617C13-12ED-BC61-1178-9B483C4552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43100" y="3000375"/>
            <a:ext cx="214313" cy="8032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9705" name="Line 19">
            <a:extLst>
              <a:ext uri="{FF2B5EF4-FFF2-40B4-BE49-F238E27FC236}">
                <a16:creationId xmlns:a16="http://schemas.microsoft.com/office/drawing/2014/main" id="{CBC235C0-81E4-DA4A-60C5-8362FFA31DE6}"/>
              </a:ext>
            </a:extLst>
          </p:cNvPr>
          <p:cNvSpPr>
            <a:spLocks noChangeShapeType="1"/>
          </p:cNvSpPr>
          <p:nvPr/>
        </p:nvSpPr>
        <p:spPr bwMode="auto">
          <a:xfrm>
            <a:off x="1943100" y="2840038"/>
            <a:ext cx="214313" cy="7493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9706" name="Line 20">
            <a:extLst>
              <a:ext uri="{FF2B5EF4-FFF2-40B4-BE49-F238E27FC236}">
                <a16:creationId xmlns:a16="http://schemas.microsoft.com/office/drawing/2014/main" id="{CFAA5A3C-1136-9BAB-AEC1-3A266C03CA4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43100" y="3482975"/>
            <a:ext cx="214313" cy="214313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9707" name="Line 21">
            <a:extLst>
              <a:ext uri="{FF2B5EF4-FFF2-40B4-BE49-F238E27FC236}">
                <a16:creationId xmlns:a16="http://schemas.microsoft.com/office/drawing/2014/main" id="{2B60633D-AF88-4F4F-047C-8D335F5CF6EE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0900" y="2946400"/>
            <a:ext cx="16192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9708" name="Line 22">
            <a:extLst>
              <a:ext uri="{FF2B5EF4-FFF2-40B4-BE49-F238E27FC236}">
                <a16:creationId xmlns:a16="http://schemas.microsoft.com/office/drawing/2014/main" id="{14804DC1-BECE-3F43-9ED4-50AB2A00618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90900" y="3322638"/>
            <a:ext cx="107950" cy="32067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9709" name="Line 23">
            <a:extLst>
              <a:ext uri="{FF2B5EF4-FFF2-40B4-BE49-F238E27FC236}">
                <a16:creationId xmlns:a16="http://schemas.microsoft.com/office/drawing/2014/main" id="{8893FBEF-5D66-0BF5-0A99-469FEEC4ED3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90900" y="3589338"/>
            <a:ext cx="107950" cy="1079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4355" tIns="32178" rIns="64355" bIns="32178"/>
          <a:lstStyle/>
          <a:p>
            <a:endParaRPr lang="en-US"/>
          </a:p>
        </p:txBody>
      </p:sp>
      <p:sp>
        <p:nvSpPr>
          <p:cNvPr id="29710" name="Slide Number Placeholder 1">
            <a:extLst>
              <a:ext uri="{FF2B5EF4-FFF2-40B4-BE49-F238E27FC236}">
                <a16:creationId xmlns:a16="http://schemas.microsoft.com/office/drawing/2014/main" id="{AF1EEBE5-C4C1-1F39-B952-89340A0D1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83C06F8-8FAA-4BA9-84AF-68E35ADC0EA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9699" grpId="0"/>
      <p:bldP spid="29700" grpId="0"/>
      <p:bldP spid="29701" grpId="0" animBg="1"/>
      <p:bldP spid="29702" grpId="0" animBg="1"/>
      <p:bldP spid="29703" grpId="0" animBg="1"/>
      <p:bldP spid="29704" grpId="0" animBg="1"/>
      <p:bldP spid="29705" grpId="0" animBg="1"/>
      <p:bldP spid="29706" grpId="0" animBg="1"/>
      <p:bldP spid="29707" grpId="0" animBg="1"/>
      <p:bldP spid="29708" grpId="0" animBg="1"/>
      <p:bldP spid="2970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>
            <a:extLst>
              <a:ext uri="{FF2B5EF4-FFF2-40B4-BE49-F238E27FC236}">
                <a16:creationId xmlns:a16="http://schemas.microsoft.com/office/drawing/2014/main" id="{0933F6FE-E79E-F2AE-D06D-E0CE1126E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Whitney-BlackSC" pitchFamily="1" charset="0"/>
              </a:rPr>
              <a:t>Hadoop Code - Map</a:t>
            </a:r>
          </a:p>
        </p:txBody>
      </p:sp>
      <p:sp>
        <p:nvSpPr>
          <p:cNvPr id="31746" name="Content Placeholder 2">
            <a:extLst>
              <a:ext uri="{FF2B5EF4-FFF2-40B4-BE49-F238E27FC236}">
                <a16:creationId xmlns:a16="http://schemas.microsoft.com/office/drawing/2014/main" id="{1367B720-A69A-D503-BA01-BB6180FFB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1550"/>
            <a:ext cx="6477000" cy="3733800"/>
          </a:xfrm>
        </p:spPr>
        <p:txBody>
          <a:bodyPr/>
          <a:lstStyle/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dirty="0">
                <a:latin typeface="Courier New" panose="02070309020205020404" pitchFamily="49" charset="0"/>
              </a:rPr>
              <a:t>public static class </a:t>
            </a:r>
            <a:r>
              <a:rPr lang="en-US" altLang="en-US" sz="1100" b="1" dirty="0" err="1">
                <a:latin typeface="Courier New" panose="02070309020205020404" pitchFamily="49" charset="0"/>
              </a:rPr>
              <a:t>MapClass</a:t>
            </a:r>
            <a:r>
              <a:rPr lang="en-US" altLang="en-US" sz="1100" dirty="0">
                <a:latin typeface="Courier New" panose="02070309020205020404" pitchFamily="49" charset="0"/>
              </a:rPr>
              <a:t> extends </a:t>
            </a:r>
            <a:r>
              <a:rPr lang="en-US" altLang="en-US" sz="1100" dirty="0" err="1">
                <a:latin typeface="Courier New" panose="02070309020205020404" pitchFamily="49" charset="0"/>
              </a:rPr>
              <a:t>MapReduceBase</a:t>
            </a:r>
            <a:r>
              <a:rPr lang="en-US" altLang="en-US" sz="1100" dirty="0">
                <a:latin typeface="Courier New" panose="02070309020205020404" pitchFamily="49" charset="0"/>
              </a:rPr>
              <a:t>   	implements Mapper&lt;</a:t>
            </a:r>
            <a:r>
              <a:rPr lang="en-US" altLang="en-US" sz="1100" dirty="0" err="1">
                <a:latin typeface="Courier New" panose="02070309020205020404" pitchFamily="49" charset="0"/>
              </a:rPr>
              <a:t>LongWritable</a:t>
            </a:r>
            <a:r>
              <a:rPr lang="en-US" altLang="en-US" sz="1100" dirty="0">
                <a:latin typeface="Courier New" panose="02070309020205020404" pitchFamily="49" charset="0"/>
              </a:rPr>
              <a:t>, Text, Text, </a:t>
            </a:r>
            <a:r>
              <a:rPr lang="en-US" altLang="en-US" sz="1100" dirty="0" err="1">
                <a:latin typeface="Courier New" panose="02070309020205020404" pitchFamily="49" charset="0"/>
              </a:rPr>
              <a:t>IntWritable</a:t>
            </a:r>
            <a:r>
              <a:rPr lang="en-US" altLang="en-US" sz="1100" dirty="0">
                <a:latin typeface="Courier New" panose="02070309020205020404" pitchFamily="49" charset="0"/>
              </a:rPr>
              <a:t>&gt; {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dirty="0">
                <a:latin typeface="Courier New" panose="02070309020205020404" pitchFamily="49" charset="0"/>
              </a:rPr>
              <a:t>  private final static </a:t>
            </a:r>
            <a:r>
              <a:rPr lang="en-US" altLang="en-US" sz="1100" dirty="0" err="1">
                <a:latin typeface="Courier New" panose="02070309020205020404" pitchFamily="49" charset="0"/>
              </a:rPr>
              <a:t>IntWritable</a:t>
            </a:r>
            <a:r>
              <a:rPr lang="en-US" altLang="en-US" sz="1100" dirty="0">
                <a:latin typeface="Courier New" panose="02070309020205020404" pitchFamily="49" charset="0"/>
              </a:rPr>
              <a:t> one =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dirty="0">
                <a:latin typeface="Courier New" panose="02070309020205020404" pitchFamily="49" charset="0"/>
              </a:rPr>
              <a:t>    new </a:t>
            </a:r>
            <a:r>
              <a:rPr lang="en-US" altLang="en-US" sz="1100" dirty="0" err="1">
                <a:latin typeface="Courier New" panose="02070309020205020404" pitchFamily="49" charset="0"/>
              </a:rPr>
              <a:t>IntWritable</a:t>
            </a:r>
            <a:r>
              <a:rPr lang="en-US" altLang="en-US" sz="1100" dirty="0">
                <a:latin typeface="Courier New" panose="02070309020205020404" pitchFamily="49" charset="0"/>
              </a:rPr>
              <a:t>(1);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dirty="0">
                <a:latin typeface="Courier New" panose="02070309020205020404" pitchFamily="49" charset="0"/>
              </a:rPr>
              <a:t>  private Text word = new Text();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en-US" altLang="en-US" sz="1100" dirty="0"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dirty="0">
                <a:latin typeface="Courier New" panose="02070309020205020404" pitchFamily="49" charset="0"/>
              </a:rPr>
              <a:t>  public void </a:t>
            </a:r>
            <a:r>
              <a:rPr lang="en-US" altLang="en-US" sz="1100" b="1" dirty="0">
                <a:latin typeface="Courier New" panose="02070309020205020404" pitchFamily="49" charset="0"/>
              </a:rPr>
              <a:t>map</a:t>
            </a:r>
            <a:r>
              <a:rPr lang="en-US" altLang="en-US" sz="1100" dirty="0">
                <a:latin typeface="Courier New" panose="02070309020205020404" pitchFamily="49" charset="0"/>
              </a:rPr>
              <a:t>( </a:t>
            </a:r>
            <a:r>
              <a:rPr lang="en-US" altLang="en-US" sz="1100" dirty="0" err="1">
                <a:latin typeface="Courier New" panose="02070309020205020404" pitchFamily="49" charset="0"/>
              </a:rPr>
              <a:t>LongWritable</a:t>
            </a:r>
            <a:r>
              <a:rPr lang="en-US" altLang="en-US" sz="1100" dirty="0">
                <a:latin typeface="Courier New" panose="02070309020205020404" pitchFamily="49" charset="0"/>
              </a:rPr>
              <a:t> </a:t>
            </a:r>
            <a:r>
              <a:rPr lang="en-US" altLang="en-US" sz="1100" b="1" dirty="0">
                <a:latin typeface="Courier New" panose="02070309020205020404" pitchFamily="49" charset="0"/>
              </a:rPr>
              <a:t>key</a:t>
            </a:r>
            <a:r>
              <a:rPr lang="en-US" altLang="en-US" sz="1100" dirty="0">
                <a:latin typeface="Courier New" panose="02070309020205020404" pitchFamily="49" charset="0"/>
              </a:rPr>
              <a:t>, Text </a:t>
            </a:r>
            <a:r>
              <a:rPr lang="en-US" altLang="en-US" sz="1100" b="1" dirty="0">
                <a:latin typeface="Courier New" panose="02070309020205020404" pitchFamily="49" charset="0"/>
              </a:rPr>
              <a:t>value</a:t>
            </a:r>
            <a:r>
              <a:rPr lang="en-US" altLang="en-US" sz="1100" dirty="0">
                <a:latin typeface="Courier New" panose="02070309020205020404" pitchFamily="49" charset="0"/>
              </a:rPr>
              <a:t>,     	</a:t>
            </a:r>
            <a:r>
              <a:rPr lang="en-US" altLang="en-US" sz="1100" dirty="0" err="1">
                <a:latin typeface="Courier New" panose="02070309020205020404" pitchFamily="49" charset="0"/>
              </a:rPr>
              <a:t>OutputCollector</a:t>
            </a:r>
            <a:r>
              <a:rPr lang="en-US" altLang="en-US" sz="1100" dirty="0">
                <a:latin typeface="Courier New" panose="02070309020205020404" pitchFamily="49" charset="0"/>
              </a:rPr>
              <a:t>&lt;Text, </a:t>
            </a:r>
            <a:r>
              <a:rPr lang="en-US" altLang="en-US" sz="1100" dirty="0" err="1">
                <a:latin typeface="Courier New" panose="02070309020205020404" pitchFamily="49" charset="0"/>
              </a:rPr>
              <a:t>IntWritable</a:t>
            </a:r>
            <a:r>
              <a:rPr lang="en-US" altLang="en-US" sz="1100" dirty="0">
                <a:latin typeface="Courier New" panose="02070309020205020404" pitchFamily="49" charset="0"/>
              </a:rPr>
              <a:t>&gt; output, Reporter reporter)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dirty="0">
                <a:latin typeface="Courier New" panose="02070309020205020404" pitchFamily="49" charset="0"/>
              </a:rPr>
              <a:t>				// </a:t>
            </a:r>
            <a:r>
              <a:rPr lang="en-US" altLang="en-US" sz="1100" b="1" dirty="0">
                <a:latin typeface="Courier New" panose="02070309020205020404" pitchFamily="49" charset="0"/>
              </a:rPr>
              <a:t>key is empty, value is the line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dirty="0">
                <a:latin typeface="Courier New" panose="02070309020205020404" pitchFamily="49" charset="0"/>
              </a:rPr>
              <a:t>    throws </a:t>
            </a:r>
            <a:r>
              <a:rPr lang="en-US" altLang="en-US" sz="1100" dirty="0" err="1">
                <a:latin typeface="Courier New" panose="02070309020205020404" pitchFamily="49" charset="0"/>
              </a:rPr>
              <a:t>IOException</a:t>
            </a:r>
            <a:r>
              <a:rPr lang="en-US" altLang="en-US" sz="1100" dirty="0">
                <a:latin typeface="Courier New" panose="02070309020205020404" pitchFamily="49" charset="0"/>
              </a:rPr>
              <a:t> {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dirty="0">
                <a:latin typeface="Courier New" panose="02070309020205020404" pitchFamily="49" charset="0"/>
              </a:rPr>
              <a:t>    String line = </a:t>
            </a:r>
            <a:r>
              <a:rPr lang="en-US" altLang="en-US" sz="1100" dirty="0" err="1">
                <a:latin typeface="Courier New" panose="02070309020205020404" pitchFamily="49" charset="0"/>
              </a:rPr>
              <a:t>value.toString</a:t>
            </a:r>
            <a:r>
              <a:rPr lang="en-US" altLang="en-US" sz="1100" dirty="0">
                <a:latin typeface="Courier New" panose="02070309020205020404" pitchFamily="49" charset="0"/>
              </a:rPr>
              <a:t>();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dirty="0">
                <a:latin typeface="Courier New" panose="02070309020205020404" pitchFamily="49" charset="0"/>
              </a:rPr>
              <a:t>    </a:t>
            </a:r>
            <a:r>
              <a:rPr lang="en-US" altLang="en-US" sz="1100" dirty="0" err="1">
                <a:latin typeface="Courier New" panose="02070309020205020404" pitchFamily="49" charset="0"/>
              </a:rPr>
              <a:t>StringTokenizer</a:t>
            </a:r>
            <a:r>
              <a:rPr lang="en-US" altLang="en-US" sz="1100" dirty="0">
                <a:latin typeface="Courier New" panose="02070309020205020404" pitchFamily="49" charset="0"/>
              </a:rPr>
              <a:t> </a:t>
            </a:r>
            <a:r>
              <a:rPr lang="en-US" altLang="en-US" sz="1100" dirty="0" err="1">
                <a:latin typeface="Courier New" panose="02070309020205020404" pitchFamily="49" charset="0"/>
              </a:rPr>
              <a:t>itr</a:t>
            </a:r>
            <a:r>
              <a:rPr lang="en-US" altLang="en-US" sz="1100" dirty="0">
                <a:latin typeface="Courier New" panose="02070309020205020404" pitchFamily="49" charset="0"/>
              </a:rPr>
              <a:t> = new </a:t>
            </a:r>
            <a:r>
              <a:rPr lang="en-US" altLang="en-US" sz="1100" dirty="0" err="1">
                <a:latin typeface="Courier New" panose="02070309020205020404" pitchFamily="49" charset="0"/>
              </a:rPr>
              <a:t>StringTokenizer</a:t>
            </a:r>
            <a:r>
              <a:rPr lang="en-US" altLang="en-US" sz="1100" dirty="0">
                <a:latin typeface="Courier New" panose="02070309020205020404" pitchFamily="49" charset="0"/>
              </a:rPr>
              <a:t>(line);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dirty="0">
                <a:latin typeface="Courier New" panose="02070309020205020404" pitchFamily="49" charset="0"/>
              </a:rPr>
              <a:t>    </a:t>
            </a:r>
            <a:r>
              <a:rPr lang="en-US" altLang="en-US" sz="1100" b="1" dirty="0">
                <a:latin typeface="Courier New" panose="02070309020205020404" pitchFamily="49" charset="0"/>
              </a:rPr>
              <a:t>while</a:t>
            </a:r>
            <a:r>
              <a:rPr lang="en-US" altLang="en-US" sz="1100" dirty="0">
                <a:latin typeface="Courier New" panose="02070309020205020404" pitchFamily="49" charset="0"/>
              </a:rPr>
              <a:t> (</a:t>
            </a:r>
            <a:r>
              <a:rPr lang="en-US" altLang="en-US" sz="1100" dirty="0" err="1">
                <a:latin typeface="Courier New" panose="02070309020205020404" pitchFamily="49" charset="0"/>
              </a:rPr>
              <a:t>itr.hasMoreTokens</a:t>
            </a:r>
            <a:r>
              <a:rPr lang="en-US" altLang="en-US" sz="1100" dirty="0">
                <a:latin typeface="Courier New" panose="02070309020205020404" pitchFamily="49" charset="0"/>
              </a:rPr>
              <a:t>()) {    	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dirty="0">
                <a:latin typeface="Courier New" panose="02070309020205020404" pitchFamily="49" charset="0"/>
              </a:rPr>
              <a:t>     </a:t>
            </a:r>
            <a:r>
              <a:rPr lang="en-US" altLang="en-US" sz="1100" dirty="0" err="1">
                <a:latin typeface="Courier New" panose="02070309020205020404" pitchFamily="49" charset="0"/>
              </a:rPr>
              <a:t>word.set</a:t>
            </a:r>
            <a:r>
              <a:rPr lang="en-US" altLang="en-US" sz="1100" dirty="0">
                <a:latin typeface="Courier New" panose="02070309020205020404" pitchFamily="49" charset="0"/>
              </a:rPr>
              <a:t>(</a:t>
            </a:r>
            <a:r>
              <a:rPr lang="en-US" altLang="en-US" sz="1100" dirty="0" err="1">
                <a:latin typeface="Courier New" panose="02070309020205020404" pitchFamily="49" charset="0"/>
              </a:rPr>
              <a:t>itr.nextToken</a:t>
            </a:r>
            <a:r>
              <a:rPr lang="en-US" altLang="en-US" sz="1100" dirty="0">
                <a:latin typeface="Courier New" panose="02070309020205020404" pitchFamily="49" charset="0"/>
              </a:rPr>
              <a:t>());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dirty="0">
                <a:latin typeface="Courier New" panose="02070309020205020404" pitchFamily="49" charset="0"/>
              </a:rPr>
              <a:t>     </a:t>
            </a:r>
            <a:r>
              <a:rPr lang="en-US" altLang="en-US" sz="1100" b="1" dirty="0" err="1">
                <a:latin typeface="Courier New" panose="02070309020205020404" pitchFamily="49" charset="0"/>
              </a:rPr>
              <a:t>output.collect</a:t>
            </a:r>
            <a:r>
              <a:rPr lang="en-US" altLang="en-US" sz="1100" b="1" dirty="0">
                <a:latin typeface="Courier New" panose="02070309020205020404" pitchFamily="49" charset="0"/>
              </a:rPr>
              <a:t>(word, one)</a:t>
            </a:r>
            <a:r>
              <a:rPr lang="en-US" altLang="en-US" sz="1100" dirty="0">
                <a:latin typeface="Courier New" panose="02070309020205020404" pitchFamily="49" charset="0"/>
              </a:rPr>
              <a:t>;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dirty="0">
                <a:latin typeface="Courier New" panose="02070309020205020404" pitchFamily="49" charset="0"/>
              </a:rPr>
              <a:t>    }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dirty="0">
                <a:latin typeface="Courier New" panose="02070309020205020404" pitchFamily="49" charset="0"/>
              </a:rPr>
              <a:t>  }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en-US" sz="1100" dirty="0">
                <a:latin typeface="Courier New" panose="02070309020205020404" pitchFamily="49" charset="0"/>
              </a:rPr>
              <a:t>} </a:t>
            </a:r>
            <a:r>
              <a:rPr lang="en-US" altLang="en-US" sz="500" dirty="0">
                <a:latin typeface="Courier New" panose="02070309020205020404" pitchFamily="49" charset="0"/>
              </a:rPr>
              <a:t>// Source: </a:t>
            </a:r>
            <a:r>
              <a:rPr lang="en-US" altLang="en-US" sz="500" dirty="0">
                <a:latin typeface="Arial" panose="020B0604020202020204" pitchFamily="34" charset="0"/>
                <a:hlinkClick r:id="rId3"/>
              </a:rPr>
              <a:t>http://developer.yahoo.com/hadoop/tutorial/module4.html#wordcount</a:t>
            </a:r>
            <a:br>
              <a:rPr lang="en-US" altLang="en-US" sz="1100" dirty="0">
                <a:latin typeface="Courier New" panose="02070309020205020404" pitchFamily="49" charset="0"/>
              </a:rPr>
            </a:br>
            <a:endParaRPr lang="en-US" altLang="en-US" sz="1100" dirty="0"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</a:pPr>
            <a:endParaRPr lang="en-US" altLang="en-US" sz="1100" dirty="0">
              <a:latin typeface="Times New Roman" panose="02020603050405020304" pitchFamily="18" charset="0"/>
            </a:endParaRPr>
          </a:p>
        </p:txBody>
      </p:sp>
      <p:sp>
        <p:nvSpPr>
          <p:cNvPr id="31747" name="Slide Number Placeholder 1">
            <a:extLst>
              <a:ext uri="{FF2B5EF4-FFF2-40B4-BE49-F238E27FC236}">
                <a16:creationId xmlns:a16="http://schemas.microsoft.com/office/drawing/2014/main" id="{2F8B955C-E2ED-A45F-2FA9-EEF5FAC30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AE91F25-BFE7-40BC-8B3C-5A37D202E3A6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4405</TotalTime>
  <Words>3399</Words>
  <Application>Microsoft Office PowerPoint</Application>
  <PresentationFormat>On-screen Show (16:9)</PresentationFormat>
  <Paragraphs>491</Paragraphs>
  <Slides>40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ＭＳ Ｐゴシック</vt:lpstr>
      <vt:lpstr>Arial</vt:lpstr>
      <vt:lpstr>Calibri</vt:lpstr>
      <vt:lpstr>Courier New</vt:lpstr>
      <vt:lpstr>Times New Roman</vt:lpstr>
      <vt:lpstr>Whitney-BlackSC</vt:lpstr>
      <vt:lpstr>Office Theme</vt:lpstr>
      <vt:lpstr>PowerPoint Presentation</vt:lpstr>
      <vt:lpstr>What is MapReduce?</vt:lpstr>
      <vt:lpstr>Real Application</vt:lpstr>
      <vt:lpstr>Map</vt:lpstr>
      <vt:lpstr>Map</vt:lpstr>
      <vt:lpstr>Map</vt:lpstr>
      <vt:lpstr>Reduce</vt:lpstr>
      <vt:lpstr>Reduce</vt:lpstr>
      <vt:lpstr>Hadoop Code - Map</vt:lpstr>
      <vt:lpstr>Hadoop Code - Reduce</vt:lpstr>
      <vt:lpstr>Hadoop Code - Driver</vt:lpstr>
      <vt:lpstr>Announcements</vt:lpstr>
      <vt:lpstr>Some Applications of MapReduce</vt:lpstr>
      <vt:lpstr>Some Applications of MapReduce (2)</vt:lpstr>
      <vt:lpstr>Some Applications of MapReduce (3)</vt:lpstr>
      <vt:lpstr>Some Applications of MapReduce (4)</vt:lpstr>
      <vt:lpstr>Programming MapReduce</vt:lpstr>
      <vt:lpstr>Inside MapReduce </vt:lpstr>
      <vt:lpstr>PowerPoint Presentation</vt:lpstr>
      <vt:lpstr>The YARN Scheduler</vt:lpstr>
      <vt:lpstr>YARN: How a job gets a container</vt:lpstr>
      <vt:lpstr>Fault Tolerance</vt:lpstr>
      <vt:lpstr>Slow Servers</vt:lpstr>
      <vt:lpstr>Locality</vt:lpstr>
      <vt:lpstr>That was Hadoop 2.x…</vt:lpstr>
      <vt:lpstr>Mapreduce: Summary</vt:lpstr>
      <vt:lpstr>Further MapReduce Exercises</vt:lpstr>
      <vt:lpstr>Exercise 1</vt:lpstr>
      <vt:lpstr>PowerPoint Presentation</vt:lpstr>
      <vt:lpstr>PowerPoint Presentation</vt:lpstr>
      <vt:lpstr>Exercise 1: Solution</vt:lpstr>
      <vt:lpstr>Exercise 2</vt:lpstr>
      <vt:lpstr>PowerPoint Presentation</vt:lpstr>
      <vt:lpstr>PowerPoint Presentation</vt:lpstr>
      <vt:lpstr>Exercise 2: Solution</vt:lpstr>
      <vt:lpstr>Exercise 3</vt:lpstr>
      <vt:lpstr>PowerPoint Presentation</vt:lpstr>
      <vt:lpstr>PowerPoint Presentation</vt:lpstr>
      <vt:lpstr>Exercise 3: Solution</vt:lpstr>
      <vt:lpstr>Announcements</vt:lpstr>
    </vt:vector>
  </TitlesOfParts>
  <Company>CUCS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Indranil</dc:creator>
  <cp:lastModifiedBy>Aishwarya Ganesan</cp:lastModifiedBy>
  <cp:revision>1346</cp:revision>
  <dcterms:created xsi:type="dcterms:W3CDTF">2011-01-15T17:00:17Z</dcterms:created>
  <dcterms:modified xsi:type="dcterms:W3CDTF">2026-08-27T18:44:22Z</dcterms:modified>
</cp:coreProperties>
</file>