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298" r:id="rId1"/>
  </p:sldMasterIdLst>
  <p:notesMasterIdLst>
    <p:notesMasterId r:id="rId40"/>
  </p:notesMasterIdLst>
  <p:handoutMasterIdLst>
    <p:handoutMasterId r:id="rId41"/>
  </p:handoutMasterIdLst>
  <p:sldIdLst>
    <p:sldId id="308" r:id="rId2"/>
    <p:sldId id="409" r:id="rId3"/>
    <p:sldId id="420" r:id="rId4"/>
    <p:sldId id="350" r:id="rId5"/>
    <p:sldId id="310" r:id="rId6"/>
    <p:sldId id="311" r:id="rId7"/>
    <p:sldId id="413" r:id="rId8"/>
    <p:sldId id="421" r:id="rId9"/>
    <p:sldId id="312" r:id="rId10"/>
    <p:sldId id="313" r:id="rId11"/>
    <p:sldId id="314" r:id="rId12"/>
    <p:sldId id="316" r:id="rId13"/>
    <p:sldId id="317" r:id="rId14"/>
    <p:sldId id="318" r:id="rId15"/>
    <p:sldId id="360" r:id="rId16"/>
    <p:sldId id="414" r:id="rId17"/>
    <p:sldId id="320" r:id="rId18"/>
    <p:sldId id="322" r:id="rId19"/>
    <p:sldId id="323" r:id="rId20"/>
    <p:sldId id="326" r:id="rId21"/>
    <p:sldId id="356" r:id="rId22"/>
    <p:sldId id="327" r:id="rId23"/>
    <p:sldId id="343" r:id="rId24"/>
    <p:sldId id="345" r:id="rId25"/>
    <p:sldId id="344" r:id="rId26"/>
    <p:sldId id="328" r:id="rId27"/>
    <p:sldId id="334" r:id="rId28"/>
    <p:sldId id="335" r:id="rId29"/>
    <p:sldId id="336" r:id="rId30"/>
    <p:sldId id="337" r:id="rId31"/>
    <p:sldId id="339" r:id="rId32"/>
    <p:sldId id="340" r:id="rId33"/>
    <p:sldId id="341" r:id="rId34"/>
    <p:sldId id="347" r:id="rId35"/>
    <p:sldId id="422" r:id="rId36"/>
    <p:sldId id="423" r:id="rId37"/>
    <p:sldId id="359" r:id="rId38"/>
    <p:sldId id="415" r:id="rId39"/>
  </p:sldIdLst>
  <p:sldSz cx="9144000" cy="5143500" type="screen16x9"/>
  <p:notesSz cx="7315200" cy="9601200"/>
  <p:custDataLst>
    <p:tags r:id="rId42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24">
          <p15:clr>
            <a:srgbClr val="A4A3A4"/>
          </p15:clr>
        </p15:guide>
        <p15:guide id="2" pos="230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413" autoAdjust="0"/>
    <p:restoredTop sz="96247" autoAdjust="0"/>
  </p:normalViewPr>
  <p:slideViewPr>
    <p:cSldViewPr>
      <p:cViewPr>
        <p:scale>
          <a:sx n="75" d="100"/>
          <a:sy n="75" d="100"/>
        </p:scale>
        <p:origin x="2646" y="126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702" y="-66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gs" Target="tags/tag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>
            <a:extLst>
              <a:ext uri="{FF2B5EF4-FFF2-40B4-BE49-F238E27FC236}">
                <a16:creationId xmlns:a16="http://schemas.microsoft.com/office/drawing/2014/main" id="{E54FA2D2-9608-5602-E4C5-FBE49FF244EA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 eaLnBrk="1" hangingPunct="1">
              <a:defRPr sz="1300">
                <a:latin typeface="Times New Roman" pitchFamily="-111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4755" name="Rectangle 3">
            <a:extLst>
              <a:ext uri="{FF2B5EF4-FFF2-40B4-BE49-F238E27FC236}">
                <a16:creationId xmlns:a16="http://schemas.microsoft.com/office/drawing/2014/main" id="{CFD2008C-21FD-7067-F913-D9C30DEAC882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4963" y="0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 eaLnBrk="1" hangingPunct="1">
              <a:defRPr sz="1300">
                <a:latin typeface="Times New Roman" pitchFamily="-111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4756" name="Rectangle 4">
            <a:extLst>
              <a:ext uri="{FF2B5EF4-FFF2-40B4-BE49-F238E27FC236}">
                <a16:creationId xmlns:a16="http://schemas.microsoft.com/office/drawing/2014/main" id="{4E5BF54B-C04B-61D0-1DAF-09A40746EC40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1775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 eaLnBrk="1" hangingPunct="1">
              <a:defRPr sz="1300">
                <a:latin typeface="Times New Roman" pitchFamily="-111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4757" name="Rectangle 5">
            <a:extLst>
              <a:ext uri="{FF2B5EF4-FFF2-40B4-BE49-F238E27FC236}">
                <a16:creationId xmlns:a16="http://schemas.microsoft.com/office/drawing/2014/main" id="{113D95FE-3949-F45F-3037-560B5901C457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4963" y="9121775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 eaLnBrk="1" hangingPunct="1">
              <a:defRPr sz="1300">
                <a:ea typeface="ＭＳ Ｐゴシック" panose="020B0600070205080204" pitchFamily="34" charset="-128"/>
              </a:defRPr>
            </a:lvl1pPr>
          </a:lstStyle>
          <a:p>
            <a:pPr>
              <a:defRPr/>
            </a:pPr>
            <a:fld id="{7F2461C3-1944-4369-AD58-DA33967EFC8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6195D6EC-7CC1-74D4-EBE2-45E43C5292F4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 eaLnBrk="1" hangingPunct="1">
              <a:defRPr sz="1300">
                <a:latin typeface="Times New Roman" pitchFamily="-111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E37CDF33-D183-A039-B617-D88BAF893D7E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4144963" y="0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 eaLnBrk="1" hangingPunct="1">
              <a:defRPr sz="1300">
                <a:latin typeface="Times New Roman" pitchFamily="-111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>
            <a:extLst>
              <a:ext uri="{FF2B5EF4-FFF2-40B4-BE49-F238E27FC236}">
                <a16:creationId xmlns:a16="http://schemas.microsoft.com/office/drawing/2014/main" id="{921BD533-0B18-7020-997C-5F416523625C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57200" y="720725"/>
            <a:ext cx="64008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9" name="Rectangle 5">
            <a:extLst>
              <a:ext uri="{FF2B5EF4-FFF2-40B4-BE49-F238E27FC236}">
                <a16:creationId xmlns:a16="http://schemas.microsoft.com/office/drawing/2014/main" id="{C936B1AD-9A23-8FEE-B5B4-509DEDD04806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74725" y="4560888"/>
            <a:ext cx="5365750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1270" name="Rectangle 6">
            <a:extLst>
              <a:ext uri="{FF2B5EF4-FFF2-40B4-BE49-F238E27FC236}">
                <a16:creationId xmlns:a16="http://schemas.microsoft.com/office/drawing/2014/main" id="{65099277-9BCC-A41D-3D6E-DF2B1ADBEEE8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1775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 eaLnBrk="1" hangingPunct="1">
              <a:defRPr sz="1300">
                <a:latin typeface="Times New Roman" pitchFamily="-111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71" name="Rectangle 7">
            <a:extLst>
              <a:ext uri="{FF2B5EF4-FFF2-40B4-BE49-F238E27FC236}">
                <a16:creationId xmlns:a16="http://schemas.microsoft.com/office/drawing/2014/main" id="{27F0F562-3382-F628-C668-E3025253988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4963" y="9121775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 eaLnBrk="1" hangingPunct="1">
              <a:defRPr sz="1300">
                <a:ea typeface="ＭＳ Ｐゴシック" panose="020B0600070205080204" pitchFamily="34" charset="-128"/>
              </a:defRPr>
            </a:lvl1pPr>
          </a:lstStyle>
          <a:p>
            <a:pPr>
              <a:defRPr/>
            </a:pPr>
            <a:fld id="{E001324A-6264-42E3-8FC6-3ADBD5E9B1E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11" charset="0"/>
        <a:ea typeface="MS PGothic" panose="020B0600070205080204" pitchFamily="34" charset="-128"/>
        <a:cs typeface="ＭＳ Ｐゴシック" pitchFamily="-111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11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11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11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11" charset="0"/>
        <a:ea typeface="MS PGothic" panose="020B0600070205080204" pitchFamily="3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>
            <a:extLst>
              <a:ext uri="{FF2B5EF4-FFF2-40B4-BE49-F238E27FC236}">
                <a16:creationId xmlns:a16="http://schemas.microsoft.com/office/drawing/2014/main" id="{CCBFEA09-6434-864E-0A8E-EF1D85DB4C2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720725"/>
            <a:ext cx="6402388" cy="3600450"/>
          </a:xfrm>
          <a:ln/>
        </p:spPr>
      </p:sp>
      <p:sp>
        <p:nvSpPr>
          <p:cNvPr id="16386" name="Rectangle 3">
            <a:extLst>
              <a:ext uri="{FF2B5EF4-FFF2-40B4-BE49-F238E27FC236}">
                <a16:creationId xmlns:a16="http://schemas.microsoft.com/office/drawing/2014/main" id="{F8D25CAB-4DF5-F450-4EEA-39D4684AF8B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Slide Image Placeholder 1">
            <a:extLst>
              <a:ext uri="{FF2B5EF4-FFF2-40B4-BE49-F238E27FC236}">
                <a16:creationId xmlns:a16="http://schemas.microsoft.com/office/drawing/2014/main" id="{0609F508-FB5B-F9F2-E6B2-371DE69E62E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0" name="Notes Placeholder 2">
            <a:extLst>
              <a:ext uri="{FF2B5EF4-FFF2-40B4-BE49-F238E27FC236}">
                <a16:creationId xmlns:a16="http://schemas.microsoft.com/office/drawing/2014/main" id="{745910B0-96FF-62E1-057E-E6E4E61D75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37891" name="Slide Number Placeholder 3">
            <a:extLst>
              <a:ext uri="{FF2B5EF4-FFF2-40B4-BE49-F238E27FC236}">
                <a16:creationId xmlns:a16="http://schemas.microsoft.com/office/drawing/2014/main" id="{F5A31333-8FDD-1C79-0CD1-05BC1391029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CF11936A-628D-4061-90BC-B6BA63C6E712}" type="slidenum">
              <a:rPr lang="en-US" altLang="en-US" sz="1300" smtClean="0"/>
              <a:pPr>
                <a:spcBef>
                  <a:spcPct val="0"/>
                </a:spcBef>
              </a:pPr>
              <a:t>12</a:t>
            </a:fld>
            <a:endParaRPr lang="en-US" altLang="en-US" sz="130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Slide Image Placeholder 1">
            <a:extLst>
              <a:ext uri="{FF2B5EF4-FFF2-40B4-BE49-F238E27FC236}">
                <a16:creationId xmlns:a16="http://schemas.microsoft.com/office/drawing/2014/main" id="{A35F971D-2282-8FCC-F62D-EA328F59709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38" name="Notes Placeholder 2">
            <a:extLst>
              <a:ext uri="{FF2B5EF4-FFF2-40B4-BE49-F238E27FC236}">
                <a16:creationId xmlns:a16="http://schemas.microsoft.com/office/drawing/2014/main" id="{B02245E9-E815-6B5A-0E1E-8CC0E56130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39939" name="Slide Number Placeholder 3">
            <a:extLst>
              <a:ext uri="{FF2B5EF4-FFF2-40B4-BE49-F238E27FC236}">
                <a16:creationId xmlns:a16="http://schemas.microsoft.com/office/drawing/2014/main" id="{67A318C0-C81A-3F87-0CF5-66EE71FE335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6ADB42A1-878F-4C9D-85D1-88C1825E20A0}" type="slidenum">
              <a:rPr lang="en-US" altLang="en-US" sz="1300" smtClean="0"/>
              <a:pPr>
                <a:spcBef>
                  <a:spcPct val="0"/>
                </a:spcBef>
              </a:pPr>
              <a:t>13</a:t>
            </a:fld>
            <a:endParaRPr lang="en-US" altLang="en-US" sz="130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Slide Image Placeholder 1">
            <a:extLst>
              <a:ext uri="{FF2B5EF4-FFF2-40B4-BE49-F238E27FC236}">
                <a16:creationId xmlns:a16="http://schemas.microsoft.com/office/drawing/2014/main" id="{97EFD66D-FEB4-1731-77DE-AB2797C458D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6" name="Notes Placeholder 2">
            <a:extLst>
              <a:ext uri="{FF2B5EF4-FFF2-40B4-BE49-F238E27FC236}">
                <a16:creationId xmlns:a16="http://schemas.microsoft.com/office/drawing/2014/main" id="{4E7323E6-03C0-5D26-1979-BA200E7B5F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41987" name="Slide Number Placeholder 3">
            <a:extLst>
              <a:ext uri="{FF2B5EF4-FFF2-40B4-BE49-F238E27FC236}">
                <a16:creationId xmlns:a16="http://schemas.microsoft.com/office/drawing/2014/main" id="{2819676C-FB30-625F-8854-F99B4F46845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6EC4290D-6540-4973-84A3-D048C42883FB}" type="slidenum">
              <a:rPr lang="en-US" altLang="en-US" sz="1300" smtClean="0"/>
              <a:pPr>
                <a:spcBef>
                  <a:spcPct val="0"/>
                </a:spcBef>
              </a:pPr>
              <a:t>14</a:t>
            </a:fld>
            <a:endParaRPr lang="en-US" altLang="en-US" sz="130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0DCC0E-E7DB-F203-F3C9-C4E0EF4BBD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Slide Image Placeholder 1">
            <a:extLst>
              <a:ext uri="{FF2B5EF4-FFF2-40B4-BE49-F238E27FC236}">
                <a16:creationId xmlns:a16="http://schemas.microsoft.com/office/drawing/2014/main" id="{EF26E2CB-8CA9-E843-A574-593BE46F020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38" name="Notes Placeholder 2">
            <a:extLst>
              <a:ext uri="{FF2B5EF4-FFF2-40B4-BE49-F238E27FC236}">
                <a16:creationId xmlns:a16="http://schemas.microsoft.com/office/drawing/2014/main" id="{2EC8520D-7595-AAAC-B9BC-F9560A5934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39939" name="Slide Number Placeholder 3">
            <a:extLst>
              <a:ext uri="{FF2B5EF4-FFF2-40B4-BE49-F238E27FC236}">
                <a16:creationId xmlns:a16="http://schemas.microsoft.com/office/drawing/2014/main" id="{94586286-5C1F-8DEC-82C4-59BC9DF467F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6ADB42A1-878F-4C9D-85D1-88C1825E20A0}" type="slidenum">
              <a:rPr lang="en-US" altLang="en-US" sz="1300" smtClean="0"/>
              <a:pPr>
                <a:spcBef>
                  <a:spcPct val="0"/>
                </a:spcBef>
              </a:pPr>
              <a:t>15</a:t>
            </a:fld>
            <a:endParaRPr lang="en-US" altLang="en-US" sz="1300"/>
          </a:p>
        </p:txBody>
      </p:sp>
    </p:spTree>
    <p:extLst>
      <p:ext uri="{BB962C8B-B14F-4D97-AF65-F5344CB8AC3E}">
        <p14:creationId xmlns:p14="http://schemas.microsoft.com/office/powerpoint/2010/main" val="144237895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001324A-6264-42E3-8FC6-3ADBD5E9B1ED}" type="slidenum">
              <a:rPr lang="en-US" altLang="en-US" smtClean="0"/>
              <a:pPr>
                <a:defRPr/>
              </a:pPr>
              <a:t>16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4629944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Slide Image Placeholder 1">
            <a:extLst>
              <a:ext uri="{FF2B5EF4-FFF2-40B4-BE49-F238E27FC236}">
                <a16:creationId xmlns:a16="http://schemas.microsoft.com/office/drawing/2014/main" id="{32EB66F3-5E4D-18E3-E9C7-304FED3EB25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4" name="Notes Placeholder 2">
            <a:extLst>
              <a:ext uri="{FF2B5EF4-FFF2-40B4-BE49-F238E27FC236}">
                <a16:creationId xmlns:a16="http://schemas.microsoft.com/office/drawing/2014/main" id="{E729DAD3-5AE8-FB50-C76A-92CEF854C9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44035" name="Slide Number Placeholder 3">
            <a:extLst>
              <a:ext uri="{FF2B5EF4-FFF2-40B4-BE49-F238E27FC236}">
                <a16:creationId xmlns:a16="http://schemas.microsoft.com/office/drawing/2014/main" id="{74CF6AEB-D36A-C41B-DDF7-85300FD8D2C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502AB281-776D-4DD6-B962-FA79CF61F892}" type="slidenum">
              <a:rPr lang="en-US" altLang="en-US" sz="1300" smtClean="0"/>
              <a:pPr>
                <a:spcBef>
                  <a:spcPct val="0"/>
                </a:spcBef>
              </a:pPr>
              <a:t>17</a:t>
            </a:fld>
            <a:endParaRPr lang="en-US" altLang="en-US" sz="130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Slide Image Placeholder 1">
            <a:extLst>
              <a:ext uri="{FF2B5EF4-FFF2-40B4-BE49-F238E27FC236}">
                <a16:creationId xmlns:a16="http://schemas.microsoft.com/office/drawing/2014/main" id="{5DF748C6-D24B-F1BC-66BE-614C34DBD77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0" name="Notes Placeholder 2">
            <a:extLst>
              <a:ext uri="{FF2B5EF4-FFF2-40B4-BE49-F238E27FC236}">
                <a16:creationId xmlns:a16="http://schemas.microsoft.com/office/drawing/2014/main" id="{7A237A00-41C1-0CDE-2789-1DD6896971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Times New Roman" panose="02020603050405020304" pitchFamily="18" charset="0"/>
            </a:endParaRPr>
          </a:p>
        </p:txBody>
      </p:sp>
      <p:sp>
        <p:nvSpPr>
          <p:cNvPr id="48131" name="Slide Number Placeholder 3">
            <a:extLst>
              <a:ext uri="{FF2B5EF4-FFF2-40B4-BE49-F238E27FC236}">
                <a16:creationId xmlns:a16="http://schemas.microsoft.com/office/drawing/2014/main" id="{937C1676-E47D-645A-5E7E-D4603755A87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B2BA76C8-CBD5-48A4-9B6D-E58552FDC63F}" type="slidenum">
              <a:rPr lang="en-US" altLang="en-US" sz="1300" smtClean="0"/>
              <a:pPr>
                <a:spcBef>
                  <a:spcPct val="0"/>
                </a:spcBef>
              </a:pPr>
              <a:t>18</a:t>
            </a:fld>
            <a:endParaRPr lang="en-US" altLang="en-US" sz="130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Slide Image Placeholder 1">
            <a:extLst>
              <a:ext uri="{FF2B5EF4-FFF2-40B4-BE49-F238E27FC236}">
                <a16:creationId xmlns:a16="http://schemas.microsoft.com/office/drawing/2014/main" id="{F5BA3F50-19D8-9796-BC90-6112B83B8A3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78" name="Notes Placeholder 2">
            <a:extLst>
              <a:ext uri="{FF2B5EF4-FFF2-40B4-BE49-F238E27FC236}">
                <a16:creationId xmlns:a16="http://schemas.microsoft.com/office/drawing/2014/main" id="{B40D71E9-6B01-9412-265D-2A7319D151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50179" name="Slide Number Placeholder 3">
            <a:extLst>
              <a:ext uri="{FF2B5EF4-FFF2-40B4-BE49-F238E27FC236}">
                <a16:creationId xmlns:a16="http://schemas.microsoft.com/office/drawing/2014/main" id="{33EC4A24-67B3-EF8B-CFEA-B674C11595C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A3FD2862-CCE7-4B2F-AAAA-71423D698C4C}" type="slidenum">
              <a:rPr lang="en-US" altLang="en-US" sz="1300" smtClean="0"/>
              <a:pPr>
                <a:spcBef>
                  <a:spcPct val="0"/>
                </a:spcBef>
              </a:pPr>
              <a:t>19</a:t>
            </a:fld>
            <a:endParaRPr lang="en-US" altLang="en-US" sz="130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Slide Image Placeholder 1">
            <a:extLst>
              <a:ext uri="{FF2B5EF4-FFF2-40B4-BE49-F238E27FC236}">
                <a16:creationId xmlns:a16="http://schemas.microsoft.com/office/drawing/2014/main" id="{A9C9682E-46D6-CB55-0F9C-7B378893A16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4" name="Notes Placeholder 2">
            <a:extLst>
              <a:ext uri="{FF2B5EF4-FFF2-40B4-BE49-F238E27FC236}">
                <a16:creationId xmlns:a16="http://schemas.microsoft.com/office/drawing/2014/main" id="{9F930C07-5B3C-C62D-5B1B-52A72A12B4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Times New Roman" panose="02020603050405020304" pitchFamily="18" charset="0"/>
            </a:endParaRPr>
          </a:p>
        </p:txBody>
      </p:sp>
      <p:sp>
        <p:nvSpPr>
          <p:cNvPr id="54275" name="Slide Number Placeholder 3">
            <a:extLst>
              <a:ext uri="{FF2B5EF4-FFF2-40B4-BE49-F238E27FC236}">
                <a16:creationId xmlns:a16="http://schemas.microsoft.com/office/drawing/2014/main" id="{DFFD2D9C-9AD9-1EE6-6A58-DD20B93D1F6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92E1CE4B-DBD7-4619-A0E3-27ADB3C11F7B}" type="slidenum">
              <a:rPr lang="en-US" altLang="en-US" sz="1300" smtClean="0"/>
              <a:pPr>
                <a:spcBef>
                  <a:spcPct val="0"/>
                </a:spcBef>
              </a:pPr>
              <a:t>20</a:t>
            </a:fld>
            <a:endParaRPr lang="en-US" altLang="en-US" sz="130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Slide Image Placeholder 1">
            <a:extLst>
              <a:ext uri="{FF2B5EF4-FFF2-40B4-BE49-F238E27FC236}">
                <a16:creationId xmlns:a16="http://schemas.microsoft.com/office/drawing/2014/main" id="{C39C2D10-ED15-9071-7AF2-98AEA679176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2" name="Notes Placeholder 2">
            <a:extLst>
              <a:ext uri="{FF2B5EF4-FFF2-40B4-BE49-F238E27FC236}">
                <a16:creationId xmlns:a16="http://schemas.microsoft.com/office/drawing/2014/main" id="{CD18FACA-EC61-5AFC-C470-AC410624769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56323" name="Slide Number Placeholder 3">
            <a:extLst>
              <a:ext uri="{FF2B5EF4-FFF2-40B4-BE49-F238E27FC236}">
                <a16:creationId xmlns:a16="http://schemas.microsoft.com/office/drawing/2014/main" id="{658ABE5C-185F-1C9C-CA82-9CF3ECBA5DE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62B705B4-869A-469C-8601-982B6F72F0CB}" type="slidenum">
              <a:rPr lang="en-US" altLang="en-US" sz="1300" smtClean="0"/>
              <a:pPr/>
              <a:t>21</a:t>
            </a:fld>
            <a:endParaRPr lang="en-US" altLang="en-US" sz="13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001324A-6264-42E3-8FC6-3ADBD5E9B1ED}" type="slidenum">
              <a:rPr lang="en-US" altLang="en-US" smtClean="0"/>
              <a:pPr>
                <a:defRPr/>
              </a:pPr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350755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Slide Image Placeholder 1">
            <a:extLst>
              <a:ext uri="{FF2B5EF4-FFF2-40B4-BE49-F238E27FC236}">
                <a16:creationId xmlns:a16="http://schemas.microsoft.com/office/drawing/2014/main" id="{874758B9-2157-3539-F32F-D7338E30AB2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18" name="Notes Placeholder 2">
            <a:extLst>
              <a:ext uri="{FF2B5EF4-FFF2-40B4-BE49-F238E27FC236}">
                <a16:creationId xmlns:a16="http://schemas.microsoft.com/office/drawing/2014/main" id="{6299713C-5136-E72A-FC28-125A705786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60419" name="Slide Number Placeholder 3">
            <a:extLst>
              <a:ext uri="{FF2B5EF4-FFF2-40B4-BE49-F238E27FC236}">
                <a16:creationId xmlns:a16="http://schemas.microsoft.com/office/drawing/2014/main" id="{908A5F94-7602-395A-87E2-1C3E0AB1FD3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E53AF4F5-267B-42B5-934F-BD82B3A34D29}" type="slidenum">
              <a:rPr lang="en-US" altLang="en-US" sz="1300" smtClean="0"/>
              <a:pPr>
                <a:spcBef>
                  <a:spcPct val="0"/>
                </a:spcBef>
              </a:pPr>
              <a:t>22</a:t>
            </a:fld>
            <a:endParaRPr lang="en-US" altLang="en-US" sz="130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Slide Image Placeholder 1">
            <a:extLst>
              <a:ext uri="{FF2B5EF4-FFF2-40B4-BE49-F238E27FC236}">
                <a16:creationId xmlns:a16="http://schemas.microsoft.com/office/drawing/2014/main" id="{52C82B34-45EA-DAE0-14BB-880B41D84D4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4" name="Notes Placeholder 2">
            <a:extLst>
              <a:ext uri="{FF2B5EF4-FFF2-40B4-BE49-F238E27FC236}">
                <a16:creationId xmlns:a16="http://schemas.microsoft.com/office/drawing/2014/main" id="{793367E6-59F1-E83F-9CD6-FEDA583E07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>
                <a:latin typeface="Arial" panose="020B0604020202020204" pitchFamily="34" charset="0"/>
              </a:rPr>
              <a:t>Copyright?</a:t>
            </a:r>
          </a:p>
        </p:txBody>
      </p:sp>
      <p:sp>
        <p:nvSpPr>
          <p:cNvPr id="64515" name="Slide Number Placeholder 3">
            <a:extLst>
              <a:ext uri="{FF2B5EF4-FFF2-40B4-BE49-F238E27FC236}">
                <a16:creationId xmlns:a16="http://schemas.microsoft.com/office/drawing/2014/main" id="{8365F753-BF07-C761-8A7B-18194FF7701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779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779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779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779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779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779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779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779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779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578F4941-2A9E-4E62-AF17-BEE526878F79}" type="slidenum">
              <a:rPr lang="en-US" altLang="en-US" sz="1000" smtClean="0"/>
              <a:pPr>
                <a:spcBef>
                  <a:spcPct val="0"/>
                </a:spcBef>
              </a:pPr>
              <a:t>23</a:t>
            </a:fld>
            <a:endParaRPr lang="en-US" altLang="en-US" sz="1000"/>
          </a:p>
        </p:txBody>
      </p:sp>
    </p:spTree>
    <p:extLst>
      <p:ext uri="{BB962C8B-B14F-4D97-AF65-F5344CB8AC3E}">
        <p14:creationId xmlns:p14="http://schemas.microsoft.com/office/powerpoint/2010/main" val="183725967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Slide Image Placeholder 1">
            <a:extLst>
              <a:ext uri="{FF2B5EF4-FFF2-40B4-BE49-F238E27FC236}">
                <a16:creationId xmlns:a16="http://schemas.microsoft.com/office/drawing/2014/main" id="{7D423C55-769D-44DA-0FC5-E4BC3E0A682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2" name="Notes Placeholder 2">
            <a:extLst>
              <a:ext uri="{FF2B5EF4-FFF2-40B4-BE49-F238E27FC236}">
                <a16:creationId xmlns:a16="http://schemas.microsoft.com/office/drawing/2014/main" id="{7BCC09DA-6004-9F6D-7E92-EE26794516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>
                <a:latin typeface="Arial" panose="020B0604020202020204" pitchFamily="34" charset="0"/>
              </a:rPr>
              <a:t>Copyright?</a:t>
            </a:r>
          </a:p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66563" name="Slide Number Placeholder 3">
            <a:extLst>
              <a:ext uri="{FF2B5EF4-FFF2-40B4-BE49-F238E27FC236}">
                <a16:creationId xmlns:a16="http://schemas.microsoft.com/office/drawing/2014/main" id="{2F7F7EDD-C45F-3556-5048-16C20127218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779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779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779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779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779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779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779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779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779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D51C4242-DE5E-4C67-84CF-5E66F66A941A}" type="slidenum">
              <a:rPr lang="en-US" altLang="en-US" sz="1000" smtClean="0"/>
              <a:pPr>
                <a:spcBef>
                  <a:spcPct val="0"/>
                </a:spcBef>
              </a:pPr>
              <a:t>24</a:t>
            </a:fld>
            <a:endParaRPr lang="en-US" altLang="en-US" sz="1000"/>
          </a:p>
        </p:txBody>
      </p:sp>
    </p:spTree>
    <p:extLst>
      <p:ext uri="{BB962C8B-B14F-4D97-AF65-F5344CB8AC3E}">
        <p14:creationId xmlns:p14="http://schemas.microsoft.com/office/powerpoint/2010/main" val="195579917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Slide Image Placeholder 1">
            <a:extLst>
              <a:ext uri="{FF2B5EF4-FFF2-40B4-BE49-F238E27FC236}">
                <a16:creationId xmlns:a16="http://schemas.microsoft.com/office/drawing/2014/main" id="{CD1C47EB-FC3D-6DCD-022E-266F5EF7274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0" name="Notes Placeholder 2">
            <a:extLst>
              <a:ext uri="{FF2B5EF4-FFF2-40B4-BE49-F238E27FC236}">
                <a16:creationId xmlns:a16="http://schemas.microsoft.com/office/drawing/2014/main" id="{23224B1A-68B7-F6F1-EB28-632F239687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dirty="0">
                <a:latin typeface="Arial" panose="020B0604020202020204" pitchFamily="34" charset="0"/>
              </a:rPr>
              <a:t>Copyright?</a:t>
            </a:r>
          </a:p>
          <a:p>
            <a:r>
              <a:rPr lang="en-US" dirty="0"/>
              <a:t>Power Usage Effectiveness and Water Usage Effectiveness</a:t>
            </a:r>
            <a:endParaRPr lang="en-US" altLang="en-US" dirty="0">
              <a:latin typeface="Arial" panose="020B0604020202020204" pitchFamily="34" charset="0"/>
            </a:endParaRPr>
          </a:p>
        </p:txBody>
      </p:sp>
      <p:sp>
        <p:nvSpPr>
          <p:cNvPr id="68611" name="Slide Number Placeholder 3">
            <a:extLst>
              <a:ext uri="{FF2B5EF4-FFF2-40B4-BE49-F238E27FC236}">
                <a16:creationId xmlns:a16="http://schemas.microsoft.com/office/drawing/2014/main" id="{A44F2C67-6D1E-D9F8-04B3-34B3F18CF2E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779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779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779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779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779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779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779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779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779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835637A3-36B2-4EAB-BED5-013444437BEB}" type="slidenum">
              <a:rPr lang="en-US" altLang="en-US" sz="1000" smtClean="0"/>
              <a:pPr>
                <a:spcBef>
                  <a:spcPct val="0"/>
                </a:spcBef>
              </a:pPr>
              <a:t>25</a:t>
            </a:fld>
            <a:endParaRPr lang="en-US" altLang="en-US" sz="100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Slide Image Placeholder 1">
            <a:extLst>
              <a:ext uri="{FF2B5EF4-FFF2-40B4-BE49-F238E27FC236}">
                <a16:creationId xmlns:a16="http://schemas.microsoft.com/office/drawing/2014/main" id="{342CF397-41B3-3921-2E99-97117AE6C06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6" name="Notes Placeholder 2">
            <a:extLst>
              <a:ext uri="{FF2B5EF4-FFF2-40B4-BE49-F238E27FC236}">
                <a16:creationId xmlns:a16="http://schemas.microsoft.com/office/drawing/2014/main" id="{412D1C5A-6B1B-0223-53B7-C3BEE94531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62467" name="Slide Number Placeholder 3">
            <a:extLst>
              <a:ext uri="{FF2B5EF4-FFF2-40B4-BE49-F238E27FC236}">
                <a16:creationId xmlns:a16="http://schemas.microsoft.com/office/drawing/2014/main" id="{4A46C063-EC6D-E374-05C4-FD34BC53851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A1C612AA-0F23-439B-B45B-0123C5E8BC2E}" type="slidenum">
              <a:rPr lang="en-US" altLang="en-US" sz="1300" smtClean="0"/>
              <a:pPr>
                <a:spcBef>
                  <a:spcPct val="0"/>
                </a:spcBef>
              </a:pPr>
              <a:t>26</a:t>
            </a:fld>
            <a:endParaRPr lang="en-US" altLang="en-US" sz="1300"/>
          </a:p>
        </p:txBody>
      </p:sp>
    </p:spTree>
    <p:extLst>
      <p:ext uri="{BB962C8B-B14F-4D97-AF65-F5344CB8AC3E}">
        <p14:creationId xmlns:p14="http://schemas.microsoft.com/office/powerpoint/2010/main" val="263994378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Slide Image Placeholder 1">
            <a:extLst>
              <a:ext uri="{FF2B5EF4-FFF2-40B4-BE49-F238E27FC236}">
                <a16:creationId xmlns:a16="http://schemas.microsoft.com/office/drawing/2014/main" id="{302AF4CB-725E-04DD-E623-98F1F33A376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6" name="Notes Placeholder 2">
            <a:extLst>
              <a:ext uri="{FF2B5EF4-FFF2-40B4-BE49-F238E27FC236}">
                <a16:creationId xmlns:a16="http://schemas.microsoft.com/office/drawing/2014/main" id="{134D5181-341C-BC4D-E348-96D433BDBA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72707" name="Slide Number Placeholder 3">
            <a:extLst>
              <a:ext uri="{FF2B5EF4-FFF2-40B4-BE49-F238E27FC236}">
                <a16:creationId xmlns:a16="http://schemas.microsoft.com/office/drawing/2014/main" id="{80DF530B-893F-29E2-E0B1-AB7D30E478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C902BA0F-F65E-4FC3-9E49-B33955E0F1D5}" type="slidenum">
              <a:rPr lang="en-US" altLang="en-US" sz="1300" smtClean="0"/>
              <a:pPr>
                <a:spcBef>
                  <a:spcPct val="0"/>
                </a:spcBef>
              </a:pPr>
              <a:t>27</a:t>
            </a:fld>
            <a:endParaRPr lang="en-US" altLang="en-US" sz="130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Slide Image Placeholder 1">
            <a:extLst>
              <a:ext uri="{FF2B5EF4-FFF2-40B4-BE49-F238E27FC236}">
                <a16:creationId xmlns:a16="http://schemas.microsoft.com/office/drawing/2014/main" id="{86EAFC13-A656-C9B8-D45B-EDFD9CDE14B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4" name="Notes Placeholder 2">
            <a:extLst>
              <a:ext uri="{FF2B5EF4-FFF2-40B4-BE49-F238E27FC236}">
                <a16:creationId xmlns:a16="http://schemas.microsoft.com/office/drawing/2014/main" id="{523AC621-7EC2-E3CB-9649-8B226B9211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b="1">
                <a:latin typeface="Times New Roman" panose="02020603050405020304" pitchFamily="18" charset="0"/>
              </a:rPr>
              <a:t>Why does Google AppEngine reportedly never fail? … Because it’s always a PAAS.</a:t>
            </a:r>
          </a:p>
          <a:p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74755" name="Slide Number Placeholder 3">
            <a:extLst>
              <a:ext uri="{FF2B5EF4-FFF2-40B4-BE49-F238E27FC236}">
                <a16:creationId xmlns:a16="http://schemas.microsoft.com/office/drawing/2014/main" id="{CB397381-BBB1-2091-2A37-F79F008C615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BBBE7007-E1EB-4B09-AAE9-7CFD1D348055}" type="slidenum">
              <a:rPr lang="en-US" altLang="en-US" sz="1300" smtClean="0"/>
              <a:pPr>
                <a:spcBef>
                  <a:spcPct val="0"/>
                </a:spcBef>
              </a:pPr>
              <a:t>28</a:t>
            </a:fld>
            <a:endParaRPr lang="en-US" altLang="en-US" sz="130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Slide Image Placeholder 1">
            <a:extLst>
              <a:ext uri="{FF2B5EF4-FFF2-40B4-BE49-F238E27FC236}">
                <a16:creationId xmlns:a16="http://schemas.microsoft.com/office/drawing/2014/main" id="{DDDC9B06-EED2-4FBD-9B77-D829562993C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2" name="Notes Placeholder 2">
            <a:extLst>
              <a:ext uri="{FF2B5EF4-FFF2-40B4-BE49-F238E27FC236}">
                <a16:creationId xmlns:a16="http://schemas.microsoft.com/office/drawing/2014/main" id="{ABE15585-F9F9-4853-2347-C982D62873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76803" name="Slide Number Placeholder 3">
            <a:extLst>
              <a:ext uri="{FF2B5EF4-FFF2-40B4-BE49-F238E27FC236}">
                <a16:creationId xmlns:a16="http://schemas.microsoft.com/office/drawing/2014/main" id="{49E725ED-6880-2E4F-3A30-9B2C9C09C0F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2797D012-640F-4F36-8A4D-545DBEA8A8C3}" type="slidenum">
              <a:rPr lang="en-US" altLang="en-US" sz="1300" smtClean="0"/>
              <a:pPr>
                <a:spcBef>
                  <a:spcPct val="0"/>
                </a:spcBef>
              </a:pPr>
              <a:t>29</a:t>
            </a:fld>
            <a:endParaRPr lang="en-US" altLang="en-US" sz="130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Slide Image Placeholder 1">
            <a:extLst>
              <a:ext uri="{FF2B5EF4-FFF2-40B4-BE49-F238E27FC236}">
                <a16:creationId xmlns:a16="http://schemas.microsoft.com/office/drawing/2014/main" id="{59323E1E-05B4-6182-3828-D38C83FC077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0" name="Notes Placeholder 2">
            <a:extLst>
              <a:ext uri="{FF2B5EF4-FFF2-40B4-BE49-F238E27FC236}">
                <a16:creationId xmlns:a16="http://schemas.microsoft.com/office/drawing/2014/main" id="{CC41EFFC-3D05-C7DB-0463-8500F00B61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78851" name="Slide Number Placeholder 3">
            <a:extLst>
              <a:ext uri="{FF2B5EF4-FFF2-40B4-BE49-F238E27FC236}">
                <a16:creationId xmlns:a16="http://schemas.microsoft.com/office/drawing/2014/main" id="{524994F3-F9E0-156D-1D40-F959B600019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BC5436DF-D136-4AB0-AFD3-C865B9FF6CDA}" type="slidenum">
              <a:rPr lang="en-US" altLang="en-US" sz="1300" smtClean="0"/>
              <a:pPr>
                <a:spcBef>
                  <a:spcPct val="0"/>
                </a:spcBef>
              </a:pPr>
              <a:t>30</a:t>
            </a:fld>
            <a:endParaRPr lang="en-US" altLang="en-US" sz="130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Rectangle 5">
            <a:extLst>
              <a:ext uri="{FF2B5EF4-FFF2-40B4-BE49-F238E27FC236}">
                <a16:creationId xmlns:a16="http://schemas.microsoft.com/office/drawing/2014/main" id="{1F0F8F0F-46B6-CDD1-E957-F807302C38D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8FDA2C65-823E-4D0B-82AF-3B79AAF1DFEE}" type="slidenum">
              <a:rPr lang="en-US" altLang="en-US" sz="1000" smtClean="0"/>
              <a:pPr>
                <a:spcBef>
                  <a:spcPct val="0"/>
                </a:spcBef>
              </a:pPr>
              <a:t>34</a:t>
            </a:fld>
            <a:endParaRPr lang="en-US" altLang="en-US" sz="1000"/>
          </a:p>
        </p:txBody>
      </p:sp>
      <p:sp>
        <p:nvSpPr>
          <p:cNvPr id="83970" name="Rectangle 2">
            <a:extLst>
              <a:ext uri="{FF2B5EF4-FFF2-40B4-BE49-F238E27FC236}">
                <a16:creationId xmlns:a16="http://schemas.microsoft.com/office/drawing/2014/main" id="{D856BA10-8075-6D69-D280-BBB4F0B409F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1" name="Rectangle 3">
            <a:extLst>
              <a:ext uri="{FF2B5EF4-FFF2-40B4-BE49-F238E27FC236}">
                <a16:creationId xmlns:a16="http://schemas.microsoft.com/office/drawing/2014/main" id="{1B2C1001-59B9-BD8B-9C48-23D2BA3A0E0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31838" y="4560888"/>
            <a:ext cx="5851525" cy="4319587"/>
          </a:xfrm>
          <a:noFill/>
          <a:ln>
            <a:solidFill>
              <a:srgbClr val="0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Slide Image Placeholder 1">
            <a:extLst>
              <a:ext uri="{FF2B5EF4-FFF2-40B4-BE49-F238E27FC236}">
                <a16:creationId xmlns:a16="http://schemas.microsoft.com/office/drawing/2014/main" id="{8E3446F6-4286-7AC5-5AD8-F22948C5A51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8" name="Notes Placeholder 2">
            <a:extLst>
              <a:ext uri="{FF2B5EF4-FFF2-40B4-BE49-F238E27FC236}">
                <a16:creationId xmlns:a16="http://schemas.microsoft.com/office/drawing/2014/main" id="{ADF061D5-7D19-C480-8C49-D3DE359B9A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4579" name="Slide Number Placeholder 3">
            <a:extLst>
              <a:ext uri="{FF2B5EF4-FFF2-40B4-BE49-F238E27FC236}">
                <a16:creationId xmlns:a16="http://schemas.microsoft.com/office/drawing/2014/main" id="{8017872A-201E-F9A9-C063-B960D3197A8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48B11F6E-D510-4478-B07E-D426DF0DE177}" type="slidenum">
              <a:rPr lang="en-US" altLang="en-US" sz="1300" smtClean="0"/>
              <a:pPr>
                <a:spcBef>
                  <a:spcPct val="0"/>
                </a:spcBef>
              </a:pPr>
              <a:t>4</a:t>
            </a:fld>
            <a:endParaRPr lang="en-US" altLang="en-US" sz="130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D6DD6F-A76E-6063-1CD0-4F2448EF7A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Slide Image Placeholder 1">
            <a:extLst>
              <a:ext uri="{FF2B5EF4-FFF2-40B4-BE49-F238E27FC236}">
                <a16:creationId xmlns:a16="http://schemas.microsoft.com/office/drawing/2014/main" id="{8EB65D5B-BEF0-CF4F-F994-28F45F688FD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2" name="Notes Placeholder 2">
            <a:extLst>
              <a:ext uri="{FF2B5EF4-FFF2-40B4-BE49-F238E27FC236}">
                <a16:creationId xmlns:a16="http://schemas.microsoft.com/office/drawing/2014/main" id="{6412C212-39EB-1E0F-25B0-8C357ABED57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56323" name="Slide Number Placeholder 3">
            <a:extLst>
              <a:ext uri="{FF2B5EF4-FFF2-40B4-BE49-F238E27FC236}">
                <a16:creationId xmlns:a16="http://schemas.microsoft.com/office/drawing/2014/main" id="{90B65F99-94CC-9A65-F1B4-51E78CEBED0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62B705B4-869A-469C-8601-982B6F72F0CB}" type="slidenum">
              <a:rPr lang="en-US" altLang="en-US" sz="1300" smtClean="0"/>
              <a:pPr/>
              <a:t>38</a:t>
            </a:fld>
            <a:endParaRPr lang="en-US" altLang="en-US" sz="1300"/>
          </a:p>
        </p:txBody>
      </p:sp>
    </p:spTree>
    <p:extLst>
      <p:ext uri="{BB962C8B-B14F-4D97-AF65-F5344CB8AC3E}">
        <p14:creationId xmlns:p14="http://schemas.microsoft.com/office/powerpoint/2010/main" val="18451731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Slide Image Placeholder 1">
            <a:extLst>
              <a:ext uri="{FF2B5EF4-FFF2-40B4-BE49-F238E27FC236}">
                <a16:creationId xmlns:a16="http://schemas.microsoft.com/office/drawing/2014/main" id="{5E693606-FDC8-0761-43B3-2018527E52A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0" name="Notes Placeholder 2">
            <a:extLst>
              <a:ext uri="{FF2B5EF4-FFF2-40B4-BE49-F238E27FC236}">
                <a16:creationId xmlns:a16="http://schemas.microsoft.com/office/drawing/2014/main" id="{A6A73874-2F17-CCCA-6F35-C5198EE3C1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7651" name="Slide Number Placeholder 3">
            <a:extLst>
              <a:ext uri="{FF2B5EF4-FFF2-40B4-BE49-F238E27FC236}">
                <a16:creationId xmlns:a16="http://schemas.microsoft.com/office/drawing/2014/main" id="{980218F2-EA68-6588-5244-E5B1FDEA274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D8A66826-31B3-4F60-A4CC-26CD15F2EDDD}" type="slidenum">
              <a:rPr lang="en-US" altLang="en-US" sz="1300" smtClean="0"/>
              <a:pPr>
                <a:spcBef>
                  <a:spcPct val="0"/>
                </a:spcBef>
              </a:pPr>
              <a:t>5</a:t>
            </a:fld>
            <a:endParaRPr lang="en-US" altLang="en-US" sz="130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Slide Image Placeholder 1">
            <a:extLst>
              <a:ext uri="{FF2B5EF4-FFF2-40B4-BE49-F238E27FC236}">
                <a16:creationId xmlns:a16="http://schemas.microsoft.com/office/drawing/2014/main" id="{95ED01F8-8E2C-A972-3FE1-FF282B6F480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8" name="Notes Placeholder 2">
            <a:extLst>
              <a:ext uri="{FF2B5EF4-FFF2-40B4-BE49-F238E27FC236}">
                <a16:creationId xmlns:a16="http://schemas.microsoft.com/office/drawing/2014/main" id="{42C51026-9198-062E-46F4-9B373B1928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Times New Roman" panose="02020603050405020304" pitchFamily="18" charset="0"/>
            </a:endParaRPr>
          </a:p>
        </p:txBody>
      </p:sp>
      <p:sp>
        <p:nvSpPr>
          <p:cNvPr id="29699" name="Slide Number Placeholder 3">
            <a:extLst>
              <a:ext uri="{FF2B5EF4-FFF2-40B4-BE49-F238E27FC236}">
                <a16:creationId xmlns:a16="http://schemas.microsoft.com/office/drawing/2014/main" id="{7B074CBC-7F98-8D09-A89D-22A8CBC5A95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EBAB0F75-370B-45E3-904E-577E30540512}" type="slidenum">
              <a:rPr lang="en-US" altLang="en-US" sz="1300" smtClean="0"/>
              <a:pPr>
                <a:spcBef>
                  <a:spcPct val="0"/>
                </a:spcBef>
              </a:pPr>
              <a:t>6</a:t>
            </a:fld>
            <a:endParaRPr lang="en-US" altLang="en-US" sz="130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F18830-6B90-9BDB-36EA-34727071A2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Slide Image Placeholder 1">
            <a:extLst>
              <a:ext uri="{FF2B5EF4-FFF2-40B4-BE49-F238E27FC236}">
                <a16:creationId xmlns:a16="http://schemas.microsoft.com/office/drawing/2014/main" id="{2B9EBA04-49D7-70BF-FA31-FC7553F3ED3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6" name="Notes Placeholder 2">
            <a:extLst>
              <a:ext uri="{FF2B5EF4-FFF2-40B4-BE49-F238E27FC236}">
                <a16:creationId xmlns:a16="http://schemas.microsoft.com/office/drawing/2014/main" id="{2CDB7E3D-C3C8-C817-A0E3-124BE87612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31747" name="Slide Number Placeholder 3">
            <a:extLst>
              <a:ext uri="{FF2B5EF4-FFF2-40B4-BE49-F238E27FC236}">
                <a16:creationId xmlns:a16="http://schemas.microsoft.com/office/drawing/2014/main" id="{E0B14A12-B5F9-BA4E-3F3E-CD33061F5D8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A263D895-AA6E-447A-83CE-1F5239FD1B44}" type="slidenum">
              <a:rPr lang="en-US" altLang="en-US" sz="1300" smtClean="0"/>
              <a:pPr>
                <a:spcBef>
                  <a:spcPct val="0"/>
                </a:spcBef>
              </a:pPr>
              <a:t>7</a:t>
            </a:fld>
            <a:endParaRPr lang="en-US" altLang="en-US" sz="1300"/>
          </a:p>
        </p:txBody>
      </p:sp>
    </p:spTree>
    <p:extLst>
      <p:ext uri="{BB962C8B-B14F-4D97-AF65-F5344CB8AC3E}">
        <p14:creationId xmlns:p14="http://schemas.microsoft.com/office/powerpoint/2010/main" val="32439499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Slide Image Placeholder 1">
            <a:extLst>
              <a:ext uri="{FF2B5EF4-FFF2-40B4-BE49-F238E27FC236}">
                <a16:creationId xmlns:a16="http://schemas.microsoft.com/office/drawing/2014/main" id="{49AAD19D-231D-E3D7-5A7E-3E727D84D57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6" name="Notes Placeholder 2">
            <a:extLst>
              <a:ext uri="{FF2B5EF4-FFF2-40B4-BE49-F238E27FC236}">
                <a16:creationId xmlns:a16="http://schemas.microsoft.com/office/drawing/2014/main" id="{91832D35-A247-35C3-485A-631867C36F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31747" name="Slide Number Placeholder 3">
            <a:extLst>
              <a:ext uri="{FF2B5EF4-FFF2-40B4-BE49-F238E27FC236}">
                <a16:creationId xmlns:a16="http://schemas.microsoft.com/office/drawing/2014/main" id="{3ECD65A7-9F7C-C707-BE79-BC4435BC8FF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A263D895-AA6E-447A-83CE-1F5239FD1B44}" type="slidenum">
              <a:rPr lang="en-US" altLang="en-US" sz="1300" smtClean="0"/>
              <a:pPr>
                <a:spcBef>
                  <a:spcPct val="0"/>
                </a:spcBef>
              </a:pPr>
              <a:t>9</a:t>
            </a:fld>
            <a:endParaRPr lang="en-US" altLang="en-US" sz="130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Slide Image Placeholder 1">
            <a:extLst>
              <a:ext uri="{FF2B5EF4-FFF2-40B4-BE49-F238E27FC236}">
                <a16:creationId xmlns:a16="http://schemas.microsoft.com/office/drawing/2014/main" id="{B8F06942-8FD8-F890-2A59-96A1C3B99E5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4" name="Notes Placeholder 2">
            <a:extLst>
              <a:ext uri="{FF2B5EF4-FFF2-40B4-BE49-F238E27FC236}">
                <a16:creationId xmlns:a16="http://schemas.microsoft.com/office/drawing/2014/main" id="{48173A0A-E0BE-4A8D-1B09-62D9F00E32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33795" name="Slide Number Placeholder 3">
            <a:extLst>
              <a:ext uri="{FF2B5EF4-FFF2-40B4-BE49-F238E27FC236}">
                <a16:creationId xmlns:a16="http://schemas.microsoft.com/office/drawing/2014/main" id="{B5B28A57-BFF2-8A14-DE92-85BA2C6CAD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DA5F471E-0F8E-49F0-8A96-457F70E59CBD}" type="slidenum">
              <a:rPr lang="en-US" altLang="en-US" sz="1300" smtClean="0"/>
              <a:pPr>
                <a:spcBef>
                  <a:spcPct val="0"/>
                </a:spcBef>
              </a:pPr>
              <a:t>10</a:t>
            </a:fld>
            <a:endParaRPr lang="en-US" altLang="en-US" sz="130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Slide Image Placeholder 1">
            <a:extLst>
              <a:ext uri="{FF2B5EF4-FFF2-40B4-BE49-F238E27FC236}">
                <a16:creationId xmlns:a16="http://schemas.microsoft.com/office/drawing/2014/main" id="{D3F194F6-F612-2AF1-AB72-A267F42F75A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2" name="Notes Placeholder 2">
            <a:extLst>
              <a:ext uri="{FF2B5EF4-FFF2-40B4-BE49-F238E27FC236}">
                <a16:creationId xmlns:a16="http://schemas.microsoft.com/office/drawing/2014/main" id="{5617C372-EE5B-49BE-59C4-CD300043E0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35843" name="Slide Number Placeholder 3">
            <a:extLst>
              <a:ext uri="{FF2B5EF4-FFF2-40B4-BE49-F238E27FC236}">
                <a16:creationId xmlns:a16="http://schemas.microsoft.com/office/drawing/2014/main" id="{489979AC-5DC3-EA6C-36FB-6B9BD1303C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A6F57419-A6C9-4FFE-AD16-596BFF64A44E}" type="slidenum">
              <a:rPr lang="en-US" altLang="en-US" sz="1300" smtClean="0"/>
              <a:pPr>
                <a:spcBef>
                  <a:spcPct val="0"/>
                </a:spcBef>
              </a:pPr>
              <a:t>11</a:t>
            </a:fld>
            <a:endParaRPr lang="en-US" altLang="en-US" sz="13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0F6854-8775-30EA-56A7-83C02B2064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7ECB91-FB72-10F5-DC51-3BB97AA134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507E9A-EF64-4211-ABDA-C1DDC6E342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9A8D6D-8BBA-4E8D-B395-7947CB6AA67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73686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F46DE4-5D6B-CBA0-74FA-15BD3CC99C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D7CB2F-7DB9-79E1-56EC-EDA135F4E2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D1D9B0-B638-1370-132A-45ED9DF7C6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03FE6C-D116-4C85-B4E6-D4B46F1423A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109412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15284A-C5E7-F040-2CFA-4D66926FCE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619E25-E746-BDAE-9684-C209D8007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AEB30A-376D-19E9-CEE5-08A8CA001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69859E-2D8C-444C-8BD3-FCCE05FD9DE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402780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1573A1-910E-D77E-5706-527BECEE68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ED473B-395B-8B04-EF7E-AD18FE0B0B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09B708-948A-9C38-4530-E12750AD2A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0FAF08-A83E-4737-80C4-9AA40B8828D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193130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BA3FAA-87FA-C9A2-DB21-72DE06762C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CF6BA2-7B0B-3DE3-02F9-74BA7E217E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0E0A03-A012-966D-09A9-DA0EB84E26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933EEA-7018-42E8-BABF-775E41AEC12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902309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CD69BEA-CA57-AA8B-1361-F0A8DB5AC7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8246BA5-B46C-0AC1-81AE-D078212FD9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D6BEB4C-A0A7-D69C-2546-2D08B54989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7E83C4-5F42-4328-8E1E-2B059328299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873459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C1F28323-CA41-7AEA-890C-D1A62E187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CB2B5393-4B65-30BA-99C6-4BDF8F7E69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6C158EA8-454B-8AD2-2B28-401AE52672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B0BB9F-DAEF-4ECF-BA8A-CD8027F9451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338268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5103F0CD-9B7A-7F27-F62E-F48F348B08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9B2EA901-C710-D4C5-E5D6-58FEB6CC2C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61600F13-0C73-F95B-7171-E47BCF66C4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53DCE8-FFE4-493B-B8FA-B37865D1EB0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607381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BD8658D3-F4CC-07C3-8697-E1C39B893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555FD96F-820A-B6AB-9CD8-3776258B06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F208C198-A134-114F-752C-2E7EC50B6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970F9C-CDD9-43FE-8DC1-9091FD1CC4D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862196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B1ADE82A-46B7-9653-4DE0-30784C0EC1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0518D1C5-C503-C15B-FD11-0C037B1A0C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7D87D16-861C-2A39-0FE8-9D6B79C95F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FB6D9F-9432-4131-9BED-15C8E9C2EA8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196650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E3B33D69-C7F1-0D40-C2E4-595281913C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81FF7088-90AF-2657-E0B1-5092FF7F9C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1E2F939-FA0E-8AE0-7E8B-4A48D4E937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022620-0799-434D-ABDD-831B4D3EE7C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795352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069794E7-AC55-5538-BE27-B08F7ECD9737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26DDED4E-90FB-B035-9EE1-5B588A5EF59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200150"/>
            <a:ext cx="8229600" cy="339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F55B89-91A0-A32B-3C6C-551227C7AD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E93EDA-B66C-EA78-A7D5-BD26E35BF40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32F08E-A033-669B-F85B-42DF6D352B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ea typeface="ＭＳ Ｐゴシック" panose="020B0600070205080204" pitchFamily="34" charset="-128"/>
              </a:defRPr>
            </a:lvl1pPr>
          </a:lstStyle>
          <a:p>
            <a:pPr>
              <a:defRPr/>
            </a:pPr>
            <a:fld id="{159DA6F6-BB59-4ABF-97D3-F9B1E57917C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99" r:id="rId1"/>
    <p:sldLayoutId id="2147484300" r:id="rId2"/>
    <p:sldLayoutId id="2147484301" r:id="rId3"/>
    <p:sldLayoutId id="2147484302" r:id="rId4"/>
    <p:sldLayoutId id="2147484303" r:id="rId5"/>
    <p:sldLayoutId id="2147484304" r:id="rId6"/>
    <p:sldLayoutId id="2147484305" r:id="rId7"/>
    <p:sldLayoutId id="2147484306" r:id="rId8"/>
    <p:sldLayoutId id="2147484307" r:id="rId9"/>
    <p:sldLayoutId id="2147484308" r:id="rId10"/>
    <p:sldLayoutId id="2147484309" r:id="rId11"/>
  </p:sldLayoutIdLst>
  <p:hf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Times New Roman"/>
          <a:ea typeface="MS PGothic" panose="020B0600070205080204" pitchFamily="34" charset="-128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charset="0"/>
          <a:ea typeface="MS PGothic" panose="020B0600070205080204" pitchFamily="34" charset="-128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charset="0"/>
          <a:ea typeface="MS PGothic" panose="020B0600070205080204" pitchFamily="34" charset="-128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charset="0"/>
          <a:ea typeface="MS PGothic" panose="020B0600070205080204" pitchFamily="34" charset="-128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charset="0"/>
          <a:ea typeface="MS PGothic" panose="020B0600070205080204" pitchFamily="34" charset="-128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Times New Roman"/>
          <a:ea typeface="MS PGothic" panose="020B0600070205080204" pitchFamily="34" charset="-128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Times New Roman"/>
          <a:ea typeface="MS PGothic" panose="020B0600070205080204" pitchFamily="3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imes New Roman"/>
          <a:ea typeface="MS PGothic" panose="020B0600070205080204" pitchFamily="3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Times New Roman"/>
          <a:ea typeface="MS PGothic" panose="020B0600070205080204" pitchFamily="3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Times New Roman"/>
          <a:ea typeface="MS PGothic" panose="020B0600070205080204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acadly.com/auth/signup/student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4A_A-CmrqpQ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youtube.com/watch?v=ujO-xNvXj3g" TargetMode="Externa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mulab.net/" TargetMode="Externa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hyperlink" Target="https://www.cloudlab.us/" TargetMode="Externa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datacentremagazine.com/top10/top-10-biggest-data-centres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2">
            <a:extLst>
              <a:ext uri="{FF2B5EF4-FFF2-40B4-BE49-F238E27FC236}">
                <a16:creationId xmlns:a16="http://schemas.microsoft.com/office/drawing/2014/main" id="{FA0A46DA-9AFC-70D9-A4AF-3679A6D069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" y="1126191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400" dirty="0">
                <a:solidFill>
                  <a:schemeClr val="tx2"/>
                </a:solidFill>
              </a:rPr>
              <a:t>CS 425 / ECE 428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400" dirty="0">
                <a:solidFill>
                  <a:schemeClr val="tx2"/>
                </a:solidFill>
              </a:rPr>
              <a:t>Distributed Systems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400" dirty="0">
                <a:solidFill>
                  <a:schemeClr val="tx2"/>
                </a:solidFill>
              </a:rPr>
              <a:t>Fall 2026</a:t>
            </a:r>
          </a:p>
        </p:txBody>
      </p:sp>
      <p:sp>
        <p:nvSpPr>
          <p:cNvPr id="15362" name="Rectangle 3">
            <a:extLst>
              <a:ext uri="{FF2B5EF4-FFF2-40B4-BE49-F238E27FC236}">
                <a16:creationId xmlns:a16="http://schemas.microsoft.com/office/drawing/2014/main" id="{7E3A459A-0333-25C8-563F-219500503D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6800" y="2647950"/>
            <a:ext cx="6934200" cy="131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buFontTx/>
              <a:buNone/>
            </a:pPr>
            <a:r>
              <a:rPr lang="en-US" altLang="en-US" sz="2800" dirty="0"/>
              <a:t>Aishwarya Ganesan</a:t>
            </a:r>
          </a:p>
          <a:p>
            <a:pPr algn="ctr" eaLnBrk="1" hangingPunct="1">
              <a:buFontTx/>
              <a:buNone/>
            </a:pPr>
            <a:r>
              <a:rPr lang="en-US" altLang="en-US" sz="2800" dirty="0"/>
              <a:t>w/ Ram Kesavan</a:t>
            </a:r>
          </a:p>
          <a:p>
            <a:pPr algn="ctr" eaLnBrk="1" hangingPunct="1">
              <a:buFontTx/>
              <a:buNone/>
            </a:pPr>
            <a:r>
              <a:rPr lang="en-US" sz="2800" dirty="0"/>
              <a:t>(Thanks to Indranil Gupta)</a:t>
            </a:r>
            <a:endParaRPr lang="en-US" altLang="en-US" sz="2800" i="1" dirty="0"/>
          </a:p>
          <a:p>
            <a:pPr algn="ctr" eaLnBrk="1" hangingPunct="1">
              <a:buFontTx/>
              <a:buNone/>
            </a:pPr>
            <a:r>
              <a:rPr lang="en-US" altLang="en-US" sz="2800" i="1" dirty="0"/>
              <a:t>Lecture 2: Introduction to Cloud Computing </a:t>
            </a:r>
            <a:endParaRPr lang="en-US" altLang="en-US" sz="2800" i="1" dirty="0">
              <a:solidFill>
                <a:srgbClr val="17375E"/>
              </a:solidFill>
            </a:endParaRPr>
          </a:p>
        </p:txBody>
      </p:sp>
      <p:sp>
        <p:nvSpPr>
          <p:cNvPr id="15363" name="Rectangle 1">
            <a:extLst>
              <a:ext uri="{FF2B5EF4-FFF2-40B4-BE49-F238E27FC236}">
                <a16:creationId xmlns:a16="http://schemas.microsoft.com/office/drawing/2014/main" id="{C332A0F5-741B-7EF1-B52A-FECFB51E0C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198" y="4717214"/>
            <a:ext cx="239360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/>
              <a:t>Many slides © IG</a:t>
            </a:r>
          </a:p>
        </p:txBody>
      </p:sp>
      <p:sp>
        <p:nvSpPr>
          <p:cNvPr id="15364" name="Slide Number Placeholder 1">
            <a:extLst>
              <a:ext uri="{FF2B5EF4-FFF2-40B4-BE49-F238E27FC236}">
                <a16:creationId xmlns:a16="http://schemas.microsoft.com/office/drawing/2014/main" id="{B0AE6754-D724-B385-C5E2-6BC20F5DA6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76DFA871-9BE5-43B2-B2F4-2C32550DC820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</a:t>
            </a:fld>
            <a:endParaRPr lang="en-US" altLang="en-US" sz="1200" dirty="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 spd="slow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Title 1">
            <a:extLst>
              <a:ext uri="{FF2B5EF4-FFF2-40B4-BE49-F238E27FC236}">
                <a16:creationId xmlns:a16="http://schemas.microsoft.com/office/drawing/2014/main" id="{9C214A42-1358-13F5-EF55-D26425D7BE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latin typeface="Whitney-BlackSC" pitchFamily="1" charset="0"/>
              </a:rPr>
              <a:t>Customers Save Time and $$$</a:t>
            </a:r>
          </a:p>
        </p:txBody>
      </p:sp>
      <p:sp>
        <p:nvSpPr>
          <p:cNvPr id="32770" name="Content Placeholder 2">
            <a:extLst>
              <a:ext uri="{FF2B5EF4-FFF2-40B4-BE49-F238E27FC236}">
                <a16:creationId xmlns:a16="http://schemas.microsoft.com/office/drawing/2014/main" id="{E09EDEBF-F9CE-1656-9ED9-2467764AA4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87475"/>
            <a:ext cx="7696200" cy="339407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latin typeface="Times New Roman" panose="02020603050405020304" pitchFamily="18" charset="0"/>
              </a:rPr>
              <a:t>(Stories from mid-2010s)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latin typeface="Times New Roman" panose="02020603050405020304" pitchFamily="18" charset="0"/>
              </a:rPr>
              <a:t>Dave Power, Associate Information Consultant at Eli Lilly and Company: “With AWS, Powers said, a new server can be up and running in </a:t>
            </a:r>
            <a:r>
              <a:rPr lang="en-US" altLang="en-US" sz="1200" b="1" dirty="0">
                <a:latin typeface="Times New Roman" panose="02020603050405020304" pitchFamily="18" charset="0"/>
              </a:rPr>
              <a:t>three minutes </a:t>
            </a:r>
            <a:r>
              <a:rPr lang="en-US" altLang="en-US" sz="1200" dirty="0">
                <a:latin typeface="Times New Roman" panose="02020603050405020304" pitchFamily="18" charset="0"/>
              </a:rPr>
              <a:t>(it used to take Eli Lilly </a:t>
            </a:r>
            <a:r>
              <a:rPr lang="en-US" altLang="en-US" sz="1200" b="1" dirty="0">
                <a:latin typeface="Times New Roman" panose="02020603050405020304" pitchFamily="18" charset="0"/>
              </a:rPr>
              <a:t>seven and a half weeks </a:t>
            </a:r>
            <a:r>
              <a:rPr lang="en-US" altLang="en-US" sz="1200" dirty="0">
                <a:latin typeface="Times New Roman" panose="02020603050405020304" pitchFamily="18" charset="0"/>
              </a:rPr>
              <a:t>to deploy a server internally) and a </a:t>
            </a:r>
            <a:r>
              <a:rPr lang="en-US" altLang="en-US" sz="1200" b="1" dirty="0">
                <a:latin typeface="Times New Roman" panose="02020603050405020304" pitchFamily="18" charset="0"/>
              </a:rPr>
              <a:t>64-node Linux cluster </a:t>
            </a:r>
            <a:r>
              <a:rPr lang="en-US" altLang="en-US" sz="1200" dirty="0">
                <a:latin typeface="Times New Roman" panose="02020603050405020304" pitchFamily="18" charset="0"/>
              </a:rPr>
              <a:t>can be online in five minutes (compared with three months internally). … It's just shy of instantaneous.”</a:t>
            </a:r>
          </a:p>
          <a:p>
            <a:pPr eaLnBrk="1" hangingPunct="1">
              <a:lnSpc>
                <a:spcPct val="90000"/>
              </a:lnSpc>
            </a:pPr>
            <a:endParaRPr lang="en-US" altLang="en-US" sz="1200" dirty="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latin typeface="Times New Roman" panose="02020603050405020304" pitchFamily="18" charset="0"/>
              </a:rPr>
              <a:t>Ingo Elfering, Vice President of Information Technology Strategy, GlaxoSmithKline: “With Online Services, we are able to reduce our IT </a:t>
            </a:r>
            <a:r>
              <a:rPr lang="en-US" altLang="en-US" sz="1200" b="1" dirty="0">
                <a:latin typeface="Times New Roman" panose="02020603050405020304" pitchFamily="18" charset="0"/>
              </a:rPr>
              <a:t>operational costs </a:t>
            </a:r>
            <a:r>
              <a:rPr lang="en-US" altLang="en-US" sz="1200" dirty="0">
                <a:latin typeface="Times New Roman" panose="02020603050405020304" pitchFamily="18" charset="0"/>
              </a:rPr>
              <a:t>by roughly </a:t>
            </a:r>
            <a:r>
              <a:rPr lang="en-US" altLang="en-US" sz="1200" b="1" dirty="0">
                <a:latin typeface="Times New Roman" panose="02020603050405020304" pitchFamily="18" charset="0"/>
              </a:rPr>
              <a:t>30% </a:t>
            </a:r>
            <a:r>
              <a:rPr lang="en-US" altLang="en-US" sz="1200" dirty="0">
                <a:latin typeface="Times New Roman" panose="02020603050405020304" pitchFamily="18" charset="0"/>
              </a:rPr>
              <a:t>of what we’re spending”</a:t>
            </a:r>
          </a:p>
          <a:p>
            <a:pPr eaLnBrk="1" hangingPunct="1">
              <a:lnSpc>
                <a:spcPct val="90000"/>
              </a:lnSpc>
            </a:pPr>
            <a:endParaRPr lang="en-US" altLang="en-US" sz="1200" dirty="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latin typeface="Times New Roman" panose="02020603050405020304" pitchFamily="18" charset="0"/>
              </a:rPr>
              <a:t>Jim Swartz, CIO, Sybase: “At Sybase, a private cloud of virtual servers inside its datacenter has </a:t>
            </a:r>
            <a:r>
              <a:rPr lang="en-US" altLang="en-US" sz="1200" b="1" dirty="0">
                <a:latin typeface="Times New Roman" panose="02020603050405020304" pitchFamily="18" charset="0"/>
              </a:rPr>
              <a:t>saved nearly $US2 million annually </a:t>
            </a:r>
            <a:r>
              <a:rPr lang="en-US" altLang="en-US" sz="1200" dirty="0">
                <a:latin typeface="Times New Roman" panose="02020603050405020304" pitchFamily="18" charset="0"/>
              </a:rPr>
              <a:t>since 2006, Swartz says, because the company can share computing power and storage resources across servers.”</a:t>
            </a:r>
          </a:p>
          <a:p>
            <a:pPr eaLnBrk="1" hangingPunct="1">
              <a:lnSpc>
                <a:spcPct val="90000"/>
              </a:lnSpc>
            </a:pPr>
            <a:endParaRPr lang="en-US" altLang="en-US" sz="1200" dirty="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latin typeface="Times New Roman" panose="02020603050405020304" pitchFamily="18" charset="0"/>
              </a:rPr>
              <a:t>100s of startups in Silicon Valley can harness large computing resources without buying their own machines.</a:t>
            </a:r>
          </a:p>
          <a:p>
            <a:pPr eaLnBrk="1" hangingPunct="1">
              <a:lnSpc>
                <a:spcPct val="90000"/>
              </a:lnSpc>
            </a:pPr>
            <a:endParaRPr lang="en-US" altLang="en-US" sz="1200" dirty="0">
              <a:latin typeface="Times New Roman" panose="02020603050405020304" pitchFamily="18" charset="0"/>
            </a:endParaRPr>
          </a:p>
        </p:txBody>
      </p:sp>
      <p:sp>
        <p:nvSpPr>
          <p:cNvPr id="32771" name="Slide Number Placeholder 1">
            <a:extLst>
              <a:ext uri="{FF2B5EF4-FFF2-40B4-BE49-F238E27FC236}">
                <a16:creationId xmlns:a16="http://schemas.microsoft.com/office/drawing/2014/main" id="{505E6900-D44A-5A4C-AB8D-BF1062237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C15A186-3D5F-42B9-A18D-B8040B08BB0C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10</a:t>
            </a:fld>
            <a:endParaRPr lang="en-US" altLang="en-US" sz="1200" dirty="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 spd="slow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Title 1">
            <a:extLst>
              <a:ext uri="{FF2B5EF4-FFF2-40B4-BE49-F238E27FC236}">
                <a16:creationId xmlns:a16="http://schemas.microsoft.com/office/drawing/2014/main" id="{4A33A120-7C23-C5BC-8E0A-2DB46FB747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latin typeface="Whitney-BlackSC" pitchFamily="1" charset="0"/>
              </a:rPr>
              <a:t>But what exactly IS a cloud?</a:t>
            </a:r>
          </a:p>
        </p:txBody>
      </p:sp>
      <p:sp>
        <p:nvSpPr>
          <p:cNvPr id="34818" name="Content Placeholder 2">
            <a:extLst>
              <a:ext uri="{FF2B5EF4-FFF2-40B4-BE49-F238E27FC236}">
                <a16:creationId xmlns:a16="http://schemas.microsoft.com/office/drawing/2014/main" id="{244B2D31-B3A9-5A50-5992-290C1FB701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87475"/>
            <a:ext cx="4953000" cy="3394075"/>
          </a:xfrm>
        </p:spPr>
        <p:txBody>
          <a:bodyPr/>
          <a:lstStyle/>
          <a:p>
            <a:pPr eaLnBrk="1" hangingPunct="1"/>
            <a:endParaRPr lang="en-US" altLang="en-US" sz="1400">
              <a:latin typeface="Times New Roman" panose="02020603050405020304" pitchFamily="18" charset="0"/>
            </a:endParaRPr>
          </a:p>
        </p:txBody>
      </p:sp>
      <p:sp>
        <p:nvSpPr>
          <p:cNvPr id="34819" name="Slide Number Placeholder 1">
            <a:extLst>
              <a:ext uri="{FF2B5EF4-FFF2-40B4-BE49-F238E27FC236}">
                <a16:creationId xmlns:a16="http://schemas.microsoft.com/office/drawing/2014/main" id="{EAF3288B-2EA3-AEB8-A54E-A3308E9FB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A28B6F3-7EB9-4F74-BE1B-AD2CEEC15452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11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 spd="slow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5" name="Picture 3">
            <a:extLst>
              <a:ext uri="{FF2B5EF4-FFF2-40B4-BE49-F238E27FC236}">
                <a16:creationId xmlns:a16="http://schemas.microsoft.com/office/drawing/2014/main" id="{2EB4A7D7-38CB-007E-1966-103BF29F91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9550" y="1885950"/>
            <a:ext cx="893763" cy="11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6" name="Picture 3">
            <a:extLst>
              <a:ext uri="{FF2B5EF4-FFF2-40B4-BE49-F238E27FC236}">
                <a16:creationId xmlns:a16="http://schemas.microsoft.com/office/drawing/2014/main" id="{23B4B21A-F136-EA61-6BB5-8877C69582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1950" y="2038350"/>
            <a:ext cx="893763" cy="11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7" name="Picture 3">
            <a:extLst>
              <a:ext uri="{FF2B5EF4-FFF2-40B4-BE49-F238E27FC236}">
                <a16:creationId xmlns:a16="http://schemas.microsoft.com/office/drawing/2014/main" id="{FFE46B92-F2DF-236A-7AF3-718DF0A747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4350" y="2190750"/>
            <a:ext cx="893763" cy="11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8" name="Picture 3">
            <a:extLst>
              <a:ext uri="{FF2B5EF4-FFF2-40B4-BE49-F238E27FC236}">
                <a16:creationId xmlns:a16="http://schemas.microsoft.com/office/drawing/2014/main" id="{0B6F0527-D65E-4E66-E3C6-D9BFC0C2AE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6750" y="2343150"/>
            <a:ext cx="893763" cy="11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9" name="Title 1">
            <a:extLst>
              <a:ext uri="{FF2B5EF4-FFF2-40B4-BE49-F238E27FC236}">
                <a16:creationId xmlns:a16="http://schemas.microsoft.com/office/drawing/2014/main" id="{C5D6613A-358A-8364-A3D4-38DE9FDD2C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9550"/>
            <a:ext cx="8382000" cy="841375"/>
          </a:xfrm>
        </p:spPr>
        <p:txBody>
          <a:bodyPr/>
          <a:lstStyle/>
          <a:p>
            <a:pPr eaLnBrk="1" hangingPunct="1"/>
            <a:r>
              <a:rPr lang="en-US" altLang="en-US">
                <a:latin typeface="Whitney-BlackSC" pitchFamily="1" charset="0"/>
              </a:rPr>
              <a:t>What is a Cloud?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ED98BF-C63A-443A-9CC2-F1CC4DE7E0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en-US" sz="2200" dirty="0">
                <a:latin typeface="Times New Roman" panose="02020603050405020304" pitchFamily="18" charset="0"/>
              </a:rPr>
              <a:t>It’s a cluster! 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200" dirty="0">
                <a:latin typeface="Times New Roman" panose="02020603050405020304" pitchFamily="18" charset="0"/>
              </a:rPr>
              <a:t>It’s a supercomputer! 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200" dirty="0">
                <a:latin typeface="Times New Roman" panose="02020603050405020304" pitchFamily="18" charset="0"/>
              </a:rPr>
              <a:t>It’s a datastore!</a:t>
            </a:r>
          </a:p>
          <a:p>
            <a:pPr eaLnBrk="1" hangingPunct="1">
              <a:lnSpc>
                <a:spcPct val="80000"/>
              </a:lnSpc>
            </a:pPr>
            <a:endParaRPr lang="en-US" altLang="en-US" sz="2200" dirty="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80000"/>
              </a:lnSpc>
            </a:pPr>
            <a:endParaRPr lang="en-US" altLang="en-US" sz="2200" dirty="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80000"/>
              </a:lnSpc>
            </a:pPr>
            <a:endParaRPr lang="en-US" altLang="en-US" sz="2200" dirty="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80000"/>
              </a:lnSpc>
            </a:pPr>
            <a:endParaRPr lang="en-US" altLang="en-US" sz="2200" dirty="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altLang="en-US" sz="2200" dirty="0">
                <a:latin typeface="Times New Roman" panose="02020603050405020304" pitchFamily="18" charset="0"/>
              </a:rPr>
              <a:t>All of the above</a:t>
            </a:r>
          </a:p>
          <a:p>
            <a:pPr eaLnBrk="1" hangingPunct="1">
              <a:lnSpc>
                <a:spcPct val="80000"/>
              </a:lnSpc>
            </a:pPr>
            <a:endParaRPr lang="en-US" altLang="en-US" sz="2200" dirty="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altLang="en-US" sz="2200" dirty="0">
                <a:latin typeface="Times New Roman" panose="02020603050405020304" pitchFamily="18" charset="0"/>
              </a:rPr>
              <a:t>Cloud = </a:t>
            </a:r>
            <a:r>
              <a:rPr lang="en-US" altLang="en-US" sz="2200" dirty="0">
                <a:solidFill>
                  <a:srgbClr val="C0504D"/>
                </a:solidFill>
                <a:latin typeface="Times New Roman" panose="02020603050405020304" pitchFamily="18" charset="0"/>
              </a:rPr>
              <a:t>Lots of storage </a:t>
            </a:r>
            <a:r>
              <a:rPr lang="en-US" altLang="en-US" sz="2200" dirty="0">
                <a:latin typeface="Times New Roman" panose="02020603050405020304" pitchFamily="18" charset="0"/>
              </a:rPr>
              <a:t>+</a:t>
            </a:r>
            <a:r>
              <a:rPr lang="en-US" altLang="en-US" sz="2200" dirty="0">
                <a:solidFill>
                  <a:srgbClr val="C0504D"/>
                </a:solidFill>
                <a:latin typeface="Times New Roman" panose="02020603050405020304" pitchFamily="18" charset="0"/>
              </a:rPr>
              <a:t> compute cycles nearby</a:t>
            </a:r>
          </a:p>
          <a:p>
            <a:pPr eaLnBrk="1" hangingPunct="1">
              <a:lnSpc>
                <a:spcPct val="80000"/>
              </a:lnSpc>
            </a:pPr>
            <a:endParaRPr lang="en-US" altLang="en-US" sz="2200" dirty="0">
              <a:latin typeface="Times New Roman" panose="02020603050405020304" pitchFamily="18" charset="0"/>
            </a:endParaRPr>
          </a:p>
        </p:txBody>
      </p:sp>
      <p:sp>
        <p:nvSpPr>
          <p:cNvPr id="16" name="Cloud">
            <a:extLst>
              <a:ext uri="{FF2B5EF4-FFF2-40B4-BE49-F238E27FC236}">
                <a16:creationId xmlns:a16="http://schemas.microsoft.com/office/drawing/2014/main" id="{7990BD27-ECBA-7534-4F7A-59ABB4B366C2}"/>
              </a:ext>
            </a:extLst>
          </p:cNvPr>
          <p:cNvSpPr>
            <a:spLocks noChangeAspect="1" noEditPoints="1" noChangeArrowheads="1"/>
          </p:cNvSpPr>
          <p:nvPr/>
        </p:nvSpPr>
        <p:spPr bwMode="auto">
          <a:xfrm rot="-742519">
            <a:off x="3049588" y="1800225"/>
            <a:ext cx="2833687" cy="1898650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2974 w 21600"/>
              <a:gd name="T13" fmla="*/ 3258 h 21600"/>
              <a:gd name="T14" fmla="*/ 17088 w 21600"/>
              <a:gd name="T15" fmla="*/ 1733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-1" y="8613"/>
                  <a:pt x="-1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4" y="13940"/>
                  <a:pt x="474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299"/>
                  <a:pt x="6247" y="20299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6"/>
                  <a:pt x="11036" y="21596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6"/>
                  <a:pt x="15802" y="18946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-1"/>
                  <a:pt x="16758" y="-1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-1"/>
                  <a:pt x="13174" y="-1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49"/>
                  <a:pt x="9358" y="649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1"/>
                  <a:pt x="5288" y="1971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lnTo>
                  <a:pt x="1949" y="7180"/>
                </a:ln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09"/>
                  <a:pt x="2172" y="13109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noFill/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63500" dist="107763" dir="2700000" algn="ctr" rotWithShape="0">
              <a:srgbClr val="000000">
                <a:alpha val="74997"/>
              </a:srgbClr>
            </a:outerShdw>
          </a:effectLst>
        </p:spPr>
        <p:txBody>
          <a:bodyPr/>
          <a:lstStyle/>
          <a:p>
            <a:pPr>
              <a:defRPr/>
            </a:pPr>
            <a:endParaRPr lang="en-US">
              <a:ea typeface="ＭＳ Ｐゴシック" panose="020B0600070205080204" pitchFamily="34" charset="-128"/>
            </a:endParaRPr>
          </a:p>
        </p:txBody>
      </p:sp>
      <p:pic>
        <p:nvPicPr>
          <p:cNvPr id="36872" name="Picture 3">
            <a:extLst>
              <a:ext uri="{FF2B5EF4-FFF2-40B4-BE49-F238E27FC236}">
                <a16:creationId xmlns:a16="http://schemas.microsoft.com/office/drawing/2014/main" id="{08C44274-806E-7E3A-4FD8-C00ED4208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2038350"/>
            <a:ext cx="895350" cy="11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3" name="Picture 3">
            <a:extLst>
              <a:ext uri="{FF2B5EF4-FFF2-40B4-BE49-F238E27FC236}">
                <a16:creationId xmlns:a16="http://schemas.microsoft.com/office/drawing/2014/main" id="{404BBB7D-039B-B501-8B0E-B3B647DEAB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2190750"/>
            <a:ext cx="895350" cy="11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4" name="Picture 3">
            <a:extLst>
              <a:ext uri="{FF2B5EF4-FFF2-40B4-BE49-F238E27FC236}">
                <a16:creationId xmlns:a16="http://schemas.microsoft.com/office/drawing/2014/main" id="{6F0F5EE5-E176-6E05-B2A3-427CE4239A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2343150"/>
            <a:ext cx="895350" cy="11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5" name="Picture 3">
            <a:extLst>
              <a:ext uri="{FF2B5EF4-FFF2-40B4-BE49-F238E27FC236}">
                <a16:creationId xmlns:a16="http://schemas.microsoft.com/office/drawing/2014/main" id="{E1982331-9E74-EE98-24FA-119800E260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2495550"/>
            <a:ext cx="895350" cy="11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76" name="Slide Number Placeholder 1">
            <a:extLst>
              <a:ext uri="{FF2B5EF4-FFF2-40B4-BE49-F238E27FC236}">
                <a16:creationId xmlns:a16="http://schemas.microsoft.com/office/drawing/2014/main" id="{182BEF34-78F2-3E27-D1E1-5345F804CC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F6DC01E-BF51-434C-9ACC-DB4F172B7B17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12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Title 1">
            <a:extLst>
              <a:ext uri="{FF2B5EF4-FFF2-40B4-BE49-F238E27FC236}">
                <a16:creationId xmlns:a16="http://schemas.microsoft.com/office/drawing/2014/main" id="{DE1C4BF2-C983-7EB6-27D4-0AAC30B792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latin typeface="Whitney-BlackSC" pitchFamily="1" charset="0"/>
              </a:rPr>
              <a:t>What is a Cloud?</a:t>
            </a:r>
          </a:p>
        </p:txBody>
      </p:sp>
      <p:sp>
        <p:nvSpPr>
          <p:cNvPr id="38914" name="Content Placeholder 2">
            <a:extLst>
              <a:ext uri="{FF2B5EF4-FFF2-40B4-BE49-F238E27FC236}">
                <a16:creationId xmlns:a16="http://schemas.microsoft.com/office/drawing/2014/main" id="{3C8D5224-2EB2-F66C-45EF-18C5DAA49E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504950"/>
            <a:ext cx="7848600" cy="34290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en-US" sz="2800" dirty="0">
                <a:latin typeface="Times New Roman" panose="02020603050405020304" pitchFamily="18" charset="0"/>
              </a:rPr>
              <a:t>A single-site cloud (aka “Datacenter”) consists of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000" dirty="0">
                <a:latin typeface="Times New Roman" panose="02020603050405020304" pitchFamily="18" charset="0"/>
              </a:rPr>
              <a:t>Compute nodes (grouped into racks) 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000" dirty="0">
                <a:latin typeface="Times New Roman" panose="02020603050405020304" pitchFamily="18" charset="0"/>
              </a:rPr>
              <a:t>Switches, connecting the racks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000" dirty="0">
                <a:latin typeface="Times New Roman" panose="02020603050405020304" pitchFamily="18" charset="0"/>
              </a:rPr>
              <a:t>A network topology, e.g., hierarchical</a:t>
            </a:r>
          </a:p>
          <a:p>
            <a:pPr eaLnBrk="1" hangingPunct="1">
              <a:lnSpc>
                <a:spcPct val="80000"/>
              </a:lnSpc>
            </a:pPr>
            <a:endParaRPr lang="en-US" altLang="en-US" sz="2800" dirty="0">
              <a:latin typeface="Times New Roman" panose="02020603050405020304" pitchFamily="18" charset="0"/>
            </a:endParaRPr>
          </a:p>
        </p:txBody>
      </p:sp>
      <p:sp>
        <p:nvSpPr>
          <p:cNvPr id="38915" name="Slide Number Placeholder 1">
            <a:extLst>
              <a:ext uri="{FF2B5EF4-FFF2-40B4-BE49-F238E27FC236}">
                <a16:creationId xmlns:a16="http://schemas.microsoft.com/office/drawing/2014/main" id="{28D685B7-CA7F-1E7F-5BEC-F655DFB6A0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D58DE6F-7D44-42B1-8C96-307B17CB93A2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13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 spd="slow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Title 1">
            <a:extLst>
              <a:ext uri="{FF2B5EF4-FFF2-40B4-BE49-F238E27FC236}">
                <a16:creationId xmlns:a16="http://schemas.microsoft.com/office/drawing/2014/main" id="{43EFDF84-F39F-D4E9-52C3-FBEBBC27F7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9550"/>
            <a:ext cx="8382000" cy="841375"/>
          </a:xfrm>
        </p:spPr>
        <p:txBody>
          <a:bodyPr/>
          <a:lstStyle/>
          <a:p>
            <a:pPr eaLnBrk="1" hangingPunct="1"/>
            <a:r>
              <a:rPr lang="en-US" altLang="en-US">
                <a:latin typeface="Whitney-BlackSC" pitchFamily="1" charset="0"/>
              </a:rPr>
              <a:t>A Sample Cloud Topology</a:t>
            </a:r>
          </a:p>
        </p:txBody>
      </p:sp>
      <p:pic>
        <p:nvPicPr>
          <p:cNvPr id="40963" name="Picture 2">
            <a:extLst>
              <a:ext uri="{FF2B5EF4-FFF2-40B4-BE49-F238E27FC236}">
                <a16:creationId xmlns:a16="http://schemas.microsoft.com/office/drawing/2014/main" id="{1E0D0E0C-31B3-78E7-DA31-145B4F5BA7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1428750"/>
            <a:ext cx="5797550" cy="326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4" name="Slide Number Placeholder 1">
            <a:extLst>
              <a:ext uri="{FF2B5EF4-FFF2-40B4-BE49-F238E27FC236}">
                <a16:creationId xmlns:a16="http://schemas.microsoft.com/office/drawing/2014/main" id="{6D15C874-69B9-12EB-A9EF-6FFCA3ED5C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6CB4E48-5891-4D3D-A28E-7E168207683F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14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2F857D8-0565-1CFB-D311-1E7F8D1ED668}"/>
              </a:ext>
            </a:extLst>
          </p:cNvPr>
          <p:cNvSpPr txBox="1"/>
          <p:nvPr/>
        </p:nvSpPr>
        <p:spPr>
          <a:xfrm>
            <a:off x="428625" y="4599285"/>
            <a:ext cx="457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Clos/fat-tree topology</a:t>
            </a:r>
          </a:p>
        </p:txBody>
      </p:sp>
    </p:spTree>
  </p:cSld>
  <p:clrMapOvr>
    <a:masterClrMapping/>
  </p:clrMapOvr>
  <p:transition spd="slow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951895-C790-44EA-3AFE-C54F63B4B6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Title 1">
            <a:extLst>
              <a:ext uri="{FF2B5EF4-FFF2-40B4-BE49-F238E27FC236}">
                <a16:creationId xmlns:a16="http://schemas.microsoft.com/office/drawing/2014/main" id="{C4808C97-13D0-5D60-5D08-B1C37ABABE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>
                <a:latin typeface="Whitney-BlackSC" pitchFamily="1" charset="0"/>
              </a:rPr>
              <a:t>What is a Cloud?</a:t>
            </a:r>
          </a:p>
        </p:txBody>
      </p:sp>
      <p:sp>
        <p:nvSpPr>
          <p:cNvPr id="38914" name="Content Placeholder 2">
            <a:extLst>
              <a:ext uri="{FF2B5EF4-FFF2-40B4-BE49-F238E27FC236}">
                <a16:creationId xmlns:a16="http://schemas.microsoft.com/office/drawing/2014/main" id="{330494A8-6EFD-4C6D-3F97-EE7189628C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63625"/>
            <a:ext cx="7848600" cy="34290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en-US" sz="2800" dirty="0">
                <a:latin typeface="Times New Roman" panose="02020603050405020304" pitchFamily="18" charset="0"/>
              </a:rPr>
              <a:t>A single-site cloud (aka “Datacenter”) consists of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000" dirty="0">
                <a:latin typeface="Times New Roman" panose="02020603050405020304" pitchFamily="18" charset="0"/>
              </a:rPr>
              <a:t>Compute nodes (grouped into racks) (2)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000" dirty="0">
                <a:latin typeface="Times New Roman" panose="02020603050405020304" pitchFamily="18" charset="0"/>
              </a:rPr>
              <a:t>Switches, connecting the racks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000" dirty="0">
                <a:latin typeface="Times New Roman" panose="02020603050405020304" pitchFamily="18" charset="0"/>
              </a:rPr>
              <a:t>A network topology, e.g., hierarchical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000" dirty="0">
                <a:latin typeface="Times New Roman" panose="02020603050405020304" pitchFamily="18" charset="0"/>
              </a:rPr>
              <a:t>Storage (backend) nodes connected to the network (3)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000" dirty="0">
                <a:latin typeface="Times New Roman" panose="02020603050405020304" pitchFamily="18" charset="0"/>
              </a:rPr>
              <a:t>Front-end/load balancers for submitting jobs and receiving client requests (1)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000" dirty="0">
                <a:latin typeface="Times New Roman" panose="02020603050405020304" pitchFamily="18" charset="0"/>
              </a:rPr>
              <a:t>(1,2,3: Often called “three-tier architecture”)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000" dirty="0">
                <a:latin typeface="Times New Roman" panose="02020603050405020304" pitchFamily="18" charset="0"/>
              </a:rPr>
              <a:t>Cloud control plane — provisioning, scheduling, monitoring, authentication, etc.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000" dirty="0">
                <a:latin typeface="Times New Roman" panose="02020603050405020304" pitchFamily="18" charset="0"/>
              </a:rPr>
              <a:t>Software Services</a:t>
            </a:r>
          </a:p>
          <a:p>
            <a:pPr eaLnBrk="1" hangingPunct="1">
              <a:lnSpc>
                <a:spcPct val="80000"/>
              </a:lnSpc>
            </a:pPr>
            <a:endParaRPr lang="en-US" altLang="en-US" sz="2800" dirty="0">
              <a:latin typeface="Times New Roman" panose="02020603050405020304" pitchFamily="18" charset="0"/>
            </a:endParaRPr>
          </a:p>
        </p:txBody>
      </p:sp>
      <p:sp>
        <p:nvSpPr>
          <p:cNvPr id="38915" name="Slide Number Placeholder 1">
            <a:extLst>
              <a:ext uri="{FF2B5EF4-FFF2-40B4-BE49-F238E27FC236}">
                <a16:creationId xmlns:a16="http://schemas.microsoft.com/office/drawing/2014/main" id="{F03D0907-B972-7701-168E-B8B52472ED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D58DE6F-7D44-42B1-8C96-307B17CB93A2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15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476189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5AA806-A825-B2C7-E09D-8883F7C058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latin typeface="Whitney-BlackSC" pitchFamily="1" charset="0"/>
              </a:rPr>
              <a:t>What is a Cloud? (2)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038238-49CB-FFD7-68BA-67463FB347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en-US" sz="2400" dirty="0">
                <a:latin typeface="Times New Roman" panose="02020603050405020304" pitchFamily="18" charset="0"/>
              </a:rPr>
              <a:t>A geographically distributed cloud consists of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1500" dirty="0">
                <a:latin typeface="Times New Roman" panose="02020603050405020304" pitchFamily="18" charset="0"/>
              </a:rPr>
              <a:t>Multiple such sites</a:t>
            </a:r>
          </a:p>
          <a:p>
            <a:pPr marL="457200" lvl="1" indent="0" eaLnBrk="1" hangingPunct="1">
              <a:lnSpc>
                <a:spcPct val="80000"/>
              </a:lnSpc>
              <a:buNone/>
            </a:pPr>
            <a:endParaRPr lang="en-US" altLang="en-US" sz="1500" dirty="0">
              <a:latin typeface="Times New Roman" panose="02020603050405020304" pitchFamily="18" charset="0"/>
            </a:endParaRPr>
          </a:p>
          <a:p>
            <a:pPr lvl="1" eaLnBrk="1" hangingPunct="1">
              <a:lnSpc>
                <a:spcPct val="80000"/>
              </a:lnSpc>
            </a:pPr>
            <a:r>
              <a:rPr lang="en-US" altLang="en-US" sz="1500" dirty="0">
                <a:latin typeface="Times New Roman" panose="02020603050405020304" pitchFamily="18" charset="0"/>
              </a:rPr>
              <a:t>Datacenters typically grouped into Availability Zones (AZs) (e.g., us-east-1a, us-east-1b)</a:t>
            </a:r>
          </a:p>
          <a:p>
            <a:pPr lvl="2" eaLnBrk="1" hangingPunct="1">
              <a:lnSpc>
                <a:spcPct val="80000"/>
              </a:lnSpc>
            </a:pPr>
            <a:r>
              <a:rPr lang="en-US" altLang="en-US" sz="1400" dirty="0">
                <a:latin typeface="Times New Roman" panose="02020603050405020304" pitchFamily="18" charset="0"/>
              </a:rPr>
              <a:t>AZs designed as separate failure domains</a:t>
            </a:r>
          </a:p>
          <a:p>
            <a:pPr lvl="1" eaLnBrk="1" hangingPunct="1">
              <a:lnSpc>
                <a:spcPct val="80000"/>
              </a:lnSpc>
            </a:pPr>
            <a:endParaRPr lang="en-US" altLang="en-US" sz="1500" dirty="0">
              <a:latin typeface="Times New Roman" panose="02020603050405020304" pitchFamily="18" charset="0"/>
            </a:endParaRPr>
          </a:p>
          <a:p>
            <a:pPr lvl="1" eaLnBrk="1" hangingPunct="1">
              <a:lnSpc>
                <a:spcPct val="80000"/>
              </a:lnSpc>
            </a:pPr>
            <a:r>
              <a:rPr lang="en-US" altLang="en-US" sz="1500" dirty="0">
                <a:latin typeface="Times New Roman" panose="02020603050405020304" pitchFamily="18" charset="0"/>
              </a:rPr>
              <a:t>Multiple AZs form a regions (e.g., us-east-1)</a:t>
            </a:r>
          </a:p>
          <a:p>
            <a:pPr lvl="1" eaLnBrk="1" hangingPunct="1">
              <a:lnSpc>
                <a:spcPct val="80000"/>
              </a:lnSpc>
            </a:pPr>
            <a:endParaRPr lang="en-US" altLang="en-US" sz="1500" dirty="0">
              <a:latin typeface="Times New Roman" panose="02020603050405020304" pitchFamily="18" charset="0"/>
            </a:endParaRPr>
          </a:p>
          <a:p>
            <a:pPr lvl="1" eaLnBrk="1" hangingPunct="1">
              <a:lnSpc>
                <a:spcPct val="80000"/>
              </a:lnSpc>
            </a:pPr>
            <a:r>
              <a:rPr lang="en-US" altLang="en-US" sz="1500" dirty="0">
                <a:latin typeface="Times New Roman" panose="02020603050405020304" pitchFamily="18" charset="0"/>
              </a:rPr>
              <a:t>Multiple such regions (e.g., us-east, us-west)</a:t>
            </a:r>
          </a:p>
          <a:p>
            <a:pPr lvl="2" eaLnBrk="1" hangingPunct="1">
              <a:lnSpc>
                <a:spcPct val="80000"/>
              </a:lnSpc>
            </a:pPr>
            <a:r>
              <a:rPr lang="en-US" altLang="en-US" sz="1400" dirty="0">
                <a:latin typeface="Times New Roman" panose="02020603050405020304" pitchFamily="18" charset="0"/>
              </a:rPr>
              <a:t>Connected by high-capacity WAN/backbone networks</a:t>
            </a:r>
          </a:p>
          <a:p>
            <a:pPr lvl="1" eaLnBrk="1" hangingPunct="1">
              <a:lnSpc>
                <a:spcPct val="80000"/>
              </a:lnSpc>
            </a:pPr>
            <a:endParaRPr lang="en-US" altLang="en-US" sz="1600" dirty="0">
              <a:latin typeface="Times New Roman" panose="02020603050405020304" pitchFamily="18" charset="0"/>
            </a:endParaRPr>
          </a:p>
          <a:p>
            <a:pPr marL="457200" lvl="1" indent="0" algn="ctr" eaLnBrk="1" hangingPunct="1">
              <a:lnSpc>
                <a:spcPct val="100000"/>
              </a:lnSpc>
              <a:buNone/>
            </a:pPr>
            <a:r>
              <a:rPr lang="en-US" sz="1800" b="1" dirty="0"/>
              <a:t>Server → Rack → Datacenter → AZ → Region → Global</a:t>
            </a:r>
            <a:endParaRPr lang="en-US" altLang="en-US" sz="1600" b="1" dirty="0">
              <a:latin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DB818D-2B2F-F89D-73EE-AFE3DEF448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0FAF08-A83E-4737-80C4-9AA40B8828D8}" type="slidenum">
              <a:rPr lang="en-US" altLang="en-US" smtClean="0"/>
              <a:pPr>
                <a:defRPr/>
              </a:pPr>
              <a:t>16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2215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Title 1">
            <a:extLst>
              <a:ext uri="{FF2B5EF4-FFF2-40B4-BE49-F238E27FC236}">
                <a16:creationId xmlns:a16="http://schemas.microsoft.com/office/drawing/2014/main" id="{77810282-10C2-2CF2-6642-EC178528F9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ja-JP" altLang="en-US">
                <a:latin typeface="Whitney-BlackSC" pitchFamily="1" charset="0"/>
              </a:rPr>
              <a:t>“</a:t>
            </a:r>
            <a:r>
              <a:rPr lang="en-US" altLang="ja-JP">
                <a:latin typeface="Whitney-BlackSC" pitchFamily="1" charset="0"/>
              </a:rPr>
              <a:t>A Cloudy History of Time</a:t>
            </a:r>
            <a:r>
              <a:rPr lang="ja-JP" altLang="en-US">
                <a:latin typeface="Whitney-BlackSC" pitchFamily="1" charset="0"/>
              </a:rPr>
              <a:t>”</a:t>
            </a:r>
            <a:endParaRPr lang="en-US" altLang="en-US">
              <a:latin typeface="Whitney-BlackSC" pitchFamily="1" charset="0"/>
            </a:endParaRPr>
          </a:p>
        </p:txBody>
      </p:sp>
      <p:sp>
        <p:nvSpPr>
          <p:cNvPr id="43010" name="Line 6">
            <a:extLst>
              <a:ext uri="{FF2B5EF4-FFF2-40B4-BE49-F238E27FC236}">
                <a16:creationId xmlns:a16="http://schemas.microsoft.com/office/drawing/2014/main" id="{50D20485-C32F-C15D-215F-CE47C6013AF1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" y="1876425"/>
            <a:ext cx="0" cy="3048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3011" name="Line 7">
            <a:extLst>
              <a:ext uri="{FF2B5EF4-FFF2-40B4-BE49-F238E27FC236}">
                <a16:creationId xmlns:a16="http://schemas.microsoft.com/office/drawing/2014/main" id="{56D0734E-E3FF-D4C7-8714-82012C442B71}"/>
              </a:ext>
            </a:extLst>
          </p:cNvPr>
          <p:cNvSpPr>
            <a:spLocks noChangeShapeType="1"/>
          </p:cNvSpPr>
          <p:nvPr/>
        </p:nvSpPr>
        <p:spPr bwMode="auto">
          <a:xfrm>
            <a:off x="1371600" y="2124075"/>
            <a:ext cx="0" cy="3048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3012" name="Line 8">
            <a:extLst>
              <a:ext uri="{FF2B5EF4-FFF2-40B4-BE49-F238E27FC236}">
                <a16:creationId xmlns:a16="http://schemas.microsoft.com/office/drawing/2014/main" id="{3606D904-FF9B-B7B9-1648-9B7EC8BA4C96}"/>
              </a:ext>
            </a:extLst>
          </p:cNvPr>
          <p:cNvSpPr>
            <a:spLocks noChangeShapeType="1"/>
          </p:cNvSpPr>
          <p:nvPr/>
        </p:nvSpPr>
        <p:spPr bwMode="auto">
          <a:xfrm>
            <a:off x="2386013" y="2428875"/>
            <a:ext cx="0" cy="3048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3013" name="Line 9">
            <a:extLst>
              <a:ext uri="{FF2B5EF4-FFF2-40B4-BE49-F238E27FC236}">
                <a16:creationId xmlns:a16="http://schemas.microsoft.com/office/drawing/2014/main" id="{A0A175EA-FF40-EAEA-35F1-0B34BFEA4244}"/>
              </a:ext>
            </a:extLst>
          </p:cNvPr>
          <p:cNvSpPr>
            <a:spLocks noChangeShapeType="1"/>
          </p:cNvSpPr>
          <p:nvPr/>
        </p:nvSpPr>
        <p:spPr bwMode="auto">
          <a:xfrm>
            <a:off x="3467100" y="2725738"/>
            <a:ext cx="0" cy="3048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3014" name="Line 10">
            <a:extLst>
              <a:ext uri="{FF2B5EF4-FFF2-40B4-BE49-F238E27FC236}">
                <a16:creationId xmlns:a16="http://schemas.microsoft.com/office/drawing/2014/main" id="{9D829811-3F59-C7F0-0A11-66AEAB670228}"/>
              </a:ext>
            </a:extLst>
          </p:cNvPr>
          <p:cNvSpPr>
            <a:spLocks noChangeShapeType="1"/>
          </p:cNvSpPr>
          <p:nvPr/>
        </p:nvSpPr>
        <p:spPr bwMode="auto">
          <a:xfrm>
            <a:off x="4578350" y="3078163"/>
            <a:ext cx="0" cy="3048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3015" name="Line 11">
            <a:extLst>
              <a:ext uri="{FF2B5EF4-FFF2-40B4-BE49-F238E27FC236}">
                <a16:creationId xmlns:a16="http://schemas.microsoft.com/office/drawing/2014/main" id="{CD4CE4EB-EBCB-210D-21DA-7C4C18E281FF}"/>
              </a:ext>
            </a:extLst>
          </p:cNvPr>
          <p:cNvSpPr>
            <a:spLocks noChangeShapeType="1"/>
          </p:cNvSpPr>
          <p:nvPr/>
        </p:nvSpPr>
        <p:spPr bwMode="auto">
          <a:xfrm>
            <a:off x="5638800" y="3382963"/>
            <a:ext cx="0" cy="3048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3016" name="Line 12">
            <a:extLst>
              <a:ext uri="{FF2B5EF4-FFF2-40B4-BE49-F238E27FC236}">
                <a16:creationId xmlns:a16="http://schemas.microsoft.com/office/drawing/2014/main" id="{3F968057-C908-54E5-C669-9F79C0D791F0}"/>
              </a:ext>
            </a:extLst>
          </p:cNvPr>
          <p:cNvSpPr>
            <a:spLocks noChangeShapeType="1"/>
          </p:cNvSpPr>
          <p:nvPr/>
        </p:nvSpPr>
        <p:spPr bwMode="auto">
          <a:xfrm>
            <a:off x="6705600" y="3694113"/>
            <a:ext cx="0" cy="3048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3017" name="Text Box 13">
            <a:extLst>
              <a:ext uri="{FF2B5EF4-FFF2-40B4-BE49-F238E27FC236}">
                <a16:creationId xmlns:a16="http://schemas.microsoft.com/office/drawing/2014/main" id="{05DD09B5-895B-85C7-93A5-35E18249A9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363" y="2105025"/>
            <a:ext cx="5492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1940</a:t>
            </a:r>
          </a:p>
        </p:txBody>
      </p:sp>
      <p:sp>
        <p:nvSpPr>
          <p:cNvPr id="43018" name="Text Box 14">
            <a:extLst>
              <a:ext uri="{FF2B5EF4-FFF2-40B4-BE49-F238E27FC236}">
                <a16:creationId xmlns:a16="http://schemas.microsoft.com/office/drawing/2014/main" id="{26829935-17AA-EDB8-825E-C508F86556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0138" y="2370138"/>
            <a:ext cx="5429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1950</a:t>
            </a:r>
          </a:p>
        </p:txBody>
      </p:sp>
      <p:sp>
        <p:nvSpPr>
          <p:cNvPr id="43019" name="Text Box 15">
            <a:extLst>
              <a:ext uri="{FF2B5EF4-FFF2-40B4-BE49-F238E27FC236}">
                <a16:creationId xmlns:a16="http://schemas.microsoft.com/office/drawing/2014/main" id="{172B3377-1E61-D933-61DE-818736DEEA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11375" y="2684463"/>
            <a:ext cx="547688" cy="30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1960</a:t>
            </a:r>
          </a:p>
        </p:txBody>
      </p:sp>
      <p:sp>
        <p:nvSpPr>
          <p:cNvPr id="43020" name="Text Box 16">
            <a:extLst>
              <a:ext uri="{FF2B5EF4-FFF2-40B4-BE49-F238E27FC236}">
                <a16:creationId xmlns:a16="http://schemas.microsoft.com/office/drawing/2014/main" id="{2851C192-8A46-83EA-769B-4AD2A14F93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97225" y="2989263"/>
            <a:ext cx="5397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1970</a:t>
            </a:r>
          </a:p>
        </p:txBody>
      </p:sp>
      <p:sp>
        <p:nvSpPr>
          <p:cNvPr id="43021" name="Text Box 17">
            <a:extLst>
              <a:ext uri="{FF2B5EF4-FFF2-40B4-BE49-F238E27FC236}">
                <a16:creationId xmlns:a16="http://schemas.microsoft.com/office/drawing/2014/main" id="{5E28B21C-2CF7-EA42-70AE-A666644244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05300" y="3309938"/>
            <a:ext cx="5461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1980</a:t>
            </a:r>
          </a:p>
        </p:txBody>
      </p:sp>
      <p:sp>
        <p:nvSpPr>
          <p:cNvPr id="43022" name="Text Box 18">
            <a:extLst>
              <a:ext uri="{FF2B5EF4-FFF2-40B4-BE49-F238E27FC236}">
                <a16:creationId xmlns:a16="http://schemas.microsoft.com/office/drawing/2014/main" id="{ED7E686B-EAAB-865B-7FCE-BFED072A56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65750" y="3654425"/>
            <a:ext cx="546100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1990</a:t>
            </a:r>
          </a:p>
        </p:txBody>
      </p:sp>
      <p:sp>
        <p:nvSpPr>
          <p:cNvPr id="43023" name="Text Box 19">
            <a:extLst>
              <a:ext uri="{FF2B5EF4-FFF2-40B4-BE49-F238E27FC236}">
                <a16:creationId xmlns:a16="http://schemas.microsoft.com/office/drawing/2014/main" id="{D26CCA23-B105-E612-8622-9E1F0ED56C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15088" y="3951288"/>
            <a:ext cx="5429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2000</a:t>
            </a:r>
          </a:p>
        </p:txBody>
      </p:sp>
      <p:sp>
        <p:nvSpPr>
          <p:cNvPr id="43024" name="AutoShape 20">
            <a:extLst>
              <a:ext uri="{FF2B5EF4-FFF2-40B4-BE49-F238E27FC236}">
                <a16:creationId xmlns:a16="http://schemas.microsoft.com/office/drawing/2014/main" id="{1408FEBC-E69E-8A37-711F-3845A7117CEE}"/>
              </a:ext>
            </a:extLst>
          </p:cNvPr>
          <p:cNvSpPr>
            <a:spLocks/>
          </p:cNvSpPr>
          <p:nvPr/>
        </p:nvSpPr>
        <p:spPr bwMode="auto">
          <a:xfrm rot="-4402542">
            <a:off x="3427413" y="1238250"/>
            <a:ext cx="255588" cy="2268537"/>
          </a:xfrm>
          <a:prstGeom prst="rightBrace">
            <a:avLst>
              <a:gd name="adj1" fmla="val 47461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3025" name="Text Box 22">
            <a:extLst>
              <a:ext uri="{FF2B5EF4-FFF2-40B4-BE49-F238E27FC236}">
                <a16:creationId xmlns:a16="http://schemas.microsoft.com/office/drawing/2014/main" id="{82260A3E-88F3-795B-C446-E442E1A680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33763" y="1736725"/>
            <a:ext cx="245903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600" dirty="0"/>
              <a:t>Timesharing Companies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600" dirty="0"/>
              <a:t>&amp; Data Processing Industry </a:t>
            </a:r>
          </a:p>
        </p:txBody>
      </p:sp>
      <p:sp>
        <p:nvSpPr>
          <p:cNvPr id="43026" name="Line 23">
            <a:extLst>
              <a:ext uri="{FF2B5EF4-FFF2-40B4-BE49-F238E27FC236}">
                <a16:creationId xmlns:a16="http://schemas.microsoft.com/office/drawing/2014/main" id="{8DD6088E-CE45-2424-0FBF-86381CE5754F}"/>
              </a:ext>
            </a:extLst>
          </p:cNvPr>
          <p:cNvSpPr>
            <a:spLocks noChangeShapeType="1"/>
          </p:cNvSpPr>
          <p:nvPr/>
        </p:nvSpPr>
        <p:spPr bwMode="auto">
          <a:xfrm>
            <a:off x="7772400" y="3998913"/>
            <a:ext cx="0" cy="3048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3027" name="AutoShape 25">
            <a:extLst>
              <a:ext uri="{FF2B5EF4-FFF2-40B4-BE49-F238E27FC236}">
                <a16:creationId xmlns:a16="http://schemas.microsoft.com/office/drawing/2014/main" id="{A9D09E8A-63F6-9C7B-72F2-DD58FFDA0BF8}"/>
              </a:ext>
            </a:extLst>
          </p:cNvPr>
          <p:cNvSpPr>
            <a:spLocks/>
          </p:cNvSpPr>
          <p:nvPr/>
        </p:nvSpPr>
        <p:spPr bwMode="auto">
          <a:xfrm rot="-4390847">
            <a:off x="6032501" y="1571625"/>
            <a:ext cx="273050" cy="3165475"/>
          </a:xfrm>
          <a:prstGeom prst="rightBrace">
            <a:avLst>
              <a:gd name="adj1" fmla="val 63976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3028" name="Text Box 26">
            <a:extLst>
              <a:ext uri="{FF2B5EF4-FFF2-40B4-BE49-F238E27FC236}">
                <a16:creationId xmlns:a16="http://schemas.microsoft.com/office/drawing/2014/main" id="{D353CD9C-DDD6-D10B-D0BD-A0964FBA50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34088" y="2768600"/>
            <a:ext cx="639762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/>
              <a:t>Grids</a:t>
            </a:r>
          </a:p>
        </p:txBody>
      </p:sp>
      <p:sp>
        <p:nvSpPr>
          <p:cNvPr id="43029" name="AutoShape 27">
            <a:extLst>
              <a:ext uri="{FF2B5EF4-FFF2-40B4-BE49-F238E27FC236}">
                <a16:creationId xmlns:a16="http://schemas.microsoft.com/office/drawing/2014/main" id="{4D457C4E-4DF4-BD51-E2C8-B44F335B1277}"/>
              </a:ext>
            </a:extLst>
          </p:cNvPr>
          <p:cNvSpPr>
            <a:spLocks/>
          </p:cNvSpPr>
          <p:nvPr/>
        </p:nvSpPr>
        <p:spPr bwMode="auto">
          <a:xfrm rot="-4489965">
            <a:off x="7828756" y="2142332"/>
            <a:ext cx="376237" cy="1562100"/>
          </a:xfrm>
          <a:prstGeom prst="rightBrace">
            <a:avLst>
              <a:gd name="adj1" fmla="val 33350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3030" name="Text Box 28">
            <a:extLst>
              <a:ext uri="{FF2B5EF4-FFF2-40B4-BE49-F238E27FC236}">
                <a16:creationId xmlns:a16="http://schemas.microsoft.com/office/drawing/2014/main" id="{C9B457EA-7912-4429-D3F4-3777FFCA15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53100" y="4270375"/>
            <a:ext cx="19367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400" dirty="0"/>
              <a:t>Peer to peer systems</a:t>
            </a:r>
          </a:p>
        </p:txBody>
      </p:sp>
      <p:sp>
        <p:nvSpPr>
          <p:cNvPr id="43031" name="AutoShape 29">
            <a:extLst>
              <a:ext uri="{FF2B5EF4-FFF2-40B4-BE49-F238E27FC236}">
                <a16:creationId xmlns:a16="http://schemas.microsoft.com/office/drawing/2014/main" id="{6608BBC5-3B93-14E8-26A2-C7B4D8BF3F86}"/>
              </a:ext>
            </a:extLst>
          </p:cNvPr>
          <p:cNvSpPr>
            <a:spLocks/>
          </p:cNvSpPr>
          <p:nvPr/>
        </p:nvSpPr>
        <p:spPr bwMode="auto">
          <a:xfrm rot="-4431581">
            <a:off x="6312694" y="1072357"/>
            <a:ext cx="339725" cy="3513137"/>
          </a:xfrm>
          <a:prstGeom prst="rightBrace">
            <a:avLst>
              <a:gd name="adj1" fmla="val 67888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3032" name="Text Box 30">
            <a:extLst>
              <a:ext uri="{FF2B5EF4-FFF2-40B4-BE49-F238E27FC236}">
                <a16:creationId xmlns:a16="http://schemas.microsoft.com/office/drawing/2014/main" id="{BFBD9D0A-DCD5-44CC-DFA1-6921B77F43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5225" y="2371725"/>
            <a:ext cx="85725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/>
              <a:t>Clusters</a:t>
            </a:r>
          </a:p>
        </p:txBody>
      </p:sp>
      <p:sp>
        <p:nvSpPr>
          <p:cNvPr id="43033" name="AutoShape 31">
            <a:extLst>
              <a:ext uri="{FF2B5EF4-FFF2-40B4-BE49-F238E27FC236}">
                <a16:creationId xmlns:a16="http://schemas.microsoft.com/office/drawing/2014/main" id="{1A686CB7-79BF-12CF-1C9C-0D559EF891D4}"/>
              </a:ext>
            </a:extLst>
          </p:cNvPr>
          <p:cNvSpPr>
            <a:spLocks/>
          </p:cNvSpPr>
          <p:nvPr/>
        </p:nvSpPr>
        <p:spPr bwMode="auto">
          <a:xfrm rot="-4408661">
            <a:off x="1569243" y="1015207"/>
            <a:ext cx="246063" cy="1600200"/>
          </a:xfrm>
          <a:prstGeom prst="rightBrace">
            <a:avLst>
              <a:gd name="adj1" fmla="val 30228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3034" name="Text Box 33">
            <a:extLst>
              <a:ext uri="{FF2B5EF4-FFF2-40B4-BE49-F238E27FC236}">
                <a16:creationId xmlns:a16="http://schemas.microsoft.com/office/drawing/2014/main" id="{7E0F6EB6-DD4F-97F5-DC48-BF1B44BE10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93850" y="1408113"/>
            <a:ext cx="1927225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/>
              <a:t>The first datacenters!</a:t>
            </a:r>
          </a:p>
        </p:txBody>
      </p:sp>
      <p:sp>
        <p:nvSpPr>
          <p:cNvPr id="43035" name="AutoShape 35">
            <a:extLst>
              <a:ext uri="{FF2B5EF4-FFF2-40B4-BE49-F238E27FC236}">
                <a16:creationId xmlns:a16="http://schemas.microsoft.com/office/drawing/2014/main" id="{42F9D4E7-98F3-8751-0145-6AB6F4FFFDE3}"/>
              </a:ext>
            </a:extLst>
          </p:cNvPr>
          <p:cNvSpPr>
            <a:spLocks/>
          </p:cNvSpPr>
          <p:nvPr/>
        </p:nvSpPr>
        <p:spPr bwMode="auto">
          <a:xfrm rot="6358101">
            <a:off x="5768975" y="2765425"/>
            <a:ext cx="611188" cy="3436938"/>
          </a:xfrm>
          <a:prstGeom prst="rightBrace">
            <a:avLst>
              <a:gd name="adj1" fmla="val 43946"/>
              <a:gd name="adj2" fmla="val 49852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3036" name="Text Box 36">
            <a:extLst>
              <a:ext uri="{FF2B5EF4-FFF2-40B4-BE49-F238E27FC236}">
                <a16:creationId xmlns:a16="http://schemas.microsoft.com/office/drawing/2014/main" id="{3DD3F1CF-78A3-D58D-1ADE-958AD1D53D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44738" y="3617913"/>
            <a:ext cx="12715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1600" dirty="0"/>
              <a:t>PCs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1200" dirty="0"/>
              <a:t>(not distributed!)</a:t>
            </a:r>
          </a:p>
        </p:txBody>
      </p:sp>
      <p:sp>
        <p:nvSpPr>
          <p:cNvPr id="43037" name="AutoShape 37">
            <a:extLst>
              <a:ext uri="{FF2B5EF4-FFF2-40B4-BE49-F238E27FC236}">
                <a16:creationId xmlns:a16="http://schemas.microsoft.com/office/drawing/2014/main" id="{9AE95394-72DD-44D5-EEF4-732F5DBD0C02}"/>
              </a:ext>
            </a:extLst>
          </p:cNvPr>
          <p:cNvSpPr>
            <a:spLocks/>
          </p:cNvSpPr>
          <p:nvPr/>
        </p:nvSpPr>
        <p:spPr bwMode="auto">
          <a:xfrm rot="6240889">
            <a:off x="6602413" y="3459163"/>
            <a:ext cx="303212" cy="1547812"/>
          </a:xfrm>
          <a:prstGeom prst="rightBrace">
            <a:avLst>
              <a:gd name="adj1" fmla="val 21884"/>
              <a:gd name="adj2" fmla="val 49384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3038" name="Line 38">
            <a:extLst>
              <a:ext uri="{FF2B5EF4-FFF2-40B4-BE49-F238E27FC236}">
                <a16:creationId xmlns:a16="http://schemas.microsoft.com/office/drawing/2014/main" id="{4FA8A34E-8B76-67B3-EE71-AA6E6785C830}"/>
              </a:ext>
            </a:extLst>
          </p:cNvPr>
          <p:cNvSpPr>
            <a:spLocks noChangeShapeType="1"/>
          </p:cNvSpPr>
          <p:nvPr/>
        </p:nvSpPr>
        <p:spPr bwMode="auto">
          <a:xfrm>
            <a:off x="3503613" y="3914775"/>
            <a:ext cx="1220787" cy="1809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3039" name="Text Box 40">
            <a:extLst>
              <a:ext uri="{FF2B5EF4-FFF2-40B4-BE49-F238E27FC236}">
                <a16:creationId xmlns:a16="http://schemas.microsoft.com/office/drawing/2014/main" id="{8EE62C35-1CF7-A692-67E7-43C661F030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48450" y="1781175"/>
            <a:ext cx="2087563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/>
              <a:t>Clouds and datacenters</a:t>
            </a:r>
          </a:p>
        </p:txBody>
      </p:sp>
      <p:sp>
        <p:nvSpPr>
          <p:cNvPr id="43041" name="AutoShape 34">
            <a:extLst>
              <a:ext uri="{FF2B5EF4-FFF2-40B4-BE49-F238E27FC236}">
                <a16:creationId xmlns:a16="http://schemas.microsoft.com/office/drawing/2014/main" id="{1A42563C-6286-771A-1C33-F4437DDF7BB2}"/>
              </a:ext>
            </a:extLst>
          </p:cNvPr>
          <p:cNvSpPr>
            <a:spLocks noChangeArrowheads="1"/>
          </p:cNvSpPr>
          <p:nvPr/>
        </p:nvSpPr>
        <p:spPr bwMode="auto">
          <a:xfrm rot="6463806">
            <a:off x="7965281" y="3828257"/>
            <a:ext cx="631825" cy="547688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3042" name="Text Box 24">
            <a:extLst>
              <a:ext uri="{FF2B5EF4-FFF2-40B4-BE49-F238E27FC236}">
                <a16:creationId xmlns:a16="http://schemas.microsoft.com/office/drawing/2014/main" id="{FAE7B4CE-E6FC-6466-085E-0D9D35EB91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99350" y="4259263"/>
            <a:ext cx="5461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2012</a:t>
            </a:r>
          </a:p>
        </p:txBody>
      </p:sp>
      <p:pic>
        <p:nvPicPr>
          <p:cNvPr id="43043" name="Picture 5">
            <a:extLst>
              <a:ext uri="{FF2B5EF4-FFF2-40B4-BE49-F238E27FC236}">
                <a16:creationId xmlns:a16="http://schemas.microsoft.com/office/drawing/2014/main" id="{47E6152D-05BD-29F1-E379-ED9F2564A4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98" t="20122" r="9898" b="20122"/>
          <a:stretch>
            <a:fillRect/>
          </a:stretch>
        </p:blipFill>
        <p:spPr bwMode="auto">
          <a:xfrm rot="-9819858">
            <a:off x="200025" y="2738438"/>
            <a:ext cx="8066088" cy="341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44" name="Line 38">
            <a:extLst>
              <a:ext uri="{FF2B5EF4-FFF2-40B4-BE49-F238E27FC236}">
                <a16:creationId xmlns:a16="http://schemas.microsoft.com/office/drawing/2014/main" id="{FC00B845-139C-3EBF-E229-8493FDB3491F}"/>
              </a:ext>
            </a:extLst>
          </p:cNvPr>
          <p:cNvSpPr>
            <a:spLocks noChangeShapeType="1"/>
          </p:cNvSpPr>
          <p:nvPr/>
        </p:nvSpPr>
        <p:spPr bwMode="auto">
          <a:xfrm>
            <a:off x="7689850" y="2105025"/>
            <a:ext cx="387350" cy="6064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3045" name="Slide Number Placeholder 1">
            <a:extLst>
              <a:ext uri="{FF2B5EF4-FFF2-40B4-BE49-F238E27FC236}">
                <a16:creationId xmlns:a16="http://schemas.microsoft.com/office/drawing/2014/main" id="{0DC9BA38-5662-A067-432C-003EA31ED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1658B69-FAFE-4628-9A93-564BDFBACAFF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17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3" name="Text Box 25">
            <a:extLst>
              <a:ext uri="{FF2B5EF4-FFF2-40B4-BE49-F238E27FC236}">
                <a16:creationId xmlns:a16="http://schemas.microsoft.com/office/drawing/2014/main" id="{697C12C6-3CC6-78AD-9C03-5C99ECB722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6975" y="1314450"/>
            <a:ext cx="366158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 dirty="0">
                <a:solidFill>
                  <a:srgbClr val="660066"/>
                </a:solidFill>
              </a:rPr>
              <a:t>ENIAC, ORDVAC, ILLIAC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 dirty="0">
                <a:solidFill>
                  <a:srgbClr val="660066"/>
                </a:solidFill>
              </a:rPr>
              <a:t>Many used vacuum tubes and mechanical relays</a:t>
            </a:r>
          </a:p>
        </p:txBody>
      </p:sp>
      <p:sp>
        <p:nvSpPr>
          <p:cNvPr id="5" name="Oval 30">
            <a:extLst>
              <a:ext uri="{FF2B5EF4-FFF2-40B4-BE49-F238E27FC236}">
                <a16:creationId xmlns:a16="http://schemas.microsoft.com/office/drawing/2014/main" id="{0620FE40-952D-16DD-793B-A9D20825D0EA}"/>
              </a:ext>
            </a:extLst>
          </p:cNvPr>
          <p:cNvSpPr>
            <a:spLocks noChangeArrowheads="1"/>
          </p:cNvSpPr>
          <p:nvPr/>
        </p:nvSpPr>
        <p:spPr bwMode="auto">
          <a:xfrm rot="-4143486">
            <a:off x="-39687" y="1339850"/>
            <a:ext cx="2589212" cy="1722438"/>
          </a:xfrm>
          <a:prstGeom prst="ellipse">
            <a:avLst/>
          </a:prstGeom>
          <a:noFill/>
          <a:ln w="19050">
            <a:solidFill>
              <a:srgbClr val="660066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pic>
        <p:nvPicPr>
          <p:cNvPr id="7" name="Picture 14">
            <a:extLst>
              <a:ext uri="{FF2B5EF4-FFF2-40B4-BE49-F238E27FC236}">
                <a16:creationId xmlns:a16="http://schemas.microsoft.com/office/drawing/2014/main" id="{84ED8773-C9F2-9C41-1402-5222909C9C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2384425"/>
            <a:ext cx="1190625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Line 29">
            <a:extLst>
              <a:ext uri="{FF2B5EF4-FFF2-40B4-BE49-F238E27FC236}">
                <a16:creationId xmlns:a16="http://schemas.microsoft.com/office/drawing/2014/main" id="{AA0C1128-DCA5-C9CB-75DD-78B5B43F5E1F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1900238" y="1501775"/>
            <a:ext cx="1900237" cy="0"/>
          </a:xfrm>
          <a:prstGeom prst="line">
            <a:avLst/>
          </a:prstGeom>
          <a:noFill/>
          <a:ln w="9525">
            <a:solidFill>
              <a:srgbClr val="6600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11" name="Picture 13">
            <a:extLst>
              <a:ext uri="{FF2B5EF4-FFF2-40B4-BE49-F238E27FC236}">
                <a16:creationId xmlns:a16="http://schemas.microsoft.com/office/drawing/2014/main" id="{24E4D833-898D-8A67-7250-646334577A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46" r="5486" b="3577"/>
          <a:stretch>
            <a:fillRect/>
          </a:stretch>
        </p:blipFill>
        <p:spPr bwMode="auto">
          <a:xfrm>
            <a:off x="846138" y="1217613"/>
            <a:ext cx="1054100" cy="811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1">
            <a:extLst>
              <a:ext uri="{FF2B5EF4-FFF2-40B4-BE49-F238E27FC236}">
                <a16:creationId xmlns:a16="http://schemas.microsoft.com/office/drawing/2014/main" id="{6CC715FA-BCAD-3973-DD14-4A5B1DAD55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9375" y="1862138"/>
            <a:ext cx="1108075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 Box 22">
            <a:extLst>
              <a:ext uri="{FF2B5EF4-FFF2-40B4-BE49-F238E27FC236}">
                <a16:creationId xmlns:a16="http://schemas.microsoft.com/office/drawing/2014/main" id="{300BFEE2-D687-3A1E-E2D6-16D97FF368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160" y="4111337"/>
            <a:ext cx="4128694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 dirty="0">
                <a:solidFill>
                  <a:srgbClr val="000066"/>
                </a:solidFill>
              </a:rPr>
              <a:t>Timesharing Industry (1975):</a:t>
            </a:r>
          </a:p>
          <a:p>
            <a:pPr eaLnBrk="1" hangingPunct="1">
              <a:spcBef>
                <a:spcPct val="0"/>
              </a:spcBef>
              <a:buNone/>
            </a:pPr>
            <a:r>
              <a:rPr lang="en-US" altLang="en-US" sz="1400" dirty="0">
                <a:solidFill>
                  <a:srgbClr val="000066"/>
                </a:solidFill>
              </a:rPr>
              <a:t>Honeywell 6000 &amp; 635, IBM 370/168,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 dirty="0">
                <a:solidFill>
                  <a:srgbClr val="000066"/>
                </a:solidFill>
              </a:rPr>
              <a:t>   Xerox 940 &amp; Sigma 9, DEC PDP-10, UNIVAC 1108</a:t>
            </a:r>
          </a:p>
        </p:txBody>
      </p:sp>
      <p:sp>
        <p:nvSpPr>
          <p:cNvPr id="17" name="Oval 32">
            <a:extLst>
              <a:ext uri="{FF2B5EF4-FFF2-40B4-BE49-F238E27FC236}">
                <a16:creationId xmlns:a16="http://schemas.microsoft.com/office/drawing/2014/main" id="{596C4FA7-969A-F583-8530-9417AB715C18}"/>
              </a:ext>
            </a:extLst>
          </p:cNvPr>
          <p:cNvSpPr>
            <a:spLocks noChangeArrowheads="1"/>
          </p:cNvSpPr>
          <p:nvPr/>
        </p:nvSpPr>
        <p:spPr bwMode="auto">
          <a:xfrm rot="-3934159">
            <a:off x="1246187" y="1663701"/>
            <a:ext cx="2936875" cy="1936750"/>
          </a:xfrm>
          <a:prstGeom prst="ellipse">
            <a:avLst/>
          </a:prstGeom>
          <a:noFill/>
          <a:ln w="19050">
            <a:solidFill>
              <a:srgbClr val="000066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pic>
        <p:nvPicPr>
          <p:cNvPr id="19" name="Picture 34">
            <a:extLst>
              <a:ext uri="{FF2B5EF4-FFF2-40B4-BE49-F238E27FC236}">
                <a16:creationId xmlns:a16="http://schemas.microsoft.com/office/drawing/2014/main" id="{347A10AC-BA92-EC86-5CA8-80A7883FF4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5" t="11325" r="6038" b="10938"/>
          <a:stretch>
            <a:fillRect/>
          </a:stretch>
        </p:blipFill>
        <p:spPr bwMode="auto">
          <a:xfrm>
            <a:off x="2614613" y="2354263"/>
            <a:ext cx="1066800" cy="395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A3F772BC-8AC6-A1CF-4305-33DC129A50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520" b="27402"/>
          <a:stretch>
            <a:fillRect/>
          </a:stretch>
        </p:blipFill>
        <p:spPr bwMode="auto">
          <a:xfrm>
            <a:off x="2627313" y="2690813"/>
            <a:ext cx="1038225" cy="296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Text Box 28">
            <a:extLst>
              <a:ext uri="{FF2B5EF4-FFF2-40B4-BE49-F238E27FC236}">
                <a16:creationId xmlns:a16="http://schemas.microsoft.com/office/drawing/2014/main" id="{881260AC-4B9F-01BE-2CE9-3CA361C006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875" y="3459163"/>
            <a:ext cx="28400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 dirty="0">
                <a:solidFill>
                  <a:srgbClr val="000066"/>
                </a:solidFill>
              </a:rPr>
              <a:t>Data Processing Industry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 dirty="0">
                <a:solidFill>
                  <a:srgbClr val="000066"/>
                </a:solidFill>
              </a:rPr>
              <a:t> - 1968: $70 M. 1978: $3.15 Billion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24" grpId="0" animBg="1"/>
      <p:bldP spid="43025" grpId="0"/>
      <p:bldP spid="43027" grpId="0" animBg="1"/>
      <p:bldP spid="43028" grpId="0"/>
      <p:bldP spid="43029" grpId="0" animBg="1"/>
      <p:bldP spid="43030" grpId="0"/>
      <p:bldP spid="43031" grpId="0" animBg="1"/>
      <p:bldP spid="43032" grpId="0"/>
      <p:bldP spid="43033" grpId="0" animBg="1"/>
      <p:bldP spid="43034" grpId="0"/>
      <p:bldP spid="43035" grpId="0" animBg="1"/>
      <p:bldP spid="43036" grpId="0"/>
      <p:bldP spid="43037" grpId="0" animBg="1"/>
      <p:bldP spid="43038" grpId="0" animBg="1"/>
      <p:bldP spid="43039" grpId="0"/>
      <p:bldP spid="43044" grpId="0" animBg="1"/>
      <p:bldP spid="3" grpId="0"/>
      <p:bldP spid="3" grpId="1"/>
      <p:bldP spid="5" grpId="0" animBg="1"/>
      <p:bldP spid="5" grpId="1" animBg="1"/>
      <p:bldP spid="9" grpId="0" animBg="1"/>
      <p:bldP spid="9" grpId="1" animBg="1"/>
      <p:bldP spid="15" grpId="0"/>
      <p:bldP spid="15" grpId="1"/>
      <p:bldP spid="17" grpId="0" animBg="1"/>
      <p:bldP spid="17" grpId="1" animBg="1"/>
      <p:bldP spid="23" grpId="0"/>
      <p:bldP spid="23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Title 1">
            <a:extLst>
              <a:ext uri="{FF2B5EF4-FFF2-40B4-BE49-F238E27FC236}">
                <a16:creationId xmlns:a16="http://schemas.microsoft.com/office/drawing/2014/main" id="{670FB0F7-D84C-A920-F08C-0D1DAFC78E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latin typeface="Whitney-BlackSC" pitchFamily="1" charset="0"/>
              </a:rPr>
              <a:t>Trends: Technology</a:t>
            </a:r>
          </a:p>
        </p:txBody>
      </p:sp>
      <p:sp>
        <p:nvSpPr>
          <p:cNvPr id="47106" name="Content Placeholder 2">
            <a:extLst>
              <a:ext uri="{FF2B5EF4-FFF2-40B4-BE49-F238E27FC236}">
                <a16:creationId xmlns:a16="http://schemas.microsoft.com/office/drawing/2014/main" id="{E4649C18-BB93-C477-D9C0-E08421C341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47750"/>
            <a:ext cx="8229600" cy="3200400"/>
          </a:xfrm>
        </p:spPr>
        <p:txBody>
          <a:bodyPr/>
          <a:lstStyle/>
          <a:p>
            <a:pPr eaLnBrk="1" hangingPunct="1">
              <a:lnSpc>
                <a:spcPct val="100000"/>
              </a:lnSpc>
            </a:pPr>
            <a:r>
              <a:rPr lang="en-US" sz="2800" dirty="0"/>
              <a:t>Historical </a:t>
            </a:r>
            <a:r>
              <a:rPr lang="en-US" altLang="en-US" sz="2700" dirty="0">
                <a:latin typeface="Times New Roman" panose="02020603050405020304" pitchFamily="18" charset="0"/>
              </a:rPr>
              <a:t>doubling Periods – storage: 12 </a:t>
            </a:r>
            <a:r>
              <a:rPr lang="en-US" altLang="en-US" sz="2700" dirty="0" err="1">
                <a:latin typeface="Times New Roman" panose="02020603050405020304" pitchFamily="18" charset="0"/>
              </a:rPr>
              <a:t>mos</a:t>
            </a:r>
            <a:r>
              <a:rPr lang="en-US" altLang="en-US" sz="2700" dirty="0">
                <a:latin typeface="Times New Roman" panose="02020603050405020304" pitchFamily="18" charset="0"/>
              </a:rPr>
              <a:t>, bandwidth: 9 </a:t>
            </a:r>
            <a:r>
              <a:rPr lang="en-US" altLang="en-US" sz="2700" dirty="0" err="1">
                <a:latin typeface="Times New Roman" panose="02020603050405020304" pitchFamily="18" charset="0"/>
              </a:rPr>
              <a:t>mos</a:t>
            </a:r>
            <a:r>
              <a:rPr lang="en-US" altLang="en-US" sz="2700" dirty="0">
                <a:latin typeface="Times New Roman" panose="02020603050405020304" pitchFamily="18" charset="0"/>
              </a:rPr>
              <a:t>, and </a:t>
            </a:r>
            <a:r>
              <a:rPr lang="en-US" altLang="en-US" sz="2700" dirty="0" err="1">
                <a:latin typeface="Times New Roman" panose="02020603050405020304" pitchFamily="18" charset="0"/>
              </a:rPr>
              <a:t>cpu</a:t>
            </a:r>
            <a:r>
              <a:rPr lang="en-US" altLang="en-US" sz="2700" dirty="0">
                <a:latin typeface="Times New Roman" panose="02020603050405020304" pitchFamily="18" charset="0"/>
              </a:rPr>
              <a:t> compute capacity: 18 </a:t>
            </a:r>
            <a:r>
              <a:rPr lang="en-US" altLang="en-US" sz="2700" dirty="0" err="1">
                <a:latin typeface="Times New Roman" panose="02020603050405020304" pitchFamily="18" charset="0"/>
              </a:rPr>
              <a:t>mos</a:t>
            </a:r>
            <a:endParaRPr lang="en-US" altLang="en-US" sz="2700" dirty="0">
              <a:latin typeface="Times New Roman" panose="02020603050405020304" pitchFamily="18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altLang="en-US" sz="2300" dirty="0">
                <a:latin typeface="Times New Roman" panose="02020603050405020304" pitchFamily="18" charset="0"/>
              </a:rPr>
              <a:t>These trends did not continue indefinitely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300" dirty="0">
                <a:latin typeface="Times New Roman" panose="02020603050405020304" pitchFamily="18" charset="0"/>
              </a:rPr>
              <a:t>E.g., 2</a:t>
            </a:r>
            <a:r>
              <a:rPr lang="en-US" sz="2400" dirty="0"/>
              <a:t>005 is the end of Dennard/frequency scaling</a:t>
            </a:r>
            <a:endParaRPr lang="en-US" altLang="en-US" sz="2300" dirty="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2700" dirty="0">
                <a:latin typeface="Times New Roman" panose="02020603050405020304" pitchFamily="18" charset="0"/>
              </a:rPr>
              <a:t>Then and Now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 dirty="0">
                <a:latin typeface="Times New Roman" panose="02020603050405020304" pitchFamily="18" charset="0"/>
              </a:rPr>
              <a:t>   Bandwidth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z="2000" dirty="0">
                <a:latin typeface="Times New Roman" panose="02020603050405020304" pitchFamily="18" charset="0"/>
              </a:rPr>
              <a:t>1985: mostly 56Kbps links nationwide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z="2000" dirty="0">
                <a:latin typeface="Times New Roman" panose="02020603050405020304" pitchFamily="18" charset="0"/>
              </a:rPr>
              <a:t>Today: </a:t>
            </a:r>
            <a:r>
              <a:rPr lang="en-US" altLang="en-US" sz="2000" dirty="0" err="1">
                <a:latin typeface="Times New Roman" panose="02020603050405020304" pitchFamily="18" charset="0"/>
              </a:rPr>
              <a:t>Tbps</a:t>
            </a:r>
            <a:r>
              <a:rPr lang="en-US" altLang="en-US" sz="2000" dirty="0">
                <a:latin typeface="Times New Roman" panose="02020603050405020304" pitchFamily="18" charset="0"/>
              </a:rPr>
              <a:t> backbone capacity widespread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 dirty="0">
                <a:latin typeface="Times New Roman" panose="02020603050405020304" pitchFamily="18" charset="0"/>
              </a:rPr>
              <a:t>Disk capacity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z="2000" dirty="0">
                <a:latin typeface="Times New Roman" panose="02020603050405020304" pitchFamily="18" charset="0"/>
              </a:rPr>
              <a:t>Today’s PCs have TBs, far more than a 1990 supercomputer</a:t>
            </a:r>
          </a:p>
          <a:p>
            <a:pPr eaLnBrk="1" hangingPunct="1">
              <a:lnSpc>
                <a:spcPct val="90000"/>
              </a:lnSpc>
            </a:pPr>
            <a:endParaRPr lang="en-US" altLang="en-US" sz="2700" dirty="0">
              <a:latin typeface="Times New Roman" panose="02020603050405020304" pitchFamily="18" charset="0"/>
            </a:endParaRPr>
          </a:p>
        </p:txBody>
      </p:sp>
      <p:sp>
        <p:nvSpPr>
          <p:cNvPr id="47107" name="Slide Number Placeholder 1">
            <a:extLst>
              <a:ext uri="{FF2B5EF4-FFF2-40B4-BE49-F238E27FC236}">
                <a16:creationId xmlns:a16="http://schemas.microsoft.com/office/drawing/2014/main" id="{97BD38AD-975A-0482-BB87-CE5A53611A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BA6830E-109F-4592-87A9-9A9AC6EA1636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18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Title 1">
            <a:extLst>
              <a:ext uri="{FF2B5EF4-FFF2-40B4-BE49-F238E27FC236}">
                <a16:creationId xmlns:a16="http://schemas.microsoft.com/office/drawing/2014/main" id="{8AFEECDB-2CBB-63B5-F61C-31D0332417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latin typeface="Whitney-BlackSC" pitchFamily="1" charset="0"/>
              </a:rPr>
              <a:t>Trends: Users</a:t>
            </a:r>
          </a:p>
        </p:txBody>
      </p:sp>
      <p:sp>
        <p:nvSpPr>
          <p:cNvPr id="49154" name="Content Placeholder 2">
            <a:extLst>
              <a:ext uri="{FF2B5EF4-FFF2-40B4-BE49-F238E27FC236}">
                <a16:creationId xmlns:a16="http://schemas.microsoft.com/office/drawing/2014/main" id="{C797792A-05CB-1A10-B785-762CAAF0EF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>
                <a:latin typeface="Times New Roman" panose="02020603050405020304" pitchFamily="18" charset="0"/>
              </a:rPr>
              <a:t>Then and Now</a:t>
            </a:r>
          </a:p>
          <a:p>
            <a:pPr eaLnBrk="1" hangingPunct="1">
              <a:buFontTx/>
              <a:buNone/>
            </a:pPr>
            <a:r>
              <a:rPr lang="en-US" altLang="en-US" dirty="0">
                <a:latin typeface="Times New Roman" panose="02020603050405020304" pitchFamily="18" charset="0"/>
              </a:rPr>
              <a:t>             Biologists: </a:t>
            </a:r>
          </a:p>
          <a:p>
            <a:pPr lvl="1" eaLnBrk="1" hangingPunct="1"/>
            <a:r>
              <a:rPr lang="en-US" altLang="en-US" dirty="0">
                <a:latin typeface="Times New Roman" panose="02020603050405020304" pitchFamily="18" charset="0"/>
              </a:rPr>
              <a:t>1990: were running small single-molecule simulations </a:t>
            </a:r>
          </a:p>
          <a:p>
            <a:pPr lvl="1" eaLnBrk="1" hangingPunct="1"/>
            <a:r>
              <a:rPr lang="en-US" altLang="en-US" dirty="0">
                <a:latin typeface="Times New Roman" panose="02020603050405020304" pitchFamily="18" charset="0"/>
              </a:rPr>
              <a:t>Today: CERN’s Large Hadron Collider producing many PB/year</a:t>
            </a:r>
          </a:p>
          <a:p>
            <a:pPr eaLnBrk="1" hangingPunct="1"/>
            <a:endParaRPr lang="en-US" altLang="en-US" dirty="0">
              <a:latin typeface="Times New Roman" panose="02020603050405020304" pitchFamily="18" charset="0"/>
            </a:endParaRPr>
          </a:p>
          <a:p>
            <a:pPr eaLnBrk="1" hangingPunct="1"/>
            <a:endParaRPr lang="en-US" altLang="en-US" dirty="0">
              <a:latin typeface="Times New Roman" panose="02020603050405020304" pitchFamily="18" charset="0"/>
            </a:endParaRPr>
          </a:p>
        </p:txBody>
      </p:sp>
      <p:sp>
        <p:nvSpPr>
          <p:cNvPr id="49155" name="Slide Number Placeholder 1">
            <a:extLst>
              <a:ext uri="{FF2B5EF4-FFF2-40B4-BE49-F238E27FC236}">
                <a16:creationId xmlns:a16="http://schemas.microsoft.com/office/drawing/2014/main" id="{D5930685-429C-093D-529D-DBB1A95D50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AAD82D6-1BEF-4363-9A4C-CE0162820346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19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203F16-38E7-2001-A1EF-A74B50DCA9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178069"/>
            <a:ext cx="7772400" cy="857250"/>
          </a:xfrm>
        </p:spPr>
        <p:txBody>
          <a:bodyPr/>
          <a:lstStyle/>
          <a:p>
            <a:r>
              <a:rPr lang="en-US" dirty="0">
                <a:solidFill>
                  <a:srgbClr val="FFFFFF"/>
                </a:solidFill>
              </a:rPr>
              <a:t>What tools will we use? (2)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F79B3D-4BFC-D31C-58EB-3348F11527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 dirty="0"/>
              <a:t>For in-class activities:</a:t>
            </a:r>
            <a:endParaRPr lang="en-US" sz="2400" dirty="0">
              <a:solidFill>
                <a:srgbClr val="00B050"/>
              </a:solidFill>
            </a:endParaRPr>
          </a:p>
          <a:p>
            <a:pPr lvl="1"/>
            <a:r>
              <a:rPr lang="en-US" sz="2000" dirty="0">
                <a:solidFill>
                  <a:schemeClr val="accent2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https://app.acadly.com/auth/signup/student</a:t>
            </a:r>
            <a:endParaRPr lang="en-US" sz="2000" dirty="0">
              <a:solidFill>
                <a:schemeClr val="accent2"/>
              </a:solidFill>
            </a:endParaRPr>
          </a:p>
          <a:p>
            <a:pPr lvl="1"/>
            <a:r>
              <a:rPr lang="en-US" sz="2000" dirty="0"/>
              <a:t>Enter </a:t>
            </a:r>
            <a:r>
              <a:rPr lang="en-US" sz="2000" dirty="0">
                <a:solidFill>
                  <a:srgbClr val="FF0000"/>
                </a:solidFill>
              </a:rPr>
              <a:t>Illinois email address</a:t>
            </a:r>
          </a:p>
          <a:p>
            <a:pPr lvl="1"/>
            <a:r>
              <a:rPr lang="en-US" sz="2000" dirty="0"/>
              <a:t>Use code: </a:t>
            </a:r>
            <a:r>
              <a:rPr lang="en-US" sz="2000" b="1" dirty="0">
                <a:solidFill>
                  <a:srgbClr val="FF0000"/>
                </a:solidFill>
              </a:rPr>
              <a:t>ZHXVAN</a:t>
            </a:r>
          </a:p>
          <a:p>
            <a:pPr lvl="1"/>
            <a:r>
              <a:rPr lang="en-US" sz="2000" dirty="0"/>
              <a:t>Signup now if you haven’t already!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8C6A15-BE74-6403-4610-A578DD7009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E755CD-C803-46FF-80EA-207D51F3AE33}" type="slidenum">
              <a:rPr lang="en-US" altLang="en-US" smtClean="0"/>
              <a:pPr>
                <a:defRPr/>
              </a:pPr>
              <a:t>2</a:t>
            </a:fld>
            <a:endParaRPr lang="en-US" alt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B1BE72A-3DEB-F256-55EF-5F119DC970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0" y="584654"/>
            <a:ext cx="3101058" cy="4009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95525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Title 1">
            <a:extLst>
              <a:ext uri="{FF2B5EF4-FFF2-40B4-BE49-F238E27FC236}">
                <a16:creationId xmlns:a16="http://schemas.microsoft.com/office/drawing/2014/main" id="{B7ED7AB1-315A-A56E-3111-D6643329A0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209550"/>
            <a:ext cx="7772400" cy="857250"/>
          </a:xfrm>
        </p:spPr>
        <p:txBody>
          <a:bodyPr/>
          <a:lstStyle/>
          <a:p>
            <a:pPr eaLnBrk="1" hangingPunct="1"/>
            <a:r>
              <a:rPr lang="en-US" altLang="en-US" sz="4000" dirty="0">
                <a:latin typeface="Whitney-BlackSC" pitchFamily="1" charset="0"/>
              </a:rPr>
              <a:t>Four Features New in Today’s Clouds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D01E5C-74A0-BBEC-599C-62706A3387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971550"/>
            <a:ext cx="7467600" cy="4038600"/>
          </a:xfrm>
        </p:spPr>
        <p:txBody>
          <a:bodyPr rtlCol="0">
            <a:noAutofit/>
          </a:bodyPr>
          <a:lstStyle/>
          <a:p>
            <a:pPr marL="762000" indent="-762000" eaLnBrk="1" fontAlgn="auto" hangingPunct="1">
              <a:spcAft>
                <a:spcPts val="0"/>
              </a:spcAft>
              <a:buFont typeface="Helv" charset="0"/>
              <a:buAutoNum type="romanUcPeriod"/>
              <a:defRPr/>
            </a:pPr>
            <a:r>
              <a:rPr lang="en-US" sz="2000" dirty="0">
                <a:solidFill>
                  <a:srgbClr val="037C03"/>
                </a:solidFill>
                <a:ea typeface="ＭＳ Ｐゴシック" charset="0"/>
                <a:cs typeface="+mn-cs"/>
              </a:rPr>
              <a:t>Massive scale</a:t>
            </a:r>
            <a:r>
              <a:rPr lang="en-US" sz="2000" dirty="0">
                <a:ea typeface="ＭＳ Ｐゴシック" charset="0"/>
                <a:cs typeface="+mn-cs"/>
              </a:rPr>
              <a:t>.</a:t>
            </a:r>
            <a:endParaRPr lang="en-US" sz="1050" dirty="0">
              <a:ea typeface="ＭＳ Ｐゴシック" charset="0"/>
              <a:cs typeface="+mn-cs"/>
            </a:endParaRPr>
          </a:p>
          <a:p>
            <a:pPr marL="762000" indent="-762000" eaLnBrk="1" fontAlgn="auto" hangingPunct="1">
              <a:spcAft>
                <a:spcPts val="0"/>
              </a:spcAft>
              <a:buFont typeface="Wingdings" charset="0"/>
              <a:buAutoNum type="romanUcPeriod"/>
              <a:defRPr/>
            </a:pPr>
            <a:r>
              <a:rPr lang="en-US" sz="1800" dirty="0">
                <a:solidFill>
                  <a:srgbClr val="0066FF"/>
                </a:solidFill>
                <a:ea typeface="ＭＳ Ｐゴシック" charset="0"/>
                <a:cs typeface="+mn-cs"/>
              </a:rPr>
              <a:t>On-demand access</a:t>
            </a:r>
            <a:r>
              <a:rPr lang="en-US" sz="1800" dirty="0">
                <a:ea typeface="ＭＳ Ｐゴシック" charset="0"/>
                <a:cs typeface="+mn-cs"/>
              </a:rPr>
              <a:t>: Pay-as-you-go, no upfront commitment.</a:t>
            </a:r>
          </a:p>
          <a:p>
            <a:pPr marL="1004888" lvl="1" indent="-660400" eaLnBrk="1" fontAlgn="auto" hangingPunct="1">
              <a:spcAft>
                <a:spcPts val="0"/>
              </a:spcAft>
              <a:buFont typeface="Arial"/>
              <a:buChar char="–"/>
              <a:defRPr/>
            </a:pPr>
            <a:r>
              <a:rPr lang="en-US" sz="1100" dirty="0">
                <a:ea typeface="ＭＳ Ｐゴシック" charset="0"/>
              </a:rPr>
              <a:t>And anyone can access it</a:t>
            </a:r>
            <a:endParaRPr lang="en-US" sz="1050" dirty="0">
              <a:ea typeface="ＭＳ Ｐゴシック" charset="0"/>
            </a:endParaRPr>
          </a:p>
          <a:p>
            <a:pPr marL="762000" indent="-762000" eaLnBrk="1" fontAlgn="auto" hangingPunct="1">
              <a:spcAft>
                <a:spcPts val="0"/>
              </a:spcAft>
              <a:buFont typeface="Wingdings" charset="0"/>
              <a:buAutoNum type="romanUcPeriod"/>
              <a:defRPr/>
            </a:pPr>
            <a:r>
              <a:rPr lang="en-US" sz="1800" dirty="0">
                <a:solidFill>
                  <a:srgbClr val="FF9900"/>
                </a:solidFill>
                <a:ea typeface="ＭＳ Ｐゴシック" charset="0"/>
                <a:cs typeface="+mn-cs"/>
              </a:rPr>
              <a:t>Data-intensive Nature</a:t>
            </a:r>
            <a:r>
              <a:rPr lang="en-US" sz="1800" dirty="0">
                <a:ea typeface="ＭＳ Ｐゴシック" charset="0"/>
                <a:cs typeface="+mn-cs"/>
              </a:rPr>
              <a:t>: What was MBs has now become TBs, PBs and XBs.</a:t>
            </a:r>
          </a:p>
          <a:p>
            <a:pPr marL="1004888" lvl="1" indent="-660400" eaLnBrk="1" fontAlgn="auto" hangingPunct="1">
              <a:spcAft>
                <a:spcPts val="0"/>
              </a:spcAft>
              <a:buFont typeface="Arial"/>
              <a:buChar char="–"/>
              <a:defRPr/>
            </a:pPr>
            <a:r>
              <a:rPr lang="en-US" sz="1100" dirty="0">
                <a:ea typeface="ＭＳ Ｐゴシック" charset="0"/>
              </a:rPr>
              <a:t>Daily logs, forensics, Web data, etc.</a:t>
            </a:r>
          </a:p>
          <a:p>
            <a:pPr marL="1004888" lvl="1" indent="-660400" eaLnBrk="1" fontAlgn="auto" hangingPunct="1">
              <a:spcAft>
                <a:spcPts val="0"/>
              </a:spcAft>
              <a:buFont typeface="Arial"/>
              <a:buChar char="–"/>
              <a:defRPr/>
            </a:pPr>
            <a:r>
              <a:rPr lang="en-US" sz="1100" dirty="0">
                <a:ea typeface="ＭＳ Ｐゴシック" charset="0"/>
              </a:rPr>
              <a:t>Humans have data numbness: Wikipedia (large) compressed is only about 10 GB!</a:t>
            </a:r>
            <a:endParaRPr lang="en-US" sz="900" dirty="0">
              <a:ea typeface="ＭＳ Ｐゴシック" charset="0"/>
            </a:endParaRPr>
          </a:p>
          <a:p>
            <a:pPr marL="762000" indent="-762000" eaLnBrk="1" fontAlgn="auto" hangingPunct="1">
              <a:spcAft>
                <a:spcPts val="0"/>
              </a:spcAft>
              <a:buFont typeface="Wingdings" charset="0"/>
              <a:buAutoNum type="romanUcPeriod"/>
              <a:defRPr/>
            </a:pPr>
            <a:r>
              <a:rPr lang="en-US" sz="1800" dirty="0">
                <a:solidFill>
                  <a:srgbClr val="9999FF"/>
                </a:solidFill>
                <a:ea typeface="ＭＳ Ｐゴシック" charset="0"/>
                <a:cs typeface="+mn-cs"/>
              </a:rPr>
              <a:t>New Cloud Programming Paradigms</a:t>
            </a:r>
            <a:r>
              <a:rPr lang="en-US" sz="1800" dirty="0">
                <a:ea typeface="ＭＳ Ｐゴシック" charset="0"/>
                <a:cs typeface="+mn-cs"/>
              </a:rPr>
              <a:t>: </a:t>
            </a:r>
            <a:r>
              <a:rPr lang="en-US" sz="1800" dirty="0" err="1">
                <a:ea typeface="ＭＳ Ｐゴシック" charset="0"/>
                <a:cs typeface="+mn-cs"/>
              </a:rPr>
              <a:t>MapReduce</a:t>
            </a:r>
            <a:r>
              <a:rPr lang="en-US" sz="1800" dirty="0">
                <a:ea typeface="ＭＳ Ｐゴシック" charset="0"/>
                <a:cs typeface="+mn-cs"/>
              </a:rPr>
              <a:t>/</a:t>
            </a:r>
            <a:r>
              <a:rPr lang="en-US" sz="1800" dirty="0" err="1">
                <a:ea typeface="ＭＳ Ｐゴシック" charset="0"/>
                <a:cs typeface="+mn-cs"/>
              </a:rPr>
              <a:t>Hadoop</a:t>
            </a:r>
            <a:r>
              <a:rPr lang="en-US" sz="1800" dirty="0">
                <a:ea typeface="ＭＳ Ｐゴシック" charset="0"/>
                <a:cs typeface="+mn-cs"/>
              </a:rPr>
              <a:t>, </a:t>
            </a:r>
            <a:r>
              <a:rPr lang="en-US" sz="1800" dirty="0" err="1">
                <a:ea typeface="ＭＳ Ｐゴシック" charset="0"/>
                <a:cs typeface="+mn-cs"/>
              </a:rPr>
              <a:t>NoSQL</a:t>
            </a:r>
            <a:r>
              <a:rPr lang="en-US" sz="1800" dirty="0">
                <a:ea typeface="ＭＳ Ｐゴシック" charset="0"/>
                <a:cs typeface="+mn-cs"/>
              </a:rPr>
              <a:t>/Cassandra/</a:t>
            </a:r>
            <a:r>
              <a:rPr lang="en-US" sz="1800" dirty="0" err="1">
                <a:ea typeface="ＭＳ Ｐゴシック" charset="0"/>
                <a:cs typeface="+mn-cs"/>
              </a:rPr>
              <a:t>MongoDB</a:t>
            </a:r>
            <a:r>
              <a:rPr lang="en-US" sz="1800" dirty="0">
                <a:ea typeface="ＭＳ Ｐゴシック" charset="0"/>
                <a:cs typeface="+mn-cs"/>
              </a:rPr>
              <a:t> and many others.</a:t>
            </a:r>
          </a:p>
          <a:p>
            <a:pPr marL="1004888" lvl="1" indent="-660400" eaLnBrk="1" fontAlgn="auto" hangingPunct="1">
              <a:spcAft>
                <a:spcPts val="0"/>
              </a:spcAft>
              <a:buFont typeface="Arial"/>
              <a:buChar char="–"/>
              <a:defRPr/>
            </a:pPr>
            <a:r>
              <a:rPr lang="en-US" sz="1100" dirty="0">
                <a:ea typeface="ＭＳ Ｐゴシック" charset="0"/>
              </a:rPr>
              <a:t>High in accessibility and ease of programmability </a:t>
            </a:r>
          </a:p>
          <a:p>
            <a:pPr marL="344488" lvl="1" indent="0" eaLnBrk="1" fontAlgn="auto" hangingPunct="1">
              <a:spcAft>
                <a:spcPts val="0"/>
              </a:spcAft>
              <a:buNone/>
              <a:defRPr/>
            </a:pPr>
            <a:endParaRPr lang="en-US" sz="1100" dirty="0">
              <a:ea typeface="ＭＳ Ｐゴシック" charset="0"/>
            </a:endParaRPr>
          </a:p>
          <a:p>
            <a:pPr marL="344488" lvl="1" indent="0" eaLnBrk="1" fontAlgn="auto" hangingPunct="1">
              <a:spcAft>
                <a:spcPts val="0"/>
              </a:spcAft>
              <a:buNone/>
              <a:defRPr/>
            </a:pPr>
            <a:endParaRPr lang="en-US" sz="1100" dirty="0">
              <a:ea typeface="ＭＳ Ｐゴシック" charset="0"/>
            </a:endParaRPr>
          </a:p>
          <a:p>
            <a:pPr marL="762000" indent="-762000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en-US" sz="1800" dirty="0">
                <a:solidFill>
                  <a:srgbClr val="FF3300"/>
                </a:solidFill>
                <a:ea typeface="ＭＳ Ｐゴシック" charset="0"/>
                <a:cs typeface="+mn-cs"/>
              </a:rPr>
              <a:t>Combination of one or more of these gives rise to novel and unsolved distributed computing problems in cloud computing.</a:t>
            </a: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endParaRPr lang="en-US" sz="1800" dirty="0">
              <a:ea typeface="+mn-ea"/>
              <a:cs typeface="+mn-cs"/>
            </a:endParaRPr>
          </a:p>
        </p:txBody>
      </p:sp>
      <p:sp>
        <p:nvSpPr>
          <p:cNvPr id="53251" name="Slide Number Placeholder 1">
            <a:extLst>
              <a:ext uri="{FF2B5EF4-FFF2-40B4-BE49-F238E27FC236}">
                <a16:creationId xmlns:a16="http://schemas.microsoft.com/office/drawing/2014/main" id="{E39957DF-B981-4EF5-BEE8-0D5FC94A1A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B9138E5-6530-4231-B015-5B65861D74CB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20</a:t>
            </a:fld>
            <a:endParaRPr lang="en-US" altLang="en-US" sz="1200" dirty="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Title 1">
            <a:extLst>
              <a:ext uri="{FF2B5EF4-FFF2-40B4-BE49-F238E27FC236}">
                <a16:creationId xmlns:a16="http://schemas.microsoft.com/office/drawing/2014/main" id="{0A730C3A-71BD-AB5B-7C66-5C2D77CBA6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5" y="-19050"/>
            <a:ext cx="8229600" cy="857250"/>
          </a:xfrm>
        </p:spPr>
        <p:txBody>
          <a:bodyPr/>
          <a:lstStyle/>
          <a:p>
            <a:r>
              <a:rPr lang="en-US" altLang="en-US" dirty="0">
                <a:latin typeface="Whitney-BlackSC" pitchFamily="1" charset="0"/>
              </a:rPr>
              <a:t>Announcements</a:t>
            </a:r>
          </a:p>
        </p:txBody>
      </p:sp>
      <p:sp>
        <p:nvSpPr>
          <p:cNvPr id="55298" name="Content Placeholder 2">
            <a:extLst>
              <a:ext uri="{FF2B5EF4-FFF2-40B4-BE49-F238E27FC236}">
                <a16:creationId xmlns:a16="http://schemas.microsoft.com/office/drawing/2014/main" id="{615A6323-7A4E-3732-A425-9D9B016974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704850"/>
            <a:ext cx="8534400" cy="339407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altLang="en-US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4 </a:t>
            </a:r>
            <a:r>
              <a:rPr lang="en-US" alt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cr</a:t>
            </a:r>
            <a:r>
              <a:rPr lang="en-US" altLang="en-US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only: MP Groups Form DUE </a:t>
            </a:r>
            <a:r>
              <a:rPr lang="en-US" altLang="en-US" sz="2000" dirty="0">
                <a:solidFill>
                  <a:srgbClr val="FF0000"/>
                </a:solidFill>
                <a:latin typeface="Times New Roman" panose="02020603050405020304" pitchFamily="18" charset="0"/>
              </a:rPr>
              <a:t>this week </a:t>
            </a:r>
            <a:r>
              <a:rPr lang="en-US" altLang="en-US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Mon Aug 31</a:t>
            </a:r>
            <a:r>
              <a:rPr lang="en-US" altLang="en-US" sz="2000" b="1" baseline="30000" dirty="0">
                <a:solidFill>
                  <a:srgbClr val="FF0000"/>
                </a:solidFill>
                <a:latin typeface="Times New Roman" panose="02020603050405020304" pitchFamily="18" charset="0"/>
              </a:rPr>
              <a:t>st</a:t>
            </a:r>
            <a:r>
              <a:rPr lang="en-US" altLang="en-US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000" dirty="0">
                <a:latin typeface="Times New Roman" panose="02020603050405020304" pitchFamily="18" charset="0"/>
              </a:rPr>
              <a:t>(see course webpage).</a:t>
            </a:r>
            <a:endParaRPr lang="en-US" altLang="en-US" sz="20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lvl="1">
              <a:lnSpc>
                <a:spcPct val="80000"/>
              </a:lnSpc>
            </a:pPr>
            <a:r>
              <a:rPr lang="en-US" altLang="en-US" sz="1600" b="1" dirty="0">
                <a:latin typeface="Times New Roman" panose="02020603050405020304" pitchFamily="18" charset="0"/>
              </a:rPr>
              <a:t>Hard deadline, as Engr-IT will create and assign VMs the day after!</a:t>
            </a:r>
          </a:p>
          <a:p>
            <a:pPr lvl="1">
              <a:lnSpc>
                <a:spcPct val="80000"/>
              </a:lnSpc>
            </a:pPr>
            <a:r>
              <a:rPr lang="en-US" altLang="en-US" sz="1600" b="1" dirty="0">
                <a:latin typeface="Times New Roman" panose="02020603050405020304" pitchFamily="18" charset="0"/>
              </a:rPr>
              <a:t>(Form does NOT automatically “enroll” you in 4cr section—you must do that yourself)</a:t>
            </a:r>
          </a:p>
          <a:p>
            <a:pPr>
              <a:lnSpc>
                <a:spcPct val="80000"/>
              </a:lnSpc>
            </a:pPr>
            <a:r>
              <a:rPr lang="en-US" altLang="en-US" sz="2000" dirty="0">
                <a:latin typeface="Times New Roman" panose="02020603050405020304" pitchFamily="18" charset="0"/>
              </a:rPr>
              <a:t>DO NOT </a:t>
            </a:r>
          </a:p>
          <a:p>
            <a:pPr lvl="1">
              <a:lnSpc>
                <a:spcPct val="80000"/>
              </a:lnSpc>
            </a:pPr>
            <a:r>
              <a:rPr lang="en-US" altLang="en-US" sz="1600" dirty="0">
                <a:latin typeface="Times New Roman" panose="02020603050405020304" pitchFamily="18" charset="0"/>
              </a:rPr>
              <a:t>Change MP groups unless your partner has dropped</a:t>
            </a:r>
          </a:p>
          <a:p>
            <a:pPr lvl="1">
              <a:lnSpc>
                <a:spcPct val="80000"/>
              </a:lnSpc>
            </a:pPr>
            <a:r>
              <a:rPr lang="en-US" altLang="en-US" sz="1600" dirty="0">
                <a:latin typeface="Times New Roman" panose="02020603050405020304" pitchFamily="18" charset="0"/>
              </a:rPr>
              <a:t>Leave your MP partner hanging: Both MP partners should contribute equally (we will ask!)</a:t>
            </a:r>
          </a:p>
          <a:p>
            <a:pPr>
              <a:lnSpc>
                <a:spcPct val="80000"/>
              </a:lnSpc>
            </a:pPr>
            <a:endParaRPr lang="en-US" altLang="en-US" sz="20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>
              <a:lnSpc>
                <a:spcPct val="80000"/>
              </a:lnSpc>
            </a:pPr>
            <a:r>
              <a:rPr lang="en-US" altLang="en-US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All: Please fill out Student Survey (see course webpage).</a:t>
            </a:r>
          </a:p>
          <a:p>
            <a:pPr lvl="1">
              <a:lnSpc>
                <a:spcPct val="80000"/>
              </a:lnSpc>
            </a:pPr>
            <a:endParaRPr lang="en-US" altLang="en-US" sz="1600" dirty="0">
              <a:latin typeface="Times New Roman" panose="02020603050405020304" pitchFamily="18" charset="0"/>
            </a:endParaRPr>
          </a:p>
          <a:p>
            <a:pPr>
              <a:lnSpc>
                <a:spcPct val="80000"/>
              </a:lnSpc>
            </a:pPr>
            <a:r>
              <a:rPr lang="en-US" altLang="en-US" sz="2000" dirty="0">
                <a:latin typeface="Times New Roman" panose="02020603050405020304" pitchFamily="18" charset="0"/>
              </a:rPr>
              <a:t>MP1 due Sep 13</a:t>
            </a:r>
            <a:r>
              <a:rPr lang="en-US" altLang="en-US" sz="2000" baseline="30000" dirty="0">
                <a:latin typeface="Times New Roman" panose="02020603050405020304" pitchFamily="18" charset="0"/>
              </a:rPr>
              <a:t>th</a:t>
            </a:r>
            <a:endParaRPr lang="en-US" altLang="en-US" sz="2000" dirty="0">
              <a:latin typeface="Times New Roman" panose="02020603050405020304" pitchFamily="18" charset="0"/>
            </a:endParaRPr>
          </a:p>
          <a:p>
            <a:pPr lvl="1">
              <a:lnSpc>
                <a:spcPct val="80000"/>
              </a:lnSpc>
            </a:pPr>
            <a:r>
              <a:rPr lang="en-US" altLang="en-US" sz="1700" dirty="0">
                <a:latin typeface="Times New Roman" panose="02020603050405020304" pitchFamily="18" charset="0"/>
              </a:rPr>
              <a:t>VMs being distributed soon (watch Piazza)</a:t>
            </a:r>
          </a:p>
          <a:p>
            <a:pPr lvl="1">
              <a:lnSpc>
                <a:spcPct val="80000"/>
              </a:lnSpc>
            </a:pPr>
            <a:r>
              <a:rPr lang="en-US" altLang="en-US" sz="1700" dirty="0">
                <a:latin typeface="Times New Roman" panose="02020603050405020304" pitchFamily="18" charset="0"/>
              </a:rPr>
              <a:t>Demos will be Monday Sep 14</a:t>
            </a:r>
            <a:r>
              <a:rPr lang="en-US" altLang="en-US" sz="1700" baseline="30000" dirty="0">
                <a:latin typeface="Times New Roman" panose="02020603050405020304" pitchFamily="18" charset="0"/>
              </a:rPr>
              <a:t>th</a:t>
            </a:r>
            <a:r>
              <a:rPr lang="en-US" altLang="en-US" sz="1700" dirty="0">
                <a:latin typeface="Times New Roman" panose="02020603050405020304" pitchFamily="18" charset="0"/>
              </a:rPr>
              <a:t> (schedule and details will be posted soon on Piazza)</a:t>
            </a:r>
            <a:endParaRPr lang="en-US" altLang="en-US" sz="2000" dirty="0">
              <a:latin typeface="Times New Roman" panose="02020603050405020304" pitchFamily="18" charset="0"/>
            </a:endParaRPr>
          </a:p>
          <a:p>
            <a:pPr>
              <a:lnSpc>
                <a:spcPct val="80000"/>
              </a:lnSpc>
            </a:pPr>
            <a:r>
              <a:rPr lang="en-US" altLang="en-US" sz="2000" dirty="0">
                <a:latin typeface="Times New Roman" panose="02020603050405020304" pitchFamily="18" charset="0"/>
              </a:rPr>
              <a:t>HW1 out today due Sep 20</a:t>
            </a:r>
            <a:r>
              <a:rPr lang="en-US" altLang="en-US" sz="2000" baseline="30000" dirty="0">
                <a:latin typeface="Times New Roman" panose="02020603050405020304" pitchFamily="18" charset="0"/>
              </a:rPr>
              <a:t>th: </a:t>
            </a:r>
            <a:r>
              <a:rPr lang="en-US" altLang="en-US" sz="2000" dirty="0">
                <a:latin typeface="Times New Roman" panose="02020603050405020304" pitchFamily="18" charset="0"/>
              </a:rPr>
              <a:t>Solve problems right after lecture covers topic!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altLang="en-US" sz="2000" dirty="0">
                <a:latin typeface="Times New Roman" panose="02020603050405020304" pitchFamily="18" charset="0"/>
              </a:rPr>
              <a:t> </a:t>
            </a:r>
          </a:p>
          <a:p>
            <a:pPr>
              <a:lnSpc>
                <a:spcPct val="80000"/>
              </a:lnSpc>
            </a:pPr>
            <a:r>
              <a:rPr lang="en-US" altLang="en-US" sz="2000" b="1" dirty="0">
                <a:latin typeface="Times New Roman" panose="02020603050405020304" pitchFamily="18" charset="0"/>
              </a:rPr>
              <a:t>Check Piazza often! It’s where all the announcements are at!</a:t>
            </a:r>
          </a:p>
          <a:p>
            <a:pPr>
              <a:lnSpc>
                <a:spcPct val="80000"/>
              </a:lnSpc>
            </a:pPr>
            <a:endParaRPr lang="en-US" altLang="en-US" sz="2000" dirty="0">
              <a:latin typeface="Times New Roman" panose="02020603050405020304" pitchFamily="18" charset="0"/>
            </a:endParaRPr>
          </a:p>
          <a:p>
            <a:pPr>
              <a:lnSpc>
                <a:spcPct val="80000"/>
              </a:lnSpc>
            </a:pPr>
            <a:endParaRPr lang="en-US" altLang="en-US" sz="2000" dirty="0">
              <a:latin typeface="Times New Roman" panose="02020603050405020304" pitchFamily="18" charset="0"/>
            </a:endParaRPr>
          </a:p>
          <a:p>
            <a:pPr>
              <a:lnSpc>
                <a:spcPct val="80000"/>
              </a:lnSpc>
            </a:pPr>
            <a:endParaRPr lang="en-US" altLang="en-US" sz="2000" dirty="0">
              <a:latin typeface="Times New Roman" panose="02020603050405020304" pitchFamily="18" charset="0"/>
            </a:endParaRPr>
          </a:p>
          <a:p>
            <a:pPr>
              <a:lnSpc>
                <a:spcPct val="80000"/>
              </a:lnSpc>
            </a:pPr>
            <a:endParaRPr lang="en-US" altLang="en-US" sz="2000" dirty="0">
              <a:latin typeface="Times New Roman" panose="02020603050405020304" pitchFamily="18" charset="0"/>
            </a:endParaRPr>
          </a:p>
        </p:txBody>
      </p:sp>
      <p:sp>
        <p:nvSpPr>
          <p:cNvPr id="55299" name="Slide Number Placeholder 1">
            <a:extLst>
              <a:ext uri="{FF2B5EF4-FFF2-40B4-BE49-F238E27FC236}">
                <a16:creationId xmlns:a16="http://schemas.microsoft.com/office/drawing/2014/main" id="{A64C47D4-EE87-6926-D1B4-4AE232F4D0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7924800" y="4618038"/>
            <a:ext cx="762000" cy="2746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091CAEE0-7477-4C88-8BD8-016A9CD4B48A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21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Title 1">
            <a:extLst>
              <a:ext uri="{FF2B5EF4-FFF2-40B4-BE49-F238E27FC236}">
                <a16:creationId xmlns:a16="http://schemas.microsoft.com/office/drawing/2014/main" id="{DD1F4383-DB92-9A79-8B0B-1FD5826211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95250"/>
            <a:ext cx="8229600" cy="857250"/>
          </a:xfrm>
        </p:spPr>
        <p:txBody>
          <a:bodyPr/>
          <a:lstStyle/>
          <a:p>
            <a:pPr eaLnBrk="1" hangingPunct="1"/>
            <a:r>
              <a:rPr lang="en-US" altLang="en-US">
                <a:latin typeface="Whitney-BlackSC" pitchFamily="1" charset="0"/>
              </a:rPr>
              <a:t>I. Massive Scale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AF2AE2-B434-F3B6-B3A7-BDAB47DB92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666750"/>
            <a:ext cx="8229600" cy="4100513"/>
          </a:xfrm>
        </p:spPr>
        <p:txBody>
          <a:bodyPr rtlCol="0">
            <a:noAutofit/>
          </a:bodyPr>
          <a:lstStyle/>
          <a:p>
            <a:pPr eaLnBrk="1" fontAlgn="auto" hangingPunct="1">
              <a:lnSpc>
                <a:spcPct val="120000"/>
              </a:lnSpc>
              <a:spcAft>
                <a:spcPts val="0"/>
              </a:spcAft>
              <a:buFont typeface="Arial"/>
              <a:buChar char="•"/>
              <a:defRPr/>
            </a:pPr>
            <a:r>
              <a:rPr lang="en-US" sz="1600" dirty="0">
                <a:ea typeface="+mn-ea"/>
                <a:cs typeface="+mn-cs"/>
              </a:rPr>
              <a:t>Facebook [</a:t>
            </a:r>
            <a:r>
              <a:rPr lang="en-US" sz="1600" dirty="0" err="1">
                <a:ea typeface="+mn-ea"/>
                <a:cs typeface="+mn-cs"/>
              </a:rPr>
              <a:t>GigaOm</a:t>
            </a:r>
            <a:r>
              <a:rPr lang="en-US" sz="1600" dirty="0">
                <a:ea typeface="+mn-ea"/>
                <a:cs typeface="+mn-cs"/>
              </a:rPr>
              <a:t>, 2012]</a:t>
            </a:r>
          </a:p>
          <a:p>
            <a:pPr lvl="1" indent="-342900" eaLnBrk="1" fontAlgn="auto" hangingPunct="1">
              <a:lnSpc>
                <a:spcPct val="120000"/>
              </a:lnSpc>
              <a:spcAft>
                <a:spcPts val="0"/>
              </a:spcAft>
              <a:buFont typeface="Arial"/>
              <a:buChar char="–"/>
              <a:defRPr/>
            </a:pPr>
            <a:r>
              <a:rPr lang="en-US" sz="1050" dirty="0">
                <a:ea typeface="+mn-ea"/>
              </a:rPr>
              <a:t>30K in 2009 -&gt; 60K in 2010 -&gt; 180K in 2012</a:t>
            </a:r>
          </a:p>
          <a:p>
            <a:pPr eaLnBrk="1" fontAlgn="auto" hangingPunct="1">
              <a:lnSpc>
                <a:spcPct val="120000"/>
              </a:lnSpc>
              <a:spcAft>
                <a:spcPts val="0"/>
              </a:spcAft>
              <a:buFont typeface="Arial"/>
              <a:buChar char="•"/>
              <a:defRPr/>
            </a:pPr>
            <a:r>
              <a:rPr lang="en-US" sz="1600" dirty="0">
                <a:ea typeface="+mn-ea"/>
                <a:cs typeface="+mn-cs"/>
              </a:rPr>
              <a:t>Microsoft [NYTimes, 2008]</a:t>
            </a:r>
          </a:p>
          <a:p>
            <a:pPr lvl="1" eaLnBrk="1" fontAlgn="auto" hangingPunct="1">
              <a:lnSpc>
                <a:spcPct val="120000"/>
              </a:lnSpc>
              <a:spcAft>
                <a:spcPts val="0"/>
              </a:spcAft>
              <a:buFont typeface="Arial"/>
              <a:buChar char="–"/>
              <a:defRPr/>
            </a:pPr>
            <a:r>
              <a:rPr lang="en-US" sz="1100" dirty="0">
                <a:ea typeface="+mn-ea"/>
              </a:rPr>
              <a:t>150K machines</a:t>
            </a:r>
            <a:endParaRPr lang="en-US" sz="1600" dirty="0">
              <a:ea typeface="+mn-ea"/>
              <a:cs typeface="+mn-cs"/>
            </a:endParaRPr>
          </a:p>
          <a:p>
            <a:pPr eaLnBrk="1" fontAlgn="auto" hangingPunct="1">
              <a:lnSpc>
                <a:spcPct val="120000"/>
              </a:lnSpc>
              <a:spcAft>
                <a:spcPts val="0"/>
              </a:spcAft>
              <a:buFont typeface="Arial"/>
              <a:buChar char="•"/>
              <a:defRPr/>
            </a:pPr>
            <a:r>
              <a:rPr lang="en-US" sz="1600" dirty="0">
                <a:ea typeface="+mn-ea"/>
                <a:cs typeface="+mn-cs"/>
              </a:rPr>
              <a:t>AWS EC2 [Randy Bias, 2009]</a:t>
            </a:r>
          </a:p>
          <a:p>
            <a:pPr lvl="1" eaLnBrk="1" fontAlgn="auto" hangingPunct="1">
              <a:lnSpc>
                <a:spcPct val="120000"/>
              </a:lnSpc>
              <a:spcAft>
                <a:spcPts val="0"/>
              </a:spcAft>
              <a:buFont typeface="Arial"/>
              <a:buChar char="–"/>
              <a:defRPr/>
            </a:pPr>
            <a:r>
              <a:rPr lang="en-US" sz="1100" dirty="0">
                <a:ea typeface="+mn-ea"/>
              </a:rPr>
              <a:t>40K machines</a:t>
            </a:r>
          </a:p>
          <a:p>
            <a:pPr lvl="1" eaLnBrk="1" fontAlgn="auto" hangingPunct="1">
              <a:lnSpc>
                <a:spcPct val="120000"/>
              </a:lnSpc>
              <a:spcAft>
                <a:spcPts val="0"/>
              </a:spcAft>
              <a:buFont typeface="Arial"/>
              <a:buChar char="–"/>
              <a:defRPr/>
            </a:pPr>
            <a:r>
              <a:rPr lang="en-US" sz="1100" dirty="0">
                <a:ea typeface="+mn-ea"/>
              </a:rPr>
              <a:t>8 cores/machine</a:t>
            </a:r>
          </a:p>
          <a:p>
            <a:pPr eaLnBrk="1" fontAlgn="auto" hangingPunct="1">
              <a:lnSpc>
                <a:spcPct val="120000"/>
              </a:lnSpc>
              <a:spcAft>
                <a:spcPts val="0"/>
              </a:spcAft>
              <a:buFont typeface="Arial"/>
              <a:buChar char="•"/>
              <a:defRPr/>
            </a:pPr>
            <a:r>
              <a:rPr lang="en-US" sz="1600" dirty="0">
                <a:ea typeface="+mn-ea"/>
                <a:cs typeface="+mn-cs"/>
              </a:rPr>
              <a:t>Google [2011, Data Center Knowledge] : 900K (reputed in 2016: 2.5M)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en-US" sz="1600" dirty="0"/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en-US" sz="1600" dirty="0"/>
              <a:t>Today: exact server count not publicly disclosed</a:t>
            </a:r>
            <a:endParaRPr lang="en-US" sz="1600" dirty="0">
              <a:ea typeface="+mn-ea"/>
              <a:cs typeface="+mn-cs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en-US" sz="1800" dirty="0"/>
              <a:t>Estimated to have millions of machines globally 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en-US" sz="1800" dirty="0"/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en-US" sz="1800" dirty="0"/>
              <a:t>Meta: 125K-H100 GPUs</a:t>
            </a:r>
          </a:p>
          <a:p>
            <a:pPr lvl="1" eaLnBrk="1" fontAlgn="auto" hangingPunct="1">
              <a:lnSpc>
                <a:spcPct val="120000"/>
              </a:lnSpc>
              <a:spcAft>
                <a:spcPts val="0"/>
              </a:spcAft>
              <a:buFont typeface="Arial"/>
              <a:buChar char="–"/>
              <a:defRPr/>
            </a:pPr>
            <a:endParaRPr lang="en-US" sz="1100" dirty="0">
              <a:ea typeface="+mn-ea"/>
            </a:endParaRPr>
          </a:p>
          <a:p>
            <a:pPr eaLnBrk="1" fontAlgn="auto" hangingPunct="1">
              <a:lnSpc>
                <a:spcPct val="120000"/>
              </a:lnSpc>
              <a:spcAft>
                <a:spcPts val="0"/>
              </a:spcAft>
              <a:buFont typeface="Arial"/>
              <a:buChar char="•"/>
              <a:defRPr/>
            </a:pPr>
            <a:endParaRPr lang="en-US" sz="2800" dirty="0">
              <a:ea typeface="+mn-ea"/>
              <a:cs typeface="+mn-cs"/>
            </a:endParaRPr>
          </a:p>
        </p:txBody>
      </p:sp>
      <p:sp>
        <p:nvSpPr>
          <p:cNvPr id="59395" name="Slide Number Placeholder 1">
            <a:extLst>
              <a:ext uri="{FF2B5EF4-FFF2-40B4-BE49-F238E27FC236}">
                <a16:creationId xmlns:a16="http://schemas.microsoft.com/office/drawing/2014/main" id="{7DDDC5DB-4705-358F-727B-CBB362FFA2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C9846F6-5DFD-450F-820E-FBAF8408AF1F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22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 spd="slow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9AC81EF-20E2-81F7-05E0-FD72EFEEF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114300"/>
            <a:ext cx="2895600" cy="395288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latin typeface="Whitney-BlackSC"/>
                <a:ea typeface="+mj-ea"/>
                <a:cs typeface="Whitney-BlackSC"/>
              </a:rPr>
              <a:t>Servers</a:t>
            </a:r>
          </a:p>
        </p:txBody>
      </p:sp>
      <p:pic>
        <p:nvPicPr>
          <p:cNvPr id="63490" name="Picture 2">
            <a:extLst>
              <a:ext uri="{FF2B5EF4-FFF2-40B4-BE49-F238E27FC236}">
                <a16:creationId xmlns:a16="http://schemas.microsoft.com/office/drawing/2014/main" id="{48388FF3-243E-7E45-756E-C335606C47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628650"/>
            <a:ext cx="3902075" cy="194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491" name="Picture 3">
            <a:extLst>
              <a:ext uri="{FF2B5EF4-FFF2-40B4-BE49-F238E27FC236}">
                <a16:creationId xmlns:a16="http://schemas.microsoft.com/office/drawing/2014/main" id="{B557581A-F9E4-44D8-191B-942739D823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628650"/>
            <a:ext cx="3910013" cy="194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492" name="Picture 4">
            <a:extLst>
              <a:ext uri="{FF2B5EF4-FFF2-40B4-BE49-F238E27FC236}">
                <a16:creationId xmlns:a16="http://schemas.microsoft.com/office/drawing/2014/main" id="{2D43EA49-3EA9-D371-C3A9-3D4E1A4121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938" y="2824163"/>
            <a:ext cx="3960812" cy="197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493" name="Picture 5">
            <a:extLst>
              <a:ext uri="{FF2B5EF4-FFF2-40B4-BE49-F238E27FC236}">
                <a16:creationId xmlns:a16="http://schemas.microsoft.com/office/drawing/2014/main" id="{72B560EC-854E-238C-B68D-F476077CAF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2824163"/>
            <a:ext cx="3910013" cy="1947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494" name="TextBox 4">
            <a:extLst>
              <a:ext uri="{FF2B5EF4-FFF2-40B4-BE49-F238E27FC236}">
                <a16:creationId xmlns:a16="http://schemas.microsoft.com/office/drawing/2014/main" id="{85F17398-DD3A-B845-5F6D-80675382F7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30375" y="2571750"/>
            <a:ext cx="6032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0070C0"/>
                </a:solidFill>
                <a:latin typeface="Helvetica" panose="020B0604020202020204" pitchFamily="34" charset="0"/>
              </a:rPr>
              <a:t>Front</a:t>
            </a:r>
          </a:p>
        </p:txBody>
      </p:sp>
      <p:sp>
        <p:nvSpPr>
          <p:cNvPr id="63495" name="TextBox 9">
            <a:extLst>
              <a:ext uri="{FF2B5EF4-FFF2-40B4-BE49-F238E27FC236}">
                <a16:creationId xmlns:a16="http://schemas.microsoft.com/office/drawing/2014/main" id="{BD6883F5-3332-D1C3-3E19-5FC2942F9F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54775" y="2592388"/>
            <a:ext cx="5842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0070C0"/>
                </a:solidFill>
                <a:latin typeface="Helvetica" panose="020B0604020202020204" pitchFamily="34" charset="0"/>
              </a:rPr>
              <a:t>Back</a:t>
            </a:r>
          </a:p>
        </p:txBody>
      </p:sp>
      <p:sp>
        <p:nvSpPr>
          <p:cNvPr id="63496" name="TextBox 10">
            <a:extLst>
              <a:ext uri="{FF2B5EF4-FFF2-40B4-BE49-F238E27FC236}">
                <a16:creationId xmlns:a16="http://schemas.microsoft.com/office/drawing/2014/main" id="{FE8B5A22-1D66-2E6E-3818-5839B54375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30375" y="4857750"/>
            <a:ext cx="3349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0070C0"/>
                </a:solidFill>
                <a:latin typeface="Helvetica" panose="020B0604020202020204" pitchFamily="34" charset="0"/>
              </a:rPr>
              <a:t>In</a:t>
            </a:r>
          </a:p>
        </p:txBody>
      </p:sp>
      <p:sp>
        <p:nvSpPr>
          <p:cNvPr id="63497" name="TextBox 11">
            <a:extLst>
              <a:ext uri="{FF2B5EF4-FFF2-40B4-BE49-F238E27FC236}">
                <a16:creationId xmlns:a16="http://schemas.microsoft.com/office/drawing/2014/main" id="{907E043C-797E-CBF0-ED69-666058E738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81600" y="4806950"/>
            <a:ext cx="33782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0070C0"/>
                </a:solidFill>
                <a:latin typeface="Helvetica" panose="020B0604020202020204" pitchFamily="34" charset="0"/>
              </a:rPr>
              <a:t>Some highly secure  (e.g., financial info)</a:t>
            </a:r>
          </a:p>
        </p:txBody>
      </p:sp>
      <p:sp>
        <p:nvSpPr>
          <p:cNvPr id="63498" name="Slide Number Placeholder 1">
            <a:extLst>
              <a:ext uri="{FF2B5EF4-FFF2-40B4-BE49-F238E27FC236}">
                <a16:creationId xmlns:a16="http://schemas.microsoft.com/office/drawing/2014/main" id="{129867B2-19D0-5D64-54F6-5405F0974E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EFE0DC37-29E0-4781-9DBB-E3B3C792B8A7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23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796489"/>
      </p:ext>
    </p:extLst>
  </p:cSld>
  <p:clrMapOvr>
    <a:masterClrMapping/>
  </p:clrMapOvr>
  <p:transition spd="slow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3D7140-E040-11A9-E96B-C6047B896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114300"/>
            <a:ext cx="2895600" cy="395288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latin typeface="Whitney-BlackSC"/>
                <a:ea typeface="+mj-ea"/>
                <a:cs typeface="Whitney-BlackSC"/>
              </a:rPr>
              <a:t>Cooling </a:t>
            </a:r>
          </a:p>
        </p:txBody>
      </p:sp>
      <p:pic>
        <p:nvPicPr>
          <p:cNvPr id="65538" name="Picture 4">
            <a:extLst>
              <a:ext uri="{FF2B5EF4-FFF2-40B4-BE49-F238E27FC236}">
                <a16:creationId xmlns:a16="http://schemas.microsoft.com/office/drawing/2014/main" id="{EF24633E-640C-8BFE-120B-4E8C233763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563" y="2800350"/>
            <a:ext cx="3557587" cy="177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5539" name="Picture 7">
            <a:extLst>
              <a:ext uri="{FF2B5EF4-FFF2-40B4-BE49-F238E27FC236}">
                <a16:creationId xmlns:a16="http://schemas.microsoft.com/office/drawing/2014/main" id="{6FED31BD-A960-1187-C96C-1E2AAAA8F6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742950"/>
            <a:ext cx="3565525" cy="177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5540" name="Picture 8">
            <a:extLst>
              <a:ext uri="{FF2B5EF4-FFF2-40B4-BE49-F238E27FC236}">
                <a16:creationId xmlns:a16="http://schemas.microsoft.com/office/drawing/2014/main" id="{FD173464-6452-448B-2389-5B878E3044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563" y="742950"/>
            <a:ext cx="3565525" cy="177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5541" name="Picture 9">
            <a:extLst>
              <a:ext uri="{FF2B5EF4-FFF2-40B4-BE49-F238E27FC236}">
                <a16:creationId xmlns:a16="http://schemas.microsoft.com/office/drawing/2014/main" id="{AAE4AED7-47B9-FE28-6141-96345EF032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2773363"/>
            <a:ext cx="3565525" cy="177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5542" name="TextBox 10">
            <a:extLst>
              <a:ext uri="{FF2B5EF4-FFF2-40B4-BE49-F238E27FC236}">
                <a16:creationId xmlns:a16="http://schemas.microsoft.com/office/drawing/2014/main" id="{47768B1A-F7FE-B4C4-4492-6F645CB9EC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2495550"/>
            <a:ext cx="347821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0070C0"/>
                </a:solidFill>
                <a:latin typeface="Helvetica" panose="020B0604020202020204" pitchFamily="34" charset="0"/>
              </a:rPr>
              <a:t>Air sucked in from top (also, Bugzappers)</a:t>
            </a:r>
          </a:p>
        </p:txBody>
      </p:sp>
      <p:sp>
        <p:nvSpPr>
          <p:cNvPr id="65543" name="TextBox 12">
            <a:extLst>
              <a:ext uri="{FF2B5EF4-FFF2-40B4-BE49-F238E27FC236}">
                <a16:creationId xmlns:a16="http://schemas.microsoft.com/office/drawing/2014/main" id="{30F3CA4E-856C-33CE-1A2D-4D2B884AA8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0" y="2495550"/>
            <a:ext cx="12954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0070C0"/>
                </a:solidFill>
                <a:latin typeface="Helvetica" panose="020B0604020202020204" pitchFamily="34" charset="0"/>
              </a:rPr>
              <a:t>Water purified</a:t>
            </a:r>
          </a:p>
        </p:txBody>
      </p:sp>
      <p:sp>
        <p:nvSpPr>
          <p:cNvPr id="65544" name="TextBox 13">
            <a:extLst>
              <a:ext uri="{FF2B5EF4-FFF2-40B4-BE49-F238E27FC236}">
                <a16:creationId xmlns:a16="http://schemas.microsoft.com/office/drawing/2014/main" id="{9729ED3C-9B4F-5CCB-F401-AC2AD6DB55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4686300"/>
            <a:ext cx="194151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0070C0"/>
                </a:solidFill>
                <a:latin typeface="Helvetica" panose="020B0604020202020204" pitchFamily="34" charset="0"/>
              </a:rPr>
              <a:t>Water sprayed into air</a:t>
            </a:r>
          </a:p>
        </p:txBody>
      </p:sp>
      <p:sp>
        <p:nvSpPr>
          <p:cNvPr id="65545" name="TextBox 14">
            <a:extLst>
              <a:ext uri="{FF2B5EF4-FFF2-40B4-BE49-F238E27FC236}">
                <a16:creationId xmlns:a16="http://schemas.microsoft.com/office/drawing/2014/main" id="{2A31AAAB-DE00-AD34-8155-715193FE23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4629150"/>
            <a:ext cx="22796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0070C0"/>
                </a:solidFill>
                <a:latin typeface="Helvetica" panose="020B0604020202020204" pitchFamily="34" charset="0"/>
              </a:rPr>
              <a:t>15 motors per server bank</a:t>
            </a:r>
          </a:p>
        </p:txBody>
      </p:sp>
      <p:sp>
        <p:nvSpPr>
          <p:cNvPr id="65546" name="Slide Number Placeholder 2">
            <a:extLst>
              <a:ext uri="{FF2B5EF4-FFF2-40B4-BE49-F238E27FC236}">
                <a16:creationId xmlns:a16="http://schemas.microsoft.com/office/drawing/2014/main" id="{40E025FF-2778-0525-14ED-3173277CE9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40214E4-2658-4131-90D8-D1FE55423E55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24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2230697"/>
      </p:ext>
    </p:extLst>
  </p:cSld>
  <p:clrMapOvr>
    <a:masterClrMapping/>
  </p:clrMapOvr>
  <p:transition spd="slow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E5A9C5-C76E-6CBB-4CEF-EC2487E6BB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114300"/>
            <a:ext cx="2057400" cy="395288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latin typeface="Whitney-BlackSC"/>
                <a:ea typeface="+mj-ea"/>
                <a:cs typeface="Whitney-BlackSC"/>
              </a:rPr>
              <a:t>Power </a:t>
            </a:r>
          </a:p>
        </p:txBody>
      </p:sp>
      <p:pic>
        <p:nvPicPr>
          <p:cNvPr id="67586" name="Picture 2">
            <a:extLst>
              <a:ext uri="{FF2B5EF4-FFF2-40B4-BE49-F238E27FC236}">
                <a16:creationId xmlns:a16="http://schemas.microsoft.com/office/drawing/2014/main" id="{325F2F99-E727-9AD5-808C-6034C0386C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9988" y="182563"/>
            <a:ext cx="5314950" cy="2646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587" name="Picture 3">
            <a:extLst>
              <a:ext uri="{FF2B5EF4-FFF2-40B4-BE49-F238E27FC236}">
                <a16:creationId xmlns:a16="http://schemas.microsoft.com/office/drawing/2014/main" id="{62B394EF-D7BB-E628-EEAE-CBC575F5C4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13" y="969963"/>
            <a:ext cx="2646363" cy="131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588" name="Picture 4">
            <a:extLst>
              <a:ext uri="{FF2B5EF4-FFF2-40B4-BE49-F238E27FC236}">
                <a16:creationId xmlns:a16="http://schemas.microsoft.com/office/drawing/2014/main" id="{22105129-8CB3-FBD6-76A8-59B9B62E54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13" y="2517775"/>
            <a:ext cx="2646363" cy="1487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589" name="Picture 5">
            <a:extLst>
              <a:ext uri="{FF2B5EF4-FFF2-40B4-BE49-F238E27FC236}">
                <a16:creationId xmlns:a16="http://schemas.microsoft.com/office/drawing/2014/main" id="{2658EAE0-FAC1-AE50-6EEE-0DCD6F6763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3435350"/>
            <a:ext cx="3200400" cy="159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7590" name="TextBox 6">
            <a:extLst>
              <a:ext uri="{FF2B5EF4-FFF2-40B4-BE49-F238E27FC236}">
                <a16:creationId xmlns:a16="http://schemas.microsoft.com/office/drawing/2014/main" id="{77869E6F-254E-3C88-6317-F996E71064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51163" y="2198688"/>
            <a:ext cx="76041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0070C0"/>
                </a:solidFill>
                <a:latin typeface="Helvetica" panose="020B0604020202020204" pitchFamily="34" charset="0"/>
              </a:rPr>
              <a:t>Off-site</a:t>
            </a:r>
          </a:p>
        </p:txBody>
      </p:sp>
      <p:cxnSp>
        <p:nvCxnSpPr>
          <p:cNvPr id="67591" name="Straight Arrow Connector 3">
            <a:extLst>
              <a:ext uri="{FF2B5EF4-FFF2-40B4-BE49-F238E27FC236}">
                <a16:creationId xmlns:a16="http://schemas.microsoft.com/office/drawing/2014/main" id="{618ACA1F-3F00-681F-B6B6-99BECA83E6F1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2622550" y="1943100"/>
            <a:ext cx="349250" cy="346075"/>
          </a:xfrm>
          <a:prstGeom prst="straightConnector1">
            <a:avLst/>
          </a:prstGeom>
          <a:noFill/>
          <a:ln w="12700">
            <a:solidFill>
              <a:srgbClr val="000000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7592" name="Straight Arrow Connector 5">
            <a:extLst>
              <a:ext uri="{FF2B5EF4-FFF2-40B4-BE49-F238E27FC236}">
                <a16:creationId xmlns:a16="http://schemas.microsoft.com/office/drawing/2014/main" id="{9F78765C-1161-E326-E036-5F6C3B2FE7B3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2622550" y="2289175"/>
            <a:ext cx="349250" cy="511175"/>
          </a:xfrm>
          <a:prstGeom prst="straightConnector1">
            <a:avLst/>
          </a:prstGeom>
          <a:noFill/>
          <a:ln w="12700">
            <a:solidFill>
              <a:srgbClr val="000000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7593" name="TextBox 11">
            <a:extLst>
              <a:ext uri="{FF2B5EF4-FFF2-40B4-BE49-F238E27FC236}">
                <a16:creationId xmlns:a16="http://schemas.microsoft.com/office/drawing/2014/main" id="{A03DC402-F838-C36D-12B9-6E69DD11A1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79725" y="2647950"/>
            <a:ext cx="61087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0070C0"/>
                </a:solidFill>
                <a:latin typeface="Helvetica" panose="020B0604020202020204" pitchFamily="34" charset="0"/>
              </a:rPr>
              <a:t>On-site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 altLang="en-US" sz="1400">
                <a:solidFill>
                  <a:srgbClr val="0070C0"/>
                </a:solidFill>
                <a:latin typeface="Helvetica" panose="020B0604020202020204" pitchFamily="34" charset="0"/>
              </a:rPr>
              <a:t>WUE = Annual Water Usage / IT Equipment Energy (L/kWh) – low is good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 altLang="en-US" sz="1400">
                <a:solidFill>
                  <a:srgbClr val="0070C0"/>
                </a:solidFill>
                <a:latin typeface="Helvetica" panose="020B0604020202020204" pitchFamily="34" charset="0"/>
              </a:rPr>
              <a:t>PUE = Total facility Power  / IT Equipment Power – low is good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0070C0"/>
                </a:solidFill>
                <a:latin typeface="Helvetica" panose="020B0604020202020204" pitchFamily="34" charset="0"/>
              </a:rPr>
              <a:t>				(e.g., Google~1.1)</a:t>
            </a:r>
          </a:p>
        </p:txBody>
      </p:sp>
      <p:sp>
        <p:nvSpPr>
          <p:cNvPr id="67594" name="Slide Number Placeholder 2">
            <a:extLst>
              <a:ext uri="{FF2B5EF4-FFF2-40B4-BE49-F238E27FC236}">
                <a16:creationId xmlns:a16="http://schemas.microsoft.com/office/drawing/2014/main" id="{6D5A09B6-4F96-3EB3-26B7-8F5EAE370F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9B37C8F-535D-418F-90DA-8D84FCA33A84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25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 spd="slow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Title 1">
            <a:extLst>
              <a:ext uri="{FF2B5EF4-FFF2-40B4-BE49-F238E27FC236}">
                <a16:creationId xmlns:a16="http://schemas.microsoft.com/office/drawing/2014/main" id="{1356C916-9CC7-7280-52AC-2E3DB2F1D7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133350"/>
            <a:ext cx="7772400" cy="85725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latin typeface="Whitney-BlackSC" charset="0"/>
                <a:ea typeface="ＭＳ Ｐゴシック" charset="0"/>
              </a:rPr>
              <a:t>What does a datacenter look like from inside?</a:t>
            </a:r>
          </a:p>
        </p:txBody>
      </p:sp>
      <p:sp>
        <p:nvSpPr>
          <p:cNvPr id="61442" name="Content Placeholder 2">
            <a:extLst>
              <a:ext uri="{FF2B5EF4-FFF2-40B4-BE49-F238E27FC236}">
                <a16:creationId xmlns:a16="http://schemas.microsoft.com/office/drawing/2014/main" id="{76B000D2-3C85-EF81-4BD8-5317F1E813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z="2400" dirty="0">
                <a:latin typeface="Times New Roman" panose="02020603050405020304" pitchFamily="18" charset="0"/>
              </a:rPr>
              <a:t>A virtual walk through a datacenter (Facebook Prineville Datacenter, Mid 2010s)</a:t>
            </a:r>
          </a:p>
          <a:p>
            <a:pPr lvl="1" eaLnBrk="1" hangingPunct="1"/>
            <a:r>
              <a:rPr lang="en-US" altLang="en-US" sz="2000" dirty="0">
                <a:latin typeface="Arial" panose="020B0604020202020204" pitchFamily="34" charset="0"/>
                <a:hlinkClick r:id="rId3"/>
              </a:rPr>
              <a:t>https://www.youtube.com/watch?v=4A_A-CmrqpQ</a:t>
            </a:r>
            <a:endParaRPr lang="en-US" altLang="en-US" sz="2000" dirty="0">
              <a:latin typeface="Arial" panose="020B0604020202020204" pitchFamily="34" charset="0"/>
            </a:endParaRPr>
          </a:p>
          <a:p>
            <a:pPr lvl="1" eaLnBrk="1" hangingPunct="1"/>
            <a:endParaRPr lang="en-US" altLang="en-US" sz="2000" dirty="0">
              <a:latin typeface="Arial" panose="020B0604020202020204" pitchFamily="34" charset="0"/>
            </a:endParaRPr>
          </a:p>
          <a:p>
            <a:pPr eaLnBrk="1" hangingPunct="1"/>
            <a:r>
              <a:rPr lang="en-US" altLang="en-US" sz="2800" dirty="0">
                <a:latin typeface="Times New Roman" panose="02020603050405020304" pitchFamily="18" charset="0"/>
                <a:hlinkClick r:id="rId4"/>
              </a:rPr>
              <a:t>Timelapse of a Datacenter Construction on the Inside (Fortune 500 company)</a:t>
            </a:r>
            <a:endParaRPr lang="en-US" altLang="en-US" sz="2800" dirty="0">
              <a:latin typeface="Times New Roman" panose="02020603050405020304" pitchFamily="18" charset="0"/>
            </a:endParaRPr>
          </a:p>
          <a:p>
            <a:pPr lvl="1" eaLnBrk="1" hangingPunct="1"/>
            <a:r>
              <a:rPr lang="en-US" altLang="en-US" sz="2400" dirty="0">
                <a:latin typeface="Times New Roman" panose="02020603050405020304" pitchFamily="18" charset="0"/>
                <a:hlinkClick r:id="rId4"/>
              </a:rPr>
              <a:t>http://www.youtube.com/watch?v=ujO-xNvXj3g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</a:p>
          <a:p>
            <a:pPr lvl="1" eaLnBrk="1" hangingPunct="1"/>
            <a:endParaRPr lang="en-US" altLang="en-US" sz="2000" dirty="0">
              <a:latin typeface="Arial" panose="020B0604020202020204" pitchFamily="34" charset="0"/>
            </a:endParaRPr>
          </a:p>
          <a:p>
            <a:pPr eaLnBrk="1" hangingPunct="1"/>
            <a:endParaRPr lang="en-US" altLang="en-US" sz="2400" dirty="0">
              <a:latin typeface="Times New Roman" panose="02020603050405020304" pitchFamily="18" charset="0"/>
            </a:endParaRPr>
          </a:p>
        </p:txBody>
      </p:sp>
      <p:sp>
        <p:nvSpPr>
          <p:cNvPr id="61443" name="Slide Number Placeholder 1">
            <a:extLst>
              <a:ext uri="{FF2B5EF4-FFF2-40B4-BE49-F238E27FC236}">
                <a16:creationId xmlns:a16="http://schemas.microsoft.com/office/drawing/2014/main" id="{89FAE1E9-EDB2-C9F1-883E-D1C309736E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CB505BD-6C3F-4966-AFB5-F1A4004C7D36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26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9928427"/>
      </p:ext>
    </p:extLst>
  </p:cSld>
  <p:clrMapOvr>
    <a:masterClrMapping/>
  </p:clrMapOvr>
  <p:transition spd="slow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Title 1">
            <a:extLst>
              <a:ext uri="{FF2B5EF4-FFF2-40B4-BE49-F238E27FC236}">
                <a16:creationId xmlns:a16="http://schemas.microsoft.com/office/drawing/2014/main" id="{02BDB4FE-0A58-CFCC-724C-CC1F418240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9550"/>
            <a:ext cx="9144000" cy="85725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latin typeface="Whitney-BlackSC" charset="0"/>
                <a:ea typeface="ＭＳ Ｐゴシック" charset="0"/>
              </a:rPr>
              <a:t>II. On-demand access: *</a:t>
            </a:r>
            <a:r>
              <a:rPr lang="en-US" dirty="0" err="1">
                <a:latin typeface="Whitney-BlackSC" charset="0"/>
                <a:ea typeface="ＭＳ Ｐゴシック" charset="0"/>
              </a:rPr>
              <a:t>aaS</a:t>
            </a:r>
            <a:r>
              <a:rPr lang="en-US" dirty="0">
                <a:latin typeface="Whitney-BlackSC" charset="0"/>
                <a:ea typeface="ＭＳ Ｐゴシック" charset="0"/>
              </a:rPr>
              <a:t> Classification</a:t>
            </a:r>
          </a:p>
        </p:txBody>
      </p:sp>
      <p:sp>
        <p:nvSpPr>
          <p:cNvPr id="71682" name="Content Placeholder 2">
            <a:extLst>
              <a:ext uri="{FF2B5EF4-FFF2-40B4-BE49-F238E27FC236}">
                <a16:creationId xmlns:a16="http://schemas.microsoft.com/office/drawing/2014/main" id="{3BE988BB-D172-99C8-B045-6F02EFA9D0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55592"/>
            <a:ext cx="7848600" cy="363855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1900" dirty="0">
                <a:latin typeface="Times New Roman" panose="02020603050405020304" pitchFamily="18" charset="0"/>
              </a:rPr>
              <a:t>On-demand: renting a cab vs. (previously) renting a car, or buying one. E.g.: 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1600" dirty="0">
                <a:latin typeface="Times New Roman" panose="02020603050405020304" pitchFamily="18" charset="0"/>
              </a:rPr>
              <a:t>AWS Elastic Compute Cloud (EC2): a few cents to a few $ per CPU hour 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1600" dirty="0">
                <a:latin typeface="Times New Roman" panose="02020603050405020304" pitchFamily="18" charset="0"/>
              </a:rPr>
              <a:t>AWS Simple Storage Service (S3): a few cents per GB-month</a:t>
            </a:r>
          </a:p>
          <a:p>
            <a:pPr lvl="1" eaLnBrk="1" hangingPunct="1">
              <a:lnSpc>
                <a:spcPct val="90000"/>
              </a:lnSpc>
            </a:pPr>
            <a:endParaRPr lang="en-US" altLang="en-US" sz="1900" dirty="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900" dirty="0" err="1">
                <a:latin typeface="Times New Roman" panose="02020603050405020304" pitchFamily="18" charset="0"/>
              </a:rPr>
              <a:t>HaaS</a:t>
            </a:r>
            <a:r>
              <a:rPr lang="en-US" altLang="en-US" sz="1900" dirty="0">
                <a:latin typeface="Times New Roman" panose="02020603050405020304" pitchFamily="18" charset="0"/>
              </a:rPr>
              <a:t>: Hardware as a Service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1600" dirty="0">
                <a:latin typeface="Times New Roman" panose="02020603050405020304" pitchFamily="18" charset="0"/>
              </a:rPr>
              <a:t>Barebones hardware machines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1600" dirty="0">
                <a:latin typeface="Times New Roman" panose="02020603050405020304" pitchFamily="18" charset="0"/>
              </a:rPr>
              <a:t>Not always a good idea because of security risks</a:t>
            </a:r>
          </a:p>
          <a:p>
            <a:pPr lvl="1" eaLnBrk="1" hangingPunct="1">
              <a:lnSpc>
                <a:spcPct val="90000"/>
              </a:lnSpc>
            </a:pPr>
            <a:endParaRPr lang="en-US" altLang="en-US" sz="1600" dirty="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900" dirty="0">
                <a:latin typeface="Times New Roman" panose="02020603050405020304" pitchFamily="18" charset="0"/>
              </a:rPr>
              <a:t>IaaS: Infrastructure as a Service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1600" dirty="0">
                <a:latin typeface="Times New Roman" panose="02020603050405020304" pitchFamily="18" charset="0"/>
              </a:rPr>
              <a:t>Flexible computing and storage infrastructure. 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1600" dirty="0">
                <a:latin typeface="Times New Roman" panose="02020603050405020304" pitchFamily="18" charset="0"/>
              </a:rPr>
              <a:t>Using virtualization or containerization (</a:t>
            </a:r>
            <a:r>
              <a:rPr lang="en-US" altLang="en-US" sz="1600" dirty="0" err="1">
                <a:latin typeface="Times New Roman" panose="02020603050405020304" pitchFamily="18" charset="0"/>
              </a:rPr>
              <a:t>cgroups</a:t>
            </a:r>
            <a:r>
              <a:rPr lang="en-US" altLang="en-US" sz="1600" dirty="0">
                <a:latin typeface="Times New Roman" panose="02020603050405020304" pitchFamily="18" charset="0"/>
              </a:rPr>
              <a:t>, Kubernetes, Dockers, VMs,…)</a:t>
            </a:r>
            <a:r>
              <a:rPr lang="en-US" altLang="ja-JP" sz="1600" dirty="0">
                <a:latin typeface="Times New Roman" panose="02020603050405020304" pitchFamily="18" charset="0"/>
              </a:rPr>
              <a:t>.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ja-JP" sz="1600" dirty="0">
                <a:latin typeface="Times New Roman" panose="02020603050405020304" pitchFamily="18" charset="0"/>
              </a:rPr>
              <a:t>Often said to subsume </a:t>
            </a:r>
            <a:r>
              <a:rPr lang="en-US" altLang="ja-JP" sz="1600" dirty="0" err="1">
                <a:latin typeface="Times New Roman" panose="02020603050405020304" pitchFamily="18" charset="0"/>
              </a:rPr>
              <a:t>HaaS</a:t>
            </a:r>
            <a:r>
              <a:rPr lang="en-US" altLang="ja-JP" sz="1600" dirty="0">
                <a:latin typeface="Times New Roman" panose="02020603050405020304" pitchFamily="18" charset="0"/>
              </a:rPr>
              <a:t>.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1600" dirty="0">
                <a:latin typeface="Times New Roman" panose="02020603050405020304" pitchFamily="18" charset="0"/>
              </a:rPr>
              <a:t>Ex: Amazon Web Services (AWS: EC2 and S3), Microsoft Azure, Google Cloud.</a:t>
            </a:r>
          </a:p>
          <a:p>
            <a:pPr eaLnBrk="1" hangingPunct="1">
              <a:lnSpc>
                <a:spcPct val="90000"/>
              </a:lnSpc>
            </a:pPr>
            <a:endParaRPr lang="en-US" altLang="en-US" sz="2500" dirty="0">
              <a:latin typeface="Times New Roman" panose="02020603050405020304" pitchFamily="18" charset="0"/>
            </a:endParaRPr>
          </a:p>
        </p:txBody>
      </p:sp>
      <p:sp>
        <p:nvSpPr>
          <p:cNvPr id="71683" name="Slide Number Placeholder 1">
            <a:extLst>
              <a:ext uri="{FF2B5EF4-FFF2-40B4-BE49-F238E27FC236}">
                <a16:creationId xmlns:a16="http://schemas.microsoft.com/office/drawing/2014/main" id="{C6433951-CFFE-C675-163A-2235B735EE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C636D0E-1B1F-47AA-8272-97D5126F9D05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27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Title 1">
            <a:extLst>
              <a:ext uri="{FF2B5EF4-FFF2-40B4-BE49-F238E27FC236}">
                <a16:creationId xmlns:a16="http://schemas.microsoft.com/office/drawing/2014/main" id="{05CCC536-D268-CE72-2D98-18D35AAEE5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9550"/>
            <a:ext cx="9144000" cy="85725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latin typeface="Whitney-BlackSC" charset="0"/>
                <a:ea typeface="ＭＳ Ｐゴシック" charset="0"/>
              </a:rPr>
              <a:t>II. On-demand access: *</a:t>
            </a:r>
            <a:r>
              <a:rPr lang="en-US" dirty="0" err="1">
                <a:latin typeface="Whitney-BlackSC" charset="0"/>
                <a:ea typeface="ＭＳ Ｐゴシック" charset="0"/>
              </a:rPr>
              <a:t>aaS</a:t>
            </a:r>
            <a:r>
              <a:rPr lang="en-US" dirty="0">
                <a:latin typeface="Whitney-BlackSC" charset="0"/>
                <a:ea typeface="ＭＳ Ｐゴシック" charset="0"/>
              </a:rPr>
              <a:t> Classification</a:t>
            </a:r>
          </a:p>
        </p:txBody>
      </p:sp>
      <p:sp>
        <p:nvSpPr>
          <p:cNvPr id="73730" name="Content Placeholder 2">
            <a:extLst>
              <a:ext uri="{FF2B5EF4-FFF2-40B4-BE49-F238E27FC236}">
                <a16:creationId xmlns:a16="http://schemas.microsoft.com/office/drawing/2014/main" id="{5C085D62-5685-BCA8-E40D-D35BC478CF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7338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en-US" sz="2500" dirty="0">
                <a:latin typeface="Times New Roman" panose="02020603050405020304" pitchFamily="18" charset="0"/>
              </a:rPr>
              <a:t>PaaS: Platform as a Service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200" dirty="0">
                <a:latin typeface="Times New Roman" panose="02020603050405020304" pitchFamily="18" charset="0"/>
              </a:rPr>
              <a:t>You get access to flexible computing and storage infrastructure, coupled with a software platform (often tightly coupled)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200" dirty="0">
                <a:latin typeface="Times New Roman" panose="02020603050405020304" pitchFamily="18" charset="0"/>
              </a:rPr>
              <a:t>Ex: Google’s </a:t>
            </a:r>
            <a:r>
              <a:rPr lang="en-US" altLang="en-US" sz="2200" dirty="0" err="1">
                <a:latin typeface="Times New Roman" panose="02020603050405020304" pitchFamily="18" charset="0"/>
              </a:rPr>
              <a:t>AppEngine</a:t>
            </a:r>
            <a:r>
              <a:rPr lang="en-US" altLang="en-US" sz="2200" dirty="0">
                <a:latin typeface="Times New Roman" panose="02020603050405020304" pitchFamily="18" charset="0"/>
              </a:rPr>
              <a:t> (Python, Java, Go)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500" dirty="0">
                <a:latin typeface="Times New Roman" panose="02020603050405020304" pitchFamily="18" charset="0"/>
              </a:rPr>
              <a:t>SaaS: Software as a Service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200" dirty="0">
                <a:latin typeface="Times New Roman" panose="02020603050405020304" pitchFamily="18" charset="0"/>
              </a:rPr>
              <a:t>You get access to software services, when you need them. 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200" dirty="0">
                <a:latin typeface="Times New Roman" panose="02020603050405020304" pitchFamily="18" charset="0"/>
              </a:rPr>
              <a:t>Ex: Google docs, MS Office 365 Online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600" dirty="0">
                <a:latin typeface="Times New Roman" panose="02020603050405020304" pitchFamily="18" charset="0"/>
              </a:rPr>
              <a:t>FaaS = Function as a Service</a:t>
            </a:r>
          </a:p>
          <a:p>
            <a:pPr lvl="1" indent="-342900" eaLnBrk="1" hangingPunct="1"/>
            <a:r>
              <a:rPr lang="en-US" altLang="en-US" sz="2200" dirty="0">
                <a:latin typeface="Times New Roman" panose="02020603050405020304" pitchFamily="18" charset="0"/>
              </a:rPr>
              <a:t>you upload a function, and cloud provider runs it when triggered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200" dirty="0">
                <a:latin typeface="Times New Roman" panose="02020603050405020304" pitchFamily="18" charset="0"/>
              </a:rPr>
              <a:t>e.g., AWS Lambda, Azure Functions, etc.</a:t>
            </a:r>
          </a:p>
          <a:p>
            <a:pPr eaLnBrk="1" hangingPunct="1">
              <a:lnSpc>
                <a:spcPct val="80000"/>
              </a:lnSpc>
            </a:pPr>
            <a:endParaRPr lang="en-US" altLang="en-US" sz="2500" dirty="0">
              <a:latin typeface="Times New Roman" panose="02020603050405020304" pitchFamily="18" charset="0"/>
            </a:endParaRPr>
          </a:p>
        </p:txBody>
      </p:sp>
      <p:sp>
        <p:nvSpPr>
          <p:cNvPr id="73731" name="Slide Number Placeholder 1">
            <a:extLst>
              <a:ext uri="{FF2B5EF4-FFF2-40B4-BE49-F238E27FC236}">
                <a16:creationId xmlns:a16="http://schemas.microsoft.com/office/drawing/2014/main" id="{3D9ECC86-3789-1F95-FEAC-842CFF2F7A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7173D73E-5ED0-4863-8220-997E343044B0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28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Title 1">
            <a:extLst>
              <a:ext uri="{FF2B5EF4-FFF2-40B4-BE49-F238E27FC236}">
                <a16:creationId xmlns:a16="http://schemas.microsoft.com/office/drawing/2014/main" id="{8E7A24DF-FEA6-3CF4-DEF9-94DAB5CFA9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latin typeface="Whitney-BlackSC" pitchFamily="1" charset="0"/>
              </a:rPr>
              <a:t>III. Data-intensive Computing</a:t>
            </a:r>
          </a:p>
        </p:txBody>
      </p:sp>
      <p:sp>
        <p:nvSpPr>
          <p:cNvPr id="75778" name="Content Placeholder 2">
            <a:extLst>
              <a:ext uri="{FF2B5EF4-FFF2-40B4-BE49-F238E27FC236}">
                <a16:creationId xmlns:a16="http://schemas.microsoft.com/office/drawing/2014/main" id="{490520B6-63A2-A93B-056A-D7C8FDC4E5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en-US" sz="2000" dirty="0">
                <a:latin typeface="Times New Roman" panose="02020603050405020304" pitchFamily="18" charset="0"/>
              </a:rPr>
              <a:t>Computation-Intensive Computing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1600" dirty="0">
                <a:latin typeface="Times New Roman" panose="02020603050405020304" pitchFamily="18" charset="0"/>
              </a:rPr>
              <a:t>Example areas: MPI-based, High-performance computing, Grids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1600" dirty="0">
                <a:latin typeface="Times New Roman" panose="02020603050405020304" pitchFamily="18" charset="0"/>
              </a:rPr>
              <a:t>Typically run on supercomputers (e.g., NCSA Blue Waters)</a:t>
            </a:r>
          </a:p>
          <a:p>
            <a:pPr eaLnBrk="1" hangingPunct="1">
              <a:lnSpc>
                <a:spcPct val="80000"/>
              </a:lnSpc>
            </a:pPr>
            <a:endParaRPr lang="en-US" altLang="en-US" sz="2000" dirty="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altLang="en-US" sz="2000" dirty="0">
                <a:latin typeface="Times New Roman" panose="02020603050405020304" pitchFamily="18" charset="0"/>
              </a:rPr>
              <a:t>Data-Intensive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1600" dirty="0">
                <a:latin typeface="Times New Roman" panose="02020603050405020304" pitchFamily="18" charset="0"/>
              </a:rPr>
              <a:t>Typically store data at datacenters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1600" dirty="0">
                <a:latin typeface="Times New Roman" panose="02020603050405020304" pitchFamily="18" charset="0"/>
              </a:rPr>
              <a:t>Use compute nodes nearby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1600" dirty="0">
                <a:latin typeface="Times New Roman" panose="02020603050405020304" pitchFamily="18" charset="0"/>
              </a:rPr>
              <a:t>Compute nodes run computation services</a:t>
            </a:r>
          </a:p>
          <a:p>
            <a:pPr eaLnBrk="1" hangingPunct="1">
              <a:lnSpc>
                <a:spcPct val="80000"/>
              </a:lnSpc>
            </a:pPr>
            <a:endParaRPr lang="en-US" altLang="en-US" sz="2000" dirty="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altLang="en-US" sz="2000" dirty="0">
                <a:latin typeface="Times New Roman" panose="02020603050405020304" pitchFamily="18" charset="0"/>
              </a:rPr>
              <a:t>In data-intensive computing, the </a:t>
            </a:r>
            <a:r>
              <a:rPr lang="en-US" altLang="en-US" sz="2000" dirty="0">
                <a:solidFill>
                  <a:srgbClr val="FF0000"/>
                </a:solidFill>
                <a:latin typeface="Times New Roman" panose="02020603050405020304" pitchFamily="18" charset="0"/>
              </a:rPr>
              <a:t>focus shifts from computation to data</a:t>
            </a:r>
            <a:r>
              <a:rPr lang="en-US" altLang="en-US" sz="2000" dirty="0">
                <a:latin typeface="Times New Roman" panose="02020603050405020304" pitchFamily="18" charset="0"/>
              </a:rPr>
              <a:t>: </a:t>
            </a: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US" altLang="en-US" sz="2000" dirty="0">
                <a:latin typeface="Times New Roman" panose="02020603050405020304" pitchFamily="18" charset="0"/>
              </a:rPr>
              <a:t>	CPU utilization no longer the most important resource metric, </a:t>
            </a: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US" altLang="en-US" sz="2000" dirty="0">
                <a:latin typeface="Times New Roman" panose="02020603050405020304" pitchFamily="18" charset="0"/>
              </a:rPr>
              <a:t>	instead I/O is (disk and/or network)</a:t>
            </a:r>
          </a:p>
          <a:p>
            <a:pPr lvl="1" eaLnBrk="1" hangingPunct="1">
              <a:lnSpc>
                <a:spcPct val="80000"/>
              </a:lnSpc>
            </a:pPr>
            <a:endParaRPr lang="en-US" altLang="en-US" sz="1600" dirty="0">
              <a:latin typeface="Times New Roman" panose="02020603050405020304" pitchFamily="18" charset="0"/>
            </a:endParaRPr>
          </a:p>
          <a:p>
            <a:pPr eaLnBrk="1" hangingPunct="1"/>
            <a:endParaRPr lang="en-US" altLang="en-US" dirty="0">
              <a:latin typeface="Times New Roman" panose="02020603050405020304" pitchFamily="18" charset="0"/>
            </a:endParaRPr>
          </a:p>
        </p:txBody>
      </p:sp>
      <p:sp>
        <p:nvSpPr>
          <p:cNvPr id="75779" name="Slide Number Placeholder 1">
            <a:extLst>
              <a:ext uri="{FF2B5EF4-FFF2-40B4-BE49-F238E27FC236}">
                <a16:creationId xmlns:a16="http://schemas.microsoft.com/office/drawing/2014/main" id="{AFEFC763-7A1D-EE10-CAD9-A9D816F589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E90055A4-B478-4BB8-9F3D-384C0A95BC36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29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EC108C-F558-3B68-8621-225FB46BB3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A1A6A3-B164-D584-8DCF-F6D771E917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6CF29B-AD52-5182-314B-88E215B31F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0FAF08-A83E-4737-80C4-9AA40B8828D8}" type="slidenum">
              <a:rPr lang="en-US" altLang="en-US" smtClean="0"/>
              <a:pPr>
                <a:defRPr/>
              </a:pPr>
              <a:t>3</a:t>
            </a:fld>
            <a:endParaRPr lang="en-US" alt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6FCFDFC-8915-BC99-FBF0-87263CF977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732"/>
            <a:ext cx="9144000" cy="5136035"/>
          </a:xfrm>
          <a:prstGeom prst="rect">
            <a:avLst/>
          </a:prstGeom>
        </p:spPr>
      </p:pic>
      <p:pic>
        <p:nvPicPr>
          <p:cNvPr id="8" name="Graphic 7" descr="Badge Tick1 with solid fill">
            <a:extLst>
              <a:ext uri="{FF2B5EF4-FFF2-40B4-BE49-F238E27FC236}">
                <a16:creationId xmlns:a16="http://schemas.microsoft.com/office/drawing/2014/main" id="{A0C2D35D-8DE9-0C91-3360-0DA02176B21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391400" y="3290609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131782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Title 1">
            <a:extLst>
              <a:ext uri="{FF2B5EF4-FFF2-40B4-BE49-F238E27FC236}">
                <a16:creationId xmlns:a16="http://schemas.microsoft.com/office/drawing/2014/main" id="{E95C3342-3729-8969-79B6-C109F19511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9550"/>
            <a:ext cx="9144000" cy="85725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latin typeface="Whitney-BlackSC" charset="0"/>
                <a:ea typeface="ＭＳ Ｐゴシック" charset="0"/>
              </a:rPr>
              <a:t>IV. New Cloud Programming Paradigms</a:t>
            </a:r>
          </a:p>
        </p:txBody>
      </p:sp>
      <p:sp>
        <p:nvSpPr>
          <p:cNvPr id="77826" name="Content Placeholder 2">
            <a:extLst>
              <a:ext uri="{FF2B5EF4-FFF2-40B4-BE49-F238E27FC236}">
                <a16:creationId xmlns:a16="http://schemas.microsoft.com/office/drawing/2014/main" id="{6ABEDC4A-B084-144F-454A-CE48DE1167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1170781"/>
            <a:ext cx="6934200" cy="3733800"/>
          </a:xfrm>
        </p:spPr>
        <p:txBody>
          <a:bodyPr/>
          <a:lstStyle/>
          <a:p>
            <a:pPr eaLnBrk="1" hangingPunct="1"/>
            <a:r>
              <a:rPr lang="en-US" altLang="en-US" sz="1600" dirty="0">
                <a:latin typeface="Times New Roman" panose="02020603050405020304" pitchFamily="18" charset="0"/>
              </a:rPr>
              <a:t>Easy to write and run highly parallel programs in new cloud programming paradigms:</a:t>
            </a:r>
          </a:p>
          <a:p>
            <a:pPr lvl="1" eaLnBrk="1" hangingPunct="1"/>
            <a:r>
              <a:rPr lang="en-US" altLang="en-US" sz="1400" dirty="0">
                <a:latin typeface="Times New Roman" panose="02020603050405020304" pitchFamily="18" charset="0"/>
              </a:rPr>
              <a:t>Google: MapReduce and Sawzall</a:t>
            </a:r>
          </a:p>
          <a:p>
            <a:pPr lvl="1" eaLnBrk="1" hangingPunct="1"/>
            <a:r>
              <a:rPr lang="en-US" altLang="en-US" sz="1400" dirty="0">
                <a:latin typeface="Times New Roman" panose="02020603050405020304" pitchFamily="18" charset="0"/>
              </a:rPr>
              <a:t>Amazon: Elastic MapReduce service (pay-as-you-go)</a:t>
            </a:r>
          </a:p>
          <a:p>
            <a:pPr lvl="1" eaLnBrk="1" hangingPunct="1"/>
            <a:r>
              <a:rPr lang="en-US" altLang="en-US" sz="1400" dirty="0">
                <a:latin typeface="Times New Roman" panose="02020603050405020304" pitchFamily="18" charset="0"/>
              </a:rPr>
              <a:t>Google (MapReduce)</a:t>
            </a:r>
          </a:p>
          <a:p>
            <a:pPr lvl="2" eaLnBrk="1" hangingPunct="1"/>
            <a:r>
              <a:rPr lang="en-US" altLang="en-US" sz="1200" dirty="0">
                <a:latin typeface="Times New Roman" panose="02020603050405020304" pitchFamily="18" charset="0"/>
              </a:rPr>
              <a:t>Indexing: a chain of 24 MapReduce jobs</a:t>
            </a:r>
          </a:p>
          <a:p>
            <a:pPr lvl="2" eaLnBrk="1" hangingPunct="1"/>
            <a:r>
              <a:rPr lang="en-US" altLang="en-US" sz="1200" dirty="0">
                <a:latin typeface="Times New Roman" panose="02020603050405020304" pitchFamily="18" charset="0"/>
              </a:rPr>
              <a:t>~200K jobs processing 50PB/month (in 2006)</a:t>
            </a:r>
          </a:p>
          <a:p>
            <a:pPr lvl="1" eaLnBrk="1" hangingPunct="1"/>
            <a:r>
              <a:rPr lang="en-US" altLang="en-US" sz="1400" dirty="0">
                <a:latin typeface="Times New Roman" panose="02020603050405020304" pitchFamily="18" charset="0"/>
              </a:rPr>
              <a:t>Yahoo! (Hadoop + Pig)</a:t>
            </a:r>
          </a:p>
          <a:p>
            <a:pPr lvl="2" eaLnBrk="1" hangingPunct="1"/>
            <a:r>
              <a:rPr lang="en-US" altLang="en-US" sz="1200" dirty="0" err="1">
                <a:latin typeface="Times New Roman" panose="02020603050405020304" pitchFamily="18" charset="0"/>
              </a:rPr>
              <a:t>WebMap</a:t>
            </a:r>
            <a:r>
              <a:rPr lang="en-US" altLang="en-US" sz="1200" dirty="0">
                <a:latin typeface="Times New Roman" panose="02020603050405020304" pitchFamily="18" charset="0"/>
              </a:rPr>
              <a:t>: a chain of several MapReduce jobs</a:t>
            </a:r>
          </a:p>
          <a:p>
            <a:pPr lvl="2" eaLnBrk="1" hangingPunct="1"/>
            <a:r>
              <a:rPr lang="en-US" altLang="en-US" sz="1200" dirty="0">
                <a:latin typeface="Times New Roman" panose="02020603050405020304" pitchFamily="18" charset="0"/>
              </a:rPr>
              <a:t>300 TB of data, 10K cores, many tens of hours (~2008)</a:t>
            </a:r>
          </a:p>
          <a:p>
            <a:pPr lvl="1" eaLnBrk="1" hangingPunct="1"/>
            <a:r>
              <a:rPr lang="en-US" altLang="en-US" sz="1400" dirty="0">
                <a:latin typeface="Times New Roman" panose="02020603050405020304" pitchFamily="18" charset="0"/>
              </a:rPr>
              <a:t>Facebook (Hadoop + Hive)</a:t>
            </a:r>
          </a:p>
          <a:p>
            <a:pPr lvl="2" eaLnBrk="1" hangingPunct="1"/>
            <a:r>
              <a:rPr lang="en-US" altLang="en-US" sz="1200" dirty="0">
                <a:latin typeface="Times New Roman" panose="02020603050405020304" pitchFamily="18" charset="0"/>
              </a:rPr>
              <a:t>~300TB total, adding 2TB/day (in 2008)</a:t>
            </a:r>
          </a:p>
          <a:p>
            <a:pPr lvl="2" eaLnBrk="1" hangingPunct="1"/>
            <a:r>
              <a:rPr lang="en-US" altLang="en-US" sz="1200" dirty="0">
                <a:latin typeface="Times New Roman" panose="02020603050405020304" pitchFamily="18" charset="0"/>
              </a:rPr>
              <a:t>3K jobs processing 55TB/day</a:t>
            </a:r>
          </a:p>
          <a:p>
            <a:pPr lvl="1" eaLnBrk="1" hangingPunct="1"/>
            <a:r>
              <a:rPr lang="en-US" altLang="en-US" sz="1400" dirty="0">
                <a:latin typeface="Times New Roman" panose="02020603050405020304" pitchFamily="18" charset="0"/>
              </a:rPr>
              <a:t>Similar numbers from other companies, e.g., </a:t>
            </a:r>
            <a:r>
              <a:rPr lang="en-US" altLang="en-US" sz="1400" dirty="0" err="1">
                <a:latin typeface="Times New Roman" panose="02020603050405020304" pitchFamily="18" charset="0"/>
              </a:rPr>
              <a:t>Yieldex</a:t>
            </a:r>
            <a:r>
              <a:rPr lang="en-US" altLang="en-US" sz="1400" dirty="0">
                <a:latin typeface="Times New Roman" panose="02020603050405020304" pitchFamily="18" charset="0"/>
              </a:rPr>
              <a:t>, eharmony.com, etc. </a:t>
            </a:r>
          </a:p>
          <a:p>
            <a:pPr lvl="1" eaLnBrk="1" hangingPunct="1"/>
            <a:r>
              <a:rPr lang="en-US" altLang="en-US" sz="1400" dirty="0">
                <a:latin typeface="Times New Roman" panose="02020603050405020304" pitchFamily="18" charset="0"/>
              </a:rPr>
              <a:t>NoSQL: MySQL is an industry standard, but Cassandra is 2400 times faster!</a:t>
            </a:r>
          </a:p>
          <a:p>
            <a:pPr eaLnBrk="1" hangingPunct="1"/>
            <a:endParaRPr lang="en-US" altLang="en-US" sz="1600" dirty="0">
              <a:latin typeface="Times New Roman" panose="02020603050405020304" pitchFamily="18" charset="0"/>
            </a:endParaRPr>
          </a:p>
          <a:p>
            <a:pPr eaLnBrk="1" hangingPunct="1"/>
            <a:endParaRPr lang="en-US" altLang="en-US" sz="1600" dirty="0">
              <a:latin typeface="Times New Roman" panose="02020603050405020304" pitchFamily="18" charset="0"/>
            </a:endParaRPr>
          </a:p>
          <a:p>
            <a:pPr eaLnBrk="1" hangingPunct="1"/>
            <a:endParaRPr lang="en-US" altLang="en-US" sz="1600" dirty="0">
              <a:latin typeface="Times New Roman" panose="02020603050405020304" pitchFamily="18" charset="0"/>
            </a:endParaRPr>
          </a:p>
        </p:txBody>
      </p:sp>
      <p:sp>
        <p:nvSpPr>
          <p:cNvPr id="77827" name="Slide Number Placeholder 1">
            <a:extLst>
              <a:ext uri="{FF2B5EF4-FFF2-40B4-BE49-F238E27FC236}">
                <a16:creationId xmlns:a16="http://schemas.microsoft.com/office/drawing/2014/main" id="{EC15729F-24FC-A99A-FBE2-5AE032031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EE04A963-6323-4188-8E22-684781A28412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30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826" grpId="0" uiExpand="1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Title 1">
            <a:extLst>
              <a:ext uri="{FF2B5EF4-FFF2-40B4-BE49-F238E27FC236}">
                <a16:creationId xmlns:a16="http://schemas.microsoft.com/office/drawing/2014/main" id="{F505BE1C-DA2C-65D4-FEB5-1CE3A77138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latin typeface="Whitney-BlackSC" pitchFamily="1" charset="0"/>
              </a:rPr>
              <a:t>Two Categories of Clouds</a:t>
            </a:r>
          </a:p>
        </p:txBody>
      </p:sp>
      <p:sp>
        <p:nvSpPr>
          <p:cNvPr id="79874" name="Content Placeholder 2">
            <a:extLst>
              <a:ext uri="{FF2B5EF4-FFF2-40B4-BE49-F238E27FC236}">
                <a16:creationId xmlns:a16="http://schemas.microsoft.com/office/drawing/2014/main" id="{B2923447-ECD2-D265-121D-EE86EC6999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en-US" sz="2100">
                <a:latin typeface="Times New Roman" panose="02020603050405020304" pitchFamily="18" charset="0"/>
              </a:rPr>
              <a:t>Can be either a (i) public cloud, or (ii) private cloud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100">
                <a:latin typeface="Times New Roman" panose="02020603050405020304" pitchFamily="18" charset="0"/>
              </a:rPr>
              <a:t>Private clouds are accessible only to company employees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100">
                <a:latin typeface="Times New Roman" panose="02020603050405020304" pitchFamily="18" charset="0"/>
              </a:rPr>
              <a:t>Public clouds provide service to any paying customer</a:t>
            </a:r>
          </a:p>
          <a:p>
            <a:pPr eaLnBrk="1" hangingPunct="1">
              <a:lnSpc>
                <a:spcPct val="80000"/>
              </a:lnSpc>
            </a:pPr>
            <a:endParaRPr lang="en-US" altLang="en-US" sz="210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altLang="en-US" sz="2100">
                <a:latin typeface="Times New Roman" panose="02020603050405020304" pitchFamily="18" charset="0"/>
              </a:rPr>
              <a:t>You’re starting a new service/company: should you use a public cloud or purchase your own private cloud?</a:t>
            </a:r>
          </a:p>
        </p:txBody>
      </p:sp>
      <p:sp>
        <p:nvSpPr>
          <p:cNvPr id="79875" name="Slide Number Placeholder 1">
            <a:extLst>
              <a:ext uri="{FF2B5EF4-FFF2-40B4-BE49-F238E27FC236}">
                <a16:creationId xmlns:a16="http://schemas.microsoft.com/office/drawing/2014/main" id="{2B999366-A26D-1634-5306-506A28D96C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69BC417-5A01-4568-9669-A6F60ECAF55E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31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 spd="slow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Title 1">
            <a:extLst>
              <a:ext uri="{FF2B5EF4-FFF2-40B4-BE49-F238E27FC236}">
                <a16:creationId xmlns:a16="http://schemas.microsoft.com/office/drawing/2014/main" id="{EF297987-1551-0E5F-DA23-C699F97597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209550"/>
            <a:ext cx="8991600" cy="85725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latin typeface="Whitney-BlackSC" charset="0"/>
                <a:ea typeface="ＭＳ Ｐゴシック" charset="0"/>
              </a:rPr>
              <a:t>Single site Cloud: to Outsource or Own?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28D001-6BC9-1531-9F84-E41618577D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504950"/>
            <a:ext cx="7086600" cy="3638550"/>
          </a:xfrm>
        </p:spPr>
        <p:txBody>
          <a:bodyPr rtlCol="0">
            <a:normAutofit fontScale="70000" lnSpcReduction="20000"/>
          </a:bodyPr>
          <a:lstStyle/>
          <a:p>
            <a:pPr eaLnBrk="1" fontAlgn="auto" hangingPunct="1">
              <a:lnSpc>
                <a:spcPct val="120000"/>
              </a:lnSpc>
              <a:spcAft>
                <a:spcPts val="0"/>
              </a:spcAft>
              <a:buFont typeface="Arial"/>
              <a:buChar char="•"/>
              <a:defRPr/>
            </a:pPr>
            <a:r>
              <a:rPr lang="en-US" sz="2400" dirty="0">
                <a:ea typeface="ＭＳ Ｐゴシック" charset="0"/>
                <a:cs typeface="+mn-cs"/>
              </a:rPr>
              <a:t>Medium-sized organization: wishes to run a service for </a:t>
            </a:r>
            <a:r>
              <a:rPr lang="en-US" sz="2400" i="1" dirty="0">
                <a:ea typeface="ＭＳ Ｐゴシック" charset="0"/>
                <a:cs typeface="+mn-cs"/>
              </a:rPr>
              <a:t>M </a:t>
            </a:r>
            <a:r>
              <a:rPr lang="en-US" sz="2400" dirty="0">
                <a:ea typeface="ＭＳ Ｐゴシック" charset="0"/>
                <a:cs typeface="+mn-cs"/>
              </a:rPr>
              <a:t>months</a:t>
            </a:r>
          </a:p>
          <a:p>
            <a:pPr lvl="1" eaLnBrk="1" fontAlgn="auto" hangingPunct="1">
              <a:lnSpc>
                <a:spcPct val="120000"/>
              </a:lnSpc>
              <a:spcAft>
                <a:spcPts val="0"/>
              </a:spcAft>
              <a:buFont typeface="Arial"/>
              <a:buChar char="–"/>
              <a:defRPr/>
            </a:pPr>
            <a:r>
              <a:rPr lang="en-US" sz="2000" dirty="0">
                <a:ea typeface="ＭＳ Ｐゴシック" charset="0"/>
              </a:rPr>
              <a:t>Service requires 128 servers (1024 cores) and 524 TB </a:t>
            </a:r>
          </a:p>
          <a:p>
            <a:pPr lvl="1" eaLnBrk="1" fontAlgn="auto" hangingPunct="1">
              <a:lnSpc>
                <a:spcPct val="120000"/>
              </a:lnSpc>
              <a:spcAft>
                <a:spcPts val="0"/>
              </a:spcAft>
              <a:buFont typeface="Arial"/>
              <a:buChar char="–"/>
              <a:defRPr/>
            </a:pPr>
            <a:r>
              <a:rPr lang="en-US" sz="2000" dirty="0">
                <a:ea typeface="ＭＳ Ｐゴシック" charset="0"/>
              </a:rPr>
              <a:t>Same as UIUC CCT (Cloud Computing </a:t>
            </a:r>
            <a:r>
              <a:rPr lang="en-US" sz="2000" dirty="0" err="1">
                <a:ea typeface="ＭＳ Ｐゴシック" charset="0"/>
              </a:rPr>
              <a:t>Testbed</a:t>
            </a:r>
            <a:r>
              <a:rPr lang="en-US" sz="2000" dirty="0">
                <a:ea typeface="ＭＳ Ｐゴシック" charset="0"/>
              </a:rPr>
              <a:t>) cloud site (bought in 2009, now decommissioned)</a:t>
            </a:r>
          </a:p>
          <a:p>
            <a:pPr eaLnBrk="1" fontAlgn="auto" hangingPunct="1">
              <a:lnSpc>
                <a:spcPct val="120000"/>
              </a:lnSpc>
              <a:spcAft>
                <a:spcPts val="0"/>
              </a:spcAft>
              <a:buFont typeface="Arial"/>
              <a:buChar char="•"/>
              <a:defRPr/>
            </a:pPr>
            <a:r>
              <a:rPr lang="en-US" sz="2400" dirty="0">
                <a:solidFill>
                  <a:srgbClr val="00CC00"/>
                </a:solidFill>
                <a:ea typeface="ＭＳ Ｐゴシック" charset="0"/>
                <a:cs typeface="+mn-cs"/>
              </a:rPr>
              <a:t>Outsource </a:t>
            </a:r>
            <a:r>
              <a:rPr lang="en-US" sz="2400" dirty="0">
                <a:ea typeface="ＭＳ Ｐゴシック" charset="0"/>
                <a:cs typeface="+mn-cs"/>
              </a:rPr>
              <a:t>(e.g., via AWS): </a:t>
            </a:r>
            <a:r>
              <a:rPr lang="en-US" sz="2400" i="1" dirty="0">
                <a:ea typeface="ＭＳ Ｐゴシック" charset="0"/>
                <a:cs typeface="+mn-cs"/>
              </a:rPr>
              <a:t>monthly</a:t>
            </a:r>
            <a:r>
              <a:rPr lang="en-US" sz="2400" dirty="0">
                <a:ea typeface="ＭＳ Ｐゴシック" charset="0"/>
                <a:cs typeface="+mn-cs"/>
              </a:rPr>
              <a:t> cost</a:t>
            </a:r>
          </a:p>
          <a:p>
            <a:pPr lvl="1" eaLnBrk="1" fontAlgn="auto" hangingPunct="1">
              <a:lnSpc>
                <a:spcPct val="120000"/>
              </a:lnSpc>
              <a:spcAft>
                <a:spcPts val="0"/>
              </a:spcAft>
              <a:buFont typeface="Arial"/>
              <a:buChar char="–"/>
              <a:defRPr/>
            </a:pPr>
            <a:r>
              <a:rPr lang="en-US" sz="2000" dirty="0">
                <a:ea typeface="ＭＳ Ｐゴシック" charset="0"/>
              </a:rPr>
              <a:t>S3 costs: $0.12 per GB month. EC2 costs: $0.10 per CPU hour (costs from 2009)</a:t>
            </a:r>
          </a:p>
          <a:p>
            <a:pPr lvl="1" eaLnBrk="1" fontAlgn="auto" hangingPunct="1">
              <a:lnSpc>
                <a:spcPct val="120000"/>
              </a:lnSpc>
              <a:spcAft>
                <a:spcPts val="0"/>
              </a:spcAft>
              <a:buFont typeface="Arial"/>
              <a:buChar char="–"/>
              <a:defRPr/>
            </a:pPr>
            <a:r>
              <a:rPr lang="en-US" sz="2000" dirty="0">
                <a:ea typeface="ＭＳ Ｐゴシック" charset="0"/>
              </a:rPr>
              <a:t>Storage = $ 0.12 X 524 X 1000 ~ $62 K</a:t>
            </a:r>
          </a:p>
          <a:p>
            <a:pPr lvl="1" eaLnBrk="1" fontAlgn="auto" hangingPunct="1">
              <a:lnSpc>
                <a:spcPct val="120000"/>
              </a:lnSpc>
              <a:spcAft>
                <a:spcPts val="0"/>
              </a:spcAft>
              <a:buFont typeface="Arial"/>
              <a:buChar char="–"/>
              <a:defRPr/>
            </a:pPr>
            <a:r>
              <a:rPr lang="en-US" sz="2000" dirty="0">
                <a:ea typeface="ＭＳ Ｐゴシック" charset="0"/>
              </a:rPr>
              <a:t>Total = Storage + CPUs = $62 K + $0.10 X 1024 X 24 X 30 ~ $136 K</a:t>
            </a:r>
          </a:p>
          <a:p>
            <a:pPr eaLnBrk="1" fontAlgn="auto" hangingPunct="1">
              <a:lnSpc>
                <a:spcPct val="120000"/>
              </a:lnSpc>
              <a:spcAft>
                <a:spcPts val="0"/>
              </a:spcAft>
              <a:buFont typeface="Arial"/>
              <a:buChar char="•"/>
              <a:defRPr/>
            </a:pPr>
            <a:r>
              <a:rPr lang="en-US" sz="2400" dirty="0">
                <a:solidFill>
                  <a:srgbClr val="FF0000"/>
                </a:solidFill>
                <a:ea typeface="ＭＳ Ｐゴシック" charset="0"/>
                <a:cs typeface="+mn-cs"/>
              </a:rPr>
              <a:t>Own</a:t>
            </a:r>
            <a:r>
              <a:rPr lang="en-US" sz="2400" dirty="0">
                <a:ea typeface="ＭＳ Ｐゴシック" charset="0"/>
                <a:cs typeface="+mn-cs"/>
              </a:rPr>
              <a:t>: monthly cost</a:t>
            </a:r>
          </a:p>
          <a:p>
            <a:pPr lvl="1" eaLnBrk="1" fontAlgn="auto" hangingPunct="1">
              <a:lnSpc>
                <a:spcPct val="120000"/>
              </a:lnSpc>
              <a:spcAft>
                <a:spcPts val="0"/>
              </a:spcAft>
              <a:buFont typeface="Arial"/>
              <a:buChar char="–"/>
              <a:defRPr/>
            </a:pPr>
            <a:r>
              <a:rPr lang="en-US" sz="2000" dirty="0">
                <a:ea typeface="ＭＳ Ｐゴシック" charset="0"/>
              </a:rPr>
              <a:t>Storage ~ $349 K / </a:t>
            </a:r>
            <a:r>
              <a:rPr lang="en-US" sz="2000" i="1" dirty="0">
                <a:ea typeface="ＭＳ Ｐゴシック" charset="0"/>
              </a:rPr>
              <a:t>M</a:t>
            </a:r>
          </a:p>
          <a:p>
            <a:pPr lvl="1" eaLnBrk="1" fontAlgn="auto" hangingPunct="1">
              <a:lnSpc>
                <a:spcPct val="120000"/>
              </a:lnSpc>
              <a:spcAft>
                <a:spcPts val="0"/>
              </a:spcAft>
              <a:buFont typeface="Arial"/>
              <a:buChar char="–"/>
              <a:defRPr/>
            </a:pPr>
            <a:r>
              <a:rPr lang="en-US" sz="2000" dirty="0">
                <a:ea typeface="ＭＳ Ｐゴシック" charset="0"/>
              </a:rPr>
              <a:t>Total ~ $ 1555 K / </a:t>
            </a:r>
            <a:r>
              <a:rPr lang="en-US" sz="2000" i="1" dirty="0">
                <a:ea typeface="ＭＳ Ｐゴシック" charset="0"/>
              </a:rPr>
              <a:t>M </a:t>
            </a:r>
            <a:r>
              <a:rPr lang="en-US" sz="2000" dirty="0">
                <a:ea typeface="ＭＳ Ｐゴシック" charset="0"/>
              </a:rPr>
              <a:t>+ 7.5 K (includes 1 </a:t>
            </a:r>
            <a:r>
              <a:rPr lang="en-US" sz="2000" dirty="0" err="1">
                <a:ea typeface="ＭＳ Ｐゴシック" charset="0"/>
              </a:rPr>
              <a:t>sysadmin</a:t>
            </a:r>
            <a:r>
              <a:rPr lang="en-US" sz="2000" dirty="0">
                <a:ea typeface="ＭＳ Ｐゴシック" charset="0"/>
              </a:rPr>
              <a:t> / 100 nodes)</a:t>
            </a:r>
          </a:p>
          <a:p>
            <a:pPr lvl="2" eaLnBrk="1" fontAlgn="auto" hangingPunct="1">
              <a:lnSpc>
                <a:spcPct val="120000"/>
              </a:lnSpc>
              <a:spcAft>
                <a:spcPts val="0"/>
              </a:spcAft>
              <a:buFont typeface="Arial"/>
              <a:buChar char="•"/>
              <a:defRPr/>
            </a:pPr>
            <a:r>
              <a:rPr lang="en-US" dirty="0">
                <a:ea typeface="ＭＳ Ｐゴシック" charset="0"/>
              </a:rPr>
              <a:t>using 0.45:0.4:0.15 split for </a:t>
            </a:r>
            <a:r>
              <a:rPr lang="en-US" dirty="0" err="1">
                <a:ea typeface="ＭＳ Ｐゴシック" charset="0"/>
              </a:rPr>
              <a:t>hardware:power:network</a:t>
            </a:r>
            <a:r>
              <a:rPr lang="en-US" dirty="0">
                <a:ea typeface="ＭＳ Ｐゴシック" charset="0"/>
              </a:rPr>
              <a:t> and 3 year lifetime of hardware</a:t>
            </a:r>
          </a:p>
          <a:p>
            <a:pPr eaLnBrk="1" fontAlgn="auto" hangingPunct="1">
              <a:lnSpc>
                <a:spcPct val="120000"/>
              </a:lnSpc>
              <a:spcAft>
                <a:spcPts val="0"/>
              </a:spcAft>
              <a:buFont typeface="Arial"/>
              <a:buChar char="•"/>
              <a:defRPr/>
            </a:pPr>
            <a:endParaRPr lang="en-US" sz="2400" dirty="0">
              <a:ea typeface="ＭＳ Ｐゴシック" charset="0"/>
              <a:cs typeface="+mn-cs"/>
            </a:endParaRPr>
          </a:p>
          <a:p>
            <a:pPr eaLnBrk="1" fontAlgn="auto" hangingPunct="1">
              <a:lnSpc>
                <a:spcPct val="120000"/>
              </a:lnSpc>
              <a:spcAft>
                <a:spcPts val="0"/>
              </a:spcAft>
              <a:buFont typeface="Arial"/>
              <a:buChar char="•"/>
              <a:defRPr/>
            </a:pPr>
            <a:endParaRPr lang="en-US" dirty="0">
              <a:ea typeface="+mn-ea"/>
              <a:cs typeface="+mn-cs"/>
            </a:endParaRPr>
          </a:p>
        </p:txBody>
      </p:sp>
      <p:sp>
        <p:nvSpPr>
          <p:cNvPr id="80899" name="Slide Number Placeholder 1">
            <a:extLst>
              <a:ext uri="{FF2B5EF4-FFF2-40B4-BE49-F238E27FC236}">
                <a16:creationId xmlns:a16="http://schemas.microsoft.com/office/drawing/2014/main" id="{82816B12-8AEF-84DD-6234-B9A6F56236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B9E3DE2-3F42-4DA2-B985-DA755B73F4CB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32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 spd="slow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itle 1">
            <a:extLst>
              <a:ext uri="{FF2B5EF4-FFF2-40B4-BE49-F238E27FC236}">
                <a16:creationId xmlns:a16="http://schemas.microsoft.com/office/drawing/2014/main" id="{FFAC5ED2-3AFA-847F-58E9-4F9528E6B1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9550"/>
            <a:ext cx="9144000" cy="85725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latin typeface="Whitney-BlackSC" charset="0"/>
                <a:ea typeface="ＭＳ Ｐゴシック" charset="0"/>
              </a:rPr>
              <a:t>Single site Cloud: to Outsource or Own?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A33FEC-565F-5454-5CC2-5104E51D1D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endParaRPr lang="en-US" sz="4000" baseline="30000" dirty="0">
              <a:ea typeface="ＭＳ Ｐゴシック" charset="0"/>
              <a:cs typeface="+mn-cs"/>
            </a:endParaRP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US" sz="4000" baseline="30000" dirty="0">
                <a:ea typeface="ＭＳ Ｐゴシック" charset="0"/>
                <a:cs typeface="+mn-cs"/>
              </a:rPr>
              <a:t>Breakeven analysis: </a:t>
            </a:r>
            <a:r>
              <a:rPr lang="en-US" sz="4000" baseline="30000" dirty="0">
                <a:solidFill>
                  <a:schemeClr val="accent2"/>
                </a:solidFill>
                <a:ea typeface="ＭＳ Ｐゴシック" charset="0"/>
                <a:cs typeface="+mn-cs"/>
              </a:rPr>
              <a:t>more preferable to own if</a:t>
            </a:r>
            <a:r>
              <a:rPr lang="en-US" sz="4000" baseline="30000" dirty="0">
                <a:ea typeface="ＭＳ Ｐゴシック" charset="0"/>
                <a:cs typeface="+mn-cs"/>
              </a:rPr>
              <a:t>:</a:t>
            </a:r>
          </a:p>
          <a:p>
            <a:pPr lvl="1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en-US" sz="3200" baseline="30000" dirty="0">
                <a:ea typeface="ＭＳ Ｐゴシック" charset="0"/>
              </a:rPr>
              <a:t>- $349 K / </a:t>
            </a:r>
            <a:r>
              <a:rPr lang="en-US" sz="3200" i="1" baseline="30000" dirty="0">
                <a:ea typeface="ＭＳ Ｐゴシック" charset="0"/>
              </a:rPr>
              <a:t>M </a:t>
            </a:r>
            <a:r>
              <a:rPr lang="en-US" sz="3200" baseline="30000" dirty="0">
                <a:ea typeface="ＭＳ Ｐゴシック" charset="0"/>
              </a:rPr>
              <a:t>&lt; $62 K (storage)</a:t>
            </a:r>
          </a:p>
          <a:p>
            <a:pPr lvl="1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en-US" sz="3200" baseline="30000" dirty="0">
                <a:ea typeface="ＭＳ Ｐゴシック" charset="0"/>
              </a:rPr>
              <a:t>-</a:t>
            </a:r>
            <a:r>
              <a:rPr lang="en-US" sz="3200" dirty="0">
                <a:ea typeface="ＭＳ Ｐゴシック" charset="0"/>
              </a:rPr>
              <a:t> </a:t>
            </a:r>
            <a:r>
              <a:rPr lang="en-US" sz="3200" baseline="30000" dirty="0">
                <a:ea typeface="ＭＳ Ｐゴシック" charset="0"/>
              </a:rPr>
              <a:t>$ 1555 K / </a:t>
            </a:r>
            <a:r>
              <a:rPr lang="en-US" sz="3200" i="1" baseline="30000" dirty="0">
                <a:ea typeface="ＭＳ Ｐゴシック" charset="0"/>
              </a:rPr>
              <a:t>M </a:t>
            </a:r>
            <a:r>
              <a:rPr lang="en-US" sz="3200" baseline="30000" dirty="0">
                <a:ea typeface="ＭＳ Ｐゴシック" charset="0"/>
              </a:rPr>
              <a:t>+ 7.5 K &lt; $136 K (overall)</a:t>
            </a:r>
          </a:p>
          <a:p>
            <a:pPr lvl="1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en-US" sz="3200" i="1" baseline="30000" dirty="0">
                <a:ea typeface="ＭＳ Ｐゴシック" charset="0"/>
              </a:rPr>
              <a:t>Breakeven points</a:t>
            </a:r>
          </a:p>
          <a:p>
            <a:pPr lvl="1" eaLnBrk="1" fontAlgn="auto" hangingPunct="1">
              <a:spcAft>
                <a:spcPts val="0"/>
              </a:spcAft>
              <a:buFontTx/>
              <a:buChar char="-"/>
              <a:defRPr/>
            </a:pPr>
            <a:r>
              <a:rPr lang="en-US" sz="3200" i="1" baseline="30000" dirty="0">
                <a:ea typeface="ＭＳ Ｐゴシック" charset="0"/>
              </a:rPr>
              <a:t>M</a:t>
            </a:r>
            <a:r>
              <a:rPr lang="en-US" sz="3200" baseline="30000" dirty="0">
                <a:ea typeface="ＭＳ Ｐゴシック" charset="0"/>
              </a:rPr>
              <a:t> &gt; 5.55 months (storage)</a:t>
            </a:r>
          </a:p>
          <a:p>
            <a:pPr lvl="1" eaLnBrk="1" fontAlgn="auto" hangingPunct="1">
              <a:spcAft>
                <a:spcPts val="0"/>
              </a:spcAft>
              <a:buFontTx/>
              <a:buChar char="-"/>
              <a:defRPr/>
            </a:pPr>
            <a:r>
              <a:rPr lang="en-US" sz="3200" i="1" baseline="30000" dirty="0">
                <a:ea typeface="ＭＳ Ｐゴシック" charset="0"/>
              </a:rPr>
              <a:t>M</a:t>
            </a:r>
            <a:r>
              <a:rPr lang="en-US" sz="3200" baseline="30000" dirty="0">
                <a:ea typeface="ＭＳ Ｐゴシック" charset="0"/>
              </a:rPr>
              <a:t> &gt; 12 months (overall)</a:t>
            </a:r>
          </a:p>
          <a:p>
            <a:pPr lvl="1" eaLnBrk="1" fontAlgn="auto" hangingPunct="1">
              <a:spcAft>
                <a:spcPts val="0"/>
              </a:spcAft>
              <a:buFontTx/>
              <a:buChar char="-"/>
              <a:defRPr/>
            </a:pPr>
            <a:endParaRPr lang="en-US" sz="3200" baseline="30000" dirty="0">
              <a:ea typeface="ＭＳ Ｐゴシック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en-US" baseline="30000" dirty="0">
                <a:ea typeface="ＭＳ Ｐゴシック" charset="0"/>
                <a:cs typeface="+mn-cs"/>
              </a:rPr>
              <a:t>As a result	</a:t>
            </a:r>
          </a:p>
          <a:p>
            <a:pPr marL="914400" lvl="2" indent="0" eaLnBrk="1" fontAlgn="auto" hangingPunct="1">
              <a:spcAft>
                <a:spcPts val="0"/>
              </a:spcAft>
              <a:buNone/>
              <a:defRPr/>
            </a:pPr>
            <a:r>
              <a:rPr lang="en-US" sz="3200" baseline="30000" dirty="0">
                <a:solidFill>
                  <a:srgbClr val="FF0000"/>
                </a:solidFill>
                <a:ea typeface="ＭＳ Ｐゴシック" charset="0"/>
              </a:rPr>
              <a:t>Startups use clouds a lot</a:t>
            </a:r>
          </a:p>
          <a:p>
            <a:pPr lvl="1" eaLnBrk="1" fontAlgn="auto" hangingPunct="1">
              <a:spcAft>
                <a:spcPts val="0"/>
              </a:spcAft>
              <a:buFontTx/>
              <a:buChar char="-"/>
              <a:defRPr/>
            </a:pPr>
            <a:endParaRPr lang="en-US" sz="3200" baseline="30000" dirty="0">
              <a:ea typeface="ＭＳ Ｐゴシック" charset="0"/>
            </a:endParaRP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endParaRPr lang="en-US" sz="4000" baseline="30000" dirty="0">
              <a:ea typeface="ＭＳ Ｐゴシック" charset="0"/>
              <a:cs typeface="+mn-cs"/>
            </a:endParaRP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endParaRPr lang="en-US" dirty="0">
              <a:ea typeface="+mn-ea"/>
              <a:cs typeface="+mn-cs"/>
            </a:endParaRPr>
          </a:p>
        </p:txBody>
      </p:sp>
      <p:sp>
        <p:nvSpPr>
          <p:cNvPr id="81923" name="Slide Number Placeholder 1">
            <a:extLst>
              <a:ext uri="{FF2B5EF4-FFF2-40B4-BE49-F238E27FC236}">
                <a16:creationId xmlns:a16="http://schemas.microsoft.com/office/drawing/2014/main" id="{6CD6458A-1FE4-2F39-3D65-218067C034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F83A597-F6F5-4DC0-9C33-F68EB3E763CB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33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 spd="slow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698" name="Title 1">
            <a:extLst>
              <a:ext uri="{FF2B5EF4-FFF2-40B4-BE49-F238E27FC236}">
                <a16:creationId xmlns:a16="http://schemas.microsoft.com/office/drawing/2014/main" id="{3E32D737-416A-A55A-5E29-0B89E6C6CC0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49300" y="233363"/>
            <a:ext cx="8229600" cy="857250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dirty="0">
                <a:latin typeface="Whitney-BlackSC"/>
                <a:ea typeface="+mj-ea"/>
                <a:cs typeface="Whitney-BlackSC"/>
              </a:rPr>
              <a:t>Academic Clouds: </a:t>
            </a:r>
            <a:r>
              <a:rPr lang="en-US" sz="3200" dirty="0" err="1">
                <a:latin typeface="Whitney-BlackSC"/>
                <a:ea typeface="+mj-ea"/>
                <a:cs typeface="Whitney-BlackSC"/>
              </a:rPr>
              <a:t>Emulab</a:t>
            </a:r>
            <a:r>
              <a:rPr lang="en-US" sz="3200" dirty="0">
                <a:latin typeface="Whitney-BlackSC"/>
                <a:ea typeface="+mj-ea"/>
                <a:cs typeface="Whitney-BlackSC"/>
              </a:rPr>
              <a:t>/</a:t>
            </a:r>
            <a:r>
              <a:rPr lang="en-US" sz="3200" dirty="0" err="1">
                <a:latin typeface="Whitney-BlackSC"/>
                <a:ea typeface="+mj-ea"/>
                <a:cs typeface="Whitney-BlackSC"/>
              </a:rPr>
              <a:t>CloudLab</a:t>
            </a:r>
            <a:endParaRPr lang="en-US" sz="3200" dirty="0">
              <a:latin typeface="Whitney-BlackSC"/>
              <a:ea typeface="+mj-ea"/>
              <a:cs typeface="Whitney-BlackSC"/>
            </a:endParaRPr>
          </a:p>
        </p:txBody>
      </p:sp>
      <p:sp>
        <p:nvSpPr>
          <p:cNvPr id="82946" name="Content Placeholder 2">
            <a:extLst>
              <a:ext uri="{FF2B5EF4-FFF2-40B4-BE49-F238E27FC236}">
                <a16:creationId xmlns:a16="http://schemas.microsoft.com/office/drawing/2014/main" id="{A7E01FEF-A10E-52FF-A6FA-F4924A103BEE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33400" y="1428750"/>
            <a:ext cx="8229600" cy="3394075"/>
          </a:xfrm>
        </p:spPr>
        <p:txBody>
          <a:bodyPr/>
          <a:lstStyle/>
          <a:p>
            <a:pPr eaLnBrk="1" hangingPunct="1"/>
            <a:r>
              <a:rPr lang="en-US" altLang="en-US" sz="1800" dirty="0">
                <a:latin typeface="Times New Roman" panose="02020603050405020304" pitchFamily="18" charset="0"/>
              </a:rPr>
              <a:t>A community resource open to researchers in academia and industry. Very widely used by researchers everywhere today.</a:t>
            </a:r>
          </a:p>
          <a:p>
            <a:pPr eaLnBrk="1" hangingPunct="1"/>
            <a:r>
              <a:rPr lang="en-US" altLang="en-US" sz="1800" dirty="0">
                <a:latin typeface="Times New Roman" panose="02020603050405020304" pitchFamily="18" charset="0"/>
                <a:hlinkClick r:id="rId3"/>
              </a:rPr>
              <a:t>https://www.emulab.net/</a:t>
            </a:r>
            <a:endParaRPr lang="en-US" altLang="en-US" sz="1800" dirty="0">
              <a:latin typeface="Times New Roman" panose="02020603050405020304" pitchFamily="18" charset="0"/>
            </a:endParaRPr>
          </a:p>
          <a:p>
            <a:pPr eaLnBrk="1" hangingPunct="1"/>
            <a:r>
              <a:rPr lang="en-US" altLang="en-US" sz="1800" dirty="0">
                <a:latin typeface="Times New Roman" panose="02020603050405020304" pitchFamily="18" charset="0"/>
              </a:rPr>
              <a:t>A cluster, with currently ~500 servers</a:t>
            </a:r>
          </a:p>
          <a:p>
            <a:pPr eaLnBrk="1" hangingPunct="1"/>
            <a:r>
              <a:rPr lang="en-US" altLang="en-US" sz="1800" dirty="0">
                <a:latin typeface="Times New Roman" panose="02020603050405020304" pitchFamily="18" charset="0"/>
              </a:rPr>
              <a:t>Founded and owned by University of Utah (led by Late Prof. Jay </a:t>
            </a:r>
            <a:r>
              <a:rPr lang="en-US" altLang="en-US" sz="1800" dirty="0" err="1">
                <a:latin typeface="Times New Roman" panose="02020603050405020304" pitchFamily="18" charset="0"/>
              </a:rPr>
              <a:t>Lepreau</a:t>
            </a:r>
            <a:r>
              <a:rPr lang="en-US" altLang="en-US" sz="1800" dirty="0">
                <a:latin typeface="Times New Roman" panose="02020603050405020304" pitchFamily="18" charset="0"/>
              </a:rPr>
              <a:t>)</a:t>
            </a:r>
          </a:p>
          <a:p>
            <a:pPr marL="0" indent="0" eaLnBrk="1" hangingPunct="1">
              <a:buNone/>
            </a:pPr>
            <a:endParaRPr lang="en-US" altLang="en-US" sz="1800" dirty="0">
              <a:latin typeface="Times New Roman" panose="02020603050405020304" pitchFamily="18" charset="0"/>
            </a:endParaRPr>
          </a:p>
          <a:p>
            <a:pPr marL="0" indent="0" eaLnBrk="1" hangingPunct="1">
              <a:buNone/>
            </a:pPr>
            <a:r>
              <a:rPr lang="en-US" altLang="en-US" sz="1800" dirty="0">
                <a:latin typeface="Times New Roman" panose="02020603050405020304" pitchFamily="18" charset="0"/>
              </a:rPr>
              <a:t>Accessible to researchers with a qualifying grant</a:t>
            </a:r>
          </a:p>
          <a:p>
            <a:pPr eaLnBrk="1" hangingPunct="1"/>
            <a:r>
              <a:rPr lang="en-US" altLang="en-US" sz="1800" dirty="0">
                <a:latin typeface="Times New Roman" panose="02020603050405020304" pitchFamily="18" charset="0"/>
              </a:rPr>
              <a:t>Chameleon Cloud: https://www.chameleoncloud.org/</a:t>
            </a:r>
          </a:p>
          <a:p>
            <a:pPr marL="0" indent="0" eaLnBrk="1" hangingPunct="1">
              <a:buNone/>
            </a:pPr>
            <a:r>
              <a:rPr lang="en-US" altLang="en-US" sz="1800" dirty="0">
                <a:latin typeface="Times New Roman" panose="02020603050405020304" pitchFamily="18" charset="0"/>
              </a:rPr>
              <a:t>CloudLab: </a:t>
            </a:r>
            <a:r>
              <a:rPr lang="en-US" altLang="en-US" sz="1800" dirty="0">
                <a:latin typeface="Times New Roman" panose="02020603050405020304" pitchFamily="18" charset="0"/>
                <a:hlinkClick r:id="rId4"/>
              </a:rPr>
              <a:t>https://www.cloudlab.us/</a:t>
            </a:r>
            <a:endParaRPr lang="en-US" altLang="en-US" sz="1800" dirty="0">
              <a:latin typeface="Times New Roman" panose="02020603050405020304" pitchFamily="18" charset="0"/>
            </a:endParaRPr>
          </a:p>
          <a:p>
            <a:pPr eaLnBrk="1" hangingPunct="1"/>
            <a:r>
              <a:rPr lang="en-US" altLang="en-US" sz="1800" dirty="0">
                <a:latin typeface="Times New Roman" panose="02020603050405020304" pitchFamily="18" charset="0"/>
              </a:rPr>
              <a:t>Build your own cloud on their hardware</a:t>
            </a:r>
          </a:p>
          <a:p>
            <a:pPr eaLnBrk="1" hangingPunct="1"/>
            <a:endParaRPr lang="en-US" altLang="en-US" sz="1800" dirty="0">
              <a:latin typeface="Times New Roman" panose="02020603050405020304" pitchFamily="18" charset="0"/>
            </a:endParaRPr>
          </a:p>
        </p:txBody>
      </p:sp>
      <p:sp>
        <p:nvSpPr>
          <p:cNvPr id="82947" name="TextBox 6">
            <a:extLst>
              <a:ext uri="{FF2B5EF4-FFF2-40B4-BE49-F238E27FC236}">
                <a16:creationId xmlns:a16="http://schemas.microsoft.com/office/drawing/2014/main" id="{E1611BA2-1F4C-D66F-3A43-A2A251EB9B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4897437"/>
            <a:ext cx="20574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000" dirty="0">
                <a:latin typeface="Arial" panose="020B0604020202020204" pitchFamily="34" charset="0"/>
              </a:rPr>
              <a:t>All images © </a:t>
            </a:r>
            <a:r>
              <a:rPr lang="en-US" altLang="en-US" sz="1000" dirty="0" err="1">
                <a:latin typeface="Arial" panose="020B0604020202020204" pitchFamily="34" charset="0"/>
              </a:rPr>
              <a:t>Emulab</a:t>
            </a:r>
            <a:r>
              <a:rPr lang="en-US" altLang="en-US" sz="1000" dirty="0">
                <a:latin typeface="Arial" panose="020B0604020202020204" pitchFamily="34" charset="0"/>
              </a:rPr>
              <a:t> </a:t>
            </a:r>
          </a:p>
        </p:txBody>
      </p:sp>
      <p:pic>
        <p:nvPicPr>
          <p:cNvPr id="82948" name="Picture 4">
            <a:extLst>
              <a:ext uri="{FF2B5EF4-FFF2-40B4-BE49-F238E27FC236}">
                <a16:creationId xmlns:a16="http://schemas.microsoft.com/office/drawing/2014/main" id="{004CFFEF-DE9E-D173-BC48-C873568F5DB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133350"/>
            <a:ext cx="151130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949" name="Picture 5">
            <a:extLst>
              <a:ext uri="{FF2B5EF4-FFF2-40B4-BE49-F238E27FC236}">
                <a16:creationId xmlns:a16="http://schemas.microsoft.com/office/drawing/2014/main" id="{134C2156-98FA-C55A-0F5F-0228B742BF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638" y="0"/>
            <a:ext cx="1905001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950" name="Slide Number Placeholder 1">
            <a:extLst>
              <a:ext uri="{FF2B5EF4-FFF2-40B4-BE49-F238E27FC236}">
                <a16:creationId xmlns:a16="http://schemas.microsoft.com/office/drawing/2014/main" id="{7DBE9004-E3EA-833A-DBBC-02A92BB8CE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45C0D02-E2D7-46E2-8095-F3E9F66A11D6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34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9A78057-A1AD-CD4A-F45F-15DEE58681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970F9C-CDD9-43FE-8DC1-9091FD1CC4D6}" type="slidenum">
              <a:rPr lang="en-US" altLang="en-US" smtClean="0"/>
              <a:pPr>
                <a:defRPr/>
              </a:pPr>
              <a:t>35</a:t>
            </a:fld>
            <a:endParaRPr lang="en-US" alt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0367DAC-6B98-F39A-7ABC-B1DF5631CB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866" y="0"/>
            <a:ext cx="8798268" cy="5143500"/>
          </a:xfrm>
          <a:prstGeom prst="rect">
            <a:avLst/>
          </a:prstGeom>
        </p:spPr>
      </p:pic>
      <p:pic>
        <p:nvPicPr>
          <p:cNvPr id="6" name="Graphic 5" descr="Badge Tick1 with solid fill">
            <a:extLst>
              <a:ext uri="{FF2B5EF4-FFF2-40B4-BE49-F238E27FC236}">
                <a16:creationId xmlns:a16="http://schemas.microsoft.com/office/drawing/2014/main" id="{BF1B2A24-C607-BC16-4804-7DA1515C3D9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772400" y="287655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03318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37B6C73-234B-5FEB-2A1C-BC87B119F2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970F9C-CDD9-43FE-8DC1-9091FD1CC4D6}" type="slidenum">
              <a:rPr lang="en-US" altLang="en-US" smtClean="0"/>
              <a:pPr>
                <a:defRPr/>
              </a:pPr>
              <a:t>36</a:t>
            </a:fld>
            <a:endParaRPr lang="en-US" alt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FCFD8AA-BF6B-AC37-67A9-6BC3751B03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792" y="0"/>
            <a:ext cx="8914416" cy="5143500"/>
          </a:xfrm>
          <a:prstGeom prst="rect">
            <a:avLst/>
          </a:prstGeom>
        </p:spPr>
      </p:pic>
      <p:pic>
        <p:nvPicPr>
          <p:cNvPr id="7" name="Graphic 6" descr="Badge Tick1 with solid fill">
            <a:extLst>
              <a:ext uri="{FF2B5EF4-FFF2-40B4-BE49-F238E27FC236}">
                <a16:creationId xmlns:a16="http://schemas.microsoft.com/office/drawing/2014/main" id="{2875B381-6D7B-4C36-617A-F1C7301F235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785100" y="325755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340202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C706C8-7848-09DF-F6A5-C4FF6AA772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Cloud economics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62306E-FE4C-BC2A-0CC6-862E4B4F4F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Dictates system design</a:t>
            </a:r>
          </a:p>
          <a:p>
            <a:r>
              <a:rPr lang="en-US" dirty="0"/>
              <a:t>Solutions:</a:t>
            </a:r>
          </a:p>
          <a:p>
            <a:pPr lvl="1"/>
            <a:r>
              <a:rPr lang="en-US" dirty="0"/>
              <a:t>Batch multiple small writes to write to S3</a:t>
            </a:r>
          </a:p>
          <a:p>
            <a:pPr lvl="1"/>
            <a:r>
              <a:rPr lang="en-US" dirty="0"/>
              <a:t>Use S3 for fault tolerance instead of replicating at the application level</a:t>
            </a:r>
          </a:p>
          <a:p>
            <a:r>
              <a:rPr lang="en-US" dirty="0"/>
              <a:t>Leads to interesting designs…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3B61D0-6AAB-C142-BA68-6243BFD7A5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0FAF08-A83E-4737-80C4-9AA40B8828D8}" type="slidenum">
              <a:rPr lang="en-US" altLang="en-US" smtClean="0"/>
              <a:pPr>
                <a:defRPr/>
              </a:pPr>
              <a:t>37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3046893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8456C9-4442-2E85-877E-3EC7297F77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Title 1">
            <a:extLst>
              <a:ext uri="{FF2B5EF4-FFF2-40B4-BE49-F238E27FC236}">
                <a16:creationId xmlns:a16="http://schemas.microsoft.com/office/drawing/2014/main" id="{205F5A4B-1643-AD99-2C34-7E0C7955FF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5" y="-19050"/>
            <a:ext cx="8229600" cy="857250"/>
          </a:xfrm>
        </p:spPr>
        <p:txBody>
          <a:bodyPr/>
          <a:lstStyle/>
          <a:p>
            <a:r>
              <a:rPr lang="en-US" altLang="en-US" dirty="0">
                <a:latin typeface="Whitney-BlackSC" pitchFamily="1" charset="0"/>
              </a:rPr>
              <a:t>Announcements</a:t>
            </a:r>
          </a:p>
        </p:txBody>
      </p:sp>
      <p:sp>
        <p:nvSpPr>
          <p:cNvPr id="55298" name="Content Placeholder 2">
            <a:extLst>
              <a:ext uri="{FF2B5EF4-FFF2-40B4-BE49-F238E27FC236}">
                <a16:creationId xmlns:a16="http://schemas.microsoft.com/office/drawing/2014/main" id="{DB89AC08-D213-4CBA-831F-85578C1E41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704850"/>
            <a:ext cx="8534400" cy="339407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altLang="en-US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4 </a:t>
            </a:r>
            <a:r>
              <a:rPr lang="en-US" alt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cr</a:t>
            </a:r>
            <a:r>
              <a:rPr lang="en-US" altLang="en-US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only: MP Groups Form DUE </a:t>
            </a:r>
            <a:r>
              <a:rPr lang="en-US" altLang="en-US" sz="2000" dirty="0">
                <a:solidFill>
                  <a:srgbClr val="FF0000"/>
                </a:solidFill>
                <a:latin typeface="Times New Roman" panose="02020603050405020304" pitchFamily="18" charset="0"/>
              </a:rPr>
              <a:t>this week </a:t>
            </a:r>
            <a:r>
              <a:rPr lang="en-US" altLang="en-US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Mon Aug 31</a:t>
            </a:r>
            <a:r>
              <a:rPr lang="en-US" altLang="en-US" sz="2000" b="1" baseline="30000" dirty="0">
                <a:solidFill>
                  <a:srgbClr val="FF0000"/>
                </a:solidFill>
                <a:latin typeface="Times New Roman" panose="02020603050405020304" pitchFamily="18" charset="0"/>
              </a:rPr>
              <a:t>st</a:t>
            </a:r>
            <a:r>
              <a:rPr lang="en-US" altLang="en-US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000" dirty="0">
                <a:latin typeface="Times New Roman" panose="02020603050405020304" pitchFamily="18" charset="0"/>
              </a:rPr>
              <a:t>(see course webpage).</a:t>
            </a:r>
            <a:endParaRPr lang="en-US" altLang="en-US" sz="20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lvl="1">
              <a:lnSpc>
                <a:spcPct val="80000"/>
              </a:lnSpc>
            </a:pPr>
            <a:r>
              <a:rPr lang="en-US" altLang="en-US" sz="1600" b="1" dirty="0">
                <a:latin typeface="Times New Roman" panose="02020603050405020304" pitchFamily="18" charset="0"/>
              </a:rPr>
              <a:t>Hard deadline, as Engr-IT will create and assign VMs the day after!</a:t>
            </a:r>
          </a:p>
          <a:p>
            <a:pPr lvl="1">
              <a:lnSpc>
                <a:spcPct val="80000"/>
              </a:lnSpc>
            </a:pPr>
            <a:r>
              <a:rPr lang="en-US" altLang="en-US" sz="1600" b="1" dirty="0">
                <a:latin typeface="Times New Roman" panose="02020603050405020304" pitchFamily="18" charset="0"/>
              </a:rPr>
              <a:t>(Form does NOT automatically “enroll” you in 4cr section—you still have to do that yourself)</a:t>
            </a:r>
          </a:p>
          <a:p>
            <a:pPr>
              <a:lnSpc>
                <a:spcPct val="80000"/>
              </a:lnSpc>
            </a:pPr>
            <a:r>
              <a:rPr lang="en-US" altLang="en-US" sz="2000" dirty="0">
                <a:latin typeface="Times New Roman" panose="02020603050405020304" pitchFamily="18" charset="0"/>
              </a:rPr>
              <a:t>DO NOT </a:t>
            </a:r>
          </a:p>
          <a:p>
            <a:pPr lvl="1">
              <a:lnSpc>
                <a:spcPct val="80000"/>
              </a:lnSpc>
            </a:pPr>
            <a:r>
              <a:rPr lang="en-US" altLang="en-US" sz="1600" dirty="0">
                <a:latin typeface="Times New Roman" panose="02020603050405020304" pitchFamily="18" charset="0"/>
              </a:rPr>
              <a:t>Change MP groups unless your partner has dropped</a:t>
            </a:r>
          </a:p>
          <a:p>
            <a:pPr lvl="1">
              <a:lnSpc>
                <a:spcPct val="80000"/>
              </a:lnSpc>
            </a:pPr>
            <a:r>
              <a:rPr lang="en-US" altLang="en-US" sz="1600" dirty="0">
                <a:latin typeface="Times New Roman" panose="02020603050405020304" pitchFamily="18" charset="0"/>
              </a:rPr>
              <a:t>Leave your MP partner hanging: Both MP partners should contribute equally (we will ask!)</a:t>
            </a:r>
          </a:p>
          <a:p>
            <a:pPr>
              <a:lnSpc>
                <a:spcPct val="80000"/>
              </a:lnSpc>
            </a:pPr>
            <a:r>
              <a:rPr lang="en-US" altLang="en-US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All: Please fill out Student Survey (see course webpage).</a:t>
            </a:r>
          </a:p>
          <a:p>
            <a:pPr lvl="1">
              <a:lnSpc>
                <a:spcPct val="80000"/>
              </a:lnSpc>
            </a:pPr>
            <a:endParaRPr lang="en-US" altLang="en-US" sz="1600" dirty="0">
              <a:latin typeface="Times New Roman" panose="02020603050405020304" pitchFamily="18" charset="0"/>
            </a:endParaRPr>
          </a:p>
          <a:p>
            <a:pPr>
              <a:lnSpc>
                <a:spcPct val="80000"/>
              </a:lnSpc>
            </a:pPr>
            <a:r>
              <a:rPr lang="en-US" altLang="en-US" sz="2000" dirty="0">
                <a:latin typeface="Times New Roman" panose="02020603050405020304" pitchFamily="18" charset="0"/>
              </a:rPr>
              <a:t>MP1 due Sep 13</a:t>
            </a:r>
            <a:r>
              <a:rPr lang="en-US" altLang="en-US" sz="2000" baseline="30000" dirty="0">
                <a:latin typeface="Times New Roman" panose="02020603050405020304" pitchFamily="18" charset="0"/>
              </a:rPr>
              <a:t>th</a:t>
            </a:r>
            <a:endParaRPr lang="en-US" altLang="en-US" sz="2000" dirty="0">
              <a:latin typeface="Times New Roman" panose="02020603050405020304" pitchFamily="18" charset="0"/>
            </a:endParaRPr>
          </a:p>
          <a:p>
            <a:pPr lvl="1">
              <a:lnSpc>
                <a:spcPct val="80000"/>
              </a:lnSpc>
            </a:pPr>
            <a:r>
              <a:rPr lang="en-US" altLang="en-US" sz="1700" dirty="0">
                <a:latin typeface="Times New Roman" panose="02020603050405020304" pitchFamily="18" charset="0"/>
              </a:rPr>
              <a:t>VMs being distributed soon (watch Piazza)</a:t>
            </a:r>
          </a:p>
          <a:p>
            <a:pPr lvl="1">
              <a:lnSpc>
                <a:spcPct val="80000"/>
              </a:lnSpc>
            </a:pPr>
            <a:r>
              <a:rPr lang="en-US" altLang="en-US" sz="1700" dirty="0">
                <a:latin typeface="Times New Roman" panose="02020603050405020304" pitchFamily="18" charset="0"/>
              </a:rPr>
              <a:t>Demos will be Monday Sep 14</a:t>
            </a:r>
            <a:r>
              <a:rPr lang="en-US" altLang="en-US" sz="1700" baseline="30000" dirty="0">
                <a:latin typeface="Times New Roman" panose="02020603050405020304" pitchFamily="18" charset="0"/>
              </a:rPr>
              <a:t>th</a:t>
            </a:r>
            <a:r>
              <a:rPr lang="en-US" altLang="en-US" sz="1700" dirty="0">
                <a:latin typeface="Times New Roman" panose="02020603050405020304" pitchFamily="18" charset="0"/>
              </a:rPr>
              <a:t> (schedule and details will be posted soon on Piazza)</a:t>
            </a:r>
          </a:p>
          <a:p>
            <a:pPr>
              <a:lnSpc>
                <a:spcPct val="80000"/>
              </a:lnSpc>
            </a:pPr>
            <a:endParaRPr lang="en-US" altLang="en-US" sz="2000" dirty="0">
              <a:latin typeface="Times New Roman" panose="02020603050405020304" pitchFamily="18" charset="0"/>
            </a:endParaRPr>
          </a:p>
          <a:p>
            <a:pPr>
              <a:lnSpc>
                <a:spcPct val="80000"/>
              </a:lnSpc>
            </a:pPr>
            <a:r>
              <a:rPr lang="en-US" altLang="en-US" sz="2000" dirty="0">
                <a:latin typeface="Times New Roman" panose="02020603050405020304" pitchFamily="18" charset="0"/>
              </a:rPr>
              <a:t>HW1 out today due Sep 20</a:t>
            </a:r>
            <a:r>
              <a:rPr lang="en-US" altLang="en-US" sz="2000" baseline="30000" dirty="0">
                <a:latin typeface="Times New Roman" panose="02020603050405020304" pitchFamily="18" charset="0"/>
              </a:rPr>
              <a:t>th: </a:t>
            </a:r>
            <a:r>
              <a:rPr lang="en-US" altLang="en-US" sz="2000" dirty="0">
                <a:latin typeface="Times New Roman" panose="02020603050405020304" pitchFamily="18" charset="0"/>
              </a:rPr>
              <a:t>Solve problems right after lecture covers topic! </a:t>
            </a:r>
          </a:p>
          <a:p>
            <a:pPr>
              <a:lnSpc>
                <a:spcPct val="80000"/>
              </a:lnSpc>
            </a:pPr>
            <a:r>
              <a:rPr lang="en-US" altLang="en-US" sz="2000" b="1" dirty="0">
                <a:latin typeface="Times New Roman" panose="02020603050405020304" pitchFamily="18" charset="0"/>
              </a:rPr>
              <a:t>Check Piazza often! It’s where all the announcements are at!</a:t>
            </a:r>
          </a:p>
          <a:p>
            <a:pPr>
              <a:lnSpc>
                <a:spcPct val="80000"/>
              </a:lnSpc>
            </a:pPr>
            <a:endParaRPr lang="en-US" altLang="en-US" sz="2000" dirty="0">
              <a:latin typeface="Times New Roman" panose="02020603050405020304" pitchFamily="18" charset="0"/>
            </a:endParaRPr>
          </a:p>
          <a:p>
            <a:pPr>
              <a:lnSpc>
                <a:spcPct val="80000"/>
              </a:lnSpc>
            </a:pPr>
            <a:endParaRPr lang="en-US" altLang="en-US" sz="2000" dirty="0">
              <a:latin typeface="Times New Roman" panose="02020603050405020304" pitchFamily="18" charset="0"/>
            </a:endParaRPr>
          </a:p>
          <a:p>
            <a:pPr>
              <a:lnSpc>
                <a:spcPct val="80000"/>
              </a:lnSpc>
            </a:pPr>
            <a:endParaRPr lang="en-US" altLang="en-US" sz="2000" dirty="0">
              <a:latin typeface="Times New Roman" panose="02020603050405020304" pitchFamily="18" charset="0"/>
            </a:endParaRPr>
          </a:p>
          <a:p>
            <a:pPr>
              <a:lnSpc>
                <a:spcPct val="80000"/>
              </a:lnSpc>
            </a:pPr>
            <a:endParaRPr lang="en-US" altLang="en-US" sz="2000" dirty="0">
              <a:latin typeface="Times New Roman" panose="02020603050405020304" pitchFamily="18" charset="0"/>
            </a:endParaRPr>
          </a:p>
        </p:txBody>
      </p:sp>
      <p:sp>
        <p:nvSpPr>
          <p:cNvPr id="55299" name="Slide Number Placeholder 1">
            <a:extLst>
              <a:ext uri="{FF2B5EF4-FFF2-40B4-BE49-F238E27FC236}">
                <a16:creationId xmlns:a16="http://schemas.microsoft.com/office/drawing/2014/main" id="{5EF4E416-E902-5D10-7122-85544A46C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7924800" y="4618038"/>
            <a:ext cx="762000" cy="2746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091CAEE0-7477-4C88-8BD8-016A9CD4B48A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38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9342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>
            <a:extLst>
              <a:ext uri="{FF2B5EF4-FFF2-40B4-BE49-F238E27FC236}">
                <a16:creationId xmlns:a16="http://schemas.microsoft.com/office/drawing/2014/main" id="{7602692B-C071-231E-8E06-8EECC7941F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>
                <a:latin typeface="Whitney-BlackSC" pitchFamily="1" charset="0"/>
              </a:rPr>
              <a:t>World’s Largest Datacenter?</a:t>
            </a:r>
          </a:p>
        </p:txBody>
      </p:sp>
      <p:sp>
        <p:nvSpPr>
          <p:cNvPr id="23554" name="Content Placeholder 2">
            <a:extLst>
              <a:ext uri="{FF2B5EF4-FFF2-40B4-BE49-F238E27FC236}">
                <a16:creationId xmlns:a16="http://schemas.microsoft.com/office/drawing/2014/main" id="{4E566084-D6B9-4D9B-1DFC-049418761E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625475"/>
            <a:ext cx="8229600" cy="3394075"/>
          </a:xfrm>
        </p:spPr>
        <p:txBody>
          <a:bodyPr/>
          <a:lstStyle/>
          <a:p>
            <a:pPr eaLnBrk="1" hangingPunct="1">
              <a:lnSpc>
                <a:spcPct val="120000"/>
              </a:lnSpc>
            </a:pPr>
            <a:endParaRPr lang="en-US" altLang="en-US" sz="2000" dirty="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120000"/>
              </a:lnSpc>
            </a:pPr>
            <a:endParaRPr lang="en-US" altLang="en-US" sz="2000" dirty="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120000"/>
              </a:lnSpc>
            </a:pPr>
            <a:r>
              <a:rPr lang="en-US" altLang="en-US" sz="2000" dirty="0">
                <a:latin typeface="Times New Roman" panose="02020603050405020304" pitchFamily="18" charset="0"/>
              </a:rPr>
              <a:t>(2018-2025) China Telecom. 10.7 Million sq. ft.</a:t>
            </a:r>
          </a:p>
          <a:p>
            <a:pPr eaLnBrk="1" hangingPunct="1">
              <a:lnSpc>
                <a:spcPct val="120000"/>
              </a:lnSpc>
            </a:pPr>
            <a:r>
              <a:rPr lang="en-US" altLang="en-US" sz="2000" dirty="0">
                <a:latin typeface="Times New Roman" panose="02020603050405020304" pitchFamily="18" charset="0"/>
              </a:rPr>
              <a:t>(2017) “The Citadel” Nevada. 7.2 Million sq. ft.</a:t>
            </a:r>
          </a:p>
          <a:p>
            <a:pPr eaLnBrk="1" hangingPunct="1">
              <a:lnSpc>
                <a:spcPct val="120000"/>
              </a:lnSpc>
            </a:pPr>
            <a:r>
              <a:rPr lang="en-US" altLang="en-US" sz="2000" dirty="0">
                <a:latin typeface="Times New Roman" panose="02020603050405020304" pitchFamily="18" charset="0"/>
              </a:rPr>
              <a:t>(2015) In Chicago!</a:t>
            </a:r>
          </a:p>
          <a:p>
            <a:pPr lvl="1" eaLnBrk="1" hangingPunct="1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altLang="en-US" sz="1800" dirty="0">
                <a:latin typeface="Times New Roman" panose="02020603050405020304" pitchFamily="18" charset="0"/>
              </a:rPr>
              <a:t>350 East Cermak, Chicago, 1.1 MILLION sq. ft.</a:t>
            </a:r>
          </a:p>
          <a:p>
            <a:pPr lvl="1" eaLnBrk="1" hangingPunct="1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altLang="en-US" sz="1800" dirty="0">
                <a:latin typeface="Times New Roman" panose="02020603050405020304" pitchFamily="18" charset="0"/>
              </a:rPr>
              <a:t>Shared by many different “carriers”</a:t>
            </a:r>
          </a:p>
          <a:p>
            <a:pPr lvl="1" eaLnBrk="1" hangingPunct="1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altLang="en-US" sz="1800" dirty="0">
                <a:latin typeface="Times New Roman" panose="02020603050405020304" pitchFamily="18" charset="0"/>
              </a:rPr>
              <a:t>Critical to Chicago Mercantile Exchange</a:t>
            </a:r>
          </a:p>
          <a:p>
            <a:pPr eaLnBrk="1" hangingPunct="1">
              <a:lnSpc>
                <a:spcPct val="120000"/>
              </a:lnSpc>
            </a:pPr>
            <a:r>
              <a:rPr lang="en-US" altLang="en-US" sz="2000" dirty="0">
                <a:latin typeface="Times New Roman" panose="02020603050405020304" pitchFamily="18" charset="0"/>
              </a:rPr>
              <a:t>See: </a:t>
            </a:r>
          </a:p>
          <a:p>
            <a:pPr lvl="1" eaLnBrk="1" hangingPunct="1">
              <a:lnSpc>
                <a:spcPct val="120000"/>
              </a:lnSpc>
            </a:pPr>
            <a:r>
              <a:rPr lang="en-US" altLang="en-US" sz="1200" dirty="0">
                <a:latin typeface="Times New Roman" panose="02020603050405020304" pitchFamily="18" charset="0"/>
                <a:hlinkClick r:id="rId3"/>
              </a:rPr>
              <a:t>https://datacentremagazine.com/top10/top-10-biggest-data-centres</a:t>
            </a:r>
            <a:endParaRPr lang="en-US" altLang="en-US" sz="1200" dirty="0">
              <a:latin typeface="Times New Roman" panose="02020603050405020304" pitchFamily="18" charset="0"/>
            </a:endParaRPr>
          </a:p>
        </p:txBody>
      </p:sp>
      <p:sp>
        <p:nvSpPr>
          <p:cNvPr id="23555" name="Slide Number Placeholder 1">
            <a:extLst>
              <a:ext uri="{FF2B5EF4-FFF2-40B4-BE49-F238E27FC236}">
                <a16:creationId xmlns:a16="http://schemas.microsoft.com/office/drawing/2014/main" id="{B29B4A7A-1BF3-FA02-87FA-87EE3514B0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A30D9FE-196D-4604-8424-E296427DC2E9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4</a:t>
            </a:fld>
            <a:endParaRPr lang="en-US" altLang="en-US" sz="1200" dirty="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itle 1">
            <a:extLst>
              <a:ext uri="{FF2B5EF4-FFF2-40B4-BE49-F238E27FC236}">
                <a16:creationId xmlns:a16="http://schemas.microsoft.com/office/drawing/2014/main" id="{927A8059-829C-F51C-8B13-34D08DA9F6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latin typeface="Whitney-BlackSC" pitchFamily="1" charset="0"/>
              </a:rPr>
              <a:t>(There was and is) The Hype!</a:t>
            </a:r>
          </a:p>
        </p:txBody>
      </p:sp>
      <p:sp>
        <p:nvSpPr>
          <p:cNvPr id="26626" name="Content Placeholder 2">
            <a:extLst>
              <a:ext uri="{FF2B5EF4-FFF2-40B4-BE49-F238E27FC236}">
                <a16:creationId xmlns:a16="http://schemas.microsoft.com/office/drawing/2014/main" id="{27D8BA81-343A-C350-5DF1-B12645025E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567113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en-US" sz="2800" dirty="0">
                <a:latin typeface="Times New Roman" panose="02020603050405020304" pitchFamily="18" charset="0"/>
              </a:rPr>
              <a:t>Forrester in 2010 – Cloud computing will go from </a:t>
            </a:r>
            <a:r>
              <a:rPr lang="en-US" altLang="en-US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$40.7 billion </a:t>
            </a:r>
            <a:r>
              <a:rPr lang="en-US" altLang="en-US" sz="2800" dirty="0">
                <a:latin typeface="Times New Roman" panose="02020603050405020304" pitchFamily="18" charset="0"/>
              </a:rPr>
              <a:t>in 2010 to </a:t>
            </a:r>
            <a:r>
              <a:rPr lang="en-US" altLang="en-US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$241 billion </a:t>
            </a:r>
            <a:r>
              <a:rPr lang="en-US" altLang="en-US" sz="2800" dirty="0">
                <a:latin typeface="Times New Roman" panose="02020603050405020304" pitchFamily="18" charset="0"/>
              </a:rPr>
              <a:t>in 2020.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Today </a:t>
            </a:r>
            <a:r>
              <a:rPr lang="en-US" altLang="en-US" sz="2800" baseline="30000" dirty="0">
                <a:solidFill>
                  <a:srgbClr val="FF0000"/>
                </a:solidFill>
                <a:latin typeface="Times New Roman" panose="02020603050405020304" pitchFamily="18" charset="0"/>
              </a:rPr>
              <a:t>[1]</a:t>
            </a:r>
          </a:p>
          <a:p>
            <a:pPr lvl="1"/>
            <a:r>
              <a:rPr lang="en-US" sz="2000" dirty="0"/>
              <a:t>Market size (2025): USD 943.6 Billion</a:t>
            </a:r>
          </a:p>
          <a:p>
            <a:pPr lvl="1"/>
            <a:r>
              <a:rPr lang="en-US" sz="2000" dirty="0"/>
              <a:t>Estimated (2026): USD 1.1 Trillion</a:t>
            </a:r>
          </a:p>
          <a:p>
            <a:pPr lvl="1"/>
            <a:r>
              <a:rPr lang="en-US" sz="2000" dirty="0"/>
              <a:t>CAGR (2026-2033): 16.0%</a:t>
            </a:r>
          </a:p>
          <a:p>
            <a:pPr lvl="1"/>
            <a:r>
              <a:rPr lang="en-US" sz="2000" dirty="0"/>
              <a:t>Projected (2033): USD 3.34 Trillion</a:t>
            </a:r>
          </a:p>
          <a:p>
            <a:pPr lvl="1"/>
            <a:endParaRPr lang="en-US" sz="2000" dirty="0"/>
          </a:p>
          <a:p>
            <a:pPr eaLnBrk="1" hangingPunct="1">
              <a:lnSpc>
                <a:spcPct val="80000"/>
              </a:lnSpc>
            </a:pPr>
            <a:r>
              <a:rPr lang="en-US" altLang="en-US" sz="2400" dirty="0">
                <a:latin typeface="Times New Roman" panose="02020603050405020304" pitchFamily="18" charset="0"/>
              </a:rPr>
              <a:t>Companies and even Federal/state governments use cloud</a:t>
            </a:r>
            <a:endParaRPr lang="en-US" altLang="en-US" sz="2400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eaLnBrk="1" hangingPunct="1">
              <a:lnSpc>
                <a:spcPct val="80000"/>
              </a:lnSpc>
            </a:pPr>
            <a:endParaRPr lang="en-US" altLang="en-US" sz="3000" dirty="0">
              <a:latin typeface="Times New Roman" panose="02020603050405020304" pitchFamily="18" charset="0"/>
            </a:endParaRPr>
          </a:p>
        </p:txBody>
      </p:sp>
      <p:sp>
        <p:nvSpPr>
          <p:cNvPr id="26627" name="Slide Number Placeholder 1">
            <a:extLst>
              <a:ext uri="{FF2B5EF4-FFF2-40B4-BE49-F238E27FC236}">
                <a16:creationId xmlns:a16="http://schemas.microsoft.com/office/drawing/2014/main" id="{8C506ADD-38A8-F577-6CB0-1D1DEAAB79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A86DB2E3-5614-45A1-98C6-81081DA4D25E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5</a:t>
            </a:fld>
            <a:endParaRPr lang="en-US" altLang="en-US" sz="1200" dirty="0">
              <a:solidFill>
                <a:srgbClr val="898989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1384115-0933-C032-5C56-3CFF77061A10}"/>
              </a:ext>
            </a:extLst>
          </p:cNvPr>
          <p:cNvSpPr txBox="1"/>
          <p:nvPr/>
        </p:nvSpPr>
        <p:spPr>
          <a:xfrm>
            <a:off x="0" y="4804946"/>
            <a:ext cx="4572000" cy="3139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eaLnBrk="1" hangingPunct="1">
              <a:lnSpc>
                <a:spcPct val="80000"/>
              </a:lnSpc>
              <a:buNone/>
            </a:pPr>
            <a:r>
              <a:rPr lang="en-US" altLang="en-US" sz="1800" dirty="0">
                <a:latin typeface="Times New Roman" panose="02020603050405020304" pitchFamily="18" charset="0"/>
              </a:rPr>
              <a:t>[1] Source: Grand View Research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6" grpId="0" uiExpand="1" build="p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itle 1">
            <a:extLst>
              <a:ext uri="{FF2B5EF4-FFF2-40B4-BE49-F238E27FC236}">
                <a16:creationId xmlns:a16="http://schemas.microsoft.com/office/drawing/2014/main" id="{0909BDF7-EF7C-552D-D65A-E426F7CFFC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latin typeface="Whitney-BlackSC" pitchFamily="1" charset="0"/>
              </a:rPr>
              <a:t>Many Cloud Providers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A638A3-06EF-E367-287D-A237A27822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736975"/>
          </a:xfrm>
        </p:spPr>
        <p:txBody>
          <a:bodyPr rtlCol="0"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US" dirty="0">
                <a:ea typeface="+mn-ea"/>
                <a:cs typeface="Times New Roman"/>
              </a:rPr>
              <a:t>AWS: Amazon Web Services (28%)</a:t>
            </a: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US" dirty="0">
                <a:ea typeface="+mn-ea"/>
                <a:cs typeface="Times New Roman"/>
              </a:rPr>
              <a:t>Microsoft Azure (20%)</a:t>
            </a: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US" dirty="0">
                <a:ea typeface="+mn-ea"/>
                <a:cs typeface="Times New Roman"/>
              </a:rPr>
              <a:t>Google Cloud (15%)</a:t>
            </a: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US" dirty="0"/>
              <a:t>Alibaba, Oracle, IBM, Tencent Cloud etc.</a:t>
            </a:r>
            <a:endParaRPr lang="en-US" dirty="0">
              <a:ea typeface="+mn-ea"/>
              <a:cs typeface="Times New Roman"/>
            </a:endParaRP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US" dirty="0">
                <a:ea typeface="+mn-ea"/>
                <a:cs typeface="Times New Roman"/>
              </a:rPr>
              <a:t>And many </a:t>
            </a:r>
            <a:r>
              <a:rPr lang="en-US" dirty="0" err="1">
                <a:ea typeface="+mn-ea"/>
                <a:cs typeface="Times New Roman"/>
              </a:rPr>
              <a:t>many</a:t>
            </a:r>
            <a:r>
              <a:rPr lang="en-US" dirty="0">
                <a:ea typeface="+mn-ea"/>
                <a:cs typeface="Times New Roman"/>
              </a:rPr>
              <a:t> more!</a:t>
            </a: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US" dirty="0">
                <a:cs typeface="Times New Roman"/>
              </a:rPr>
              <a:t>Edge computing</a:t>
            </a:r>
            <a:endParaRPr lang="en-US" dirty="0">
              <a:ea typeface="+mn-ea"/>
              <a:cs typeface="Times New Roman"/>
            </a:endParaRP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US" dirty="0">
                <a:ea typeface="+mn-ea"/>
                <a:cs typeface="Times New Roman"/>
              </a:rPr>
              <a:t>Neo clouds</a:t>
            </a:r>
          </a:p>
        </p:txBody>
      </p:sp>
      <p:sp>
        <p:nvSpPr>
          <p:cNvPr id="28675" name="Slide Number Placeholder 1">
            <a:extLst>
              <a:ext uri="{FF2B5EF4-FFF2-40B4-BE49-F238E27FC236}">
                <a16:creationId xmlns:a16="http://schemas.microsoft.com/office/drawing/2014/main" id="{0E684D70-430A-4E83-A500-5C44DF7849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53F9235-789B-4E5E-A4B8-D8BF8D1837E9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6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D97A3D-4D64-E7FD-8E90-4F418C42C7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Title 1">
            <a:extLst>
              <a:ext uri="{FF2B5EF4-FFF2-40B4-BE49-F238E27FC236}">
                <a16:creationId xmlns:a16="http://schemas.microsoft.com/office/drawing/2014/main" id="{A566E726-63D7-B78F-FEE3-C96CFB8140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latin typeface="Whitney-BlackSC" pitchFamily="1" charset="0"/>
              </a:rPr>
              <a:t>Two Categories of Clouds</a:t>
            </a:r>
          </a:p>
        </p:txBody>
      </p:sp>
      <p:sp>
        <p:nvSpPr>
          <p:cNvPr id="30722" name="Content Placeholder 2">
            <a:extLst>
              <a:ext uri="{FF2B5EF4-FFF2-40B4-BE49-F238E27FC236}">
                <a16:creationId xmlns:a16="http://schemas.microsoft.com/office/drawing/2014/main" id="{AB980B28-10EB-DEE3-E19B-477BBA6D31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0150"/>
            <a:ext cx="8610600" cy="384175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en-US" sz="2100" dirty="0">
                <a:latin typeface="Times New Roman" panose="02020603050405020304" pitchFamily="18" charset="0"/>
              </a:rPr>
              <a:t>Can be either a (</a:t>
            </a:r>
            <a:r>
              <a:rPr lang="en-US" altLang="en-US" sz="2100" dirty="0" err="1">
                <a:latin typeface="Times New Roman" panose="02020603050405020304" pitchFamily="18" charset="0"/>
              </a:rPr>
              <a:t>i</a:t>
            </a:r>
            <a:r>
              <a:rPr lang="en-US" altLang="en-US" sz="2100" dirty="0">
                <a:latin typeface="Times New Roman" panose="02020603050405020304" pitchFamily="18" charset="0"/>
              </a:rPr>
              <a:t>) public cloud, or (ii) private cloud</a:t>
            </a:r>
          </a:p>
          <a:p>
            <a:pPr marL="0" indent="0" eaLnBrk="1" hangingPunct="1">
              <a:lnSpc>
                <a:spcPct val="80000"/>
              </a:lnSpc>
              <a:buNone/>
            </a:pPr>
            <a:endParaRPr lang="en-US" altLang="en-US" sz="2100" dirty="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altLang="en-US" sz="2100" dirty="0">
                <a:latin typeface="Times New Roman" panose="02020603050405020304" pitchFamily="18" charset="0"/>
              </a:rPr>
              <a:t>Private clouds are accessible only to company employees</a:t>
            </a:r>
          </a:p>
          <a:p>
            <a:pPr eaLnBrk="1" hangingPunct="1">
              <a:lnSpc>
                <a:spcPct val="80000"/>
              </a:lnSpc>
            </a:pPr>
            <a:endParaRPr lang="en-US" altLang="en-US" sz="2100" dirty="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altLang="en-US" sz="2100" dirty="0">
                <a:latin typeface="Times New Roman" panose="02020603050405020304" pitchFamily="18" charset="0"/>
              </a:rPr>
              <a:t>Public clouds provide service to any paying customer:</a:t>
            </a:r>
          </a:p>
          <a:p>
            <a:pPr eaLnBrk="1" hangingPunct="1">
              <a:lnSpc>
                <a:spcPct val="80000"/>
              </a:lnSpc>
            </a:pPr>
            <a:endParaRPr lang="en-US" altLang="en-US" sz="2100" dirty="0">
              <a:latin typeface="Times New Roman" panose="02020603050405020304" pitchFamily="18" charset="0"/>
            </a:endParaRPr>
          </a:p>
          <a:p>
            <a:pPr lvl="1" eaLnBrk="1" hangingPunct="1">
              <a:lnSpc>
                <a:spcPct val="80000"/>
              </a:lnSpc>
            </a:pPr>
            <a:r>
              <a:rPr lang="en-US" altLang="en-US" sz="1700" dirty="0">
                <a:latin typeface="Times New Roman" panose="02020603050405020304" pitchFamily="18" charset="0"/>
              </a:rPr>
              <a:t>Amazon S3 (Simple Storage Service): store arbitrary datasets, pay per GB-month stored</a:t>
            </a:r>
          </a:p>
          <a:p>
            <a:pPr lvl="2" eaLnBrk="1" hangingPunct="1">
              <a:lnSpc>
                <a:spcPct val="100000"/>
              </a:lnSpc>
            </a:pPr>
            <a:r>
              <a:rPr lang="en-US" altLang="en-US" sz="1300" dirty="0">
                <a:latin typeface="Times New Roman" panose="02020603050405020304" pitchFamily="18" charset="0"/>
              </a:rPr>
              <a:t>Recently: </a:t>
            </a:r>
            <a:r>
              <a:rPr lang="en-US" sz="1400" dirty="0"/>
              <a:t>S3 Standard ≈ </a:t>
            </a:r>
            <a:r>
              <a:rPr lang="en-US" sz="1400" b="1" dirty="0"/>
              <a:t>2.3¢ per GB-month</a:t>
            </a:r>
            <a:r>
              <a:rPr lang="en-US" sz="1400" dirty="0"/>
              <a:t>; cheaper storage tiers available</a:t>
            </a:r>
          </a:p>
          <a:p>
            <a:pPr lvl="2" eaLnBrk="1" hangingPunct="1">
              <a:lnSpc>
                <a:spcPct val="100000"/>
              </a:lnSpc>
            </a:pPr>
            <a:endParaRPr lang="en-US" altLang="en-US" sz="1300" b="1" dirty="0">
              <a:latin typeface="Times New Roman" panose="02020603050405020304" pitchFamily="18" charset="0"/>
            </a:endParaRPr>
          </a:p>
          <a:p>
            <a:pPr lvl="1" eaLnBrk="1" hangingPunct="1">
              <a:lnSpc>
                <a:spcPct val="80000"/>
              </a:lnSpc>
            </a:pPr>
            <a:r>
              <a:rPr lang="en-US" altLang="en-US" sz="1700" dirty="0">
                <a:latin typeface="Times New Roman" panose="02020603050405020304" pitchFamily="18" charset="0"/>
              </a:rPr>
              <a:t>Amazon EC2 (Elastic Compute Cloud): upload and run arbitrary OS images</a:t>
            </a:r>
          </a:p>
          <a:p>
            <a:pPr lvl="2" eaLnBrk="1" hangingPunct="1">
              <a:lnSpc>
                <a:spcPct val="100000"/>
              </a:lnSpc>
            </a:pPr>
            <a:r>
              <a:rPr lang="en-US" sz="1400" dirty="0"/>
              <a:t>from inexpensive CPU VMs to large </a:t>
            </a:r>
            <a:r>
              <a:rPr lang="en-US" sz="1400" b="1" dirty="0"/>
              <a:t>GPU/AI instances</a:t>
            </a:r>
            <a:r>
              <a:rPr lang="en-US" sz="1400" dirty="0"/>
              <a:t>; </a:t>
            </a:r>
          </a:p>
          <a:p>
            <a:pPr lvl="2" eaLnBrk="1" hangingPunct="1">
              <a:lnSpc>
                <a:spcPct val="100000"/>
              </a:lnSpc>
            </a:pPr>
            <a:r>
              <a:rPr lang="en-US" sz="1400" dirty="0"/>
              <a:t>pay per hour, with on-demand, spot, and committed-use options</a:t>
            </a:r>
            <a:endParaRPr lang="en-US" sz="1300" dirty="0">
              <a:latin typeface="Times New Roman" panose="02020603050405020304" pitchFamily="18" charset="0"/>
            </a:endParaRPr>
          </a:p>
        </p:txBody>
      </p:sp>
      <p:sp>
        <p:nvSpPr>
          <p:cNvPr id="30723" name="Slide Number Placeholder 1">
            <a:extLst>
              <a:ext uri="{FF2B5EF4-FFF2-40B4-BE49-F238E27FC236}">
                <a16:creationId xmlns:a16="http://schemas.microsoft.com/office/drawing/2014/main" id="{47B29999-C8D6-A4E9-09AA-D0644B9982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B462E2E-CBCF-47FE-9931-CA5BD9EEC2D4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7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723357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2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171958-F6BC-B512-AB94-3E42380BD7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A1F524-9B27-4D4C-A6DE-86C36DD25E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8D0B7E-F251-3229-1BF3-993A28E0F5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0FAF08-A83E-4737-80C4-9AA40B8828D8}" type="slidenum">
              <a:rPr lang="en-US" altLang="en-US" smtClean="0"/>
              <a:pPr>
                <a:defRPr/>
              </a:pPr>
              <a:t>8</a:t>
            </a:fld>
            <a:endParaRPr lang="en-US" alt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274B556-8405-7754-2F8C-A72C4DE19D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006103" cy="5143500"/>
          </a:xfrm>
          <a:prstGeom prst="rect">
            <a:avLst/>
          </a:prstGeom>
        </p:spPr>
      </p:pic>
      <p:pic>
        <p:nvPicPr>
          <p:cNvPr id="8" name="Graphic 7" descr="Badge Tick1 with solid fill">
            <a:extLst>
              <a:ext uri="{FF2B5EF4-FFF2-40B4-BE49-F238E27FC236}">
                <a16:creationId xmlns:a16="http://schemas.microsoft.com/office/drawing/2014/main" id="{747EBB8E-C16E-B877-2E50-D36AE065E78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010400" y="318135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54607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Title 1">
            <a:extLst>
              <a:ext uri="{FF2B5EF4-FFF2-40B4-BE49-F238E27FC236}">
                <a16:creationId xmlns:a16="http://schemas.microsoft.com/office/drawing/2014/main" id="{4280A35D-9FD1-2A2A-BEB3-4B44061C09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latin typeface="Whitney-BlackSC" pitchFamily="1" charset="0"/>
              </a:rPr>
              <a:t>Two Categories of Clouds</a:t>
            </a:r>
          </a:p>
        </p:txBody>
      </p:sp>
      <p:sp>
        <p:nvSpPr>
          <p:cNvPr id="30722" name="Content Placeholder 2">
            <a:extLst>
              <a:ext uri="{FF2B5EF4-FFF2-40B4-BE49-F238E27FC236}">
                <a16:creationId xmlns:a16="http://schemas.microsoft.com/office/drawing/2014/main" id="{2DC5012C-FFB6-213F-4664-53FC65C51B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0150"/>
            <a:ext cx="8610600" cy="384175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en-US" sz="2100" dirty="0">
                <a:latin typeface="Times New Roman" panose="02020603050405020304" pitchFamily="18" charset="0"/>
              </a:rPr>
              <a:t>Can be either a (</a:t>
            </a:r>
            <a:r>
              <a:rPr lang="en-US" altLang="en-US" sz="2100" dirty="0" err="1">
                <a:latin typeface="Times New Roman" panose="02020603050405020304" pitchFamily="18" charset="0"/>
              </a:rPr>
              <a:t>i</a:t>
            </a:r>
            <a:r>
              <a:rPr lang="en-US" altLang="en-US" sz="2100" dirty="0">
                <a:latin typeface="Times New Roman" panose="02020603050405020304" pitchFamily="18" charset="0"/>
              </a:rPr>
              <a:t>) public cloud, or (ii) private cloud</a:t>
            </a:r>
          </a:p>
          <a:p>
            <a:pPr marL="0" indent="0" eaLnBrk="1" hangingPunct="1">
              <a:lnSpc>
                <a:spcPct val="80000"/>
              </a:lnSpc>
              <a:buNone/>
            </a:pPr>
            <a:endParaRPr lang="en-US" altLang="en-US" sz="2100" dirty="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altLang="en-US" sz="2100" dirty="0">
                <a:latin typeface="Times New Roman" panose="02020603050405020304" pitchFamily="18" charset="0"/>
              </a:rPr>
              <a:t>Private clouds are accessible only to company employees</a:t>
            </a:r>
          </a:p>
          <a:p>
            <a:pPr eaLnBrk="1" hangingPunct="1">
              <a:lnSpc>
                <a:spcPct val="80000"/>
              </a:lnSpc>
            </a:pPr>
            <a:endParaRPr lang="en-US" altLang="en-US" sz="2100" dirty="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altLang="en-US" sz="2100" dirty="0">
                <a:latin typeface="Times New Roman" panose="02020603050405020304" pitchFamily="18" charset="0"/>
              </a:rPr>
              <a:t>Public clouds provide service to any paying customer: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1700" dirty="0">
                <a:latin typeface="Times New Roman" panose="02020603050405020304" pitchFamily="18" charset="0"/>
              </a:rPr>
              <a:t>Amazon S3 (Simple Storage Service): store arbitrary datasets, pay per GB-month stored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1700" dirty="0">
                <a:latin typeface="Times New Roman" panose="02020603050405020304" pitchFamily="18" charset="0"/>
              </a:rPr>
              <a:t>Amazon EC2 (Elastic Compute Cloud): upload and run arbitrary OS images</a:t>
            </a:r>
          </a:p>
          <a:p>
            <a:pPr lvl="2" eaLnBrk="1" hangingPunct="1">
              <a:lnSpc>
                <a:spcPct val="100000"/>
              </a:lnSpc>
            </a:pPr>
            <a:r>
              <a:rPr lang="en-US" sz="1800" b="1" dirty="0"/>
              <a:t>$0.005/hour</a:t>
            </a:r>
            <a:r>
              <a:rPr lang="en-US" sz="1800" dirty="0"/>
              <a:t> for a t3.nano (2 vCPU, 0.5 GiB RAM) –</a:t>
            </a:r>
          </a:p>
          <a:p>
            <a:pPr marL="914400" lvl="2" indent="0" eaLnBrk="1" hangingPunct="1">
              <a:lnSpc>
                <a:spcPct val="100000"/>
              </a:lnSpc>
              <a:buNone/>
            </a:pPr>
            <a:r>
              <a:rPr lang="en-US" altLang="en-US" sz="1800" b="1" dirty="0">
                <a:latin typeface="Times New Roman" panose="02020603050405020304" pitchFamily="18" charset="0"/>
              </a:rPr>
              <a:t>     </a:t>
            </a:r>
            <a:r>
              <a:rPr lang="de-DE" altLang="en-US" sz="1800" b="1" dirty="0">
                <a:latin typeface="Times New Roman" panose="02020603050405020304" pitchFamily="18" charset="0"/>
              </a:rPr>
              <a:t>$761.904/hour </a:t>
            </a:r>
            <a:r>
              <a:rPr lang="de-DE" altLang="en-US" sz="1800" dirty="0">
                <a:latin typeface="Times New Roman" panose="02020603050405020304" pitchFamily="18" charset="0"/>
              </a:rPr>
              <a:t>for an ultra server (u-p6e) with 72 B200 GPUs.</a:t>
            </a:r>
          </a:p>
          <a:p>
            <a:pPr marL="914400" lvl="2" indent="0" eaLnBrk="1" hangingPunct="1">
              <a:lnSpc>
                <a:spcPct val="100000"/>
              </a:lnSpc>
              <a:buNone/>
            </a:pPr>
            <a:endParaRPr lang="de-DE" altLang="en-US" sz="1400" dirty="0">
              <a:latin typeface="Times New Roman" panose="02020603050405020304" pitchFamily="18" charset="0"/>
            </a:endParaRPr>
          </a:p>
          <a:p>
            <a:pPr marL="914400" lvl="2" indent="0" eaLnBrk="1" hangingPunct="1">
              <a:lnSpc>
                <a:spcPct val="100000"/>
              </a:lnSpc>
              <a:buNone/>
            </a:pPr>
            <a:endParaRPr lang="en-US" altLang="en-US" sz="1400" dirty="0">
              <a:latin typeface="Times New Roman" panose="02020603050405020304" pitchFamily="18" charset="0"/>
            </a:endParaRPr>
          </a:p>
          <a:p>
            <a:pPr lvl="1" eaLnBrk="1" hangingPunct="1">
              <a:lnSpc>
                <a:spcPct val="80000"/>
              </a:lnSpc>
            </a:pPr>
            <a:r>
              <a:rPr lang="en-US" altLang="en-US" sz="1700" dirty="0">
                <a:latin typeface="Times New Roman" panose="02020603050405020304" pitchFamily="18" charset="0"/>
              </a:rPr>
              <a:t>Other clouds: similar pricing ranges as above</a:t>
            </a:r>
          </a:p>
        </p:txBody>
      </p:sp>
      <p:sp>
        <p:nvSpPr>
          <p:cNvPr id="30723" name="Slide Number Placeholder 1">
            <a:extLst>
              <a:ext uri="{FF2B5EF4-FFF2-40B4-BE49-F238E27FC236}">
                <a16:creationId xmlns:a16="http://schemas.microsoft.com/office/drawing/2014/main" id="{EBE3596B-DD34-EBE3-EB45-5B4CC9AD91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B462E2E-CBCF-47FE-9931-CA5BD9EEC2D4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9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 spd="slow"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CADLY_PRESENTATION_ID" val="73196339-d897-4cd9-ab53-787619f81992"/>
  <p:tag name="HAS_ACADLY_METADATA_ON_BACKEN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5928</TotalTime>
  <Words>2697</Words>
  <Application>Microsoft Office PowerPoint</Application>
  <PresentationFormat>On-screen Show (16:9)</PresentationFormat>
  <Paragraphs>415</Paragraphs>
  <Slides>38</Slides>
  <Notes>30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7" baseType="lpstr">
      <vt:lpstr>ＭＳ Ｐゴシック</vt:lpstr>
      <vt:lpstr>Arial</vt:lpstr>
      <vt:lpstr>Calibri</vt:lpstr>
      <vt:lpstr>Helv</vt:lpstr>
      <vt:lpstr>Helvetica</vt:lpstr>
      <vt:lpstr>Times New Roman</vt:lpstr>
      <vt:lpstr>Whitney-BlackSC</vt:lpstr>
      <vt:lpstr>Wingdings</vt:lpstr>
      <vt:lpstr>Office Theme</vt:lpstr>
      <vt:lpstr>PowerPoint Presentation</vt:lpstr>
      <vt:lpstr>What tools will we use? (2)</vt:lpstr>
      <vt:lpstr>PowerPoint Presentation</vt:lpstr>
      <vt:lpstr>World’s Largest Datacenter?</vt:lpstr>
      <vt:lpstr>(There was and is) The Hype!</vt:lpstr>
      <vt:lpstr>Many Cloud Providers</vt:lpstr>
      <vt:lpstr>Two Categories of Clouds</vt:lpstr>
      <vt:lpstr>PowerPoint Presentation</vt:lpstr>
      <vt:lpstr>Two Categories of Clouds</vt:lpstr>
      <vt:lpstr>Customers Save Time and $$$</vt:lpstr>
      <vt:lpstr>But what exactly IS a cloud?</vt:lpstr>
      <vt:lpstr>What is a Cloud?</vt:lpstr>
      <vt:lpstr>What is a Cloud?</vt:lpstr>
      <vt:lpstr>A Sample Cloud Topology</vt:lpstr>
      <vt:lpstr>What is a Cloud?</vt:lpstr>
      <vt:lpstr>What is a Cloud? (2)</vt:lpstr>
      <vt:lpstr>“A Cloudy History of Time”</vt:lpstr>
      <vt:lpstr>Trends: Technology</vt:lpstr>
      <vt:lpstr>Trends: Users</vt:lpstr>
      <vt:lpstr>Four Features New in Today’s Clouds</vt:lpstr>
      <vt:lpstr>Announcements</vt:lpstr>
      <vt:lpstr>I. Massive Scale</vt:lpstr>
      <vt:lpstr>Servers</vt:lpstr>
      <vt:lpstr>Cooling </vt:lpstr>
      <vt:lpstr>Power </vt:lpstr>
      <vt:lpstr>What does a datacenter look like from inside?</vt:lpstr>
      <vt:lpstr>II. On-demand access: *aaS Classification</vt:lpstr>
      <vt:lpstr>II. On-demand access: *aaS Classification</vt:lpstr>
      <vt:lpstr>III. Data-intensive Computing</vt:lpstr>
      <vt:lpstr>IV. New Cloud Programming Paradigms</vt:lpstr>
      <vt:lpstr>Two Categories of Clouds</vt:lpstr>
      <vt:lpstr>Single site Cloud: to Outsource or Own? </vt:lpstr>
      <vt:lpstr>Single site Cloud: to Outsource or Own? </vt:lpstr>
      <vt:lpstr>Academic Clouds: Emulab/CloudLab</vt:lpstr>
      <vt:lpstr>PowerPoint Presentation</vt:lpstr>
      <vt:lpstr>PowerPoint Presentation</vt:lpstr>
      <vt:lpstr>Cloud economics</vt:lpstr>
      <vt:lpstr>Announcements</vt:lpstr>
    </vt:vector>
  </TitlesOfParts>
  <Company>CUCS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Indranil</dc:creator>
  <cp:lastModifiedBy>Aishwarya Ganesan</cp:lastModifiedBy>
  <cp:revision>1298</cp:revision>
  <dcterms:created xsi:type="dcterms:W3CDTF">2011-01-15T17:00:17Z</dcterms:created>
  <dcterms:modified xsi:type="dcterms:W3CDTF">2026-08-28T01:06:03Z</dcterms:modified>
</cp:coreProperties>
</file>