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3" r:id="rId2"/>
  </p:sldMasterIdLst>
  <p:notesMasterIdLst>
    <p:notesMasterId r:id="rId61"/>
  </p:notesMasterIdLst>
  <p:sldIdLst>
    <p:sldId id="398" r:id="rId3"/>
    <p:sldId id="399" r:id="rId4"/>
    <p:sldId id="257" r:id="rId5"/>
    <p:sldId id="279" r:id="rId6"/>
    <p:sldId id="280" r:id="rId7"/>
    <p:sldId id="282" r:id="rId8"/>
    <p:sldId id="285" r:id="rId9"/>
    <p:sldId id="284" r:id="rId10"/>
    <p:sldId id="288" r:id="rId11"/>
    <p:sldId id="290" r:id="rId12"/>
    <p:sldId id="292" r:id="rId13"/>
    <p:sldId id="293" r:id="rId14"/>
    <p:sldId id="294" r:id="rId15"/>
    <p:sldId id="404" r:id="rId16"/>
    <p:sldId id="291" r:id="rId17"/>
    <p:sldId id="295" r:id="rId18"/>
    <p:sldId id="296" r:id="rId19"/>
    <p:sldId id="298" r:id="rId20"/>
    <p:sldId id="299" r:id="rId21"/>
    <p:sldId id="300" r:id="rId22"/>
    <p:sldId id="297" r:id="rId23"/>
    <p:sldId id="301" r:id="rId24"/>
    <p:sldId id="400" r:id="rId25"/>
    <p:sldId id="302" r:id="rId26"/>
    <p:sldId id="401" r:id="rId27"/>
    <p:sldId id="303" r:id="rId28"/>
    <p:sldId id="305" r:id="rId29"/>
    <p:sldId id="307" r:id="rId30"/>
    <p:sldId id="306" r:id="rId31"/>
    <p:sldId id="308" r:id="rId32"/>
    <p:sldId id="309" r:id="rId33"/>
    <p:sldId id="311" r:id="rId34"/>
    <p:sldId id="312" r:id="rId35"/>
    <p:sldId id="313" r:id="rId36"/>
    <p:sldId id="314" r:id="rId37"/>
    <p:sldId id="315" r:id="rId38"/>
    <p:sldId id="316" r:id="rId39"/>
    <p:sldId id="317" r:id="rId40"/>
    <p:sldId id="310" r:id="rId41"/>
    <p:sldId id="336" r:id="rId42"/>
    <p:sldId id="318" r:id="rId43"/>
    <p:sldId id="402" r:id="rId44"/>
    <p:sldId id="319" r:id="rId45"/>
    <p:sldId id="321" r:id="rId46"/>
    <p:sldId id="322" r:id="rId47"/>
    <p:sldId id="323" r:id="rId48"/>
    <p:sldId id="324" r:id="rId49"/>
    <p:sldId id="335" r:id="rId50"/>
    <p:sldId id="325" r:id="rId51"/>
    <p:sldId id="326" r:id="rId52"/>
    <p:sldId id="327" r:id="rId53"/>
    <p:sldId id="328" r:id="rId54"/>
    <p:sldId id="333" r:id="rId55"/>
    <p:sldId id="332" r:id="rId56"/>
    <p:sldId id="329" r:id="rId57"/>
    <p:sldId id="330" r:id="rId58"/>
    <p:sldId id="331" r:id="rId59"/>
    <p:sldId id="403" r:id="rId60"/>
  </p:sldIdLst>
  <p:sldSz cx="12984163" cy="7315200"/>
  <p:notesSz cx="6858000" cy="9144000"/>
  <p:defaultTextStyle>
    <a:defPPr>
      <a:defRPr lang="en-US"/>
    </a:defPPr>
    <a:lvl1pPr marL="0" algn="l" defTabSz="1298925" rtl="0" eaLnBrk="1" latinLnBrk="0" hangingPunct="1">
      <a:defRPr sz="2600" kern="1200">
        <a:solidFill>
          <a:schemeClr val="tx1"/>
        </a:solidFill>
        <a:latin typeface="+mn-lt"/>
        <a:ea typeface="+mn-ea"/>
        <a:cs typeface="+mn-cs"/>
      </a:defRPr>
    </a:lvl1pPr>
    <a:lvl2pPr marL="649463" algn="l" defTabSz="1298925" rtl="0" eaLnBrk="1" latinLnBrk="0" hangingPunct="1">
      <a:defRPr sz="2600" kern="1200">
        <a:solidFill>
          <a:schemeClr val="tx1"/>
        </a:solidFill>
        <a:latin typeface="+mn-lt"/>
        <a:ea typeface="+mn-ea"/>
        <a:cs typeface="+mn-cs"/>
      </a:defRPr>
    </a:lvl2pPr>
    <a:lvl3pPr marL="1298925" algn="l" defTabSz="1298925" rtl="0" eaLnBrk="1" latinLnBrk="0" hangingPunct="1">
      <a:defRPr sz="2600" kern="1200">
        <a:solidFill>
          <a:schemeClr val="tx1"/>
        </a:solidFill>
        <a:latin typeface="+mn-lt"/>
        <a:ea typeface="+mn-ea"/>
        <a:cs typeface="+mn-cs"/>
      </a:defRPr>
    </a:lvl3pPr>
    <a:lvl4pPr marL="1948389" algn="l" defTabSz="1298925" rtl="0" eaLnBrk="1" latinLnBrk="0" hangingPunct="1">
      <a:defRPr sz="2600" kern="1200">
        <a:solidFill>
          <a:schemeClr val="tx1"/>
        </a:solidFill>
        <a:latin typeface="+mn-lt"/>
        <a:ea typeface="+mn-ea"/>
        <a:cs typeface="+mn-cs"/>
      </a:defRPr>
    </a:lvl4pPr>
    <a:lvl5pPr marL="2597852" algn="l" defTabSz="1298925" rtl="0" eaLnBrk="1" latinLnBrk="0" hangingPunct="1">
      <a:defRPr sz="2600" kern="1200">
        <a:solidFill>
          <a:schemeClr val="tx1"/>
        </a:solidFill>
        <a:latin typeface="+mn-lt"/>
        <a:ea typeface="+mn-ea"/>
        <a:cs typeface="+mn-cs"/>
      </a:defRPr>
    </a:lvl5pPr>
    <a:lvl6pPr marL="3247315" algn="l" defTabSz="1298925" rtl="0" eaLnBrk="1" latinLnBrk="0" hangingPunct="1">
      <a:defRPr sz="2600" kern="1200">
        <a:solidFill>
          <a:schemeClr val="tx1"/>
        </a:solidFill>
        <a:latin typeface="+mn-lt"/>
        <a:ea typeface="+mn-ea"/>
        <a:cs typeface="+mn-cs"/>
      </a:defRPr>
    </a:lvl6pPr>
    <a:lvl7pPr marL="3896777" algn="l" defTabSz="1298925" rtl="0" eaLnBrk="1" latinLnBrk="0" hangingPunct="1">
      <a:defRPr sz="2600" kern="1200">
        <a:solidFill>
          <a:schemeClr val="tx1"/>
        </a:solidFill>
        <a:latin typeface="+mn-lt"/>
        <a:ea typeface="+mn-ea"/>
        <a:cs typeface="+mn-cs"/>
      </a:defRPr>
    </a:lvl7pPr>
    <a:lvl8pPr marL="4546240" algn="l" defTabSz="1298925" rtl="0" eaLnBrk="1" latinLnBrk="0" hangingPunct="1">
      <a:defRPr sz="2600" kern="1200">
        <a:solidFill>
          <a:schemeClr val="tx1"/>
        </a:solidFill>
        <a:latin typeface="+mn-lt"/>
        <a:ea typeface="+mn-ea"/>
        <a:cs typeface="+mn-cs"/>
      </a:defRPr>
    </a:lvl8pPr>
    <a:lvl9pPr marL="5195704" algn="l" defTabSz="1298925"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04">
          <p15:clr>
            <a:srgbClr val="A4A3A4"/>
          </p15:clr>
        </p15:guide>
        <p15:guide id="2" pos="409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7" autoAdjust="0"/>
    <p:restoredTop sz="84242"/>
  </p:normalViewPr>
  <p:slideViewPr>
    <p:cSldViewPr>
      <p:cViewPr varScale="1">
        <p:scale>
          <a:sx n="88" d="100"/>
          <a:sy n="88" d="100"/>
        </p:scale>
        <p:origin x="1280" y="176"/>
      </p:cViewPr>
      <p:guideLst>
        <p:guide orient="horz" pos="2304"/>
        <p:guide pos="409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1F443E-0F79-A241-AF3A-49CA404541F0}" type="datetimeFigureOut">
              <a:rPr lang="en-US" smtClean="0"/>
              <a:t>10/30/26</a:t>
            </a:fld>
            <a:endParaRPr lang="en-US"/>
          </a:p>
        </p:txBody>
      </p:sp>
      <p:sp>
        <p:nvSpPr>
          <p:cNvPr id="4" name="Slide Image Placeholder 3"/>
          <p:cNvSpPr>
            <a:spLocks noGrp="1" noRot="1" noChangeAspect="1"/>
          </p:cNvSpPr>
          <p:nvPr>
            <p:ph type="sldImg" idx="2"/>
          </p:nvPr>
        </p:nvSpPr>
        <p:spPr>
          <a:xfrm>
            <a:off x="385763" y="685800"/>
            <a:ext cx="60864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9C5403-D6CF-9147-BC21-EBC85D004347}" type="slidenum">
              <a:rPr lang="en-US" smtClean="0"/>
              <a:t>‹#›</a:t>
            </a:fld>
            <a:endParaRPr lang="en-US"/>
          </a:p>
        </p:txBody>
      </p:sp>
    </p:spTree>
    <p:extLst>
      <p:ext uri="{BB962C8B-B14F-4D97-AF65-F5344CB8AC3E}">
        <p14:creationId xmlns:p14="http://schemas.microsoft.com/office/powerpoint/2010/main" val="3709448215"/>
      </p:ext>
    </p:extLst>
  </p:cSld>
  <p:clrMap bg1="lt1" tx1="dk1" bg2="lt2" tx2="dk2" accent1="accent1" accent2="accent2" accent3="accent3" accent4="accent4" accent5="accent5" accent6="accent6" hlink="hlink" folHlink="folHlink"/>
  <p:notesStyle>
    <a:lvl1pPr marL="0" algn="l" defTabSz="649463" rtl="0" eaLnBrk="1" latinLnBrk="0" hangingPunct="1">
      <a:defRPr sz="1700" kern="1200">
        <a:solidFill>
          <a:schemeClr val="tx1"/>
        </a:solidFill>
        <a:latin typeface="+mn-lt"/>
        <a:ea typeface="+mn-ea"/>
        <a:cs typeface="+mn-cs"/>
      </a:defRPr>
    </a:lvl1pPr>
    <a:lvl2pPr marL="649463" algn="l" defTabSz="649463" rtl="0" eaLnBrk="1" latinLnBrk="0" hangingPunct="1">
      <a:defRPr sz="1700" kern="1200">
        <a:solidFill>
          <a:schemeClr val="tx1"/>
        </a:solidFill>
        <a:latin typeface="+mn-lt"/>
        <a:ea typeface="+mn-ea"/>
        <a:cs typeface="+mn-cs"/>
      </a:defRPr>
    </a:lvl2pPr>
    <a:lvl3pPr marL="1298925" algn="l" defTabSz="649463" rtl="0" eaLnBrk="1" latinLnBrk="0" hangingPunct="1">
      <a:defRPr sz="1700" kern="1200">
        <a:solidFill>
          <a:schemeClr val="tx1"/>
        </a:solidFill>
        <a:latin typeface="+mn-lt"/>
        <a:ea typeface="+mn-ea"/>
        <a:cs typeface="+mn-cs"/>
      </a:defRPr>
    </a:lvl3pPr>
    <a:lvl4pPr marL="1948389" algn="l" defTabSz="649463" rtl="0" eaLnBrk="1" latinLnBrk="0" hangingPunct="1">
      <a:defRPr sz="1700" kern="1200">
        <a:solidFill>
          <a:schemeClr val="tx1"/>
        </a:solidFill>
        <a:latin typeface="+mn-lt"/>
        <a:ea typeface="+mn-ea"/>
        <a:cs typeface="+mn-cs"/>
      </a:defRPr>
    </a:lvl4pPr>
    <a:lvl5pPr marL="2597852" algn="l" defTabSz="649463" rtl="0" eaLnBrk="1" latinLnBrk="0" hangingPunct="1">
      <a:defRPr sz="1700" kern="1200">
        <a:solidFill>
          <a:schemeClr val="tx1"/>
        </a:solidFill>
        <a:latin typeface="+mn-lt"/>
        <a:ea typeface="+mn-ea"/>
        <a:cs typeface="+mn-cs"/>
      </a:defRPr>
    </a:lvl5pPr>
    <a:lvl6pPr marL="3247315" algn="l" defTabSz="649463" rtl="0" eaLnBrk="1" latinLnBrk="0" hangingPunct="1">
      <a:defRPr sz="1700" kern="1200">
        <a:solidFill>
          <a:schemeClr val="tx1"/>
        </a:solidFill>
        <a:latin typeface="+mn-lt"/>
        <a:ea typeface="+mn-ea"/>
        <a:cs typeface="+mn-cs"/>
      </a:defRPr>
    </a:lvl6pPr>
    <a:lvl7pPr marL="3896777" algn="l" defTabSz="649463" rtl="0" eaLnBrk="1" latinLnBrk="0" hangingPunct="1">
      <a:defRPr sz="1700" kern="1200">
        <a:solidFill>
          <a:schemeClr val="tx1"/>
        </a:solidFill>
        <a:latin typeface="+mn-lt"/>
        <a:ea typeface="+mn-ea"/>
        <a:cs typeface="+mn-cs"/>
      </a:defRPr>
    </a:lvl7pPr>
    <a:lvl8pPr marL="4546240" algn="l" defTabSz="649463" rtl="0" eaLnBrk="1" latinLnBrk="0" hangingPunct="1">
      <a:defRPr sz="1700" kern="1200">
        <a:solidFill>
          <a:schemeClr val="tx1"/>
        </a:solidFill>
        <a:latin typeface="+mn-lt"/>
        <a:ea typeface="+mn-ea"/>
        <a:cs typeface="+mn-cs"/>
      </a:defRPr>
    </a:lvl8pPr>
    <a:lvl9pPr marL="5195704" algn="l" defTabSz="649463"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spect="1" noChangeArrowheads="1" noTextEdit="1"/>
          </p:cNvSpPr>
          <p:nvPr>
            <p:ph type="sldImg"/>
          </p:nvPr>
        </p:nvSpPr>
        <p:spPr>
          <a:xfrm>
            <a:off x="387350" y="685800"/>
            <a:ext cx="6084888" cy="3429000"/>
          </a:xfrm>
          <a:ln/>
        </p:spPr>
      </p:sp>
      <p:sp>
        <p:nvSpPr>
          <p:cNvPr id="16386"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6F490-358B-136F-9140-139AF8A96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0EC45-BB21-885D-1D62-F8699288558C}"/>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1308932F-0118-1C5C-756E-0DBBF596F7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664D2F-3961-0C93-6FA1-BD4E63622EE4}"/>
              </a:ext>
            </a:extLst>
          </p:cNvPr>
          <p:cNvSpPr>
            <a:spLocks noGrp="1"/>
          </p:cNvSpPr>
          <p:nvPr>
            <p:ph type="sldNum" sz="quarter" idx="10"/>
          </p:nvPr>
        </p:nvSpPr>
        <p:spPr/>
        <p:txBody>
          <a:bodyPr/>
          <a:lstStyle/>
          <a:p>
            <a:fld id="{699C5403-D6CF-9147-BC21-EBC85D004347}" type="slidenum">
              <a:rPr lang="en-US" smtClean="0"/>
              <a:t>2</a:t>
            </a:fld>
            <a:endParaRPr lang="en-US"/>
          </a:p>
        </p:txBody>
      </p:sp>
    </p:spTree>
    <p:extLst>
      <p:ext uri="{BB962C8B-B14F-4D97-AF65-F5344CB8AC3E}">
        <p14:creationId xmlns:p14="http://schemas.microsoft.com/office/powerpoint/2010/main" val="2979341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Apologize for our dated example: we use mobile Apps now! </a:t>
            </a:r>
          </a:p>
        </p:txBody>
      </p:sp>
      <p:sp>
        <p:nvSpPr>
          <p:cNvPr id="4" name="Slide Number Placeholder 3"/>
          <p:cNvSpPr>
            <a:spLocks noGrp="1"/>
          </p:cNvSpPr>
          <p:nvPr>
            <p:ph type="sldNum" sz="quarter" idx="10"/>
          </p:nvPr>
        </p:nvSpPr>
        <p:spPr/>
        <p:txBody>
          <a:bodyPr/>
          <a:lstStyle/>
          <a:p>
            <a:fld id="{699C5403-D6CF-9147-BC21-EBC85D004347}" type="slidenum">
              <a:rPr lang="en-US" smtClean="0"/>
              <a:t>3</a:t>
            </a:fld>
            <a:endParaRPr lang="en-US"/>
          </a:p>
        </p:txBody>
      </p:sp>
    </p:spTree>
    <p:extLst>
      <p:ext uri="{BB962C8B-B14F-4D97-AF65-F5344CB8AC3E}">
        <p14:creationId xmlns:p14="http://schemas.microsoft.com/office/powerpoint/2010/main" val="2638486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4</a:t>
            </a:fld>
            <a:endParaRPr lang="en-US"/>
          </a:p>
        </p:txBody>
      </p:sp>
    </p:spTree>
    <p:extLst>
      <p:ext uri="{BB962C8B-B14F-4D97-AF65-F5344CB8AC3E}">
        <p14:creationId xmlns:p14="http://schemas.microsoft.com/office/powerpoint/2010/main" val="371247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5</a:t>
            </a:fld>
            <a:endParaRPr lang="en-US"/>
          </a:p>
        </p:txBody>
      </p:sp>
    </p:spTree>
    <p:extLst>
      <p:ext uri="{BB962C8B-B14F-4D97-AF65-F5344CB8AC3E}">
        <p14:creationId xmlns:p14="http://schemas.microsoft.com/office/powerpoint/2010/main" val="2889916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6</a:t>
            </a:fld>
            <a:endParaRPr lang="en-US"/>
          </a:p>
        </p:txBody>
      </p:sp>
    </p:spTree>
    <p:extLst>
      <p:ext uri="{BB962C8B-B14F-4D97-AF65-F5344CB8AC3E}">
        <p14:creationId xmlns:p14="http://schemas.microsoft.com/office/powerpoint/2010/main" val="3000697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5"/>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6498">
              <a:defRPr sz="1300">
                <a:solidFill>
                  <a:schemeClr val="accent2"/>
                </a:solidFill>
                <a:latin typeface="Helvetica" charset="0"/>
                <a:ea typeface="ＭＳ Ｐゴシック" charset="0"/>
                <a:cs typeface="ＭＳ Ｐゴシック" charset="0"/>
              </a:defRPr>
            </a:lvl1pPr>
            <a:lvl2pPr marL="702756" indent="-270291" defTabSz="926498">
              <a:defRPr sz="1300">
                <a:solidFill>
                  <a:schemeClr val="accent2"/>
                </a:solidFill>
                <a:latin typeface="Helvetica" charset="0"/>
                <a:ea typeface="ＭＳ Ｐゴシック" charset="0"/>
              </a:defRPr>
            </a:lvl2pPr>
            <a:lvl3pPr marL="1081164" indent="-216233" defTabSz="926498">
              <a:defRPr sz="1300">
                <a:solidFill>
                  <a:schemeClr val="accent2"/>
                </a:solidFill>
                <a:latin typeface="Helvetica" charset="0"/>
                <a:ea typeface="ＭＳ Ｐゴシック" charset="0"/>
              </a:defRPr>
            </a:lvl3pPr>
            <a:lvl4pPr marL="1513629" indent="-216233" defTabSz="926498">
              <a:defRPr sz="1300">
                <a:solidFill>
                  <a:schemeClr val="accent2"/>
                </a:solidFill>
                <a:latin typeface="Helvetica" charset="0"/>
                <a:ea typeface="ＭＳ Ｐゴシック" charset="0"/>
              </a:defRPr>
            </a:lvl4pPr>
            <a:lvl5pPr marL="1946095" indent="-216233" defTabSz="926498">
              <a:defRPr sz="1300">
                <a:solidFill>
                  <a:schemeClr val="accent2"/>
                </a:solidFill>
                <a:latin typeface="Helvetica" charset="0"/>
                <a:ea typeface="ＭＳ Ｐゴシック" charset="0"/>
              </a:defRPr>
            </a:lvl5pPr>
            <a:lvl6pPr marL="2378560" indent="-216233" defTabSz="926498" eaLnBrk="0" fontAlgn="base" hangingPunct="0">
              <a:lnSpc>
                <a:spcPct val="90000"/>
              </a:lnSpc>
              <a:spcBef>
                <a:spcPct val="0"/>
              </a:spcBef>
              <a:spcAft>
                <a:spcPct val="0"/>
              </a:spcAft>
              <a:defRPr sz="1300">
                <a:solidFill>
                  <a:schemeClr val="accent2"/>
                </a:solidFill>
                <a:latin typeface="Helvetica" charset="0"/>
                <a:ea typeface="ＭＳ Ｐゴシック" charset="0"/>
              </a:defRPr>
            </a:lvl6pPr>
            <a:lvl7pPr marL="2811026" indent="-216233" defTabSz="926498" eaLnBrk="0" fontAlgn="base" hangingPunct="0">
              <a:lnSpc>
                <a:spcPct val="90000"/>
              </a:lnSpc>
              <a:spcBef>
                <a:spcPct val="0"/>
              </a:spcBef>
              <a:spcAft>
                <a:spcPct val="0"/>
              </a:spcAft>
              <a:defRPr sz="1300">
                <a:solidFill>
                  <a:schemeClr val="accent2"/>
                </a:solidFill>
                <a:latin typeface="Helvetica" charset="0"/>
                <a:ea typeface="ＭＳ Ｐゴシック" charset="0"/>
              </a:defRPr>
            </a:lvl7pPr>
            <a:lvl8pPr marL="3243491" indent="-216233" defTabSz="926498" eaLnBrk="0" fontAlgn="base" hangingPunct="0">
              <a:lnSpc>
                <a:spcPct val="90000"/>
              </a:lnSpc>
              <a:spcBef>
                <a:spcPct val="0"/>
              </a:spcBef>
              <a:spcAft>
                <a:spcPct val="0"/>
              </a:spcAft>
              <a:defRPr sz="1300">
                <a:solidFill>
                  <a:schemeClr val="accent2"/>
                </a:solidFill>
                <a:latin typeface="Helvetica" charset="0"/>
                <a:ea typeface="ＭＳ Ｐゴシック" charset="0"/>
              </a:defRPr>
            </a:lvl8pPr>
            <a:lvl9pPr marL="3675957" indent="-216233" defTabSz="926498" eaLnBrk="0" fontAlgn="base" hangingPunct="0">
              <a:lnSpc>
                <a:spcPct val="90000"/>
              </a:lnSpc>
              <a:spcBef>
                <a:spcPct val="0"/>
              </a:spcBef>
              <a:spcAft>
                <a:spcPct val="0"/>
              </a:spcAft>
              <a:defRPr sz="1300">
                <a:solidFill>
                  <a:schemeClr val="accent2"/>
                </a:solidFill>
                <a:latin typeface="Helvetica" charset="0"/>
                <a:ea typeface="ＭＳ Ｐゴシック" charset="0"/>
              </a:defRPr>
            </a:lvl9pPr>
          </a:lstStyle>
          <a:p>
            <a:fld id="{322C6589-A35F-F649-8A13-3150791726A4}" type="slidenum">
              <a:rPr lang="en-US" sz="900">
                <a:solidFill>
                  <a:schemeClr val="tx1"/>
                </a:solidFill>
                <a:latin typeface="Times New Roman" charset="0"/>
              </a:rPr>
              <a:pPr/>
              <a:t>7</a:t>
            </a:fld>
            <a:endParaRPr lang="en-US" sz="900">
              <a:solidFill>
                <a:schemeClr val="tx1"/>
              </a:solidFill>
              <a:latin typeface="Times New Roman" charset="0"/>
            </a:endParaRPr>
          </a:p>
        </p:txBody>
      </p:sp>
      <p:sp>
        <p:nvSpPr>
          <p:cNvPr id="32771" name="Rectangle 2"/>
          <p:cNvSpPr>
            <a:spLocks noGrp="1" noRot="1" noChangeAspect="1" noChangeArrowheads="1" noTextEdit="1"/>
          </p:cNvSpPr>
          <p:nvPr>
            <p:ph type="sldImg"/>
          </p:nvPr>
        </p:nvSpPr>
        <p:spPr>
          <a:xfrm>
            <a:off x="385763" y="685800"/>
            <a:ext cx="6086475" cy="3429000"/>
          </a:xfrm>
        </p:spPr>
      </p:sp>
      <p:sp>
        <p:nvSpPr>
          <p:cNvPr id="32772" name="Rectangle 3"/>
          <p:cNvSpPr>
            <a:spLocks noGrp="1" noChangeArrowheads="1"/>
          </p:cNvSpPr>
          <p:nvPr>
            <p:ph type="body" idx="1"/>
          </p:nvPr>
        </p:nvSpPr>
        <p:spPr bwMode="auto">
          <a:xfrm>
            <a:off x="686098" y="4343704"/>
            <a:ext cx="5485805" cy="4113892"/>
          </a:xfrm>
          <a:prstGeom prst="rect">
            <a:avLst/>
          </a:prstGeo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3" tIns="45327" rIns="90653" bIns="45327"/>
          <a:lstStyle/>
          <a:p>
            <a:endParaRPr lang="en-US">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Liveness = NO starvation possible</a:t>
            </a:r>
          </a:p>
          <a:p>
            <a:r>
              <a:rPr lang="en-US" dirty="0"/>
              <a:t>Fairness =&gt; both Liveness and some form of Ordering</a:t>
            </a:r>
          </a:p>
        </p:txBody>
      </p:sp>
      <p:sp>
        <p:nvSpPr>
          <p:cNvPr id="4" name="Slide Number Placeholder 3"/>
          <p:cNvSpPr>
            <a:spLocks noGrp="1"/>
          </p:cNvSpPr>
          <p:nvPr>
            <p:ph type="sldNum" sz="quarter" idx="10"/>
          </p:nvPr>
        </p:nvSpPr>
        <p:spPr/>
        <p:txBody>
          <a:bodyPr/>
          <a:lstStyle/>
          <a:p>
            <a:fld id="{699C5403-D6CF-9147-BC21-EBC85D004347}" type="slidenum">
              <a:rPr lang="en-US" smtClean="0"/>
              <a:t>8</a:t>
            </a:fld>
            <a:endParaRPr lang="en-US"/>
          </a:p>
        </p:txBody>
      </p:sp>
    </p:spTree>
    <p:extLst>
      <p:ext uri="{BB962C8B-B14F-4D97-AF65-F5344CB8AC3E}">
        <p14:creationId xmlns:p14="http://schemas.microsoft.com/office/powerpoint/2010/main" val="2693147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9</a:t>
            </a:fld>
            <a:endParaRPr lang="en-US"/>
          </a:p>
        </p:txBody>
      </p:sp>
    </p:spTree>
    <p:extLst>
      <p:ext uri="{BB962C8B-B14F-4D97-AF65-F5344CB8AC3E}">
        <p14:creationId xmlns:p14="http://schemas.microsoft.com/office/powerpoint/2010/main" val="2148816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The easiest way to tackle this is to provide a centralized solution.</a:t>
            </a:r>
          </a:p>
        </p:txBody>
      </p:sp>
      <p:sp>
        <p:nvSpPr>
          <p:cNvPr id="4" name="Slide Number Placeholder 3"/>
          <p:cNvSpPr>
            <a:spLocks noGrp="1"/>
          </p:cNvSpPr>
          <p:nvPr>
            <p:ph type="sldNum" sz="quarter" idx="10"/>
          </p:nvPr>
        </p:nvSpPr>
        <p:spPr/>
        <p:txBody>
          <a:bodyPr/>
          <a:lstStyle/>
          <a:p>
            <a:fld id="{699C5403-D6CF-9147-BC21-EBC85D004347}" type="slidenum">
              <a:rPr lang="en-US" smtClean="0"/>
              <a:t>10</a:t>
            </a:fld>
            <a:endParaRPr lang="en-US"/>
          </a:p>
        </p:txBody>
      </p:sp>
    </p:spTree>
    <p:extLst>
      <p:ext uri="{BB962C8B-B14F-4D97-AF65-F5344CB8AC3E}">
        <p14:creationId xmlns:p14="http://schemas.microsoft.com/office/powerpoint/2010/main" val="3155107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11</a:t>
            </a:fld>
            <a:endParaRPr lang="en-US"/>
          </a:p>
        </p:txBody>
      </p:sp>
    </p:spTree>
    <p:extLst>
      <p:ext uri="{BB962C8B-B14F-4D97-AF65-F5344CB8AC3E}">
        <p14:creationId xmlns:p14="http://schemas.microsoft.com/office/powerpoint/2010/main" val="4115439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12</a:t>
            </a:fld>
            <a:endParaRPr lang="en-US"/>
          </a:p>
        </p:txBody>
      </p:sp>
    </p:spTree>
    <p:extLst>
      <p:ext uri="{BB962C8B-B14F-4D97-AF65-F5344CB8AC3E}">
        <p14:creationId xmlns:p14="http://schemas.microsoft.com/office/powerpoint/2010/main" val="41000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13</a:t>
            </a:fld>
            <a:endParaRPr lang="en-US"/>
          </a:p>
        </p:txBody>
      </p:sp>
    </p:spTree>
    <p:extLst>
      <p:ext uri="{BB962C8B-B14F-4D97-AF65-F5344CB8AC3E}">
        <p14:creationId xmlns:p14="http://schemas.microsoft.com/office/powerpoint/2010/main" val="4254880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3C1D1-1C41-3BAD-4662-5B968A1DE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4DAF6-F92C-80C2-9EF5-5B22D424F511}"/>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C40214CB-1F3E-EE1A-0A73-E7032961AF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140133-6ECE-B0B3-409E-CBF394AFD2DB}"/>
              </a:ext>
            </a:extLst>
          </p:cNvPr>
          <p:cNvSpPr>
            <a:spLocks noGrp="1"/>
          </p:cNvSpPr>
          <p:nvPr>
            <p:ph type="sldNum" sz="quarter" idx="10"/>
          </p:nvPr>
        </p:nvSpPr>
        <p:spPr/>
        <p:txBody>
          <a:bodyPr/>
          <a:lstStyle/>
          <a:p>
            <a:fld id="{699C5403-D6CF-9147-BC21-EBC85D004347}" type="slidenum">
              <a:rPr lang="en-US" smtClean="0"/>
              <a:t>14</a:t>
            </a:fld>
            <a:endParaRPr lang="en-US"/>
          </a:p>
        </p:txBody>
      </p:sp>
    </p:spTree>
    <p:extLst>
      <p:ext uri="{BB962C8B-B14F-4D97-AF65-F5344CB8AC3E}">
        <p14:creationId xmlns:p14="http://schemas.microsoft.com/office/powerpoint/2010/main" val="3408534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pPr marL="0" marR="0" lvl="0" indent="0" algn="l" defTabSz="649463" rtl="0" eaLnBrk="1" fontAlgn="auto" latinLnBrk="0" hangingPunct="1">
              <a:lnSpc>
                <a:spcPct val="100000"/>
              </a:lnSpc>
              <a:spcBef>
                <a:spcPts val="0"/>
              </a:spcBef>
              <a:spcAft>
                <a:spcPts val="0"/>
              </a:spcAft>
              <a:buClrTx/>
              <a:buSzTx/>
              <a:buFontTx/>
              <a:buNone/>
              <a:tabLst/>
              <a:defRPr/>
            </a:pPr>
            <a:r>
              <a:rPr lang="en-US" sz="1700" kern="1200" dirty="0">
                <a:solidFill>
                  <a:schemeClr val="tx1"/>
                </a:solidFill>
                <a:effectLst/>
                <a:latin typeface="+mn-lt"/>
                <a:ea typeface="+mn-ea"/>
                <a:cs typeface="+mn-cs"/>
              </a:rPr>
              <a:t>The exit() function is less exciting, because there’s usually no blocking needed there. So, we generally use enter() to measure Client delay.</a:t>
            </a:r>
          </a:p>
        </p:txBody>
      </p:sp>
      <p:sp>
        <p:nvSpPr>
          <p:cNvPr id="4" name="Slide Number Placeholder 3"/>
          <p:cNvSpPr>
            <a:spLocks noGrp="1"/>
          </p:cNvSpPr>
          <p:nvPr>
            <p:ph type="sldNum" sz="quarter" idx="10"/>
          </p:nvPr>
        </p:nvSpPr>
        <p:spPr/>
        <p:txBody>
          <a:bodyPr/>
          <a:lstStyle/>
          <a:p>
            <a:fld id="{699C5403-D6CF-9147-BC21-EBC85D004347}" type="slidenum">
              <a:rPr lang="en-US" smtClean="0"/>
              <a:t>15</a:t>
            </a:fld>
            <a:endParaRPr lang="en-US"/>
          </a:p>
        </p:txBody>
      </p:sp>
    </p:spTree>
    <p:extLst>
      <p:ext uri="{BB962C8B-B14F-4D97-AF65-F5344CB8AC3E}">
        <p14:creationId xmlns:p14="http://schemas.microsoft.com/office/powerpoint/2010/main" val="1526990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In practice, worst case message latency is a function of network distance between 2 processes. But we ignore that difference in these analyses.</a:t>
            </a:r>
          </a:p>
          <a:p>
            <a:r>
              <a:rPr lang="en-US" dirty="0"/>
              <a:t>Failure: if node with token fails, leader must detect and time it out. If leader fails, then new leader must be elected, and new token generated.</a:t>
            </a:r>
          </a:p>
          <a:p>
            <a:r>
              <a:rPr lang="en-US" b="1" dirty="0"/>
              <a:t>QUESTION: what is the biggest drawback?</a:t>
            </a:r>
          </a:p>
        </p:txBody>
      </p:sp>
      <p:sp>
        <p:nvSpPr>
          <p:cNvPr id="4" name="Slide Number Placeholder 3"/>
          <p:cNvSpPr>
            <a:spLocks noGrp="1"/>
          </p:cNvSpPr>
          <p:nvPr>
            <p:ph type="sldNum" sz="quarter" idx="10"/>
          </p:nvPr>
        </p:nvSpPr>
        <p:spPr/>
        <p:txBody>
          <a:bodyPr/>
          <a:lstStyle/>
          <a:p>
            <a:fld id="{699C5403-D6CF-9147-BC21-EBC85D004347}" type="slidenum">
              <a:rPr lang="en-US" smtClean="0"/>
              <a:t>16</a:t>
            </a:fld>
            <a:endParaRPr lang="en-US"/>
          </a:p>
        </p:txBody>
      </p:sp>
    </p:spTree>
    <p:extLst>
      <p:ext uri="{BB962C8B-B14F-4D97-AF65-F5344CB8AC3E}">
        <p14:creationId xmlns:p14="http://schemas.microsoft.com/office/powerpoint/2010/main" val="2317160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b="1" dirty="0"/>
              <a:t>QUESTION: What if there are many tokens and many different CSs? </a:t>
            </a:r>
          </a:p>
          <a:p>
            <a:r>
              <a:rPr lang="en-US" dirty="0"/>
              <a:t>	Leader maintains a queue per token.</a:t>
            </a:r>
          </a:p>
          <a:p>
            <a:pPr algn="l"/>
            <a:r>
              <a:rPr lang="en-US" dirty="0"/>
              <a:t>	Each token may have a different elected leader</a:t>
            </a:r>
          </a:p>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17</a:t>
            </a:fld>
            <a:endParaRPr lang="en-US"/>
          </a:p>
        </p:txBody>
      </p:sp>
    </p:spTree>
    <p:extLst>
      <p:ext uri="{BB962C8B-B14F-4D97-AF65-F5344CB8AC3E}">
        <p14:creationId xmlns:p14="http://schemas.microsoft.com/office/powerpoint/2010/main" val="220207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Ring Mutual Exclusion - Not to be confused with the algorithm used by Computer Scientists when they break an engagement</a:t>
            </a:r>
          </a:p>
        </p:txBody>
      </p:sp>
      <p:sp>
        <p:nvSpPr>
          <p:cNvPr id="4" name="Slide Number Placeholder 3"/>
          <p:cNvSpPr>
            <a:spLocks noGrp="1"/>
          </p:cNvSpPr>
          <p:nvPr>
            <p:ph type="sldNum" sz="quarter" idx="10"/>
          </p:nvPr>
        </p:nvSpPr>
        <p:spPr/>
        <p:txBody>
          <a:bodyPr/>
          <a:lstStyle/>
          <a:p>
            <a:fld id="{699C5403-D6CF-9147-BC21-EBC85D004347}" type="slidenum">
              <a:rPr lang="en-US" smtClean="0"/>
              <a:t>18</a:t>
            </a:fld>
            <a:endParaRPr lang="en-US"/>
          </a:p>
        </p:txBody>
      </p:sp>
    </p:spTree>
    <p:extLst>
      <p:ext uri="{BB962C8B-B14F-4D97-AF65-F5344CB8AC3E}">
        <p14:creationId xmlns:p14="http://schemas.microsoft.com/office/powerpoint/2010/main" val="39500750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19</a:t>
            </a:fld>
            <a:endParaRPr lang="en-US"/>
          </a:p>
        </p:txBody>
      </p:sp>
    </p:spTree>
    <p:extLst>
      <p:ext uri="{BB962C8B-B14F-4D97-AF65-F5344CB8AC3E}">
        <p14:creationId xmlns:p14="http://schemas.microsoft.com/office/powerpoint/2010/main" val="1883295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20</a:t>
            </a:fld>
            <a:endParaRPr lang="en-US"/>
          </a:p>
        </p:txBody>
      </p:sp>
    </p:spTree>
    <p:extLst>
      <p:ext uri="{BB962C8B-B14F-4D97-AF65-F5344CB8AC3E}">
        <p14:creationId xmlns:p14="http://schemas.microsoft.com/office/powerpoint/2010/main" val="2130711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21</a:t>
            </a:fld>
            <a:endParaRPr lang="en-US"/>
          </a:p>
        </p:txBody>
      </p:sp>
    </p:spTree>
    <p:extLst>
      <p:ext uri="{BB962C8B-B14F-4D97-AF65-F5344CB8AC3E}">
        <p14:creationId xmlns:p14="http://schemas.microsoft.com/office/powerpoint/2010/main" val="2482017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However, network bandwidth is constantly consumed just to pass the token around even when none of the process need to access the CS. </a:t>
            </a:r>
          </a:p>
        </p:txBody>
      </p:sp>
      <p:sp>
        <p:nvSpPr>
          <p:cNvPr id="4" name="Slide Number Placeholder 3"/>
          <p:cNvSpPr>
            <a:spLocks noGrp="1"/>
          </p:cNvSpPr>
          <p:nvPr>
            <p:ph type="sldNum" sz="quarter" idx="10"/>
          </p:nvPr>
        </p:nvSpPr>
        <p:spPr/>
        <p:txBody>
          <a:bodyPr/>
          <a:lstStyle/>
          <a:p>
            <a:fld id="{699C5403-D6CF-9147-BC21-EBC85D004347}" type="slidenum">
              <a:rPr lang="en-US" smtClean="0"/>
              <a:t>22</a:t>
            </a:fld>
            <a:endParaRPr lang="en-US"/>
          </a:p>
        </p:txBody>
      </p:sp>
    </p:spTree>
    <p:extLst>
      <p:ext uri="{BB962C8B-B14F-4D97-AF65-F5344CB8AC3E}">
        <p14:creationId xmlns:p14="http://schemas.microsoft.com/office/powerpoint/2010/main" val="17617682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05623-92F9-0C82-785F-340AC9D663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0DF85-620B-4791-AD56-3A151CAA5137}"/>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F18724CF-33AF-6415-1F01-A8DAAAE51A6D}"/>
              </a:ext>
            </a:extLst>
          </p:cNvPr>
          <p:cNvSpPr>
            <a:spLocks noGrp="1"/>
          </p:cNvSpPr>
          <p:nvPr>
            <p:ph type="body" idx="1"/>
          </p:nvPr>
        </p:nvSpPr>
        <p:spPr/>
        <p:txBody>
          <a:bodyPr/>
          <a:lstStyle/>
          <a:p>
            <a:r>
              <a:rPr lang="en-US" dirty="0"/>
              <a:t>However, network bandwidth is constantly consumed just to pass the token around even when none of the process need to access the CS. </a:t>
            </a:r>
          </a:p>
        </p:txBody>
      </p:sp>
      <p:sp>
        <p:nvSpPr>
          <p:cNvPr id="4" name="Slide Number Placeholder 3">
            <a:extLst>
              <a:ext uri="{FF2B5EF4-FFF2-40B4-BE49-F238E27FC236}">
                <a16:creationId xmlns:a16="http://schemas.microsoft.com/office/drawing/2014/main" id="{72B1962C-C2FE-CB0D-6328-9646457CB599}"/>
              </a:ext>
            </a:extLst>
          </p:cNvPr>
          <p:cNvSpPr>
            <a:spLocks noGrp="1"/>
          </p:cNvSpPr>
          <p:nvPr>
            <p:ph type="sldNum" sz="quarter" idx="10"/>
          </p:nvPr>
        </p:nvSpPr>
        <p:spPr/>
        <p:txBody>
          <a:bodyPr/>
          <a:lstStyle/>
          <a:p>
            <a:fld id="{699C5403-D6CF-9147-BC21-EBC85D004347}" type="slidenum">
              <a:rPr lang="en-US" smtClean="0"/>
              <a:t>23</a:t>
            </a:fld>
            <a:endParaRPr lang="en-US"/>
          </a:p>
        </p:txBody>
      </p:sp>
    </p:spTree>
    <p:extLst>
      <p:ext uri="{BB962C8B-B14F-4D97-AF65-F5344CB8AC3E}">
        <p14:creationId xmlns:p14="http://schemas.microsoft.com/office/powerpoint/2010/main" val="2251374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Failure: if node with token dies, nodes detect they haven’t seen the token come by in a while, assume failure and kick off a new election (ring-based election). New leader generates a new token.</a:t>
            </a:r>
          </a:p>
        </p:txBody>
      </p:sp>
      <p:sp>
        <p:nvSpPr>
          <p:cNvPr id="4" name="Slide Number Placeholder 3"/>
          <p:cNvSpPr>
            <a:spLocks noGrp="1"/>
          </p:cNvSpPr>
          <p:nvPr>
            <p:ph type="sldNum" sz="quarter" idx="10"/>
          </p:nvPr>
        </p:nvSpPr>
        <p:spPr/>
        <p:txBody>
          <a:bodyPr/>
          <a:lstStyle/>
          <a:p>
            <a:fld id="{699C5403-D6CF-9147-BC21-EBC85D004347}" type="slidenum">
              <a:rPr lang="en-US" smtClean="0"/>
              <a:t>24</a:t>
            </a:fld>
            <a:endParaRPr lang="en-US"/>
          </a:p>
        </p:txBody>
      </p:sp>
    </p:spTree>
    <p:extLst>
      <p:ext uri="{BB962C8B-B14F-4D97-AF65-F5344CB8AC3E}">
        <p14:creationId xmlns:p14="http://schemas.microsoft.com/office/powerpoint/2010/main" val="3971579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B8C4E-A0DE-DC51-60D2-4841A52B5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29C48-1DE1-97CB-BB1C-FDCBD9307097}"/>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1FA7C01C-48EA-1D24-9E8A-26599CB34099}"/>
              </a:ext>
            </a:extLst>
          </p:cNvPr>
          <p:cNvSpPr>
            <a:spLocks noGrp="1"/>
          </p:cNvSpPr>
          <p:nvPr>
            <p:ph type="body" idx="1"/>
          </p:nvPr>
        </p:nvSpPr>
        <p:spPr/>
        <p:txBody>
          <a:bodyPr/>
          <a:lstStyle/>
          <a:p>
            <a:r>
              <a:rPr lang="en-US" dirty="0"/>
              <a:t>Failure: if node with token dies, nodes detect they haven’t seen the token come by in a while, assume failure and kick off a new election (ring-based election). New leader generates a new token.</a:t>
            </a:r>
          </a:p>
        </p:txBody>
      </p:sp>
      <p:sp>
        <p:nvSpPr>
          <p:cNvPr id="4" name="Slide Number Placeholder 3">
            <a:extLst>
              <a:ext uri="{FF2B5EF4-FFF2-40B4-BE49-F238E27FC236}">
                <a16:creationId xmlns:a16="http://schemas.microsoft.com/office/drawing/2014/main" id="{9D82F146-3C5D-804E-A193-FC58F8A897B9}"/>
              </a:ext>
            </a:extLst>
          </p:cNvPr>
          <p:cNvSpPr>
            <a:spLocks noGrp="1"/>
          </p:cNvSpPr>
          <p:nvPr>
            <p:ph type="sldNum" sz="quarter" idx="10"/>
          </p:nvPr>
        </p:nvSpPr>
        <p:spPr/>
        <p:txBody>
          <a:bodyPr/>
          <a:lstStyle/>
          <a:p>
            <a:fld id="{699C5403-D6CF-9147-BC21-EBC85D004347}" type="slidenum">
              <a:rPr lang="en-US" smtClean="0"/>
              <a:t>25</a:t>
            </a:fld>
            <a:endParaRPr lang="en-US"/>
          </a:p>
        </p:txBody>
      </p:sp>
    </p:spTree>
    <p:extLst>
      <p:ext uri="{BB962C8B-B14F-4D97-AF65-F5344CB8AC3E}">
        <p14:creationId xmlns:p14="http://schemas.microsoft.com/office/powerpoint/2010/main" val="33799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26</a:t>
            </a:fld>
            <a:endParaRPr lang="en-US"/>
          </a:p>
        </p:txBody>
      </p:sp>
    </p:spTree>
    <p:extLst>
      <p:ext uri="{BB962C8B-B14F-4D97-AF65-F5344CB8AC3E}">
        <p14:creationId xmlns:p14="http://schemas.microsoft.com/office/powerpoint/2010/main" val="560057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27</a:t>
            </a:fld>
            <a:endParaRPr lang="en-US"/>
          </a:p>
        </p:txBody>
      </p:sp>
    </p:spTree>
    <p:extLst>
      <p:ext uri="{BB962C8B-B14F-4D97-AF65-F5344CB8AC3E}">
        <p14:creationId xmlns:p14="http://schemas.microsoft.com/office/powerpoint/2010/main" val="29873959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Indy: I used to pronounce Ri-kart. Then I met Glenn at a conference. He corrected me to say that his last name is pronounced as “Rai-kart.</a:t>
            </a:r>
          </a:p>
        </p:txBody>
      </p:sp>
      <p:sp>
        <p:nvSpPr>
          <p:cNvPr id="4" name="Slide Number Placeholder 3"/>
          <p:cNvSpPr>
            <a:spLocks noGrp="1"/>
          </p:cNvSpPr>
          <p:nvPr>
            <p:ph type="sldNum" sz="quarter" idx="10"/>
          </p:nvPr>
        </p:nvSpPr>
        <p:spPr/>
        <p:txBody>
          <a:bodyPr/>
          <a:lstStyle/>
          <a:p>
            <a:fld id="{699C5403-D6CF-9147-BC21-EBC85D004347}" type="slidenum">
              <a:rPr lang="en-US" smtClean="0"/>
              <a:t>28</a:t>
            </a:fld>
            <a:endParaRPr lang="en-US"/>
          </a:p>
        </p:txBody>
      </p:sp>
    </p:spTree>
    <p:extLst>
      <p:ext uri="{BB962C8B-B14F-4D97-AF65-F5344CB8AC3E}">
        <p14:creationId xmlns:p14="http://schemas.microsoft.com/office/powerpoint/2010/main" val="3739192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So Ricart-</a:t>
            </a:r>
            <a:r>
              <a:rPr lang="en-US" dirty="0" err="1"/>
              <a:t>Agrawala</a:t>
            </a:r>
            <a:r>
              <a:rPr lang="en-US" dirty="0"/>
              <a:t> Algorithm is like a wedding in my family in the 20</a:t>
            </a:r>
            <a:r>
              <a:rPr lang="en-US" baseline="30000" dirty="0"/>
              <a:t>th</a:t>
            </a:r>
            <a:r>
              <a:rPr lang="en-US" dirty="0"/>
              <a:t> century---you need to get permission from EVERYONE in my family!</a:t>
            </a:r>
          </a:p>
        </p:txBody>
      </p:sp>
      <p:sp>
        <p:nvSpPr>
          <p:cNvPr id="4" name="Slide Number Placeholder 3"/>
          <p:cNvSpPr>
            <a:spLocks noGrp="1"/>
          </p:cNvSpPr>
          <p:nvPr>
            <p:ph type="sldNum" sz="quarter" idx="10"/>
          </p:nvPr>
        </p:nvSpPr>
        <p:spPr/>
        <p:txBody>
          <a:bodyPr/>
          <a:lstStyle/>
          <a:p>
            <a:fld id="{699C5403-D6CF-9147-BC21-EBC85D004347}" type="slidenum">
              <a:rPr lang="en-US" smtClean="0"/>
              <a:t>29</a:t>
            </a:fld>
            <a:endParaRPr lang="en-US"/>
          </a:p>
        </p:txBody>
      </p:sp>
    </p:spTree>
    <p:extLst>
      <p:ext uri="{BB962C8B-B14F-4D97-AF65-F5344CB8AC3E}">
        <p14:creationId xmlns:p14="http://schemas.microsoft.com/office/powerpoint/2010/main" val="2278701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Each process maintains two local variables: (a) state: wanted, held, or released. (b) queue: which is really only used as an unordered set because exit() replies to _all_ queued requests</a:t>
            </a:r>
          </a:p>
        </p:txBody>
      </p:sp>
      <p:sp>
        <p:nvSpPr>
          <p:cNvPr id="4" name="Slide Number Placeholder 3"/>
          <p:cNvSpPr>
            <a:spLocks noGrp="1"/>
          </p:cNvSpPr>
          <p:nvPr>
            <p:ph type="sldNum" sz="quarter" idx="10"/>
          </p:nvPr>
        </p:nvSpPr>
        <p:spPr/>
        <p:txBody>
          <a:bodyPr/>
          <a:lstStyle/>
          <a:p>
            <a:fld id="{699C5403-D6CF-9147-BC21-EBC85D004347}" type="slidenum">
              <a:rPr lang="en-US" smtClean="0"/>
              <a:t>30</a:t>
            </a:fld>
            <a:endParaRPr lang="en-US"/>
          </a:p>
        </p:txBody>
      </p:sp>
    </p:spTree>
    <p:extLst>
      <p:ext uri="{BB962C8B-B14F-4D97-AF65-F5344CB8AC3E}">
        <p14:creationId xmlns:p14="http://schemas.microsoft.com/office/powerpoint/2010/main" val="343342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31</a:t>
            </a:fld>
            <a:endParaRPr lang="en-US"/>
          </a:p>
        </p:txBody>
      </p:sp>
    </p:spTree>
    <p:extLst>
      <p:ext uri="{BB962C8B-B14F-4D97-AF65-F5344CB8AC3E}">
        <p14:creationId xmlns:p14="http://schemas.microsoft.com/office/powerpoint/2010/main" val="42031251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32</a:t>
            </a:fld>
            <a:endParaRPr lang="en-US"/>
          </a:p>
        </p:txBody>
      </p:sp>
    </p:spTree>
    <p:extLst>
      <p:ext uri="{BB962C8B-B14F-4D97-AF65-F5344CB8AC3E}">
        <p14:creationId xmlns:p14="http://schemas.microsoft.com/office/powerpoint/2010/main" val="3689575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33</a:t>
            </a:fld>
            <a:endParaRPr lang="en-US"/>
          </a:p>
        </p:txBody>
      </p:sp>
    </p:spTree>
    <p:extLst>
      <p:ext uri="{BB962C8B-B14F-4D97-AF65-F5344CB8AC3E}">
        <p14:creationId xmlns:p14="http://schemas.microsoft.com/office/powerpoint/2010/main" val="2592565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34</a:t>
            </a:fld>
            <a:endParaRPr lang="en-US"/>
          </a:p>
        </p:txBody>
      </p:sp>
    </p:spTree>
    <p:extLst>
      <p:ext uri="{BB962C8B-B14F-4D97-AF65-F5344CB8AC3E}">
        <p14:creationId xmlns:p14="http://schemas.microsoft.com/office/powerpoint/2010/main" val="23585474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35</a:t>
            </a:fld>
            <a:endParaRPr lang="en-US"/>
          </a:p>
        </p:txBody>
      </p:sp>
    </p:spTree>
    <p:extLst>
      <p:ext uri="{BB962C8B-B14F-4D97-AF65-F5344CB8AC3E}">
        <p14:creationId xmlns:p14="http://schemas.microsoft.com/office/powerpoint/2010/main" val="28878763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36</a:t>
            </a:fld>
            <a:endParaRPr lang="en-US"/>
          </a:p>
        </p:txBody>
      </p:sp>
    </p:spTree>
    <p:extLst>
      <p:ext uri="{BB962C8B-B14F-4D97-AF65-F5344CB8AC3E}">
        <p14:creationId xmlns:p14="http://schemas.microsoft.com/office/powerpoint/2010/main" val="34161437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37</a:t>
            </a:fld>
            <a:endParaRPr lang="en-US"/>
          </a:p>
        </p:txBody>
      </p:sp>
    </p:spTree>
    <p:extLst>
      <p:ext uri="{BB962C8B-B14F-4D97-AF65-F5344CB8AC3E}">
        <p14:creationId xmlns:p14="http://schemas.microsoft.com/office/powerpoint/2010/main" val="19439838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38</a:t>
            </a:fld>
            <a:endParaRPr lang="en-US"/>
          </a:p>
        </p:txBody>
      </p:sp>
    </p:spTree>
    <p:extLst>
      <p:ext uri="{BB962C8B-B14F-4D97-AF65-F5344CB8AC3E}">
        <p14:creationId xmlns:p14="http://schemas.microsoft.com/office/powerpoint/2010/main" val="35608272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39</a:t>
            </a:fld>
            <a:endParaRPr lang="en-US"/>
          </a:p>
        </p:txBody>
      </p:sp>
    </p:spTree>
    <p:extLst>
      <p:ext uri="{BB962C8B-B14F-4D97-AF65-F5344CB8AC3E}">
        <p14:creationId xmlns:p14="http://schemas.microsoft.com/office/powerpoint/2010/main" val="14715905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40</a:t>
            </a:fld>
            <a:endParaRPr lang="en-US"/>
          </a:p>
        </p:txBody>
      </p:sp>
    </p:spTree>
    <p:extLst>
      <p:ext uri="{BB962C8B-B14F-4D97-AF65-F5344CB8AC3E}">
        <p14:creationId xmlns:p14="http://schemas.microsoft.com/office/powerpoint/2010/main" val="14715905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41</a:t>
            </a:fld>
            <a:endParaRPr lang="en-US"/>
          </a:p>
        </p:txBody>
      </p:sp>
    </p:spTree>
    <p:extLst>
      <p:ext uri="{BB962C8B-B14F-4D97-AF65-F5344CB8AC3E}">
        <p14:creationId xmlns:p14="http://schemas.microsoft.com/office/powerpoint/2010/main" val="725709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91136-8532-A0D8-96A7-1321594BB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5FACE-2C80-E4B1-FE2E-475664B5E08B}"/>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AA26FCD4-F9D0-E197-9703-482B20F04B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29F2CA-841F-90BE-3494-A9ADA85C27C7}"/>
              </a:ext>
            </a:extLst>
          </p:cNvPr>
          <p:cNvSpPr>
            <a:spLocks noGrp="1"/>
          </p:cNvSpPr>
          <p:nvPr>
            <p:ph type="sldNum" sz="quarter" idx="10"/>
          </p:nvPr>
        </p:nvSpPr>
        <p:spPr/>
        <p:txBody>
          <a:bodyPr/>
          <a:lstStyle/>
          <a:p>
            <a:fld id="{699C5403-D6CF-9147-BC21-EBC85D004347}" type="slidenum">
              <a:rPr lang="en-US" smtClean="0"/>
              <a:t>42</a:t>
            </a:fld>
            <a:endParaRPr lang="en-US"/>
          </a:p>
        </p:txBody>
      </p:sp>
    </p:spTree>
    <p:extLst>
      <p:ext uri="{BB962C8B-B14F-4D97-AF65-F5344CB8AC3E}">
        <p14:creationId xmlns:p14="http://schemas.microsoft.com/office/powerpoint/2010/main" val="24608505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b="1" dirty="0"/>
              <a:t>QUESTION: Cool use-case</a:t>
            </a:r>
          </a:p>
          <a:p>
            <a:r>
              <a:rPr lang="en-US" dirty="0"/>
              <a:t>Most notable modern engineering case-study for R-A variants is in connected vehicle tech &amp; automated intersections.</a:t>
            </a:r>
          </a:p>
          <a:p>
            <a:r>
              <a:rPr lang="en-US" dirty="0"/>
              <a:t>When autonomous vehicles approach an intersection with no physical lights (4-way stop sign), they must negotiate a right-of-way safely; so treat each intersection as a critical section--with conflicting and non-conflicting paths.</a:t>
            </a:r>
          </a:p>
        </p:txBody>
      </p:sp>
      <p:sp>
        <p:nvSpPr>
          <p:cNvPr id="4" name="Slide Number Placeholder 3"/>
          <p:cNvSpPr>
            <a:spLocks noGrp="1"/>
          </p:cNvSpPr>
          <p:nvPr>
            <p:ph type="sldNum" sz="quarter" idx="10"/>
          </p:nvPr>
        </p:nvSpPr>
        <p:spPr/>
        <p:txBody>
          <a:bodyPr/>
          <a:lstStyle/>
          <a:p>
            <a:fld id="{699C5403-D6CF-9147-BC21-EBC85D004347}" type="slidenum">
              <a:rPr lang="en-US" smtClean="0"/>
              <a:t>43</a:t>
            </a:fld>
            <a:endParaRPr lang="en-US"/>
          </a:p>
        </p:txBody>
      </p:sp>
    </p:spTree>
    <p:extLst>
      <p:ext uri="{BB962C8B-B14F-4D97-AF65-F5344CB8AC3E}">
        <p14:creationId xmlns:p14="http://schemas.microsoft.com/office/powerpoint/2010/main" val="27699617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Mamoru Maekawa</a:t>
            </a:r>
          </a:p>
          <a:p>
            <a:pPr marL="0" marR="0" lvl="0" indent="0" algn="l" defTabSz="649463" rtl="0" eaLnBrk="1" fontAlgn="auto" latinLnBrk="0" hangingPunct="1">
              <a:lnSpc>
                <a:spcPct val="100000"/>
              </a:lnSpc>
              <a:spcBef>
                <a:spcPts val="0"/>
              </a:spcBef>
              <a:spcAft>
                <a:spcPts val="0"/>
              </a:spcAft>
              <a:buClrTx/>
              <a:buSzTx/>
              <a:buFontTx/>
              <a:buNone/>
              <a:tabLst/>
              <a:defRPr/>
            </a:pPr>
            <a:r>
              <a:rPr lang="en-US" dirty="0"/>
              <a:t>Compare RA algo: wedding in the 20</a:t>
            </a:r>
            <a:r>
              <a:rPr lang="en-US" baseline="30000" dirty="0"/>
              <a:t>th</a:t>
            </a:r>
            <a:r>
              <a:rPr lang="en-US" dirty="0"/>
              <a:t> century—get permission from all family members</a:t>
            </a:r>
          </a:p>
          <a:p>
            <a:pPr marL="0" marR="0" lvl="0" indent="0" algn="l" defTabSz="649463" rtl="0" eaLnBrk="1" fontAlgn="auto" latinLnBrk="0" hangingPunct="1">
              <a:lnSpc>
                <a:spcPct val="100000"/>
              </a:lnSpc>
              <a:spcBef>
                <a:spcPts val="0"/>
              </a:spcBef>
              <a:spcAft>
                <a:spcPts val="0"/>
              </a:spcAft>
              <a:buClrTx/>
              <a:buSzTx/>
              <a:buFontTx/>
              <a:buNone/>
              <a:tabLst/>
              <a:defRPr/>
            </a:pPr>
            <a:r>
              <a:rPr lang="en-US" dirty="0"/>
              <a:t>Maekawa algorithm is like a wedding in my family in the 21</a:t>
            </a:r>
            <a:r>
              <a:rPr lang="en-US" baseline="30000" dirty="0"/>
              <a:t>st</a:t>
            </a:r>
            <a:r>
              <a:rPr lang="en-US" dirty="0"/>
              <a:t> century—you need to get permission from only your close family members.</a:t>
            </a:r>
          </a:p>
          <a:p>
            <a:pPr marL="0" marR="0" lvl="0" indent="0" algn="l" defTabSz="649463"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44</a:t>
            </a:fld>
            <a:endParaRPr lang="en-US"/>
          </a:p>
        </p:txBody>
      </p:sp>
    </p:spTree>
    <p:extLst>
      <p:ext uri="{BB962C8B-B14F-4D97-AF65-F5344CB8AC3E}">
        <p14:creationId xmlns:p14="http://schemas.microsoft.com/office/powerpoint/2010/main" val="30727084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45</a:t>
            </a:fld>
            <a:endParaRPr lang="en-US"/>
          </a:p>
        </p:txBody>
      </p:sp>
    </p:spTree>
    <p:extLst>
      <p:ext uri="{BB962C8B-B14F-4D97-AF65-F5344CB8AC3E}">
        <p14:creationId xmlns:p14="http://schemas.microsoft.com/office/powerpoint/2010/main" val="13863128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46</a:t>
            </a:fld>
            <a:endParaRPr lang="en-US"/>
          </a:p>
        </p:txBody>
      </p:sp>
    </p:spTree>
    <p:extLst>
      <p:ext uri="{BB962C8B-B14F-4D97-AF65-F5344CB8AC3E}">
        <p14:creationId xmlns:p14="http://schemas.microsoft.com/office/powerpoint/2010/main" val="35729728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9C5403-D6CF-9147-BC21-EBC85D004347}" type="slidenum">
              <a:rPr lang="en-US" smtClean="0"/>
              <a:t>47</a:t>
            </a:fld>
            <a:endParaRPr lang="en-US"/>
          </a:p>
        </p:txBody>
      </p:sp>
    </p:spTree>
    <p:extLst>
      <p:ext uri="{BB962C8B-B14F-4D97-AF65-F5344CB8AC3E}">
        <p14:creationId xmlns:p14="http://schemas.microsoft.com/office/powerpoint/2010/main" val="30683698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One extra local variable maintained, when compared with Ricart-Agarwala: each process also maintains a variable called voted (T/F)</a:t>
            </a:r>
          </a:p>
        </p:txBody>
      </p:sp>
      <p:sp>
        <p:nvSpPr>
          <p:cNvPr id="4" name="Slide Number Placeholder 3"/>
          <p:cNvSpPr>
            <a:spLocks noGrp="1"/>
          </p:cNvSpPr>
          <p:nvPr>
            <p:ph type="sldNum" sz="quarter" idx="10"/>
          </p:nvPr>
        </p:nvSpPr>
        <p:spPr/>
        <p:txBody>
          <a:bodyPr/>
          <a:lstStyle/>
          <a:p>
            <a:fld id="{699C5403-D6CF-9147-BC21-EBC85D004347}" type="slidenum">
              <a:rPr lang="en-US" smtClean="0"/>
              <a:t>48</a:t>
            </a:fld>
            <a:endParaRPr lang="en-US"/>
          </a:p>
        </p:txBody>
      </p:sp>
    </p:spTree>
    <p:extLst>
      <p:ext uri="{BB962C8B-B14F-4D97-AF65-F5344CB8AC3E}">
        <p14:creationId xmlns:p14="http://schemas.microsoft.com/office/powerpoint/2010/main" val="30683698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b="1" dirty="0"/>
              <a:t>QUESTION: one line in this pseudocode is totally redundant. Which one?</a:t>
            </a:r>
          </a:p>
          <a:p>
            <a:r>
              <a:rPr lang="en-US" dirty="0"/>
              <a:t>The last line “voted = true” is redundant; voted would have to be true for Pi to receive a Release from </a:t>
            </a:r>
            <a:r>
              <a:rPr lang="en-US" dirty="0" err="1"/>
              <a:t>Pj</a:t>
            </a:r>
            <a:r>
              <a:rPr lang="en-US" dirty="0"/>
              <a:t>.</a:t>
            </a:r>
          </a:p>
          <a:p>
            <a:r>
              <a:rPr lang="en-US" b="1" dirty="0"/>
              <a:t>QUESTION: another line in this pseudocode can be shortened. Which one? (Hint: if condition)</a:t>
            </a:r>
          </a:p>
          <a:p>
            <a:r>
              <a:rPr lang="en-US" b="0" dirty="0"/>
              <a:t>If (state = held OR voted = true) </a:t>
            </a:r>
            <a:r>
              <a:rPr lang="en-US" b="0" dirty="0">
                <a:sym typeface="Wingdings" pitchFamily="2" charset="2"/>
              </a:rPr>
              <a:t> if (voted = true) // if Pi’s state is held, then Pi has already voted for itself!</a:t>
            </a:r>
            <a:endParaRPr lang="en-US" b="0" dirty="0"/>
          </a:p>
        </p:txBody>
      </p:sp>
      <p:sp>
        <p:nvSpPr>
          <p:cNvPr id="4" name="Slide Number Placeholder 3"/>
          <p:cNvSpPr>
            <a:spLocks noGrp="1"/>
          </p:cNvSpPr>
          <p:nvPr>
            <p:ph type="sldNum" sz="quarter" idx="10"/>
          </p:nvPr>
        </p:nvSpPr>
        <p:spPr/>
        <p:txBody>
          <a:bodyPr/>
          <a:lstStyle/>
          <a:p>
            <a:fld id="{699C5403-D6CF-9147-BC21-EBC85D004347}" type="slidenum">
              <a:rPr lang="en-US" smtClean="0"/>
              <a:t>49</a:t>
            </a:fld>
            <a:endParaRPr lang="en-US"/>
          </a:p>
        </p:txBody>
      </p:sp>
    </p:spTree>
    <p:extLst>
      <p:ext uri="{BB962C8B-B14F-4D97-AF65-F5344CB8AC3E}">
        <p14:creationId xmlns:p14="http://schemas.microsoft.com/office/powerpoint/2010/main" val="1106558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b="1" dirty="0"/>
              <a:t>QUESTION</a:t>
            </a:r>
            <a:r>
              <a:rPr lang="en-US" dirty="0"/>
              <a:t>: Liveness?</a:t>
            </a:r>
          </a:p>
        </p:txBody>
      </p:sp>
      <p:sp>
        <p:nvSpPr>
          <p:cNvPr id="4" name="Slide Number Placeholder 3"/>
          <p:cNvSpPr>
            <a:spLocks noGrp="1"/>
          </p:cNvSpPr>
          <p:nvPr>
            <p:ph type="sldNum" sz="quarter" idx="10"/>
          </p:nvPr>
        </p:nvSpPr>
        <p:spPr/>
        <p:txBody>
          <a:bodyPr/>
          <a:lstStyle/>
          <a:p>
            <a:fld id="{699C5403-D6CF-9147-BC21-EBC85D004347}" type="slidenum">
              <a:rPr lang="en-US" smtClean="0"/>
              <a:t>50</a:t>
            </a:fld>
            <a:endParaRPr lang="en-US"/>
          </a:p>
        </p:txBody>
      </p:sp>
    </p:spTree>
    <p:extLst>
      <p:ext uri="{BB962C8B-B14F-4D97-AF65-F5344CB8AC3E}">
        <p14:creationId xmlns:p14="http://schemas.microsoft.com/office/powerpoint/2010/main" val="25262750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51</a:t>
            </a:fld>
            <a:endParaRPr lang="en-US"/>
          </a:p>
        </p:txBody>
      </p:sp>
    </p:spTree>
    <p:extLst>
      <p:ext uri="{BB962C8B-B14F-4D97-AF65-F5344CB8AC3E}">
        <p14:creationId xmlns:p14="http://schemas.microsoft.com/office/powerpoint/2010/main" val="40963385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b="1" dirty="0"/>
              <a:t>QUESTION: explain synchronization delay of 2T. </a:t>
            </a:r>
          </a:p>
          <a:p>
            <a:r>
              <a:rPr lang="en-US" b="1" dirty="0"/>
              <a:t>Proc A is exiting and Proc B is waiting.</a:t>
            </a:r>
          </a:p>
          <a:p>
            <a:pPr marL="342900" indent="-342900">
              <a:buAutoNum type="arabicParenBoth"/>
            </a:pPr>
            <a:r>
              <a:rPr lang="en-US" dirty="0"/>
              <a:t>The intersection set of A's and B's voting sets has at least one process, if not more. The processes in that intersection set had already handed their votes to A, and B is waiting for only those votes at this point in time. A's exit will return (in parallel) the votes to the processes in that intersection set, and then each of those processes will hand their votes (in parallel) to B. That adds up to a 2-message-hop delay.</a:t>
            </a:r>
          </a:p>
          <a:p>
            <a:pPr marL="342900" indent="-342900">
              <a:buAutoNum type="arabicParenBoth"/>
            </a:pPr>
            <a:r>
              <a:rPr lang="en-US" dirty="0"/>
              <a:t>Say A is the only process in that intersection set. In that case, A's exit will return A's vote to itself, and then A will hand its vote to B. Technically, that 1st "message hop" is a local step with no network latency. Therefore, one could argue that the synchronization delay is only 1 message hop in this corner case.</a:t>
            </a:r>
          </a:p>
          <a:p>
            <a:endParaRPr lang="en-US" b="1" dirty="0"/>
          </a:p>
        </p:txBody>
      </p:sp>
      <p:sp>
        <p:nvSpPr>
          <p:cNvPr id="4" name="Slide Number Placeholder 3"/>
          <p:cNvSpPr>
            <a:spLocks noGrp="1"/>
          </p:cNvSpPr>
          <p:nvPr>
            <p:ph type="sldNum" sz="quarter" idx="10"/>
          </p:nvPr>
        </p:nvSpPr>
        <p:spPr/>
        <p:txBody>
          <a:bodyPr/>
          <a:lstStyle/>
          <a:p>
            <a:fld id="{699C5403-D6CF-9147-BC21-EBC85D004347}" type="slidenum">
              <a:rPr lang="en-US" smtClean="0"/>
              <a:t>52</a:t>
            </a:fld>
            <a:endParaRPr lang="en-US"/>
          </a:p>
        </p:txBody>
      </p:sp>
    </p:spTree>
    <p:extLst>
      <p:ext uri="{BB962C8B-B14F-4D97-AF65-F5344CB8AC3E}">
        <p14:creationId xmlns:p14="http://schemas.microsoft.com/office/powerpoint/2010/main" val="32074924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sz="1600" dirty="0">
                <a:ea typeface="ＭＳ Ｐゴシック" charset="0"/>
                <a:sym typeface="Symbol" charset="0"/>
              </a:rPr>
              <a:t></a:t>
            </a:r>
            <a:r>
              <a:rPr lang="en-US" sz="1600" i="1" dirty="0">
                <a:ea typeface="ＭＳ Ｐゴシック" charset="0"/>
                <a:sym typeface="Symbol" charset="0"/>
              </a:rPr>
              <a:t>N </a:t>
            </a:r>
            <a:r>
              <a:rPr lang="en-US" dirty="0"/>
              <a:t>True only for large N</a:t>
            </a:r>
          </a:p>
          <a:p>
            <a:r>
              <a:rPr lang="en-US" dirty="0"/>
              <a:t>Why (M-1)*K+1: </a:t>
            </a:r>
          </a:p>
          <a:p>
            <a:pPr marL="342900" indent="-342900">
              <a:buFont typeface="+mj-lt"/>
              <a:buAutoNum type="arabicPeriod"/>
            </a:pPr>
            <a:r>
              <a:rPr lang="en-US" dirty="0"/>
              <a:t>Consider process Pi and its voting set Vi (of size K). </a:t>
            </a:r>
          </a:p>
          <a:p>
            <a:pPr marL="342900" indent="-342900">
              <a:buFont typeface="+mj-lt"/>
              <a:buAutoNum type="arabicPeriod"/>
            </a:pPr>
            <a:r>
              <a:rPr lang="en-US" dirty="0"/>
              <a:t>Each of the K members of Vi is contained in (M - 1) other subsets (apart from Vi). </a:t>
            </a:r>
          </a:p>
          <a:p>
            <a:pPr marL="342900" indent="-342900">
              <a:buFont typeface="+mj-lt"/>
              <a:buAutoNum type="arabicPeriod"/>
            </a:pPr>
            <a:r>
              <a:rPr lang="en-US" dirty="0"/>
              <a:t>These are the only voting sets possible in the entire system (because any voting set must overlap with Vi)! </a:t>
            </a:r>
          </a:p>
          <a:p>
            <a:pPr marL="342900" indent="-342900">
              <a:buFont typeface="+mj-lt"/>
              <a:buAutoNum type="arabicPeriod"/>
            </a:pPr>
            <a:r>
              <a:rPr lang="en-US" dirty="0"/>
              <a:t>The total count of such sets is (M-1)*K+1. </a:t>
            </a:r>
          </a:p>
          <a:p>
            <a:pPr marL="342900" indent="-342900">
              <a:buFont typeface="+mj-lt"/>
              <a:buAutoNum type="arabicPeriod"/>
            </a:pPr>
            <a:r>
              <a:rPr lang="en-US" dirty="0"/>
              <a:t>Notice that in this count, some voting sets may be double counted!   (e.g., two of Vi’s members may together belong to more than one voting sets!)</a:t>
            </a:r>
          </a:p>
          <a:p>
            <a:pPr marL="342900" indent="-342900">
              <a:buFont typeface="+mj-lt"/>
              <a:buAutoNum type="arabicPeriod"/>
            </a:pPr>
            <a:r>
              <a:rPr lang="en-US" dirty="0"/>
              <a:t>To minimize M (or K) is the same as maximizing N, i.e., we minimize double counting of these voting sets, and this occurs when (M-1)*K+1=N.</a:t>
            </a:r>
          </a:p>
        </p:txBody>
      </p:sp>
      <p:sp>
        <p:nvSpPr>
          <p:cNvPr id="4" name="Slide Number Placeholder 3"/>
          <p:cNvSpPr>
            <a:spLocks noGrp="1"/>
          </p:cNvSpPr>
          <p:nvPr>
            <p:ph type="sldNum" sz="quarter" idx="10"/>
          </p:nvPr>
        </p:nvSpPr>
        <p:spPr/>
        <p:txBody>
          <a:bodyPr/>
          <a:lstStyle/>
          <a:p>
            <a:fld id="{699C5403-D6CF-9147-BC21-EBC85D004347}" type="slidenum">
              <a:rPr lang="en-US" smtClean="0"/>
              <a:t>53</a:t>
            </a:fld>
            <a:endParaRPr lang="en-US"/>
          </a:p>
        </p:txBody>
      </p:sp>
    </p:spTree>
    <p:extLst>
      <p:ext uri="{BB962C8B-B14F-4D97-AF65-F5344CB8AC3E}">
        <p14:creationId xmlns:p14="http://schemas.microsoft.com/office/powerpoint/2010/main" val="24745788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Use-cases of Maekawa’s algo:</a:t>
            </a:r>
          </a:p>
          <a:p>
            <a:pPr marL="342900" indent="-342900">
              <a:buAutoNum type="arabicPeriod"/>
            </a:pPr>
            <a:r>
              <a:rPr lang="en-US" dirty="0"/>
              <a:t>Inspiration for modern quorum-style consensus or distributed lock managers.</a:t>
            </a:r>
          </a:p>
          <a:p>
            <a:pPr marL="342900" indent="-342900">
              <a:buAutoNum type="arabicPeriod"/>
            </a:pPr>
            <a:r>
              <a:rPr lang="en-US" dirty="0"/>
              <a:t>The sqrt(N) scaling shines in sensor networks where radio communication is expensive (battery power); deadlock-free variants are used to cluster sensors into geographical voting sets, etc.</a:t>
            </a:r>
          </a:p>
        </p:txBody>
      </p:sp>
      <p:sp>
        <p:nvSpPr>
          <p:cNvPr id="4" name="Slide Number Placeholder 3"/>
          <p:cNvSpPr>
            <a:spLocks noGrp="1"/>
          </p:cNvSpPr>
          <p:nvPr>
            <p:ph type="sldNum" sz="quarter" idx="10"/>
          </p:nvPr>
        </p:nvSpPr>
        <p:spPr/>
        <p:txBody>
          <a:bodyPr/>
          <a:lstStyle/>
          <a:p>
            <a:fld id="{699C5403-D6CF-9147-BC21-EBC85D004347}" type="slidenum">
              <a:rPr lang="en-US" smtClean="0"/>
              <a:t>54</a:t>
            </a:fld>
            <a:endParaRPr lang="en-US"/>
          </a:p>
        </p:txBody>
      </p:sp>
    </p:spTree>
    <p:extLst>
      <p:ext uri="{BB962C8B-B14F-4D97-AF65-F5344CB8AC3E}">
        <p14:creationId xmlns:p14="http://schemas.microsoft.com/office/powerpoint/2010/main" val="17920827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99C5403-D6CF-9147-BC21-EBC85D004347}" type="slidenum">
              <a:rPr lang="en-US" smtClean="0"/>
              <a:t>55</a:t>
            </a:fld>
            <a:endParaRPr lang="en-US"/>
          </a:p>
        </p:txBody>
      </p:sp>
    </p:spTree>
    <p:extLst>
      <p:ext uri="{BB962C8B-B14F-4D97-AF65-F5344CB8AC3E}">
        <p14:creationId xmlns:p14="http://schemas.microsoft.com/office/powerpoint/2010/main" val="38868874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Note: Chubby is built primarily to handle “control-plane” requests, to get exclusive access to resources in the distributed system. This load is significantly lower than “data-plane” locking request load. Examples of the latter are locks on rows in a database table. For locks are taken, dropped, and contended at a much higher rate, they’re typically handled internally by that service; in this example, the database service.</a:t>
            </a:r>
          </a:p>
        </p:txBody>
      </p:sp>
      <p:sp>
        <p:nvSpPr>
          <p:cNvPr id="4" name="Slide Number Placeholder 3"/>
          <p:cNvSpPr>
            <a:spLocks noGrp="1"/>
          </p:cNvSpPr>
          <p:nvPr>
            <p:ph type="sldNum" sz="quarter" idx="10"/>
          </p:nvPr>
        </p:nvSpPr>
        <p:spPr/>
        <p:txBody>
          <a:bodyPr/>
          <a:lstStyle/>
          <a:p>
            <a:fld id="{699C5403-D6CF-9147-BC21-EBC85D004347}" type="slidenum">
              <a:rPr lang="en-US" smtClean="0"/>
              <a:t>56</a:t>
            </a:fld>
            <a:endParaRPr lang="en-US"/>
          </a:p>
        </p:txBody>
      </p:sp>
    </p:spTree>
    <p:extLst>
      <p:ext uri="{BB962C8B-B14F-4D97-AF65-F5344CB8AC3E}">
        <p14:creationId xmlns:p14="http://schemas.microsoft.com/office/powerpoint/2010/main" val="34903416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5763" y="685800"/>
            <a:ext cx="6086475" cy="3429000"/>
          </a:xfrm>
        </p:spPr>
      </p:sp>
      <p:sp>
        <p:nvSpPr>
          <p:cNvPr id="3" name="Notes Placeholder 2"/>
          <p:cNvSpPr>
            <a:spLocks noGrp="1"/>
          </p:cNvSpPr>
          <p:nvPr>
            <p:ph type="body" idx="1"/>
          </p:nvPr>
        </p:nvSpPr>
        <p:spPr/>
        <p:txBody>
          <a:bodyPr/>
          <a:lstStyle/>
          <a:p>
            <a:r>
              <a:rPr lang="en-US" dirty="0"/>
              <a:t>Zookeeper is an open-source “clone” of Chubby</a:t>
            </a:r>
          </a:p>
        </p:txBody>
      </p:sp>
      <p:sp>
        <p:nvSpPr>
          <p:cNvPr id="4" name="Slide Number Placeholder 3"/>
          <p:cNvSpPr>
            <a:spLocks noGrp="1"/>
          </p:cNvSpPr>
          <p:nvPr>
            <p:ph type="sldNum" sz="quarter" idx="10"/>
          </p:nvPr>
        </p:nvSpPr>
        <p:spPr/>
        <p:txBody>
          <a:bodyPr/>
          <a:lstStyle/>
          <a:p>
            <a:fld id="{699C5403-D6CF-9147-BC21-EBC85D004347}" type="slidenum">
              <a:rPr lang="en-US" smtClean="0"/>
              <a:t>57</a:t>
            </a:fld>
            <a:endParaRPr lang="en-US"/>
          </a:p>
        </p:txBody>
      </p:sp>
    </p:spTree>
    <p:extLst>
      <p:ext uri="{BB962C8B-B14F-4D97-AF65-F5344CB8AC3E}">
        <p14:creationId xmlns:p14="http://schemas.microsoft.com/office/powerpoint/2010/main" val="12132798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73CE4-EB74-8B1E-9E8A-F521DB9BFB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8CB18-186B-483E-230A-7F33A6C7A3C4}"/>
              </a:ext>
            </a:extLst>
          </p:cNvPr>
          <p:cNvSpPr>
            <a:spLocks noGrp="1" noRot="1" noChangeAspect="1"/>
          </p:cNvSpPr>
          <p:nvPr>
            <p:ph type="sldImg"/>
          </p:nvPr>
        </p:nvSpPr>
        <p:spPr>
          <a:xfrm>
            <a:off x="385763" y="685800"/>
            <a:ext cx="6086475" cy="3429000"/>
          </a:xfrm>
        </p:spPr>
      </p:sp>
      <p:sp>
        <p:nvSpPr>
          <p:cNvPr id="3" name="Notes Placeholder 2">
            <a:extLst>
              <a:ext uri="{FF2B5EF4-FFF2-40B4-BE49-F238E27FC236}">
                <a16:creationId xmlns:a16="http://schemas.microsoft.com/office/drawing/2014/main" id="{6EFABE97-6B46-C351-E9D1-AAD2473E76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55C12F-77A1-8A7A-6135-D71BC264C633}"/>
              </a:ext>
            </a:extLst>
          </p:cNvPr>
          <p:cNvSpPr>
            <a:spLocks noGrp="1"/>
          </p:cNvSpPr>
          <p:nvPr>
            <p:ph type="sldNum" sz="quarter" idx="10"/>
          </p:nvPr>
        </p:nvSpPr>
        <p:spPr/>
        <p:txBody>
          <a:bodyPr/>
          <a:lstStyle/>
          <a:p>
            <a:fld id="{699C5403-D6CF-9147-BC21-EBC85D004347}" type="slidenum">
              <a:rPr lang="en-US" smtClean="0"/>
              <a:t>58</a:t>
            </a:fld>
            <a:endParaRPr lang="en-US"/>
          </a:p>
        </p:txBody>
      </p:sp>
    </p:spTree>
    <p:extLst>
      <p:ext uri="{BB962C8B-B14F-4D97-AF65-F5344CB8AC3E}">
        <p14:creationId xmlns:p14="http://schemas.microsoft.com/office/powerpoint/2010/main" val="3755015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503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xt only">
    <p:spTree>
      <p:nvGrpSpPr>
        <p:cNvPr id="1" name=""/>
        <p:cNvGrpSpPr/>
        <p:nvPr/>
      </p:nvGrpSpPr>
      <p:grpSpPr>
        <a:xfrm>
          <a:off x="0" y="0"/>
          <a:ext cx="0" cy="0"/>
          <a:chOff x="0" y="0"/>
          <a:chExt cx="0" cy="0"/>
        </a:xfrm>
      </p:grpSpPr>
      <p:pic>
        <p:nvPicPr>
          <p:cNvPr id="4" name="Picture 3" descr="01-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0"/>
            <a:ext cx="12984163" cy="7315200"/>
          </a:xfrm>
          <a:prstGeom prst="rect">
            <a:avLst/>
          </a:prstGeom>
        </p:spPr>
      </p:pic>
      <p:sp>
        <p:nvSpPr>
          <p:cNvPr id="2" name="Title 1"/>
          <p:cNvSpPr>
            <a:spLocks noGrp="1"/>
          </p:cNvSpPr>
          <p:nvPr>
            <p:ph type="title"/>
          </p:nvPr>
        </p:nvSpPr>
        <p:spPr>
          <a:xfrm>
            <a:off x="649209" y="292953"/>
            <a:ext cx="11902149" cy="1197185"/>
          </a:xfrm>
        </p:spPr>
        <p:txBody>
          <a:bodyPr>
            <a:normAutofit/>
          </a:bodyPr>
          <a:lstStyle>
            <a:lvl1pPr algn="l">
              <a:defRPr sz="4000" b="0" i="0">
                <a:solidFill>
                  <a:schemeClr val="bg1"/>
                </a:solidFill>
                <a:latin typeface="Whitney-BlackSC"/>
                <a:cs typeface="Whitney-BlackSC"/>
              </a:defRPr>
            </a:lvl1pPr>
          </a:lstStyle>
          <a:p>
            <a:r>
              <a:rPr lang="en-US" dirty="0"/>
              <a:t>Click to edit Master title style</a:t>
            </a:r>
          </a:p>
        </p:txBody>
      </p:sp>
      <p:sp>
        <p:nvSpPr>
          <p:cNvPr id="3" name="Content Placeholder 2"/>
          <p:cNvSpPr>
            <a:spLocks noGrp="1"/>
          </p:cNvSpPr>
          <p:nvPr>
            <p:ph idx="1"/>
          </p:nvPr>
        </p:nvSpPr>
        <p:spPr>
          <a:xfrm>
            <a:off x="649208" y="2140373"/>
            <a:ext cx="7033088" cy="4551680"/>
          </a:xfrm>
        </p:spPr>
        <p:txBody>
          <a:bodyPr>
            <a:normAutofit/>
          </a:bodyPr>
          <a:lstStyle>
            <a:lvl1pPr>
              <a:defRPr sz="2600">
                <a:latin typeface="Times New Roman"/>
                <a:cs typeface="Times New Roman"/>
              </a:defRPr>
            </a:lvl1pPr>
            <a:lvl2pPr marL="1055377" indent="-405914">
              <a:buFont typeface="Arial" pitchFamily="34" charset="0"/>
              <a:buChar char="•"/>
              <a:defRPr sz="2600">
                <a:latin typeface="Times New Roman"/>
                <a:cs typeface="Times New Roman"/>
              </a:defRPr>
            </a:lvl2pPr>
            <a:lvl3pPr>
              <a:defRPr sz="2600">
                <a:latin typeface="Times New Roman"/>
                <a:cs typeface="Times New Roman"/>
              </a:defRPr>
            </a:lvl3pPr>
            <a:lvl4pPr marL="2273121" indent="-324731">
              <a:buFont typeface="Arial" pitchFamily="34" charset="0"/>
              <a:buChar char="•"/>
              <a:defRPr sz="2600">
                <a:latin typeface="Times New Roman"/>
                <a:cs typeface="Times New Roman"/>
              </a:defRPr>
            </a:lvl4pPr>
            <a:lvl5pPr marL="2922583" indent="-324731">
              <a:buFont typeface="Arial" pitchFamily="34" charset="0"/>
              <a:buChar char="•"/>
              <a:defRPr sz="2600">
                <a:latin typeface="Times New Roman"/>
                <a:cs typeface="Times New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0419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73812" y="2113280"/>
            <a:ext cx="5410068" cy="4389120"/>
          </a:xfrm>
        </p:spPr>
        <p:txBody>
          <a:bodyPr/>
          <a:lstStyle>
            <a:lvl1pPr>
              <a:defRPr sz="36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600283" y="2113280"/>
            <a:ext cx="5410068" cy="4389120"/>
          </a:xfrm>
        </p:spPr>
        <p:txBody>
          <a:bodyPr/>
          <a:lstStyle>
            <a:lvl1pPr>
              <a:defRPr sz="36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p>
        </p:txBody>
      </p:sp>
      <p:sp>
        <p:nvSpPr>
          <p:cNvPr id="6" name="Rectangle 4"/>
          <p:cNvSpPr>
            <a:spLocks noGrp="1" noChangeArrowheads="1"/>
          </p:cNvSpPr>
          <p:nvPr>
            <p:ph type="sldNum" sz="quarter" idx="11"/>
          </p:nvPr>
        </p:nvSpPr>
        <p:spPr>
          <a:ln/>
        </p:spPr>
        <p:txBody>
          <a:bodyPr/>
          <a:lstStyle>
            <a:lvl1pPr>
              <a:defRPr/>
            </a:lvl1pPr>
          </a:lstStyle>
          <a:p>
            <a:fld id="{A9864F64-9FF7-8B40-9C80-0BE8153D977D}" type="slidenum">
              <a:rPr lang="en-US"/>
              <a:pPr/>
              <a:t>‹#›</a:t>
            </a:fld>
            <a:endParaRPr lang="en-US"/>
          </a:p>
        </p:txBody>
      </p:sp>
    </p:spTree>
    <p:extLst>
      <p:ext uri="{BB962C8B-B14F-4D97-AF65-F5344CB8AC3E}">
        <p14:creationId xmlns:p14="http://schemas.microsoft.com/office/powerpoint/2010/main" val="352211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ext only">
    <p:spTree>
      <p:nvGrpSpPr>
        <p:cNvPr id="1" name=""/>
        <p:cNvGrpSpPr/>
        <p:nvPr/>
      </p:nvGrpSpPr>
      <p:grpSpPr>
        <a:xfrm>
          <a:off x="0" y="0"/>
          <a:ext cx="0" cy="0"/>
          <a:chOff x="0" y="0"/>
          <a:chExt cx="0" cy="0"/>
        </a:xfrm>
      </p:grpSpPr>
      <p:pic>
        <p:nvPicPr>
          <p:cNvPr id="4" name="Picture 3" descr="01-backgroun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984163" cy="7315200"/>
          </a:xfrm>
          <a:prstGeom prst="rect">
            <a:avLst/>
          </a:prstGeom>
        </p:spPr>
      </p:pic>
      <p:sp>
        <p:nvSpPr>
          <p:cNvPr id="2" name="Title 1"/>
          <p:cNvSpPr>
            <a:spLocks noGrp="1"/>
          </p:cNvSpPr>
          <p:nvPr>
            <p:ph type="title"/>
          </p:nvPr>
        </p:nvSpPr>
        <p:spPr>
          <a:xfrm>
            <a:off x="649209" y="292950"/>
            <a:ext cx="11902149" cy="1197185"/>
          </a:xfrm>
        </p:spPr>
        <p:txBody>
          <a:bodyPr>
            <a:normAutofit/>
          </a:bodyPr>
          <a:lstStyle>
            <a:lvl1pPr algn="l">
              <a:defRPr sz="3900" b="0" i="0">
                <a:solidFill>
                  <a:schemeClr val="bg1"/>
                </a:solidFill>
                <a:latin typeface="Whitney-BlackSC"/>
                <a:cs typeface="Whitney-BlackSC"/>
              </a:defRPr>
            </a:lvl1pPr>
          </a:lstStyle>
          <a:p>
            <a:r>
              <a:rPr lang="en-US" dirty="0"/>
              <a:t>Click to edit Master title style</a:t>
            </a:r>
          </a:p>
        </p:txBody>
      </p:sp>
      <p:sp>
        <p:nvSpPr>
          <p:cNvPr id="3" name="Content Placeholder 2"/>
          <p:cNvSpPr>
            <a:spLocks noGrp="1"/>
          </p:cNvSpPr>
          <p:nvPr>
            <p:ph idx="1"/>
          </p:nvPr>
        </p:nvSpPr>
        <p:spPr>
          <a:xfrm>
            <a:off x="649208" y="2140373"/>
            <a:ext cx="7033088" cy="4551680"/>
          </a:xfrm>
        </p:spPr>
        <p:txBody>
          <a:bodyPr>
            <a:normAutofit/>
          </a:bodyPr>
          <a:lstStyle>
            <a:lvl1pPr>
              <a:defRPr sz="2500">
                <a:latin typeface="Times New Roman"/>
                <a:cs typeface="Times New Roman"/>
              </a:defRPr>
            </a:lvl1pPr>
            <a:lvl2pPr marL="1031735" indent="-396821">
              <a:buFont typeface="Arial" pitchFamily="34" charset="0"/>
              <a:buChar char="•"/>
              <a:defRPr sz="2500">
                <a:latin typeface="Times New Roman"/>
                <a:cs typeface="Times New Roman"/>
              </a:defRPr>
            </a:lvl2pPr>
            <a:lvl3pPr>
              <a:defRPr sz="2500">
                <a:latin typeface="Times New Roman"/>
                <a:cs typeface="Times New Roman"/>
              </a:defRPr>
            </a:lvl3pPr>
            <a:lvl4pPr marL="2222198" indent="-317457">
              <a:buFont typeface="Arial" pitchFamily="34" charset="0"/>
              <a:buChar char="•"/>
              <a:defRPr sz="2500">
                <a:latin typeface="Times New Roman"/>
                <a:cs typeface="Times New Roman"/>
              </a:defRPr>
            </a:lvl4pPr>
            <a:lvl5pPr marL="2857111" indent="-317457">
              <a:buFont typeface="Arial" pitchFamily="34" charset="0"/>
              <a:buChar char="•"/>
              <a:defRPr sz="2500">
                <a:latin typeface="Times New Roman"/>
                <a:cs typeface="Times New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824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71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3813" y="2272455"/>
            <a:ext cx="11036539" cy="1568027"/>
          </a:xfrm>
        </p:spPr>
        <p:txBody>
          <a:bodyPr/>
          <a:lstStyle/>
          <a:p>
            <a:r>
              <a:rPr lang="en-US"/>
              <a:t>Click to edit Master title style</a:t>
            </a:r>
          </a:p>
        </p:txBody>
      </p:sp>
      <p:sp>
        <p:nvSpPr>
          <p:cNvPr id="3" name="Subtitle 2"/>
          <p:cNvSpPr>
            <a:spLocks noGrp="1"/>
          </p:cNvSpPr>
          <p:nvPr>
            <p:ph type="subTitle" idx="1"/>
          </p:nvPr>
        </p:nvSpPr>
        <p:spPr>
          <a:xfrm>
            <a:off x="1947625" y="4145280"/>
            <a:ext cx="9088914" cy="1869440"/>
          </a:xfrm>
        </p:spPr>
        <p:txBody>
          <a:bodyPr/>
          <a:lstStyle>
            <a:lvl1pPr marL="0" indent="0" algn="ctr">
              <a:buNone/>
              <a:defRPr/>
            </a:lvl1pPr>
            <a:lvl2pPr marL="634914" indent="0" algn="ctr">
              <a:buNone/>
              <a:defRPr/>
            </a:lvl2pPr>
            <a:lvl3pPr marL="1269827" indent="0" algn="ctr">
              <a:buNone/>
              <a:defRPr/>
            </a:lvl3pPr>
            <a:lvl4pPr marL="1904741" indent="0" algn="ctr">
              <a:buNone/>
              <a:defRPr/>
            </a:lvl4pPr>
            <a:lvl5pPr marL="2539655" indent="0" algn="ctr">
              <a:buNone/>
              <a:defRPr/>
            </a:lvl5pPr>
            <a:lvl6pPr marL="3174568" indent="0" algn="ctr">
              <a:buNone/>
              <a:defRPr/>
            </a:lvl6pPr>
            <a:lvl7pPr marL="3809482" indent="0" algn="ctr">
              <a:buNone/>
              <a:defRPr/>
            </a:lvl7pPr>
            <a:lvl8pPr marL="4444395" indent="0" algn="ctr">
              <a:buNone/>
              <a:defRPr/>
            </a:lvl8pPr>
            <a:lvl9pPr marL="5079309"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fld id="{69DDF8CD-1BBF-1047-9489-BFC9B18DC846}" type="datetime1">
              <a:rPr lang="en-US" smtClean="0"/>
              <a:t>10/30/26</a:t>
            </a:fld>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96A11911-0372-6942-A66F-79FD5E566AC6}" type="slidenum">
              <a:rPr lang="en-US"/>
              <a:pPr>
                <a:defRPr/>
              </a:pPr>
              <a:t>‹#›</a:t>
            </a:fld>
            <a:endParaRPr lang="en-US"/>
          </a:p>
        </p:txBody>
      </p:sp>
    </p:spTree>
    <p:extLst>
      <p:ext uri="{BB962C8B-B14F-4D97-AF65-F5344CB8AC3E}">
        <p14:creationId xmlns:p14="http://schemas.microsoft.com/office/powerpoint/2010/main" val="189264772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210" y="292948"/>
            <a:ext cx="11685747" cy="1219200"/>
          </a:xfrm>
          <a:prstGeom prst="rect">
            <a:avLst/>
          </a:prstGeom>
        </p:spPr>
        <p:txBody>
          <a:bodyPr vert="horz" lIns="129892" tIns="64947" rIns="129892" bIns="64947" rtlCol="0" anchor="ctr">
            <a:normAutofit/>
          </a:bodyPr>
          <a:lstStyle/>
          <a:p>
            <a:r>
              <a:rPr lang="en-US" dirty="0"/>
              <a:t>Click to edit Master title style</a:t>
            </a:r>
          </a:p>
        </p:txBody>
      </p:sp>
      <p:sp>
        <p:nvSpPr>
          <p:cNvPr id="3" name="Text Placeholder 2"/>
          <p:cNvSpPr>
            <a:spLocks noGrp="1"/>
          </p:cNvSpPr>
          <p:nvPr>
            <p:ph type="body" idx="1"/>
          </p:nvPr>
        </p:nvSpPr>
        <p:spPr>
          <a:xfrm>
            <a:off x="649210" y="1706882"/>
            <a:ext cx="11685747" cy="4827694"/>
          </a:xfrm>
          <a:prstGeom prst="rect">
            <a:avLst/>
          </a:prstGeom>
        </p:spPr>
        <p:txBody>
          <a:bodyPr vert="horz" lIns="129892" tIns="64947" rIns="129892" bIns="6494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49208" y="6780110"/>
            <a:ext cx="3029638" cy="389467"/>
          </a:xfrm>
          <a:prstGeom prst="rect">
            <a:avLst/>
          </a:prstGeom>
        </p:spPr>
        <p:txBody>
          <a:bodyPr vert="horz" lIns="129892" tIns="64947" rIns="129892" bIns="64947" rtlCol="0" anchor="ctr"/>
          <a:lstStyle>
            <a:lvl1pPr algn="l">
              <a:defRPr sz="1700">
                <a:solidFill>
                  <a:schemeClr val="tx1">
                    <a:tint val="75000"/>
                  </a:schemeClr>
                </a:solidFill>
              </a:defRPr>
            </a:lvl1pPr>
          </a:lstStyle>
          <a:p>
            <a:fld id="{B748812E-561E-438A-81D3-22B6B9FAEA9A}" type="datetimeFigureOut">
              <a:rPr lang="en-US" smtClean="0"/>
              <a:t>10/30/26</a:t>
            </a:fld>
            <a:endParaRPr lang="en-US"/>
          </a:p>
        </p:txBody>
      </p:sp>
      <p:sp>
        <p:nvSpPr>
          <p:cNvPr id="5" name="Footer Placeholder 4"/>
          <p:cNvSpPr>
            <a:spLocks noGrp="1"/>
          </p:cNvSpPr>
          <p:nvPr>
            <p:ph type="ftr" sz="quarter" idx="3"/>
          </p:nvPr>
        </p:nvSpPr>
        <p:spPr>
          <a:xfrm>
            <a:off x="4436256" y="6780110"/>
            <a:ext cx="4111652" cy="389467"/>
          </a:xfrm>
          <a:prstGeom prst="rect">
            <a:avLst/>
          </a:prstGeom>
        </p:spPr>
        <p:txBody>
          <a:bodyPr vert="horz" lIns="129892" tIns="64947" rIns="129892" bIns="64947"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05317" y="6780110"/>
            <a:ext cx="3029638" cy="389467"/>
          </a:xfrm>
          <a:prstGeom prst="rect">
            <a:avLst/>
          </a:prstGeom>
        </p:spPr>
        <p:txBody>
          <a:bodyPr vert="horz" lIns="129892" tIns="64947" rIns="129892" bIns="64947" rtlCol="0" anchor="ctr"/>
          <a:lstStyle>
            <a:lvl1pPr algn="r">
              <a:defRPr sz="1700">
                <a:solidFill>
                  <a:schemeClr val="tx1">
                    <a:tint val="75000"/>
                  </a:schemeClr>
                </a:solidFill>
              </a:defRPr>
            </a:lvl1pPr>
          </a:lstStyle>
          <a:p>
            <a:fld id="{18288952-07DD-45F2-92DF-2D7C6E70F14E}" type="slidenum">
              <a:rPr lang="en-US" smtClean="0"/>
              <a:t>‹#›</a:t>
            </a:fld>
            <a:endParaRPr lang="en-US"/>
          </a:p>
        </p:txBody>
      </p:sp>
    </p:spTree>
    <p:extLst>
      <p:ext uri="{BB962C8B-B14F-4D97-AF65-F5344CB8AC3E}">
        <p14:creationId xmlns:p14="http://schemas.microsoft.com/office/powerpoint/2010/main" val="19124207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txStyles>
    <p:titleStyle>
      <a:lvl1pPr algn="ctr" defTabSz="1298925" rtl="0" eaLnBrk="1" latinLnBrk="0" hangingPunct="1">
        <a:spcBef>
          <a:spcPct val="0"/>
        </a:spcBef>
        <a:buNone/>
        <a:defRPr sz="6300" kern="1200">
          <a:solidFill>
            <a:schemeClr val="tx1"/>
          </a:solidFill>
          <a:latin typeface="+mj-lt"/>
          <a:ea typeface="+mj-ea"/>
          <a:cs typeface="+mj-cs"/>
        </a:defRPr>
      </a:lvl1pPr>
    </p:titleStyle>
    <p:bodyStyle>
      <a:lvl1pPr marL="487097" indent="-487097" algn="l" defTabSz="1298925" rtl="0" eaLnBrk="1" latinLnBrk="0" hangingPunct="1">
        <a:spcBef>
          <a:spcPct val="20000"/>
        </a:spcBef>
        <a:buFont typeface="Arial" pitchFamily="34" charset="0"/>
        <a:buChar char="•"/>
        <a:defRPr sz="4500" kern="1200">
          <a:solidFill>
            <a:schemeClr val="tx1"/>
          </a:solidFill>
          <a:latin typeface="Arial"/>
          <a:ea typeface="+mn-ea"/>
          <a:cs typeface="+mn-cs"/>
        </a:defRPr>
      </a:lvl1pPr>
      <a:lvl2pPr marL="1055377" indent="-405914" algn="l" defTabSz="1298925" rtl="0" eaLnBrk="1" latinLnBrk="0" hangingPunct="1">
        <a:spcBef>
          <a:spcPct val="20000"/>
        </a:spcBef>
        <a:buFont typeface="Arial" pitchFamily="34" charset="0"/>
        <a:buChar char="–"/>
        <a:defRPr sz="4000" kern="1200">
          <a:solidFill>
            <a:schemeClr val="tx1"/>
          </a:solidFill>
          <a:latin typeface="Arial"/>
          <a:ea typeface="+mn-ea"/>
          <a:cs typeface="+mn-cs"/>
        </a:defRPr>
      </a:lvl2pPr>
      <a:lvl3pPr marL="1623658" indent="-324731" algn="l" defTabSz="1298925" rtl="0" eaLnBrk="1" latinLnBrk="0" hangingPunct="1">
        <a:spcBef>
          <a:spcPct val="20000"/>
        </a:spcBef>
        <a:buFont typeface="Arial" pitchFamily="34" charset="0"/>
        <a:buChar char="•"/>
        <a:defRPr sz="3400" kern="1200">
          <a:solidFill>
            <a:schemeClr val="tx1"/>
          </a:solidFill>
          <a:latin typeface="Arial"/>
          <a:ea typeface="+mn-ea"/>
          <a:cs typeface="+mn-cs"/>
        </a:defRPr>
      </a:lvl3pPr>
      <a:lvl4pPr marL="2273121" indent="-324731" algn="l" defTabSz="1298925" rtl="0" eaLnBrk="1" latinLnBrk="0" hangingPunct="1">
        <a:spcBef>
          <a:spcPct val="20000"/>
        </a:spcBef>
        <a:buFont typeface="Arial" pitchFamily="34" charset="0"/>
        <a:buChar char="–"/>
        <a:defRPr sz="2800" kern="1200">
          <a:solidFill>
            <a:schemeClr val="tx1"/>
          </a:solidFill>
          <a:latin typeface="Arial"/>
          <a:ea typeface="+mn-ea"/>
          <a:cs typeface="+mn-cs"/>
        </a:defRPr>
      </a:lvl4pPr>
      <a:lvl5pPr marL="2922583" indent="-324731" algn="l" defTabSz="1298925" rtl="0" eaLnBrk="1" latinLnBrk="0" hangingPunct="1">
        <a:spcBef>
          <a:spcPct val="20000"/>
        </a:spcBef>
        <a:buFont typeface="Arial" pitchFamily="34" charset="0"/>
        <a:buChar char="»"/>
        <a:defRPr sz="2800" kern="1200">
          <a:solidFill>
            <a:schemeClr val="tx1"/>
          </a:solidFill>
          <a:latin typeface="Arial"/>
          <a:ea typeface="+mn-ea"/>
          <a:cs typeface="+mn-cs"/>
        </a:defRPr>
      </a:lvl5pPr>
      <a:lvl6pPr marL="3572046"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221509"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70974"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520435" indent="-324731" algn="l" defTabSz="1298925"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98925" rtl="0" eaLnBrk="1" latinLnBrk="0" hangingPunct="1">
        <a:defRPr sz="2600" kern="1200">
          <a:solidFill>
            <a:schemeClr val="tx1"/>
          </a:solidFill>
          <a:latin typeface="+mn-lt"/>
          <a:ea typeface="+mn-ea"/>
          <a:cs typeface="+mn-cs"/>
        </a:defRPr>
      </a:lvl1pPr>
      <a:lvl2pPr marL="649463" algn="l" defTabSz="1298925" rtl="0" eaLnBrk="1" latinLnBrk="0" hangingPunct="1">
        <a:defRPr sz="2600" kern="1200">
          <a:solidFill>
            <a:schemeClr val="tx1"/>
          </a:solidFill>
          <a:latin typeface="+mn-lt"/>
          <a:ea typeface="+mn-ea"/>
          <a:cs typeface="+mn-cs"/>
        </a:defRPr>
      </a:lvl2pPr>
      <a:lvl3pPr marL="1298925" algn="l" defTabSz="1298925" rtl="0" eaLnBrk="1" latinLnBrk="0" hangingPunct="1">
        <a:defRPr sz="2600" kern="1200">
          <a:solidFill>
            <a:schemeClr val="tx1"/>
          </a:solidFill>
          <a:latin typeface="+mn-lt"/>
          <a:ea typeface="+mn-ea"/>
          <a:cs typeface="+mn-cs"/>
        </a:defRPr>
      </a:lvl3pPr>
      <a:lvl4pPr marL="1948389" algn="l" defTabSz="1298925" rtl="0" eaLnBrk="1" latinLnBrk="0" hangingPunct="1">
        <a:defRPr sz="2600" kern="1200">
          <a:solidFill>
            <a:schemeClr val="tx1"/>
          </a:solidFill>
          <a:latin typeface="+mn-lt"/>
          <a:ea typeface="+mn-ea"/>
          <a:cs typeface="+mn-cs"/>
        </a:defRPr>
      </a:lvl4pPr>
      <a:lvl5pPr marL="2597852" algn="l" defTabSz="1298925" rtl="0" eaLnBrk="1" latinLnBrk="0" hangingPunct="1">
        <a:defRPr sz="2600" kern="1200">
          <a:solidFill>
            <a:schemeClr val="tx1"/>
          </a:solidFill>
          <a:latin typeface="+mn-lt"/>
          <a:ea typeface="+mn-ea"/>
          <a:cs typeface="+mn-cs"/>
        </a:defRPr>
      </a:lvl5pPr>
      <a:lvl6pPr marL="3247315" algn="l" defTabSz="1298925" rtl="0" eaLnBrk="1" latinLnBrk="0" hangingPunct="1">
        <a:defRPr sz="2600" kern="1200">
          <a:solidFill>
            <a:schemeClr val="tx1"/>
          </a:solidFill>
          <a:latin typeface="+mn-lt"/>
          <a:ea typeface="+mn-ea"/>
          <a:cs typeface="+mn-cs"/>
        </a:defRPr>
      </a:lvl6pPr>
      <a:lvl7pPr marL="3896777" algn="l" defTabSz="1298925" rtl="0" eaLnBrk="1" latinLnBrk="0" hangingPunct="1">
        <a:defRPr sz="2600" kern="1200">
          <a:solidFill>
            <a:schemeClr val="tx1"/>
          </a:solidFill>
          <a:latin typeface="+mn-lt"/>
          <a:ea typeface="+mn-ea"/>
          <a:cs typeface="+mn-cs"/>
        </a:defRPr>
      </a:lvl7pPr>
      <a:lvl8pPr marL="4546240" algn="l" defTabSz="1298925" rtl="0" eaLnBrk="1" latinLnBrk="0" hangingPunct="1">
        <a:defRPr sz="2600" kern="1200">
          <a:solidFill>
            <a:schemeClr val="tx1"/>
          </a:solidFill>
          <a:latin typeface="+mn-lt"/>
          <a:ea typeface="+mn-ea"/>
          <a:cs typeface="+mn-cs"/>
        </a:defRPr>
      </a:lvl8pPr>
      <a:lvl9pPr marL="5195704" algn="l" defTabSz="1298925"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209" y="292948"/>
            <a:ext cx="11685747" cy="1219200"/>
          </a:xfrm>
          <a:prstGeom prst="rect">
            <a:avLst/>
          </a:prstGeom>
        </p:spPr>
        <p:txBody>
          <a:bodyPr vert="horz" lIns="126983" tIns="63491" rIns="126983" bIns="63491" rtlCol="0" anchor="ctr">
            <a:normAutofit/>
          </a:bodyPr>
          <a:lstStyle/>
          <a:p>
            <a:r>
              <a:rPr lang="en-US"/>
              <a:t>Click to edit Master title style</a:t>
            </a:r>
          </a:p>
        </p:txBody>
      </p:sp>
      <p:sp>
        <p:nvSpPr>
          <p:cNvPr id="3" name="Text Placeholder 2"/>
          <p:cNvSpPr>
            <a:spLocks noGrp="1"/>
          </p:cNvSpPr>
          <p:nvPr>
            <p:ph type="body" idx="1"/>
          </p:nvPr>
        </p:nvSpPr>
        <p:spPr>
          <a:xfrm>
            <a:off x="649209" y="1706882"/>
            <a:ext cx="11685747" cy="4827694"/>
          </a:xfrm>
          <a:prstGeom prst="rect">
            <a:avLst/>
          </a:prstGeom>
        </p:spPr>
        <p:txBody>
          <a:bodyPr vert="horz" lIns="126983" tIns="63491" rIns="126983" bIns="6349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49208" y="6780108"/>
            <a:ext cx="3029638" cy="389467"/>
          </a:xfrm>
          <a:prstGeom prst="rect">
            <a:avLst/>
          </a:prstGeom>
        </p:spPr>
        <p:txBody>
          <a:bodyPr vert="horz" lIns="126983" tIns="63491" rIns="126983" bIns="63491" rtlCol="0" anchor="ctr"/>
          <a:lstStyle>
            <a:lvl1pPr algn="l">
              <a:defRPr sz="1700">
                <a:solidFill>
                  <a:schemeClr val="tx1">
                    <a:tint val="75000"/>
                  </a:schemeClr>
                </a:solidFill>
              </a:defRPr>
            </a:lvl1pPr>
          </a:lstStyle>
          <a:p>
            <a:fld id="{CD25DB73-49A9-FA47-AA78-1E3FC74202E4}" type="datetime1">
              <a:rPr lang="en-US" smtClean="0"/>
              <a:t>10/30/26</a:t>
            </a:fld>
            <a:endParaRPr lang="en-US"/>
          </a:p>
        </p:txBody>
      </p:sp>
      <p:sp>
        <p:nvSpPr>
          <p:cNvPr id="5" name="Footer Placeholder 4"/>
          <p:cNvSpPr>
            <a:spLocks noGrp="1"/>
          </p:cNvSpPr>
          <p:nvPr>
            <p:ph type="ftr" sz="quarter" idx="3"/>
          </p:nvPr>
        </p:nvSpPr>
        <p:spPr>
          <a:xfrm>
            <a:off x="4436256" y="6780108"/>
            <a:ext cx="4111652" cy="389467"/>
          </a:xfrm>
          <a:prstGeom prst="rect">
            <a:avLst/>
          </a:prstGeom>
        </p:spPr>
        <p:txBody>
          <a:bodyPr vert="horz" lIns="126983" tIns="63491" rIns="126983" bIns="63491" rtlCol="0" anchor="ctr"/>
          <a:lstStyle>
            <a:lvl1pPr algn="ctr">
              <a:defRPr sz="1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305317" y="6780108"/>
            <a:ext cx="3029638" cy="389467"/>
          </a:xfrm>
          <a:prstGeom prst="rect">
            <a:avLst/>
          </a:prstGeom>
        </p:spPr>
        <p:txBody>
          <a:bodyPr vert="horz" lIns="126983" tIns="63491" rIns="126983" bIns="63491" rtlCol="0" anchor="ctr"/>
          <a:lstStyle>
            <a:lvl1pPr algn="r">
              <a:defRPr sz="1700">
                <a:solidFill>
                  <a:schemeClr val="tx1">
                    <a:tint val="75000"/>
                  </a:schemeClr>
                </a:solidFill>
              </a:defRPr>
            </a:lvl1pPr>
          </a:lstStyle>
          <a:p>
            <a:fld id="{18288952-07DD-45F2-92DF-2D7C6E70F14E}" type="slidenum">
              <a:rPr lang="en-US" smtClean="0"/>
              <a:t>‹#›</a:t>
            </a:fld>
            <a:endParaRPr lang="en-US"/>
          </a:p>
        </p:txBody>
      </p:sp>
    </p:spTree>
    <p:extLst>
      <p:ext uri="{BB962C8B-B14F-4D97-AF65-F5344CB8AC3E}">
        <p14:creationId xmlns:p14="http://schemas.microsoft.com/office/powerpoint/2010/main" val="1533826274"/>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Lst>
  <p:hf sldNum="0" hdr="0" ftr="0" dt="0"/>
  <p:txStyles>
    <p:titleStyle>
      <a:lvl1pPr algn="ctr" defTabSz="1269827" rtl="0" eaLnBrk="1" latinLnBrk="0" hangingPunct="1">
        <a:spcBef>
          <a:spcPct val="0"/>
        </a:spcBef>
        <a:buNone/>
        <a:defRPr sz="6100" kern="1200">
          <a:solidFill>
            <a:schemeClr val="tx1"/>
          </a:solidFill>
          <a:latin typeface="+mj-lt"/>
          <a:ea typeface="+mj-ea"/>
          <a:cs typeface="+mj-cs"/>
        </a:defRPr>
      </a:lvl1pPr>
    </p:titleStyle>
    <p:bodyStyle>
      <a:lvl1pPr marL="476185" indent="-476185" algn="l" defTabSz="1269827"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1031735" indent="-396821" algn="l" defTabSz="1269827" rtl="0" eaLnBrk="1" latinLnBrk="0" hangingPunct="1">
        <a:spcBef>
          <a:spcPct val="20000"/>
        </a:spcBef>
        <a:buFont typeface="Arial" pitchFamily="34" charset="0"/>
        <a:buChar char="–"/>
        <a:defRPr sz="3900" kern="1200">
          <a:solidFill>
            <a:schemeClr val="tx1"/>
          </a:solidFill>
          <a:latin typeface="+mn-lt"/>
          <a:ea typeface="+mn-ea"/>
          <a:cs typeface="+mn-cs"/>
        </a:defRPr>
      </a:lvl2pPr>
      <a:lvl3pPr marL="1587284" indent="-317457" algn="l" defTabSz="1269827" rtl="0" eaLnBrk="1" latinLnBrk="0" hangingPunct="1">
        <a:spcBef>
          <a:spcPct val="20000"/>
        </a:spcBef>
        <a:buFont typeface="Arial" pitchFamily="34" charset="0"/>
        <a:buChar char="•"/>
        <a:defRPr sz="3300" kern="1200">
          <a:solidFill>
            <a:schemeClr val="tx1"/>
          </a:solidFill>
          <a:latin typeface="+mn-lt"/>
          <a:ea typeface="+mn-ea"/>
          <a:cs typeface="+mn-cs"/>
        </a:defRPr>
      </a:lvl3pPr>
      <a:lvl4pPr marL="2222198"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4pPr>
      <a:lvl5pPr marL="2857111"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5pPr>
      <a:lvl6pPr marL="3492025"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26939"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61852"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396766" indent="-317457" algn="l" defTabSz="1269827"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69827" rtl="0" eaLnBrk="1" latinLnBrk="0" hangingPunct="1">
        <a:defRPr sz="2500" kern="1200">
          <a:solidFill>
            <a:schemeClr val="tx1"/>
          </a:solidFill>
          <a:latin typeface="+mn-lt"/>
          <a:ea typeface="+mn-ea"/>
          <a:cs typeface="+mn-cs"/>
        </a:defRPr>
      </a:lvl1pPr>
      <a:lvl2pPr marL="634914" algn="l" defTabSz="1269827" rtl="0" eaLnBrk="1" latinLnBrk="0" hangingPunct="1">
        <a:defRPr sz="2500" kern="1200">
          <a:solidFill>
            <a:schemeClr val="tx1"/>
          </a:solidFill>
          <a:latin typeface="+mn-lt"/>
          <a:ea typeface="+mn-ea"/>
          <a:cs typeface="+mn-cs"/>
        </a:defRPr>
      </a:lvl2pPr>
      <a:lvl3pPr marL="1269827" algn="l" defTabSz="1269827" rtl="0" eaLnBrk="1" latinLnBrk="0" hangingPunct="1">
        <a:defRPr sz="2500" kern="1200">
          <a:solidFill>
            <a:schemeClr val="tx1"/>
          </a:solidFill>
          <a:latin typeface="+mn-lt"/>
          <a:ea typeface="+mn-ea"/>
          <a:cs typeface="+mn-cs"/>
        </a:defRPr>
      </a:lvl3pPr>
      <a:lvl4pPr marL="1904741" algn="l" defTabSz="1269827" rtl="0" eaLnBrk="1" latinLnBrk="0" hangingPunct="1">
        <a:defRPr sz="2500" kern="1200">
          <a:solidFill>
            <a:schemeClr val="tx1"/>
          </a:solidFill>
          <a:latin typeface="+mn-lt"/>
          <a:ea typeface="+mn-ea"/>
          <a:cs typeface="+mn-cs"/>
        </a:defRPr>
      </a:lvl4pPr>
      <a:lvl5pPr marL="2539655" algn="l" defTabSz="1269827" rtl="0" eaLnBrk="1" latinLnBrk="0" hangingPunct="1">
        <a:defRPr sz="2500" kern="1200">
          <a:solidFill>
            <a:schemeClr val="tx1"/>
          </a:solidFill>
          <a:latin typeface="+mn-lt"/>
          <a:ea typeface="+mn-ea"/>
          <a:cs typeface="+mn-cs"/>
        </a:defRPr>
      </a:lvl5pPr>
      <a:lvl6pPr marL="3174568" algn="l" defTabSz="1269827" rtl="0" eaLnBrk="1" latinLnBrk="0" hangingPunct="1">
        <a:defRPr sz="2500" kern="1200">
          <a:solidFill>
            <a:schemeClr val="tx1"/>
          </a:solidFill>
          <a:latin typeface="+mn-lt"/>
          <a:ea typeface="+mn-ea"/>
          <a:cs typeface="+mn-cs"/>
        </a:defRPr>
      </a:lvl6pPr>
      <a:lvl7pPr marL="3809482" algn="l" defTabSz="1269827" rtl="0" eaLnBrk="1" latinLnBrk="0" hangingPunct="1">
        <a:defRPr sz="2500" kern="1200">
          <a:solidFill>
            <a:schemeClr val="tx1"/>
          </a:solidFill>
          <a:latin typeface="+mn-lt"/>
          <a:ea typeface="+mn-ea"/>
          <a:cs typeface="+mn-cs"/>
        </a:defRPr>
      </a:lvl7pPr>
      <a:lvl8pPr marL="4444395" algn="l" defTabSz="1269827" rtl="0" eaLnBrk="1" latinLnBrk="0" hangingPunct="1">
        <a:defRPr sz="2500" kern="1200">
          <a:solidFill>
            <a:schemeClr val="tx1"/>
          </a:solidFill>
          <a:latin typeface="+mn-lt"/>
          <a:ea typeface="+mn-ea"/>
          <a:cs typeface="+mn-cs"/>
        </a:defRPr>
      </a:lvl8pPr>
      <a:lvl9pPr marL="5079309" algn="l" defTabSz="1269827"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2"/>
          <p:cNvSpPr>
            <a:spLocks noChangeArrowheads="1"/>
          </p:cNvSpPr>
          <p:nvPr/>
        </p:nvSpPr>
        <p:spPr bwMode="auto">
          <a:xfrm>
            <a:off x="853282" y="2311352"/>
            <a:ext cx="11036539"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nchor="ctr"/>
          <a:lstStyle/>
          <a:p>
            <a:pPr algn="ctr" defTabSz="1269827"/>
            <a:r>
              <a:rPr lang="en-US" sz="6000" dirty="0">
                <a:solidFill>
                  <a:srgbClr val="1F497D"/>
                </a:solidFill>
                <a:latin typeface="Akzidenz-Grotesk BQ"/>
              </a:rPr>
              <a:t>CS 425 / ECE 428 </a:t>
            </a:r>
          </a:p>
          <a:p>
            <a:pPr algn="ctr" defTabSz="1269827"/>
            <a:r>
              <a:rPr lang="en-US" sz="6000" dirty="0">
                <a:solidFill>
                  <a:srgbClr val="1F497D"/>
                </a:solidFill>
                <a:latin typeface="Akzidenz-Grotesk BQ"/>
              </a:rPr>
              <a:t>Distributed Systems</a:t>
            </a:r>
          </a:p>
          <a:p>
            <a:pPr algn="ctr" defTabSz="1269827"/>
            <a:r>
              <a:rPr lang="en-US" sz="6000" dirty="0">
                <a:solidFill>
                  <a:srgbClr val="1F497D"/>
                </a:solidFill>
                <a:latin typeface="Akzidenz-Grotesk BQ"/>
              </a:rPr>
              <a:t>Fall 2026</a:t>
            </a:r>
          </a:p>
        </p:txBody>
      </p:sp>
      <p:sp>
        <p:nvSpPr>
          <p:cNvPr id="15362" name="Rectangle 3"/>
          <p:cNvSpPr>
            <a:spLocks noChangeArrowheads="1"/>
          </p:cNvSpPr>
          <p:nvPr/>
        </p:nvSpPr>
        <p:spPr bwMode="auto">
          <a:xfrm>
            <a:off x="1947624" y="4300971"/>
            <a:ext cx="9088914" cy="1752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24096" tIns="62047" rIns="124096" bIns="62047"/>
          <a:lstStyle/>
          <a:p>
            <a:pPr algn="ctr" defTabSz="1269827">
              <a:spcBef>
                <a:spcPct val="20000"/>
              </a:spcBef>
            </a:pPr>
            <a:r>
              <a:rPr lang="en-US" sz="3700" dirty="0">
                <a:solidFill>
                  <a:prstClr val="black"/>
                </a:solidFill>
                <a:latin typeface="Akzidenz-Grotesk BQ"/>
              </a:rPr>
              <a:t>Aishwarya Ganesan &amp; </a:t>
            </a:r>
            <a:r>
              <a:rPr lang="en-US" sz="3600" dirty="0">
                <a:solidFill>
                  <a:prstClr val="black"/>
                </a:solidFill>
                <a:latin typeface="Akzidenz-Grotesk BQ"/>
              </a:rPr>
              <a:t>Ram Kesavan</a:t>
            </a:r>
            <a:endParaRPr lang="en-US" sz="3700" dirty="0">
              <a:solidFill>
                <a:prstClr val="black"/>
              </a:solidFill>
              <a:latin typeface="Akzidenz-Grotesk BQ"/>
            </a:endParaRPr>
          </a:p>
          <a:p>
            <a:pPr algn="ctr" defTabSz="1269827">
              <a:spcBef>
                <a:spcPct val="20000"/>
              </a:spcBef>
            </a:pPr>
            <a:r>
              <a:rPr lang="en-US" sz="3700" i="1" dirty="0">
                <a:solidFill>
                  <a:prstClr val="black"/>
                </a:solidFill>
                <a:latin typeface="Akzidenz-Grotesk BQ"/>
              </a:rPr>
              <a:t>Lecture 19: Mutual Exclusion</a:t>
            </a:r>
          </a:p>
          <a:p>
            <a:pPr algn="ctr" defTabSz="1269827">
              <a:spcBef>
                <a:spcPct val="20000"/>
              </a:spcBef>
            </a:pPr>
            <a:r>
              <a:rPr lang="en-US" sz="3700" i="1" dirty="0">
                <a:solidFill>
                  <a:prstClr val="black"/>
                </a:solidFill>
                <a:latin typeface="Akzidenz-Grotesk BQ"/>
              </a:rPr>
              <a:t>Ack: Indranil Gupta</a:t>
            </a:r>
          </a:p>
        </p:txBody>
      </p:sp>
      <p:sp>
        <p:nvSpPr>
          <p:cNvPr id="4" name="Rectangle 3"/>
          <p:cNvSpPr/>
          <p:nvPr/>
        </p:nvSpPr>
        <p:spPr>
          <a:xfrm>
            <a:off x="10683082" y="6603809"/>
            <a:ext cx="2010487" cy="477054"/>
          </a:xfrm>
          <a:prstGeom prst="rect">
            <a:avLst/>
          </a:prstGeom>
        </p:spPr>
        <p:txBody>
          <a:bodyPr wrap="none">
            <a:spAutoFit/>
          </a:bodyPr>
          <a:lstStyle/>
          <a:p>
            <a:pPr defTabSz="1269827"/>
            <a:r>
              <a:rPr lang="en-US" sz="2500" dirty="0">
                <a:solidFill>
                  <a:prstClr val="black"/>
                </a:solidFill>
                <a:latin typeface="Akzidenz-Grotesk BQ"/>
              </a:rPr>
              <a:t>All slides © IG</a:t>
            </a:r>
          </a:p>
        </p:txBody>
      </p:sp>
    </p:spTree>
    <p:extLst>
      <p:ext uri="{BB962C8B-B14F-4D97-AF65-F5344CB8AC3E}">
        <p14:creationId xmlns:p14="http://schemas.microsoft.com/office/powerpoint/2010/main" val="2237338334"/>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2C382-5E77-781F-F00D-4BB39B598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53627-8FAE-E0DA-C332-977BC31D1933}"/>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E051BFFC-7256-DA95-4A27-2C8F4ABB12CA}"/>
              </a:ext>
            </a:extLst>
          </p:cNvPr>
          <p:cNvSpPr>
            <a:spLocks noGrp="1"/>
          </p:cNvSpPr>
          <p:nvPr>
            <p:ph idx="1"/>
          </p:nvPr>
        </p:nvSpPr>
        <p:spPr>
          <a:xfrm>
            <a:off x="649207" y="2140373"/>
            <a:ext cx="11902149" cy="4551680"/>
          </a:xfrm>
        </p:spPr>
        <p:txBody>
          <a:bodyPr>
            <a:normAutofit/>
          </a:bodyPr>
          <a:lstStyle/>
          <a:p>
            <a:r>
              <a:rPr lang="en-US" b="1" dirty="0">
                <a:solidFill>
                  <a:schemeClr val="accent2"/>
                </a:solidFill>
              </a:rPr>
              <a:t>Midterm Survey closes 11:59pm Nov 2</a:t>
            </a:r>
          </a:p>
          <a:p>
            <a:r>
              <a:rPr lang="en-US" dirty="0"/>
              <a:t>Reminders:</a:t>
            </a:r>
          </a:p>
          <a:p>
            <a:pPr lvl="1"/>
            <a:r>
              <a:rPr lang="en-US" dirty="0"/>
              <a:t>HW3 due 11/1 at 11:59pm (Sunday)</a:t>
            </a:r>
          </a:p>
          <a:p>
            <a:pPr lvl="2"/>
            <a:r>
              <a:rPr lang="en-US" dirty="0">
                <a:solidFill>
                  <a:schemeClr val="accent2"/>
                </a:solidFill>
              </a:rPr>
              <a:t>HW3 was updated on 10/26</a:t>
            </a:r>
          </a:p>
          <a:p>
            <a:pPr lvl="1"/>
            <a:r>
              <a:rPr lang="en-US" dirty="0"/>
              <a:t>MP3 due 11/8 at 11:59pm (Sunday)</a:t>
            </a:r>
          </a:p>
          <a:p>
            <a:pPr lvl="2"/>
            <a:r>
              <a:rPr lang="en-US" dirty="0"/>
              <a:t>Demos 11/9</a:t>
            </a:r>
          </a:p>
          <a:p>
            <a:pPr lvl="1"/>
            <a:r>
              <a:rPr lang="en-US" dirty="0"/>
              <a:t>You should have started on both by now.</a:t>
            </a:r>
          </a:p>
          <a:p>
            <a:r>
              <a:rPr lang="en-US" b="1" dirty="0"/>
              <a:t>Final exam 12/15: </a:t>
            </a:r>
            <a:r>
              <a:rPr lang="en-US" dirty="0"/>
              <a:t>7pm-10pm (on-campus) 4pm-7pm (Chicago). </a:t>
            </a:r>
          </a:p>
          <a:p>
            <a:pPr lvl="1"/>
            <a:r>
              <a:rPr lang="en-US" b="1" dirty="0"/>
              <a:t>DRES students</a:t>
            </a:r>
            <a:r>
              <a:rPr lang="en-US" dirty="0"/>
              <a:t>: please book your slot ASAP</a:t>
            </a:r>
          </a:p>
        </p:txBody>
      </p:sp>
      <p:sp>
        <p:nvSpPr>
          <p:cNvPr id="4" name="Rectangle 1">
            <a:extLst>
              <a:ext uri="{FF2B5EF4-FFF2-40B4-BE49-F238E27FC236}">
                <a16:creationId xmlns:a16="http://schemas.microsoft.com/office/drawing/2014/main" id="{8BA54CA6-0358-F7E8-007A-52561A75D33E}"/>
              </a:ext>
            </a:extLst>
          </p:cNvPr>
          <p:cNvSpPr>
            <a:spLocks noChangeArrowheads="1"/>
          </p:cNvSpPr>
          <p:nvPr/>
        </p:nvSpPr>
        <p:spPr bwMode="auto">
          <a:xfrm>
            <a:off x="11999597" y="6324176"/>
            <a:ext cx="670718" cy="9017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DB45677A-6BE2-6D6B-6E5B-B6F8CA9795F1}"/>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a:t>
            </a:fld>
            <a:endParaRPr lang="en-US" sz="1400"/>
          </a:p>
        </p:txBody>
      </p:sp>
    </p:spTree>
    <p:extLst>
      <p:ext uri="{BB962C8B-B14F-4D97-AF65-F5344CB8AC3E}">
        <p14:creationId xmlns:p14="http://schemas.microsoft.com/office/powerpoint/2010/main" val="2966177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Why Mutual Exclusion?</a:t>
            </a:r>
          </a:p>
        </p:txBody>
      </p:sp>
      <p:sp>
        <p:nvSpPr>
          <p:cNvPr id="55" name="Content Placeholder 54"/>
          <p:cNvSpPr>
            <a:spLocks noGrp="1"/>
          </p:cNvSpPr>
          <p:nvPr>
            <p:ph idx="1"/>
          </p:nvPr>
        </p:nvSpPr>
        <p:spPr>
          <a:xfrm>
            <a:off x="649207" y="2140372"/>
            <a:ext cx="9195673" cy="4717627"/>
          </a:xfrm>
        </p:spPr>
        <p:txBody>
          <a:bodyPr>
            <a:normAutofit/>
          </a:bodyPr>
          <a:lstStyle/>
          <a:p>
            <a:r>
              <a:rPr lang="en-US" dirty="0">
                <a:solidFill>
                  <a:schemeClr val="hlink"/>
                </a:solidFill>
                <a:ea typeface="ＭＳ Ｐゴシック" charset="0"/>
              </a:rPr>
              <a:t>Bank’</a:t>
            </a:r>
            <a:r>
              <a:rPr lang="en-US" altLang="ja-JP" dirty="0">
                <a:solidFill>
                  <a:schemeClr val="hlink"/>
                </a:solidFill>
                <a:ea typeface="ＭＳ Ｐゴシック" charset="0"/>
              </a:rPr>
              <a:t>s servers in the cloud</a:t>
            </a:r>
            <a:r>
              <a:rPr lang="en-US" altLang="ja-JP" dirty="0">
                <a:ea typeface="ＭＳ Ｐゴシック" charset="0"/>
              </a:rPr>
              <a:t>: Two of your customers make simultaneous deposits of $10,000 into your bank account, each from their Mobile App</a:t>
            </a:r>
          </a:p>
          <a:p>
            <a:pPr lvl="1"/>
            <a:r>
              <a:rPr lang="en-US" dirty="0">
                <a:ea typeface="ＭＳ Ｐゴシック" charset="0"/>
              </a:rPr>
              <a:t>Both Apps read initial amount of $1,500 concurrently from the bank’</a:t>
            </a:r>
            <a:r>
              <a:rPr lang="en-US" altLang="ja-JP" dirty="0">
                <a:ea typeface="ＭＳ Ｐゴシック" charset="0"/>
              </a:rPr>
              <a:t>s cloud server</a:t>
            </a:r>
          </a:p>
          <a:p>
            <a:pPr lvl="1"/>
            <a:r>
              <a:rPr lang="en-US" dirty="0">
                <a:ea typeface="ＭＳ Ｐゴシック" charset="0"/>
              </a:rPr>
              <a:t>Both Apps add $10,000 to this amount (locally in the App)</a:t>
            </a:r>
          </a:p>
          <a:p>
            <a:pPr lvl="1"/>
            <a:r>
              <a:rPr lang="en-US" dirty="0">
                <a:ea typeface="ＭＳ Ｐゴシック" charset="0"/>
              </a:rPr>
              <a:t>Both write the final amount $11,500 to the server</a:t>
            </a:r>
          </a:p>
          <a:p>
            <a:pPr lvl="1"/>
            <a:r>
              <a:rPr lang="en-US" dirty="0">
                <a:solidFill>
                  <a:schemeClr val="accent2"/>
                </a:solidFill>
                <a:ea typeface="ＭＳ Ｐゴシック" charset="0"/>
              </a:rPr>
              <a:t>What’</a:t>
            </a:r>
            <a:r>
              <a:rPr lang="en-US" altLang="ja-JP" dirty="0">
                <a:solidFill>
                  <a:schemeClr val="accent2"/>
                </a:solidFill>
                <a:ea typeface="ＭＳ Ｐゴシック" charset="0"/>
              </a:rPr>
              <a:t>s wrong?</a:t>
            </a:r>
          </a:p>
          <a:p>
            <a:pPr lvl="1"/>
            <a:endParaRPr lang="en-US" dirty="0">
              <a:ea typeface="ＭＳ Ｐゴシック" charset="0"/>
            </a:endParaRPr>
          </a:p>
          <a:p>
            <a:endParaRPr lang="en-US" dirty="0">
              <a:ea typeface="ＭＳ Ｐゴシック" charset="0"/>
            </a:endParaRPr>
          </a:p>
        </p:txBody>
      </p:sp>
      <p:sp>
        <p:nvSpPr>
          <p:cNvPr id="4"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3</a:t>
            </a:fld>
            <a:endParaRPr lang="en-US" sz="1400"/>
          </a:p>
        </p:txBody>
      </p:sp>
    </p:spTree>
    <p:extLst>
      <p:ext uri="{BB962C8B-B14F-4D97-AF65-F5344CB8AC3E}">
        <p14:creationId xmlns:p14="http://schemas.microsoft.com/office/powerpoint/2010/main" val="2339222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400" dirty="0"/>
              <a:t>Why Mutual Exclusion?</a:t>
            </a:r>
          </a:p>
        </p:txBody>
      </p:sp>
      <p:sp>
        <p:nvSpPr>
          <p:cNvPr id="55" name="Content Placeholder 54"/>
          <p:cNvSpPr>
            <a:spLocks noGrp="1"/>
          </p:cNvSpPr>
          <p:nvPr>
            <p:ph idx="1"/>
          </p:nvPr>
        </p:nvSpPr>
        <p:spPr>
          <a:xfrm>
            <a:off x="649207" y="2140372"/>
            <a:ext cx="9576674" cy="4717628"/>
          </a:xfrm>
        </p:spPr>
        <p:txBody>
          <a:bodyPr>
            <a:normAutofit fontScale="92500"/>
          </a:bodyPr>
          <a:lstStyle/>
          <a:p>
            <a:r>
              <a:rPr lang="en-US" dirty="0">
                <a:solidFill>
                  <a:schemeClr val="hlink"/>
                </a:solidFill>
                <a:ea typeface="ＭＳ Ｐゴシック" charset="0"/>
              </a:rPr>
              <a:t>Bank’</a:t>
            </a:r>
            <a:r>
              <a:rPr lang="en-US" altLang="ja-JP" dirty="0">
                <a:solidFill>
                  <a:schemeClr val="hlink"/>
                </a:solidFill>
                <a:ea typeface="ＭＳ Ｐゴシック" charset="0"/>
              </a:rPr>
              <a:t>s servers in the cloud</a:t>
            </a:r>
            <a:r>
              <a:rPr lang="en-US" altLang="ja-JP" dirty="0">
                <a:ea typeface="ＭＳ Ｐゴシック" charset="0"/>
              </a:rPr>
              <a:t>: Two of your customers make simultaneous deposits of $10,000 into your bank account, each from their Mobile App. </a:t>
            </a:r>
          </a:p>
          <a:p>
            <a:pPr lvl="1"/>
            <a:r>
              <a:rPr lang="en-US" dirty="0">
                <a:ea typeface="ＭＳ Ｐゴシック" charset="0"/>
              </a:rPr>
              <a:t>Both Apps read initial amount of $1,500 concurrently from the bank’s</a:t>
            </a:r>
            <a:r>
              <a:rPr lang="en-US" altLang="ja-JP" dirty="0">
                <a:ea typeface="ＭＳ Ｐゴシック" charset="0"/>
              </a:rPr>
              <a:t> cloud server</a:t>
            </a:r>
          </a:p>
          <a:p>
            <a:pPr lvl="1"/>
            <a:r>
              <a:rPr lang="en-US" dirty="0">
                <a:ea typeface="ＭＳ Ｐゴシック" charset="0"/>
              </a:rPr>
              <a:t>Both Apps add $10,000 to this amount (locally in the App)</a:t>
            </a:r>
          </a:p>
          <a:p>
            <a:pPr lvl="1"/>
            <a:r>
              <a:rPr lang="en-US" dirty="0">
                <a:ea typeface="ＭＳ Ｐゴシック" charset="0"/>
              </a:rPr>
              <a:t>Both write the final amount $11,500 to the server</a:t>
            </a:r>
          </a:p>
          <a:p>
            <a:pPr lvl="1"/>
            <a:r>
              <a:rPr lang="en-US" dirty="0">
                <a:solidFill>
                  <a:schemeClr val="accent2"/>
                </a:solidFill>
                <a:ea typeface="ＭＳ Ｐゴシック" charset="0"/>
              </a:rPr>
              <a:t>You lost $10,000!</a:t>
            </a:r>
          </a:p>
          <a:p>
            <a:r>
              <a:rPr lang="en-US" dirty="0">
                <a:solidFill>
                  <a:schemeClr val="accent2"/>
                </a:solidFill>
                <a:ea typeface="ＭＳ Ｐゴシック" charset="0"/>
              </a:rPr>
              <a:t>The Apps need </a:t>
            </a:r>
            <a:r>
              <a:rPr lang="en-US" i="1" dirty="0">
                <a:solidFill>
                  <a:schemeClr val="hlink"/>
                </a:solidFill>
                <a:ea typeface="ＭＳ Ｐゴシック" charset="0"/>
              </a:rPr>
              <a:t>mutually exclusive </a:t>
            </a:r>
            <a:r>
              <a:rPr lang="en-US" dirty="0">
                <a:solidFill>
                  <a:schemeClr val="accent2"/>
                </a:solidFill>
                <a:ea typeface="ＭＳ Ｐゴシック" charset="0"/>
              </a:rPr>
              <a:t>access to your account entry at the server </a:t>
            </a:r>
          </a:p>
          <a:p>
            <a:pPr lvl="1"/>
            <a:r>
              <a:rPr lang="en-US" dirty="0">
                <a:solidFill>
                  <a:schemeClr val="accent2"/>
                </a:solidFill>
                <a:ea typeface="ＭＳ Ｐゴシック" charset="0"/>
              </a:rPr>
              <a:t>Or mutually exclusive access to the code execution that modifies the account entry</a:t>
            </a:r>
          </a:p>
          <a:p>
            <a:endParaRPr lang="en-US" altLang="ja-JP" dirty="0">
              <a:solidFill>
                <a:schemeClr val="accent2"/>
              </a:solidFill>
              <a:ea typeface="ＭＳ Ｐゴシック" charset="0"/>
            </a:endParaRPr>
          </a:p>
          <a:p>
            <a:pPr lvl="1"/>
            <a:endParaRPr lang="en-US" dirty="0">
              <a:ea typeface="ＭＳ Ｐゴシック" charset="0"/>
            </a:endParaRPr>
          </a:p>
          <a:p>
            <a:endParaRPr lang="en-US" dirty="0">
              <a:ea typeface="ＭＳ Ｐゴシック" charset="0"/>
            </a:endParaRPr>
          </a:p>
        </p:txBody>
      </p:sp>
      <p:sp>
        <p:nvSpPr>
          <p:cNvPr id="4"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a:t>
            </a:fld>
            <a:endParaRPr lang="en-US" sz="1400"/>
          </a:p>
        </p:txBody>
      </p:sp>
    </p:spTree>
    <p:extLst>
      <p:ext uri="{BB962C8B-B14F-4D97-AF65-F5344CB8AC3E}">
        <p14:creationId xmlns:p14="http://schemas.microsoft.com/office/powerpoint/2010/main" val="2798161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Uses of Mutual Exclusion</a:t>
            </a:r>
          </a:p>
        </p:txBody>
      </p:sp>
      <p:sp>
        <p:nvSpPr>
          <p:cNvPr id="3" name="Content Placeholder 2"/>
          <p:cNvSpPr>
            <a:spLocks noGrp="1"/>
          </p:cNvSpPr>
          <p:nvPr>
            <p:ph idx="1"/>
          </p:nvPr>
        </p:nvSpPr>
        <p:spPr>
          <a:xfrm>
            <a:off x="649207" y="2140372"/>
            <a:ext cx="8662273" cy="4717627"/>
          </a:xfrm>
        </p:spPr>
        <p:txBody>
          <a:bodyPr>
            <a:normAutofit fontScale="92500" lnSpcReduction="20000"/>
          </a:bodyPr>
          <a:lstStyle/>
          <a:p>
            <a:r>
              <a:rPr lang="en-US" dirty="0">
                <a:solidFill>
                  <a:srgbClr val="FF6600"/>
                </a:solidFill>
              </a:rPr>
              <a:t>Distributed File systems</a:t>
            </a:r>
          </a:p>
          <a:p>
            <a:pPr lvl="1"/>
            <a:r>
              <a:rPr lang="en-US" dirty="0"/>
              <a:t>Locking of files and directories</a:t>
            </a:r>
          </a:p>
          <a:p>
            <a:r>
              <a:rPr lang="en-US" dirty="0">
                <a:solidFill>
                  <a:srgbClr val="660066"/>
                </a:solidFill>
              </a:rPr>
              <a:t>Accessing objects</a:t>
            </a:r>
            <a:r>
              <a:rPr lang="en-US" dirty="0"/>
              <a:t> in a safe and consistent way</a:t>
            </a:r>
          </a:p>
          <a:p>
            <a:pPr lvl="1"/>
            <a:r>
              <a:rPr lang="en-US" dirty="0"/>
              <a:t>Ensure at most one server has access to object at any point of time</a:t>
            </a:r>
          </a:p>
          <a:p>
            <a:r>
              <a:rPr lang="en-US" dirty="0">
                <a:solidFill>
                  <a:srgbClr val="008000"/>
                </a:solidFill>
              </a:rPr>
              <a:t>Server coordination</a:t>
            </a:r>
          </a:p>
          <a:p>
            <a:pPr lvl="1"/>
            <a:r>
              <a:rPr lang="en-US" dirty="0"/>
              <a:t>Work partitioned across servers</a:t>
            </a:r>
          </a:p>
          <a:p>
            <a:pPr lvl="1"/>
            <a:r>
              <a:rPr lang="en-US" dirty="0"/>
              <a:t>Servers coordinate using locks</a:t>
            </a:r>
          </a:p>
          <a:p>
            <a:r>
              <a:rPr lang="en-US" dirty="0">
                <a:solidFill>
                  <a:srgbClr val="0000FF"/>
                </a:solidFill>
              </a:rPr>
              <a:t>In industry</a:t>
            </a:r>
          </a:p>
          <a:p>
            <a:pPr lvl="1"/>
            <a:r>
              <a:rPr lang="en-US" dirty="0"/>
              <a:t>Chubby is Google’s locking service</a:t>
            </a:r>
          </a:p>
          <a:p>
            <a:pPr lvl="1"/>
            <a:r>
              <a:rPr lang="en-US" dirty="0"/>
              <a:t>Many cloud stacks use Apache Zookeeper for coordination among servers</a:t>
            </a:r>
          </a:p>
          <a:p>
            <a:pPr lvl="1"/>
            <a:endParaRPr lang="en-US" dirty="0"/>
          </a:p>
          <a:p>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a:t>
            </a:fld>
            <a:endParaRPr lang="en-US" sz="1400"/>
          </a:p>
        </p:txBody>
      </p:sp>
    </p:spTree>
    <p:extLst>
      <p:ext uri="{BB962C8B-B14F-4D97-AF65-F5344CB8AC3E}">
        <p14:creationId xmlns:p14="http://schemas.microsoft.com/office/powerpoint/2010/main" val="1430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Statement for Mutual Exclusion</a:t>
            </a:r>
          </a:p>
        </p:txBody>
      </p:sp>
      <p:sp>
        <p:nvSpPr>
          <p:cNvPr id="3" name="Content Placeholder 2"/>
          <p:cNvSpPr>
            <a:spLocks noGrp="1"/>
          </p:cNvSpPr>
          <p:nvPr>
            <p:ph idx="1"/>
          </p:nvPr>
        </p:nvSpPr>
        <p:spPr>
          <a:xfrm>
            <a:off x="649207" y="2140372"/>
            <a:ext cx="8433673" cy="4717627"/>
          </a:xfrm>
        </p:spPr>
        <p:txBody>
          <a:bodyPr>
            <a:normAutofit/>
          </a:bodyPr>
          <a:lstStyle/>
          <a:p>
            <a:pPr>
              <a:buClr>
                <a:schemeClr val="hlink"/>
              </a:buClr>
              <a:buSzPct val="120000"/>
              <a:buFont typeface="Arial"/>
              <a:buChar char="•"/>
            </a:pPr>
            <a:r>
              <a:rPr lang="en-US" b="1" i="1" dirty="0">
                <a:solidFill>
                  <a:srgbClr val="037C03"/>
                </a:solidFill>
                <a:ea typeface="ＭＳ Ｐゴシック" charset="0"/>
              </a:rPr>
              <a:t>Critical Section</a:t>
            </a:r>
            <a:r>
              <a:rPr lang="en-US" i="1" dirty="0">
                <a:ea typeface="ＭＳ Ｐゴシック" charset="0"/>
              </a:rPr>
              <a:t> </a:t>
            </a:r>
            <a:r>
              <a:rPr lang="en-US" dirty="0">
                <a:ea typeface="ＭＳ Ｐゴシック" charset="0"/>
              </a:rPr>
              <a:t>Problem: Piece of code (in all processes) that </a:t>
            </a:r>
            <a:r>
              <a:rPr lang="en-US" u="sng" dirty="0">
                <a:ea typeface="ＭＳ Ｐゴシック" charset="0"/>
              </a:rPr>
              <a:t>at most one process</a:t>
            </a:r>
            <a:r>
              <a:rPr lang="en-US" dirty="0">
                <a:ea typeface="ＭＳ Ｐゴシック" charset="0"/>
              </a:rPr>
              <a:t> is executing at any point in time</a:t>
            </a:r>
          </a:p>
          <a:p>
            <a:pPr>
              <a:buClr>
                <a:schemeClr val="hlink"/>
              </a:buClr>
              <a:buSzPct val="120000"/>
              <a:buFont typeface="Arial"/>
              <a:buChar char="•"/>
            </a:pPr>
            <a:r>
              <a:rPr lang="en-US" dirty="0">
                <a:ea typeface="ＭＳ Ｐゴシック" charset="0"/>
              </a:rPr>
              <a:t>Each process calls three functions in sequence:</a:t>
            </a:r>
          </a:p>
          <a:p>
            <a:pPr lvl="1">
              <a:buClr>
                <a:schemeClr val="tx1"/>
              </a:buClr>
              <a:buSzPct val="120000"/>
              <a:buFont typeface="Arial"/>
              <a:buChar char="•"/>
            </a:pPr>
            <a:r>
              <a:rPr lang="en-US" sz="2000" dirty="0">
                <a:ea typeface="ＭＳ Ｐゴシック" charset="0"/>
              </a:rPr>
              <a:t> </a:t>
            </a:r>
            <a:r>
              <a:rPr lang="en-US" dirty="0">
                <a:solidFill>
                  <a:schemeClr val="accent2"/>
                </a:solidFill>
                <a:ea typeface="ＭＳ Ｐゴシック" charset="0"/>
              </a:rPr>
              <a:t>enter( ) </a:t>
            </a:r>
            <a:r>
              <a:rPr lang="en-US" dirty="0">
                <a:ea typeface="ＭＳ Ｐゴシック" charset="0"/>
              </a:rPr>
              <a:t>to enter the critical section (CS)</a:t>
            </a:r>
          </a:p>
          <a:p>
            <a:pPr lvl="1">
              <a:buClr>
                <a:schemeClr val="tx1"/>
              </a:buClr>
              <a:buSzPct val="120000"/>
              <a:buFont typeface="Arial"/>
              <a:buChar char="•"/>
            </a:pPr>
            <a:r>
              <a:rPr lang="en-US" sz="2000" dirty="0">
                <a:ea typeface="ＭＳ Ｐゴシック" charset="0"/>
              </a:rPr>
              <a:t> </a:t>
            </a:r>
            <a:r>
              <a:rPr lang="en-US" dirty="0" err="1">
                <a:solidFill>
                  <a:schemeClr val="hlink"/>
                </a:solidFill>
                <a:ea typeface="ＭＳ Ｐゴシック" charset="0"/>
              </a:rPr>
              <a:t>AccessResource</a:t>
            </a:r>
            <a:r>
              <a:rPr lang="en-US" dirty="0">
                <a:solidFill>
                  <a:schemeClr val="hlink"/>
                </a:solidFill>
                <a:ea typeface="ＭＳ Ｐゴシック" charset="0"/>
              </a:rPr>
              <a:t>( )</a:t>
            </a:r>
            <a:r>
              <a:rPr lang="en-US" dirty="0">
                <a:ea typeface="ＭＳ Ｐゴシック" charset="0"/>
              </a:rPr>
              <a:t> to run all the code in the critical section</a:t>
            </a:r>
          </a:p>
          <a:p>
            <a:pPr lvl="1">
              <a:buClr>
                <a:schemeClr val="tx1"/>
              </a:buClr>
              <a:buSzPct val="120000"/>
              <a:buFont typeface="Arial"/>
              <a:buChar char="•"/>
            </a:pPr>
            <a:r>
              <a:rPr lang="en-US" sz="2000" dirty="0">
                <a:ea typeface="ＭＳ Ｐゴシック" charset="0"/>
              </a:rPr>
              <a:t> </a:t>
            </a:r>
            <a:r>
              <a:rPr lang="en-US" dirty="0">
                <a:solidFill>
                  <a:schemeClr val="accent2"/>
                </a:solidFill>
                <a:ea typeface="ＭＳ Ｐゴシック" charset="0"/>
              </a:rPr>
              <a:t>exit( ) </a:t>
            </a:r>
            <a:r>
              <a:rPr lang="en-US" dirty="0">
                <a:ea typeface="ＭＳ Ｐゴシック" charset="0"/>
              </a:rPr>
              <a:t>to exit the critical section</a:t>
            </a:r>
            <a:r>
              <a:rPr lang="en-US" sz="2000" dirty="0">
                <a:ea typeface="ＭＳ Ｐゴシック" charset="0"/>
              </a:rPr>
              <a:t> </a:t>
            </a:r>
            <a:endParaRPr lang="en-US" dirty="0">
              <a:ea typeface="ＭＳ Ｐゴシック" charset="0"/>
            </a:endParaRPr>
          </a:p>
          <a:p>
            <a:pPr marL="81183" indent="0">
              <a:buClr>
                <a:srgbClr val="037C03"/>
              </a:buClr>
              <a:buSzPct val="120000"/>
              <a:buNone/>
            </a:pPr>
            <a:r>
              <a:rPr lang="en-US" sz="2000" dirty="0">
                <a:ea typeface="ＭＳ Ｐゴシック" charset="0"/>
              </a:rPr>
              <a:t> </a:t>
            </a:r>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6</a:t>
            </a:fld>
            <a:endParaRPr lang="en-US" sz="1400"/>
          </a:p>
        </p:txBody>
      </p:sp>
    </p:spTree>
    <p:extLst>
      <p:ext uri="{BB962C8B-B14F-4D97-AF65-F5344CB8AC3E}">
        <p14:creationId xmlns:p14="http://schemas.microsoft.com/office/powerpoint/2010/main" val="2421048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243681" y="609601"/>
            <a:ext cx="9220200" cy="562187"/>
          </a:xfrm>
        </p:spPr>
        <p:txBody>
          <a:bodyPr>
            <a:noAutofit/>
          </a:bodyPr>
          <a:lstStyle/>
          <a:p>
            <a:pPr algn="l">
              <a:defRPr/>
            </a:pPr>
            <a:r>
              <a:rPr lang="en-US" sz="4000" dirty="0">
                <a:solidFill>
                  <a:schemeClr val="bg2"/>
                </a:solidFill>
                <a:latin typeface="Whitney-BlackSC"/>
                <a:ea typeface="ＭＳ Ｐゴシック" charset="0"/>
                <a:cs typeface="Whitney-BlackSC"/>
              </a:rPr>
              <a:t>Our Bank Example</a:t>
            </a:r>
            <a:endParaRPr lang="en-US" sz="4000" dirty="0">
              <a:latin typeface="Whitney-BlackSC"/>
              <a:ea typeface="ＭＳ Ｐゴシック" charset="0"/>
              <a:cs typeface="Whitney-BlackSC"/>
            </a:endParaRPr>
          </a:p>
        </p:txBody>
      </p:sp>
      <p:sp>
        <p:nvSpPr>
          <p:cNvPr id="9219" name="Rectangle 3"/>
          <p:cNvSpPr>
            <a:spLocks noGrp="1" noChangeArrowheads="1"/>
          </p:cNvSpPr>
          <p:nvPr>
            <p:ph type="body" sz="half" idx="1"/>
          </p:nvPr>
        </p:nvSpPr>
        <p:spPr/>
        <p:txBody>
          <a:bodyPr>
            <a:normAutofit lnSpcReduction="10000"/>
          </a:bodyPr>
          <a:lstStyle/>
          <a:p>
            <a:pPr>
              <a:buFontTx/>
              <a:buNone/>
            </a:pPr>
            <a:endParaRPr lang="en-US" sz="2500" dirty="0">
              <a:latin typeface="Arial" charset="0"/>
              <a:ea typeface="ＭＳ Ｐゴシック" charset="0"/>
              <a:cs typeface="ＭＳ Ｐゴシック" charset="0"/>
            </a:endParaRPr>
          </a:p>
          <a:p>
            <a:pPr>
              <a:buFontTx/>
              <a:buNone/>
            </a:pPr>
            <a:r>
              <a:rPr lang="en-US" sz="2500" dirty="0">
                <a:latin typeface="Arial" charset="0"/>
                <a:ea typeface="ＭＳ Ｐゴシック" charset="0"/>
                <a:cs typeface="ＭＳ Ｐゴシック" charset="0"/>
              </a:rPr>
              <a:t>App1:</a:t>
            </a:r>
          </a:p>
          <a:p>
            <a:pPr>
              <a:buFontTx/>
              <a:buNone/>
            </a:pPr>
            <a:r>
              <a:rPr lang="en-US" sz="2500" dirty="0">
                <a:latin typeface="Arial" charset="0"/>
                <a:ea typeface="ＭＳ Ｐゴシック" charset="0"/>
                <a:cs typeface="ＭＳ Ｐゴシック" charset="0"/>
              </a:rPr>
              <a:t>	enter( );</a:t>
            </a:r>
          </a:p>
          <a:p>
            <a:pPr>
              <a:buFontTx/>
              <a:buNone/>
            </a:pPr>
            <a:r>
              <a:rPr lang="en-US" sz="2500" dirty="0">
                <a:latin typeface="Arial" charset="0"/>
                <a:ea typeface="ＭＳ Ｐゴシック" charset="0"/>
                <a:cs typeface="ＭＳ Ｐゴシック" charset="0"/>
              </a:rPr>
              <a:t>      // </a:t>
            </a:r>
            <a:r>
              <a:rPr lang="en-US" sz="2500" dirty="0" err="1">
                <a:latin typeface="Arial" charset="0"/>
                <a:ea typeface="ＭＳ Ｐゴシック" charset="0"/>
                <a:cs typeface="ＭＳ Ｐゴシック" charset="0"/>
              </a:rPr>
              <a:t>AccessResource</a:t>
            </a:r>
            <a:r>
              <a:rPr lang="en-US" sz="2500" dirty="0">
                <a:latin typeface="Arial" charset="0"/>
                <a:ea typeface="ＭＳ Ｐゴシック" charset="0"/>
                <a:cs typeface="ＭＳ Ｐゴシック" charset="0"/>
              </a:rPr>
              <a:t>( )</a:t>
            </a:r>
          </a:p>
          <a:p>
            <a:pPr>
              <a:buFontTx/>
              <a:buNone/>
            </a:pPr>
            <a:r>
              <a:rPr lang="en-US" sz="2500" dirty="0">
                <a:latin typeface="Arial" charset="0"/>
                <a:ea typeface="ＭＳ Ｐゴシック" charset="0"/>
                <a:cs typeface="ＭＳ Ｐゴシック" charset="0"/>
              </a:rPr>
              <a:t>	obtain bank balance;</a:t>
            </a:r>
          </a:p>
          <a:p>
            <a:pPr>
              <a:buFontTx/>
              <a:buNone/>
            </a:pPr>
            <a:r>
              <a:rPr lang="en-US" sz="2500" dirty="0">
                <a:latin typeface="Arial" charset="0"/>
                <a:ea typeface="ＭＳ Ｐゴシック" charset="0"/>
                <a:cs typeface="ＭＳ Ｐゴシック" charset="0"/>
              </a:rPr>
              <a:t>	add deposited cheque;</a:t>
            </a:r>
          </a:p>
          <a:p>
            <a:pPr>
              <a:buFontTx/>
              <a:buNone/>
            </a:pPr>
            <a:r>
              <a:rPr lang="en-US" sz="2500" dirty="0">
                <a:latin typeface="Arial" charset="0"/>
                <a:ea typeface="ＭＳ Ｐゴシック" charset="0"/>
                <a:cs typeface="ＭＳ Ｐゴシック" charset="0"/>
              </a:rPr>
              <a:t>	update bank balance;</a:t>
            </a:r>
          </a:p>
          <a:p>
            <a:pPr>
              <a:buFontTx/>
              <a:buNone/>
            </a:pPr>
            <a:r>
              <a:rPr lang="en-US" sz="2500" dirty="0">
                <a:latin typeface="Arial" charset="0"/>
                <a:ea typeface="ＭＳ Ｐゴシック" charset="0"/>
                <a:cs typeface="ＭＳ Ｐゴシック" charset="0"/>
              </a:rPr>
              <a:t>     // </a:t>
            </a:r>
            <a:r>
              <a:rPr lang="en-US" sz="2500" dirty="0" err="1">
                <a:latin typeface="Arial" charset="0"/>
                <a:ea typeface="ＭＳ Ｐゴシック" charset="0"/>
                <a:cs typeface="ＭＳ Ｐゴシック" charset="0"/>
              </a:rPr>
              <a:t>AccessResource</a:t>
            </a:r>
            <a:r>
              <a:rPr lang="en-US" sz="2500" dirty="0">
                <a:latin typeface="Arial" charset="0"/>
                <a:ea typeface="ＭＳ Ｐゴシック" charset="0"/>
                <a:cs typeface="ＭＳ Ｐゴシック" charset="0"/>
              </a:rPr>
              <a:t>( ) end</a:t>
            </a:r>
          </a:p>
          <a:p>
            <a:pPr>
              <a:buFontTx/>
              <a:buNone/>
            </a:pPr>
            <a:r>
              <a:rPr lang="en-US" sz="2500" dirty="0">
                <a:latin typeface="Arial" charset="0"/>
                <a:ea typeface="ＭＳ Ｐゴシック" charset="0"/>
                <a:cs typeface="ＭＳ Ｐゴシック" charset="0"/>
              </a:rPr>
              <a:t>	exit( );</a:t>
            </a:r>
          </a:p>
          <a:p>
            <a:pPr>
              <a:buFontTx/>
              <a:buNone/>
            </a:pPr>
            <a:r>
              <a:rPr lang="en-US" sz="2500" dirty="0">
                <a:latin typeface="Arial" charset="0"/>
                <a:ea typeface="ＭＳ Ｐゴシック" charset="0"/>
                <a:cs typeface="ＭＳ Ｐゴシック" charset="0"/>
              </a:rPr>
              <a:t>	</a:t>
            </a:r>
          </a:p>
        </p:txBody>
      </p:sp>
      <p:sp>
        <p:nvSpPr>
          <p:cNvPr id="9220" name="Rectangle 4"/>
          <p:cNvSpPr>
            <a:spLocks noGrp="1" noChangeArrowheads="1"/>
          </p:cNvSpPr>
          <p:nvPr>
            <p:ph type="body" sz="half" idx="2"/>
          </p:nvPr>
        </p:nvSpPr>
        <p:spPr>
          <a:xfrm>
            <a:off x="6416013" y="2133600"/>
            <a:ext cx="5410068" cy="4389120"/>
          </a:xfrm>
        </p:spPr>
        <p:txBody>
          <a:bodyPr>
            <a:normAutofit lnSpcReduction="10000"/>
          </a:bodyPr>
          <a:lstStyle/>
          <a:p>
            <a:pPr>
              <a:buFontTx/>
              <a:buNone/>
            </a:pPr>
            <a:endParaRPr lang="en-US" sz="2500" dirty="0">
              <a:latin typeface="Arial" charset="0"/>
              <a:ea typeface="ＭＳ Ｐゴシック" charset="0"/>
              <a:cs typeface="ＭＳ Ｐゴシック" charset="0"/>
            </a:endParaRPr>
          </a:p>
          <a:p>
            <a:pPr>
              <a:buFontTx/>
              <a:buNone/>
            </a:pPr>
            <a:r>
              <a:rPr lang="en-US" sz="2500" dirty="0">
                <a:latin typeface="Arial" charset="0"/>
                <a:ea typeface="ＭＳ Ｐゴシック" charset="0"/>
                <a:cs typeface="ＭＳ Ｐゴシック" charset="0"/>
              </a:rPr>
              <a:t>App2:</a:t>
            </a:r>
          </a:p>
          <a:p>
            <a:pPr>
              <a:buFontTx/>
              <a:buNone/>
            </a:pPr>
            <a:r>
              <a:rPr lang="en-US" sz="2500" dirty="0">
                <a:latin typeface="Arial" charset="0"/>
                <a:ea typeface="ＭＳ Ｐゴシック" charset="0"/>
                <a:cs typeface="ＭＳ Ｐゴシック" charset="0"/>
              </a:rPr>
              <a:t>	enter( );</a:t>
            </a:r>
          </a:p>
          <a:p>
            <a:pPr>
              <a:buFontTx/>
              <a:buNone/>
            </a:pPr>
            <a:r>
              <a:rPr lang="en-US" sz="2500" dirty="0">
                <a:latin typeface="Arial" charset="0"/>
                <a:ea typeface="ＭＳ Ｐゴシック" charset="0"/>
                <a:cs typeface="ＭＳ Ｐゴシック" charset="0"/>
              </a:rPr>
              <a:t>      // </a:t>
            </a:r>
            <a:r>
              <a:rPr lang="en-US" sz="2500" dirty="0" err="1">
                <a:latin typeface="Arial" charset="0"/>
                <a:ea typeface="ＭＳ Ｐゴシック" charset="0"/>
                <a:cs typeface="ＭＳ Ｐゴシック" charset="0"/>
              </a:rPr>
              <a:t>AccessResource</a:t>
            </a:r>
            <a:r>
              <a:rPr lang="en-US" sz="2500" dirty="0">
                <a:latin typeface="Arial" charset="0"/>
                <a:ea typeface="ＭＳ Ｐゴシック" charset="0"/>
                <a:cs typeface="ＭＳ Ｐゴシック" charset="0"/>
              </a:rPr>
              <a:t>( )</a:t>
            </a:r>
          </a:p>
          <a:p>
            <a:pPr>
              <a:buFontTx/>
              <a:buNone/>
            </a:pPr>
            <a:r>
              <a:rPr lang="en-US" sz="2500" dirty="0">
                <a:latin typeface="Arial" charset="0"/>
                <a:ea typeface="ＭＳ Ｐゴシック" charset="0"/>
                <a:cs typeface="ＭＳ Ｐゴシック" charset="0"/>
              </a:rPr>
              <a:t>	obtain bank balance;</a:t>
            </a:r>
          </a:p>
          <a:p>
            <a:pPr>
              <a:buFontTx/>
              <a:buNone/>
            </a:pPr>
            <a:r>
              <a:rPr lang="en-US" sz="2500" dirty="0">
                <a:latin typeface="Arial" charset="0"/>
                <a:ea typeface="ＭＳ Ｐゴシック" charset="0"/>
                <a:cs typeface="ＭＳ Ｐゴシック" charset="0"/>
              </a:rPr>
              <a:t>	add deposited cheque;</a:t>
            </a:r>
          </a:p>
          <a:p>
            <a:pPr>
              <a:buFontTx/>
              <a:buNone/>
            </a:pPr>
            <a:r>
              <a:rPr lang="en-US" sz="2500" dirty="0">
                <a:latin typeface="Arial" charset="0"/>
                <a:ea typeface="ＭＳ Ｐゴシック" charset="0"/>
                <a:cs typeface="ＭＳ Ｐゴシック" charset="0"/>
              </a:rPr>
              <a:t>	update bank balance;</a:t>
            </a:r>
          </a:p>
          <a:p>
            <a:pPr>
              <a:buFontTx/>
              <a:buNone/>
            </a:pPr>
            <a:r>
              <a:rPr lang="en-US" sz="2500" dirty="0">
                <a:latin typeface="Arial" charset="0"/>
                <a:ea typeface="ＭＳ Ｐゴシック" charset="0"/>
                <a:cs typeface="ＭＳ Ｐゴシック" charset="0"/>
              </a:rPr>
              <a:t>     // </a:t>
            </a:r>
            <a:r>
              <a:rPr lang="en-US" sz="2500" dirty="0" err="1">
                <a:latin typeface="Arial" charset="0"/>
                <a:ea typeface="ＭＳ Ｐゴシック" charset="0"/>
                <a:cs typeface="ＭＳ Ｐゴシック" charset="0"/>
              </a:rPr>
              <a:t>AccessResource</a:t>
            </a:r>
            <a:r>
              <a:rPr lang="en-US" sz="2500" dirty="0">
                <a:latin typeface="Arial" charset="0"/>
                <a:ea typeface="ＭＳ Ｐゴシック" charset="0"/>
                <a:cs typeface="ＭＳ Ｐゴシック" charset="0"/>
              </a:rPr>
              <a:t>( ) end</a:t>
            </a:r>
          </a:p>
          <a:p>
            <a:pPr>
              <a:buFontTx/>
              <a:buNone/>
            </a:pPr>
            <a:r>
              <a:rPr lang="en-US" sz="2500" dirty="0">
                <a:latin typeface="Arial" charset="0"/>
                <a:ea typeface="ＭＳ Ｐゴシック" charset="0"/>
                <a:cs typeface="ＭＳ Ｐゴシック" charset="0"/>
              </a:rPr>
              <a:t>	exit( );</a:t>
            </a:r>
          </a:p>
          <a:p>
            <a:pPr>
              <a:buFontTx/>
              <a:buNone/>
            </a:pPr>
            <a:r>
              <a:rPr lang="en-US" sz="2500" dirty="0">
                <a:latin typeface="Arial" charset="0"/>
                <a:ea typeface="ＭＳ Ｐゴシック" charset="0"/>
                <a:cs typeface="ＭＳ Ｐゴシック" charset="0"/>
              </a:rPr>
              <a:t>	</a:t>
            </a:r>
          </a:p>
        </p:txBody>
      </p:sp>
      <p:cxnSp>
        <p:nvCxnSpPr>
          <p:cNvPr id="3" name="Straight Connector 2"/>
          <p:cNvCxnSpPr/>
          <p:nvPr/>
        </p:nvCxnSpPr>
        <p:spPr>
          <a:xfrm>
            <a:off x="5653881" y="2133600"/>
            <a:ext cx="0" cy="4800601"/>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6"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7</a:t>
            </a:fld>
            <a:endParaRPr lang="en-US" sz="1400"/>
          </a:p>
        </p:txBody>
      </p:sp>
    </p:spTree>
    <p:extLst>
      <p:ext uri="{BB962C8B-B14F-4D97-AF65-F5344CB8AC3E}">
        <p14:creationId xmlns:p14="http://schemas.microsoft.com/office/powerpoint/2010/main" val="1445067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Mutual Exclusion</a:t>
            </a:r>
          </a:p>
        </p:txBody>
      </p:sp>
      <p:sp>
        <p:nvSpPr>
          <p:cNvPr id="3" name="Content Placeholder 2"/>
          <p:cNvSpPr>
            <a:spLocks noGrp="1"/>
          </p:cNvSpPr>
          <p:nvPr>
            <p:ph idx="1"/>
          </p:nvPr>
        </p:nvSpPr>
        <p:spPr>
          <a:xfrm>
            <a:off x="649207" y="2140373"/>
            <a:ext cx="10506156" cy="4881874"/>
          </a:xfrm>
        </p:spPr>
        <p:txBody>
          <a:bodyPr>
            <a:normAutofit/>
          </a:bodyPr>
          <a:lstStyle/>
          <a:p>
            <a:pPr marL="0" indent="0">
              <a:buClr>
                <a:schemeClr val="hlink"/>
              </a:buClr>
              <a:buSzPct val="120000"/>
              <a:buNone/>
            </a:pPr>
            <a:r>
              <a:rPr lang="en-US" sz="2800" dirty="0">
                <a:ea typeface="ＭＳ Ｐゴシック" charset="0"/>
              </a:rPr>
              <a:t>Need to guarantee 3 properties:</a:t>
            </a:r>
          </a:p>
          <a:p>
            <a:pPr lvl="1">
              <a:buClr>
                <a:schemeClr val="tx1"/>
              </a:buClr>
              <a:buSzPct val="120000"/>
            </a:pPr>
            <a:r>
              <a:rPr lang="en-US" dirty="0">
                <a:solidFill>
                  <a:schemeClr val="hlink"/>
                </a:solidFill>
                <a:ea typeface="ＭＳ Ｐゴシック" charset="0"/>
              </a:rPr>
              <a:t>Safety </a:t>
            </a:r>
            <a:r>
              <a:rPr lang="en-US" dirty="0">
                <a:ea typeface="ＭＳ Ｐゴシック" charset="0"/>
              </a:rPr>
              <a:t>(essential) </a:t>
            </a:r>
            <a:r>
              <a:rPr lang="en-US" dirty="0">
                <a:solidFill>
                  <a:schemeClr val="hlink"/>
                </a:solidFill>
                <a:ea typeface="ＭＳ Ｐゴシック" charset="0"/>
              </a:rPr>
              <a:t>–</a:t>
            </a:r>
            <a:r>
              <a:rPr lang="en-US" dirty="0">
                <a:ea typeface="ＭＳ Ｐゴシック" charset="0"/>
              </a:rPr>
              <a:t> At most one process executes the CS (Critical Section) at any time</a:t>
            </a:r>
          </a:p>
          <a:p>
            <a:pPr lvl="1">
              <a:buClr>
                <a:schemeClr val="tx1"/>
              </a:buClr>
              <a:buSzPct val="120000"/>
            </a:pPr>
            <a:r>
              <a:rPr lang="en-US" dirty="0" err="1">
                <a:solidFill>
                  <a:schemeClr val="hlink"/>
                </a:solidFill>
                <a:ea typeface="ＭＳ Ｐゴシック" charset="0"/>
              </a:rPr>
              <a:t>Liveness</a:t>
            </a:r>
            <a:r>
              <a:rPr lang="en-US" dirty="0">
                <a:solidFill>
                  <a:schemeClr val="hlink"/>
                </a:solidFill>
                <a:ea typeface="ＭＳ Ｐゴシック" charset="0"/>
              </a:rPr>
              <a:t> </a:t>
            </a:r>
            <a:r>
              <a:rPr lang="en-US" dirty="0">
                <a:ea typeface="ＭＳ Ｐゴシック" charset="0"/>
              </a:rPr>
              <a:t>(essential) </a:t>
            </a:r>
            <a:r>
              <a:rPr lang="en-US" dirty="0">
                <a:solidFill>
                  <a:schemeClr val="hlink"/>
                </a:solidFill>
                <a:ea typeface="ＭＳ Ｐゴシック" charset="0"/>
              </a:rPr>
              <a:t>–</a:t>
            </a:r>
            <a:r>
              <a:rPr lang="en-US" dirty="0">
                <a:ea typeface="ＭＳ Ｐゴシック" charset="0"/>
              </a:rPr>
              <a:t> Every request for a CS is granted eventually</a:t>
            </a:r>
          </a:p>
          <a:p>
            <a:pPr lvl="1">
              <a:buClr>
                <a:schemeClr val="tx1"/>
              </a:buClr>
              <a:buSzPct val="120000"/>
            </a:pPr>
            <a:r>
              <a:rPr lang="en-US" dirty="0">
                <a:solidFill>
                  <a:schemeClr val="hlink"/>
                </a:solidFill>
                <a:ea typeface="ＭＳ Ｐゴシック" charset="0"/>
              </a:rPr>
              <a:t>Ordering</a:t>
            </a:r>
            <a:r>
              <a:rPr lang="en-US" dirty="0">
                <a:ea typeface="ＭＳ Ｐゴシック" charset="0"/>
              </a:rPr>
              <a:t> (desirable) – Requests are granted in the order they were made</a:t>
            </a:r>
          </a:p>
          <a:p>
            <a:pPr marL="0" indent="0">
              <a:buNone/>
            </a:pPr>
            <a:endParaRPr lang="en-US" dirty="0"/>
          </a:p>
          <a:p>
            <a:pPr marL="0" indent="0">
              <a:buNone/>
            </a:pPr>
            <a:r>
              <a:rPr lang="en-US" sz="2400" dirty="0">
                <a:ea typeface="ＭＳ Ｐゴシック" charset="0"/>
              </a:rPr>
              <a:t>Simple for single OS/VM/machine: </a:t>
            </a:r>
          </a:p>
          <a:p>
            <a:pPr marL="0" indent="0">
              <a:buNone/>
            </a:pPr>
            <a:r>
              <a:rPr lang="en-US" sz="2400" dirty="0">
                <a:ea typeface="ＭＳ Ｐゴシック" charset="0"/>
              </a:rPr>
              <a:t>	semaphores, mutexes, condition variables, monitors, etc.</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8</a:t>
            </a:fld>
            <a:endParaRPr lang="en-US" sz="1400"/>
          </a:p>
        </p:txBody>
      </p:sp>
    </p:spTree>
    <p:extLst>
      <p:ext uri="{BB962C8B-B14F-4D97-AF65-F5344CB8AC3E}">
        <p14:creationId xmlns:p14="http://schemas.microsoft.com/office/powerpoint/2010/main" val="1487269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in a Distributed System</a:t>
            </a:r>
          </a:p>
        </p:txBody>
      </p:sp>
      <p:sp>
        <p:nvSpPr>
          <p:cNvPr id="3" name="Content Placeholder 2"/>
          <p:cNvSpPr>
            <a:spLocks noGrp="1"/>
          </p:cNvSpPr>
          <p:nvPr>
            <p:ph idx="1"/>
          </p:nvPr>
        </p:nvSpPr>
        <p:spPr>
          <a:xfrm>
            <a:off x="649207" y="2140372"/>
            <a:ext cx="8814674" cy="4717627"/>
          </a:xfrm>
        </p:spPr>
        <p:txBody>
          <a:bodyPr>
            <a:normAutofit/>
          </a:bodyPr>
          <a:lstStyle/>
          <a:p>
            <a:pPr>
              <a:buClr>
                <a:schemeClr val="hlink"/>
              </a:buClr>
              <a:buSzPct val="120000"/>
              <a:buFont typeface="Arial"/>
              <a:buChar char="•"/>
            </a:pPr>
            <a:r>
              <a:rPr lang="en-US" sz="3200" dirty="0">
                <a:ea typeface="ＭＳ Ｐゴシック" charset="0"/>
              </a:rPr>
              <a:t>Cannot share variables like semaphores, mutexes, etc.</a:t>
            </a:r>
          </a:p>
          <a:p>
            <a:pPr>
              <a:buClr>
                <a:schemeClr val="hlink"/>
              </a:buClr>
              <a:buSzPct val="120000"/>
              <a:buFont typeface="Arial"/>
              <a:buChar char="•"/>
            </a:pPr>
            <a:r>
              <a:rPr lang="en-US" sz="3200" dirty="0">
                <a:ea typeface="ＭＳ Ｐゴシック" charset="0"/>
              </a:rPr>
              <a:t>So, how do we support mutual exclusion? </a:t>
            </a:r>
          </a:p>
          <a:p>
            <a:pPr>
              <a:buClr>
                <a:schemeClr val="hlink"/>
              </a:buClr>
              <a:buSzPct val="120000"/>
              <a:buFont typeface="Arial"/>
              <a:buChar char="•"/>
            </a:pPr>
            <a:r>
              <a:rPr lang="en-US" sz="3200" dirty="0">
                <a:ea typeface="ＭＳ Ｐゴシック" charset="0"/>
              </a:rPr>
              <a:t>Processes communicate by passing messages</a:t>
            </a:r>
          </a:p>
          <a:p>
            <a:pPr lvl="1">
              <a:buClr>
                <a:schemeClr val="hlink"/>
              </a:buClr>
              <a:buSzPct val="120000"/>
              <a:buFont typeface="Arial"/>
              <a:buChar char="•"/>
            </a:pPr>
            <a:r>
              <a:rPr lang="en-US" sz="2800" dirty="0">
                <a:ea typeface="ＭＳ Ｐゴシック" charset="0"/>
              </a:rPr>
              <a:t>Design mutual exclusion primitives using message passing</a:t>
            </a:r>
            <a:endParaRPr lang="en-US" sz="2800"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9</a:t>
            </a:fld>
            <a:endParaRPr lang="en-US" sz="1400"/>
          </a:p>
        </p:txBody>
      </p:sp>
    </p:spTree>
    <p:extLst>
      <p:ext uri="{BB962C8B-B14F-4D97-AF65-F5344CB8AC3E}">
        <p14:creationId xmlns:p14="http://schemas.microsoft.com/office/powerpoint/2010/main" val="3251721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Model</a:t>
            </a:r>
          </a:p>
        </p:txBody>
      </p:sp>
      <p:sp>
        <p:nvSpPr>
          <p:cNvPr id="3" name="Content Placeholder 2"/>
          <p:cNvSpPr>
            <a:spLocks noGrp="1"/>
          </p:cNvSpPr>
          <p:nvPr>
            <p:ph idx="1"/>
          </p:nvPr>
        </p:nvSpPr>
        <p:spPr>
          <a:xfrm>
            <a:off x="649207" y="2140373"/>
            <a:ext cx="8662273" cy="4992264"/>
          </a:xfrm>
        </p:spPr>
        <p:txBody>
          <a:bodyPr>
            <a:normAutofit/>
          </a:bodyPr>
          <a:lstStyle/>
          <a:p>
            <a:r>
              <a:rPr lang="en-US" sz="2800" dirty="0">
                <a:ea typeface="ＭＳ Ｐゴシック" charset="0"/>
              </a:rPr>
              <a:t>First, specify our System Model:</a:t>
            </a:r>
          </a:p>
          <a:p>
            <a:pPr lvl="1"/>
            <a:r>
              <a:rPr lang="en-US" sz="2400" dirty="0">
                <a:ea typeface="ＭＳ Ｐゴシック" charset="0"/>
              </a:rPr>
              <a:t>Each pair of processes is connected by reliable channels (such as TCP)</a:t>
            </a:r>
          </a:p>
          <a:p>
            <a:pPr lvl="1"/>
            <a:r>
              <a:rPr lang="en-US" sz="2400" dirty="0">
                <a:ea typeface="ＭＳ Ｐゴシック" charset="0"/>
              </a:rPr>
              <a:t>Messages are eventually delivered to recipient, and </a:t>
            </a:r>
            <a:r>
              <a:rPr lang="en-US" altLang="ja-JP" sz="2400" dirty="0">
                <a:ea typeface="ＭＳ Ｐゴシック" charset="0"/>
              </a:rPr>
              <a:t>in FIFO (First In First Out) order</a:t>
            </a:r>
          </a:p>
          <a:p>
            <a:pPr lvl="1"/>
            <a:r>
              <a:rPr lang="en-US" sz="2400" dirty="0">
                <a:ea typeface="ＭＳ Ｐゴシック" charset="0"/>
              </a:rPr>
              <a:t>Processes do not fail</a:t>
            </a:r>
          </a:p>
          <a:p>
            <a:pPr lvl="2"/>
            <a:r>
              <a:rPr lang="en-US" sz="2400" dirty="0">
                <a:ea typeface="ＭＳ Ｐゴシック" charset="0"/>
              </a:rPr>
              <a:t>Fault-tolerant variants exist in literature.</a:t>
            </a:r>
          </a:p>
        </p:txBody>
      </p:sp>
      <p:sp>
        <p:nvSpPr>
          <p:cNvPr id="4" name="Rectangle 1"/>
          <p:cNvSpPr>
            <a:spLocks noChangeArrowheads="1"/>
          </p:cNvSpPr>
          <p:nvPr/>
        </p:nvSpPr>
        <p:spPr bwMode="auto">
          <a:xfrm>
            <a:off x="11155363" y="5575300"/>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10</a:t>
            </a:fld>
            <a:endParaRPr lang="en-US" sz="1400"/>
          </a:p>
        </p:txBody>
      </p:sp>
    </p:spTree>
    <p:extLst>
      <p:ext uri="{BB962C8B-B14F-4D97-AF65-F5344CB8AC3E}">
        <p14:creationId xmlns:p14="http://schemas.microsoft.com/office/powerpoint/2010/main" val="1325189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Solution</a:t>
            </a:r>
          </a:p>
        </p:txBody>
      </p:sp>
      <p:sp>
        <p:nvSpPr>
          <p:cNvPr id="3" name="Content Placeholder 2"/>
          <p:cNvSpPr>
            <a:spLocks noGrp="1"/>
          </p:cNvSpPr>
          <p:nvPr>
            <p:ph idx="1"/>
          </p:nvPr>
        </p:nvSpPr>
        <p:spPr/>
        <p:txBody>
          <a:bodyPr>
            <a:normAutofit fontScale="77500" lnSpcReduction="20000"/>
          </a:bodyPr>
          <a:lstStyle/>
          <a:p>
            <a:pPr>
              <a:lnSpc>
                <a:spcPct val="110000"/>
              </a:lnSpc>
              <a:buClr>
                <a:schemeClr val="hlink"/>
              </a:buClr>
              <a:buSzPct val="120000"/>
            </a:pPr>
            <a:r>
              <a:rPr lang="en-US" dirty="0">
                <a:ea typeface="ＭＳ Ｐゴシック" charset="0"/>
              </a:rPr>
              <a:t>Elect a leader</a:t>
            </a:r>
          </a:p>
          <a:p>
            <a:pPr lvl="1">
              <a:lnSpc>
                <a:spcPct val="110000"/>
              </a:lnSpc>
              <a:buClr>
                <a:schemeClr val="hlink"/>
              </a:buClr>
              <a:buSzPct val="120000"/>
            </a:pPr>
            <a:r>
              <a:rPr lang="en-US" dirty="0">
                <a:ea typeface="ＭＳ Ｐゴシック" charset="0"/>
              </a:rPr>
              <a:t>Use one of our election algorithms!</a:t>
            </a:r>
          </a:p>
          <a:p>
            <a:pPr>
              <a:lnSpc>
                <a:spcPct val="110000"/>
              </a:lnSpc>
              <a:buClr>
                <a:schemeClr val="hlink"/>
              </a:buClr>
              <a:buSzPct val="120000"/>
            </a:pPr>
            <a:r>
              <a:rPr lang="en-US" dirty="0">
                <a:ea typeface="ＭＳ Ｐゴシック" charset="0"/>
              </a:rPr>
              <a:t>Leader keeps</a:t>
            </a:r>
          </a:p>
          <a:p>
            <a:pPr lvl="1">
              <a:lnSpc>
                <a:spcPct val="110000"/>
              </a:lnSpc>
              <a:buClr>
                <a:schemeClr val="hlink"/>
              </a:buClr>
              <a:buSzPct val="120000"/>
            </a:pPr>
            <a:r>
              <a:rPr lang="en-US" dirty="0">
                <a:ea typeface="ＭＳ Ｐゴシック" charset="0"/>
              </a:rPr>
              <a:t>A </a:t>
            </a:r>
            <a:r>
              <a:rPr lang="en-US" b="1" dirty="0">
                <a:ea typeface="ＭＳ Ｐゴシック" charset="0"/>
              </a:rPr>
              <a:t>queue </a:t>
            </a:r>
            <a:r>
              <a:rPr lang="en-US" dirty="0">
                <a:ea typeface="ＭＳ Ｐゴシック" charset="0"/>
              </a:rPr>
              <a:t>of waiting requests from processes who wish to access the CS</a:t>
            </a:r>
          </a:p>
          <a:p>
            <a:pPr lvl="1">
              <a:lnSpc>
                <a:spcPct val="110000"/>
              </a:lnSpc>
              <a:buClr>
                <a:schemeClr val="hlink"/>
              </a:buClr>
              <a:buSzPct val="120000"/>
            </a:pPr>
            <a:r>
              <a:rPr lang="en-US" dirty="0">
                <a:ea typeface="ＭＳ Ｐゴシック" charset="0"/>
              </a:rPr>
              <a:t>A special </a:t>
            </a:r>
            <a:r>
              <a:rPr lang="en-US" b="1" dirty="0">
                <a:ea typeface="ＭＳ Ｐゴシック" charset="0"/>
              </a:rPr>
              <a:t>token </a:t>
            </a:r>
            <a:r>
              <a:rPr lang="en-US" dirty="0">
                <a:ea typeface="ＭＳ Ｐゴシック" charset="0"/>
              </a:rPr>
              <a:t>which allows its holder to access CS</a:t>
            </a:r>
          </a:p>
          <a:p>
            <a:pPr>
              <a:lnSpc>
                <a:spcPct val="110000"/>
              </a:lnSpc>
              <a:buClr>
                <a:schemeClr val="hlink"/>
              </a:buClr>
              <a:buSzPct val="120000"/>
            </a:pPr>
            <a:r>
              <a:rPr lang="en-US" dirty="0">
                <a:ea typeface="ＭＳ Ｐゴシック" charset="0"/>
              </a:rPr>
              <a:t>Actions of any process:</a:t>
            </a:r>
          </a:p>
          <a:p>
            <a:pPr lvl="1">
              <a:lnSpc>
                <a:spcPct val="110000"/>
              </a:lnSpc>
              <a:buClr>
                <a:schemeClr val="hlink"/>
              </a:buClr>
              <a:buSzPct val="120000"/>
            </a:pPr>
            <a:r>
              <a:rPr lang="en-US" dirty="0">
                <a:solidFill>
                  <a:srgbClr val="008000"/>
                </a:solidFill>
                <a:ea typeface="ＭＳ Ｐゴシック" charset="0"/>
              </a:rPr>
              <a:t>enter( )</a:t>
            </a:r>
          </a:p>
          <a:p>
            <a:pPr lvl="2">
              <a:lnSpc>
                <a:spcPct val="110000"/>
              </a:lnSpc>
              <a:buClr>
                <a:schemeClr val="hlink"/>
              </a:buClr>
              <a:buSzPct val="120000"/>
            </a:pPr>
            <a:r>
              <a:rPr lang="en-US" dirty="0">
                <a:ea typeface="ＭＳ Ｐゴシック" charset="0"/>
              </a:rPr>
              <a:t>Send a request to leader</a:t>
            </a:r>
          </a:p>
          <a:p>
            <a:pPr lvl="2">
              <a:lnSpc>
                <a:spcPct val="110000"/>
              </a:lnSpc>
              <a:buClr>
                <a:schemeClr val="hlink"/>
              </a:buClr>
              <a:buSzPct val="120000"/>
            </a:pPr>
            <a:r>
              <a:rPr lang="en-US" dirty="0">
                <a:ea typeface="ＭＳ Ｐゴシック" charset="0"/>
              </a:rPr>
              <a:t>Wait for token from leader</a:t>
            </a:r>
          </a:p>
          <a:p>
            <a:pPr lvl="1">
              <a:lnSpc>
                <a:spcPct val="110000"/>
              </a:lnSpc>
              <a:buClr>
                <a:schemeClr val="hlink"/>
              </a:buClr>
              <a:buSzPct val="120000"/>
            </a:pPr>
            <a:r>
              <a:rPr lang="en-US" dirty="0" err="1">
                <a:solidFill>
                  <a:srgbClr val="008000"/>
                </a:solidFill>
                <a:ea typeface="ＭＳ Ｐゴシック" charset="0"/>
              </a:rPr>
              <a:t>AccessResource</a:t>
            </a:r>
            <a:r>
              <a:rPr lang="en-US" dirty="0">
                <a:solidFill>
                  <a:srgbClr val="008000"/>
                </a:solidFill>
                <a:ea typeface="ＭＳ Ｐゴシック" charset="0"/>
              </a:rPr>
              <a:t>( )  </a:t>
            </a:r>
            <a:r>
              <a:rPr lang="en-US" dirty="0">
                <a:ea typeface="ＭＳ Ｐゴシック" charset="0"/>
              </a:rPr>
              <a:t>// execute critical section</a:t>
            </a:r>
          </a:p>
          <a:p>
            <a:pPr lvl="1">
              <a:lnSpc>
                <a:spcPct val="110000"/>
              </a:lnSpc>
              <a:buClr>
                <a:schemeClr val="hlink"/>
              </a:buClr>
              <a:buSzPct val="120000"/>
            </a:pPr>
            <a:r>
              <a:rPr lang="en-US" dirty="0">
                <a:solidFill>
                  <a:srgbClr val="008000"/>
                </a:solidFill>
                <a:ea typeface="ＭＳ Ｐゴシック" charset="0"/>
              </a:rPr>
              <a:t>exit( )</a:t>
            </a:r>
          </a:p>
          <a:p>
            <a:pPr lvl="2">
              <a:lnSpc>
                <a:spcPct val="110000"/>
              </a:lnSpc>
              <a:buClr>
                <a:schemeClr val="hlink"/>
              </a:buClr>
              <a:buSzPct val="120000"/>
            </a:pPr>
            <a:r>
              <a:rPr lang="en-US" dirty="0">
                <a:ea typeface="ＭＳ Ｐゴシック" charset="0"/>
              </a:rPr>
              <a:t>Send back token to leader</a:t>
            </a:r>
          </a:p>
          <a:p>
            <a:pPr>
              <a:lnSpc>
                <a:spcPct val="110000"/>
              </a:lnSpc>
              <a:buClr>
                <a:schemeClr val="hlink"/>
              </a:buClr>
              <a:buSzPct val="120000"/>
            </a:pPr>
            <a:endParaRPr lang="en-US" dirty="0">
              <a:ea typeface="ＭＳ Ｐゴシック" charset="0"/>
            </a:endParaRPr>
          </a:p>
          <a:p>
            <a:pPr>
              <a:lnSpc>
                <a:spcPct val="110000"/>
              </a:lnSpc>
            </a:pPr>
            <a:endParaRPr lang="en-US" dirty="0"/>
          </a:p>
        </p:txBody>
      </p:sp>
      <p:sp>
        <p:nvSpPr>
          <p:cNvPr id="4" name="Rectangle 1"/>
          <p:cNvSpPr>
            <a:spLocks noChangeArrowheads="1"/>
          </p:cNvSpPr>
          <p:nvPr/>
        </p:nvSpPr>
        <p:spPr bwMode="auto">
          <a:xfrm>
            <a:off x="11155363" y="5562601"/>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11</a:t>
            </a:fld>
            <a:endParaRPr lang="en-US" sz="1400"/>
          </a:p>
        </p:txBody>
      </p:sp>
    </p:spTree>
    <p:extLst>
      <p:ext uri="{BB962C8B-B14F-4D97-AF65-F5344CB8AC3E}">
        <p14:creationId xmlns:p14="http://schemas.microsoft.com/office/powerpoint/2010/main" val="3960545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Solution: Leader Actions</a:t>
            </a:r>
          </a:p>
        </p:txBody>
      </p:sp>
      <p:sp>
        <p:nvSpPr>
          <p:cNvPr id="3" name="Content Placeholder 2"/>
          <p:cNvSpPr>
            <a:spLocks noGrp="1"/>
          </p:cNvSpPr>
          <p:nvPr>
            <p:ph idx="1"/>
          </p:nvPr>
        </p:nvSpPr>
        <p:spPr/>
        <p:txBody>
          <a:bodyPr>
            <a:normAutofit fontScale="92500" lnSpcReduction="20000"/>
          </a:bodyPr>
          <a:lstStyle/>
          <a:p>
            <a:pPr>
              <a:lnSpc>
                <a:spcPct val="110000"/>
              </a:lnSpc>
              <a:buClr>
                <a:schemeClr val="hlink"/>
              </a:buClr>
              <a:buSzPct val="120000"/>
            </a:pPr>
            <a:r>
              <a:rPr lang="en-US" dirty="0">
                <a:ea typeface="ＭＳ Ｐゴシック" charset="0"/>
              </a:rPr>
              <a:t>On receiving a request from process P</a:t>
            </a:r>
            <a:r>
              <a:rPr lang="en-US" i="1" dirty="0">
                <a:ea typeface="ＭＳ Ｐゴシック" charset="0"/>
              </a:rPr>
              <a:t>i</a:t>
            </a:r>
          </a:p>
          <a:p>
            <a:pPr marL="730646" lvl="1" indent="0">
              <a:lnSpc>
                <a:spcPct val="110000"/>
              </a:lnSpc>
              <a:buClr>
                <a:schemeClr val="hlink"/>
              </a:buClr>
              <a:buSzPct val="120000"/>
              <a:buNone/>
            </a:pPr>
            <a:r>
              <a:rPr lang="en-US" b="1" dirty="0">
                <a:ea typeface="ＭＳ Ｐゴシック" charset="0"/>
              </a:rPr>
              <a:t>if</a:t>
            </a:r>
            <a:r>
              <a:rPr lang="en-US" dirty="0">
                <a:ea typeface="ＭＳ Ｐゴシック" charset="0"/>
              </a:rPr>
              <a:t> (leader has token) </a:t>
            </a:r>
          </a:p>
          <a:p>
            <a:pPr marL="1298927" lvl="2" indent="0">
              <a:lnSpc>
                <a:spcPct val="110000"/>
              </a:lnSpc>
              <a:buClr>
                <a:schemeClr val="hlink"/>
              </a:buClr>
              <a:buSzPct val="120000"/>
              <a:buNone/>
            </a:pPr>
            <a:r>
              <a:rPr lang="en-US" dirty="0">
                <a:ea typeface="ＭＳ Ｐゴシック" charset="0"/>
              </a:rPr>
              <a:t>Send token to P</a:t>
            </a:r>
            <a:r>
              <a:rPr lang="en-US" i="1" dirty="0">
                <a:ea typeface="ＭＳ Ｐゴシック" charset="0"/>
              </a:rPr>
              <a:t>i</a:t>
            </a:r>
          </a:p>
          <a:p>
            <a:pPr marL="730646" lvl="1" indent="0">
              <a:lnSpc>
                <a:spcPct val="110000"/>
              </a:lnSpc>
              <a:buClr>
                <a:schemeClr val="hlink"/>
              </a:buClr>
              <a:buSzPct val="120000"/>
              <a:buNone/>
            </a:pPr>
            <a:r>
              <a:rPr lang="en-US" b="1" dirty="0">
                <a:ea typeface="ＭＳ Ｐゴシック" charset="0"/>
              </a:rPr>
              <a:t>else</a:t>
            </a:r>
          </a:p>
          <a:p>
            <a:pPr marL="1298927" lvl="2" indent="0">
              <a:lnSpc>
                <a:spcPct val="110000"/>
              </a:lnSpc>
              <a:buClr>
                <a:schemeClr val="hlink"/>
              </a:buClr>
              <a:buSzPct val="120000"/>
              <a:buNone/>
            </a:pPr>
            <a:r>
              <a:rPr lang="en-US" dirty="0">
                <a:ea typeface="ＭＳ Ｐゴシック" charset="0"/>
              </a:rPr>
              <a:t>Add P</a:t>
            </a:r>
            <a:r>
              <a:rPr lang="en-US" i="1" dirty="0">
                <a:ea typeface="ＭＳ Ｐゴシック" charset="0"/>
              </a:rPr>
              <a:t>i </a:t>
            </a:r>
            <a:r>
              <a:rPr lang="en-US" dirty="0">
                <a:ea typeface="ＭＳ Ｐゴシック" charset="0"/>
              </a:rPr>
              <a:t>to queue</a:t>
            </a:r>
          </a:p>
          <a:p>
            <a:pPr>
              <a:lnSpc>
                <a:spcPct val="110000"/>
              </a:lnSpc>
              <a:buClr>
                <a:schemeClr val="hlink"/>
              </a:buClr>
              <a:buSzPct val="120000"/>
            </a:pPr>
            <a:r>
              <a:rPr lang="en-US" dirty="0">
                <a:ea typeface="ＭＳ Ｐゴシック" charset="0"/>
              </a:rPr>
              <a:t>On receiving the token from process P</a:t>
            </a:r>
            <a:r>
              <a:rPr lang="en-US" i="1" dirty="0">
                <a:ea typeface="ＭＳ Ｐゴシック" charset="0"/>
              </a:rPr>
              <a:t>i</a:t>
            </a:r>
          </a:p>
          <a:p>
            <a:pPr marL="730646" lvl="1" indent="0">
              <a:lnSpc>
                <a:spcPct val="110000"/>
              </a:lnSpc>
              <a:buClr>
                <a:schemeClr val="hlink"/>
              </a:buClr>
              <a:buSzPct val="120000"/>
              <a:buNone/>
            </a:pPr>
            <a:r>
              <a:rPr lang="en-US" b="1" dirty="0">
                <a:ea typeface="ＭＳ Ｐゴシック" charset="0"/>
              </a:rPr>
              <a:t>if</a:t>
            </a:r>
            <a:r>
              <a:rPr lang="en-US" dirty="0">
                <a:ea typeface="ＭＳ Ｐゴシック" charset="0"/>
              </a:rPr>
              <a:t> (queue is not empty)</a:t>
            </a:r>
          </a:p>
          <a:p>
            <a:pPr marL="1298927" lvl="2" indent="0">
              <a:lnSpc>
                <a:spcPct val="110000"/>
              </a:lnSpc>
              <a:buClr>
                <a:schemeClr val="hlink"/>
              </a:buClr>
              <a:buSzPct val="120000"/>
              <a:buNone/>
            </a:pPr>
            <a:r>
              <a:rPr lang="en-US" dirty="0">
                <a:ea typeface="ＭＳ Ｐゴシック" charset="0"/>
              </a:rPr>
              <a:t>Dequeue waiting process (say </a:t>
            </a:r>
            <a:r>
              <a:rPr lang="en-US" dirty="0" err="1">
                <a:ea typeface="ＭＳ Ｐゴシック" charset="0"/>
              </a:rPr>
              <a:t>P</a:t>
            </a:r>
            <a:r>
              <a:rPr lang="en-US" i="1" dirty="0" err="1">
                <a:ea typeface="ＭＳ Ｐゴシック" charset="0"/>
              </a:rPr>
              <a:t>j</a:t>
            </a:r>
            <a:r>
              <a:rPr lang="en-US" dirty="0">
                <a:ea typeface="ＭＳ Ｐゴシック" charset="0"/>
              </a:rPr>
              <a:t>)</a:t>
            </a:r>
          </a:p>
          <a:p>
            <a:pPr marL="1298927" lvl="2" indent="0">
              <a:lnSpc>
                <a:spcPct val="110000"/>
              </a:lnSpc>
              <a:buClr>
                <a:schemeClr val="hlink"/>
              </a:buClr>
              <a:buSzPct val="120000"/>
              <a:buNone/>
            </a:pPr>
            <a:r>
              <a:rPr lang="en-US" dirty="0">
                <a:ea typeface="ＭＳ Ｐゴシック" charset="0"/>
              </a:rPr>
              <a:t>Send token to </a:t>
            </a:r>
            <a:r>
              <a:rPr lang="en-US" dirty="0" err="1">
                <a:ea typeface="ＭＳ Ｐゴシック" charset="0"/>
              </a:rPr>
              <a:t>P</a:t>
            </a:r>
            <a:r>
              <a:rPr lang="en-US" i="1" dirty="0" err="1">
                <a:ea typeface="ＭＳ Ｐゴシック" charset="0"/>
              </a:rPr>
              <a:t>j</a:t>
            </a:r>
            <a:endParaRPr lang="en-US" dirty="0">
              <a:ea typeface="ＭＳ Ｐゴシック" charset="0"/>
            </a:endParaRPr>
          </a:p>
          <a:p>
            <a:pPr marL="730646" lvl="1" indent="0">
              <a:lnSpc>
                <a:spcPct val="110000"/>
              </a:lnSpc>
              <a:buClr>
                <a:schemeClr val="hlink"/>
              </a:buClr>
              <a:buSzPct val="120000"/>
              <a:buNone/>
            </a:pPr>
            <a:r>
              <a:rPr lang="en-US" b="1" dirty="0">
                <a:ea typeface="ＭＳ Ｐゴシック" charset="0"/>
              </a:rPr>
              <a:t>else</a:t>
            </a:r>
          </a:p>
          <a:p>
            <a:pPr marL="1298927" lvl="2" indent="0">
              <a:lnSpc>
                <a:spcPct val="110000"/>
              </a:lnSpc>
              <a:buClr>
                <a:schemeClr val="hlink"/>
              </a:buClr>
              <a:buSzPct val="120000"/>
              <a:buNone/>
            </a:pPr>
            <a:r>
              <a:rPr lang="en-US" dirty="0">
                <a:ea typeface="ＭＳ Ｐゴシック" charset="0"/>
              </a:rPr>
              <a:t>Retain token</a:t>
            </a:r>
          </a:p>
          <a:p>
            <a:pPr>
              <a:lnSpc>
                <a:spcPct val="110000"/>
              </a:lnSpc>
              <a:buClr>
                <a:schemeClr val="hlink"/>
              </a:buClr>
              <a:buSzPct val="120000"/>
            </a:pPr>
            <a:endParaRPr lang="en-US" dirty="0">
              <a:ea typeface="ＭＳ Ｐゴシック" charset="0"/>
            </a:endParaRPr>
          </a:p>
          <a:p>
            <a:pPr>
              <a:lnSpc>
                <a:spcPct val="110000"/>
              </a:lnSpc>
            </a:pPr>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12</a:t>
            </a:fld>
            <a:endParaRPr lang="en-US" sz="1400"/>
          </a:p>
        </p:txBody>
      </p:sp>
    </p:spTree>
    <p:extLst>
      <p:ext uri="{BB962C8B-B14F-4D97-AF65-F5344CB8AC3E}">
        <p14:creationId xmlns:p14="http://schemas.microsoft.com/office/powerpoint/2010/main" val="801087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Central Algorithm</a:t>
            </a:r>
          </a:p>
        </p:txBody>
      </p:sp>
      <p:sp>
        <p:nvSpPr>
          <p:cNvPr id="3" name="Content Placeholder 2"/>
          <p:cNvSpPr>
            <a:spLocks noGrp="1"/>
          </p:cNvSpPr>
          <p:nvPr>
            <p:ph idx="1"/>
          </p:nvPr>
        </p:nvSpPr>
        <p:spPr/>
        <p:txBody>
          <a:bodyPr>
            <a:normAutofit/>
          </a:bodyPr>
          <a:lstStyle/>
          <a:p>
            <a:pPr>
              <a:buClr>
                <a:schemeClr val="hlink"/>
              </a:buClr>
              <a:buSzPct val="120000"/>
            </a:pPr>
            <a:r>
              <a:rPr lang="en-US" sz="2400" dirty="0">
                <a:ea typeface="ＭＳ Ｐゴシック" charset="0"/>
              </a:rPr>
              <a:t>Safety? </a:t>
            </a:r>
          </a:p>
          <a:p>
            <a:pPr lvl="1">
              <a:buClr>
                <a:schemeClr val="hlink"/>
              </a:buClr>
              <a:buSzPct val="120000"/>
            </a:pPr>
            <a:r>
              <a:rPr lang="en-US" sz="2400" dirty="0">
                <a:ea typeface="ＭＳ Ｐゴシック" charset="0"/>
              </a:rPr>
              <a:t>At most one process in CS</a:t>
            </a:r>
          </a:p>
          <a:p>
            <a:pPr>
              <a:buClr>
                <a:schemeClr val="hlink"/>
              </a:buClr>
              <a:buSzPct val="120000"/>
            </a:pPr>
            <a:r>
              <a:rPr lang="en-US" sz="2400" dirty="0">
                <a:ea typeface="ＭＳ Ｐゴシック" charset="0"/>
              </a:rPr>
              <a:t>Liveness?</a:t>
            </a:r>
          </a:p>
          <a:p>
            <a:pPr lvl="1">
              <a:buClr>
                <a:schemeClr val="hlink"/>
              </a:buClr>
              <a:buSzPct val="120000"/>
            </a:pPr>
            <a:r>
              <a:rPr lang="en-US" sz="2400" dirty="0">
                <a:ea typeface="ＭＳ Ｐゴシック" charset="0"/>
              </a:rPr>
              <a:t>Every request for CS granted eventually</a:t>
            </a:r>
          </a:p>
          <a:p>
            <a:pPr>
              <a:buClr>
                <a:srgbClr val="037C03"/>
              </a:buClr>
              <a:buSzPct val="120000"/>
            </a:pPr>
            <a:r>
              <a:rPr lang="en-US" sz="2400" dirty="0">
                <a:ea typeface="ＭＳ Ｐゴシック" charset="0"/>
              </a:rPr>
              <a:t>Ordering? </a:t>
            </a:r>
          </a:p>
          <a:p>
            <a:pPr>
              <a:buClr>
                <a:srgbClr val="037C03"/>
              </a:buClr>
              <a:buSzPct val="120000"/>
            </a:pPr>
            <a:endParaRPr lang="en-US" sz="2400" dirty="0">
              <a:ea typeface="ＭＳ Ｐゴシック" charset="0"/>
            </a:endParaRPr>
          </a:p>
          <a:p>
            <a:pPr marL="0" indent="0">
              <a:buClr>
                <a:srgbClr val="037C03"/>
              </a:buClr>
              <a:buSzPct val="120000"/>
              <a:buNone/>
            </a:pPr>
            <a:endParaRPr lang="en-US" sz="3600" dirty="0">
              <a:ea typeface="ＭＳ Ｐゴシック" charset="0"/>
            </a:endParaRP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13</a:t>
            </a:fld>
            <a:endParaRPr lang="en-US" sz="1400"/>
          </a:p>
        </p:txBody>
      </p:sp>
    </p:spTree>
    <p:extLst>
      <p:ext uri="{BB962C8B-B14F-4D97-AF65-F5344CB8AC3E}">
        <p14:creationId xmlns:p14="http://schemas.microsoft.com/office/powerpoint/2010/main" val="3103290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25EF5-49F8-8958-2A2B-DDACE7BDB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A7B93-B96B-B726-EDBA-96B17A7F98B6}"/>
              </a:ext>
            </a:extLst>
          </p:cNvPr>
          <p:cNvSpPr>
            <a:spLocks noGrp="1"/>
          </p:cNvSpPr>
          <p:nvPr>
            <p:ph type="title"/>
          </p:nvPr>
        </p:nvSpPr>
        <p:spPr/>
        <p:txBody>
          <a:bodyPr/>
          <a:lstStyle/>
          <a:p>
            <a:r>
              <a:rPr lang="en-US" dirty="0"/>
              <a:t>Analysis of Central Algorithm</a:t>
            </a:r>
          </a:p>
        </p:txBody>
      </p:sp>
      <p:sp>
        <p:nvSpPr>
          <p:cNvPr id="3" name="Content Placeholder 2">
            <a:extLst>
              <a:ext uri="{FF2B5EF4-FFF2-40B4-BE49-F238E27FC236}">
                <a16:creationId xmlns:a16="http://schemas.microsoft.com/office/drawing/2014/main" id="{E8BBA364-EFFC-E909-5974-32A52D3C9767}"/>
              </a:ext>
            </a:extLst>
          </p:cNvPr>
          <p:cNvSpPr>
            <a:spLocks noGrp="1"/>
          </p:cNvSpPr>
          <p:nvPr>
            <p:ph idx="1"/>
          </p:nvPr>
        </p:nvSpPr>
        <p:spPr/>
        <p:txBody>
          <a:bodyPr>
            <a:normAutofit/>
          </a:bodyPr>
          <a:lstStyle/>
          <a:p>
            <a:pPr>
              <a:buClr>
                <a:schemeClr val="hlink"/>
              </a:buClr>
              <a:buSzPct val="120000"/>
            </a:pPr>
            <a:r>
              <a:rPr lang="en-US" sz="2400" dirty="0">
                <a:ea typeface="ＭＳ Ｐゴシック" charset="0"/>
              </a:rPr>
              <a:t>Safety – at most one process in CS</a:t>
            </a:r>
          </a:p>
          <a:p>
            <a:pPr lvl="1">
              <a:buClr>
                <a:schemeClr val="hlink"/>
              </a:buClr>
              <a:buSzPct val="120000"/>
            </a:pPr>
            <a:r>
              <a:rPr lang="en-US" sz="2400" dirty="0">
                <a:ea typeface="ＭＳ Ｐゴシック" charset="0"/>
              </a:rPr>
              <a:t>Exactly one token</a:t>
            </a:r>
          </a:p>
          <a:p>
            <a:pPr>
              <a:buClr>
                <a:schemeClr val="hlink"/>
              </a:buClr>
              <a:buSzPct val="120000"/>
            </a:pPr>
            <a:r>
              <a:rPr lang="en-US" sz="2400" dirty="0" err="1">
                <a:ea typeface="ＭＳ Ｐゴシック" charset="0"/>
              </a:rPr>
              <a:t>Liveness</a:t>
            </a:r>
            <a:r>
              <a:rPr lang="en-US" sz="2400" dirty="0">
                <a:ea typeface="ＭＳ Ｐゴシック" charset="0"/>
              </a:rPr>
              <a:t> – every request for CS granted eventually</a:t>
            </a:r>
          </a:p>
          <a:p>
            <a:pPr lvl="1">
              <a:buClr>
                <a:schemeClr val="hlink"/>
              </a:buClr>
              <a:buSzPct val="120000"/>
            </a:pPr>
            <a:r>
              <a:rPr lang="en-US" sz="2400" dirty="0">
                <a:ea typeface="ＭＳ Ｐゴシック" charset="0"/>
              </a:rPr>
              <a:t>With </a:t>
            </a:r>
            <a:r>
              <a:rPr lang="en-US" sz="2400" i="1" dirty="0">
                <a:ea typeface="ＭＳ Ｐゴシック" charset="0"/>
              </a:rPr>
              <a:t>N </a:t>
            </a:r>
            <a:r>
              <a:rPr lang="en-US" sz="2400" dirty="0">
                <a:ea typeface="ＭＳ Ｐゴシック" charset="0"/>
              </a:rPr>
              <a:t>processes in system, queue has at most </a:t>
            </a:r>
            <a:r>
              <a:rPr lang="en-US" sz="2400" i="1" dirty="0">
                <a:ea typeface="ＭＳ Ｐゴシック" charset="0"/>
              </a:rPr>
              <a:t>N </a:t>
            </a:r>
            <a:r>
              <a:rPr lang="en-US" sz="2400" dirty="0">
                <a:ea typeface="ＭＳ Ｐゴシック" charset="0"/>
              </a:rPr>
              <a:t>processes</a:t>
            </a:r>
          </a:p>
          <a:p>
            <a:pPr lvl="1">
              <a:buClr>
                <a:schemeClr val="hlink"/>
              </a:buClr>
              <a:buSzPct val="120000"/>
            </a:pPr>
            <a:r>
              <a:rPr lang="en-US" sz="2400" dirty="0">
                <a:ea typeface="ＭＳ Ｐゴシック" charset="0"/>
              </a:rPr>
              <a:t>If each process exits CS eventually and no failures, </a:t>
            </a:r>
            <a:r>
              <a:rPr lang="en-US" sz="2400" dirty="0" err="1">
                <a:ea typeface="ＭＳ Ｐゴシック" charset="0"/>
              </a:rPr>
              <a:t>liveness</a:t>
            </a:r>
            <a:r>
              <a:rPr lang="en-US" sz="2400" dirty="0">
                <a:ea typeface="ＭＳ Ｐゴシック" charset="0"/>
              </a:rPr>
              <a:t> guaranteed</a:t>
            </a:r>
          </a:p>
          <a:p>
            <a:pPr>
              <a:buClr>
                <a:srgbClr val="037C03"/>
              </a:buClr>
              <a:buSzPct val="120000"/>
            </a:pPr>
            <a:r>
              <a:rPr lang="en-US" sz="2400" dirty="0">
                <a:ea typeface="ＭＳ Ｐゴシック" charset="0"/>
              </a:rPr>
              <a:t>FIFO Ordering is guaranteed, in order of requests received at leader</a:t>
            </a:r>
          </a:p>
          <a:p>
            <a:pPr>
              <a:buClr>
                <a:srgbClr val="037C03"/>
              </a:buClr>
              <a:buSzPct val="120000"/>
            </a:pPr>
            <a:endParaRPr lang="en-US" sz="2400" dirty="0">
              <a:ea typeface="ＭＳ Ｐゴシック" charset="0"/>
            </a:endParaRPr>
          </a:p>
          <a:p>
            <a:pPr marL="0" indent="0">
              <a:buClr>
                <a:srgbClr val="037C03"/>
              </a:buClr>
              <a:buSzPct val="120000"/>
              <a:buNone/>
            </a:pPr>
            <a:endParaRPr lang="en-US" sz="3600" dirty="0">
              <a:ea typeface="ＭＳ Ｐゴシック" charset="0"/>
            </a:endParaRPr>
          </a:p>
        </p:txBody>
      </p:sp>
      <p:sp>
        <p:nvSpPr>
          <p:cNvPr id="4" name="Rectangle 1">
            <a:extLst>
              <a:ext uri="{FF2B5EF4-FFF2-40B4-BE49-F238E27FC236}">
                <a16:creationId xmlns:a16="http://schemas.microsoft.com/office/drawing/2014/main" id="{11CB3296-8706-17E4-2F0E-453AE9A76EA4}"/>
              </a:ext>
            </a:extLst>
          </p:cNvPr>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20A16162-4C9A-839F-A639-04E52E3C12B0}"/>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14</a:t>
            </a:fld>
            <a:endParaRPr lang="en-US" sz="1400"/>
          </a:p>
        </p:txBody>
      </p:sp>
    </p:spTree>
    <p:extLst>
      <p:ext uri="{BB962C8B-B14F-4D97-AF65-F5344CB8AC3E}">
        <p14:creationId xmlns:p14="http://schemas.microsoft.com/office/powerpoint/2010/main" val="4201758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Analyze Performance</a:t>
            </a:r>
          </a:p>
        </p:txBody>
      </p:sp>
      <p:sp>
        <p:nvSpPr>
          <p:cNvPr id="3" name="Content Placeholder 2"/>
          <p:cNvSpPr>
            <a:spLocks noGrp="1"/>
          </p:cNvSpPr>
          <p:nvPr>
            <p:ph idx="1"/>
          </p:nvPr>
        </p:nvSpPr>
        <p:spPr>
          <a:xfrm>
            <a:off x="649207" y="2140372"/>
            <a:ext cx="8128873" cy="4717627"/>
          </a:xfrm>
        </p:spPr>
        <p:txBody>
          <a:bodyPr>
            <a:normAutofit fontScale="70000" lnSpcReduction="20000"/>
          </a:bodyPr>
          <a:lstStyle/>
          <a:p>
            <a:pPr marL="0" indent="0">
              <a:lnSpc>
                <a:spcPct val="120000"/>
              </a:lnSpc>
              <a:buNone/>
            </a:pPr>
            <a:r>
              <a:rPr lang="en-US" sz="3200" dirty="0">
                <a:ea typeface="ＭＳ Ｐゴシック" charset="0"/>
              </a:rPr>
              <a:t>Efficient mutual exclusion algorithms use fewer messages, and make processes wait for shorter durations to access resources. Three metrics:</a:t>
            </a:r>
          </a:p>
          <a:p>
            <a:pPr>
              <a:lnSpc>
                <a:spcPct val="120000"/>
              </a:lnSpc>
            </a:pPr>
            <a:r>
              <a:rPr lang="en-US" sz="3200" b="1" i="1" dirty="0">
                <a:solidFill>
                  <a:srgbClr val="037C03"/>
                </a:solidFill>
                <a:ea typeface="ＭＳ Ｐゴシック" charset="0"/>
              </a:rPr>
              <a:t>Bandwidth</a:t>
            </a:r>
            <a:r>
              <a:rPr lang="en-US" sz="3200" dirty="0">
                <a:ea typeface="ＭＳ Ｐゴシック" charset="0"/>
              </a:rPr>
              <a:t>: the total number of messages sent in each </a:t>
            </a:r>
            <a:r>
              <a:rPr lang="en-US" sz="3200" i="1" dirty="0">
                <a:ea typeface="ＭＳ Ｐゴシック" charset="0"/>
              </a:rPr>
              <a:t>enter</a:t>
            </a:r>
            <a:r>
              <a:rPr lang="en-US" sz="3200" dirty="0">
                <a:ea typeface="ＭＳ Ｐゴシック" charset="0"/>
              </a:rPr>
              <a:t> and </a:t>
            </a:r>
            <a:r>
              <a:rPr lang="en-US" sz="3200" i="1" dirty="0">
                <a:ea typeface="ＭＳ Ｐゴシック" charset="0"/>
              </a:rPr>
              <a:t>exit </a:t>
            </a:r>
            <a:r>
              <a:rPr lang="en-US" sz="3200" dirty="0">
                <a:ea typeface="ＭＳ Ｐゴシック" charset="0"/>
              </a:rPr>
              <a:t>operation.</a:t>
            </a:r>
          </a:p>
          <a:p>
            <a:pPr>
              <a:lnSpc>
                <a:spcPct val="120000"/>
              </a:lnSpc>
            </a:pPr>
            <a:r>
              <a:rPr lang="en-US" sz="3200" b="1" i="1" dirty="0">
                <a:solidFill>
                  <a:srgbClr val="037C03"/>
                </a:solidFill>
                <a:ea typeface="ＭＳ Ｐゴシック" charset="0"/>
              </a:rPr>
              <a:t>Client delay</a:t>
            </a:r>
            <a:r>
              <a:rPr lang="en-US" sz="3200" dirty="0">
                <a:ea typeface="ＭＳ Ｐゴシック" charset="0"/>
              </a:rPr>
              <a:t>: the delay incurred by a process at each </a:t>
            </a:r>
            <a:r>
              <a:rPr lang="en-US" sz="3200" i="1" dirty="0">
                <a:ea typeface="ＭＳ Ｐゴシック" charset="0"/>
              </a:rPr>
              <a:t>enter</a:t>
            </a:r>
            <a:r>
              <a:rPr lang="en-US" sz="3200" dirty="0">
                <a:ea typeface="ＭＳ Ｐゴシック" charset="0"/>
              </a:rPr>
              <a:t> and </a:t>
            </a:r>
            <a:r>
              <a:rPr lang="en-US" sz="3200" i="1" dirty="0">
                <a:ea typeface="ＭＳ Ｐゴシック" charset="0"/>
              </a:rPr>
              <a:t>exit</a:t>
            </a:r>
            <a:r>
              <a:rPr lang="en-US" sz="3200" dirty="0">
                <a:ea typeface="ＭＳ Ｐゴシック" charset="0"/>
              </a:rPr>
              <a:t> operation when </a:t>
            </a:r>
            <a:r>
              <a:rPr lang="en-US" sz="3200" i="1" dirty="0">
                <a:ea typeface="ＭＳ Ｐゴシック" charset="0"/>
              </a:rPr>
              <a:t>no </a:t>
            </a:r>
            <a:r>
              <a:rPr lang="en-US" sz="3200" dirty="0">
                <a:ea typeface="ＭＳ Ｐゴシック" charset="0"/>
              </a:rPr>
              <a:t>other process is waiting, or in the critical section</a:t>
            </a:r>
          </a:p>
          <a:p>
            <a:pPr marL="0" indent="0">
              <a:lnSpc>
                <a:spcPct val="120000"/>
              </a:lnSpc>
              <a:buNone/>
            </a:pPr>
            <a:r>
              <a:rPr lang="en-US" sz="3200" dirty="0">
                <a:ea typeface="ＭＳ Ｐゴシック" charset="0"/>
              </a:rPr>
              <a:t>	We analyze only the </a:t>
            </a:r>
            <a:r>
              <a:rPr lang="en-US" sz="3200" i="1" dirty="0">
                <a:ea typeface="ＭＳ Ｐゴシック" charset="0"/>
              </a:rPr>
              <a:t>enter</a:t>
            </a:r>
            <a:r>
              <a:rPr lang="en-US" sz="3200" dirty="0">
                <a:ea typeface="ＭＳ Ｐゴシック" charset="0"/>
              </a:rPr>
              <a:t> operation</a:t>
            </a:r>
          </a:p>
          <a:p>
            <a:pPr>
              <a:lnSpc>
                <a:spcPct val="120000"/>
              </a:lnSpc>
            </a:pPr>
            <a:r>
              <a:rPr lang="en-US" sz="3200" b="1" i="1" dirty="0">
                <a:solidFill>
                  <a:srgbClr val="037C03"/>
                </a:solidFill>
                <a:ea typeface="ＭＳ Ｐゴシック" charset="0"/>
              </a:rPr>
              <a:t>Synchronization delay</a:t>
            </a:r>
            <a:r>
              <a:rPr lang="en-US" sz="3200" dirty="0">
                <a:ea typeface="ＭＳ Ｐゴシック" charset="0"/>
              </a:rPr>
              <a:t>: the time interval between one process </a:t>
            </a:r>
            <a:r>
              <a:rPr lang="en-US" sz="3200" i="1" dirty="0">
                <a:ea typeface="ＭＳ Ｐゴシック" charset="0"/>
              </a:rPr>
              <a:t>exit</a:t>
            </a:r>
            <a:r>
              <a:rPr lang="en-US" sz="3200" dirty="0">
                <a:ea typeface="ＭＳ Ｐゴシック" charset="0"/>
              </a:rPr>
              <a:t>ing the critical section and the next process </a:t>
            </a:r>
            <a:r>
              <a:rPr lang="en-US" sz="3200" i="1" dirty="0">
                <a:ea typeface="ＭＳ Ｐゴシック" charset="0"/>
              </a:rPr>
              <a:t>enter</a:t>
            </a:r>
            <a:r>
              <a:rPr lang="en-US" sz="3200" dirty="0">
                <a:ea typeface="ＭＳ Ｐゴシック" charset="0"/>
              </a:rPr>
              <a:t>ing it; when there is </a:t>
            </a:r>
            <a:r>
              <a:rPr lang="en-US" sz="3200" i="1" dirty="0">
                <a:ea typeface="ＭＳ Ｐゴシック" charset="0"/>
              </a:rPr>
              <a:t>only one </a:t>
            </a:r>
            <a:r>
              <a:rPr lang="en-US" sz="3200" dirty="0">
                <a:ea typeface="ＭＳ Ｐゴシック" charset="0"/>
              </a:rPr>
              <a:t>process waiting</a:t>
            </a:r>
          </a:p>
          <a:p>
            <a:pPr>
              <a:lnSpc>
                <a:spcPct val="120000"/>
              </a:lnSpc>
            </a:pPr>
            <a:endParaRPr lang="en-US" sz="3200" dirty="0">
              <a:ea typeface="ＭＳ Ｐゴシック" charset="0"/>
            </a:endParaRPr>
          </a:p>
          <a:p>
            <a:pPr>
              <a:lnSpc>
                <a:spcPct val="120000"/>
              </a:lnSpc>
            </a:pPr>
            <a:endParaRPr lang="en-US" sz="3200" dirty="0">
              <a:ea typeface="ＭＳ Ｐゴシック" charset="0"/>
            </a:endParaRP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15</a:t>
            </a:fld>
            <a:endParaRPr lang="en-US" sz="1400"/>
          </a:p>
        </p:txBody>
      </p:sp>
    </p:spTree>
    <p:extLst>
      <p:ext uri="{BB962C8B-B14F-4D97-AF65-F5344CB8AC3E}">
        <p14:creationId xmlns:p14="http://schemas.microsoft.com/office/powerpoint/2010/main" val="1844545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Central Algorithm</a:t>
            </a:r>
          </a:p>
        </p:txBody>
      </p:sp>
      <p:sp>
        <p:nvSpPr>
          <p:cNvPr id="3" name="Content Placeholder 2"/>
          <p:cNvSpPr>
            <a:spLocks noGrp="1"/>
          </p:cNvSpPr>
          <p:nvPr>
            <p:ph idx="1"/>
          </p:nvPr>
        </p:nvSpPr>
        <p:spPr>
          <a:xfrm>
            <a:off x="649207" y="2140372"/>
            <a:ext cx="8052673" cy="4565227"/>
          </a:xfrm>
        </p:spPr>
        <p:txBody>
          <a:bodyPr>
            <a:noAutofit/>
          </a:bodyPr>
          <a:lstStyle/>
          <a:p>
            <a:pPr>
              <a:lnSpc>
                <a:spcPct val="120000"/>
              </a:lnSpc>
            </a:pPr>
            <a:r>
              <a:rPr lang="en-US" sz="2000" b="1" i="1" dirty="0">
                <a:solidFill>
                  <a:srgbClr val="037C03"/>
                </a:solidFill>
                <a:ea typeface="ＭＳ Ｐゴシック" charset="0"/>
              </a:rPr>
              <a:t>Bandwidth</a:t>
            </a:r>
            <a:r>
              <a:rPr lang="en-US" sz="2000" dirty="0">
                <a:ea typeface="ＭＳ Ｐゴシック" charset="0"/>
              </a:rPr>
              <a:t>: the total number of messages sent in each </a:t>
            </a:r>
            <a:r>
              <a:rPr lang="en-US" sz="2000" i="1" dirty="0">
                <a:ea typeface="ＭＳ Ｐゴシック" charset="0"/>
              </a:rPr>
              <a:t>enter </a:t>
            </a:r>
            <a:r>
              <a:rPr lang="en-US" sz="2000" dirty="0">
                <a:ea typeface="ＭＳ Ｐゴシック" charset="0"/>
              </a:rPr>
              <a:t>and </a:t>
            </a:r>
            <a:r>
              <a:rPr lang="en-US" sz="2000" i="1" dirty="0">
                <a:ea typeface="ＭＳ Ｐゴシック" charset="0"/>
              </a:rPr>
              <a:t>exit </a:t>
            </a:r>
            <a:r>
              <a:rPr lang="en-US" sz="2000" dirty="0">
                <a:ea typeface="ＭＳ Ｐゴシック" charset="0"/>
              </a:rPr>
              <a:t>operation.</a:t>
            </a:r>
          </a:p>
          <a:p>
            <a:pPr lvl="1">
              <a:buClr>
                <a:srgbClr val="037C03"/>
              </a:buClr>
              <a:buSzPct val="120000"/>
            </a:pPr>
            <a:r>
              <a:rPr lang="en-US" sz="2000" dirty="0">
                <a:ea typeface="ＭＳ Ｐゴシック" charset="0"/>
              </a:rPr>
              <a:t>2 messages for enter </a:t>
            </a:r>
          </a:p>
          <a:p>
            <a:pPr lvl="1">
              <a:buClr>
                <a:srgbClr val="037C03"/>
              </a:buClr>
              <a:buSzPct val="120000"/>
            </a:pPr>
            <a:r>
              <a:rPr lang="en-US" sz="2000" dirty="0">
                <a:ea typeface="ＭＳ Ｐゴシック" charset="0"/>
              </a:rPr>
              <a:t>1 message for exit</a:t>
            </a:r>
          </a:p>
          <a:p>
            <a:pPr>
              <a:lnSpc>
                <a:spcPct val="120000"/>
              </a:lnSpc>
            </a:pPr>
            <a:r>
              <a:rPr lang="en-US" sz="2000" b="1" i="1" dirty="0">
                <a:solidFill>
                  <a:srgbClr val="037C03"/>
                </a:solidFill>
                <a:ea typeface="ＭＳ Ｐゴシック" charset="0"/>
              </a:rPr>
              <a:t>Client delay</a:t>
            </a:r>
            <a:r>
              <a:rPr lang="en-US" sz="2000" dirty="0">
                <a:ea typeface="ＭＳ Ｐゴシック" charset="0"/>
              </a:rPr>
              <a:t>: the delay incurred at enter operation (when </a:t>
            </a:r>
            <a:r>
              <a:rPr lang="en-US" sz="2000" i="1" dirty="0">
                <a:ea typeface="ＭＳ Ｐゴシック" charset="0"/>
              </a:rPr>
              <a:t>no </a:t>
            </a:r>
            <a:r>
              <a:rPr lang="en-US" sz="2000" dirty="0">
                <a:ea typeface="ＭＳ Ｐゴシック" charset="0"/>
              </a:rPr>
              <a:t>other process is in, or waiting)</a:t>
            </a:r>
          </a:p>
          <a:p>
            <a:pPr lvl="1">
              <a:lnSpc>
                <a:spcPct val="120000"/>
              </a:lnSpc>
            </a:pPr>
            <a:r>
              <a:rPr lang="en-US" sz="2000" dirty="0">
                <a:ea typeface="ＭＳ Ｐゴシック" charset="0"/>
              </a:rPr>
              <a:t>1 round trip time (request + grant) </a:t>
            </a:r>
          </a:p>
          <a:p>
            <a:pPr>
              <a:lnSpc>
                <a:spcPct val="120000"/>
              </a:lnSpc>
            </a:pPr>
            <a:r>
              <a:rPr lang="en-US" sz="2000" b="1" i="1" dirty="0">
                <a:solidFill>
                  <a:srgbClr val="037C03"/>
                </a:solidFill>
                <a:ea typeface="ＭＳ Ｐゴシック" charset="0"/>
              </a:rPr>
              <a:t>Synchronization delay</a:t>
            </a:r>
            <a:r>
              <a:rPr lang="en-US" sz="2000" dirty="0">
                <a:ea typeface="ＭＳ Ｐゴシック" charset="0"/>
              </a:rPr>
              <a:t>: the time interval between one process exiting the critical section and the next process entering it (when there is </a:t>
            </a:r>
            <a:r>
              <a:rPr lang="en-US" sz="2000" i="1" dirty="0">
                <a:ea typeface="ＭＳ Ｐゴシック" charset="0"/>
              </a:rPr>
              <a:t>only one </a:t>
            </a:r>
            <a:r>
              <a:rPr lang="en-US" sz="2000" dirty="0">
                <a:ea typeface="ＭＳ Ｐゴシック" charset="0"/>
              </a:rPr>
              <a:t>process waiting)</a:t>
            </a:r>
          </a:p>
          <a:p>
            <a:pPr lvl="1">
              <a:lnSpc>
                <a:spcPct val="120000"/>
              </a:lnSpc>
            </a:pPr>
            <a:r>
              <a:rPr lang="en-US" sz="2000" dirty="0">
                <a:ea typeface="ＭＳ Ｐゴシック" charset="0"/>
              </a:rPr>
              <a:t>2 message latencies (release + grant) </a:t>
            </a:r>
          </a:p>
          <a:p>
            <a:pPr marL="81183" indent="0">
              <a:lnSpc>
                <a:spcPct val="120000"/>
              </a:lnSpc>
              <a:buNone/>
            </a:pPr>
            <a:endParaRPr lang="en-US" sz="3200" dirty="0">
              <a:ea typeface="ＭＳ Ｐゴシック" charset="0"/>
            </a:endParaRP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16</a:t>
            </a:fld>
            <a:endParaRPr lang="en-US" sz="1400"/>
          </a:p>
        </p:txBody>
      </p:sp>
    </p:spTree>
    <p:extLst>
      <p:ext uri="{BB962C8B-B14F-4D97-AF65-F5344CB8AC3E}">
        <p14:creationId xmlns:p14="http://schemas.microsoft.com/office/powerpoint/2010/main" val="4060049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the leader is…</a:t>
            </a:r>
          </a:p>
        </p:txBody>
      </p:sp>
      <p:sp>
        <p:nvSpPr>
          <p:cNvPr id="3" name="Content Placeholder 2"/>
          <p:cNvSpPr>
            <a:spLocks noGrp="1"/>
          </p:cNvSpPr>
          <p:nvPr>
            <p:ph idx="1"/>
          </p:nvPr>
        </p:nvSpPr>
        <p:spPr>
          <a:xfrm>
            <a:off x="649207" y="2140372"/>
            <a:ext cx="8662274" cy="4717628"/>
          </a:xfrm>
        </p:spPr>
        <p:txBody>
          <a:bodyPr/>
          <a:lstStyle/>
          <a:p>
            <a:r>
              <a:rPr lang="en-US" sz="2800" dirty="0">
                <a:ea typeface="ＭＳ Ｐゴシック" charset="0"/>
              </a:rPr>
              <a:t>The performance bottleneck, and </a:t>
            </a:r>
          </a:p>
          <a:p>
            <a:r>
              <a:rPr lang="en-US" sz="2800" dirty="0">
                <a:ea typeface="ＭＳ Ｐゴシック" charset="0"/>
              </a:rPr>
              <a:t>A </a:t>
            </a:r>
            <a:r>
              <a:rPr lang="en-US" sz="2800" dirty="0" err="1">
                <a:ea typeface="ＭＳ Ｐゴシック" charset="0"/>
              </a:rPr>
              <a:t>SPoF</a:t>
            </a:r>
            <a:r>
              <a:rPr lang="en-US" sz="2800" dirty="0">
                <a:ea typeface="ＭＳ Ｐゴシック" charset="0"/>
              </a:rPr>
              <a:t> (single point of failure)</a:t>
            </a:r>
            <a:endParaRPr lang="en-US" sz="4000" dirty="0">
              <a:ea typeface="ＭＳ Ｐゴシック" charset="0"/>
            </a:endParaRPr>
          </a:p>
          <a:p>
            <a:pPr marL="0" indent="0">
              <a:buNone/>
            </a:pPr>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17</a:t>
            </a:fld>
            <a:endParaRPr lang="en-US" sz="1400"/>
          </a:p>
        </p:txBody>
      </p:sp>
    </p:spTree>
    <p:extLst>
      <p:ext uri="{BB962C8B-B14F-4D97-AF65-F5344CB8AC3E}">
        <p14:creationId xmlns:p14="http://schemas.microsoft.com/office/powerpoint/2010/main" val="18159879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Ring-based Mutual Exclusion</a:t>
            </a:r>
          </a:p>
        </p:txBody>
      </p:sp>
      <p:grpSp>
        <p:nvGrpSpPr>
          <p:cNvPr id="30" name="Group 29"/>
          <p:cNvGrpSpPr/>
          <p:nvPr/>
        </p:nvGrpSpPr>
        <p:grpSpPr>
          <a:xfrm>
            <a:off x="2" y="2205066"/>
            <a:ext cx="9347081" cy="4881535"/>
            <a:chOff x="0" y="2205065"/>
            <a:chExt cx="9347081" cy="4881535"/>
          </a:xfrm>
        </p:grpSpPr>
        <p:grpSp>
          <p:nvGrpSpPr>
            <p:cNvPr id="4" name="Group 2"/>
            <p:cNvGrpSpPr>
              <a:grpSpLocks/>
            </p:cNvGrpSpPr>
            <p:nvPr/>
          </p:nvGrpSpPr>
          <p:grpSpPr bwMode="auto">
            <a:xfrm>
              <a:off x="0" y="2205065"/>
              <a:ext cx="9347081" cy="4881535"/>
              <a:chOff x="0" y="1828800"/>
              <a:chExt cx="9346362" cy="4881237"/>
            </a:xfrm>
          </p:grpSpPr>
          <p:sp>
            <p:nvSpPr>
              <p:cNvPr id="5" name="TextBox 1"/>
              <p:cNvSpPr txBox="1">
                <a:spLocks noChangeArrowheads="1"/>
              </p:cNvSpPr>
              <p:nvPr/>
            </p:nvSpPr>
            <p:spPr bwMode="auto">
              <a:xfrm>
                <a:off x="6400800" y="1976736"/>
                <a:ext cx="2945562" cy="8309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Currently holds token,</a:t>
                </a:r>
              </a:p>
              <a:p>
                <a:pPr eaLnBrk="1" hangingPunct="1"/>
                <a:r>
                  <a:rPr lang="en-US" dirty="0"/>
                  <a:t>   can access CS</a:t>
                </a:r>
              </a:p>
            </p:txBody>
          </p:sp>
          <p:sp>
            <p:nvSpPr>
              <p:cNvPr id="6" name="TextBox 24"/>
              <p:cNvSpPr txBox="1">
                <a:spLocks noChangeArrowheads="1"/>
              </p:cNvSpPr>
              <p:nvPr/>
            </p:nvSpPr>
            <p:spPr bwMode="auto">
              <a:xfrm>
                <a:off x="7010400" y="2895600"/>
                <a:ext cx="184652"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endParaRPr lang="en-US" dirty="0">
                  <a:solidFill>
                    <a:srgbClr val="FF6600"/>
                  </a:solidFill>
                </a:endParaRPr>
              </a:p>
            </p:txBody>
          </p:sp>
          <p:sp>
            <p:nvSpPr>
              <p:cNvPr id="7" name="TextBox 25"/>
              <p:cNvSpPr txBox="1">
                <a:spLocks noChangeArrowheads="1"/>
              </p:cNvSpPr>
              <p:nvPr/>
            </p:nvSpPr>
            <p:spPr bwMode="auto">
              <a:xfrm>
                <a:off x="0" y="6248400"/>
                <a:ext cx="1034879"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0000FF"/>
                    </a:solidFill>
                  </a:rPr>
                  <a:t>Token: </a:t>
                </a:r>
              </a:p>
            </p:txBody>
          </p:sp>
          <p:grpSp>
            <p:nvGrpSpPr>
              <p:cNvPr id="8" name="Group 26"/>
              <p:cNvGrpSpPr>
                <a:grpSpLocks/>
              </p:cNvGrpSpPr>
              <p:nvPr/>
            </p:nvGrpSpPr>
            <p:grpSpPr bwMode="auto">
              <a:xfrm>
                <a:off x="1981200" y="1828800"/>
                <a:ext cx="5176754" cy="4521200"/>
                <a:chOff x="1981200" y="1828800"/>
                <a:chExt cx="5176754" cy="4521200"/>
              </a:xfrm>
            </p:grpSpPr>
            <p:sp>
              <p:nvSpPr>
                <p:cNvPr id="9" name="Oval 3"/>
                <p:cNvSpPr>
                  <a:spLocks noChangeArrowheads="1"/>
                </p:cNvSpPr>
                <p:nvPr/>
              </p:nvSpPr>
              <p:spPr bwMode="auto">
                <a:xfrm>
                  <a:off x="2897188" y="2528888"/>
                  <a:ext cx="3427412" cy="3427412"/>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 name="Text Box 4"/>
                <p:cNvSpPr txBox="1">
                  <a:spLocks noChangeArrowheads="1"/>
                </p:cNvSpPr>
                <p:nvPr/>
              </p:nvSpPr>
              <p:spPr bwMode="auto">
                <a:xfrm>
                  <a:off x="2590800" y="5424488"/>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11" name="Text Box 8"/>
                <p:cNvSpPr txBox="1">
                  <a:spLocks noChangeArrowheads="1"/>
                </p:cNvSpPr>
                <p:nvPr/>
              </p:nvSpPr>
              <p:spPr bwMode="auto">
                <a:xfrm>
                  <a:off x="6408738" y="4038600"/>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12" name="Text Box 9"/>
                <p:cNvSpPr txBox="1">
                  <a:spLocks noChangeArrowheads="1"/>
                </p:cNvSpPr>
                <p:nvPr/>
              </p:nvSpPr>
              <p:spPr bwMode="auto">
                <a:xfrm>
                  <a:off x="5816600" y="5400675"/>
                  <a:ext cx="578059"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13" name="Line 10"/>
                <p:cNvSpPr>
                  <a:spLocks noChangeShapeType="1"/>
                </p:cNvSpPr>
                <p:nvPr/>
              </p:nvSpPr>
              <p:spPr bwMode="auto">
                <a:xfrm>
                  <a:off x="5791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 name="Line 11"/>
                <p:cNvSpPr>
                  <a:spLocks noChangeShapeType="1"/>
                </p:cNvSpPr>
                <p:nvPr/>
              </p:nvSpPr>
              <p:spPr bwMode="auto">
                <a:xfrm flipH="1">
                  <a:off x="6172200" y="41910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 name="Line 12"/>
                <p:cNvSpPr>
                  <a:spLocks noChangeShapeType="1"/>
                </p:cNvSpPr>
                <p:nvPr/>
              </p:nvSpPr>
              <p:spPr bwMode="auto">
                <a:xfrm>
                  <a:off x="5943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3"/>
                <p:cNvSpPr>
                  <a:spLocks noChangeShapeType="1"/>
                </p:cNvSpPr>
                <p:nvPr/>
              </p:nvSpPr>
              <p:spPr bwMode="auto">
                <a:xfrm>
                  <a:off x="3276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Line 14"/>
                <p:cNvSpPr>
                  <a:spLocks noChangeShapeType="1"/>
                </p:cNvSpPr>
                <p:nvPr/>
              </p:nvSpPr>
              <p:spPr bwMode="auto">
                <a:xfrm>
                  <a:off x="3505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15"/>
                <p:cNvSpPr>
                  <a:spLocks noChangeShapeType="1"/>
                </p:cNvSpPr>
                <p:nvPr/>
              </p:nvSpPr>
              <p:spPr bwMode="auto">
                <a:xfrm flipH="1">
                  <a:off x="2819400" y="41148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Freeform 16"/>
                <p:cNvSpPr>
                  <a:spLocks/>
                </p:cNvSpPr>
                <p:nvPr/>
              </p:nvSpPr>
              <p:spPr bwMode="auto">
                <a:xfrm>
                  <a:off x="2209800" y="4114800"/>
                  <a:ext cx="304800" cy="1219200"/>
                </a:xfrm>
                <a:custGeom>
                  <a:avLst/>
                  <a:gdLst>
                    <a:gd name="T0" fmla="*/ 2147483647 w 312"/>
                    <a:gd name="T1" fmla="*/ 2147483647 h 1200"/>
                    <a:gd name="T2" fmla="*/ 2147483647 w 312"/>
                    <a:gd name="T3" fmla="*/ 2147483647 h 1200"/>
                    <a:gd name="T4" fmla="*/ 2147483647 w 312"/>
                    <a:gd name="T5" fmla="*/ 0 h 1200"/>
                    <a:gd name="T6" fmla="*/ 0 60000 65536"/>
                    <a:gd name="T7" fmla="*/ 0 60000 65536"/>
                    <a:gd name="T8" fmla="*/ 0 60000 65536"/>
                    <a:gd name="T9" fmla="*/ 0 w 312"/>
                    <a:gd name="T10" fmla="*/ 0 h 1200"/>
                    <a:gd name="T11" fmla="*/ 312 w 312"/>
                    <a:gd name="T12" fmla="*/ 1200 h 1200"/>
                  </a:gdLst>
                  <a:ahLst/>
                  <a:cxnLst>
                    <a:cxn ang="T6">
                      <a:pos x="T0" y="T1"/>
                    </a:cxn>
                    <a:cxn ang="T7">
                      <a:pos x="T2" y="T3"/>
                    </a:cxn>
                    <a:cxn ang="T8">
                      <a:pos x="T4" y="T5"/>
                    </a:cxn>
                  </a:cxnLst>
                  <a:rect l="T9" t="T10" r="T11" b="T12"/>
                  <a:pathLst>
                    <a:path w="312" h="1200">
                      <a:moveTo>
                        <a:pt x="312" y="1200"/>
                      </a:moveTo>
                      <a:cubicBezTo>
                        <a:pt x="180" y="1012"/>
                        <a:pt x="48" y="824"/>
                        <a:pt x="24" y="624"/>
                      </a:cubicBezTo>
                      <a:cubicBezTo>
                        <a:pt x="0" y="424"/>
                        <a:pt x="84" y="212"/>
                        <a:pt x="168" y="0"/>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0" name="Freeform 17"/>
                <p:cNvSpPr>
                  <a:spLocks/>
                </p:cNvSpPr>
                <p:nvPr/>
              </p:nvSpPr>
              <p:spPr bwMode="auto">
                <a:xfrm>
                  <a:off x="6553200" y="2971800"/>
                  <a:ext cx="457200" cy="492413"/>
                </a:xfrm>
                <a:custGeom>
                  <a:avLst/>
                  <a:gdLst>
                    <a:gd name="T0" fmla="*/ 0 w 432"/>
                    <a:gd name="T1" fmla="*/ 0 h 768"/>
                    <a:gd name="T2" fmla="*/ 2147483647 w 432"/>
                    <a:gd name="T3" fmla="*/ 2147483647 h 768"/>
                    <a:gd name="T4" fmla="*/ 2147483647 w 432"/>
                    <a:gd name="T5" fmla="*/ 2147483647 h 768"/>
                    <a:gd name="T6" fmla="*/ 0 60000 65536"/>
                    <a:gd name="T7" fmla="*/ 0 60000 65536"/>
                    <a:gd name="T8" fmla="*/ 0 60000 65536"/>
                    <a:gd name="T9" fmla="*/ 0 w 432"/>
                    <a:gd name="T10" fmla="*/ 0 h 768"/>
                    <a:gd name="T11" fmla="*/ 432 w 432"/>
                    <a:gd name="T12" fmla="*/ 768 h 768"/>
                  </a:gdLst>
                  <a:ahLst/>
                  <a:cxnLst>
                    <a:cxn ang="T6">
                      <a:pos x="T0" y="T1"/>
                    </a:cxn>
                    <a:cxn ang="T7">
                      <a:pos x="T2" y="T3"/>
                    </a:cxn>
                    <a:cxn ang="T8">
                      <a:pos x="T4" y="T5"/>
                    </a:cxn>
                  </a:cxnLst>
                  <a:rect l="T9" t="T10" r="T11" b="T12"/>
                  <a:pathLst>
                    <a:path w="432" h="768">
                      <a:moveTo>
                        <a:pt x="0" y="0"/>
                      </a:moveTo>
                      <a:cubicBezTo>
                        <a:pt x="108" y="104"/>
                        <a:pt x="216" y="208"/>
                        <a:pt x="288" y="336"/>
                      </a:cubicBezTo>
                      <a:cubicBezTo>
                        <a:pt x="360" y="464"/>
                        <a:pt x="396" y="616"/>
                        <a:pt x="432" y="768"/>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1" name="Freeform 18"/>
                <p:cNvSpPr>
                  <a:spLocks/>
                </p:cNvSpPr>
                <p:nvPr/>
              </p:nvSpPr>
              <p:spPr bwMode="auto">
                <a:xfrm>
                  <a:off x="2819400" y="1828800"/>
                  <a:ext cx="3352800" cy="609600"/>
                </a:xfrm>
                <a:custGeom>
                  <a:avLst/>
                  <a:gdLst>
                    <a:gd name="T0" fmla="*/ 0 w 2112"/>
                    <a:gd name="T1" fmla="*/ 2147483647 h 384"/>
                    <a:gd name="T2" fmla="*/ 2147483647 w 2112"/>
                    <a:gd name="T3" fmla="*/ 0 h 384"/>
                    <a:gd name="T4" fmla="*/ 2147483647 w 2112"/>
                    <a:gd name="T5" fmla="*/ 2147483647 h 384"/>
                    <a:gd name="T6" fmla="*/ 0 60000 65536"/>
                    <a:gd name="T7" fmla="*/ 0 60000 65536"/>
                    <a:gd name="T8" fmla="*/ 0 60000 65536"/>
                    <a:gd name="T9" fmla="*/ 0 w 2112"/>
                    <a:gd name="T10" fmla="*/ 0 h 384"/>
                    <a:gd name="T11" fmla="*/ 2112 w 2112"/>
                    <a:gd name="T12" fmla="*/ 384 h 384"/>
                  </a:gdLst>
                  <a:ahLst/>
                  <a:cxnLst>
                    <a:cxn ang="T6">
                      <a:pos x="T0" y="T1"/>
                    </a:cxn>
                    <a:cxn ang="T7">
                      <a:pos x="T2" y="T3"/>
                    </a:cxn>
                    <a:cxn ang="T8">
                      <a:pos x="T4" y="T5"/>
                    </a:cxn>
                  </a:cxnLst>
                  <a:rect l="T9" t="T10" r="T11" b="T12"/>
                  <a:pathLst>
                    <a:path w="2112" h="384">
                      <a:moveTo>
                        <a:pt x="0" y="384"/>
                      </a:moveTo>
                      <a:cubicBezTo>
                        <a:pt x="328" y="192"/>
                        <a:pt x="656" y="0"/>
                        <a:pt x="1008" y="0"/>
                      </a:cubicBezTo>
                      <a:cubicBezTo>
                        <a:pt x="1360" y="0"/>
                        <a:pt x="1736" y="192"/>
                        <a:pt x="2112" y="384"/>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2" name="Line 19"/>
                <p:cNvSpPr>
                  <a:spLocks noChangeShapeType="1"/>
                </p:cNvSpPr>
                <p:nvPr/>
              </p:nvSpPr>
              <p:spPr bwMode="auto">
                <a:xfrm flipV="1">
                  <a:off x="2590800" y="2971800"/>
                  <a:ext cx="152400" cy="60960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 name="Freeform 20"/>
                <p:cNvSpPr>
                  <a:spLocks/>
                </p:cNvSpPr>
                <p:nvPr/>
              </p:nvSpPr>
              <p:spPr bwMode="auto">
                <a:xfrm>
                  <a:off x="6324600" y="4572000"/>
                  <a:ext cx="457200" cy="492413"/>
                </a:xfrm>
                <a:custGeom>
                  <a:avLst/>
                  <a:gdLst>
                    <a:gd name="T0" fmla="*/ 2147483647 w 624"/>
                    <a:gd name="T1" fmla="*/ 0 h 1056"/>
                    <a:gd name="T2" fmla="*/ 2147483647 w 624"/>
                    <a:gd name="T3" fmla="*/ 2147483647 h 1056"/>
                    <a:gd name="T4" fmla="*/ 0 w 624"/>
                    <a:gd name="T5" fmla="*/ 2147483647 h 1056"/>
                    <a:gd name="T6" fmla="*/ 0 60000 65536"/>
                    <a:gd name="T7" fmla="*/ 0 60000 65536"/>
                    <a:gd name="T8" fmla="*/ 0 60000 65536"/>
                    <a:gd name="T9" fmla="*/ 0 w 624"/>
                    <a:gd name="T10" fmla="*/ 0 h 1056"/>
                    <a:gd name="T11" fmla="*/ 624 w 624"/>
                    <a:gd name="T12" fmla="*/ 1056 h 1056"/>
                  </a:gdLst>
                  <a:ahLst/>
                  <a:cxnLst>
                    <a:cxn ang="T6">
                      <a:pos x="T0" y="T1"/>
                    </a:cxn>
                    <a:cxn ang="T7">
                      <a:pos x="T2" y="T3"/>
                    </a:cxn>
                    <a:cxn ang="T8">
                      <a:pos x="T4" y="T5"/>
                    </a:cxn>
                  </a:cxnLst>
                  <a:rect l="T9" t="T10" r="T11" b="T12"/>
                  <a:pathLst>
                    <a:path w="624" h="1056">
                      <a:moveTo>
                        <a:pt x="624" y="0"/>
                      </a:moveTo>
                      <a:cubicBezTo>
                        <a:pt x="580" y="200"/>
                        <a:pt x="536" y="400"/>
                        <a:pt x="432" y="576"/>
                      </a:cubicBezTo>
                      <a:cubicBezTo>
                        <a:pt x="328" y="752"/>
                        <a:pt x="164" y="904"/>
                        <a:pt x="0" y="105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4" name="Freeform 21"/>
                <p:cNvSpPr>
                  <a:spLocks/>
                </p:cNvSpPr>
                <p:nvPr/>
              </p:nvSpPr>
              <p:spPr bwMode="auto">
                <a:xfrm>
                  <a:off x="3505200" y="5867400"/>
                  <a:ext cx="2286000" cy="482600"/>
                </a:xfrm>
                <a:custGeom>
                  <a:avLst/>
                  <a:gdLst>
                    <a:gd name="T0" fmla="*/ 2147483647 w 1440"/>
                    <a:gd name="T1" fmla="*/ 0 h 304"/>
                    <a:gd name="T2" fmla="*/ 2147483647 w 1440"/>
                    <a:gd name="T3" fmla="*/ 2147483647 h 304"/>
                    <a:gd name="T4" fmla="*/ 0 w 1440"/>
                    <a:gd name="T5" fmla="*/ 2147483647 h 304"/>
                    <a:gd name="T6" fmla="*/ 0 60000 65536"/>
                    <a:gd name="T7" fmla="*/ 0 60000 65536"/>
                    <a:gd name="T8" fmla="*/ 0 60000 65536"/>
                    <a:gd name="T9" fmla="*/ 0 w 1440"/>
                    <a:gd name="T10" fmla="*/ 0 h 304"/>
                    <a:gd name="T11" fmla="*/ 1440 w 1440"/>
                    <a:gd name="T12" fmla="*/ 304 h 304"/>
                  </a:gdLst>
                  <a:ahLst/>
                  <a:cxnLst>
                    <a:cxn ang="T6">
                      <a:pos x="T0" y="T1"/>
                    </a:cxn>
                    <a:cxn ang="T7">
                      <a:pos x="T2" y="T3"/>
                    </a:cxn>
                    <a:cxn ang="T8">
                      <a:pos x="T4" y="T5"/>
                    </a:cxn>
                  </a:cxnLst>
                  <a:rect l="T9" t="T10" r="T11" b="T12"/>
                  <a:pathLst>
                    <a:path w="1440" h="304">
                      <a:moveTo>
                        <a:pt x="1440" y="0"/>
                      </a:moveTo>
                      <a:cubicBezTo>
                        <a:pt x="1224" y="136"/>
                        <a:pt x="1008" y="272"/>
                        <a:pt x="768" y="288"/>
                      </a:cubicBezTo>
                      <a:cubicBezTo>
                        <a:pt x="528" y="304"/>
                        <a:pt x="264" y="200"/>
                        <a:pt x="0" y="9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5" name="Text Box 22"/>
                <p:cNvSpPr txBox="1">
                  <a:spLocks noChangeArrowheads="1"/>
                </p:cNvSpPr>
                <p:nvPr/>
              </p:nvSpPr>
              <p:spPr bwMode="auto">
                <a:xfrm>
                  <a:off x="2362200" y="2451100"/>
                  <a:ext cx="749216"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26" name="Text Box 23"/>
                <p:cNvSpPr txBox="1">
                  <a:spLocks noChangeArrowheads="1"/>
                </p:cNvSpPr>
                <p:nvPr/>
              </p:nvSpPr>
              <p:spPr bwMode="auto">
                <a:xfrm>
                  <a:off x="1981200" y="3581401"/>
                  <a:ext cx="578059"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27" name="Text Box 24"/>
                <p:cNvSpPr txBox="1">
                  <a:spLocks noChangeArrowheads="1"/>
                </p:cNvSpPr>
                <p:nvPr/>
              </p:nvSpPr>
              <p:spPr bwMode="auto">
                <a:xfrm>
                  <a:off x="5943600" y="2438400"/>
                  <a:ext cx="578059"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grpSp>
        </p:grpSp>
        <p:sp>
          <p:nvSpPr>
            <p:cNvPr id="28" name="Oval 27"/>
            <p:cNvSpPr/>
            <p:nvPr/>
          </p:nvSpPr>
          <p:spPr>
            <a:xfrm>
              <a:off x="1018381" y="68072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6415881" y="28194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32"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18</a:t>
            </a:fld>
            <a:endParaRPr lang="en-US" sz="1400"/>
          </a:p>
        </p:txBody>
      </p:sp>
    </p:spTree>
    <p:extLst>
      <p:ext uri="{BB962C8B-B14F-4D97-AF65-F5344CB8AC3E}">
        <p14:creationId xmlns:p14="http://schemas.microsoft.com/office/powerpoint/2010/main" val="3514301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Ring-based Mutual Exclusion</a:t>
            </a:r>
          </a:p>
        </p:txBody>
      </p:sp>
      <p:grpSp>
        <p:nvGrpSpPr>
          <p:cNvPr id="3" name="Group 2"/>
          <p:cNvGrpSpPr/>
          <p:nvPr/>
        </p:nvGrpSpPr>
        <p:grpSpPr>
          <a:xfrm>
            <a:off x="0" y="2205066"/>
            <a:ext cx="9945052" cy="4881535"/>
            <a:chOff x="0" y="2205065"/>
            <a:chExt cx="9945052" cy="4881535"/>
          </a:xfrm>
        </p:grpSpPr>
        <p:grpSp>
          <p:nvGrpSpPr>
            <p:cNvPr id="4" name="Group 2"/>
            <p:cNvGrpSpPr>
              <a:grpSpLocks/>
            </p:cNvGrpSpPr>
            <p:nvPr/>
          </p:nvGrpSpPr>
          <p:grpSpPr bwMode="auto">
            <a:xfrm>
              <a:off x="0" y="2205065"/>
              <a:ext cx="9945052" cy="4881535"/>
              <a:chOff x="0" y="1828800"/>
              <a:chExt cx="9944286" cy="4881237"/>
            </a:xfrm>
          </p:grpSpPr>
          <p:sp>
            <p:nvSpPr>
              <p:cNvPr id="5" name="TextBox 1"/>
              <p:cNvSpPr txBox="1">
                <a:spLocks noChangeArrowheads="1"/>
              </p:cNvSpPr>
              <p:nvPr/>
            </p:nvSpPr>
            <p:spPr bwMode="auto">
              <a:xfrm>
                <a:off x="6400800" y="1976736"/>
                <a:ext cx="3543486"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Cannot access CS anymore</a:t>
                </a:r>
              </a:p>
            </p:txBody>
          </p:sp>
          <p:sp>
            <p:nvSpPr>
              <p:cNvPr id="6" name="TextBox 24"/>
              <p:cNvSpPr txBox="1">
                <a:spLocks noChangeArrowheads="1"/>
              </p:cNvSpPr>
              <p:nvPr/>
            </p:nvSpPr>
            <p:spPr bwMode="auto">
              <a:xfrm>
                <a:off x="7010400" y="2895600"/>
                <a:ext cx="2303909"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FF6600"/>
                    </a:solidFill>
                  </a:rPr>
                  <a:t>Here’s the token!</a:t>
                </a:r>
              </a:p>
            </p:txBody>
          </p:sp>
          <p:sp>
            <p:nvSpPr>
              <p:cNvPr id="7" name="TextBox 25"/>
              <p:cNvSpPr txBox="1">
                <a:spLocks noChangeArrowheads="1"/>
              </p:cNvSpPr>
              <p:nvPr/>
            </p:nvSpPr>
            <p:spPr bwMode="auto">
              <a:xfrm>
                <a:off x="0" y="6248400"/>
                <a:ext cx="1034879"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0000FF"/>
                    </a:solidFill>
                  </a:rPr>
                  <a:t>Token: </a:t>
                </a:r>
              </a:p>
            </p:txBody>
          </p:sp>
          <p:grpSp>
            <p:nvGrpSpPr>
              <p:cNvPr id="8" name="Group 26"/>
              <p:cNvGrpSpPr>
                <a:grpSpLocks/>
              </p:cNvGrpSpPr>
              <p:nvPr/>
            </p:nvGrpSpPr>
            <p:grpSpPr bwMode="auto">
              <a:xfrm>
                <a:off x="1981200" y="1828800"/>
                <a:ext cx="5176754" cy="4521200"/>
                <a:chOff x="1981200" y="1828800"/>
                <a:chExt cx="5176754" cy="4521200"/>
              </a:xfrm>
            </p:grpSpPr>
            <p:sp>
              <p:nvSpPr>
                <p:cNvPr id="9" name="Oval 3"/>
                <p:cNvSpPr>
                  <a:spLocks noChangeArrowheads="1"/>
                </p:cNvSpPr>
                <p:nvPr/>
              </p:nvSpPr>
              <p:spPr bwMode="auto">
                <a:xfrm>
                  <a:off x="2897188" y="2528888"/>
                  <a:ext cx="3427412" cy="3427412"/>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 name="Text Box 4"/>
                <p:cNvSpPr txBox="1">
                  <a:spLocks noChangeArrowheads="1"/>
                </p:cNvSpPr>
                <p:nvPr/>
              </p:nvSpPr>
              <p:spPr bwMode="auto">
                <a:xfrm>
                  <a:off x="2590800" y="5424488"/>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11" name="Text Box 8"/>
                <p:cNvSpPr txBox="1">
                  <a:spLocks noChangeArrowheads="1"/>
                </p:cNvSpPr>
                <p:nvPr/>
              </p:nvSpPr>
              <p:spPr bwMode="auto">
                <a:xfrm>
                  <a:off x="6408738" y="4038600"/>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12" name="Text Box 9"/>
                <p:cNvSpPr txBox="1">
                  <a:spLocks noChangeArrowheads="1"/>
                </p:cNvSpPr>
                <p:nvPr/>
              </p:nvSpPr>
              <p:spPr bwMode="auto">
                <a:xfrm>
                  <a:off x="5816600" y="5400675"/>
                  <a:ext cx="578058"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13" name="Line 10"/>
                <p:cNvSpPr>
                  <a:spLocks noChangeShapeType="1"/>
                </p:cNvSpPr>
                <p:nvPr/>
              </p:nvSpPr>
              <p:spPr bwMode="auto">
                <a:xfrm>
                  <a:off x="5791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 name="Line 11"/>
                <p:cNvSpPr>
                  <a:spLocks noChangeShapeType="1"/>
                </p:cNvSpPr>
                <p:nvPr/>
              </p:nvSpPr>
              <p:spPr bwMode="auto">
                <a:xfrm flipH="1">
                  <a:off x="6172200" y="41910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 name="Line 12"/>
                <p:cNvSpPr>
                  <a:spLocks noChangeShapeType="1"/>
                </p:cNvSpPr>
                <p:nvPr/>
              </p:nvSpPr>
              <p:spPr bwMode="auto">
                <a:xfrm>
                  <a:off x="5943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3"/>
                <p:cNvSpPr>
                  <a:spLocks noChangeShapeType="1"/>
                </p:cNvSpPr>
                <p:nvPr/>
              </p:nvSpPr>
              <p:spPr bwMode="auto">
                <a:xfrm>
                  <a:off x="3276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Line 14"/>
                <p:cNvSpPr>
                  <a:spLocks noChangeShapeType="1"/>
                </p:cNvSpPr>
                <p:nvPr/>
              </p:nvSpPr>
              <p:spPr bwMode="auto">
                <a:xfrm>
                  <a:off x="3505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15"/>
                <p:cNvSpPr>
                  <a:spLocks noChangeShapeType="1"/>
                </p:cNvSpPr>
                <p:nvPr/>
              </p:nvSpPr>
              <p:spPr bwMode="auto">
                <a:xfrm flipH="1">
                  <a:off x="2819400" y="41148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Freeform 16"/>
                <p:cNvSpPr>
                  <a:spLocks/>
                </p:cNvSpPr>
                <p:nvPr/>
              </p:nvSpPr>
              <p:spPr bwMode="auto">
                <a:xfrm>
                  <a:off x="2209800" y="4114800"/>
                  <a:ext cx="304800" cy="1219200"/>
                </a:xfrm>
                <a:custGeom>
                  <a:avLst/>
                  <a:gdLst>
                    <a:gd name="T0" fmla="*/ 2147483647 w 312"/>
                    <a:gd name="T1" fmla="*/ 2147483647 h 1200"/>
                    <a:gd name="T2" fmla="*/ 2147483647 w 312"/>
                    <a:gd name="T3" fmla="*/ 2147483647 h 1200"/>
                    <a:gd name="T4" fmla="*/ 2147483647 w 312"/>
                    <a:gd name="T5" fmla="*/ 0 h 1200"/>
                    <a:gd name="T6" fmla="*/ 0 60000 65536"/>
                    <a:gd name="T7" fmla="*/ 0 60000 65536"/>
                    <a:gd name="T8" fmla="*/ 0 60000 65536"/>
                    <a:gd name="T9" fmla="*/ 0 w 312"/>
                    <a:gd name="T10" fmla="*/ 0 h 1200"/>
                    <a:gd name="T11" fmla="*/ 312 w 312"/>
                    <a:gd name="T12" fmla="*/ 1200 h 1200"/>
                  </a:gdLst>
                  <a:ahLst/>
                  <a:cxnLst>
                    <a:cxn ang="T6">
                      <a:pos x="T0" y="T1"/>
                    </a:cxn>
                    <a:cxn ang="T7">
                      <a:pos x="T2" y="T3"/>
                    </a:cxn>
                    <a:cxn ang="T8">
                      <a:pos x="T4" y="T5"/>
                    </a:cxn>
                  </a:cxnLst>
                  <a:rect l="T9" t="T10" r="T11" b="T12"/>
                  <a:pathLst>
                    <a:path w="312" h="1200">
                      <a:moveTo>
                        <a:pt x="312" y="1200"/>
                      </a:moveTo>
                      <a:cubicBezTo>
                        <a:pt x="180" y="1012"/>
                        <a:pt x="48" y="824"/>
                        <a:pt x="24" y="624"/>
                      </a:cubicBezTo>
                      <a:cubicBezTo>
                        <a:pt x="0" y="424"/>
                        <a:pt x="84" y="212"/>
                        <a:pt x="168" y="0"/>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0" name="Freeform 17"/>
                <p:cNvSpPr>
                  <a:spLocks/>
                </p:cNvSpPr>
                <p:nvPr/>
              </p:nvSpPr>
              <p:spPr bwMode="auto">
                <a:xfrm>
                  <a:off x="6553200" y="2971800"/>
                  <a:ext cx="457200" cy="492413"/>
                </a:xfrm>
                <a:custGeom>
                  <a:avLst/>
                  <a:gdLst>
                    <a:gd name="T0" fmla="*/ 0 w 432"/>
                    <a:gd name="T1" fmla="*/ 0 h 768"/>
                    <a:gd name="T2" fmla="*/ 2147483647 w 432"/>
                    <a:gd name="T3" fmla="*/ 2147483647 h 768"/>
                    <a:gd name="T4" fmla="*/ 2147483647 w 432"/>
                    <a:gd name="T5" fmla="*/ 2147483647 h 768"/>
                    <a:gd name="T6" fmla="*/ 0 60000 65536"/>
                    <a:gd name="T7" fmla="*/ 0 60000 65536"/>
                    <a:gd name="T8" fmla="*/ 0 60000 65536"/>
                    <a:gd name="T9" fmla="*/ 0 w 432"/>
                    <a:gd name="T10" fmla="*/ 0 h 768"/>
                    <a:gd name="T11" fmla="*/ 432 w 432"/>
                    <a:gd name="T12" fmla="*/ 768 h 768"/>
                  </a:gdLst>
                  <a:ahLst/>
                  <a:cxnLst>
                    <a:cxn ang="T6">
                      <a:pos x="T0" y="T1"/>
                    </a:cxn>
                    <a:cxn ang="T7">
                      <a:pos x="T2" y="T3"/>
                    </a:cxn>
                    <a:cxn ang="T8">
                      <a:pos x="T4" y="T5"/>
                    </a:cxn>
                  </a:cxnLst>
                  <a:rect l="T9" t="T10" r="T11" b="T12"/>
                  <a:pathLst>
                    <a:path w="432" h="768">
                      <a:moveTo>
                        <a:pt x="0" y="0"/>
                      </a:moveTo>
                      <a:cubicBezTo>
                        <a:pt x="108" y="104"/>
                        <a:pt x="216" y="208"/>
                        <a:pt x="288" y="336"/>
                      </a:cubicBezTo>
                      <a:cubicBezTo>
                        <a:pt x="360" y="464"/>
                        <a:pt x="396" y="616"/>
                        <a:pt x="432" y="768"/>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1" name="Freeform 18"/>
                <p:cNvSpPr>
                  <a:spLocks/>
                </p:cNvSpPr>
                <p:nvPr/>
              </p:nvSpPr>
              <p:spPr bwMode="auto">
                <a:xfrm>
                  <a:off x="2819400" y="1828800"/>
                  <a:ext cx="3352800" cy="609600"/>
                </a:xfrm>
                <a:custGeom>
                  <a:avLst/>
                  <a:gdLst>
                    <a:gd name="T0" fmla="*/ 0 w 2112"/>
                    <a:gd name="T1" fmla="*/ 2147483647 h 384"/>
                    <a:gd name="T2" fmla="*/ 2147483647 w 2112"/>
                    <a:gd name="T3" fmla="*/ 0 h 384"/>
                    <a:gd name="T4" fmla="*/ 2147483647 w 2112"/>
                    <a:gd name="T5" fmla="*/ 2147483647 h 384"/>
                    <a:gd name="T6" fmla="*/ 0 60000 65536"/>
                    <a:gd name="T7" fmla="*/ 0 60000 65536"/>
                    <a:gd name="T8" fmla="*/ 0 60000 65536"/>
                    <a:gd name="T9" fmla="*/ 0 w 2112"/>
                    <a:gd name="T10" fmla="*/ 0 h 384"/>
                    <a:gd name="T11" fmla="*/ 2112 w 2112"/>
                    <a:gd name="T12" fmla="*/ 384 h 384"/>
                  </a:gdLst>
                  <a:ahLst/>
                  <a:cxnLst>
                    <a:cxn ang="T6">
                      <a:pos x="T0" y="T1"/>
                    </a:cxn>
                    <a:cxn ang="T7">
                      <a:pos x="T2" y="T3"/>
                    </a:cxn>
                    <a:cxn ang="T8">
                      <a:pos x="T4" y="T5"/>
                    </a:cxn>
                  </a:cxnLst>
                  <a:rect l="T9" t="T10" r="T11" b="T12"/>
                  <a:pathLst>
                    <a:path w="2112" h="384">
                      <a:moveTo>
                        <a:pt x="0" y="384"/>
                      </a:moveTo>
                      <a:cubicBezTo>
                        <a:pt x="328" y="192"/>
                        <a:pt x="656" y="0"/>
                        <a:pt x="1008" y="0"/>
                      </a:cubicBezTo>
                      <a:cubicBezTo>
                        <a:pt x="1360" y="0"/>
                        <a:pt x="1736" y="192"/>
                        <a:pt x="2112" y="384"/>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2" name="Line 19"/>
                <p:cNvSpPr>
                  <a:spLocks noChangeShapeType="1"/>
                </p:cNvSpPr>
                <p:nvPr/>
              </p:nvSpPr>
              <p:spPr bwMode="auto">
                <a:xfrm flipV="1">
                  <a:off x="2590800" y="2971800"/>
                  <a:ext cx="152400" cy="60960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 name="Freeform 20"/>
                <p:cNvSpPr>
                  <a:spLocks/>
                </p:cNvSpPr>
                <p:nvPr/>
              </p:nvSpPr>
              <p:spPr bwMode="auto">
                <a:xfrm>
                  <a:off x="6324600" y="4572000"/>
                  <a:ext cx="457200" cy="492413"/>
                </a:xfrm>
                <a:custGeom>
                  <a:avLst/>
                  <a:gdLst>
                    <a:gd name="T0" fmla="*/ 2147483647 w 624"/>
                    <a:gd name="T1" fmla="*/ 0 h 1056"/>
                    <a:gd name="T2" fmla="*/ 2147483647 w 624"/>
                    <a:gd name="T3" fmla="*/ 2147483647 h 1056"/>
                    <a:gd name="T4" fmla="*/ 0 w 624"/>
                    <a:gd name="T5" fmla="*/ 2147483647 h 1056"/>
                    <a:gd name="T6" fmla="*/ 0 60000 65536"/>
                    <a:gd name="T7" fmla="*/ 0 60000 65536"/>
                    <a:gd name="T8" fmla="*/ 0 60000 65536"/>
                    <a:gd name="T9" fmla="*/ 0 w 624"/>
                    <a:gd name="T10" fmla="*/ 0 h 1056"/>
                    <a:gd name="T11" fmla="*/ 624 w 624"/>
                    <a:gd name="T12" fmla="*/ 1056 h 1056"/>
                  </a:gdLst>
                  <a:ahLst/>
                  <a:cxnLst>
                    <a:cxn ang="T6">
                      <a:pos x="T0" y="T1"/>
                    </a:cxn>
                    <a:cxn ang="T7">
                      <a:pos x="T2" y="T3"/>
                    </a:cxn>
                    <a:cxn ang="T8">
                      <a:pos x="T4" y="T5"/>
                    </a:cxn>
                  </a:cxnLst>
                  <a:rect l="T9" t="T10" r="T11" b="T12"/>
                  <a:pathLst>
                    <a:path w="624" h="1056">
                      <a:moveTo>
                        <a:pt x="624" y="0"/>
                      </a:moveTo>
                      <a:cubicBezTo>
                        <a:pt x="580" y="200"/>
                        <a:pt x="536" y="400"/>
                        <a:pt x="432" y="576"/>
                      </a:cubicBezTo>
                      <a:cubicBezTo>
                        <a:pt x="328" y="752"/>
                        <a:pt x="164" y="904"/>
                        <a:pt x="0" y="105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4" name="Freeform 21"/>
                <p:cNvSpPr>
                  <a:spLocks/>
                </p:cNvSpPr>
                <p:nvPr/>
              </p:nvSpPr>
              <p:spPr bwMode="auto">
                <a:xfrm>
                  <a:off x="3505200" y="5867400"/>
                  <a:ext cx="2286000" cy="482600"/>
                </a:xfrm>
                <a:custGeom>
                  <a:avLst/>
                  <a:gdLst>
                    <a:gd name="T0" fmla="*/ 2147483647 w 1440"/>
                    <a:gd name="T1" fmla="*/ 0 h 304"/>
                    <a:gd name="T2" fmla="*/ 2147483647 w 1440"/>
                    <a:gd name="T3" fmla="*/ 2147483647 h 304"/>
                    <a:gd name="T4" fmla="*/ 0 w 1440"/>
                    <a:gd name="T5" fmla="*/ 2147483647 h 304"/>
                    <a:gd name="T6" fmla="*/ 0 60000 65536"/>
                    <a:gd name="T7" fmla="*/ 0 60000 65536"/>
                    <a:gd name="T8" fmla="*/ 0 60000 65536"/>
                    <a:gd name="T9" fmla="*/ 0 w 1440"/>
                    <a:gd name="T10" fmla="*/ 0 h 304"/>
                    <a:gd name="T11" fmla="*/ 1440 w 1440"/>
                    <a:gd name="T12" fmla="*/ 304 h 304"/>
                  </a:gdLst>
                  <a:ahLst/>
                  <a:cxnLst>
                    <a:cxn ang="T6">
                      <a:pos x="T0" y="T1"/>
                    </a:cxn>
                    <a:cxn ang="T7">
                      <a:pos x="T2" y="T3"/>
                    </a:cxn>
                    <a:cxn ang="T8">
                      <a:pos x="T4" y="T5"/>
                    </a:cxn>
                  </a:cxnLst>
                  <a:rect l="T9" t="T10" r="T11" b="T12"/>
                  <a:pathLst>
                    <a:path w="1440" h="304">
                      <a:moveTo>
                        <a:pt x="1440" y="0"/>
                      </a:moveTo>
                      <a:cubicBezTo>
                        <a:pt x="1224" y="136"/>
                        <a:pt x="1008" y="272"/>
                        <a:pt x="768" y="288"/>
                      </a:cubicBezTo>
                      <a:cubicBezTo>
                        <a:pt x="528" y="304"/>
                        <a:pt x="264" y="200"/>
                        <a:pt x="0" y="9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5" name="Text Box 22"/>
                <p:cNvSpPr txBox="1">
                  <a:spLocks noChangeArrowheads="1"/>
                </p:cNvSpPr>
                <p:nvPr/>
              </p:nvSpPr>
              <p:spPr bwMode="auto">
                <a:xfrm>
                  <a:off x="2362200" y="2451100"/>
                  <a:ext cx="749216"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26" name="Text Box 23"/>
                <p:cNvSpPr txBox="1">
                  <a:spLocks noChangeArrowheads="1"/>
                </p:cNvSpPr>
                <p:nvPr/>
              </p:nvSpPr>
              <p:spPr bwMode="auto">
                <a:xfrm>
                  <a:off x="1981200" y="3581401"/>
                  <a:ext cx="578058"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27" name="Text Box 24"/>
                <p:cNvSpPr txBox="1">
                  <a:spLocks noChangeArrowheads="1"/>
                </p:cNvSpPr>
                <p:nvPr/>
              </p:nvSpPr>
              <p:spPr bwMode="auto">
                <a:xfrm>
                  <a:off x="5943600" y="2438400"/>
                  <a:ext cx="578058"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grpSp>
        </p:grpSp>
        <p:sp>
          <p:nvSpPr>
            <p:cNvPr id="29" name="Oval 28"/>
            <p:cNvSpPr/>
            <p:nvPr/>
          </p:nvSpPr>
          <p:spPr>
            <a:xfrm>
              <a:off x="6873081" y="35052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018381" y="68072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1108433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Ring-based Mutual Exclusion</a:t>
            </a:r>
          </a:p>
        </p:txBody>
      </p:sp>
      <p:grpSp>
        <p:nvGrpSpPr>
          <p:cNvPr id="3" name="Group 2"/>
          <p:cNvGrpSpPr/>
          <p:nvPr/>
        </p:nvGrpSpPr>
        <p:grpSpPr>
          <a:xfrm>
            <a:off x="2" y="2205066"/>
            <a:ext cx="9997281" cy="4881535"/>
            <a:chOff x="0" y="2205065"/>
            <a:chExt cx="9997281" cy="4881535"/>
          </a:xfrm>
        </p:grpSpPr>
        <p:grpSp>
          <p:nvGrpSpPr>
            <p:cNvPr id="4" name="Group 2"/>
            <p:cNvGrpSpPr>
              <a:grpSpLocks/>
            </p:cNvGrpSpPr>
            <p:nvPr/>
          </p:nvGrpSpPr>
          <p:grpSpPr bwMode="auto">
            <a:xfrm>
              <a:off x="0" y="2205065"/>
              <a:ext cx="7158505" cy="4881535"/>
              <a:chOff x="0" y="1828800"/>
              <a:chExt cx="7157954" cy="4881237"/>
            </a:xfrm>
          </p:grpSpPr>
          <p:sp>
            <p:nvSpPr>
              <p:cNvPr id="7" name="TextBox 25"/>
              <p:cNvSpPr txBox="1">
                <a:spLocks noChangeArrowheads="1"/>
              </p:cNvSpPr>
              <p:nvPr/>
            </p:nvSpPr>
            <p:spPr bwMode="auto">
              <a:xfrm>
                <a:off x="0" y="6248400"/>
                <a:ext cx="1034879" cy="461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solidFill>
                      <a:srgbClr val="0000FF"/>
                    </a:solidFill>
                  </a:rPr>
                  <a:t>Token: </a:t>
                </a:r>
              </a:p>
            </p:txBody>
          </p:sp>
          <p:grpSp>
            <p:nvGrpSpPr>
              <p:cNvPr id="8" name="Group 26"/>
              <p:cNvGrpSpPr>
                <a:grpSpLocks/>
              </p:cNvGrpSpPr>
              <p:nvPr/>
            </p:nvGrpSpPr>
            <p:grpSpPr bwMode="auto">
              <a:xfrm>
                <a:off x="1981200" y="1828800"/>
                <a:ext cx="5176754" cy="4521200"/>
                <a:chOff x="1981200" y="1828800"/>
                <a:chExt cx="5176754" cy="4521200"/>
              </a:xfrm>
            </p:grpSpPr>
            <p:sp>
              <p:nvSpPr>
                <p:cNvPr id="9" name="Oval 3"/>
                <p:cNvSpPr>
                  <a:spLocks noChangeArrowheads="1"/>
                </p:cNvSpPr>
                <p:nvPr/>
              </p:nvSpPr>
              <p:spPr bwMode="auto">
                <a:xfrm>
                  <a:off x="2897188" y="2528888"/>
                  <a:ext cx="3427412" cy="3427412"/>
                </a:xfrm>
                <a:prstGeom prst="ellipse">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0" name="Text Box 4"/>
                <p:cNvSpPr txBox="1">
                  <a:spLocks noChangeArrowheads="1"/>
                </p:cNvSpPr>
                <p:nvPr/>
              </p:nvSpPr>
              <p:spPr bwMode="auto">
                <a:xfrm>
                  <a:off x="2590800" y="5424488"/>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11" name="Text Box 8"/>
                <p:cNvSpPr txBox="1">
                  <a:spLocks noChangeArrowheads="1"/>
                </p:cNvSpPr>
                <p:nvPr/>
              </p:nvSpPr>
              <p:spPr bwMode="auto">
                <a:xfrm>
                  <a:off x="6408738" y="4038600"/>
                  <a:ext cx="749216"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12" name="Text Box 9"/>
                <p:cNvSpPr txBox="1">
                  <a:spLocks noChangeArrowheads="1"/>
                </p:cNvSpPr>
                <p:nvPr/>
              </p:nvSpPr>
              <p:spPr bwMode="auto">
                <a:xfrm>
                  <a:off x="5816600" y="5400675"/>
                  <a:ext cx="578059" cy="461637"/>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13" name="Line 10"/>
                <p:cNvSpPr>
                  <a:spLocks noChangeShapeType="1"/>
                </p:cNvSpPr>
                <p:nvPr/>
              </p:nvSpPr>
              <p:spPr bwMode="auto">
                <a:xfrm>
                  <a:off x="5791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 name="Line 11"/>
                <p:cNvSpPr>
                  <a:spLocks noChangeShapeType="1"/>
                </p:cNvSpPr>
                <p:nvPr/>
              </p:nvSpPr>
              <p:spPr bwMode="auto">
                <a:xfrm flipH="1">
                  <a:off x="6172200" y="41910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 name="Line 12"/>
                <p:cNvSpPr>
                  <a:spLocks noChangeShapeType="1"/>
                </p:cNvSpPr>
                <p:nvPr/>
              </p:nvSpPr>
              <p:spPr bwMode="auto">
                <a:xfrm>
                  <a:off x="5943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3"/>
                <p:cNvSpPr>
                  <a:spLocks noChangeShapeType="1"/>
                </p:cNvSpPr>
                <p:nvPr/>
              </p:nvSpPr>
              <p:spPr bwMode="auto">
                <a:xfrm>
                  <a:off x="3276600" y="5181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Line 14"/>
                <p:cNvSpPr>
                  <a:spLocks noChangeShapeType="1"/>
                </p:cNvSpPr>
                <p:nvPr/>
              </p:nvSpPr>
              <p:spPr bwMode="auto">
                <a:xfrm>
                  <a:off x="3505200" y="2895600"/>
                  <a:ext cx="0" cy="22860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15"/>
                <p:cNvSpPr>
                  <a:spLocks noChangeShapeType="1"/>
                </p:cNvSpPr>
                <p:nvPr/>
              </p:nvSpPr>
              <p:spPr bwMode="auto">
                <a:xfrm flipH="1">
                  <a:off x="2819400" y="4114800"/>
                  <a:ext cx="2286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9" name="Freeform 16"/>
                <p:cNvSpPr>
                  <a:spLocks/>
                </p:cNvSpPr>
                <p:nvPr/>
              </p:nvSpPr>
              <p:spPr bwMode="auto">
                <a:xfrm>
                  <a:off x="2209800" y="4114800"/>
                  <a:ext cx="304800" cy="1219200"/>
                </a:xfrm>
                <a:custGeom>
                  <a:avLst/>
                  <a:gdLst>
                    <a:gd name="T0" fmla="*/ 2147483647 w 312"/>
                    <a:gd name="T1" fmla="*/ 2147483647 h 1200"/>
                    <a:gd name="T2" fmla="*/ 2147483647 w 312"/>
                    <a:gd name="T3" fmla="*/ 2147483647 h 1200"/>
                    <a:gd name="T4" fmla="*/ 2147483647 w 312"/>
                    <a:gd name="T5" fmla="*/ 0 h 1200"/>
                    <a:gd name="T6" fmla="*/ 0 60000 65536"/>
                    <a:gd name="T7" fmla="*/ 0 60000 65536"/>
                    <a:gd name="T8" fmla="*/ 0 60000 65536"/>
                    <a:gd name="T9" fmla="*/ 0 w 312"/>
                    <a:gd name="T10" fmla="*/ 0 h 1200"/>
                    <a:gd name="T11" fmla="*/ 312 w 312"/>
                    <a:gd name="T12" fmla="*/ 1200 h 1200"/>
                  </a:gdLst>
                  <a:ahLst/>
                  <a:cxnLst>
                    <a:cxn ang="T6">
                      <a:pos x="T0" y="T1"/>
                    </a:cxn>
                    <a:cxn ang="T7">
                      <a:pos x="T2" y="T3"/>
                    </a:cxn>
                    <a:cxn ang="T8">
                      <a:pos x="T4" y="T5"/>
                    </a:cxn>
                  </a:cxnLst>
                  <a:rect l="T9" t="T10" r="T11" b="T12"/>
                  <a:pathLst>
                    <a:path w="312" h="1200">
                      <a:moveTo>
                        <a:pt x="312" y="1200"/>
                      </a:moveTo>
                      <a:cubicBezTo>
                        <a:pt x="180" y="1012"/>
                        <a:pt x="48" y="824"/>
                        <a:pt x="24" y="624"/>
                      </a:cubicBezTo>
                      <a:cubicBezTo>
                        <a:pt x="0" y="424"/>
                        <a:pt x="84" y="212"/>
                        <a:pt x="168" y="0"/>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0" name="Freeform 17"/>
                <p:cNvSpPr>
                  <a:spLocks/>
                </p:cNvSpPr>
                <p:nvPr/>
              </p:nvSpPr>
              <p:spPr bwMode="auto">
                <a:xfrm>
                  <a:off x="6553200" y="2971800"/>
                  <a:ext cx="457200" cy="492413"/>
                </a:xfrm>
                <a:custGeom>
                  <a:avLst/>
                  <a:gdLst>
                    <a:gd name="T0" fmla="*/ 0 w 432"/>
                    <a:gd name="T1" fmla="*/ 0 h 768"/>
                    <a:gd name="T2" fmla="*/ 2147483647 w 432"/>
                    <a:gd name="T3" fmla="*/ 2147483647 h 768"/>
                    <a:gd name="T4" fmla="*/ 2147483647 w 432"/>
                    <a:gd name="T5" fmla="*/ 2147483647 h 768"/>
                    <a:gd name="T6" fmla="*/ 0 60000 65536"/>
                    <a:gd name="T7" fmla="*/ 0 60000 65536"/>
                    <a:gd name="T8" fmla="*/ 0 60000 65536"/>
                    <a:gd name="T9" fmla="*/ 0 w 432"/>
                    <a:gd name="T10" fmla="*/ 0 h 768"/>
                    <a:gd name="T11" fmla="*/ 432 w 432"/>
                    <a:gd name="T12" fmla="*/ 768 h 768"/>
                  </a:gdLst>
                  <a:ahLst/>
                  <a:cxnLst>
                    <a:cxn ang="T6">
                      <a:pos x="T0" y="T1"/>
                    </a:cxn>
                    <a:cxn ang="T7">
                      <a:pos x="T2" y="T3"/>
                    </a:cxn>
                    <a:cxn ang="T8">
                      <a:pos x="T4" y="T5"/>
                    </a:cxn>
                  </a:cxnLst>
                  <a:rect l="T9" t="T10" r="T11" b="T12"/>
                  <a:pathLst>
                    <a:path w="432" h="768">
                      <a:moveTo>
                        <a:pt x="0" y="0"/>
                      </a:moveTo>
                      <a:cubicBezTo>
                        <a:pt x="108" y="104"/>
                        <a:pt x="216" y="208"/>
                        <a:pt x="288" y="336"/>
                      </a:cubicBezTo>
                      <a:cubicBezTo>
                        <a:pt x="360" y="464"/>
                        <a:pt x="396" y="616"/>
                        <a:pt x="432" y="768"/>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1" name="Freeform 18"/>
                <p:cNvSpPr>
                  <a:spLocks/>
                </p:cNvSpPr>
                <p:nvPr/>
              </p:nvSpPr>
              <p:spPr bwMode="auto">
                <a:xfrm>
                  <a:off x="2819400" y="1828800"/>
                  <a:ext cx="3352800" cy="609600"/>
                </a:xfrm>
                <a:custGeom>
                  <a:avLst/>
                  <a:gdLst>
                    <a:gd name="T0" fmla="*/ 0 w 2112"/>
                    <a:gd name="T1" fmla="*/ 2147483647 h 384"/>
                    <a:gd name="T2" fmla="*/ 2147483647 w 2112"/>
                    <a:gd name="T3" fmla="*/ 0 h 384"/>
                    <a:gd name="T4" fmla="*/ 2147483647 w 2112"/>
                    <a:gd name="T5" fmla="*/ 2147483647 h 384"/>
                    <a:gd name="T6" fmla="*/ 0 60000 65536"/>
                    <a:gd name="T7" fmla="*/ 0 60000 65536"/>
                    <a:gd name="T8" fmla="*/ 0 60000 65536"/>
                    <a:gd name="T9" fmla="*/ 0 w 2112"/>
                    <a:gd name="T10" fmla="*/ 0 h 384"/>
                    <a:gd name="T11" fmla="*/ 2112 w 2112"/>
                    <a:gd name="T12" fmla="*/ 384 h 384"/>
                  </a:gdLst>
                  <a:ahLst/>
                  <a:cxnLst>
                    <a:cxn ang="T6">
                      <a:pos x="T0" y="T1"/>
                    </a:cxn>
                    <a:cxn ang="T7">
                      <a:pos x="T2" y="T3"/>
                    </a:cxn>
                    <a:cxn ang="T8">
                      <a:pos x="T4" y="T5"/>
                    </a:cxn>
                  </a:cxnLst>
                  <a:rect l="T9" t="T10" r="T11" b="T12"/>
                  <a:pathLst>
                    <a:path w="2112" h="384">
                      <a:moveTo>
                        <a:pt x="0" y="384"/>
                      </a:moveTo>
                      <a:cubicBezTo>
                        <a:pt x="328" y="192"/>
                        <a:pt x="656" y="0"/>
                        <a:pt x="1008" y="0"/>
                      </a:cubicBezTo>
                      <a:cubicBezTo>
                        <a:pt x="1360" y="0"/>
                        <a:pt x="1736" y="192"/>
                        <a:pt x="2112" y="384"/>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22" name="Line 19"/>
                <p:cNvSpPr>
                  <a:spLocks noChangeShapeType="1"/>
                </p:cNvSpPr>
                <p:nvPr/>
              </p:nvSpPr>
              <p:spPr bwMode="auto">
                <a:xfrm flipV="1">
                  <a:off x="2590800" y="2971800"/>
                  <a:ext cx="152400" cy="609600"/>
                </a:xfrm>
                <a:prstGeom prst="line">
                  <a:avLst/>
                </a:prstGeom>
                <a:noFill/>
                <a:ln w="2857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a:p>
              </p:txBody>
            </p:sp>
            <p:sp>
              <p:nvSpPr>
                <p:cNvPr id="23" name="Freeform 20"/>
                <p:cNvSpPr>
                  <a:spLocks/>
                </p:cNvSpPr>
                <p:nvPr/>
              </p:nvSpPr>
              <p:spPr bwMode="auto">
                <a:xfrm>
                  <a:off x="6324600" y="4572000"/>
                  <a:ext cx="457200" cy="492413"/>
                </a:xfrm>
                <a:custGeom>
                  <a:avLst/>
                  <a:gdLst>
                    <a:gd name="T0" fmla="*/ 2147483647 w 624"/>
                    <a:gd name="T1" fmla="*/ 0 h 1056"/>
                    <a:gd name="T2" fmla="*/ 2147483647 w 624"/>
                    <a:gd name="T3" fmla="*/ 2147483647 h 1056"/>
                    <a:gd name="T4" fmla="*/ 0 w 624"/>
                    <a:gd name="T5" fmla="*/ 2147483647 h 1056"/>
                    <a:gd name="T6" fmla="*/ 0 60000 65536"/>
                    <a:gd name="T7" fmla="*/ 0 60000 65536"/>
                    <a:gd name="T8" fmla="*/ 0 60000 65536"/>
                    <a:gd name="T9" fmla="*/ 0 w 624"/>
                    <a:gd name="T10" fmla="*/ 0 h 1056"/>
                    <a:gd name="T11" fmla="*/ 624 w 624"/>
                    <a:gd name="T12" fmla="*/ 1056 h 1056"/>
                  </a:gdLst>
                  <a:ahLst/>
                  <a:cxnLst>
                    <a:cxn ang="T6">
                      <a:pos x="T0" y="T1"/>
                    </a:cxn>
                    <a:cxn ang="T7">
                      <a:pos x="T2" y="T3"/>
                    </a:cxn>
                    <a:cxn ang="T8">
                      <a:pos x="T4" y="T5"/>
                    </a:cxn>
                  </a:cxnLst>
                  <a:rect l="T9" t="T10" r="T11" b="T12"/>
                  <a:pathLst>
                    <a:path w="624" h="1056">
                      <a:moveTo>
                        <a:pt x="624" y="0"/>
                      </a:moveTo>
                      <a:cubicBezTo>
                        <a:pt x="580" y="200"/>
                        <a:pt x="536" y="400"/>
                        <a:pt x="432" y="576"/>
                      </a:cubicBezTo>
                      <a:cubicBezTo>
                        <a:pt x="328" y="752"/>
                        <a:pt x="164" y="904"/>
                        <a:pt x="0" y="105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a:spAutoFit/>
                </a:bodyPr>
                <a:lstStyle/>
                <a:p>
                  <a:endParaRPr lang="en-US"/>
                </a:p>
              </p:txBody>
            </p:sp>
            <p:sp>
              <p:nvSpPr>
                <p:cNvPr id="24" name="Freeform 21"/>
                <p:cNvSpPr>
                  <a:spLocks/>
                </p:cNvSpPr>
                <p:nvPr/>
              </p:nvSpPr>
              <p:spPr bwMode="auto">
                <a:xfrm>
                  <a:off x="3505200" y="5867400"/>
                  <a:ext cx="2286000" cy="482600"/>
                </a:xfrm>
                <a:custGeom>
                  <a:avLst/>
                  <a:gdLst>
                    <a:gd name="T0" fmla="*/ 2147483647 w 1440"/>
                    <a:gd name="T1" fmla="*/ 0 h 304"/>
                    <a:gd name="T2" fmla="*/ 2147483647 w 1440"/>
                    <a:gd name="T3" fmla="*/ 2147483647 h 304"/>
                    <a:gd name="T4" fmla="*/ 0 w 1440"/>
                    <a:gd name="T5" fmla="*/ 2147483647 h 304"/>
                    <a:gd name="T6" fmla="*/ 0 60000 65536"/>
                    <a:gd name="T7" fmla="*/ 0 60000 65536"/>
                    <a:gd name="T8" fmla="*/ 0 60000 65536"/>
                    <a:gd name="T9" fmla="*/ 0 w 1440"/>
                    <a:gd name="T10" fmla="*/ 0 h 304"/>
                    <a:gd name="T11" fmla="*/ 1440 w 1440"/>
                    <a:gd name="T12" fmla="*/ 304 h 304"/>
                  </a:gdLst>
                  <a:ahLst/>
                  <a:cxnLst>
                    <a:cxn ang="T6">
                      <a:pos x="T0" y="T1"/>
                    </a:cxn>
                    <a:cxn ang="T7">
                      <a:pos x="T2" y="T3"/>
                    </a:cxn>
                    <a:cxn ang="T8">
                      <a:pos x="T4" y="T5"/>
                    </a:cxn>
                  </a:cxnLst>
                  <a:rect l="T9" t="T10" r="T11" b="T12"/>
                  <a:pathLst>
                    <a:path w="1440" h="304">
                      <a:moveTo>
                        <a:pt x="1440" y="0"/>
                      </a:moveTo>
                      <a:cubicBezTo>
                        <a:pt x="1224" y="136"/>
                        <a:pt x="1008" y="272"/>
                        <a:pt x="768" y="288"/>
                      </a:cubicBezTo>
                      <a:cubicBezTo>
                        <a:pt x="528" y="304"/>
                        <a:pt x="264" y="200"/>
                        <a:pt x="0" y="96"/>
                      </a:cubicBezTo>
                    </a:path>
                  </a:pathLst>
                </a:custGeom>
                <a:noFill/>
                <a:ln w="28575">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5" name="Text Box 22"/>
                <p:cNvSpPr txBox="1">
                  <a:spLocks noChangeArrowheads="1"/>
                </p:cNvSpPr>
                <p:nvPr/>
              </p:nvSpPr>
              <p:spPr bwMode="auto">
                <a:xfrm>
                  <a:off x="2362200" y="2451100"/>
                  <a:ext cx="749216"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26" name="Text Box 23"/>
                <p:cNvSpPr txBox="1">
                  <a:spLocks noChangeArrowheads="1"/>
                </p:cNvSpPr>
                <p:nvPr/>
              </p:nvSpPr>
              <p:spPr bwMode="auto">
                <a:xfrm>
                  <a:off x="1981200" y="3581401"/>
                  <a:ext cx="578059"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27" name="Text Box 24"/>
                <p:cNvSpPr txBox="1">
                  <a:spLocks noChangeArrowheads="1"/>
                </p:cNvSpPr>
                <p:nvPr/>
              </p:nvSpPr>
              <p:spPr bwMode="auto">
                <a:xfrm>
                  <a:off x="5943600" y="2438400"/>
                  <a:ext cx="578059" cy="461637"/>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grpSp>
        </p:grpSp>
        <p:sp>
          <p:nvSpPr>
            <p:cNvPr id="29" name="Oval 28"/>
            <p:cNvSpPr/>
            <p:nvPr/>
          </p:nvSpPr>
          <p:spPr>
            <a:xfrm>
              <a:off x="7025481" y="44196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1018381" y="6807200"/>
              <a:ext cx="152400" cy="1524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1"/>
            <p:cNvSpPr txBox="1">
              <a:spLocks noChangeArrowheads="1"/>
            </p:cNvSpPr>
            <p:nvPr/>
          </p:nvSpPr>
          <p:spPr bwMode="auto">
            <a:xfrm>
              <a:off x="7051492" y="3962400"/>
              <a:ext cx="2945789"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Currently holds token,</a:t>
              </a:r>
            </a:p>
            <a:p>
              <a:pPr eaLnBrk="1" hangingPunct="1"/>
              <a:r>
                <a:rPr lang="en-US" dirty="0"/>
                <a:t>   can access CS</a:t>
              </a:r>
            </a:p>
          </p:txBody>
        </p:sp>
      </p:grpSp>
      <p:sp>
        <p:nvSpPr>
          <p:cNvPr id="31"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1420498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Ring-based Mutual Exclusion</a:t>
            </a:r>
          </a:p>
        </p:txBody>
      </p:sp>
      <p:sp>
        <p:nvSpPr>
          <p:cNvPr id="3" name="Content Placeholder 2"/>
          <p:cNvSpPr>
            <a:spLocks noGrp="1"/>
          </p:cNvSpPr>
          <p:nvPr>
            <p:ph idx="1"/>
          </p:nvPr>
        </p:nvSpPr>
        <p:spPr>
          <a:xfrm>
            <a:off x="649207" y="2140372"/>
            <a:ext cx="9119474" cy="4717627"/>
          </a:xfrm>
        </p:spPr>
        <p:txBody>
          <a:bodyPr>
            <a:normAutofit/>
          </a:bodyPr>
          <a:lstStyle/>
          <a:p>
            <a:r>
              <a:rPr lang="en-US" i="1" dirty="0"/>
              <a:t>N </a:t>
            </a:r>
            <a:r>
              <a:rPr lang="en-US" dirty="0"/>
              <a:t>Processes organized in a virtual ring</a:t>
            </a:r>
          </a:p>
          <a:p>
            <a:r>
              <a:rPr lang="en-US" dirty="0"/>
              <a:t>Each process can send message to only its successor</a:t>
            </a:r>
          </a:p>
          <a:p>
            <a:r>
              <a:rPr lang="en-US" dirty="0"/>
              <a:t>Exactly 1 token</a:t>
            </a:r>
          </a:p>
          <a:p>
            <a:r>
              <a:rPr lang="en-US" dirty="0"/>
              <a:t>enter( )</a:t>
            </a:r>
          </a:p>
          <a:p>
            <a:pPr lvl="1"/>
            <a:r>
              <a:rPr lang="en-US" dirty="0"/>
              <a:t>Wait until you get token</a:t>
            </a:r>
          </a:p>
          <a:p>
            <a:r>
              <a:rPr lang="en-US" dirty="0"/>
              <a:t>exit( ) // already have token</a:t>
            </a:r>
          </a:p>
          <a:p>
            <a:pPr lvl="1"/>
            <a:r>
              <a:rPr lang="en-US" dirty="0"/>
              <a:t>Pass token on to ring successor</a:t>
            </a:r>
          </a:p>
          <a:p>
            <a:r>
              <a:rPr lang="en-US" dirty="0"/>
              <a:t>If receive token, and not currently in enter( ), just pass token on to ring successor</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21</a:t>
            </a:fld>
            <a:endParaRPr lang="en-US" sz="1400"/>
          </a:p>
        </p:txBody>
      </p:sp>
    </p:spTree>
    <p:extLst>
      <p:ext uri="{BB962C8B-B14F-4D97-AF65-F5344CB8AC3E}">
        <p14:creationId xmlns:p14="http://schemas.microsoft.com/office/powerpoint/2010/main" val="842067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Ring-based Mutual Exclusion</a:t>
            </a:r>
          </a:p>
        </p:txBody>
      </p:sp>
      <p:sp>
        <p:nvSpPr>
          <p:cNvPr id="3" name="Content Placeholder 2"/>
          <p:cNvSpPr>
            <a:spLocks noGrp="1"/>
          </p:cNvSpPr>
          <p:nvPr>
            <p:ph idx="1"/>
          </p:nvPr>
        </p:nvSpPr>
        <p:spPr>
          <a:xfrm>
            <a:off x="649207" y="2140372"/>
            <a:ext cx="7671673" cy="4717627"/>
          </a:xfrm>
        </p:spPr>
        <p:txBody>
          <a:bodyPr>
            <a:normAutofit/>
          </a:bodyPr>
          <a:lstStyle/>
          <a:p>
            <a:r>
              <a:rPr lang="en-US" dirty="0"/>
              <a:t>Safety: </a:t>
            </a:r>
            <a:r>
              <a:rPr lang="en-US" dirty="0">
                <a:ea typeface="ＭＳ Ｐゴシック" charset="0"/>
              </a:rPr>
              <a:t>at most one process in CS</a:t>
            </a:r>
            <a:endParaRPr lang="en-US" dirty="0"/>
          </a:p>
          <a:p>
            <a:pPr lvl="1"/>
            <a:endParaRPr lang="en-US" dirty="0"/>
          </a:p>
          <a:p>
            <a:r>
              <a:rPr lang="en-US" dirty="0"/>
              <a:t>Liveness: </a:t>
            </a:r>
            <a:r>
              <a:rPr lang="en-US" dirty="0">
                <a:ea typeface="ＭＳ Ｐゴシック" charset="0"/>
              </a:rPr>
              <a:t>every request for CS granted eventually</a:t>
            </a:r>
          </a:p>
          <a:p>
            <a:endParaRPr lang="en-US" dirty="0"/>
          </a:p>
          <a:p>
            <a:pPr lvl="1"/>
            <a:endParaRPr lang="en-US" dirty="0"/>
          </a:p>
          <a:p>
            <a:pPr>
              <a:spcBef>
                <a:spcPct val="30000"/>
              </a:spcBef>
              <a:buClr>
                <a:schemeClr val="hlink"/>
              </a:buClr>
              <a:buSzPct val="120000"/>
            </a:pPr>
            <a:r>
              <a:rPr lang="en-US" sz="2400" dirty="0"/>
              <a:t>Bandwidth: #messages</a:t>
            </a:r>
          </a:p>
          <a:p>
            <a:pPr lvl="1">
              <a:spcBef>
                <a:spcPct val="30000"/>
              </a:spcBef>
              <a:buClr>
                <a:schemeClr val="hlink"/>
              </a:buClr>
              <a:buSzPct val="120000"/>
            </a:pPr>
            <a:r>
              <a:rPr lang="en-US" sz="2400" dirty="0"/>
              <a:t>Per enter( )</a:t>
            </a:r>
          </a:p>
          <a:p>
            <a:pPr lvl="1">
              <a:spcBef>
                <a:spcPct val="30000"/>
              </a:spcBef>
              <a:buClr>
                <a:schemeClr val="hlink"/>
              </a:buClr>
              <a:buSzPct val="120000"/>
            </a:pPr>
            <a:r>
              <a:rPr lang="en-US" sz="2400" dirty="0"/>
              <a:t>Per exit( )</a:t>
            </a:r>
          </a:p>
          <a:p>
            <a:pPr marL="0" indent="0">
              <a:buNone/>
            </a:pPr>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22</a:t>
            </a:fld>
            <a:endParaRPr lang="en-US" sz="1400"/>
          </a:p>
        </p:txBody>
      </p:sp>
    </p:spTree>
    <p:extLst>
      <p:ext uri="{BB962C8B-B14F-4D97-AF65-F5344CB8AC3E}">
        <p14:creationId xmlns:p14="http://schemas.microsoft.com/office/powerpoint/2010/main" val="4289667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A042-716A-B44B-6619-61CD9454F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57B46-AAA5-5CB7-8BFE-A19DFE8A4EC3}"/>
              </a:ext>
            </a:extLst>
          </p:cNvPr>
          <p:cNvSpPr>
            <a:spLocks noGrp="1"/>
          </p:cNvSpPr>
          <p:nvPr>
            <p:ph type="title"/>
          </p:nvPr>
        </p:nvSpPr>
        <p:spPr/>
        <p:txBody>
          <a:bodyPr/>
          <a:lstStyle/>
          <a:p>
            <a:r>
              <a:rPr lang="en-US" dirty="0"/>
              <a:t>Analysis of Ring-based Mutual Exclusion</a:t>
            </a:r>
          </a:p>
        </p:txBody>
      </p:sp>
      <p:sp>
        <p:nvSpPr>
          <p:cNvPr id="3" name="Content Placeholder 2">
            <a:extLst>
              <a:ext uri="{FF2B5EF4-FFF2-40B4-BE49-F238E27FC236}">
                <a16:creationId xmlns:a16="http://schemas.microsoft.com/office/drawing/2014/main" id="{CCFAFBCA-27E5-44BB-4D6B-20C44E7182CD}"/>
              </a:ext>
            </a:extLst>
          </p:cNvPr>
          <p:cNvSpPr>
            <a:spLocks noGrp="1"/>
          </p:cNvSpPr>
          <p:nvPr>
            <p:ph idx="1"/>
          </p:nvPr>
        </p:nvSpPr>
        <p:spPr>
          <a:xfrm>
            <a:off x="649207" y="2140372"/>
            <a:ext cx="7671673" cy="4717627"/>
          </a:xfrm>
        </p:spPr>
        <p:txBody>
          <a:bodyPr>
            <a:normAutofit/>
          </a:bodyPr>
          <a:lstStyle/>
          <a:p>
            <a:r>
              <a:rPr lang="en-US" dirty="0"/>
              <a:t>Safety</a:t>
            </a:r>
          </a:p>
          <a:p>
            <a:pPr lvl="1"/>
            <a:r>
              <a:rPr lang="en-US" dirty="0"/>
              <a:t>Exactly one token</a:t>
            </a:r>
          </a:p>
          <a:p>
            <a:r>
              <a:rPr lang="en-US" dirty="0" err="1"/>
              <a:t>Liveness</a:t>
            </a:r>
            <a:endParaRPr lang="en-US" dirty="0"/>
          </a:p>
          <a:p>
            <a:pPr lvl="1"/>
            <a:r>
              <a:rPr lang="en-US" dirty="0"/>
              <a:t>Token eventually loops around ring and reaches requesting process (no failures)</a:t>
            </a:r>
          </a:p>
          <a:p>
            <a:pPr>
              <a:spcBef>
                <a:spcPct val="30000"/>
              </a:spcBef>
              <a:buClr>
                <a:schemeClr val="hlink"/>
              </a:buClr>
              <a:buSzPct val="120000"/>
            </a:pPr>
            <a:r>
              <a:rPr lang="en-US" sz="2400" dirty="0"/>
              <a:t>Bandwidth</a:t>
            </a:r>
          </a:p>
          <a:p>
            <a:pPr lvl="1">
              <a:spcBef>
                <a:spcPct val="30000"/>
              </a:spcBef>
              <a:buClr>
                <a:schemeClr val="hlink"/>
              </a:buClr>
              <a:buSzPct val="120000"/>
            </a:pPr>
            <a:r>
              <a:rPr lang="en-US" sz="2400" dirty="0"/>
              <a:t>Per enter( ), 1 “grant” message to requesting process</a:t>
            </a:r>
          </a:p>
          <a:p>
            <a:pPr lvl="1">
              <a:spcBef>
                <a:spcPct val="30000"/>
              </a:spcBef>
              <a:buClr>
                <a:schemeClr val="hlink"/>
              </a:buClr>
              <a:buSzPct val="120000"/>
            </a:pPr>
            <a:r>
              <a:rPr lang="en-US" sz="2400" dirty="0"/>
              <a:t>1 ”release” message sent per exit( )</a:t>
            </a:r>
          </a:p>
          <a:p>
            <a:pPr lvl="1">
              <a:spcBef>
                <a:spcPct val="30000"/>
              </a:spcBef>
              <a:buClr>
                <a:schemeClr val="hlink"/>
              </a:buClr>
              <a:buSzPct val="120000"/>
            </a:pPr>
            <a:r>
              <a:rPr lang="en-US" sz="2400" dirty="0"/>
              <a:t>However, wasted bandwidth!</a:t>
            </a:r>
          </a:p>
          <a:p>
            <a:endParaRPr lang="en-US" dirty="0"/>
          </a:p>
        </p:txBody>
      </p:sp>
      <p:sp>
        <p:nvSpPr>
          <p:cNvPr id="4" name="Rectangle 1">
            <a:extLst>
              <a:ext uri="{FF2B5EF4-FFF2-40B4-BE49-F238E27FC236}">
                <a16:creationId xmlns:a16="http://schemas.microsoft.com/office/drawing/2014/main" id="{A9FC705F-0683-76AE-DCA0-B7E9CF47CF9F}"/>
              </a:ext>
            </a:extLst>
          </p:cNvPr>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CAA02A53-EC73-3E78-821A-DBE21DC38D35}"/>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23</a:t>
            </a:fld>
            <a:endParaRPr lang="en-US" sz="1400"/>
          </a:p>
        </p:txBody>
      </p:sp>
    </p:spTree>
    <p:extLst>
      <p:ext uri="{BB962C8B-B14F-4D97-AF65-F5344CB8AC3E}">
        <p14:creationId xmlns:p14="http://schemas.microsoft.com/office/powerpoint/2010/main" val="3256266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of Ring-Based Mutual Exclusion (2)</a:t>
            </a:r>
          </a:p>
        </p:txBody>
      </p:sp>
      <p:sp>
        <p:nvSpPr>
          <p:cNvPr id="3" name="Content Placeholder 2"/>
          <p:cNvSpPr>
            <a:spLocks noGrp="1"/>
          </p:cNvSpPr>
          <p:nvPr>
            <p:ph idx="1"/>
          </p:nvPr>
        </p:nvSpPr>
        <p:spPr/>
        <p:txBody>
          <a:bodyPr>
            <a:normAutofit/>
          </a:bodyPr>
          <a:lstStyle/>
          <a:p>
            <a:pPr>
              <a:spcBef>
                <a:spcPct val="30000"/>
              </a:spcBef>
              <a:buClr>
                <a:schemeClr val="hlink"/>
              </a:buClr>
              <a:buSzPct val="120000"/>
            </a:pPr>
            <a:r>
              <a:rPr lang="en-US" sz="2400" dirty="0"/>
              <a:t>Client delay: after entering enter( )</a:t>
            </a:r>
          </a:p>
          <a:p>
            <a:pPr lvl="1">
              <a:spcBef>
                <a:spcPct val="30000"/>
              </a:spcBef>
              <a:buClr>
                <a:schemeClr val="hlink"/>
              </a:buClr>
              <a:buSzPct val="120000"/>
            </a:pPr>
            <a:r>
              <a:rPr lang="en-US" sz="2400" dirty="0"/>
              <a:t>Best case:</a:t>
            </a:r>
          </a:p>
          <a:p>
            <a:pPr lvl="1">
              <a:spcBef>
                <a:spcPct val="30000"/>
              </a:spcBef>
              <a:buClr>
                <a:schemeClr val="hlink"/>
              </a:buClr>
              <a:buSzPct val="120000"/>
            </a:pPr>
            <a:r>
              <a:rPr lang="en-US" sz="2400" dirty="0"/>
              <a:t>Worst case:</a:t>
            </a:r>
          </a:p>
          <a:p>
            <a:pPr>
              <a:spcBef>
                <a:spcPct val="30000"/>
              </a:spcBef>
              <a:buClr>
                <a:schemeClr val="hlink"/>
              </a:buClr>
              <a:buSzPct val="120000"/>
            </a:pPr>
            <a:r>
              <a:rPr lang="en-US" sz="2400" dirty="0"/>
              <a:t>Synchronization delay between one process’</a:t>
            </a:r>
            <a:r>
              <a:rPr lang="en-US" altLang="ja-JP" sz="2400" dirty="0"/>
              <a:t> exit( ) from the CS and the next process’ enter( ): </a:t>
            </a:r>
          </a:p>
          <a:p>
            <a:pPr lvl="1">
              <a:spcBef>
                <a:spcPct val="30000"/>
              </a:spcBef>
              <a:buClr>
                <a:schemeClr val="hlink"/>
              </a:buClr>
              <a:buSzPct val="120000"/>
            </a:pPr>
            <a:r>
              <a:rPr lang="en-US" sz="2400" dirty="0"/>
              <a:t>Best case:</a:t>
            </a:r>
          </a:p>
          <a:p>
            <a:pPr lvl="1">
              <a:spcBef>
                <a:spcPct val="30000"/>
              </a:spcBef>
              <a:buClr>
                <a:schemeClr val="hlink"/>
              </a:buClr>
              <a:buSzPct val="120000"/>
            </a:pPr>
            <a:r>
              <a:rPr lang="en-US" sz="2400" dirty="0"/>
              <a:t>Worst case:</a:t>
            </a:r>
          </a:p>
          <a:p>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24</a:t>
            </a:fld>
            <a:endParaRPr lang="en-US" sz="1400"/>
          </a:p>
        </p:txBody>
      </p:sp>
    </p:spTree>
    <p:extLst>
      <p:ext uri="{BB962C8B-B14F-4D97-AF65-F5344CB8AC3E}">
        <p14:creationId xmlns:p14="http://schemas.microsoft.com/office/powerpoint/2010/main" val="1135552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4BD01-E290-F89C-46EA-74E672CDD6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C7607-2118-DA4B-0C72-011AFF5AB9E2}"/>
              </a:ext>
            </a:extLst>
          </p:cNvPr>
          <p:cNvSpPr>
            <a:spLocks noGrp="1"/>
          </p:cNvSpPr>
          <p:nvPr>
            <p:ph type="title"/>
          </p:nvPr>
        </p:nvSpPr>
        <p:spPr/>
        <p:txBody>
          <a:bodyPr/>
          <a:lstStyle/>
          <a:p>
            <a:r>
              <a:rPr lang="en-US" dirty="0"/>
              <a:t>Analysis of Ring-Based Mutual Exclusion (2)</a:t>
            </a:r>
          </a:p>
        </p:txBody>
      </p:sp>
      <p:sp>
        <p:nvSpPr>
          <p:cNvPr id="3" name="Content Placeholder 2">
            <a:extLst>
              <a:ext uri="{FF2B5EF4-FFF2-40B4-BE49-F238E27FC236}">
                <a16:creationId xmlns:a16="http://schemas.microsoft.com/office/drawing/2014/main" id="{EFD90E75-D98D-2420-20E5-1D746DF63CB3}"/>
              </a:ext>
            </a:extLst>
          </p:cNvPr>
          <p:cNvSpPr>
            <a:spLocks noGrp="1"/>
          </p:cNvSpPr>
          <p:nvPr>
            <p:ph idx="1"/>
          </p:nvPr>
        </p:nvSpPr>
        <p:spPr/>
        <p:txBody>
          <a:bodyPr>
            <a:normAutofit lnSpcReduction="10000"/>
          </a:bodyPr>
          <a:lstStyle/>
          <a:p>
            <a:pPr>
              <a:spcBef>
                <a:spcPct val="30000"/>
              </a:spcBef>
              <a:buClr>
                <a:schemeClr val="hlink"/>
              </a:buClr>
              <a:buSzPct val="120000"/>
            </a:pPr>
            <a:r>
              <a:rPr lang="en-US" sz="2400" dirty="0"/>
              <a:t>Client delay: 0 to </a:t>
            </a:r>
            <a:r>
              <a:rPr lang="en-US" sz="2400" i="1" dirty="0"/>
              <a:t>N</a:t>
            </a:r>
            <a:r>
              <a:rPr lang="en-US" sz="2400" dirty="0"/>
              <a:t> message transmissions after entering enter( )</a:t>
            </a:r>
          </a:p>
          <a:p>
            <a:pPr lvl="1">
              <a:spcBef>
                <a:spcPct val="30000"/>
              </a:spcBef>
              <a:buClr>
                <a:schemeClr val="hlink"/>
              </a:buClr>
              <a:buSzPct val="120000"/>
            </a:pPr>
            <a:r>
              <a:rPr lang="en-US" sz="2400" dirty="0"/>
              <a:t>Best case: already have token</a:t>
            </a:r>
          </a:p>
          <a:p>
            <a:pPr lvl="1">
              <a:spcBef>
                <a:spcPct val="30000"/>
              </a:spcBef>
              <a:buClr>
                <a:schemeClr val="hlink"/>
              </a:buClr>
              <a:buSzPct val="120000"/>
            </a:pPr>
            <a:r>
              <a:rPr lang="en-US" sz="2400" dirty="0"/>
              <a:t>Worst case: just sent token to neighbor</a:t>
            </a:r>
          </a:p>
          <a:p>
            <a:pPr>
              <a:spcBef>
                <a:spcPct val="30000"/>
              </a:spcBef>
              <a:buClr>
                <a:schemeClr val="hlink"/>
              </a:buClr>
              <a:buSzPct val="120000"/>
            </a:pPr>
            <a:r>
              <a:rPr lang="en-US" sz="2400" dirty="0"/>
              <a:t>Synchronization delay between one process’</a:t>
            </a:r>
            <a:r>
              <a:rPr lang="en-US" altLang="ja-JP" sz="2400" dirty="0"/>
              <a:t> exit( ) from the CS and the next process’ enter( ): </a:t>
            </a:r>
          </a:p>
          <a:p>
            <a:pPr lvl="1">
              <a:spcBef>
                <a:spcPct val="30000"/>
              </a:spcBef>
              <a:buClr>
                <a:schemeClr val="hlink"/>
              </a:buClr>
              <a:buSzPct val="120000"/>
            </a:pPr>
            <a:r>
              <a:rPr lang="en-US" altLang="ja-JP" sz="2400" dirty="0"/>
              <a:t>Between 1 and (</a:t>
            </a:r>
            <a:r>
              <a:rPr lang="en-US" altLang="ja-JP" sz="2400" i="1" dirty="0"/>
              <a:t>N-1</a:t>
            </a:r>
            <a:r>
              <a:rPr lang="en-US" altLang="ja-JP" sz="2400" dirty="0"/>
              <a:t>) message transmissions.</a:t>
            </a:r>
          </a:p>
          <a:p>
            <a:pPr lvl="1">
              <a:spcBef>
                <a:spcPct val="30000"/>
              </a:spcBef>
              <a:buClr>
                <a:schemeClr val="hlink"/>
              </a:buClr>
              <a:buSzPct val="120000"/>
            </a:pPr>
            <a:r>
              <a:rPr lang="en-US" sz="2400" dirty="0"/>
              <a:t>Best case: process in enter ( ) is successor of process in exit( )</a:t>
            </a:r>
          </a:p>
          <a:p>
            <a:pPr lvl="1">
              <a:spcBef>
                <a:spcPct val="30000"/>
              </a:spcBef>
              <a:buClr>
                <a:schemeClr val="hlink"/>
              </a:buClr>
              <a:buSzPct val="120000"/>
            </a:pPr>
            <a:r>
              <a:rPr lang="en-US" sz="2400" dirty="0"/>
              <a:t>Worst case: process in enter( ) is predecessor of process in exit( )</a:t>
            </a:r>
          </a:p>
          <a:p>
            <a:endParaRPr lang="en-US" dirty="0"/>
          </a:p>
        </p:txBody>
      </p:sp>
      <p:sp>
        <p:nvSpPr>
          <p:cNvPr id="4" name="Rectangle 1">
            <a:extLst>
              <a:ext uri="{FF2B5EF4-FFF2-40B4-BE49-F238E27FC236}">
                <a16:creationId xmlns:a16="http://schemas.microsoft.com/office/drawing/2014/main" id="{E49C5A2B-9624-3EC6-73E5-175B24A27135}"/>
              </a:ext>
            </a:extLst>
          </p:cNvPr>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84BE635B-F3CB-D18B-8F68-8D7B963D1E12}"/>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25</a:t>
            </a:fld>
            <a:endParaRPr lang="en-US" sz="1400"/>
          </a:p>
        </p:txBody>
      </p:sp>
    </p:spTree>
    <p:extLst>
      <p:ext uri="{BB962C8B-B14F-4D97-AF65-F5344CB8AC3E}">
        <p14:creationId xmlns:p14="http://schemas.microsoft.com/office/powerpoint/2010/main" val="487359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a:t>
            </a:r>
          </a:p>
        </p:txBody>
      </p:sp>
      <p:sp>
        <p:nvSpPr>
          <p:cNvPr id="3" name="Content Placeholder 2"/>
          <p:cNvSpPr>
            <a:spLocks noGrp="1"/>
          </p:cNvSpPr>
          <p:nvPr>
            <p:ph idx="1"/>
          </p:nvPr>
        </p:nvSpPr>
        <p:spPr>
          <a:xfrm>
            <a:off x="649207" y="2140372"/>
            <a:ext cx="8205073" cy="4565227"/>
          </a:xfrm>
        </p:spPr>
        <p:txBody>
          <a:bodyPr/>
          <a:lstStyle/>
          <a:p>
            <a:r>
              <a:rPr lang="en-US" dirty="0"/>
              <a:t>Client/Synchronization delay to access CS still O(</a:t>
            </a:r>
            <a:r>
              <a:rPr lang="en-US" i="1" dirty="0"/>
              <a:t>N</a:t>
            </a:r>
            <a:r>
              <a:rPr lang="en-US" dirty="0"/>
              <a:t>) in Ring-Based approach. N can be very large.</a:t>
            </a:r>
          </a:p>
          <a:p>
            <a:r>
              <a:rPr lang="en-US" dirty="0"/>
              <a:t>Can we make this faster?</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26</a:t>
            </a:fld>
            <a:endParaRPr lang="en-US" sz="1400"/>
          </a:p>
        </p:txBody>
      </p:sp>
    </p:spTree>
    <p:extLst>
      <p:ext uri="{BB962C8B-B14F-4D97-AF65-F5344CB8AC3E}">
        <p14:creationId xmlns:p14="http://schemas.microsoft.com/office/powerpoint/2010/main" val="2715206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Model: Reminder</a:t>
            </a:r>
          </a:p>
        </p:txBody>
      </p:sp>
      <p:sp>
        <p:nvSpPr>
          <p:cNvPr id="3" name="Content Placeholder 2"/>
          <p:cNvSpPr>
            <a:spLocks noGrp="1"/>
          </p:cNvSpPr>
          <p:nvPr>
            <p:ph idx="1"/>
          </p:nvPr>
        </p:nvSpPr>
        <p:spPr>
          <a:xfrm>
            <a:off x="649207" y="2140372"/>
            <a:ext cx="8814674" cy="4881875"/>
          </a:xfrm>
        </p:spPr>
        <p:txBody>
          <a:bodyPr>
            <a:normAutofit/>
          </a:bodyPr>
          <a:lstStyle/>
          <a:p>
            <a:r>
              <a:rPr lang="en-US" sz="2800" dirty="0">
                <a:ea typeface="ＭＳ Ｐゴシック" charset="0"/>
              </a:rPr>
              <a:t>Each pair of processes is connected by reliable channels (such as TCP)</a:t>
            </a:r>
          </a:p>
          <a:p>
            <a:r>
              <a:rPr lang="en-US" sz="2800" dirty="0">
                <a:ea typeface="ＭＳ Ｐゴシック" charset="0"/>
              </a:rPr>
              <a:t>Messages from a source to a destination are eventually delivered, and </a:t>
            </a:r>
            <a:r>
              <a:rPr lang="en-US" altLang="ja-JP" sz="2800" dirty="0">
                <a:ea typeface="ＭＳ Ｐゴシック" charset="0"/>
              </a:rPr>
              <a:t>in FIFO order</a:t>
            </a:r>
          </a:p>
          <a:p>
            <a:r>
              <a:rPr lang="en-US" sz="2800" dirty="0">
                <a:ea typeface="ＭＳ Ｐゴシック" charset="0"/>
              </a:rPr>
              <a:t>Processes do not fail</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27</a:t>
            </a:fld>
            <a:endParaRPr lang="en-US" sz="1400"/>
          </a:p>
        </p:txBody>
      </p:sp>
    </p:spTree>
    <p:extLst>
      <p:ext uri="{BB962C8B-B14F-4D97-AF65-F5344CB8AC3E}">
        <p14:creationId xmlns:p14="http://schemas.microsoft.com/office/powerpoint/2010/main" val="3629933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Ricart-Agrawala’s</a:t>
            </a:r>
            <a:r>
              <a:rPr lang="en-US" dirty="0"/>
              <a:t> Algorithm</a:t>
            </a:r>
          </a:p>
        </p:txBody>
      </p:sp>
      <p:sp>
        <p:nvSpPr>
          <p:cNvPr id="3" name="Content Placeholder 2"/>
          <p:cNvSpPr>
            <a:spLocks noGrp="1"/>
          </p:cNvSpPr>
          <p:nvPr>
            <p:ph idx="1"/>
          </p:nvPr>
        </p:nvSpPr>
        <p:spPr/>
        <p:txBody>
          <a:bodyPr/>
          <a:lstStyle/>
          <a:p>
            <a:r>
              <a:rPr lang="en-US" dirty="0"/>
              <a:t>Classical algorithm from 1981</a:t>
            </a:r>
          </a:p>
          <a:p>
            <a:r>
              <a:rPr lang="en-US" dirty="0"/>
              <a:t>Invented by Glenn </a:t>
            </a:r>
            <a:r>
              <a:rPr lang="en-US" dirty="0" err="1"/>
              <a:t>Ricart</a:t>
            </a:r>
            <a:r>
              <a:rPr lang="en-US" dirty="0"/>
              <a:t> (NIH) and Ashok </a:t>
            </a:r>
            <a:r>
              <a:rPr lang="en-US" dirty="0" err="1"/>
              <a:t>Agrawala</a:t>
            </a:r>
            <a:r>
              <a:rPr lang="en-US" dirty="0"/>
              <a:t> (U. Maryland)</a:t>
            </a:r>
          </a:p>
          <a:p>
            <a:endParaRPr lang="en-US" dirty="0"/>
          </a:p>
          <a:p>
            <a:r>
              <a:rPr lang="en-US" dirty="0"/>
              <a:t>No token</a:t>
            </a:r>
          </a:p>
          <a:p>
            <a:r>
              <a:rPr lang="en-US" dirty="0"/>
              <a:t>Uses the notion of causality and multicast</a:t>
            </a:r>
          </a:p>
          <a:p>
            <a:r>
              <a:rPr lang="en-US" dirty="0"/>
              <a:t>Has lower waiting time to enter CS than Ring-Based approach</a:t>
            </a:r>
          </a:p>
        </p:txBody>
      </p:sp>
      <p:sp>
        <p:nvSpPr>
          <p:cNvPr id="4" name="Rectangle 1"/>
          <p:cNvSpPr>
            <a:spLocks noChangeArrowheads="1"/>
          </p:cNvSpPr>
          <p:nvPr/>
        </p:nvSpPr>
        <p:spPr bwMode="auto">
          <a:xfrm>
            <a:off x="11155363" y="5651500"/>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28</a:t>
            </a:fld>
            <a:endParaRPr lang="en-US" sz="1400"/>
          </a:p>
        </p:txBody>
      </p:sp>
    </p:spTree>
    <p:extLst>
      <p:ext uri="{BB962C8B-B14F-4D97-AF65-F5344CB8AC3E}">
        <p14:creationId xmlns:p14="http://schemas.microsoft.com/office/powerpoint/2010/main" val="2285051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Idea: </a:t>
            </a:r>
            <a:r>
              <a:rPr lang="en-US" dirty="0" err="1"/>
              <a:t>Ricart-Agrawala</a:t>
            </a:r>
            <a:r>
              <a:rPr lang="en-US" dirty="0"/>
              <a:t> Algorithm</a:t>
            </a:r>
          </a:p>
        </p:txBody>
      </p:sp>
      <p:sp>
        <p:nvSpPr>
          <p:cNvPr id="3" name="Content Placeholder 2"/>
          <p:cNvSpPr>
            <a:spLocks noGrp="1"/>
          </p:cNvSpPr>
          <p:nvPr>
            <p:ph idx="1"/>
          </p:nvPr>
        </p:nvSpPr>
        <p:spPr>
          <a:xfrm>
            <a:off x="649207" y="2140373"/>
            <a:ext cx="7824073" cy="4489027"/>
          </a:xfrm>
        </p:spPr>
        <p:txBody>
          <a:bodyPr>
            <a:normAutofit lnSpcReduction="10000"/>
          </a:bodyPr>
          <a:lstStyle/>
          <a:p>
            <a:pPr>
              <a:lnSpc>
                <a:spcPct val="110000"/>
              </a:lnSpc>
              <a:buClr>
                <a:schemeClr val="tx1"/>
              </a:buClr>
              <a:buSzPct val="120000"/>
            </a:pPr>
            <a:r>
              <a:rPr lang="en-US" sz="2400" dirty="0">
                <a:ea typeface="ＭＳ Ｐゴシック" charset="0"/>
              </a:rPr>
              <a:t>enter( ) at process P</a:t>
            </a:r>
            <a:r>
              <a:rPr lang="en-US" sz="2400" i="1" dirty="0">
                <a:ea typeface="ＭＳ Ｐゴシック" charset="0"/>
              </a:rPr>
              <a:t>i</a:t>
            </a:r>
            <a:endParaRPr lang="en-US" sz="2400" dirty="0">
              <a:ea typeface="ＭＳ Ｐゴシック" charset="0"/>
            </a:endParaRPr>
          </a:p>
          <a:p>
            <a:pPr lvl="1">
              <a:lnSpc>
                <a:spcPct val="110000"/>
              </a:lnSpc>
              <a:buClr>
                <a:schemeClr val="tx1"/>
              </a:buClr>
              <a:buSzPct val="120000"/>
            </a:pPr>
            <a:r>
              <a:rPr lang="en-US" sz="2400" u="sng" dirty="0">
                <a:solidFill>
                  <a:srgbClr val="FF6600"/>
                </a:solidFill>
                <a:ea typeface="ＭＳ Ｐゴシック" charset="0"/>
              </a:rPr>
              <a:t>multicast</a:t>
            </a:r>
            <a:r>
              <a:rPr lang="en-US" sz="2400" dirty="0">
                <a:solidFill>
                  <a:srgbClr val="FF6600"/>
                </a:solidFill>
                <a:ea typeface="ＭＳ Ｐゴシック" charset="0"/>
              </a:rPr>
              <a:t> </a:t>
            </a:r>
            <a:r>
              <a:rPr lang="en-US" sz="2400" dirty="0">
                <a:ea typeface="ＭＳ Ｐゴシック" charset="0"/>
              </a:rPr>
              <a:t>a request to all processes</a:t>
            </a:r>
          </a:p>
          <a:p>
            <a:pPr lvl="2">
              <a:lnSpc>
                <a:spcPct val="110000"/>
              </a:lnSpc>
              <a:buClr>
                <a:schemeClr val="tx1"/>
              </a:buClr>
              <a:buSzPct val="120000"/>
            </a:pPr>
            <a:r>
              <a:rPr lang="en-US" sz="2400" dirty="0">
                <a:ea typeface="ＭＳ Ｐゴシック" charset="0"/>
              </a:rPr>
              <a:t>Request: &lt;T, P</a:t>
            </a:r>
            <a:r>
              <a:rPr lang="en-US" sz="2400" i="1" dirty="0">
                <a:ea typeface="ＭＳ Ｐゴシック" charset="0"/>
              </a:rPr>
              <a:t>i</a:t>
            </a:r>
            <a:r>
              <a:rPr lang="en-US" sz="2400" dirty="0">
                <a:ea typeface="ＭＳ Ｐゴシック" charset="0"/>
              </a:rPr>
              <a:t>&gt;, where T = current </a:t>
            </a:r>
            <a:r>
              <a:rPr lang="en-US" sz="2400" dirty="0" err="1">
                <a:ea typeface="ＭＳ Ｐゴシック" charset="0"/>
              </a:rPr>
              <a:t>Lamport</a:t>
            </a:r>
            <a:r>
              <a:rPr lang="en-US" sz="2400" dirty="0">
                <a:ea typeface="ＭＳ Ｐゴシック" charset="0"/>
              </a:rPr>
              <a:t> timestamp at P</a:t>
            </a:r>
            <a:r>
              <a:rPr lang="en-US" sz="2400" i="1" dirty="0">
                <a:ea typeface="ＭＳ Ｐゴシック" charset="0"/>
              </a:rPr>
              <a:t>i</a:t>
            </a:r>
            <a:endParaRPr lang="en-US" sz="2400" dirty="0">
              <a:ea typeface="ＭＳ Ｐゴシック" charset="0"/>
            </a:endParaRPr>
          </a:p>
          <a:p>
            <a:pPr lvl="1">
              <a:lnSpc>
                <a:spcPct val="110000"/>
              </a:lnSpc>
              <a:buClr>
                <a:schemeClr val="tx1"/>
              </a:buClr>
              <a:buSzPct val="120000"/>
            </a:pPr>
            <a:r>
              <a:rPr lang="en-US" sz="2400" dirty="0">
                <a:solidFill>
                  <a:srgbClr val="000000"/>
                </a:solidFill>
                <a:ea typeface="ＭＳ Ｐゴシック" charset="0"/>
              </a:rPr>
              <a:t>Wait until </a:t>
            </a:r>
            <a:r>
              <a:rPr lang="en-US" sz="2400" i="1" dirty="0">
                <a:solidFill>
                  <a:schemeClr val="hlink"/>
                </a:solidFill>
                <a:ea typeface="ＭＳ Ｐゴシック" charset="0"/>
              </a:rPr>
              <a:t>all </a:t>
            </a:r>
            <a:r>
              <a:rPr lang="en-US" sz="2400" dirty="0">
                <a:ea typeface="ＭＳ Ｐゴシック" charset="0"/>
              </a:rPr>
              <a:t>other processes have responded positively to request</a:t>
            </a:r>
          </a:p>
          <a:p>
            <a:pPr>
              <a:lnSpc>
                <a:spcPct val="110000"/>
              </a:lnSpc>
              <a:buClr>
                <a:schemeClr val="tx1"/>
              </a:buClr>
              <a:buSzPct val="120000"/>
            </a:pPr>
            <a:r>
              <a:rPr lang="en-US" sz="2400" dirty="0">
                <a:ea typeface="ＭＳ Ｐゴシック" charset="0"/>
              </a:rPr>
              <a:t>Requests are granted in order of causality</a:t>
            </a:r>
          </a:p>
          <a:p>
            <a:pPr>
              <a:lnSpc>
                <a:spcPct val="110000"/>
              </a:lnSpc>
              <a:buClr>
                <a:schemeClr val="tx1"/>
              </a:buClr>
              <a:buSzPct val="120000"/>
            </a:pPr>
            <a:r>
              <a:rPr lang="en-US" sz="2400" dirty="0">
                <a:ea typeface="ＭＳ Ｐゴシック" charset="0"/>
              </a:rPr>
              <a:t>&lt;T, P</a:t>
            </a:r>
            <a:r>
              <a:rPr lang="en-US" sz="2400" i="1" dirty="0">
                <a:ea typeface="ＭＳ Ｐゴシック" charset="0"/>
              </a:rPr>
              <a:t>i</a:t>
            </a:r>
            <a:r>
              <a:rPr lang="en-US" sz="2400" dirty="0">
                <a:ea typeface="ＭＳ Ｐゴシック" charset="0"/>
              </a:rPr>
              <a:t>&gt; is used lexicographically: P</a:t>
            </a:r>
            <a:r>
              <a:rPr lang="en-US" sz="2400" i="1" dirty="0">
                <a:ea typeface="ＭＳ Ｐゴシック" charset="0"/>
              </a:rPr>
              <a:t>i </a:t>
            </a:r>
            <a:r>
              <a:rPr lang="en-US" sz="2400" dirty="0">
                <a:ea typeface="ＭＳ Ｐゴシック" charset="0"/>
              </a:rPr>
              <a:t>in request &lt;T, P</a:t>
            </a:r>
            <a:r>
              <a:rPr lang="en-US" sz="2400" i="1" dirty="0">
                <a:ea typeface="ＭＳ Ｐゴシック" charset="0"/>
              </a:rPr>
              <a:t>i</a:t>
            </a:r>
            <a:r>
              <a:rPr lang="en-US" sz="2400" dirty="0">
                <a:ea typeface="ＭＳ Ｐゴシック" charset="0"/>
              </a:rPr>
              <a:t>&gt; is used to break ties (since </a:t>
            </a:r>
            <a:r>
              <a:rPr lang="en-US" sz="2400" dirty="0" err="1">
                <a:ea typeface="ＭＳ Ｐゴシック" charset="0"/>
              </a:rPr>
              <a:t>Lamport</a:t>
            </a:r>
            <a:r>
              <a:rPr lang="en-US" sz="2400" dirty="0">
                <a:ea typeface="ＭＳ Ｐゴシック" charset="0"/>
              </a:rPr>
              <a:t> timestamps are not unique for concurrent events)</a:t>
            </a:r>
          </a:p>
          <a:p>
            <a:pPr>
              <a:lnSpc>
                <a:spcPct val="110000"/>
              </a:lnSpc>
              <a:buClr>
                <a:schemeClr val="tx1"/>
              </a:buClr>
              <a:buSzPct val="120000"/>
            </a:pPr>
            <a:endParaRPr lang="en-US" sz="2400" dirty="0">
              <a:ea typeface="ＭＳ Ｐゴシック" charset="0"/>
            </a:endParaRP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29</a:t>
            </a:fld>
            <a:endParaRPr lang="en-US" sz="1400"/>
          </a:p>
        </p:txBody>
      </p:sp>
    </p:spTree>
    <p:extLst>
      <p:ext uri="{BB962C8B-B14F-4D97-AF65-F5344CB8AC3E}">
        <p14:creationId xmlns:p14="http://schemas.microsoft.com/office/powerpoint/2010/main" val="20102060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Messages in RA Algorithm</a:t>
            </a:r>
          </a:p>
        </p:txBody>
      </p:sp>
      <p:sp>
        <p:nvSpPr>
          <p:cNvPr id="3" name="Content Placeholder 2"/>
          <p:cNvSpPr>
            <a:spLocks noGrp="1"/>
          </p:cNvSpPr>
          <p:nvPr>
            <p:ph idx="1"/>
          </p:nvPr>
        </p:nvSpPr>
        <p:spPr>
          <a:xfrm>
            <a:off x="649207" y="1828800"/>
            <a:ext cx="9576674" cy="5486400"/>
          </a:xfrm>
        </p:spPr>
        <p:txBody>
          <a:bodyPr>
            <a:normAutofit/>
          </a:bodyPr>
          <a:lstStyle/>
          <a:p>
            <a:pPr>
              <a:lnSpc>
                <a:spcPct val="110000"/>
              </a:lnSpc>
              <a:buClr>
                <a:schemeClr val="tx1"/>
              </a:buClr>
              <a:buSzPct val="120000"/>
            </a:pPr>
            <a:r>
              <a:rPr lang="en-US" sz="2400" dirty="0">
                <a:ea typeface="ＭＳ Ｐゴシック" charset="0"/>
              </a:rPr>
              <a:t>Each process maintains: state, queue, and Lamport timestamp</a:t>
            </a:r>
          </a:p>
          <a:p>
            <a:pPr>
              <a:lnSpc>
                <a:spcPct val="110000"/>
              </a:lnSpc>
              <a:buClr>
                <a:schemeClr val="tx1"/>
              </a:buClr>
              <a:buSzPct val="120000"/>
            </a:pPr>
            <a:r>
              <a:rPr lang="en-US" sz="2400" dirty="0">
                <a:ea typeface="ＭＳ Ｐゴシック" charset="0"/>
              </a:rPr>
              <a:t>enter( ) at process P</a:t>
            </a:r>
            <a:r>
              <a:rPr lang="en-US" sz="2400" i="1" dirty="0">
                <a:ea typeface="ＭＳ Ｐゴシック" charset="0"/>
              </a:rPr>
              <a:t>i</a:t>
            </a:r>
            <a:endParaRPr lang="en-US" sz="2400" dirty="0">
              <a:ea typeface="ＭＳ Ｐゴシック" charset="0"/>
            </a:endParaRPr>
          </a:p>
          <a:p>
            <a:pPr lvl="1">
              <a:lnSpc>
                <a:spcPct val="110000"/>
              </a:lnSpc>
              <a:buClr>
                <a:schemeClr val="tx1"/>
              </a:buClr>
              <a:buSzPct val="120000"/>
            </a:pPr>
            <a:r>
              <a:rPr lang="en-US" sz="1800" dirty="0">
                <a:ea typeface="ＭＳ Ｐゴシック" charset="0"/>
              </a:rPr>
              <a:t>state = </a:t>
            </a:r>
            <a:r>
              <a:rPr lang="en-US" sz="1800" u="sng" dirty="0">
                <a:solidFill>
                  <a:schemeClr val="accent2">
                    <a:lumMod val="75000"/>
                  </a:schemeClr>
                </a:solidFill>
                <a:ea typeface="ＭＳ Ｐゴシック" charset="0"/>
              </a:rPr>
              <a:t>Wanted</a:t>
            </a:r>
            <a:endParaRPr lang="en-US" sz="1800" dirty="0">
              <a:solidFill>
                <a:schemeClr val="accent2">
                  <a:lumMod val="75000"/>
                </a:schemeClr>
              </a:solidFill>
              <a:ea typeface="ＭＳ Ｐゴシック" charset="0"/>
            </a:endParaRPr>
          </a:p>
          <a:p>
            <a:pPr lvl="1">
              <a:lnSpc>
                <a:spcPct val="110000"/>
              </a:lnSpc>
              <a:buClr>
                <a:schemeClr val="tx1"/>
              </a:buClr>
              <a:buSzPct val="120000"/>
            </a:pPr>
            <a:r>
              <a:rPr lang="en-US" sz="1800" dirty="0">
                <a:ea typeface="ＭＳ Ｐゴシック" charset="0"/>
              </a:rPr>
              <a:t>multicast </a:t>
            </a:r>
            <a:r>
              <a:rPr lang="en-US" altLang="ja-JP" sz="1800" dirty="0">
                <a:solidFill>
                  <a:schemeClr val="hlink"/>
                </a:solidFill>
                <a:ea typeface="ＭＳ Ｐゴシック" charset="0"/>
              </a:rPr>
              <a:t>Request</a:t>
            </a:r>
            <a:r>
              <a:rPr lang="en-US" altLang="ja-JP" sz="1800" dirty="0">
                <a:ea typeface="ＭＳ Ｐゴシック" charset="0"/>
              </a:rPr>
              <a:t> </a:t>
            </a:r>
            <a:r>
              <a:rPr lang="en-US" altLang="ja-JP" sz="1800" dirty="0">
                <a:solidFill>
                  <a:schemeClr val="hlink"/>
                </a:solidFill>
                <a:ea typeface="ＭＳ Ｐゴシック" charset="0"/>
              </a:rPr>
              <a:t>&lt;</a:t>
            </a:r>
            <a:r>
              <a:rPr lang="en-US" altLang="ja-JP" sz="1800" dirty="0" err="1">
                <a:solidFill>
                  <a:schemeClr val="hlink"/>
                </a:solidFill>
                <a:ea typeface="ＭＳ Ｐゴシック" charset="0"/>
              </a:rPr>
              <a:t>T</a:t>
            </a:r>
            <a:r>
              <a:rPr lang="en-US" altLang="ja-JP" sz="1800" i="1" dirty="0" err="1">
                <a:solidFill>
                  <a:schemeClr val="hlink"/>
                </a:solidFill>
                <a:ea typeface="ＭＳ Ｐゴシック" charset="0"/>
              </a:rPr>
              <a:t>i</a:t>
            </a:r>
            <a:r>
              <a:rPr lang="en-US" altLang="ja-JP" sz="1800" dirty="0" err="1">
                <a:solidFill>
                  <a:schemeClr val="hlink"/>
                </a:solidFill>
                <a:ea typeface="ＭＳ Ｐゴシック" charset="0"/>
              </a:rPr>
              <a:t>,</a:t>
            </a:r>
            <a:r>
              <a:rPr lang="en-US" altLang="ja-JP" sz="1800" i="1" dirty="0" err="1">
                <a:solidFill>
                  <a:schemeClr val="hlink"/>
                </a:solidFill>
                <a:ea typeface="ＭＳ Ｐゴシック" charset="0"/>
              </a:rPr>
              <a:t>i</a:t>
            </a:r>
            <a:r>
              <a:rPr lang="en-US" altLang="ja-JP" sz="1800" dirty="0">
                <a:solidFill>
                  <a:schemeClr val="hlink"/>
                </a:solidFill>
                <a:ea typeface="ＭＳ Ｐゴシック" charset="0"/>
              </a:rPr>
              <a:t>&gt;</a:t>
            </a:r>
            <a:r>
              <a:rPr lang="en-US" sz="1800" dirty="0">
                <a:solidFill>
                  <a:schemeClr val="tx2">
                    <a:lumMod val="40000"/>
                    <a:lumOff val="60000"/>
                  </a:schemeClr>
                </a:solidFill>
                <a:ea typeface="ＭＳ Ｐゴシック" charset="0"/>
              </a:rPr>
              <a:t> </a:t>
            </a:r>
            <a:r>
              <a:rPr lang="en-US" altLang="ja-JP" sz="1800" dirty="0">
                <a:ea typeface="ＭＳ Ｐゴシック" charset="0"/>
              </a:rPr>
              <a:t>to all processes, where T</a:t>
            </a:r>
            <a:r>
              <a:rPr lang="en-US" altLang="ja-JP" sz="1800" i="1" dirty="0">
                <a:ea typeface="ＭＳ Ｐゴシック" charset="0"/>
              </a:rPr>
              <a:t>i</a:t>
            </a:r>
            <a:r>
              <a:rPr lang="en-US" altLang="ja-JP" sz="1800" dirty="0">
                <a:ea typeface="ＭＳ Ｐゴシック" charset="0"/>
              </a:rPr>
              <a:t> = current Lamport timestamp at P</a:t>
            </a:r>
            <a:r>
              <a:rPr lang="en-US" altLang="ja-JP" sz="1800" i="1" dirty="0">
                <a:ea typeface="ＭＳ Ｐゴシック" charset="0"/>
              </a:rPr>
              <a:t>i</a:t>
            </a:r>
            <a:endParaRPr lang="en-US" altLang="ja-JP" sz="1800" dirty="0">
              <a:ea typeface="ＭＳ Ｐゴシック" charset="0"/>
            </a:endParaRPr>
          </a:p>
          <a:p>
            <a:pPr lvl="1">
              <a:lnSpc>
                <a:spcPct val="110000"/>
              </a:lnSpc>
              <a:buClr>
                <a:schemeClr val="tx1"/>
              </a:buClr>
              <a:buSzPct val="120000"/>
            </a:pPr>
            <a:r>
              <a:rPr lang="en-US" sz="1800" dirty="0">
                <a:ea typeface="ＭＳ Ｐゴシック" charset="0"/>
              </a:rPr>
              <a:t>wait until </a:t>
            </a:r>
            <a:r>
              <a:rPr lang="en-US" sz="1800" b="1" i="1" u="sng" dirty="0">
                <a:solidFill>
                  <a:srgbClr val="008000"/>
                </a:solidFill>
                <a:ea typeface="ＭＳ Ｐゴシック" charset="0"/>
              </a:rPr>
              <a:t>all</a:t>
            </a:r>
            <a:r>
              <a:rPr lang="en-US" sz="1800" dirty="0">
                <a:ea typeface="ＭＳ Ｐゴシック" charset="0"/>
              </a:rPr>
              <a:t> processes send back </a:t>
            </a:r>
            <a:r>
              <a:rPr lang="ja-JP" altLang="en-US" sz="1800" dirty="0">
                <a:solidFill>
                  <a:schemeClr val="hlink"/>
                </a:solidFill>
                <a:ea typeface="ＭＳ Ｐゴシック" charset="0"/>
              </a:rPr>
              <a:t>“</a:t>
            </a:r>
            <a:r>
              <a:rPr lang="en-US" altLang="ja-JP" sz="1800" dirty="0">
                <a:solidFill>
                  <a:schemeClr val="hlink"/>
                </a:solidFill>
                <a:ea typeface="ＭＳ Ｐゴシック" charset="0"/>
              </a:rPr>
              <a:t>Reply</a:t>
            </a:r>
            <a:r>
              <a:rPr lang="ja-JP" altLang="en-US" sz="1800" dirty="0">
                <a:solidFill>
                  <a:schemeClr val="hlink"/>
                </a:solidFill>
                <a:ea typeface="ＭＳ Ｐゴシック" charset="0"/>
              </a:rPr>
              <a:t>”</a:t>
            </a:r>
            <a:endParaRPr lang="en-US" altLang="ja-JP" sz="1800" dirty="0">
              <a:ea typeface="ＭＳ Ｐゴシック" charset="0"/>
            </a:endParaRPr>
          </a:p>
          <a:p>
            <a:pPr lvl="1">
              <a:lnSpc>
                <a:spcPct val="110000"/>
              </a:lnSpc>
              <a:buClr>
                <a:schemeClr val="tx1"/>
              </a:buClr>
              <a:buSzPct val="120000"/>
            </a:pPr>
            <a:r>
              <a:rPr lang="en-US" sz="1800" dirty="0">
                <a:ea typeface="ＭＳ Ｐゴシック" charset="0"/>
              </a:rPr>
              <a:t>state = </a:t>
            </a:r>
            <a:r>
              <a:rPr lang="en-US" sz="1800" u="sng" dirty="0">
                <a:solidFill>
                  <a:srgbClr val="953735"/>
                </a:solidFill>
                <a:ea typeface="ＭＳ Ｐゴシック" charset="0"/>
              </a:rPr>
              <a:t>Held</a:t>
            </a:r>
            <a:r>
              <a:rPr lang="en-US" sz="1800" dirty="0">
                <a:solidFill>
                  <a:srgbClr val="953735"/>
                </a:solidFill>
                <a:ea typeface="ＭＳ Ｐゴシック" charset="0"/>
              </a:rPr>
              <a:t> </a:t>
            </a:r>
            <a:r>
              <a:rPr lang="en-US" sz="1800" dirty="0">
                <a:ea typeface="ＭＳ Ｐゴシック" charset="0"/>
              </a:rPr>
              <a:t>and enter the CS</a:t>
            </a:r>
            <a:endParaRPr lang="en-US" sz="1800" u="sng" dirty="0">
              <a:solidFill>
                <a:schemeClr val="hlink"/>
              </a:solidFill>
              <a:ea typeface="ＭＳ Ｐゴシック" charset="0"/>
            </a:endParaRPr>
          </a:p>
          <a:p>
            <a:pPr>
              <a:lnSpc>
                <a:spcPct val="110000"/>
              </a:lnSpc>
              <a:buClr>
                <a:schemeClr val="tx1"/>
              </a:buClr>
              <a:buSzPct val="120000"/>
            </a:pPr>
            <a:r>
              <a:rPr lang="en-US" sz="2400" dirty="0">
                <a:solidFill>
                  <a:srgbClr val="000000"/>
                </a:solidFill>
                <a:ea typeface="ＭＳ Ｐゴシック" charset="0"/>
              </a:rPr>
              <a:t>On receipt of a </a:t>
            </a:r>
            <a:r>
              <a:rPr lang="en-US" sz="2400" dirty="0">
                <a:solidFill>
                  <a:schemeClr val="hlink"/>
                </a:solidFill>
                <a:ea typeface="ＭＳ Ｐゴシック" charset="0"/>
              </a:rPr>
              <a:t>Request &lt;</a:t>
            </a:r>
            <a:r>
              <a:rPr lang="en-US" sz="2400" dirty="0" err="1">
                <a:solidFill>
                  <a:schemeClr val="hlink"/>
                </a:solidFill>
                <a:ea typeface="ＭＳ Ｐゴシック" charset="0"/>
              </a:rPr>
              <a:t>T</a:t>
            </a:r>
            <a:r>
              <a:rPr lang="en-US" sz="2400" i="1" dirty="0" err="1">
                <a:solidFill>
                  <a:schemeClr val="hlink"/>
                </a:solidFill>
                <a:ea typeface="ＭＳ Ｐゴシック" charset="0"/>
              </a:rPr>
              <a:t>j</a:t>
            </a:r>
            <a:r>
              <a:rPr lang="en-US" sz="2400" i="1" dirty="0">
                <a:solidFill>
                  <a:schemeClr val="hlink"/>
                </a:solidFill>
                <a:ea typeface="ＭＳ Ｐゴシック" charset="0"/>
              </a:rPr>
              <a:t>, j</a:t>
            </a:r>
            <a:r>
              <a:rPr lang="en-US" sz="2400" dirty="0">
                <a:solidFill>
                  <a:schemeClr val="hlink"/>
                </a:solidFill>
                <a:ea typeface="ＭＳ Ｐゴシック" charset="0"/>
              </a:rPr>
              <a:t>&gt; at P</a:t>
            </a:r>
            <a:r>
              <a:rPr lang="en-US" sz="2400" i="1" dirty="0">
                <a:solidFill>
                  <a:schemeClr val="hlink"/>
                </a:solidFill>
                <a:ea typeface="ＭＳ Ｐゴシック" charset="0"/>
              </a:rPr>
              <a:t>i </a:t>
            </a:r>
            <a:r>
              <a:rPr lang="en-US" sz="2400" dirty="0">
                <a:solidFill>
                  <a:schemeClr val="hlink"/>
                </a:solidFill>
                <a:ea typeface="ＭＳ Ｐゴシック" charset="0"/>
              </a:rPr>
              <a:t>(</a:t>
            </a:r>
            <a:r>
              <a:rPr lang="en-US" sz="2400" i="1" dirty="0" err="1">
                <a:solidFill>
                  <a:schemeClr val="hlink"/>
                </a:solidFill>
                <a:ea typeface="ＭＳ Ｐゴシック" charset="0"/>
              </a:rPr>
              <a:t>i</a:t>
            </a:r>
            <a:r>
              <a:rPr lang="en-US" sz="2400" i="1" dirty="0">
                <a:solidFill>
                  <a:schemeClr val="hlink"/>
                </a:solidFill>
                <a:ea typeface="ＭＳ Ｐゴシック" charset="0"/>
              </a:rPr>
              <a:t> ≠ j</a:t>
            </a:r>
            <a:r>
              <a:rPr lang="en-US" sz="2400" dirty="0">
                <a:solidFill>
                  <a:schemeClr val="hlink"/>
                </a:solidFill>
                <a:ea typeface="ＭＳ Ｐゴシック" charset="0"/>
              </a:rPr>
              <a:t>)</a:t>
            </a:r>
            <a:r>
              <a:rPr lang="en-US" sz="2400" i="1" dirty="0">
                <a:solidFill>
                  <a:schemeClr val="hlink"/>
                </a:solidFill>
                <a:ea typeface="ＭＳ Ｐゴシック" charset="0"/>
              </a:rPr>
              <a:t>:</a:t>
            </a:r>
            <a:endParaRPr lang="en-US" sz="2800" i="1" dirty="0">
              <a:solidFill>
                <a:schemeClr val="hlink"/>
              </a:solidFill>
              <a:ea typeface="ＭＳ Ｐゴシック" charset="0"/>
            </a:endParaRPr>
          </a:p>
          <a:p>
            <a:pPr lvl="1">
              <a:lnSpc>
                <a:spcPct val="110000"/>
              </a:lnSpc>
              <a:buClr>
                <a:schemeClr val="tx1"/>
              </a:buClr>
              <a:buSzPct val="120000"/>
            </a:pPr>
            <a:r>
              <a:rPr lang="en-US" sz="1800" b="1" dirty="0">
                <a:solidFill>
                  <a:srgbClr val="000000"/>
                </a:solidFill>
                <a:ea typeface="ＭＳ Ｐゴシック" charset="0"/>
              </a:rPr>
              <a:t>if</a:t>
            </a:r>
            <a:r>
              <a:rPr lang="en-US" sz="1800" dirty="0">
                <a:solidFill>
                  <a:srgbClr val="000000"/>
                </a:solidFill>
                <a:ea typeface="ＭＳ Ｐゴシック" charset="0"/>
              </a:rPr>
              <a:t> </a:t>
            </a:r>
            <a:r>
              <a:rPr lang="en-US" sz="1800" dirty="0">
                <a:ea typeface="ＭＳ Ｐゴシック" charset="0"/>
              </a:rPr>
              <a:t>(state = </a:t>
            </a:r>
            <a:r>
              <a:rPr lang="en-US" sz="1800" u="sng" dirty="0">
                <a:solidFill>
                  <a:srgbClr val="953735"/>
                </a:solidFill>
                <a:ea typeface="ＭＳ Ｐゴシック" charset="0"/>
              </a:rPr>
              <a:t>Held</a:t>
            </a:r>
            <a:r>
              <a:rPr lang="en-US" sz="1800" dirty="0">
                <a:ea typeface="ＭＳ Ｐゴシック" charset="0"/>
              </a:rPr>
              <a:t>) or (state = </a:t>
            </a:r>
            <a:r>
              <a:rPr lang="en-US" sz="1800" u="sng" dirty="0">
                <a:solidFill>
                  <a:srgbClr val="953735"/>
                </a:solidFill>
                <a:ea typeface="ＭＳ Ｐゴシック" charset="0"/>
              </a:rPr>
              <a:t>Wanted</a:t>
            </a:r>
            <a:r>
              <a:rPr lang="en-US" sz="1800" dirty="0">
                <a:solidFill>
                  <a:srgbClr val="953735"/>
                </a:solidFill>
                <a:ea typeface="ＭＳ Ｐゴシック" charset="0"/>
              </a:rPr>
              <a:t> </a:t>
            </a:r>
            <a:r>
              <a:rPr lang="en-US" sz="1800" dirty="0">
                <a:ea typeface="ＭＳ Ｐゴシック" charset="0"/>
              </a:rPr>
              <a:t>and (T</a:t>
            </a:r>
            <a:r>
              <a:rPr lang="en-US" sz="1800" i="1" dirty="0">
                <a:ea typeface="ＭＳ Ｐゴシック" charset="0"/>
              </a:rPr>
              <a:t>i</a:t>
            </a:r>
            <a:r>
              <a:rPr lang="en-US" sz="1800" dirty="0">
                <a:ea typeface="ＭＳ Ｐゴシック" charset="0"/>
              </a:rPr>
              <a:t>, </a:t>
            </a:r>
            <a:r>
              <a:rPr lang="en-US" sz="1800" i="1" dirty="0">
                <a:ea typeface="ＭＳ Ｐゴシック" charset="0"/>
              </a:rPr>
              <a:t>i</a:t>
            </a:r>
            <a:r>
              <a:rPr lang="en-US" sz="1800" dirty="0">
                <a:ea typeface="ＭＳ Ｐゴシック" charset="0"/>
              </a:rPr>
              <a:t>) &lt; (</a:t>
            </a:r>
            <a:r>
              <a:rPr lang="en-US" sz="1800" dirty="0" err="1">
                <a:ea typeface="ＭＳ Ｐゴシック" charset="0"/>
              </a:rPr>
              <a:t>T</a:t>
            </a:r>
            <a:r>
              <a:rPr lang="en-US" sz="1800" i="1" dirty="0" err="1">
                <a:ea typeface="ＭＳ Ｐゴシック" charset="0"/>
              </a:rPr>
              <a:t>j</a:t>
            </a:r>
            <a:r>
              <a:rPr lang="en-US" sz="1800" dirty="0">
                <a:ea typeface="ＭＳ Ｐゴシック" charset="0"/>
              </a:rPr>
              <a:t>, </a:t>
            </a:r>
            <a:r>
              <a:rPr lang="en-US" sz="1800" i="1" dirty="0">
                <a:ea typeface="ＭＳ Ｐゴシック" charset="0"/>
              </a:rPr>
              <a:t>j</a:t>
            </a:r>
            <a:r>
              <a:rPr lang="en-US" sz="1800" dirty="0">
                <a:ea typeface="ＭＳ Ｐゴシック" charset="0"/>
              </a:rPr>
              <a:t>)) </a:t>
            </a:r>
          </a:p>
          <a:p>
            <a:pPr marL="649463" lvl="1" indent="0">
              <a:lnSpc>
                <a:spcPct val="110000"/>
              </a:lnSpc>
              <a:buClr>
                <a:schemeClr val="tx1"/>
              </a:buClr>
              <a:buSzPct val="120000"/>
              <a:buNone/>
            </a:pPr>
            <a:r>
              <a:rPr lang="en-US" sz="1800" dirty="0">
                <a:ea typeface="ＭＳ Ｐゴシック" charset="0"/>
              </a:rPr>
              <a:t>		// T</a:t>
            </a:r>
            <a:r>
              <a:rPr lang="en-US" sz="1800" i="1" dirty="0">
                <a:ea typeface="ＭＳ Ｐゴシック" charset="0"/>
              </a:rPr>
              <a:t>i</a:t>
            </a:r>
            <a:r>
              <a:rPr lang="en-US" sz="1800" dirty="0">
                <a:ea typeface="ＭＳ Ｐゴシック" charset="0"/>
              </a:rPr>
              <a:t> is my pending request’s (</a:t>
            </a:r>
            <a:r>
              <a:rPr lang="en-US" sz="1800" i="1" dirty="0">
                <a:ea typeface="ＭＳ Ｐゴシック" charset="0"/>
              </a:rPr>
              <a:t>not my current</a:t>
            </a:r>
            <a:r>
              <a:rPr lang="en-US" sz="1800" dirty="0">
                <a:ea typeface="ＭＳ Ｐゴシック" charset="0"/>
              </a:rPr>
              <a:t>) timestamp</a:t>
            </a:r>
          </a:p>
          <a:p>
            <a:pPr lvl="1">
              <a:lnSpc>
                <a:spcPct val="110000"/>
              </a:lnSpc>
              <a:buClr>
                <a:schemeClr val="bg2"/>
              </a:buClr>
              <a:buSzPct val="120000"/>
              <a:buFont typeface="Wingdings" charset="0"/>
              <a:buNone/>
            </a:pPr>
            <a:r>
              <a:rPr lang="en-US" sz="1800" dirty="0">
                <a:solidFill>
                  <a:srgbClr val="000000"/>
                </a:solidFill>
                <a:ea typeface="ＭＳ Ｐゴシック" charset="0"/>
              </a:rPr>
              <a:t>     		</a:t>
            </a:r>
            <a:r>
              <a:rPr lang="en-US" sz="1800" dirty="0">
                <a:ea typeface="ＭＳ Ｐゴシック" charset="0"/>
              </a:rPr>
              <a:t>add request to local queue (of waiting requests)</a:t>
            </a:r>
          </a:p>
          <a:p>
            <a:pPr marL="649463" lvl="1" indent="0">
              <a:lnSpc>
                <a:spcPct val="110000"/>
              </a:lnSpc>
              <a:buClr>
                <a:schemeClr val="tx1"/>
              </a:buClr>
              <a:buSzPct val="120000"/>
              <a:buNone/>
            </a:pPr>
            <a:r>
              <a:rPr lang="en-US" sz="1800" dirty="0">
                <a:solidFill>
                  <a:srgbClr val="000000"/>
                </a:solidFill>
                <a:ea typeface="ＭＳ Ｐゴシック" charset="0"/>
              </a:rPr>
              <a:t>       </a:t>
            </a:r>
            <a:r>
              <a:rPr lang="en-US" sz="1800" b="1" dirty="0">
                <a:solidFill>
                  <a:srgbClr val="000000"/>
                </a:solidFill>
                <a:ea typeface="ＭＳ Ｐゴシック" charset="0"/>
              </a:rPr>
              <a:t>else </a:t>
            </a:r>
            <a:r>
              <a:rPr lang="en-US" sz="1800" dirty="0">
                <a:solidFill>
                  <a:srgbClr val="000000"/>
                </a:solidFill>
                <a:ea typeface="ＭＳ Ｐゴシック" charset="0"/>
              </a:rPr>
              <a:t>send</a:t>
            </a:r>
            <a:r>
              <a:rPr lang="en-US" sz="1800" dirty="0">
                <a:ea typeface="ＭＳ Ｐゴシック" charset="0"/>
              </a:rPr>
              <a:t> </a:t>
            </a:r>
            <a:r>
              <a:rPr lang="ja-JP" altLang="en-US" sz="1800" dirty="0">
                <a:solidFill>
                  <a:schemeClr val="hlink"/>
                </a:solidFill>
                <a:ea typeface="ＭＳ Ｐゴシック" charset="0"/>
              </a:rPr>
              <a:t>“</a:t>
            </a:r>
            <a:r>
              <a:rPr lang="en-US" altLang="ja-JP" sz="1800" dirty="0">
                <a:solidFill>
                  <a:schemeClr val="hlink"/>
                </a:solidFill>
                <a:ea typeface="ＭＳ Ｐゴシック" charset="0"/>
              </a:rPr>
              <a:t>Reply</a:t>
            </a:r>
            <a:r>
              <a:rPr lang="ja-JP" altLang="en-US" sz="1800" dirty="0">
                <a:solidFill>
                  <a:schemeClr val="hlink"/>
                </a:solidFill>
                <a:ea typeface="ＭＳ Ｐゴシック" charset="0"/>
              </a:rPr>
              <a:t>”</a:t>
            </a:r>
            <a:r>
              <a:rPr lang="en-US" altLang="ja-JP" sz="1800" dirty="0">
                <a:ea typeface="ＭＳ Ｐゴシック" charset="0"/>
              </a:rPr>
              <a:t> to </a:t>
            </a:r>
            <a:r>
              <a:rPr lang="en-US" altLang="ja-JP" sz="1800" dirty="0" err="1">
                <a:ea typeface="ＭＳ Ｐゴシック" charset="0"/>
              </a:rPr>
              <a:t>P</a:t>
            </a:r>
            <a:r>
              <a:rPr lang="en-US" altLang="ja-JP" sz="1800" i="1" dirty="0" err="1">
                <a:ea typeface="ＭＳ Ｐゴシック" charset="0"/>
              </a:rPr>
              <a:t>j</a:t>
            </a:r>
            <a:endParaRPr lang="en-US" sz="1800" u="sng" dirty="0">
              <a:solidFill>
                <a:schemeClr val="hlink"/>
              </a:solidFill>
              <a:ea typeface="ＭＳ Ｐゴシック" charset="0"/>
            </a:endParaRPr>
          </a:p>
          <a:p>
            <a:pPr>
              <a:lnSpc>
                <a:spcPct val="110000"/>
              </a:lnSpc>
              <a:buClr>
                <a:schemeClr val="tx1"/>
              </a:buClr>
              <a:buSzPct val="120000"/>
            </a:pPr>
            <a:r>
              <a:rPr lang="en-US" sz="2400" dirty="0">
                <a:solidFill>
                  <a:srgbClr val="000000"/>
                </a:solidFill>
                <a:ea typeface="ＭＳ Ｐゴシック" charset="0"/>
              </a:rPr>
              <a:t>exit( ) at process P</a:t>
            </a:r>
            <a:r>
              <a:rPr lang="en-US" sz="2400" i="1" dirty="0">
                <a:solidFill>
                  <a:srgbClr val="000000"/>
                </a:solidFill>
                <a:ea typeface="ＭＳ Ｐゴシック" charset="0"/>
              </a:rPr>
              <a:t>i</a:t>
            </a:r>
            <a:endParaRPr lang="en-US" sz="2800" dirty="0">
              <a:solidFill>
                <a:srgbClr val="000000"/>
              </a:solidFill>
              <a:ea typeface="ＭＳ Ｐゴシック" charset="0"/>
            </a:endParaRPr>
          </a:p>
          <a:p>
            <a:pPr lvl="1">
              <a:lnSpc>
                <a:spcPct val="110000"/>
              </a:lnSpc>
              <a:buClr>
                <a:schemeClr val="tx1"/>
              </a:buClr>
              <a:buSzPct val="120000"/>
            </a:pPr>
            <a:r>
              <a:rPr lang="en-US" sz="2400" dirty="0">
                <a:ea typeface="ＭＳ Ｐゴシック" charset="0"/>
              </a:rPr>
              <a:t> </a:t>
            </a:r>
            <a:r>
              <a:rPr lang="en-US" sz="1800" dirty="0">
                <a:ea typeface="ＭＳ Ｐゴシック" charset="0"/>
              </a:rPr>
              <a:t>state = </a:t>
            </a:r>
            <a:r>
              <a:rPr lang="en-US" sz="1800" u="sng" dirty="0">
                <a:solidFill>
                  <a:srgbClr val="953735"/>
                </a:solidFill>
                <a:ea typeface="ＭＳ Ｐゴシック" charset="0"/>
              </a:rPr>
              <a:t>Released</a:t>
            </a:r>
            <a:r>
              <a:rPr lang="en-US" sz="1800" dirty="0">
                <a:solidFill>
                  <a:srgbClr val="953735"/>
                </a:solidFill>
                <a:ea typeface="ＭＳ Ｐゴシック" charset="0"/>
              </a:rPr>
              <a:t> </a:t>
            </a:r>
            <a:r>
              <a:rPr lang="en-US" sz="1800" dirty="0">
                <a:ea typeface="ＭＳ Ｐゴシック" charset="0"/>
              </a:rPr>
              <a:t>and send </a:t>
            </a:r>
            <a:r>
              <a:rPr lang="ja-JP" altLang="en-US" sz="1800">
                <a:solidFill>
                  <a:schemeClr val="hlink"/>
                </a:solidFill>
                <a:ea typeface="ＭＳ Ｐゴシック" charset="0"/>
              </a:rPr>
              <a:t>“</a:t>
            </a:r>
            <a:r>
              <a:rPr lang="en-US" altLang="ja-JP" sz="1800" dirty="0">
                <a:solidFill>
                  <a:schemeClr val="hlink"/>
                </a:solidFill>
                <a:ea typeface="ＭＳ Ｐゴシック" charset="0"/>
              </a:rPr>
              <a:t>Reply</a:t>
            </a:r>
            <a:r>
              <a:rPr lang="ja-JP" altLang="en-US" sz="1800" dirty="0">
                <a:solidFill>
                  <a:schemeClr val="hlink"/>
                </a:solidFill>
                <a:ea typeface="ＭＳ Ｐゴシック" charset="0"/>
              </a:rPr>
              <a:t>”</a:t>
            </a:r>
            <a:r>
              <a:rPr lang="en-US" altLang="ja-JP" sz="1800" dirty="0">
                <a:ea typeface="ＭＳ Ｐゴシック" charset="0"/>
              </a:rPr>
              <a:t> to </a:t>
            </a:r>
            <a:r>
              <a:rPr lang="en-US" altLang="ja-JP" sz="1800" i="1" u="sng" dirty="0">
                <a:solidFill>
                  <a:srgbClr val="008000"/>
                </a:solidFill>
                <a:ea typeface="ＭＳ Ｐゴシック" charset="0"/>
              </a:rPr>
              <a:t>all</a:t>
            </a:r>
            <a:r>
              <a:rPr lang="en-US" altLang="ja-JP" sz="1800" dirty="0">
                <a:ea typeface="ＭＳ Ｐゴシック" charset="0"/>
              </a:rPr>
              <a:t> queued requests // er, not really a queue! </a:t>
            </a:r>
            <a:r>
              <a:rPr lang="en-US" altLang="ja-JP" sz="1800" dirty="0">
                <a:ea typeface="ＭＳ Ｐゴシック" charset="0"/>
                <a:sym typeface="Wingdings" pitchFamily="2" charset="2"/>
              </a:rPr>
              <a:t> </a:t>
            </a:r>
            <a:endParaRPr lang="en-US" sz="2800" dirty="0">
              <a:ea typeface="ＭＳ Ｐゴシック" charset="0"/>
            </a:endParaRPr>
          </a:p>
          <a:p>
            <a:pPr>
              <a:lnSpc>
                <a:spcPct val="110000"/>
              </a:lnSpc>
            </a:pPr>
            <a:endParaRPr lang="en-US" sz="2800"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30</a:t>
            </a:fld>
            <a:endParaRPr lang="en-US" sz="1400"/>
          </a:p>
        </p:txBody>
      </p:sp>
    </p:spTree>
    <p:extLst>
      <p:ext uri="{BB962C8B-B14F-4D97-AF65-F5344CB8AC3E}">
        <p14:creationId xmlns:p14="http://schemas.microsoft.com/office/powerpoint/2010/main" val="2762079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30" name="Group 29"/>
          <p:cNvGrpSpPr/>
          <p:nvPr/>
        </p:nvGrpSpPr>
        <p:grpSpPr>
          <a:xfrm>
            <a:off x="1081883" y="2209801"/>
            <a:ext cx="9639959" cy="4495799"/>
            <a:chOff x="1081881" y="2209800"/>
            <a:chExt cx="7874894" cy="4043065"/>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1"/>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4" name="Straight Connector 13"/>
            <p:cNvCxnSpPr>
              <a:stCxn id="6" idx="1"/>
            </p:cNvCxnSpPr>
            <p:nvPr/>
          </p:nvCxnSpPr>
          <p:spPr bwMode="auto">
            <a:xfrm flipH="1" flipV="1">
              <a:off x="2910681" y="2743202"/>
              <a:ext cx="2895600" cy="1450031"/>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6" idx="1"/>
            </p:cNvCxnSpPr>
            <p:nvPr/>
          </p:nvCxnSpPr>
          <p:spPr bwMode="auto">
            <a:xfrm flipH="1" flipV="1">
              <a:off x="5501481" y="2667001"/>
              <a:ext cx="304800" cy="1526232"/>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6" idx="1"/>
              <a:endCxn id="9" idx="3"/>
            </p:cNvCxnSpPr>
            <p:nvPr/>
          </p:nvCxnSpPr>
          <p:spPr bwMode="auto">
            <a:xfrm flipH="1" flipV="1">
              <a:off x="1659984" y="3964633"/>
              <a:ext cx="4146297" cy="2286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6" idx="1"/>
              <a:endCxn id="7" idx="0"/>
            </p:cNvCxnSpPr>
            <p:nvPr/>
          </p:nvCxnSpPr>
          <p:spPr bwMode="auto">
            <a:xfrm flipH="1">
              <a:off x="5561933" y="4193233"/>
              <a:ext cx="244348" cy="1597967"/>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6" idx="1"/>
              <a:endCxn id="5" idx="0"/>
            </p:cNvCxnSpPr>
            <p:nvPr/>
          </p:nvCxnSpPr>
          <p:spPr bwMode="auto">
            <a:xfrm flipH="1">
              <a:off x="2599518" y="4193233"/>
              <a:ext cx="3206763" cy="1369367"/>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9" name="Text Box 4"/>
            <p:cNvSpPr txBox="1">
              <a:spLocks noChangeArrowheads="1"/>
            </p:cNvSpPr>
            <p:nvPr/>
          </p:nvSpPr>
          <p:spPr bwMode="auto">
            <a:xfrm>
              <a:off x="6749019" y="3663435"/>
              <a:ext cx="2207756" cy="10794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N32 state: </a:t>
              </a:r>
              <a:r>
                <a:rPr lang="en-US" dirty="0">
                  <a:solidFill>
                    <a:srgbClr val="0000FF"/>
                  </a:solidFill>
                  <a:latin typeface="Times New Roman"/>
                  <a:cs typeface="Times New Roman"/>
                </a:rPr>
                <a:t>Wanted</a:t>
              </a:r>
              <a:endParaRPr lang="en-US" dirty="0">
                <a:latin typeface="Times New Roman"/>
                <a:cs typeface="Times New Roman"/>
              </a:endParaRPr>
            </a:p>
            <a:p>
              <a:pPr algn="ctr"/>
              <a:r>
                <a:rPr lang="en-US" dirty="0">
                  <a:latin typeface="Times New Roman"/>
                  <a:cs typeface="Times New Roman"/>
                </a:rPr>
                <a:t>Request message</a:t>
              </a:r>
            </a:p>
            <a:p>
              <a:pPr algn="ctr"/>
              <a:r>
                <a:rPr lang="en-US" dirty="0">
                  <a:latin typeface="Times New Roman"/>
                  <a:cs typeface="Times New Roman"/>
                </a:rPr>
                <a:t>&lt;T, P</a:t>
              </a:r>
              <a:r>
                <a:rPr lang="en-US" i="1" dirty="0">
                  <a:latin typeface="Times New Roman"/>
                  <a:cs typeface="Times New Roman"/>
                </a:rPr>
                <a:t>i</a:t>
              </a:r>
              <a:r>
                <a:rPr lang="en-US" dirty="0">
                  <a:latin typeface="Times New Roman"/>
                  <a:cs typeface="Times New Roman"/>
                </a:rPr>
                <a:t>&gt; = &lt;102, 32&gt;</a:t>
              </a:r>
            </a:p>
          </p:txBody>
        </p:sp>
      </p:grpSp>
      <p:sp>
        <p:nvSpPr>
          <p:cNvPr id="16"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18"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31</a:t>
            </a:fld>
            <a:endParaRPr lang="en-US" sz="1400"/>
          </a:p>
        </p:txBody>
      </p:sp>
    </p:spTree>
    <p:extLst>
      <p:ext uri="{BB962C8B-B14F-4D97-AF65-F5344CB8AC3E}">
        <p14:creationId xmlns:p14="http://schemas.microsoft.com/office/powerpoint/2010/main" val="254832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25" name="Group 24"/>
          <p:cNvGrpSpPr/>
          <p:nvPr/>
        </p:nvGrpSpPr>
        <p:grpSpPr>
          <a:xfrm>
            <a:off x="1081881" y="2209801"/>
            <a:ext cx="7449426" cy="4043065"/>
            <a:chOff x="1081881" y="2209800"/>
            <a:chExt cx="7449426" cy="4043065"/>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1"/>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4" name="Straight Connector 13"/>
            <p:cNvCxnSpPr>
              <a:stCxn id="8" idx="2"/>
            </p:cNvCxnSpPr>
            <p:nvPr/>
          </p:nvCxnSpPr>
          <p:spPr bwMode="auto">
            <a:xfrm>
              <a:off x="2599518" y="2747666"/>
              <a:ext cx="3206763" cy="12147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0" idx="2"/>
            </p:cNvCxnSpPr>
            <p:nvPr/>
          </p:nvCxnSpPr>
          <p:spPr bwMode="auto">
            <a:xfrm>
              <a:off x="5714333" y="2671465"/>
              <a:ext cx="244348" cy="1290936"/>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9" idx="3"/>
              <a:endCxn id="6" idx="1"/>
            </p:cNvCxnSpPr>
            <p:nvPr/>
          </p:nvCxnSpPr>
          <p:spPr bwMode="auto">
            <a:xfrm>
              <a:off x="1659984" y="3964633"/>
              <a:ext cx="4146297" cy="228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bwMode="auto">
            <a:xfrm flipV="1">
              <a:off x="5806281" y="4419600"/>
              <a:ext cx="152400" cy="1371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bwMode="auto">
            <a:xfrm flipV="1">
              <a:off x="2986881" y="4343400"/>
              <a:ext cx="2819400" cy="1371601"/>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9" name="Text Box 4"/>
            <p:cNvSpPr txBox="1">
              <a:spLocks noChangeArrowheads="1"/>
            </p:cNvSpPr>
            <p:nvPr/>
          </p:nvSpPr>
          <p:spPr bwMode="auto">
            <a:xfrm>
              <a:off x="5882481" y="31242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27" name="Text Box 4"/>
            <p:cNvSpPr txBox="1">
              <a:spLocks noChangeArrowheads="1"/>
            </p:cNvSpPr>
            <p:nvPr/>
          </p:nvSpPr>
          <p:spPr bwMode="auto">
            <a:xfrm>
              <a:off x="6339681" y="4419600"/>
              <a:ext cx="219162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p:txBody>
        </p:sp>
      </p:grpSp>
      <p:sp>
        <p:nvSpPr>
          <p:cNvPr id="18"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9920564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44" name="Group 43"/>
          <p:cNvGrpSpPr/>
          <p:nvPr/>
        </p:nvGrpSpPr>
        <p:grpSpPr>
          <a:xfrm>
            <a:off x="777081" y="2133602"/>
            <a:ext cx="7754226" cy="4717196"/>
            <a:chOff x="777081" y="2133600"/>
            <a:chExt cx="7754226" cy="4717197"/>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799"/>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4" name="Straight Connector 13"/>
            <p:cNvCxnSpPr>
              <a:stCxn id="8" idx="2"/>
            </p:cNvCxnSpPr>
            <p:nvPr/>
          </p:nvCxnSpPr>
          <p:spPr bwMode="auto">
            <a:xfrm>
              <a:off x="2599518" y="2747665"/>
              <a:ext cx="2444763" cy="9861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8" idx="2"/>
            </p:cNvCxnSpPr>
            <p:nvPr/>
          </p:nvCxnSpPr>
          <p:spPr bwMode="auto">
            <a:xfrm flipV="1">
              <a:off x="2599518" y="2438401"/>
              <a:ext cx="2063763" cy="309264"/>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a:stCxn id="8" idx="2"/>
            </p:cNvCxnSpPr>
            <p:nvPr/>
          </p:nvCxnSpPr>
          <p:spPr bwMode="auto">
            <a:xfrm flipH="1">
              <a:off x="1691482" y="2747665"/>
              <a:ext cx="908036" cy="6813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8" idx="2"/>
            </p:cNvCxnSpPr>
            <p:nvPr/>
          </p:nvCxnSpPr>
          <p:spPr bwMode="auto">
            <a:xfrm>
              <a:off x="2599518" y="2747665"/>
              <a:ext cx="1758963" cy="1976735"/>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8" idx="2"/>
            </p:cNvCxnSpPr>
            <p:nvPr/>
          </p:nvCxnSpPr>
          <p:spPr bwMode="auto">
            <a:xfrm>
              <a:off x="2599518" y="2747665"/>
              <a:ext cx="6363" cy="19005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19162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p:txBody>
        </p:sp>
        <p:sp>
          <p:nvSpPr>
            <p:cNvPr id="16" name="Text Box 4"/>
            <p:cNvSpPr txBox="1">
              <a:spLocks noChangeArrowheads="1"/>
            </p:cNvSpPr>
            <p:nvPr/>
          </p:nvSpPr>
          <p:spPr bwMode="auto">
            <a:xfrm>
              <a:off x="777081" y="21336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p:txBody>
        </p:sp>
        <p:sp>
          <p:nvSpPr>
            <p:cNvPr id="18" name="Text Box 4"/>
            <p:cNvSpPr txBox="1">
              <a:spLocks noChangeArrowheads="1"/>
            </p:cNvSpPr>
            <p:nvPr/>
          </p:nvSpPr>
          <p:spPr bwMode="auto">
            <a:xfrm>
              <a:off x="929481" y="60198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Wanted</a:t>
              </a:r>
            </a:p>
          </p:txBody>
        </p:sp>
        <p:cxnSp>
          <p:nvCxnSpPr>
            <p:cNvPr id="30" name="Straight Connector 29"/>
            <p:cNvCxnSpPr/>
            <p:nvPr/>
          </p:nvCxnSpPr>
          <p:spPr bwMode="auto">
            <a:xfrm flipV="1">
              <a:off x="2986881" y="4953000"/>
              <a:ext cx="2133600" cy="9144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bwMode="auto">
            <a:xfrm flipH="1" flipV="1">
              <a:off x="1920081" y="4572000"/>
              <a:ext cx="1066800" cy="12954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bwMode="auto">
            <a:xfrm flipH="1" flipV="1">
              <a:off x="2986881" y="4724400"/>
              <a:ext cx="1" cy="11430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bwMode="auto">
            <a:xfrm>
              <a:off x="2986881" y="5867400"/>
              <a:ext cx="1600200" cy="2286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bwMode="auto">
            <a:xfrm flipV="1">
              <a:off x="2986881" y="4876800"/>
              <a:ext cx="685800" cy="9906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2"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43"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grpSp>
      <p:sp>
        <p:nvSpPr>
          <p:cNvPr id="25"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689823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43" name="Group 42"/>
          <p:cNvGrpSpPr/>
          <p:nvPr/>
        </p:nvGrpSpPr>
        <p:grpSpPr>
          <a:xfrm>
            <a:off x="777081" y="2133602"/>
            <a:ext cx="7754226" cy="4717196"/>
            <a:chOff x="777081" y="2133600"/>
            <a:chExt cx="7754226" cy="4717197"/>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799"/>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4" name="Straight Connector 13"/>
            <p:cNvCxnSpPr>
              <a:stCxn id="8" idx="2"/>
            </p:cNvCxnSpPr>
            <p:nvPr/>
          </p:nvCxnSpPr>
          <p:spPr bwMode="auto">
            <a:xfrm>
              <a:off x="2599518" y="2747665"/>
              <a:ext cx="2444763" cy="9861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0" idx="1"/>
              <a:endCxn id="8" idx="3"/>
            </p:cNvCxnSpPr>
            <p:nvPr/>
          </p:nvCxnSpPr>
          <p:spPr bwMode="auto">
            <a:xfrm flipH="1">
              <a:off x="2974155" y="2440632"/>
              <a:ext cx="2451126" cy="76201"/>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bwMode="auto">
            <a:xfrm flipV="1">
              <a:off x="1380319" y="2743200"/>
              <a:ext cx="996962" cy="990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8" idx="2"/>
            </p:cNvCxnSpPr>
            <p:nvPr/>
          </p:nvCxnSpPr>
          <p:spPr bwMode="auto">
            <a:xfrm flipH="1" flipV="1">
              <a:off x="2599518" y="2747665"/>
              <a:ext cx="2673364" cy="3043537"/>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8" idx="2"/>
            </p:cNvCxnSpPr>
            <p:nvPr/>
          </p:nvCxnSpPr>
          <p:spPr bwMode="auto">
            <a:xfrm>
              <a:off x="2599518" y="2747665"/>
              <a:ext cx="6363" cy="19005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191626"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p:txBody>
        </p:sp>
        <p:sp>
          <p:nvSpPr>
            <p:cNvPr id="16" name="Text Box 4"/>
            <p:cNvSpPr txBox="1">
              <a:spLocks noChangeArrowheads="1"/>
            </p:cNvSpPr>
            <p:nvPr/>
          </p:nvSpPr>
          <p:spPr bwMode="auto">
            <a:xfrm>
              <a:off x="777081" y="21336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p:txBody>
        </p:sp>
        <p:sp>
          <p:nvSpPr>
            <p:cNvPr id="18" name="Text Box 4"/>
            <p:cNvSpPr txBox="1">
              <a:spLocks noChangeArrowheads="1"/>
            </p:cNvSpPr>
            <p:nvPr/>
          </p:nvSpPr>
          <p:spPr bwMode="auto">
            <a:xfrm>
              <a:off x="929481" y="60198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Wanted</a:t>
              </a:r>
            </a:p>
          </p:txBody>
        </p:sp>
        <p:cxnSp>
          <p:nvCxnSpPr>
            <p:cNvPr id="30" name="Straight Connector 29"/>
            <p:cNvCxnSpPr/>
            <p:nvPr/>
          </p:nvCxnSpPr>
          <p:spPr bwMode="auto">
            <a:xfrm flipV="1">
              <a:off x="2986881" y="4953000"/>
              <a:ext cx="2133600" cy="9144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9" idx="2"/>
            </p:cNvCxnSpPr>
            <p:nvPr/>
          </p:nvCxnSpPr>
          <p:spPr bwMode="auto">
            <a:xfrm>
              <a:off x="1370933" y="4195465"/>
              <a:ext cx="1082548" cy="1290935"/>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bwMode="auto">
            <a:xfrm flipH="1" flipV="1">
              <a:off x="2986881" y="4724400"/>
              <a:ext cx="1" cy="11430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7" idx="1"/>
            </p:cNvCxnSpPr>
            <p:nvPr/>
          </p:nvCxnSpPr>
          <p:spPr bwMode="auto">
            <a:xfrm flipH="1" flipV="1">
              <a:off x="2986881" y="5943600"/>
              <a:ext cx="2286000" cy="784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5" idx="0"/>
            </p:cNvCxnSpPr>
            <p:nvPr/>
          </p:nvCxnSpPr>
          <p:spPr bwMode="auto">
            <a:xfrm flipH="1">
              <a:off x="2599518" y="2590800"/>
              <a:ext cx="2825764" cy="29718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0" name="Text Box 4"/>
            <p:cNvSpPr txBox="1">
              <a:spLocks noChangeArrowheads="1"/>
            </p:cNvSpPr>
            <p:nvPr/>
          </p:nvSpPr>
          <p:spPr bwMode="auto">
            <a:xfrm>
              <a:off x="5120481" y="28956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41"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42"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grpSp>
      <p:sp>
        <p:nvSpPr>
          <p:cNvPr id="28"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20478084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11" name="Group 10"/>
          <p:cNvGrpSpPr/>
          <p:nvPr/>
        </p:nvGrpSpPr>
        <p:grpSpPr>
          <a:xfrm>
            <a:off x="777083" y="2133602"/>
            <a:ext cx="8440311" cy="4717196"/>
            <a:chOff x="777081" y="2133600"/>
            <a:chExt cx="8440311" cy="4717197"/>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799"/>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4" name="Straight Connector 13"/>
            <p:cNvCxnSpPr>
              <a:stCxn id="8" idx="2"/>
            </p:cNvCxnSpPr>
            <p:nvPr/>
          </p:nvCxnSpPr>
          <p:spPr bwMode="auto">
            <a:xfrm>
              <a:off x="2599518" y="2747665"/>
              <a:ext cx="3206763" cy="12909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0" idx="1"/>
              <a:endCxn id="8" idx="3"/>
            </p:cNvCxnSpPr>
            <p:nvPr/>
          </p:nvCxnSpPr>
          <p:spPr bwMode="auto">
            <a:xfrm flipH="1">
              <a:off x="2974155" y="2440632"/>
              <a:ext cx="2451126" cy="76201"/>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bwMode="auto">
            <a:xfrm flipV="1">
              <a:off x="1380319" y="2743200"/>
              <a:ext cx="996962" cy="990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8" idx="2"/>
            </p:cNvCxnSpPr>
            <p:nvPr/>
          </p:nvCxnSpPr>
          <p:spPr bwMode="auto">
            <a:xfrm flipH="1" flipV="1">
              <a:off x="2599518" y="2747665"/>
              <a:ext cx="2673364" cy="3043537"/>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8" idx="2"/>
            </p:cNvCxnSpPr>
            <p:nvPr/>
          </p:nvCxnSpPr>
          <p:spPr bwMode="auto">
            <a:xfrm>
              <a:off x="2599518" y="2747665"/>
              <a:ext cx="6363" cy="1900536"/>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87771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a:p>
              <a:r>
                <a:rPr lang="en-US" dirty="0">
                  <a:latin typeface="Times New Roman"/>
                  <a:cs typeface="Times New Roman"/>
                </a:rPr>
                <a:t>Queue requests:</a:t>
              </a:r>
            </a:p>
            <a:p>
              <a:r>
                <a:rPr lang="en-US" dirty="0">
                  <a:latin typeface="Times New Roman"/>
                  <a:cs typeface="Times New Roman"/>
                </a:rPr>
                <a:t>&lt;115, 12&gt;, &lt;110, 80&gt;</a:t>
              </a:r>
            </a:p>
            <a:p>
              <a:endParaRPr lang="en-US" dirty="0">
                <a:latin typeface="Times New Roman"/>
                <a:cs typeface="Times New Roman"/>
              </a:endParaRPr>
            </a:p>
          </p:txBody>
        </p:sp>
        <p:sp>
          <p:nvSpPr>
            <p:cNvPr id="16" name="Text Box 4"/>
            <p:cNvSpPr txBox="1">
              <a:spLocks noChangeArrowheads="1"/>
            </p:cNvSpPr>
            <p:nvPr/>
          </p:nvSpPr>
          <p:spPr bwMode="auto">
            <a:xfrm>
              <a:off x="777081" y="21336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p:txBody>
        </p:sp>
        <p:sp>
          <p:nvSpPr>
            <p:cNvPr id="18" name="Text Box 4"/>
            <p:cNvSpPr txBox="1">
              <a:spLocks noChangeArrowheads="1"/>
            </p:cNvSpPr>
            <p:nvPr/>
          </p:nvSpPr>
          <p:spPr bwMode="auto">
            <a:xfrm>
              <a:off x="929481" y="6019800"/>
              <a:ext cx="145399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Wanted</a:t>
              </a:r>
            </a:p>
          </p:txBody>
        </p:sp>
        <p:cxnSp>
          <p:nvCxnSpPr>
            <p:cNvPr id="30" name="Straight Connector 29"/>
            <p:cNvCxnSpPr/>
            <p:nvPr/>
          </p:nvCxnSpPr>
          <p:spPr bwMode="auto">
            <a:xfrm flipV="1">
              <a:off x="2986881" y="4343400"/>
              <a:ext cx="2819400" cy="15240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9" idx="2"/>
            </p:cNvCxnSpPr>
            <p:nvPr/>
          </p:nvCxnSpPr>
          <p:spPr bwMode="auto">
            <a:xfrm>
              <a:off x="1370933" y="4195465"/>
              <a:ext cx="1082548" cy="1290935"/>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bwMode="auto">
            <a:xfrm flipH="1" flipV="1">
              <a:off x="2986881" y="4724400"/>
              <a:ext cx="1" cy="11430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7" idx="1"/>
            </p:cNvCxnSpPr>
            <p:nvPr/>
          </p:nvCxnSpPr>
          <p:spPr bwMode="auto">
            <a:xfrm flipH="1" flipV="1">
              <a:off x="2986881" y="5943600"/>
              <a:ext cx="2286000" cy="784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5" idx="0"/>
            </p:cNvCxnSpPr>
            <p:nvPr/>
          </p:nvCxnSpPr>
          <p:spPr bwMode="auto">
            <a:xfrm flipH="1">
              <a:off x="2599518" y="2590800"/>
              <a:ext cx="2825764" cy="29718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0" name="Text Box 4"/>
            <p:cNvSpPr txBox="1">
              <a:spLocks noChangeArrowheads="1"/>
            </p:cNvSpPr>
            <p:nvPr/>
          </p:nvSpPr>
          <p:spPr bwMode="auto">
            <a:xfrm>
              <a:off x="5120481" y="28956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25"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28"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grpSp>
      <p:sp>
        <p:nvSpPr>
          <p:cNvPr id="29"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3585331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11" name="Group 10"/>
          <p:cNvGrpSpPr/>
          <p:nvPr/>
        </p:nvGrpSpPr>
        <p:grpSpPr>
          <a:xfrm>
            <a:off x="777083" y="2133600"/>
            <a:ext cx="8440311" cy="5455861"/>
            <a:chOff x="777081" y="2133600"/>
            <a:chExt cx="8440311" cy="5455860"/>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801"/>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7" name="Straight Connector 16"/>
            <p:cNvCxnSpPr>
              <a:stCxn id="10" idx="1"/>
              <a:endCxn id="8" idx="3"/>
            </p:cNvCxnSpPr>
            <p:nvPr/>
          </p:nvCxnSpPr>
          <p:spPr bwMode="auto">
            <a:xfrm flipH="1">
              <a:off x="2974155" y="2440634"/>
              <a:ext cx="2451126" cy="76199"/>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bwMode="auto">
            <a:xfrm flipV="1">
              <a:off x="1380319" y="2743200"/>
              <a:ext cx="996962" cy="990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8" idx="2"/>
            </p:cNvCxnSpPr>
            <p:nvPr/>
          </p:nvCxnSpPr>
          <p:spPr bwMode="auto">
            <a:xfrm flipH="1" flipV="1">
              <a:off x="2599518" y="2747665"/>
              <a:ext cx="2673364" cy="3043537"/>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8" idx="2"/>
              <a:endCxn id="5" idx="0"/>
            </p:cNvCxnSpPr>
            <p:nvPr/>
          </p:nvCxnSpPr>
          <p:spPr bwMode="auto">
            <a:xfrm>
              <a:off x="2599518" y="2747665"/>
              <a:ext cx="0" cy="2814935"/>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87771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a:p>
              <a:r>
                <a:rPr lang="en-US" dirty="0">
                  <a:latin typeface="Times New Roman"/>
                  <a:cs typeface="Times New Roman"/>
                </a:rPr>
                <a:t>Queue requests:</a:t>
              </a:r>
            </a:p>
            <a:p>
              <a:r>
                <a:rPr lang="en-US" dirty="0">
                  <a:latin typeface="Times New Roman"/>
                  <a:cs typeface="Times New Roman"/>
                </a:rPr>
                <a:t>&lt;115, 12&gt;, &lt;110, 80&gt;</a:t>
              </a:r>
            </a:p>
            <a:p>
              <a:endParaRPr lang="en-US" dirty="0">
                <a:latin typeface="Times New Roman"/>
                <a:cs typeface="Times New Roman"/>
              </a:endParaRPr>
            </a:p>
          </p:txBody>
        </p:sp>
        <p:sp>
          <p:nvSpPr>
            <p:cNvPr id="16" name="Text Box 4"/>
            <p:cNvSpPr txBox="1">
              <a:spLocks noChangeArrowheads="1"/>
            </p:cNvSpPr>
            <p:nvPr/>
          </p:nvSpPr>
          <p:spPr bwMode="auto">
            <a:xfrm>
              <a:off x="777081" y="2133600"/>
              <a:ext cx="1453994"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a:p>
              <a:endParaRPr lang="en-US" dirty="0">
                <a:solidFill>
                  <a:srgbClr val="0000FF"/>
                </a:solidFill>
                <a:latin typeface="Times New Roman"/>
                <a:cs typeface="Times New Roman"/>
              </a:endParaRPr>
            </a:p>
          </p:txBody>
        </p:sp>
        <p:sp>
          <p:nvSpPr>
            <p:cNvPr id="18" name="Text Box 4"/>
            <p:cNvSpPr txBox="1">
              <a:spLocks noChangeArrowheads="1"/>
            </p:cNvSpPr>
            <p:nvPr/>
          </p:nvSpPr>
          <p:spPr bwMode="auto">
            <a:xfrm>
              <a:off x="929481" y="6019800"/>
              <a:ext cx="71628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Wanted</a:t>
              </a:r>
            </a:p>
            <a:p>
              <a:r>
                <a:rPr lang="en-US" dirty="0">
                  <a:latin typeface="Times New Roman"/>
                  <a:cs typeface="Times New Roman"/>
                </a:rPr>
                <a:t>Queue requests: &lt;115, 12&gt; (since &gt; (110, 80)) </a:t>
              </a:r>
            </a:p>
            <a:p>
              <a:endParaRPr lang="en-US" dirty="0">
                <a:solidFill>
                  <a:srgbClr val="0000FF"/>
                </a:solidFill>
                <a:latin typeface="Times New Roman"/>
                <a:cs typeface="Times New Roman"/>
              </a:endParaRPr>
            </a:p>
          </p:txBody>
        </p:sp>
        <p:cxnSp>
          <p:nvCxnSpPr>
            <p:cNvPr id="31" name="Straight Connector 30"/>
            <p:cNvCxnSpPr>
              <a:stCxn id="9" idx="2"/>
            </p:cNvCxnSpPr>
            <p:nvPr/>
          </p:nvCxnSpPr>
          <p:spPr bwMode="auto">
            <a:xfrm>
              <a:off x="1370933" y="4195465"/>
              <a:ext cx="1082548" cy="1290935"/>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7" idx="1"/>
            </p:cNvCxnSpPr>
            <p:nvPr/>
          </p:nvCxnSpPr>
          <p:spPr bwMode="auto">
            <a:xfrm flipH="1" flipV="1">
              <a:off x="2986881" y="5943600"/>
              <a:ext cx="2286000" cy="784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5" idx="0"/>
            </p:cNvCxnSpPr>
            <p:nvPr/>
          </p:nvCxnSpPr>
          <p:spPr bwMode="auto">
            <a:xfrm flipH="1">
              <a:off x="2599518" y="2590800"/>
              <a:ext cx="2825764" cy="29718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0" name="Text Box 4"/>
            <p:cNvSpPr txBox="1">
              <a:spLocks noChangeArrowheads="1"/>
            </p:cNvSpPr>
            <p:nvPr/>
          </p:nvSpPr>
          <p:spPr bwMode="auto">
            <a:xfrm>
              <a:off x="5120481" y="28956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25"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28"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cxnSp>
          <p:nvCxnSpPr>
            <p:cNvPr id="29" name="Straight Connector 28"/>
            <p:cNvCxnSpPr/>
            <p:nvPr/>
          </p:nvCxnSpPr>
          <p:spPr bwMode="auto">
            <a:xfrm flipH="1" flipV="1">
              <a:off x="2986881" y="4724400"/>
              <a:ext cx="1" cy="11430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grpSp>
      <p:sp>
        <p:nvSpPr>
          <p:cNvPr id="2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36862577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12" name="Group 11"/>
          <p:cNvGrpSpPr/>
          <p:nvPr/>
        </p:nvGrpSpPr>
        <p:grpSpPr>
          <a:xfrm>
            <a:off x="777083" y="2133600"/>
            <a:ext cx="8440311" cy="5455861"/>
            <a:chOff x="777081" y="2133600"/>
            <a:chExt cx="8440311" cy="5455860"/>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801"/>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7" name="Straight Connector 16"/>
            <p:cNvCxnSpPr>
              <a:stCxn id="10" idx="1"/>
              <a:endCxn id="8" idx="3"/>
            </p:cNvCxnSpPr>
            <p:nvPr/>
          </p:nvCxnSpPr>
          <p:spPr bwMode="auto">
            <a:xfrm flipH="1">
              <a:off x="2974155" y="2440634"/>
              <a:ext cx="2451126" cy="76199"/>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bwMode="auto">
            <a:xfrm flipV="1">
              <a:off x="1380319" y="2743200"/>
              <a:ext cx="996962" cy="990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8" idx="2"/>
            </p:cNvCxnSpPr>
            <p:nvPr/>
          </p:nvCxnSpPr>
          <p:spPr bwMode="auto">
            <a:xfrm flipH="1" flipV="1">
              <a:off x="2599518" y="2747665"/>
              <a:ext cx="2673364" cy="3043537"/>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877711"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Held</a:t>
              </a:r>
              <a:r>
                <a:rPr lang="en-US" dirty="0">
                  <a:latin typeface="Times New Roman"/>
                  <a:cs typeface="Times New Roman"/>
                </a:rPr>
                <a:t>.</a:t>
              </a:r>
            </a:p>
            <a:p>
              <a:r>
                <a:rPr lang="en-US" dirty="0">
                  <a:latin typeface="Times New Roman"/>
                  <a:cs typeface="Times New Roman"/>
                </a:rPr>
                <a:t>Executing CS</a:t>
              </a:r>
            </a:p>
            <a:p>
              <a:r>
                <a:rPr lang="en-US" dirty="0">
                  <a:latin typeface="Times New Roman"/>
                  <a:cs typeface="Times New Roman"/>
                </a:rPr>
                <a:t>Queue requests:</a:t>
              </a:r>
            </a:p>
            <a:p>
              <a:r>
                <a:rPr lang="en-US" dirty="0">
                  <a:latin typeface="Times New Roman"/>
                  <a:cs typeface="Times New Roman"/>
                </a:rPr>
                <a:t>&lt;115, 12&gt;, &lt;110, 80&gt;</a:t>
              </a:r>
            </a:p>
            <a:p>
              <a:endParaRPr lang="en-US" dirty="0">
                <a:latin typeface="Times New Roman"/>
                <a:cs typeface="Times New Roman"/>
              </a:endParaRPr>
            </a:p>
          </p:txBody>
        </p:sp>
        <p:sp>
          <p:nvSpPr>
            <p:cNvPr id="16" name="Text Box 4"/>
            <p:cNvSpPr txBox="1">
              <a:spLocks noChangeArrowheads="1"/>
            </p:cNvSpPr>
            <p:nvPr/>
          </p:nvSpPr>
          <p:spPr bwMode="auto">
            <a:xfrm>
              <a:off x="777081" y="2133600"/>
              <a:ext cx="1453994" cy="1200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a:p>
              <a:endParaRPr lang="en-US" dirty="0">
                <a:solidFill>
                  <a:srgbClr val="0000FF"/>
                </a:solidFill>
                <a:latin typeface="Times New Roman"/>
                <a:cs typeface="Times New Roman"/>
              </a:endParaRPr>
            </a:p>
          </p:txBody>
        </p:sp>
        <p:sp>
          <p:nvSpPr>
            <p:cNvPr id="18" name="Text Box 4"/>
            <p:cNvSpPr txBox="1">
              <a:spLocks noChangeArrowheads="1"/>
            </p:cNvSpPr>
            <p:nvPr/>
          </p:nvSpPr>
          <p:spPr bwMode="auto">
            <a:xfrm>
              <a:off x="929481" y="6019800"/>
              <a:ext cx="44958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Wanted</a:t>
              </a:r>
            </a:p>
            <a:p>
              <a:r>
                <a:rPr lang="en-US" dirty="0">
                  <a:latin typeface="Times New Roman"/>
                  <a:cs typeface="Times New Roman"/>
                </a:rPr>
                <a:t>Queue requests: &lt;115, 12&gt;</a:t>
              </a:r>
            </a:p>
            <a:p>
              <a:endParaRPr lang="en-US" dirty="0">
                <a:solidFill>
                  <a:srgbClr val="0000FF"/>
                </a:solidFill>
                <a:latin typeface="Times New Roman"/>
                <a:cs typeface="Times New Roman"/>
              </a:endParaRPr>
            </a:p>
          </p:txBody>
        </p:sp>
        <p:cxnSp>
          <p:nvCxnSpPr>
            <p:cNvPr id="31" name="Straight Connector 30"/>
            <p:cNvCxnSpPr>
              <a:stCxn id="9" idx="2"/>
            </p:cNvCxnSpPr>
            <p:nvPr/>
          </p:nvCxnSpPr>
          <p:spPr bwMode="auto">
            <a:xfrm>
              <a:off x="1370933" y="4195465"/>
              <a:ext cx="1082548" cy="1290935"/>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7" idx="1"/>
            </p:cNvCxnSpPr>
            <p:nvPr/>
          </p:nvCxnSpPr>
          <p:spPr bwMode="auto">
            <a:xfrm flipH="1" flipV="1">
              <a:off x="2986881" y="5943600"/>
              <a:ext cx="2286000" cy="784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5" idx="0"/>
            </p:cNvCxnSpPr>
            <p:nvPr/>
          </p:nvCxnSpPr>
          <p:spPr bwMode="auto">
            <a:xfrm flipH="1">
              <a:off x="2599518" y="2590800"/>
              <a:ext cx="2825764" cy="29718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0" name="Text Box 4"/>
            <p:cNvSpPr txBox="1">
              <a:spLocks noChangeArrowheads="1"/>
            </p:cNvSpPr>
            <p:nvPr/>
          </p:nvSpPr>
          <p:spPr bwMode="auto">
            <a:xfrm>
              <a:off x="1996281" y="33528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25"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28"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cxnSp>
          <p:nvCxnSpPr>
            <p:cNvPr id="29" name="Straight Connector 28"/>
            <p:cNvCxnSpPr/>
            <p:nvPr/>
          </p:nvCxnSpPr>
          <p:spPr bwMode="auto">
            <a:xfrm flipH="1" flipV="1">
              <a:off x="2986881" y="2743200"/>
              <a:ext cx="2" cy="3124200"/>
            </a:xfrm>
            <a:prstGeom prst="line">
              <a:avLst/>
            </a:prstGeom>
            <a:ln>
              <a:solidFill>
                <a:schemeClr val="tx1"/>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bwMode="auto">
            <a:xfrm>
              <a:off x="2453481" y="2743200"/>
              <a:ext cx="0" cy="28194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grpSp>
      <p:sp>
        <p:nvSpPr>
          <p:cNvPr id="2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11558730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a:t>
            </a:r>
            <a:r>
              <a:rPr lang="en-US" dirty="0" err="1"/>
              <a:t>Ricart-Agrawala</a:t>
            </a:r>
            <a:r>
              <a:rPr lang="en-US" dirty="0"/>
              <a:t> Algorithm</a:t>
            </a:r>
          </a:p>
        </p:txBody>
      </p:sp>
      <p:grpSp>
        <p:nvGrpSpPr>
          <p:cNvPr id="13" name="Group 12"/>
          <p:cNvGrpSpPr/>
          <p:nvPr/>
        </p:nvGrpSpPr>
        <p:grpSpPr>
          <a:xfrm>
            <a:off x="167483" y="2133600"/>
            <a:ext cx="9049911" cy="5455861"/>
            <a:chOff x="167481" y="2133600"/>
            <a:chExt cx="9049911" cy="5455860"/>
          </a:xfrm>
        </p:grpSpPr>
        <p:sp>
          <p:nvSpPr>
            <p:cNvPr id="5" name="Text Box 4"/>
            <p:cNvSpPr txBox="1">
              <a:spLocks noChangeArrowheads="1"/>
            </p:cNvSpPr>
            <p:nvPr/>
          </p:nvSpPr>
          <p:spPr bwMode="auto">
            <a:xfrm>
              <a:off x="2224881" y="55626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N80</a:t>
              </a:r>
            </a:p>
          </p:txBody>
        </p:sp>
        <p:sp>
          <p:nvSpPr>
            <p:cNvPr id="6" name="Text Box 8"/>
            <p:cNvSpPr txBox="1">
              <a:spLocks noChangeArrowheads="1"/>
            </p:cNvSpPr>
            <p:nvPr/>
          </p:nvSpPr>
          <p:spPr bwMode="auto">
            <a:xfrm>
              <a:off x="5806281" y="3962400"/>
              <a:ext cx="749274"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N32</a:t>
              </a:r>
            </a:p>
          </p:txBody>
        </p:sp>
        <p:sp>
          <p:nvSpPr>
            <p:cNvPr id="7" name="Text Box 9"/>
            <p:cNvSpPr txBox="1">
              <a:spLocks noChangeArrowheads="1"/>
            </p:cNvSpPr>
            <p:nvPr/>
          </p:nvSpPr>
          <p:spPr bwMode="auto">
            <a:xfrm>
              <a:off x="5272881" y="5791200"/>
              <a:ext cx="578103"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N5</a:t>
              </a:r>
            </a:p>
          </p:txBody>
        </p:sp>
        <p:sp>
          <p:nvSpPr>
            <p:cNvPr id="8" name="Text Box 22"/>
            <p:cNvSpPr txBox="1">
              <a:spLocks noChangeArrowheads="1"/>
            </p:cNvSpPr>
            <p:nvPr/>
          </p:nvSpPr>
          <p:spPr bwMode="auto">
            <a:xfrm>
              <a:off x="2224881" y="2286000"/>
              <a:ext cx="749274"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N12</a:t>
              </a:r>
            </a:p>
          </p:txBody>
        </p:sp>
        <p:sp>
          <p:nvSpPr>
            <p:cNvPr id="9" name="Text Box 23"/>
            <p:cNvSpPr txBox="1">
              <a:spLocks noChangeArrowheads="1"/>
            </p:cNvSpPr>
            <p:nvPr/>
          </p:nvSpPr>
          <p:spPr bwMode="auto">
            <a:xfrm>
              <a:off x="1081881" y="3733800"/>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N6</a:t>
              </a:r>
            </a:p>
          </p:txBody>
        </p:sp>
        <p:sp>
          <p:nvSpPr>
            <p:cNvPr id="10" name="Text Box 24"/>
            <p:cNvSpPr txBox="1">
              <a:spLocks noChangeArrowheads="1"/>
            </p:cNvSpPr>
            <p:nvPr/>
          </p:nvSpPr>
          <p:spPr bwMode="auto">
            <a:xfrm>
              <a:off x="5425281" y="2209801"/>
              <a:ext cx="578103" cy="461665"/>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a:solidFill>
                    <a:schemeClr val="accent2"/>
                  </a:solidFill>
                  <a:latin typeface="Helvetica" charset="0"/>
                </a:rPr>
                <a:t>N3</a:t>
              </a:r>
            </a:p>
          </p:txBody>
        </p:sp>
        <p:cxnSp>
          <p:nvCxnSpPr>
            <p:cNvPr id="17" name="Straight Connector 16"/>
            <p:cNvCxnSpPr>
              <a:stCxn id="10" idx="1"/>
              <a:endCxn id="8" idx="3"/>
            </p:cNvCxnSpPr>
            <p:nvPr/>
          </p:nvCxnSpPr>
          <p:spPr bwMode="auto">
            <a:xfrm flipH="1">
              <a:off x="2974155" y="2440634"/>
              <a:ext cx="2451126" cy="76199"/>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bwMode="auto">
            <a:xfrm flipV="1">
              <a:off x="1380319" y="2743200"/>
              <a:ext cx="996962" cy="9906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8" idx="2"/>
            </p:cNvCxnSpPr>
            <p:nvPr/>
          </p:nvCxnSpPr>
          <p:spPr bwMode="auto">
            <a:xfrm flipH="1" flipV="1">
              <a:off x="2599518" y="2747665"/>
              <a:ext cx="2673364" cy="3043537"/>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6339681" y="4419600"/>
              <a:ext cx="2877711"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N32 state: </a:t>
              </a:r>
              <a:r>
                <a:rPr lang="en-US" dirty="0">
                  <a:solidFill>
                    <a:srgbClr val="0000FF"/>
                  </a:solidFill>
                  <a:latin typeface="Times New Roman"/>
                  <a:cs typeface="Times New Roman"/>
                </a:rPr>
                <a:t>Released</a:t>
              </a:r>
              <a:r>
                <a:rPr lang="en-US" dirty="0">
                  <a:latin typeface="Times New Roman"/>
                  <a:cs typeface="Times New Roman"/>
                </a:rPr>
                <a:t>.</a:t>
              </a:r>
            </a:p>
            <a:p>
              <a:r>
                <a:rPr lang="en-US" dirty="0">
                  <a:latin typeface="Times New Roman"/>
                  <a:cs typeface="Times New Roman"/>
                </a:rPr>
                <a:t>Multicast Reply to</a:t>
              </a:r>
            </a:p>
            <a:p>
              <a:r>
                <a:rPr lang="en-US" dirty="0">
                  <a:latin typeface="Times New Roman"/>
                  <a:cs typeface="Times New Roman"/>
                </a:rPr>
                <a:t>&lt;115, 12&gt;, &lt;110, 80&gt;</a:t>
              </a:r>
            </a:p>
            <a:p>
              <a:endParaRPr lang="en-US" dirty="0">
                <a:latin typeface="Times New Roman"/>
                <a:cs typeface="Times New Roman"/>
              </a:endParaRPr>
            </a:p>
          </p:txBody>
        </p:sp>
        <p:sp>
          <p:nvSpPr>
            <p:cNvPr id="16" name="Text Box 4"/>
            <p:cNvSpPr txBox="1">
              <a:spLocks noChangeArrowheads="1"/>
            </p:cNvSpPr>
            <p:nvPr/>
          </p:nvSpPr>
          <p:spPr bwMode="auto">
            <a:xfrm>
              <a:off x="167481" y="2133600"/>
              <a:ext cx="3841274"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N12 state:</a:t>
              </a:r>
            </a:p>
            <a:p>
              <a:r>
                <a:rPr lang="en-US" dirty="0">
                  <a:solidFill>
                    <a:srgbClr val="0000FF"/>
                  </a:solidFill>
                  <a:latin typeface="Times New Roman"/>
                  <a:cs typeface="Times New Roman"/>
                </a:rPr>
                <a:t>Wanted</a:t>
              </a:r>
            </a:p>
            <a:p>
              <a:r>
                <a:rPr lang="en-US" dirty="0">
                  <a:latin typeface="Times New Roman"/>
                  <a:cs typeface="Times New Roman"/>
                </a:rPr>
                <a:t>(waiting for </a:t>
              </a:r>
            </a:p>
            <a:p>
              <a:r>
                <a:rPr lang="en-US" dirty="0">
                  <a:latin typeface="Times New Roman"/>
                  <a:cs typeface="Times New Roman"/>
                </a:rPr>
                <a:t>N80’s </a:t>
              </a:r>
            </a:p>
            <a:p>
              <a:r>
                <a:rPr lang="en-US" dirty="0">
                  <a:latin typeface="Times New Roman"/>
                  <a:cs typeface="Times New Roman"/>
                </a:rPr>
                <a:t>reply)</a:t>
              </a:r>
              <a:endParaRPr lang="en-US" dirty="0">
                <a:solidFill>
                  <a:srgbClr val="0000FF"/>
                </a:solidFill>
                <a:latin typeface="Times New Roman"/>
                <a:cs typeface="Times New Roman"/>
              </a:endParaRPr>
            </a:p>
            <a:p>
              <a:endParaRPr lang="en-US" dirty="0">
                <a:solidFill>
                  <a:srgbClr val="0000FF"/>
                </a:solidFill>
                <a:latin typeface="Times New Roman"/>
                <a:cs typeface="Times New Roman"/>
              </a:endParaRPr>
            </a:p>
          </p:txBody>
        </p:sp>
        <p:sp>
          <p:nvSpPr>
            <p:cNvPr id="18" name="Text Box 4"/>
            <p:cNvSpPr txBox="1">
              <a:spLocks noChangeArrowheads="1"/>
            </p:cNvSpPr>
            <p:nvPr/>
          </p:nvSpPr>
          <p:spPr bwMode="auto">
            <a:xfrm>
              <a:off x="929481" y="6019800"/>
              <a:ext cx="449580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latin typeface="Times New Roman"/>
                  <a:cs typeface="Times New Roman"/>
                </a:rPr>
                <a:t>N80 state:</a:t>
              </a:r>
            </a:p>
            <a:p>
              <a:r>
                <a:rPr lang="en-US" dirty="0">
                  <a:solidFill>
                    <a:srgbClr val="0000FF"/>
                  </a:solidFill>
                  <a:latin typeface="Times New Roman"/>
                  <a:cs typeface="Times New Roman"/>
                </a:rPr>
                <a:t>Held. </a:t>
              </a:r>
              <a:r>
                <a:rPr lang="en-US" dirty="0">
                  <a:latin typeface="Times New Roman"/>
                  <a:cs typeface="Times New Roman"/>
                </a:rPr>
                <a:t>Executing CS</a:t>
              </a:r>
            </a:p>
            <a:p>
              <a:r>
                <a:rPr lang="en-US" dirty="0">
                  <a:latin typeface="Times New Roman"/>
                  <a:cs typeface="Times New Roman"/>
                </a:rPr>
                <a:t>Queue requests: &lt;115, 12&gt;</a:t>
              </a:r>
            </a:p>
            <a:p>
              <a:endParaRPr lang="en-US" dirty="0">
                <a:solidFill>
                  <a:srgbClr val="0000FF"/>
                </a:solidFill>
                <a:latin typeface="Times New Roman"/>
                <a:cs typeface="Times New Roman"/>
              </a:endParaRPr>
            </a:p>
          </p:txBody>
        </p:sp>
        <p:cxnSp>
          <p:nvCxnSpPr>
            <p:cNvPr id="31" name="Straight Connector 30"/>
            <p:cNvCxnSpPr>
              <a:stCxn id="9" idx="2"/>
            </p:cNvCxnSpPr>
            <p:nvPr/>
          </p:nvCxnSpPr>
          <p:spPr bwMode="auto">
            <a:xfrm>
              <a:off x="1370933" y="4195465"/>
              <a:ext cx="1082548" cy="1290935"/>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7" idx="1"/>
            </p:cNvCxnSpPr>
            <p:nvPr/>
          </p:nvCxnSpPr>
          <p:spPr bwMode="auto">
            <a:xfrm flipH="1" flipV="1">
              <a:off x="2986881" y="5943600"/>
              <a:ext cx="2286000" cy="78433"/>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a:endCxn id="5" idx="0"/>
            </p:cNvCxnSpPr>
            <p:nvPr/>
          </p:nvCxnSpPr>
          <p:spPr bwMode="auto">
            <a:xfrm flipH="1">
              <a:off x="2599518" y="2590800"/>
              <a:ext cx="2825764" cy="29718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sp>
          <p:nvSpPr>
            <p:cNvPr id="40" name="Text Box 4"/>
            <p:cNvSpPr txBox="1">
              <a:spLocks noChangeArrowheads="1"/>
            </p:cNvSpPr>
            <p:nvPr/>
          </p:nvSpPr>
          <p:spPr bwMode="auto">
            <a:xfrm>
              <a:off x="1996281" y="3352800"/>
              <a:ext cx="215921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dirty="0">
                  <a:solidFill>
                    <a:srgbClr val="008000"/>
                  </a:solidFill>
                  <a:latin typeface="Times New Roman"/>
                  <a:cs typeface="Times New Roman"/>
                </a:rPr>
                <a:t>Reply</a:t>
              </a:r>
              <a:r>
                <a:rPr lang="en-US" dirty="0">
                  <a:latin typeface="Times New Roman"/>
                  <a:cs typeface="Times New Roman"/>
                </a:rPr>
                <a:t> messages</a:t>
              </a:r>
            </a:p>
          </p:txBody>
        </p:sp>
        <p:sp>
          <p:nvSpPr>
            <p:cNvPr id="25" name="Text Box 4"/>
            <p:cNvSpPr txBox="1">
              <a:spLocks noChangeArrowheads="1"/>
            </p:cNvSpPr>
            <p:nvPr/>
          </p:nvSpPr>
          <p:spPr bwMode="auto">
            <a:xfrm>
              <a:off x="2900860" y="2521803"/>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&lt;115, 12&gt;</a:t>
              </a:r>
            </a:p>
          </p:txBody>
        </p:sp>
        <p:sp>
          <p:nvSpPr>
            <p:cNvPr id="28" name="Text Box 4"/>
            <p:cNvSpPr txBox="1">
              <a:spLocks noChangeArrowheads="1"/>
            </p:cNvSpPr>
            <p:nvPr/>
          </p:nvSpPr>
          <p:spPr bwMode="auto">
            <a:xfrm>
              <a:off x="2977060" y="5181600"/>
              <a:ext cx="229582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latin typeface="Times New Roman"/>
                  <a:cs typeface="Times New Roman"/>
                </a:rPr>
                <a:t>Request message</a:t>
              </a:r>
            </a:p>
            <a:p>
              <a:pPr algn="ctr"/>
              <a:r>
                <a:rPr lang="en-US" dirty="0">
                  <a:latin typeface="Times New Roman"/>
                  <a:cs typeface="Times New Roman"/>
                </a:rPr>
                <a:t>&lt;110, 80&gt;</a:t>
              </a:r>
            </a:p>
          </p:txBody>
        </p:sp>
        <p:cxnSp>
          <p:nvCxnSpPr>
            <p:cNvPr id="32" name="Straight Connector 31"/>
            <p:cNvCxnSpPr/>
            <p:nvPr/>
          </p:nvCxnSpPr>
          <p:spPr bwMode="auto">
            <a:xfrm>
              <a:off x="2453481" y="2743200"/>
              <a:ext cx="0" cy="2819400"/>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a:stCxn id="6" idx="1"/>
            </p:cNvCxnSpPr>
            <p:nvPr/>
          </p:nvCxnSpPr>
          <p:spPr bwMode="auto">
            <a:xfrm flipH="1">
              <a:off x="2910681" y="4193233"/>
              <a:ext cx="2895600" cy="1369368"/>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6" idx="1"/>
            </p:cNvCxnSpPr>
            <p:nvPr/>
          </p:nvCxnSpPr>
          <p:spPr bwMode="auto">
            <a:xfrm flipH="1" flipV="1">
              <a:off x="2910681" y="2743202"/>
              <a:ext cx="2895600" cy="1450031"/>
            </a:xfrm>
            <a:prstGeom prst="line">
              <a:avLst/>
            </a:prstGeom>
            <a:ln>
              <a:solidFill>
                <a:srgbClr val="008000"/>
              </a:solidFill>
              <a:prstDash val="solid"/>
              <a:headEnd type="none"/>
              <a:tailEnd type="arrow"/>
            </a:ln>
            <a:effectLst/>
          </p:spPr>
          <p:style>
            <a:lnRef idx="2">
              <a:schemeClr val="accent1"/>
            </a:lnRef>
            <a:fillRef idx="0">
              <a:schemeClr val="accent1"/>
            </a:fillRef>
            <a:effectRef idx="1">
              <a:schemeClr val="accent1"/>
            </a:effectRef>
            <a:fontRef idx="minor">
              <a:schemeClr val="tx1"/>
            </a:fontRef>
          </p:style>
        </p:cxnSp>
      </p:grpSp>
      <p:sp>
        <p:nvSpPr>
          <p:cNvPr id="29"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Tree>
    <p:extLst>
      <p:ext uri="{BB962C8B-B14F-4D97-AF65-F5344CB8AC3E}">
        <p14:creationId xmlns:p14="http://schemas.microsoft.com/office/powerpoint/2010/main" val="2430047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a:t>
            </a:r>
            <a:r>
              <a:rPr lang="en-US" dirty="0" err="1"/>
              <a:t>Ricart-Agrawala’s</a:t>
            </a:r>
            <a:r>
              <a:rPr lang="en-US" dirty="0"/>
              <a:t> Algorithm</a:t>
            </a:r>
          </a:p>
        </p:txBody>
      </p:sp>
      <p:sp>
        <p:nvSpPr>
          <p:cNvPr id="3" name="Content Placeholder 2"/>
          <p:cNvSpPr>
            <a:spLocks noGrp="1"/>
          </p:cNvSpPr>
          <p:nvPr>
            <p:ph idx="1"/>
          </p:nvPr>
        </p:nvSpPr>
        <p:spPr>
          <a:xfrm>
            <a:off x="649207" y="2140372"/>
            <a:ext cx="8662274" cy="4881875"/>
          </a:xfrm>
        </p:spPr>
        <p:txBody>
          <a:bodyPr>
            <a:normAutofit/>
          </a:bodyPr>
          <a:lstStyle/>
          <a:p>
            <a:r>
              <a:rPr lang="en-US" dirty="0"/>
              <a:t>Safety: Two processes P</a:t>
            </a:r>
            <a:r>
              <a:rPr lang="en-US" i="1" dirty="0"/>
              <a:t>i</a:t>
            </a:r>
            <a:r>
              <a:rPr lang="en-US" dirty="0"/>
              <a:t>  and </a:t>
            </a:r>
            <a:r>
              <a:rPr lang="en-US" dirty="0" err="1"/>
              <a:t>P</a:t>
            </a:r>
            <a:r>
              <a:rPr lang="en-US" i="1" dirty="0" err="1"/>
              <a:t>j</a:t>
            </a:r>
            <a:r>
              <a:rPr lang="en-US" dirty="0"/>
              <a:t> cannot both have access to CS</a:t>
            </a:r>
          </a:p>
          <a:p>
            <a:pPr lvl="1"/>
            <a:r>
              <a:rPr lang="en-US" sz="2200" dirty="0"/>
              <a:t>If they did, then both would have sent Reply to each other </a:t>
            </a:r>
          </a:p>
          <a:p>
            <a:pPr lvl="1"/>
            <a:r>
              <a:rPr lang="en-US" sz="2200" dirty="0"/>
              <a:t>Thus, </a:t>
            </a:r>
            <a:r>
              <a:rPr lang="en-US" sz="2200" dirty="0">
                <a:ea typeface="ＭＳ Ｐゴシック" charset="0"/>
              </a:rPr>
              <a:t>(T</a:t>
            </a:r>
            <a:r>
              <a:rPr lang="en-US" sz="2200" i="1" dirty="0">
                <a:ea typeface="ＭＳ Ｐゴシック" charset="0"/>
              </a:rPr>
              <a:t>i</a:t>
            </a:r>
            <a:r>
              <a:rPr lang="en-US" sz="2200" dirty="0">
                <a:ea typeface="ＭＳ Ｐゴシック" charset="0"/>
              </a:rPr>
              <a:t>, </a:t>
            </a:r>
            <a:r>
              <a:rPr lang="en-US" sz="2200" i="1" dirty="0" err="1">
                <a:ea typeface="ＭＳ Ｐゴシック" charset="0"/>
              </a:rPr>
              <a:t>i</a:t>
            </a:r>
            <a:r>
              <a:rPr lang="en-US" sz="2200" dirty="0">
                <a:ea typeface="ＭＳ Ｐゴシック" charset="0"/>
              </a:rPr>
              <a:t>) &lt; (</a:t>
            </a:r>
            <a:r>
              <a:rPr lang="en-US" sz="2200" dirty="0" err="1">
                <a:ea typeface="ＭＳ Ｐゴシック" charset="0"/>
              </a:rPr>
              <a:t>T</a:t>
            </a:r>
            <a:r>
              <a:rPr lang="en-US" sz="2200" i="1" dirty="0" err="1">
                <a:ea typeface="ＭＳ Ｐゴシック" charset="0"/>
              </a:rPr>
              <a:t>j</a:t>
            </a:r>
            <a:r>
              <a:rPr lang="en-US" sz="2200" dirty="0">
                <a:ea typeface="ＭＳ Ｐゴシック" charset="0"/>
              </a:rPr>
              <a:t>, </a:t>
            </a:r>
            <a:r>
              <a:rPr lang="en-US" sz="2200" i="1" dirty="0">
                <a:ea typeface="ＭＳ Ｐゴシック" charset="0"/>
              </a:rPr>
              <a:t>j</a:t>
            </a:r>
            <a:r>
              <a:rPr lang="en-US" sz="2200" dirty="0">
                <a:ea typeface="ＭＳ Ｐゴシック" charset="0"/>
              </a:rPr>
              <a:t>) and (</a:t>
            </a:r>
            <a:r>
              <a:rPr lang="en-US" sz="2200" dirty="0" err="1">
                <a:ea typeface="ＭＳ Ｐゴシック" charset="0"/>
              </a:rPr>
              <a:t>T</a:t>
            </a:r>
            <a:r>
              <a:rPr lang="en-US" sz="2200" i="1" dirty="0" err="1">
                <a:ea typeface="ＭＳ Ｐゴシック" charset="0"/>
              </a:rPr>
              <a:t>j</a:t>
            </a:r>
            <a:r>
              <a:rPr lang="en-US" sz="2200" dirty="0">
                <a:ea typeface="ＭＳ Ｐゴシック" charset="0"/>
              </a:rPr>
              <a:t>, </a:t>
            </a:r>
            <a:r>
              <a:rPr lang="en-US" sz="2200" i="1" dirty="0">
                <a:ea typeface="ＭＳ Ｐゴシック" charset="0"/>
              </a:rPr>
              <a:t>j</a:t>
            </a:r>
            <a:r>
              <a:rPr lang="en-US" sz="2200" dirty="0">
                <a:ea typeface="ＭＳ Ｐゴシック" charset="0"/>
              </a:rPr>
              <a:t>) &lt; (T</a:t>
            </a:r>
            <a:r>
              <a:rPr lang="en-US" sz="2200" i="1" dirty="0">
                <a:ea typeface="ＭＳ Ｐゴシック" charset="0"/>
              </a:rPr>
              <a:t>i</a:t>
            </a:r>
            <a:r>
              <a:rPr lang="en-US" sz="2200" dirty="0">
                <a:ea typeface="ＭＳ Ｐゴシック" charset="0"/>
              </a:rPr>
              <a:t>, </a:t>
            </a:r>
            <a:r>
              <a:rPr lang="en-US" sz="2200" i="1" dirty="0" err="1">
                <a:ea typeface="ＭＳ Ｐゴシック" charset="0"/>
              </a:rPr>
              <a:t>i</a:t>
            </a:r>
            <a:r>
              <a:rPr lang="en-US" sz="2200" dirty="0">
                <a:ea typeface="ＭＳ Ｐゴシック" charset="0"/>
              </a:rPr>
              <a:t>), which are together not possible</a:t>
            </a:r>
          </a:p>
          <a:p>
            <a:pPr lvl="1"/>
            <a:r>
              <a:rPr lang="en-US" sz="2200" dirty="0">
                <a:ea typeface="ＭＳ Ｐゴシック" charset="0"/>
              </a:rPr>
              <a:t>What if (T</a:t>
            </a:r>
            <a:r>
              <a:rPr lang="en-US" sz="2200" i="1" dirty="0">
                <a:ea typeface="ＭＳ Ｐゴシック" charset="0"/>
              </a:rPr>
              <a:t>i</a:t>
            </a:r>
            <a:r>
              <a:rPr lang="en-US" sz="2200" dirty="0">
                <a:ea typeface="ＭＳ Ｐゴシック" charset="0"/>
              </a:rPr>
              <a:t>, </a:t>
            </a:r>
            <a:r>
              <a:rPr lang="en-US" sz="2200" i="1" dirty="0" err="1">
                <a:ea typeface="ＭＳ Ｐゴシック" charset="0"/>
              </a:rPr>
              <a:t>i</a:t>
            </a:r>
            <a:r>
              <a:rPr lang="en-US" sz="2200" dirty="0">
                <a:ea typeface="ＭＳ Ｐゴシック" charset="0"/>
              </a:rPr>
              <a:t>) &lt; (</a:t>
            </a:r>
            <a:r>
              <a:rPr lang="en-US" sz="2200" dirty="0" err="1">
                <a:ea typeface="ＭＳ Ｐゴシック" charset="0"/>
              </a:rPr>
              <a:t>T</a:t>
            </a:r>
            <a:r>
              <a:rPr lang="en-US" sz="2200" i="1" dirty="0" err="1">
                <a:ea typeface="ＭＳ Ｐゴシック" charset="0"/>
              </a:rPr>
              <a:t>j</a:t>
            </a:r>
            <a:r>
              <a:rPr lang="en-US" sz="2200" dirty="0">
                <a:ea typeface="ＭＳ Ｐゴシック" charset="0"/>
              </a:rPr>
              <a:t>, </a:t>
            </a:r>
            <a:r>
              <a:rPr lang="en-US" sz="2200" i="1" dirty="0">
                <a:ea typeface="ＭＳ Ｐゴシック" charset="0"/>
              </a:rPr>
              <a:t>j</a:t>
            </a:r>
            <a:r>
              <a:rPr lang="en-US" sz="2200" dirty="0">
                <a:ea typeface="ＭＳ Ｐゴシック" charset="0"/>
              </a:rPr>
              <a:t>) and </a:t>
            </a:r>
            <a:r>
              <a:rPr lang="en-US" sz="2200" dirty="0"/>
              <a:t>P</a:t>
            </a:r>
            <a:r>
              <a:rPr lang="en-US" sz="2200" i="1" dirty="0"/>
              <a:t>i </a:t>
            </a:r>
            <a:r>
              <a:rPr lang="en-US" sz="2200" dirty="0"/>
              <a:t>replied to </a:t>
            </a:r>
            <a:r>
              <a:rPr lang="en-US" sz="2200" dirty="0" err="1"/>
              <a:t>P</a:t>
            </a:r>
            <a:r>
              <a:rPr lang="en-US" sz="2200" i="1" dirty="0" err="1"/>
              <a:t>j</a:t>
            </a:r>
            <a:r>
              <a:rPr lang="en-US" sz="2200" dirty="0" err="1"/>
              <a:t>’s</a:t>
            </a:r>
            <a:r>
              <a:rPr lang="en-US" sz="2200" dirty="0"/>
              <a:t> request before it created its own request? </a:t>
            </a:r>
          </a:p>
          <a:p>
            <a:pPr lvl="2"/>
            <a:r>
              <a:rPr lang="en-US" sz="2200" dirty="0"/>
              <a:t>Then it seems like both P</a:t>
            </a:r>
            <a:r>
              <a:rPr lang="en-US" sz="2200" i="1" dirty="0"/>
              <a:t>i</a:t>
            </a:r>
            <a:r>
              <a:rPr lang="en-US" sz="2200" dirty="0"/>
              <a:t> and </a:t>
            </a:r>
            <a:r>
              <a:rPr lang="en-US" sz="2200" dirty="0" err="1"/>
              <a:t>P</a:t>
            </a:r>
            <a:r>
              <a:rPr lang="en-US" sz="2200" i="1" dirty="0" err="1"/>
              <a:t>j</a:t>
            </a:r>
            <a:r>
              <a:rPr lang="en-US" sz="2200" dirty="0"/>
              <a:t> would approve each others’ requests?</a:t>
            </a:r>
          </a:p>
          <a:p>
            <a:pPr lvl="2"/>
            <a:r>
              <a:rPr lang="en-US" sz="2200" dirty="0"/>
              <a:t>Not really. Causality implies that P</a:t>
            </a:r>
            <a:r>
              <a:rPr lang="en-US" sz="2200" i="1" dirty="0"/>
              <a:t>i</a:t>
            </a:r>
            <a:r>
              <a:rPr lang="en-US" sz="2200" dirty="0"/>
              <a:t>’s Lamport timestamp would have incremented to T</a:t>
            </a:r>
            <a:r>
              <a:rPr lang="en-US" sz="2200" i="1" dirty="0"/>
              <a:t>j</a:t>
            </a:r>
            <a:r>
              <a:rPr lang="en-US" sz="2200" dirty="0"/>
              <a:t>+1</a:t>
            </a:r>
            <a:endParaRPr lang="en-US" sz="2200" dirty="0">
              <a:ea typeface="ＭＳ Ｐゴシック" charset="0"/>
            </a:endParaRPr>
          </a:p>
          <a:p>
            <a:pPr lvl="2"/>
            <a:r>
              <a:rPr lang="en-US" sz="2200" dirty="0">
                <a:ea typeface="ＭＳ Ｐゴシック" charset="0"/>
              </a:rPr>
              <a:t>So, this situation cannot arise</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39</a:t>
            </a:fld>
            <a:endParaRPr lang="en-US" sz="1400"/>
          </a:p>
        </p:txBody>
      </p:sp>
    </p:spTree>
    <p:extLst>
      <p:ext uri="{BB962C8B-B14F-4D97-AF65-F5344CB8AC3E}">
        <p14:creationId xmlns:p14="http://schemas.microsoft.com/office/powerpoint/2010/main" val="303896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 </a:t>
            </a:r>
            <a:r>
              <a:rPr lang="en-US" dirty="0" err="1"/>
              <a:t>Ricart-Agrawala’s</a:t>
            </a:r>
            <a:r>
              <a:rPr lang="en-US"/>
              <a:t> Algorithm (2)</a:t>
            </a:r>
            <a:endParaRPr lang="en-US" dirty="0"/>
          </a:p>
        </p:txBody>
      </p:sp>
      <p:sp>
        <p:nvSpPr>
          <p:cNvPr id="3" name="Content Placeholder 2"/>
          <p:cNvSpPr>
            <a:spLocks noGrp="1"/>
          </p:cNvSpPr>
          <p:nvPr>
            <p:ph idx="1"/>
          </p:nvPr>
        </p:nvSpPr>
        <p:spPr>
          <a:xfrm>
            <a:off x="649207" y="2140372"/>
            <a:ext cx="7519273" cy="4717627"/>
          </a:xfrm>
        </p:spPr>
        <p:txBody>
          <a:bodyPr>
            <a:normAutofit/>
          </a:bodyPr>
          <a:lstStyle/>
          <a:p>
            <a:r>
              <a:rPr lang="en-US" dirty="0" err="1">
                <a:ea typeface="ＭＳ Ｐゴシック" charset="0"/>
              </a:rPr>
              <a:t>Liveness</a:t>
            </a:r>
            <a:endParaRPr lang="en-US" dirty="0">
              <a:ea typeface="ＭＳ Ｐゴシック" charset="0"/>
            </a:endParaRPr>
          </a:p>
          <a:p>
            <a:pPr lvl="1"/>
            <a:r>
              <a:rPr lang="en-US" dirty="0">
                <a:ea typeface="ＭＳ Ｐゴシック" charset="0"/>
              </a:rPr>
              <a:t>Worst-case: wait for all other (</a:t>
            </a:r>
            <a:r>
              <a:rPr lang="en-US" i="1" dirty="0">
                <a:ea typeface="ＭＳ Ｐゴシック" charset="0"/>
              </a:rPr>
              <a:t>N-1</a:t>
            </a:r>
            <a:r>
              <a:rPr lang="en-US" dirty="0">
                <a:ea typeface="ＭＳ Ｐゴシック" charset="0"/>
              </a:rPr>
              <a:t>) processes to send Reply</a:t>
            </a:r>
          </a:p>
          <a:p>
            <a:r>
              <a:rPr lang="en-US" dirty="0">
                <a:ea typeface="ＭＳ Ｐゴシック" charset="0"/>
              </a:rPr>
              <a:t>Ordering</a:t>
            </a:r>
          </a:p>
          <a:p>
            <a:pPr lvl="1"/>
            <a:r>
              <a:rPr lang="en-US" dirty="0">
                <a:ea typeface="ＭＳ Ｐゴシック" charset="0"/>
              </a:rPr>
              <a:t>Requests with lower </a:t>
            </a:r>
            <a:r>
              <a:rPr lang="en-US" dirty="0" err="1">
                <a:ea typeface="ＭＳ Ｐゴシック" charset="0"/>
              </a:rPr>
              <a:t>Lamport</a:t>
            </a:r>
            <a:r>
              <a:rPr lang="en-US" dirty="0">
                <a:ea typeface="ＭＳ Ｐゴシック" charset="0"/>
              </a:rPr>
              <a:t> timestamps are granted earlier</a:t>
            </a:r>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40</a:t>
            </a:fld>
            <a:endParaRPr lang="en-US" sz="1400"/>
          </a:p>
        </p:txBody>
      </p:sp>
    </p:spTree>
    <p:extLst>
      <p:ext uri="{BB962C8B-B14F-4D97-AF65-F5344CB8AC3E}">
        <p14:creationId xmlns:p14="http://schemas.microsoft.com/office/powerpoint/2010/main" val="21883848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t>
            </a:r>
            <a:r>
              <a:rPr lang="en-US" dirty="0" err="1"/>
              <a:t>Ricart-Agrawala’s</a:t>
            </a:r>
            <a:r>
              <a:rPr lang="en-US" dirty="0"/>
              <a:t> Algorithm </a:t>
            </a:r>
          </a:p>
        </p:txBody>
      </p:sp>
      <p:sp>
        <p:nvSpPr>
          <p:cNvPr id="3" name="Content Placeholder 2"/>
          <p:cNvSpPr>
            <a:spLocks noGrp="1"/>
          </p:cNvSpPr>
          <p:nvPr>
            <p:ph idx="1"/>
          </p:nvPr>
        </p:nvSpPr>
        <p:spPr>
          <a:xfrm>
            <a:off x="649207" y="2140371"/>
            <a:ext cx="8357474" cy="4992266"/>
          </a:xfrm>
        </p:spPr>
        <p:txBody>
          <a:bodyPr/>
          <a:lstStyle/>
          <a:p>
            <a:pPr>
              <a:buClr>
                <a:schemeClr val="tx1"/>
              </a:buClr>
              <a:buSzPct val="120000"/>
            </a:pPr>
            <a:r>
              <a:rPr lang="en-US" dirty="0">
                <a:ea typeface="ＭＳ Ｐゴシック" charset="0"/>
              </a:rPr>
              <a:t>Bandwidth: how many messages per enter( ) operation?</a:t>
            </a:r>
          </a:p>
          <a:p>
            <a:pPr>
              <a:buClr>
                <a:schemeClr val="tx1"/>
              </a:buClr>
              <a:buSzPct val="120000"/>
            </a:pPr>
            <a:r>
              <a:rPr lang="en-US" dirty="0">
                <a:ea typeface="ＭＳ Ｐゴシック" charset="0"/>
              </a:rPr>
              <a:t>Client delay? </a:t>
            </a:r>
          </a:p>
          <a:p>
            <a:pPr lvl="1">
              <a:buClr>
                <a:schemeClr val="tx1"/>
              </a:buClr>
              <a:buSzPct val="120000"/>
            </a:pPr>
            <a:r>
              <a:rPr lang="en-US" dirty="0">
                <a:ea typeface="ＭＳ Ｐゴシック" charset="0"/>
              </a:rPr>
              <a:t>Delay incurred at enter( )</a:t>
            </a:r>
          </a:p>
          <a:p>
            <a:pPr lvl="1">
              <a:buClr>
                <a:schemeClr val="tx1"/>
              </a:buClr>
              <a:buSzPct val="120000"/>
            </a:pPr>
            <a:r>
              <a:rPr lang="en-US" dirty="0">
                <a:ea typeface="ＭＳ Ｐゴシック" charset="0"/>
              </a:rPr>
              <a:t>No other process interested in CS</a:t>
            </a:r>
          </a:p>
          <a:p>
            <a:pPr>
              <a:buClr>
                <a:schemeClr val="tx1"/>
              </a:buClr>
              <a:buSzPct val="120000"/>
            </a:pPr>
            <a:r>
              <a:rPr lang="en-US" dirty="0">
                <a:ea typeface="ＭＳ Ｐゴシック" charset="0"/>
              </a:rPr>
              <a:t>Synchronization delay?</a:t>
            </a:r>
          </a:p>
          <a:p>
            <a:pPr lvl="1">
              <a:buClr>
                <a:schemeClr val="tx1"/>
              </a:buClr>
              <a:buSzPct val="120000"/>
            </a:pPr>
            <a:r>
              <a:rPr lang="en-US" dirty="0">
                <a:ea typeface="ＭＳ Ｐゴシック" charset="0"/>
              </a:rPr>
              <a:t>Delay </a:t>
            </a:r>
            <a:r>
              <a:rPr lang="en-US" dirty="0"/>
              <a:t>between one process’</a:t>
            </a:r>
            <a:r>
              <a:rPr lang="en-US" altLang="ja-JP" dirty="0"/>
              <a:t> exit( ) from the CS and the unblocking of another process’ enter( )</a:t>
            </a:r>
          </a:p>
          <a:p>
            <a:pPr lvl="1">
              <a:buClr>
                <a:schemeClr val="tx1"/>
              </a:buClr>
              <a:buSzPct val="120000"/>
            </a:pPr>
            <a:r>
              <a:rPr lang="en-US" dirty="0">
                <a:ea typeface="ＭＳ Ｐゴシック" charset="0"/>
              </a:rPr>
              <a:t>No other process interested in CS</a:t>
            </a:r>
          </a:p>
          <a:p>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41</a:t>
            </a:fld>
            <a:endParaRPr lang="en-US" sz="1400"/>
          </a:p>
        </p:txBody>
      </p:sp>
    </p:spTree>
    <p:extLst>
      <p:ext uri="{BB962C8B-B14F-4D97-AF65-F5344CB8AC3E}">
        <p14:creationId xmlns:p14="http://schemas.microsoft.com/office/powerpoint/2010/main" val="3801641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797D1-5D71-7623-1724-30F6C35B2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71F9F-0385-3C17-8F7C-3FD30502F889}"/>
              </a:ext>
            </a:extLst>
          </p:cNvPr>
          <p:cNvSpPr>
            <a:spLocks noGrp="1"/>
          </p:cNvSpPr>
          <p:nvPr>
            <p:ph type="title"/>
          </p:nvPr>
        </p:nvSpPr>
        <p:spPr/>
        <p:txBody>
          <a:bodyPr/>
          <a:lstStyle/>
          <a:p>
            <a:r>
              <a:rPr lang="en-US" dirty="0"/>
              <a:t>Performance: </a:t>
            </a:r>
            <a:r>
              <a:rPr lang="en-US" dirty="0" err="1"/>
              <a:t>Ricart-Agrawala’s</a:t>
            </a:r>
            <a:r>
              <a:rPr lang="en-US" dirty="0"/>
              <a:t> Algorithm </a:t>
            </a:r>
          </a:p>
        </p:txBody>
      </p:sp>
      <p:sp>
        <p:nvSpPr>
          <p:cNvPr id="3" name="Content Placeholder 2">
            <a:extLst>
              <a:ext uri="{FF2B5EF4-FFF2-40B4-BE49-F238E27FC236}">
                <a16:creationId xmlns:a16="http://schemas.microsoft.com/office/drawing/2014/main" id="{F35B1A08-6932-4BEA-3E45-67219A2B083B}"/>
              </a:ext>
            </a:extLst>
          </p:cNvPr>
          <p:cNvSpPr>
            <a:spLocks noGrp="1"/>
          </p:cNvSpPr>
          <p:nvPr>
            <p:ph idx="1"/>
          </p:nvPr>
        </p:nvSpPr>
        <p:spPr>
          <a:xfrm>
            <a:off x="649207" y="2140372"/>
            <a:ext cx="7214474" cy="4717628"/>
          </a:xfrm>
        </p:spPr>
        <p:txBody>
          <a:bodyPr/>
          <a:lstStyle/>
          <a:p>
            <a:pPr>
              <a:buClr>
                <a:schemeClr val="tx1"/>
              </a:buClr>
              <a:buSzPct val="120000"/>
            </a:pPr>
            <a:r>
              <a:rPr lang="en-US" dirty="0">
                <a:ea typeface="ＭＳ Ｐゴシック" charset="0"/>
              </a:rPr>
              <a:t>Bandwidth: 2*(</a:t>
            </a:r>
            <a:r>
              <a:rPr lang="en-US" i="1" dirty="0">
                <a:ea typeface="ＭＳ Ｐゴシック" charset="0"/>
              </a:rPr>
              <a:t>N-1</a:t>
            </a:r>
            <a:r>
              <a:rPr lang="en-US" dirty="0">
                <a:ea typeface="ＭＳ Ｐゴシック" charset="0"/>
              </a:rPr>
              <a:t>) messages per enter( ) operation</a:t>
            </a:r>
          </a:p>
          <a:p>
            <a:pPr lvl="1">
              <a:buClr>
                <a:schemeClr val="tx1"/>
              </a:buClr>
              <a:buSzPct val="120000"/>
            </a:pPr>
            <a:r>
              <a:rPr lang="en-US" sz="2000" i="1" dirty="0">
                <a:ea typeface="ＭＳ Ｐゴシック" charset="0"/>
              </a:rPr>
              <a:t>N-1</a:t>
            </a:r>
            <a:r>
              <a:rPr lang="en-US" sz="2000" dirty="0">
                <a:ea typeface="ＭＳ Ｐゴシック" charset="0"/>
              </a:rPr>
              <a:t> unicasts for the multicast request + </a:t>
            </a:r>
            <a:r>
              <a:rPr lang="en-US" sz="2000" i="1" dirty="0">
                <a:ea typeface="ＭＳ Ｐゴシック" charset="0"/>
              </a:rPr>
              <a:t>N-1</a:t>
            </a:r>
            <a:r>
              <a:rPr lang="en-US" sz="2000" dirty="0">
                <a:ea typeface="ＭＳ Ｐゴシック" charset="0"/>
              </a:rPr>
              <a:t> replies</a:t>
            </a:r>
          </a:p>
          <a:p>
            <a:pPr lvl="1">
              <a:buClr>
                <a:schemeClr val="tx1"/>
              </a:buClr>
              <a:buSzPct val="120000"/>
            </a:pPr>
            <a:r>
              <a:rPr lang="en-US" sz="2000" i="1" dirty="0">
                <a:ea typeface="ＭＳ Ｐゴシック" charset="0"/>
              </a:rPr>
              <a:t>N</a:t>
            </a:r>
            <a:r>
              <a:rPr lang="en-US" sz="2000" dirty="0">
                <a:ea typeface="ＭＳ Ｐゴシック" charset="0"/>
              </a:rPr>
              <a:t> messages if the underlying network supports multicast (1 multicast + </a:t>
            </a:r>
            <a:r>
              <a:rPr lang="en-US" sz="2000" i="1" dirty="0">
                <a:ea typeface="ＭＳ Ｐゴシック" charset="0"/>
              </a:rPr>
              <a:t>N-1</a:t>
            </a:r>
            <a:r>
              <a:rPr lang="en-US" sz="2000" dirty="0">
                <a:ea typeface="ＭＳ Ｐゴシック" charset="0"/>
              </a:rPr>
              <a:t> unicast replies)</a:t>
            </a:r>
          </a:p>
          <a:p>
            <a:pPr lvl="1">
              <a:buClr>
                <a:schemeClr val="tx1"/>
              </a:buClr>
              <a:buSzPct val="120000"/>
            </a:pPr>
            <a:r>
              <a:rPr lang="en-US" sz="2000" dirty="0">
                <a:ea typeface="ＭＳ Ｐゴシック" charset="0"/>
              </a:rPr>
              <a:t>Exit( ) Operation</a:t>
            </a:r>
            <a:r>
              <a:rPr lang="en-US" sz="2000" i="1" dirty="0">
                <a:ea typeface="ＭＳ Ｐゴシック" charset="0"/>
              </a:rPr>
              <a:t>: N-1</a:t>
            </a:r>
            <a:r>
              <a:rPr lang="en-US" sz="2000" dirty="0">
                <a:ea typeface="ＭＳ Ｐゴシック" charset="0"/>
              </a:rPr>
              <a:t> unicast messages per</a:t>
            </a:r>
          </a:p>
          <a:p>
            <a:pPr lvl="2">
              <a:buClr>
                <a:schemeClr val="tx1"/>
              </a:buClr>
              <a:buSzPct val="120000"/>
            </a:pPr>
            <a:r>
              <a:rPr lang="en-US" sz="2000" dirty="0">
                <a:ea typeface="ＭＳ Ｐゴシック" charset="0"/>
              </a:rPr>
              <a:t>1 multicast if the underlying network supports multicast</a:t>
            </a:r>
          </a:p>
          <a:p>
            <a:pPr>
              <a:buClr>
                <a:schemeClr val="tx1"/>
              </a:buClr>
              <a:buSzPct val="120000"/>
            </a:pPr>
            <a:r>
              <a:rPr lang="en-US" dirty="0">
                <a:ea typeface="ＭＳ Ｐゴシック" charset="0"/>
              </a:rPr>
              <a:t>Client delay: one round-trip time (parallel)</a:t>
            </a:r>
          </a:p>
          <a:p>
            <a:pPr>
              <a:buClr>
                <a:schemeClr val="tx1"/>
              </a:buClr>
              <a:buSzPct val="120000"/>
            </a:pPr>
            <a:r>
              <a:rPr lang="en-US" dirty="0">
                <a:ea typeface="ＭＳ Ｐゴシック" charset="0"/>
              </a:rPr>
              <a:t>Synchronization delay: one message transmission time</a:t>
            </a:r>
          </a:p>
          <a:p>
            <a:endParaRPr lang="en-US" dirty="0"/>
          </a:p>
        </p:txBody>
      </p:sp>
      <p:sp>
        <p:nvSpPr>
          <p:cNvPr id="4" name="Rectangle 1">
            <a:extLst>
              <a:ext uri="{FF2B5EF4-FFF2-40B4-BE49-F238E27FC236}">
                <a16:creationId xmlns:a16="http://schemas.microsoft.com/office/drawing/2014/main" id="{386C07D8-DAC7-5F58-2DAD-D392B3ECE7A7}"/>
              </a:ext>
            </a:extLst>
          </p:cNvPr>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8E50C23B-0FF6-1FA2-828C-86BB903A7919}"/>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42</a:t>
            </a:fld>
            <a:endParaRPr lang="en-US" sz="1400"/>
          </a:p>
        </p:txBody>
      </p:sp>
    </p:spTree>
    <p:extLst>
      <p:ext uri="{BB962C8B-B14F-4D97-AF65-F5344CB8AC3E}">
        <p14:creationId xmlns:p14="http://schemas.microsoft.com/office/powerpoint/2010/main" val="25081142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Ok, but …</a:t>
            </a:r>
          </a:p>
        </p:txBody>
      </p:sp>
      <p:sp>
        <p:nvSpPr>
          <p:cNvPr id="3" name="Content Placeholder 2"/>
          <p:cNvSpPr>
            <a:spLocks noGrp="1"/>
          </p:cNvSpPr>
          <p:nvPr>
            <p:ph idx="1"/>
          </p:nvPr>
        </p:nvSpPr>
        <p:spPr/>
        <p:txBody>
          <a:bodyPr/>
          <a:lstStyle/>
          <a:p>
            <a:r>
              <a:rPr lang="en-US" dirty="0"/>
              <a:t>Compared to Ring-Based approach, in </a:t>
            </a:r>
            <a:r>
              <a:rPr lang="en-US" dirty="0" err="1"/>
              <a:t>Ricart-Agrawala</a:t>
            </a:r>
            <a:r>
              <a:rPr lang="en-US" dirty="0"/>
              <a:t> approach </a:t>
            </a:r>
          </a:p>
          <a:p>
            <a:pPr lvl="1"/>
            <a:r>
              <a:rPr lang="en-US" dirty="0"/>
              <a:t>Client/synchronization delay has now gone down to O(1)</a:t>
            </a:r>
          </a:p>
          <a:p>
            <a:pPr lvl="1"/>
            <a:r>
              <a:rPr lang="en-US" dirty="0"/>
              <a:t>But bandwidth has gone up to O(</a:t>
            </a:r>
            <a:r>
              <a:rPr lang="en-US" i="1" dirty="0"/>
              <a:t>N</a:t>
            </a:r>
            <a:r>
              <a:rPr lang="en-US" dirty="0"/>
              <a:t>)</a:t>
            </a:r>
          </a:p>
          <a:p>
            <a:r>
              <a:rPr lang="en-US" dirty="0"/>
              <a:t>Can we get </a:t>
            </a:r>
            <a:r>
              <a:rPr lang="en-US" i="1" dirty="0"/>
              <a:t>both</a:t>
            </a:r>
            <a:r>
              <a:rPr lang="en-US" dirty="0"/>
              <a:t> down?</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43</a:t>
            </a:fld>
            <a:endParaRPr lang="en-US" sz="1400"/>
          </a:p>
        </p:txBody>
      </p:sp>
    </p:spTree>
    <p:extLst>
      <p:ext uri="{BB962C8B-B14F-4D97-AF65-F5344CB8AC3E}">
        <p14:creationId xmlns:p14="http://schemas.microsoft.com/office/powerpoint/2010/main" val="3815990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Maekawa’s</a:t>
            </a:r>
            <a:r>
              <a:rPr lang="en-US" dirty="0"/>
              <a:t> Algorithm: Key Idea</a:t>
            </a:r>
          </a:p>
        </p:txBody>
      </p:sp>
      <p:sp>
        <p:nvSpPr>
          <p:cNvPr id="3" name="Content Placeholder 2"/>
          <p:cNvSpPr>
            <a:spLocks noGrp="1"/>
          </p:cNvSpPr>
          <p:nvPr>
            <p:ph idx="1"/>
          </p:nvPr>
        </p:nvSpPr>
        <p:spPr/>
        <p:txBody>
          <a:bodyPr>
            <a:normAutofit/>
          </a:bodyPr>
          <a:lstStyle/>
          <a:p>
            <a:r>
              <a:rPr lang="en-US" sz="2400" dirty="0" err="1">
                <a:ea typeface="ＭＳ Ｐゴシック" charset="0"/>
              </a:rPr>
              <a:t>Ricart-Agrawala</a:t>
            </a:r>
            <a:r>
              <a:rPr lang="en-US" sz="2400" dirty="0">
                <a:ea typeface="ＭＳ Ｐゴシック" charset="0"/>
              </a:rPr>
              <a:t> requires replies from </a:t>
            </a:r>
            <a:r>
              <a:rPr lang="en-US" sz="2400" i="1" dirty="0">
                <a:ea typeface="ＭＳ Ｐゴシック" charset="0"/>
              </a:rPr>
              <a:t>all</a:t>
            </a:r>
            <a:r>
              <a:rPr lang="en-US" sz="2400" dirty="0">
                <a:ea typeface="ＭＳ Ｐゴシック" charset="0"/>
              </a:rPr>
              <a:t> processes in group</a:t>
            </a:r>
          </a:p>
          <a:p>
            <a:r>
              <a:rPr lang="en-US" sz="2400" dirty="0">
                <a:ea typeface="ＭＳ Ｐゴシック" charset="0"/>
              </a:rPr>
              <a:t>Instead, get replies from only </a:t>
            </a:r>
            <a:r>
              <a:rPr lang="en-US" sz="2400" i="1" dirty="0">
                <a:ea typeface="ＭＳ Ｐゴシック" charset="0"/>
              </a:rPr>
              <a:t>some </a:t>
            </a:r>
            <a:r>
              <a:rPr lang="en-US" sz="2400" dirty="0">
                <a:ea typeface="ＭＳ Ｐゴシック" charset="0"/>
              </a:rPr>
              <a:t>processes in group</a:t>
            </a:r>
          </a:p>
          <a:p>
            <a:r>
              <a:rPr lang="en-US" sz="2400" dirty="0">
                <a:ea typeface="ＭＳ Ｐゴシック" charset="0"/>
              </a:rPr>
              <a:t>But ensure that only process one is given access to CS (Critical Section) at a time</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44</a:t>
            </a:fld>
            <a:endParaRPr lang="en-US" sz="1400"/>
          </a:p>
        </p:txBody>
      </p:sp>
    </p:spTree>
    <p:extLst>
      <p:ext uri="{BB962C8B-B14F-4D97-AF65-F5344CB8AC3E}">
        <p14:creationId xmlns:p14="http://schemas.microsoft.com/office/powerpoint/2010/main" val="25461517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Maekawa’s</a:t>
            </a:r>
            <a:r>
              <a:rPr lang="en-US" dirty="0"/>
              <a:t> Voting Sets</a:t>
            </a:r>
          </a:p>
        </p:txBody>
      </p:sp>
      <p:sp>
        <p:nvSpPr>
          <p:cNvPr id="3" name="Content Placeholder 2"/>
          <p:cNvSpPr>
            <a:spLocks noGrp="1"/>
          </p:cNvSpPr>
          <p:nvPr>
            <p:ph idx="1"/>
          </p:nvPr>
        </p:nvSpPr>
        <p:spPr>
          <a:xfrm>
            <a:off x="649209" y="1849120"/>
            <a:ext cx="9500472" cy="5008880"/>
          </a:xfrm>
        </p:spPr>
        <p:txBody>
          <a:bodyPr>
            <a:noAutofit/>
          </a:bodyPr>
          <a:lstStyle/>
          <a:p>
            <a:pPr>
              <a:lnSpc>
                <a:spcPct val="120000"/>
              </a:lnSpc>
              <a:buClr>
                <a:schemeClr val="tx1"/>
              </a:buClr>
              <a:buSzPct val="120000"/>
            </a:pPr>
            <a:r>
              <a:rPr lang="en-US" sz="2400" dirty="0">
                <a:ea typeface="ＭＳ Ｐゴシック" charset="0"/>
              </a:rPr>
              <a:t>Each process P</a:t>
            </a:r>
            <a:r>
              <a:rPr lang="en-US" sz="2400" i="1" dirty="0">
                <a:ea typeface="ＭＳ Ｐゴシック" charset="0"/>
              </a:rPr>
              <a:t>i </a:t>
            </a:r>
            <a:r>
              <a:rPr lang="en-US" sz="2400" dirty="0">
                <a:ea typeface="ＭＳ Ｐゴシック" charset="0"/>
              </a:rPr>
              <a:t>is associated with a </a:t>
            </a:r>
            <a:r>
              <a:rPr lang="en-US" sz="2400" i="1" u="sng" dirty="0">
                <a:ea typeface="ＭＳ Ｐゴシック" charset="0"/>
              </a:rPr>
              <a:t>voting set</a:t>
            </a:r>
            <a:r>
              <a:rPr lang="en-US" sz="2400" dirty="0">
                <a:ea typeface="ＭＳ Ｐゴシック" charset="0"/>
              </a:rPr>
              <a:t> V</a:t>
            </a:r>
            <a:r>
              <a:rPr lang="en-US" sz="2400" i="1" dirty="0">
                <a:ea typeface="ＭＳ Ｐゴシック" charset="0"/>
              </a:rPr>
              <a:t>i </a:t>
            </a:r>
            <a:r>
              <a:rPr lang="en-US" sz="2400" dirty="0">
                <a:ea typeface="ＭＳ Ｐゴシック" charset="0"/>
              </a:rPr>
              <a:t>(of processes)</a:t>
            </a:r>
          </a:p>
          <a:p>
            <a:pPr>
              <a:lnSpc>
                <a:spcPct val="120000"/>
              </a:lnSpc>
              <a:buClr>
                <a:schemeClr val="tx1"/>
              </a:buClr>
              <a:buSzPct val="120000"/>
            </a:pPr>
            <a:r>
              <a:rPr lang="en-US" sz="2400" dirty="0">
                <a:ea typeface="ＭＳ Ｐゴシック" charset="0"/>
              </a:rPr>
              <a:t>Each process belongs to its own voting set</a:t>
            </a:r>
          </a:p>
          <a:p>
            <a:pPr>
              <a:lnSpc>
                <a:spcPct val="120000"/>
              </a:lnSpc>
              <a:buClr>
                <a:schemeClr val="tx1"/>
              </a:buClr>
              <a:buSzPct val="120000"/>
            </a:pPr>
            <a:r>
              <a:rPr lang="en-US" sz="2400" i="1" dirty="0">
                <a:ea typeface="ＭＳ Ｐゴシック" charset="0"/>
              </a:rPr>
              <a:t>The intersection of any two voting sets must be non-empty</a:t>
            </a:r>
          </a:p>
          <a:p>
            <a:pPr lvl="1">
              <a:lnSpc>
                <a:spcPct val="120000"/>
              </a:lnSpc>
              <a:buClr>
                <a:schemeClr val="tx1"/>
              </a:buClr>
              <a:buSzPct val="120000"/>
            </a:pPr>
            <a:r>
              <a:rPr lang="en-US" sz="2400" i="1" dirty="0">
                <a:ea typeface="ＭＳ Ｐゴシック" charset="0"/>
              </a:rPr>
              <a:t>Same concept as </a:t>
            </a:r>
            <a:r>
              <a:rPr lang="en-US" sz="2400" i="1" dirty="0">
                <a:solidFill>
                  <a:srgbClr val="FF6600"/>
                </a:solidFill>
                <a:ea typeface="ＭＳ Ｐゴシック" charset="0"/>
              </a:rPr>
              <a:t>Quorums</a:t>
            </a:r>
            <a:r>
              <a:rPr lang="en-US" sz="2400" i="1" dirty="0">
                <a:ea typeface="ＭＳ Ｐゴシック" charset="0"/>
              </a:rPr>
              <a:t>!</a:t>
            </a:r>
          </a:p>
          <a:p>
            <a:pPr>
              <a:lnSpc>
                <a:spcPct val="120000"/>
              </a:lnSpc>
              <a:buClr>
                <a:schemeClr val="tx1"/>
              </a:buClr>
              <a:buSzPct val="120000"/>
            </a:pPr>
            <a:r>
              <a:rPr lang="en-US" sz="2400" dirty="0">
                <a:ea typeface="ＭＳ Ｐゴシック" charset="0"/>
              </a:rPr>
              <a:t>Each voting set is of size </a:t>
            </a:r>
            <a:r>
              <a:rPr lang="en-US" sz="2400" i="1" dirty="0">
                <a:ea typeface="ＭＳ Ｐゴシック" charset="0"/>
              </a:rPr>
              <a:t>K</a:t>
            </a:r>
          </a:p>
          <a:p>
            <a:pPr>
              <a:lnSpc>
                <a:spcPct val="120000"/>
              </a:lnSpc>
              <a:buClr>
                <a:schemeClr val="tx1"/>
              </a:buClr>
              <a:buSzPct val="120000"/>
            </a:pPr>
            <a:r>
              <a:rPr lang="en-US" sz="2400" dirty="0">
                <a:ea typeface="ＭＳ Ｐゴシック" charset="0"/>
              </a:rPr>
              <a:t>Each process belongs to </a:t>
            </a:r>
            <a:r>
              <a:rPr lang="en-US" sz="2400" i="1" dirty="0">
                <a:ea typeface="ＭＳ Ｐゴシック" charset="0"/>
              </a:rPr>
              <a:t>M</a:t>
            </a:r>
            <a:r>
              <a:rPr lang="en-US" sz="2400" dirty="0">
                <a:ea typeface="ＭＳ Ｐゴシック" charset="0"/>
              </a:rPr>
              <a:t> voting sets</a:t>
            </a:r>
          </a:p>
          <a:p>
            <a:pPr>
              <a:lnSpc>
                <a:spcPct val="120000"/>
              </a:lnSpc>
              <a:buClr>
                <a:schemeClr val="tx1"/>
              </a:buClr>
              <a:buSzPct val="120000"/>
            </a:pPr>
            <a:r>
              <a:rPr lang="en-US" sz="2400" dirty="0">
                <a:ea typeface="ＭＳ Ｐゴシック" charset="0"/>
              </a:rPr>
              <a:t>Maekawa showed that optimally </a:t>
            </a:r>
            <a:r>
              <a:rPr lang="en-US" sz="2400" i="1" dirty="0">
                <a:ea typeface="ＭＳ Ｐゴシック" charset="0"/>
              </a:rPr>
              <a:t>K=M </a:t>
            </a:r>
            <a:r>
              <a:rPr lang="en-US" sz="2400" dirty="0">
                <a:ea typeface="ＭＳ Ｐゴシック" charset="0"/>
              </a:rPr>
              <a:t>and</a:t>
            </a:r>
            <a:r>
              <a:rPr lang="en-US" sz="2400" i="1" dirty="0">
                <a:ea typeface="ＭＳ Ｐゴシック" charset="0"/>
              </a:rPr>
              <a:t> </a:t>
            </a:r>
            <a:r>
              <a:rPr lang="en-US" sz="2400" i="1" dirty="0">
                <a:solidFill>
                  <a:srgbClr val="FF0000"/>
                </a:solidFill>
                <a:ea typeface="ＭＳ Ｐゴシック" charset="0"/>
              </a:rPr>
              <a:t>K~</a:t>
            </a:r>
            <a:r>
              <a:rPr lang="en-US" sz="2400" dirty="0">
                <a:solidFill>
                  <a:srgbClr val="FF0000"/>
                </a:solidFill>
                <a:ea typeface="ＭＳ Ｐゴシック" charset="0"/>
                <a:sym typeface="Symbol" charset="0"/>
              </a:rPr>
              <a:t></a:t>
            </a:r>
            <a:r>
              <a:rPr lang="en-US" sz="2400" i="1" dirty="0">
                <a:solidFill>
                  <a:srgbClr val="FF0000"/>
                </a:solidFill>
                <a:ea typeface="ＭＳ Ｐゴシック" charset="0"/>
                <a:sym typeface="Symbol" charset="0"/>
              </a:rPr>
              <a:t>N</a:t>
            </a:r>
            <a:endParaRPr lang="en-US" sz="2400" dirty="0">
              <a:solidFill>
                <a:srgbClr val="FF0000"/>
              </a:solidFill>
              <a:ea typeface="ＭＳ Ｐゴシック" charset="0"/>
            </a:endParaRPr>
          </a:p>
          <a:p>
            <a:pPr>
              <a:lnSpc>
                <a:spcPct val="120000"/>
              </a:lnSpc>
              <a:buClr>
                <a:schemeClr val="tx1"/>
              </a:buClr>
              <a:buSzPct val="120000"/>
            </a:pPr>
            <a:r>
              <a:rPr lang="en-US" sz="2000" dirty="0">
                <a:solidFill>
                  <a:schemeClr val="hlink"/>
                </a:solidFill>
                <a:ea typeface="ＭＳ Ｐゴシック" charset="0"/>
              </a:rPr>
              <a:t>One way: put N processes in a </a:t>
            </a:r>
            <a:r>
              <a:rPr lang="en-US" sz="2000" dirty="0">
                <a:solidFill>
                  <a:schemeClr val="hlink"/>
                </a:solidFill>
                <a:ea typeface="ＭＳ Ｐゴシック" charset="0"/>
                <a:sym typeface="Symbol" charset="0"/>
              </a:rPr>
              <a:t></a:t>
            </a:r>
            <a:r>
              <a:rPr lang="en-US" sz="2000" i="1" dirty="0">
                <a:solidFill>
                  <a:schemeClr val="hlink"/>
                </a:solidFill>
                <a:ea typeface="ＭＳ Ｐゴシック" charset="0"/>
                <a:sym typeface="Symbol" charset="0"/>
              </a:rPr>
              <a:t>N</a:t>
            </a:r>
            <a:r>
              <a:rPr lang="en-US" sz="2000" dirty="0">
                <a:solidFill>
                  <a:schemeClr val="hlink"/>
                </a:solidFill>
                <a:ea typeface="ＭＳ Ｐゴシック" charset="0"/>
                <a:sym typeface="Symbol" charset="0"/>
              </a:rPr>
              <a:t> by </a:t>
            </a:r>
            <a:r>
              <a:rPr lang="en-US" sz="2000" i="1" dirty="0">
                <a:solidFill>
                  <a:schemeClr val="hlink"/>
                </a:solidFill>
                <a:ea typeface="ＭＳ Ｐゴシック" charset="0"/>
                <a:sym typeface="Symbol" charset="0"/>
              </a:rPr>
              <a:t>N</a:t>
            </a:r>
            <a:r>
              <a:rPr lang="en-US" sz="2000" dirty="0">
                <a:solidFill>
                  <a:schemeClr val="hlink"/>
                </a:solidFill>
                <a:ea typeface="ＭＳ Ｐゴシック" charset="0"/>
                <a:sym typeface="Symbol" charset="0"/>
              </a:rPr>
              <a:t>  matrix and for each P</a:t>
            </a:r>
            <a:r>
              <a:rPr lang="en-US" sz="2000" i="1" dirty="0">
                <a:solidFill>
                  <a:schemeClr val="hlink"/>
                </a:solidFill>
                <a:ea typeface="ＭＳ Ｐゴシック" charset="0"/>
                <a:sym typeface="Symbol" charset="0"/>
              </a:rPr>
              <a:t>i</a:t>
            </a:r>
            <a:r>
              <a:rPr lang="en-US" sz="2000" dirty="0">
                <a:solidFill>
                  <a:schemeClr val="hlink"/>
                </a:solidFill>
                <a:ea typeface="ＭＳ Ｐゴシック" charset="0"/>
                <a:sym typeface="Symbol" charset="0"/>
              </a:rPr>
              <a:t>, its voting set V</a:t>
            </a:r>
            <a:r>
              <a:rPr lang="en-US" sz="2000" i="1" dirty="0">
                <a:solidFill>
                  <a:schemeClr val="hlink"/>
                </a:solidFill>
                <a:ea typeface="ＭＳ Ｐゴシック" charset="0"/>
                <a:sym typeface="Symbol" charset="0"/>
              </a:rPr>
              <a:t>i </a:t>
            </a:r>
            <a:r>
              <a:rPr lang="en-US" sz="2000" dirty="0">
                <a:solidFill>
                  <a:schemeClr val="hlink"/>
                </a:solidFill>
                <a:ea typeface="ＭＳ Ｐゴシック" charset="0"/>
                <a:sym typeface="Symbol" charset="0"/>
              </a:rPr>
              <a:t>= row containing P</a:t>
            </a:r>
            <a:r>
              <a:rPr lang="en-US" sz="2000" i="1" dirty="0">
                <a:solidFill>
                  <a:schemeClr val="hlink"/>
                </a:solidFill>
                <a:ea typeface="ＭＳ Ｐゴシック" charset="0"/>
                <a:sym typeface="Symbol" charset="0"/>
              </a:rPr>
              <a:t>i </a:t>
            </a:r>
            <a:r>
              <a:rPr lang="en-US" sz="2000" dirty="0">
                <a:solidFill>
                  <a:schemeClr val="hlink"/>
                </a:solidFill>
                <a:ea typeface="ＭＳ Ｐゴシック" charset="0"/>
                <a:sym typeface="Symbol" charset="0"/>
              </a:rPr>
              <a:t>+ column containing P</a:t>
            </a:r>
            <a:r>
              <a:rPr lang="en-US" sz="2000" i="1" dirty="0">
                <a:solidFill>
                  <a:schemeClr val="hlink"/>
                </a:solidFill>
                <a:ea typeface="ＭＳ Ｐゴシック" charset="0"/>
                <a:sym typeface="Symbol" charset="0"/>
              </a:rPr>
              <a:t>i. </a:t>
            </a:r>
            <a:r>
              <a:rPr lang="en-US" sz="2000" dirty="0">
                <a:solidFill>
                  <a:schemeClr val="hlink"/>
                </a:solidFill>
                <a:ea typeface="ＭＳ Ｐゴシック" charset="0"/>
                <a:sym typeface="Symbol" charset="0"/>
              </a:rPr>
              <a:t>Size of voting set = 2*</a:t>
            </a:r>
            <a:r>
              <a:rPr lang="en-US" sz="2000" i="1" dirty="0">
                <a:solidFill>
                  <a:schemeClr val="hlink"/>
                </a:solidFill>
                <a:ea typeface="ＭＳ Ｐゴシック" charset="0"/>
                <a:sym typeface="Symbol" charset="0"/>
              </a:rPr>
              <a:t>N</a:t>
            </a:r>
            <a:r>
              <a:rPr lang="en-US" sz="2000" dirty="0">
                <a:solidFill>
                  <a:schemeClr val="hlink"/>
                </a:solidFill>
                <a:ea typeface="ＭＳ Ｐゴシック" charset="0"/>
                <a:sym typeface="Symbol" charset="0"/>
              </a:rPr>
              <a:t>-1</a:t>
            </a:r>
          </a:p>
          <a:p>
            <a:pPr>
              <a:lnSpc>
                <a:spcPct val="120000"/>
              </a:lnSpc>
            </a:pPr>
            <a:endParaRPr lang="en-US" sz="2400"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45</a:t>
            </a:fld>
            <a:endParaRPr lang="en-US" sz="1400"/>
          </a:p>
        </p:txBody>
      </p:sp>
    </p:spTree>
    <p:extLst>
      <p:ext uri="{BB962C8B-B14F-4D97-AF65-F5344CB8AC3E}">
        <p14:creationId xmlns:p14="http://schemas.microsoft.com/office/powerpoint/2010/main" val="2326964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Voting Sets with N=4</a:t>
            </a:r>
          </a:p>
        </p:txBody>
      </p:sp>
      <p:grpSp>
        <p:nvGrpSpPr>
          <p:cNvPr id="20" name="Group 19"/>
          <p:cNvGrpSpPr/>
          <p:nvPr/>
        </p:nvGrpSpPr>
        <p:grpSpPr>
          <a:xfrm>
            <a:off x="658815" y="2438402"/>
            <a:ext cx="7418387" cy="3832027"/>
            <a:chOff x="658813" y="2438400"/>
            <a:chExt cx="7418387" cy="3832027"/>
          </a:xfrm>
        </p:grpSpPr>
        <p:grpSp>
          <p:nvGrpSpPr>
            <p:cNvPr id="4" name="Group 2"/>
            <p:cNvGrpSpPr>
              <a:grpSpLocks/>
            </p:cNvGrpSpPr>
            <p:nvPr/>
          </p:nvGrpSpPr>
          <p:grpSpPr bwMode="auto">
            <a:xfrm>
              <a:off x="658813" y="2895600"/>
              <a:ext cx="5384252" cy="3374827"/>
              <a:chOff x="658813" y="1676400"/>
              <a:chExt cx="5384252" cy="3374827"/>
            </a:xfrm>
          </p:grpSpPr>
          <p:sp>
            <p:nvSpPr>
              <p:cNvPr id="5" name="Oval 11"/>
              <p:cNvSpPr>
                <a:spLocks noChangeArrowheads="1"/>
              </p:cNvSpPr>
              <p:nvPr/>
            </p:nvSpPr>
            <p:spPr bwMode="auto">
              <a:xfrm>
                <a:off x="3579813" y="2667000"/>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6" name="Oval 3"/>
              <p:cNvSpPr>
                <a:spLocks noChangeArrowheads="1"/>
              </p:cNvSpPr>
              <p:nvPr/>
            </p:nvSpPr>
            <p:spPr bwMode="auto">
              <a:xfrm>
                <a:off x="2290763" y="1703388"/>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b="1">
                  <a:solidFill>
                    <a:srgbClr val="0070C0"/>
                  </a:solidFill>
                </a:endParaRPr>
              </a:p>
            </p:txBody>
          </p:sp>
          <p:sp>
            <p:nvSpPr>
              <p:cNvPr id="7" name="Oval 4"/>
              <p:cNvSpPr>
                <a:spLocks noChangeArrowheads="1"/>
              </p:cNvSpPr>
              <p:nvPr/>
            </p:nvSpPr>
            <p:spPr bwMode="auto">
              <a:xfrm>
                <a:off x="3581400" y="1676400"/>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8" name="Oval 5"/>
              <p:cNvSpPr>
                <a:spLocks noChangeArrowheads="1"/>
              </p:cNvSpPr>
              <p:nvPr/>
            </p:nvSpPr>
            <p:spPr bwMode="auto">
              <a:xfrm>
                <a:off x="2306638" y="2690813"/>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9" name="TextBox 6"/>
              <p:cNvSpPr txBox="1">
                <a:spLocks noChangeArrowheads="1"/>
              </p:cNvSpPr>
              <p:nvPr/>
            </p:nvSpPr>
            <p:spPr bwMode="auto">
              <a:xfrm>
                <a:off x="3541713" y="2781300"/>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p1</a:t>
                </a:r>
              </a:p>
            </p:txBody>
          </p:sp>
          <p:sp>
            <p:nvSpPr>
              <p:cNvPr id="10" name="TextBox 7"/>
              <p:cNvSpPr txBox="1">
                <a:spLocks noChangeArrowheads="1"/>
              </p:cNvSpPr>
              <p:nvPr/>
            </p:nvSpPr>
            <p:spPr bwMode="auto">
              <a:xfrm>
                <a:off x="4229100" y="2762250"/>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p2</a:t>
                </a:r>
              </a:p>
            </p:txBody>
          </p:sp>
          <p:sp>
            <p:nvSpPr>
              <p:cNvPr id="11" name="TextBox 8"/>
              <p:cNvSpPr txBox="1">
                <a:spLocks noChangeArrowheads="1"/>
              </p:cNvSpPr>
              <p:nvPr/>
            </p:nvSpPr>
            <p:spPr bwMode="auto">
              <a:xfrm>
                <a:off x="3535363" y="3487738"/>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p3</a:t>
                </a:r>
              </a:p>
            </p:txBody>
          </p:sp>
          <p:sp>
            <p:nvSpPr>
              <p:cNvPr id="12" name="TextBox 10"/>
              <p:cNvSpPr txBox="1">
                <a:spLocks noChangeArrowheads="1"/>
              </p:cNvSpPr>
              <p:nvPr/>
            </p:nvSpPr>
            <p:spPr bwMode="auto">
              <a:xfrm>
                <a:off x="4211638" y="3487738"/>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p4</a:t>
                </a:r>
              </a:p>
            </p:txBody>
          </p:sp>
          <p:sp>
            <p:nvSpPr>
              <p:cNvPr id="13" name="TextBox 12"/>
              <p:cNvSpPr txBox="1">
                <a:spLocks noChangeArrowheads="1"/>
              </p:cNvSpPr>
              <p:nvPr/>
            </p:nvSpPr>
            <p:spPr bwMode="auto">
              <a:xfrm>
                <a:off x="658813" y="1819275"/>
                <a:ext cx="177331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P</a:t>
                </a:r>
                <a:r>
                  <a:rPr lang="en-US" i="1" dirty="0"/>
                  <a:t>1</a:t>
                </a:r>
                <a:r>
                  <a:rPr lang="en-US" dirty="0"/>
                  <a:t>’s voting set = V</a:t>
                </a:r>
                <a:r>
                  <a:rPr lang="en-US" i="1" dirty="0"/>
                  <a:t>1</a:t>
                </a:r>
                <a:endParaRPr lang="en-US" dirty="0"/>
              </a:p>
            </p:txBody>
          </p:sp>
          <p:sp>
            <p:nvSpPr>
              <p:cNvPr id="14" name="TextBox 13"/>
              <p:cNvSpPr txBox="1">
                <a:spLocks noChangeArrowheads="1"/>
              </p:cNvSpPr>
              <p:nvPr/>
            </p:nvSpPr>
            <p:spPr bwMode="auto">
              <a:xfrm>
                <a:off x="5494338" y="1676400"/>
                <a:ext cx="4342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2</a:t>
                </a:r>
              </a:p>
            </p:txBody>
          </p:sp>
          <p:sp>
            <p:nvSpPr>
              <p:cNvPr id="15" name="TextBox 14"/>
              <p:cNvSpPr txBox="1">
                <a:spLocks noChangeArrowheads="1"/>
              </p:cNvSpPr>
              <p:nvPr/>
            </p:nvSpPr>
            <p:spPr bwMode="auto">
              <a:xfrm>
                <a:off x="1989138" y="4743450"/>
                <a:ext cx="41549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3</a:t>
                </a:r>
                <a:endParaRPr lang="en-US" dirty="0"/>
              </a:p>
            </p:txBody>
          </p:sp>
          <p:sp>
            <p:nvSpPr>
              <p:cNvPr id="16" name="TextBox 15"/>
              <p:cNvSpPr txBox="1">
                <a:spLocks noChangeArrowheads="1"/>
              </p:cNvSpPr>
              <p:nvPr/>
            </p:nvSpPr>
            <p:spPr bwMode="auto">
              <a:xfrm>
                <a:off x="5638800" y="4724400"/>
                <a:ext cx="40426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4</a:t>
                </a:r>
                <a:endParaRPr lang="en-US" dirty="0"/>
              </a:p>
            </p:txBody>
          </p:sp>
        </p:grpSp>
        <p:sp>
          <p:nvSpPr>
            <p:cNvPr id="17" name="TextBox 16"/>
            <p:cNvSpPr txBox="1">
              <a:spLocks noChangeArrowheads="1"/>
            </p:cNvSpPr>
            <p:nvPr/>
          </p:nvSpPr>
          <p:spPr bwMode="auto">
            <a:xfrm>
              <a:off x="7162800" y="2590800"/>
              <a:ext cx="703463"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b="1">
                  <a:solidFill>
                    <a:srgbClr val="0070C0"/>
                  </a:solidFill>
                </a:rPr>
                <a:t>p1  p2</a:t>
              </a:r>
            </a:p>
            <a:p>
              <a:r>
                <a:rPr lang="en-US" b="1">
                  <a:solidFill>
                    <a:srgbClr val="0070C0"/>
                  </a:solidFill>
                </a:rPr>
                <a:t>p3  p4</a:t>
              </a:r>
            </a:p>
          </p:txBody>
        </p:sp>
        <p:cxnSp>
          <p:nvCxnSpPr>
            <p:cNvPr id="18" name="Straight Connector 18"/>
            <p:cNvCxnSpPr>
              <a:cxnSpLocks noChangeShapeType="1"/>
            </p:cNvCxnSpPr>
            <p:nvPr/>
          </p:nvCxnSpPr>
          <p:spPr bwMode="auto">
            <a:xfrm>
              <a:off x="7513638" y="2438400"/>
              <a:ext cx="0" cy="91440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cxnSp>
          <p:nvCxnSpPr>
            <p:cNvPr id="19" name="Straight Connector 19"/>
            <p:cNvCxnSpPr>
              <a:cxnSpLocks noChangeShapeType="1"/>
            </p:cNvCxnSpPr>
            <p:nvPr/>
          </p:nvCxnSpPr>
          <p:spPr bwMode="auto">
            <a:xfrm flipH="1">
              <a:off x="7010400" y="2830513"/>
              <a:ext cx="1066800" cy="0"/>
            </a:xfrm>
            <a:prstGeom prst="line">
              <a:avLst/>
            </a:prstGeom>
            <a:noFill/>
            <a:ln w="12700">
              <a:solidFill>
                <a:srgbClr val="000000"/>
              </a:solidFill>
              <a:round/>
              <a:headEnd type="none" w="sm" len="sm"/>
              <a:tailEnd type="none" w="med" len="lg"/>
            </a:ln>
            <a:extLst>
              <a:ext uri="{909E8E84-426E-40dd-AFC4-6F175D3DCCD1}">
                <a14:hiddenFill xmlns="" xmlns:a14="http://schemas.microsoft.com/office/drawing/2010/main">
                  <a:noFill/>
                </a14:hiddenFill>
              </a:ext>
            </a:extLst>
          </p:spPr>
        </p:cxnSp>
      </p:grpSp>
      <p:sp>
        <p:nvSpPr>
          <p:cNvPr id="21"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22"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46</a:t>
            </a:fld>
            <a:endParaRPr lang="en-US" sz="1400"/>
          </a:p>
        </p:txBody>
      </p:sp>
    </p:spTree>
    <p:extLst>
      <p:ext uri="{BB962C8B-B14F-4D97-AF65-F5344CB8AC3E}">
        <p14:creationId xmlns:p14="http://schemas.microsoft.com/office/powerpoint/2010/main" val="26091954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Maekawa</a:t>
            </a:r>
            <a:r>
              <a:rPr lang="en-US" dirty="0"/>
              <a:t>: Key Differences From </a:t>
            </a:r>
            <a:r>
              <a:rPr lang="en-US" dirty="0" err="1"/>
              <a:t>Ricart-Agrawala</a:t>
            </a:r>
            <a:endParaRPr lang="en-US" dirty="0"/>
          </a:p>
        </p:txBody>
      </p:sp>
      <p:sp>
        <p:nvSpPr>
          <p:cNvPr id="3" name="Content Placeholder 2"/>
          <p:cNvSpPr>
            <a:spLocks noGrp="1"/>
          </p:cNvSpPr>
          <p:nvPr>
            <p:ph idx="1"/>
          </p:nvPr>
        </p:nvSpPr>
        <p:spPr>
          <a:xfrm>
            <a:off x="649207" y="2306320"/>
            <a:ext cx="7443074" cy="4551680"/>
          </a:xfrm>
        </p:spPr>
        <p:txBody>
          <a:bodyPr>
            <a:noAutofit/>
          </a:bodyPr>
          <a:lstStyle/>
          <a:p>
            <a:r>
              <a:rPr lang="en-US" sz="2200" dirty="0"/>
              <a:t>Each process requests permission from only its voting set members</a:t>
            </a:r>
          </a:p>
          <a:p>
            <a:pPr lvl="1"/>
            <a:r>
              <a:rPr lang="en-US" sz="2200" dirty="0"/>
              <a:t>Not from all</a:t>
            </a:r>
          </a:p>
          <a:p>
            <a:r>
              <a:rPr lang="en-US" sz="2200" dirty="0"/>
              <a:t>Each process can give its permission to at most one process at any point in time</a:t>
            </a:r>
          </a:p>
          <a:p>
            <a:pPr lvl="1"/>
            <a:r>
              <a:rPr lang="en-US" sz="2200" dirty="0"/>
              <a:t>Not to all</a:t>
            </a:r>
          </a:p>
          <a:p>
            <a:pPr lvl="1"/>
            <a:r>
              <a:rPr lang="en-US" sz="2200" dirty="0"/>
              <a:t>In other words, each process has exactly 1 vote to give</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47</a:t>
            </a:fld>
            <a:endParaRPr lang="en-US" sz="1400"/>
          </a:p>
        </p:txBody>
      </p:sp>
    </p:spTree>
    <p:extLst>
      <p:ext uri="{BB962C8B-B14F-4D97-AF65-F5344CB8AC3E}">
        <p14:creationId xmlns:p14="http://schemas.microsoft.com/office/powerpoint/2010/main" val="34084234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a:t>
            </a:r>
          </a:p>
        </p:txBody>
      </p:sp>
      <p:sp>
        <p:nvSpPr>
          <p:cNvPr id="3" name="Content Placeholder 2"/>
          <p:cNvSpPr>
            <a:spLocks noGrp="1"/>
          </p:cNvSpPr>
          <p:nvPr>
            <p:ph idx="1"/>
          </p:nvPr>
        </p:nvSpPr>
        <p:spPr>
          <a:xfrm>
            <a:off x="649207" y="2306319"/>
            <a:ext cx="8357473" cy="4715927"/>
          </a:xfrm>
        </p:spPr>
        <p:txBody>
          <a:bodyPr>
            <a:noAutofit/>
          </a:bodyPr>
          <a:lstStyle/>
          <a:p>
            <a:r>
              <a:rPr lang="en-US" sz="2200" dirty="0"/>
              <a:t>Each process maintains: state, queue, voted (</a:t>
            </a:r>
            <a:r>
              <a:rPr lang="en-US" sz="2200" dirty="0" err="1"/>
              <a:t>boolean</a:t>
            </a:r>
            <a:r>
              <a:rPr lang="en-US" sz="2200" dirty="0"/>
              <a:t>)</a:t>
            </a:r>
          </a:p>
          <a:p>
            <a:r>
              <a:rPr lang="en-US" sz="2200" dirty="0"/>
              <a:t>state = </a:t>
            </a:r>
            <a:r>
              <a:rPr lang="en-US" sz="2200" u="sng" dirty="0">
                <a:solidFill>
                  <a:srgbClr val="953735"/>
                </a:solidFill>
              </a:rPr>
              <a:t>Released</a:t>
            </a:r>
            <a:r>
              <a:rPr lang="en-US" sz="2200" dirty="0"/>
              <a:t>, voted = false</a:t>
            </a:r>
          </a:p>
          <a:p>
            <a:r>
              <a:rPr lang="en-US" sz="2200" dirty="0"/>
              <a:t>enter() at process P</a:t>
            </a:r>
            <a:r>
              <a:rPr lang="en-US" sz="2200" i="1" dirty="0"/>
              <a:t>i</a:t>
            </a:r>
            <a:r>
              <a:rPr lang="en-US" sz="2200" dirty="0"/>
              <a:t>:</a:t>
            </a:r>
          </a:p>
          <a:p>
            <a:pPr lvl="1"/>
            <a:r>
              <a:rPr lang="en-US" sz="2200" dirty="0"/>
              <a:t>state = </a:t>
            </a:r>
            <a:r>
              <a:rPr lang="en-US" sz="2200" u="sng" dirty="0">
                <a:solidFill>
                  <a:srgbClr val="953735"/>
                </a:solidFill>
              </a:rPr>
              <a:t>Wanted</a:t>
            </a:r>
          </a:p>
          <a:p>
            <a:pPr lvl="1"/>
            <a:r>
              <a:rPr lang="en-US" sz="2200" dirty="0"/>
              <a:t>Multicast </a:t>
            </a:r>
            <a:r>
              <a:rPr lang="en-US" sz="2200" dirty="0">
                <a:solidFill>
                  <a:srgbClr val="0000FF"/>
                </a:solidFill>
              </a:rPr>
              <a:t>Request</a:t>
            </a:r>
            <a:r>
              <a:rPr lang="en-US" sz="2200" dirty="0"/>
              <a:t> message to all processes in V</a:t>
            </a:r>
            <a:r>
              <a:rPr lang="en-US" sz="2200" i="1" dirty="0"/>
              <a:t>i</a:t>
            </a:r>
          </a:p>
          <a:p>
            <a:pPr lvl="1"/>
            <a:r>
              <a:rPr lang="en-US" sz="2200" dirty="0"/>
              <a:t>Wait for </a:t>
            </a:r>
            <a:r>
              <a:rPr lang="en-US" sz="2200" dirty="0">
                <a:solidFill>
                  <a:srgbClr val="0000FF"/>
                </a:solidFill>
              </a:rPr>
              <a:t>Reply (vote)</a:t>
            </a:r>
            <a:r>
              <a:rPr lang="en-US" sz="2200" dirty="0"/>
              <a:t> messages from all processes in V</a:t>
            </a:r>
            <a:r>
              <a:rPr lang="en-US" sz="2200" i="1" dirty="0"/>
              <a:t>i </a:t>
            </a:r>
            <a:r>
              <a:rPr lang="en-US" sz="2200" dirty="0"/>
              <a:t>(including vote from self)</a:t>
            </a:r>
          </a:p>
          <a:p>
            <a:pPr lvl="1"/>
            <a:r>
              <a:rPr lang="en-US" sz="2200" dirty="0"/>
              <a:t>state = </a:t>
            </a:r>
            <a:r>
              <a:rPr lang="en-US" sz="2200" u="sng" dirty="0">
                <a:solidFill>
                  <a:srgbClr val="953735"/>
                </a:solidFill>
              </a:rPr>
              <a:t>Held</a:t>
            </a:r>
          </a:p>
          <a:p>
            <a:r>
              <a:rPr lang="en-US" sz="2200" dirty="0"/>
              <a:t>exit() at process P</a:t>
            </a:r>
            <a:r>
              <a:rPr lang="en-US" sz="2200" i="1" dirty="0"/>
              <a:t>i</a:t>
            </a:r>
            <a:r>
              <a:rPr lang="en-US" sz="2200" dirty="0"/>
              <a:t>:</a:t>
            </a:r>
          </a:p>
          <a:p>
            <a:pPr lvl="1"/>
            <a:r>
              <a:rPr lang="en-US" sz="2200" dirty="0"/>
              <a:t>state = </a:t>
            </a:r>
            <a:r>
              <a:rPr lang="en-US" sz="2200" u="sng" dirty="0">
                <a:solidFill>
                  <a:srgbClr val="953735"/>
                </a:solidFill>
              </a:rPr>
              <a:t>Released</a:t>
            </a:r>
          </a:p>
          <a:p>
            <a:pPr lvl="1"/>
            <a:r>
              <a:rPr lang="en-US" sz="2200" dirty="0"/>
              <a:t>Multicast </a:t>
            </a:r>
            <a:r>
              <a:rPr lang="en-US" sz="2200" dirty="0">
                <a:solidFill>
                  <a:srgbClr val="0000FF"/>
                </a:solidFill>
              </a:rPr>
              <a:t>Release (vote) </a:t>
            </a:r>
            <a:r>
              <a:rPr lang="en-US" sz="2200" dirty="0"/>
              <a:t>to all processes in V</a:t>
            </a:r>
            <a:r>
              <a:rPr lang="en-US" sz="2200" i="1" dirty="0"/>
              <a:t>i</a:t>
            </a:r>
            <a:endParaRPr lang="en-US" sz="2200"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48</a:t>
            </a:fld>
            <a:endParaRPr lang="en-US" sz="1400"/>
          </a:p>
        </p:txBody>
      </p:sp>
    </p:spTree>
    <p:extLst>
      <p:ext uri="{BB962C8B-B14F-4D97-AF65-F5344CB8AC3E}">
        <p14:creationId xmlns:p14="http://schemas.microsoft.com/office/powerpoint/2010/main" val="20637511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 (2)</a:t>
            </a:r>
          </a:p>
        </p:txBody>
      </p:sp>
      <p:sp>
        <p:nvSpPr>
          <p:cNvPr id="3" name="Content Placeholder 2"/>
          <p:cNvSpPr>
            <a:spLocks noGrp="1"/>
          </p:cNvSpPr>
          <p:nvPr>
            <p:ph idx="1"/>
          </p:nvPr>
        </p:nvSpPr>
        <p:spPr/>
        <p:txBody>
          <a:bodyPr>
            <a:normAutofit fontScale="77500" lnSpcReduction="20000"/>
          </a:bodyPr>
          <a:lstStyle/>
          <a:p>
            <a:r>
              <a:rPr lang="en-US" dirty="0"/>
              <a:t>When P</a:t>
            </a:r>
            <a:r>
              <a:rPr lang="en-US" i="1" dirty="0"/>
              <a:t>i </a:t>
            </a:r>
            <a:r>
              <a:rPr lang="en-US" dirty="0"/>
              <a:t>receives a Request from </a:t>
            </a:r>
            <a:r>
              <a:rPr lang="en-US" dirty="0" err="1"/>
              <a:t>P</a:t>
            </a:r>
            <a:r>
              <a:rPr lang="en-US" i="1" dirty="0" err="1"/>
              <a:t>j</a:t>
            </a:r>
            <a:r>
              <a:rPr lang="en-US" dirty="0"/>
              <a:t>:</a:t>
            </a:r>
          </a:p>
          <a:p>
            <a:pPr marL="0" indent="0">
              <a:buNone/>
            </a:pPr>
            <a:r>
              <a:rPr lang="en-US" b="1" dirty="0"/>
              <a:t>	if </a:t>
            </a:r>
            <a:r>
              <a:rPr lang="en-US" dirty="0"/>
              <a:t>(state == </a:t>
            </a:r>
            <a:r>
              <a:rPr lang="en-US" u="sng" dirty="0">
                <a:solidFill>
                  <a:srgbClr val="953735"/>
                </a:solidFill>
              </a:rPr>
              <a:t>Held</a:t>
            </a:r>
            <a:r>
              <a:rPr lang="en-US" dirty="0">
                <a:solidFill>
                  <a:srgbClr val="953735"/>
                </a:solidFill>
              </a:rPr>
              <a:t> </a:t>
            </a:r>
            <a:r>
              <a:rPr lang="en-US" dirty="0"/>
              <a:t>OR voted = true)</a:t>
            </a:r>
          </a:p>
          <a:p>
            <a:pPr marL="0" indent="0">
              <a:buNone/>
            </a:pPr>
            <a:r>
              <a:rPr lang="en-US" dirty="0"/>
              <a:t>	       enqueue Request</a:t>
            </a:r>
          </a:p>
          <a:p>
            <a:pPr marL="0" indent="0">
              <a:buNone/>
            </a:pPr>
            <a:r>
              <a:rPr lang="en-US" b="1" dirty="0"/>
              <a:t>	else</a:t>
            </a:r>
          </a:p>
          <a:p>
            <a:pPr marL="0" indent="0">
              <a:buNone/>
            </a:pPr>
            <a:r>
              <a:rPr lang="en-US" dirty="0"/>
              <a:t>	       send </a:t>
            </a:r>
            <a:r>
              <a:rPr lang="en-US" dirty="0">
                <a:solidFill>
                  <a:srgbClr val="0000FF"/>
                </a:solidFill>
              </a:rPr>
              <a:t>Reply</a:t>
            </a:r>
            <a:r>
              <a:rPr lang="en-US" dirty="0"/>
              <a:t> to </a:t>
            </a:r>
            <a:r>
              <a:rPr lang="en-US" dirty="0" err="1"/>
              <a:t>P</a:t>
            </a:r>
            <a:r>
              <a:rPr lang="en-US" i="1" dirty="0" err="1"/>
              <a:t>j</a:t>
            </a:r>
            <a:endParaRPr lang="en-US" i="1" dirty="0"/>
          </a:p>
          <a:p>
            <a:pPr marL="0" indent="0">
              <a:buNone/>
            </a:pPr>
            <a:r>
              <a:rPr lang="en-US" dirty="0"/>
              <a:t>	       voted = true</a:t>
            </a:r>
          </a:p>
          <a:p>
            <a:pPr marL="0" indent="0">
              <a:buNone/>
            </a:pPr>
            <a:endParaRPr lang="en-US" dirty="0"/>
          </a:p>
          <a:p>
            <a:r>
              <a:rPr lang="en-US" dirty="0"/>
              <a:t>When P</a:t>
            </a:r>
            <a:r>
              <a:rPr lang="en-US" i="1" dirty="0"/>
              <a:t>i</a:t>
            </a:r>
            <a:r>
              <a:rPr lang="en-US" dirty="0"/>
              <a:t> receives a Release from </a:t>
            </a:r>
            <a:r>
              <a:rPr lang="en-US" dirty="0" err="1"/>
              <a:t>P</a:t>
            </a:r>
            <a:r>
              <a:rPr lang="en-US" i="1" dirty="0" err="1"/>
              <a:t>j</a:t>
            </a:r>
            <a:r>
              <a:rPr lang="en-US" dirty="0"/>
              <a:t>:</a:t>
            </a:r>
          </a:p>
          <a:p>
            <a:pPr marL="0" indent="0">
              <a:buNone/>
            </a:pPr>
            <a:r>
              <a:rPr lang="en-US" b="1" dirty="0"/>
              <a:t>	if</a:t>
            </a:r>
            <a:r>
              <a:rPr lang="en-US" dirty="0"/>
              <a:t> (queue empty)</a:t>
            </a:r>
          </a:p>
          <a:p>
            <a:pPr marL="0" indent="0">
              <a:buNone/>
            </a:pPr>
            <a:r>
              <a:rPr lang="en-US" dirty="0"/>
              <a:t>	       voted = false</a:t>
            </a:r>
          </a:p>
          <a:p>
            <a:pPr marL="0" indent="0">
              <a:buNone/>
            </a:pPr>
            <a:r>
              <a:rPr lang="en-US" b="1" dirty="0"/>
              <a:t>	else</a:t>
            </a:r>
          </a:p>
          <a:p>
            <a:pPr marL="0" indent="0">
              <a:buNone/>
            </a:pPr>
            <a:r>
              <a:rPr lang="en-US" dirty="0"/>
              <a:t>	       dequeue head of queue, say P</a:t>
            </a:r>
            <a:r>
              <a:rPr lang="en-US" i="1" dirty="0"/>
              <a:t>k</a:t>
            </a:r>
          </a:p>
          <a:p>
            <a:pPr marL="0" indent="0">
              <a:buNone/>
            </a:pPr>
            <a:r>
              <a:rPr lang="en-US" i="1" dirty="0"/>
              <a:t>	       </a:t>
            </a:r>
            <a:r>
              <a:rPr lang="en-US" dirty="0"/>
              <a:t>send </a:t>
            </a:r>
            <a:r>
              <a:rPr lang="en-US" dirty="0">
                <a:solidFill>
                  <a:srgbClr val="0000FF"/>
                </a:solidFill>
              </a:rPr>
              <a:t>Reply </a:t>
            </a:r>
            <a:r>
              <a:rPr lang="en-US" i="1" dirty="0"/>
              <a:t>only</a:t>
            </a:r>
            <a:r>
              <a:rPr lang="en-US" dirty="0"/>
              <a:t> to P</a:t>
            </a:r>
            <a:r>
              <a:rPr lang="en-US" i="1" dirty="0"/>
              <a:t>k</a:t>
            </a:r>
          </a:p>
          <a:p>
            <a:pPr marL="0" indent="0">
              <a:buNone/>
            </a:pPr>
            <a:r>
              <a:rPr lang="en-US" dirty="0"/>
              <a:t>	       voted = true</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49</a:t>
            </a:fld>
            <a:endParaRPr lang="en-US" sz="1400"/>
          </a:p>
        </p:txBody>
      </p:sp>
    </p:spTree>
    <p:extLst>
      <p:ext uri="{BB962C8B-B14F-4D97-AF65-F5344CB8AC3E}">
        <p14:creationId xmlns:p14="http://schemas.microsoft.com/office/powerpoint/2010/main" val="31339895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Safety</a:t>
            </a:r>
          </a:p>
        </p:txBody>
      </p:sp>
      <p:sp>
        <p:nvSpPr>
          <p:cNvPr id="3" name="Content Placeholder 2"/>
          <p:cNvSpPr>
            <a:spLocks noGrp="1"/>
          </p:cNvSpPr>
          <p:nvPr>
            <p:ph idx="1"/>
          </p:nvPr>
        </p:nvSpPr>
        <p:spPr>
          <a:xfrm>
            <a:off x="649207" y="2140373"/>
            <a:ext cx="8738473" cy="4881874"/>
          </a:xfrm>
        </p:spPr>
        <p:txBody>
          <a:bodyPr>
            <a:normAutofit/>
          </a:bodyPr>
          <a:lstStyle/>
          <a:p>
            <a:r>
              <a:rPr lang="en-US" dirty="0"/>
              <a:t>When a process P</a:t>
            </a:r>
            <a:r>
              <a:rPr lang="en-US" i="1" dirty="0"/>
              <a:t>i </a:t>
            </a:r>
            <a:r>
              <a:rPr lang="en-US" dirty="0"/>
              <a:t>receives replies from all its voting set V</a:t>
            </a:r>
            <a:r>
              <a:rPr lang="en-US" i="1" dirty="0"/>
              <a:t>i </a:t>
            </a:r>
            <a:r>
              <a:rPr lang="en-US" dirty="0"/>
              <a:t>members, no other process </a:t>
            </a:r>
            <a:r>
              <a:rPr lang="en-US" dirty="0" err="1"/>
              <a:t>P</a:t>
            </a:r>
            <a:r>
              <a:rPr lang="en-US" i="1" dirty="0" err="1"/>
              <a:t>j</a:t>
            </a:r>
            <a:r>
              <a:rPr lang="en-US" dirty="0"/>
              <a:t> could have received replies from all its voting set members </a:t>
            </a:r>
            <a:r>
              <a:rPr lang="en-US" dirty="0" err="1"/>
              <a:t>V</a:t>
            </a:r>
            <a:r>
              <a:rPr lang="en-US" i="1" dirty="0" err="1"/>
              <a:t>j</a:t>
            </a:r>
            <a:endParaRPr lang="en-US" i="1" dirty="0"/>
          </a:p>
          <a:p>
            <a:pPr lvl="1"/>
            <a:r>
              <a:rPr lang="en-US" dirty="0"/>
              <a:t>V</a:t>
            </a:r>
            <a:r>
              <a:rPr lang="en-US" i="1" dirty="0"/>
              <a:t>i </a:t>
            </a:r>
            <a:r>
              <a:rPr lang="en-US" dirty="0"/>
              <a:t>and </a:t>
            </a:r>
            <a:r>
              <a:rPr lang="en-US" dirty="0" err="1"/>
              <a:t>V</a:t>
            </a:r>
            <a:r>
              <a:rPr lang="en-US" i="1" dirty="0" err="1"/>
              <a:t>j</a:t>
            </a:r>
            <a:r>
              <a:rPr lang="en-US" i="1" dirty="0"/>
              <a:t> </a:t>
            </a:r>
            <a:r>
              <a:rPr lang="en-US" dirty="0"/>
              <a:t>intersect in at least one process say </a:t>
            </a:r>
            <a:r>
              <a:rPr lang="en-US" dirty="0" err="1"/>
              <a:t>P</a:t>
            </a:r>
            <a:r>
              <a:rPr lang="en-US" i="1" dirty="0" err="1"/>
              <a:t>k</a:t>
            </a:r>
            <a:endParaRPr lang="en-US" dirty="0"/>
          </a:p>
          <a:p>
            <a:pPr lvl="1"/>
            <a:r>
              <a:rPr lang="en-US" dirty="0"/>
              <a:t>But </a:t>
            </a:r>
            <a:r>
              <a:rPr lang="en-US" dirty="0" err="1"/>
              <a:t>P</a:t>
            </a:r>
            <a:r>
              <a:rPr lang="en-US" i="1" dirty="0" err="1"/>
              <a:t>k</a:t>
            </a:r>
            <a:r>
              <a:rPr lang="en-US" i="1" dirty="0"/>
              <a:t> </a:t>
            </a:r>
            <a:r>
              <a:rPr lang="en-US" dirty="0"/>
              <a:t>sends only one Reply (vote) at a time, so it could not have voted for both P</a:t>
            </a:r>
            <a:r>
              <a:rPr lang="en-US" i="1" dirty="0"/>
              <a:t>i</a:t>
            </a:r>
            <a:r>
              <a:rPr lang="en-US" dirty="0"/>
              <a:t> and </a:t>
            </a:r>
            <a:r>
              <a:rPr lang="en-US" dirty="0" err="1"/>
              <a:t>P</a:t>
            </a:r>
            <a:r>
              <a:rPr lang="en-US" i="1" dirty="0" err="1"/>
              <a:t>j</a:t>
            </a:r>
            <a:endParaRPr lang="en-US" i="1"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50</a:t>
            </a:fld>
            <a:endParaRPr lang="en-US" sz="1400"/>
          </a:p>
        </p:txBody>
      </p:sp>
    </p:spTree>
    <p:extLst>
      <p:ext uri="{BB962C8B-B14F-4D97-AF65-F5344CB8AC3E}">
        <p14:creationId xmlns:p14="http://schemas.microsoft.com/office/powerpoint/2010/main" val="102965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Liveness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a:p>
          <a:p>
            <a:r>
              <a:rPr lang="en-US" dirty="0"/>
              <a:t>A process needs to wait for at most (</a:t>
            </a:r>
            <a:r>
              <a:rPr lang="en-US" i="1" dirty="0"/>
              <a:t>N-1</a:t>
            </a:r>
            <a:r>
              <a:rPr lang="en-US" dirty="0"/>
              <a:t>) other processes to finish CS</a:t>
            </a:r>
          </a:p>
          <a:p>
            <a:r>
              <a:rPr lang="en-US" dirty="0"/>
              <a:t>But does not guarantee </a:t>
            </a:r>
            <a:r>
              <a:rPr lang="en-US" dirty="0" err="1"/>
              <a:t>liveness</a:t>
            </a:r>
            <a:endParaRPr lang="en-US" dirty="0"/>
          </a:p>
          <a:p>
            <a:r>
              <a:rPr lang="en-US" dirty="0"/>
              <a:t>Since can have a </a:t>
            </a:r>
            <a:r>
              <a:rPr lang="en-US" i="1" dirty="0"/>
              <a:t>deadlock</a:t>
            </a:r>
          </a:p>
          <a:p>
            <a:r>
              <a:rPr lang="en-US" dirty="0"/>
              <a:t>Example: all 4 processes need access</a:t>
            </a:r>
          </a:p>
          <a:p>
            <a:pPr lvl="1"/>
            <a:r>
              <a:rPr lang="en-US" dirty="0"/>
              <a:t>P1 is waiting for P3</a:t>
            </a:r>
          </a:p>
          <a:p>
            <a:pPr lvl="1"/>
            <a:r>
              <a:rPr lang="en-US" dirty="0"/>
              <a:t>P3 is waiting for P4</a:t>
            </a:r>
          </a:p>
          <a:p>
            <a:pPr lvl="1"/>
            <a:r>
              <a:rPr lang="en-US" dirty="0"/>
              <a:t>P4 is waiting for P2</a:t>
            </a:r>
          </a:p>
          <a:p>
            <a:pPr lvl="1"/>
            <a:r>
              <a:rPr lang="en-US" dirty="0"/>
              <a:t>P2 is waiting for P1</a:t>
            </a:r>
          </a:p>
          <a:p>
            <a:pPr lvl="1"/>
            <a:r>
              <a:rPr lang="en-US" dirty="0"/>
              <a:t>No progress in the system!</a:t>
            </a:r>
          </a:p>
          <a:p>
            <a:r>
              <a:rPr lang="en-US" dirty="0"/>
              <a:t>There are deadlock-free versions</a:t>
            </a:r>
          </a:p>
        </p:txBody>
      </p:sp>
      <p:grpSp>
        <p:nvGrpSpPr>
          <p:cNvPr id="4" name="Group 2"/>
          <p:cNvGrpSpPr>
            <a:grpSpLocks/>
          </p:cNvGrpSpPr>
          <p:nvPr/>
        </p:nvGrpSpPr>
        <p:grpSpPr bwMode="auto">
          <a:xfrm>
            <a:off x="6899029" y="1882974"/>
            <a:ext cx="5384252" cy="3374827"/>
            <a:chOff x="658813" y="1676400"/>
            <a:chExt cx="5384252" cy="3374827"/>
          </a:xfrm>
        </p:grpSpPr>
        <p:sp>
          <p:nvSpPr>
            <p:cNvPr id="5" name="Oval 11"/>
            <p:cNvSpPr>
              <a:spLocks noChangeArrowheads="1"/>
            </p:cNvSpPr>
            <p:nvPr/>
          </p:nvSpPr>
          <p:spPr bwMode="auto">
            <a:xfrm>
              <a:off x="3579813" y="2667000"/>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6" name="Oval 3"/>
            <p:cNvSpPr>
              <a:spLocks noChangeArrowheads="1"/>
            </p:cNvSpPr>
            <p:nvPr/>
          </p:nvSpPr>
          <p:spPr bwMode="auto">
            <a:xfrm>
              <a:off x="2290763" y="1703388"/>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b="1">
                <a:solidFill>
                  <a:srgbClr val="0070C0"/>
                </a:solidFill>
              </a:endParaRPr>
            </a:p>
          </p:txBody>
        </p:sp>
        <p:sp>
          <p:nvSpPr>
            <p:cNvPr id="7" name="Oval 4"/>
            <p:cNvSpPr>
              <a:spLocks noChangeArrowheads="1"/>
            </p:cNvSpPr>
            <p:nvPr/>
          </p:nvSpPr>
          <p:spPr bwMode="auto">
            <a:xfrm>
              <a:off x="3581400" y="1676400"/>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8" name="Oval 5"/>
            <p:cNvSpPr>
              <a:spLocks noChangeArrowheads="1"/>
            </p:cNvSpPr>
            <p:nvPr/>
          </p:nvSpPr>
          <p:spPr bwMode="auto">
            <a:xfrm>
              <a:off x="2306638" y="2690813"/>
              <a:ext cx="2362200" cy="2209800"/>
            </a:xfrm>
            <a:prstGeom prst="ellipse">
              <a:avLst/>
            </a:prstGeom>
            <a:solidFill>
              <a:schemeClr val="bg1">
                <a:alpha val="0"/>
              </a:schemeClr>
            </a:solidFill>
            <a:ln w="12700">
              <a:solidFill>
                <a:srgbClr val="000000"/>
              </a:solidFill>
              <a:round/>
              <a:headEnd type="none" w="sm" len="sm"/>
              <a:tailEnd type="stealth" w="med" len="lg"/>
            </a:ln>
          </p:spPr>
          <p:txBody>
            <a:bodyPr/>
            <a:lstStyle/>
            <a:p>
              <a:endParaRPr lang="en-US"/>
            </a:p>
          </p:txBody>
        </p:sp>
        <p:sp>
          <p:nvSpPr>
            <p:cNvPr id="9" name="TextBox 6"/>
            <p:cNvSpPr txBox="1">
              <a:spLocks noChangeArrowheads="1"/>
            </p:cNvSpPr>
            <p:nvPr/>
          </p:nvSpPr>
          <p:spPr bwMode="auto">
            <a:xfrm>
              <a:off x="3541713" y="2781300"/>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p1</a:t>
              </a:r>
            </a:p>
          </p:txBody>
        </p:sp>
        <p:sp>
          <p:nvSpPr>
            <p:cNvPr id="10" name="TextBox 7"/>
            <p:cNvSpPr txBox="1">
              <a:spLocks noChangeArrowheads="1"/>
            </p:cNvSpPr>
            <p:nvPr/>
          </p:nvSpPr>
          <p:spPr bwMode="auto">
            <a:xfrm>
              <a:off x="4229100" y="2762250"/>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p2</a:t>
              </a:r>
            </a:p>
          </p:txBody>
        </p:sp>
        <p:sp>
          <p:nvSpPr>
            <p:cNvPr id="11" name="TextBox 8"/>
            <p:cNvSpPr txBox="1">
              <a:spLocks noChangeArrowheads="1"/>
            </p:cNvSpPr>
            <p:nvPr/>
          </p:nvSpPr>
          <p:spPr bwMode="auto">
            <a:xfrm>
              <a:off x="3535363" y="3487738"/>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p3</a:t>
              </a:r>
            </a:p>
          </p:txBody>
        </p:sp>
        <p:sp>
          <p:nvSpPr>
            <p:cNvPr id="12" name="TextBox 10"/>
            <p:cNvSpPr txBox="1">
              <a:spLocks noChangeArrowheads="1"/>
            </p:cNvSpPr>
            <p:nvPr/>
          </p:nvSpPr>
          <p:spPr bwMode="auto">
            <a:xfrm>
              <a:off x="4211638" y="3487738"/>
              <a:ext cx="424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sz="1600" b="1">
                  <a:solidFill>
                    <a:srgbClr val="0070C0"/>
                  </a:solidFill>
                </a:rPr>
                <a:t>p4</a:t>
              </a:r>
            </a:p>
          </p:txBody>
        </p:sp>
        <p:sp>
          <p:nvSpPr>
            <p:cNvPr id="13" name="TextBox 12"/>
            <p:cNvSpPr txBox="1">
              <a:spLocks noChangeArrowheads="1"/>
            </p:cNvSpPr>
            <p:nvPr/>
          </p:nvSpPr>
          <p:spPr bwMode="auto">
            <a:xfrm>
              <a:off x="658813" y="1819275"/>
              <a:ext cx="177331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P</a:t>
              </a:r>
              <a:r>
                <a:rPr lang="en-US" i="1" dirty="0"/>
                <a:t>1</a:t>
              </a:r>
              <a:r>
                <a:rPr lang="en-US" dirty="0"/>
                <a:t>’s voting set = V</a:t>
              </a:r>
              <a:r>
                <a:rPr lang="en-US" i="1" dirty="0"/>
                <a:t>1</a:t>
              </a:r>
              <a:endParaRPr lang="en-US" dirty="0"/>
            </a:p>
          </p:txBody>
        </p:sp>
        <p:sp>
          <p:nvSpPr>
            <p:cNvPr id="14" name="TextBox 13"/>
            <p:cNvSpPr txBox="1">
              <a:spLocks noChangeArrowheads="1"/>
            </p:cNvSpPr>
            <p:nvPr/>
          </p:nvSpPr>
          <p:spPr bwMode="auto">
            <a:xfrm>
              <a:off x="5494338" y="1676400"/>
              <a:ext cx="43422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2</a:t>
              </a:r>
            </a:p>
          </p:txBody>
        </p:sp>
        <p:sp>
          <p:nvSpPr>
            <p:cNvPr id="15" name="TextBox 14"/>
            <p:cNvSpPr txBox="1">
              <a:spLocks noChangeArrowheads="1"/>
            </p:cNvSpPr>
            <p:nvPr/>
          </p:nvSpPr>
          <p:spPr bwMode="auto">
            <a:xfrm>
              <a:off x="1989138" y="4743450"/>
              <a:ext cx="41549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3</a:t>
              </a:r>
              <a:endParaRPr lang="en-US" dirty="0"/>
            </a:p>
          </p:txBody>
        </p:sp>
        <p:sp>
          <p:nvSpPr>
            <p:cNvPr id="16" name="TextBox 15"/>
            <p:cNvSpPr txBox="1">
              <a:spLocks noChangeArrowheads="1"/>
            </p:cNvSpPr>
            <p:nvPr/>
          </p:nvSpPr>
          <p:spPr bwMode="auto">
            <a:xfrm>
              <a:off x="5638800" y="4724400"/>
              <a:ext cx="40426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1400">
                  <a:solidFill>
                    <a:schemeClr val="accent2"/>
                  </a:solidFill>
                  <a:latin typeface="Helvetica" charset="0"/>
                  <a:ea typeface="ＭＳ Ｐゴシック" charset="0"/>
                  <a:cs typeface="ＭＳ Ｐゴシック" charset="0"/>
                </a:defRPr>
              </a:lvl1pPr>
              <a:lvl2pPr marL="742950" indent="-285750">
                <a:defRPr sz="1400">
                  <a:solidFill>
                    <a:schemeClr val="accent2"/>
                  </a:solidFill>
                  <a:latin typeface="Helvetica" charset="0"/>
                  <a:ea typeface="ＭＳ Ｐゴシック" charset="0"/>
                </a:defRPr>
              </a:lvl2pPr>
              <a:lvl3pPr marL="1143000" indent="-228600">
                <a:defRPr sz="1400">
                  <a:solidFill>
                    <a:schemeClr val="accent2"/>
                  </a:solidFill>
                  <a:latin typeface="Helvetica" charset="0"/>
                  <a:ea typeface="ＭＳ Ｐゴシック" charset="0"/>
                </a:defRPr>
              </a:lvl3pPr>
              <a:lvl4pPr marL="1600200" indent="-228600">
                <a:defRPr sz="1400">
                  <a:solidFill>
                    <a:schemeClr val="accent2"/>
                  </a:solidFill>
                  <a:latin typeface="Helvetica" charset="0"/>
                  <a:ea typeface="ＭＳ Ｐゴシック" charset="0"/>
                </a:defRPr>
              </a:lvl4pPr>
              <a:lvl5pPr marL="2057400" indent="-228600">
                <a:defRPr sz="1400">
                  <a:solidFill>
                    <a:schemeClr val="accent2"/>
                  </a:solidFill>
                  <a:latin typeface="Helvetica" charset="0"/>
                  <a:ea typeface="ＭＳ Ｐゴシック" charset="0"/>
                </a:defRPr>
              </a:lvl5pPr>
              <a:lvl6pPr marL="25146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6pPr>
              <a:lvl7pPr marL="29718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7pPr>
              <a:lvl8pPr marL="34290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8pPr>
              <a:lvl9pPr marL="3886200" indent="-228600" eaLnBrk="0" fontAlgn="base" hangingPunct="0">
                <a:lnSpc>
                  <a:spcPct val="90000"/>
                </a:lnSpc>
                <a:spcBef>
                  <a:spcPct val="0"/>
                </a:spcBef>
                <a:spcAft>
                  <a:spcPct val="0"/>
                </a:spcAft>
                <a:defRPr sz="1400">
                  <a:solidFill>
                    <a:schemeClr val="accent2"/>
                  </a:solidFill>
                  <a:latin typeface="Helvetica" charset="0"/>
                  <a:ea typeface="ＭＳ Ｐゴシック" charset="0"/>
                </a:defRPr>
              </a:lvl9pPr>
            </a:lstStyle>
            <a:p>
              <a:r>
                <a:rPr lang="en-US" dirty="0"/>
                <a:t>V</a:t>
              </a:r>
              <a:r>
                <a:rPr lang="en-US" i="1" dirty="0"/>
                <a:t>4</a:t>
              </a:r>
              <a:endParaRPr lang="en-US" dirty="0"/>
            </a:p>
          </p:txBody>
        </p:sp>
      </p:grpSp>
      <p:sp>
        <p:nvSpPr>
          <p:cNvPr id="17"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18"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51</a:t>
            </a:fld>
            <a:endParaRPr lang="en-US" sz="1400"/>
          </a:p>
        </p:txBody>
      </p:sp>
    </p:spTree>
    <p:extLst>
      <p:ext uri="{BB962C8B-B14F-4D97-AF65-F5344CB8AC3E}">
        <p14:creationId xmlns:p14="http://schemas.microsoft.com/office/powerpoint/2010/main" val="3475615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a:t>
            </a:r>
          </a:p>
        </p:txBody>
      </p:sp>
      <p:sp>
        <p:nvSpPr>
          <p:cNvPr id="3" name="Content Placeholder 2"/>
          <p:cNvSpPr>
            <a:spLocks noGrp="1"/>
          </p:cNvSpPr>
          <p:nvPr>
            <p:ph idx="1"/>
          </p:nvPr>
        </p:nvSpPr>
        <p:spPr/>
        <p:txBody>
          <a:bodyPr>
            <a:normAutofit/>
          </a:bodyPr>
          <a:lstStyle/>
          <a:p>
            <a:r>
              <a:rPr lang="en-US" dirty="0">
                <a:ea typeface="ＭＳ Ｐゴシック" charset="0"/>
                <a:sym typeface="Symbol" charset="0"/>
              </a:rPr>
              <a:t>Bandwidth</a:t>
            </a:r>
          </a:p>
          <a:p>
            <a:pPr lvl="1"/>
            <a:r>
              <a:rPr lang="en-US" dirty="0">
                <a:ea typeface="ＭＳ Ｐゴシック" charset="0"/>
                <a:sym typeface="Symbol" charset="0"/>
              </a:rPr>
              <a:t>2</a:t>
            </a:r>
            <a:r>
              <a:rPr lang="en-US" i="1" dirty="0">
                <a:ea typeface="ＭＳ Ｐゴシック" charset="0"/>
                <a:sym typeface="Symbol" charset="0"/>
              </a:rPr>
              <a:t>N</a:t>
            </a:r>
            <a:r>
              <a:rPr lang="en-US" dirty="0">
                <a:ea typeface="ＭＳ Ｐゴシック" charset="0"/>
                <a:sym typeface="Symbol" charset="0"/>
              </a:rPr>
              <a:t> messages per enter( ) </a:t>
            </a:r>
          </a:p>
          <a:p>
            <a:pPr lvl="1"/>
            <a:r>
              <a:rPr lang="en-US" dirty="0">
                <a:ea typeface="ＭＳ Ｐゴシック" charset="0"/>
                <a:sym typeface="Symbol" charset="0"/>
              </a:rPr>
              <a:t></a:t>
            </a:r>
            <a:r>
              <a:rPr lang="en-US" i="1" dirty="0">
                <a:ea typeface="ＭＳ Ｐゴシック" charset="0"/>
                <a:sym typeface="Symbol" charset="0"/>
              </a:rPr>
              <a:t>N</a:t>
            </a:r>
            <a:r>
              <a:rPr lang="en-US" dirty="0">
                <a:ea typeface="ＭＳ Ｐゴシック" charset="0"/>
                <a:sym typeface="Symbol" charset="0"/>
              </a:rPr>
              <a:t> messages per exit( )</a:t>
            </a:r>
          </a:p>
          <a:p>
            <a:pPr lvl="1"/>
            <a:r>
              <a:rPr lang="en-US" dirty="0">
                <a:ea typeface="ＭＳ Ｐゴシック" charset="0"/>
                <a:sym typeface="Symbol" charset="0"/>
              </a:rPr>
              <a:t>Better than Ricart and </a:t>
            </a:r>
            <a:r>
              <a:rPr lang="en-US" dirty="0" err="1">
                <a:ea typeface="ＭＳ Ｐゴシック" charset="0"/>
                <a:sym typeface="Symbol" charset="0"/>
              </a:rPr>
              <a:t>Agrawala’</a:t>
            </a:r>
            <a:r>
              <a:rPr lang="en-US" altLang="ja-JP" dirty="0" err="1">
                <a:ea typeface="ＭＳ Ｐゴシック" charset="0"/>
                <a:sym typeface="Symbol" charset="0"/>
              </a:rPr>
              <a:t>s</a:t>
            </a:r>
            <a:r>
              <a:rPr lang="en-US" altLang="ja-JP" dirty="0">
                <a:ea typeface="ＭＳ Ｐゴシック" charset="0"/>
                <a:sym typeface="Symbol" charset="0"/>
              </a:rPr>
              <a:t> (2*(</a:t>
            </a:r>
            <a:r>
              <a:rPr lang="en-US" altLang="ja-JP" i="1" dirty="0">
                <a:ea typeface="ＭＳ Ｐゴシック" charset="0"/>
                <a:sym typeface="Symbol" charset="0"/>
              </a:rPr>
              <a:t>N-1</a:t>
            </a:r>
            <a:r>
              <a:rPr lang="en-US" altLang="ja-JP" dirty="0">
                <a:ea typeface="ＭＳ Ｐゴシック" charset="0"/>
                <a:sym typeface="Symbol" charset="0"/>
              </a:rPr>
              <a:t>) and </a:t>
            </a:r>
            <a:r>
              <a:rPr lang="en-US" altLang="ja-JP" i="1" dirty="0">
                <a:ea typeface="ＭＳ Ｐゴシック" charset="0"/>
                <a:sym typeface="Symbol" charset="0"/>
              </a:rPr>
              <a:t>N-1</a:t>
            </a:r>
            <a:r>
              <a:rPr lang="en-US" altLang="ja-JP" dirty="0">
                <a:ea typeface="ＭＳ Ｐゴシック" charset="0"/>
                <a:sym typeface="Symbol" charset="0"/>
              </a:rPr>
              <a:t> messages)</a:t>
            </a:r>
          </a:p>
          <a:p>
            <a:pPr lvl="1"/>
            <a:r>
              <a:rPr lang="en-US" dirty="0">
                <a:ea typeface="ＭＳ Ｐゴシック" charset="0"/>
                <a:sym typeface="Symbol" charset="0"/>
              </a:rPr>
              <a:t></a:t>
            </a:r>
            <a:r>
              <a:rPr lang="en-US" i="1" dirty="0">
                <a:ea typeface="ＭＳ Ｐゴシック" charset="0"/>
                <a:sym typeface="Symbol" charset="0"/>
              </a:rPr>
              <a:t>N </a:t>
            </a:r>
            <a:r>
              <a:rPr lang="en-US" dirty="0">
                <a:ea typeface="ＭＳ Ｐゴシック" charset="0"/>
                <a:sym typeface="Symbol" charset="0"/>
              </a:rPr>
              <a:t>quite small. </a:t>
            </a:r>
            <a:r>
              <a:rPr lang="en-US" i="1" dirty="0">
                <a:ea typeface="ＭＳ Ｐゴシック" charset="0"/>
                <a:sym typeface="Symbol" charset="0"/>
              </a:rPr>
              <a:t>N</a:t>
            </a:r>
            <a:r>
              <a:rPr lang="en-US" dirty="0">
                <a:ea typeface="ＭＳ Ｐゴシック" charset="0"/>
                <a:sym typeface="Symbol" charset="0"/>
              </a:rPr>
              <a:t> ~ 1 million =&gt; </a:t>
            </a:r>
            <a:r>
              <a:rPr lang="en-US" i="1" dirty="0">
                <a:ea typeface="ＭＳ Ｐゴシック" charset="0"/>
                <a:sym typeface="Symbol" charset="0"/>
              </a:rPr>
              <a:t>N = </a:t>
            </a:r>
            <a:r>
              <a:rPr lang="en-US" dirty="0">
                <a:ea typeface="ＭＳ Ｐゴシック" charset="0"/>
                <a:sym typeface="Symbol" charset="0"/>
              </a:rPr>
              <a:t>1K</a:t>
            </a:r>
            <a:endParaRPr lang="en-US" altLang="ja-JP" dirty="0">
              <a:ea typeface="ＭＳ Ｐゴシック" charset="0"/>
              <a:sym typeface="Symbol" charset="0"/>
            </a:endParaRPr>
          </a:p>
          <a:p>
            <a:r>
              <a:rPr lang="en-US" dirty="0">
                <a:ea typeface="ＭＳ Ｐゴシック" charset="0"/>
                <a:sym typeface="Symbol" charset="0"/>
              </a:rPr>
              <a:t>Client delay: One round trip time</a:t>
            </a:r>
          </a:p>
          <a:p>
            <a:r>
              <a:rPr lang="en-US" dirty="0">
                <a:ea typeface="ＭＳ Ｐゴシック" charset="0"/>
                <a:sym typeface="Symbol" charset="0"/>
              </a:rPr>
              <a:t>Synchronization delay: 2 message transmission times</a:t>
            </a:r>
          </a:p>
          <a:p>
            <a:endParaRPr lang="en-US" dirty="0">
              <a:ea typeface="ＭＳ Ｐゴシック" charset="0"/>
              <a:sym typeface="Symbol" charset="0"/>
            </a:endParaRPr>
          </a:p>
          <a:p>
            <a:endParaRPr lang="en-US"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52</a:t>
            </a:fld>
            <a:endParaRPr lang="en-US" sz="1400"/>
          </a:p>
        </p:txBody>
      </p:sp>
    </p:spTree>
    <p:extLst>
      <p:ext uri="{BB962C8B-B14F-4D97-AF65-F5344CB8AC3E}">
        <p14:creationId xmlns:p14="http://schemas.microsoft.com/office/powerpoint/2010/main" val="24592255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a:ea typeface="ＭＳ Ｐゴシック" charset="0"/>
                <a:sym typeface="Symbol" charset="0"/>
              </a:rPr>
              <a:t></a:t>
            </a:r>
            <a:r>
              <a:rPr lang="en-US" i="1" dirty="0">
                <a:ea typeface="ＭＳ Ｐゴシック" charset="0"/>
                <a:sym typeface="Symbol" charset="0"/>
              </a:rPr>
              <a:t>N</a:t>
            </a:r>
            <a:r>
              <a:rPr lang="en-US" dirty="0">
                <a:ea typeface="ＭＳ Ｐゴシック" charset="0"/>
                <a:sym typeface="Symbol" charset="0"/>
              </a:rPr>
              <a:t> ?</a:t>
            </a:r>
            <a:r>
              <a:rPr lang="en-US" dirty="0"/>
              <a:t> </a:t>
            </a:r>
          </a:p>
        </p:txBody>
      </p:sp>
      <p:sp>
        <p:nvSpPr>
          <p:cNvPr id="3" name="Content Placeholder 2"/>
          <p:cNvSpPr>
            <a:spLocks noGrp="1"/>
          </p:cNvSpPr>
          <p:nvPr>
            <p:ph idx="1"/>
          </p:nvPr>
        </p:nvSpPr>
        <p:spPr>
          <a:xfrm>
            <a:off x="649208" y="1696720"/>
            <a:ext cx="7033088" cy="4551680"/>
          </a:xfrm>
        </p:spPr>
        <p:txBody>
          <a:bodyPr>
            <a:noAutofit/>
          </a:bodyPr>
          <a:lstStyle/>
          <a:p>
            <a:pPr>
              <a:lnSpc>
                <a:spcPct val="120000"/>
              </a:lnSpc>
              <a:buClr>
                <a:schemeClr val="tx1"/>
              </a:buClr>
              <a:buSzPct val="120000"/>
            </a:pPr>
            <a:r>
              <a:rPr lang="en-US" sz="1800" dirty="0">
                <a:ea typeface="ＭＳ Ｐゴシック" charset="0"/>
              </a:rPr>
              <a:t>Each voting set is of size </a:t>
            </a:r>
            <a:r>
              <a:rPr lang="en-US" sz="1800" i="1" dirty="0">
                <a:ea typeface="ＭＳ Ｐゴシック" charset="0"/>
              </a:rPr>
              <a:t>K</a:t>
            </a:r>
          </a:p>
          <a:p>
            <a:pPr>
              <a:lnSpc>
                <a:spcPct val="120000"/>
              </a:lnSpc>
              <a:buClr>
                <a:schemeClr val="tx1"/>
              </a:buClr>
              <a:buSzPct val="120000"/>
            </a:pPr>
            <a:r>
              <a:rPr lang="en-US" sz="1800" dirty="0">
                <a:ea typeface="ＭＳ Ｐゴシック" charset="0"/>
              </a:rPr>
              <a:t>Each process belongs to </a:t>
            </a:r>
            <a:r>
              <a:rPr lang="en-US" sz="1800" i="1" dirty="0">
                <a:ea typeface="ＭＳ Ｐゴシック" charset="0"/>
              </a:rPr>
              <a:t>M</a:t>
            </a:r>
            <a:r>
              <a:rPr lang="en-US" sz="1800" dirty="0">
                <a:ea typeface="ＭＳ Ｐゴシック" charset="0"/>
              </a:rPr>
              <a:t> voting sets</a:t>
            </a:r>
          </a:p>
          <a:p>
            <a:pPr>
              <a:lnSpc>
                <a:spcPct val="120000"/>
              </a:lnSpc>
              <a:buClr>
                <a:schemeClr val="tx1"/>
              </a:buClr>
              <a:buSzPct val="120000"/>
            </a:pPr>
            <a:r>
              <a:rPr lang="en-US" sz="1800" dirty="0">
                <a:ea typeface="ＭＳ Ｐゴシック" charset="0"/>
              </a:rPr>
              <a:t>Total number of voting set members (processes may be repeated) = </a:t>
            </a:r>
            <a:r>
              <a:rPr lang="en-US" sz="1800" i="1" dirty="0">
                <a:ea typeface="ＭＳ Ｐゴシック" charset="0"/>
              </a:rPr>
              <a:t>K*N</a:t>
            </a:r>
          </a:p>
          <a:p>
            <a:pPr>
              <a:lnSpc>
                <a:spcPct val="120000"/>
              </a:lnSpc>
              <a:buClr>
                <a:schemeClr val="tx1"/>
              </a:buClr>
              <a:buSzPct val="120000"/>
            </a:pPr>
            <a:r>
              <a:rPr lang="en-US" sz="1800" dirty="0">
                <a:ea typeface="ＭＳ Ｐゴシック" charset="0"/>
              </a:rPr>
              <a:t>But since each process is in </a:t>
            </a:r>
            <a:r>
              <a:rPr lang="en-US" sz="1800" i="1" dirty="0">
                <a:ea typeface="ＭＳ Ｐゴシック" charset="0"/>
              </a:rPr>
              <a:t>M</a:t>
            </a:r>
            <a:r>
              <a:rPr lang="en-US" sz="1800" dirty="0">
                <a:ea typeface="ＭＳ Ｐゴシック" charset="0"/>
              </a:rPr>
              <a:t> voting sets</a:t>
            </a:r>
          </a:p>
          <a:p>
            <a:pPr lvl="1">
              <a:lnSpc>
                <a:spcPct val="120000"/>
              </a:lnSpc>
              <a:buClr>
                <a:schemeClr val="tx1"/>
              </a:buClr>
              <a:buSzPct val="120000"/>
            </a:pPr>
            <a:r>
              <a:rPr lang="en-US" sz="1800" i="1" dirty="0">
                <a:ea typeface="ＭＳ Ｐゴシック" charset="0"/>
              </a:rPr>
              <a:t>K*N/M = N</a:t>
            </a:r>
            <a:r>
              <a:rPr lang="en-US" sz="1800" dirty="0">
                <a:ea typeface="ＭＳ Ｐゴシック" charset="0"/>
              </a:rPr>
              <a:t> =&gt; </a:t>
            </a:r>
            <a:r>
              <a:rPr lang="en-US" sz="1800" i="1" dirty="0">
                <a:ea typeface="ＭＳ Ｐゴシック" charset="0"/>
              </a:rPr>
              <a:t>K = M   </a:t>
            </a:r>
            <a:r>
              <a:rPr lang="en-US" sz="1800" dirty="0">
                <a:ea typeface="ＭＳ Ｐゴシック" charset="0"/>
              </a:rPr>
              <a:t>(1)</a:t>
            </a:r>
          </a:p>
          <a:p>
            <a:pPr>
              <a:lnSpc>
                <a:spcPct val="120000"/>
              </a:lnSpc>
              <a:buClr>
                <a:schemeClr val="tx1"/>
              </a:buClr>
              <a:buSzPct val="120000"/>
            </a:pPr>
            <a:r>
              <a:rPr lang="en-US" sz="1800" dirty="0">
                <a:ea typeface="ＭＳ Ｐゴシック" charset="0"/>
              </a:rPr>
              <a:t>Consider a process P</a:t>
            </a:r>
            <a:r>
              <a:rPr lang="en-US" sz="1800" i="1" dirty="0">
                <a:ea typeface="ＭＳ Ｐゴシック" charset="0"/>
              </a:rPr>
              <a:t>i</a:t>
            </a:r>
            <a:endParaRPr lang="en-US" sz="1800" dirty="0">
              <a:ea typeface="ＭＳ Ｐゴシック" charset="0"/>
            </a:endParaRPr>
          </a:p>
          <a:p>
            <a:pPr lvl="1">
              <a:lnSpc>
                <a:spcPct val="120000"/>
              </a:lnSpc>
              <a:buClr>
                <a:schemeClr val="tx1"/>
              </a:buClr>
              <a:buSzPct val="120000"/>
            </a:pPr>
            <a:r>
              <a:rPr lang="en-US" sz="1800" dirty="0">
                <a:ea typeface="ＭＳ Ｐゴシック" charset="0"/>
              </a:rPr>
              <a:t>Total number of voting sets = members present in P</a:t>
            </a:r>
            <a:r>
              <a:rPr lang="en-US" sz="1800" i="1" dirty="0">
                <a:ea typeface="ＭＳ Ｐゴシック" charset="0"/>
              </a:rPr>
              <a:t>i</a:t>
            </a:r>
            <a:r>
              <a:rPr lang="en-US" sz="1800" dirty="0">
                <a:ea typeface="ＭＳ Ｐゴシック" charset="0"/>
              </a:rPr>
              <a:t>’s voting set and all their voting sets = </a:t>
            </a:r>
            <a:r>
              <a:rPr lang="en-US" sz="1800" i="1" dirty="0">
                <a:ea typeface="ＭＳ Ｐゴシック" charset="0"/>
              </a:rPr>
              <a:t>(M-1)*K + 1</a:t>
            </a:r>
          </a:p>
          <a:p>
            <a:pPr lvl="1">
              <a:lnSpc>
                <a:spcPct val="120000"/>
              </a:lnSpc>
              <a:buClr>
                <a:schemeClr val="tx1"/>
              </a:buClr>
              <a:buSzPct val="120000"/>
            </a:pPr>
            <a:r>
              <a:rPr lang="en-US" sz="1800" dirty="0">
                <a:ea typeface="ＭＳ Ｐゴシック" charset="0"/>
              </a:rPr>
              <a:t>All processes in group must be in above</a:t>
            </a:r>
          </a:p>
          <a:p>
            <a:pPr lvl="1">
              <a:lnSpc>
                <a:spcPct val="120000"/>
              </a:lnSpc>
              <a:buClr>
                <a:schemeClr val="tx1"/>
              </a:buClr>
              <a:buSzPct val="120000"/>
            </a:pPr>
            <a:r>
              <a:rPr lang="en-US" sz="1800" dirty="0">
                <a:ea typeface="ＭＳ Ｐゴシック" charset="0"/>
              </a:rPr>
              <a:t>To minimize the overhead at each process (</a:t>
            </a:r>
            <a:r>
              <a:rPr lang="en-US" sz="1800" i="1" dirty="0">
                <a:ea typeface="ＭＳ Ｐゴシック" charset="0"/>
              </a:rPr>
              <a:t>K</a:t>
            </a:r>
            <a:r>
              <a:rPr lang="en-US" sz="1800" dirty="0">
                <a:ea typeface="ＭＳ Ｐゴシック" charset="0"/>
              </a:rPr>
              <a:t>), need each of the above members to be unique, i.e.,</a:t>
            </a:r>
          </a:p>
          <a:p>
            <a:pPr lvl="2">
              <a:lnSpc>
                <a:spcPct val="120000"/>
              </a:lnSpc>
              <a:buClr>
                <a:schemeClr val="tx1"/>
              </a:buClr>
              <a:buSzPct val="120000"/>
            </a:pPr>
            <a:r>
              <a:rPr lang="en-US" sz="1800" i="1" dirty="0">
                <a:ea typeface="ＭＳ Ｐゴシック" charset="0"/>
              </a:rPr>
              <a:t>N =</a:t>
            </a:r>
            <a:r>
              <a:rPr lang="en-US" sz="1800" dirty="0">
                <a:ea typeface="ＭＳ Ｐゴシック" charset="0"/>
              </a:rPr>
              <a:t> </a:t>
            </a:r>
            <a:r>
              <a:rPr lang="en-US" sz="1800" i="1" dirty="0">
                <a:ea typeface="ＭＳ Ｐゴシック" charset="0"/>
              </a:rPr>
              <a:t>(M-1)*K + 1</a:t>
            </a:r>
          </a:p>
          <a:p>
            <a:pPr lvl="2">
              <a:lnSpc>
                <a:spcPct val="120000"/>
              </a:lnSpc>
              <a:buClr>
                <a:schemeClr val="tx1"/>
              </a:buClr>
              <a:buSzPct val="120000"/>
            </a:pPr>
            <a:r>
              <a:rPr lang="en-US" sz="1800" i="1" dirty="0">
                <a:ea typeface="ＭＳ Ｐゴシック" charset="0"/>
              </a:rPr>
              <a:t>N =</a:t>
            </a:r>
            <a:r>
              <a:rPr lang="en-US" sz="1800" dirty="0">
                <a:ea typeface="ＭＳ Ｐゴシック" charset="0"/>
              </a:rPr>
              <a:t> </a:t>
            </a:r>
            <a:r>
              <a:rPr lang="en-US" sz="1800" i="1" dirty="0">
                <a:ea typeface="ＭＳ Ｐゴシック" charset="0"/>
              </a:rPr>
              <a:t>(K-1)*K + 1  </a:t>
            </a:r>
            <a:r>
              <a:rPr lang="en-US" sz="1800" dirty="0">
                <a:ea typeface="ＭＳ Ｐゴシック" charset="0"/>
              </a:rPr>
              <a:t>(due to (1))</a:t>
            </a:r>
          </a:p>
          <a:p>
            <a:pPr lvl="2">
              <a:lnSpc>
                <a:spcPct val="120000"/>
              </a:lnSpc>
              <a:buClr>
                <a:schemeClr val="tx1"/>
              </a:buClr>
              <a:buSzPct val="120000"/>
            </a:pPr>
            <a:r>
              <a:rPr lang="en-US" sz="1800" i="1" dirty="0">
                <a:ea typeface="ＭＳ Ｐゴシック" charset="0"/>
              </a:rPr>
              <a:t>K ~ </a:t>
            </a:r>
            <a:r>
              <a:rPr lang="en-US" sz="1800" dirty="0">
                <a:ea typeface="ＭＳ Ｐゴシック" charset="0"/>
                <a:sym typeface="Symbol" charset="0"/>
              </a:rPr>
              <a:t></a:t>
            </a:r>
            <a:r>
              <a:rPr lang="en-US" sz="1800" i="1" dirty="0">
                <a:ea typeface="ＭＳ Ｐゴシック" charset="0"/>
                <a:sym typeface="Symbol" charset="0"/>
              </a:rPr>
              <a:t>N</a:t>
            </a:r>
            <a:r>
              <a:rPr lang="en-US" sz="1800" dirty="0">
                <a:ea typeface="ＭＳ Ｐゴシック" charset="0"/>
                <a:sym typeface="Symbol" charset="0"/>
              </a:rPr>
              <a:t> </a:t>
            </a:r>
            <a:endParaRPr lang="en-US" sz="1800" i="1" dirty="0">
              <a:ea typeface="ＭＳ Ｐゴシック" charset="0"/>
            </a:endParaRPr>
          </a:p>
          <a:p>
            <a:pPr lvl="2">
              <a:lnSpc>
                <a:spcPct val="120000"/>
              </a:lnSpc>
              <a:buClr>
                <a:schemeClr val="tx1"/>
              </a:buClr>
              <a:buSzPct val="120000"/>
            </a:pPr>
            <a:endParaRPr lang="en-US" sz="1800" i="1" dirty="0">
              <a:ea typeface="ＭＳ Ｐゴシック" charset="0"/>
            </a:endParaRPr>
          </a:p>
          <a:p>
            <a:pPr lvl="2">
              <a:lnSpc>
                <a:spcPct val="120000"/>
              </a:lnSpc>
              <a:buClr>
                <a:schemeClr val="tx1"/>
              </a:buClr>
              <a:buSzPct val="120000"/>
            </a:pPr>
            <a:endParaRPr lang="en-US" sz="1800" dirty="0">
              <a:ea typeface="ＭＳ Ｐゴシック" charset="0"/>
            </a:endParaRPr>
          </a:p>
          <a:p>
            <a:pPr>
              <a:lnSpc>
                <a:spcPct val="120000"/>
              </a:lnSpc>
              <a:buClr>
                <a:schemeClr val="tx1"/>
              </a:buClr>
              <a:buSzPct val="120000"/>
            </a:pPr>
            <a:endParaRPr lang="en-US" sz="1800" dirty="0">
              <a:ea typeface="ＭＳ Ｐゴシック" charset="0"/>
            </a:endParaRPr>
          </a:p>
          <a:p>
            <a:pPr>
              <a:lnSpc>
                <a:spcPct val="120000"/>
              </a:lnSpc>
              <a:buClr>
                <a:schemeClr val="tx1"/>
              </a:buClr>
              <a:buSzPct val="120000"/>
            </a:pPr>
            <a:endParaRPr lang="en-US" sz="1800" dirty="0"/>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53</a:t>
            </a:fld>
            <a:endParaRPr lang="en-US" sz="1400"/>
          </a:p>
        </p:txBody>
      </p:sp>
    </p:spTree>
    <p:extLst>
      <p:ext uri="{BB962C8B-B14F-4D97-AF65-F5344CB8AC3E}">
        <p14:creationId xmlns:p14="http://schemas.microsoft.com/office/powerpoint/2010/main" val="3966444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Failures?</a:t>
            </a:r>
          </a:p>
        </p:txBody>
      </p:sp>
      <p:sp>
        <p:nvSpPr>
          <p:cNvPr id="3" name="Content Placeholder 2"/>
          <p:cNvSpPr>
            <a:spLocks noGrp="1"/>
          </p:cNvSpPr>
          <p:nvPr>
            <p:ph idx="1"/>
          </p:nvPr>
        </p:nvSpPr>
        <p:spPr/>
        <p:txBody>
          <a:bodyPr/>
          <a:lstStyle/>
          <a:p>
            <a:r>
              <a:rPr lang="en-US" dirty="0"/>
              <a:t>There are fault-tolerant versions of the algorithms we’ve discussed</a:t>
            </a:r>
          </a:p>
          <a:p>
            <a:pPr lvl="1"/>
            <a:r>
              <a:rPr lang="en-US" dirty="0"/>
              <a:t>E.g., </a:t>
            </a:r>
            <a:r>
              <a:rPr lang="en-US" dirty="0" err="1"/>
              <a:t>Maekawa</a:t>
            </a:r>
            <a:endParaRPr lang="en-US" dirty="0"/>
          </a:p>
          <a:p>
            <a:endParaRPr lang="en-US" dirty="0"/>
          </a:p>
          <a:p>
            <a:r>
              <a:rPr lang="en-US" dirty="0"/>
              <a:t>One other way to handle failures: Use </a:t>
            </a:r>
            <a:r>
              <a:rPr lang="en-US" dirty="0" err="1"/>
              <a:t>Paxos</a:t>
            </a:r>
            <a:r>
              <a:rPr lang="en-US" dirty="0"/>
              <a:t>-like approaches!</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54</a:t>
            </a:fld>
            <a:endParaRPr lang="en-US" sz="1400"/>
          </a:p>
        </p:txBody>
      </p:sp>
    </p:spTree>
    <p:extLst>
      <p:ext uri="{BB962C8B-B14F-4D97-AF65-F5344CB8AC3E}">
        <p14:creationId xmlns:p14="http://schemas.microsoft.com/office/powerpoint/2010/main" val="16182778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Chubby</a:t>
            </a:r>
          </a:p>
        </p:txBody>
      </p:sp>
      <p:sp>
        <p:nvSpPr>
          <p:cNvPr id="3" name="Content Placeholder 2"/>
          <p:cNvSpPr>
            <a:spLocks noGrp="1"/>
          </p:cNvSpPr>
          <p:nvPr>
            <p:ph idx="1"/>
          </p:nvPr>
        </p:nvSpPr>
        <p:spPr>
          <a:xfrm>
            <a:off x="649207" y="2140373"/>
            <a:ext cx="8128873" cy="4551680"/>
          </a:xfrm>
        </p:spPr>
        <p:txBody>
          <a:bodyPr/>
          <a:lstStyle/>
          <a:p>
            <a:r>
              <a:rPr lang="en-US" dirty="0"/>
              <a:t>Google’s system for locking</a:t>
            </a:r>
          </a:p>
          <a:p>
            <a:r>
              <a:rPr lang="en-US" dirty="0"/>
              <a:t>Used underneath Google’s systems like </a:t>
            </a:r>
            <a:r>
              <a:rPr lang="en-US" dirty="0" err="1"/>
              <a:t>BigTable</a:t>
            </a:r>
            <a:r>
              <a:rPr lang="en-US" dirty="0"/>
              <a:t>, Megastore, etc.</a:t>
            </a:r>
          </a:p>
          <a:p>
            <a:r>
              <a:rPr lang="en-US" dirty="0"/>
              <a:t>Not open-sourced but published</a:t>
            </a:r>
          </a:p>
          <a:p>
            <a:pPr lvl="1"/>
            <a:r>
              <a:rPr lang="en-US" dirty="0"/>
              <a:t>Apache Zookeeper was inspired by this paper</a:t>
            </a:r>
          </a:p>
          <a:p>
            <a:r>
              <a:rPr lang="en-US" dirty="0"/>
              <a:t>Chubby provides </a:t>
            </a:r>
            <a:r>
              <a:rPr lang="en-US" i="1" dirty="0"/>
              <a:t>Advisory </a:t>
            </a:r>
            <a:r>
              <a:rPr lang="en-US" dirty="0"/>
              <a:t>locks only</a:t>
            </a:r>
          </a:p>
          <a:p>
            <a:pPr lvl="1"/>
            <a:r>
              <a:rPr lang="en-US" dirty="0"/>
              <a:t>Doesn’t guarantee mutual exclusion unless every client checks lock before accessing resource</a:t>
            </a:r>
          </a:p>
        </p:txBody>
      </p:sp>
      <p:sp>
        <p:nvSpPr>
          <p:cNvPr id="14" name="Rectangle 13"/>
          <p:cNvSpPr>
            <a:spLocks noChangeArrowheads="1"/>
          </p:cNvSpPr>
          <p:nvPr/>
        </p:nvSpPr>
        <p:spPr bwMode="auto">
          <a:xfrm>
            <a:off x="457202" y="5943600"/>
            <a:ext cx="870188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r>
              <a:rPr lang="en-US" sz="2400" i="1" dirty="0">
                <a:latin typeface="Times New Roman"/>
                <a:cs typeface="Times New Roman"/>
              </a:rPr>
              <a:t>Reference: http://</a:t>
            </a:r>
            <a:r>
              <a:rPr lang="en-US" sz="2400" i="1" dirty="0" err="1">
                <a:latin typeface="Times New Roman"/>
                <a:cs typeface="Times New Roman"/>
              </a:rPr>
              <a:t>research.google.com</a:t>
            </a:r>
            <a:r>
              <a:rPr lang="en-US" sz="2400" i="1" dirty="0">
                <a:latin typeface="Times New Roman"/>
                <a:cs typeface="Times New Roman"/>
              </a:rPr>
              <a:t>/archive/</a:t>
            </a:r>
            <a:r>
              <a:rPr lang="en-US" sz="2400" i="1" dirty="0" err="1">
                <a:latin typeface="Times New Roman"/>
                <a:cs typeface="Times New Roman"/>
              </a:rPr>
              <a:t>chubby.html</a:t>
            </a:r>
            <a:endParaRPr lang="en-US" sz="2400" i="1" dirty="0">
              <a:latin typeface="Times New Roman"/>
              <a:cs typeface="Times New Roman"/>
            </a:endParaRPr>
          </a:p>
        </p:txBody>
      </p:sp>
      <p:sp>
        <p:nvSpPr>
          <p:cNvPr id="5"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6"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55</a:t>
            </a:fld>
            <a:endParaRPr lang="en-US" sz="1400"/>
          </a:p>
        </p:txBody>
      </p:sp>
    </p:spTree>
    <p:extLst>
      <p:ext uri="{BB962C8B-B14F-4D97-AF65-F5344CB8AC3E}">
        <p14:creationId xmlns:p14="http://schemas.microsoft.com/office/powerpoint/2010/main" val="591632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Chubby (2)</a:t>
            </a:r>
          </a:p>
        </p:txBody>
      </p:sp>
      <p:sp>
        <p:nvSpPr>
          <p:cNvPr id="3" name="Content Placeholder 2"/>
          <p:cNvSpPr>
            <a:spLocks noGrp="1"/>
          </p:cNvSpPr>
          <p:nvPr>
            <p:ph idx="1"/>
          </p:nvPr>
        </p:nvSpPr>
        <p:spPr>
          <a:xfrm>
            <a:off x="649207" y="2140372"/>
            <a:ext cx="7595474" cy="4717627"/>
          </a:xfrm>
        </p:spPr>
        <p:txBody>
          <a:bodyPr>
            <a:normAutofit fontScale="92500" lnSpcReduction="10000"/>
          </a:bodyPr>
          <a:lstStyle/>
          <a:p>
            <a:r>
              <a:rPr lang="en-US" dirty="0"/>
              <a:t>Used not only for locking but for also writing small configuration files</a:t>
            </a:r>
          </a:p>
          <a:p>
            <a:r>
              <a:rPr lang="en-US" dirty="0"/>
              <a:t>Paxos-like consensus protocol to elect a Leader</a:t>
            </a:r>
          </a:p>
          <a:p>
            <a:r>
              <a:rPr lang="en-US" dirty="0"/>
              <a:t>Same info replicated in all servers</a:t>
            </a:r>
          </a:p>
          <a:p>
            <a:r>
              <a:rPr lang="en-US" dirty="0"/>
              <a:t>Clients send read requests to Leader, which serves it locally</a:t>
            </a:r>
          </a:p>
          <a:p>
            <a:pPr lvl="1"/>
            <a:r>
              <a:rPr lang="en-US" sz="2200" dirty="0"/>
              <a:t>Aggressive client-side caching + invalidations</a:t>
            </a:r>
          </a:p>
          <a:p>
            <a:r>
              <a:rPr lang="en-US" dirty="0"/>
              <a:t>Clients send write requests to Leader, which replicates to all servers, gets majority (quorum) among servers, and then acks client</a:t>
            </a:r>
          </a:p>
          <a:p>
            <a:r>
              <a:rPr lang="en-US" dirty="0"/>
              <a:t>Leader failure </a:t>
            </a:r>
            <a:r>
              <a:rPr lang="en-US" dirty="0">
                <a:sym typeface="Wingdings" pitchFamily="2" charset="2"/>
              </a:rPr>
              <a:t> </a:t>
            </a:r>
            <a:r>
              <a:rPr lang="en-US" dirty="0"/>
              <a:t>election protocol is run</a:t>
            </a:r>
          </a:p>
          <a:p>
            <a:r>
              <a:rPr lang="en-US" dirty="0"/>
              <a:t>Replica failure </a:t>
            </a:r>
            <a:r>
              <a:rPr lang="en-US" dirty="0">
                <a:sym typeface="Wingdings" pitchFamily="2" charset="2"/>
              </a:rPr>
              <a:t> </a:t>
            </a:r>
            <a:r>
              <a:rPr lang="en-US" dirty="0"/>
              <a:t>replace it and have it catch up</a:t>
            </a:r>
          </a:p>
        </p:txBody>
      </p:sp>
      <p:grpSp>
        <p:nvGrpSpPr>
          <p:cNvPr id="4" name="Group 14"/>
          <p:cNvGrpSpPr>
            <a:grpSpLocks/>
          </p:cNvGrpSpPr>
          <p:nvPr/>
        </p:nvGrpSpPr>
        <p:grpSpPr bwMode="auto">
          <a:xfrm>
            <a:off x="8654573" y="2057400"/>
            <a:ext cx="2866708" cy="4495801"/>
            <a:chOff x="5715000" y="1981200"/>
            <a:chExt cx="2866011" cy="4495800"/>
          </a:xfrm>
        </p:grpSpPr>
        <p:sp>
          <p:nvSpPr>
            <p:cNvPr id="5" name="Rectangle 4"/>
            <p:cNvSpPr/>
            <p:nvPr/>
          </p:nvSpPr>
          <p:spPr>
            <a:xfrm>
              <a:off x="5715000" y="1981200"/>
              <a:ext cx="1675992" cy="449580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TextBox 6"/>
            <p:cNvSpPr txBox="1">
              <a:spLocks noChangeArrowheads="1"/>
            </p:cNvSpPr>
            <p:nvPr/>
          </p:nvSpPr>
          <p:spPr bwMode="auto">
            <a:xfrm>
              <a:off x="5943600" y="2438400"/>
              <a:ext cx="1261577"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Server A</a:t>
              </a:r>
            </a:p>
          </p:txBody>
        </p:sp>
        <p:sp>
          <p:nvSpPr>
            <p:cNvPr id="7" name="TextBox 7"/>
            <p:cNvSpPr txBox="1">
              <a:spLocks noChangeArrowheads="1"/>
            </p:cNvSpPr>
            <p:nvPr/>
          </p:nvSpPr>
          <p:spPr bwMode="auto">
            <a:xfrm>
              <a:off x="5943600" y="3276600"/>
              <a:ext cx="1269840"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Server B</a:t>
              </a:r>
            </a:p>
          </p:txBody>
        </p:sp>
        <p:sp>
          <p:nvSpPr>
            <p:cNvPr id="8" name="TextBox 9"/>
            <p:cNvSpPr txBox="1">
              <a:spLocks noChangeArrowheads="1"/>
            </p:cNvSpPr>
            <p:nvPr/>
          </p:nvSpPr>
          <p:spPr bwMode="auto">
            <a:xfrm>
              <a:off x="5943600" y="4114800"/>
              <a:ext cx="1269840"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Server C</a:t>
              </a:r>
            </a:p>
          </p:txBody>
        </p:sp>
        <p:sp>
          <p:nvSpPr>
            <p:cNvPr id="9" name="TextBox 10"/>
            <p:cNvSpPr txBox="1">
              <a:spLocks noChangeArrowheads="1"/>
            </p:cNvSpPr>
            <p:nvPr/>
          </p:nvSpPr>
          <p:spPr bwMode="auto">
            <a:xfrm>
              <a:off x="5943600" y="4953000"/>
              <a:ext cx="1286818"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Server D</a:t>
              </a:r>
            </a:p>
          </p:txBody>
        </p:sp>
        <p:sp>
          <p:nvSpPr>
            <p:cNvPr id="10" name="TextBox 11"/>
            <p:cNvSpPr txBox="1">
              <a:spLocks noChangeArrowheads="1"/>
            </p:cNvSpPr>
            <p:nvPr/>
          </p:nvSpPr>
          <p:spPr bwMode="auto">
            <a:xfrm>
              <a:off x="5943600" y="5791200"/>
              <a:ext cx="1252562" cy="46166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a:t>Server E</a:t>
              </a:r>
            </a:p>
          </p:txBody>
        </p:sp>
        <p:sp>
          <p:nvSpPr>
            <p:cNvPr id="11" name="TextBox 12"/>
            <p:cNvSpPr txBox="1">
              <a:spLocks noChangeArrowheads="1"/>
            </p:cNvSpPr>
            <p:nvPr/>
          </p:nvSpPr>
          <p:spPr bwMode="auto">
            <a:xfrm>
              <a:off x="7543800" y="4953000"/>
              <a:ext cx="103721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dirty="0"/>
                <a:t>Leader</a:t>
              </a:r>
            </a:p>
          </p:txBody>
        </p:sp>
        <p:cxnSp>
          <p:nvCxnSpPr>
            <p:cNvPr id="12" name="Straight Connector 11"/>
            <p:cNvCxnSpPr>
              <a:stCxn id="11" idx="1"/>
              <a:endCxn id="9" idx="3"/>
            </p:cNvCxnSpPr>
            <p:nvPr/>
          </p:nvCxnSpPr>
          <p:spPr>
            <a:xfrm flipH="1">
              <a:off x="7230418" y="5183833"/>
              <a:ext cx="313382" cy="0"/>
            </a:xfrm>
            <a:prstGeom prst="line">
              <a:avLst/>
            </a:prstGeom>
            <a:ln>
              <a:solidFill>
                <a:srgbClr val="0000FF"/>
              </a:solidFill>
              <a:prstDash val="dash"/>
            </a:ln>
            <a:effectLst/>
          </p:spPr>
          <p:style>
            <a:lnRef idx="2">
              <a:schemeClr val="accent1"/>
            </a:lnRef>
            <a:fillRef idx="0">
              <a:schemeClr val="accent1"/>
            </a:fillRef>
            <a:effectRef idx="1">
              <a:schemeClr val="accent1"/>
            </a:effectRef>
            <a:fontRef idx="minor">
              <a:schemeClr val="tx1"/>
            </a:fontRef>
          </p:style>
        </p:cxnSp>
      </p:grpSp>
      <p:sp>
        <p:nvSpPr>
          <p:cNvPr id="13"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14"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56</a:t>
            </a:fld>
            <a:endParaRPr lang="en-US" sz="1400"/>
          </a:p>
        </p:txBody>
      </p:sp>
    </p:spTree>
    <p:extLst>
      <p:ext uri="{BB962C8B-B14F-4D97-AF65-F5344CB8AC3E}">
        <p14:creationId xmlns:p14="http://schemas.microsoft.com/office/powerpoint/2010/main" val="39108838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649207" y="2140372"/>
            <a:ext cx="8967074" cy="4565227"/>
          </a:xfrm>
        </p:spPr>
        <p:txBody>
          <a:bodyPr>
            <a:normAutofit lnSpcReduction="10000"/>
          </a:bodyPr>
          <a:lstStyle/>
          <a:p>
            <a:r>
              <a:rPr lang="en-US" dirty="0"/>
              <a:t>Mutual exclusion important problem in cloud computing systems</a:t>
            </a:r>
          </a:p>
          <a:p>
            <a:r>
              <a:rPr lang="en-US" dirty="0"/>
              <a:t>Classical algorithms</a:t>
            </a:r>
          </a:p>
          <a:p>
            <a:pPr lvl="1"/>
            <a:r>
              <a:rPr lang="en-US" dirty="0"/>
              <a:t>Central</a:t>
            </a:r>
          </a:p>
          <a:p>
            <a:pPr lvl="1"/>
            <a:r>
              <a:rPr lang="en-US" dirty="0"/>
              <a:t>Ring-based</a:t>
            </a:r>
          </a:p>
          <a:p>
            <a:pPr lvl="1"/>
            <a:r>
              <a:rPr lang="en-US" dirty="0" err="1"/>
              <a:t>Ricart-Agrawala</a:t>
            </a:r>
            <a:endParaRPr lang="en-US" dirty="0"/>
          </a:p>
          <a:p>
            <a:pPr lvl="1"/>
            <a:r>
              <a:rPr lang="en-US" dirty="0" err="1"/>
              <a:t>Maekawa</a:t>
            </a:r>
            <a:endParaRPr lang="en-US" dirty="0"/>
          </a:p>
          <a:p>
            <a:r>
              <a:rPr lang="en-US" dirty="0"/>
              <a:t>Industry systems coordination service</a:t>
            </a:r>
          </a:p>
          <a:p>
            <a:pPr lvl="1"/>
            <a:r>
              <a:rPr lang="en-US" dirty="0"/>
              <a:t>Proprietary: Chubby</a:t>
            </a:r>
          </a:p>
          <a:p>
            <a:pPr lvl="1"/>
            <a:r>
              <a:rPr lang="en-US" dirty="0"/>
              <a:t>Open source: Apache Zookeeper</a:t>
            </a:r>
          </a:p>
        </p:txBody>
      </p:sp>
      <p:sp>
        <p:nvSpPr>
          <p:cNvPr id="4" name="Rectangle 1"/>
          <p:cNvSpPr>
            <a:spLocks noChangeArrowheads="1"/>
          </p:cNvSpPr>
          <p:nvPr/>
        </p:nvSpPr>
        <p:spPr bwMode="auto">
          <a:xfrm>
            <a:off x="11155363" y="5575299"/>
            <a:ext cx="1828800" cy="17399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57</a:t>
            </a:fld>
            <a:endParaRPr lang="en-US" sz="1400"/>
          </a:p>
        </p:txBody>
      </p:sp>
    </p:spTree>
    <p:extLst>
      <p:ext uri="{BB962C8B-B14F-4D97-AF65-F5344CB8AC3E}">
        <p14:creationId xmlns:p14="http://schemas.microsoft.com/office/powerpoint/2010/main" val="7585999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8028F-8985-46C2-89FE-CF7F0B7AB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F4478A-95B7-CFEC-1E42-44B36581223D}"/>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64CFBCE4-3405-E69F-4235-0E3077CDDB78}"/>
              </a:ext>
            </a:extLst>
          </p:cNvPr>
          <p:cNvSpPr>
            <a:spLocks noGrp="1"/>
          </p:cNvSpPr>
          <p:nvPr>
            <p:ph idx="1"/>
          </p:nvPr>
        </p:nvSpPr>
        <p:spPr>
          <a:xfrm>
            <a:off x="649207" y="2140373"/>
            <a:ext cx="11902149" cy="4551680"/>
          </a:xfrm>
        </p:spPr>
        <p:txBody>
          <a:bodyPr>
            <a:normAutofit/>
          </a:bodyPr>
          <a:lstStyle/>
          <a:p>
            <a:r>
              <a:rPr lang="en-US" b="1" dirty="0">
                <a:solidFill>
                  <a:schemeClr val="accent2"/>
                </a:solidFill>
              </a:rPr>
              <a:t>Midterm Survey closes 11:59pm Nov 2</a:t>
            </a:r>
          </a:p>
          <a:p>
            <a:pPr lvl="1"/>
            <a:r>
              <a:rPr lang="en-US" sz="2200" b="1" dirty="0">
                <a:solidFill>
                  <a:schemeClr val="accent2"/>
                </a:solidFill>
              </a:rPr>
              <a:t>Incentive announced on Piazza if participation &gt;= 70%</a:t>
            </a:r>
          </a:p>
          <a:p>
            <a:pPr lvl="1"/>
            <a:r>
              <a:rPr lang="en-US" sz="2000" dirty="0"/>
              <a:t>Must login with Illinois email and must have Google Apps @ Illinois enabled.</a:t>
            </a:r>
            <a:endParaRPr lang="en-US" sz="2000" b="1" dirty="0">
              <a:solidFill>
                <a:schemeClr val="accent2"/>
              </a:solidFill>
            </a:endParaRPr>
          </a:p>
          <a:p>
            <a:r>
              <a:rPr lang="en-US" dirty="0"/>
              <a:t>Reminders:</a:t>
            </a:r>
          </a:p>
          <a:p>
            <a:pPr lvl="1"/>
            <a:r>
              <a:rPr lang="en-US" sz="2200" dirty="0"/>
              <a:t>HW3 due 11/1 at 11:59pm (Sunday)</a:t>
            </a:r>
          </a:p>
          <a:p>
            <a:pPr lvl="1"/>
            <a:r>
              <a:rPr lang="en-US" sz="2200" dirty="0"/>
              <a:t>MP3 due 11/8 at 11:59pm (Sunday)</a:t>
            </a:r>
          </a:p>
          <a:p>
            <a:pPr lvl="2"/>
            <a:r>
              <a:rPr lang="en-US" sz="2200" dirty="0"/>
              <a:t>Demos 11/9</a:t>
            </a:r>
          </a:p>
          <a:p>
            <a:r>
              <a:rPr lang="en-US" sz="2400" b="1" dirty="0"/>
              <a:t>Final exam 12/15: </a:t>
            </a:r>
            <a:r>
              <a:rPr lang="en-US" sz="2400" dirty="0"/>
              <a:t>7pm-10pm (on-campus) 4pm-7pm (Chicago). </a:t>
            </a:r>
          </a:p>
          <a:p>
            <a:pPr lvl="1"/>
            <a:r>
              <a:rPr lang="en-US" sz="2000" dirty="0"/>
              <a:t>Please plan accordingly</a:t>
            </a:r>
          </a:p>
          <a:p>
            <a:pPr lvl="1"/>
            <a:r>
              <a:rPr lang="en-US" sz="2000" b="1" dirty="0"/>
              <a:t>DRES students</a:t>
            </a:r>
            <a:r>
              <a:rPr lang="en-US" sz="2000" dirty="0"/>
              <a:t>: please book your slot ASAP</a:t>
            </a:r>
          </a:p>
        </p:txBody>
      </p:sp>
      <p:sp>
        <p:nvSpPr>
          <p:cNvPr id="4" name="Rectangle 1">
            <a:extLst>
              <a:ext uri="{FF2B5EF4-FFF2-40B4-BE49-F238E27FC236}">
                <a16:creationId xmlns:a16="http://schemas.microsoft.com/office/drawing/2014/main" id="{78EB4875-AEF1-8B44-64AB-F8E5FE38B5DC}"/>
              </a:ext>
            </a:extLst>
          </p:cNvPr>
          <p:cNvSpPr>
            <a:spLocks noChangeArrowheads="1"/>
          </p:cNvSpPr>
          <p:nvPr/>
        </p:nvSpPr>
        <p:spPr bwMode="auto">
          <a:xfrm>
            <a:off x="11999597" y="6324176"/>
            <a:ext cx="670718" cy="901701"/>
          </a:xfrm>
          <a:prstGeom prst="rect">
            <a:avLst/>
          </a:prstGeom>
          <a:solidFill>
            <a:srgbClr val="EFEFEF"/>
          </a:solidFill>
          <a:ln>
            <a:noFill/>
          </a:ln>
          <a:extLst>
            <a:ext uri="{91240B29-F687-4f45-9708-019B960494DF}">
              <a14:hiddenLine xmlns="" xmlns:a14="http://schemas.microsoft.com/office/drawing/2010/main" w="9525" algn="ctr">
                <a:solidFill>
                  <a:srgbClr val="000000"/>
                </a:solidFill>
                <a:round/>
                <a:headEnd/>
                <a:tailEnd/>
              </a14:hiddenLine>
            </a:ext>
          </a:extLst>
        </p:spPr>
        <p:txBody>
          <a:bodyPr/>
          <a:lstStyle>
            <a:lvl1pPr eaLnBrk="0" hangingPunct="0">
              <a:spcBef>
                <a:spcPct val="20000"/>
              </a:spcBef>
              <a:buChar char="•"/>
              <a:defRPr sz="3200">
                <a:solidFill>
                  <a:schemeClr val="tx1"/>
                </a:solidFill>
                <a:latin typeface="Times New Roman" pitchFamily="18" charset="0"/>
                <a:ea typeface="ＭＳ Ｐゴシック" pitchFamily="34" charset="-128"/>
              </a:defRPr>
            </a:lvl1pPr>
            <a:lvl2pPr marL="742950" indent="-285750" eaLnBrk="0" hangingPunct="0">
              <a:spcBef>
                <a:spcPct val="20000"/>
              </a:spcBef>
              <a:buChar char="–"/>
              <a:defRPr sz="2800">
                <a:solidFill>
                  <a:schemeClr val="tx1"/>
                </a:solidFill>
                <a:latin typeface="Times New Roman" pitchFamily="18" charset="0"/>
                <a:ea typeface="ＭＳ Ｐゴシック" pitchFamily="34" charset="-128"/>
              </a:defRPr>
            </a:lvl2pPr>
            <a:lvl3pPr marL="1143000" indent="-228600" eaLnBrk="0" hangingPunct="0">
              <a:spcBef>
                <a:spcPct val="20000"/>
              </a:spcBef>
              <a:buChar char="•"/>
              <a:defRPr sz="2400">
                <a:solidFill>
                  <a:schemeClr val="tx1"/>
                </a:solidFill>
                <a:latin typeface="Times New Roman" pitchFamily="18" charset="0"/>
                <a:ea typeface="ＭＳ Ｐゴシック" pitchFamily="34" charset="-128"/>
              </a:defRPr>
            </a:lvl3pPr>
            <a:lvl4pPr marL="1600200" indent="-228600" eaLnBrk="0" hangingPunct="0">
              <a:spcBef>
                <a:spcPct val="20000"/>
              </a:spcBef>
              <a:buChar char="–"/>
              <a:defRPr sz="2000">
                <a:solidFill>
                  <a:schemeClr val="tx1"/>
                </a:solidFill>
                <a:latin typeface="Times New Roman" pitchFamily="18" charset="0"/>
                <a:ea typeface="ＭＳ Ｐゴシック" pitchFamily="34" charset="-128"/>
              </a:defRPr>
            </a:lvl4pPr>
            <a:lvl5pPr marL="2057400" indent="-228600" eaLnBrk="0" hangingPunct="0">
              <a:spcBef>
                <a:spcPct val="20000"/>
              </a:spcBef>
              <a:buChar char="»"/>
              <a:defRPr sz="2000">
                <a:solidFill>
                  <a:schemeClr val="tx1"/>
                </a:solidFill>
                <a:latin typeface="Times New Roman" pitchFamily="18"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ＭＳ Ｐゴシック" pitchFamily="34" charset="-128"/>
              </a:defRPr>
            </a:lvl9pPr>
          </a:lstStyle>
          <a:p>
            <a:pPr eaLnBrk="1" hangingPunct="1">
              <a:spcBef>
                <a:spcPct val="0"/>
              </a:spcBef>
              <a:buFontTx/>
              <a:buNone/>
            </a:pPr>
            <a:endParaRPr lang="en-US" altLang="en-US" sz="2400">
              <a:latin typeface="Arial" charset="0"/>
            </a:endParaRPr>
          </a:p>
        </p:txBody>
      </p:sp>
      <p:sp>
        <p:nvSpPr>
          <p:cNvPr id="5" name="Slide Number Placeholder 1">
            <a:extLst>
              <a:ext uri="{FF2B5EF4-FFF2-40B4-BE49-F238E27FC236}">
                <a16:creationId xmlns:a16="http://schemas.microsoft.com/office/drawing/2014/main" id="{2C556ACA-35D9-8665-9CD5-33076BF993D0}"/>
              </a:ext>
            </a:extLst>
          </p:cNvPr>
          <p:cNvSpPr txBox="1">
            <a:spLocks/>
          </p:cNvSpPr>
          <p:nvPr/>
        </p:nvSpPr>
        <p:spPr>
          <a:xfrm>
            <a:off x="10683081" y="6858000"/>
            <a:ext cx="2133600" cy="2746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1298925" rtl="0" eaLnBrk="0" latinLnBrk="0" hangingPunct="0">
              <a:defRPr sz="2400" kern="1200">
                <a:solidFill>
                  <a:schemeClr val="tx1"/>
                </a:solidFill>
                <a:latin typeface="Times New Roman" charset="0"/>
                <a:ea typeface="ＭＳ Ｐゴシック" charset="0"/>
                <a:cs typeface="ＭＳ Ｐゴシック" charset="0"/>
              </a:defRPr>
            </a:lvl1pPr>
            <a:lvl2pPr marL="742950" indent="-285750" algn="l" defTabSz="1298925" rtl="0" eaLnBrk="0" latinLnBrk="0" hangingPunct="0">
              <a:defRPr sz="2400" kern="1200">
                <a:solidFill>
                  <a:schemeClr val="tx1"/>
                </a:solidFill>
                <a:latin typeface="Times New Roman" charset="0"/>
                <a:ea typeface="ＭＳ Ｐゴシック" charset="0"/>
                <a:cs typeface="+mn-cs"/>
              </a:defRPr>
            </a:lvl2pPr>
            <a:lvl3pPr marL="1143000" indent="-228600" algn="l" defTabSz="1298925" rtl="0" eaLnBrk="0" latinLnBrk="0" hangingPunct="0">
              <a:defRPr sz="2400" kern="1200">
                <a:solidFill>
                  <a:schemeClr val="tx1"/>
                </a:solidFill>
                <a:latin typeface="Times New Roman" charset="0"/>
                <a:ea typeface="ＭＳ Ｐゴシック" charset="0"/>
                <a:cs typeface="+mn-cs"/>
              </a:defRPr>
            </a:lvl3pPr>
            <a:lvl4pPr marL="1600200" indent="-228600" algn="l" defTabSz="1298925" rtl="0" eaLnBrk="0" latinLnBrk="0" hangingPunct="0">
              <a:defRPr sz="2400" kern="1200">
                <a:solidFill>
                  <a:schemeClr val="tx1"/>
                </a:solidFill>
                <a:latin typeface="Times New Roman" charset="0"/>
                <a:ea typeface="ＭＳ Ｐゴシック" charset="0"/>
                <a:cs typeface="+mn-cs"/>
              </a:defRPr>
            </a:lvl4pPr>
            <a:lvl5pPr marL="2057400" indent="-228600" algn="l" defTabSz="1298925" rtl="0" eaLnBrk="0" latinLnBrk="0" hangingPunct="0">
              <a:defRPr sz="2400" kern="1200">
                <a:solidFill>
                  <a:schemeClr val="tx1"/>
                </a:solidFill>
                <a:latin typeface="Times New Roman" charset="0"/>
                <a:ea typeface="ＭＳ Ｐゴシック" charset="0"/>
                <a:cs typeface="+mn-cs"/>
              </a:defRPr>
            </a:lvl5pPr>
            <a:lvl6pPr marL="25146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6pPr>
            <a:lvl7pPr marL="29718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7pPr>
            <a:lvl8pPr marL="34290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8pPr>
            <a:lvl9pPr marL="3886200" indent="-228600" algn="l" defTabSz="1298925" rtl="0" eaLnBrk="0" fontAlgn="base" latinLnBrk="0" hangingPunct="0">
              <a:spcBef>
                <a:spcPct val="0"/>
              </a:spcBef>
              <a:spcAft>
                <a:spcPct val="0"/>
              </a:spcAft>
              <a:defRPr sz="2400" kern="1200">
                <a:solidFill>
                  <a:schemeClr val="tx1"/>
                </a:solidFill>
                <a:latin typeface="Times New Roman" charset="0"/>
                <a:ea typeface="ＭＳ Ｐゴシック" charset="0"/>
                <a:cs typeface="+mn-cs"/>
              </a:defRPr>
            </a:lvl9pPr>
          </a:lstStyle>
          <a:p>
            <a:pPr algn="ctr" eaLnBrk="1" hangingPunct="1"/>
            <a:fld id="{A5C89BAC-A48D-2D4F-801D-3CF6579B6D6A}" type="slidenum">
              <a:rPr lang="en-US" sz="1400" smtClean="0"/>
              <a:pPr algn="ctr" eaLnBrk="1" hangingPunct="1"/>
              <a:t>58</a:t>
            </a:fld>
            <a:endParaRPr lang="en-US" sz="1400"/>
          </a:p>
        </p:txBody>
      </p:sp>
    </p:spTree>
    <p:extLst>
      <p:ext uri="{BB962C8B-B14F-4D97-AF65-F5344CB8AC3E}">
        <p14:creationId xmlns:p14="http://schemas.microsoft.com/office/powerpoint/2010/main" val="685029230"/>
      </p:ext>
    </p:extLst>
  </p:cSld>
  <p:clrMapOvr>
    <a:masterClrMapping/>
  </p:clrMapOvr>
</p:sld>
</file>

<file path=ppt/theme/theme1.xml><?xml version="1.0" encoding="utf-8"?>
<a:theme xmlns:a="http://schemas.openxmlformats.org/drawingml/2006/main" name="HPP-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8">
      <a:majorFont>
        <a:latin typeface="Akzidenz-Grotesk Extended BQ"/>
        <a:ea typeface=""/>
        <a:cs typeface=""/>
      </a:majorFont>
      <a:minorFont>
        <a:latin typeface="Akzidenz-Grotesk BQ"/>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HPP-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8">
      <a:majorFont>
        <a:latin typeface="Akzidenz-Grotesk Extended BQ"/>
        <a:ea typeface=""/>
        <a:cs typeface=""/>
      </a:majorFont>
      <a:minorFont>
        <a:latin typeface="Akzidenz-Grotesk BQ"/>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19849</TotalTime>
  <Words>4675</Words>
  <Application>Microsoft Macintosh PowerPoint</Application>
  <PresentationFormat>Custom</PresentationFormat>
  <Paragraphs>731</Paragraphs>
  <Slides>58</Slides>
  <Notes>58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58</vt:i4>
      </vt:variant>
    </vt:vector>
  </HeadingPairs>
  <TitlesOfParts>
    <vt:vector size="69" baseType="lpstr">
      <vt:lpstr>ＭＳ Ｐゴシック</vt:lpstr>
      <vt:lpstr>Akzidenz-Grotesk BQ</vt:lpstr>
      <vt:lpstr>Akzidenz-Grotesk Extended BQ</vt:lpstr>
      <vt:lpstr>Arial</vt:lpstr>
      <vt:lpstr>Calibri</vt:lpstr>
      <vt:lpstr>Helvetica</vt:lpstr>
      <vt:lpstr>Times New Roman</vt:lpstr>
      <vt:lpstr>Whitney-BlackSC</vt:lpstr>
      <vt:lpstr>Wingdings</vt:lpstr>
      <vt:lpstr>HPP-template</vt:lpstr>
      <vt:lpstr>1_HPP-template</vt:lpstr>
      <vt:lpstr>PowerPoint Presentation</vt:lpstr>
      <vt:lpstr>Announcements</vt:lpstr>
      <vt:lpstr>Why Mutual Exclusion?</vt:lpstr>
      <vt:lpstr>Why Mutual Exclusion?</vt:lpstr>
      <vt:lpstr>More Uses of Mutual Exclusion</vt:lpstr>
      <vt:lpstr>Problem Statement for Mutual Exclusion</vt:lpstr>
      <vt:lpstr>Our Bank Example</vt:lpstr>
      <vt:lpstr>Solving Mutual Exclusion</vt:lpstr>
      <vt:lpstr>But in a Distributed System</vt:lpstr>
      <vt:lpstr>System Model</vt:lpstr>
      <vt:lpstr>Central Solution</vt:lpstr>
      <vt:lpstr>Central Solution: Leader Actions</vt:lpstr>
      <vt:lpstr>Analysis of Central Algorithm</vt:lpstr>
      <vt:lpstr>Analysis of Central Algorithm</vt:lpstr>
      <vt:lpstr>Analyze Performance</vt:lpstr>
      <vt:lpstr>Analysis of Central Algorithm</vt:lpstr>
      <vt:lpstr>But the leader is…</vt:lpstr>
      <vt:lpstr>Ring-based Mutual Exclusion</vt:lpstr>
      <vt:lpstr>Ring-based Mutual Exclusion</vt:lpstr>
      <vt:lpstr>Ring-based Mutual Exclusion</vt:lpstr>
      <vt:lpstr>Ring-based Mutual Exclusion</vt:lpstr>
      <vt:lpstr>Analysis of Ring-based Mutual Exclusion</vt:lpstr>
      <vt:lpstr>Analysis of Ring-based Mutual Exclusion</vt:lpstr>
      <vt:lpstr>Analysis of Ring-Based Mutual Exclusion (2)</vt:lpstr>
      <vt:lpstr>Analysis of Ring-Based Mutual Exclusion (2)</vt:lpstr>
      <vt:lpstr>Next</vt:lpstr>
      <vt:lpstr>System Model: Reminder</vt:lpstr>
      <vt:lpstr>Ricart-Agrawala’s Algorithm</vt:lpstr>
      <vt:lpstr>Key Idea: Ricart-Agrawala Algorithm</vt:lpstr>
      <vt:lpstr>Messages in RA Algorithm</vt:lpstr>
      <vt:lpstr>Example: Ricart-Agrawala Algorithm</vt:lpstr>
      <vt:lpstr>Example: Ricart-Agrawala Algorithm</vt:lpstr>
      <vt:lpstr>Example: Ricart-Agrawala Algorithm</vt:lpstr>
      <vt:lpstr>Example: Ricart-Agrawala Algorithm</vt:lpstr>
      <vt:lpstr>Example: Ricart-Agrawala Algorithm</vt:lpstr>
      <vt:lpstr>Example: Ricart-Agrawala Algorithm</vt:lpstr>
      <vt:lpstr>Example: Ricart-Agrawala Algorithm</vt:lpstr>
      <vt:lpstr>Example: Ricart-Agrawala Algorithm</vt:lpstr>
      <vt:lpstr>Analysis: Ricart-Agrawala’s Algorithm</vt:lpstr>
      <vt:lpstr>Analysis: Ricart-Agrawala’s Algorithm (2)</vt:lpstr>
      <vt:lpstr>Performance: Ricart-Agrawala’s Algorithm </vt:lpstr>
      <vt:lpstr>Performance: Ricart-Agrawala’s Algorithm </vt:lpstr>
      <vt:lpstr>Ok, but …</vt:lpstr>
      <vt:lpstr>Maekawa’s Algorithm: Key Idea</vt:lpstr>
      <vt:lpstr>Maekawa’s Voting Sets</vt:lpstr>
      <vt:lpstr>Example: Voting Sets with N=4</vt:lpstr>
      <vt:lpstr>Maekawa: Key Differences From Ricart-Agrawala</vt:lpstr>
      <vt:lpstr>Actions</vt:lpstr>
      <vt:lpstr>Actions (2)</vt:lpstr>
      <vt:lpstr>Safety</vt:lpstr>
      <vt:lpstr>Liveness</vt:lpstr>
      <vt:lpstr>Performance</vt:lpstr>
      <vt:lpstr>Why N ? </vt:lpstr>
      <vt:lpstr>Failures?</vt:lpstr>
      <vt:lpstr>Chubby</vt:lpstr>
      <vt:lpstr>Chubby (2)</vt:lpstr>
      <vt:lpstr>Summary</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Calianno, Vincent Luke</dc:creator>
  <cp:lastModifiedBy>Kesavan, Ram</cp:lastModifiedBy>
  <cp:revision>433</cp:revision>
  <cp:lastPrinted>2026-10-27T17:25:01Z</cp:lastPrinted>
  <dcterms:created xsi:type="dcterms:W3CDTF">2012-12-19T21:49:48Z</dcterms:created>
  <dcterms:modified xsi:type="dcterms:W3CDTF">2026-10-30T18:27:16Z</dcterms:modified>
</cp:coreProperties>
</file>