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9.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0.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11.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9.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98" r:id="rId1"/>
  </p:sldMasterIdLst>
  <p:notesMasterIdLst>
    <p:notesMasterId r:id="rId48"/>
  </p:notesMasterIdLst>
  <p:handoutMasterIdLst>
    <p:handoutMasterId r:id="rId49"/>
  </p:handoutMasterIdLst>
  <p:sldIdLst>
    <p:sldId id="308" r:id="rId2"/>
    <p:sldId id="454" r:id="rId3"/>
    <p:sldId id="455" r:id="rId4"/>
    <p:sldId id="456" r:id="rId5"/>
    <p:sldId id="457" r:id="rId6"/>
    <p:sldId id="458" r:id="rId7"/>
    <p:sldId id="459" r:id="rId8"/>
    <p:sldId id="408" r:id="rId9"/>
    <p:sldId id="409" r:id="rId10"/>
    <p:sldId id="410" r:id="rId11"/>
    <p:sldId id="412" r:id="rId12"/>
    <p:sldId id="460" r:id="rId13"/>
    <p:sldId id="413" r:id="rId14"/>
    <p:sldId id="414" r:id="rId15"/>
    <p:sldId id="415" r:id="rId16"/>
    <p:sldId id="416" r:id="rId17"/>
    <p:sldId id="417" r:id="rId18"/>
    <p:sldId id="418" r:id="rId19"/>
    <p:sldId id="419" r:id="rId20"/>
    <p:sldId id="424" r:id="rId21"/>
    <p:sldId id="423" r:id="rId22"/>
    <p:sldId id="453" r:id="rId23"/>
    <p:sldId id="427" r:id="rId24"/>
    <p:sldId id="256" r:id="rId25"/>
    <p:sldId id="429" r:id="rId26"/>
    <p:sldId id="430" r:id="rId27"/>
    <p:sldId id="431" r:id="rId28"/>
    <p:sldId id="432" r:id="rId29"/>
    <p:sldId id="433" r:id="rId30"/>
    <p:sldId id="438" r:id="rId31"/>
    <p:sldId id="441" r:id="rId32"/>
    <p:sldId id="434" r:id="rId33"/>
    <p:sldId id="450" r:id="rId34"/>
    <p:sldId id="461" r:id="rId35"/>
    <p:sldId id="468" r:id="rId36"/>
    <p:sldId id="467" r:id="rId37"/>
    <p:sldId id="462" r:id="rId38"/>
    <p:sldId id="421" r:id="rId39"/>
    <p:sldId id="464" r:id="rId40"/>
    <p:sldId id="469" r:id="rId41"/>
    <p:sldId id="439" r:id="rId42"/>
    <p:sldId id="470" r:id="rId43"/>
    <p:sldId id="442" r:id="rId44"/>
    <p:sldId id="465" r:id="rId45"/>
    <p:sldId id="445" r:id="rId46"/>
    <p:sldId id="466" r:id="rId47"/>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Times New Roman"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imes New Roman"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imes New Roman"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imes New Roman"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00FF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31" autoAdjust="0"/>
    <p:restoredTop sz="90678" autoAdjust="0"/>
  </p:normalViewPr>
  <p:slideViewPr>
    <p:cSldViewPr>
      <p:cViewPr varScale="1">
        <p:scale>
          <a:sx n="132" d="100"/>
          <a:sy n="132" d="100"/>
        </p:scale>
        <p:origin x="804" y="12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702" y="-6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Times New Roman" pitchFamily="-111" charset="0"/>
                <a:ea typeface="+mn-ea"/>
                <a:cs typeface="+mn-cs"/>
              </a:defRPr>
            </a:lvl1pPr>
          </a:lstStyle>
          <a:p>
            <a:pPr>
              <a:defRPr/>
            </a:pPr>
            <a:endParaRPr lang="en-US"/>
          </a:p>
        </p:txBody>
      </p:sp>
      <p:sp>
        <p:nvSpPr>
          <p:cNvPr id="74755"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Times New Roman" pitchFamily="-111" charset="0"/>
                <a:ea typeface="+mn-ea"/>
                <a:cs typeface="+mn-cs"/>
              </a:defRPr>
            </a:lvl1pPr>
          </a:lstStyle>
          <a:p>
            <a:pPr>
              <a:defRPr/>
            </a:pPr>
            <a:endParaRPr lang="en-US"/>
          </a:p>
        </p:txBody>
      </p:sp>
      <p:sp>
        <p:nvSpPr>
          <p:cNvPr id="74756"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Times New Roman" pitchFamily="-111" charset="0"/>
                <a:ea typeface="+mn-ea"/>
                <a:cs typeface="+mn-cs"/>
              </a:defRPr>
            </a:lvl1pPr>
          </a:lstStyle>
          <a:p>
            <a:pPr>
              <a:defRPr/>
            </a:pPr>
            <a:endParaRPr lang="en-US"/>
          </a:p>
        </p:txBody>
      </p:sp>
      <p:sp>
        <p:nvSpPr>
          <p:cNvPr id="74757"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pPr>
              <a:defRPr/>
            </a:pPr>
            <a:fld id="{BBDC20B8-BA63-C846-9A1B-A2D59ACEF78E}" type="slidenum">
              <a:rPr lang="en-US"/>
              <a:pPr>
                <a:defRPr/>
              </a:pPr>
              <a:t>‹#›</a:t>
            </a:fld>
            <a:endParaRPr lang="en-US"/>
          </a:p>
        </p:txBody>
      </p:sp>
    </p:spTree>
    <p:extLst>
      <p:ext uri="{BB962C8B-B14F-4D97-AF65-F5344CB8AC3E}">
        <p14:creationId xmlns:p14="http://schemas.microsoft.com/office/powerpoint/2010/main" val="8813143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Times New Roman" pitchFamily="-111" charset="0"/>
                <a:ea typeface="+mn-ea"/>
                <a:cs typeface="+mn-cs"/>
              </a:defRPr>
            </a:lvl1pPr>
          </a:lstStyle>
          <a:p>
            <a:pPr>
              <a:defRPr/>
            </a:pPr>
            <a:endParaRPr lang="en-US"/>
          </a:p>
        </p:txBody>
      </p:sp>
      <p:sp>
        <p:nvSpPr>
          <p:cNvPr id="11267"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Times New Roman" pitchFamily="-111"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1269"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270"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Times New Roman" pitchFamily="-111" charset="0"/>
                <a:ea typeface="+mn-ea"/>
                <a:cs typeface="+mn-cs"/>
              </a:defRPr>
            </a:lvl1pPr>
          </a:lstStyle>
          <a:p>
            <a:pPr>
              <a:defRPr/>
            </a:pPr>
            <a:endParaRPr lang="en-US"/>
          </a:p>
        </p:txBody>
      </p:sp>
      <p:sp>
        <p:nvSpPr>
          <p:cNvPr id="11271"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pPr>
              <a:defRPr/>
            </a:pPr>
            <a:fld id="{4E272E83-5DF8-2246-97CB-F4994E6A177D}" type="slidenum">
              <a:rPr lang="en-US"/>
              <a:pPr>
                <a:defRPr/>
              </a:pPr>
              <a:t>‹#›</a:t>
            </a:fld>
            <a:endParaRPr lang="en-US"/>
          </a:p>
        </p:txBody>
      </p:sp>
    </p:spTree>
    <p:extLst>
      <p:ext uri="{BB962C8B-B14F-4D97-AF65-F5344CB8AC3E}">
        <p14:creationId xmlns:p14="http://schemas.microsoft.com/office/powerpoint/2010/main" val="75022159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11" charset="0"/>
        <a:ea typeface="ＭＳ Ｐゴシック" pitchFamily="-111" charset="-128"/>
        <a:cs typeface="ＭＳ Ｐゴシック" pitchFamily="-111" charset="-128"/>
      </a:defRPr>
    </a:lvl1pPr>
    <a:lvl2pPr marL="457200" algn="l" rtl="0" eaLnBrk="0" fontAlgn="base" hangingPunct="0">
      <a:spcBef>
        <a:spcPct val="30000"/>
      </a:spcBef>
      <a:spcAft>
        <a:spcPct val="0"/>
      </a:spcAft>
      <a:defRPr sz="1200" kern="1200">
        <a:solidFill>
          <a:schemeClr val="tx1"/>
        </a:solidFill>
        <a:latin typeface="Times New Roman" pitchFamily="-111" charset="0"/>
        <a:ea typeface="ＭＳ Ｐゴシック" pitchFamily="-11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11" charset="0"/>
        <a:ea typeface="ＭＳ Ｐゴシック" pitchFamily="-11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11" charset="0"/>
        <a:ea typeface="ＭＳ Ｐゴシック" pitchFamily="-11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11" charset="0"/>
        <a:ea typeface="ＭＳ Ｐゴシック" pitchFamily="-11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xfrm>
            <a:off x="457200" y="720725"/>
            <a:ext cx="6402388" cy="3600450"/>
          </a:xfrm>
          <a:ln/>
        </p:spPr>
      </p:sp>
      <p:sp>
        <p:nvSpPr>
          <p:cNvPr id="18434"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E272E83-5DF8-2246-97CB-F4994E6A177D}" type="slidenum">
              <a:rPr lang="en-US" smtClean="0"/>
              <a:pPr>
                <a:defRPr/>
              </a:pPr>
              <a:t>3</a:t>
            </a:fld>
            <a:endParaRPr lang="en-US"/>
          </a:p>
        </p:txBody>
      </p:sp>
    </p:spTree>
    <p:extLst>
      <p:ext uri="{BB962C8B-B14F-4D97-AF65-F5344CB8AC3E}">
        <p14:creationId xmlns:p14="http://schemas.microsoft.com/office/powerpoint/2010/main" val="3422318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E272E83-5DF8-2246-97CB-F4994E6A177D}" type="slidenum">
              <a:rPr lang="en-US" smtClean="0"/>
              <a:pPr>
                <a:defRPr/>
              </a:pPr>
              <a:t>11</a:t>
            </a:fld>
            <a:endParaRPr lang="en-US"/>
          </a:p>
        </p:txBody>
      </p:sp>
    </p:spTree>
    <p:extLst>
      <p:ext uri="{BB962C8B-B14F-4D97-AF65-F5344CB8AC3E}">
        <p14:creationId xmlns:p14="http://schemas.microsoft.com/office/powerpoint/2010/main" val="1890147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xfrm>
            <a:off x="457200" y="720725"/>
            <a:ext cx="6402388" cy="3600450"/>
          </a:xfrm>
          <a:ln/>
        </p:spPr>
      </p:sp>
      <p:sp>
        <p:nvSpPr>
          <p:cNvPr id="18434"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xfrm>
            <a:off x="457200" y="720725"/>
            <a:ext cx="6402388" cy="3600450"/>
          </a:xfrm>
          <a:ln/>
        </p:spPr>
      </p:sp>
      <p:sp>
        <p:nvSpPr>
          <p:cNvPr id="18434"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ED638-B8D0-F953-51AF-6068A758BF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81C58E-46E2-3FD0-1C42-E40334EA8CD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77674D4-9129-742C-6F53-E226D8B2782D}"/>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2C28E132-38DA-3471-38F9-16955B2D4A03}"/>
              </a:ext>
            </a:extLst>
          </p:cNvPr>
          <p:cNvSpPr>
            <a:spLocks noGrp="1"/>
          </p:cNvSpPr>
          <p:nvPr>
            <p:ph type="sldNum" sz="quarter" idx="5"/>
          </p:nvPr>
        </p:nvSpPr>
        <p:spPr/>
      </p:sp>
    </p:spTree>
    <p:extLst>
      <p:ext uri="{BB962C8B-B14F-4D97-AF65-F5344CB8AC3E}">
        <p14:creationId xmlns:p14="http://schemas.microsoft.com/office/powerpoint/2010/main" val="3209184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EF6B1-A342-EE49-4045-1ACC9FDA5E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9FFE00-73FC-EB53-DA91-FD3F31C7CD6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42A3DA6-487D-4FDD-783F-2BC0D0C9C65C}"/>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EDD99788-A53B-B33F-E29E-C9182046106E}"/>
              </a:ext>
            </a:extLst>
          </p:cNvPr>
          <p:cNvSpPr>
            <a:spLocks noGrp="1"/>
          </p:cNvSpPr>
          <p:nvPr>
            <p:ph type="sldNum" sz="quarter" idx="5"/>
          </p:nvPr>
        </p:nvSpPr>
        <p:spPr/>
      </p:sp>
    </p:spTree>
    <p:extLst>
      <p:ext uri="{BB962C8B-B14F-4D97-AF65-F5344CB8AC3E}">
        <p14:creationId xmlns:p14="http://schemas.microsoft.com/office/powerpoint/2010/main" val="40476070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Many answer entries 1-5 (on a majority: S1, S3, S5). Incorrect. If S1 fails: S2 can win (votes from self, S3, S4, S5 — its last term 3 beats 2). S3 cannot (only S4 and self). S4 cannot (only self). S5 can (self, S4, S3). Potential leaders S1, S2, S5 — only entries 1-2 are on all of them. If S2 wins, entries 3-5 are lost. Only entries 1-2 are safe. Once S1 commits entry 6 (term 4) on a majority, 3-5 become safe too.</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26E2E-9B18-A42C-E52D-AA37A3BD69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53FEB8-8431-A70A-7EBA-16FE1975920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A02A223-7FEF-AC63-CA1A-EA69CC57774B}"/>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FDE12A6B-3EFF-5B49-359A-17EB5E92EA2F}"/>
              </a:ext>
            </a:extLst>
          </p:cNvPr>
          <p:cNvSpPr>
            <a:spLocks noGrp="1"/>
          </p:cNvSpPr>
          <p:nvPr>
            <p:ph type="sldNum" sz="quarter" idx="5"/>
          </p:nvPr>
        </p:nvSpPr>
        <p:spPr/>
      </p:sp>
    </p:spTree>
    <p:extLst>
      <p:ext uri="{BB962C8B-B14F-4D97-AF65-F5344CB8AC3E}">
        <p14:creationId xmlns:p14="http://schemas.microsoft.com/office/powerpoint/2010/main" val="602264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14CECF8-010E-F041-9C75-EBE094CC61E3}" type="slidenum">
              <a:rPr lang="en-US"/>
              <a:pPr>
                <a:defRPr/>
              </a:pPr>
              <a:t>‹#›</a:t>
            </a:fld>
            <a:endParaRPr lang="en-US"/>
          </a:p>
        </p:txBody>
      </p:sp>
    </p:spTree>
    <p:extLst>
      <p:ext uri="{BB962C8B-B14F-4D97-AF65-F5344CB8AC3E}">
        <p14:creationId xmlns:p14="http://schemas.microsoft.com/office/powerpoint/2010/main" val="1833941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2D93A2F-3F8B-5248-B873-3EE9ADF3F9FD}" type="slidenum">
              <a:rPr lang="en-US"/>
              <a:pPr>
                <a:defRPr/>
              </a:pPr>
              <a:t>‹#›</a:t>
            </a:fld>
            <a:endParaRPr lang="en-US"/>
          </a:p>
        </p:txBody>
      </p:sp>
    </p:spTree>
    <p:extLst>
      <p:ext uri="{BB962C8B-B14F-4D97-AF65-F5344CB8AC3E}">
        <p14:creationId xmlns:p14="http://schemas.microsoft.com/office/powerpoint/2010/main" val="2232067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EEBC1D-FBD0-7540-8D6B-FCDFA1523781}" type="slidenum">
              <a:rPr lang="en-US"/>
              <a:pPr>
                <a:defRPr/>
              </a:pPr>
              <a:t>‹#›</a:t>
            </a:fld>
            <a:endParaRPr lang="en-US"/>
          </a:p>
        </p:txBody>
      </p:sp>
    </p:spTree>
    <p:extLst>
      <p:ext uri="{BB962C8B-B14F-4D97-AF65-F5344CB8AC3E}">
        <p14:creationId xmlns:p14="http://schemas.microsoft.com/office/powerpoint/2010/main" val="2046010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3D30569-775A-254F-9BB9-F4C628DA3EBA}" type="slidenum">
              <a:rPr lang="en-US"/>
              <a:pPr>
                <a:defRPr/>
              </a:pPr>
              <a:t>‹#›</a:t>
            </a:fld>
            <a:endParaRPr lang="en-US"/>
          </a:p>
        </p:txBody>
      </p:sp>
    </p:spTree>
    <p:extLst>
      <p:ext uri="{BB962C8B-B14F-4D97-AF65-F5344CB8AC3E}">
        <p14:creationId xmlns:p14="http://schemas.microsoft.com/office/powerpoint/2010/main" val="3462610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862350E-F680-3F4D-8B60-6C2B58BEF30A}" type="slidenum">
              <a:rPr lang="en-US"/>
              <a:pPr>
                <a:defRPr/>
              </a:pPr>
              <a:t>‹#›</a:t>
            </a:fld>
            <a:endParaRPr lang="en-US"/>
          </a:p>
        </p:txBody>
      </p:sp>
    </p:spTree>
    <p:extLst>
      <p:ext uri="{BB962C8B-B14F-4D97-AF65-F5344CB8AC3E}">
        <p14:creationId xmlns:p14="http://schemas.microsoft.com/office/powerpoint/2010/main" val="1923844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2FCEDB6-CF0F-904F-8F01-5A09591D2E01}" type="slidenum">
              <a:rPr lang="en-US"/>
              <a:pPr>
                <a:defRPr/>
              </a:pPr>
              <a:t>‹#›</a:t>
            </a:fld>
            <a:endParaRPr lang="en-US"/>
          </a:p>
        </p:txBody>
      </p:sp>
    </p:spTree>
    <p:extLst>
      <p:ext uri="{BB962C8B-B14F-4D97-AF65-F5344CB8AC3E}">
        <p14:creationId xmlns:p14="http://schemas.microsoft.com/office/powerpoint/2010/main" val="3397886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7E9CC11-11C8-A94E-A103-B53D69BEA811}" type="slidenum">
              <a:rPr lang="en-US"/>
              <a:pPr>
                <a:defRPr/>
              </a:pPr>
              <a:t>‹#›</a:t>
            </a:fld>
            <a:endParaRPr lang="en-US"/>
          </a:p>
        </p:txBody>
      </p:sp>
    </p:spTree>
    <p:extLst>
      <p:ext uri="{BB962C8B-B14F-4D97-AF65-F5344CB8AC3E}">
        <p14:creationId xmlns:p14="http://schemas.microsoft.com/office/powerpoint/2010/main" val="283394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07BBF27-A127-7D4A-B594-33DE91C2079B}" type="slidenum">
              <a:rPr lang="en-US"/>
              <a:pPr>
                <a:defRPr/>
              </a:pPr>
              <a:t>‹#›</a:t>
            </a:fld>
            <a:endParaRPr lang="en-US"/>
          </a:p>
        </p:txBody>
      </p:sp>
    </p:spTree>
    <p:extLst>
      <p:ext uri="{BB962C8B-B14F-4D97-AF65-F5344CB8AC3E}">
        <p14:creationId xmlns:p14="http://schemas.microsoft.com/office/powerpoint/2010/main" val="873233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6677ED8-D3B3-4B40-B074-4FA3E991359C}" type="slidenum">
              <a:rPr lang="en-US"/>
              <a:pPr>
                <a:defRPr/>
              </a:pPr>
              <a:t>‹#›</a:t>
            </a:fld>
            <a:endParaRPr lang="en-US"/>
          </a:p>
        </p:txBody>
      </p:sp>
    </p:spTree>
    <p:extLst>
      <p:ext uri="{BB962C8B-B14F-4D97-AF65-F5344CB8AC3E}">
        <p14:creationId xmlns:p14="http://schemas.microsoft.com/office/powerpoint/2010/main" val="2623127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B2DB187-8913-AA4A-BA80-CCFD9EC7259E}" type="slidenum">
              <a:rPr lang="en-US"/>
              <a:pPr>
                <a:defRPr/>
              </a:pPr>
              <a:t>‹#›</a:t>
            </a:fld>
            <a:endParaRPr lang="en-US"/>
          </a:p>
        </p:txBody>
      </p:sp>
    </p:spTree>
    <p:extLst>
      <p:ext uri="{BB962C8B-B14F-4D97-AF65-F5344CB8AC3E}">
        <p14:creationId xmlns:p14="http://schemas.microsoft.com/office/powerpoint/2010/main" val="525777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C686AC-447E-DE4F-9F67-9B9F50021328}" type="slidenum">
              <a:rPr lang="en-US"/>
              <a:pPr>
                <a:defRPr/>
              </a:pPr>
              <a:t>‹#›</a:t>
            </a:fld>
            <a:endParaRPr lang="en-US"/>
          </a:p>
        </p:txBody>
      </p:sp>
    </p:spTree>
    <p:extLst>
      <p:ext uri="{BB962C8B-B14F-4D97-AF65-F5344CB8AC3E}">
        <p14:creationId xmlns:p14="http://schemas.microsoft.com/office/powerpoint/2010/main" val="22712945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457200" y="1200151"/>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74A2725F-FEA6-A345-B991-E0B6B10124A6}" type="slidenum">
              <a:rPr lang="en-US"/>
              <a:pPr>
                <a:defRPr/>
              </a:pPr>
              <a:t>‹#›</a:t>
            </a:fld>
            <a:endParaRPr lang="en-US"/>
          </a:p>
        </p:txBody>
      </p:sp>
    </p:spTree>
    <p:extLst>
      <p:ext uri="{BB962C8B-B14F-4D97-AF65-F5344CB8AC3E}">
        <p14:creationId xmlns:p14="http://schemas.microsoft.com/office/powerpoint/2010/main" val="2566419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457200" y="1200151"/>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200150"/>
            <a:ext cx="4038600" cy="1639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2953942"/>
            <a:ext cx="4038600" cy="16406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a:defRPr/>
            </a:lvl1pPr>
          </a:lstStyle>
          <a:p>
            <a:pPr>
              <a:defRPr/>
            </a:pPr>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vl1pPr>
          </a:lstStyle>
          <a:p>
            <a:pPr>
              <a:defRPr/>
            </a:pPr>
            <a:fld id="{AEABC4BC-8F9F-C34F-8C8D-F96A7F381A1F}" type="slidenum">
              <a:rPr lang="en-US"/>
              <a:pPr>
                <a:defRPr/>
              </a:pPr>
              <a:t>‹#›</a:t>
            </a:fld>
            <a:endParaRPr lang="en-US"/>
          </a:p>
        </p:txBody>
      </p:sp>
    </p:spTree>
    <p:extLst>
      <p:ext uri="{BB962C8B-B14F-4D97-AF65-F5344CB8AC3E}">
        <p14:creationId xmlns:p14="http://schemas.microsoft.com/office/powerpoint/2010/main" val="1715187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6375"/>
            <a:ext cx="8229600" cy="85725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200150"/>
            <a:ext cx="8229600" cy="33940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950E59E-0600-B843-B8CB-CEC039F9374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314" r:id="rId1"/>
    <p:sldLayoutId id="2147484315" r:id="rId2"/>
    <p:sldLayoutId id="2147484316" r:id="rId3"/>
    <p:sldLayoutId id="2147484317" r:id="rId4"/>
    <p:sldLayoutId id="2147484318" r:id="rId5"/>
    <p:sldLayoutId id="2147484319" r:id="rId6"/>
    <p:sldLayoutId id="2147484320" r:id="rId7"/>
    <p:sldLayoutId id="2147484321" r:id="rId8"/>
    <p:sldLayoutId id="2147484322" r:id="rId9"/>
    <p:sldLayoutId id="2147484323" r:id="rId10"/>
    <p:sldLayoutId id="2147484324" r:id="rId11"/>
    <p:sldLayoutId id="2147484325" r:id="rId12"/>
    <p:sldLayoutId id="2147484326" r:id="rId13"/>
  </p:sldLayoutIdLst>
  <p:hf hdr="0" ftr="0" dt="0"/>
  <p:txStyles>
    <p:titleStyle>
      <a:lvl1pPr algn="ctr" defTabSz="457200" rtl="0" eaLnBrk="0" fontAlgn="base" hangingPunct="0">
        <a:spcBef>
          <a:spcPct val="0"/>
        </a:spcBef>
        <a:spcAft>
          <a:spcPct val="0"/>
        </a:spcAft>
        <a:defRPr sz="4400" kern="1200">
          <a:solidFill>
            <a:schemeClr val="tx1"/>
          </a:solidFill>
          <a:latin typeface="Times New Roman"/>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Times New Roman"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Times New Roman"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Times New Roman"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Times New Roman"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Times New Roman"/>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Times New Roman"/>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Times New Roman"/>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Times New Roman"/>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Times New Roman"/>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9.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1.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23.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4.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25.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6.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33.xml.rels><?xml version="1.0" encoding="UTF-8" standalone="yes"?>
<Relationships xmlns="http://schemas.openxmlformats.org/package/2006/relationships"><Relationship Id="rId3" Type="http://schemas.openxmlformats.org/officeDocument/2006/relationships/hyperlink" Target="https://raft.github.io/raft.pdf" TargetMode="Externa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2"/>
          <p:cNvSpPr>
            <a:spLocks noChangeArrowheads="1"/>
          </p:cNvSpPr>
          <p:nvPr/>
        </p:nvSpPr>
        <p:spPr bwMode="auto">
          <a:xfrm>
            <a:off x="609600" y="1123950"/>
            <a:ext cx="77724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0" tIns="45715" rIns="91430" bIns="45715" anchor="ctr"/>
          <a:lstStyle/>
          <a:p>
            <a:pPr algn="ctr"/>
            <a:r>
              <a:rPr lang="en-US" sz="4400" dirty="0">
                <a:solidFill>
                  <a:schemeClr val="tx2"/>
                </a:solidFill>
              </a:rPr>
              <a:t>CS 425 / ECE 428 </a:t>
            </a:r>
          </a:p>
          <a:p>
            <a:pPr algn="ctr"/>
            <a:r>
              <a:rPr lang="en-US" sz="4400" dirty="0">
                <a:solidFill>
                  <a:schemeClr val="tx2"/>
                </a:solidFill>
              </a:rPr>
              <a:t>Distributed Systems</a:t>
            </a:r>
          </a:p>
          <a:p>
            <a:pPr algn="ctr"/>
            <a:r>
              <a:rPr lang="en-US" sz="4400" dirty="0">
                <a:solidFill>
                  <a:schemeClr val="tx2"/>
                </a:solidFill>
              </a:rPr>
              <a:t>Fall 2026</a:t>
            </a:r>
          </a:p>
        </p:txBody>
      </p:sp>
      <p:sp>
        <p:nvSpPr>
          <p:cNvPr id="17410" name="Rectangle 3"/>
          <p:cNvSpPr>
            <a:spLocks noChangeArrowheads="1"/>
          </p:cNvSpPr>
          <p:nvPr/>
        </p:nvSpPr>
        <p:spPr bwMode="auto">
          <a:xfrm>
            <a:off x="-76201" y="2571750"/>
            <a:ext cx="9169221" cy="1314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0" tIns="45715" rIns="91430" bIns="45715"/>
          <a:lstStyle/>
          <a:p>
            <a:pPr algn="ctr">
              <a:spcBef>
                <a:spcPct val="20000"/>
              </a:spcBef>
            </a:pPr>
            <a:r>
              <a:rPr lang="en-US" sz="2800" dirty="0"/>
              <a:t>Aishwarya Ganesan  w/ Ram Kesavan</a:t>
            </a:r>
          </a:p>
          <a:p>
            <a:pPr algn="ctr">
              <a:spcBef>
                <a:spcPct val="20000"/>
              </a:spcBef>
            </a:pPr>
            <a:r>
              <a:rPr lang="en-US" sz="2800" i="1" dirty="0"/>
              <a:t>Lecture 18-B: Raft</a:t>
            </a:r>
            <a:endParaRPr lang="en-US" sz="2800" i="1" dirty="0">
              <a:solidFill>
                <a:srgbClr val="17375E"/>
              </a:solidFill>
            </a:endParaRPr>
          </a:p>
        </p:txBody>
      </p:sp>
      <p:sp>
        <p:nvSpPr>
          <p:cNvPr id="4" name="Rectangle 3"/>
          <p:cNvSpPr/>
          <p:nvPr/>
        </p:nvSpPr>
        <p:spPr>
          <a:xfrm>
            <a:off x="3569179" y="4866501"/>
            <a:ext cx="5194051" cy="276999"/>
          </a:xfrm>
          <a:prstGeom prst="rect">
            <a:avLst/>
          </a:prstGeom>
        </p:spPr>
        <p:txBody>
          <a:bodyPr wrap="none">
            <a:spAutoFit/>
          </a:bodyPr>
          <a:lstStyle/>
          <a:p>
            <a:r>
              <a:rPr lang="en-US" sz="1200" dirty="0"/>
              <a:t>Ack: figures adapted from Ongaro &amp; Ousterhout Raft paper and user-study slides</a:t>
            </a: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Whitney-BlackSC"/>
              </a:rPr>
              <a:t>Consensus and Single-decree Paxos</a:t>
            </a:r>
            <a:endParaRPr sz="3600" dirty="0">
              <a:latin typeface="Whitney-BlackSC"/>
            </a:endParaRPr>
          </a:p>
        </p:txBody>
      </p:sp>
      <p:sp>
        <p:nvSpPr>
          <p:cNvPr id="3" name="Content Placeholder 2"/>
          <p:cNvSpPr>
            <a:spLocks noGrp="1"/>
          </p:cNvSpPr>
          <p:nvPr>
            <p:ph idx="1"/>
          </p:nvPr>
        </p:nvSpPr>
        <p:spPr/>
        <p:txBody>
          <a:bodyPr/>
          <a:lstStyle/>
          <a:p>
            <a:r>
              <a:rPr lang="en-US" sz="2400" dirty="0"/>
              <a:t>All processes decide same (some) </a:t>
            </a:r>
            <a:r>
              <a:rPr sz="2400" b="1" dirty="0"/>
              <a:t>single value</a:t>
            </a:r>
          </a:p>
          <a:p>
            <a:pPr marL="0" indent="0">
              <a:buNone/>
            </a:pPr>
            <a:endParaRPr sz="2000" dirty="0"/>
          </a:p>
          <a:p>
            <a:r>
              <a:rPr lang="en-US" sz="2400" b="1" dirty="0"/>
              <a:t>For </a:t>
            </a:r>
            <a:r>
              <a:rPr sz="2400" b="1" dirty="0"/>
              <a:t>practical application</a:t>
            </a:r>
            <a:r>
              <a:rPr lang="en-US" sz="2400" b="1" dirty="0"/>
              <a:t>s:</a:t>
            </a:r>
            <a:endParaRPr sz="2400" b="1" dirty="0"/>
          </a:p>
          <a:p>
            <a:pPr lvl="1"/>
            <a:r>
              <a:rPr sz="2000" dirty="0"/>
              <a:t>Need to agree on a sequence of </a:t>
            </a:r>
            <a:r>
              <a:rPr lang="en-US" sz="2000" dirty="0"/>
              <a:t>values</a:t>
            </a:r>
            <a:endParaRPr sz="2000" dirty="0"/>
          </a:p>
          <a:p>
            <a:pPr lvl="1"/>
            <a:r>
              <a:rPr sz="2000" dirty="0"/>
              <a:t>Usually achieved with a replicated log</a:t>
            </a:r>
          </a:p>
        </p:txBody>
      </p:sp>
      <p:sp>
        <p:nvSpPr>
          <p:cNvPr id="999" name="Slide Number Placeholder 9"/>
          <p:cNvSpPr>
            <a:spLocks noGrp="1"/>
          </p:cNvSpPr>
          <p:nvPr>
            <p:ph type="sldNum" sz="quarter" idx="12"/>
          </p:nvPr>
        </p:nvSpPr>
        <p:spPr/>
        <p:txBody>
          <a:bodyPr/>
          <a:lstStyle/>
          <a:p>
            <a:pPr algn="l"/>
            <a:fld id="{B6F15528-21DE-4FAA-801E-634DDDAF4B2B}" type="slidenum">
              <a:rPr lang="en-US"/>
              <a:t>2</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600" dirty="0">
                <a:latin typeface="Whitney-BlackSC"/>
              </a:rPr>
              <a:t>Idea: State Machine Replication</a:t>
            </a:r>
          </a:p>
        </p:txBody>
      </p:sp>
      <p:sp>
        <p:nvSpPr>
          <p:cNvPr id="999" name="Slide Number Placeholder 9"/>
          <p:cNvSpPr>
            <a:spLocks noGrp="1"/>
          </p:cNvSpPr>
          <p:nvPr>
            <p:ph type="sldNum" sz="quarter" idx="12"/>
          </p:nvPr>
        </p:nvSpPr>
        <p:spPr/>
        <p:txBody>
          <a:bodyPr/>
          <a:lstStyle/>
          <a:p>
            <a:pPr algn="l"/>
            <a:fld id="{B6F15528-21DE-4FAA-801E-634DDDAF4B2B}" type="slidenum">
              <a:rPr lang="en-US"/>
              <a:t>3</a:t>
            </a:fld>
            <a:endParaRPr lang="en-US"/>
          </a:p>
        </p:txBody>
      </p:sp>
      <p:sp>
        <p:nvSpPr>
          <p:cNvPr id="1000" name="Rounded Rectangle 999"/>
          <p:cNvSpPr/>
          <p:nvPr/>
        </p:nvSpPr>
        <p:spPr>
          <a:xfrm>
            <a:off x="411480" y="1325880"/>
            <a:ext cx="502920" cy="347472"/>
          </a:xfrm>
          <a:prstGeom prst="roundRect">
            <a:avLst/>
          </a:prstGeom>
          <a:solidFill>
            <a:srgbClr val="F2F2F2"/>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900" b="0" i="0">
                <a:solidFill>
                  <a:srgbClr val="000000"/>
                </a:solidFill>
                <a:latin typeface="Times New Roman"/>
              </a:rPr>
              <a:t>client</a:t>
            </a:r>
          </a:p>
        </p:txBody>
      </p:sp>
      <p:sp>
        <p:nvSpPr>
          <p:cNvPr id="1001" name="Rounded Rectangle 1000"/>
          <p:cNvSpPr/>
          <p:nvPr/>
        </p:nvSpPr>
        <p:spPr>
          <a:xfrm>
            <a:off x="411480" y="1783080"/>
            <a:ext cx="502920" cy="347472"/>
          </a:xfrm>
          <a:prstGeom prst="roundRect">
            <a:avLst/>
          </a:prstGeom>
          <a:solidFill>
            <a:srgbClr val="F2F2F2"/>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900" b="0" i="0">
                <a:solidFill>
                  <a:srgbClr val="000000"/>
                </a:solidFill>
                <a:latin typeface="Times New Roman"/>
              </a:rPr>
              <a:t>client</a:t>
            </a:r>
          </a:p>
        </p:txBody>
      </p:sp>
      <p:sp>
        <p:nvSpPr>
          <p:cNvPr id="1002" name="Rounded Rectangle 1001"/>
          <p:cNvSpPr/>
          <p:nvPr/>
        </p:nvSpPr>
        <p:spPr>
          <a:xfrm>
            <a:off x="411480" y="2240280"/>
            <a:ext cx="502920" cy="347472"/>
          </a:xfrm>
          <a:prstGeom prst="roundRect">
            <a:avLst/>
          </a:prstGeom>
          <a:solidFill>
            <a:srgbClr val="F2F2F2"/>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900" b="0" i="0">
                <a:solidFill>
                  <a:srgbClr val="000000"/>
                </a:solidFill>
                <a:latin typeface="Times New Roman"/>
              </a:rPr>
              <a:t>client</a:t>
            </a:r>
          </a:p>
        </p:txBody>
      </p:sp>
      <p:sp>
        <p:nvSpPr>
          <p:cNvPr id="1003" name="TextBox 1002"/>
          <p:cNvSpPr txBox="1"/>
          <p:nvPr/>
        </p:nvSpPr>
        <p:spPr>
          <a:xfrm>
            <a:off x="320040" y="2697480"/>
            <a:ext cx="731520" cy="274320"/>
          </a:xfrm>
          <a:prstGeom prst="rect">
            <a:avLst/>
          </a:prstGeom>
          <a:noFill/>
        </p:spPr>
        <p:txBody>
          <a:bodyPr wrap="square" lIns="27432" tIns="18288" rIns="27432" bIns="18288" anchor="t">
            <a:spAutoFit/>
          </a:bodyPr>
          <a:lstStyle/>
          <a:p>
            <a:pPr algn="ctr"/>
            <a:r>
              <a:rPr sz="1100" b="0" i="1">
                <a:latin typeface="Times New Roman"/>
              </a:rPr>
              <a:t>Clients</a:t>
            </a:r>
          </a:p>
        </p:txBody>
      </p:sp>
      <p:sp>
        <p:nvSpPr>
          <p:cNvPr id="1004" name="Rectangle 1003"/>
          <p:cNvSpPr/>
          <p:nvPr/>
        </p:nvSpPr>
        <p:spPr>
          <a:xfrm>
            <a:off x="1737360" y="1143000"/>
            <a:ext cx="2103120" cy="2148840"/>
          </a:xfrm>
          <a:prstGeom prst="rect">
            <a:avLst/>
          </a:prstGeom>
          <a:solidFill>
            <a:srgbClr val="FBFBFB"/>
          </a:solidFill>
          <a:ln w="9525">
            <a:solidFill>
              <a:srgbClr val="7F7F7F"/>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05" name="Rectangle 1004"/>
          <p:cNvSpPr/>
          <p:nvPr/>
        </p:nvSpPr>
        <p:spPr>
          <a:xfrm>
            <a:off x="1874519" y="1280160"/>
            <a:ext cx="914400" cy="548640"/>
          </a:xfrm>
          <a:prstGeom prst="rect">
            <a:avLst/>
          </a:prstGeom>
          <a:solidFill>
            <a:srgbClr val="DEEBF7"/>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Consensus</a:t>
            </a:r>
          </a:p>
          <a:p>
            <a:pPr algn="ctr"/>
            <a:r>
              <a:rPr sz="1000" b="0" i="0">
                <a:solidFill>
                  <a:srgbClr val="000000"/>
                </a:solidFill>
                <a:latin typeface="Times New Roman"/>
              </a:rPr>
              <a:t>Module</a:t>
            </a:r>
          </a:p>
        </p:txBody>
      </p:sp>
      <p:sp>
        <p:nvSpPr>
          <p:cNvPr id="1006" name="Rectangle 1005"/>
          <p:cNvSpPr/>
          <p:nvPr/>
        </p:nvSpPr>
        <p:spPr>
          <a:xfrm>
            <a:off x="2880360" y="1280160"/>
            <a:ext cx="822960" cy="548640"/>
          </a:xfrm>
          <a:prstGeom prst="rect">
            <a:avLst/>
          </a:prstGeom>
          <a:solidFill>
            <a:srgbClr val="E2F0D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State</a:t>
            </a:r>
          </a:p>
          <a:p>
            <a:pPr algn="ctr"/>
            <a:r>
              <a:rPr sz="1000" b="0" i="0">
                <a:solidFill>
                  <a:srgbClr val="000000"/>
                </a:solidFill>
                <a:latin typeface="Times New Roman"/>
              </a:rPr>
              <a:t>Machine</a:t>
            </a:r>
          </a:p>
        </p:txBody>
      </p:sp>
      <p:sp>
        <p:nvSpPr>
          <p:cNvPr id="1007" name="Rectangle 1006"/>
          <p:cNvSpPr/>
          <p:nvPr/>
        </p:nvSpPr>
        <p:spPr>
          <a:xfrm>
            <a:off x="4069079" y="1143000"/>
            <a:ext cx="2103120" cy="2148840"/>
          </a:xfrm>
          <a:prstGeom prst="rect">
            <a:avLst/>
          </a:prstGeom>
          <a:solidFill>
            <a:srgbClr val="FBFBFB"/>
          </a:solidFill>
          <a:ln w="9525">
            <a:solidFill>
              <a:srgbClr val="7F7F7F"/>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08" name="Rectangle 1007"/>
          <p:cNvSpPr/>
          <p:nvPr/>
        </p:nvSpPr>
        <p:spPr>
          <a:xfrm>
            <a:off x="4206240" y="1280160"/>
            <a:ext cx="914400" cy="548640"/>
          </a:xfrm>
          <a:prstGeom prst="rect">
            <a:avLst/>
          </a:prstGeom>
          <a:solidFill>
            <a:srgbClr val="DEEBF7"/>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Consensus</a:t>
            </a:r>
          </a:p>
          <a:p>
            <a:pPr algn="ctr"/>
            <a:r>
              <a:rPr sz="1000" b="0" i="0">
                <a:solidFill>
                  <a:srgbClr val="000000"/>
                </a:solidFill>
                <a:latin typeface="Times New Roman"/>
              </a:rPr>
              <a:t>Module</a:t>
            </a:r>
          </a:p>
        </p:txBody>
      </p:sp>
      <p:sp>
        <p:nvSpPr>
          <p:cNvPr id="1009" name="Rectangle 1008"/>
          <p:cNvSpPr/>
          <p:nvPr/>
        </p:nvSpPr>
        <p:spPr>
          <a:xfrm>
            <a:off x="5212079" y="1280160"/>
            <a:ext cx="822960" cy="548640"/>
          </a:xfrm>
          <a:prstGeom prst="rect">
            <a:avLst/>
          </a:prstGeom>
          <a:solidFill>
            <a:srgbClr val="E2F0D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State</a:t>
            </a:r>
          </a:p>
          <a:p>
            <a:pPr algn="ctr"/>
            <a:r>
              <a:rPr sz="1000" b="0" i="0">
                <a:solidFill>
                  <a:srgbClr val="000000"/>
                </a:solidFill>
                <a:latin typeface="Times New Roman"/>
              </a:rPr>
              <a:t>Machine</a:t>
            </a:r>
          </a:p>
        </p:txBody>
      </p:sp>
      <p:sp>
        <p:nvSpPr>
          <p:cNvPr id="1010" name="Rectangle 1009"/>
          <p:cNvSpPr/>
          <p:nvPr/>
        </p:nvSpPr>
        <p:spPr>
          <a:xfrm>
            <a:off x="6400800" y="1143000"/>
            <a:ext cx="2103120" cy="2148840"/>
          </a:xfrm>
          <a:prstGeom prst="rect">
            <a:avLst/>
          </a:prstGeom>
          <a:solidFill>
            <a:srgbClr val="FBFBFB"/>
          </a:solidFill>
          <a:ln w="9525">
            <a:solidFill>
              <a:srgbClr val="7F7F7F"/>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11" name="Rectangle 1010"/>
          <p:cNvSpPr/>
          <p:nvPr/>
        </p:nvSpPr>
        <p:spPr>
          <a:xfrm>
            <a:off x="6537960" y="1280160"/>
            <a:ext cx="914400" cy="548640"/>
          </a:xfrm>
          <a:prstGeom prst="rect">
            <a:avLst/>
          </a:prstGeom>
          <a:solidFill>
            <a:srgbClr val="DEEBF7"/>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Consensus</a:t>
            </a:r>
          </a:p>
          <a:p>
            <a:pPr algn="ctr"/>
            <a:r>
              <a:rPr sz="1000" b="0" i="0">
                <a:solidFill>
                  <a:srgbClr val="000000"/>
                </a:solidFill>
                <a:latin typeface="Times New Roman"/>
              </a:rPr>
              <a:t>Module</a:t>
            </a:r>
          </a:p>
        </p:txBody>
      </p:sp>
      <p:sp>
        <p:nvSpPr>
          <p:cNvPr id="1012" name="Rectangle 1011"/>
          <p:cNvSpPr/>
          <p:nvPr/>
        </p:nvSpPr>
        <p:spPr>
          <a:xfrm>
            <a:off x="7543800" y="1280160"/>
            <a:ext cx="822960" cy="548640"/>
          </a:xfrm>
          <a:prstGeom prst="rect">
            <a:avLst/>
          </a:prstGeom>
          <a:solidFill>
            <a:srgbClr val="E2F0D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State</a:t>
            </a:r>
          </a:p>
          <a:p>
            <a:pPr algn="ctr"/>
            <a:r>
              <a:rPr sz="1000" b="0" i="0">
                <a:solidFill>
                  <a:srgbClr val="000000"/>
                </a:solidFill>
                <a:latin typeface="Times New Roman"/>
              </a:rPr>
              <a:t>Machine</a:t>
            </a:r>
          </a:p>
        </p:txBody>
      </p:sp>
      <p:sp>
        <p:nvSpPr>
          <p:cNvPr id="1013" name="TextBox 1012"/>
          <p:cNvSpPr txBox="1"/>
          <p:nvPr/>
        </p:nvSpPr>
        <p:spPr>
          <a:xfrm>
            <a:off x="3840480" y="868680"/>
            <a:ext cx="2743200" cy="274320"/>
          </a:xfrm>
          <a:prstGeom prst="rect">
            <a:avLst/>
          </a:prstGeom>
          <a:noFill/>
        </p:spPr>
        <p:txBody>
          <a:bodyPr wrap="square" lIns="27432" tIns="18288" rIns="27432" bIns="18288" anchor="t">
            <a:spAutoFit/>
          </a:bodyPr>
          <a:lstStyle/>
          <a:p>
            <a:pPr algn="ctr"/>
            <a:r>
              <a:rPr sz="1100" b="0" i="1">
                <a:latin typeface="Times New Roman"/>
              </a:rPr>
              <a:t>Servers</a:t>
            </a:r>
          </a:p>
        </p:txBody>
      </p:sp>
      <p:sp>
        <p:nvSpPr>
          <p:cNvPr id="1014" name="TextBox 1013"/>
          <p:cNvSpPr txBox="1"/>
          <p:nvPr/>
        </p:nvSpPr>
        <p:spPr>
          <a:xfrm>
            <a:off x="1874519" y="2103120"/>
            <a:ext cx="457200" cy="228600"/>
          </a:xfrm>
          <a:prstGeom prst="rect">
            <a:avLst/>
          </a:prstGeom>
          <a:noFill/>
        </p:spPr>
        <p:txBody>
          <a:bodyPr wrap="square" lIns="27432" tIns="18288" rIns="27432" bIns="18288" anchor="t">
            <a:spAutoFit/>
          </a:bodyPr>
          <a:lstStyle/>
          <a:p>
            <a:pPr algn="l"/>
            <a:r>
              <a:rPr sz="1000" b="0" i="1">
                <a:latin typeface="Times New Roman"/>
              </a:rPr>
              <a:t>Log</a:t>
            </a:r>
          </a:p>
        </p:txBody>
      </p:sp>
      <p:sp>
        <p:nvSpPr>
          <p:cNvPr id="1015" name="Rectangle 1014"/>
          <p:cNvSpPr/>
          <p:nvPr/>
        </p:nvSpPr>
        <p:spPr>
          <a:xfrm>
            <a:off x="1874519" y="2377440"/>
            <a:ext cx="411480" cy="384048"/>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700">
                <a:solidFill>
                  <a:srgbClr val="000000"/>
                </a:solidFill>
                <a:latin typeface="Times New Roman"/>
              </a:rPr>
              <a:t>1</a:t>
            </a:r>
          </a:p>
          <a:p>
            <a:pPr algn="ctr"/>
            <a:r>
              <a:rPr sz="900">
                <a:solidFill>
                  <a:srgbClr val="000000"/>
                </a:solidFill>
                <a:latin typeface="Times New Roman"/>
              </a:rPr>
              <a:t>add</a:t>
            </a:r>
          </a:p>
        </p:txBody>
      </p:sp>
      <p:sp>
        <p:nvSpPr>
          <p:cNvPr id="1016" name="Rectangle 1015"/>
          <p:cNvSpPr/>
          <p:nvPr/>
        </p:nvSpPr>
        <p:spPr>
          <a:xfrm>
            <a:off x="2286000" y="2377440"/>
            <a:ext cx="411480" cy="384048"/>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700">
                <a:solidFill>
                  <a:srgbClr val="000000"/>
                </a:solidFill>
                <a:latin typeface="Times New Roman"/>
              </a:rPr>
              <a:t>1</a:t>
            </a:r>
          </a:p>
          <a:p>
            <a:pPr algn="ctr"/>
            <a:r>
              <a:rPr sz="900">
                <a:solidFill>
                  <a:srgbClr val="000000"/>
                </a:solidFill>
                <a:latin typeface="Times New Roman"/>
              </a:rPr>
              <a:t>mul</a:t>
            </a:r>
          </a:p>
        </p:txBody>
      </p:sp>
      <p:sp>
        <p:nvSpPr>
          <p:cNvPr id="1017" name="Rectangle 1016"/>
          <p:cNvSpPr/>
          <p:nvPr/>
        </p:nvSpPr>
        <p:spPr>
          <a:xfrm>
            <a:off x="2697480" y="2377440"/>
            <a:ext cx="411480" cy="384048"/>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700">
                <a:solidFill>
                  <a:srgbClr val="000000"/>
                </a:solidFill>
                <a:latin typeface="Times New Roman"/>
              </a:rPr>
              <a:t>2</a:t>
            </a:r>
          </a:p>
          <a:p>
            <a:pPr algn="ctr"/>
            <a:r>
              <a:rPr sz="900">
                <a:solidFill>
                  <a:srgbClr val="000000"/>
                </a:solidFill>
                <a:latin typeface="Times New Roman"/>
              </a:rPr>
              <a:t>div</a:t>
            </a:r>
          </a:p>
        </p:txBody>
      </p:sp>
      <p:sp>
        <p:nvSpPr>
          <p:cNvPr id="1018" name="Rectangle 1017"/>
          <p:cNvSpPr/>
          <p:nvPr/>
        </p:nvSpPr>
        <p:spPr>
          <a:xfrm>
            <a:off x="3108960" y="2377440"/>
            <a:ext cx="411480" cy="384048"/>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700">
                <a:solidFill>
                  <a:srgbClr val="000000"/>
                </a:solidFill>
                <a:latin typeface="Times New Roman"/>
              </a:rPr>
              <a:t>3</a:t>
            </a:r>
          </a:p>
          <a:p>
            <a:pPr algn="ctr"/>
            <a:r>
              <a:rPr sz="900">
                <a:solidFill>
                  <a:srgbClr val="000000"/>
                </a:solidFill>
                <a:latin typeface="Times New Roman"/>
              </a:rPr>
              <a:t>add</a:t>
            </a:r>
          </a:p>
        </p:txBody>
      </p:sp>
      <p:sp>
        <p:nvSpPr>
          <p:cNvPr id="1019" name="TextBox 1018"/>
          <p:cNvSpPr txBox="1"/>
          <p:nvPr/>
        </p:nvSpPr>
        <p:spPr>
          <a:xfrm>
            <a:off x="4206240" y="2103120"/>
            <a:ext cx="457200" cy="228600"/>
          </a:xfrm>
          <a:prstGeom prst="rect">
            <a:avLst/>
          </a:prstGeom>
          <a:noFill/>
        </p:spPr>
        <p:txBody>
          <a:bodyPr wrap="square" lIns="27432" tIns="18288" rIns="27432" bIns="18288" anchor="t">
            <a:spAutoFit/>
          </a:bodyPr>
          <a:lstStyle/>
          <a:p>
            <a:pPr algn="l"/>
            <a:r>
              <a:rPr sz="1000" b="0" i="1">
                <a:latin typeface="Times New Roman"/>
              </a:rPr>
              <a:t>Log</a:t>
            </a:r>
          </a:p>
        </p:txBody>
      </p:sp>
      <p:sp>
        <p:nvSpPr>
          <p:cNvPr id="1020" name="Rectangle 1019"/>
          <p:cNvSpPr/>
          <p:nvPr/>
        </p:nvSpPr>
        <p:spPr>
          <a:xfrm>
            <a:off x="4206240" y="2377440"/>
            <a:ext cx="411480" cy="384048"/>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700">
                <a:solidFill>
                  <a:srgbClr val="000000"/>
                </a:solidFill>
                <a:latin typeface="Times New Roman"/>
              </a:rPr>
              <a:t>1</a:t>
            </a:r>
          </a:p>
          <a:p>
            <a:pPr algn="ctr"/>
            <a:r>
              <a:rPr sz="900">
                <a:solidFill>
                  <a:srgbClr val="000000"/>
                </a:solidFill>
                <a:latin typeface="Times New Roman"/>
              </a:rPr>
              <a:t>add</a:t>
            </a:r>
          </a:p>
        </p:txBody>
      </p:sp>
      <p:sp>
        <p:nvSpPr>
          <p:cNvPr id="1021" name="Rectangle 1020"/>
          <p:cNvSpPr/>
          <p:nvPr/>
        </p:nvSpPr>
        <p:spPr>
          <a:xfrm>
            <a:off x="4617720" y="2377440"/>
            <a:ext cx="411480" cy="384048"/>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700">
                <a:solidFill>
                  <a:srgbClr val="000000"/>
                </a:solidFill>
                <a:latin typeface="Times New Roman"/>
              </a:rPr>
              <a:t>1</a:t>
            </a:r>
          </a:p>
          <a:p>
            <a:pPr algn="ctr"/>
            <a:r>
              <a:rPr sz="900">
                <a:solidFill>
                  <a:srgbClr val="000000"/>
                </a:solidFill>
                <a:latin typeface="Times New Roman"/>
              </a:rPr>
              <a:t>mul</a:t>
            </a:r>
          </a:p>
        </p:txBody>
      </p:sp>
      <p:sp>
        <p:nvSpPr>
          <p:cNvPr id="1022" name="Rectangle 1021"/>
          <p:cNvSpPr/>
          <p:nvPr/>
        </p:nvSpPr>
        <p:spPr>
          <a:xfrm>
            <a:off x="5029200" y="2377440"/>
            <a:ext cx="411480" cy="384048"/>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700">
                <a:solidFill>
                  <a:srgbClr val="000000"/>
                </a:solidFill>
                <a:latin typeface="Times New Roman"/>
              </a:rPr>
              <a:t>2</a:t>
            </a:r>
          </a:p>
          <a:p>
            <a:pPr algn="ctr"/>
            <a:r>
              <a:rPr sz="900">
                <a:solidFill>
                  <a:srgbClr val="000000"/>
                </a:solidFill>
                <a:latin typeface="Times New Roman"/>
              </a:rPr>
              <a:t>div</a:t>
            </a:r>
          </a:p>
        </p:txBody>
      </p:sp>
      <p:sp>
        <p:nvSpPr>
          <p:cNvPr id="1023" name="Rectangle 1022"/>
          <p:cNvSpPr/>
          <p:nvPr/>
        </p:nvSpPr>
        <p:spPr>
          <a:xfrm>
            <a:off x="5440680" y="2377440"/>
            <a:ext cx="411480" cy="384048"/>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700">
                <a:solidFill>
                  <a:srgbClr val="000000"/>
                </a:solidFill>
                <a:latin typeface="Times New Roman"/>
              </a:rPr>
              <a:t>3</a:t>
            </a:r>
          </a:p>
          <a:p>
            <a:pPr algn="ctr"/>
            <a:r>
              <a:rPr sz="900">
                <a:solidFill>
                  <a:srgbClr val="000000"/>
                </a:solidFill>
                <a:latin typeface="Times New Roman"/>
              </a:rPr>
              <a:t>add</a:t>
            </a:r>
          </a:p>
        </p:txBody>
      </p:sp>
      <p:sp>
        <p:nvSpPr>
          <p:cNvPr id="1024" name="TextBox 1023"/>
          <p:cNvSpPr txBox="1"/>
          <p:nvPr/>
        </p:nvSpPr>
        <p:spPr>
          <a:xfrm>
            <a:off x="6537960" y="2103120"/>
            <a:ext cx="457200" cy="228600"/>
          </a:xfrm>
          <a:prstGeom prst="rect">
            <a:avLst/>
          </a:prstGeom>
          <a:noFill/>
        </p:spPr>
        <p:txBody>
          <a:bodyPr wrap="square" lIns="27432" tIns="18288" rIns="27432" bIns="18288" anchor="t">
            <a:spAutoFit/>
          </a:bodyPr>
          <a:lstStyle/>
          <a:p>
            <a:pPr algn="l"/>
            <a:r>
              <a:rPr sz="1000" b="0" i="1">
                <a:latin typeface="Times New Roman"/>
              </a:rPr>
              <a:t>Log</a:t>
            </a:r>
          </a:p>
        </p:txBody>
      </p:sp>
      <p:sp>
        <p:nvSpPr>
          <p:cNvPr id="1025" name="Rectangle 1024"/>
          <p:cNvSpPr/>
          <p:nvPr/>
        </p:nvSpPr>
        <p:spPr>
          <a:xfrm>
            <a:off x="6537960" y="2377440"/>
            <a:ext cx="411480" cy="384048"/>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700">
                <a:solidFill>
                  <a:srgbClr val="000000"/>
                </a:solidFill>
                <a:latin typeface="Times New Roman"/>
              </a:rPr>
              <a:t>1</a:t>
            </a:r>
          </a:p>
          <a:p>
            <a:pPr algn="ctr"/>
            <a:r>
              <a:rPr sz="900">
                <a:solidFill>
                  <a:srgbClr val="000000"/>
                </a:solidFill>
                <a:latin typeface="Times New Roman"/>
              </a:rPr>
              <a:t>add</a:t>
            </a:r>
          </a:p>
        </p:txBody>
      </p:sp>
      <p:sp>
        <p:nvSpPr>
          <p:cNvPr id="1026" name="Rectangle 1025"/>
          <p:cNvSpPr/>
          <p:nvPr/>
        </p:nvSpPr>
        <p:spPr>
          <a:xfrm>
            <a:off x="6949440" y="2377440"/>
            <a:ext cx="411480" cy="384048"/>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700">
                <a:solidFill>
                  <a:srgbClr val="000000"/>
                </a:solidFill>
                <a:latin typeface="Times New Roman"/>
              </a:rPr>
              <a:t>1</a:t>
            </a:r>
          </a:p>
          <a:p>
            <a:pPr algn="ctr"/>
            <a:r>
              <a:rPr sz="900">
                <a:solidFill>
                  <a:srgbClr val="000000"/>
                </a:solidFill>
                <a:latin typeface="Times New Roman"/>
              </a:rPr>
              <a:t>mul</a:t>
            </a:r>
          </a:p>
        </p:txBody>
      </p:sp>
      <p:sp>
        <p:nvSpPr>
          <p:cNvPr id="1027" name="Rectangle 1026"/>
          <p:cNvSpPr/>
          <p:nvPr/>
        </p:nvSpPr>
        <p:spPr>
          <a:xfrm>
            <a:off x="7360920" y="2377440"/>
            <a:ext cx="411480" cy="384048"/>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700">
                <a:solidFill>
                  <a:srgbClr val="000000"/>
                </a:solidFill>
                <a:latin typeface="Times New Roman"/>
              </a:rPr>
              <a:t>2</a:t>
            </a:r>
          </a:p>
          <a:p>
            <a:pPr algn="ctr"/>
            <a:r>
              <a:rPr sz="900">
                <a:solidFill>
                  <a:srgbClr val="000000"/>
                </a:solidFill>
                <a:latin typeface="Times New Roman"/>
              </a:rPr>
              <a:t>div</a:t>
            </a:r>
          </a:p>
        </p:txBody>
      </p:sp>
      <p:sp>
        <p:nvSpPr>
          <p:cNvPr id="1028" name="Rectangle 1027"/>
          <p:cNvSpPr/>
          <p:nvPr/>
        </p:nvSpPr>
        <p:spPr>
          <a:xfrm>
            <a:off x="7772400" y="2377440"/>
            <a:ext cx="411480" cy="384048"/>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700">
                <a:solidFill>
                  <a:srgbClr val="000000"/>
                </a:solidFill>
                <a:latin typeface="Times New Roman"/>
              </a:rPr>
              <a:t>3</a:t>
            </a:r>
          </a:p>
          <a:p>
            <a:pPr algn="ctr"/>
            <a:r>
              <a:rPr sz="900">
                <a:solidFill>
                  <a:srgbClr val="000000"/>
                </a:solidFill>
                <a:latin typeface="Times New Roman"/>
              </a:rPr>
              <a:t>add</a:t>
            </a:r>
          </a:p>
        </p:txBody>
      </p:sp>
      <p:cxnSp>
        <p:nvCxnSpPr>
          <p:cNvPr id="1029" name="Connector 1028"/>
          <p:cNvCxnSpPr/>
          <p:nvPr/>
        </p:nvCxnSpPr>
        <p:spPr>
          <a:xfrm>
            <a:off x="1005840" y="1783080"/>
            <a:ext cx="731520" cy="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30" name="TextBox 1029"/>
          <p:cNvSpPr txBox="1"/>
          <p:nvPr/>
        </p:nvSpPr>
        <p:spPr>
          <a:xfrm>
            <a:off x="914400" y="1417320"/>
            <a:ext cx="822960" cy="274320"/>
          </a:xfrm>
          <a:prstGeom prst="rect">
            <a:avLst/>
          </a:prstGeom>
          <a:noFill/>
        </p:spPr>
        <p:txBody>
          <a:bodyPr wrap="square" lIns="27432" tIns="18288" rIns="27432" bIns="18288" anchor="t">
            <a:spAutoFit/>
          </a:bodyPr>
          <a:lstStyle/>
          <a:p>
            <a:pPr algn="ctr"/>
            <a:r>
              <a:rPr sz="1000" b="0" i="1">
                <a:latin typeface="Times New Roman"/>
              </a:rPr>
              <a:t>“add”</a:t>
            </a:r>
          </a:p>
        </p:txBody>
      </p:sp>
      <p:cxnSp>
        <p:nvCxnSpPr>
          <p:cNvPr id="1031" name="Connector 1030"/>
          <p:cNvCxnSpPr/>
          <p:nvPr/>
        </p:nvCxnSpPr>
        <p:spPr>
          <a:xfrm>
            <a:off x="2377439" y="1828800"/>
            <a:ext cx="0" cy="548640"/>
          </a:xfrm>
          <a:prstGeom prst="line">
            <a:avLst/>
          </a:prstGeom>
          <a:ln w="12700">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032" name="Connector 1031"/>
          <p:cNvCxnSpPr/>
          <p:nvPr/>
        </p:nvCxnSpPr>
        <p:spPr>
          <a:xfrm>
            <a:off x="4709159" y="1828800"/>
            <a:ext cx="0" cy="548640"/>
          </a:xfrm>
          <a:prstGeom prst="line">
            <a:avLst/>
          </a:prstGeom>
          <a:ln w="12700">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033" name="Connector 1032"/>
          <p:cNvCxnSpPr/>
          <p:nvPr/>
        </p:nvCxnSpPr>
        <p:spPr>
          <a:xfrm>
            <a:off x="7040880" y="1828800"/>
            <a:ext cx="0" cy="548640"/>
          </a:xfrm>
          <a:prstGeom prst="line">
            <a:avLst/>
          </a:prstGeom>
          <a:ln w="12700">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034" name="Connector 1033"/>
          <p:cNvCxnSpPr/>
          <p:nvPr/>
        </p:nvCxnSpPr>
        <p:spPr>
          <a:xfrm flipV="1">
            <a:off x="3108960" y="1828800"/>
            <a:ext cx="182879" cy="548640"/>
          </a:xfrm>
          <a:prstGeom prst="line">
            <a:avLst/>
          </a:prstGeom>
          <a:ln w="12700">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35" name="TextBox 1034"/>
          <p:cNvSpPr txBox="1"/>
          <p:nvPr/>
        </p:nvSpPr>
        <p:spPr>
          <a:xfrm>
            <a:off x="1874519" y="2834640"/>
            <a:ext cx="1828800" cy="274320"/>
          </a:xfrm>
          <a:prstGeom prst="rect">
            <a:avLst/>
          </a:prstGeom>
          <a:noFill/>
        </p:spPr>
        <p:txBody>
          <a:bodyPr wrap="square" lIns="27432" tIns="18288" rIns="27432" bIns="18288" anchor="t">
            <a:spAutoFit/>
          </a:bodyPr>
          <a:lstStyle/>
          <a:p>
            <a:pPr algn="l"/>
            <a:r>
              <a:rPr sz="800" b="0" i="1" dirty="0">
                <a:solidFill>
                  <a:srgbClr val="595959"/>
                </a:solidFill>
                <a:latin typeface="Times New Roman"/>
              </a:rPr>
              <a:t>same initial state + same commands in same order</a:t>
            </a:r>
          </a:p>
        </p:txBody>
      </p:sp>
      <p:cxnSp>
        <p:nvCxnSpPr>
          <p:cNvPr id="1036" name="Connector 1035"/>
          <p:cNvCxnSpPr/>
          <p:nvPr/>
        </p:nvCxnSpPr>
        <p:spPr>
          <a:xfrm flipV="1">
            <a:off x="5440679" y="1828800"/>
            <a:ext cx="182880" cy="548640"/>
          </a:xfrm>
          <a:prstGeom prst="line">
            <a:avLst/>
          </a:prstGeom>
          <a:ln w="12700">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37" name="TextBox 1036"/>
          <p:cNvSpPr txBox="1"/>
          <p:nvPr/>
        </p:nvSpPr>
        <p:spPr>
          <a:xfrm>
            <a:off x="4206240" y="2834640"/>
            <a:ext cx="1828800" cy="274320"/>
          </a:xfrm>
          <a:prstGeom prst="rect">
            <a:avLst/>
          </a:prstGeom>
          <a:noFill/>
        </p:spPr>
        <p:txBody>
          <a:bodyPr wrap="square" lIns="27432" tIns="18288" rIns="27432" bIns="18288" anchor="t">
            <a:spAutoFit/>
          </a:bodyPr>
          <a:lstStyle/>
          <a:p>
            <a:pPr algn="l"/>
            <a:r>
              <a:rPr sz="800" b="0" i="1">
                <a:solidFill>
                  <a:srgbClr val="595959"/>
                </a:solidFill>
                <a:latin typeface="Times New Roman"/>
              </a:rPr>
              <a:t>same initial state + same commands in same order</a:t>
            </a:r>
          </a:p>
        </p:txBody>
      </p:sp>
      <p:cxnSp>
        <p:nvCxnSpPr>
          <p:cNvPr id="1038" name="Connector 1037"/>
          <p:cNvCxnSpPr/>
          <p:nvPr/>
        </p:nvCxnSpPr>
        <p:spPr>
          <a:xfrm flipV="1">
            <a:off x="7772400" y="1828800"/>
            <a:ext cx="182879" cy="548640"/>
          </a:xfrm>
          <a:prstGeom prst="line">
            <a:avLst/>
          </a:prstGeom>
          <a:ln w="12700">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39" name="TextBox 1038"/>
          <p:cNvSpPr txBox="1"/>
          <p:nvPr/>
        </p:nvSpPr>
        <p:spPr>
          <a:xfrm>
            <a:off x="6537960" y="2834640"/>
            <a:ext cx="1828800" cy="274320"/>
          </a:xfrm>
          <a:prstGeom prst="rect">
            <a:avLst/>
          </a:prstGeom>
          <a:noFill/>
        </p:spPr>
        <p:txBody>
          <a:bodyPr wrap="square" lIns="27432" tIns="18288" rIns="27432" bIns="18288" anchor="t">
            <a:spAutoFit/>
          </a:bodyPr>
          <a:lstStyle/>
          <a:p>
            <a:pPr algn="l"/>
            <a:r>
              <a:rPr sz="800" b="0" i="1">
                <a:solidFill>
                  <a:srgbClr val="595959"/>
                </a:solidFill>
                <a:latin typeface="Times New Roman"/>
              </a:rPr>
              <a:t>same initial state + same commands in same order</a:t>
            </a:r>
          </a:p>
        </p:txBody>
      </p:sp>
      <p:sp>
        <p:nvSpPr>
          <p:cNvPr id="1040" name="TextBox 1039"/>
          <p:cNvSpPr txBox="1"/>
          <p:nvPr/>
        </p:nvSpPr>
        <p:spPr>
          <a:xfrm>
            <a:off x="457200" y="3429000"/>
            <a:ext cx="6263640" cy="1260345"/>
          </a:xfrm>
          <a:prstGeom prst="rect">
            <a:avLst/>
          </a:prstGeom>
          <a:noFill/>
        </p:spPr>
        <p:txBody>
          <a:bodyPr wrap="square" lIns="27432" tIns="18288" rIns="27432" bIns="18288" anchor="t">
            <a:spAutoFit/>
          </a:bodyPr>
          <a:lstStyle/>
          <a:p>
            <a:pPr algn="l">
              <a:spcBef>
                <a:spcPts val="300"/>
              </a:spcBef>
            </a:pPr>
            <a:r>
              <a:rPr lang="en-US" sz="1800" dirty="0">
                <a:latin typeface="Times New Roman"/>
              </a:rPr>
              <a:t>E</a:t>
            </a:r>
            <a:r>
              <a:rPr sz="1800" b="0" i="0" dirty="0">
                <a:latin typeface="Times New Roman"/>
              </a:rPr>
              <a:t>ach server starts from the same initial state and executes </a:t>
            </a:r>
            <a:r>
              <a:rPr lang="en-US" sz="1800" b="0" i="0" dirty="0">
                <a:latin typeface="Times New Roman"/>
              </a:rPr>
              <a:t>same </a:t>
            </a:r>
            <a:r>
              <a:rPr sz="1800" b="0" i="0" dirty="0">
                <a:latin typeface="Times New Roman"/>
              </a:rPr>
              <a:t>commands in </a:t>
            </a:r>
            <a:r>
              <a:rPr lang="en-US" sz="1800" b="0" i="0" dirty="0">
                <a:latin typeface="Times New Roman"/>
              </a:rPr>
              <a:t>same</a:t>
            </a:r>
            <a:r>
              <a:rPr sz="1800" b="0" i="0" dirty="0">
                <a:latin typeface="Times New Roman"/>
              </a:rPr>
              <a:t> order</a:t>
            </a:r>
            <a:endParaRPr lang="en-US" sz="1800" dirty="0">
              <a:latin typeface="Times New Roman"/>
            </a:endParaRPr>
          </a:p>
          <a:p>
            <a:pPr marL="285750" indent="-285750" algn="l">
              <a:spcBef>
                <a:spcPts val="300"/>
              </a:spcBef>
              <a:buFont typeface="Wingdings" panose="05000000000000000000" pitchFamily="2" charset="2"/>
              <a:buChar char="à"/>
            </a:pPr>
            <a:r>
              <a:rPr sz="1800" b="0" i="0" dirty="0">
                <a:latin typeface="Times New Roman"/>
              </a:rPr>
              <a:t>final states </a:t>
            </a:r>
            <a:r>
              <a:rPr lang="en-US" sz="1800" b="0" i="0" dirty="0">
                <a:latin typeface="Times New Roman"/>
              </a:rPr>
              <a:t>and outputs </a:t>
            </a:r>
            <a:r>
              <a:rPr sz="1800" b="0" i="0" dirty="0">
                <a:latin typeface="Times New Roman"/>
              </a:rPr>
              <a:t>are identical</a:t>
            </a:r>
            <a:endParaRPr lang="en-US" sz="1800" b="0" i="0" dirty="0">
              <a:latin typeface="Times New Roman"/>
            </a:endParaRPr>
          </a:p>
          <a:p>
            <a:pPr marL="285750" indent="-285750" algn="l">
              <a:spcBef>
                <a:spcPts val="300"/>
              </a:spcBef>
              <a:buFont typeface="Wingdings" panose="05000000000000000000" pitchFamily="2" charset="2"/>
              <a:buChar char="à"/>
            </a:pPr>
            <a:endParaRPr sz="1800" b="0" i="0" dirty="0">
              <a:latin typeface="Times New Roman"/>
            </a:endParaRPr>
          </a:p>
          <a:p>
            <a:pPr algn="l">
              <a:spcBef>
                <a:spcPts val="300"/>
              </a:spcBef>
            </a:pPr>
            <a:r>
              <a:rPr sz="1800" b="0" i="0" dirty="0">
                <a:latin typeface="Times New Roman"/>
              </a:rPr>
              <a:t>Consensus module ensures proper log replication</a:t>
            </a:r>
            <a:endParaRPr lang="en-US" sz="1800" dirty="0">
              <a:latin typeface="Times New Roman"/>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4"/>
                                        </p:tgtEl>
                                        <p:attrNameLst>
                                          <p:attrName>style.visibility</p:attrName>
                                        </p:attrNameLst>
                                      </p:cBhvr>
                                      <p:to>
                                        <p:strVal val="visible"/>
                                      </p:to>
                                    </p:set>
                                    <p:animEffect transition="in" filter="fade">
                                      <p:cBhvr>
                                        <p:cTn id="7" dur="300"/>
                                        <p:tgtEl>
                                          <p:spTgt spid="1014"/>
                                        </p:tgtEl>
                                      </p:cBhvr>
                                    </p:animEffect>
                                  </p:childTnLst>
                                </p:cTn>
                              </p:par>
                              <p:par>
                                <p:cTn id="8" presetID="10" presetClass="entr" presetSubtype="0" fill="hold" nodeType="withEffect">
                                  <p:stCondLst>
                                    <p:cond delay="0"/>
                                  </p:stCondLst>
                                  <p:childTnLst>
                                    <p:set>
                                      <p:cBhvr>
                                        <p:cTn id="9" dur="1" fill="hold">
                                          <p:stCondLst>
                                            <p:cond delay="0"/>
                                          </p:stCondLst>
                                        </p:cTn>
                                        <p:tgtEl>
                                          <p:spTgt spid="1015"/>
                                        </p:tgtEl>
                                        <p:attrNameLst>
                                          <p:attrName>style.visibility</p:attrName>
                                        </p:attrNameLst>
                                      </p:cBhvr>
                                      <p:to>
                                        <p:strVal val="visible"/>
                                      </p:to>
                                    </p:set>
                                    <p:animEffect transition="in" filter="fade">
                                      <p:cBhvr>
                                        <p:cTn id="10" dur="300"/>
                                        <p:tgtEl>
                                          <p:spTgt spid="1015"/>
                                        </p:tgtEl>
                                      </p:cBhvr>
                                    </p:animEffect>
                                  </p:childTnLst>
                                </p:cTn>
                              </p:par>
                              <p:par>
                                <p:cTn id="11" presetID="10" presetClass="entr" presetSubtype="0" fill="hold" nodeType="withEffect">
                                  <p:stCondLst>
                                    <p:cond delay="0"/>
                                  </p:stCondLst>
                                  <p:childTnLst>
                                    <p:set>
                                      <p:cBhvr>
                                        <p:cTn id="12" dur="1" fill="hold">
                                          <p:stCondLst>
                                            <p:cond delay="0"/>
                                          </p:stCondLst>
                                        </p:cTn>
                                        <p:tgtEl>
                                          <p:spTgt spid="1016"/>
                                        </p:tgtEl>
                                        <p:attrNameLst>
                                          <p:attrName>style.visibility</p:attrName>
                                        </p:attrNameLst>
                                      </p:cBhvr>
                                      <p:to>
                                        <p:strVal val="visible"/>
                                      </p:to>
                                    </p:set>
                                    <p:animEffect transition="in" filter="fade">
                                      <p:cBhvr>
                                        <p:cTn id="13" dur="300"/>
                                        <p:tgtEl>
                                          <p:spTgt spid="1016"/>
                                        </p:tgtEl>
                                      </p:cBhvr>
                                    </p:animEffect>
                                  </p:childTnLst>
                                </p:cTn>
                              </p:par>
                              <p:par>
                                <p:cTn id="14" presetID="10" presetClass="entr" presetSubtype="0" fill="hold" nodeType="withEffect">
                                  <p:stCondLst>
                                    <p:cond delay="0"/>
                                  </p:stCondLst>
                                  <p:childTnLst>
                                    <p:set>
                                      <p:cBhvr>
                                        <p:cTn id="15" dur="1" fill="hold">
                                          <p:stCondLst>
                                            <p:cond delay="0"/>
                                          </p:stCondLst>
                                        </p:cTn>
                                        <p:tgtEl>
                                          <p:spTgt spid="1017"/>
                                        </p:tgtEl>
                                        <p:attrNameLst>
                                          <p:attrName>style.visibility</p:attrName>
                                        </p:attrNameLst>
                                      </p:cBhvr>
                                      <p:to>
                                        <p:strVal val="visible"/>
                                      </p:to>
                                    </p:set>
                                    <p:animEffect transition="in" filter="fade">
                                      <p:cBhvr>
                                        <p:cTn id="16" dur="300"/>
                                        <p:tgtEl>
                                          <p:spTgt spid="1017"/>
                                        </p:tgtEl>
                                      </p:cBhvr>
                                    </p:animEffect>
                                  </p:childTnLst>
                                </p:cTn>
                              </p:par>
                              <p:par>
                                <p:cTn id="17" presetID="10" presetClass="entr" presetSubtype="0" fill="hold" nodeType="withEffect">
                                  <p:stCondLst>
                                    <p:cond delay="0"/>
                                  </p:stCondLst>
                                  <p:childTnLst>
                                    <p:set>
                                      <p:cBhvr>
                                        <p:cTn id="18" dur="1" fill="hold">
                                          <p:stCondLst>
                                            <p:cond delay="0"/>
                                          </p:stCondLst>
                                        </p:cTn>
                                        <p:tgtEl>
                                          <p:spTgt spid="1018"/>
                                        </p:tgtEl>
                                        <p:attrNameLst>
                                          <p:attrName>style.visibility</p:attrName>
                                        </p:attrNameLst>
                                      </p:cBhvr>
                                      <p:to>
                                        <p:strVal val="visible"/>
                                      </p:to>
                                    </p:set>
                                    <p:animEffect transition="in" filter="fade">
                                      <p:cBhvr>
                                        <p:cTn id="19" dur="300"/>
                                        <p:tgtEl>
                                          <p:spTgt spid="1018"/>
                                        </p:tgtEl>
                                      </p:cBhvr>
                                    </p:animEffect>
                                  </p:childTnLst>
                                </p:cTn>
                              </p:par>
                              <p:par>
                                <p:cTn id="20" presetID="10" presetClass="entr" presetSubtype="0" fill="hold" nodeType="withEffect">
                                  <p:stCondLst>
                                    <p:cond delay="0"/>
                                  </p:stCondLst>
                                  <p:childTnLst>
                                    <p:set>
                                      <p:cBhvr>
                                        <p:cTn id="21" dur="1" fill="hold">
                                          <p:stCondLst>
                                            <p:cond delay="0"/>
                                          </p:stCondLst>
                                        </p:cTn>
                                        <p:tgtEl>
                                          <p:spTgt spid="1019"/>
                                        </p:tgtEl>
                                        <p:attrNameLst>
                                          <p:attrName>style.visibility</p:attrName>
                                        </p:attrNameLst>
                                      </p:cBhvr>
                                      <p:to>
                                        <p:strVal val="visible"/>
                                      </p:to>
                                    </p:set>
                                    <p:animEffect transition="in" filter="fade">
                                      <p:cBhvr>
                                        <p:cTn id="22" dur="300"/>
                                        <p:tgtEl>
                                          <p:spTgt spid="1019"/>
                                        </p:tgtEl>
                                      </p:cBhvr>
                                    </p:animEffect>
                                  </p:childTnLst>
                                </p:cTn>
                              </p:par>
                              <p:par>
                                <p:cTn id="23" presetID="10" presetClass="entr" presetSubtype="0" fill="hold" nodeType="withEffect">
                                  <p:stCondLst>
                                    <p:cond delay="0"/>
                                  </p:stCondLst>
                                  <p:childTnLst>
                                    <p:set>
                                      <p:cBhvr>
                                        <p:cTn id="24" dur="1" fill="hold">
                                          <p:stCondLst>
                                            <p:cond delay="0"/>
                                          </p:stCondLst>
                                        </p:cTn>
                                        <p:tgtEl>
                                          <p:spTgt spid="1020"/>
                                        </p:tgtEl>
                                        <p:attrNameLst>
                                          <p:attrName>style.visibility</p:attrName>
                                        </p:attrNameLst>
                                      </p:cBhvr>
                                      <p:to>
                                        <p:strVal val="visible"/>
                                      </p:to>
                                    </p:set>
                                    <p:animEffect transition="in" filter="fade">
                                      <p:cBhvr>
                                        <p:cTn id="25" dur="300"/>
                                        <p:tgtEl>
                                          <p:spTgt spid="1020"/>
                                        </p:tgtEl>
                                      </p:cBhvr>
                                    </p:animEffect>
                                  </p:childTnLst>
                                </p:cTn>
                              </p:par>
                              <p:par>
                                <p:cTn id="26" presetID="10" presetClass="entr" presetSubtype="0" fill="hold" nodeType="withEffect">
                                  <p:stCondLst>
                                    <p:cond delay="0"/>
                                  </p:stCondLst>
                                  <p:childTnLst>
                                    <p:set>
                                      <p:cBhvr>
                                        <p:cTn id="27" dur="1" fill="hold">
                                          <p:stCondLst>
                                            <p:cond delay="0"/>
                                          </p:stCondLst>
                                        </p:cTn>
                                        <p:tgtEl>
                                          <p:spTgt spid="1021"/>
                                        </p:tgtEl>
                                        <p:attrNameLst>
                                          <p:attrName>style.visibility</p:attrName>
                                        </p:attrNameLst>
                                      </p:cBhvr>
                                      <p:to>
                                        <p:strVal val="visible"/>
                                      </p:to>
                                    </p:set>
                                    <p:animEffect transition="in" filter="fade">
                                      <p:cBhvr>
                                        <p:cTn id="28" dur="300"/>
                                        <p:tgtEl>
                                          <p:spTgt spid="1021"/>
                                        </p:tgtEl>
                                      </p:cBhvr>
                                    </p:animEffect>
                                  </p:childTnLst>
                                </p:cTn>
                              </p:par>
                              <p:par>
                                <p:cTn id="29" presetID="10" presetClass="entr" presetSubtype="0" fill="hold" nodeType="withEffect">
                                  <p:stCondLst>
                                    <p:cond delay="0"/>
                                  </p:stCondLst>
                                  <p:childTnLst>
                                    <p:set>
                                      <p:cBhvr>
                                        <p:cTn id="30" dur="1" fill="hold">
                                          <p:stCondLst>
                                            <p:cond delay="0"/>
                                          </p:stCondLst>
                                        </p:cTn>
                                        <p:tgtEl>
                                          <p:spTgt spid="1022"/>
                                        </p:tgtEl>
                                        <p:attrNameLst>
                                          <p:attrName>style.visibility</p:attrName>
                                        </p:attrNameLst>
                                      </p:cBhvr>
                                      <p:to>
                                        <p:strVal val="visible"/>
                                      </p:to>
                                    </p:set>
                                    <p:animEffect transition="in" filter="fade">
                                      <p:cBhvr>
                                        <p:cTn id="31" dur="300"/>
                                        <p:tgtEl>
                                          <p:spTgt spid="1022"/>
                                        </p:tgtEl>
                                      </p:cBhvr>
                                    </p:animEffect>
                                  </p:childTnLst>
                                </p:cTn>
                              </p:par>
                              <p:par>
                                <p:cTn id="32" presetID="10" presetClass="entr" presetSubtype="0" fill="hold" nodeType="withEffect">
                                  <p:stCondLst>
                                    <p:cond delay="0"/>
                                  </p:stCondLst>
                                  <p:childTnLst>
                                    <p:set>
                                      <p:cBhvr>
                                        <p:cTn id="33" dur="1" fill="hold">
                                          <p:stCondLst>
                                            <p:cond delay="0"/>
                                          </p:stCondLst>
                                        </p:cTn>
                                        <p:tgtEl>
                                          <p:spTgt spid="1023"/>
                                        </p:tgtEl>
                                        <p:attrNameLst>
                                          <p:attrName>style.visibility</p:attrName>
                                        </p:attrNameLst>
                                      </p:cBhvr>
                                      <p:to>
                                        <p:strVal val="visible"/>
                                      </p:to>
                                    </p:set>
                                    <p:animEffect transition="in" filter="fade">
                                      <p:cBhvr>
                                        <p:cTn id="34" dur="300"/>
                                        <p:tgtEl>
                                          <p:spTgt spid="1023"/>
                                        </p:tgtEl>
                                      </p:cBhvr>
                                    </p:animEffect>
                                  </p:childTnLst>
                                </p:cTn>
                              </p:par>
                              <p:par>
                                <p:cTn id="35" presetID="10" presetClass="entr" presetSubtype="0" fill="hold" nodeType="withEffect">
                                  <p:stCondLst>
                                    <p:cond delay="0"/>
                                  </p:stCondLst>
                                  <p:childTnLst>
                                    <p:set>
                                      <p:cBhvr>
                                        <p:cTn id="36" dur="1" fill="hold">
                                          <p:stCondLst>
                                            <p:cond delay="0"/>
                                          </p:stCondLst>
                                        </p:cTn>
                                        <p:tgtEl>
                                          <p:spTgt spid="1024"/>
                                        </p:tgtEl>
                                        <p:attrNameLst>
                                          <p:attrName>style.visibility</p:attrName>
                                        </p:attrNameLst>
                                      </p:cBhvr>
                                      <p:to>
                                        <p:strVal val="visible"/>
                                      </p:to>
                                    </p:set>
                                    <p:animEffect transition="in" filter="fade">
                                      <p:cBhvr>
                                        <p:cTn id="37" dur="300"/>
                                        <p:tgtEl>
                                          <p:spTgt spid="1024"/>
                                        </p:tgtEl>
                                      </p:cBhvr>
                                    </p:animEffect>
                                  </p:childTnLst>
                                </p:cTn>
                              </p:par>
                              <p:par>
                                <p:cTn id="38" presetID="10" presetClass="entr" presetSubtype="0" fill="hold" nodeType="withEffect">
                                  <p:stCondLst>
                                    <p:cond delay="0"/>
                                  </p:stCondLst>
                                  <p:childTnLst>
                                    <p:set>
                                      <p:cBhvr>
                                        <p:cTn id="39" dur="1" fill="hold">
                                          <p:stCondLst>
                                            <p:cond delay="0"/>
                                          </p:stCondLst>
                                        </p:cTn>
                                        <p:tgtEl>
                                          <p:spTgt spid="1025"/>
                                        </p:tgtEl>
                                        <p:attrNameLst>
                                          <p:attrName>style.visibility</p:attrName>
                                        </p:attrNameLst>
                                      </p:cBhvr>
                                      <p:to>
                                        <p:strVal val="visible"/>
                                      </p:to>
                                    </p:set>
                                    <p:animEffect transition="in" filter="fade">
                                      <p:cBhvr>
                                        <p:cTn id="40" dur="300"/>
                                        <p:tgtEl>
                                          <p:spTgt spid="1025"/>
                                        </p:tgtEl>
                                      </p:cBhvr>
                                    </p:animEffect>
                                  </p:childTnLst>
                                </p:cTn>
                              </p:par>
                              <p:par>
                                <p:cTn id="41" presetID="10" presetClass="entr" presetSubtype="0" fill="hold" nodeType="withEffect">
                                  <p:stCondLst>
                                    <p:cond delay="0"/>
                                  </p:stCondLst>
                                  <p:childTnLst>
                                    <p:set>
                                      <p:cBhvr>
                                        <p:cTn id="42" dur="1" fill="hold">
                                          <p:stCondLst>
                                            <p:cond delay="0"/>
                                          </p:stCondLst>
                                        </p:cTn>
                                        <p:tgtEl>
                                          <p:spTgt spid="1026"/>
                                        </p:tgtEl>
                                        <p:attrNameLst>
                                          <p:attrName>style.visibility</p:attrName>
                                        </p:attrNameLst>
                                      </p:cBhvr>
                                      <p:to>
                                        <p:strVal val="visible"/>
                                      </p:to>
                                    </p:set>
                                    <p:animEffect transition="in" filter="fade">
                                      <p:cBhvr>
                                        <p:cTn id="43" dur="300"/>
                                        <p:tgtEl>
                                          <p:spTgt spid="1026"/>
                                        </p:tgtEl>
                                      </p:cBhvr>
                                    </p:animEffect>
                                  </p:childTnLst>
                                </p:cTn>
                              </p:par>
                              <p:par>
                                <p:cTn id="44" presetID="10" presetClass="entr" presetSubtype="0" fill="hold" nodeType="withEffect">
                                  <p:stCondLst>
                                    <p:cond delay="0"/>
                                  </p:stCondLst>
                                  <p:childTnLst>
                                    <p:set>
                                      <p:cBhvr>
                                        <p:cTn id="45" dur="1" fill="hold">
                                          <p:stCondLst>
                                            <p:cond delay="0"/>
                                          </p:stCondLst>
                                        </p:cTn>
                                        <p:tgtEl>
                                          <p:spTgt spid="1027"/>
                                        </p:tgtEl>
                                        <p:attrNameLst>
                                          <p:attrName>style.visibility</p:attrName>
                                        </p:attrNameLst>
                                      </p:cBhvr>
                                      <p:to>
                                        <p:strVal val="visible"/>
                                      </p:to>
                                    </p:set>
                                    <p:animEffect transition="in" filter="fade">
                                      <p:cBhvr>
                                        <p:cTn id="46" dur="300"/>
                                        <p:tgtEl>
                                          <p:spTgt spid="1027"/>
                                        </p:tgtEl>
                                      </p:cBhvr>
                                    </p:animEffect>
                                  </p:childTnLst>
                                </p:cTn>
                              </p:par>
                              <p:par>
                                <p:cTn id="47" presetID="10" presetClass="entr" presetSubtype="0" fill="hold" nodeType="withEffect">
                                  <p:stCondLst>
                                    <p:cond delay="0"/>
                                  </p:stCondLst>
                                  <p:childTnLst>
                                    <p:set>
                                      <p:cBhvr>
                                        <p:cTn id="48" dur="1" fill="hold">
                                          <p:stCondLst>
                                            <p:cond delay="0"/>
                                          </p:stCondLst>
                                        </p:cTn>
                                        <p:tgtEl>
                                          <p:spTgt spid="1028"/>
                                        </p:tgtEl>
                                        <p:attrNameLst>
                                          <p:attrName>style.visibility</p:attrName>
                                        </p:attrNameLst>
                                      </p:cBhvr>
                                      <p:to>
                                        <p:strVal val="visible"/>
                                      </p:to>
                                    </p:set>
                                    <p:animEffect transition="in" filter="fade">
                                      <p:cBhvr>
                                        <p:cTn id="49" dur="300"/>
                                        <p:tgtEl>
                                          <p:spTgt spid="1028"/>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029"/>
                                        </p:tgtEl>
                                        <p:attrNameLst>
                                          <p:attrName>style.visibility</p:attrName>
                                        </p:attrNameLst>
                                      </p:cBhvr>
                                      <p:to>
                                        <p:strVal val="visible"/>
                                      </p:to>
                                    </p:set>
                                    <p:animEffect transition="in" filter="fade">
                                      <p:cBhvr>
                                        <p:cTn id="54" dur="300"/>
                                        <p:tgtEl>
                                          <p:spTgt spid="1029"/>
                                        </p:tgtEl>
                                      </p:cBhvr>
                                    </p:animEffect>
                                  </p:childTnLst>
                                </p:cTn>
                              </p:par>
                              <p:par>
                                <p:cTn id="55" presetID="10" presetClass="entr" presetSubtype="0" fill="hold" nodeType="withEffect">
                                  <p:stCondLst>
                                    <p:cond delay="0"/>
                                  </p:stCondLst>
                                  <p:childTnLst>
                                    <p:set>
                                      <p:cBhvr>
                                        <p:cTn id="56" dur="1" fill="hold">
                                          <p:stCondLst>
                                            <p:cond delay="0"/>
                                          </p:stCondLst>
                                        </p:cTn>
                                        <p:tgtEl>
                                          <p:spTgt spid="1030"/>
                                        </p:tgtEl>
                                        <p:attrNameLst>
                                          <p:attrName>style.visibility</p:attrName>
                                        </p:attrNameLst>
                                      </p:cBhvr>
                                      <p:to>
                                        <p:strVal val="visible"/>
                                      </p:to>
                                    </p:set>
                                    <p:animEffect transition="in" filter="fade">
                                      <p:cBhvr>
                                        <p:cTn id="57" dur="300"/>
                                        <p:tgtEl>
                                          <p:spTgt spid="1030"/>
                                        </p:tgtEl>
                                      </p:cBhvr>
                                    </p:animEffect>
                                  </p:childTnLst>
                                </p:cTn>
                              </p:par>
                              <p:par>
                                <p:cTn id="58" presetID="10" presetClass="entr" presetSubtype="0" fill="hold" nodeType="withEffect">
                                  <p:stCondLst>
                                    <p:cond delay="0"/>
                                  </p:stCondLst>
                                  <p:childTnLst>
                                    <p:set>
                                      <p:cBhvr>
                                        <p:cTn id="59" dur="1" fill="hold">
                                          <p:stCondLst>
                                            <p:cond delay="0"/>
                                          </p:stCondLst>
                                        </p:cTn>
                                        <p:tgtEl>
                                          <p:spTgt spid="1031"/>
                                        </p:tgtEl>
                                        <p:attrNameLst>
                                          <p:attrName>style.visibility</p:attrName>
                                        </p:attrNameLst>
                                      </p:cBhvr>
                                      <p:to>
                                        <p:strVal val="visible"/>
                                      </p:to>
                                    </p:set>
                                    <p:animEffect transition="in" filter="fade">
                                      <p:cBhvr>
                                        <p:cTn id="60" dur="300"/>
                                        <p:tgtEl>
                                          <p:spTgt spid="1031"/>
                                        </p:tgtEl>
                                      </p:cBhvr>
                                    </p:animEffect>
                                  </p:childTnLst>
                                </p:cTn>
                              </p:par>
                              <p:par>
                                <p:cTn id="61" presetID="10" presetClass="entr" presetSubtype="0" fill="hold" nodeType="withEffect">
                                  <p:stCondLst>
                                    <p:cond delay="0"/>
                                  </p:stCondLst>
                                  <p:childTnLst>
                                    <p:set>
                                      <p:cBhvr>
                                        <p:cTn id="62" dur="1" fill="hold">
                                          <p:stCondLst>
                                            <p:cond delay="0"/>
                                          </p:stCondLst>
                                        </p:cTn>
                                        <p:tgtEl>
                                          <p:spTgt spid="1032"/>
                                        </p:tgtEl>
                                        <p:attrNameLst>
                                          <p:attrName>style.visibility</p:attrName>
                                        </p:attrNameLst>
                                      </p:cBhvr>
                                      <p:to>
                                        <p:strVal val="visible"/>
                                      </p:to>
                                    </p:set>
                                    <p:animEffect transition="in" filter="fade">
                                      <p:cBhvr>
                                        <p:cTn id="63" dur="300"/>
                                        <p:tgtEl>
                                          <p:spTgt spid="1032"/>
                                        </p:tgtEl>
                                      </p:cBhvr>
                                    </p:animEffect>
                                  </p:childTnLst>
                                </p:cTn>
                              </p:par>
                              <p:par>
                                <p:cTn id="64" presetID="10" presetClass="entr" presetSubtype="0" fill="hold" nodeType="withEffect">
                                  <p:stCondLst>
                                    <p:cond delay="0"/>
                                  </p:stCondLst>
                                  <p:childTnLst>
                                    <p:set>
                                      <p:cBhvr>
                                        <p:cTn id="65" dur="1" fill="hold">
                                          <p:stCondLst>
                                            <p:cond delay="0"/>
                                          </p:stCondLst>
                                        </p:cTn>
                                        <p:tgtEl>
                                          <p:spTgt spid="1033"/>
                                        </p:tgtEl>
                                        <p:attrNameLst>
                                          <p:attrName>style.visibility</p:attrName>
                                        </p:attrNameLst>
                                      </p:cBhvr>
                                      <p:to>
                                        <p:strVal val="visible"/>
                                      </p:to>
                                    </p:set>
                                    <p:animEffect transition="in" filter="fade">
                                      <p:cBhvr>
                                        <p:cTn id="66" dur="300"/>
                                        <p:tgtEl>
                                          <p:spTgt spid="103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1034"/>
                                        </p:tgtEl>
                                        <p:attrNameLst>
                                          <p:attrName>style.visibility</p:attrName>
                                        </p:attrNameLst>
                                      </p:cBhvr>
                                      <p:to>
                                        <p:strVal val="visible"/>
                                      </p:to>
                                    </p:set>
                                    <p:animEffect transition="in" filter="fade">
                                      <p:cBhvr>
                                        <p:cTn id="71" dur="300"/>
                                        <p:tgtEl>
                                          <p:spTgt spid="1034"/>
                                        </p:tgtEl>
                                      </p:cBhvr>
                                    </p:animEffect>
                                  </p:childTnLst>
                                </p:cTn>
                              </p:par>
                              <p:par>
                                <p:cTn id="72" presetID="10" presetClass="entr" presetSubtype="0" fill="hold" nodeType="withEffect">
                                  <p:stCondLst>
                                    <p:cond delay="0"/>
                                  </p:stCondLst>
                                  <p:childTnLst>
                                    <p:set>
                                      <p:cBhvr>
                                        <p:cTn id="73" dur="1" fill="hold">
                                          <p:stCondLst>
                                            <p:cond delay="0"/>
                                          </p:stCondLst>
                                        </p:cTn>
                                        <p:tgtEl>
                                          <p:spTgt spid="1035"/>
                                        </p:tgtEl>
                                        <p:attrNameLst>
                                          <p:attrName>style.visibility</p:attrName>
                                        </p:attrNameLst>
                                      </p:cBhvr>
                                      <p:to>
                                        <p:strVal val="visible"/>
                                      </p:to>
                                    </p:set>
                                    <p:animEffect transition="in" filter="fade">
                                      <p:cBhvr>
                                        <p:cTn id="74" dur="300"/>
                                        <p:tgtEl>
                                          <p:spTgt spid="1035"/>
                                        </p:tgtEl>
                                      </p:cBhvr>
                                    </p:animEffect>
                                  </p:childTnLst>
                                </p:cTn>
                              </p:par>
                              <p:par>
                                <p:cTn id="75" presetID="10" presetClass="entr" presetSubtype="0" fill="hold" nodeType="withEffect">
                                  <p:stCondLst>
                                    <p:cond delay="0"/>
                                  </p:stCondLst>
                                  <p:childTnLst>
                                    <p:set>
                                      <p:cBhvr>
                                        <p:cTn id="76" dur="1" fill="hold">
                                          <p:stCondLst>
                                            <p:cond delay="0"/>
                                          </p:stCondLst>
                                        </p:cTn>
                                        <p:tgtEl>
                                          <p:spTgt spid="1036"/>
                                        </p:tgtEl>
                                        <p:attrNameLst>
                                          <p:attrName>style.visibility</p:attrName>
                                        </p:attrNameLst>
                                      </p:cBhvr>
                                      <p:to>
                                        <p:strVal val="visible"/>
                                      </p:to>
                                    </p:set>
                                    <p:animEffect transition="in" filter="fade">
                                      <p:cBhvr>
                                        <p:cTn id="77" dur="300"/>
                                        <p:tgtEl>
                                          <p:spTgt spid="1036"/>
                                        </p:tgtEl>
                                      </p:cBhvr>
                                    </p:animEffect>
                                  </p:childTnLst>
                                </p:cTn>
                              </p:par>
                              <p:par>
                                <p:cTn id="78" presetID="10" presetClass="entr" presetSubtype="0" fill="hold" nodeType="withEffect">
                                  <p:stCondLst>
                                    <p:cond delay="0"/>
                                  </p:stCondLst>
                                  <p:childTnLst>
                                    <p:set>
                                      <p:cBhvr>
                                        <p:cTn id="79" dur="1" fill="hold">
                                          <p:stCondLst>
                                            <p:cond delay="0"/>
                                          </p:stCondLst>
                                        </p:cTn>
                                        <p:tgtEl>
                                          <p:spTgt spid="1037"/>
                                        </p:tgtEl>
                                        <p:attrNameLst>
                                          <p:attrName>style.visibility</p:attrName>
                                        </p:attrNameLst>
                                      </p:cBhvr>
                                      <p:to>
                                        <p:strVal val="visible"/>
                                      </p:to>
                                    </p:set>
                                    <p:animEffect transition="in" filter="fade">
                                      <p:cBhvr>
                                        <p:cTn id="80" dur="300"/>
                                        <p:tgtEl>
                                          <p:spTgt spid="1037"/>
                                        </p:tgtEl>
                                      </p:cBhvr>
                                    </p:animEffect>
                                  </p:childTnLst>
                                </p:cTn>
                              </p:par>
                              <p:par>
                                <p:cTn id="81" presetID="10" presetClass="entr" presetSubtype="0" fill="hold" nodeType="withEffect">
                                  <p:stCondLst>
                                    <p:cond delay="0"/>
                                  </p:stCondLst>
                                  <p:childTnLst>
                                    <p:set>
                                      <p:cBhvr>
                                        <p:cTn id="82" dur="1" fill="hold">
                                          <p:stCondLst>
                                            <p:cond delay="0"/>
                                          </p:stCondLst>
                                        </p:cTn>
                                        <p:tgtEl>
                                          <p:spTgt spid="1038"/>
                                        </p:tgtEl>
                                        <p:attrNameLst>
                                          <p:attrName>style.visibility</p:attrName>
                                        </p:attrNameLst>
                                      </p:cBhvr>
                                      <p:to>
                                        <p:strVal val="visible"/>
                                      </p:to>
                                    </p:set>
                                    <p:animEffect transition="in" filter="fade">
                                      <p:cBhvr>
                                        <p:cTn id="83" dur="300"/>
                                        <p:tgtEl>
                                          <p:spTgt spid="1038"/>
                                        </p:tgtEl>
                                      </p:cBhvr>
                                    </p:animEffect>
                                  </p:childTnLst>
                                </p:cTn>
                              </p:par>
                              <p:par>
                                <p:cTn id="84" presetID="10" presetClass="entr" presetSubtype="0" fill="hold" nodeType="withEffect">
                                  <p:stCondLst>
                                    <p:cond delay="0"/>
                                  </p:stCondLst>
                                  <p:childTnLst>
                                    <p:set>
                                      <p:cBhvr>
                                        <p:cTn id="85" dur="1" fill="hold">
                                          <p:stCondLst>
                                            <p:cond delay="0"/>
                                          </p:stCondLst>
                                        </p:cTn>
                                        <p:tgtEl>
                                          <p:spTgt spid="1039"/>
                                        </p:tgtEl>
                                        <p:attrNameLst>
                                          <p:attrName>style.visibility</p:attrName>
                                        </p:attrNameLst>
                                      </p:cBhvr>
                                      <p:to>
                                        <p:strVal val="visible"/>
                                      </p:to>
                                    </p:set>
                                    <p:animEffect transition="in" filter="fade">
                                      <p:cBhvr>
                                        <p:cTn id="86" dur="300"/>
                                        <p:tgtEl>
                                          <p:spTgt spid="1039"/>
                                        </p:tgtEl>
                                      </p:cBhvr>
                                    </p:animEffect>
                                  </p:childTnLst>
                                </p:cTn>
                              </p:par>
                              <p:par>
                                <p:cTn id="87" presetID="10" presetClass="entr" presetSubtype="0" fill="hold" nodeType="withEffect">
                                  <p:stCondLst>
                                    <p:cond delay="0"/>
                                  </p:stCondLst>
                                  <p:childTnLst>
                                    <p:set>
                                      <p:cBhvr>
                                        <p:cTn id="88" dur="1" fill="hold">
                                          <p:stCondLst>
                                            <p:cond delay="0"/>
                                          </p:stCondLst>
                                        </p:cTn>
                                        <p:tgtEl>
                                          <p:spTgt spid="1040">
                                            <p:txEl>
                                              <p:pRg st="0" end="0"/>
                                            </p:txEl>
                                          </p:spTgt>
                                        </p:tgtEl>
                                        <p:attrNameLst>
                                          <p:attrName>style.visibility</p:attrName>
                                        </p:attrNameLst>
                                      </p:cBhvr>
                                      <p:to>
                                        <p:strVal val="visible"/>
                                      </p:to>
                                    </p:set>
                                    <p:animEffect transition="in" filter="fade">
                                      <p:cBhvr>
                                        <p:cTn id="89" dur="300"/>
                                        <p:tgtEl>
                                          <p:spTgt spid="1040">
                                            <p:txEl>
                                              <p:pRg st="0" end="0"/>
                                            </p:txEl>
                                          </p:spTgt>
                                        </p:tgtEl>
                                      </p:cBhvr>
                                    </p:animEffect>
                                  </p:childTnLst>
                                </p:cTn>
                              </p:par>
                              <p:par>
                                <p:cTn id="90" presetID="10" presetClass="entr" presetSubtype="0" fill="hold" nodeType="withEffect">
                                  <p:stCondLst>
                                    <p:cond delay="0"/>
                                  </p:stCondLst>
                                  <p:childTnLst>
                                    <p:set>
                                      <p:cBhvr>
                                        <p:cTn id="91" dur="1" fill="hold">
                                          <p:stCondLst>
                                            <p:cond delay="0"/>
                                          </p:stCondLst>
                                        </p:cTn>
                                        <p:tgtEl>
                                          <p:spTgt spid="1040">
                                            <p:txEl>
                                              <p:pRg st="1" end="1"/>
                                            </p:txEl>
                                          </p:spTgt>
                                        </p:tgtEl>
                                        <p:attrNameLst>
                                          <p:attrName>style.visibility</p:attrName>
                                        </p:attrNameLst>
                                      </p:cBhvr>
                                      <p:to>
                                        <p:strVal val="visible"/>
                                      </p:to>
                                    </p:set>
                                    <p:animEffect transition="in" filter="fade">
                                      <p:cBhvr>
                                        <p:cTn id="92" dur="300"/>
                                        <p:tgtEl>
                                          <p:spTgt spid="1040">
                                            <p:txEl>
                                              <p:pRg st="1" end="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040">
                                            <p:txEl>
                                              <p:pRg st="3" end="3"/>
                                            </p:txEl>
                                          </p:spTgt>
                                        </p:tgtEl>
                                        <p:attrNameLst>
                                          <p:attrName>style.visibility</p:attrName>
                                        </p:attrNameLst>
                                      </p:cBhvr>
                                      <p:to>
                                        <p:strVal val="visible"/>
                                      </p:to>
                                    </p:set>
                                    <p:animEffect transition="in" filter="fade">
                                      <p:cBhvr>
                                        <p:cTn id="97" dur="300"/>
                                        <p:tgtEl>
                                          <p:spTgt spid="104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4" grpId="0"/>
      <p:bldP spid="1015" grpId="0" animBg="1"/>
      <p:bldP spid="1016" grpId="0" animBg="1"/>
      <p:bldP spid="1017" grpId="0" animBg="1"/>
      <p:bldP spid="1018" grpId="0" animBg="1"/>
      <p:bldP spid="1019" grpId="0"/>
      <p:bldP spid="1020" grpId="0" animBg="1"/>
      <p:bldP spid="1021" grpId="0" animBg="1"/>
      <p:bldP spid="1022" grpId="0" animBg="1"/>
      <p:bldP spid="1023" grpId="0" animBg="1"/>
      <p:bldP spid="1024" grpId="0"/>
      <p:bldP spid="1025" grpId="0" animBg="1"/>
      <p:bldP spid="1026" grpId="0" animBg="1"/>
      <p:bldP spid="1027" grpId="0" animBg="1"/>
      <p:bldP spid="1028" grpId="0" animBg="1"/>
      <p:bldP spid="1029" grpId="0"/>
      <p:bldP spid="1030" grpId="0"/>
      <p:bldP spid="1031" grpId="0"/>
      <p:bldP spid="1032" grpId="0"/>
      <p:bldP spid="1033" grpId="0"/>
      <p:bldP spid="1034" grpId="0"/>
      <p:bldP spid="1035" grpId="0"/>
      <p:bldP spid="1036" grpId="0"/>
      <p:bldP spid="1037" grpId="0"/>
      <p:bldP spid="1038" grpId="0"/>
      <p:bldP spid="1039" grpId="0"/>
      <p:bldP spid="104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600" dirty="0">
                <a:latin typeface="Whitney-BlackSC"/>
              </a:rPr>
              <a:t>Problem: how to agree on the log?</a:t>
            </a:r>
          </a:p>
        </p:txBody>
      </p:sp>
      <p:sp>
        <p:nvSpPr>
          <p:cNvPr id="3" name="Content Placeholder 2"/>
          <p:cNvSpPr>
            <a:spLocks noGrp="1"/>
          </p:cNvSpPr>
          <p:nvPr>
            <p:ph idx="1"/>
          </p:nvPr>
        </p:nvSpPr>
        <p:spPr>
          <a:xfrm>
            <a:off x="457200" y="1200150"/>
            <a:ext cx="6263640" cy="3394075"/>
          </a:xfrm>
        </p:spPr>
        <p:txBody>
          <a:bodyPr/>
          <a:lstStyle/>
          <a:p>
            <a:r>
              <a:rPr lang="en-US" sz="2200" b="1" dirty="0"/>
              <a:t>Safety</a:t>
            </a:r>
            <a:r>
              <a:rPr lang="en-US" sz="2200" dirty="0"/>
              <a:t> (recall: what is the safety condition of Paxos?)</a:t>
            </a:r>
          </a:p>
          <a:p>
            <a:pPr lvl="1"/>
            <a:r>
              <a:rPr lang="en-US" sz="1800" dirty="0"/>
              <a:t>If a server has applied a log entry at a given index to its state machine, no other server will ever apply a different log entry for the same index.</a:t>
            </a:r>
          </a:p>
          <a:p>
            <a:r>
              <a:rPr lang="en-US" sz="2200" b="1" dirty="0"/>
              <a:t>Liveness</a:t>
            </a:r>
          </a:p>
          <a:p>
            <a:pPr lvl="1"/>
            <a:r>
              <a:rPr lang="en-US" sz="1800" dirty="0"/>
              <a:t>Available as long as any majority of the servers are operational and can communicate with each other and with clients. </a:t>
            </a:r>
          </a:p>
          <a:p>
            <a:r>
              <a:rPr lang="en-US" sz="2200" dirty="0"/>
              <a:t>Failure model: fail-stop, delayed/lost messages</a:t>
            </a:r>
          </a:p>
          <a:p>
            <a:pPr lvl="1"/>
            <a:r>
              <a:rPr lang="en-US" sz="1800" dirty="0"/>
              <a:t>recover from state on stable storage and join the cluster</a:t>
            </a:r>
          </a:p>
        </p:txBody>
      </p:sp>
      <p:sp>
        <p:nvSpPr>
          <p:cNvPr id="999" name="Slide Number Placeholder 9"/>
          <p:cNvSpPr>
            <a:spLocks noGrp="1"/>
          </p:cNvSpPr>
          <p:nvPr>
            <p:ph type="sldNum" sz="quarter" idx="12"/>
          </p:nvPr>
        </p:nvSpPr>
        <p:spPr/>
        <p:txBody>
          <a:bodyPr/>
          <a:lstStyle/>
          <a:p>
            <a:pPr algn="l"/>
            <a:fld id="{B6F15528-21DE-4FAA-801E-634DDDAF4B2B}" type="slidenum">
              <a:rPr lang="en-US"/>
              <a:t>4</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dirty="0">
                <a:latin typeface="Whitney-BlackSC"/>
              </a:rPr>
              <a:t>Raft</a:t>
            </a:r>
          </a:p>
        </p:txBody>
      </p:sp>
      <p:sp>
        <p:nvSpPr>
          <p:cNvPr id="3" name="Content Placeholder 2"/>
          <p:cNvSpPr>
            <a:spLocks noGrp="1"/>
          </p:cNvSpPr>
          <p:nvPr>
            <p:ph idx="1"/>
          </p:nvPr>
        </p:nvSpPr>
        <p:spPr>
          <a:xfrm>
            <a:off x="457200" y="1200150"/>
            <a:ext cx="6263640" cy="3394075"/>
          </a:xfrm>
        </p:spPr>
        <p:txBody>
          <a:bodyPr/>
          <a:lstStyle/>
          <a:p>
            <a:r>
              <a:rPr lang="en-US" sz="2000" dirty="0"/>
              <a:t>Raft is a consensus algorithm for agreeing on replicated log</a:t>
            </a:r>
            <a:endParaRPr lang="en-US" sz="2400" b="1" dirty="0"/>
          </a:p>
          <a:p>
            <a:r>
              <a:rPr sz="2000" b="1" dirty="0"/>
              <a:t>Elect a leader</a:t>
            </a:r>
            <a:r>
              <a:rPr sz="2000" dirty="0"/>
              <a:t> to drive log</a:t>
            </a:r>
            <a:r>
              <a:rPr lang="en-US" sz="2000" dirty="0"/>
              <a:t> consensus</a:t>
            </a:r>
            <a:endParaRPr sz="2400" dirty="0"/>
          </a:p>
          <a:p>
            <a:pPr lvl="1">
              <a:buClr>
                <a:schemeClr val="tx2"/>
              </a:buClr>
            </a:pPr>
            <a:r>
              <a:rPr lang="en-US" sz="1700" dirty="0"/>
              <a:t>Decomposes the problem (normal operation, leader changes)</a:t>
            </a:r>
          </a:p>
          <a:p>
            <a:pPr lvl="1">
              <a:buClr>
                <a:schemeClr val="tx2"/>
              </a:buClr>
            </a:pPr>
            <a:r>
              <a:rPr lang="en-US" sz="1700" dirty="0"/>
              <a:t>Simplifies normal operation</a:t>
            </a:r>
          </a:p>
          <a:p>
            <a:pPr lvl="2"/>
            <a:r>
              <a:rPr sz="1400" dirty="0"/>
              <a:t>Eliminates conflicts between proposers</a:t>
            </a:r>
            <a:endParaRPr lang="en-US" sz="1600" dirty="0"/>
          </a:p>
          <a:p>
            <a:pPr lvl="2"/>
            <a:endParaRPr lang="en-US" sz="2000" dirty="0"/>
          </a:p>
          <a:p>
            <a:r>
              <a:rPr lang="en-US" sz="2000" b="1" dirty="0"/>
              <a:t>Impact: </a:t>
            </a:r>
            <a:r>
              <a:rPr lang="en-US" sz="2000" dirty="0"/>
              <a:t>many implementations, widely adopted</a:t>
            </a:r>
          </a:p>
          <a:p>
            <a:pPr lvl="1"/>
            <a:r>
              <a:rPr lang="en-US" sz="1700" dirty="0" err="1"/>
              <a:t>etcd</a:t>
            </a:r>
            <a:r>
              <a:rPr lang="en-US" sz="1700" dirty="0"/>
              <a:t> (Kubernetes), Consul, </a:t>
            </a:r>
            <a:r>
              <a:rPr lang="en-US" sz="1700" dirty="0" err="1"/>
              <a:t>CockroachDB</a:t>
            </a:r>
            <a:r>
              <a:rPr lang="en-US" sz="1700" dirty="0"/>
              <a:t>, </a:t>
            </a:r>
            <a:r>
              <a:rPr lang="en-US" sz="1700" dirty="0" err="1"/>
              <a:t>TiKV</a:t>
            </a:r>
            <a:r>
              <a:rPr lang="en-US" sz="1700" dirty="0"/>
              <a:t>, </a:t>
            </a:r>
            <a:r>
              <a:rPr lang="en-US" sz="1700" dirty="0" err="1"/>
              <a:t>RethinkDB</a:t>
            </a:r>
            <a:endParaRPr sz="2000" dirty="0"/>
          </a:p>
        </p:txBody>
      </p:sp>
      <p:sp>
        <p:nvSpPr>
          <p:cNvPr id="999" name="Slide Number Placeholder 9"/>
          <p:cNvSpPr>
            <a:spLocks noGrp="1"/>
          </p:cNvSpPr>
          <p:nvPr>
            <p:ph type="sldNum" sz="quarter" idx="12"/>
          </p:nvPr>
        </p:nvSpPr>
        <p:spPr/>
        <p:txBody>
          <a:bodyPr/>
          <a:lstStyle/>
          <a:p>
            <a:pPr algn="l"/>
            <a:fld id="{B6F15528-21DE-4FAA-801E-634DDDAF4B2B}" type="slidenum">
              <a:rPr lang="en-US"/>
              <a:t>5</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dirty="0">
                <a:latin typeface="Whitney-BlackSC"/>
              </a:rPr>
              <a:t>Basics 1: Server States</a:t>
            </a:r>
          </a:p>
        </p:txBody>
      </p:sp>
      <p:sp>
        <p:nvSpPr>
          <p:cNvPr id="999" name="Slide Number Placeholder 9"/>
          <p:cNvSpPr>
            <a:spLocks noGrp="1"/>
          </p:cNvSpPr>
          <p:nvPr>
            <p:ph type="sldNum" sz="quarter" idx="12"/>
          </p:nvPr>
        </p:nvSpPr>
        <p:spPr/>
        <p:txBody>
          <a:bodyPr/>
          <a:lstStyle/>
          <a:p>
            <a:pPr algn="l"/>
            <a:fld id="{B6F15528-21DE-4FAA-801E-634DDDAF4B2B}" type="slidenum">
              <a:rPr lang="en-US"/>
              <a:t>6</a:t>
            </a:fld>
            <a:endParaRPr lang="en-US"/>
          </a:p>
        </p:txBody>
      </p:sp>
      <p:sp>
        <p:nvSpPr>
          <p:cNvPr id="1000" name="TextBox 999"/>
          <p:cNvSpPr txBox="1"/>
          <p:nvPr/>
        </p:nvSpPr>
        <p:spPr>
          <a:xfrm>
            <a:off x="457200" y="1051560"/>
            <a:ext cx="6263640" cy="4099584"/>
          </a:xfrm>
          <a:prstGeom prst="rect">
            <a:avLst/>
          </a:prstGeom>
          <a:noFill/>
        </p:spPr>
        <p:txBody>
          <a:bodyPr wrap="square" lIns="27432" tIns="18288" rIns="27432" bIns="18288" anchor="t">
            <a:spAutoFit/>
          </a:bodyPr>
          <a:lstStyle/>
          <a:p>
            <a:pPr algn="l"/>
            <a:r>
              <a:rPr sz="2200" b="0" i="0" dirty="0">
                <a:latin typeface="Times New Roman"/>
              </a:rPr>
              <a:t>At any given time, each server is either:</a:t>
            </a:r>
            <a:endParaRPr lang="en-US" b="0" i="0" dirty="0">
              <a:latin typeface="Times New Roman"/>
            </a:endParaRPr>
          </a:p>
          <a:p>
            <a:pPr algn="l"/>
            <a:r>
              <a:rPr sz="2200" b="0" i="0" dirty="0">
                <a:latin typeface="Times New Roman"/>
              </a:rPr>
              <a:t>• </a:t>
            </a:r>
            <a:r>
              <a:rPr sz="2200" b="1" i="0" dirty="0">
                <a:latin typeface="Times New Roman"/>
              </a:rPr>
              <a:t>Leader: </a:t>
            </a:r>
            <a:endParaRPr lang="en-US" b="1" i="0" dirty="0">
              <a:latin typeface="Times New Roman"/>
            </a:endParaRPr>
          </a:p>
          <a:p>
            <a:pPr lvl="1"/>
            <a:r>
              <a:rPr sz="1800" b="0" i="0" dirty="0">
                <a:latin typeface="Times New Roman"/>
              </a:rPr>
              <a:t>handles all client interactions and log replication</a:t>
            </a:r>
            <a:endParaRPr lang="en-US" b="0" i="0" dirty="0">
              <a:latin typeface="Times New Roman"/>
            </a:endParaRPr>
          </a:p>
          <a:p>
            <a:pPr lvl="1"/>
            <a:r>
              <a:rPr sz="1800" b="0" i="0" dirty="0">
                <a:latin typeface="Times New Roman"/>
              </a:rPr>
              <a:t>at most 1 viable leader at a time (what is “time” here? – later)</a:t>
            </a:r>
          </a:p>
          <a:p>
            <a:pPr algn="l"/>
            <a:r>
              <a:rPr sz="2200" b="0" i="0" dirty="0">
                <a:latin typeface="Times New Roman"/>
              </a:rPr>
              <a:t>• </a:t>
            </a:r>
            <a:r>
              <a:rPr sz="2200" b="1" i="0" dirty="0">
                <a:latin typeface="Times New Roman"/>
              </a:rPr>
              <a:t>Follower: </a:t>
            </a:r>
            <a:endParaRPr lang="en-US" b="1" i="0" dirty="0">
              <a:latin typeface="Times New Roman"/>
            </a:endParaRPr>
          </a:p>
          <a:p>
            <a:pPr lvl="1"/>
            <a:r>
              <a:rPr sz="1800" b="0" i="0" dirty="0">
                <a:latin typeface="Times New Roman"/>
              </a:rPr>
              <a:t>completely passive</a:t>
            </a:r>
            <a:endParaRPr lang="en-US" dirty="0">
              <a:latin typeface="Times New Roman"/>
            </a:endParaRPr>
          </a:p>
          <a:p>
            <a:pPr lvl="1"/>
            <a:r>
              <a:rPr sz="1800" b="0" i="0" dirty="0">
                <a:latin typeface="Times New Roman"/>
              </a:rPr>
              <a:t>only responds to </a:t>
            </a:r>
            <a:r>
              <a:rPr lang="en-US" sz="1800" dirty="0">
                <a:latin typeface="Times New Roman"/>
              </a:rPr>
              <a:t>messages</a:t>
            </a:r>
            <a:r>
              <a:rPr sz="1800" b="0" i="0" dirty="0">
                <a:latin typeface="Times New Roman"/>
              </a:rPr>
              <a:t> from leader/candidates</a:t>
            </a:r>
          </a:p>
          <a:p>
            <a:pPr algn="l"/>
            <a:r>
              <a:rPr sz="2200" b="0" i="0" dirty="0">
                <a:latin typeface="Times New Roman"/>
              </a:rPr>
              <a:t>• </a:t>
            </a:r>
            <a:r>
              <a:rPr sz="2200" b="1" i="0" dirty="0">
                <a:latin typeface="Times New Roman"/>
              </a:rPr>
              <a:t>Candidate:</a:t>
            </a:r>
            <a:r>
              <a:rPr sz="2200" b="0" i="0" dirty="0">
                <a:latin typeface="Times New Roman"/>
              </a:rPr>
              <a:t> </a:t>
            </a:r>
            <a:endParaRPr lang="en-US" b="0" i="0" dirty="0">
              <a:latin typeface="Times New Roman"/>
            </a:endParaRPr>
          </a:p>
          <a:p>
            <a:pPr lvl="1"/>
            <a:r>
              <a:rPr sz="1800" b="0" i="0" dirty="0">
                <a:latin typeface="Times New Roman"/>
              </a:rPr>
              <a:t>temporary state during leader election</a:t>
            </a:r>
            <a:endParaRPr lang="en-US" b="0" i="0" dirty="0">
              <a:latin typeface="Times New Roman"/>
            </a:endParaRPr>
          </a:p>
          <a:p>
            <a:pPr lvl="1"/>
            <a:r>
              <a:rPr sz="1800" b="0" i="0" dirty="0">
                <a:latin typeface="Times New Roman"/>
              </a:rPr>
              <a:t>later becomes leader or follower</a:t>
            </a:r>
          </a:p>
          <a:p>
            <a:pPr algn="l"/>
            <a:r>
              <a:rPr sz="2200" b="1" i="0" dirty="0">
                <a:latin typeface="Times New Roman"/>
              </a:rPr>
              <a:t>Normal operation</a:t>
            </a:r>
            <a:r>
              <a:rPr sz="2200" b="0" i="0" dirty="0">
                <a:latin typeface="Times New Roman"/>
              </a:rPr>
              <a:t>: 1 leader, N–1 followers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0">
                                            <p:txEl>
                                              <p:pRg st="0" end="0"/>
                                            </p:txEl>
                                          </p:spTgt>
                                        </p:tgtEl>
                                        <p:attrNameLst>
                                          <p:attrName>style.visibility</p:attrName>
                                        </p:attrNameLst>
                                      </p:cBhvr>
                                      <p:to>
                                        <p:strVal val="visible"/>
                                      </p:to>
                                    </p:set>
                                    <p:animEffect transition="in" filter="fade">
                                      <p:cBhvr>
                                        <p:cTn id="7" dur="300"/>
                                        <p:tgtEl>
                                          <p:spTgt spid="10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00">
                                            <p:txEl>
                                              <p:pRg st="1" end="1"/>
                                            </p:txEl>
                                          </p:spTgt>
                                        </p:tgtEl>
                                        <p:attrNameLst>
                                          <p:attrName>style.visibility</p:attrName>
                                        </p:attrNameLst>
                                      </p:cBhvr>
                                      <p:to>
                                        <p:strVal val="visible"/>
                                      </p:to>
                                    </p:set>
                                    <p:animEffect transition="in" filter="fade">
                                      <p:cBhvr>
                                        <p:cTn id="12" dur="300"/>
                                        <p:tgtEl>
                                          <p:spTgt spid="1000">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00">
                                            <p:txEl>
                                              <p:pRg st="4" end="4"/>
                                            </p:txEl>
                                          </p:spTgt>
                                        </p:tgtEl>
                                        <p:attrNameLst>
                                          <p:attrName>style.visibility</p:attrName>
                                        </p:attrNameLst>
                                      </p:cBhvr>
                                      <p:to>
                                        <p:strVal val="visible"/>
                                      </p:to>
                                    </p:set>
                                    <p:animEffect transition="in" filter="fade">
                                      <p:cBhvr>
                                        <p:cTn id="15" dur="300"/>
                                        <p:tgtEl>
                                          <p:spTgt spid="1000">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000">
                                            <p:txEl>
                                              <p:pRg st="7" end="7"/>
                                            </p:txEl>
                                          </p:spTgt>
                                        </p:tgtEl>
                                        <p:attrNameLst>
                                          <p:attrName>style.visibility</p:attrName>
                                        </p:attrNameLst>
                                      </p:cBhvr>
                                      <p:to>
                                        <p:strVal val="visible"/>
                                      </p:to>
                                    </p:set>
                                    <p:animEffect transition="in" filter="fade">
                                      <p:cBhvr>
                                        <p:cTn id="18" dur="300"/>
                                        <p:tgtEl>
                                          <p:spTgt spid="1000">
                                            <p:txEl>
                                              <p:pRg st="7" end="7"/>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00">
                                            <p:txEl>
                                              <p:pRg st="2" end="2"/>
                                            </p:txEl>
                                          </p:spTgt>
                                        </p:tgtEl>
                                        <p:attrNameLst>
                                          <p:attrName>style.visibility</p:attrName>
                                        </p:attrNameLst>
                                      </p:cBhvr>
                                      <p:to>
                                        <p:strVal val="visible"/>
                                      </p:to>
                                    </p:set>
                                    <p:animEffect transition="in" filter="fade">
                                      <p:cBhvr>
                                        <p:cTn id="23" dur="300"/>
                                        <p:tgtEl>
                                          <p:spTgt spid="1000">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000">
                                            <p:txEl>
                                              <p:pRg st="3" end="3"/>
                                            </p:txEl>
                                          </p:spTgt>
                                        </p:tgtEl>
                                        <p:attrNameLst>
                                          <p:attrName>style.visibility</p:attrName>
                                        </p:attrNameLst>
                                      </p:cBhvr>
                                      <p:to>
                                        <p:strVal val="visible"/>
                                      </p:to>
                                    </p:set>
                                    <p:animEffect transition="in" filter="fade">
                                      <p:cBhvr>
                                        <p:cTn id="26" dur="300"/>
                                        <p:tgtEl>
                                          <p:spTgt spid="1000">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00">
                                            <p:txEl>
                                              <p:pRg st="5" end="5"/>
                                            </p:txEl>
                                          </p:spTgt>
                                        </p:tgtEl>
                                        <p:attrNameLst>
                                          <p:attrName>style.visibility</p:attrName>
                                        </p:attrNameLst>
                                      </p:cBhvr>
                                      <p:to>
                                        <p:strVal val="visible"/>
                                      </p:to>
                                    </p:set>
                                    <p:animEffect transition="in" filter="fade">
                                      <p:cBhvr>
                                        <p:cTn id="31" dur="300"/>
                                        <p:tgtEl>
                                          <p:spTgt spid="1000">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000">
                                            <p:txEl>
                                              <p:pRg st="6" end="6"/>
                                            </p:txEl>
                                          </p:spTgt>
                                        </p:tgtEl>
                                        <p:attrNameLst>
                                          <p:attrName>style.visibility</p:attrName>
                                        </p:attrNameLst>
                                      </p:cBhvr>
                                      <p:to>
                                        <p:strVal val="visible"/>
                                      </p:to>
                                    </p:set>
                                    <p:animEffect transition="in" filter="fade">
                                      <p:cBhvr>
                                        <p:cTn id="34" dur="300"/>
                                        <p:tgtEl>
                                          <p:spTgt spid="1000">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000">
                                            <p:txEl>
                                              <p:pRg st="8" end="8"/>
                                            </p:txEl>
                                          </p:spTgt>
                                        </p:tgtEl>
                                        <p:attrNameLst>
                                          <p:attrName>style.visibility</p:attrName>
                                        </p:attrNameLst>
                                      </p:cBhvr>
                                      <p:to>
                                        <p:strVal val="visible"/>
                                      </p:to>
                                    </p:set>
                                    <p:animEffect transition="in" filter="fade">
                                      <p:cBhvr>
                                        <p:cTn id="39" dur="300"/>
                                        <p:tgtEl>
                                          <p:spTgt spid="1000">
                                            <p:txEl>
                                              <p:pRg st="8" end="8"/>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000">
                                            <p:txEl>
                                              <p:pRg st="9" end="9"/>
                                            </p:txEl>
                                          </p:spTgt>
                                        </p:tgtEl>
                                        <p:attrNameLst>
                                          <p:attrName>style.visibility</p:attrName>
                                        </p:attrNameLst>
                                      </p:cBhvr>
                                      <p:to>
                                        <p:strVal val="visible"/>
                                      </p:to>
                                    </p:set>
                                    <p:animEffect transition="in" filter="fade">
                                      <p:cBhvr>
                                        <p:cTn id="42" dur="300"/>
                                        <p:tgtEl>
                                          <p:spTgt spid="1000">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00">
                                            <p:txEl>
                                              <p:pRg st="10" end="10"/>
                                            </p:txEl>
                                          </p:spTgt>
                                        </p:tgtEl>
                                        <p:attrNameLst>
                                          <p:attrName>style.visibility</p:attrName>
                                        </p:attrNameLst>
                                      </p:cBhvr>
                                      <p:to>
                                        <p:strVal val="visible"/>
                                      </p:to>
                                    </p:set>
                                    <p:animEffect transition="in" filter="fade">
                                      <p:cBhvr>
                                        <p:cTn id="47" dur="300"/>
                                        <p:tgtEl>
                                          <p:spTgt spid="100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a:latin typeface="Whitney-BlackSC"/>
              </a:rPr>
              <a:t>Basics 2: Terms</a:t>
            </a:r>
          </a:p>
        </p:txBody>
      </p:sp>
      <p:sp>
        <p:nvSpPr>
          <p:cNvPr id="999" name="Slide Number Placeholder 9"/>
          <p:cNvSpPr>
            <a:spLocks noGrp="1"/>
          </p:cNvSpPr>
          <p:nvPr>
            <p:ph type="sldNum" sz="quarter" idx="12"/>
          </p:nvPr>
        </p:nvSpPr>
        <p:spPr/>
        <p:txBody>
          <a:bodyPr/>
          <a:lstStyle/>
          <a:p>
            <a:pPr algn="l"/>
            <a:fld id="{B6F15528-21DE-4FAA-801E-634DDDAF4B2B}" type="slidenum">
              <a:rPr lang="en-US"/>
              <a:t>7</a:t>
            </a:fld>
            <a:endParaRPr lang="en-US"/>
          </a:p>
        </p:txBody>
      </p:sp>
      <p:sp>
        <p:nvSpPr>
          <p:cNvPr id="1000" name="Rectangle 999"/>
          <p:cNvSpPr/>
          <p:nvPr/>
        </p:nvSpPr>
        <p:spPr>
          <a:xfrm>
            <a:off x="822960" y="2286000"/>
            <a:ext cx="274320" cy="201168"/>
          </a:xfrm>
          <a:prstGeom prst="rect">
            <a:avLst/>
          </a:prstGeom>
          <a:solidFill>
            <a:srgbClr val="2F5597"/>
          </a:solidFill>
          <a:ln w="9525">
            <a:solidFill>
              <a:srgbClr val="1F3864"/>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01" name="TextBox 1000"/>
          <p:cNvSpPr txBox="1"/>
          <p:nvPr/>
        </p:nvSpPr>
        <p:spPr>
          <a:xfrm>
            <a:off x="1143000" y="2258568"/>
            <a:ext cx="1371600" cy="274320"/>
          </a:xfrm>
          <a:prstGeom prst="rect">
            <a:avLst/>
          </a:prstGeom>
          <a:noFill/>
        </p:spPr>
        <p:txBody>
          <a:bodyPr wrap="square" lIns="27432" tIns="18288" rIns="27432" bIns="18288" anchor="t">
            <a:spAutoFit/>
          </a:bodyPr>
          <a:lstStyle/>
          <a:p>
            <a:pPr algn="l"/>
            <a:r>
              <a:rPr sz="1100" b="0" i="0">
                <a:latin typeface="Times New Roman"/>
              </a:rPr>
              <a:t>Election</a:t>
            </a:r>
          </a:p>
        </p:txBody>
      </p:sp>
      <p:sp>
        <p:nvSpPr>
          <p:cNvPr id="1002" name="Rectangle 1001"/>
          <p:cNvSpPr/>
          <p:nvPr/>
        </p:nvSpPr>
        <p:spPr>
          <a:xfrm>
            <a:off x="2468880" y="2286000"/>
            <a:ext cx="274320" cy="201168"/>
          </a:xfrm>
          <a:prstGeom prst="rect">
            <a:avLst/>
          </a:prstGeom>
          <a:solidFill>
            <a:srgbClr val="C5E0B4"/>
          </a:solidFill>
          <a:ln w="9525">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03" name="TextBox 1002"/>
          <p:cNvSpPr txBox="1"/>
          <p:nvPr/>
        </p:nvSpPr>
        <p:spPr>
          <a:xfrm>
            <a:off x="2788920" y="2258568"/>
            <a:ext cx="1828800" cy="274320"/>
          </a:xfrm>
          <a:prstGeom prst="rect">
            <a:avLst/>
          </a:prstGeom>
          <a:noFill/>
        </p:spPr>
        <p:txBody>
          <a:bodyPr wrap="square" lIns="27432" tIns="18288" rIns="27432" bIns="18288" anchor="t">
            <a:spAutoFit/>
          </a:bodyPr>
          <a:lstStyle/>
          <a:p>
            <a:pPr algn="l"/>
            <a:r>
              <a:rPr sz="1100" b="0" i="0">
                <a:latin typeface="Times New Roman"/>
              </a:rPr>
              <a:t>Normal operation</a:t>
            </a:r>
          </a:p>
        </p:txBody>
      </p:sp>
      <p:sp>
        <p:nvSpPr>
          <p:cNvPr id="1004" name="TextBox 1003"/>
          <p:cNvSpPr txBox="1"/>
          <p:nvPr/>
        </p:nvSpPr>
        <p:spPr>
          <a:xfrm>
            <a:off x="822960" y="914400"/>
            <a:ext cx="1737360" cy="274320"/>
          </a:xfrm>
          <a:prstGeom prst="rect">
            <a:avLst/>
          </a:prstGeom>
          <a:noFill/>
        </p:spPr>
        <p:txBody>
          <a:bodyPr wrap="square" lIns="27432" tIns="18288" rIns="27432" bIns="18288" anchor="t">
            <a:spAutoFit/>
          </a:bodyPr>
          <a:lstStyle/>
          <a:p>
            <a:pPr algn="ctr"/>
            <a:r>
              <a:rPr sz="1100" b="0" i="0">
                <a:latin typeface="Times New Roman"/>
              </a:rPr>
              <a:t>Term 1</a:t>
            </a:r>
          </a:p>
        </p:txBody>
      </p:sp>
      <p:sp>
        <p:nvSpPr>
          <p:cNvPr id="1005" name="Rectangle 1004"/>
          <p:cNvSpPr/>
          <p:nvPr/>
        </p:nvSpPr>
        <p:spPr>
          <a:xfrm>
            <a:off x="822960" y="1234440"/>
            <a:ext cx="457200" cy="457200"/>
          </a:xfrm>
          <a:prstGeom prst="rect">
            <a:avLst/>
          </a:prstGeom>
          <a:solidFill>
            <a:srgbClr val="2F5597"/>
          </a:solidFill>
          <a:ln w="9525">
            <a:solidFill>
              <a:srgbClr val="1F3864"/>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06" name="Rectangle 1005"/>
          <p:cNvSpPr/>
          <p:nvPr/>
        </p:nvSpPr>
        <p:spPr>
          <a:xfrm>
            <a:off x="1280160" y="1234440"/>
            <a:ext cx="1280160" cy="457200"/>
          </a:xfrm>
          <a:prstGeom prst="rect">
            <a:avLst/>
          </a:prstGeom>
          <a:solidFill>
            <a:srgbClr val="C5E0B4"/>
          </a:solidFill>
          <a:ln w="9525">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07" name="TextBox 1006"/>
          <p:cNvSpPr txBox="1"/>
          <p:nvPr/>
        </p:nvSpPr>
        <p:spPr>
          <a:xfrm>
            <a:off x="2670048" y="914400"/>
            <a:ext cx="1371600" cy="274320"/>
          </a:xfrm>
          <a:prstGeom prst="rect">
            <a:avLst/>
          </a:prstGeom>
          <a:noFill/>
        </p:spPr>
        <p:txBody>
          <a:bodyPr wrap="square" lIns="27432" tIns="18288" rIns="27432" bIns="18288" anchor="t">
            <a:spAutoFit/>
          </a:bodyPr>
          <a:lstStyle/>
          <a:p>
            <a:pPr algn="ctr"/>
            <a:r>
              <a:rPr sz="1100" b="0" i="0">
                <a:latin typeface="Times New Roman"/>
              </a:rPr>
              <a:t>Term 2</a:t>
            </a:r>
          </a:p>
        </p:txBody>
      </p:sp>
      <p:sp>
        <p:nvSpPr>
          <p:cNvPr id="1008" name="Rectangle 1007"/>
          <p:cNvSpPr/>
          <p:nvPr/>
        </p:nvSpPr>
        <p:spPr>
          <a:xfrm>
            <a:off x="2670048" y="1234440"/>
            <a:ext cx="457200" cy="457200"/>
          </a:xfrm>
          <a:prstGeom prst="rect">
            <a:avLst/>
          </a:prstGeom>
          <a:solidFill>
            <a:srgbClr val="2F5597"/>
          </a:solidFill>
          <a:ln w="9525">
            <a:solidFill>
              <a:srgbClr val="1F3864"/>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09" name="Rectangle 1008"/>
          <p:cNvSpPr/>
          <p:nvPr/>
        </p:nvSpPr>
        <p:spPr>
          <a:xfrm>
            <a:off x="3127248" y="1234440"/>
            <a:ext cx="914400" cy="457200"/>
          </a:xfrm>
          <a:prstGeom prst="rect">
            <a:avLst/>
          </a:prstGeom>
          <a:solidFill>
            <a:srgbClr val="C5E0B4"/>
          </a:solidFill>
          <a:ln w="9525">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10" name="TextBox 1009"/>
          <p:cNvSpPr txBox="1"/>
          <p:nvPr/>
        </p:nvSpPr>
        <p:spPr>
          <a:xfrm>
            <a:off x="4151376" y="914400"/>
            <a:ext cx="822960" cy="274320"/>
          </a:xfrm>
          <a:prstGeom prst="rect">
            <a:avLst/>
          </a:prstGeom>
          <a:noFill/>
        </p:spPr>
        <p:txBody>
          <a:bodyPr wrap="square" lIns="27432" tIns="18288" rIns="27432" bIns="18288" anchor="t">
            <a:spAutoFit/>
          </a:bodyPr>
          <a:lstStyle/>
          <a:p>
            <a:pPr algn="ctr"/>
            <a:r>
              <a:rPr sz="1100" b="0" i="0">
                <a:latin typeface="Times New Roman"/>
              </a:rPr>
              <a:t>Term 3</a:t>
            </a:r>
          </a:p>
        </p:txBody>
      </p:sp>
      <p:sp>
        <p:nvSpPr>
          <p:cNvPr id="1011" name="Rectangle 1010"/>
          <p:cNvSpPr/>
          <p:nvPr/>
        </p:nvSpPr>
        <p:spPr>
          <a:xfrm>
            <a:off x="4151376" y="1234440"/>
            <a:ext cx="457200" cy="457200"/>
          </a:xfrm>
          <a:prstGeom prst="rect">
            <a:avLst/>
          </a:prstGeom>
          <a:solidFill>
            <a:srgbClr val="2F5597"/>
          </a:solidFill>
          <a:ln w="9525">
            <a:solidFill>
              <a:srgbClr val="1F3864"/>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12" name="TextBox 1011"/>
          <p:cNvSpPr txBox="1"/>
          <p:nvPr/>
        </p:nvSpPr>
        <p:spPr>
          <a:xfrm>
            <a:off x="4846320" y="2258568"/>
            <a:ext cx="2743200" cy="274320"/>
          </a:xfrm>
          <a:prstGeom prst="rect">
            <a:avLst/>
          </a:prstGeom>
          <a:noFill/>
        </p:spPr>
        <p:txBody>
          <a:bodyPr wrap="square" lIns="27432" tIns="18288" rIns="27432" bIns="18288" anchor="t">
            <a:spAutoFit/>
          </a:bodyPr>
          <a:lstStyle/>
          <a:p>
            <a:pPr algn="l"/>
            <a:r>
              <a:rPr sz="1100" b="0" i="1">
                <a:solidFill>
                  <a:srgbClr val="C00000"/>
                </a:solidFill>
                <a:latin typeface="Times New Roman"/>
              </a:rPr>
              <a:t>Term 3: split vote — no leader</a:t>
            </a:r>
          </a:p>
        </p:txBody>
      </p:sp>
      <p:sp>
        <p:nvSpPr>
          <p:cNvPr id="1013" name="TextBox 1012"/>
          <p:cNvSpPr txBox="1"/>
          <p:nvPr/>
        </p:nvSpPr>
        <p:spPr>
          <a:xfrm>
            <a:off x="4718304" y="914400"/>
            <a:ext cx="1920240" cy="274320"/>
          </a:xfrm>
          <a:prstGeom prst="rect">
            <a:avLst/>
          </a:prstGeom>
          <a:noFill/>
        </p:spPr>
        <p:txBody>
          <a:bodyPr wrap="square" lIns="27432" tIns="18288" rIns="27432" bIns="18288" anchor="t">
            <a:spAutoFit/>
          </a:bodyPr>
          <a:lstStyle/>
          <a:p>
            <a:pPr algn="ctr"/>
            <a:r>
              <a:rPr sz="1100" b="0" i="0">
                <a:latin typeface="Times New Roman"/>
              </a:rPr>
              <a:t>Term 4</a:t>
            </a:r>
          </a:p>
        </p:txBody>
      </p:sp>
      <p:sp>
        <p:nvSpPr>
          <p:cNvPr id="1014" name="Rectangle 1013"/>
          <p:cNvSpPr/>
          <p:nvPr/>
        </p:nvSpPr>
        <p:spPr>
          <a:xfrm>
            <a:off x="4718304" y="1234440"/>
            <a:ext cx="457200" cy="457200"/>
          </a:xfrm>
          <a:prstGeom prst="rect">
            <a:avLst/>
          </a:prstGeom>
          <a:solidFill>
            <a:srgbClr val="2F5597"/>
          </a:solidFill>
          <a:ln w="9525">
            <a:solidFill>
              <a:srgbClr val="1F3864"/>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15" name="Rectangle 1014"/>
          <p:cNvSpPr/>
          <p:nvPr/>
        </p:nvSpPr>
        <p:spPr>
          <a:xfrm>
            <a:off x="5175504" y="1234440"/>
            <a:ext cx="1463040" cy="457200"/>
          </a:xfrm>
          <a:prstGeom prst="rect">
            <a:avLst/>
          </a:prstGeom>
          <a:solidFill>
            <a:srgbClr val="C5E0B4"/>
          </a:solidFill>
          <a:ln w="9525">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16" name="TextBox 1015"/>
          <p:cNvSpPr txBox="1"/>
          <p:nvPr/>
        </p:nvSpPr>
        <p:spPr>
          <a:xfrm>
            <a:off x="6748272" y="914400"/>
            <a:ext cx="1280160" cy="274320"/>
          </a:xfrm>
          <a:prstGeom prst="rect">
            <a:avLst/>
          </a:prstGeom>
          <a:noFill/>
        </p:spPr>
        <p:txBody>
          <a:bodyPr wrap="square" lIns="27432" tIns="18288" rIns="27432" bIns="18288" anchor="t">
            <a:spAutoFit/>
          </a:bodyPr>
          <a:lstStyle/>
          <a:p>
            <a:pPr algn="ctr"/>
            <a:r>
              <a:rPr sz="1100" b="0" i="0">
                <a:latin typeface="Times New Roman"/>
              </a:rPr>
              <a:t>Term 5</a:t>
            </a:r>
          </a:p>
        </p:txBody>
      </p:sp>
      <p:sp>
        <p:nvSpPr>
          <p:cNvPr id="1017" name="Rectangle 1016"/>
          <p:cNvSpPr/>
          <p:nvPr/>
        </p:nvSpPr>
        <p:spPr>
          <a:xfrm>
            <a:off x="6748272" y="1234440"/>
            <a:ext cx="457200" cy="457200"/>
          </a:xfrm>
          <a:prstGeom prst="rect">
            <a:avLst/>
          </a:prstGeom>
          <a:solidFill>
            <a:srgbClr val="2F5597"/>
          </a:solidFill>
          <a:ln w="9525">
            <a:solidFill>
              <a:srgbClr val="1F3864"/>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18" name="Rectangle 1017"/>
          <p:cNvSpPr/>
          <p:nvPr/>
        </p:nvSpPr>
        <p:spPr>
          <a:xfrm>
            <a:off x="7205472" y="1234440"/>
            <a:ext cx="822960" cy="457200"/>
          </a:xfrm>
          <a:prstGeom prst="rect">
            <a:avLst/>
          </a:prstGeom>
          <a:solidFill>
            <a:srgbClr val="C5E0B4"/>
          </a:solidFill>
          <a:ln w="9525">
            <a:solidFill>
              <a:srgbClr val="548235"/>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cxnSp>
        <p:nvCxnSpPr>
          <p:cNvPr id="1019" name="Connector 1018"/>
          <p:cNvCxnSpPr/>
          <p:nvPr/>
        </p:nvCxnSpPr>
        <p:spPr>
          <a:xfrm>
            <a:off x="731520" y="1874520"/>
            <a:ext cx="7680960" cy="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20" name="TextBox 1019"/>
          <p:cNvSpPr txBox="1"/>
          <p:nvPr/>
        </p:nvSpPr>
        <p:spPr>
          <a:xfrm>
            <a:off x="8412480" y="1737360"/>
            <a:ext cx="548640" cy="274320"/>
          </a:xfrm>
          <a:prstGeom prst="rect">
            <a:avLst/>
          </a:prstGeom>
          <a:noFill/>
        </p:spPr>
        <p:txBody>
          <a:bodyPr wrap="square" lIns="27432" tIns="18288" rIns="27432" bIns="18288" anchor="t">
            <a:spAutoFit/>
          </a:bodyPr>
          <a:lstStyle/>
          <a:p>
            <a:pPr algn="l"/>
            <a:r>
              <a:rPr sz="1100" b="0" i="1">
                <a:latin typeface="Times New Roman"/>
              </a:rPr>
              <a:t>time</a:t>
            </a:r>
          </a:p>
        </p:txBody>
      </p:sp>
      <p:sp>
        <p:nvSpPr>
          <p:cNvPr id="1021" name="TextBox 1020"/>
          <p:cNvSpPr txBox="1"/>
          <p:nvPr/>
        </p:nvSpPr>
        <p:spPr>
          <a:xfrm>
            <a:off x="457200" y="2697480"/>
            <a:ext cx="6263640" cy="1642501"/>
          </a:xfrm>
          <a:prstGeom prst="rect">
            <a:avLst/>
          </a:prstGeom>
          <a:noFill/>
        </p:spPr>
        <p:txBody>
          <a:bodyPr wrap="square" lIns="27432" tIns="18288" rIns="27432" bIns="18288" anchor="t">
            <a:spAutoFit/>
          </a:bodyPr>
          <a:lstStyle/>
          <a:p>
            <a:pPr algn="l">
              <a:spcBef>
                <a:spcPts val="500"/>
              </a:spcBef>
            </a:pPr>
            <a:r>
              <a:rPr sz="2200" b="0" i="0" dirty="0">
                <a:latin typeface="Times New Roman"/>
              </a:rPr>
              <a:t>Time is divided into terms. Each term begins with a leader election (how? – later)</a:t>
            </a:r>
          </a:p>
          <a:p>
            <a:pPr algn="l">
              <a:spcBef>
                <a:spcPts val="500"/>
              </a:spcBef>
            </a:pPr>
            <a:r>
              <a:rPr sz="2200" b="0" i="0" dirty="0">
                <a:latin typeface="Times New Roman"/>
              </a:rPr>
              <a:t>Then normal operation under a single leader, until that leader fails</a:t>
            </a:r>
          </a:p>
          <a:p>
            <a:pPr algn="l">
              <a:spcBef>
                <a:spcPts val="500"/>
              </a:spcBef>
            </a:pPr>
            <a:r>
              <a:rPr sz="2200" b="0" i="0" dirty="0">
                <a:latin typeface="Times New Roman"/>
              </a:rPr>
              <a:t>At most 1 leader per term</a:t>
            </a:r>
            <a:r>
              <a:rPr lang="en-US" sz="2200" dirty="0">
                <a:latin typeface="Times New Roman"/>
              </a:rPr>
              <a:t> (</a:t>
            </a:r>
            <a:r>
              <a:rPr sz="2200" b="0" i="0" dirty="0">
                <a:latin typeface="Times New Roman"/>
              </a:rPr>
              <a:t>“at most” and not “exactly one”</a:t>
            </a:r>
            <a:r>
              <a:rPr lang="en-US" sz="2200" b="0" i="0" dirty="0">
                <a:latin typeface="Times New Roman"/>
              </a:rPr>
              <a:t>)</a:t>
            </a:r>
            <a:endParaRPr b="0" i="0" dirty="0">
              <a:latin typeface="Times New Roman"/>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9"/>
                                        </p:tgtEl>
                                        <p:attrNameLst>
                                          <p:attrName>style.visibility</p:attrName>
                                        </p:attrNameLst>
                                      </p:cBhvr>
                                      <p:to>
                                        <p:strVal val="visible"/>
                                      </p:to>
                                    </p:set>
                                    <p:animEffect transition="in" filter="fade">
                                      <p:cBhvr>
                                        <p:cTn id="7" dur="300"/>
                                        <p:tgtEl>
                                          <p:spTgt spid="10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1">
                                            <p:txEl>
                                              <p:pRg st="0" end="0"/>
                                            </p:txEl>
                                          </p:spTgt>
                                        </p:tgtEl>
                                        <p:attrNameLst>
                                          <p:attrName>style.visibility</p:attrName>
                                        </p:attrNameLst>
                                      </p:cBhvr>
                                      <p:to>
                                        <p:strVal val="visible"/>
                                      </p:to>
                                    </p:set>
                                    <p:animEffect transition="in" filter="fade">
                                      <p:cBhvr>
                                        <p:cTn id="12" dur="300"/>
                                        <p:tgtEl>
                                          <p:spTgt spid="10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1">
                                            <p:txEl>
                                              <p:pRg st="1" end="1"/>
                                            </p:txEl>
                                          </p:spTgt>
                                        </p:tgtEl>
                                        <p:attrNameLst>
                                          <p:attrName>style.visibility</p:attrName>
                                        </p:attrNameLst>
                                      </p:cBhvr>
                                      <p:to>
                                        <p:strVal val="visible"/>
                                      </p:to>
                                    </p:set>
                                    <p:animEffect transition="in" filter="fade">
                                      <p:cBhvr>
                                        <p:cTn id="17" dur="300"/>
                                        <p:tgtEl>
                                          <p:spTgt spid="102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04"/>
                                        </p:tgtEl>
                                        <p:attrNameLst>
                                          <p:attrName>style.visibility</p:attrName>
                                        </p:attrNameLst>
                                      </p:cBhvr>
                                      <p:to>
                                        <p:strVal val="visible"/>
                                      </p:to>
                                    </p:set>
                                    <p:animEffect transition="in" filter="fade">
                                      <p:cBhvr>
                                        <p:cTn id="22" dur="300"/>
                                        <p:tgtEl>
                                          <p:spTgt spid="1004"/>
                                        </p:tgtEl>
                                      </p:cBhvr>
                                    </p:animEffect>
                                  </p:childTnLst>
                                </p:cTn>
                              </p:par>
                              <p:par>
                                <p:cTn id="23" presetID="10" presetClass="entr" presetSubtype="0" fill="hold" nodeType="withEffect">
                                  <p:stCondLst>
                                    <p:cond delay="0"/>
                                  </p:stCondLst>
                                  <p:childTnLst>
                                    <p:set>
                                      <p:cBhvr>
                                        <p:cTn id="24" dur="1" fill="hold">
                                          <p:stCondLst>
                                            <p:cond delay="0"/>
                                          </p:stCondLst>
                                        </p:cTn>
                                        <p:tgtEl>
                                          <p:spTgt spid="1005"/>
                                        </p:tgtEl>
                                        <p:attrNameLst>
                                          <p:attrName>style.visibility</p:attrName>
                                        </p:attrNameLst>
                                      </p:cBhvr>
                                      <p:to>
                                        <p:strVal val="visible"/>
                                      </p:to>
                                    </p:set>
                                    <p:animEffect transition="in" filter="fade">
                                      <p:cBhvr>
                                        <p:cTn id="25" dur="300"/>
                                        <p:tgtEl>
                                          <p:spTgt spid="1005"/>
                                        </p:tgtEl>
                                      </p:cBhvr>
                                    </p:animEffect>
                                  </p:childTnLst>
                                </p:cTn>
                              </p:par>
                              <p:par>
                                <p:cTn id="26" presetID="10" presetClass="entr" presetSubtype="0" fill="hold" nodeType="withEffect">
                                  <p:stCondLst>
                                    <p:cond delay="0"/>
                                  </p:stCondLst>
                                  <p:childTnLst>
                                    <p:set>
                                      <p:cBhvr>
                                        <p:cTn id="27" dur="1" fill="hold">
                                          <p:stCondLst>
                                            <p:cond delay="0"/>
                                          </p:stCondLst>
                                        </p:cTn>
                                        <p:tgtEl>
                                          <p:spTgt spid="1006"/>
                                        </p:tgtEl>
                                        <p:attrNameLst>
                                          <p:attrName>style.visibility</p:attrName>
                                        </p:attrNameLst>
                                      </p:cBhvr>
                                      <p:to>
                                        <p:strVal val="visible"/>
                                      </p:to>
                                    </p:set>
                                    <p:animEffect transition="in" filter="fade">
                                      <p:cBhvr>
                                        <p:cTn id="28" dur="300"/>
                                        <p:tgtEl>
                                          <p:spTgt spid="100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07"/>
                                        </p:tgtEl>
                                        <p:attrNameLst>
                                          <p:attrName>style.visibility</p:attrName>
                                        </p:attrNameLst>
                                      </p:cBhvr>
                                      <p:to>
                                        <p:strVal val="visible"/>
                                      </p:to>
                                    </p:set>
                                    <p:animEffect transition="in" filter="fade">
                                      <p:cBhvr>
                                        <p:cTn id="33" dur="300"/>
                                        <p:tgtEl>
                                          <p:spTgt spid="1007"/>
                                        </p:tgtEl>
                                      </p:cBhvr>
                                    </p:animEffect>
                                  </p:childTnLst>
                                </p:cTn>
                              </p:par>
                              <p:par>
                                <p:cTn id="34" presetID="10" presetClass="entr" presetSubtype="0" fill="hold" nodeType="withEffect">
                                  <p:stCondLst>
                                    <p:cond delay="0"/>
                                  </p:stCondLst>
                                  <p:childTnLst>
                                    <p:set>
                                      <p:cBhvr>
                                        <p:cTn id="35" dur="1" fill="hold">
                                          <p:stCondLst>
                                            <p:cond delay="0"/>
                                          </p:stCondLst>
                                        </p:cTn>
                                        <p:tgtEl>
                                          <p:spTgt spid="1008"/>
                                        </p:tgtEl>
                                        <p:attrNameLst>
                                          <p:attrName>style.visibility</p:attrName>
                                        </p:attrNameLst>
                                      </p:cBhvr>
                                      <p:to>
                                        <p:strVal val="visible"/>
                                      </p:to>
                                    </p:set>
                                    <p:animEffect transition="in" filter="fade">
                                      <p:cBhvr>
                                        <p:cTn id="36" dur="300"/>
                                        <p:tgtEl>
                                          <p:spTgt spid="1008"/>
                                        </p:tgtEl>
                                      </p:cBhvr>
                                    </p:animEffect>
                                  </p:childTnLst>
                                </p:cTn>
                              </p:par>
                              <p:par>
                                <p:cTn id="37" presetID="10" presetClass="entr" presetSubtype="0" fill="hold" nodeType="withEffect">
                                  <p:stCondLst>
                                    <p:cond delay="0"/>
                                  </p:stCondLst>
                                  <p:childTnLst>
                                    <p:set>
                                      <p:cBhvr>
                                        <p:cTn id="38" dur="1" fill="hold">
                                          <p:stCondLst>
                                            <p:cond delay="0"/>
                                          </p:stCondLst>
                                        </p:cTn>
                                        <p:tgtEl>
                                          <p:spTgt spid="1009"/>
                                        </p:tgtEl>
                                        <p:attrNameLst>
                                          <p:attrName>style.visibility</p:attrName>
                                        </p:attrNameLst>
                                      </p:cBhvr>
                                      <p:to>
                                        <p:strVal val="visible"/>
                                      </p:to>
                                    </p:set>
                                    <p:animEffect transition="in" filter="fade">
                                      <p:cBhvr>
                                        <p:cTn id="39" dur="300"/>
                                        <p:tgtEl>
                                          <p:spTgt spid="100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021">
                                            <p:txEl>
                                              <p:pRg st="2" end="2"/>
                                            </p:txEl>
                                          </p:spTgt>
                                        </p:tgtEl>
                                        <p:attrNameLst>
                                          <p:attrName>style.visibility</p:attrName>
                                        </p:attrNameLst>
                                      </p:cBhvr>
                                      <p:to>
                                        <p:strVal val="visible"/>
                                      </p:to>
                                    </p:set>
                                    <p:animEffect transition="in" filter="fade">
                                      <p:cBhvr>
                                        <p:cTn id="44" dur="300"/>
                                        <p:tgtEl>
                                          <p:spTgt spid="1021">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010"/>
                                        </p:tgtEl>
                                        <p:attrNameLst>
                                          <p:attrName>style.visibility</p:attrName>
                                        </p:attrNameLst>
                                      </p:cBhvr>
                                      <p:to>
                                        <p:strVal val="visible"/>
                                      </p:to>
                                    </p:set>
                                    <p:animEffect transition="in" filter="fade">
                                      <p:cBhvr>
                                        <p:cTn id="49" dur="300"/>
                                        <p:tgtEl>
                                          <p:spTgt spid="1010"/>
                                        </p:tgtEl>
                                      </p:cBhvr>
                                    </p:animEffect>
                                  </p:childTnLst>
                                </p:cTn>
                              </p:par>
                              <p:par>
                                <p:cTn id="50" presetID="10" presetClass="entr" presetSubtype="0" fill="hold" nodeType="withEffect">
                                  <p:stCondLst>
                                    <p:cond delay="0"/>
                                  </p:stCondLst>
                                  <p:childTnLst>
                                    <p:set>
                                      <p:cBhvr>
                                        <p:cTn id="51" dur="1" fill="hold">
                                          <p:stCondLst>
                                            <p:cond delay="0"/>
                                          </p:stCondLst>
                                        </p:cTn>
                                        <p:tgtEl>
                                          <p:spTgt spid="1011"/>
                                        </p:tgtEl>
                                        <p:attrNameLst>
                                          <p:attrName>style.visibility</p:attrName>
                                        </p:attrNameLst>
                                      </p:cBhvr>
                                      <p:to>
                                        <p:strVal val="visible"/>
                                      </p:to>
                                    </p:set>
                                    <p:animEffect transition="in" filter="fade">
                                      <p:cBhvr>
                                        <p:cTn id="52" dur="300"/>
                                        <p:tgtEl>
                                          <p:spTgt spid="1011"/>
                                        </p:tgtEl>
                                      </p:cBhvr>
                                    </p:animEffect>
                                  </p:childTnLst>
                                </p:cTn>
                              </p:par>
                              <p:par>
                                <p:cTn id="53" presetID="10" presetClass="entr" presetSubtype="0" fill="hold" nodeType="withEffect">
                                  <p:stCondLst>
                                    <p:cond delay="0"/>
                                  </p:stCondLst>
                                  <p:childTnLst>
                                    <p:set>
                                      <p:cBhvr>
                                        <p:cTn id="54" dur="1" fill="hold">
                                          <p:stCondLst>
                                            <p:cond delay="0"/>
                                          </p:stCondLst>
                                        </p:cTn>
                                        <p:tgtEl>
                                          <p:spTgt spid="1012"/>
                                        </p:tgtEl>
                                        <p:attrNameLst>
                                          <p:attrName>style.visibility</p:attrName>
                                        </p:attrNameLst>
                                      </p:cBhvr>
                                      <p:to>
                                        <p:strVal val="visible"/>
                                      </p:to>
                                    </p:set>
                                    <p:animEffect transition="in" filter="fade">
                                      <p:cBhvr>
                                        <p:cTn id="55" dur="300"/>
                                        <p:tgtEl>
                                          <p:spTgt spid="101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013"/>
                                        </p:tgtEl>
                                        <p:attrNameLst>
                                          <p:attrName>style.visibility</p:attrName>
                                        </p:attrNameLst>
                                      </p:cBhvr>
                                      <p:to>
                                        <p:strVal val="visible"/>
                                      </p:to>
                                    </p:set>
                                    <p:animEffect transition="in" filter="fade">
                                      <p:cBhvr>
                                        <p:cTn id="60" dur="300"/>
                                        <p:tgtEl>
                                          <p:spTgt spid="1013"/>
                                        </p:tgtEl>
                                      </p:cBhvr>
                                    </p:animEffect>
                                  </p:childTnLst>
                                </p:cTn>
                              </p:par>
                              <p:par>
                                <p:cTn id="61" presetID="10" presetClass="entr" presetSubtype="0" fill="hold" nodeType="withEffect">
                                  <p:stCondLst>
                                    <p:cond delay="0"/>
                                  </p:stCondLst>
                                  <p:childTnLst>
                                    <p:set>
                                      <p:cBhvr>
                                        <p:cTn id="62" dur="1" fill="hold">
                                          <p:stCondLst>
                                            <p:cond delay="0"/>
                                          </p:stCondLst>
                                        </p:cTn>
                                        <p:tgtEl>
                                          <p:spTgt spid="1014"/>
                                        </p:tgtEl>
                                        <p:attrNameLst>
                                          <p:attrName>style.visibility</p:attrName>
                                        </p:attrNameLst>
                                      </p:cBhvr>
                                      <p:to>
                                        <p:strVal val="visible"/>
                                      </p:to>
                                    </p:set>
                                    <p:animEffect transition="in" filter="fade">
                                      <p:cBhvr>
                                        <p:cTn id="63" dur="300"/>
                                        <p:tgtEl>
                                          <p:spTgt spid="1014"/>
                                        </p:tgtEl>
                                      </p:cBhvr>
                                    </p:animEffect>
                                  </p:childTnLst>
                                </p:cTn>
                              </p:par>
                              <p:par>
                                <p:cTn id="64" presetID="10" presetClass="entr" presetSubtype="0" fill="hold" nodeType="withEffect">
                                  <p:stCondLst>
                                    <p:cond delay="0"/>
                                  </p:stCondLst>
                                  <p:childTnLst>
                                    <p:set>
                                      <p:cBhvr>
                                        <p:cTn id="65" dur="1" fill="hold">
                                          <p:stCondLst>
                                            <p:cond delay="0"/>
                                          </p:stCondLst>
                                        </p:cTn>
                                        <p:tgtEl>
                                          <p:spTgt spid="1015"/>
                                        </p:tgtEl>
                                        <p:attrNameLst>
                                          <p:attrName>style.visibility</p:attrName>
                                        </p:attrNameLst>
                                      </p:cBhvr>
                                      <p:to>
                                        <p:strVal val="visible"/>
                                      </p:to>
                                    </p:set>
                                    <p:animEffect transition="in" filter="fade">
                                      <p:cBhvr>
                                        <p:cTn id="66" dur="300"/>
                                        <p:tgtEl>
                                          <p:spTgt spid="1015"/>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1016"/>
                                        </p:tgtEl>
                                        <p:attrNameLst>
                                          <p:attrName>style.visibility</p:attrName>
                                        </p:attrNameLst>
                                      </p:cBhvr>
                                      <p:to>
                                        <p:strVal val="visible"/>
                                      </p:to>
                                    </p:set>
                                    <p:animEffect transition="in" filter="fade">
                                      <p:cBhvr>
                                        <p:cTn id="71" dur="300"/>
                                        <p:tgtEl>
                                          <p:spTgt spid="1016"/>
                                        </p:tgtEl>
                                      </p:cBhvr>
                                    </p:animEffect>
                                  </p:childTnLst>
                                </p:cTn>
                              </p:par>
                              <p:par>
                                <p:cTn id="72" presetID="10" presetClass="entr" presetSubtype="0" fill="hold" nodeType="withEffect">
                                  <p:stCondLst>
                                    <p:cond delay="0"/>
                                  </p:stCondLst>
                                  <p:childTnLst>
                                    <p:set>
                                      <p:cBhvr>
                                        <p:cTn id="73" dur="1" fill="hold">
                                          <p:stCondLst>
                                            <p:cond delay="0"/>
                                          </p:stCondLst>
                                        </p:cTn>
                                        <p:tgtEl>
                                          <p:spTgt spid="1017"/>
                                        </p:tgtEl>
                                        <p:attrNameLst>
                                          <p:attrName>style.visibility</p:attrName>
                                        </p:attrNameLst>
                                      </p:cBhvr>
                                      <p:to>
                                        <p:strVal val="visible"/>
                                      </p:to>
                                    </p:set>
                                    <p:animEffect transition="in" filter="fade">
                                      <p:cBhvr>
                                        <p:cTn id="74" dur="300"/>
                                        <p:tgtEl>
                                          <p:spTgt spid="1017"/>
                                        </p:tgtEl>
                                      </p:cBhvr>
                                    </p:animEffect>
                                  </p:childTnLst>
                                </p:cTn>
                              </p:par>
                              <p:par>
                                <p:cTn id="75" presetID="10" presetClass="entr" presetSubtype="0" fill="hold" nodeType="withEffect">
                                  <p:stCondLst>
                                    <p:cond delay="0"/>
                                  </p:stCondLst>
                                  <p:childTnLst>
                                    <p:set>
                                      <p:cBhvr>
                                        <p:cTn id="76" dur="1" fill="hold">
                                          <p:stCondLst>
                                            <p:cond delay="0"/>
                                          </p:stCondLst>
                                        </p:cTn>
                                        <p:tgtEl>
                                          <p:spTgt spid="1018"/>
                                        </p:tgtEl>
                                        <p:attrNameLst>
                                          <p:attrName>style.visibility</p:attrName>
                                        </p:attrNameLst>
                                      </p:cBhvr>
                                      <p:to>
                                        <p:strVal val="visible"/>
                                      </p:to>
                                    </p:set>
                                    <p:animEffect transition="in" filter="fade">
                                      <p:cBhvr>
                                        <p:cTn id="77" dur="300"/>
                                        <p:tgtEl>
                                          <p:spTgt spid="1018"/>
                                        </p:tgtEl>
                                      </p:cBhvr>
                                    </p:animEffect>
                                  </p:childTnLst>
                                </p:cTn>
                              </p:par>
                              <p:par>
                                <p:cTn id="78" presetID="10" presetClass="entr" presetSubtype="0" fill="hold" nodeType="withEffect">
                                  <p:stCondLst>
                                    <p:cond delay="0"/>
                                  </p:stCondLst>
                                  <p:childTnLst>
                                    <p:set>
                                      <p:cBhvr>
                                        <p:cTn id="79" dur="1" fill="hold">
                                          <p:stCondLst>
                                            <p:cond delay="0"/>
                                          </p:stCondLst>
                                        </p:cTn>
                                        <p:tgtEl>
                                          <p:spTgt spid="1020"/>
                                        </p:tgtEl>
                                        <p:attrNameLst>
                                          <p:attrName>style.visibility</p:attrName>
                                        </p:attrNameLst>
                                      </p:cBhvr>
                                      <p:to>
                                        <p:strVal val="visible"/>
                                      </p:to>
                                    </p:set>
                                    <p:animEffect transition="in" filter="fade">
                                      <p:cBhvr>
                                        <p:cTn id="80" dur="300"/>
                                        <p:tgtEl>
                                          <p:spTgt spid="1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4" grpId="0"/>
      <p:bldP spid="1005" grpId="0" animBg="1"/>
      <p:bldP spid="1006" grpId="0" animBg="1"/>
      <p:bldP spid="1007" grpId="0"/>
      <p:bldP spid="1008" grpId="0" animBg="1"/>
      <p:bldP spid="1009" grpId="0" animBg="1"/>
      <p:bldP spid="1010" grpId="0"/>
      <p:bldP spid="1011" grpId="0" animBg="1"/>
      <p:bldP spid="1012" grpId="0"/>
      <p:bldP spid="1013" grpId="0"/>
      <p:bldP spid="1014" grpId="0" animBg="1"/>
      <p:bldP spid="1015" grpId="0" animBg="1"/>
      <p:bldP spid="1016" grpId="0"/>
      <p:bldP spid="1017" grpId="0" animBg="1"/>
      <p:bldP spid="1018" grpId="0" animBg="1"/>
      <p:bldP spid="1019" grpId="0"/>
      <p:bldP spid="1020" grpId="0"/>
      <p:bldP spid="102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a:latin typeface="Whitney-BlackSC"/>
              </a:rPr>
              <a:t>Terms (contd.)</a:t>
            </a:r>
          </a:p>
        </p:txBody>
      </p:sp>
      <p:sp>
        <p:nvSpPr>
          <p:cNvPr id="3" name="Content Placeholder 2"/>
          <p:cNvSpPr>
            <a:spLocks noGrp="1"/>
          </p:cNvSpPr>
          <p:nvPr>
            <p:ph idx="1"/>
          </p:nvPr>
        </p:nvSpPr>
        <p:spPr>
          <a:xfrm>
            <a:off x="457200" y="1200150"/>
            <a:ext cx="6263640" cy="3394075"/>
          </a:xfrm>
        </p:spPr>
        <p:txBody>
          <a:bodyPr/>
          <a:lstStyle/>
          <a:p>
            <a:pPr>
              <a:spcBef>
                <a:spcPts val="500"/>
              </a:spcBef>
            </a:pPr>
            <a:r>
              <a:rPr lang="en-US" sz="2000" dirty="0"/>
              <a:t>Each server maintains its current term: its best guess of the current term of the leader</a:t>
            </a:r>
            <a:endParaRPr sz="1700" dirty="0"/>
          </a:p>
          <a:p>
            <a:r>
              <a:rPr lang="en-US" sz="2000" dirty="0"/>
              <a:t>Terms are monotonically increasing and never reused</a:t>
            </a:r>
          </a:p>
          <a:p>
            <a:r>
              <a:rPr sz="2000" dirty="0"/>
              <a:t>Current term is persisted on disk</a:t>
            </a:r>
            <a:endParaRPr lang="en-US" sz="2000" dirty="0"/>
          </a:p>
          <a:p>
            <a:r>
              <a:rPr lang="en-US" sz="2000" b="1" dirty="0"/>
              <a:t>Key role of terms: identify obsolete information</a:t>
            </a:r>
          </a:p>
          <a:p>
            <a:pPr lvl="1"/>
            <a:r>
              <a:rPr lang="en-US" sz="1700" dirty="0"/>
              <a:t>S1 is in term 2, S2 is in term 4 ⇒ S2 knows that S1 is in an older state</a:t>
            </a:r>
          </a:p>
          <a:p>
            <a:endParaRPr sz="2000" dirty="0"/>
          </a:p>
        </p:txBody>
      </p:sp>
      <p:sp>
        <p:nvSpPr>
          <p:cNvPr id="999" name="Slide Number Placeholder 9"/>
          <p:cNvSpPr>
            <a:spLocks noGrp="1"/>
          </p:cNvSpPr>
          <p:nvPr>
            <p:ph type="sldNum" sz="quarter" idx="12"/>
          </p:nvPr>
        </p:nvSpPr>
        <p:spPr/>
        <p:txBody>
          <a:bodyPr/>
          <a:lstStyle/>
          <a:p>
            <a:pPr algn="l"/>
            <a:fld id="{B6F15528-21DE-4FAA-801E-634DDDAF4B2B}" type="slidenum">
              <a:rPr lang="en-US"/>
              <a:t>8</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a:latin typeface="Whitney-BlackSC"/>
              </a:rPr>
              <a:t>Basics 3: The Log</a:t>
            </a:r>
          </a:p>
        </p:txBody>
      </p:sp>
      <p:sp>
        <p:nvSpPr>
          <p:cNvPr id="999" name="Slide Number Placeholder 9"/>
          <p:cNvSpPr>
            <a:spLocks noGrp="1"/>
          </p:cNvSpPr>
          <p:nvPr>
            <p:ph type="sldNum" sz="quarter" idx="12"/>
          </p:nvPr>
        </p:nvSpPr>
        <p:spPr/>
        <p:txBody>
          <a:bodyPr/>
          <a:lstStyle/>
          <a:p>
            <a:pPr algn="l"/>
            <a:fld id="{B6F15528-21DE-4FAA-801E-634DDDAF4B2B}" type="slidenum">
              <a:rPr lang="en-US"/>
              <a:t>9</a:t>
            </a:fld>
            <a:endParaRPr lang="en-US"/>
          </a:p>
        </p:txBody>
      </p:sp>
      <p:sp>
        <p:nvSpPr>
          <p:cNvPr id="1000" name="TextBox 999"/>
          <p:cNvSpPr txBox="1"/>
          <p:nvPr/>
        </p:nvSpPr>
        <p:spPr>
          <a:xfrm>
            <a:off x="137160" y="1155356"/>
            <a:ext cx="914400" cy="274320"/>
          </a:xfrm>
          <a:prstGeom prst="rect">
            <a:avLst/>
          </a:prstGeom>
          <a:noFill/>
        </p:spPr>
        <p:txBody>
          <a:bodyPr wrap="square" lIns="27432" tIns="18288" rIns="27432" bIns="18288" anchor="t">
            <a:spAutoFit/>
          </a:bodyPr>
          <a:lstStyle/>
          <a:p>
            <a:pPr algn="r"/>
            <a:r>
              <a:rPr sz="1100" b="0" i="0" dirty="0">
                <a:solidFill>
                  <a:srgbClr val="595959"/>
                </a:solidFill>
                <a:latin typeface="Times New Roman"/>
              </a:rPr>
              <a:t>log index</a:t>
            </a:r>
          </a:p>
        </p:txBody>
      </p:sp>
      <p:sp>
        <p:nvSpPr>
          <p:cNvPr id="1001" name="TextBox 1000"/>
          <p:cNvSpPr txBox="1"/>
          <p:nvPr/>
        </p:nvSpPr>
        <p:spPr>
          <a:xfrm>
            <a:off x="137160" y="1371600"/>
            <a:ext cx="914400" cy="274320"/>
          </a:xfrm>
          <a:prstGeom prst="rect">
            <a:avLst/>
          </a:prstGeom>
          <a:noFill/>
        </p:spPr>
        <p:txBody>
          <a:bodyPr wrap="square" lIns="27432" tIns="18288" rIns="27432" bIns="18288" anchor="t">
            <a:spAutoFit/>
          </a:bodyPr>
          <a:lstStyle/>
          <a:p>
            <a:pPr algn="r"/>
            <a:r>
              <a:rPr sz="1100" b="0" i="0">
                <a:solidFill>
                  <a:srgbClr val="595959"/>
                </a:solidFill>
                <a:latin typeface="Times New Roman"/>
              </a:rPr>
              <a:t>term</a:t>
            </a:r>
          </a:p>
        </p:txBody>
      </p:sp>
      <p:sp>
        <p:nvSpPr>
          <p:cNvPr id="1002" name="TextBox 1001"/>
          <p:cNvSpPr txBox="1"/>
          <p:nvPr/>
        </p:nvSpPr>
        <p:spPr>
          <a:xfrm>
            <a:off x="137160" y="1645920"/>
            <a:ext cx="914400" cy="274320"/>
          </a:xfrm>
          <a:prstGeom prst="rect">
            <a:avLst/>
          </a:prstGeom>
          <a:noFill/>
        </p:spPr>
        <p:txBody>
          <a:bodyPr wrap="square" lIns="27432" tIns="18288" rIns="27432" bIns="18288" anchor="t">
            <a:spAutoFit/>
          </a:bodyPr>
          <a:lstStyle/>
          <a:p>
            <a:pPr algn="r"/>
            <a:r>
              <a:rPr sz="1100" b="0" i="0">
                <a:solidFill>
                  <a:srgbClr val="595959"/>
                </a:solidFill>
                <a:latin typeface="Times New Roman"/>
              </a:rPr>
              <a:t>command</a:t>
            </a:r>
          </a:p>
        </p:txBody>
      </p:sp>
      <p:sp>
        <p:nvSpPr>
          <p:cNvPr id="1003" name="TextBox 1002"/>
          <p:cNvSpPr txBox="1"/>
          <p:nvPr/>
        </p:nvSpPr>
        <p:spPr>
          <a:xfrm>
            <a:off x="1188720" y="1033272"/>
            <a:ext cx="548640" cy="356616"/>
          </a:xfrm>
          <a:prstGeom prst="rect">
            <a:avLst/>
          </a:prstGeom>
          <a:noFill/>
        </p:spPr>
        <p:txBody>
          <a:bodyPr wrap="square" lIns="27432" tIns="18288" rIns="27432" bIns="18288" anchor="b">
            <a:spAutoFit/>
          </a:bodyPr>
          <a:lstStyle/>
          <a:p>
            <a:pPr algn="ctr"/>
            <a:r>
              <a:rPr sz="1200" b="0" i="0">
                <a:solidFill>
                  <a:srgbClr val="595959"/>
                </a:solidFill>
                <a:latin typeface="Times New Roman"/>
              </a:rPr>
              <a:t>1</a:t>
            </a:r>
          </a:p>
        </p:txBody>
      </p:sp>
      <p:sp>
        <p:nvSpPr>
          <p:cNvPr id="1004" name="Rectangle 1003"/>
          <p:cNvSpPr/>
          <p:nvPr/>
        </p:nvSpPr>
        <p:spPr>
          <a:xfrm>
            <a:off x="1188720" y="1417320"/>
            <a:ext cx="548640" cy="548640"/>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a:solidFill>
                  <a:srgbClr val="000000"/>
                </a:solidFill>
                <a:latin typeface="Times New Roman"/>
              </a:rPr>
              <a:t>1</a:t>
            </a:r>
          </a:p>
          <a:p>
            <a:pPr algn="ctr"/>
            <a:r>
              <a:rPr sz="1200">
                <a:solidFill>
                  <a:srgbClr val="000000"/>
                </a:solidFill>
                <a:latin typeface="Times New Roman"/>
              </a:rPr>
              <a:t>add</a:t>
            </a:r>
          </a:p>
        </p:txBody>
      </p:sp>
      <p:sp>
        <p:nvSpPr>
          <p:cNvPr id="1005" name="TextBox 1004"/>
          <p:cNvSpPr txBox="1"/>
          <p:nvPr/>
        </p:nvSpPr>
        <p:spPr>
          <a:xfrm>
            <a:off x="1737360" y="1033272"/>
            <a:ext cx="548640" cy="356616"/>
          </a:xfrm>
          <a:prstGeom prst="rect">
            <a:avLst/>
          </a:prstGeom>
          <a:noFill/>
        </p:spPr>
        <p:txBody>
          <a:bodyPr wrap="square" lIns="27432" tIns="18288" rIns="27432" bIns="18288" anchor="b">
            <a:spAutoFit/>
          </a:bodyPr>
          <a:lstStyle/>
          <a:p>
            <a:pPr algn="ctr"/>
            <a:r>
              <a:rPr sz="1200" b="0" i="0">
                <a:solidFill>
                  <a:srgbClr val="595959"/>
                </a:solidFill>
                <a:latin typeface="Times New Roman"/>
              </a:rPr>
              <a:t>2</a:t>
            </a:r>
          </a:p>
        </p:txBody>
      </p:sp>
      <p:sp>
        <p:nvSpPr>
          <p:cNvPr id="1006" name="Rectangle 1005"/>
          <p:cNvSpPr/>
          <p:nvPr/>
        </p:nvSpPr>
        <p:spPr>
          <a:xfrm>
            <a:off x="1737360" y="1417320"/>
            <a:ext cx="548640" cy="548640"/>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a:solidFill>
                  <a:srgbClr val="000000"/>
                </a:solidFill>
                <a:latin typeface="Times New Roman"/>
              </a:rPr>
              <a:t>1</a:t>
            </a:r>
          </a:p>
          <a:p>
            <a:pPr algn="ctr"/>
            <a:r>
              <a:rPr sz="1200">
                <a:solidFill>
                  <a:srgbClr val="000000"/>
                </a:solidFill>
                <a:latin typeface="Times New Roman"/>
              </a:rPr>
              <a:t>cmp</a:t>
            </a:r>
          </a:p>
        </p:txBody>
      </p:sp>
      <p:sp>
        <p:nvSpPr>
          <p:cNvPr id="1007" name="TextBox 1006"/>
          <p:cNvSpPr txBox="1"/>
          <p:nvPr/>
        </p:nvSpPr>
        <p:spPr>
          <a:xfrm>
            <a:off x="2286000" y="1033272"/>
            <a:ext cx="548640" cy="356616"/>
          </a:xfrm>
          <a:prstGeom prst="rect">
            <a:avLst/>
          </a:prstGeom>
          <a:noFill/>
        </p:spPr>
        <p:txBody>
          <a:bodyPr wrap="square" lIns="27432" tIns="18288" rIns="27432" bIns="18288" anchor="b">
            <a:spAutoFit/>
          </a:bodyPr>
          <a:lstStyle/>
          <a:p>
            <a:pPr algn="ctr"/>
            <a:r>
              <a:rPr sz="1200" b="0" i="0">
                <a:solidFill>
                  <a:srgbClr val="595959"/>
                </a:solidFill>
                <a:latin typeface="Times New Roman"/>
              </a:rPr>
              <a:t>3</a:t>
            </a:r>
          </a:p>
        </p:txBody>
      </p:sp>
      <p:sp>
        <p:nvSpPr>
          <p:cNvPr id="1008" name="Rectangle 1007"/>
          <p:cNvSpPr/>
          <p:nvPr/>
        </p:nvSpPr>
        <p:spPr>
          <a:xfrm>
            <a:off x="2286000" y="1417320"/>
            <a:ext cx="548640" cy="548640"/>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a:solidFill>
                  <a:srgbClr val="000000"/>
                </a:solidFill>
                <a:latin typeface="Times New Roman"/>
              </a:rPr>
              <a:t>1</a:t>
            </a:r>
          </a:p>
          <a:p>
            <a:pPr algn="ctr"/>
            <a:r>
              <a:rPr sz="1200">
                <a:solidFill>
                  <a:srgbClr val="000000"/>
                </a:solidFill>
                <a:latin typeface="Times New Roman"/>
              </a:rPr>
              <a:t>ret</a:t>
            </a:r>
          </a:p>
        </p:txBody>
      </p:sp>
      <p:sp>
        <p:nvSpPr>
          <p:cNvPr id="1009" name="TextBox 1008"/>
          <p:cNvSpPr txBox="1"/>
          <p:nvPr/>
        </p:nvSpPr>
        <p:spPr>
          <a:xfrm>
            <a:off x="2834640" y="1033272"/>
            <a:ext cx="548640" cy="356616"/>
          </a:xfrm>
          <a:prstGeom prst="rect">
            <a:avLst/>
          </a:prstGeom>
          <a:noFill/>
        </p:spPr>
        <p:txBody>
          <a:bodyPr wrap="square" lIns="27432" tIns="18288" rIns="27432" bIns="18288" anchor="b">
            <a:spAutoFit/>
          </a:bodyPr>
          <a:lstStyle/>
          <a:p>
            <a:pPr algn="ctr"/>
            <a:r>
              <a:rPr sz="1200" b="0" i="0">
                <a:solidFill>
                  <a:srgbClr val="595959"/>
                </a:solidFill>
                <a:latin typeface="Times New Roman"/>
              </a:rPr>
              <a:t>4</a:t>
            </a:r>
          </a:p>
        </p:txBody>
      </p:sp>
      <p:sp>
        <p:nvSpPr>
          <p:cNvPr id="1010" name="Rectangle 1009"/>
          <p:cNvSpPr/>
          <p:nvPr/>
        </p:nvSpPr>
        <p:spPr>
          <a:xfrm>
            <a:off x="2834640" y="1417320"/>
            <a:ext cx="548640" cy="548640"/>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a:solidFill>
                  <a:srgbClr val="000000"/>
                </a:solidFill>
                <a:latin typeface="Times New Roman"/>
              </a:rPr>
              <a:t>2</a:t>
            </a:r>
          </a:p>
          <a:p>
            <a:pPr algn="ctr"/>
            <a:r>
              <a:rPr sz="1200">
                <a:solidFill>
                  <a:srgbClr val="000000"/>
                </a:solidFill>
                <a:latin typeface="Times New Roman"/>
              </a:rPr>
              <a:t>mov</a:t>
            </a:r>
          </a:p>
        </p:txBody>
      </p:sp>
      <p:sp>
        <p:nvSpPr>
          <p:cNvPr id="1011" name="TextBox 1010"/>
          <p:cNvSpPr txBox="1"/>
          <p:nvPr/>
        </p:nvSpPr>
        <p:spPr>
          <a:xfrm>
            <a:off x="3383280" y="1033272"/>
            <a:ext cx="548640" cy="356616"/>
          </a:xfrm>
          <a:prstGeom prst="rect">
            <a:avLst/>
          </a:prstGeom>
          <a:noFill/>
        </p:spPr>
        <p:txBody>
          <a:bodyPr wrap="square" lIns="27432" tIns="18288" rIns="27432" bIns="18288" anchor="b">
            <a:spAutoFit/>
          </a:bodyPr>
          <a:lstStyle/>
          <a:p>
            <a:pPr algn="ctr"/>
            <a:r>
              <a:rPr sz="1200" b="0" i="0">
                <a:solidFill>
                  <a:srgbClr val="595959"/>
                </a:solidFill>
                <a:latin typeface="Times New Roman"/>
              </a:rPr>
              <a:t>5</a:t>
            </a:r>
          </a:p>
        </p:txBody>
      </p:sp>
      <p:sp>
        <p:nvSpPr>
          <p:cNvPr id="1012" name="Rectangle 1011"/>
          <p:cNvSpPr/>
          <p:nvPr/>
        </p:nvSpPr>
        <p:spPr>
          <a:xfrm>
            <a:off x="3383280" y="1417320"/>
            <a:ext cx="548640" cy="548640"/>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a:solidFill>
                  <a:srgbClr val="000000"/>
                </a:solidFill>
                <a:latin typeface="Times New Roman"/>
              </a:rPr>
              <a:t>3</a:t>
            </a:r>
          </a:p>
          <a:p>
            <a:pPr algn="ctr"/>
            <a:r>
              <a:rPr sz="1200">
                <a:solidFill>
                  <a:srgbClr val="000000"/>
                </a:solidFill>
                <a:latin typeface="Times New Roman"/>
              </a:rPr>
              <a:t>jmp</a:t>
            </a:r>
          </a:p>
        </p:txBody>
      </p:sp>
      <p:sp>
        <p:nvSpPr>
          <p:cNvPr id="1013" name="TextBox 1012"/>
          <p:cNvSpPr txBox="1"/>
          <p:nvPr/>
        </p:nvSpPr>
        <p:spPr>
          <a:xfrm>
            <a:off x="3931920" y="1033272"/>
            <a:ext cx="548640" cy="356616"/>
          </a:xfrm>
          <a:prstGeom prst="rect">
            <a:avLst/>
          </a:prstGeom>
          <a:noFill/>
        </p:spPr>
        <p:txBody>
          <a:bodyPr wrap="square" lIns="27432" tIns="18288" rIns="27432" bIns="18288" anchor="b">
            <a:spAutoFit/>
          </a:bodyPr>
          <a:lstStyle/>
          <a:p>
            <a:pPr algn="ctr"/>
            <a:r>
              <a:rPr sz="1200" b="0" i="0">
                <a:solidFill>
                  <a:srgbClr val="595959"/>
                </a:solidFill>
                <a:latin typeface="Times New Roman"/>
              </a:rPr>
              <a:t>6</a:t>
            </a:r>
          </a:p>
        </p:txBody>
      </p:sp>
      <p:sp>
        <p:nvSpPr>
          <p:cNvPr id="1014" name="Rectangle 1013"/>
          <p:cNvSpPr/>
          <p:nvPr/>
        </p:nvSpPr>
        <p:spPr>
          <a:xfrm>
            <a:off x="3931920" y="1417320"/>
            <a:ext cx="548640" cy="548640"/>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a:solidFill>
                  <a:srgbClr val="000000"/>
                </a:solidFill>
                <a:latin typeface="Times New Roman"/>
              </a:rPr>
              <a:t>3</a:t>
            </a:r>
          </a:p>
          <a:p>
            <a:pPr algn="ctr"/>
            <a:r>
              <a:rPr sz="1200">
                <a:solidFill>
                  <a:srgbClr val="000000"/>
                </a:solidFill>
                <a:latin typeface="Times New Roman"/>
              </a:rPr>
              <a:t>div</a:t>
            </a:r>
          </a:p>
        </p:txBody>
      </p:sp>
      <p:sp>
        <p:nvSpPr>
          <p:cNvPr id="1015" name="TextBox 1014"/>
          <p:cNvSpPr txBox="1"/>
          <p:nvPr/>
        </p:nvSpPr>
        <p:spPr>
          <a:xfrm>
            <a:off x="4480559" y="1033272"/>
            <a:ext cx="548640" cy="356616"/>
          </a:xfrm>
          <a:prstGeom prst="rect">
            <a:avLst/>
          </a:prstGeom>
          <a:noFill/>
        </p:spPr>
        <p:txBody>
          <a:bodyPr wrap="square" lIns="27432" tIns="18288" rIns="27432" bIns="18288" anchor="b">
            <a:spAutoFit/>
          </a:bodyPr>
          <a:lstStyle/>
          <a:p>
            <a:pPr algn="ctr"/>
            <a:r>
              <a:rPr sz="1200" b="0" i="0">
                <a:solidFill>
                  <a:srgbClr val="595959"/>
                </a:solidFill>
                <a:latin typeface="Times New Roman"/>
              </a:rPr>
              <a:t>7</a:t>
            </a:r>
          </a:p>
        </p:txBody>
      </p:sp>
      <p:sp>
        <p:nvSpPr>
          <p:cNvPr id="1016" name="Rectangle 1015"/>
          <p:cNvSpPr/>
          <p:nvPr/>
        </p:nvSpPr>
        <p:spPr>
          <a:xfrm>
            <a:off x="4480559" y="1417320"/>
            <a:ext cx="548640" cy="548640"/>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a:solidFill>
                  <a:srgbClr val="000000"/>
                </a:solidFill>
                <a:latin typeface="Times New Roman"/>
              </a:rPr>
              <a:t>3</a:t>
            </a:r>
          </a:p>
          <a:p>
            <a:pPr algn="ctr"/>
            <a:r>
              <a:rPr sz="1200">
                <a:solidFill>
                  <a:srgbClr val="000000"/>
                </a:solidFill>
                <a:latin typeface="Times New Roman"/>
              </a:rPr>
              <a:t>shl</a:t>
            </a:r>
          </a:p>
        </p:txBody>
      </p:sp>
      <p:sp>
        <p:nvSpPr>
          <p:cNvPr id="1017" name="TextBox 1016"/>
          <p:cNvSpPr txBox="1"/>
          <p:nvPr/>
        </p:nvSpPr>
        <p:spPr>
          <a:xfrm>
            <a:off x="5029199" y="1033272"/>
            <a:ext cx="548640" cy="356616"/>
          </a:xfrm>
          <a:prstGeom prst="rect">
            <a:avLst/>
          </a:prstGeom>
          <a:noFill/>
        </p:spPr>
        <p:txBody>
          <a:bodyPr wrap="square" lIns="27432" tIns="18288" rIns="27432" bIns="18288" anchor="b">
            <a:spAutoFit/>
          </a:bodyPr>
          <a:lstStyle/>
          <a:p>
            <a:pPr algn="ctr"/>
            <a:r>
              <a:rPr sz="1200" b="0" i="0">
                <a:solidFill>
                  <a:srgbClr val="595959"/>
                </a:solidFill>
                <a:latin typeface="Times New Roman"/>
              </a:rPr>
              <a:t>8</a:t>
            </a:r>
          </a:p>
        </p:txBody>
      </p:sp>
      <p:sp>
        <p:nvSpPr>
          <p:cNvPr id="1018" name="Rectangle 1017"/>
          <p:cNvSpPr/>
          <p:nvPr/>
        </p:nvSpPr>
        <p:spPr>
          <a:xfrm>
            <a:off x="5029199" y="1417320"/>
            <a:ext cx="548640" cy="548640"/>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a:solidFill>
                  <a:srgbClr val="000000"/>
                </a:solidFill>
                <a:latin typeface="Times New Roman"/>
              </a:rPr>
              <a:t>3</a:t>
            </a:r>
          </a:p>
          <a:p>
            <a:pPr algn="ctr"/>
            <a:r>
              <a:rPr sz="1200">
                <a:solidFill>
                  <a:srgbClr val="000000"/>
                </a:solidFill>
                <a:latin typeface="Times New Roman"/>
              </a:rPr>
              <a:t>sub</a:t>
            </a:r>
          </a:p>
        </p:txBody>
      </p:sp>
      <p:sp>
        <p:nvSpPr>
          <p:cNvPr id="1019" name="TextBox 1018"/>
          <p:cNvSpPr txBox="1"/>
          <p:nvPr/>
        </p:nvSpPr>
        <p:spPr>
          <a:xfrm>
            <a:off x="457200" y="2286000"/>
            <a:ext cx="6263640" cy="2499146"/>
          </a:xfrm>
          <a:prstGeom prst="rect">
            <a:avLst/>
          </a:prstGeom>
          <a:noFill/>
        </p:spPr>
        <p:txBody>
          <a:bodyPr wrap="square" lIns="27432" tIns="18288" rIns="27432" bIns="18288" anchor="t">
            <a:spAutoFit/>
          </a:bodyPr>
          <a:lstStyle/>
          <a:p>
            <a:pPr algn="l">
              <a:spcBef>
                <a:spcPts val="400"/>
              </a:spcBef>
            </a:pPr>
            <a:r>
              <a:rPr sz="2000" b="0" i="0" dirty="0">
                <a:latin typeface="Times New Roman"/>
              </a:rPr>
              <a:t>Each server has its own copy of the log</a:t>
            </a:r>
            <a:endParaRPr lang="en-US" sz="2000" b="0" i="0" dirty="0">
              <a:latin typeface="Times New Roman"/>
            </a:endParaRPr>
          </a:p>
          <a:p>
            <a:pPr algn="l">
              <a:spcBef>
                <a:spcPts val="400"/>
              </a:spcBef>
            </a:pPr>
            <a:r>
              <a:rPr lang="en-US" sz="2000" dirty="0">
                <a:latin typeface="Times New Roman"/>
              </a:rPr>
              <a:t>A</a:t>
            </a:r>
            <a:r>
              <a:rPr sz="2000" b="0" i="0" dirty="0">
                <a:latin typeface="Times New Roman"/>
              </a:rPr>
              <a:t> log consists of entries. </a:t>
            </a:r>
            <a:endParaRPr lang="en-US" sz="2000" b="0" i="0" dirty="0">
              <a:latin typeface="Times New Roman"/>
            </a:endParaRPr>
          </a:p>
          <a:p>
            <a:pPr algn="l">
              <a:spcBef>
                <a:spcPts val="400"/>
              </a:spcBef>
            </a:pPr>
            <a:r>
              <a:rPr sz="2000" b="0" i="0" dirty="0">
                <a:latin typeface="Times New Roman"/>
              </a:rPr>
              <a:t>Each entry has:</a:t>
            </a:r>
          </a:p>
          <a:p>
            <a:pPr algn="l">
              <a:spcBef>
                <a:spcPts val="400"/>
              </a:spcBef>
            </a:pPr>
            <a:r>
              <a:rPr sz="2000" b="0" i="0" dirty="0">
                <a:latin typeface="Times New Roman"/>
              </a:rPr>
              <a:t>• an index</a:t>
            </a:r>
            <a:r>
              <a:rPr lang="en-US" sz="2000" b="0" i="0" dirty="0">
                <a:latin typeface="Times New Roman"/>
              </a:rPr>
              <a:t>: </a:t>
            </a:r>
            <a:r>
              <a:rPr sz="2000" b="0" i="0" dirty="0">
                <a:latin typeface="Times New Roman"/>
              </a:rPr>
              <a:t>its position in the log</a:t>
            </a:r>
          </a:p>
          <a:p>
            <a:pPr algn="l">
              <a:spcBef>
                <a:spcPts val="400"/>
              </a:spcBef>
            </a:pPr>
            <a:r>
              <a:rPr sz="2000" b="0" i="0" dirty="0">
                <a:latin typeface="Times New Roman"/>
              </a:rPr>
              <a:t>• a command</a:t>
            </a:r>
            <a:r>
              <a:rPr lang="en-US" sz="2000" b="0" i="0" dirty="0">
                <a:latin typeface="Times New Roman"/>
              </a:rPr>
              <a:t>: </a:t>
            </a:r>
            <a:r>
              <a:rPr sz="2000" b="0" i="0" dirty="0">
                <a:latin typeface="Times New Roman"/>
              </a:rPr>
              <a:t>can be anything the state machine allows</a:t>
            </a:r>
          </a:p>
          <a:p>
            <a:pPr algn="l">
              <a:spcBef>
                <a:spcPts val="400"/>
              </a:spcBef>
            </a:pPr>
            <a:r>
              <a:rPr sz="2000" b="0" i="0" dirty="0">
                <a:latin typeface="Times New Roman"/>
              </a:rPr>
              <a:t>• a term</a:t>
            </a:r>
            <a:r>
              <a:rPr lang="en-US" sz="2000" b="0" i="0" dirty="0">
                <a:latin typeface="Times New Roman"/>
              </a:rPr>
              <a:t>: </a:t>
            </a:r>
            <a:r>
              <a:rPr sz="2000" b="0" i="0" dirty="0">
                <a:latin typeface="Times New Roman"/>
              </a:rPr>
              <a:t>the leader’s term in which the entry was created</a:t>
            </a:r>
          </a:p>
          <a:p>
            <a:pPr algn="l">
              <a:spcBef>
                <a:spcPts val="400"/>
              </a:spcBef>
            </a:pPr>
            <a:r>
              <a:rPr sz="2000" b="0" i="0" dirty="0">
                <a:latin typeface="Times New Roman"/>
              </a:rPr>
              <a:t>Log is stored on stable storage (disk); it must survive crashes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9">
                                            <p:txEl>
                                              <p:pRg st="0" end="0"/>
                                            </p:txEl>
                                          </p:spTgt>
                                        </p:tgtEl>
                                        <p:attrNameLst>
                                          <p:attrName>style.visibility</p:attrName>
                                        </p:attrNameLst>
                                      </p:cBhvr>
                                      <p:to>
                                        <p:strVal val="visible"/>
                                      </p:to>
                                    </p:set>
                                    <p:animEffect transition="in" filter="fade">
                                      <p:cBhvr>
                                        <p:cTn id="7" dur="300"/>
                                        <p:tgtEl>
                                          <p:spTgt spid="10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9">
                                            <p:txEl>
                                              <p:pRg st="1" end="1"/>
                                            </p:txEl>
                                          </p:spTgt>
                                        </p:tgtEl>
                                        <p:attrNameLst>
                                          <p:attrName>style.visibility</p:attrName>
                                        </p:attrNameLst>
                                      </p:cBhvr>
                                      <p:to>
                                        <p:strVal val="visible"/>
                                      </p:to>
                                    </p:set>
                                    <p:animEffect transition="in" filter="fade">
                                      <p:cBhvr>
                                        <p:cTn id="12" dur="300"/>
                                        <p:tgtEl>
                                          <p:spTgt spid="10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19">
                                            <p:txEl>
                                              <p:pRg st="2" end="2"/>
                                            </p:txEl>
                                          </p:spTgt>
                                        </p:tgtEl>
                                        <p:attrNameLst>
                                          <p:attrName>style.visibility</p:attrName>
                                        </p:attrNameLst>
                                      </p:cBhvr>
                                      <p:to>
                                        <p:strVal val="visible"/>
                                      </p:to>
                                    </p:set>
                                    <p:animEffect transition="in" filter="fade">
                                      <p:cBhvr>
                                        <p:cTn id="17" dur="300"/>
                                        <p:tgtEl>
                                          <p:spTgt spid="10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19">
                                            <p:txEl>
                                              <p:pRg st="3" end="3"/>
                                            </p:txEl>
                                          </p:spTgt>
                                        </p:tgtEl>
                                        <p:attrNameLst>
                                          <p:attrName>style.visibility</p:attrName>
                                        </p:attrNameLst>
                                      </p:cBhvr>
                                      <p:to>
                                        <p:strVal val="visible"/>
                                      </p:to>
                                    </p:set>
                                    <p:animEffect transition="in" filter="fade">
                                      <p:cBhvr>
                                        <p:cTn id="22" dur="300"/>
                                        <p:tgtEl>
                                          <p:spTgt spid="10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19">
                                            <p:txEl>
                                              <p:pRg st="4" end="4"/>
                                            </p:txEl>
                                          </p:spTgt>
                                        </p:tgtEl>
                                        <p:attrNameLst>
                                          <p:attrName>style.visibility</p:attrName>
                                        </p:attrNameLst>
                                      </p:cBhvr>
                                      <p:to>
                                        <p:strVal val="visible"/>
                                      </p:to>
                                    </p:set>
                                    <p:animEffect transition="in" filter="fade">
                                      <p:cBhvr>
                                        <p:cTn id="27" dur="300"/>
                                        <p:tgtEl>
                                          <p:spTgt spid="10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19">
                                            <p:txEl>
                                              <p:pRg st="5" end="5"/>
                                            </p:txEl>
                                          </p:spTgt>
                                        </p:tgtEl>
                                        <p:attrNameLst>
                                          <p:attrName>style.visibility</p:attrName>
                                        </p:attrNameLst>
                                      </p:cBhvr>
                                      <p:to>
                                        <p:strVal val="visible"/>
                                      </p:to>
                                    </p:set>
                                    <p:animEffect transition="in" filter="fade">
                                      <p:cBhvr>
                                        <p:cTn id="32" dur="300"/>
                                        <p:tgtEl>
                                          <p:spTgt spid="10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19">
                                            <p:txEl>
                                              <p:pRg st="6" end="6"/>
                                            </p:txEl>
                                          </p:spTgt>
                                        </p:tgtEl>
                                        <p:attrNameLst>
                                          <p:attrName>style.visibility</p:attrName>
                                        </p:attrNameLst>
                                      </p:cBhvr>
                                      <p:to>
                                        <p:strVal val="visible"/>
                                      </p:to>
                                    </p:set>
                                    <p:animEffect transition="in" filter="fade">
                                      <p:cBhvr>
                                        <p:cTn id="37" dur="300"/>
                                        <p:tgtEl>
                                          <p:spTgt spid="10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600">
                <a:latin typeface="Whitney-BlackSC"/>
              </a:rPr>
              <a:t>Normal Operation (no failures)</a:t>
            </a:r>
          </a:p>
        </p:txBody>
      </p:sp>
      <p:sp>
        <p:nvSpPr>
          <p:cNvPr id="999" name="Slide Number Placeholder 9"/>
          <p:cNvSpPr>
            <a:spLocks noGrp="1"/>
          </p:cNvSpPr>
          <p:nvPr>
            <p:ph type="sldNum" sz="quarter" idx="12"/>
          </p:nvPr>
        </p:nvSpPr>
        <p:spPr/>
        <p:txBody>
          <a:bodyPr/>
          <a:lstStyle/>
          <a:p>
            <a:pPr algn="l"/>
            <a:fld id="{B6F15528-21DE-4FAA-801E-634DDDAF4B2B}" type="slidenum">
              <a:rPr lang="en-US"/>
              <a:t>10</a:t>
            </a:fld>
            <a:endParaRPr lang="en-US"/>
          </a:p>
        </p:txBody>
      </p:sp>
      <p:sp>
        <p:nvSpPr>
          <p:cNvPr id="1000" name="TextBox 999"/>
          <p:cNvSpPr txBox="1"/>
          <p:nvPr/>
        </p:nvSpPr>
        <p:spPr>
          <a:xfrm>
            <a:off x="457199" y="1005840"/>
            <a:ext cx="4983481" cy="4038029"/>
          </a:xfrm>
          <a:prstGeom prst="rect">
            <a:avLst/>
          </a:prstGeom>
          <a:noFill/>
        </p:spPr>
        <p:txBody>
          <a:bodyPr wrap="square" lIns="27432" tIns="18288" rIns="27432" bIns="18288" anchor="t">
            <a:spAutoFit/>
          </a:bodyPr>
          <a:lstStyle/>
          <a:p>
            <a:pPr algn="l">
              <a:spcBef>
                <a:spcPts val="300"/>
              </a:spcBef>
            </a:pPr>
            <a:r>
              <a:rPr sz="1600" b="0" i="0" dirty="0">
                <a:latin typeface="Times New Roman"/>
              </a:rPr>
              <a:t>Assume a leader has been elected and all followers are up:</a:t>
            </a:r>
          </a:p>
          <a:p>
            <a:pPr algn="l">
              <a:spcBef>
                <a:spcPts val="300"/>
              </a:spcBef>
            </a:pPr>
            <a:r>
              <a:rPr sz="1600" b="0" i="0" dirty="0" err="1">
                <a:latin typeface="Times New Roman"/>
              </a:rPr>
              <a:t>i</a:t>
            </a:r>
            <a:r>
              <a:rPr sz="1600" b="0" i="0" dirty="0">
                <a:latin typeface="Times New Roman"/>
              </a:rPr>
              <a:t>.   Client sends command to leader</a:t>
            </a:r>
          </a:p>
          <a:p>
            <a:pPr algn="l">
              <a:spcBef>
                <a:spcPts val="300"/>
              </a:spcBef>
            </a:pPr>
            <a:r>
              <a:rPr sz="1600" b="0" i="0" dirty="0">
                <a:latin typeface="Times New Roman"/>
              </a:rPr>
              <a:t>ii.  Leader appends command to its log at index </a:t>
            </a:r>
            <a:r>
              <a:rPr sz="1600" b="0" i="1" dirty="0" err="1">
                <a:latin typeface="Times New Roman"/>
              </a:rPr>
              <a:t>i</a:t>
            </a:r>
            <a:r>
              <a:rPr sz="1600" b="0" i="0" dirty="0">
                <a:latin typeface="Times New Roman"/>
              </a:rPr>
              <a:t>, in its current term </a:t>
            </a:r>
            <a:r>
              <a:rPr sz="1600" b="0" i="1" dirty="0">
                <a:latin typeface="Times New Roman"/>
              </a:rPr>
              <a:t>t</a:t>
            </a:r>
          </a:p>
          <a:p>
            <a:pPr>
              <a:spcBef>
                <a:spcPts val="300"/>
              </a:spcBef>
            </a:pPr>
            <a:r>
              <a:rPr sz="1600" b="0" i="0" dirty="0">
                <a:latin typeface="Times New Roman"/>
              </a:rPr>
              <a:t>iii. Leader sends </a:t>
            </a:r>
            <a:r>
              <a:rPr lang="en-US" sz="1600" b="0" i="0" dirty="0">
                <a:latin typeface="Times New Roman"/>
              </a:rPr>
              <a:t>command to </a:t>
            </a:r>
            <a:r>
              <a:rPr sz="1600" b="0" i="0" dirty="0">
                <a:latin typeface="Times New Roman"/>
              </a:rPr>
              <a:t>followers</a:t>
            </a:r>
            <a:r>
              <a:rPr lang="en-US" sz="1600" b="0" i="0" dirty="0">
                <a:latin typeface="Times New Roman"/>
              </a:rPr>
              <a:t> (</a:t>
            </a:r>
            <a:r>
              <a:rPr lang="en-US" sz="1600" dirty="0">
                <a:latin typeface="Times New Roman"/>
              </a:rPr>
              <a:t>using </a:t>
            </a:r>
            <a:r>
              <a:rPr lang="en-US" sz="1600" dirty="0" err="1">
                <a:latin typeface="Times New Roman"/>
              </a:rPr>
              <a:t>AppendEntries</a:t>
            </a:r>
            <a:r>
              <a:rPr lang="en-US" sz="1600" dirty="0">
                <a:latin typeface="Times New Roman"/>
              </a:rPr>
              <a:t> RPCs)</a:t>
            </a:r>
            <a:endParaRPr lang="en-US" sz="1600" b="0" i="0" dirty="0">
              <a:latin typeface="Times New Roman"/>
            </a:endParaRPr>
          </a:p>
          <a:p>
            <a:pPr algn="l">
              <a:spcBef>
                <a:spcPts val="300"/>
              </a:spcBef>
            </a:pPr>
            <a:r>
              <a:rPr sz="1600" b="0" i="0" dirty="0">
                <a:latin typeface="Times New Roman"/>
              </a:rPr>
              <a:t>iv.  Follower appends command at index </a:t>
            </a:r>
            <a:r>
              <a:rPr sz="1600" b="0" i="1" dirty="0" err="1">
                <a:latin typeface="Times New Roman"/>
              </a:rPr>
              <a:t>i</a:t>
            </a:r>
            <a:r>
              <a:rPr sz="1600" b="0" i="0" dirty="0">
                <a:latin typeface="Times New Roman"/>
              </a:rPr>
              <a:t> if the prefix of its log matches the leader’s (</a:t>
            </a:r>
            <a:r>
              <a:rPr lang="en-US" sz="1600" b="0" i="0" dirty="0">
                <a:latin typeface="Times New Roman"/>
              </a:rPr>
              <a:t>how check? What </a:t>
            </a:r>
            <a:r>
              <a:rPr sz="1600" b="0" i="0" dirty="0">
                <a:latin typeface="Times New Roman"/>
              </a:rPr>
              <a:t>if not</a:t>
            </a:r>
            <a:r>
              <a:rPr lang="en-US" sz="1600" b="0" i="0" dirty="0">
                <a:latin typeface="Times New Roman"/>
              </a:rPr>
              <a:t> matching</a:t>
            </a:r>
            <a:r>
              <a:rPr sz="1600" b="0" i="0" dirty="0">
                <a:latin typeface="Times New Roman"/>
              </a:rPr>
              <a:t>?</a:t>
            </a:r>
            <a:r>
              <a:rPr lang="en-US" sz="1600" b="0" i="0" dirty="0">
                <a:latin typeface="Times New Roman"/>
              </a:rPr>
              <a:t> </a:t>
            </a:r>
            <a:r>
              <a:rPr sz="1600" b="0" i="1" dirty="0">
                <a:latin typeface="Times New Roman"/>
              </a:rPr>
              <a:t>catching up followers</a:t>
            </a:r>
            <a:r>
              <a:rPr lang="en-US" sz="1600" b="0" i="1" dirty="0">
                <a:latin typeface="Times New Roman"/>
              </a:rPr>
              <a:t>;</a:t>
            </a:r>
            <a:r>
              <a:rPr sz="1600" b="0" i="0" dirty="0">
                <a:latin typeface="Times New Roman"/>
              </a:rPr>
              <a:t> later)</a:t>
            </a:r>
          </a:p>
          <a:p>
            <a:pPr>
              <a:spcBef>
                <a:spcPts val="300"/>
              </a:spcBef>
            </a:pPr>
            <a:r>
              <a:rPr sz="1600" b="0" i="0" dirty="0">
                <a:latin typeface="Times New Roman"/>
              </a:rPr>
              <a:t>v.   Once leader receives acks from a majority</a:t>
            </a:r>
            <a:r>
              <a:rPr lang="en-US" sz="1600" b="0" i="0" dirty="0">
                <a:latin typeface="Times New Roman"/>
              </a:rPr>
              <a:t> (including itself)</a:t>
            </a:r>
            <a:r>
              <a:rPr sz="1600" b="0" i="0" dirty="0">
                <a:latin typeface="Times New Roman"/>
              </a:rPr>
              <a:t>, leader applies the command to its state machine</a:t>
            </a:r>
            <a:r>
              <a:rPr lang="en-US" sz="1600" b="0" i="0" dirty="0">
                <a:latin typeface="Times New Roman"/>
              </a:rPr>
              <a:t>. </a:t>
            </a:r>
          </a:p>
          <a:p>
            <a:pPr lvl="1">
              <a:spcBef>
                <a:spcPts val="300"/>
              </a:spcBef>
            </a:pPr>
            <a:r>
              <a:rPr lang="en-US" sz="1600" dirty="0">
                <a:latin typeface="Times New Roman"/>
              </a:rPr>
              <a:t>entry is </a:t>
            </a:r>
            <a:r>
              <a:rPr lang="en-US" sz="1600" b="1" dirty="0">
                <a:latin typeface="Times New Roman"/>
              </a:rPr>
              <a:t>committed</a:t>
            </a:r>
            <a:r>
              <a:rPr lang="en-US" sz="1600" dirty="0">
                <a:latin typeface="Times New Roman"/>
              </a:rPr>
              <a:t> now; </a:t>
            </a:r>
          </a:p>
          <a:p>
            <a:pPr lvl="1">
              <a:spcBef>
                <a:spcPts val="300"/>
              </a:spcBef>
            </a:pPr>
            <a:r>
              <a:rPr lang="en-US" sz="1600" dirty="0">
                <a:latin typeface="Times New Roman"/>
              </a:rPr>
              <a:t>leader </a:t>
            </a:r>
            <a:r>
              <a:rPr sz="1600" b="0" i="0" dirty="0">
                <a:latin typeface="Times New Roman"/>
              </a:rPr>
              <a:t>returns the result to client</a:t>
            </a:r>
          </a:p>
          <a:p>
            <a:pPr algn="l">
              <a:spcBef>
                <a:spcPts val="300"/>
              </a:spcBef>
            </a:pPr>
            <a:r>
              <a:rPr sz="1600" b="0" i="0" dirty="0">
                <a:latin typeface="Times New Roman"/>
              </a:rPr>
              <a:t>vi.  Leader notifies followers of committed entries in subsequent </a:t>
            </a:r>
            <a:r>
              <a:rPr lang="en-US" sz="1600" b="0" i="0" dirty="0">
                <a:latin typeface="Times New Roman"/>
              </a:rPr>
              <a:t>RPCs</a:t>
            </a:r>
            <a:endParaRPr sz="1600" b="0" i="0" dirty="0">
              <a:latin typeface="Times New Roman"/>
            </a:endParaRPr>
          </a:p>
        </p:txBody>
      </p:sp>
      <p:sp>
        <p:nvSpPr>
          <p:cNvPr id="1001" name="Rounded Rectangle 1000"/>
          <p:cNvSpPr/>
          <p:nvPr/>
        </p:nvSpPr>
        <p:spPr>
          <a:xfrm>
            <a:off x="5577840" y="1097280"/>
            <a:ext cx="685800" cy="347472"/>
          </a:xfrm>
          <a:prstGeom prst="roundRect">
            <a:avLst/>
          </a:prstGeom>
          <a:solidFill>
            <a:srgbClr val="F2F2F2"/>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900" b="0" i="0">
                <a:solidFill>
                  <a:srgbClr val="000000"/>
                </a:solidFill>
                <a:latin typeface="Times New Roman"/>
              </a:rPr>
              <a:t>client</a:t>
            </a:r>
          </a:p>
        </p:txBody>
      </p:sp>
      <p:sp>
        <p:nvSpPr>
          <p:cNvPr id="1002" name="Rectangle 1001"/>
          <p:cNvSpPr/>
          <p:nvPr/>
        </p:nvSpPr>
        <p:spPr>
          <a:xfrm>
            <a:off x="6949440" y="1051560"/>
            <a:ext cx="1737360" cy="457200"/>
          </a:xfrm>
          <a:prstGeom prst="rect">
            <a:avLst/>
          </a:prstGeom>
          <a:solidFill>
            <a:srgbClr val="DEEBF7"/>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Leader (term 1)</a:t>
            </a:r>
          </a:p>
        </p:txBody>
      </p:sp>
      <p:sp>
        <p:nvSpPr>
          <p:cNvPr id="1003" name="Rectangle 1002"/>
          <p:cNvSpPr/>
          <p:nvPr/>
        </p:nvSpPr>
        <p:spPr>
          <a:xfrm>
            <a:off x="6949440" y="160020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800">
                <a:solidFill>
                  <a:srgbClr val="000000"/>
                </a:solidFill>
                <a:latin typeface="Times New Roman"/>
              </a:rPr>
              <a:t>1</a:t>
            </a:r>
          </a:p>
          <a:p>
            <a:pPr algn="ctr"/>
            <a:r>
              <a:rPr sz="1000">
                <a:solidFill>
                  <a:srgbClr val="000000"/>
                </a:solidFill>
                <a:latin typeface="Times New Roman"/>
              </a:rPr>
              <a:t>a</a:t>
            </a:r>
          </a:p>
        </p:txBody>
      </p:sp>
      <p:sp>
        <p:nvSpPr>
          <p:cNvPr id="1004" name="Rectangle 1003"/>
          <p:cNvSpPr/>
          <p:nvPr/>
        </p:nvSpPr>
        <p:spPr>
          <a:xfrm>
            <a:off x="7333488" y="160020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800">
                <a:solidFill>
                  <a:srgbClr val="000000"/>
                </a:solidFill>
                <a:latin typeface="Times New Roman"/>
              </a:rPr>
              <a:t>1</a:t>
            </a:r>
          </a:p>
          <a:p>
            <a:pPr algn="ctr"/>
            <a:r>
              <a:rPr sz="1000">
                <a:solidFill>
                  <a:srgbClr val="000000"/>
                </a:solidFill>
                <a:latin typeface="Times New Roman"/>
              </a:rPr>
              <a:t>b</a:t>
            </a:r>
          </a:p>
        </p:txBody>
      </p:sp>
      <p:sp>
        <p:nvSpPr>
          <p:cNvPr id="1005" name="Rectangle 1004"/>
          <p:cNvSpPr/>
          <p:nvPr/>
        </p:nvSpPr>
        <p:spPr>
          <a:xfrm>
            <a:off x="7717536" y="160020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800">
                <a:solidFill>
                  <a:srgbClr val="000000"/>
                </a:solidFill>
                <a:latin typeface="Times New Roman"/>
              </a:rPr>
              <a:t>1</a:t>
            </a:r>
          </a:p>
          <a:p>
            <a:pPr algn="ctr"/>
            <a:r>
              <a:rPr sz="1000">
                <a:solidFill>
                  <a:srgbClr val="000000"/>
                </a:solidFill>
                <a:latin typeface="Times New Roman"/>
              </a:rPr>
              <a:t>c</a:t>
            </a:r>
          </a:p>
        </p:txBody>
      </p:sp>
      <p:sp>
        <p:nvSpPr>
          <p:cNvPr id="1006" name="Rectangle 1005"/>
          <p:cNvSpPr/>
          <p:nvPr/>
        </p:nvSpPr>
        <p:spPr>
          <a:xfrm>
            <a:off x="5577840" y="2514600"/>
            <a:ext cx="1188720" cy="411480"/>
          </a:xfrm>
          <a:prstGeom prst="rect">
            <a:avLst/>
          </a:prstGeom>
          <a:solidFill>
            <a:schemeClr val="bg2"/>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Follower</a:t>
            </a:r>
          </a:p>
        </p:txBody>
      </p:sp>
      <p:sp>
        <p:nvSpPr>
          <p:cNvPr id="1007" name="Rectangle 1006"/>
          <p:cNvSpPr/>
          <p:nvPr/>
        </p:nvSpPr>
        <p:spPr>
          <a:xfrm>
            <a:off x="5577840" y="301752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800">
                <a:solidFill>
                  <a:srgbClr val="000000"/>
                </a:solidFill>
                <a:latin typeface="Times New Roman"/>
              </a:rPr>
              <a:t>1</a:t>
            </a:r>
          </a:p>
          <a:p>
            <a:pPr algn="ctr"/>
            <a:r>
              <a:rPr sz="1000">
                <a:solidFill>
                  <a:srgbClr val="000000"/>
                </a:solidFill>
                <a:latin typeface="Times New Roman"/>
              </a:rPr>
              <a:t>a</a:t>
            </a:r>
          </a:p>
        </p:txBody>
      </p:sp>
      <p:sp>
        <p:nvSpPr>
          <p:cNvPr id="1008" name="Rectangle 1007"/>
          <p:cNvSpPr/>
          <p:nvPr/>
        </p:nvSpPr>
        <p:spPr>
          <a:xfrm>
            <a:off x="5961888" y="301752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800">
                <a:solidFill>
                  <a:srgbClr val="000000"/>
                </a:solidFill>
                <a:latin typeface="Times New Roman"/>
              </a:rPr>
              <a:t>1</a:t>
            </a:r>
          </a:p>
          <a:p>
            <a:pPr algn="ctr"/>
            <a:r>
              <a:rPr sz="1000">
                <a:solidFill>
                  <a:srgbClr val="000000"/>
                </a:solidFill>
                <a:latin typeface="Times New Roman"/>
              </a:rPr>
              <a:t>b</a:t>
            </a:r>
          </a:p>
        </p:txBody>
      </p:sp>
      <p:sp>
        <p:nvSpPr>
          <p:cNvPr id="1009" name="Rectangle 1008"/>
          <p:cNvSpPr/>
          <p:nvPr/>
        </p:nvSpPr>
        <p:spPr>
          <a:xfrm>
            <a:off x="6345936" y="301752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800">
                <a:solidFill>
                  <a:srgbClr val="000000"/>
                </a:solidFill>
                <a:latin typeface="Times New Roman"/>
              </a:rPr>
              <a:t>1</a:t>
            </a:r>
          </a:p>
          <a:p>
            <a:pPr algn="ctr"/>
            <a:r>
              <a:rPr sz="1000">
                <a:solidFill>
                  <a:srgbClr val="000000"/>
                </a:solidFill>
                <a:latin typeface="Times New Roman"/>
              </a:rPr>
              <a:t>c</a:t>
            </a:r>
          </a:p>
        </p:txBody>
      </p:sp>
      <p:sp>
        <p:nvSpPr>
          <p:cNvPr id="1010" name="Rectangle 1009"/>
          <p:cNvSpPr/>
          <p:nvPr/>
        </p:nvSpPr>
        <p:spPr>
          <a:xfrm>
            <a:off x="7498079" y="2514600"/>
            <a:ext cx="1188720" cy="411480"/>
          </a:xfrm>
          <a:prstGeom prst="rect">
            <a:avLst/>
          </a:prstGeom>
          <a:solidFill>
            <a:schemeClr val="bg2"/>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Follower</a:t>
            </a:r>
          </a:p>
        </p:txBody>
      </p:sp>
      <p:sp>
        <p:nvSpPr>
          <p:cNvPr id="1011" name="Rectangle 1010"/>
          <p:cNvSpPr/>
          <p:nvPr/>
        </p:nvSpPr>
        <p:spPr>
          <a:xfrm>
            <a:off x="7498079" y="301752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800">
                <a:solidFill>
                  <a:srgbClr val="000000"/>
                </a:solidFill>
                <a:latin typeface="Times New Roman"/>
              </a:rPr>
              <a:t>1</a:t>
            </a:r>
          </a:p>
          <a:p>
            <a:pPr algn="ctr"/>
            <a:r>
              <a:rPr sz="1000">
                <a:solidFill>
                  <a:srgbClr val="000000"/>
                </a:solidFill>
                <a:latin typeface="Times New Roman"/>
              </a:rPr>
              <a:t>a</a:t>
            </a:r>
          </a:p>
        </p:txBody>
      </p:sp>
      <p:sp>
        <p:nvSpPr>
          <p:cNvPr id="1012" name="Rectangle 1011"/>
          <p:cNvSpPr/>
          <p:nvPr/>
        </p:nvSpPr>
        <p:spPr>
          <a:xfrm>
            <a:off x="7882127" y="301752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800">
                <a:solidFill>
                  <a:srgbClr val="000000"/>
                </a:solidFill>
                <a:latin typeface="Times New Roman"/>
              </a:rPr>
              <a:t>1</a:t>
            </a:r>
          </a:p>
          <a:p>
            <a:pPr algn="ctr"/>
            <a:r>
              <a:rPr sz="1000">
                <a:solidFill>
                  <a:srgbClr val="000000"/>
                </a:solidFill>
                <a:latin typeface="Times New Roman"/>
              </a:rPr>
              <a:t>b</a:t>
            </a:r>
          </a:p>
        </p:txBody>
      </p:sp>
      <p:sp>
        <p:nvSpPr>
          <p:cNvPr id="1013" name="Rectangle 1012"/>
          <p:cNvSpPr/>
          <p:nvPr/>
        </p:nvSpPr>
        <p:spPr>
          <a:xfrm>
            <a:off x="8266175" y="301752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800">
                <a:solidFill>
                  <a:srgbClr val="000000"/>
                </a:solidFill>
                <a:latin typeface="Times New Roman"/>
              </a:rPr>
              <a:t>1</a:t>
            </a:r>
          </a:p>
          <a:p>
            <a:pPr algn="ctr"/>
            <a:r>
              <a:rPr sz="1000">
                <a:solidFill>
                  <a:srgbClr val="000000"/>
                </a:solidFill>
                <a:latin typeface="Times New Roman"/>
              </a:rPr>
              <a:t>c</a:t>
            </a:r>
          </a:p>
        </p:txBody>
      </p:sp>
      <p:cxnSp>
        <p:nvCxnSpPr>
          <p:cNvPr id="1014" name="Connector 1013"/>
          <p:cNvCxnSpPr/>
          <p:nvPr/>
        </p:nvCxnSpPr>
        <p:spPr>
          <a:xfrm>
            <a:off x="6263640" y="1234440"/>
            <a:ext cx="685800" cy="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15" name="TextBox 1014"/>
          <p:cNvSpPr txBox="1"/>
          <p:nvPr/>
        </p:nvSpPr>
        <p:spPr>
          <a:xfrm>
            <a:off x="6263640" y="914400"/>
            <a:ext cx="685800" cy="228600"/>
          </a:xfrm>
          <a:prstGeom prst="rect">
            <a:avLst/>
          </a:prstGeom>
          <a:noFill/>
        </p:spPr>
        <p:txBody>
          <a:bodyPr wrap="square" lIns="27432" tIns="18288" rIns="27432" bIns="18288" anchor="t">
            <a:spAutoFit/>
          </a:bodyPr>
          <a:lstStyle/>
          <a:p>
            <a:pPr algn="ctr"/>
            <a:r>
              <a:rPr sz="900" b="0" i="1" dirty="0">
                <a:latin typeface="Times New Roman"/>
              </a:rPr>
              <a:t>(</a:t>
            </a:r>
            <a:r>
              <a:rPr sz="900" b="0" i="1" dirty="0" err="1">
                <a:latin typeface="Times New Roman"/>
              </a:rPr>
              <a:t>i</a:t>
            </a:r>
            <a:r>
              <a:rPr sz="900" b="0" i="1" dirty="0">
                <a:latin typeface="Times New Roman"/>
              </a:rPr>
              <a:t>) “d”</a:t>
            </a:r>
          </a:p>
        </p:txBody>
      </p:sp>
      <p:sp>
        <p:nvSpPr>
          <p:cNvPr id="1016" name="Rectangle 1015"/>
          <p:cNvSpPr/>
          <p:nvPr/>
        </p:nvSpPr>
        <p:spPr>
          <a:xfrm>
            <a:off x="8101583" y="160020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800">
                <a:solidFill>
                  <a:srgbClr val="000000"/>
                </a:solidFill>
                <a:latin typeface="Times New Roman"/>
              </a:rPr>
              <a:t>1</a:t>
            </a:r>
          </a:p>
          <a:p>
            <a:pPr algn="ctr"/>
            <a:r>
              <a:rPr sz="1000">
                <a:solidFill>
                  <a:srgbClr val="000000"/>
                </a:solidFill>
                <a:latin typeface="Times New Roman"/>
              </a:rPr>
              <a:t>d</a:t>
            </a:r>
          </a:p>
        </p:txBody>
      </p:sp>
      <p:cxnSp>
        <p:nvCxnSpPr>
          <p:cNvPr id="1017" name="Connector 1016"/>
          <p:cNvCxnSpPr/>
          <p:nvPr/>
        </p:nvCxnSpPr>
        <p:spPr>
          <a:xfrm flipH="1">
            <a:off x="6309360" y="1965960"/>
            <a:ext cx="1188719" cy="54864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018" name="Connector 1017"/>
          <p:cNvCxnSpPr/>
          <p:nvPr/>
        </p:nvCxnSpPr>
        <p:spPr>
          <a:xfrm>
            <a:off x="8001000" y="1965960"/>
            <a:ext cx="137160" cy="54864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19" name="TextBox 1018"/>
          <p:cNvSpPr txBox="1"/>
          <p:nvPr/>
        </p:nvSpPr>
        <p:spPr>
          <a:xfrm>
            <a:off x="5577840" y="2011680"/>
            <a:ext cx="914400" cy="175433"/>
          </a:xfrm>
          <a:prstGeom prst="rect">
            <a:avLst/>
          </a:prstGeom>
          <a:noFill/>
        </p:spPr>
        <p:txBody>
          <a:bodyPr wrap="square" lIns="27432" tIns="18288" rIns="27432" bIns="18288" anchor="t">
            <a:spAutoFit/>
          </a:bodyPr>
          <a:lstStyle/>
          <a:p>
            <a:pPr algn="l"/>
            <a:r>
              <a:rPr sz="900" b="0" i="1" dirty="0">
                <a:latin typeface="Times New Roman"/>
              </a:rPr>
              <a:t>(iii) </a:t>
            </a:r>
            <a:r>
              <a:rPr lang="en-US" sz="900" b="0" i="1" dirty="0">
                <a:latin typeface="Times New Roman"/>
              </a:rPr>
              <a:t>command </a:t>
            </a:r>
            <a:r>
              <a:rPr sz="900" b="0" i="1" dirty="0">
                <a:latin typeface="Times New Roman"/>
              </a:rPr>
              <a:t>⟨d⟩</a:t>
            </a:r>
            <a:r>
              <a:rPr lang="en-US" sz="900" b="0" i="1" dirty="0">
                <a:latin typeface="Times New Roman"/>
              </a:rPr>
              <a:t> </a:t>
            </a:r>
            <a:endParaRPr sz="900" b="0" i="1" dirty="0">
              <a:latin typeface="Times New Roman"/>
            </a:endParaRPr>
          </a:p>
        </p:txBody>
      </p:sp>
      <p:sp>
        <p:nvSpPr>
          <p:cNvPr id="1020" name="TextBox 1019"/>
          <p:cNvSpPr txBox="1"/>
          <p:nvPr/>
        </p:nvSpPr>
        <p:spPr>
          <a:xfrm>
            <a:off x="8183879" y="2011680"/>
            <a:ext cx="914400" cy="175433"/>
          </a:xfrm>
          <a:prstGeom prst="rect">
            <a:avLst/>
          </a:prstGeom>
          <a:noFill/>
        </p:spPr>
        <p:txBody>
          <a:bodyPr wrap="square" lIns="27432" tIns="18288" rIns="27432" bIns="18288" anchor="t">
            <a:spAutoFit/>
          </a:bodyPr>
          <a:lstStyle/>
          <a:p>
            <a:pPr algn="l"/>
            <a:r>
              <a:rPr sz="900" b="0" i="1" dirty="0">
                <a:latin typeface="Times New Roman"/>
              </a:rPr>
              <a:t>(iii) </a:t>
            </a:r>
            <a:r>
              <a:rPr lang="en-US" sz="900" b="0" i="1" dirty="0" err="1">
                <a:latin typeface="Times New Roman"/>
              </a:rPr>
              <a:t>comman</a:t>
            </a:r>
            <a:r>
              <a:rPr lang="en-US" sz="900" i="1" dirty="0" err="1">
                <a:latin typeface="Times New Roman"/>
              </a:rPr>
              <a:t>d</a:t>
            </a:r>
            <a:r>
              <a:rPr sz="900" b="0" i="1" dirty="0" err="1">
                <a:latin typeface="Times New Roman"/>
              </a:rPr>
              <a:t>⟨d</a:t>
            </a:r>
            <a:r>
              <a:rPr sz="900" b="0" i="1" dirty="0">
                <a:latin typeface="Times New Roman"/>
              </a:rPr>
              <a:t>⟩</a:t>
            </a:r>
          </a:p>
        </p:txBody>
      </p:sp>
      <p:sp>
        <p:nvSpPr>
          <p:cNvPr id="1021" name="Rectangle 1020"/>
          <p:cNvSpPr/>
          <p:nvPr/>
        </p:nvSpPr>
        <p:spPr>
          <a:xfrm>
            <a:off x="6729983" y="301752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800">
                <a:solidFill>
                  <a:srgbClr val="000000"/>
                </a:solidFill>
                <a:latin typeface="Times New Roman"/>
              </a:rPr>
              <a:t>1</a:t>
            </a:r>
          </a:p>
          <a:p>
            <a:pPr algn="ctr"/>
            <a:r>
              <a:rPr sz="1000">
                <a:solidFill>
                  <a:srgbClr val="000000"/>
                </a:solidFill>
                <a:latin typeface="Times New Roman"/>
              </a:rPr>
              <a:t>d</a:t>
            </a:r>
          </a:p>
        </p:txBody>
      </p:sp>
      <p:sp>
        <p:nvSpPr>
          <p:cNvPr id="1022" name="Rectangle 1021"/>
          <p:cNvSpPr/>
          <p:nvPr/>
        </p:nvSpPr>
        <p:spPr>
          <a:xfrm>
            <a:off x="8650224" y="301752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800">
                <a:solidFill>
                  <a:srgbClr val="000000"/>
                </a:solidFill>
                <a:latin typeface="Times New Roman"/>
              </a:rPr>
              <a:t>1</a:t>
            </a:r>
          </a:p>
          <a:p>
            <a:pPr algn="ctr"/>
            <a:r>
              <a:rPr sz="1000">
                <a:solidFill>
                  <a:srgbClr val="000000"/>
                </a:solidFill>
                <a:latin typeface="Times New Roman"/>
              </a:rPr>
              <a:t>d</a:t>
            </a:r>
          </a:p>
        </p:txBody>
      </p:sp>
      <p:sp>
        <p:nvSpPr>
          <p:cNvPr id="1023" name="TextBox 1022"/>
          <p:cNvSpPr txBox="1"/>
          <p:nvPr/>
        </p:nvSpPr>
        <p:spPr>
          <a:xfrm>
            <a:off x="5486400" y="3429000"/>
            <a:ext cx="1234439" cy="274320"/>
          </a:xfrm>
          <a:prstGeom prst="rect">
            <a:avLst/>
          </a:prstGeom>
          <a:noFill/>
        </p:spPr>
        <p:txBody>
          <a:bodyPr wrap="square" lIns="27432" tIns="18288" rIns="27432" bIns="18288" anchor="t">
            <a:spAutoFit/>
          </a:bodyPr>
          <a:lstStyle/>
          <a:p>
            <a:pPr algn="l"/>
            <a:r>
              <a:rPr sz="900" b="0" i="1" dirty="0">
                <a:solidFill>
                  <a:srgbClr val="595959"/>
                </a:solidFill>
                <a:latin typeface="Times New Roman"/>
              </a:rPr>
              <a:t>(iv) prefix matches → append ⟨d⟩, send ack</a:t>
            </a:r>
          </a:p>
        </p:txBody>
      </p:sp>
      <p:cxnSp>
        <p:nvCxnSpPr>
          <p:cNvPr id="1024" name="Connector 1023"/>
          <p:cNvCxnSpPr/>
          <p:nvPr/>
        </p:nvCxnSpPr>
        <p:spPr>
          <a:xfrm flipH="1">
            <a:off x="6263640" y="1371600"/>
            <a:ext cx="685800" cy="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25" name="TextBox 1024"/>
          <p:cNvSpPr txBox="1"/>
          <p:nvPr/>
        </p:nvSpPr>
        <p:spPr>
          <a:xfrm>
            <a:off x="6263640" y="1463040"/>
            <a:ext cx="685800" cy="175433"/>
          </a:xfrm>
          <a:prstGeom prst="rect">
            <a:avLst/>
          </a:prstGeom>
          <a:noFill/>
        </p:spPr>
        <p:txBody>
          <a:bodyPr wrap="square" lIns="27432" tIns="18288" rIns="27432" bIns="18288" anchor="t">
            <a:spAutoFit/>
          </a:bodyPr>
          <a:lstStyle/>
          <a:p>
            <a:pPr algn="ctr"/>
            <a:r>
              <a:rPr sz="900" b="0" i="1" dirty="0">
                <a:latin typeface="Times New Roman"/>
              </a:rPr>
              <a:t>(v) </a:t>
            </a:r>
            <a:r>
              <a:rPr lang="en-US" sz="900" b="0" i="1" dirty="0">
                <a:latin typeface="Times New Roman"/>
              </a:rPr>
              <a:t>result</a:t>
            </a:r>
            <a:endParaRPr sz="900" b="0" i="1" dirty="0">
              <a:latin typeface="Times New Roman"/>
            </a:endParaRPr>
          </a:p>
        </p:txBody>
      </p:sp>
      <p:cxnSp>
        <p:nvCxnSpPr>
          <p:cNvPr id="5" name="Connector 1016">
            <a:extLst>
              <a:ext uri="{FF2B5EF4-FFF2-40B4-BE49-F238E27FC236}">
                <a16:creationId xmlns:a16="http://schemas.microsoft.com/office/drawing/2014/main" id="{1AB54760-AF24-0353-6EE9-115E6C37BF69}"/>
              </a:ext>
            </a:extLst>
          </p:cNvPr>
          <p:cNvCxnSpPr>
            <a:cxnSpLocks/>
          </p:cNvCxnSpPr>
          <p:nvPr/>
        </p:nvCxnSpPr>
        <p:spPr>
          <a:xfrm flipV="1">
            <a:off x="6716268" y="2036000"/>
            <a:ext cx="918972" cy="47860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9" name="Connector 1016">
            <a:extLst>
              <a:ext uri="{FF2B5EF4-FFF2-40B4-BE49-F238E27FC236}">
                <a16:creationId xmlns:a16="http://schemas.microsoft.com/office/drawing/2014/main" id="{B186E340-170A-8903-96A3-009B92526EFB}"/>
              </a:ext>
            </a:extLst>
          </p:cNvPr>
          <p:cNvCxnSpPr>
            <a:cxnSpLocks/>
          </p:cNvCxnSpPr>
          <p:nvPr/>
        </p:nvCxnSpPr>
        <p:spPr>
          <a:xfrm flipH="1" flipV="1">
            <a:off x="7818120" y="2020824"/>
            <a:ext cx="105156" cy="501813"/>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B020F743-9327-B37D-2749-D58D1FDEA869}"/>
              </a:ext>
            </a:extLst>
          </p:cNvPr>
          <p:cNvSpPr txBox="1"/>
          <p:nvPr/>
        </p:nvSpPr>
        <p:spPr>
          <a:xfrm>
            <a:off x="6990588" y="2277437"/>
            <a:ext cx="4572000" cy="230832"/>
          </a:xfrm>
          <a:prstGeom prst="rect">
            <a:avLst/>
          </a:prstGeom>
          <a:noFill/>
        </p:spPr>
        <p:txBody>
          <a:bodyPr wrap="square">
            <a:spAutoFit/>
          </a:bodyPr>
          <a:lstStyle/>
          <a:p>
            <a:r>
              <a:rPr lang="en-US" sz="900" i="1" dirty="0">
                <a:solidFill>
                  <a:srgbClr val="595959"/>
                </a:solidFill>
                <a:latin typeface="Times New Roman"/>
              </a:rPr>
              <a:t>(iv) ack</a:t>
            </a:r>
            <a:endParaRPr lang="en-US" dirty="0"/>
          </a:p>
        </p:txBody>
      </p:sp>
      <p:sp>
        <p:nvSpPr>
          <p:cNvPr id="14" name="TextBox 13">
            <a:extLst>
              <a:ext uri="{FF2B5EF4-FFF2-40B4-BE49-F238E27FC236}">
                <a16:creationId xmlns:a16="http://schemas.microsoft.com/office/drawing/2014/main" id="{7D5A1680-C3A3-1858-7D60-384314C69B4C}"/>
              </a:ext>
            </a:extLst>
          </p:cNvPr>
          <p:cNvSpPr txBox="1"/>
          <p:nvPr/>
        </p:nvSpPr>
        <p:spPr>
          <a:xfrm>
            <a:off x="7391400" y="2154362"/>
            <a:ext cx="4572000" cy="600164"/>
          </a:xfrm>
          <a:prstGeom prst="rect">
            <a:avLst/>
          </a:prstGeom>
          <a:noFill/>
        </p:spPr>
        <p:txBody>
          <a:bodyPr wrap="square">
            <a:spAutoFit/>
          </a:bodyPr>
          <a:lstStyle/>
          <a:p>
            <a:r>
              <a:rPr lang="en-US" sz="900" i="1" dirty="0">
                <a:solidFill>
                  <a:srgbClr val="595959"/>
                </a:solidFill>
                <a:latin typeface="Times New Roman"/>
              </a:rPr>
              <a:t>(iv) ack</a:t>
            </a:r>
            <a:endParaRPr lang="en-US" sz="900" dirty="0"/>
          </a:p>
          <a:p>
            <a:endParaRPr 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0">
                                            <p:txEl>
                                              <p:pRg st="1" end="1"/>
                                            </p:txEl>
                                          </p:spTgt>
                                        </p:tgtEl>
                                        <p:attrNameLst>
                                          <p:attrName>style.visibility</p:attrName>
                                        </p:attrNameLst>
                                      </p:cBhvr>
                                      <p:to>
                                        <p:strVal val="visible"/>
                                      </p:to>
                                    </p:set>
                                    <p:animEffect transition="in" filter="fade">
                                      <p:cBhvr>
                                        <p:cTn id="7" dur="300"/>
                                        <p:tgtEl>
                                          <p:spTgt spid="1000">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14"/>
                                        </p:tgtEl>
                                        <p:attrNameLst>
                                          <p:attrName>style.visibility</p:attrName>
                                        </p:attrNameLst>
                                      </p:cBhvr>
                                      <p:to>
                                        <p:strVal val="visible"/>
                                      </p:to>
                                    </p:set>
                                    <p:animEffect transition="in" filter="fade">
                                      <p:cBhvr>
                                        <p:cTn id="10" dur="300"/>
                                        <p:tgtEl>
                                          <p:spTgt spid="1014"/>
                                        </p:tgtEl>
                                      </p:cBhvr>
                                    </p:animEffect>
                                  </p:childTnLst>
                                </p:cTn>
                              </p:par>
                              <p:par>
                                <p:cTn id="11" presetID="10" presetClass="entr" presetSubtype="0" fill="hold" nodeType="withEffect">
                                  <p:stCondLst>
                                    <p:cond delay="0"/>
                                  </p:stCondLst>
                                  <p:childTnLst>
                                    <p:set>
                                      <p:cBhvr>
                                        <p:cTn id="12" dur="1" fill="hold">
                                          <p:stCondLst>
                                            <p:cond delay="0"/>
                                          </p:stCondLst>
                                        </p:cTn>
                                        <p:tgtEl>
                                          <p:spTgt spid="1015"/>
                                        </p:tgtEl>
                                        <p:attrNameLst>
                                          <p:attrName>style.visibility</p:attrName>
                                        </p:attrNameLst>
                                      </p:cBhvr>
                                      <p:to>
                                        <p:strVal val="visible"/>
                                      </p:to>
                                    </p:set>
                                    <p:animEffect transition="in" filter="fade">
                                      <p:cBhvr>
                                        <p:cTn id="13" dur="300"/>
                                        <p:tgtEl>
                                          <p:spTgt spid="10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00">
                                            <p:txEl>
                                              <p:pRg st="2" end="2"/>
                                            </p:txEl>
                                          </p:spTgt>
                                        </p:tgtEl>
                                        <p:attrNameLst>
                                          <p:attrName>style.visibility</p:attrName>
                                        </p:attrNameLst>
                                      </p:cBhvr>
                                      <p:to>
                                        <p:strVal val="visible"/>
                                      </p:to>
                                    </p:set>
                                    <p:animEffect transition="in" filter="fade">
                                      <p:cBhvr>
                                        <p:cTn id="18" dur="300"/>
                                        <p:tgtEl>
                                          <p:spTgt spid="1000">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016"/>
                                        </p:tgtEl>
                                        <p:attrNameLst>
                                          <p:attrName>style.visibility</p:attrName>
                                        </p:attrNameLst>
                                      </p:cBhvr>
                                      <p:to>
                                        <p:strVal val="visible"/>
                                      </p:to>
                                    </p:set>
                                    <p:animEffect transition="in" filter="fade">
                                      <p:cBhvr>
                                        <p:cTn id="21" dur="300"/>
                                        <p:tgtEl>
                                          <p:spTgt spid="101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00">
                                            <p:txEl>
                                              <p:pRg st="3" end="3"/>
                                            </p:txEl>
                                          </p:spTgt>
                                        </p:tgtEl>
                                        <p:attrNameLst>
                                          <p:attrName>style.visibility</p:attrName>
                                        </p:attrNameLst>
                                      </p:cBhvr>
                                      <p:to>
                                        <p:strVal val="visible"/>
                                      </p:to>
                                    </p:set>
                                    <p:animEffect transition="in" filter="fade">
                                      <p:cBhvr>
                                        <p:cTn id="26" dur="300"/>
                                        <p:tgtEl>
                                          <p:spTgt spid="1000">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017"/>
                                        </p:tgtEl>
                                        <p:attrNameLst>
                                          <p:attrName>style.visibility</p:attrName>
                                        </p:attrNameLst>
                                      </p:cBhvr>
                                      <p:to>
                                        <p:strVal val="visible"/>
                                      </p:to>
                                    </p:set>
                                    <p:animEffect transition="in" filter="fade">
                                      <p:cBhvr>
                                        <p:cTn id="29" dur="300"/>
                                        <p:tgtEl>
                                          <p:spTgt spid="1017"/>
                                        </p:tgtEl>
                                      </p:cBhvr>
                                    </p:animEffect>
                                  </p:childTnLst>
                                </p:cTn>
                              </p:par>
                              <p:par>
                                <p:cTn id="30" presetID="10" presetClass="entr" presetSubtype="0" fill="hold" nodeType="withEffect">
                                  <p:stCondLst>
                                    <p:cond delay="0"/>
                                  </p:stCondLst>
                                  <p:childTnLst>
                                    <p:set>
                                      <p:cBhvr>
                                        <p:cTn id="31" dur="1" fill="hold">
                                          <p:stCondLst>
                                            <p:cond delay="0"/>
                                          </p:stCondLst>
                                        </p:cTn>
                                        <p:tgtEl>
                                          <p:spTgt spid="1018"/>
                                        </p:tgtEl>
                                        <p:attrNameLst>
                                          <p:attrName>style.visibility</p:attrName>
                                        </p:attrNameLst>
                                      </p:cBhvr>
                                      <p:to>
                                        <p:strVal val="visible"/>
                                      </p:to>
                                    </p:set>
                                    <p:animEffect transition="in" filter="fade">
                                      <p:cBhvr>
                                        <p:cTn id="32" dur="300"/>
                                        <p:tgtEl>
                                          <p:spTgt spid="1018"/>
                                        </p:tgtEl>
                                      </p:cBhvr>
                                    </p:animEffect>
                                  </p:childTnLst>
                                </p:cTn>
                              </p:par>
                              <p:par>
                                <p:cTn id="33" presetID="10" presetClass="entr" presetSubtype="0" fill="hold" nodeType="withEffect">
                                  <p:stCondLst>
                                    <p:cond delay="0"/>
                                  </p:stCondLst>
                                  <p:childTnLst>
                                    <p:set>
                                      <p:cBhvr>
                                        <p:cTn id="34" dur="1" fill="hold">
                                          <p:stCondLst>
                                            <p:cond delay="0"/>
                                          </p:stCondLst>
                                        </p:cTn>
                                        <p:tgtEl>
                                          <p:spTgt spid="1019"/>
                                        </p:tgtEl>
                                        <p:attrNameLst>
                                          <p:attrName>style.visibility</p:attrName>
                                        </p:attrNameLst>
                                      </p:cBhvr>
                                      <p:to>
                                        <p:strVal val="visible"/>
                                      </p:to>
                                    </p:set>
                                    <p:animEffect transition="in" filter="fade">
                                      <p:cBhvr>
                                        <p:cTn id="35" dur="300"/>
                                        <p:tgtEl>
                                          <p:spTgt spid="1019"/>
                                        </p:tgtEl>
                                      </p:cBhvr>
                                    </p:animEffect>
                                  </p:childTnLst>
                                </p:cTn>
                              </p:par>
                              <p:par>
                                <p:cTn id="36" presetID="10" presetClass="entr" presetSubtype="0" fill="hold" nodeType="withEffect">
                                  <p:stCondLst>
                                    <p:cond delay="0"/>
                                  </p:stCondLst>
                                  <p:childTnLst>
                                    <p:set>
                                      <p:cBhvr>
                                        <p:cTn id="37" dur="1" fill="hold">
                                          <p:stCondLst>
                                            <p:cond delay="0"/>
                                          </p:stCondLst>
                                        </p:cTn>
                                        <p:tgtEl>
                                          <p:spTgt spid="1020"/>
                                        </p:tgtEl>
                                        <p:attrNameLst>
                                          <p:attrName>style.visibility</p:attrName>
                                        </p:attrNameLst>
                                      </p:cBhvr>
                                      <p:to>
                                        <p:strVal val="visible"/>
                                      </p:to>
                                    </p:set>
                                    <p:animEffect transition="in" filter="fade">
                                      <p:cBhvr>
                                        <p:cTn id="38" dur="300"/>
                                        <p:tgtEl>
                                          <p:spTgt spid="102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00">
                                            <p:txEl>
                                              <p:pRg st="4" end="4"/>
                                            </p:txEl>
                                          </p:spTgt>
                                        </p:tgtEl>
                                        <p:attrNameLst>
                                          <p:attrName>style.visibility</p:attrName>
                                        </p:attrNameLst>
                                      </p:cBhvr>
                                      <p:to>
                                        <p:strVal val="visible"/>
                                      </p:to>
                                    </p:set>
                                    <p:animEffect transition="in" filter="fade">
                                      <p:cBhvr>
                                        <p:cTn id="43" dur="300"/>
                                        <p:tgtEl>
                                          <p:spTgt spid="1000">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021"/>
                                        </p:tgtEl>
                                        <p:attrNameLst>
                                          <p:attrName>style.visibility</p:attrName>
                                        </p:attrNameLst>
                                      </p:cBhvr>
                                      <p:to>
                                        <p:strVal val="visible"/>
                                      </p:to>
                                    </p:set>
                                    <p:animEffect transition="in" filter="fade">
                                      <p:cBhvr>
                                        <p:cTn id="48" dur="300"/>
                                        <p:tgtEl>
                                          <p:spTgt spid="1021"/>
                                        </p:tgtEl>
                                      </p:cBhvr>
                                    </p:animEffect>
                                  </p:childTnLst>
                                </p:cTn>
                              </p:par>
                              <p:par>
                                <p:cTn id="49" presetID="10" presetClass="entr" presetSubtype="0" fill="hold" nodeType="withEffect">
                                  <p:stCondLst>
                                    <p:cond delay="0"/>
                                  </p:stCondLst>
                                  <p:childTnLst>
                                    <p:set>
                                      <p:cBhvr>
                                        <p:cTn id="50" dur="1" fill="hold">
                                          <p:stCondLst>
                                            <p:cond delay="0"/>
                                          </p:stCondLst>
                                        </p:cTn>
                                        <p:tgtEl>
                                          <p:spTgt spid="1022"/>
                                        </p:tgtEl>
                                        <p:attrNameLst>
                                          <p:attrName>style.visibility</p:attrName>
                                        </p:attrNameLst>
                                      </p:cBhvr>
                                      <p:to>
                                        <p:strVal val="visible"/>
                                      </p:to>
                                    </p:set>
                                    <p:animEffect transition="in" filter="fade">
                                      <p:cBhvr>
                                        <p:cTn id="51" dur="300"/>
                                        <p:tgtEl>
                                          <p:spTgt spid="1022"/>
                                        </p:tgtEl>
                                      </p:cBhvr>
                                    </p:animEffect>
                                  </p:childTnLst>
                                </p:cTn>
                              </p:par>
                              <p:par>
                                <p:cTn id="52" presetID="10" presetClass="entr" presetSubtype="0" fill="hold" nodeType="withEffect">
                                  <p:stCondLst>
                                    <p:cond delay="0"/>
                                  </p:stCondLst>
                                  <p:childTnLst>
                                    <p:set>
                                      <p:cBhvr>
                                        <p:cTn id="53" dur="1" fill="hold">
                                          <p:stCondLst>
                                            <p:cond delay="0"/>
                                          </p:stCondLst>
                                        </p:cTn>
                                        <p:tgtEl>
                                          <p:spTgt spid="1023"/>
                                        </p:tgtEl>
                                        <p:attrNameLst>
                                          <p:attrName>style.visibility</p:attrName>
                                        </p:attrNameLst>
                                      </p:cBhvr>
                                      <p:to>
                                        <p:strVal val="visible"/>
                                      </p:to>
                                    </p:set>
                                    <p:animEffect transition="in" filter="fade">
                                      <p:cBhvr>
                                        <p:cTn id="54" dur="300"/>
                                        <p:tgtEl>
                                          <p:spTgt spid="1023"/>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000">
                                            <p:txEl>
                                              <p:pRg st="5" end="5"/>
                                            </p:txEl>
                                          </p:spTgt>
                                        </p:tgtEl>
                                        <p:attrNameLst>
                                          <p:attrName>style.visibility</p:attrName>
                                        </p:attrNameLst>
                                      </p:cBhvr>
                                      <p:to>
                                        <p:strVal val="visible"/>
                                      </p:to>
                                    </p:set>
                                    <p:animEffect transition="in" filter="fade">
                                      <p:cBhvr>
                                        <p:cTn id="69" dur="300"/>
                                        <p:tgtEl>
                                          <p:spTgt spid="1000">
                                            <p:txEl>
                                              <p:pRg st="5" end="5"/>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000">
                                            <p:txEl>
                                              <p:pRg st="6" end="6"/>
                                            </p:txEl>
                                          </p:spTgt>
                                        </p:tgtEl>
                                        <p:attrNameLst>
                                          <p:attrName>style.visibility</p:attrName>
                                        </p:attrNameLst>
                                      </p:cBhvr>
                                      <p:to>
                                        <p:strVal val="visible"/>
                                      </p:to>
                                    </p:set>
                                    <p:animEffect transition="in" filter="fade">
                                      <p:cBhvr>
                                        <p:cTn id="74" dur="300"/>
                                        <p:tgtEl>
                                          <p:spTgt spid="1000">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1000">
                                            <p:txEl>
                                              <p:pRg st="7" end="7"/>
                                            </p:txEl>
                                          </p:spTgt>
                                        </p:tgtEl>
                                        <p:attrNameLst>
                                          <p:attrName>style.visibility</p:attrName>
                                        </p:attrNameLst>
                                      </p:cBhvr>
                                      <p:to>
                                        <p:strVal val="visible"/>
                                      </p:to>
                                    </p:set>
                                    <p:animEffect transition="in" filter="fade">
                                      <p:cBhvr>
                                        <p:cTn id="79" dur="300"/>
                                        <p:tgtEl>
                                          <p:spTgt spid="1000">
                                            <p:txEl>
                                              <p:pRg st="7" end="7"/>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1024"/>
                                        </p:tgtEl>
                                        <p:attrNameLst>
                                          <p:attrName>style.visibility</p:attrName>
                                        </p:attrNameLst>
                                      </p:cBhvr>
                                      <p:to>
                                        <p:strVal val="visible"/>
                                      </p:to>
                                    </p:set>
                                    <p:animEffect transition="in" filter="fade">
                                      <p:cBhvr>
                                        <p:cTn id="84" dur="300"/>
                                        <p:tgtEl>
                                          <p:spTgt spid="1024"/>
                                        </p:tgtEl>
                                      </p:cBhvr>
                                    </p:animEffect>
                                  </p:childTnLst>
                                </p:cTn>
                              </p:par>
                              <p:par>
                                <p:cTn id="85" presetID="10" presetClass="entr" presetSubtype="0" fill="hold" nodeType="withEffect">
                                  <p:stCondLst>
                                    <p:cond delay="0"/>
                                  </p:stCondLst>
                                  <p:childTnLst>
                                    <p:set>
                                      <p:cBhvr>
                                        <p:cTn id="86" dur="1" fill="hold">
                                          <p:stCondLst>
                                            <p:cond delay="0"/>
                                          </p:stCondLst>
                                        </p:cTn>
                                        <p:tgtEl>
                                          <p:spTgt spid="1025"/>
                                        </p:tgtEl>
                                        <p:attrNameLst>
                                          <p:attrName>style.visibility</p:attrName>
                                        </p:attrNameLst>
                                      </p:cBhvr>
                                      <p:to>
                                        <p:strVal val="visible"/>
                                      </p:to>
                                    </p:set>
                                    <p:animEffect transition="in" filter="fade">
                                      <p:cBhvr>
                                        <p:cTn id="87" dur="300"/>
                                        <p:tgtEl>
                                          <p:spTgt spid="1025"/>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1000">
                                            <p:txEl>
                                              <p:pRg st="8" end="8"/>
                                            </p:txEl>
                                          </p:spTgt>
                                        </p:tgtEl>
                                        <p:attrNameLst>
                                          <p:attrName>style.visibility</p:attrName>
                                        </p:attrNameLst>
                                      </p:cBhvr>
                                      <p:to>
                                        <p:strVal val="visible"/>
                                      </p:to>
                                    </p:set>
                                    <p:animEffect transition="in" filter="fade">
                                      <p:cBhvr>
                                        <p:cTn id="92" dur="300"/>
                                        <p:tgtEl>
                                          <p:spTgt spid="100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 grpId="0" build="p"/>
      <p:bldP spid="1014" grpId="0"/>
      <p:bldP spid="1015" grpId="0"/>
      <p:bldP spid="1016" grpId="0" animBg="1"/>
      <p:bldP spid="1017" grpId="0"/>
      <p:bldP spid="1018" grpId="0"/>
      <p:bldP spid="1019" grpId="0"/>
      <p:bldP spid="1020" grpId="0"/>
      <p:bldP spid="1021" grpId="0" animBg="1"/>
      <p:bldP spid="1022" grpId="0" animBg="1"/>
      <p:bldP spid="1023" grpId="0"/>
      <p:bldP spid="1024" grpId="0"/>
      <p:bldP spid="1025" grpId="0"/>
      <p:bldP spid="5" grpId="0"/>
      <p:bldP spid="9" grpId="0"/>
      <p:bldP spid="12"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latin typeface="Whitney-BlackSC"/>
              </a:rPr>
              <a:t>Normal Operation (contd.)</a:t>
            </a:r>
            <a:endParaRPr sz="4400" dirty="0">
              <a:latin typeface="Whitney-BlackSC"/>
            </a:endParaRPr>
          </a:p>
        </p:txBody>
      </p:sp>
      <p:sp>
        <p:nvSpPr>
          <p:cNvPr id="3" name="Content Placeholder 2"/>
          <p:cNvSpPr>
            <a:spLocks noGrp="1"/>
          </p:cNvSpPr>
          <p:nvPr>
            <p:ph idx="1"/>
          </p:nvPr>
        </p:nvSpPr>
        <p:spPr>
          <a:xfrm>
            <a:off x="457200" y="1055948"/>
            <a:ext cx="8229600" cy="3394075"/>
          </a:xfrm>
        </p:spPr>
        <p:txBody>
          <a:bodyPr/>
          <a:lstStyle/>
          <a:p>
            <a:endParaRPr sz="1700" dirty="0"/>
          </a:p>
          <a:p>
            <a:r>
              <a:rPr sz="2000" b="1" dirty="0"/>
              <a:t>Performance </a:t>
            </a:r>
            <a:r>
              <a:rPr lang="en-US" sz="2000" b="1" dirty="0"/>
              <a:t>in normal case</a:t>
            </a:r>
            <a:r>
              <a:rPr sz="2000" b="1" dirty="0"/>
              <a:t>: </a:t>
            </a:r>
            <a:r>
              <a:rPr sz="2000" dirty="0"/>
              <a:t>one round </a:t>
            </a:r>
            <a:r>
              <a:rPr lang="en-US" sz="2000" dirty="0"/>
              <a:t>of messages to </a:t>
            </a:r>
            <a:r>
              <a:rPr sz="2000" dirty="0"/>
              <a:t>majority</a:t>
            </a:r>
          </a:p>
          <a:p>
            <a:endParaRPr lang="en-US" sz="2000" dirty="0"/>
          </a:p>
          <a:p>
            <a:r>
              <a:rPr lang="en-US" sz="2000" dirty="0"/>
              <a:t>N</a:t>
            </a:r>
            <a:r>
              <a:rPr sz="2000" dirty="0"/>
              <a:t>ormal operation</a:t>
            </a:r>
            <a:r>
              <a:rPr lang="en-US" sz="2000" dirty="0"/>
              <a:t> ensures identical logs</a:t>
            </a:r>
            <a:endParaRPr sz="2000" dirty="0"/>
          </a:p>
          <a:p>
            <a:endParaRPr lang="en-US" sz="2000" b="1" dirty="0">
              <a:solidFill>
                <a:srgbClr val="C00000"/>
              </a:solidFill>
            </a:endParaRPr>
          </a:p>
          <a:p>
            <a:r>
              <a:rPr sz="2000" b="1" dirty="0">
                <a:solidFill>
                  <a:srgbClr val="C00000"/>
                </a:solidFill>
              </a:rPr>
              <a:t>But we must deal with failures!</a:t>
            </a:r>
          </a:p>
        </p:txBody>
      </p:sp>
      <p:sp>
        <p:nvSpPr>
          <p:cNvPr id="999" name="Slide Number Placeholder 9"/>
          <p:cNvSpPr>
            <a:spLocks noGrp="1"/>
          </p:cNvSpPr>
          <p:nvPr>
            <p:ph type="sldNum" sz="quarter" idx="12"/>
          </p:nvPr>
        </p:nvSpPr>
        <p:spPr/>
        <p:txBody>
          <a:bodyPr/>
          <a:lstStyle/>
          <a:p>
            <a:pPr algn="l"/>
            <a:fld id="{B6F15528-21DE-4FAA-801E-634DDDAF4B2B}" type="slidenum">
              <a:rPr lang="en-US"/>
              <a:t>11</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2"/>
          <p:cNvSpPr>
            <a:spLocks noChangeArrowheads="1"/>
          </p:cNvSpPr>
          <p:nvPr/>
        </p:nvSpPr>
        <p:spPr bwMode="auto">
          <a:xfrm>
            <a:off x="609600" y="1123950"/>
            <a:ext cx="7772400" cy="857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0" tIns="45715" rIns="91430" bIns="45715" anchor="ctr"/>
          <a:lstStyle/>
          <a:p>
            <a:pPr algn="ctr"/>
            <a:r>
              <a:rPr lang="en-US" sz="4400" dirty="0">
                <a:solidFill>
                  <a:schemeClr val="tx2"/>
                </a:solidFill>
              </a:rPr>
              <a:t>CS 425 / ECE 428 </a:t>
            </a:r>
          </a:p>
          <a:p>
            <a:pPr algn="ctr"/>
            <a:r>
              <a:rPr lang="en-US" sz="4400" dirty="0">
                <a:solidFill>
                  <a:schemeClr val="tx2"/>
                </a:solidFill>
              </a:rPr>
              <a:t>Distributed Systems</a:t>
            </a:r>
          </a:p>
          <a:p>
            <a:pPr algn="ctr"/>
            <a:r>
              <a:rPr lang="en-US" sz="4400" dirty="0">
                <a:solidFill>
                  <a:schemeClr val="tx2"/>
                </a:solidFill>
              </a:rPr>
              <a:t>Fall 2026</a:t>
            </a:r>
          </a:p>
        </p:txBody>
      </p:sp>
      <p:sp>
        <p:nvSpPr>
          <p:cNvPr id="17410" name="Rectangle 3"/>
          <p:cNvSpPr>
            <a:spLocks noChangeArrowheads="1"/>
          </p:cNvSpPr>
          <p:nvPr/>
        </p:nvSpPr>
        <p:spPr bwMode="auto">
          <a:xfrm>
            <a:off x="-76201" y="2571750"/>
            <a:ext cx="9169221" cy="1314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0" tIns="45715" rIns="91430" bIns="45715"/>
          <a:lstStyle/>
          <a:p>
            <a:pPr algn="ctr">
              <a:spcBef>
                <a:spcPct val="20000"/>
              </a:spcBef>
            </a:pPr>
            <a:r>
              <a:rPr lang="en-US" sz="2800" dirty="0"/>
              <a:t>Aishwarya Ganesan w/ Ram Kesavan</a:t>
            </a:r>
          </a:p>
          <a:p>
            <a:pPr algn="ctr">
              <a:spcBef>
                <a:spcPct val="20000"/>
              </a:spcBef>
            </a:pPr>
            <a:r>
              <a:rPr lang="en-US" sz="2800" i="1" dirty="0"/>
              <a:t>Lecture 18-B</a:t>
            </a:r>
            <a:r>
              <a:rPr lang="en-US" sz="2800" i="1"/>
              <a:t>: Raft</a:t>
            </a:r>
            <a:r>
              <a:rPr lang="en-US" sz="2800" i="1">
                <a:solidFill>
                  <a:srgbClr val="17375E"/>
                </a:solidFill>
              </a:rPr>
              <a:t> – </a:t>
            </a:r>
            <a:r>
              <a:rPr lang="en-US" sz="2800" i="1"/>
              <a:t>Handling </a:t>
            </a:r>
            <a:r>
              <a:rPr lang="en-US" sz="2800" i="1" dirty="0"/>
              <a:t>failures</a:t>
            </a:r>
            <a:endParaRPr lang="en-US" sz="2800" i="1" dirty="0">
              <a:solidFill>
                <a:srgbClr val="17375E"/>
              </a:solidFill>
            </a:endParaRPr>
          </a:p>
        </p:txBody>
      </p:sp>
      <p:sp>
        <p:nvSpPr>
          <p:cNvPr id="4" name="Rectangle 3"/>
          <p:cNvSpPr/>
          <p:nvPr/>
        </p:nvSpPr>
        <p:spPr>
          <a:xfrm>
            <a:off x="457200" y="4343400"/>
            <a:ext cx="5943600" cy="276999"/>
          </a:xfrm>
          <a:prstGeom prst="rect">
            <a:avLst/>
          </a:prstGeom>
        </p:spPr>
        <p:txBody>
          <a:bodyPr wrap="none">
            <a:spAutoFit/>
          </a:bodyPr>
          <a:lstStyle/>
          <a:p>
            <a:pPr algn="l"/>
            <a:r>
              <a:rPr lang="en-US" sz="1200" dirty="0"/>
              <a:t>Ack: figures adapted from Ongaro &amp; Ousterhout Raft paper and user-study slides</a:t>
            </a: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a:latin typeface="Whitney-BlackSC"/>
              </a:rPr>
              <a:t>Next</a:t>
            </a:r>
          </a:p>
        </p:txBody>
      </p:sp>
      <p:sp>
        <p:nvSpPr>
          <p:cNvPr id="3" name="Content Placeholder 2"/>
          <p:cNvSpPr>
            <a:spLocks noGrp="1"/>
          </p:cNvSpPr>
          <p:nvPr>
            <p:ph idx="1"/>
          </p:nvPr>
        </p:nvSpPr>
        <p:spPr/>
        <p:txBody>
          <a:bodyPr/>
          <a:lstStyle/>
          <a:p>
            <a:r>
              <a:rPr sz="2400"/>
              <a:t>The leader crashes. How do followers detect it, and how do they elect a new leader?</a:t>
            </a:r>
          </a:p>
        </p:txBody>
      </p:sp>
      <p:sp>
        <p:nvSpPr>
          <p:cNvPr id="999" name="Slide Number Placeholder 9"/>
          <p:cNvSpPr>
            <a:spLocks noGrp="1"/>
          </p:cNvSpPr>
          <p:nvPr>
            <p:ph type="sldNum" sz="quarter" idx="12"/>
          </p:nvPr>
        </p:nvSpPr>
        <p:spPr/>
        <p:txBody>
          <a:bodyPr/>
          <a:lstStyle/>
          <a:p>
            <a:pPr algn="l"/>
            <a:fld id="{B6F15528-21DE-4FAA-801E-634DDDAF4B2B}" type="slidenum">
              <a:rPr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a:latin typeface="Whitney-BlackSC"/>
              </a:rPr>
              <a:t>Heartbeats and Timeouts</a:t>
            </a:r>
          </a:p>
        </p:txBody>
      </p:sp>
      <p:sp>
        <p:nvSpPr>
          <p:cNvPr id="3" name="Content Placeholder 2"/>
          <p:cNvSpPr>
            <a:spLocks noGrp="1"/>
          </p:cNvSpPr>
          <p:nvPr>
            <p:ph idx="1"/>
          </p:nvPr>
        </p:nvSpPr>
        <p:spPr>
          <a:xfrm>
            <a:off x="457200" y="1082675"/>
            <a:ext cx="6263640" cy="3394075"/>
          </a:xfrm>
        </p:spPr>
        <p:txBody>
          <a:bodyPr/>
          <a:lstStyle/>
          <a:p>
            <a:r>
              <a:rPr sz="2000" dirty="0"/>
              <a:t>Leader must send </a:t>
            </a:r>
            <a:r>
              <a:rPr sz="2000" dirty="0">
                <a:solidFill>
                  <a:srgbClr val="C00000"/>
                </a:solidFill>
              </a:rPr>
              <a:t>periodic heartbeats </a:t>
            </a:r>
            <a:r>
              <a:rPr sz="2000" dirty="0"/>
              <a:t>to maintain authority</a:t>
            </a:r>
          </a:p>
          <a:p>
            <a:r>
              <a:rPr lang="en-US" sz="2000" dirty="0"/>
              <a:t>Followers expect to receive RPCs from a leader (or candidates)</a:t>
            </a:r>
          </a:p>
          <a:p>
            <a:r>
              <a:rPr sz="2000" dirty="0"/>
              <a:t>If </a:t>
            </a:r>
            <a:r>
              <a:rPr lang="en-US" sz="2000" dirty="0"/>
              <a:t>a period of time (</a:t>
            </a:r>
            <a:r>
              <a:rPr sz="2000" i="1" dirty="0" err="1">
                <a:solidFill>
                  <a:srgbClr val="C00000"/>
                </a:solidFill>
              </a:rPr>
              <a:t>electionTimeout</a:t>
            </a:r>
            <a:r>
              <a:rPr lang="en-US" sz="2000" i="1" dirty="0"/>
              <a:t>)</a:t>
            </a:r>
            <a:r>
              <a:rPr sz="2000" dirty="0"/>
              <a:t> elapses with no RPCs:</a:t>
            </a:r>
          </a:p>
          <a:p>
            <a:pPr lvl="1"/>
            <a:r>
              <a:rPr sz="1700" dirty="0"/>
              <a:t>Follower assumes the leader has crashed (or partitioned)</a:t>
            </a:r>
            <a:endParaRPr lang="en-US" sz="2000" dirty="0"/>
          </a:p>
          <a:p>
            <a:pPr lvl="2"/>
            <a:r>
              <a:rPr lang="en-US" sz="1400" dirty="0"/>
              <a:t>Leader could have been slow </a:t>
            </a:r>
          </a:p>
          <a:p>
            <a:pPr lvl="2"/>
            <a:r>
              <a:rPr lang="en-US" sz="1400" dirty="0"/>
              <a:t>Follower cannot tell the difference — recall failure detectors!</a:t>
            </a:r>
            <a:endParaRPr sz="2000" dirty="0"/>
          </a:p>
          <a:p>
            <a:pPr lvl="1"/>
            <a:r>
              <a:rPr sz="1700" dirty="0"/>
              <a:t>Follower starts a new election</a:t>
            </a:r>
          </a:p>
          <a:p>
            <a:pPr lvl="1"/>
            <a:r>
              <a:rPr sz="1700" dirty="0"/>
              <a:t>Timeouts typically 100–500 </a:t>
            </a:r>
            <a:r>
              <a:rPr sz="1700" dirty="0" err="1"/>
              <a:t>ms</a:t>
            </a:r>
            <a:endParaRPr lang="en-US" sz="2000" dirty="0"/>
          </a:p>
          <a:p>
            <a:pPr lvl="1"/>
            <a:endParaRPr sz="2000" dirty="0"/>
          </a:p>
        </p:txBody>
      </p:sp>
      <p:sp>
        <p:nvSpPr>
          <p:cNvPr id="999" name="Slide Number Placeholder 9"/>
          <p:cNvSpPr>
            <a:spLocks noGrp="1"/>
          </p:cNvSpPr>
          <p:nvPr>
            <p:ph type="sldNum" sz="quarter" idx="12"/>
          </p:nvPr>
        </p:nvSpPr>
        <p:spPr/>
        <p:txBody>
          <a:bodyPr/>
          <a:lstStyle/>
          <a:p>
            <a:pPr algn="l"/>
            <a:fld id="{B6F15528-21DE-4FAA-801E-634DDDAF4B2B}" type="slidenum">
              <a:rPr lang="en-US"/>
              <a:t>14</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a:latin typeface="Whitney-BlackSC"/>
              </a:rPr>
              <a:t>Election Basics</a:t>
            </a:r>
          </a:p>
        </p:txBody>
      </p:sp>
      <p:sp>
        <p:nvSpPr>
          <p:cNvPr id="3" name="Content Placeholder 2"/>
          <p:cNvSpPr>
            <a:spLocks noGrp="1"/>
          </p:cNvSpPr>
          <p:nvPr>
            <p:ph idx="1"/>
          </p:nvPr>
        </p:nvSpPr>
        <p:spPr>
          <a:xfrm>
            <a:off x="457200" y="1200150"/>
            <a:ext cx="6263640" cy="3394075"/>
          </a:xfrm>
        </p:spPr>
        <p:txBody>
          <a:bodyPr/>
          <a:lstStyle/>
          <a:p>
            <a:r>
              <a:rPr sz="1700" dirty="0"/>
              <a:t>Follower converts to the </a:t>
            </a:r>
            <a:r>
              <a:rPr sz="1700" dirty="0">
                <a:solidFill>
                  <a:srgbClr val="C00000"/>
                </a:solidFill>
              </a:rPr>
              <a:t>candidate</a:t>
            </a:r>
            <a:r>
              <a:rPr sz="1700" dirty="0"/>
              <a:t> state and runs for election</a:t>
            </a:r>
          </a:p>
          <a:p>
            <a:r>
              <a:rPr sz="1700" b="1" dirty="0">
                <a:solidFill>
                  <a:srgbClr val="C00000"/>
                </a:solidFill>
              </a:rPr>
              <a:t>Increments its current term</a:t>
            </a:r>
            <a:r>
              <a:rPr sz="1700" dirty="0">
                <a:solidFill>
                  <a:srgbClr val="C00000"/>
                </a:solidFill>
              </a:rPr>
              <a:t> </a:t>
            </a:r>
            <a:r>
              <a:rPr sz="1700" dirty="0"/>
              <a:t>before running — why?</a:t>
            </a:r>
          </a:p>
          <a:p>
            <a:pPr lvl="1"/>
            <a:r>
              <a:rPr sz="1400" dirty="0"/>
              <a:t>There can be only one leader per term, and we already had a leader for this term (which crashed)</a:t>
            </a:r>
          </a:p>
          <a:p>
            <a:pPr lvl="1"/>
            <a:r>
              <a:rPr sz="1400" dirty="0"/>
              <a:t>Raft would never let the candidate win the old term</a:t>
            </a:r>
            <a:r>
              <a:rPr lang="en-US" sz="1400" dirty="0"/>
              <a:t>; </a:t>
            </a:r>
            <a:r>
              <a:rPr sz="1400" dirty="0"/>
              <a:t>no point running in it</a:t>
            </a:r>
          </a:p>
          <a:p>
            <a:r>
              <a:rPr sz="1700" dirty="0"/>
              <a:t>Votes for itself</a:t>
            </a:r>
          </a:p>
          <a:p>
            <a:r>
              <a:rPr sz="1700" dirty="0"/>
              <a:t>Request</a:t>
            </a:r>
            <a:r>
              <a:rPr lang="en-US" sz="1700" dirty="0"/>
              <a:t>s for votes from </a:t>
            </a:r>
            <a:r>
              <a:rPr sz="1700" dirty="0"/>
              <a:t>all other servers</a:t>
            </a:r>
            <a:r>
              <a:rPr lang="en-US" sz="1700" dirty="0"/>
              <a:t> (using </a:t>
            </a:r>
            <a:r>
              <a:rPr lang="en-US" sz="1700" dirty="0" err="1"/>
              <a:t>RequestVote</a:t>
            </a:r>
            <a:r>
              <a:rPr lang="en-US" sz="1700" dirty="0"/>
              <a:t> RPCs)</a:t>
            </a:r>
          </a:p>
          <a:p>
            <a:r>
              <a:rPr lang="en-US" sz="1700" dirty="0"/>
              <a:t>W</a:t>
            </a:r>
            <a:r>
              <a:rPr sz="1700" dirty="0"/>
              <a:t>aits for votes from a majority</a:t>
            </a:r>
          </a:p>
          <a:p>
            <a:r>
              <a:rPr sz="1700" b="1" dirty="0">
                <a:solidFill>
                  <a:srgbClr val="C00000"/>
                </a:solidFill>
              </a:rPr>
              <a:t>How does a server decide whether or not to give its vote to a candidate</a:t>
            </a:r>
            <a:r>
              <a:rPr sz="1700" b="1" dirty="0"/>
              <a:t>?</a:t>
            </a:r>
          </a:p>
        </p:txBody>
      </p:sp>
      <p:sp>
        <p:nvSpPr>
          <p:cNvPr id="999" name="Slide Number Placeholder 9"/>
          <p:cNvSpPr>
            <a:spLocks noGrp="1"/>
          </p:cNvSpPr>
          <p:nvPr>
            <p:ph type="sldNum" sz="quarter" idx="12"/>
          </p:nvPr>
        </p:nvSpPr>
        <p:spPr/>
        <p:txBody>
          <a:bodyPr/>
          <a:lstStyle/>
          <a:p>
            <a:pPr algn="l"/>
            <a:fld id="{B6F15528-21DE-4FAA-801E-634DDDAF4B2B}" type="slidenum">
              <a:rPr lang="en-US"/>
              <a:t>15</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dirty="0">
                <a:latin typeface="Whitney-BlackSC"/>
              </a:rPr>
              <a:t>Voting Conditions</a:t>
            </a:r>
          </a:p>
        </p:txBody>
      </p:sp>
      <p:sp>
        <p:nvSpPr>
          <p:cNvPr id="999" name="Slide Number Placeholder 9"/>
          <p:cNvSpPr>
            <a:spLocks noGrp="1"/>
          </p:cNvSpPr>
          <p:nvPr>
            <p:ph type="sldNum" sz="quarter" idx="12"/>
          </p:nvPr>
        </p:nvSpPr>
        <p:spPr/>
        <p:txBody>
          <a:bodyPr/>
          <a:lstStyle/>
          <a:p>
            <a:pPr algn="l"/>
            <a:fld id="{B6F15528-21DE-4FAA-801E-634DDDAF4B2B}" type="slidenum">
              <a:rPr lang="en-US"/>
              <a:t>16</a:t>
            </a:fld>
            <a:endParaRPr lang="en-US"/>
          </a:p>
        </p:txBody>
      </p:sp>
      <p:sp>
        <p:nvSpPr>
          <p:cNvPr id="1000" name="Rounded Rectangle 999"/>
          <p:cNvSpPr/>
          <p:nvPr/>
        </p:nvSpPr>
        <p:spPr>
          <a:xfrm>
            <a:off x="822960" y="1066038"/>
            <a:ext cx="1737360" cy="822960"/>
          </a:xfrm>
          <a:prstGeom prst="roundRect">
            <a:avLst/>
          </a:prstGeom>
          <a:solidFill>
            <a:srgbClr val="FFF2CC"/>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600" b="0" i="0">
                <a:solidFill>
                  <a:srgbClr val="000000"/>
                </a:solidFill>
                <a:latin typeface="Times New Roman"/>
              </a:rPr>
              <a:t>Candidate</a:t>
            </a:r>
          </a:p>
          <a:p>
            <a:pPr algn="ctr"/>
            <a:r>
              <a:rPr sz="1600" b="0" i="0">
                <a:solidFill>
                  <a:srgbClr val="000000"/>
                </a:solidFill>
                <a:latin typeface="Times New Roman"/>
              </a:rPr>
              <a:t>current term = ct</a:t>
            </a:r>
          </a:p>
        </p:txBody>
      </p:sp>
      <p:sp>
        <p:nvSpPr>
          <p:cNvPr id="1001" name="Rounded Rectangle 1000"/>
          <p:cNvSpPr/>
          <p:nvPr/>
        </p:nvSpPr>
        <p:spPr>
          <a:xfrm>
            <a:off x="6309360" y="1066038"/>
            <a:ext cx="1737360" cy="822960"/>
          </a:xfrm>
          <a:prstGeom prst="roundRect">
            <a:avLst/>
          </a:prstGeom>
          <a:solidFill>
            <a:srgbClr val="E2F0D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600" b="0" i="0">
                <a:solidFill>
                  <a:srgbClr val="000000"/>
                </a:solidFill>
                <a:latin typeface="Times New Roman"/>
              </a:rPr>
              <a:t>Server</a:t>
            </a:r>
          </a:p>
          <a:p>
            <a:pPr algn="ctr"/>
            <a:r>
              <a:rPr sz="1600" b="0" i="0">
                <a:solidFill>
                  <a:srgbClr val="000000"/>
                </a:solidFill>
                <a:latin typeface="Times New Roman"/>
              </a:rPr>
              <a:t>current term = st</a:t>
            </a:r>
          </a:p>
        </p:txBody>
      </p:sp>
      <p:cxnSp>
        <p:nvCxnSpPr>
          <p:cNvPr id="1002" name="Connector 1001"/>
          <p:cNvCxnSpPr/>
          <p:nvPr/>
        </p:nvCxnSpPr>
        <p:spPr>
          <a:xfrm>
            <a:off x="2560320" y="1340358"/>
            <a:ext cx="3749040" cy="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03" name="TextBox 1002"/>
          <p:cNvSpPr txBox="1"/>
          <p:nvPr/>
        </p:nvSpPr>
        <p:spPr>
          <a:xfrm>
            <a:off x="3200400" y="1020318"/>
            <a:ext cx="2468880" cy="283154"/>
          </a:xfrm>
          <a:prstGeom prst="rect">
            <a:avLst/>
          </a:prstGeom>
          <a:noFill/>
        </p:spPr>
        <p:txBody>
          <a:bodyPr wrap="square" lIns="27432" tIns="18288" rIns="27432" bIns="18288" anchor="t">
            <a:spAutoFit/>
          </a:bodyPr>
          <a:lstStyle/>
          <a:p>
            <a:pPr algn="ctr"/>
            <a:r>
              <a:rPr sz="1600" b="0" i="1" dirty="0" err="1">
                <a:latin typeface="Times New Roman"/>
              </a:rPr>
              <a:t>RequestVote</a:t>
            </a:r>
            <a:r>
              <a:rPr sz="1600" b="0" i="1" dirty="0">
                <a:latin typeface="Times New Roman"/>
              </a:rPr>
              <a:t>(</a:t>
            </a:r>
            <a:r>
              <a:rPr sz="1600" b="0" i="1" dirty="0" err="1">
                <a:latin typeface="Times New Roman"/>
              </a:rPr>
              <a:t>ct</a:t>
            </a:r>
            <a:r>
              <a:rPr sz="1600" b="0" i="1" dirty="0">
                <a:latin typeface="Times New Roman"/>
              </a:rPr>
              <a:t>, …)</a:t>
            </a:r>
          </a:p>
        </p:txBody>
      </p:sp>
      <p:cxnSp>
        <p:nvCxnSpPr>
          <p:cNvPr id="1004" name="Connector 1003"/>
          <p:cNvCxnSpPr/>
          <p:nvPr/>
        </p:nvCxnSpPr>
        <p:spPr>
          <a:xfrm flipH="1">
            <a:off x="2560320" y="1660398"/>
            <a:ext cx="3749040" cy="0"/>
          </a:xfrm>
          <a:prstGeom prst="line">
            <a:avLst/>
          </a:prstGeom>
          <a:ln w="15875">
            <a:solidFill>
              <a:srgbClr val="000000"/>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1005" name="TextBox 1004"/>
          <p:cNvSpPr txBox="1"/>
          <p:nvPr/>
        </p:nvSpPr>
        <p:spPr>
          <a:xfrm>
            <a:off x="3200400" y="1687830"/>
            <a:ext cx="2468880" cy="283154"/>
          </a:xfrm>
          <a:prstGeom prst="rect">
            <a:avLst/>
          </a:prstGeom>
          <a:noFill/>
        </p:spPr>
        <p:txBody>
          <a:bodyPr wrap="square" lIns="27432" tIns="18288" rIns="27432" bIns="18288" anchor="t">
            <a:spAutoFit/>
          </a:bodyPr>
          <a:lstStyle/>
          <a:p>
            <a:pPr algn="ctr"/>
            <a:r>
              <a:rPr sz="1600" b="0" i="1">
                <a:latin typeface="Times New Roman"/>
              </a:rPr>
              <a:t>vote?</a:t>
            </a:r>
          </a:p>
        </p:txBody>
      </p:sp>
      <p:sp>
        <p:nvSpPr>
          <p:cNvPr id="1006" name="TextBox 1005"/>
          <p:cNvSpPr txBox="1"/>
          <p:nvPr/>
        </p:nvSpPr>
        <p:spPr>
          <a:xfrm>
            <a:off x="457200" y="1930614"/>
            <a:ext cx="6263640" cy="2899255"/>
          </a:xfrm>
          <a:prstGeom prst="rect">
            <a:avLst/>
          </a:prstGeom>
          <a:noFill/>
        </p:spPr>
        <p:txBody>
          <a:bodyPr wrap="square" lIns="27432" tIns="18288" rIns="27432" bIns="18288" anchor="t">
            <a:spAutoFit/>
          </a:bodyPr>
          <a:lstStyle/>
          <a:p>
            <a:pPr algn="l">
              <a:spcBef>
                <a:spcPts val="400"/>
              </a:spcBef>
            </a:pPr>
            <a:r>
              <a:rPr sz="1700" b="0" i="0" dirty="0">
                <a:latin typeface="Times New Roman"/>
              </a:rPr>
              <a:t>A server with current term </a:t>
            </a:r>
            <a:r>
              <a:rPr sz="1700" b="0" i="1" dirty="0">
                <a:latin typeface="Times New Roman"/>
              </a:rPr>
              <a:t>st</a:t>
            </a:r>
            <a:r>
              <a:rPr sz="1700" b="0" i="0" dirty="0">
                <a:latin typeface="Times New Roman"/>
              </a:rPr>
              <a:t> </a:t>
            </a:r>
            <a:r>
              <a:rPr sz="1700" b="1" i="0" dirty="0">
                <a:solidFill>
                  <a:srgbClr val="C00000"/>
                </a:solidFill>
                <a:latin typeface="Times New Roman"/>
              </a:rPr>
              <a:t>denies</a:t>
            </a:r>
            <a:r>
              <a:rPr sz="1700" b="0" i="0" dirty="0">
                <a:latin typeface="Times New Roman"/>
              </a:rPr>
              <a:t> its vote to a candidate with term </a:t>
            </a:r>
            <a:r>
              <a:rPr sz="1700" b="0" i="1" dirty="0" err="1">
                <a:latin typeface="Times New Roman"/>
              </a:rPr>
              <a:t>ct</a:t>
            </a:r>
            <a:r>
              <a:rPr sz="1700" b="0" i="0" dirty="0">
                <a:latin typeface="Times New Roman"/>
              </a:rPr>
              <a:t> if:</a:t>
            </a:r>
          </a:p>
          <a:p>
            <a:pPr algn="l">
              <a:spcBef>
                <a:spcPts val="400"/>
              </a:spcBef>
            </a:pPr>
            <a:r>
              <a:rPr sz="1700" b="0" i="0" dirty="0">
                <a:latin typeface="Times New Roman"/>
              </a:rPr>
              <a:t>(</a:t>
            </a:r>
            <a:r>
              <a:rPr sz="1700" b="0" i="0" dirty="0" err="1">
                <a:latin typeface="Times New Roman"/>
              </a:rPr>
              <a:t>i</a:t>
            </a:r>
            <a:r>
              <a:rPr sz="1700" b="0" i="0" dirty="0">
                <a:latin typeface="Times New Roman"/>
              </a:rPr>
              <a:t>)  the server has </a:t>
            </a:r>
            <a:r>
              <a:rPr sz="1700" b="1" i="0" dirty="0">
                <a:solidFill>
                  <a:srgbClr val="C00000"/>
                </a:solidFill>
                <a:latin typeface="Times New Roman"/>
              </a:rPr>
              <a:t>already voted for </a:t>
            </a:r>
            <a:r>
              <a:rPr sz="1700" b="0" i="0" dirty="0">
                <a:latin typeface="Times New Roman"/>
              </a:rPr>
              <a:t>a different candidate in its current term </a:t>
            </a:r>
            <a:r>
              <a:rPr sz="1700" b="0" i="1" dirty="0">
                <a:latin typeface="Times New Roman"/>
              </a:rPr>
              <a:t>st</a:t>
            </a:r>
          </a:p>
          <a:p>
            <a:pPr algn="l">
              <a:spcBef>
                <a:spcPts val="400"/>
              </a:spcBef>
            </a:pPr>
            <a:r>
              <a:rPr sz="1700" b="0" i="0" dirty="0">
                <a:latin typeface="Times New Roman"/>
              </a:rPr>
              <a:t>       Why? We cannot have </a:t>
            </a:r>
            <a:r>
              <a:rPr lang="en-US" sz="1700" dirty="0">
                <a:latin typeface="Times New Roman"/>
              </a:rPr>
              <a:t>two</a:t>
            </a:r>
            <a:r>
              <a:rPr sz="1700" b="0" i="0" dirty="0">
                <a:latin typeface="Times New Roman"/>
              </a:rPr>
              <a:t> leaders for the same term.  </a:t>
            </a:r>
            <a:endParaRPr lang="en-US" sz="2000" b="0" i="0" dirty="0">
              <a:latin typeface="Times New Roman"/>
            </a:endParaRPr>
          </a:p>
          <a:p>
            <a:pPr lvl="1">
              <a:spcBef>
                <a:spcPts val="400"/>
              </a:spcBef>
            </a:pPr>
            <a:r>
              <a:rPr sz="1700" b="0" i="0" dirty="0">
                <a:latin typeface="Times New Roman"/>
              </a:rPr>
              <a:t>How does the server ensure it never votes twice in a term?</a:t>
            </a:r>
            <a:endParaRPr lang="en-US" sz="2000" b="0" i="0" dirty="0">
              <a:latin typeface="Times New Roman"/>
            </a:endParaRPr>
          </a:p>
          <a:p>
            <a:pPr lvl="2">
              <a:spcBef>
                <a:spcPts val="400"/>
              </a:spcBef>
            </a:pPr>
            <a:r>
              <a:rPr sz="1500" b="0" i="0" dirty="0">
                <a:latin typeface="Times New Roman"/>
              </a:rPr>
              <a:t>remembers</a:t>
            </a:r>
            <a:r>
              <a:rPr lang="en-US" sz="1500" b="0" i="0" dirty="0">
                <a:latin typeface="Times New Roman"/>
              </a:rPr>
              <a:t> the candidat</a:t>
            </a:r>
            <a:r>
              <a:rPr lang="en-US" sz="1500" dirty="0">
                <a:latin typeface="Times New Roman"/>
              </a:rPr>
              <a:t>e id</a:t>
            </a:r>
            <a:r>
              <a:rPr sz="1500" b="0" i="0" dirty="0">
                <a:latin typeface="Times New Roman"/>
              </a:rPr>
              <a:t> </a:t>
            </a:r>
            <a:r>
              <a:rPr lang="en-US" sz="1500" b="0" i="0" dirty="0">
                <a:latin typeface="Times New Roman"/>
              </a:rPr>
              <a:t>server voted for </a:t>
            </a:r>
            <a:r>
              <a:rPr lang="en-US" sz="1500" dirty="0">
                <a:latin typeface="Times New Roman"/>
              </a:rPr>
              <a:t>in </a:t>
            </a:r>
            <a:r>
              <a:rPr sz="1500" b="0" i="0" dirty="0">
                <a:latin typeface="Times New Roman"/>
              </a:rPr>
              <a:t>the current term</a:t>
            </a:r>
            <a:r>
              <a:rPr lang="en-US" sz="1500" b="0" i="0" dirty="0">
                <a:latin typeface="Times New Roman"/>
              </a:rPr>
              <a:t> on disk</a:t>
            </a:r>
            <a:endParaRPr sz="1800" b="0" i="0" dirty="0">
              <a:latin typeface="Times New Roman"/>
            </a:endParaRPr>
          </a:p>
          <a:p>
            <a:pPr algn="l">
              <a:spcBef>
                <a:spcPts val="400"/>
              </a:spcBef>
            </a:pPr>
            <a:r>
              <a:rPr sz="1700" b="0" i="0" dirty="0">
                <a:latin typeface="Times New Roman"/>
              </a:rPr>
              <a:t>(ii) </a:t>
            </a:r>
            <a:r>
              <a:rPr sz="1700" b="1" i="1" dirty="0" err="1">
                <a:latin typeface="Times New Roman"/>
              </a:rPr>
              <a:t>ct</a:t>
            </a:r>
            <a:r>
              <a:rPr sz="1700" b="1" i="1" dirty="0">
                <a:latin typeface="Times New Roman"/>
              </a:rPr>
              <a:t> &lt; st</a:t>
            </a:r>
            <a:r>
              <a:rPr lang="en-US" sz="1700" b="1" i="1" dirty="0">
                <a:latin typeface="Times New Roman"/>
              </a:rPr>
              <a:t>: </a:t>
            </a:r>
            <a:r>
              <a:rPr sz="1700" b="0" i="0" dirty="0">
                <a:latin typeface="Times New Roman"/>
              </a:rPr>
              <a:t>the </a:t>
            </a:r>
            <a:r>
              <a:rPr sz="1700" b="1" i="0" dirty="0">
                <a:solidFill>
                  <a:srgbClr val="C00000"/>
                </a:solidFill>
                <a:latin typeface="Times New Roman"/>
              </a:rPr>
              <a:t>candidate is in an older </a:t>
            </a:r>
            <a:r>
              <a:rPr lang="en-US" sz="1700" b="1" i="0" dirty="0">
                <a:solidFill>
                  <a:srgbClr val="C00000"/>
                </a:solidFill>
                <a:latin typeface="Times New Roman"/>
              </a:rPr>
              <a:t>term</a:t>
            </a:r>
            <a:endParaRPr sz="2000" b="1" i="0" dirty="0">
              <a:solidFill>
                <a:srgbClr val="C00000"/>
              </a:solidFill>
              <a:latin typeface="Times New Roman"/>
            </a:endParaRPr>
          </a:p>
          <a:p>
            <a:pPr algn="l">
              <a:spcBef>
                <a:spcPts val="400"/>
              </a:spcBef>
            </a:pPr>
            <a:r>
              <a:rPr sz="1700" b="0" i="0" dirty="0">
                <a:latin typeface="Times New Roman"/>
              </a:rPr>
              <a:t>(iii) the candidate’s </a:t>
            </a:r>
            <a:r>
              <a:rPr sz="1700" b="1" i="0" dirty="0">
                <a:solidFill>
                  <a:srgbClr val="C00000"/>
                </a:solidFill>
                <a:latin typeface="Times New Roman"/>
              </a:rPr>
              <a:t>log is </a:t>
            </a:r>
            <a:r>
              <a:rPr lang="en-US" sz="1700" b="1" i="0" dirty="0">
                <a:solidFill>
                  <a:srgbClr val="C00000"/>
                </a:solidFill>
                <a:latin typeface="Times New Roman"/>
              </a:rPr>
              <a:t>lagging </a:t>
            </a:r>
            <a:r>
              <a:rPr sz="1700" b="0" i="0" dirty="0">
                <a:latin typeface="Times New Roman"/>
              </a:rPr>
              <a:t>(defined precisely later)</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2"/>
                                        </p:tgtEl>
                                        <p:attrNameLst>
                                          <p:attrName>style.visibility</p:attrName>
                                        </p:attrNameLst>
                                      </p:cBhvr>
                                      <p:to>
                                        <p:strVal val="visible"/>
                                      </p:to>
                                    </p:set>
                                    <p:animEffect transition="in" filter="fade">
                                      <p:cBhvr>
                                        <p:cTn id="7" dur="300"/>
                                        <p:tgtEl>
                                          <p:spTgt spid="1002"/>
                                        </p:tgtEl>
                                      </p:cBhvr>
                                    </p:animEffect>
                                  </p:childTnLst>
                                </p:cTn>
                              </p:par>
                              <p:par>
                                <p:cTn id="8" presetID="10" presetClass="entr" presetSubtype="0" fill="hold" nodeType="withEffect">
                                  <p:stCondLst>
                                    <p:cond delay="0"/>
                                  </p:stCondLst>
                                  <p:childTnLst>
                                    <p:set>
                                      <p:cBhvr>
                                        <p:cTn id="9" dur="1" fill="hold">
                                          <p:stCondLst>
                                            <p:cond delay="0"/>
                                          </p:stCondLst>
                                        </p:cTn>
                                        <p:tgtEl>
                                          <p:spTgt spid="1003"/>
                                        </p:tgtEl>
                                        <p:attrNameLst>
                                          <p:attrName>style.visibility</p:attrName>
                                        </p:attrNameLst>
                                      </p:cBhvr>
                                      <p:to>
                                        <p:strVal val="visible"/>
                                      </p:to>
                                    </p:set>
                                    <p:animEffect transition="in" filter="fade">
                                      <p:cBhvr>
                                        <p:cTn id="10" dur="300"/>
                                        <p:tgtEl>
                                          <p:spTgt spid="100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04"/>
                                        </p:tgtEl>
                                        <p:attrNameLst>
                                          <p:attrName>style.visibility</p:attrName>
                                        </p:attrNameLst>
                                      </p:cBhvr>
                                      <p:to>
                                        <p:strVal val="visible"/>
                                      </p:to>
                                    </p:set>
                                    <p:animEffect transition="in" filter="fade">
                                      <p:cBhvr>
                                        <p:cTn id="15" dur="300"/>
                                        <p:tgtEl>
                                          <p:spTgt spid="1004"/>
                                        </p:tgtEl>
                                      </p:cBhvr>
                                    </p:animEffect>
                                  </p:childTnLst>
                                </p:cTn>
                              </p:par>
                              <p:par>
                                <p:cTn id="16" presetID="10" presetClass="entr" presetSubtype="0" fill="hold" nodeType="withEffect">
                                  <p:stCondLst>
                                    <p:cond delay="0"/>
                                  </p:stCondLst>
                                  <p:childTnLst>
                                    <p:set>
                                      <p:cBhvr>
                                        <p:cTn id="17" dur="1" fill="hold">
                                          <p:stCondLst>
                                            <p:cond delay="0"/>
                                          </p:stCondLst>
                                        </p:cTn>
                                        <p:tgtEl>
                                          <p:spTgt spid="1005"/>
                                        </p:tgtEl>
                                        <p:attrNameLst>
                                          <p:attrName>style.visibility</p:attrName>
                                        </p:attrNameLst>
                                      </p:cBhvr>
                                      <p:to>
                                        <p:strVal val="visible"/>
                                      </p:to>
                                    </p:set>
                                    <p:animEffect transition="in" filter="fade">
                                      <p:cBhvr>
                                        <p:cTn id="18" dur="300"/>
                                        <p:tgtEl>
                                          <p:spTgt spid="100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06">
                                            <p:txEl>
                                              <p:pRg st="0" end="0"/>
                                            </p:txEl>
                                          </p:spTgt>
                                        </p:tgtEl>
                                        <p:attrNameLst>
                                          <p:attrName>style.visibility</p:attrName>
                                        </p:attrNameLst>
                                      </p:cBhvr>
                                      <p:to>
                                        <p:strVal val="visible"/>
                                      </p:to>
                                    </p:set>
                                    <p:animEffect transition="in" filter="fade">
                                      <p:cBhvr>
                                        <p:cTn id="23" dur="300"/>
                                        <p:tgtEl>
                                          <p:spTgt spid="1006">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06">
                                            <p:txEl>
                                              <p:pRg st="1" end="1"/>
                                            </p:txEl>
                                          </p:spTgt>
                                        </p:tgtEl>
                                        <p:attrNameLst>
                                          <p:attrName>style.visibility</p:attrName>
                                        </p:attrNameLst>
                                      </p:cBhvr>
                                      <p:to>
                                        <p:strVal val="visible"/>
                                      </p:to>
                                    </p:set>
                                    <p:animEffect transition="in" filter="fade">
                                      <p:cBhvr>
                                        <p:cTn id="28" dur="300"/>
                                        <p:tgtEl>
                                          <p:spTgt spid="1006">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06">
                                            <p:txEl>
                                              <p:pRg st="2" end="2"/>
                                            </p:txEl>
                                          </p:spTgt>
                                        </p:tgtEl>
                                        <p:attrNameLst>
                                          <p:attrName>style.visibility</p:attrName>
                                        </p:attrNameLst>
                                      </p:cBhvr>
                                      <p:to>
                                        <p:strVal val="visible"/>
                                      </p:to>
                                    </p:set>
                                    <p:animEffect transition="in" filter="fade">
                                      <p:cBhvr>
                                        <p:cTn id="33" dur="300"/>
                                        <p:tgtEl>
                                          <p:spTgt spid="1006">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06">
                                            <p:txEl>
                                              <p:pRg st="3" end="3"/>
                                            </p:txEl>
                                          </p:spTgt>
                                        </p:tgtEl>
                                        <p:attrNameLst>
                                          <p:attrName>style.visibility</p:attrName>
                                        </p:attrNameLst>
                                      </p:cBhvr>
                                      <p:to>
                                        <p:strVal val="visible"/>
                                      </p:to>
                                    </p:set>
                                    <p:animEffect transition="in" filter="fade">
                                      <p:cBhvr>
                                        <p:cTn id="38" dur="300"/>
                                        <p:tgtEl>
                                          <p:spTgt spid="1006">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06">
                                            <p:txEl>
                                              <p:pRg st="4" end="4"/>
                                            </p:txEl>
                                          </p:spTgt>
                                        </p:tgtEl>
                                        <p:attrNameLst>
                                          <p:attrName>style.visibility</p:attrName>
                                        </p:attrNameLst>
                                      </p:cBhvr>
                                      <p:to>
                                        <p:strVal val="visible"/>
                                      </p:to>
                                    </p:set>
                                    <p:animEffect transition="in" filter="fade">
                                      <p:cBhvr>
                                        <p:cTn id="43" dur="300"/>
                                        <p:tgtEl>
                                          <p:spTgt spid="1006">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006">
                                            <p:txEl>
                                              <p:pRg st="5" end="5"/>
                                            </p:txEl>
                                          </p:spTgt>
                                        </p:tgtEl>
                                        <p:attrNameLst>
                                          <p:attrName>style.visibility</p:attrName>
                                        </p:attrNameLst>
                                      </p:cBhvr>
                                      <p:to>
                                        <p:strVal val="visible"/>
                                      </p:to>
                                    </p:set>
                                    <p:animEffect transition="in" filter="fade">
                                      <p:cBhvr>
                                        <p:cTn id="48" dur="300"/>
                                        <p:tgtEl>
                                          <p:spTgt spid="1006">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006">
                                            <p:txEl>
                                              <p:pRg st="6" end="6"/>
                                            </p:txEl>
                                          </p:spTgt>
                                        </p:tgtEl>
                                        <p:attrNameLst>
                                          <p:attrName>style.visibility</p:attrName>
                                        </p:attrNameLst>
                                      </p:cBhvr>
                                      <p:to>
                                        <p:strVal val="visible"/>
                                      </p:to>
                                    </p:set>
                                    <p:animEffect transition="in" filter="fade">
                                      <p:cBhvr>
                                        <p:cTn id="53" dur="300"/>
                                        <p:tgtEl>
                                          <p:spTgt spid="100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2" grpId="0"/>
      <p:bldP spid="1003" grpId="0"/>
      <p:bldP spid="1004" grpId="0"/>
      <p:bldP spid="1005" grpId="0"/>
      <p:bldP spid="100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600">
                <a:latin typeface="Whitney-BlackSC"/>
              </a:rPr>
              <a:t>Election: Candidate Outcomes</a:t>
            </a:r>
          </a:p>
        </p:txBody>
      </p:sp>
      <p:sp>
        <p:nvSpPr>
          <p:cNvPr id="999" name="Slide Number Placeholder 9"/>
          <p:cNvSpPr>
            <a:spLocks noGrp="1"/>
          </p:cNvSpPr>
          <p:nvPr>
            <p:ph type="sldNum" sz="quarter" idx="12"/>
          </p:nvPr>
        </p:nvSpPr>
        <p:spPr/>
        <p:txBody>
          <a:bodyPr/>
          <a:lstStyle/>
          <a:p>
            <a:pPr algn="l"/>
            <a:fld id="{B6F15528-21DE-4FAA-801E-634DDDAF4B2B}" type="slidenum">
              <a:rPr lang="en-US"/>
              <a:t>17</a:t>
            </a:fld>
            <a:endParaRPr lang="en-US"/>
          </a:p>
        </p:txBody>
      </p:sp>
      <p:sp>
        <p:nvSpPr>
          <p:cNvPr id="1000" name="Rectangle 999"/>
          <p:cNvSpPr/>
          <p:nvPr/>
        </p:nvSpPr>
        <p:spPr>
          <a:xfrm>
            <a:off x="548640" y="1143000"/>
            <a:ext cx="1554480" cy="411480"/>
          </a:xfrm>
          <a:prstGeom prst="rect">
            <a:avLst/>
          </a:prstGeom>
          <a:solidFill>
            <a:srgbClr val="F2F2F2"/>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timeout</a:t>
            </a:r>
          </a:p>
        </p:txBody>
      </p:sp>
      <p:cxnSp>
        <p:nvCxnSpPr>
          <p:cNvPr id="1001" name="Connector 1000"/>
          <p:cNvCxnSpPr/>
          <p:nvPr/>
        </p:nvCxnSpPr>
        <p:spPr>
          <a:xfrm>
            <a:off x="1325880" y="1554480"/>
            <a:ext cx="0" cy="22860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02" name="Rectangle 1001"/>
          <p:cNvSpPr/>
          <p:nvPr/>
        </p:nvSpPr>
        <p:spPr>
          <a:xfrm>
            <a:off x="548640" y="1783080"/>
            <a:ext cx="1554480" cy="411480"/>
          </a:xfrm>
          <a:prstGeom prst="rect">
            <a:avLst/>
          </a:prstGeom>
          <a:solidFill>
            <a:srgbClr val="F2F2F2"/>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increment term</a:t>
            </a:r>
          </a:p>
        </p:txBody>
      </p:sp>
      <p:cxnSp>
        <p:nvCxnSpPr>
          <p:cNvPr id="1003" name="Connector 1002"/>
          <p:cNvCxnSpPr/>
          <p:nvPr/>
        </p:nvCxnSpPr>
        <p:spPr>
          <a:xfrm>
            <a:off x="1325880" y="2194560"/>
            <a:ext cx="0" cy="22860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04" name="Rectangle 1003"/>
          <p:cNvSpPr/>
          <p:nvPr/>
        </p:nvSpPr>
        <p:spPr>
          <a:xfrm>
            <a:off x="548640" y="2423160"/>
            <a:ext cx="1554480" cy="411480"/>
          </a:xfrm>
          <a:prstGeom prst="rect">
            <a:avLst/>
          </a:prstGeom>
          <a:solidFill>
            <a:srgbClr val="FFF2CC"/>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become candidate</a:t>
            </a:r>
          </a:p>
        </p:txBody>
      </p:sp>
      <p:cxnSp>
        <p:nvCxnSpPr>
          <p:cNvPr id="1005" name="Connector 1004"/>
          <p:cNvCxnSpPr/>
          <p:nvPr/>
        </p:nvCxnSpPr>
        <p:spPr>
          <a:xfrm>
            <a:off x="1325880" y="2834640"/>
            <a:ext cx="0" cy="22860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06" name="Rectangle 1005"/>
          <p:cNvSpPr/>
          <p:nvPr/>
        </p:nvSpPr>
        <p:spPr>
          <a:xfrm>
            <a:off x="548640" y="3063240"/>
            <a:ext cx="1554480" cy="411480"/>
          </a:xfrm>
          <a:prstGeom prst="rect">
            <a:avLst/>
          </a:prstGeom>
          <a:solidFill>
            <a:srgbClr val="F2F2F2"/>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vote for self</a:t>
            </a:r>
          </a:p>
        </p:txBody>
      </p:sp>
      <p:cxnSp>
        <p:nvCxnSpPr>
          <p:cNvPr id="1007" name="Connector 1006"/>
          <p:cNvCxnSpPr/>
          <p:nvPr/>
        </p:nvCxnSpPr>
        <p:spPr>
          <a:xfrm>
            <a:off x="1325880" y="3474720"/>
            <a:ext cx="0" cy="22860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08" name="Rectangle 1007"/>
          <p:cNvSpPr/>
          <p:nvPr/>
        </p:nvSpPr>
        <p:spPr>
          <a:xfrm>
            <a:off x="548640" y="3703320"/>
            <a:ext cx="1554480" cy="411480"/>
          </a:xfrm>
          <a:prstGeom prst="rect">
            <a:avLst/>
          </a:prstGeom>
          <a:solidFill>
            <a:srgbClr val="F2F2F2"/>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ask others for votes</a:t>
            </a:r>
          </a:p>
        </p:txBody>
      </p:sp>
      <p:sp>
        <p:nvSpPr>
          <p:cNvPr id="1009" name="Rectangle 1008"/>
          <p:cNvSpPr/>
          <p:nvPr/>
        </p:nvSpPr>
        <p:spPr>
          <a:xfrm>
            <a:off x="3017520" y="1188720"/>
            <a:ext cx="2651760" cy="822960"/>
          </a:xfrm>
          <a:prstGeom prst="rect">
            <a:avLst/>
          </a:prstGeom>
          <a:solidFill>
            <a:srgbClr val="DEEBF7"/>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600" b="0" i="0" dirty="0">
                <a:solidFill>
                  <a:srgbClr val="000000"/>
                </a:solidFill>
                <a:latin typeface="Times New Roman"/>
              </a:rPr>
              <a:t>(</a:t>
            </a:r>
            <a:r>
              <a:rPr sz="1600" b="0" i="0" dirty="0" err="1">
                <a:solidFill>
                  <a:srgbClr val="000000"/>
                </a:solidFill>
                <a:latin typeface="Times New Roman"/>
              </a:rPr>
              <a:t>i</a:t>
            </a:r>
            <a:r>
              <a:rPr sz="1600" b="0" i="0" dirty="0">
                <a:solidFill>
                  <a:srgbClr val="000000"/>
                </a:solidFill>
                <a:latin typeface="Times New Roman"/>
              </a:rPr>
              <a:t>) receive </a:t>
            </a:r>
            <a:r>
              <a:rPr sz="1600" b="0" i="0" dirty="0">
                <a:solidFill>
                  <a:srgbClr val="C00000"/>
                </a:solidFill>
                <a:latin typeface="Times New Roman"/>
              </a:rPr>
              <a:t>votes</a:t>
            </a:r>
            <a:r>
              <a:rPr sz="1600" b="0" i="0" dirty="0">
                <a:solidFill>
                  <a:srgbClr val="000000"/>
                </a:solidFill>
                <a:latin typeface="Times New Roman"/>
              </a:rPr>
              <a:t> from a </a:t>
            </a:r>
            <a:r>
              <a:rPr sz="1600" b="0" i="0" dirty="0">
                <a:solidFill>
                  <a:srgbClr val="C00000"/>
                </a:solidFill>
                <a:latin typeface="Times New Roman"/>
              </a:rPr>
              <a:t>majority</a:t>
            </a:r>
          </a:p>
          <a:p>
            <a:pPr algn="ctr"/>
            <a:r>
              <a:rPr sz="1600" b="0" i="0" dirty="0">
                <a:solidFill>
                  <a:srgbClr val="000000"/>
                </a:solidFill>
                <a:latin typeface="Times New Roman"/>
              </a:rPr>
              <a:t>→ become </a:t>
            </a:r>
            <a:r>
              <a:rPr sz="1600" b="0" i="0" dirty="0">
                <a:solidFill>
                  <a:srgbClr val="C00000"/>
                </a:solidFill>
                <a:latin typeface="Times New Roman"/>
              </a:rPr>
              <a:t>leader</a:t>
            </a:r>
          </a:p>
        </p:txBody>
      </p:sp>
      <p:cxnSp>
        <p:nvCxnSpPr>
          <p:cNvPr id="1010" name="Connector 1009"/>
          <p:cNvCxnSpPr/>
          <p:nvPr/>
        </p:nvCxnSpPr>
        <p:spPr>
          <a:xfrm flipV="1">
            <a:off x="2103120" y="1600200"/>
            <a:ext cx="914400" cy="2304287"/>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11" name="TextBox 1010"/>
          <p:cNvSpPr txBox="1"/>
          <p:nvPr/>
        </p:nvSpPr>
        <p:spPr>
          <a:xfrm>
            <a:off x="5943600" y="1051560"/>
            <a:ext cx="2926080" cy="3207032"/>
          </a:xfrm>
          <a:prstGeom prst="rect">
            <a:avLst/>
          </a:prstGeom>
          <a:noFill/>
        </p:spPr>
        <p:txBody>
          <a:bodyPr wrap="square" lIns="27432" tIns="18288" rIns="27432" bIns="18288" anchor="t">
            <a:spAutoFit/>
          </a:bodyPr>
          <a:lstStyle/>
          <a:p>
            <a:pPr algn="l">
              <a:spcBef>
                <a:spcPts val="300"/>
              </a:spcBef>
            </a:pPr>
            <a:r>
              <a:rPr sz="1600" b="0" i="0" dirty="0">
                <a:latin typeface="Times New Roman"/>
              </a:rPr>
              <a:t>Once a node becomes leader, what must it do to maintain authority?</a:t>
            </a:r>
          </a:p>
          <a:p>
            <a:pPr algn="l">
              <a:spcBef>
                <a:spcPts val="300"/>
              </a:spcBef>
            </a:pPr>
            <a:r>
              <a:rPr sz="1600" b="0" i="0" dirty="0">
                <a:latin typeface="Times New Roman"/>
              </a:rPr>
              <a:t>→ send heartbeats to all other servers</a:t>
            </a:r>
          </a:p>
          <a:p>
            <a:pPr algn="l">
              <a:spcBef>
                <a:spcPts val="0"/>
              </a:spcBef>
            </a:pPr>
            <a:endParaRPr sz="700" b="0" i="0" dirty="0">
              <a:latin typeface="Times New Roman"/>
            </a:endParaRPr>
          </a:p>
          <a:p>
            <a:pPr algn="l">
              <a:spcBef>
                <a:spcPts val="0"/>
              </a:spcBef>
            </a:pPr>
            <a:endParaRPr lang="en-US" sz="700" b="0" i="0" dirty="0">
              <a:latin typeface="Times New Roman"/>
            </a:endParaRPr>
          </a:p>
          <a:p>
            <a:pPr algn="l">
              <a:spcBef>
                <a:spcPts val="0"/>
              </a:spcBef>
            </a:pPr>
            <a:endParaRPr lang="en-US" sz="700" dirty="0">
              <a:latin typeface="Times New Roman"/>
            </a:endParaRPr>
          </a:p>
          <a:p>
            <a:pPr algn="l">
              <a:spcBef>
                <a:spcPts val="0"/>
              </a:spcBef>
            </a:pPr>
            <a:endParaRPr lang="en-US" sz="700" b="0" i="0" dirty="0">
              <a:latin typeface="Times New Roman"/>
            </a:endParaRPr>
          </a:p>
          <a:p>
            <a:pPr algn="l">
              <a:spcBef>
                <a:spcPts val="0"/>
              </a:spcBef>
            </a:pPr>
            <a:endParaRPr lang="en-US" sz="700" dirty="0">
              <a:latin typeface="Times New Roman"/>
            </a:endParaRPr>
          </a:p>
          <a:p>
            <a:pPr algn="l">
              <a:spcBef>
                <a:spcPts val="0"/>
              </a:spcBef>
            </a:pPr>
            <a:endParaRPr lang="en-US" sz="700" b="0" i="0" dirty="0">
              <a:latin typeface="Times New Roman"/>
            </a:endParaRPr>
          </a:p>
          <a:p>
            <a:pPr algn="l">
              <a:spcBef>
                <a:spcPts val="0"/>
              </a:spcBef>
            </a:pPr>
            <a:endParaRPr lang="en-US" sz="700" dirty="0">
              <a:latin typeface="Times New Roman"/>
            </a:endParaRPr>
          </a:p>
          <a:p>
            <a:pPr algn="l">
              <a:spcBef>
                <a:spcPts val="0"/>
              </a:spcBef>
            </a:pPr>
            <a:endParaRPr lang="en-US" sz="700" b="0" i="0" dirty="0">
              <a:latin typeface="Times New Roman"/>
            </a:endParaRPr>
          </a:p>
          <a:p>
            <a:pPr algn="l">
              <a:spcBef>
                <a:spcPts val="0"/>
              </a:spcBef>
            </a:pPr>
            <a:endParaRPr lang="en-US" sz="700" dirty="0">
              <a:latin typeface="Times New Roman"/>
            </a:endParaRPr>
          </a:p>
          <a:p>
            <a:pPr algn="l">
              <a:spcBef>
                <a:spcPts val="0"/>
              </a:spcBef>
            </a:pPr>
            <a:endParaRPr lang="en-US" sz="700" b="0" i="0" dirty="0">
              <a:latin typeface="Times New Roman"/>
            </a:endParaRPr>
          </a:p>
          <a:p>
            <a:pPr algn="l">
              <a:spcBef>
                <a:spcPts val="0"/>
              </a:spcBef>
            </a:pPr>
            <a:endParaRPr lang="en-US" sz="700" b="0" i="0" dirty="0">
              <a:latin typeface="Times New Roman"/>
            </a:endParaRPr>
          </a:p>
          <a:p>
            <a:pPr algn="l">
              <a:spcBef>
                <a:spcPts val="0"/>
              </a:spcBef>
            </a:pPr>
            <a:endParaRPr sz="700" b="0" i="0" dirty="0">
              <a:latin typeface="Times New Roman"/>
            </a:endParaRPr>
          </a:p>
          <a:p>
            <a:pPr algn="l">
              <a:spcBef>
                <a:spcPts val="300"/>
              </a:spcBef>
            </a:pPr>
            <a:r>
              <a:rPr sz="1600" b="0" i="0" dirty="0">
                <a:solidFill>
                  <a:srgbClr val="C00000"/>
                </a:solidFill>
                <a:latin typeface="Times New Roman"/>
              </a:rPr>
              <a:t>Split votes</a:t>
            </a:r>
            <a:r>
              <a:rPr sz="1600" b="0" i="0" dirty="0">
                <a:latin typeface="Times New Roman"/>
              </a:rPr>
              <a:t>: nobody wins </a:t>
            </a:r>
            <a:endParaRPr lang="en-US" sz="1600" b="0" i="0" dirty="0">
              <a:latin typeface="Times New Roman"/>
            </a:endParaRPr>
          </a:p>
          <a:p>
            <a:pPr algn="l">
              <a:spcBef>
                <a:spcPts val="300"/>
              </a:spcBef>
            </a:pPr>
            <a:r>
              <a:rPr sz="1600" b="0" i="0" dirty="0">
                <a:latin typeface="Times New Roman"/>
              </a:rPr>
              <a:t>before the timeout </a:t>
            </a:r>
            <a:endParaRPr lang="en-US" sz="1600" b="0" i="0" dirty="0">
              <a:latin typeface="Times New Roman"/>
            </a:endParaRPr>
          </a:p>
          <a:p>
            <a:pPr algn="l">
              <a:spcBef>
                <a:spcPts val="300"/>
              </a:spcBef>
            </a:pPr>
            <a:r>
              <a:rPr sz="1600" b="0" i="0" dirty="0">
                <a:latin typeface="Times New Roman"/>
              </a:rPr>
              <a:t>→ </a:t>
            </a:r>
            <a:r>
              <a:rPr lang="en-US" sz="1600" b="0" i="0" dirty="0">
                <a:latin typeface="Times New Roman"/>
              </a:rPr>
              <a:t>try again</a:t>
            </a:r>
            <a:endParaRPr sz="1800" b="0" i="0" dirty="0">
              <a:latin typeface="Times New Roman"/>
            </a:endParaRPr>
          </a:p>
        </p:txBody>
      </p:sp>
      <p:sp>
        <p:nvSpPr>
          <p:cNvPr id="1012" name="Rectangle 1011"/>
          <p:cNvSpPr/>
          <p:nvPr/>
        </p:nvSpPr>
        <p:spPr>
          <a:xfrm>
            <a:off x="3017520" y="2331720"/>
            <a:ext cx="2651760" cy="822960"/>
          </a:xfrm>
          <a:prstGeom prst="rect">
            <a:avLst/>
          </a:prstGeom>
          <a:solidFill>
            <a:srgbClr val="E2F0D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600" b="0" i="0" dirty="0">
                <a:solidFill>
                  <a:srgbClr val="000000"/>
                </a:solidFill>
                <a:latin typeface="Times New Roman"/>
              </a:rPr>
              <a:t>(ii) hear from </a:t>
            </a:r>
            <a:r>
              <a:rPr sz="1600" b="0" i="0" dirty="0">
                <a:solidFill>
                  <a:srgbClr val="C00000"/>
                </a:solidFill>
                <a:latin typeface="Times New Roman"/>
              </a:rPr>
              <a:t>leader</a:t>
            </a:r>
          </a:p>
          <a:p>
            <a:pPr algn="ctr"/>
            <a:r>
              <a:rPr sz="1600" b="0" i="0" dirty="0">
                <a:solidFill>
                  <a:srgbClr val="C00000"/>
                </a:solidFill>
                <a:latin typeface="Times New Roman"/>
              </a:rPr>
              <a:t>with term ≥ </a:t>
            </a:r>
            <a:r>
              <a:rPr sz="1600" b="0" i="0" dirty="0" err="1">
                <a:solidFill>
                  <a:srgbClr val="C00000"/>
                </a:solidFill>
                <a:latin typeface="Times New Roman"/>
              </a:rPr>
              <a:t>ct</a:t>
            </a:r>
            <a:r>
              <a:rPr sz="1600" b="0" i="0" dirty="0">
                <a:solidFill>
                  <a:srgbClr val="C00000"/>
                </a:solidFill>
                <a:latin typeface="Times New Roman"/>
              </a:rPr>
              <a:t> </a:t>
            </a:r>
            <a:r>
              <a:rPr sz="1600" b="0" i="0" dirty="0">
                <a:solidFill>
                  <a:srgbClr val="000000"/>
                </a:solidFill>
                <a:latin typeface="Times New Roman"/>
              </a:rPr>
              <a:t>→ step down, </a:t>
            </a:r>
            <a:r>
              <a:rPr sz="1600" b="0" i="0" dirty="0">
                <a:solidFill>
                  <a:srgbClr val="C00000"/>
                </a:solidFill>
                <a:latin typeface="Times New Roman"/>
              </a:rPr>
              <a:t>follower</a:t>
            </a:r>
          </a:p>
        </p:txBody>
      </p:sp>
      <p:cxnSp>
        <p:nvCxnSpPr>
          <p:cNvPr id="1013" name="Connector 1012"/>
          <p:cNvCxnSpPr/>
          <p:nvPr/>
        </p:nvCxnSpPr>
        <p:spPr>
          <a:xfrm flipV="1">
            <a:off x="2103120" y="2743200"/>
            <a:ext cx="914400" cy="1161287"/>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14" name="Rectangle 1013"/>
          <p:cNvSpPr/>
          <p:nvPr/>
        </p:nvSpPr>
        <p:spPr>
          <a:xfrm>
            <a:off x="3017520" y="3474720"/>
            <a:ext cx="2651760" cy="822960"/>
          </a:xfrm>
          <a:prstGeom prst="rect">
            <a:avLst/>
          </a:prstGeom>
          <a:solidFill>
            <a:srgbClr val="FBE5D6"/>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800" b="0" i="0" dirty="0">
                <a:solidFill>
                  <a:srgbClr val="000000"/>
                </a:solidFill>
                <a:latin typeface="Times New Roman"/>
              </a:rPr>
              <a:t>(iii) </a:t>
            </a:r>
            <a:r>
              <a:rPr sz="1800" b="0" i="0" dirty="0" err="1">
                <a:solidFill>
                  <a:srgbClr val="000000"/>
                </a:solidFill>
                <a:latin typeface="Times New Roman"/>
              </a:rPr>
              <a:t>electionTimeout</a:t>
            </a:r>
            <a:r>
              <a:rPr sz="1800" b="0" i="0" dirty="0">
                <a:solidFill>
                  <a:srgbClr val="000000"/>
                </a:solidFill>
                <a:latin typeface="Times New Roman"/>
              </a:rPr>
              <a:t> elapses,</a:t>
            </a:r>
          </a:p>
          <a:p>
            <a:pPr algn="ctr"/>
            <a:r>
              <a:rPr sz="1800" b="0" i="0" dirty="0">
                <a:solidFill>
                  <a:srgbClr val="C00000"/>
                </a:solidFill>
                <a:latin typeface="Times New Roman"/>
              </a:rPr>
              <a:t>neither</a:t>
            </a:r>
            <a:r>
              <a:rPr sz="1800" b="0" i="0" dirty="0">
                <a:solidFill>
                  <a:srgbClr val="000000"/>
                </a:solidFill>
                <a:latin typeface="Times New Roman"/>
              </a:rPr>
              <a:t> (</a:t>
            </a:r>
            <a:r>
              <a:rPr sz="1800" b="0" i="0" dirty="0" err="1">
                <a:solidFill>
                  <a:srgbClr val="000000"/>
                </a:solidFill>
                <a:latin typeface="Times New Roman"/>
              </a:rPr>
              <a:t>i</a:t>
            </a:r>
            <a:r>
              <a:rPr sz="1800" b="0" i="0" dirty="0">
                <a:solidFill>
                  <a:srgbClr val="000000"/>
                </a:solidFill>
                <a:latin typeface="Times New Roman"/>
              </a:rPr>
              <a:t>) nor (ii)</a:t>
            </a:r>
          </a:p>
        </p:txBody>
      </p:sp>
      <p:cxnSp>
        <p:nvCxnSpPr>
          <p:cNvPr id="1015" name="Connector 1014"/>
          <p:cNvCxnSpPr/>
          <p:nvPr/>
        </p:nvCxnSpPr>
        <p:spPr>
          <a:xfrm flipV="1">
            <a:off x="2103120" y="3886200"/>
            <a:ext cx="914400" cy="18287"/>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016" name="Connector 1015"/>
          <p:cNvCxnSpPr/>
          <p:nvPr/>
        </p:nvCxnSpPr>
        <p:spPr>
          <a:xfrm>
            <a:off x="4343400" y="4297680"/>
            <a:ext cx="0" cy="274320"/>
          </a:xfrm>
          <a:prstGeom prst="line">
            <a:avLst/>
          </a:prstGeom>
          <a:ln w="15875">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017" name="Connector 1016"/>
          <p:cNvCxnSpPr>
            <a:cxnSpLocks/>
          </p:cNvCxnSpPr>
          <p:nvPr/>
        </p:nvCxnSpPr>
        <p:spPr>
          <a:xfrm flipH="1">
            <a:off x="228600" y="4572000"/>
            <a:ext cx="4114800" cy="0"/>
          </a:xfrm>
          <a:prstGeom prst="line">
            <a:avLst/>
          </a:prstGeom>
          <a:ln w="15875">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018" name="Connector 1017"/>
          <p:cNvCxnSpPr>
            <a:cxnSpLocks/>
          </p:cNvCxnSpPr>
          <p:nvPr/>
        </p:nvCxnSpPr>
        <p:spPr>
          <a:xfrm>
            <a:off x="342900" y="1962150"/>
            <a:ext cx="228600" cy="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19" name="TextBox 1018"/>
          <p:cNvSpPr txBox="1"/>
          <p:nvPr/>
        </p:nvSpPr>
        <p:spPr>
          <a:xfrm>
            <a:off x="1188720" y="4590288"/>
            <a:ext cx="2743200" cy="529376"/>
          </a:xfrm>
          <a:prstGeom prst="rect">
            <a:avLst/>
          </a:prstGeom>
          <a:noFill/>
        </p:spPr>
        <p:txBody>
          <a:bodyPr wrap="square" lIns="27432" tIns="18288" rIns="27432" bIns="18288" anchor="t">
            <a:spAutoFit/>
          </a:bodyPr>
          <a:lstStyle/>
          <a:p>
            <a:pPr algn="l"/>
            <a:r>
              <a:rPr sz="1600" b="0" i="1" dirty="0">
                <a:solidFill>
                  <a:srgbClr val="C00000"/>
                </a:solidFill>
                <a:latin typeface="Times New Roman"/>
              </a:rPr>
              <a:t>repeat</a:t>
            </a:r>
            <a:r>
              <a:rPr sz="1600" b="0" i="1" dirty="0">
                <a:latin typeface="Times New Roman"/>
              </a:rPr>
              <a:t>: increment term, new election</a:t>
            </a:r>
          </a:p>
        </p:txBody>
      </p:sp>
      <p:cxnSp>
        <p:nvCxnSpPr>
          <p:cNvPr id="5" name="Connector 1015">
            <a:extLst>
              <a:ext uri="{FF2B5EF4-FFF2-40B4-BE49-F238E27FC236}">
                <a16:creationId xmlns:a16="http://schemas.microsoft.com/office/drawing/2014/main" id="{0199FEF0-387B-25C0-59BC-1A9A7A0D3F75}"/>
              </a:ext>
            </a:extLst>
          </p:cNvPr>
          <p:cNvCxnSpPr>
            <a:cxnSpLocks/>
          </p:cNvCxnSpPr>
          <p:nvPr/>
        </p:nvCxnSpPr>
        <p:spPr>
          <a:xfrm flipH="1">
            <a:off x="228600" y="1962150"/>
            <a:ext cx="114300" cy="2628138"/>
          </a:xfrm>
          <a:prstGeom prst="line">
            <a:avLst/>
          </a:prstGeom>
          <a:ln w="15875">
            <a:solidFill>
              <a:srgbClr val="000000"/>
            </a:solidFill>
          </a:ln>
        </p:spPr>
        <p:style>
          <a:lnRef idx="2">
            <a:schemeClr val="accent1"/>
          </a:lnRef>
          <a:fillRef idx="0">
            <a:schemeClr val="accent1"/>
          </a:fillRef>
          <a:effectRef idx="1">
            <a:schemeClr val="accent1"/>
          </a:effectRef>
          <a:fontRef idx="minor">
            <a:schemeClr val="tx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00"/>
                                        </p:tgtEl>
                                        <p:attrNameLst>
                                          <p:attrName>style.visibility</p:attrName>
                                        </p:attrNameLst>
                                      </p:cBhvr>
                                      <p:to>
                                        <p:strVal val="visible"/>
                                      </p:to>
                                    </p:set>
                                    <p:animEffect transition="in" filter="fade">
                                      <p:cBhvr>
                                        <p:cTn id="7" dur="300"/>
                                        <p:tgtEl>
                                          <p:spTgt spid="1000"/>
                                        </p:tgtEl>
                                      </p:cBhvr>
                                    </p:animEffect>
                                  </p:childTnLst>
                                </p:cTn>
                              </p:par>
                              <p:par>
                                <p:cTn id="8" presetID="10" presetClass="entr" presetSubtype="0" fill="hold" nodeType="withEffect">
                                  <p:stCondLst>
                                    <p:cond delay="0"/>
                                  </p:stCondLst>
                                  <p:childTnLst>
                                    <p:set>
                                      <p:cBhvr>
                                        <p:cTn id="9" dur="1" fill="hold">
                                          <p:stCondLst>
                                            <p:cond delay="0"/>
                                          </p:stCondLst>
                                        </p:cTn>
                                        <p:tgtEl>
                                          <p:spTgt spid="1001"/>
                                        </p:tgtEl>
                                        <p:attrNameLst>
                                          <p:attrName>style.visibility</p:attrName>
                                        </p:attrNameLst>
                                      </p:cBhvr>
                                      <p:to>
                                        <p:strVal val="visible"/>
                                      </p:to>
                                    </p:set>
                                    <p:animEffect transition="in" filter="fade">
                                      <p:cBhvr>
                                        <p:cTn id="10" dur="300"/>
                                        <p:tgtEl>
                                          <p:spTgt spid="1001"/>
                                        </p:tgtEl>
                                      </p:cBhvr>
                                    </p:animEffect>
                                  </p:childTnLst>
                                </p:cTn>
                              </p:par>
                              <p:par>
                                <p:cTn id="11" presetID="10" presetClass="entr" presetSubtype="0" fill="hold" nodeType="withEffect">
                                  <p:stCondLst>
                                    <p:cond delay="0"/>
                                  </p:stCondLst>
                                  <p:childTnLst>
                                    <p:set>
                                      <p:cBhvr>
                                        <p:cTn id="12" dur="1" fill="hold">
                                          <p:stCondLst>
                                            <p:cond delay="0"/>
                                          </p:stCondLst>
                                        </p:cTn>
                                        <p:tgtEl>
                                          <p:spTgt spid="1002"/>
                                        </p:tgtEl>
                                        <p:attrNameLst>
                                          <p:attrName>style.visibility</p:attrName>
                                        </p:attrNameLst>
                                      </p:cBhvr>
                                      <p:to>
                                        <p:strVal val="visible"/>
                                      </p:to>
                                    </p:set>
                                    <p:animEffect transition="in" filter="fade">
                                      <p:cBhvr>
                                        <p:cTn id="13" dur="300"/>
                                        <p:tgtEl>
                                          <p:spTgt spid="1002"/>
                                        </p:tgtEl>
                                      </p:cBhvr>
                                    </p:animEffect>
                                  </p:childTnLst>
                                </p:cTn>
                              </p:par>
                              <p:par>
                                <p:cTn id="14" presetID="10" presetClass="entr" presetSubtype="0" fill="hold" nodeType="withEffect">
                                  <p:stCondLst>
                                    <p:cond delay="0"/>
                                  </p:stCondLst>
                                  <p:childTnLst>
                                    <p:set>
                                      <p:cBhvr>
                                        <p:cTn id="15" dur="1" fill="hold">
                                          <p:stCondLst>
                                            <p:cond delay="0"/>
                                          </p:stCondLst>
                                        </p:cTn>
                                        <p:tgtEl>
                                          <p:spTgt spid="1003"/>
                                        </p:tgtEl>
                                        <p:attrNameLst>
                                          <p:attrName>style.visibility</p:attrName>
                                        </p:attrNameLst>
                                      </p:cBhvr>
                                      <p:to>
                                        <p:strVal val="visible"/>
                                      </p:to>
                                    </p:set>
                                    <p:animEffect transition="in" filter="fade">
                                      <p:cBhvr>
                                        <p:cTn id="16" dur="300"/>
                                        <p:tgtEl>
                                          <p:spTgt spid="1003"/>
                                        </p:tgtEl>
                                      </p:cBhvr>
                                    </p:animEffect>
                                  </p:childTnLst>
                                </p:cTn>
                              </p:par>
                              <p:par>
                                <p:cTn id="17" presetID="10" presetClass="entr" presetSubtype="0" fill="hold" nodeType="withEffect">
                                  <p:stCondLst>
                                    <p:cond delay="0"/>
                                  </p:stCondLst>
                                  <p:childTnLst>
                                    <p:set>
                                      <p:cBhvr>
                                        <p:cTn id="18" dur="1" fill="hold">
                                          <p:stCondLst>
                                            <p:cond delay="0"/>
                                          </p:stCondLst>
                                        </p:cTn>
                                        <p:tgtEl>
                                          <p:spTgt spid="1004"/>
                                        </p:tgtEl>
                                        <p:attrNameLst>
                                          <p:attrName>style.visibility</p:attrName>
                                        </p:attrNameLst>
                                      </p:cBhvr>
                                      <p:to>
                                        <p:strVal val="visible"/>
                                      </p:to>
                                    </p:set>
                                    <p:animEffect transition="in" filter="fade">
                                      <p:cBhvr>
                                        <p:cTn id="19" dur="300"/>
                                        <p:tgtEl>
                                          <p:spTgt spid="1004"/>
                                        </p:tgtEl>
                                      </p:cBhvr>
                                    </p:animEffect>
                                  </p:childTnLst>
                                </p:cTn>
                              </p:par>
                              <p:par>
                                <p:cTn id="20" presetID="10" presetClass="entr" presetSubtype="0" fill="hold" nodeType="withEffect">
                                  <p:stCondLst>
                                    <p:cond delay="0"/>
                                  </p:stCondLst>
                                  <p:childTnLst>
                                    <p:set>
                                      <p:cBhvr>
                                        <p:cTn id="21" dur="1" fill="hold">
                                          <p:stCondLst>
                                            <p:cond delay="0"/>
                                          </p:stCondLst>
                                        </p:cTn>
                                        <p:tgtEl>
                                          <p:spTgt spid="1005"/>
                                        </p:tgtEl>
                                        <p:attrNameLst>
                                          <p:attrName>style.visibility</p:attrName>
                                        </p:attrNameLst>
                                      </p:cBhvr>
                                      <p:to>
                                        <p:strVal val="visible"/>
                                      </p:to>
                                    </p:set>
                                    <p:animEffect transition="in" filter="fade">
                                      <p:cBhvr>
                                        <p:cTn id="22" dur="300"/>
                                        <p:tgtEl>
                                          <p:spTgt spid="1005"/>
                                        </p:tgtEl>
                                      </p:cBhvr>
                                    </p:animEffect>
                                  </p:childTnLst>
                                </p:cTn>
                              </p:par>
                              <p:par>
                                <p:cTn id="23" presetID="10" presetClass="entr" presetSubtype="0" fill="hold" nodeType="withEffect">
                                  <p:stCondLst>
                                    <p:cond delay="0"/>
                                  </p:stCondLst>
                                  <p:childTnLst>
                                    <p:set>
                                      <p:cBhvr>
                                        <p:cTn id="24" dur="1" fill="hold">
                                          <p:stCondLst>
                                            <p:cond delay="0"/>
                                          </p:stCondLst>
                                        </p:cTn>
                                        <p:tgtEl>
                                          <p:spTgt spid="1006"/>
                                        </p:tgtEl>
                                        <p:attrNameLst>
                                          <p:attrName>style.visibility</p:attrName>
                                        </p:attrNameLst>
                                      </p:cBhvr>
                                      <p:to>
                                        <p:strVal val="visible"/>
                                      </p:to>
                                    </p:set>
                                    <p:animEffect transition="in" filter="fade">
                                      <p:cBhvr>
                                        <p:cTn id="25" dur="300"/>
                                        <p:tgtEl>
                                          <p:spTgt spid="1006"/>
                                        </p:tgtEl>
                                      </p:cBhvr>
                                    </p:animEffect>
                                  </p:childTnLst>
                                </p:cTn>
                              </p:par>
                              <p:par>
                                <p:cTn id="26" presetID="10" presetClass="entr" presetSubtype="0" fill="hold" nodeType="withEffect">
                                  <p:stCondLst>
                                    <p:cond delay="0"/>
                                  </p:stCondLst>
                                  <p:childTnLst>
                                    <p:set>
                                      <p:cBhvr>
                                        <p:cTn id="27" dur="1" fill="hold">
                                          <p:stCondLst>
                                            <p:cond delay="0"/>
                                          </p:stCondLst>
                                        </p:cTn>
                                        <p:tgtEl>
                                          <p:spTgt spid="1007"/>
                                        </p:tgtEl>
                                        <p:attrNameLst>
                                          <p:attrName>style.visibility</p:attrName>
                                        </p:attrNameLst>
                                      </p:cBhvr>
                                      <p:to>
                                        <p:strVal val="visible"/>
                                      </p:to>
                                    </p:set>
                                    <p:animEffect transition="in" filter="fade">
                                      <p:cBhvr>
                                        <p:cTn id="28" dur="300"/>
                                        <p:tgtEl>
                                          <p:spTgt spid="1007"/>
                                        </p:tgtEl>
                                      </p:cBhvr>
                                    </p:animEffect>
                                  </p:childTnLst>
                                </p:cTn>
                              </p:par>
                              <p:par>
                                <p:cTn id="29" presetID="10" presetClass="entr" presetSubtype="0" fill="hold" nodeType="withEffect">
                                  <p:stCondLst>
                                    <p:cond delay="0"/>
                                  </p:stCondLst>
                                  <p:childTnLst>
                                    <p:set>
                                      <p:cBhvr>
                                        <p:cTn id="30" dur="1" fill="hold">
                                          <p:stCondLst>
                                            <p:cond delay="0"/>
                                          </p:stCondLst>
                                        </p:cTn>
                                        <p:tgtEl>
                                          <p:spTgt spid="1008"/>
                                        </p:tgtEl>
                                        <p:attrNameLst>
                                          <p:attrName>style.visibility</p:attrName>
                                        </p:attrNameLst>
                                      </p:cBhvr>
                                      <p:to>
                                        <p:strVal val="visible"/>
                                      </p:to>
                                    </p:set>
                                    <p:animEffect transition="in" filter="fade">
                                      <p:cBhvr>
                                        <p:cTn id="31" dur="300"/>
                                        <p:tgtEl>
                                          <p:spTgt spid="100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09"/>
                                        </p:tgtEl>
                                        <p:attrNameLst>
                                          <p:attrName>style.visibility</p:attrName>
                                        </p:attrNameLst>
                                      </p:cBhvr>
                                      <p:to>
                                        <p:strVal val="visible"/>
                                      </p:to>
                                    </p:set>
                                    <p:animEffect transition="in" filter="fade">
                                      <p:cBhvr>
                                        <p:cTn id="36" dur="300"/>
                                        <p:tgtEl>
                                          <p:spTgt spid="1009"/>
                                        </p:tgtEl>
                                      </p:cBhvr>
                                    </p:animEffect>
                                  </p:childTnLst>
                                </p:cTn>
                              </p:par>
                              <p:par>
                                <p:cTn id="37" presetID="10" presetClass="entr" presetSubtype="0" fill="hold" nodeType="withEffect">
                                  <p:stCondLst>
                                    <p:cond delay="0"/>
                                  </p:stCondLst>
                                  <p:childTnLst>
                                    <p:set>
                                      <p:cBhvr>
                                        <p:cTn id="38" dur="1" fill="hold">
                                          <p:stCondLst>
                                            <p:cond delay="0"/>
                                          </p:stCondLst>
                                        </p:cTn>
                                        <p:tgtEl>
                                          <p:spTgt spid="1010"/>
                                        </p:tgtEl>
                                        <p:attrNameLst>
                                          <p:attrName>style.visibility</p:attrName>
                                        </p:attrNameLst>
                                      </p:cBhvr>
                                      <p:to>
                                        <p:strVal val="visible"/>
                                      </p:to>
                                    </p:set>
                                    <p:animEffect transition="in" filter="fade">
                                      <p:cBhvr>
                                        <p:cTn id="39" dur="300"/>
                                        <p:tgtEl>
                                          <p:spTgt spid="101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011">
                                            <p:txEl>
                                              <p:pRg st="0" end="0"/>
                                            </p:txEl>
                                          </p:spTgt>
                                        </p:tgtEl>
                                        <p:attrNameLst>
                                          <p:attrName>style.visibility</p:attrName>
                                        </p:attrNameLst>
                                      </p:cBhvr>
                                      <p:to>
                                        <p:strVal val="visible"/>
                                      </p:to>
                                    </p:set>
                                    <p:animEffect transition="in" filter="fade">
                                      <p:cBhvr>
                                        <p:cTn id="44" dur="300"/>
                                        <p:tgtEl>
                                          <p:spTgt spid="1011">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011">
                                            <p:txEl>
                                              <p:pRg st="1" end="1"/>
                                            </p:txEl>
                                          </p:spTgt>
                                        </p:tgtEl>
                                        <p:attrNameLst>
                                          <p:attrName>style.visibility</p:attrName>
                                        </p:attrNameLst>
                                      </p:cBhvr>
                                      <p:to>
                                        <p:strVal val="visible"/>
                                      </p:to>
                                    </p:set>
                                    <p:animEffect transition="in" filter="fade">
                                      <p:cBhvr>
                                        <p:cTn id="49" dur="300"/>
                                        <p:tgtEl>
                                          <p:spTgt spid="1011">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012"/>
                                        </p:tgtEl>
                                        <p:attrNameLst>
                                          <p:attrName>style.visibility</p:attrName>
                                        </p:attrNameLst>
                                      </p:cBhvr>
                                      <p:to>
                                        <p:strVal val="visible"/>
                                      </p:to>
                                    </p:set>
                                    <p:animEffect transition="in" filter="fade">
                                      <p:cBhvr>
                                        <p:cTn id="54" dur="300"/>
                                        <p:tgtEl>
                                          <p:spTgt spid="1012"/>
                                        </p:tgtEl>
                                      </p:cBhvr>
                                    </p:animEffect>
                                  </p:childTnLst>
                                </p:cTn>
                              </p:par>
                              <p:par>
                                <p:cTn id="55" presetID="10" presetClass="entr" presetSubtype="0" fill="hold" nodeType="withEffect">
                                  <p:stCondLst>
                                    <p:cond delay="0"/>
                                  </p:stCondLst>
                                  <p:childTnLst>
                                    <p:set>
                                      <p:cBhvr>
                                        <p:cTn id="56" dur="1" fill="hold">
                                          <p:stCondLst>
                                            <p:cond delay="0"/>
                                          </p:stCondLst>
                                        </p:cTn>
                                        <p:tgtEl>
                                          <p:spTgt spid="1013"/>
                                        </p:tgtEl>
                                        <p:attrNameLst>
                                          <p:attrName>style.visibility</p:attrName>
                                        </p:attrNameLst>
                                      </p:cBhvr>
                                      <p:to>
                                        <p:strVal val="visible"/>
                                      </p:to>
                                    </p:set>
                                    <p:animEffect transition="in" filter="fade">
                                      <p:cBhvr>
                                        <p:cTn id="57" dur="300"/>
                                        <p:tgtEl>
                                          <p:spTgt spid="101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014"/>
                                        </p:tgtEl>
                                        <p:attrNameLst>
                                          <p:attrName>style.visibility</p:attrName>
                                        </p:attrNameLst>
                                      </p:cBhvr>
                                      <p:to>
                                        <p:strVal val="visible"/>
                                      </p:to>
                                    </p:set>
                                    <p:animEffect transition="in" filter="fade">
                                      <p:cBhvr>
                                        <p:cTn id="62" dur="300"/>
                                        <p:tgtEl>
                                          <p:spTgt spid="1014"/>
                                        </p:tgtEl>
                                      </p:cBhvr>
                                    </p:animEffect>
                                  </p:childTnLst>
                                </p:cTn>
                              </p:par>
                              <p:par>
                                <p:cTn id="63" presetID="10" presetClass="entr" presetSubtype="0" fill="hold" nodeType="withEffect">
                                  <p:stCondLst>
                                    <p:cond delay="0"/>
                                  </p:stCondLst>
                                  <p:childTnLst>
                                    <p:set>
                                      <p:cBhvr>
                                        <p:cTn id="64" dur="1" fill="hold">
                                          <p:stCondLst>
                                            <p:cond delay="0"/>
                                          </p:stCondLst>
                                        </p:cTn>
                                        <p:tgtEl>
                                          <p:spTgt spid="1015"/>
                                        </p:tgtEl>
                                        <p:attrNameLst>
                                          <p:attrName>style.visibility</p:attrName>
                                        </p:attrNameLst>
                                      </p:cBhvr>
                                      <p:to>
                                        <p:strVal val="visible"/>
                                      </p:to>
                                    </p:set>
                                    <p:animEffect transition="in" filter="fade">
                                      <p:cBhvr>
                                        <p:cTn id="65" dur="300"/>
                                        <p:tgtEl>
                                          <p:spTgt spid="1015"/>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016"/>
                                        </p:tgtEl>
                                        <p:attrNameLst>
                                          <p:attrName>style.visibility</p:attrName>
                                        </p:attrNameLst>
                                      </p:cBhvr>
                                      <p:to>
                                        <p:strVal val="visible"/>
                                      </p:to>
                                    </p:set>
                                    <p:animEffect transition="in" filter="fade">
                                      <p:cBhvr>
                                        <p:cTn id="70" dur="300"/>
                                        <p:tgtEl>
                                          <p:spTgt spid="1016"/>
                                        </p:tgtEl>
                                      </p:cBhvr>
                                    </p:animEffect>
                                  </p:childTnLst>
                                </p:cTn>
                              </p:par>
                              <p:par>
                                <p:cTn id="71" presetID="10" presetClass="entr" presetSubtype="0" fill="hold" nodeType="withEffect">
                                  <p:stCondLst>
                                    <p:cond delay="0"/>
                                  </p:stCondLst>
                                  <p:childTnLst>
                                    <p:set>
                                      <p:cBhvr>
                                        <p:cTn id="72" dur="1" fill="hold">
                                          <p:stCondLst>
                                            <p:cond delay="0"/>
                                          </p:stCondLst>
                                        </p:cTn>
                                        <p:tgtEl>
                                          <p:spTgt spid="1017"/>
                                        </p:tgtEl>
                                        <p:attrNameLst>
                                          <p:attrName>style.visibility</p:attrName>
                                        </p:attrNameLst>
                                      </p:cBhvr>
                                      <p:to>
                                        <p:strVal val="visible"/>
                                      </p:to>
                                    </p:set>
                                    <p:animEffect transition="in" filter="fade">
                                      <p:cBhvr>
                                        <p:cTn id="73" dur="300"/>
                                        <p:tgtEl>
                                          <p:spTgt spid="1017"/>
                                        </p:tgtEl>
                                      </p:cBhvr>
                                    </p:animEffect>
                                  </p:childTnLst>
                                </p:cTn>
                              </p:par>
                              <p:par>
                                <p:cTn id="74" presetID="10" presetClass="entr" presetSubtype="0" fill="hold" nodeType="withEffect">
                                  <p:stCondLst>
                                    <p:cond delay="0"/>
                                  </p:stCondLst>
                                  <p:childTnLst>
                                    <p:set>
                                      <p:cBhvr>
                                        <p:cTn id="75" dur="1" fill="hold">
                                          <p:stCondLst>
                                            <p:cond delay="0"/>
                                          </p:stCondLst>
                                        </p:cTn>
                                        <p:tgtEl>
                                          <p:spTgt spid="1018"/>
                                        </p:tgtEl>
                                        <p:attrNameLst>
                                          <p:attrName>style.visibility</p:attrName>
                                        </p:attrNameLst>
                                      </p:cBhvr>
                                      <p:to>
                                        <p:strVal val="visible"/>
                                      </p:to>
                                    </p:set>
                                    <p:animEffect transition="in" filter="fade">
                                      <p:cBhvr>
                                        <p:cTn id="76" dur="300"/>
                                        <p:tgtEl>
                                          <p:spTgt spid="1018"/>
                                        </p:tgtEl>
                                      </p:cBhvr>
                                    </p:animEffect>
                                  </p:childTnLst>
                                </p:cTn>
                              </p:par>
                              <p:par>
                                <p:cTn id="77" presetID="10" presetClass="entr" presetSubtype="0" fill="hold" nodeType="withEffect">
                                  <p:stCondLst>
                                    <p:cond delay="0"/>
                                  </p:stCondLst>
                                  <p:childTnLst>
                                    <p:set>
                                      <p:cBhvr>
                                        <p:cTn id="78" dur="1" fill="hold">
                                          <p:stCondLst>
                                            <p:cond delay="0"/>
                                          </p:stCondLst>
                                        </p:cTn>
                                        <p:tgtEl>
                                          <p:spTgt spid="1019"/>
                                        </p:tgtEl>
                                        <p:attrNameLst>
                                          <p:attrName>style.visibility</p:attrName>
                                        </p:attrNameLst>
                                      </p:cBhvr>
                                      <p:to>
                                        <p:strVal val="visible"/>
                                      </p:to>
                                    </p:set>
                                    <p:animEffect transition="in" filter="fade">
                                      <p:cBhvr>
                                        <p:cTn id="79" dur="300"/>
                                        <p:tgtEl>
                                          <p:spTgt spid="1019"/>
                                        </p:tgtEl>
                                      </p:cBhvr>
                                    </p:animEffect>
                                  </p:childTnLst>
                                </p:cTn>
                              </p:par>
                              <p:par>
                                <p:cTn id="80" presetID="10" presetClass="entr" presetSubtype="0" fill="hold" nodeType="withEffect">
                                  <p:stCondLst>
                                    <p:cond delay="0"/>
                                  </p:stCondLst>
                                  <p:childTnLst>
                                    <p:set>
                                      <p:cBhvr>
                                        <p:cTn id="81" dur="1" fill="hold">
                                          <p:stCondLst>
                                            <p:cond delay="0"/>
                                          </p:stCondLst>
                                        </p:cTn>
                                        <p:tgtEl>
                                          <p:spTgt spid="1011">
                                            <p:txEl>
                                              <p:pRg st="14" end="14"/>
                                            </p:txEl>
                                          </p:spTgt>
                                        </p:tgtEl>
                                        <p:attrNameLst>
                                          <p:attrName>style.visibility</p:attrName>
                                        </p:attrNameLst>
                                      </p:cBhvr>
                                      <p:to>
                                        <p:strVal val="visible"/>
                                      </p:to>
                                    </p:set>
                                    <p:animEffect transition="in" filter="fade">
                                      <p:cBhvr>
                                        <p:cTn id="82" dur="300"/>
                                        <p:tgtEl>
                                          <p:spTgt spid="1011">
                                            <p:txEl>
                                              <p:pRg st="14" end="14"/>
                                            </p:txEl>
                                          </p:spTgt>
                                        </p:tgtEl>
                                      </p:cBhvr>
                                    </p:animEffect>
                                  </p:childTnLst>
                                </p:cTn>
                              </p:par>
                              <p:par>
                                <p:cTn id="83" presetID="10" presetClass="entr" presetSubtype="0" fill="hold" nodeType="withEffect">
                                  <p:stCondLst>
                                    <p:cond delay="0"/>
                                  </p:stCondLst>
                                  <p:childTnLst>
                                    <p:set>
                                      <p:cBhvr>
                                        <p:cTn id="84" dur="1" fill="hold">
                                          <p:stCondLst>
                                            <p:cond delay="0"/>
                                          </p:stCondLst>
                                        </p:cTn>
                                        <p:tgtEl>
                                          <p:spTgt spid="1011">
                                            <p:txEl>
                                              <p:pRg st="15" end="15"/>
                                            </p:txEl>
                                          </p:spTgt>
                                        </p:tgtEl>
                                        <p:attrNameLst>
                                          <p:attrName>style.visibility</p:attrName>
                                        </p:attrNameLst>
                                      </p:cBhvr>
                                      <p:to>
                                        <p:strVal val="visible"/>
                                      </p:to>
                                    </p:set>
                                    <p:animEffect transition="in" filter="fade">
                                      <p:cBhvr>
                                        <p:cTn id="85" dur="300"/>
                                        <p:tgtEl>
                                          <p:spTgt spid="1011">
                                            <p:txEl>
                                              <p:pRg st="15" end="15"/>
                                            </p:txEl>
                                          </p:spTgt>
                                        </p:tgtEl>
                                      </p:cBhvr>
                                    </p:animEffect>
                                  </p:childTnLst>
                                </p:cTn>
                              </p:par>
                              <p:par>
                                <p:cTn id="86" presetID="10" presetClass="entr" presetSubtype="0" fill="hold" nodeType="withEffect">
                                  <p:stCondLst>
                                    <p:cond delay="0"/>
                                  </p:stCondLst>
                                  <p:childTnLst>
                                    <p:set>
                                      <p:cBhvr>
                                        <p:cTn id="87" dur="1" fill="hold">
                                          <p:stCondLst>
                                            <p:cond delay="0"/>
                                          </p:stCondLst>
                                        </p:cTn>
                                        <p:tgtEl>
                                          <p:spTgt spid="1011">
                                            <p:txEl>
                                              <p:pRg st="16" end="16"/>
                                            </p:txEl>
                                          </p:spTgt>
                                        </p:tgtEl>
                                        <p:attrNameLst>
                                          <p:attrName>style.visibility</p:attrName>
                                        </p:attrNameLst>
                                      </p:cBhvr>
                                      <p:to>
                                        <p:strVal val="visible"/>
                                      </p:to>
                                    </p:set>
                                    <p:animEffect transition="in" filter="fade">
                                      <p:cBhvr>
                                        <p:cTn id="88" dur="300"/>
                                        <p:tgtEl>
                                          <p:spTgt spid="1011">
                                            <p:txEl>
                                              <p:pRg st="16" end="16"/>
                                            </p:txEl>
                                          </p:spTgt>
                                        </p:tgtEl>
                                      </p:cBhvr>
                                    </p:animEffect>
                                  </p:childTnLst>
                                </p:cTn>
                              </p:par>
                              <p:par>
                                <p:cTn id="89" presetID="10" presetClass="entr" presetSubtype="0" fill="hold" nodeType="with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fade">
                                      <p:cBhvr>
                                        <p:cTn id="91" dur="3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 grpId="0" animBg="1"/>
      <p:bldP spid="1001" grpId="0"/>
      <p:bldP spid="1002" grpId="0" animBg="1"/>
      <p:bldP spid="1003" grpId="0"/>
      <p:bldP spid="1004" grpId="0" animBg="1"/>
      <p:bldP spid="1005" grpId="0"/>
      <p:bldP spid="1006" grpId="0" animBg="1"/>
      <p:bldP spid="1007" grpId="0"/>
      <p:bldP spid="1008" grpId="0" animBg="1"/>
      <p:bldP spid="1009" grpId="0" animBg="1"/>
      <p:bldP spid="1010" grpId="0"/>
      <p:bldP spid="1011" grpId="0" build="p"/>
      <p:bldP spid="1012" grpId="0" animBg="1"/>
      <p:bldP spid="1013" grpId="0"/>
      <p:bldP spid="1014" grpId="0" animBg="1"/>
      <p:bldP spid="1015" grpId="0"/>
      <p:bldP spid="1016" grpId="0"/>
      <p:bldP spid="1017" grpId="0"/>
      <p:bldP spid="1018" grpId="0"/>
      <p:bldP spid="1019"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a:latin typeface="Whitney-BlackSC"/>
              </a:rPr>
              <a:t>Elections: Safety</a:t>
            </a:r>
          </a:p>
        </p:txBody>
      </p:sp>
      <p:sp>
        <p:nvSpPr>
          <p:cNvPr id="999" name="Slide Number Placeholder 9"/>
          <p:cNvSpPr>
            <a:spLocks noGrp="1"/>
          </p:cNvSpPr>
          <p:nvPr>
            <p:ph type="sldNum" sz="quarter" idx="12"/>
          </p:nvPr>
        </p:nvSpPr>
        <p:spPr/>
        <p:txBody>
          <a:bodyPr/>
          <a:lstStyle/>
          <a:p>
            <a:pPr algn="l"/>
            <a:fld id="{B6F15528-21DE-4FAA-801E-634DDDAF4B2B}" type="slidenum">
              <a:rPr lang="en-US"/>
              <a:t>18</a:t>
            </a:fld>
            <a:endParaRPr lang="en-US"/>
          </a:p>
        </p:txBody>
      </p:sp>
      <p:sp>
        <p:nvSpPr>
          <p:cNvPr id="1000" name="TextBox 999"/>
          <p:cNvSpPr txBox="1"/>
          <p:nvPr/>
        </p:nvSpPr>
        <p:spPr>
          <a:xfrm>
            <a:off x="457200" y="1005840"/>
            <a:ext cx="8229600" cy="1863074"/>
          </a:xfrm>
          <a:prstGeom prst="rect">
            <a:avLst/>
          </a:prstGeom>
          <a:noFill/>
        </p:spPr>
        <p:txBody>
          <a:bodyPr wrap="square" lIns="27432" tIns="18288" rIns="27432" bIns="18288" anchor="t">
            <a:spAutoFit/>
          </a:bodyPr>
          <a:lstStyle/>
          <a:p>
            <a:pPr algn="l">
              <a:spcBef>
                <a:spcPts val="400"/>
              </a:spcBef>
            </a:pPr>
            <a:r>
              <a:rPr sz="2800" b="1" i="0" dirty="0">
                <a:latin typeface="Times New Roman"/>
              </a:rPr>
              <a:t>Election safety:</a:t>
            </a:r>
            <a:r>
              <a:rPr sz="2800" b="1" i="0" dirty="0">
                <a:solidFill>
                  <a:srgbClr val="C00000"/>
                </a:solidFill>
                <a:latin typeface="Times New Roman"/>
              </a:rPr>
              <a:t> allow at most one winner per term</a:t>
            </a:r>
          </a:p>
          <a:p>
            <a:pPr algn="l">
              <a:spcBef>
                <a:spcPts val="400"/>
              </a:spcBef>
            </a:pPr>
            <a:r>
              <a:rPr sz="2800" b="0" i="0" dirty="0">
                <a:latin typeface="Times New Roman"/>
              </a:rPr>
              <a:t>• Each server gives out only one vote per term </a:t>
            </a:r>
          </a:p>
          <a:p>
            <a:pPr algn="l">
              <a:spcBef>
                <a:spcPts val="400"/>
              </a:spcBef>
            </a:pPr>
            <a:r>
              <a:rPr sz="2800" b="0" i="0" dirty="0">
                <a:latin typeface="Times New Roman"/>
              </a:rPr>
              <a:t>• Two different candidates cannot both accumulate majorities in the same term </a:t>
            </a:r>
            <a:endParaRPr lang="en-US" sz="2800" b="0" i="0" dirty="0">
              <a:latin typeface="Times New Roman"/>
            </a:endParaRPr>
          </a:p>
        </p:txBody>
      </p:sp>
      <p:sp>
        <p:nvSpPr>
          <p:cNvPr id="1013" name="TextBox 1012"/>
          <p:cNvSpPr txBox="1"/>
          <p:nvPr/>
        </p:nvSpPr>
        <p:spPr>
          <a:xfrm>
            <a:off x="457200" y="3867150"/>
            <a:ext cx="8229600" cy="775597"/>
          </a:xfrm>
          <a:prstGeom prst="rect">
            <a:avLst/>
          </a:prstGeom>
          <a:noFill/>
        </p:spPr>
        <p:txBody>
          <a:bodyPr wrap="square" lIns="27432" tIns="18288" rIns="27432" bIns="18288" anchor="t">
            <a:spAutoFit/>
          </a:bodyPr>
          <a:lstStyle/>
          <a:p>
            <a:pPr algn="l"/>
            <a:r>
              <a:rPr b="1" i="0" dirty="0">
                <a:latin typeface="Times New Roman"/>
              </a:rPr>
              <a:t>How about liveness? </a:t>
            </a:r>
            <a:endParaRPr lang="en-US" b="1" i="0" dirty="0">
              <a:latin typeface="Times New Roman"/>
            </a:endParaRPr>
          </a:p>
          <a:p>
            <a:pPr algn="l"/>
            <a:r>
              <a:rPr b="1" i="0" dirty="0">
                <a:latin typeface="Times New Roman"/>
              </a:rPr>
              <a:t>Is it possible to end up in a term with no leader?</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0">
                                            <p:txEl>
                                              <p:pRg st="0" end="0"/>
                                            </p:txEl>
                                          </p:spTgt>
                                        </p:tgtEl>
                                        <p:attrNameLst>
                                          <p:attrName>style.visibility</p:attrName>
                                        </p:attrNameLst>
                                      </p:cBhvr>
                                      <p:to>
                                        <p:strVal val="visible"/>
                                      </p:to>
                                    </p:set>
                                    <p:animEffect transition="in" filter="fade">
                                      <p:cBhvr>
                                        <p:cTn id="7" dur="300"/>
                                        <p:tgtEl>
                                          <p:spTgt spid="10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00">
                                            <p:txEl>
                                              <p:pRg st="1" end="1"/>
                                            </p:txEl>
                                          </p:spTgt>
                                        </p:tgtEl>
                                        <p:attrNameLst>
                                          <p:attrName>style.visibility</p:attrName>
                                        </p:attrNameLst>
                                      </p:cBhvr>
                                      <p:to>
                                        <p:strVal val="visible"/>
                                      </p:to>
                                    </p:set>
                                    <p:animEffect transition="in" filter="fade">
                                      <p:cBhvr>
                                        <p:cTn id="12" dur="300"/>
                                        <p:tgtEl>
                                          <p:spTgt spid="100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00">
                                            <p:txEl>
                                              <p:pRg st="2" end="2"/>
                                            </p:txEl>
                                          </p:spTgt>
                                        </p:tgtEl>
                                        <p:attrNameLst>
                                          <p:attrName>style.visibility</p:attrName>
                                        </p:attrNameLst>
                                      </p:cBhvr>
                                      <p:to>
                                        <p:strVal val="visible"/>
                                      </p:to>
                                    </p:set>
                                    <p:animEffect transition="in" filter="fade">
                                      <p:cBhvr>
                                        <p:cTn id="17" dur="300"/>
                                        <p:tgtEl>
                                          <p:spTgt spid="100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13"/>
                                        </p:tgtEl>
                                        <p:attrNameLst>
                                          <p:attrName>style.visibility</p:attrName>
                                        </p:attrNameLst>
                                      </p:cBhvr>
                                      <p:to>
                                        <p:strVal val="visible"/>
                                      </p:to>
                                    </p:set>
                                    <p:animEffect transition="in" filter="fade">
                                      <p:cBhvr>
                                        <p:cTn id="22" dur="300"/>
                                        <p:tgtEl>
                                          <p:spTgt spid="1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 grpId="0" build="p"/>
      <p:bldP spid="10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a:latin typeface="Whitney-BlackSC"/>
              </a:rPr>
              <a:t>Elections: Liveness</a:t>
            </a:r>
          </a:p>
        </p:txBody>
      </p:sp>
      <p:sp>
        <p:nvSpPr>
          <p:cNvPr id="3" name="Content Placeholder 2"/>
          <p:cNvSpPr>
            <a:spLocks noGrp="1"/>
          </p:cNvSpPr>
          <p:nvPr>
            <p:ph idx="1"/>
          </p:nvPr>
        </p:nvSpPr>
        <p:spPr>
          <a:xfrm>
            <a:off x="457200" y="1200150"/>
            <a:ext cx="6263640" cy="3394075"/>
          </a:xfrm>
        </p:spPr>
        <p:txBody>
          <a:bodyPr/>
          <a:lstStyle/>
          <a:p>
            <a:r>
              <a:rPr sz="2000" b="1" dirty="0">
                <a:solidFill>
                  <a:srgbClr val="C00000"/>
                </a:solidFill>
              </a:rPr>
              <a:t>Split votes: </a:t>
            </a:r>
            <a:r>
              <a:rPr sz="2000" dirty="0"/>
              <a:t>leader for term t fails; all followers time out at the same time</a:t>
            </a:r>
          </a:p>
          <a:p>
            <a:pPr lvl="1"/>
            <a:r>
              <a:rPr sz="1600" dirty="0"/>
              <a:t>Each votes for itself in term t+1 → no node gets a majority</a:t>
            </a:r>
          </a:p>
          <a:p>
            <a:pPr lvl="1"/>
            <a:r>
              <a:rPr sz="1600" dirty="0"/>
              <a:t>Timeout… all nodes vote for themselves again in term t+2. Repeat…</a:t>
            </a:r>
          </a:p>
          <a:p>
            <a:r>
              <a:rPr sz="2000" b="1" dirty="0"/>
              <a:t>How to ensure liveness (</a:t>
            </a:r>
            <a:r>
              <a:rPr sz="2000" b="1" dirty="0">
                <a:solidFill>
                  <a:srgbClr val="C00000"/>
                </a:solidFill>
              </a:rPr>
              <a:t>no indefinite split votes</a:t>
            </a:r>
            <a:r>
              <a:rPr sz="2000" b="1" dirty="0"/>
              <a:t>)?</a:t>
            </a:r>
          </a:p>
          <a:p>
            <a:pPr lvl="1"/>
            <a:r>
              <a:rPr sz="1600" dirty="0"/>
              <a:t>Randomness: each server chooses its </a:t>
            </a:r>
            <a:r>
              <a:rPr sz="1600" dirty="0" err="1"/>
              <a:t>electionTimeout</a:t>
            </a:r>
            <a:r>
              <a:rPr sz="1600" dirty="0"/>
              <a:t> uniformly at random in [T, 2T]</a:t>
            </a:r>
          </a:p>
          <a:p>
            <a:pPr lvl="1"/>
            <a:r>
              <a:rPr sz="1600" dirty="0"/>
              <a:t>One server usually times out and wins the election before others</a:t>
            </a:r>
            <a:endParaRPr lang="en-US" sz="2000" dirty="0"/>
          </a:p>
          <a:p>
            <a:pPr lvl="1"/>
            <a:r>
              <a:rPr sz="1600" dirty="0"/>
              <a:t>T ≫ broadcast time (time to send an RPC to every server and get responses)</a:t>
            </a:r>
          </a:p>
          <a:p>
            <a:r>
              <a:rPr sz="2000" b="1" dirty="0"/>
              <a:t>What if T is too high? Too low?</a:t>
            </a:r>
          </a:p>
        </p:txBody>
      </p:sp>
      <p:sp>
        <p:nvSpPr>
          <p:cNvPr id="999" name="Slide Number Placeholder 9"/>
          <p:cNvSpPr>
            <a:spLocks noGrp="1"/>
          </p:cNvSpPr>
          <p:nvPr>
            <p:ph type="sldNum" sz="quarter" idx="12"/>
          </p:nvPr>
        </p:nvSpPr>
        <p:spPr/>
        <p:txBody>
          <a:bodyPr/>
          <a:lstStyle/>
          <a:p>
            <a:pPr algn="l"/>
            <a:fld id="{B6F15528-21DE-4FAA-801E-634DDDAF4B2B}" type="slidenum">
              <a:rPr lang="en-US"/>
              <a:t>19</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a:latin typeface="Whitney-BlackSC"/>
              </a:rPr>
              <a:t>Next</a:t>
            </a:r>
          </a:p>
        </p:txBody>
      </p:sp>
      <p:sp>
        <p:nvSpPr>
          <p:cNvPr id="3" name="Content Placeholder 2"/>
          <p:cNvSpPr>
            <a:spLocks noGrp="1"/>
          </p:cNvSpPr>
          <p:nvPr>
            <p:ph idx="1"/>
          </p:nvPr>
        </p:nvSpPr>
        <p:spPr/>
        <p:txBody>
          <a:bodyPr/>
          <a:lstStyle/>
          <a:p>
            <a:r>
              <a:rPr sz="2400" dirty="0"/>
              <a:t>How does a new leader repair</a:t>
            </a:r>
            <a:r>
              <a:rPr lang="en-US" sz="2400" dirty="0"/>
              <a:t>/catch up</a:t>
            </a:r>
            <a:r>
              <a:rPr sz="2400" dirty="0"/>
              <a:t> follower logs?</a:t>
            </a:r>
          </a:p>
        </p:txBody>
      </p:sp>
      <p:sp>
        <p:nvSpPr>
          <p:cNvPr id="999" name="Slide Number Placeholder 9"/>
          <p:cNvSpPr>
            <a:spLocks noGrp="1"/>
          </p:cNvSpPr>
          <p:nvPr>
            <p:ph type="sldNum" sz="quarter" idx="12"/>
          </p:nvPr>
        </p:nvSpPr>
        <p:spPr/>
        <p:txBody>
          <a:bodyPr/>
          <a:lstStyle/>
          <a:p>
            <a:pPr algn="l"/>
            <a:fld id="{B6F15528-21DE-4FAA-801E-634DDDAF4B2B}" type="slidenum">
              <a:rPr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a:latin typeface="Whitney-BlackSC"/>
              </a:rPr>
              <a:t>Log Properties</a:t>
            </a:r>
          </a:p>
        </p:txBody>
      </p:sp>
      <p:sp>
        <p:nvSpPr>
          <p:cNvPr id="3" name="Content Placeholder 2"/>
          <p:cNvSpPr>
            <a:spLocks noGrp="1"/>
          </p:cNvSpPr>
          <p:nvPr>
            <p:ph idx="1"/>
          </p:nvPr>
        </p:nvSpPr>
        <p:spPr>
          <a:xfrm>
            <a:off x="457200" y="1200150"/>
            <a:ext cx="6263640" cy="3394075"/>
          </a:xfrm>
        </p:spPr>
        <p:txBody>
          <a:bodyPr/>
          <a:lstStyle/>
          <a:p>
            <a:r>
              <a:rPr sz="2100" dirty="0"/>
              <a:t>Log entries have </a:t>
            </a:r>
            <a:r>
              <a:rPr sz="2100" dirty="0">
                <a:solidFill>
                  <a:srgbClr val="C00000"/>
                </a:solidFill>
              </a:rPr>
              <a:t>terms</a:t>
            </a:r>
            <a:r>
              <a:rPr sz="2100" dirty="0"/>
              <a:t> that are </a:t>
            </a:r>
            <a:r>
              <a:rPr sz="2100" dirty="0">
                <a:solidFill>
                  <a:srgbClr val="C00000"/>
                </a:solidFill>
              </a:rPr>
              <a:t>monotonically increasing</a:t>
            </a:r>
          </a:p>
          <a:p>
            <a:r>
              <a:rPr sz="2100" dirty="0"/>
              <a:t>If entries on different servers have the </a:t>
            </a:r>
            <a:r>
              <a:rPr sz="2100" dirty="0">
                <a:solidFill>
                  <a:srgbClr val="C00000"/>
                </a:solidFill>
              </a:rPr>
              <a:t>same index and term: </a:t>
            </a:r>
            <a:endParaRPr lang="en-US" sz="2100" dirty="0">
              <a:solidFill>
                <a:srgbClr val="C00000"/>
              </a:solidFill>
            </a:endParaRPr>
          </a:p>
          <a:p>
            <a:pPr lvl="1"/>
            <a:r>
              <a:rPr sz="2000" dirty="0"/>
              <a:t>they store the </a:t>
            </a:r>
            <a:r>
              <a:rPr sz="2000" dirty="0">
                <a:solidFill>
                  <a:srgbClr val="C00000"/>
                </a:solidFill>
              </a:rPr>
              <a:t>same command</a:t>
            </a:r>
            <a:endParaRPr lang="en-US" sz="2000" dirty="0">
              <a:solidFill>
                <a:srgbClr val="C00000"/>
              </a:solidFill>
            </a:endParaRPr>
          </a:p>
          <a:p>
            <a:pPr lvl="1"/>
            <a:r>
              <a:rPr sz="2100" dirty="0"/>
              <a:t>the logs are </a:t>
            </a:r>
            <a:r>
              <a:rPr sz="2100" dirty="0">
                <a:solidFill>
                  <a:srgbClr val="C00000"/>
                </a:solidFill>
              </a:rPr>
              <a:t>identical</a:t>
            </a:r>
            <a:r>
              <a:rPr sz="2100" dirty="0"/>
              <a:t> in all </a:t>
            </a:r>
            <a:r>
              <a:rPr sz="2100" dirty="0">
                <a:solidFill>
                  <a:srgbClr val="C00000"/>
                </a:solidFill>
              </a:rPr>
              <a:t>preceding</a:t>
            </a:r>
            <a:r>
              <a:rPr sz="2100" dirty="0"/>
              <a:t> entries</a:t>
            </a:r>
            <a:r>
              <a:rPr lang="en-US" sz="2100" dirty="0">
                <a:solidFill>
                  <a:srgbClr val="C00000"/>
                </a:solidFill>
              </a:rPr>
              <a:t> </a:t>
            </a:r>
          </a:p>
          <a:p>
            <a:pPr marL="457200" lvl="1" indent="0">
              <a:buNone/>
            </a:pPr>
            <a:r>
              <a:rPr lang="en-US" sz="2100" dirty="0">
                <a:solidFill>
                  <a:srgbClr val="C00000"/>
                </a:solidFill>
              </a:rPr>
              <a:t>	(</a:t>
            </a:r>
            <a:r>
              <a:rPr lang="en-US" sz="2100" i="1" u="sng" dirty="0">
                <a:solidFill>
                  <a:srgbClr val="C00000"/>
                </a:solidFill>
              </a:rPr>
              <a:t>Log Matching property</a:t>
            </a:r>
            <a:r>
              <a:rPr lang="en-US" sz="2100" dirty="0">
                <a:solidFill>
                  <a:srgbClr val="C00000"/>
                </a:solidFill>
              </a:rPr>
              <a:t>)</a:t>
            </a:r>
            <a:endParaRPr sz="2100" b="1" dirty="0">
              <a:solidFill>
                <a:srgbClr val="C00000"/>
              </a:solidFill>
            </a:endParaRPr>
          </a:p>
          <a:p>
            <a:r>
              <a:rPr sz="2100" dirty="0"/>
              <a:t>If a given entry is </a:t>
            </a:r>
            <a:r>
              <a:rPr sz="2100" dirty="0">
                <a:solidFill>
                  <a:srgbClr val="C00000"/>
                </a:solidFill>
              </a:rPr>
              <a:t>committed</a:t>
            </a:r>
            <a:r>
              <a:rPr sz="2100" dirty="0"/>
              <a:t>, all </a:t>
            </a:r>
            <a:r>
              <a:rPr sz="2100" dirty="0">
                <a:solidFill>
                  <a:srgbClr val="C00000"/>
                </a:solidFill>
              </a:rPr>
              <a:t>preceding entries are also committed</a:t>
            </a:r>
            <a:r>
              <a:rPr sz="2100" dirty="0"/>
              <a:t>. </a:t>
            </a:r>
          </a:p>
        </p:txBody>
      </p:sp>
      <p:sp>
        <p:nvSpPr>
          <p:cNvPr id="999" name="Slide Number Placeholder 9"/>
          <p:cNvSpPr>
            <a:spLocks noGrp="1"/>
          </p:cNvSpPr>
          <p:nvPr>
            <p:ph type="sldNum" sz="quarter" idx="12"/>
          </p:nvPr>
        </p:nvSpPr>
        <p:spPr/>
        <p:txBody>
          <a:bodyPr/>
          <a:lstStyle/>
          <a:p>
            <a:pPr algn="l"/>
            <a:fld id="{B6F15528-21DE-4FAA-801E-634DDDAF4B2B}" type="slidenum">
              <a:rPr lang="en-US"/>
              <a:t>21</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02788-CE26-9F4D-B959-2D1BF7EF2B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5EBDEB-8B68-7983-2411-CDD14340E2B4}"/>
              </a:ext>
            </a:extLst>
          </p:cNvPr>
          <p:cNvSpPr>
            <a:spLocks noGrp="1"/>
          </p:cNvSpPr>
          <p:nvPr>
            <p:ph type="title"/>
          </p:nvPr>
        </p:nvSpPr>
        <p:spPr/>
        <p:txBody>
          <a:bodyPr/>
          <a:lstStyle/>
          <a:p>
            <a:r>
              <a:rPr lang="en-US" sz="3600" dirty="0">
                <a:latin typeface="Whitney-BlackSC"/>
              </a:rPr>
              <a:t>Catching up Followers’ Logs</a:t>
            </a:r>
            <a:endParaRPr sz="4400" dirty="0">
              <a:latin typeface="Whitney-BlackSC"/>
            </a:endParaRPr>
          </a:p>
        </p:txBody>
      </p:sp>
      <p:sp>
        <p:nvSpPr>
          <p:cNvPr id="3" name="Content Placeholder 2">
            <a:extLst>
              <a:ext uri="{FF2B5EF4-FFF2-40B4-BE49-F238E27FC236}">
                <a16:creationId xmlns:a16="http://schemas.microsoft.com/office/drawing/2014/main" id="{5630723A-0461-9C3E-AE07-8497511D3777}"/>
              </a:ext>
            </a:extLst>
          </p:cNvPr>
          <p:cNvSpPr>
            <a:spLocks noGrp="1"/>
          </p:cNvSpPr>
          <p:nvPr>
            <p:ph idx="1"/>
          </p:nvPr>
        </p:nvSpPr>
        <p:spPr>
          <a:xfrm>
            <a:off x="457200" y="1200150"/>
            <a:ext cx="6263640" cy="3394075"/>
          </a:xfrm>
        </p:spPr>
        <p:txBody>
          <a:bodyPr/>
          <a:lstStyle/>
          <a:p>
            <a:r>
              <a:rPr lang="en-US" sz="2400" dirty="0"/>
              <a:t>Old leader may have left entries partially replicated </a:t>
            </a:r>
          </a:p>
          <a:p>
            <a:r>
              <a:rPr lang="en-US" sz="2400" dirty="0"/>
              <a:t>Multiple crashes can leave many extraneous entries</a:t>
            </a:r>
          </a:p>
          <a:p>
            <a:r>
              <a:rPr lang="en-US" sz="2400" dirty="0"/>
              <a:t>Leader eventually makes followers’ logs </a:t>
            </a:r>
            <a:r>
              <a:rPr lang="en-US" sz="2400" dirty="0">
                <a:solidFill>
                  <a:srgbClr val="C00000"/>
                </a:solidFill>
              </a:rPr>
              <a:t>identical to its own.</a:t>
            </a:r>
          </a:p>
          <a:p>
            <a:pPr lvl="1"/>
            <a:r>
              <a:rPr lang="en-US" sz="2000" dirty="0"/>
              <a:t>delete extraneous entries, fill in missing entries</a:t>
            </a:r>
          </a:p>
          <a:p>
            <a:pPr lvl="1"/>
            <a:endParaRPr lang="en-US" sz="2000" dirty="0"/>
          </a:p>
        </p:txBody>
      </p:sp>
      <p:sp>
        <p:nvSpPr>
          <p:cNvPr id="999" name="Slide Number Placeholder 9">
            <a:extLst>
              <a:ext uri="{FF2B5EF4-FFF2-40B4-BE49-F238E27FC236}">
                <a16:creationId xmlns:a16="http://schemas.microsoft.com/office/drawing/2014/main" id="{09E5315C-ACF1-8D28-27ED-5AB24CAE5840}"/>
              </a:ext>
            </a:extLst>
          </p:cNvPr>
          <p:cNvSpPr>
            <a:spLocks noGrp="1"/>
          </p:cNvSpPr>
          <p:nvPr>
            <p:ph type="sldNum" sz="quarter" idx="12"/>
          </p:nvPr>
        </p:nvSpPr>
        <p:spPr/>
        <p:txBody>
          <a:bodyPr/>
          <a:lstStyle/>
          <a:p>
            <a:pPr algn="l"/>
            <a:fld id="{B6F15528-21DE-4FAA-801E-634DDDAF4B2B}" type="slidenum">
              <a:rPr lang="en-US"/>
              <a:t>22</a:t>
            </a:fld>
            <a:endParaRPr lang="en-US"/>
          </a:p>
        </p:txBody>
      </p:sp>
    </p:spTree>
    <p:custDataLst>
      <p:tags r:id="rId1"/>
    </p:custDataLst>
    <p:extLst>
      <p:ext uri="{BB962C8B-B14F-4D97-AF65-F5344CB8AC3E}">
        <p14:creationId xmlns:p14="http://schemas.microsoft.com/office/powerpoint/2010/main" val="234135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4" y="57150"/>
            <a:ext cx="9134475" cy="857250"/>
          </a:xfrm>
        </p:spPr>
        <p:txBody>
          <a:bodyPr/>
          <a:lstStyle/>
          <a:p>
            <a:r>
              <a:rPr lang="en-US" sz="3200" dirty="0">
                <a:latin typeface="Whitney-BlackSC"/>
              </a:rPr>
              <a:t>Consistency Check During Log Appends</a:t>
            </a:r>
            <a:endParaRPr sz="4400" dirty="0">
              <a:latin typeface="Whitney-BlackSC"/>
            </a:endParaRPr>
          </a:p>
        </p:txBody>
      </p:sp>
      <p:sp>
        <p:nvSpPr>
          <p:cNvPr id="999" name="Slide Number Placeholder 9"/>
          <p:cNvSpPr>
            <a:spLocks noGrp="1"/>
          </p:cNvSpPr>
          <p:nvPr>
            <p:ph type="sldNum" sz="quarter" idx="12"/>
          </p:nvPr>
        </p:nvSpPr>
        <p:spPr/>
        <p:txBody>
          <a:bodyPr/>
          <a:lstStyle/>
          <a:p>
            <a:pPr algn="l"/>
            <a:fld id="{B6F15528-21DE-4FAA-801E-634DDDAF4B2B}" type="slidenum">
              <a:rPr lang="en-US"/>
              <a:t>23</a:t>
            </a:fld>
            <a:endParaRPr lang="en-US"/>
          </a:p>
        </p:txBody>
      </p:sp>
      <p:sp>
        <p:nvSpPr>
          <p:cNvPr id="1000" name="TextBox 999"/>
          <p:cNvSpPr txBox="1"/>
          <p:nvPr/>
        </p:nvSpPr>
        <p:spPr>
          <a:xfrm>
            <a:off x="469106" y="947737"/>
            <a:ext cx="6922294" cy="4138056"/>
          </a:xfrm>
          <a:prstGeom prst="rect">
            <a:avLst/>
          </a:prstGeom>
          <a:noFill/>
        </p:spPr>
        <p:txBody>
          <a:bodyPr wrap="square" lIns="27432" tIns="18288" rIns="27432" bIns="18288" anchor="t">
            <a:spAutoFit/>
          </a:bodyPr>
          <a:lstStyle/>
          <a:p>
            <a:pPr marL="285750" indent="-285750">
              <a:spcBef>
                <a:spcPts val="300"/>
              </a:spcBef>
              <a:buFont typeface="Arial" panose="020B0604020202020204" pitchFamily="34" charset="0"/>
              <a:buChar char="•"/>
            </a:pPr>
            <a:r>
              <a:rPr lang="en-US" sz="2000" dirty="0">
                <a:latin typeface="Times New Roman"/>
              </a:rPr>
              <a:t>Leader keeps </a:t>
            </a:r>
            <a:r>
              <a:rPr lang="en-US" sz="2000" dirty="0">
                <a:solidFill>
                  <a:srgbClr val="C00000"/>
                </a:solidFill>
                <a:latin typeface="Times New Roman"/>
              </a:rPr>
              <a:t>index of the next entry </a:t>
            </a:r>
            <a:r>
              <a:rPr lang="en-US" sz="2000" dirty="0">
                <a:latin typeface="Times New Roman"/>
              </a:rPr>
              <a:t>to send to a follower (</a:t>
            </a:r>
            <a:r>
              <a:rPr lang="en-US" sz="2000" dirty="0" err="1">
                <a:latin typeface="Times New Roman"/>
              </a:rPr>
              <a:t>nextIndex</a:t>
            </a:r>
            <a:r>
              <a:rPr lang="en-US" sz="2000" dirty="0">
                <a:latin typeface="Times New Roman"/>
              </a:rPr>
              <a:t>); initialized to (1 + leader’s last index)</a:t>
            </a:r>
          </a:p>
          <a:p>
            <a:pPr marL="285750" indent="-285750">
              <a:spcBef>
                <a:spcPts val="300"/>
              </a:spcBef>
              <a:buFont typeface="Arial" panose="020B0604020202020204" pitchFamily="34" charset="0"/>
              <a:buChar char="•"/>
            </a:pPr>
            <a:endParaRPr lang="en-US" sz="800" dirty="0">
              <a:latin typeface="Times New Roman"/>
            </a:endParaRPr>
          </a:p>
          <a:p>
            <a:pPr marL="285750" indent="-285750">
              <a:spcBef>
                <a:spcPts val="300"/>
              </a:spcBef>
              <a:buFont typeface="Arial" panose="020B0604020202020204" pitchFamily="34" charset="0"/>
              <a:buChar char="•"/>
            </a:pPr>
            <a:r>
              <a:rPr lang="en-US" sz="2000" dirty="0" err="1">
                <a:latin typeface="Times New Roman"/>
              </a:rPr>
              <a:t>AppendEntries</a:t>
            </a:r>
            <a:r>
              <a:rPr lang="en-US" sz="2000" dirty="0">
                <a:latin typeface="Times New Roman"/>
              </a:rPr>
              <a:t> RPC contains the index and term of the </a:t>
            </a:r>
            <a:r>
              <a:rPr lang="en-US" sz="2000" dirty="0">
                <a:solidFill>
                  <a:srgbClr val="C00000"/>
                </a:solidFill>
                <a:latin typeface="Times New Roman"/>
              </a:rPr>
              <a:t>preceding entry </a:t>
            </a:r>
            <a:r>
              <a:rPr lang="en-US" sz="2000" dirty="0">
                <a:latin typeface="Times New Roman"/>
              </a:rPr>
              <a:t>(</a:t>
            </a:r>
            <a:r>
              <a:rPr lang="en-US" sz="2000" dirty="0" err="1">
                <a:latin typeface="Times New Roman"/>
              </a:rPr>
              <a:t>prevLogIndex</a:t>
            </a:r>
            <a:r>
              <a:rPr lang="en-US" sz="2000" dirty="0">
                <a:latin typeface="Times New Roman"/>
              </a:rPr>
              <a:t>, </a:t>
            </a:r>
            <a:r>
              <a:rPr lang="en-US" sz="2000" dirty="0" err="1">
                <a:latin typeface="Times New Roman"/>
              </a:rPr>
              <a:t>prevLogTerm</a:t>
            </a:r>
            <a:r>
              <a:rPr lang="en-US" sz="2000" dirty="0">
                <a:latin typeface="Times New Roman"/>
              </a:rPr>
              <a:t>)</a:t>
            </a:r>
          </a:p>
          <a:p>
            <a:pPr marL="285750" indent="-285750">
              <a:spcBef>
                <a:spcPts val="300"/>
              </a:spcBef>
              <a:buFont typeface="Arial" panose="020B0604020202020204" pitchFamily="34" charset="0"/>
              <a:buChar char="•"/>
            </a:pPr>
            <a:endParaRPr lang="en-US" sz="800" dirty="0">
              <a:latin typeface="Times New Roman"/>
            </a:endParaRPr>
          </a:p>
          <a:p>
            <a:pPr marL="285750" indent="-285750">
              <a:spcBef>
                <a:spcPts val="300"/>
              </a:spcBef>
              <a:buFont typeface="Arial" panose="020B0604020202020204" pitchFamily="34" charset="0"/>
              <a:buChar char="•"/>
            </a:pPr>
            <a:r>
              <a:rPr lang="en-US" sz="2000" dirty="0">
                <a:latin typeface="Times New Roman"/>
              </a:rPr>
              <a:t>If follower does </a:t>
            </a:r>
            <a:r>
              <a:rPr lang="en-US" sz="2000" dirty="0">
                <a:solidFill>
                  <a:srgbClr val="C00000"/>
                </a:solidFill>
                <a:latin typeface="Times New Roman"/>
              </a:rPr>
              <a:t>not</a:t>
            </a:r>
            <a:r>
              <a:rPr lang="en-US" sz="2000" dirty="0">
                <a:latin typeface="Times New Roman"/>
              </a:rPr>
              <a:t> contain a matching preceding entry, decrement </a:t>
            </a:r>
            <a:r>
              <a:rPr lang="en-US" sz="2000" dirty="0" err="1">
                <a:latin typeface="Times New Roman"/>
              </a:rPr>
              <a:t>nextIndex</a:t>
            </a:r>
            <a:r>
              <a:rPr lang="en-US" sz="2000" dirty="0">
                <a:latin typeface="Times New Roman"/>
              </a:rPr>
              <a:t>, and try again</a:t>
            </a:r>
          </a:p>
          <a:p>
            <a:pPr>
              <a:spcBef>
                <a:spcPts val="300"/>
              </a:spcBef>
            </a:pPr>
            <a:endParaRPr lang="en-US" sz="800" dirty="0">
              <a:latin typeface="Times New Roman"/>
            </a:endParaRPr>
          </a:p>
          <a:p>
            <a:pPr marL="285750" indent="-285750">
              <a:spcBef>
                <a:spcPts val="300"/>
              </a:spcBef>
              <a:buFont typeface="Arial" panose="020B0604020202020204" pitchFamily="34" charset="0"/>
              <a:buChar char="•"/>
            </a:pPr>
            <a:r>
              <a:rPr lang="en-US" sz="2000" dirty="0">
                <a:latin typeface="Times New Roman"/>
              </a:rPr>
              <a:t>When it </a:t>
            </a:r>
            <a:r>
              <a:rPr lang="en-US" sz="2000" dirty="0">
                <a:solidFill>
                  <a:srgbClr val="C00000"/>
                </a:solidFill>
                <a:latin typeface="Times New Roman"/>
              </a:rPr>
              <a:t>matches</a:t>
            </a:r>
            <a:r>
              <a:rPr lang="en-US" sz="2000" dirty="0">
                <a:latin typeface="Times New Roman"/>
              </a:rPr>
              <a:t>, follower accepts the new entry after truncating any conflicting tail</a:t>
            </a:r>
          </a:p>
          <a:p>
            <a:pPr marL="285750" indent="-285750">
              <a:spcBef>
                <a:spcPts val="300"/>
              </a:spcBef>
              <a:buFont typeface="Arial" panose="020B0604020202020204" pitchFamily="34" charset="0"/>
              <a:buChar char="•"/>
            </a:pPr>
            <a:endParaRPr lang="en-US" sz="2000" dirty="0">
              <a:latin typeface="Times New Roman"/>
            </a:endParaRPr>
          </a:p>
          <a:p>
            <a:pPr marL="285750" indent="-285750">
              <a:spcBef>
                <a:spcPts val="300"/>
              </a:spcBef>
              <a:buFont typeface="Arial" panose="020B0604020202020204" pitchFamily="34" charset="0"/>
              <a:buChar char="•"/>
            </a:pPr>
            <a:r>
              <a:rPr lang="en-US" sz="2000" dirty="0">
                <a:latin typeface="Times New Roman"/>
              </a:rPr>
              <a:t>Implements an </a:t>
            </a:r>
            <a:r>
              <a:rPr lang="en-US" sz="2000" b="1" dirty="0">
                <a:solidFill>
                  <a:srgbClr val="C00000"/>
                </a:solidFill>
                <a:latin typeface="Times New Roman"/>
              </a:rPr>
              <a:t>induction</a:t>
            </a:r>
            <a:r>
              <a:rPr lang="en-US" sz="2000" dirty="0">
                <a:latin typeface="Times New Roman"/>
              </a:rPr>
              <a:t> step; ensures Log Matching property.  </a:t>
            </a:r>
          </a:p>
          <a:p>
            <a:pPr marL="285750" indent="-285750">
              <a:spcBef>
                <a:spcPts val="300"/>
              </a:spcBef>
              <a:buFont typeface="Arial" panose="020B0604020202020204" pitchFamily="34" charset="0"/>
              <a:buChar char="•"/>
            </a:pPr>
            <a:endParaRPr lang="en-US" sz="2000" dirty="0">
              <a:latin typeface="Times New Roman"/>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0">
                                            <p:txEl>
                                              <p:pRg st="0" end="0"/>
                                            </p:txEl>
                                          </p:spTgt>
                                        </p:tgtEl>
                                        <p:attrNameLst>
                                          <p:attrName>style.visibility</p:attrName>
                                        </p:attrNameLst>
                                      </p:cBhvr>
                                      <p:to>
                                        <p:strVal val="visible"/>
                                      </p:to>
                                    </p:set>
                                    <p:animEffect transition="in" filter="fade">
                                      <p:cBhvr>
                                        <p:cTn id="7" dur="300"/>
                                        <p:tgtEl>
                                          <p:spTgt spid="10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00">
                                            <p:txEl>
                                              <p:pRg st="2" end="2"/>
                                            </p:txEl>
                                          </p:spTgt>
                                        </p:tgtEl>
                                        <p:attrNameLst>
                                          <p:attrName>style.visibility</p:attrName>
                                        </p:attrNameLst>
                                      </p:cBhvr>
                                      <p:to>
                                        <p:strVal val="visible"/>
                                      </p:to>
                                    </p:set>
                                    <p:animEffect transition="in" filter="fade">
                                      <p:cBhvr>
                                        <p:cTn id="12" dur="300"/>
                                        <p:tgtEl>
                                          <p:spTgt spid="100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00">
                                            <p:txEl>
                                              <p:pRg st="4" end="4"/>
                                            </p:txEl>
                                          </p:spTgt>
                                        </p:tgtEl>
                                        <p:attrNameLst>
                                          <p:attrName>style.visibility</p:attrName>
                                        </p:attrNameLst>
                                      </p:cBhvr>
                                      <p:to>
                                        <p:strVal val="visible"/>
                                      </p:to>
                                    </p:set>
                                    <p:animEffect transition="in" filter="fade">
                                      <p:cBhvr>
                                        <p:cTn id="17" dur="300"/>
                                        <p:tgtEl>
                                          <p:spTgt spid="100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00">
                                            <p:txEl>
                                              <p:pRg st="6" end="6"/>
                                            </p:txEl>
                                          </p:spTgt>
                                        </p:tgtEl>
                                        <p:attrNameLst>
                                          <p:attrName>style.visibility</p:attrName>
                                        </p:attrNameLst>
                                      </p:cBhvr>
                                      <p:to>
                                        <p:strVal val="visible"/>
                                      </p:to>
                                    </p:set>
                                    <p:animEffect transition="in" filter="fade">
                                      <p:cBhvr>
                                        <p:cTn id="22" dur="300"/>
                                        <p:tgtEl>
                                          <p:spTgt spid="1000">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00">
                                            <p:txEl>
                                              <p:pRg st="8" end="8"/>
                                            </p:txEl>
                                          </p:spTgt>
                                        </p:tgtEl>
                                        <p:attrNameLst>
                                          <p:attrName>style.visibility</p:attrName>
                                        </p:attrNameLst>
                                      </p:cBhvr>
                                      <p:to>
                                        <p:strVal val="visible"/>
                                      </p:to>
                                    </p:set>
                                    <p:animEffect transition="in" filter="fade">
                                      <p:cBhvr>
                                        <p:cTn id="27" dur="300"/>
                                        <p:tgtEl>
                                          <p:spTgt spid="100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dirty="0">
                <a:latin typeface="Whitney-BlackSC"/>
              </a:rPr>
              <a:t>Follower Log Scenarios</a:t>
            </a:r>
          </a:p>
        </p:txBody>
      </p:sp>
      <p:sp>
        <p:nvSpPr>
          <p:cNvPr id="999" name="Slide Number Placeholder 9"/>
          <p:cNvSpPr>
            <a:spLocks noGrp="1"/>
          </p:cNvSpPr>
          <p:nvPr>
            <p:ph type="sldNum" sz="quarter" idx="12"/>
          </p:nvPr>
        </p:nvSpPr>
        <p:spPr/>
        <p:txBody>
          <a:bodyPr/>
          <a:lstStyle/>
          <a:p>
            <a:pPr algn="l"/>
            <a:fld id="{B6F15528-21DE-4FAA-801E-634DDDAF4B2B}" type="slidenum">
              <a:rPr lang="en-US"/>
              <a:t>24</a:t>
            </a:fld>
            <a:endParaRPr lang="en-US"/>
          </a:p>
        </p:txBody>
      </p:sp>
      <p:sp>
        <p:nvSpPr>
          <p:cNvPr id="1000" name="TextBox 999"/>
          <p:cNvSpPr txBox="1"/>
          <p:nvPr/>
        </p:nvSpPr>
        <p:spPr>
          <a:xfrm>
            <a:off x="457200" y="960120"/>
            <a:ext cx="8229600" cy="283154"/>
          </a:xfrm>
          <a:prstGeom prst="rect">
            <a:avLst/>
          </a:prstGeom>
          <a:noFill/>
        </p:spPr>
        <p:txBody>
          <a:bodyPr wrap="square" lIns="27432" tIns="18288" rIns="27432" bIns="18288" anchor="t">
            <a:spAutoFit/>
          </a:bodyPr>
          <a:lstStyle/>
          <a:p>
            <a:pPr algn="l"/>
            <a:r>
              <a:rPr sz="1600" b="0" i="0" dirty="0">
                <a:latin typeface="Times New Roman"/>
              </a:rPr>
              <a:t>Leader for term 3 is currently replicating entry ⟨3⟩ at index 4. </a:t>
            </a:r>
            <a:r>
              <a:rPr sz="1600" b="0" i="0" dirty="0" err="1">
                <a:latin typeface="Times New Roman"/>
              </a:rPr>
              <a:t>nextIndex</a:t>
            </a:r>
            <a:r>
              <a:rPr sz="1600" b="0" i="0" dirty="0">
                <a:latin typeface="Times New Roman"/>
              </a:rPr>
              <a:t> initialized to 4 for follower.</a:t>
            </a:r>
          </a:p>
        </p:txBody>
      </p:sp>
      <p:sp>
        <p:nvSpPr>
          <p:cNvPr id="1001" name="TextBox 1000"/>
          <p:cNvSpPr txBox="1"/>
          <p:nvPr/>
        </p:nvSpPr>
        <p:spPr>
          <a:xfrm>
            <a:off x="457200" y="1463040"/>
            <a:ext cx="1188720" cy="329184"/>
          </a:xfrm>
          <a:prstGeom prst="rect">
            <a:avLst/>
          </a:prstGeom>
          <a:noFill/>
        </p:spPr>
        <p:txBody>
          <a:bodyPr wrap="square" lIns="27432" tIns="18288" rIns="27432" bIns="18288" anchor="ctr">
            <a:spAutoFit/>
          </a:bodyPr>
          <a:lstStyle/>
          <a:p>
            <a:pPr algn="r"/>
            <a:r>
              <a:rPr sz="1200" b="1" i="0">
                <a:latin typeface="Times New Roman"/>
              </a:rPr>
              <a:t>Leader</a:t>
            </a:r>
          </a:p>
        </p:txBody>
      </p:sp>
      <p:sp>
        <p:nvSpPr>
          <p:cNvPr id="1002" name="TextBox 1001"/>
          <p:cNvSpPr txBox="1"/>
          <p:nvPr/>
        </p:nvSpPr>
        <p:spPr>
          <a:xfrm>
            <a:off x="1719072" y="1232611"/>
            <a:ext cx="365760" cy="213969"/>
          </a:xfrm>
          <a:prstGeom prst="rect">
            <a:avLst/>
          </a:prstGeom>
          <a:noFill/>
        </p:spPr>
        <p:txBody>
          <a:bodyPr wrap="square" lIns="27432" tIns="18288" rIns="27432" bIns="18288" anchor="b">
            <a:spAutoFit/>
          </a:bodyPr>
          <a:lstStyle/>
          <a:p>
            <a:pPr algn="ctr"/>
            <a:r>
              <a:rPr sz="1000" b="0" i="0">
                <a:solidFill>
                  <a:srgbClr val="595959"/>
                </a:solidFill>
                <a:latin typeface="Times New Roman"/>
              </a:rPr>
              <a:t>1</a:t>
            </a:r>
          </a:p>
        </p:txBody>
      </p:sp>
      <p:sp>
        <p:nvSpPr>
          <p:cNvPr id="1003" name="Rectangle 1002"/>
          <p:cNvSpPr/>
          <p:nvPr/>
        </p:nvSpPr>
        <p:spPr>
          <a:xfrm>
            <a:off x="1719072" y="1463040"/>
            <a:ext cx="365760"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1</a:t>
            </a:r>
          </a:p>
        </p:txBody>
      </p:sp>
      <p:sp>
        <p:nvSpPr>
          <p:cNvPr id="1004" name="TextBox 1003"/>
          <p:cNvSpPr txBox="1"/>
          <p:nvPr/>
        </p:nvSpPr>
        <p:spPr>
          <a:xfrm>
            <a:off x="2084832" y="1232611"/>
            <a:ext cx="365760" cy="213969"/>
          </a:xfrm>
          <a:prstGeom prst="rect">
            <a:avLst/>
          </a:prstGeom>
          <a:noFill/>
        </p:spPr>
        <p:txBody>
          <a:bodyPr wrap="square" lIns="27432" tIns="18288" rIns="27432" bIns="18288" anchor="b">
            <a:spAutoFit/>
          </a:bodyPr>
          <a:lstStyle/>
          <a:p>
            <a:pPr algn="ctr"/>
            <a:r>
              <a:rPr sz="1000" b="0" i="0">
                <a:solidFill>
                  <a:srgbClr val="595959"/>
                </a:solidFill>
                <a:latin typeface="Times New Roman"/>
              </a:rPr>
              <a:t>2</a:t>
            </a:r>
          </a:p>
        </p:txBody>
      </p:sp>
      <p:sp>
        <p:nvSpPr>
          <p:cNvPr id="1005" name="Rectangle 1004"/>
          <p:cNvSpPr/>
          <p:nvPr/>
        </p:nvSpPr>
        <p:spPr>
          <a:xfrm>
            <a:off x="2084832" y="1463040"/>
            <a:ext cx="365760"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1</a:t>
            </a:r>
          </a:p>
        </p:txBody>
      </p:sp>
      <p:sp>
        <p:nvSpPr>
          <p:cNvPr id="1006" name="TextBox 1005"/>
          <p:cNvSpPr txBox="1"/>
          <p:nvPr/>
        </p:nvSpPr>
        <p:spPr>
          <a:xfrm>
            <a:off x="2450592" y="1232611"/>
            <a:ext cx="365760" cy="213969"/>
          </a:xfrm>
          <a:prstGeom prst="rect">
            <a:avLst/>
          </a:prstGeom>
          <a:noFill/>
        </p:spPr>
        <p:txBody>
          <a:bodyPr wrap="square" lIns="27432" tIns="18288" rIns="27432" bIns="18288" anchor="b">
            <a:spAutoFit/>
          </a:bodyPr>
          <a:lstStyle/>
          <a:p>
            <a:pPr algn="ctr"/>
            <a:r>
              <a:rPr sz="1000" b="0" i="0">
                <a:solidFill>
                  <a:srgbClr val="595959"/>
                </a:solidFill>
                <a:latin typeface="Times New Roman"/>
              </a:rPr>
              <a:t>3</a:t>
            </a:r>
          </a:p>
        </p:txBody>
      </p:sp>
      <p:sp>
        <p:nvSpPr>
          <p:cNvPr id="1007" name="Rectangle 1006"/>
          <p:cNvSpPr/>
          <p:nvPr/>
        </p:nvSpPr>
        <p:spPr>
          <a:xfrm>
            <a:off x="2450592" y="1463040"/>
            <a:ext cx="365760"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1</a:t>
            </a:r>
          </a:p>
        </p:txBody>
      </p:sp>
      <p:sp>
        <p:nvSpPr>
          <p:cNvPr id="1008" name="TextBox 1007"/>
          <p:cNvSpPr txBox="1"/>
          <p:nvPr/>
        </p:nvSpPr>
        <p:spPr>
          <a:xfrm>
            <a:off x="2816352" y="1232611"/>
            <a:ext cx="365760" cy="213969"/>
          </a:xfrm>
          <a:prstGeom prst="rect">
            <a:avLst/>
          </a:prstGeom>
          <a:noFill/>
        </p:spPr>
        <p:txBody>
          <a:bodyPr wrap="square" lIns="27432" tIns="18288" rIns="27432" bIns="18288" anchor="b">
            <a:spAutoFit/>
          </a:bodyPr>
          <a:lstStyle/>
          <a:p>
            <a:pPr algn="ctr"/>
            <a:r>
              <a:rPr sz="1000" b="0" i="0">
                <a:solidFill>
                  <a:srgbClr val="595959"/>
                </a:solidFill>
                <a:latin typeface="Times New Roman"/>
              </a:rPr>
              <a:t>4</a:t>
            </a:r>
          </a:p>
        </p:txBody>
      </p:sp>
      <p:sp>
        <p:nvSpPr>
          <p:cNvPr id="1009" name="Rectangle 1008"/>
          <p:cNvSpPr/>
          <p:nvPr/>
        </p:nvSpPr>
        <p:spPr>
          <a:xfrm>
            <a:off x="2816352" y="1463040"/>
            <a:ext cx="365760" cy="329184"/>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3</a:t>
            </a:r>
          </a:p>
        </p:txBody>
      </p:sp>
      <p:sp>
        <p:nvSpPr>
          <p:cNvPr id="1010" name="TextBox 1009"/>
          <p:cNvSpPr txBox="1"/>
          <p:nvPr/>
        </p:nvSpPr>
        <p:spPr>
          <a:xfrm>
            <a:off x="3319272" y="1516833"/>
            <a:ext cx="2011680" cy="221599"/>
          </a:xfrm>
          <a:prstGeom prst="rect">
            <a:avLst/>
          </a:prstGeom>
          <a:noFill/>
        </p:spPr>
        <p:txBody>
          <a:bodyPr wrap="square" lIns="27432" tIns="18288" rIns="27432" bIns="18288" anchor="ctr">
            <a:spAutoFit/>
          </a:bodyPr>
          <a:lstStyle/>
          <a:p>
            <a:pPr algn="l"/>
            <a:r>
              <a:rPr sz="1200" b="0" i="1">
                <a:solidFill>
                  <a:srgbClr val="595959"/>
                </a:solidFill>
                <a:latin typeface="Times New Roman"/>
              </a:rPr>
              <a:t>← replicating ⟨3⟩ at index 4</a:t>
            </a:r>
          </a:p>
        </p:txBody>
      </p:sp>
      <p:sp>
        <p:nvSpPr>
          <p:cNvPr id="1011" name="TextBox 1010"/>
          <p:cNvSpPr txBox="1"/>
          <p:nvPr/>
        </p:nvSpPr>
        <p:spPr>
          <a:xfrm>
            <a:off x="457200" y="2011680"/>
            <a:ext cx="2743200" cy="256032"/>
          </a:xfrm>
          <a:prstGeom prst="rect">
            <a:avLst/>
          </a:prstGeom>
          <a:noFill/>
        </p:spPr>
        <p:txBody>
          <a:bodyPr wrap="square" lIns="27432" tIns="18288" rIns="27432" bIns="18288" anchor="t">
            <a:spAutoFit/>
          </a:bodyPr>
          <a:lstStyle/>
          <a:p>
            <a:pPr algn="l"/>
            <a:r>
              <a:rPr sz="1200" b="1" i="0">
                <a:latin typeface="Times New Roman"/>
              </a:rPr>
              <a:t>Missing entries</a:t>
            </a:r>
          </a:p>
        </p:txBody>
      </p:sp>
      <p:sp>
        <p:nvSpPr>
          <p:cNvPr id="1012" name="TextBox 1011"/>
          <p:cNvSpPr txBox="1"/>
          <p:nvPr/>
        </p:nvSpPr>
        <p:spPr>
          <a:xfrm>
            <a:off x="457200" y="2286000"/>
            <a:ext cx="1188720" cy="329184"/>
          </a:xfrm>
          <a:prstGeom prst="rect">
            <a:avLst/>
          </a:prstGeom>
          <a:noFill/>
        </p:spPr>
        <p:txBody>
          <a:bodyPr wrap="square" lIns="27432" tIns="18288" rIns="27432" bIns="18288" anchor="ctr">
            <a:spAutoFit/>
          </a:bodyPr>
          <a:lstStyle/>
          <a:p>
            <a:pPr algn="r"/>
            <a:r>
              <a:rPr sz="1200" b="0" i="0">
                <a:latin typeface="Times New Roman"/>
              </a:rPr>
              <a:t>Follower</a:t>
            </a:r>
          </a:p>
        </p:txBody>
      </p:sp>
      <p:sp>
        <p:nvSpPr>
          <p:cNvPr id="1013" name="Rectangle 1012"/>
          <p:cNvSpPr/>
          <p:nvPr/>
        </p:nvSpPr>
        <p:spPr>
          <a:xfrm>
            <a:off x="1719072" y="2286000"/>
            <a:ext cx="365760"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1</a:t>
            </a:r>
          </a:p>
        </p:txBody>
      </p:sp>
      <p:sp>
        <p:nvSpPr>
          <p:cNvPr id="1014" name="Rectangle 1013"/>
          <p:cNvSpPr/>
          <p:nvPr/>
        </p:nvSpPr>
        <p:spPr>
          <a:xfrm>
            <a:off x="2084832" y="2286000"/>
            <a:ext cx="365760"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1</a:t>
            </a:r>
          </a:p>
        </p:txBody>
      </p:sp>
      <p:sp>
        <p:nvSpPr>
          <p:cNvPr id="1015" name="TextBox 1014"/>
          <p:cNvSpPr txBox="1"/>
          <p:nvPr/>
        </p:nvSpPr>
        <p:spPr>
          <a:xfrm>
            <a:off x="3291840" y="1883664"/>
            <a:ext cx="5699760" cy="221599"/>
          </a:xfrm>
          <a:prstGeom prst="rect">
            <a:avLst/>
          </a:prstGeom>
          <a:noFill/>
        </p:spPr>
        <p:txBody>
          <a:bodyPr wrap="square" lIns="27432" tIns="18288" rIns="27432" bIns="18288" anchor="t">
            <a:spAutoFit/>
          </a:bodyPr>
          <a:lstStyle/>
          <a:p>
            <a:pPr algn="l"/>
            <a:r>
              <a:rPr sz="1200" b="0" i="0" dirty="0">
                <a:latin typeface="Times New Roman"/>
              </a:rPr>
              <a:t>How? Follower crashed before the term-1 leader replicated index 3 to it.</a:t>
            </a:r>
          </a:p>
        </p:txBody>
      </p:sp>
      <p:cxnSp>
        <p:nvCxnSpPr>
          <p:cNvPr id="1016" name="Connector 1015"/>
          <p:cNvCxnSpPr/>
          <p:nvPr/>
        </p:nvCxnSpPr>
        <p:spPr>
          <a:xfrm flipV="1">
            <a:off x="2999232" y="2642615"/>
            <a:ext cx="0" cy="246888"/>
          </a:xfrm>
          <a:prstGeom prst="line">
            <a:avLst/>
          </a:prstGeom>
          <a:ln w="15875">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017" name="TextBox 1016"/>
          <p:cNvSpPr txBox="1"/>
          <p:nvPr/>
        </p:nvSpPr>
        <p:spPr>
          <a:xfrm>
            <a:off x="3072384" y="2724912"/>
            <a:ext cx="1280160" cy="206210"/>
          </a:xfrm>
          <a:prstGeom prst="rect">
            <a:avLst/>
          </a:prstGeom>
          <a:noFill/>
        </p:spPr>
        <p:txBody>
          <a:bodyPr wrap="square" lIns="27432" tIns="18288" rIns="27432" bIns="18288" anchor="t">
            <a:spAutoFit/>
          </a:bodyPr>
          <a:lstStyle/>
          <a:p>
            <a:pPr algn="l"/>
            <a:r>
              <a:rPr sz="1100" b="0" i="0">
                <a:solidFill>
                  <a:srgbClr val="C00000"/>
                </a:solidFill>
                <a:latin typeface="Times New Roman"/>
              </a:rPr>
              <a:t>nextIndex = 4</a:t>
            </a:r>
          </a:p>
        </p:txBody>
      </p:sp>
      <p:sp>
        <p:nvSpPr>
          <p:cNvPr id="1018" name="Rectangle 1017"/>
          <p:cNvSpPr/>
          <p:nvPr/>
        </p:nvSpPr>
        <p:spPr>
          <a:xfrm>
            <a:off x="2423160" y="1435608"/>
            <a:ext cx="420624" cy="384048"/>
          </a:xfrm>
          <a:prstGeom prst="rect">
            <a:avLst/>
          </a:prstGeom>
          <a:noFill/>
          <a:ln w="19050">
            <a:solidFill>
              <a:srgbClr val="1F4E79"/>
            </a:solidFill>
            <a:prstDash val="dash"/>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19" name="TextBox 1018"/>
          <p:cNvSpPr txBox="1"/>
          <p:nvPr/>
        </p:nvSpPr>
        <p:spPr>
          <a:xfrm>
            <a:off x="3291840" y="2176272"/>
            <a:ext cx="3428999" cy="206210"/>
          </a:xfrm>
          <a:prstGeom prst="rect">
            <a:avLst/>
          </a:prstGeom>
          <a:noFill/>
        </p:spPr>
        <p:txBody>
          <a:bodyPr wrap="square" lIns="27432" tIns="18288" rIns="27432" bIns="18288" anchor="t">
            <a:spAutoFit/>
          </a:bodyPr>
          <a:lstStyle/>
          <a:p>
            <a:pPr algn="l"/>
            <a:r>
              <a:rPr sz="1100" b="0" i="1" dirty="0" err="1">
                <a:solidFill>
                  <a:srgbClr val="C00000"/>
                </a:solidFill>
                <a:latin typeface="Times New Roman"/>
              </a:rPr>
              <a:t>nextIndex</a:t>
            </a:r>
            <a:r>
              <a:rPr sz="1100" b="0" i="1" dirty="0">
                <a:solidFill>
                  <a:srgbClr val="C00000"/>
                </a:solidFill>
                <a:latin typeface="Times New Roman"/>
              </a:rPr>
              <a:t> 4: </a:t>
            </a:r>
            <a:r>
              <a:rPr sz="1100" b="0" i="1" dirty="0" err="1">
                <a:solidFill>
                  <a:srgbClr val="C00000"/>
                </a:solidFill>
                <a:latin typeface="Times New Roman"/>
              </a:rPr>
              <a:t>prev</a:t>
            </a:r>
            <a:r>
              <a:rPr sz="1100" b="0" i="1" dirty="0">
                <a:solidFill>
                  <a:srgbClr val="C00000"/>
                </a:solidFill>
                <a:latin typeface="Times New Roman"/>
              </a:rPr>
              <a:t> = ⟨</a:t>
            </a:r>
            <a:r>
              <a:rPr lang="en-US" sz="1100" b="0" i="1" dirty="0">
                <a:solidFill>
                  <a:srgbClr val="C00000"/>
                </a:solidFill>
                <a:latin typeface="Times New Roman"/>
              </a:rPr>
              <a:t>index </a:t>
            </a:r>
            <a:r>
              <a:rPr sz="1100" b="0" i="1" dirty="0">
                <a:solidFill>
                  <a:srgbClr val="C00000"/>
                </a:solidFill>
                <a:latin typeface="Times New Roman"/>
              </a:rPr>
              <a:t>3, term 1⟩ vs. nothing → reject</a:t>
            </a:r>
          </a:p>
        </p:txBody>
      </p:sp>
      <p:cxnSp>
        <p:nvCxnSpPr>
          <p:cNvPr id="1020" name="Connector 1019"/>
          <p:cNvCxnSpPr/>
          <p:nvPr/>
        </p:nvCxnSpPr>
        <p:spPr>
          <a:xfrm flipV="1">
            <a:off x="2633472" y="2642615"/>
            <a:ext cx="0" cy="246888"/>
          </a:xfrm>
          <a:prstGeom prst="line">
            <a:avLst/>
          </a:prstGeom>
          <a:ln w="15875">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021" name="TextBox 1020"/>
          <p:cNvSpPr txBox="1"/>
          <p:nvPr/>
        </p:nvSpPr>
        <p:spPr>
          <a:xfrm>
            <a:off x="2706624" y="2724912"/>
            <a:ext cx="1280160" cy="206210"/>
          </a:xfrm>
          <a:prstGeom prst="rect">
            <a:avLst/>
          </a:prstGeom>
          <a:noFill/>
        </p:spPr>
        <p:txBody>
          <a:bodyPr wrap="square" lIns="27432" tIns="18288" rIns="27432" bIns="18288" anchor="t">
            <a:spAutoFit/>
          </a:bodyPr>
          <a:lstStyle/>
          <a:p>
            <a:pPr algn="l"/>
            <a:r>
              <a:rPr sz="1100" b="0" i="0">
                <a:solidFill>
                  <a:srgbClr val="C00000"/>
                </a:solidFill>
                <a:latin typeface="Times New Roman"/>
              </a:rPr>
              <a:t>nextIndex = 3</a:t>
            </a:r>
          </a:p>
        </p:txBody>
      </p:sp>
      <p:sp>
        <p:nvSpPr>
          <p:cNvPr id="1022" name="Rectangle 1021"/>
          <p:cNvSpPr/>
          <p:nvPr/>
        </p:nvSpPr>
        <p:spPr>
          <a:xfrm>
            <a:off x="2057400" y="1435608"/>
            <a:ext cx="420624" cy="384048"/>
          </a:xfrm>
          <a:prstGeom prst="rect">
            <a:avLst/>
          </a:prstGeom>
          <a:noFill/>
          <a:ln w="19050">
            <a:solidFill>
              <a:srgbClr val="1F4E79"/>
            </a:solidFill>
            <a:prstDash val="dash"/>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23" name="TextBox 1022"/>
          <p:cNvSpPr txBox="1"/>
          <p:nvPr/>
        </p:nvSpPr>
        <p:spPr>
          <a:xfrm>
            <a:off x="3291840" y="2386584"/>
            <a:ext cx="4133088" cy="206210"/>
          </a:xfrm>
          <a:prstGeom prst="rect">
            <a:avLst/>
          </a:prstGeom>
          <a:noFill/>
        </p:spPr>
        <p:txBody>
          <a:bodyPr wrap="square" lIns="27432" tIns="18288" rIns="27432" bIns="18288" anchor="t">
            <a:spAutoFit/>
          </a:bodyPr>
          <a:lstStyle/>
          <a:p>
            <a:pPr algn="l"/>
            <a:r>
              <a:rPr sz="1100" b="0" i="1" dirty="0" err="1">
                <a:solidFill>
                  <a:srgbClr val="38761D"/>
                </a:solidFill>
                <a:latin typeface="Times New Roman"/>
              </a:rPr>
              <a:t>nextIndex</a:t>
            </a:r>
            <a:r>
              <a:rPr sz="1100" b="0" i="1" dirty="0">
                <a:solidFill>
                  <a:srgbClr val="38761D"/>
                </a:solidFill>
                <a:latin typeface="Times New Roman"/>
              </a:rPr>
              <a:t> 3: </a:t>
            </a:r>
            <a:r>
              <a:rPr sz="1100" b="0" i="1" dirty="0" err="1">
                <a:solidFill>
                  <a:srgbClr val="38761D"/>
                </a:solidFill>
                <a:latin typeface="Times New Roman"/>
              </a:rPr>
              <a:t>prev</a:t>
            </a:r>
            <a:r>
              <a:rPr sz="1100" b="0" i="1" dirty="0">
                <a:solidFill>
                  <a:srgbClr val="38761D"/>
                </a:solidFill>
                <a:latin typeface="Times New Roman"/>
              </a:rPr>
              <a:t> = ⟨</a:t>
            </a:r>
            <a:r>
              <a:rPr lang="en-US" sz="1100" b="0" i="1" dirty="0">
                <a:solidFill>
                  <a:srgbClr val="38761D"/>
                </a:solidFill>
                <a:latin typeface="Times New Roman"/>
              </a:rPr>
              <a:t>index </a:t>
            </a:r>
            <a:r>
              <a:rPr sz="1100" b="0" i="1" dirty="0">
                <a:solidFill>
                  <a:srgbClr val="38761D"/>
                </a:solidFill>
                <a:latin typeface="Times New Roman"/>
              </a:rPr>
              <a:t>2, term 1⟩ matches → </a:t>
            </a:r>
            <a:r>
              <a:rPr lang="en-US" sz="1100" b="0" i="1" dirty="0">
                <a:solidFill>
                  <a:srgbClr val="38761D"/>
                </a:solidFill>
                <a:latin typeface="Times New Roman"/>
              </a:rPr>
              <a:t>append</a:t>
            </a:r>
            <a:r>
              <a:rPr sz="1100" b="0" i="1" dirty="0">
                <a:solidFill>
                  <a:srgbClr val="38761D"/>
                </a:solidFill>
                <a:latin typeface="Times New Roman"/>
              </a:rPr>
              <a:t> entries 3, 4</a:t>
            </a:r>
          </a:p>
        </p:txBody>
      </p:sp>
      <p:sp>
        <p:nvSpPr>
          <p:cNvPr id="1024" name="Rectangle 1023"/>
          <p:cNvSpPr/>
          <p:nvPr/>
        </p:nvSpPr>
        <p:spPr>
          <a:xfrm>
            <a:off x="2450591" y="2286000"/>
            <a:ext cx="365760"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1</a:t>
            </a:r>
          </a:p>
        </p:txBody>
      </p:sp>
      <p:sp>
        <p:nvSpPr>
          <p:cNvPr id="1025" name="Rectangle 1024"/>
          <p:cNvSpPr/>
          <p:nvPr/>
        </p:nvSpPr>
        <p:spPr>
          <a:xfrm>
            <a:off x="2816352" y="2286000"/>
            <a:ext cx="365760" cy="329184"/>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3</a:t>
            </a:r>
          </a:p>
        </p:txBody>
      </p:sp>
      <p:sp>
        <p:nvSpPr>
          <p:cNvPr id="1026" name="TextBox 1025"/>
          <p:cNvSpPr txBox="1"/>
          <p:nvPr/>
        </p:nvSpPr>
        <p:spPr>
          <a:xfrm>
            <a:off x="457200" y="2971800"/>
            <a:ext cx="2743200" cy="256032"/>
          </a:xfrm>
          <a:prstGeom prst="rect">
            <a:avLst/>
          </a:prstGeom>
          <a:noFill/>
        </p:spPr>
        <p:txBody>
          <a:bodyPr wrap="square" lIns="27432" tIns="18288" rIns="27432" bIns="18288" anchor="t">
            <a:spAutoFit/>
          </a:bodyPr>
          <a:lstStyle/>
          <a:p>
            <a:pPr algn="l"/>
            <a:r>
              <a:rPr sz="1200" b="1" i="0">
                <a:latin typeface="Times New Roman"/>
              </a:rPr>
              <a:t>Additional entries</a:t>
            </a:r>
          </a:p>
        </p:txBody>
      </p:sp>
      <p:sp>
        <p:nvSpPr>
          <p:cNvPr id="1027" name="TextBox 1026"/>
          <p:cNvSpPr txBox="1"/>
          <p:nvPr/>
        </p:nvSpPr>
        <p:spPr>
          <a:xfrm>
            <a:off x="457200" y="3246120"/>
            <a:ext cx="1188720" cy="329184"/>
          </a:xfrm>
          <a:prstGeom prst="rect">
            <a:avLst/>
          </a:prstGeom>
          <a:noFill/>
        </p:spPr>
        <p:txBody>
          <a:bodyPr wrap="square" lIns="27432" tIns="18288" rIns="27432" bIns="18288" anchor="ctr">
            <a:spAutoFit/>
          </a:bodyPr>
          <a:lstStyle/>
          <a:p>
            <a:pPr algn="r"/>
            <a:r>
              <a:rPr sz="1200" b="0" i="0">
                <a:latin typeface="Times New Roman"/>
              </a:rPr>
              <a:t>Follower</a:t>
            </a:r>
          </a:p>
        </p:txBody>
      </p:sp>
      <p:sp>
        <p:nvSpPr>
          <p:cNvPr id="1028" name="Rectangle 1027"/>
          <p:cNvSpPr/>
          <p:nvPr/>
        </p:nvSpPr>
        <p:spPr>
          <a:xfrm>
            <a:off x="1719072" y="3246120"/>
            <a:ext cx="365760"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1</a:t>
            </a:r>
          </a:p>
        </p:txBody>
      </p:sp>
      <p:sp>
        <p:nvSpPr>
          <p:cNvPr id="1029" name="Rectangle 1028"/>
          <p:cNvSpPr/>
          <p:nvPr/>
        </p:nvSpPr>
        <p:spPr>
          <a:xfrm>
            <a:off x="2084832" y="3246120"/>
            <a:ext cx="365760"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1</a:t>
            </a:r>
          </a:p>
        </p:txBody>
      </p:sp>
      <p:sp>
        <p:nvSpPr>
          <p:cNvPr id="1030" name="Rectangle 1029"/>
          <p:cNvSpPr/>
          <p:nvPr/>
        </p:nvSpPr>
        <p:spPr>
          <a:xfrm>
            <a:off x="2450592" y="3246120"/>
            <a:ext cx="365760"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1</a:t>
            </a:r>
          </a:p>
        </p:txBody>
      </p:sp>
      <p:sp>
        <p:nvSpPr>
          <p:cNvPr id="1031" name="Rectangle 1030"/>
          <p:cNvSpPr/>
          <p:nvPr/>
        </p:nvSpPr>
        <p:spPr>
          <a:xfrm>
            <a:off x="2816352" y="3246120"/>
            <a:ext cx="365760"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1</a:t>
            </a:r>
          </a:p>
        </p:txBody>
      </p:sp>
      <p:sp>
        <p:nvSpPr>
          <p:cNvPr id="1032" name="TextBox 1031"/>
          <p:cNvSpPr txBox="1"/>
          <p:nvPr/>
        </p:nvSpPr>
        <p:spPr>
          <a:xfrm>
            <a:off x="3291840" y="2883551"/>
            <a:ext cx="5852160" cy="221599"/>
          </a:xfrm>
          <a:prstGeom prst="rect">
            <a:avLst/>
          </a:prstGeom>
          <a:noFill/>
        </p:spPr>
        <p:txBody>
          <a:bodyPr wrap="square" lIns="27432" tIns="18288" rIns="27432" bIns="18288" anchor="t">
            <a:spAutoFit/>
          </a:bodyPr>
          <a:lstStyle/>
          <a:p>
            <a:pPr algn="l"/>
            <a:r>
              <a:rPr sz="1200" b="0" i="0" dirty="0">
                <a:latin typeface="Times New Roman"/>
              </a:rPr>
              <a:t>How? Follower was leader for term 1, </a:t>
            </a:r>
            <a:r>
              <a:rPr lang="en-US" sz="1200" b="0" i="0" dirty="0">
                <a:latin typeface="Times New Roman"/>
              </a:rPr>
              <a:t>added </a:t>
            </a:r>
            <a:r>
              <a:rPr sz="1200" b="0" i="0" dirty="0">
                <a:latin typeface="Times New Roman"/>
              </a:rPr>
              <a:t>⟨1⟩ at index 4 locally, crashed before replicating.</a:t>
            </a:r>
          </a:p>
        </p:txBody>
      </p:sp>
      <p:cxnSp>
        <p:nvCxnSpPr>
          <p:cNvPr id="1033" name="Connector 1032"/>
          <p:cNvCxnSpPr/>
          <p:nvPr/>
        </p:nvCxnSpPr>
        <p:spPr>
          <a:xfrm flipV="1">
            <a:off x="2999232" y="3602735"/>
            <a:ext cx="0" cy="246889"/>
          </a:xfrm>
          <a:prstGeom prst="line">
            <a:avLst/>
          </a:prstGeom>
          <a:ln w="15875">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034" name="TextBox 1033"/>
          <p:cNvSpPr txBox="1"/>
          <p:nvPr/>
        </p:nvSpPr>
        <p:spPr>
          <a:xfrm>
            <a:off x="3072384" y="3562350"/>
            <a:ext cx="1280160" cy="198516"/>
          </a:xfrm>
          <a:prstGeom prst="rect">
            <a:avLst/>
          </a:prstGeom>
          <a:noFill/>
        </p:spPr>
        <p:txBody>
          <a:bodyPr wrap="square" lIns="27432" tIns="18288" rIns="27432" bIns="18288" anchor="t">
            <a:spAutoFit/>
          </a:bodyPr>
          <a:lstStyle/>
          <a:p>
            <a:pPr algn="l"/>
            <a:r>
              <a:rPr sz="1050" b="0" i="0" dirty="0" err="1">
                <a:solidFill>
                  <a:srgbClr val="C00000"/>
                </a:solidFill>
                <a:latin typeface="Times New Roman"/>
              </a:rPr>
              <a:t>nextIndex</a:t>
            </a:r>
            <a:r>
              <a:rPr sz="1050" b="0" i="0" dirty="0">
                <a:solidFill>
                  <a:srgbClr val="C00000"/>
                </a:solidFill>
                <a:latin typeface="Times New Roman"/>
              </a:rPr>
              <a:t> = 4</a:t>
            </a:r>
          </a:p>
        </p:txBody>
      </p:sp>
      <p:sp>
        <p:nvSpPr>
          <p:cNvPr id="1035" name="Rectangle 1034"/>
          <p:cNvSpPr/>
          <p:nvPr/>
        </p:nvSpPr>
        <p:spPr>
          <a:xfrm>
            <a:off x="2423160" y="1435608"/>
            <a:ext cx="420624" cy="384048"/>
          </a:xfrm>
          <a:prstGeom prst="rect">
            <a:avLst/>
          </a:prstGeom>
          <a:noFill/>
          <a:ln w="19050">
            <a:solidFill>
              <a:srgbClr val="1F4E79"/>
            </a:solidFill>
            <a:prstDash val="dash"/>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36" name="TextBox 1035"/>
          <p:cNvSpPr txBox="1"/>
          <p:nvPr/>
        </p:nvSpPr>
        <p:spPr>
          <a:xfrm>
            <a:off x="3291840" y="3136391"/>
            <a:ext cx="3428999" cy="375487"/>
          </a:xfrm>
          <a:prstGeom prst="rect">
            <a:avLst/>
          </a:prstGeom>
          <a:noFill/>
        </p:spPr>
        <p:txBody>
          <a:bodyPr wrap="square" lIns="27432" tIns="18288" rIns="27432" bIns="18288" anchor="t">
            <a:spAutoFit/>
          </a:bodyPr>
          <a:lstStyle/>
          <a:p>
            <a:pPr algn="l"/>
            <a:r>
              <a:rPr sz="1100" b="0" i="1" dirty="0" err="1">
                <a:solidFill>
                  <a:srgbClr val="38761D"/>
                </a:solidFill>
                <a:latin typeface="Times New Roman"/>
              </a:rPr>
              <a:t>nextIndex</a:t>
            </a:r>
            <a:r>
              <a:rPr sz="1100" b="0" i="1" dirty="0">
                <a:solidFill>
                  <a:srgbClr val="38761D"/>
                </a:solidFill>
                <a:latin typeface="Times New Roman"/>
              </a:rPr>
              <a:t> 4: </a:t>
            </a:r>
            <a:r>
              <a:rPr sz="1100" b="0" i="1" dirty="0" err="1">
                <a:solidFill>
                  <a:srgbClr val="38761D"/>
                </a:solidFill>
                <a:latin typeface="Times New Roman"/>
              </a:rPr>
              <a:t>prev</a:t>
            </a:r>
            <a:r>
              <a:rPr sz="1100" b="0" i="1" dirty="0">
                <a:solidFill>
                  <a:srgbClr val="38761D"/>
                </a:solidFill>
                <a:latin typeface="Times New Roman"/>
              </a:rPr>
              <a:t> = ⟨</a:t>
            </a:r>
            <a:r>
              <a:rPr lang="en-US" sz="1100" b="0" i="1" dirty="0">
                <a:solidFill>
                  <a:srgbClr val="38761D"/>
                </a:solidFill>
                <a:latin typeface="Times New Roman"/>
              </a:rPr>
              <a:t>index </a:t>
            </a:r>
            <a:r>
              <a:rPr sz="1100" b="0" i="1" dirty="0">
                <a:solidFill>
                  <a:srgbClr val="38761D"/>
                </a:solidFill>
                <a:latin typeface="Times New Roman"/>
              </a:rPr>
              <a:t>3, term 1⟩ matches →</a:t>
            </a:r>
            <a:endParaRPr lang="en-US" sz="1100" b="0" i="1" dirty="0">
              <a:solidFill>
                <a:srgbClr val="38761D"/>
              </a:solidFill>
              <a:latin typeface="Times New Roman"/>
            </a:endParaRPr>
          </a:p>
          <a:p>
            <a:pPr algn="l"/>
            <a:r>
              <a:rPr sz="1100" b="0" i="1" dirty="0">
                <a:solidFill>
                  <a:srgbClr val="38761D"/>
                </a:solidFill>
                <a:latin typeface="Times New Roman"/>
              </a:rPr>
              <a:t> remove conflicting tail (index 4), accept ⟨3⟩</a:t>
            </a:r>
          </a:p>
        </p:txBody>
      </p:sp>
      <p:cxnSp>
        <p:nvCxnSpPr>
          <p:cNvPr id="1037" name="Connector 1036"/>
          <p:cNvCxnSpPr/>
          <p:nvPr/>
        </p:nvCxnSpPr>
        <p:spPr>
          <a:xfrm>
            <a:off x="2852928" y="3282696"/>
            <a:ext cx="292608" cy="256031"/>
          </a:xfrm>
          <a:prstGeom prst="line">
            <a:avLst/>
          </a:prstGeom>
          <a:ln w="254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038" name="Connector 1037"/>
          <p:cNvCxnSpPr/>
          <p:nvPr/>
        </p:nvCxnSpPr>
        <p:spPr>
          <a:xfrm flipV="1">
            <a:off x="2852928" y="3282696"/>
            <a:ext cx="292608" cy="256031"/>
          </a:xfrm>
          <a:prstGeom prst="line">
            <a:avLst/>
          </a:prstGeom>
          <a:ln w="25400">
            <a:solidFill>
              <a:srgbClr val="C00000"/>
            </a:solidFill>
          </a:ln>
        </p:spPr>
        <p:style>
          <a:lnRef idx="2">
            <a:schemeClr val="accent1"/>
          </a:lnRef>
          <a:fillRef idx="0">
            <a:schemeClr val="accent1"/>
          </a:fillRef>
          <a:effectRef idx="1">
            <a:schemeClr val="accent1"/>
          </a:effectRef>
          <a:fontRef idx="minor">
            <a:schemeClr val="tx1"/>
          </a:fontRef>
        </p:style>
      </p:cxnSp>
      <p:sp>
        <p:nvSpPr>
          <p:cNvPr id="1039" name="Rectangle 1038"/>
          <p:cNvSpPr/>
          <p:nvPr/>
        </p:nvSpPr>
        <p:spPr>
          <a:xfrm>
            <a:off x="2816352" y="3246120"/>
            <a:ext cx="365760" cy="329184"/>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3</a:t>
            </a:r>
          </a:p>
        </p:txBody>
      </p:sp>
      <p:sp>
        <p:nvSpPr>
          <p:cNvPr id="1040" name="TextBox 1039"/>
          <p:cNvSpPr txBox="1"/>
          <p:nvPr/>
        </p:nvSpPr>
        <p:spPr>
          <a:xfrm>
            <a:off x="457200" y="3931920"/>
            <a:ext cx="2743200" cy="256032"/>
          </a:xfrm>
          <a:prstGeom prst="rect">
            <a:avLst/>
          </a:prstGeom>
          <a:noFill/>
        </p:spPr>
        <p:txBody>
          <a:bodyPr wrap="square" lIns="27432" tIns="18288" rIns="27432" bIns="18288" anchor="t">
            <a:spAutoFit/>
          </a:bodyPr>
          <a:lstStyle/>
          <a:p>
            <a:pPr algn="l"/>
            <a:r>
              <a:rPr sz="1200" b="1" i="0">
                <a:latin typeface="Times New Roman"/>
              </a:rPr>
              <a:t>Missing and additional</a:t>
            </a:r>
          </a:p>
        </p:txBody>
      </p:sp>
      <p:sp>
        <p:nvSpPr>
          <p:cNvPr id="1041" name="TextBox 1040"/>
          <p:cNvSpPr txBox="1"/>
          <p:nvPr/>
        </p:nvSpPr>
        <p:spPr>
          <a:xfrm>
            <a:off x="457200" y="4206240"/>
            <a:ext cx="1188720" cy="329184"/>
          </a:xfrm>
          <a:prstGeom prst="rect">
            <a:avLst/>
          </a:prstGeom>
          <a:noFill/>
        </p:spPr>
        <p:txBody>
          <a:bodyPr wrap="square" lIns="27432" tIns="18288" rIns="27432" bIns="18288" anchor="ctr">
            <a:spAutoFit/>
          </a:bodyPr>
          <a:lstStyle/>
          <a:p>
            <a:pPr algn="r"/>
            <a:r>
              <a:rPr sz="1200" b="0" i="0">
                <a:latin typeface="Times New Roman"/>
              </a:rPr>
              <a:t>Follower</a:t>
            </a:r>
          </a:p>
        </p:txBody>
      </p:sp>
      <p:sp>
        <p:nvSpPr>
          <p:cNvPr id="1042" name="Rectangle 1041"/>
          <p:cNvSpPr/>
          <p:nvPr/>
        </p:nvSpPr>
        <p:spPr>
          <a:xfrm>
            <a:off x="1719072" y="4206240"/>
            <a:ext cx="365760"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1</a:t>
            </a:r>
          </a:p>
        </p:txBody>
      </p:sp>
      <p:sp>
        <p:nvSpPr>
          <p:cNvPr id="1043" name="Rectangle 1042"/>
          <p:cNvSpPr/>
          <p:nvPr/>
        </p:nvSpPr>
        <p:spPr>
          <a:xfrm>
            <a:off x="2084832" y="4206240"/>
            <a:ext cx="365760"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1</a:t>
            </a:r>
          </a:p>
        </p:txBody>
      </p:sp>
      <p:sp>
        <p:nvSpPr>
          <p:cNvPr id="1044" name="Rectangle 1043"/>
          <p:cNvSpPr/>
          <p:nvPr/>
        </p:nvSpPr>
        <p:spPr>
          <a:xfrm>
            <a:off x="2450592" y="4206240"/>
            <a:ext cx="365760" cy="329184"/>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2</a:t>
            </a:r>
          </a:p>
        </p:txBody>
      </p:sp>
      <p:sp>
        <p:nvSpPr>
          <p:cNvPr id="1045" name="Rectangle 1044"/>
          <p:cNvSpPr/>
          <p:nvPr/>
        </p:nvSpPr>
        <p:spPr>
          <a:xfrm>
            <a:off x="2816352" y="4206240"/>
            <a:ext cx="365760" cy="329184"/>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2</a:t>
            </a:r>
          </a:p>
        </p:txBody>
      </p:sp>
      <p:sp>
        <p:nvSpPr>
          <p:cNvPr id="1046" name="TextBox 1045"/>
          <p:cNvSpPr txBox="1"/>
          <p:nvPr/>
        </p:nvSpPr>
        <p:spPr>
          <a:xfrm>
            <a:off x="3291840" y="3714750"/>
            <a:ext cx="3870960" cy="406265"/>
          </a:xfrm>
          <a:prstGeom prst="rect">
            <a:avLst/>
          </a:prstGeom>
          <a:noFill/>
        </p:spPr>
        <p:txBody>
          <a:bodyPr wrap="square" lIns="27432" tIns="18288" rIns="27432" bIns="18288" anchor="t">
            <a:spAutoFit/>
          </a:bodyPr>
          <a:lstStyle/>
          <a:p>
            <a:pPr algn="l"/>
            <a:r>
              <a:rPr sz="1200" b="0" i="0" dirty="0">
                <a:latin typeface="Times New Roman"/>
              </a:rPr>
              <a:t>How? Follower was leader for term 2, appended two entries, crashed before replicating to a majority.</a:t>
            </a:r>
          </a:p>
        </p:txBody>
      </p:sp>
      <p:cxnSp>
        <p:nvCxnSpPr>
          <p:cNvPr id="1047" name="Connector 1046"/>
          <p:cNvCxnSpPr/>
          <p:nvPr/>
        </p:nvCxnSpPr>
        <p:spPr>
          <a:xfrm flipV="1">
            <a:off x="2999232" y="4562856"/>
            <a:ext cx="0" cy="246888"/>
          </a:xfrm>
          <a:prstGeom prst="line">
            <a:avLst/>
          </a:prstGeom>
          <a:ln w="15875">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048" name="TextBox 1047"/>
          <p:cNvSpPr txBox="1"/>
          <p:nvPr/>
        </p:nvSpPr>
        <p:spPr>
          <a:xfrm>
            <a:off x="3072384" y="4645152"/>
            <a:ext cx="1280160" cy="198516"/>
          </a:xfrm>
          <a:prstGeom prst="rect">
            <a:avLst/>
          </a:prstGeom>
          <a:noFill/>
        </p:spPr>
        <p:txBody>
          <a:bodyPr wrap="square" lIns="27432" tIns="18288" rIns="27432" bIns="18288" anchor="t">
            <a:spAutoFit/>
          </a:bodyPr>
          <a:lstStyle/>
          <a:p>
            <a:pPr algn="l"/>
            <a:r>
              <a:rPr sz="1050" b="0" i="0">
                <a:solidFill>
                  <a:srgbClr val="C00000"/>
                </a:solidFill>
                <a:latin typeface="Times New Roman"/>
              </a:rPr>
              <a:t>nextIndex = 4</a:t>
            </a:r>
          </a:p>
        </p:txBody>
      </p:sp>
      <p:sp>
        <p:nvSpPr>
          <p:cNvPr id="1049" name="Rectangle 1048"/>
          <p:cNvSpPr/>
          <p:nvPr/>
        </p:nvSpPr>
        <p:spPr>
          <a:xfrm>
            <a:off x="2423160" y="1435608"/>
            <a:ext cx="420624" cy="384048"/>
          </a:xfrm>
          <a:prstGeom prst="rect">
            <a:avLst/>
          </a:prstGeom>
          <a:noFill/>
          <a:ln w="19050">
            <a:solidFill>
              <a:srgbClr val="1F4E79"/>
            </a:solidFill>
            <a:prstDash val="dash"/>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50" name="TextBox 1049"/>
          <p:cNvSpPr txBox="1"/>
          <p:nvPr/>
        </p:nvSpPr>
        <p:spPr>
          <a:xfrm>
            <a:off x="3291840" y="4096512"/>
            <a:ext cx="3962400" cy="206210"/>
          </a:xfrm>
          <a:prstGeom prst="rect">
            <a:avLst/>
          </a:prstGeom>
          <a:noFill/>
        </p:spPr>
        <p:txBody>
          <a:bodyPr wrap="square" lIns="27432" tIns="18288" rIns="27432" bIns="18288" anchor="t">
            <a:spAutoFit/>
          </a:bodyPr>
          <a:lstStyle/>
          <a:p>
            <a:pPr algn="l"/>
            <a:r>
              <a:rPr sz="1100" b="0" i="1" dirty="0" err="1">
                <a:solidFill>
                  <a:srgbClr val="C00000"/>
                </a:solidFill>
                <a:latin typeface="Times New Roman"/>
              </a:rPr>
              <a:t>nextIndex</a:t>
            </a:r>
            <a:r>
              <a:rPr sz="1100" b="0" i="1" dirty="0">
                <a:solidFill>
                  <a:srgbClr val="C00000"/>
                </a:solidFill>
                <a:latin typeface="Times New Roman"/>
              </a:rPr>
              <a:t> 4: </a:t>
            </a:r>
            <a:r>
              <a:rPr sz="1100" b="0" i="1" dirty="0" err="1">
                <a:solidFill>
                  <a:srgbClr val="C00000"/>
                </a:solidFill>
                <a:latin typeface="Times New Roman"/>
              </a:rPr>
              <a:t>prev</a:t>
            </a:r>
            <a:r>
              <a:rPr sz="1100" b="0" i="1" dirty="0">
                <a:solidFill>
                  <a:srgbClr val="C00000"/>
                </a:solidFill>
                <a:latin typeface="Times New Roman"/>
              </a:rPr>
              <a:t> = ⟨</a:t>
            </a:r>
            <a:r>
              <a:rPr lang="en-US" sz="1100" b="0" i="1" dirty="0">
                <a:solidFill>
                  <a:srgbClr val="C00000"/>
                </a:solidFill>
                <a:latin typeface="Times New Roman"/>
              </a:rPr>
              <a:t>index </a:t>
            </a:r>
            <a:r>
              <a:rPr sz="1100" b="0" i="1" dirty="0">
                <a:solidFill>
                  <a:srgbClr val="C00000"/>
                </a:solidFill>
                <a:latin typeface="Times New Roman"/>
              </a:rPr>
              <a:t>3, term 1⟩ vs. ⟨</a:t>
            </a:r>
            <a:r>
              <a:rPr lang="en-US" sz="1100" b="0" i="1" dirty="0">
                <a:solidFill>
                  <a:srgbClr val="C00000"/>
                </a:solidFill>
                <a:latin typeface="Times New Roman"/>
              </a:rPr>
              <a:t>index </a:t>
            </a:r>
            <a:r>
              <a:rPr sz="1100" b="0" i="1" dirty="0">
                <a:solidFill>
                  <a:srgbClr val="C00000"/>
                </a:solidFill>
                <a:latin typeface="Times New Roman"/>
              </a:rPr>
              <a:t>3, term 2⟩ → reject</a:t>
            </a:r>
          </a:p>
        </p:txBody>
      </p:sp>
      <p:cxnSp>
        <p:nvCxnSpPr>
          <p:cNvPr id="1051" name="Connector 1050"/>
          <p:cNvCxnSpPr/>
          <p:nvPr/>
        </p:nvCxnSpPr>
        <p:spPr>
          <a:xfrm flipV="1">
            <a:off x="2633472" y="4562856"/>
            <a:ext cx="0" cy="246888"/>
          </a:xfrm>
          <a:prstGeom prst="line">
            <a:avLst/>
          </a:prstGeom>
          <a:ln w="15875">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052" name="TextBox 1051"/>
          <p:cNvSpPr txBox="1"/>
          <p:nvPr/>
        </p:nvSpPr>
        <p:spPr>
          <a:xfrm>
            <a:off x="2706624" y="4645152"/>
            <a:ext cx="1280160" cy="198516"/>
          </a:xfrm>
          <a:prstGeom prst="rect">
            <a:avLst/>
          </a:prstGeom>
          <a:noFill/>
        </p:spPr>
        <p:txBody>
          <a:bodyPr wrap="square" lIns="27432" tIns="18288" rIns="27432" bIns="18288" anchor="t">
            <a:spAutoFit/>
          </a:bodyPr>
          <a:lstStyle/>
          <a:p>
            <a:pPr algn="l"/>
            <a:r>
              <a:rPr sz="1050" b="0" i="0">
                <a:solidFill>
                  <a:srgbClr val="C00000"/>
                </a:solidFill>
                <a:latin typeface="Times New Roman"/>
              </a:rPr>
              <a:t>nextIndex = 3</a:t>
            </a:r>
          </a:p>
        </p:txBody>
      </p:sp>
      <p:sp>
        <p:nvSpPr>
          <p:cNvPr id="1053" name="Rectangle 1052"/>
          <p:cNvSpPr/>
          <p:nvPr/>
        </p:nvSpPr>
        <p:spPr>
          <a:xfrm>
            <a:off x="2057400" y="1435608"/>
            <a:ext cx="420624" cy="384048"/>
          </a:xfrm>
          <a:prstGeom prst="rect">
            <a:avLst/>
          </a:prstGeom>
          <a:noFill/>
          <a:ln w="19050">
            <a:solidFill>
              <a:srgbClr val="1F4E79"/>
            </a:solidFill>
            <a:prstDash val="dash"/>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a:p>
        </p:txBody>
      </p:sp>
      <p:sp>
        <p:nvSpPr>
          <p:cNvPr id="1054" name="TextBox 1053"/>
          <p:cNvSpPr txBox="1"/>
          <p:nvPr/>
        </p:nvSpPr>
        <p:spPr>
          <a:xfrm>
            <a:off x="3291840" y="4306824"/>
            <a:ext cx="3428999" cy="375487"/>
          </a:xfrm>
          <a:prstGeom prst="rect">
            <a:avLst/>
          </a:prstGeom>
          <a:noFill/>
        </p:spPr>
        <p:txBody>
          <a:bodyPr wrap="square" lIns="27432" tIns="18288" rIns="27432" bIns="18288" anchor="t">
            <a:spAutoFit/>
          </a:bodyPr>
          <a:lstStyle/>
          <a:p>
            <a:pPr algn="l"/>
            <a:r>
              <a:rPr sz="1100" b="0" i="1" dirty="0" err="1">
                <a:solidFill>
                  <a:srgbClr val="38761D"/>
                </a:solidFill>
                <a:latin typeface="Times New Roman"/>
              </a:rPr>
              <a:t>nextIndex</a:t>
            </a:r>
            <a:r>
              <a:rPr sz="1100" b="0" i="1" dirty="0">
                <a:solidFill>
                  <a:srgbClr val="38761D"/>
                </a:solidFill>
                <a:latin typeface="Times New Roman"/>
              </a:rPr>
              <a:t> 3: </a:t>
            </a:r>
            <a:r>
              <a:rPr sz="1100" b="0" i="1" dirty="0" err="1">
                <a:solidFill>
                  <a:srgbClr val="38761D"/>
                </a:solidFill>
                <a:latin typeface="Times New Roman"/>
              </a:rPr>
              <a:t>prev</a:t>
            </a:r>
            <a:r>
              <a:rPr sz="1100" b="0" i="1" dirty="0">
                <a:solidFill>
                  <a:srgbClr val="38761D"/>
                </a:solidFill>
                <a:latin typeface="Times New Roman"/>
              </a:rPr>
              <a:t> = ⟨</a:t>
            </a:r>
            <a:r>
              <a:rPr lang="en-US" sz="1100" b="0" i="1" dirty="0">
                <a:solidFill>
                  <a:srgbClr val="38761D"/>
                </a:solidFill>
                <a:latin typeface="Times New Roman"/>
              </a:rPr>
              <a:t>index </a:t>
            </a:r>
            <a:r>
              <a:rPr sz="1100" b="0" i="1" dirty="0">
                <a:solidFill>
                  <a:srgbClr val="38761D"/>
                </a:solidFill>
                <a:latin typeface="Times New Roman"/>
              </a:rPr>
              <a:t>2, term 1⟩ matches → </a:t>
            </a:r>
            <a:endParaRPr lang="en-US" sz="1100" b="0" i="1" dirty="0">
              <a:solidFill>
                <a:srgbClr val="38761D"/>
              </a:solidFill>
              <a:latin typeface="Times New Roman"/>
            </a:endParaRPr>
          </a:p>
          <a:p>
            <a:pPr algn="l"/>
            <a:r>
              <a:rPr sz="1100" b="0" i="1" dirty="0">
                <a:solidFill>
                  <a:srgbClr val="38761D"/>
                </a:solidFill>
                <a:latin typeface="Times New Roman"/>
              </a:rPr>
              <a:t>truncate 3–4, accept ⟨1⟩, ⟨3⟩</a:t>
            </a:r>
          </a:p>
        </p:txBody>
      </p:sp>
      <p:cxnSp>
        <p:nvCxnSpPr>
          <p:cNvPr id="1055" name="Connector 1054"/>
          <p:cNvCxnSpPr/>
          <p:nvPr/>
        </p:nvCxnSpPr>
        <p:spPr>
          <a:xfrm>
            <a:off x="2487168" y="4242816"/>
            <a:ext cx="292607" cy="256032"/>
          </a:xfrm>
          <a:prstGeom prst="line">
            <a:avLst/>
          </a:prstGeom>
          <a:ln w="254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056" name="Connector 1055"/>
          <p:cNvCxnSpPr/>
          <p:nvPr/>
        </p:nvCxnSpPr>
        <p:spPr>
          <a:xfrm flipV="1">
            <a:off x="2487168" y="4242816"/>
            <a:ext cx="292607" cy="256032"/>
          </a:xfrm>
          <a:prstGeom prst="line">
            <a:avLst/>
          </a:prstGeom>
          <a:ln w="254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057" name="Connector 1056"/>
          <p:cNvCxnSpPr/>
          <p:nvPr/>
        </p:nvCxnSpPr>
        <p:spPr>
          <a:xfrm>
            <a:off x="2852928" y="4242816"/>
            <a:ext cx="292608" cy="256032"/>
          </a:xfrm>
          <a:prstGeom prst="line">
            <a:avLst/>
          </a:prstGeom>
          <a:ln w="254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058" name="Connector 1057"/>
          <p:cNvCxnSpPr/>
          <p:nvPr/>
        </p:nvCxnSpPr>
        <p:spPr>
          <a:xfrm flipV="1">
            <a:off x="2852928" y="4242816"/>
            <a:ext cx="292608" cy="256032"/>
          </a:xfrm>
          <a:prstGeom prst="line">
            <a:avLst/>
          </a:prstGeom>
          <a:ln w="25400">
            <a:solidFill>
              <a:srgbClr val="C00000"/>
            </a:solidFill>
          </a:ln>
        </p:spPr>
        <p:style>
          <a:lnRef idx="2">
            <a:schemeClr val="accent1"/>
          </a:lnRef>
          <a:fillRef idx="0">
            <a:schemeClr val="accent1"/>
          </a:fillRef>
          <a:effectRef idx="1">
            <a:schemeClr val="accent1"/>
          </a:effectRef>
          <a:fontRef idx="minor">
            <a:schemeClr val="tx1"/>
          </a:fontRef>
        </p:style>
      </p:cxnSp>
      <p:sp>
        <p:nvSpPr>
          <p:cNvPr id="1059" name="Rectangle 1058"/>
          <p:cNvSpPr/>
          <p:nvPr/>
        </p:nvSpPr>
        <p:spPr>
          <a:xfrm>
            <a:off x="2450591" y="4206240"/>
            <a:ext cx="365760"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1</a:t>
            </a:r>
          </a:p>
        </p:txBody>
      </p:sp>
      <p:sp>
        <p:nvSpPr>
          <p:cNvPr id="1060" name="Rectangle 1059"/>
          <p:cNvSpPr/>
          <p:nvPr/>
        </p:nvSpPr>
        <p:spPr>
          <a:xfrm>
            <a:off x="2816352" y="4206240"/>
            <a:ext cx="365760" cy="329184"/>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000" b="0" i="0">
                <a:solidFill>
                  <a:srgbClr val="000000"/>
                </a:solidFill>
                <a:latin typeface="Times New Roman"/>
              </a:rPr>
              <a:t>3</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1"/>
                                        </p:tgtEl>
                                        <p:attrNameLst>
                                          <p:attrName>style.visibility</p:attrName>
                                        </p:attrNameLst>
                                      </p:cBhvr>
                                      <p:to>
                                        <p:strVal val="visible"/>
                                      </p:to>
                                    </p:set>
                                    <p:animEffect transition="in" filter="fade">
                                      <p:cBhvr>
                                        <p:cTn id="7" dur="300"/>
                                        <p:tgtEl>
                                          <p:spTgt spid="1011"/>
                                        </p:tgtEl>
                                      </p:cBhvr>
                                    </p:animEffect>
                                  </p:childTnLst>
                                </p:cTn>
                              </p:par>
                              <p:par>
                                <p:cTn id="8" presetID="10" presetClass="entr" presetSubtype="0" fill="hold" nodeType="withEffect">
                                  <p:stCondLst>
                                    <p:cond delay="0"/>
                                  </p:stCondLst>
                                  <p:childTnLst>
                                    <p:set>
                                      <p:cBhvr>
                                        <p:cTn id="9" dur="1" fill="hold">
                                          <p:stCondLst>
                                            <p:cond delay="0"/>
                                          </p:stCondLst>
                                        </p:cTn>
                                        <p:tgtEl>
                                          <p:spTgt spid="1012"/>
                                        </p:tgtEl>
                                        <p:attrNameLst>
                                          <p:attrName>style.visibility</p:attrName>
                                        </p:attrNameLst>
                                      </p:cBhvr>
                                      <p:to>
                                        <p:strVal val="visible"/>
                                      </p:to>
                                    </p:set>
                                    <p:animEffect transition="in" filter="fade">
                                      <p:cBhvr>
                                        <p:cTn id="10" dur="300"/>
                                        <p:tgtEl>
                                          <p:spTgt spid="1012"/>
                                        </p:tgtEl>
                                      </p:cBhvr>
                                    </p:animEffect>
                                  </p:childTnLst>
                                </p:cTn>
                              </p:par>
                              <p:par>
                                <p:cTn id="11" presetID="10" presetClass="entr" presetSubtype="0" fill="hold" nodeType="withEffect">
                                  <p:stCondLst>
                                    <p:cond delay="0"/>
                                  </p:stCondLst>
                                  <p:childTnLst>
                                    <p:set>
                                      <p:cBhvr>
                                        <p:cTn id="12" dur="1" fill="hold">
                                          <p:stCondLst>
                                            <p:cond delay="0"/>
                                          </p:stCondLst>
                                        </p:cTn>
                                        <p:tgtEl>
                                          <p:spTgt spid="1013"/>
                                        </p:tgtEl>
                                        <p:attrNameLst>
                                          <p:attrName>style.visibility</p:attrName>
                                        </p:attrNameLst>
                                      </p:cBhvr>
                                      <p:to>
                                        <p:strVal val="visible"/>
                                      </p:to>
                                    </p:set>
                                    <p:animEffect transition="in" filter="fade">
                                      <p:cBhvr>
                                        <p:cTn id="13" dur="300"/>
                                        <p:tgtEl>
                                          <p:spTgt spid="1013"/>
                                        </p:tgtEl>
                                      </p:cBhvr>
                                    </p:animEffect>
                                  </p:childTnLst>
                                </p:cTn>
                              </p:par>
                              <p:par>
                                <p:cTn id="14" presetID="10" presetClass="entr" presetSubtype="0" fill="hold" nodeType="withEffect">
                                  <p:stCondLst>
                                    <p:cond delay="0"/>
                                  </p:stCondLst>
                                  <p:childTnLst>
                                    <p:set>
                                      <p:cBhvr>
                                        <p:cTn id="15" dur="1" fill="hold">
                                          <p:stCondLst>
                                            <p:cond delay="0"/>
                                          </p:stCondLst>
                                        </p:cTn>
                                        <p:tgtEl>
                                          <p:spTgt spid="1014"/>
                                        </p:tgtEl>
                                        <p:attrNameLst>
                                          <p:attrName>style.visibility</p:attrName>
                                        </p:attrNameLst>
                                      </p:cBhvr>
                                      <p:to>
                                        <p:strVal val="visible"/>
                                      </p:to>
                                    </p:set>
                                    <p:animEffect transition="in" filter="fade">
                                      <p:cBhvr>
                                        <p:cTn id="16" dur="300"/>
                                        <p:tgtEl>
                                          <p:spTgt spid="1014"/>
                                        </p:tgtEl>
                                      </p:cBhvr>
                                    </p:animEffect>
                                  </p:childTnLst>
                                </p:cTn>
                              </p:par>
                              <p:par>
                                <p:cTn id="17" presetID="10" presetClass="entr" presetSubtype="0" fill="hold" nodeType="withEffect">
                                  <p:stCondLst>
                                    <p:cond delay="0"/>
                                  </p:stCondLst>
                                  <p:childTnLst>
                                    <p:set>
                                      <p:cBhvr>
                                        <p:cTn id="18" dur="1" fill="hold">
                                          <p:stCondLst>
                                            <p:cond delay="0"/>
                                          </p:stCondLst>
                                        </p:cTn>
                                        <p:tgtEl>
                                          <p:spTgt spid="1015"/>
                                        </p:tgtEl>
                                        <p:attrNameLst>
                                          <p:attrName>style.visibility</p:attrName>
                                        </p:attrNameLst>
                                      </p:cBhvr>
                                      <p:to>
                                        <p:strVal val="visible"/>
                                      </p:to>
                                    </p:set>
                                    <p:animEffect transition="in" filter="fade">
                                      <p:cBhvr>
                                        <p:cTn id="19" dur="300"/>
                                        <p:tgtEl>
                                          <p:spTgt spid="101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16"/>
                                        </p:tgtEl>
                                        <p:attrNameLst>
                                          <p:attrName>style.visibility</p:attrName>
                                        </p:attrNameLst>
                                      </p:cBhvr>
                                      <p:to>
                                        <p:strVal val="visible"/>
                                      </p:to>
                                    </p:set>
                                    <p:animEffect transition="in" filter="fade">
                                      <p:cBhvr>
                                        <p:cTn id="24" dur="300"/>
                                        <p:tgtEl>
                                          <p:spTgt spid="1016"/>
                                        </p:tgtEl>
                                      </p:cBhvr>
                                    </p:animEffect>
                                  </p:childTnLst>
                                </p:cTn>
                              </p:par>
                              <p:par>
                                <p:cTn id="25" presetID="10" presetClass="entr" presetSubtype="0" fill="hold" nodeType="withEffect">
                                  <p:stCondLst>
                                    <p:cond delay="0"/>
                                  </p:stCondLst>
                                  <p:childTnLst>
                                    <p:set>
                                      <p:cBhvr>
                                        <p:cTn id="26" dur="1" fill="hold">
                                          <p:stCondLst>
                                            <p:cond delay="0"/>
                                          </p:stCondLst>
                                        </p:cTn>
                                        <p:tgtEl>
                                          <p:spTgt spid="1017"/>
                                        </p:tgtEl>
                                        <p:attrNameLst>
                                          <p:attrName>style.visibility</p:attrName>
                                        </p:attrNameLst>
                                      </p:cBhvr>
                                      <p:to>
                                        <p:strVal val="visible"/>
                                      </p:to>
                                    </p:set>
                                    <p:animEffect transition="in" filter="fade">
                                      <p:cBhvr>
                                        <p:cTn id="27" dur="300"/>
                                        <p:tgtEl>
                                          <p:spTgt spid="1017"/>
                                        </p:tgtEl>
                                      </p:cBhvr>
                                    </p:animEffect>
                                  </p:childTnLst>
                                </p:cTn>
                              </p:par>
                              <p:par>
                                <p:cTn id="28" presetID="10" presetClass="entr" presetSubtype="0" fill="hold" nodeType="withEffect">
                                  <p:stCondLst>
                                    <p:cond delay="0"/>
                                  </p:stCondLst>
                                  <p:childTnLst>
                                    <p:set>
                                      <p:cBhvr>
                                        <p:cTn id="29" dur="1" fill="hold">
                                          <p:stCondLst>
                                            <p:cond delay="0"/>
                                          </p:stCondLst>
                                        </p:cTn>
                                        <p:tgtEl>
                                          <p:spTgt spid="1018"/>
                                        </p:tgtEl>
                                        <p:attrNameLst>
                                          <p:attrName>style.visibility</p:attrName>
                                        </p:attrNameLst>
                                      </p:cBhvr>
                                      <p:to>
                                        <p:strVal val="visible"/>
                                      </p:to>
                                    </p:set>
                                    <p:animEffect transition="in" filter="fade">
                                      <p:cBhvr>
                                        <p:cTn id="30" dur="300"/>
                                        <p:tgtEl>
                                          <p:spTgt spid="1018"/>
                                        </p:tgtEl>
                                      </p:cBhvr>
                                    </p:animEffect>
                                  </p:childTnLst>
                                </p:cTn>
                              </p:par>
                              <p:par>
                                <p:cTn id="31" presetID="10" presetClass="entr" presetSubtype="0" fill="hold" nodeType="withEffect">
                                  <p:stCondLst>
                                    <p:cond delay="0"/>
                                  </p:stCondLst>
                                  <p:childTnLst>
                                    <p:set>
                                      <p:cBhvr>
                                        <p:cTn id="32" dur="1" fill="hold">
                                          <p:stCondLst>
                                            <p:cond delay="0"/>
                                          </p:stCondLst>
                                        </p:cTn>
                                        <p:tgtEl>
                                          <p:spTgt spid="1019"/>
                                        </p:tgtEl>
                                        <p:attrNameLst>
                                          <p:attrName>style.visibility</p:attrName>
                                        </p:attrNameLst>
                                      </p:cBhvr>
                                      <p:to>
                                        <p:strVal val="visible"/>
                                      </p:to>
                                    </p:set>
                                    <p:animEffect transition="in" filter="fade">
                                      <p:cBhvr>
                                        <p:cTn id="33" dur="300"/>
                                        <p:tgtEl>
                                          <p:spTgt spid="101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300"/>
                                        <p:tgtEl>
                                          <p:spTgt spid="1016"/>
                                        </p:tgtEl>
                                      </p:cBhvr>
                                    </p:animEffect>
                                    <p:set>
                                      <p:cBhvr>
                                        <p:cTn id="38" dur="1" fill="hold">
                                          <p:stCondLst>
                                            <p:cond delay="299"/>
                                          </p:stCondLst>
                                        </p:cTn>
                                        <p:tgtEl>
                                          <p:spTgt spid="1016"/>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300"/>
                                        <p:tgtEl>
                                          <p:spTgt spid="1017"/>
                                        </p:tgtEl>
                                      </p:cBhvr>
                                    </p:animEffect>
                                    <p:set>
                                      <p:cBhvr>
                                        <p:cTn id="41" dur="1" fill="hold">
                                          <p:stCondLst>
                                            <p:cond delay="299"/>
                                          </p:stCondLst>
                                        </p:cTn>
                                        <p:tgtEl>
                                          <p:spTgt spid="1017"/>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300"/>
                                        <p:tgtEl>
                                          <p:spTgt spid="1018"/>
                                        </p:tgtEl>
                                      </p:cBhvr>
                                    </p:animEffect>
                                    <p:set>
                                      <p:cBhvr>
                                        <p:cTn id="44" dur="1" fill="hold">
                                          <p:stCondLst>
                                            <p:cond delay="299"/>
                                          </p:stCondLst>
                                        </p:cTn>
                                        <p:tgtEl>
                                          <p:spTgt spid="1018"/>
                                        </p:tgtEl>
                                        <p:attrNameLst>
                                          <p:attrName>style.visibility</p:attrName>
                                        </p:attrNameLst>
                                      </p:cBhvr>
                                      <p:to>
                                        <p:strVal val="hidden"/>
                                      </p:to>
                                    </p:set>
                                  </p:childTnLst>
                                </p:cTn>
                              </p:par>
                              <p:par>
                                <p:cTn id="45" presetID="10" presetClass="entr" presetSubtype="0" fill="hold" nodeType="withEffect">
                                  <p:stCondLst>
                                    <p:cond delay="0"/>
                                  </p:stCondLst>
                                  <p:childTnLst>
                                    <p:set>
                                      <p:cBhvr>
                                        <p:cTn id="46" dur="1" fill="hold">
                                          <p:stCondLst>
                                            <p:cond delay="0"/>
                                          </p:stCondLst>
                                        </p:cTn>
                                        <p:tgtEl>
                                          <p:spTgt spid="1020"/>
                                        </p:tgtEl>
                                        <p:attrNameLst>
                                          <p:attrName>style.visibility</p:attrName>
                                        </p:attrNameLst>
                                      </p:cBhvr>
                                      <p:to>
                                        <p:strVal val="visible"/>
                                      </p:to>
                                    </p:set>
                                    <p:animEffect transition="in" filter="fade">
                                      <p:cBhvr>
                                        <p:cTn id="47" dur="300"/>
                                        <p:tgtEl>
                                          <p:spTgt spid="1020"/>
                                        </p:tgtEl>
                                      </p:cBhvr>
                                    </p:animEffect>
                                  </p:childTnLst>
                                </p:cTn>
                              </p:par>
                              <p:par>
                                <p:cTn id="48" presetID="10" presetClass="entr" presetSubtype="0" fill="hold" nodeType="withEffect">
                                  <p:stCondLst>
                                    <p:cond delay="0"/>
                                  </p:stCondLst>
                                  <p:childTnLst>
                                    <p:set>
                                      <p:cBhvr>
                                        <p:cTn id="49" dur="1" fill="hold">
                                          <p:stCondLst>
                                            <p:cond delay="0"/>
                                          </p:stCondLst>
                                        </p:cTn>
                                        <p:tgtEl>
                                          <p:spTgt spid="1021"/>
                                        </p:tgtEl>
                                        <p:attrNameLst>
                                          <p:attrName>style.visibility</p:attrName>
                                        </p:attrNameLst>
                                      </p:cBhvr>
                                      <p:to>
                                        <p:strVal val="visible"/>
                                      </p:to>
                                    </p:set>
                                    <p:animEffect transition="in" filter="fade">
                                      <p:cBhvr>
                                        <p:cTn id="50" dur="300"/>
                                        <p:tgtEl>
                                          <p:spTgt spid="1021"/>
                                        </p:tgtEl>
                                      </p:cBhvr>
                                    </p:animEffect>
                                  </p:childTnLst>
                                </p:cTn>
                              </p:par>
                              <p:par>
                                <p:cTn id="51" presetID="10" presetClass="entr" presetSubtype="0" fill="hold" nodeType="withEffect">
                                  <p:stCondLst>
                                    <p:cond delay="0"/>
                                  </p:stCondLst>
                                  <p:childTnLst>
                                    <p:set>
                                      <p:cBhvr>
                                        <p:cTn id="52" dur="1" fill="hold">
                                          <p:stCondLst>
                                            <p:cond delay="0"/>
                                          </p:stCondLst>
                                        </p:cTn>
                                        <p:tgtEl>
                                          <p:spTgt spid="1022"/>
                                        </p:tgtEl>
                                        <p:attrNameLst>
                                          <p:attrName>style.visibility</p:attrName>
                                        </p:attrNameLst>
                                      </p:cBhvr>
                                      <p:to>
                                        <p:strVal val="visible"/>
                                      </p:to>
                                    </p:set>
                                    <p:animEffect transition="in" filter="fade">
                                      <p:cBhvr>
                                        <p:cTn id="53" dur="300"/>
                                        <p:tgtEl>
                                          <p:spTgt spid="1022"/>
                                        </p:tgtEl>
                                      </p:cBhvr>
                                    </p:animEffect>
                                  </p:childTnLst>
                                </p:cTn>
                              </p:par>
                              <p:par>
                                <p:cTn id="54" presetID="10" presetClass="entr" presetSubtype="0" fill="hold" nodeType="withEffect">
                                  <p:stCondLst>
                                    <p:cond delay="0"/>
                                  </p:stCondLst>
                                  <p:childTnLst>
                                    <p:set>
                                      <p:cBhvr>
                                        <p:cTn id="55" dur="1" fill="hold">
                                          <p:stCondLst>
                                            <p:cond delay="0"/>
                                          </p:stCondLst>
                                        </p:cTn>
                                        <p:tgtEl>
                                          <p:spTgt spid="1023"/>
                                        </p:tgtEl>
                                        <p:attrNameLst>
                                          <p:attrName>style.visibility</p:attrName>
                                        </p:attrNameLst>
                                      </p:cBhvr>
                                      <p:to>
                                        <p:strVal val="visible"/>
                                      </p:to>
                                    </p:set>
                                    <p:animEffect transition="in" filter="fade">
                                      <p:cBhvr>
                                        <p:cTn id="56" dur="300"/>
                                        <p:tgtEl>
                                          <p:spTgt spid="1023"/>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300"/>
                                        <p:tgtEl>
                                          <p:spTgt spid="1020"/>
                                        </p:tgtEl>
                                      </p:cBhvr>
                                    </p:animEffect>
                                    <p:set>
                                      <p:cBhvr>
                                        <p:cTn id="61" dur="1" fill="hold">
                                          <p:stCondLst>
                                            <p:cond delay="299"/>
                                          </p:stCondLst>
                                        </p:cTn>
                                        <p:tgtEl>
                                          <p:spTgt spid="1020"/>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300"/>
                                        <p:tgtEl>
                                          <p:spTgt spid="1021"/>
                                        </p:tgtEl>
                                      </p:cBhvr>
                                    </p:animEffect>
                                    <p:set>
                                      <p:cBhvr>
                                        <p:cTn id="64" dur="1" fill="hold">
                                          <p:stCondLst>
                                            <p:cond delay="299"/>
                                          </p:stCondLst>
                                        </p:cTn>
                                        <p:tgtEl>
                                          <p:spTgt spid="1021"/>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300"/>
                                        <p:tgtEl>
                                          <p:spTgt spid="1022"/>
                                        </p:tgtEl>
                                      </p:cBhvr>
                                    </p:animEffect>
                                    <p:set>
                                      <p:cBhvr>
                                        <p:cTn id="67" dur="1" fill="hold">
                                          <p:stCondLst>
                                            <p:cond delay="299"/>
                                          </p:stCondLst>
                                        </p:cTn>
                                        <p:tgtEl>
                                          <p:spTgt spid="1022"/>
                                        </p:tgtEl>
                                        <p:attrNameLst>
                                          <p:attrName>style.visibility</p:attrName>
                                        </p:attrNameLst>
                                      </p:cBhvr>
                                      <p:to>
                                        <p:strVal val="hidden"/>
                                      </p:to>
                                    </p:set>
                                  </p:childTnLst>
                                </p:cTn>
                              </p:par>
                              <p:par>
                                <p:cTn id="68" presetID="10" presetClass="entr" presetSubtype="0" fill="hold" nodeType="withEffect">
                                  <p:stCondLst>
                                    <p:cond delay="0"/>
                                  </p:stCondLst>
                                  <p:childTnLst>
                                    <p:set>
                                      <p:cBhvr>
                                        <p:cTn id="69" dur="1" fill="hold">
                                          <p:stCondLst>
                                            <p:cond delay="0"/>
                                          </p:stCondLst>
                                        </p:cTn>
                                        <p:tgtEl>
                                          <p:spTgt spid="1024"/>
                                        </p:tgtEl>
                                        <p:attrNameLst>
                                          <p:attrName>style.visibility</p:attrName>
                                        </p:attrNameLst>
                                      </p:cBhvr>
                                      <p:to>
                                        <p:strVal val="visible"/>
                                      </p:to>
                                    </p:set>
                                    <p:animEffect transition="in" filter="fade">
                                      <p:cBhvr>
                                        <p:cTn id="70" dur="300"/>
                                        <p:tgtEl>
                                          <p:spTgt spid="1024"/>
                                        </p:tgtEl>
                                      </p:cBhvr>
                                    </p:animEffect>
                                  </p:childTnLst>
                                </p:cTn>
                              </p:par>
                              <p:par>
                                <p:cTn id="71" presetID="10" presetClass="entr" presetSubtype="0" fill="hold" nodeType="withEffect">
                                  <p:stCondLst>
                                    <p:cond delay="0"/>
                                  </p:stCondLst>
                                  <p:childTnLst>
                                    <p:set>
                                      <p:cBhvr>
                                        <p:cTn id="72" dur="1" fill="hold">
                                          <p:stCondLst>
                                            <p:cond delay="0"/>
                                          </p:stCondLst>
                                        </p:cTn>
                                        <p:tgtEl>
                                          <p:spTgt spid="1025"/>
                                        </p:tgtEl>
                                        <p:attrNameLst>
                                          <p:attrName>style.visibility</p:attrName>
                                        </p:attrNameLst>
                                      </p:cBhvr>
                                      <p:to>
                                        <p:strVal val="visible"/>
                                      </p:to>
                                    </p:set>
                                    <p:animEffect transition="in" filter="fade">
                                      <p:cBhvr>
                                        <p:cTn id="73" dur="300"/>
                                        <p:tgtEl>
                                          <p:spTgt spid="1025"/>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026"/>
                                        </p:tgtEl>
                                        <p:attrNameLst>
                                          <p:attrName>style.visibility</p:attrName>
                                        </p:attrNameLst>
                                      </p:cBhvr>
                                      <p:to>
                                        <p:strVal val="visible"/>
                                      </p:to>
                                    </p:set>
                                    <p:animEffect transition="in" filter="fade">
                                      <p:cBhvr>
                                        <p:cTn id="78" dur="300"/>
                                        <p:tgtEl>
                                          <p:spTgt spid="1026"/>
                                        </p:tgtEl>
                                      </p:cBhvr>
                                    </p:animEffect>
                                  </p:childTnLst>
                                </p:cTn>
                              </p:par>
                              <p:par>
                                <p:cTn id="79" presetID="10" presetClass="entr" presetSubtype="0" fill="hold" nodeType="withEffect">
                                  <p:stCondLst>
                                    <p:cond delay="0"/>
                                  </p:stCondLst>
                                  <p:childTnLst>
                                    <p:set>
                                      <p:cBhvr>
                                        <p:cTn id="80" dur="1" fill="hold">
                                          <p:stCondLst>
                                            <p:cond delay="0"/>
                                          </p:stCondLst>
                                        </p:cTn>
                                        <p:tgtEl>
                                          <p:spTgt spid="1027"/>
                                        </p:tgtEl>
                                        <p:attrNameLst>
                                          <p:attrName>style.visibility</p:attrName>
                                        </p:attrNameLst>
                                      </p:cBhvr>
                                      <p:to>
                                        <p:strVal val="visible"/>
                                      </p:to>
                                    </p:set>
                                    <p:animEffect transition="in" filter="fade">
                                      <p:cBhvr>
                                        <p:cTn id="81" dur="300"/>
                                        <p:tgtEl>
                                          <p:spTgt spid="1027"/>
                                        </p:tgtEl>
                                      </p:cBhvr>
                                    </p:animEffect>
                                  </p:childTnLst>
                                </p:cTn>
                              </p:par>
                              <p:par>
                                <p:cTn id="82" presetID="10" presetClass="entr" presetSubtype="0" fill="hold" nodeType="withEffect">
                                  <p:stCondLst>
                                    <p:cond delay="0"/>
                                  </p:stCondLst>
                                  <p:childTnLst>
                                    <p:set>
                                      <p:cBhvr>
                                        <p:cTn id="83" dur="1" fill="hold">
                                          <p:stCondLst>
                                            <p:cond delay="0"/>
                                          </p:stCondLst>
                                        </p:cTn>
                                        <p:tgtEl>
                                          <p:spTgt spid="1028"/>
                                        </p:tgtEl>
                                        <p:attrNameLst>
                                          <p:attrName>style.visibility</p:attrName>
                                        </p:attrNameLst>
                                      </p:cBhvr>
                                      <p:to>
                                        <p:strVal val="visible"/>
                                      </p:to>
                                    </p:set>
                                    <p:animEffect transition="in" filter="fade">
                                      <p:cBhvr>
                                        <p:cTn id="84" dur="300"/>
                                        <p:tgtEl>
                                          <p:spTgt spid="1028"/>
                                        </p:tgtEl>
                                      </p:cBhvr>
                                    </p:animEffect>
                                  </p:childTnLst>
                                </p:cTn>
                              </p:par>
                              <p:par>
                                <p:cTn id="85" presetID="10" presetClass="entr" presetSubtype="0" fill="hold" nodeType="withEffect">
                                  <p:stCondLst>
                                    <p:cond delay="0"/>
                                  </p:stCondLst>
                                  <p:childTnLst>
                                    <p:set>
                                      <p:cBhvr>
                                        <p:cTn id="86" dur="1" fill="hold">
                                          <p:stCondLst>
                                            <p:cond delay="0"/>
                                          </p:stCondLst>
                                        </p:cTn>
                                        <p:tgtEl>
                                          <p:spTgt spid="1029"/>
                                        </p:tgtEl>
                                        <p:attrNameLst>
                                          <p:attrName>style.visibility</p:attrName>
                                        </p:attrNameLst>
                                      </p:cBhvr>
                                      <p:to>
                                        <p:strVal val="visible"/>
                                      </p:to>
                                    </p:set>
                                    <p:animEffect transition="in" filter="fade">
                                      <p:cBhvr>
                                        <p:cTn id="87" dur="300"/>
                                        <p:tgtEl>
                                          <p:spTgt spid="1029"/>
                                        </p:tgtEl>
                                      </p:cBhvr>
                                    </p:animEffect>
                                  </p:childTnLst>
                                </p:cTn>
                              </p:par>
                              <p:par>
                                <p:cTn id="88" presetID="10" presetClass="entr" presetSubtype="0" fill="hold" nodeType="withEffect">
                                  <p:stCondLst>
                                    <p:cond delay="0"/>
                                  </p:stCondLst>
                                  <p:childTnLst>
                                    <p:set>
                                      <p:cBhvr>
                                        <p:cTn id="89" dur="1" fill="hold">
                                          <p:stCondLst>
                                            <p:cond delay="0"/>
                                          </p:stCondLst>
                                        </p:cTn>
                                        <p:tgtEl>
                                          <p:spTgt spid="1030"/>
                                        </p:tgtEl>
                                        <p:attrNameLst>
                                          <p:attrName>style.visibility</p:attrName>
                                        </p:attrNameLst>
                                      </p:cBhvr>
                                      <p:to>
                                        <p:strVal val="visible"/>
                                      </p:to>
                                    </p:set>
                                    <p:animEffect transition="in" filter="fade">
                                      <p:cBhvr>
                                        <p:cTn id="90" dur="300"/>
                                        <p:tgtEl>
                                          <p:spTgt spid="1030"/>
                                        </p:tgtEl>
                                      </p:cBhvr>
                                    </p:animEffect>
                                  </p:childTnLst>
                                </p:cTn>
                              </p:par>
                              <p:par>
                                <p:cTn id="91" presetID="10" presetClass="entr" presetSubtype="0" fill="hold" nodeType="withEffect">
                                  <p:stCondLst>
                                    <p:cond delay="0"/>
                                  </p:stCondLst>
                                  <p:childTnLst>
                                    <p:set>
                                      <p:cBhvr>
                                        <p:cTn id="92" dur="1" fill="hold">
                                          <p:stCondLst>
                                            <p:cond delay="0"/>
                                          </p:stCondLst>
                                        </p:cTn>
                                        <p:tgtEl>
                                          <p:spTgt spid="1031"/>
                                        </p:tgtEl>
                                        <p:attrNameLst>
                                          <p:attrName>style.visibility</p:attrName>
                                        </p:attrNameLst>
                                      </p:cBhvr>
                                      <p:to>
                                        <p:strVal val="visible"/>
                                      </p:to>
                                    </p:set>
                                    <p:animEffect transition="in" filter="fade">
                                      <p:cBhvr>
                                        <p:cTn id="93" dur="300"/>
                                        <p:tgtEl>
                                          <p:spTgt spid="1031"/>
                                        </p:tgtEl>
                                      </p:cBhvr>
                                    </p:animEffect>
                                  </p:childTnLst>
                                </p:cTn>
                              </p:par>
                              <p:par>
                                <p:cTn id="94" presetID="10" presetClass="entr" presetSubtype="0" fill="hold" nodeType="withEffect">
                                  <p:stCondLst>
                                    <p:cond delay="0"/>
                                  </p:stCondLst>
                                  <p:childTnLst>
                                    <p:set>
                                      <p:cBhvr>
                                        <p:cTn id="95" dur="1" fill="hold">
                                          <p:stCondLst>
                                            <p:cond delay="0"/>
                                          </p:stCondLst>
                                        </p:cTn>
                                        <p:tgtEl>
                                          <p:spTgt spid="1032"/>
                                        </p:tgtEl>
                                        <p:attrNameLst>
                                          <p:attrName>style.visibility</p:attrName>
                                        </p:attrNameLst>
                                      </p:cBhvr>
                                      <p:to>
                                        <p:strVal val="visible"/>
                                      </p:to>
                                    </p:set>
                                    <p:animEffect transition="in" filter="fade">
                                      <p:cBhvr>
                                        <p:cTn id="96" dur="300"/>
                                        <p:tgtEl>
                                          <p:spTgt spid="1032"/>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1033"/>
                                        </p:tgtEl>
                                        <p:attrNameLst>
                                          <p:attrName>style.visibility</p:attrName>
                                        </p:attrNameLst>
                                      </p:cBhvr>
                                      <p:to>
                                        <p:strVal val="visible"/>
                                      </p:to>
                                    </p:set>
                                    <p:animEffect transition="in" filter="fade">
                                      <p:cBhvr>
                                        <p:cTn id="101" dur="300"/>
                                        <p:tgtEl>
                                          <p:spTgt spid="1033"/>
                                        </p:tgtEl>
                                      </p:cBhvr>
                                    </p:animEffect>
                                  </p:childTnLst>
                                </p:cTn>
                              </p:par>
                              <p:par>
                                <p:cTn id="102" presetID="10" presetClass="entr" presetSubtype="0" fill="hold" nodeType="withEffect">
                                  <p:stCondLst>
                                    <p:cond delay="0"/>
                                  </p:stCondLst>
                                  <p:childTnLst>
                                    <p:set>
                                      <p:cBhvr>
                                        <p:cTn id="103" dur="1" fill="hold">
                                          <p:stCondLst>
                                            <p:cond delay="0"/>
                                          </p:stCondLst>
                                        </p:cTn>
                                        <p:tgtEl>
                                          <p:spTgt spid="1034"/>
                                        </p:tgtEl>
                                        <p:attrNameLst>
                                          <p:attrName>style.visibility</p:attrName>
                                        </p:attrNameLst>
                                      </p:cBhvr>
                                      <p:to>
                                        <p:strVal val="visible"/>
                                      </p:to>
                                    </p:set>
                                    <p:animEffect transition="in" filter="fade">
                                      <p:cBhvr>
                                        <p:cTn id="104" dur="300"/>
                                        <p:tgtEl>
                                          <p:spTgt spid="1034"/>
                                        </p:tgtEl>
                                      </p:cBhvr>
                                    </p:animEffect>
                                  </p:childTnLst>
                                </p:cTn>
                              </p:par>
                              <p:par>
                                <p:cTn id="105" presetID="10" presetClass="entr" presetSubtype="0" fill="hold" nodeType="withEffect">
                                  <p:stCondLst>
                                    <p:cond delay="0"/>
                                  </p:stCondLst>
                                  <p:childTnLst>
                                    <p:set>
                                      <p:cBhvr>
                                        <p:cTn id="106" dur="1" fill="hold">
                                          <p:stCondLst>
                                            <p:cond delay="0"/>
                                          </p:stCondLst>
                                        </p:cTn>
                                        <p:tgtEl>
                                          <p:spTgt spid="1035"/>
                                        </p:tgtEl>
                                        <p:attrNameLst>
                                          <p:attrName>style.visibility</p:attrName>
                                        </p:attrNameLst>
                                      </p:cBhvr>
                                      <p:to>
                                        <p:strVal val="visible"/>
                                      </p:to>
                                    </p:set>
                                    <p:animEffect transition="in" filter="fade">
                                      <p:cBhvr>
                                        <p:cTn id="107" dur="300"/>
                                        <p:tgtEl>
                                          <p:spTgt spid="1035"/>
                                        </p:tgtEl>
                                      </p:cBhvr>
                                    </p:animEffect>
                                  </p:childTnLst>
                                </p:cTn>
                              </p:par>
                              <p:par>
                                <p:cTn id="108" presetID="10" presetClass="entr" presetSubtype="0" fill="hold" nodeType="withEffect">
                                  <p:stCondLst>
                                    <p:cond delay="0"/>
                                  </p:stCondLst>
                                  <p:childTnLst>
                                    <p:set>
                                      <p:cBhvr>
                                        <p:cTn id="109" dur="1" fill="hold">
                                          <p:stCondLst>
                                            <p:cond delay="0"/>
                                          </p:stCondLst>
                                        </p:cTn>
                                        <p:tgtEl>
                                          <p:spTgt spid="1036"/>
                                        </p:tgtEl>
                                        <p:attrNameLst>
                                          <p:attrName>style.visibility</p:attrName>
                                        </p:attrNameLst>
                                      </p:cBhvr>
                                      <p:to>
                                        <p:strVal val="visible"/>
                                      </p:to>
                                    </p:set>
                                    <p:animEffect transition="in" filter="fade">
                                      <p:cBhvr>
                                        <p:cTn id="110" dur="300"/>
                                        <p:tgtEl>
                                          <p:spTgt spid="1036"/>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1037"/>
                                        </p:tgtEl>
                                        <p:attrNameLst>
                                          <p:attrName>style.visibility</p:attrName>
                                        </p:attrNameLst>
                                      </p:cBhvr>
                                      <p:to>
                                        <p:strVal val="visible"/>
                                      </p:to>
                                    </p:set>
                                    <p:animEffect transition="in" filter="fade">
                                      <p:cBhvr>
                                        <p:cTn id="115" dur="300"/>
                                        <p:tgtEl>
                                          <p:spTgt spid="1037"/>
                                        </p:tgtEl>
                                      </p:cBhvr>
                                    </p:animEffect>
                                  </p:childTnLst>
                                </p:cTn>
                              </p:par>
                              <p:par>
                                <p:cTn id="116" presetID="10" presetClass="entr" presetSubtype="0" fill="hold" nodeType="withEffect">
                                  <p:stCondLst>
                                    <p:cond delay="0"/>
                                  </p:stCondLst>
                                  <p:childTnLst>
                                    <p:set>
                                      <p:cBhvr>
                                        <p:cTn id="117" dur="1" fill="hold">
                                          <p:stCondLst>
                                            <p:cond delay="0"/>
                                          </p:stCondLst>
                                        </p:cTn>
                                        <p:tgtEl>
                                          <p:spTgt spid="1038"/>
                                        </p:tgtEl>
                                        <p:attrNameLst>
                                          <p:attrName>style.visibility</p:attrName>
                                        </p:attrNameLst>
                                      </p:cBhvr>
                                      <p:to>
                                        <p:strVal val="visible"/>
                                      </p:to>
                                    </p:set>
                                    <p:animEffect transition="in" filter="fade">
                                      <p:cBhvr>
                                        <p:cTn id="118" dur="300"/>
                                        <p:tgtEl>
                                          <p:spTgt spid="1038"/>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xit" presetSubtype="0" fill="hold" nodeType="clickEffect">
                                  <p:stCondLst>
                                    <p:cond delay="0"/>
                                  </p:stCondLst>
                                  <p:childTnLst>
                                    <p:animEffect transition="out" filter="fade">
                                      <p:cBhvr>
                                        <p:cTn id="122" dur="300"/>
                                        <p:tgtEl>
                                          <p:spTgt spid="1033"/>
                                        </p:tgtEl>
                                      </p:cBhvr>
                                    </p:animEffect>
                                    <p:set>
                                      <p:cBhvr>
                                        <p:cTn id="123" dur="1" fill="hold">
                                          <p:stCondLst>
                                            <p:cond delay="299"/>
                                          </p:stCondLst>
                                        </p:cTn>
                                        <p:tgtEl>
                                          <p:spTgt spid="1033"/>
                                        </p:tgtEl>
                                        <p:attrNameLst>
                                          <p:attrName>style.visibility</p:attrName>
                                        </p:attrNameLst>
                                      </p:cBhvr>
                                      <p:to>
                                        <p:strVal val="hidden"/>
                                      </p:to>
                                    </p:set>
                                  </p:childTnLst>
                                </p:cTn>
                              </p:par>
                              <p:par>
                                <p:cTn id="124" presetID="10" presetClass="exit" presetSubtype="0" fill="hold" nodeType="withEffect">
                                  <p:stCondLst>
                                    <p:cond delay="0"/>
                                  </p:stCondLst>
                                  <p:childTnLst>
                                    <p:animEffect transition="out" filter="fade">
                                      <p:cBhvr>
                                        <p:cTn id="125" dur="300"/>
                                        <p:tgtEl>
                                          <p:spTgt spid="1034"/>
                                        </p:tgtEl>
                                      </p:cBhvr>
                                    </p:animEffect>
                                    <p:set>
                                      <p:cBhvr>
                                        <p:cTn id="126" dur="1" fill="hold">
                                          <p:stCondLst>
                                            <p:cond delay="299"/>
                                          </p:stCondLst>
                                        </p:cTn>
                                        <p:tgtEl>
                                          <p:spTgt spid="1034"/>
                                        </p:tgtEl>
                                        <p:attrNameLst>
                                          <p:attrName>style.visibility</p:attrName>
                                        </p:attrNameLst>
                                      </p:cBhvr>
                                      <p:to>
                                        <p:strVal val="hidden"/>
                                      </p:to>
                                    </p:set>
                                  </p:childTnLst>
                                </p:cTn>
                              </p:par>
                              <p:par>
                                <p:cTn id="127" presetID="10" presetClass="exit" presetSubtype="0" fill="hold" nodeType="withEffect">
                                  <p:stCondLst>
                                    <p:cond delay="0"/>
                                  </p:stCondLst>
                                  <p:childTnLst>
                                    <p:animEffect transition="out" filter="fade">
                                      <p:cBhvr>
                                        <p:cTn id="128" dur="300"/>
                                        <p:tgtEl>
                                          <p:spTgt spid="1035"/>
                                        </p:tgtEl>
                                      </p:cBhvr>
                                    </p:animEffect>
                                    <p:set>
                                      <p:cBhvr>
                                        <p:cTn id="129" dur="1" fill="hold">
                                          <p:stCondLst>
                                            <p:cond delay="299"/>
                                          </p:stCondLst>
                                        </p:cTn>
                                        <p:tgtEl>
                                          <p:spTgt spid="1035"/>
                                        </p:tgtEl>
                                        <p:attrNameLst>
                                          <p:attrName>style.visibility</p:attrName>
                                        </p:attrNameLst>
                                      </p:cBhvr>
                                      <p:to>
                                        <p:strVal val="hidden"/>
                                      </p:to>
                                    </p:set>
                                  </p:childTnLst>
                                </p:cTn>
                              </p:par>
                              <p:par>
                                <p:cTn id="130" presetID="10" presetClass="exit" presetSubtype="0" fill="hold" nodeType="withEffect">
                                  <p:stCondLst>
                                    <p:cond delay="0"/>
                                  </p:stCondLst>
                                  <p:childTnLst>
                                    <p:animEffect transition="out" filter="fade">
                                      <p:cBhvr>
                                        <p:cTn id="131" dur="300"/>
                                        <p:tgtEl>
                                          <p:spTgt spid="1037"/>
                                        </p:tgtEl>
                                      </p:cBhvr>
                                    </p:animEffect>
                                    <p:set>
                                      <p:cBhvr>
                                        <p:cTn id="132" dur="1" fill="hold">
                                          <p:stCondLst>
                                            <p:cond delay="299"/>
                                          </p:stCondLst>
                                        </p:cTn>
                                        <p:tgtEl>
                                          <p:spTgt spid="1037"/>
                                        </p:tgtEl>
                                        <p:attrNameLst>
                                          <p:attrName>style.visibility</p:attrName>
                                        </p:attrNameLst>
                                      </p:cBhvr>
                                      <p:to>
                                        <p:strVal val="hidden"/>
                                      </p:to>
                                    </p:set>
                                  </p:childTnLst>
                                </p:cTn>
                              </p:par>
                              <p:par>
                                <p:cTn id="133" presetID="10" presetClass="exit" presetSubtype="0" fill="hold" nodeType="withEffect">
                                  <p:stCondLst>
                                    <p:cond delay="0"/>
                                  </p:stCondLst>
                                  <p:childTnLst>
                                    <p:animEffect transition="out" filter="fade">
                                      <p:cBhvr>
                                        <p:cTn id="134" dur="300"/>
                                        <p:tgtEl>
                                          <p:spTgt spid="1038"/>
                                        </p:tgtEl>
                                      </p:cBhvr>
                                    </p:animEffect>
                                    <p:set>
                                      <p:cBhvr>
                                        <p:cTn id="135" dur="1" fill="hold">
                                          <p:stCondLst>
                                            <p:cond delay="299"/>
                                          </p:stCondLst>
                                        </p:cTn>
                                        <p:tgtEl>
                                          <p:spTgt spid="1038"/>
                                        </p:tgtEl>
                                        <p:attrNameLst>
                                          <p:attrName>style.visibility</p:attrName>
                                        </p:attrNameLst>
                                      </p:cBhvr>
                                      <p:to>
                                        <p:strVal val="hidden"/>
                                      </p:to>
                                    </p:set>
                                  </p:childTnLst>
                                </p:cTn>
                              </p:par>
                              <p:par>
                                <p:cTn id="136" presetID="10" presetClass="exit" presetSubtype="0" fill="hold" nodeType="withEffect">
                                  <p:stCondLst>
                                    <p:cond delay="0"/>
                                  </p:stCondLst>
                                  <p:childTnLst>
                                    <p:animEffect transition="out" filter="fade">
                                      <p:cBhvr>
                                        <p:cTn id="137" dur="300"/>
                                        <p:tgtEl>
                                          <p:spTgt spid="1031"/>
                                        </p:tgtEl>
                                      </p:cBhvr>
                                    </p:animEffect>
                                    <p:set>
                                      <p:cBhvr>
                                        <p:cTn id="138" dur="1" fill="hold">
                                          <p:stCondLst>
                                            <p:cond delay="299"/>
                                          </p:stCondLst>
                                        </p:cTn>
                                        <p:tgtEl>
                                          <p:spTgt spid="1031"/>
                                        </p:tgtEl>
                                        <p:attrNameLst>
                                          <p:attrName>style.visibility</p:attrName>
                                        </p:attrNameLst>
                                      </p:cBhvr>
                                      <p:to>
                                        <p:strVal val="hidden"/>
                                      </p:to>
                                    </p:set>
                                  </p:childTnLst>
                                </p:cTn>
                              </p:par>
                              <p:par>
                                <p:cTn id="139" presetID="10" presetClass="entr" presetSubtype="0" fill="hold" nodeType="withEffect">
                                  <p:stCondLst>
                                    <p:cond delay="0"/>
                                  </p:stCondLst>
                                  <p:childTnLst>
                                    <p:set>
                                      <p:cBhvr>
                                        <p:cTn id="140" dur="1" fill="hold">
                                          <p:stCondLst>
                                            <p:cond delay="0"/>
                                          </p:stCondLst>
                                        </p:cTn>
                                        <p:tgtEl>
                                          <p:spTgt spid="1039"/>
                                        </p:tgtEl>
                                        <p:attrNameLst>
                                          <p:attrName>style.visibility</p:attrName>
                                        </p:attrNameLst>
                                      </p:cBhvr>
                                      <p:to>
                                        <p:strVal val="visible"/>
                                      </p:to>
                                    </p:set>
                                    <p:animEffect transition="in" filter="fade">
                                      <p:cBhvr>
                                        <p:cTn id="141" dur="300"/>
                                        <p:tgtEl>
                                          <p:spTgt spid="1039"/>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nodeType="clickEffect">
                                  <p:stCondLst>
                                    <p:cond delay="0"/>
                                  </p:stCondLst>
                                  <p:childTnLst>
                                    <p:set>
                                      <p:cBhvr>
                                        <p:cTn id="145" dur="1" fill="hold">
                                          <p:stCondLst>
                                            <p:cond delay="0"/>
                                          </p:stCondLst>
                                        </p:cTn>
                                        <p:tgtEl>
                                          <p:spTgt spid="1040"/>
                                        </p:tgtEl>
                                        <p:attrNameLst>
                                          <p:attrName>style.visibility</p:attrName>
                                        </p:attrNameLst>
                                      </p:cBhvr>
                                      <p:to>
                                        <p:strVal val="visible"/>
                                      </p:to>
                                    </p:set>
                                    <p:animEffect transition="in" filter="fade">
                                      <p:cBhvr>
                                        <p:cTn id="146" dur="300"/>
                                        <p:tgtEl>
                                          <p:spTgt spid="1040"/>
                                        </p:tgtEl>
                                      </p:cBhvr>
                                    </p:animEffect>
                                  </p:childTnLst>
                                </p:cTn>
                              </p:par>
                              <p:par>
                                <p:cTn id="147" presetID="10" presetClass="entr" presetSubtype="0" fill="hold" nodeType="withEffect">
                                  <p:stCondLst>
                                    <p:cond delay="0"/>
                                  </p:stCondLst>
                                  <p:childTnLst>
                                    <p:set>
                                      <p:cBhvr>
                                        <p:cTn id="148" dur="1" fill="hold">
                                          <p:stCondLst>
                                            <p:cond delay="0"/>
                                          </p:stCondLst>
                                        </p:cTn>
                                        <p:tgtEl>
                                          <p:spTgt spid="1041"/>
                                        </p:tgtEl>
                                        <p:attrNameLst>
                                          <p:attrName>style.visibility</p:attrName>
                                        </p:attrNameLst>
                                      </p:cBhvr>
                                      <p:to>
                                        <p:strVal val="visible"/>
                                      </p:to>
                                    </p:set>
                                    <p:animEffect transition="in" filter="fade">
                                      <p:cBhvr>
                                        <p:cTn id="149" dur="300"/>
                                        <p:tgtEl>
                                          <p:spTgt spid="1041"/>
                                        </p:tgtEl>
                                      </p:cBhvr>
                                    </p:animEffect>
                                  </p:childTnLst>
                                </p:cTn>
                              </p:par>
                              <p:par>
                                <p:cTn id="150" presetID="10" presetClass="entr" presetSubtype="0" fill="hold" nodeType="withEffect">
                                  <p:stCondLst>
                                    <p:cond delay="0"/>
                                  </p:stCondLst>
                                  <p:childTnLst>
                                    <p:set>
                                      <p:cBhvr>
                                        <p:cTn id="151" dur="1" fill="hold">
                                          <p:stCondLst>
                                            <p:cond delay="0"/>
                                          </p:stCondLst>
                                        </p:cTn>
                                        <p:tgtEl>
                                          <p:spTgt spid="1042"/>
                                        </p:tgtEl>
                                        <p:attrNameLst>
                                          <p:attrName>style.visibility</p:attrName>
                                        </p:attrNameLst>
                                      </p:cBhvr>
                                      <p:to>
                                        <p:strVal val="visible"/>
                                      </p:to>
                                    </p:set>
                                    <p:animEffect transition="in" filter="fade">
                                      <p:cBhvr>
                                        <p:cTn id="152" dur="300"/>
                                        <p:tgtEl>
                                          <p:spTgt spid="1042"/>
                                        </p:tgtEl>
                                      </p:cBhvr>
                                    </p:animEffect>
                                  </p:childTnLst>
                                </p:cTn>
                              </p:par>
                              <p:par>
                                <p:cTn id="153" presetID="10" presetClass="entr" presetSubtype="0" fill="hold" nodeType="withEffect">
                                  <p:stCondLst>
                                    <p:cond delay="0"/>
                                  </p:stCondLst>
                                  <p:childTnLst>
                                    <p:set>
                                      <p:cBhvr>
                                        <p:cTn id="154" dur="1" fill="hold">
                                          <p:stCondLst>
                                            <p:cond delay="0"/>
                                          </p:stCondLst>
                                        </p:cTn>
                                        <p:tgtEl>
                                          <p:spTgt spid="1043"/>
                                        </p:tgtEl>
                                        <p:attrNameLst>
                                          <p:attrName>style.visibility</p:attrName>
                                        </p:attrNameLst>
                                      </p:cBhvr>
                                      <p:to>
                                        <p:strVal val="visible"/>
                                      </p:to>
                                    </p:set>
                                    <p:animEffect transition="in" filter="fade">
                                      <p:cBhvr>
                                        <p:cTn id="155" dur="300"/>
                                        <p:tgtEl>
                                          <p:spTgt spid="1043"/>
                                        </p:tgtEl>
                                      </p:cBhvr>
                                    </p:animEffect>
                                  </p:childTnLst>
                                </p:cTn>
                              </p:par>
                              <p:par>
                                <p:cTn id="156" presetID="10" presetClass="entr" presetSubtype="0" fill="hold" nodeType="withEffect">
                                  <p:stCondLst>
                                    <p:cond delay="0"/>
                                  </p:stCondLst>
                                  <p:childTnLst>
                                    <p:set>
                                      <p:cBhvr>
                                        <p:cTn id="157" dur="1" fill="hold">
                                          <p:stCondLst>
                                            <p:cond delay="0"/>
                                          </p:stCondLst>
                                        </p:cTn>
                                        <p:tgtEl>
                                          <p:spTgt spid="1044"/>
                                        </p:tgtEl>
                                        <p:attrNameLst>
                                          <p:attrName>style.visibility</p:attrName>
                                        </p:attrNameLst>
                                      </p:cBhvr>
                                      <p:to>
                                        <p:strVal val="visible"/>
                                      </p:to>
                                    </p:set>
                                    <p:animEffect transition="in" filter="fade">
                                      <p:cBhvr>
                                        <p:cTn id="158" dur="300"/>
                                        <p:tgtEl>
                                          <p:spTgt spid="1044"/>
                                        </p:tgtEl>
                                      </p:cBhvr>
                                    </p:animEffect>
                                  </p:childTnLst>
                                </p:cTn>
                              </p:par>
                              <p:par>
                                <p:cTn id="159" presetID="10" presetClass="entr" presetSubtype="0" fill="hold" nodeType="withEffect">
                                  <p:stCondLst>
                                    <p:cond delay="0"/>
                                  </p:stCondLst>
                                  <p:childTnLst>
                                    <p:set>
                                      <p:cBhvr>
                                        <p:cTn id="160" dur="1" fill="hold">
                                          <p:stCondLst>
                                            <p:cond delay="0"/>
                                          </p:stCondLst>
                                        </p:cTn>
                                        <p:tgtEl>
                                          <p:spTgt spid="1045"/>
                                        </p:tgtEl>
                                        <p:attrNameLst>
                                          <p:attrName>style.visibility</p:attrName>
                                        </p:attrNameLst>
                                      </p:cBhvr>
                                      <p:to>
                                        <p:strVal val="visible"/>
                                      </p:to>
                                    </p:set>
                                    <p:animEffect transition="in" filter="fade">
                                      <p:cBhvr>
                                        <p:cTn id="161" dur="300"/>
                                        <p:tgtEl>
                                          <p:spTgt spid="1045"/>
                                        </p:tgtEl>
                                      </p:cBhvr>
                                    </p:animEffect>
                                  </p:childTnLst>
                                </p:cTn>
                              </p:par>
                              <p:par>
                                <p:cTn id="162" presetID="10" presetClass="entr" presetSubtype="0" fill="hold" nodeType="withEffect">
                                  <p:stCondLst>
                                    <p:cond delay="0"/>
                                  </p:stCondLst>
                                  <p:childTnLst>
                                    <p:set>
                                      <p:cBhvr>
                                        <p:cTn id="163" dur="1" fill="hold">
                                          <p:stCondLst>
                                            <p:cond delay="0"/>
                                          </p:stCondLst>
                                        </p:cTn>
                                        <p:tgtEl>
                                          <p:spTgt spid="1046"/>
                                        </p:tgtEl>
                                        <p:attrNameLst>
                                          <p:attrName>style.visibility</p:attrName>
                                        </p:attrNameLst>
                                      </p:cBhvr>
                                      <p:to>
                                        <p:strVal val="visible"/>
                                      </p:to>
                                    </p:set>
                                    <p:animEffect transition="in" filter="fade">
                                      <p:cBhvr>
                                        <p:cTn id="164" dur="300"/>
                                        <p:tgtEl>
                                          <p:spTgt spid="1046"/>
                                        </p:tgtEl>
                                      </p:cBhvr>
                                    </p:animEffect>
                                  </p:childTnLst>
                                </p:cTn>
                              </p:par>
                            </p:childTnLst>
                          </p:cTn>
                        </p:par>
                      </p:childTnLst>
                    </p:cTn>
                  </p:par>
                  <p:par>
                    <p:cTn id="165" fill="hold">
                      <p:stCondLst>
                        <p:cond delay="indefinite"/>
                      </p:stCondLst>
                      <p:childTnLst>
                        <p:par>
                          <p:cTn id="166" fill="hold">
                            <p:stCondLst>
                              <p:cond delay="0"/>
                            </p:stCondLst>
                            <p:childTnLst>
                              <p:par>
                                <p:cTn id="167" presetID="10" presetClass="entr" presetSubtype="0" fill="hold" nodeType="clickEffect">
                                  <p:stCondLst>
                                    <p:cond delay="0"/>
                                  </p:stCondLst>
                                  <p:childTnLst>
                                    <p:set>
                                      <p:cBhvr>
                                        <p:cTn id="168" dur="1" fill="hold">
                                          <p:stCondLst>
                                            <p:cond delay="0"/>
                                          </p:stCondLst>
                                        </p:cTn>
                                        <p:tgtEl>
                                          <p:spTgt spid="1047"/>
                                        </p:tgtEl>
                                        <p:attrNameLst>
                                          <p:attrName>style.visibility</p:attrName>
                                        </p:attrNameLst>
                                      </p:cBhvr>
                                      <p:to>
                                        <p:strVal val="visible"/>
                                      </p:to>
                                    </p:set>
                                    <p:animEffect transition="in" filter="fade">
                                      <p:cBhvr>
                                        <p:cTn id="169" dur="300"/>
                                        <p:tgtEl>
                                          <p:spTgt spid="1047"/>
                                        </p:tgtEl>
                                      </p:cBhvr>
                                    </p:animEffect>
                                  </p:childTnLst>
                                </p:cTn>
                              </p:par>
                              <p:par>
                                <p:cTn id="170" presetID="10" presetClass="entr" presetSubtype="0" fill="hold" nodeType="withEffect">
                                  <p:stCondLst>
                                    <p:cond delay="0"/>
                                  </p:stCondLst>
                                  <p:childTnLst>
                                    <p:set>
                                      <p:cBhvr>
                                        <p:cTn id="171" dur="1" fill="hold">
                                          <p:stCondLst>
                                            <p:cond delay="0"/>
                                          </p:stCondLst>
                                        </p:cTn>
                                        <p:tgtEl>
                                          <p:spTgt spid="1048"/>
                                        </p:tgtEl>
                                        <p:attrNameLst>
                                          <p:attrName>style.visibility</p:attrName>
                                        </p:attrNameLst>
                                      </p:cBhvr>
                                      <p:to>
                                        <p:strVal val="visible"/>
                                      </p:to>
                                    </p:set>
                                    <p:animEffect transition="in" filter="fade">
                                      <p:cBhvr>
                                        <p:cTn id="172" dur="300"/>
                                        <p:tgtEl>
                                          <p:spTgt spid="1048"/>
                                        </p:tgtEl>
                                      </p:cBhvr>
                                    </p:animEffect>
                                  </p:childTnLst>
                                </p:cTn>
                              </p:par>
                              <p:par>
                                <p:cTn id="173" presetID="10" presetClass="entr" presetSubtype="0" fill="hold" nodeType="withEffect">
                                  <p:stCondLst>
                                    <p:cond delay="0"/>
                                  </p:stCondLst>
                                  <p:childTnLst>
                                    <p:set>
                                      <p:cBhvr>
                                        <p:cTn id="174" dur="1" fill="hold">
                                          <p:stCondLst>
                                            <p:cond delay="0"/>
                                          </p:stCondLst>
                                        </p:cTn>
                                        <p:tgtEl>
                                          <p:spTgt spid="1049"/>
                                        </p:tgtEl>
                                        <p:attrNameLst>
                                          <p:attrName>style.visibility</p:attrName>
                                        </p:attrNameLst>
                                      </p:cBhvr>
                                      <p:to>
                                        <p:strVal val="visible"/>
                                      </p:to>
                                    </p:set>
                                    <p:animEffect transition="in" filter="fade">
                                      <p:cBhvr>
                                        <p:cTn id="175" dur="300"/>
                                        <p:tgtEl>
                                          <p:spTgt spid="1049"/>
                                        </p:tgtEl>
                                      </p:cBhvr>
                                    </p:animEffect>
                                  </p:childTnLst>
                                </p:cTn>
                              </p:par>
                              <p:par>
                                <p:cTn id="176" presetID="10" presetClass="entr" presetSubtype="0" fill="hold" nodeType="withEffect">
                                  <p:stCondLst>
                                    <p:cond delay="0"/>
                                  </p:stCondLst>
                                  <p:childTnLst>
                                    <p:set>
                                      <p:cBhvr>
                                        <p:cTn id="177" dur="1" fill="hold">
                                          <p:stCondLst>
                                            <p:cond delay="0"/>
                                          </p:stCondLst>
                                        </p:cTn>
                                        <p:tgtEl>
                                          <p:spTgt spid="1050"/>
                                        </p:tgtEl>
                                        <p:attrNameLst>
                                          <p:attrName>style.visibility</p:attrName>
                                        </p:attrNameLst>
                                      </p:cBhvr>
                                      <p:to>
                                        <p:strVal val="visible"/>
                                      </p:to>
                                    </p:set>
                                    <p:animEffect transition="in" filter="fade">
                                      <p:cBhvr>
                                        <p:cTn id="178" dur="300"/>
                                        <p:tgtEl>
                                          <p:spTgt spid="1050"/>
                                        </p:tgtEl>
                                      </p:cBhvr>
                                    </p:animEffect>
                                  </p:childTnLst>
                                </p:cTn>
                              </p:par>
                            </p:childTnLst>
                          </p:cTn>
                        </p:par>
                      </p:childTnLst>
                    </p:cTn>
                  </p:par>
                  <p:par>
                    <p:cTn id="179" fill="hold">
                      <p:stCondLst>
                        <p:cond delay="indefinite"/>
                      </p:stCondLst>
                      <p:childTnLst>
                        <p:par>
                          <p:cTn id="180" fill="hold">
                            <p:stCondLst>
                              <p:cond delay="0"/>
                            </p:stCondLst>
                            <p:childTnLst>
                              <p:par>
                                <p:cTn id="181" presetID="10" presetClass="exit" presetSubtype="0" fill="hold" nodeType="clickEffect">
                                  <p:stCondLst>
                                    <p:cond delay="0"/>
                                  </p:stCondLst>
                                  <p:childTnLst>
                                    <p:animEffect transition="out" filter="fade">
                                      <p:cBhvr>
                                        <p:cTn id="182" dur="300"/>
                                        <p:tgtEl>
                                          <p:spTgt spid="1047"/>
                                        </p:tgtEl>
                                      </p:cBhvr>
                                    </p:animEffect>
                                    <p:set>
                                      <p:cBhvr>
                                        <p:cTn id="183" dur="1" fill="hold">
                                          <p:stCondLst>
                                            <p:cond delay="299"/>
                                          </p:stCondLst>
                                        </p:cTn>
                                        <p:tgtEl>
                                          <p:spTgt spid="1047"/>
                                        </p:tgtEl>
                                        <p:attrNameLst>
                                          <p:attrName>style.visibility</p:attrName>
                                        </p:attrNameLst>
                                      </p:cBhvr>
                                      <p:to>
                                        <p:strVal val="hidden"/>
                                      </p:to>
                                    </p:set>
                                  </p:childTnLst>
                                </p:cTn>
                              </p:par>
                              <p:par>
                                <p:cTn id="184" presetID="10" presetClass="exit" presetSubtype="0" fill="hold" nodeType="withEffect">
                                  <p:stCondLst>
                                    <p:cond delay="0"/>
                                  </p:stCondLst>
                                  <p:childTnLst>
                                    <p:animEffect transition="out" filter="fade">
                                      <p:cBhvr>
                                        <p:cTn id="185" dur="300"/>
                                        <p:tgtEl>
                                          <p:spTgt spid="1048"/>
                                        </p:tgtEl>
                                      </p:cBhvr>
                                    </p:animEffect>
                                    <p:set>
                                      <p:cBhvr>
                                        <p:cTn id="186" dur="1" fill="hold">
                                          <p:stCondLst>
                                            <p:cond delay="299"/>
                                          </p:stCondLst>
                                        </p:cTn>
                                        <p:tgtEl>
                                          <p:spTgt spid="1048"/>
                                        </p:tgtEl>
                                        <p:attrNameLst>
                                          <p:attrName>style.visibility</p:attrName>
                                        </p:attrNameLst>
                                      </p:cBhvr>
                                      <p:to>
                                        <p:strVal val="hidden"/>
                                      </p:to>
                                    </p:set>
                                  </p:childTnLst>
                                </p:cTn>
                              </p:par>
                              <p:par>
                                <p:cTn id="187" presetID="10" presetClass="exit" presetSubtype="0" fill="hold" nodeType="withEffect">
                                  <p:stCondLst>
                                    <p:cond delay="0"/>
                                  </p:stCondLst>
                                  <p:childTnLst>
                                    <p:animEffect transition="out" filter="fade">
                                      <p:cBhvr>
                                        <p:cTn id="188" dur="300"/>
                                        <p:tgtEl>
                                          <p:spTgt spid="1049"/>
                                        </p:tgtEl>
                                      </p:cBhvr>
                                    </p:animEffect>
                                    <p:set>
                                      <p:cBhvr>
                                        <p:cTn id="189" dur="1" fill="hold">
                                          <p:stCondLst>
                                            <p:cond delay="299"/>
                                          </p:stCondLst>
                                        </p:cTn>
                                        <p:tgtEl>
                                          <p:spTgt spid="1049"/>
                                        </p:tgtEl>
                                        <p:attrNameLst>
                                          <p:attrName>style.visibility</p:attrName>
                                        </p:attrNameLst>
                                      </p:cBhvr>
                                      <p:to>
                                        <p:strVal val="hidden"/>
                                      </p:to>
                                    </p:set>
                                  </p:childTnLst>
                                </p:cTn>
                              </p:par>
                              <p:par>
                                <p:cTn id="190" presetID="10" presetClass="entr" presetSubtype="0" fill="hold" nodeType="withEffect">
                                  <p:stCondLst>
                                    <p:cond delay="0"/>
                                  </p:stCondLst>
                                  <p:childTnLst>
                                    <p:set>
                                      <p:cBhvr>
                                        <p:cTn id="191" dur="1" fill="hold">
                                          <p:stCondLst>
                                            <p:cond delay="0"/>
                                          </p:stCondLst>
                                        </p:cTn>
                                        <p:tgtEl>
                                          <p:spTgt spid="1051"/>
                                        </p:tgtEl>
                                        <p:attrNameLst>
                                          <p:attrName>style.visibility</p:attrName>
                                        </p:attrNameLst>
                                      </p:cBhvr>
                                      <p:to>
                                        <p:strVal val="visible"/>
                                      </p:to>
                                    </p:set>
                                    <p:animEffect transition="in" filter="fade">
                                      <p:cBhvr>
                                        <p:cTn id="192" dur="300"/>
                                        <p:tgtEl>
                                          <p:spTgt spid="1051"/>
                                        </p:tgtEl>
                                      </p:cBhvr>
                                    </p:animEffect>
                                  </p:childTnLst>
                                </p:cTn>
                              </p:par>
                              <p:par>
                                <p:cTn id="193" presetID="10" presetClass="entr" presetSubtype="0" fill="hold" nodeType="withEffect">
                                  <p:stCondLst>
                                    <p:cond delay="0"/>
                                  </p:stCondLst>
                                  <p:childTnLst>
                                    <p:set>
                                      <p:cBhvr>
                                        <p:cTn id="194" dur="1" fill="hold">
                                          <p:stCondLst>
                                            <p:cond delay="0"/>
                                          </p:stCondLst>
                                        </p:cTn>
                                        <p:tgtEl>
                                          <p:spTgt spid="1052"/>
                                        </p:tgtEl>
                                        <p:attrNameLst>
                                          <p:attrName>style.visibility</p:attrName>
                                        </p:attrNameLst>
                                      </p:cBhvr>
                                      <p:to>
                                        <p:strVal val="visible"/>
                                      </p:to>
                                    </p:set>
                                    <p:animEffect transition="in" filter="fade">
                                      <p:cBhvr>
                                        <p:cTn id="195" dur="300"/>
                                        <p:tgtEl>
                                          <p:spTgt spid="1052"/>
                                        </p:tgtEl>
                                      </p:cBhvr>
                                    </p:animEffect>
                                  </p:childTnLst>
                                </p:cTn>
                              </p:par>
                              <p:par>
                                <p:cTn id="196" presetID="10" presetClass="entr" presetSubtype="0" fill="hold" nodeType="withEffect">
                                  <p:stCondLst>
                                    <p:cond delay="0"/>
                                  </p:stCondLst>
                                  <p:childTnLst>
                                    <p:set>
                                      <p:cBhvr>
                                        <p:cTn id="197" dur="1" fill="hold">
                                          <p:stCondLst>
                                            <p:cond delay="0"/>
                                          </p:stCondLst>
                                        </p:cTn>
                                        <p:tgtEl>
                                          <p:spTgt spid="1053"/>
                                        </p:tgtEl>
                                        <p:attrNameLst>
                                          <p:attrName>style.visibility</p:attrName>
                                        </p:attrNameLst>
                                      </p:cBhvr>
                                      <p:to>
                                        <p:strVal val="visible"/>
                                      </p:to>
                                    </p:set>
                                    <p:animEffect transition="in" filter="fade">
                                      <p:cBhvr>
                                        <p:cTn id="198" dur="300"/>
                                        <p:tgtEl>
                                          <p:spTgt spid="1053"/>
                                        </p:tgtEl>
                                      </p:cBhvr>
                                    </p:animEffect>
                                  </p:childTnLst>
                                </p:cTn>
                              </p:par>
                              <p:par>
                                <p:cTn id="199" presetID="10" presetClass="entr" presetSubtype="0" fill="hold" nodeType="withEffect">
                                  <p:stCondLst>
                                    <p:cond delay="0"/>
                                  </p:stCondLst>
                                  <p:childTnLst>
                                    <p:set>
                                      <p:cBhvr>
                                        <p:cTn id="200" dur="1" fill="hold">
                                          <p:stCondLst>
                                            <p:cond delay="0"/>
                                          </p:stCondLst>
                                        </p:cTn>
                                        <p:tgtEl>
                                          <p:spTgt spid="1054"/>
                                        </p:tgtEl>
                                        <p:attrNameLst>
                                          <p:attrName>style.visibility</p:attrName>
                                        </p:attrNameLst>
                                      </p:cBhvr>
                                      <p:to>
                                        <p:strVal val="visible"/>
                                      </p:to>
                                    </p:set>
                                    <p:animEffect transition="in" filter="fade">
                                      <p:cBhvr>
                                        <p:cTn id="201" dur="300"/>
                                        <p:tgtEl>
                                          <p:spTgt spid="1054"/>
                                        </p:tgtEl>
                                      </p:cBhvr>
                                    </p:animEffect>
                                  </p:childTnLst>
                                </p:cTn>
                              </p:par>
                            </p:childTnLst>
                          </p:cTn>
                        </p:par>
                      </p:childTnLst>
                    </p:cTn>
                  </p:par>
                  <p:par>
                    <p:cTn id="202" fill="hold">
                      <p:stCondLst>
                        <p:cond delay="indefinite"/>
                      </p:stCondLst>
                      <p:childTnLst>
                        <p:par>
                          <p:cTn id="203" fill="hold">
                            <p:stCondLst>
                              <p:cond delay="0"/>
                            </p:stCondLst>
                            <p:childTnLst>
                              <p:par>
                                <p:cTn id="204" presetID="10" presetClass="entr" presetSubtype="0" fill="hold" nodeType="clickEffect">
                                  <p:stCondLst>
                                    <p:cond delay="0"/>
                                  </p:stCondLst>
                                  <p:childTnLst>
                                    <p:set>
                                      <p:cBhvr>
                                        <p:cTn id="205" dur="1" fill="hold">
                                          <p:stCondLst>
                                            <p:cond delay="0"/>
                                          </p:stCondLst>
                                        </p:cTn>
                                        <p:tgtEl>
                                          <p:spTgt spid="1055"/>
                                        </p:tgtEl>
                                        <p:attrNameLst>
                                          <p:attrName>style.visibility</p:attrName>
                                        </p:attrNameLst>
                                      </p:cBhvr>
                                      <p:to>
                                        <p:strVal val="visible"/>
                                      </p:to>
                                    </p:set>
                                    <p:animEffect transition="in" filter="fade">
                                      <p:cBhvr>
                                        <p:cTn id="206" dur="300"/>
                                        <p:tgtEl>
                                          <p:spTgt spid="1055"/>
                                        </p:tgtEl>
                                      </p:cBhvr>
                                    </p:animEffect>
                                  </p:childTnLst>
                                </p:cTn>
                              </p:par>
                              <p:par>
                                <p:cTn id="207" presetID="10" presetClass="entr" presetSubtype="0" fill="hold" nodeType="withEffect">
                                  <p:stCondLst>
                                    <p:cond delay="0"/>
                                  </p:stCondLst>
                                  <p:childTnLst>
                                    <p:set>
                                      <p:cBhvr>
                                        <p:cTn id="208" dur="1" fill="hold">
                                          <p:stCondLst>
                                            <p:cond delay="0"/>
                                          </p:stCondLst>
                                        </p:cTn>
                                        <p:tgtEl>
                                          <p:spTgt spid="1056"/>
                                        </p:tgtEl>
                                        <p:attrNameLst>
                                          <p:attrName>style.visibility</p:attrName>
                                        </p:attrNameLst>
                                      </p:cBhvr>
                                      <p:to>
                                        <p:strVal val="visible"/>
                                      </p:to>
                                    </p:set>
                                    <p:animEffect transition="in" filter="fade">
                                      <p:cBhvr>
                                        <p:cTn id="209" dur="300"/>
                                        <p:tgtEl>
                                          <p:spTgt spid="1056"/>
                                        </p:tgtEl>
                                      </p:cBhvr>
                                    </p:animEffect>
                                  </p:childTnLst>
                                </p:cTn>
                              </p:par>
                              <p:par>
                                <p:cTn id="210" presetID="10" presetClass="entr" presetSubtype="0" fill="hold" nodeType="withEffect">
                                  <p:stCondLst>
                                    <p:cond delay="0"/>
                                  </p:stCondLst>
                                  <p:childTnLst>
                                    <p:set>
                                      <p:cBhvr>
                                        <p:cTn id="211" dur="1" fill="hold">
                                          <p:stCondLst>
                                            <p:cond delay="0"/>
                                          </p:stCondLst>
                                        </p:cTn>
                                        <p:tgtEl>
                                          <p:spTgt spid="1057"/>
                                        </p:tgtEl>
                                        <p:attrNameLst>
                                          <p:attrName>style.visibility</p:attrName>
                                        </p:attrNameLst>
                                      </p:cBhvr>
                                      <p:to>
                                        <p:strVal val="visible"/>
                                      </p:to>
                                    </p:set>
                                    <p:animEffect transition="in" filter="fade">
                                      <p:cBhvr>
                                        <p:cTn id="212" dur="300"/>
                                        <p:tgtEl>
                                          <p:spTgt spid="1057"/>
                                        </p:tgtEl>
                                      </p:cBhvr>
                                    </p:animEffect>
                                  </p:childTnLst>
                                </p:cTn>
                              </p:par>
                              <p:par>
                                <p:cTn id="213" presetID="10" presetClass="entr" presetSubtype="0" fill="hold" nodeType="withEffect">
                                  <p:stCondLst>
                                    <p:cond delay="0"/>
                                  </p:stCondLst>
                                  <p:childTnLst>
                                    <p:set>
                                      <p:cBhvr>
                                        <p:cTn id="214" dur="1" fill="hold">
                                          <p:stCondLst>
                                            <p:cond delay="0"/>
                                          </p:stCondLst>
                                        </p:cTn>
                                        <p:tgtEl>
                                          <p:spTgt spid="1058"/>
                                        </p:tgtEl>
                                        <p:attrNameLst>
                                          <p:attrName>style.visibility</p:attrName>
                                        </p:attrNameLst>
                                      </p:cBhvr>
                                      <p:to>
                                        <p:strVal val="visible"/>
                                      </p:to>
                                    </p:set>
                                    <p:animEffect transition="in" filter="fade">
                                      <p:cBhvr>
                                        <p:cTn id="215" dur="300"/>
                                        <p:tgtEl>
                                          <p:spTgt spid="1058"/>
                                        </p:tgtEl>
                                      </p:cBhvr>
                                    </p:animEffect>
                                  </p:childTnLst>
                                </p:cTn>
                              </p:par>
                            </p:childTnLst>
                          </p:cTn>
                        </p:par>
                      </p:childTnLst>
                    </p:cTn>
                  </p:par>
                  <p:par>
                    <p:cTn id="216" fill="hold">
                      <p:stCondLst>
                        <p:cond delay="indefinite"/>
                      </p:stCondLst>
                      <p:childTnLst>
                        <p:par>
                          <p:cTn id="217" fill="hold">
                            <p:stCondLst>
                              <p:cond delay="0"/>
                            </p:stCondLst>
                            <p:childTnLst>
                              <p:par>
                                <p:cTn id="218" presetID="10" presetClass="exit" presetSubtype="0" fill="hold" nodeType="clickEffect">
                                  <p:stCondLst>
                                    <p:cond delay="0"/>
                                  </p:stCondLst>
                                  <p:childTnLst>
                                    <p:animEffect transition="out" filter="fade">
                                      <p:cBhvr>
                                        <p:cTn id="219" dur="300"/>
                                        <p:tgtEl>
                                          <p:spTgt spid="1051"/>
                                        </p:tgtEl>
                                      </p:cBhvr>
                                    </p:animEffect>
                                    <p:set>
                                      <p:cBhvr>
                                        <p:cTn id="220" dur="1" fill="hold">
                                          <p:stCondLst>
                                            <p:cond delay="299"/>
                                          </p:stCondLst>
                                        </p:cTn>
                                        <p:tgtEl>
                                          <p:spTgt spid="1051"/>
                                        </p:tgtEl>
                                        <p:attrNameLst>
                                          <p:attrName>style.visibility</p:attrName>
                                        </p:attrNameLst>
                                      </p:cBhvr>
                                      <p:to>
                                        <p:strVal val="hidden"/>
                                      </p:to>
                                    </p:set>
                                  </p:childTnLst>
                                </p:cTn>
                              </p:par>
                              <p:par>
                                <p:cTn id="221" presetID="10" presetClass="exit" presetSubtype="0" fill="hold" nodeType="withEffect">
                                  <p:stCondLst>
                                    <p:cond delay="0"/>
                                  </p:stCondLst>
                                  <p:childTnLst>
                                    <p:animEffect transition="out" filter="fade">
                                      <p:cBhvr>
                                        <p:cTn id="222" dur="300"/>
                                        <p:tgtEl>
                                          <p:spTgt spid="1052"/>
                                        </p:tgtEl>
                                      </p:cBhvr>
                                    </p:animEffect>
                                    <p:set>
                                      <p:cBhvr>
                                        <p:cTn id="223" dur="1" fill="hold">
                                          <p:stCondLst>
                                            <p:cond delay="299"/>
                                          </p:stCondLst>
                                        </p:cTn>
                                        <p:tgtEl>
                                          <p:spTgt spid="1052"/>
                                        </p:tgtEl>
                                        <p:attrNameLst>
                                          <p:attrName>style.visibility</p:attrName>
                                        </p:attrNameLst>
                                      </p:cBhvr>
                                      <p:to>
                                        <p:strVal val="hidden"/>
                                      </p:to>
                                    </p:set>
                                  </p:childTnLst>
                                </p:cTn>
                              </p:par>
                              <p:par>
                                <p:cTn id="224" presetID="10" presetClass="exit" presetSubtype="0" fill="hold" nodeType="withEffect">
                                  <p:stCondLst>
                                    <p:cond delay="0"/>
                                  </p:stCondLst>
                                  <p:childTnLst>
                                    <p:animEffect transition="out" filter="fade">
                                      <p:cBhvr>
                                        <p:cTn id="225" dur="300"/>
                                        <p:tgtEl>
                                          <p:spTgt spid="1053"/>
                                        </p:tgtEl>
                                      </p:cBhvr>
                                    </p:animEffect>
                                    <p:set>
                                      <p:cBhvr>
                                        <p:cTn id="226" dur="1" fill="hold">
                                          <p:stCondLst>
                                            <p:cond delay="299"/>
                                          </p:stCondLst>
                                        </p:cTn>
                                        <p:tgtEl>
                                          <p:spTgt spid="1053"/>
                                        </p:tgtEl>
                                        <p:attrNameLst>
                                          <p:attrName>style.visibility</p:attrName>
                                        </p:attrNameLst>
                                      </p:cBhvr>
                                      <p:to>
                                        <p:strVal val="hidden"/>
                                      </p:to>
                                    </p:set>
                                  </p:childTnLst>
                                </p:cTn>
                              </p:par>
                              <p:par>
                                <p:cTn id="227" presetID="10" presetClass="exit" presetSubtype="0" fill="hold" nodeType="withEffect">
                                  <p:stCondLst>
                                    <p:cond delay="0"/>
                                  </p:stCondLst>
                                  <p:childTnLst>
                                    <p:animEffect transition="out" filter="fade">
                                      <p:cBhvr>
                                        <p:cTn id="228" dur="300"/>
                                        <p:tgtEl>
                                          <p:spTgt spid="1055"/>
                                        </p:tgtEl>
                                      </p:cBhvr>
                                    </p:animEffect>
                                    <p:set>
                                      <p:cBhvr>
                                        <p:cTn id="229" dur="1" fill="hold">
                                          <p:stCondLst>
                                            <p:cond delay="299"/>
                                          </p:stCondLst>
                                        </p:cTn>
                                        <p:tgtEl>
                                          <p:spTgt spid="1055"/>
                                        </p:tgtEl>
                                        <p:attrNameLst>
                                          <p:attrName>style.visibility</p:attrName>
                                        </p:attrNameLst>
                                      </p:cBhvr>
                                      <p:to>
                                        <p:strVal val="hidden"/>
                                      </p:to>
                                    </p:set>
                                  </p:childTnLst>
                                </p:cTn>
                              </p:par>
                              <p:par>
                                <p:cTn id="230" presetID="10" presetClass="exit" presetSubtype="0" fill="hold" nodeType="withEffect">
                                  <p:stCondLst>
                                    <p:cond delay="0"/>
                                  </p:stCondLst>
                                  <p:childTnLst>
                                    <p:animEffect transition="out" filter="fade">
                                      <p:cBhvr>
                                        <p:cTn id="231" dur="300"/>
                                        <p:tgtEl>
                                          <p:spTgt spid="1056"/>
                                        </p:tgtEl>
                                      </p:cBhvr>
                                    </p:animEffect>
                                    <p:set>
                                      <p:cBhvr>
                                        <p:cTn id="232" dur="1" fill="hold">
                                          <p:stCondLst>
                                            <p:cond delay="299"/>
                                          </p:stCondLst>
                                        </p:cTn>
                                        <p:tgtEl>
                                          <p:spTgt spid="1056"/>
                                        </p:tgtEl>
                                        <p:attrNameLst>
                                          <p:attrName>style.visibility</p:attrName>
                                        </p:attrNameLst>
                                      </p:cBhvr>
                                      <p:to>
                                        <p:strVal val="hidden"/>
                                      </p:to>
                                    </p:set>
                                  </p:childTnLst>
                                </p:cTn>
                              </p:par>
                              <p:par>
                                <p:cTn id="233" presetID="10" presetClass="exit" presetSubtype="0" fill="hold" nodeType="withEffect">
                                  <p:stCondLst>
                                    <p:cond delay="0"/>
                                  </p:stCondLst>
                                  <p:childTnLst>
                                    <p:animEffect transition="out" filter="fade">
                                      <p:cBhvr>
                                        <p:cTn id="234" dur="300"/>
                                        <p:tgtEl>
                                          <p:spTgt spid="1057"/>
                                        </p:tgtEl>
                                      </p:cBhvr>
                                    </p:animEffect>
                                    <p:set>
                                      <p:cBhvr>
                                        <p:cTn id="235" dur="1" fill="hold">
                                          <p:stCondLst>
                                            <p:cond delay="299"/>
                                          </p:stCondLst>
                                        </p:cTn>
                                        <p:tgtEl>
                                          <p:spTgt spid="1057"/>
                                        </p:tgtEl>
                                        <p:attrNameLst>
                                          <p:attrName>style.visibility</p:attrName>
                                        </p:attrNameLst>
                                      </p:cBhvr>
                                      <p:to>
                                        <p:strVal val="hidden"/>
                                      </p:to>
                                    </p:set>
                                  </p:childTnLst>
                                </p:cTn>
                              </p:par>
                              <p:par>
                                <p:cTn id="236" presetID="10" presetClass="exit" presetSubtype="0" fill="hold" nodeType="withEffect">
                                  <p:stCondLst>
                                    <p:cond delay="0"/>
                                  </p:stCondLst>
                                  <p:childTnLst>
                                    <p:animEffect transition="out" filter="fade">
                                      <p:cBhvr>
                                        <p:cTn id="237" dur="300"/>
                                        <p:tgtEl>
                                          <p:spTgt spid="1058"/>
                                        </p:tgtEl>
                                      </p:cBhvr>
                                    </p:animEffect>
                                    <p:set>
                                      <p:cBhvr>
                                        <p:cTn id="238" dur="1" fill="hold">
                                          <p:stCondLst>
                                            <p:cond delay="299"/>
                                          </p:stCondLst>
                                        </p:cTn>
                                        <p:tgtEl>
                                          <p:spTgt spid="1058"/>
                                        </p:tgtEl>
                                        <p:attrNameLst>
                                          <p:attrName>style.visibility</p:attrName>
                                        </p:attrNameLst>
                                      </p:cBhvr>
                                      <p:to>
                                        <p:strVal val="hidden"/>
                                      </p:to>
                                    </p:set>
                                  </p:childTnLst>
                                </p:cTn>
                              </p:par>
                              <p:par>
                                <p:cTn id="239" presetID="10" presetClass="exit" presetSubtype="0" fill="hold" nodeType="withEffect">
                                  <p:stCondLst>
                                    <p:cond delay="0"/>
                                  </p:stCondLst>
                                  <p:childTnLst>
                                    <p:animEffect transition="out" filter="fade">
                                      <p:cBhvr>
                                        <p:cTn id="240" dur="300"/>
                                        <p:tgtEl>
                                          <p:spTgt spid="1044"/>
                                        </p:tgtEl>
                                      </p:cBhvr>
                                    </p:animEffect>
                                    <p:set>
                                      <p:cBhvr>
                                        <p:cTn id="241" dur="1" fill="hold">
                                          <p:stCondLst>
                                            <p:cond delay="299"/>
                                          </p:stCondLst>
                                        </p:cTn>
                                        <p:tgtEl>
                                          <p:spTgt spid="1044"/>
                                        </p:tgtEl>
                                        <p:attrNameLst>
                                          <p:attrName>style.visibility</p:attrName>
                                        </p:attrNameLst>
                                      </p:cBhvr>
                                      <p:to>
                                        <p:strVal val="hidden"/>
                                      </p:to>
                                    </p:set>
                                  </p:childTnLst>
                                </p:cTn>
                              </p:par>
                              <p:par>
                                <p:cTn id="242" presetID="10" presetClass="exit" presetSubtype="0" fill="hold" nodeType="withEffect">
                                  <p:stCondLst>
                                    <p:cond delay="0"/>
                                  </p:stCondLst>
                                  <p:childTnLst>
                                    <p:animEffect transition="out" filter="fade">
                                      <p:cBhvr>
                                        <p:cTn id="243" dur="300"/>
                                        <p:tgtEl>
                                          <p:spTgt spid="1045"/>
                                        </p:tgtEl>
                                      </p:cBhvr>
                                    </p:animEffect>
                                    <p:set>
                                      <p:cBhvr>
                                        <p:cTn id="244" dur="1" fill="hold">
                                          <p:stCondLst>
                                            <p:cond delay="299"/>
                                          </p:stCondLst>
                                        </p:cTn>
                                        <p:tgtEl>
                                          <p:spTgt spid="1045"/>
                                        </p:tgtEl>
                                        <p:attrNameLst>
                                          <p:attrName>style.visibility</p:attrName>
                                        </p:attrNameLst>
                                      </p:cBhvr>
                                      <p:to>
                                        <p:strVal val="hidden"/>
                                      </p:to>
                                    </p:set>
                                  </p:childTnLst>
                                </p:cTn>
                              </p:par>
                              <p:par>
                                <p:cTn id="245" presetID="10" presetClass="entr" presetSubtype="0" fill="hold" nodeType="withEffect">
                                  <p:stCondLst>
                                    <p:cond delay="0"/>
                                  </p:stCondLst>
                                  <p:childTnLst>
                                    <p:set>
                                      <p:cBhvr>
                                        <p:cTn id="246" dur="1" fill="hold">
                                          <p:stCondLst>
                                            <p:cond delay="0"/>
                                          </p:stCondLst>
                                        </p:cTn>
                                        <p:tgtEl>
                                          <p:spTgt spid="1059"/>
                                        </p:tgtEl>
                                        <p:attrNameLst>
                                          <p:attrName>style.visibility</p:attrName>
                                        </p:attrNameLst>
                                      </p:cBhvr>
                                      <p:to>
                                        <p:strVal val="visible"/>
                                      </p:to>
                                    </p:set>
                                    <p:animEffect transition="in" filter="fade">
                                      <p:cBhvr>
                                        <p:cTn id="247" dur="300"/>
                                        <p:tgtEl>
                                          <p:spTgt spid="1059"/>
                                        </p:tgtEl>
                                      </p:cBhvr>
                                    </p:animEffect>
                                  </p:childTnLst>
                                </p:cTn>
                              </p:par>
                              <p:par>
                                <p:cTn id="248" presetID="10" presetClass="entr" presetSubtype="0" fill="hold" nodeType="withEffect">
                                  <p:stCondLst>
                                    <p:cond delay="0"/>
                                  </p:stCondLst>
                                  <p:childTnLst>
                                    <p:set>
                                      <p:cBhvr>
                                        <p:cTn id="249" dur="1" fill="hold">
                                          <p:stCondLst>
                                            <p:cond delay="0"/>
                                          </p:stCondLst>
                                        </p:cTn>
                                        <p:tgtEl>
                                          <p:spTgt spid="1060"/>
                                        </p:tgtEl>
                                        <p:attrNameLst>
                                          <p:attrName>style.visibility</p:attrName>
                                        </p:attrNameLst>
                                      </p:cBhvr>
                                      <p:to>
                                        <p:strVal val="visible"/>
                                      </p:to>
                                    </p:set>
                                    <p:animEffect transition="in" filter="fade">
                                      <p:cBhvr>
                                        <p:cTn id="250" dur="300"/>
                                        <p:tgtEl>
                                          <p:spTgt spid="1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1" grpId="0"/>
      <p:bldP spid="1012" grpId="0"/>
      <p:bldP spid="1013" grpId="0" animBg="1"/>
      <p:bldP spid="1014" grpId="0" animBg="1"/>
      <p:bldP spid="1015" grpId="0"/>
      <p:bldP spid="1016" grpId="0"/>
      <p:bldP spid="1017" grpId="0"/>
      <p:bldP spid="1018" grpId="0" animBg="1"/>
      <p:bldP spid="1019" grpId="0"/>
      <p:bldP spid="1020" grpId="0"/>
      <p:bldP spid="1021" grpId="0"/>
      <p:bldP spid="1022" grpId="0" animBg="1"/>
      <p:bldP spid="1023" grpId="0"/>
      <p:bldP spid="1024" grpId="0" animBg="1"/>
      <p:bldP spid="1025" grpId="0" animBg="1"/>
      <p:bldP spid="1026" grpId="0"/>
      <p:bldP spid="1027" grpId="0"/>
      <p:bldP spid="1028" grpId="0" animBg="1"/>
      <p:bldP spid="1029" grpId="0" animBg="1"/>
      <p:bldP spid="1030" grpId="0" animBg="1"/>
      <p:bldP spid="1031" grpId="0" animBg="1"/>
      <p:bldP spid="1032" grpId="0"/>
      <p:bldP spid="1033" grpId="0"/>
      <p:bldP spid="1034" grpId="0"/>
      <p:bldP spid="1035" grpId="0" animBg="1"/>
      <p:bldP spid="1036" grpId="0"/>
      <p:bldP spid="1037" grpId="0"/>
      <p:bldP spid="1038" grpId="0"/>
      <p:bldP spid="1039" grpId="0" animBg="1"/>
      <p:bldP spid="1040" grpId="0"/>
      <p:bldP spid="1041" grpId="0"/>
      <p:bldP spid="1042" grpId="0" animBg="1"/>
      <p:bldP spid="1043" grpId="0" animBg="1"/>
      <p:bldP spid="1044" grpId="0" animBg="1"/>
      <p:bldP spid="1045" grpId="0" animBg="1"/>
      <p:bldP spid="1046" grpId="0"/>
      <p:bldP spid="1047" grpId="0"/>
      <p:bldP spid="1048" grpId="0"/>
      <p:bldP spid="1049" grpId="0" animBg="1"/>
      <p:bldP spid="1050" grpId="0"/>
      <p:bldP spid="1051" grpId="0"/>
      <p:bldP spid="1052" grpId="0"/>
      <p:bldP spid="1053" grpId="0" animBg="1"/>
      <p:bldP spid="1054" grpId="0"/>
      <p:bldP spid="1055" grpId="0"/>
      <p:bldP spid="1056" grpId="0"/>
      <p:bldP spid="1057" grpId="0"/>
      <p:bldP spid="1058" grpId="0"/>
      <p:bldP spid="1059" grpId="0" animBg="1"/>
      <p:bldP spid="106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a:latin typeface="Whitney-BlackSC"/>
              </a:rPr>
              <a:t>Next</a:t>
            </a:r>
          </a:p>
        </p:txBody>
      </p:sp>
      <p:sp>
        <p:nvSpPr>
          <p:cNvPr id="3" name="Content Placeholder 2"/>
          <p:cNvSpPr>
            <a:spLocks noGrp="1"/>
          </p:cNvSpPr>
          <p:nvPr>
            <p:ph idx="1"/>
          </p:nvPr>
        </p:nvSpPr>
        <p:spPr/>
        <p:txBody>
          <a:bodyPr/>
          <a:lstStyle/>
          <a:p>
            <a:r>
              <a:rPr sz="2400" dirty="0"/>
              <a:t>Followers </a:t>
            </a:r>
            <a:r>
              <a:rPr sz="2400" dirty="0">
                <a:solidFill>
                  <a:srgbClr val="C00000"/>
                </a:solidFill>
              </a:rPr>
              <a:t>blindly trust</a:t>
            </a:r>
            <a:r>
              <a:rPr sz="2400" dirty="0"/>
              <a:t> the leader. So which candidate is it safe to elect?</a:t>
            </a:r>
          </a:p>
        </p:txBody>
      </p:sp>
      <p:sp>
        <p:nvSpPr>
          <p:cNvPr id="999" name="Slide Number Placeholder 9"/>
          <p:cNvSpPr>
            <a:spLocks noGrp="1"/>
          </p:cNvSpPr>
          <p:nvPr>
            <p:ph type="sldNum" sz="quarter" idx="12"/>
          </p:nvPr>
        </p:nvSpPr>
        <p:spPr/>
        <p:txBody>
          <a:bodyPr/>
          <a:lstStyle/>
          <a:p>
            <a:pPr algn="l"/>
            <a:fld id="{B6F15528-21DE-4FAA-801E-634DDDAF4B2B}" type="slidenum">
              <a:rPr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latin typeface="Whitney-BlackSC"/>
              </a:rPr>
              <a:t>Safety Requirement</a:t>
            </a:r>
            <a:endParaRPr sz="4400" dirty="0">
              <a:latin typeface="Whitney-BlackSC"/>
            </a:endParaRPr>
          </a:p>
        </p:txBody>
      </p:sp>
      <p:sp>
        <p:nvSpPr>
          <p:cNvPr id="999" name="Slide Number Placeholder 9"/>
          <p:cNvSpPr>
            <a:spLocks noGrp="1"/>
          </p:cNvSpPr>
          <p:nvPr>
            <p:ph type="sldNum" sz="quarter" idx="12"/>
          </p:nvPr>
        </p:nvSpPr>
        <p:spPr/>
        <p:txBody>
          <a:bodyPr/>
          <a:lstStyle/>
          <a:p>
            <a:pPr algn="l"/>
            <a:fld id="{B6F15528-21DE-4FAA-801E-634DDDAF4B2B}" type="slidenum">
              <a:rPr lang="en-US"/>
              <a:t>26</a:t>
            </a:fld>
            <a:endParaRPr lang="en-US"/>
          </a:p>
        </p:txBody>
      </p:sp>
      <p:sp>
        <p:nvSpPr>
          <p:cNvPr id="1001" name="TextBox 1000"/>
          <p:cNvSpPr txBox="1"/>
          <p:nvPr/>
        </p:nvSpPr>
        <p:spPr>
          <a:xfrm>
            <a:off x="533400" y="1481039"/>
            <a:ext cx="8229600" cy="652486"/>
          </a:xfrm>
          <a:prstGeom prst="rect">
            <a:avLst/>
          </a:prstGeom>
          <a:noFill/>
        </p:spPr>
        <p:txBody>
          <a:bodyPr wrap="square" lIns="27432" tIns="18288" rIns="27432" bIns="18288" anchor="t">
            <a:spAutoFit/>
          </a:bodyPr>
          <a:lstStyle/>
          <a:p>
            <a:pPr>
              <a:spcBef>
                <a:spcPts val="300"/>
              </a:spcBef>
            </a:pPr>
            <a:r>
              <a:rPr lang="en-US" sz="2000" b="1" dirty="0"/>
              <a:t>Leader Completeness: </a:t>
            </a:r>
            <a:r>
              <a:rPr lang="en-US" sz="2000" dirty="0"/>
              <a:t>if a log </a:t>
            </a:r>
            <a:r>
              <a:rPr lang="en-US" sz="2000" dirty="0">
                <a:solidFill>
                  <a:srgbClr val="C00000"/>
                </a:solidFill>
              </a:rPr>
              <a:t>entry</a:t>
            </a:r>
            <a:r>
              <a:rPr lang="en-US" sz="2000" dirty="0"/>
              <a:t> is </a:t>
            </a:r>
            <a:r>
              <a:rPr lang="en-US" sz="2000" dirty="0">
                <a:solidFill>
                  <a:srgbClr val="C00000"/>
                </a:solidFill>
              </a:rPr>
              <a:t>committed</a:t>
            </a:r>
            <a:r>
              <a:rPr lang="en-US" sz="2000" dirty="0"/>
              <a:t> in a given </a:t>
            </a:r>
            <a:r>
              <a:rPr lang="en-US" sz="2000" dirty="0">
                <a:solidFill>
                  <a:srgbClr val="C00000"/>
                </a:solidFill>
              </a:rPr>
              <a:t>term</a:t>
            </a:r>
            <a:r>
              <a:rPr lang="en-US" sz="2000" dirty="0"/>
              <a:t>, then that entry will be </a:t>
            </a:r>
            <a:r>
              <a:rPr lang="en-US" sz="2000" dirty="0">
                <a:solidFill>
                  <a:srgbClr val="C00000"/>
                </a:solidFill>
              </a:rPr>
              <a:t>present</a:t>
            </a:r>
            <a:r>
              <a:rPr lang="en-US" sz="2000" dirty="0"/>
              <a:t> in the logs of the </a:t>
            </a:r>
            <a:r>
              <a:rPr lang="en-US" sz="2000" dirty="0">
                <a:solidFill>
                  <a:srgbClr val="C00000"/>
                </a:solidFill>
              </a:rPr>
              <a:t>leaders</a:t>
            </a:r>
            <a:r>
              <a:rPr lang="en-US" sz="2000" dirty="0"/>
              <a:t> for all higher-numbered </a:t>
            </a:r>
            <a:r>
              <a:rPr lang="en-US" sz="2000" dirty="0">
                <a:solidFill>
                  <a:srgbClr val="C00000"/>
                </a:solidFill>
              </a:rPr>
              <a:t>terms</a:t>
            </a:r>
            <a:r>
              <a:rPr lang="en-US" sz="2000" dirty="0"/>
              <a:t>.</a:t>
            </a:r>
            <a:endParaRPr lang="en-US" sz="2000" b="0" i="0" dirty="0">
              <a:latin typeface="Times New Roman"/>
            </a:endParaRPr>
          </a:p>
        </p:txBody>
      </p:sp>
      <p:sp>
        <p:nvSpPr>
          <p:cNvPr id="1003" name="TextBox 1002"/>
          <p:cNvSpPr txBox="1"/>
          <p:nvPr/>
        </p:nvSpPr>
        <p:spPr>
          <a:xfrm>
            <a:off x="2529840" y="3105150"/>
            <a:ext cx="4023360" cy="590931"/>
          </a:xfrm>
          <a:prstGeom prst="rect">
            <a:avLst/>
          </a:prstGeom>
          <a:noFill/>
        </p:spPr>
        <p:txBody>
          <a:bodyPr wrap="square" lIns="27432" tIns="18288" rIns="27432" bIns="18288" anchor="t">
            <a:spAutoFit/>
          </a:bodyPr>
          <a:lstStyle/>
          <a:p>
            <a:pPr algn="ctr"/>
            <a:r>
              <a:rPr sz="1800" b="0" i="1" dirty="0">
                <a:latin typeface="Times New Roman"/>
              </a:rPr>
              <a:t>Committed  →  present in future leaders’ logs</a:t>
            </a:r>
          </a:p>
        </p:txBody>
      </p:sp>
      <p:cxnSp>
        <p:nvCxnSpPr>
          <p:cNvPr id="1004" name="Connector 1003"/>
          <p:cNvCxnSpPr>
            <a:cxnSpLocks/>
          </p:cNvCxnSpPr>
          <p:nvPr/>
        </p:nvCxnSpPr>
        <p:spPr>
          <a:xfrm flipH="1">
            <a:off x="2103120" y="3502890"/>
            <a:ext cx="1280160" cy="102339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005" name="Connector 1004"/>
          <p:cNvCxnSpPr>
            <a:cxnSpLocks/>
          </p:cNvCxnSpPr>
          <p:nvPr/>
        </p:nvCxnSpPr>
        <p:spPr>
          <a:xfrm>
            <a:off x="5181600" y="3502890"/>
            <a:ext cx="1371600" cy="102339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06" name="TextBox 1005"/>
          <p:cNvSpPr txBox="1"/>
          <p:nvPr/>
        </p:nvSpPr>
        <p:spPr>
          <a:xfrm>
            <a:off x="822960" y="4402860"/>
            <a:ext cx="2560320" cy="590931"/>
          </a:xfrm>
          <a:prstGeom prst="rect">
            <a:avLst/>
          </a:prstGeom>
          <a:noFill/>
        </p:spPr>
        <p:txBody>
          <a:bodyPr wrap="square" lIns="27432" tIns="18288" rIns="27432" bIns="18288" anchor="t">
            <a:spAutoFit/>
          </a:bodyPr>
          <a:lstStyle/>
          <a:p>
            <a:pPr algn="ctr"/>
            <a:r>
              <a:rPr sz="1800" b="0" i="0">
                <a:solidFill>
                  <a:srgbClr val="1F4E79"/>
                </a:solidFill>
                <a:latin typeface="Times New Roman"/>
              </a:rPr>
              <a:t>Restrictions on commitment</a:t>
            </a:r>
          </a:p>
        </p:txBody>
      </p:sp>
      <p:sp>
        <p:nvSpPr>
          <p:cNvPr id="1007" name="TextBox 1006"/>
          <p:cNvSpPr txBox="1"/>
          <p:nvPr/>
        </p:nvSpPr>
        <p:spPr>
          <a:xfrm>
            <a:off x="4480560" y="4402860"/>
            <a:ext cx="2194560" cy="590931"/>
          </a:xfrm>
          <a:prstGeom prst="rect">
            <a:avLst/>
          </a:prstGeom>
          <a:noFill/>
        </p:spPr>
        <p:txBody>
          <a:bodyPr wrap="square" lIns="27432" tIns="18288" rIns="27432" bIns="18288" anchor="t">
            <a:spAutoFit/>
          </a:bodyPr>
          <a:lstStyle/>
          <a:p>
            <a:pPr algn="ctr"/>
            <a:r>
              <a:rPr sz="1800" b="0" i="0" dirty="0">
                <a:solidFill>
                  <a:srgbClr val="1F4E79"/>
                </a:solidFill>
                <a:latin typeface="Times New Roman"/>
              </a:rPr>
              <a:t>Restrictions on leader election</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1">
                                            <p:txEl>
                                              <p:pRg st="0" end="0"/>
                                            </p:txEl>
                                          </p:spTgt>
                                        </p:tgtEl>
                                        <p:attrNameLst>
                                          <p:attrName>style.visibility</p:attrName>
                                        </p:attrNameLst>
                                      </p:cBhvr>
                                      <p:to>
                                        <p:strVal val="visible"/>
                                      </p:to>
                                    </p:set>
                                    <p:animEffect transition="in" filter="fade">
                                      <p:cBhvr>
                                        <p:cTn id="7" dur="300"/>
                                        <p:tgtEl>
                                          <p:spTgt spid="100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01"/>
                                        </p:tgtEl>
                                        <p:attrNameLst>
                                          <p:attrName>style.visibility</p:attrName>
                                        </p:attrNameLst>
                                      </p:cBhvr>
                                      <p:to>
                                        <p:strVal val="visible"/>
                                      </p:to>
                                    </p:set>
                                    <p:animEffect transition="in" filter="fade">
                                      <p:cBhvr>
                                        <p:cTn id="12" dur="300"/>
                                        <p:tgtEl>
                                          <p:spTgt spid="1001"/>
                                        </p:tgtEl>
                                      </p:cBhvr>
                                    </p:animEffect>
                                  </p:childTnLst>
                                </p:cTn>
                              </p:par>
                              <p:par>
                                <p:cTn id="13" presetID="10" presetClass="entr" presetSubtype="0" fill="hold" nodeType="withEffect">
                                  <p:stCondLst>
                                    <p:cond delay="0"/>
                                  </p:stCondLst>
                                  <p:childTnLst>
                                    <p:set>
                                      <p:cBhvr>
                                        <p:cTn id="14" dur="1" fill="hold">
                                          <p:stCondLst>
                                            <p:cond delay="0"/>
                                          </p:stCondLst>
                                        </p:cTn>
                                        <p:tgtEl>
                                          <p:spTgt spid="1003"/>
                                        </p:tgtEl>
                                        <p:attrNameLst>
                                          <p:attrName>style.visibility</p:attrName>
                                        </p:attrNameLst>
                                      </p:cBhvr>
                                      <p:to>
                                        <p:strVal val="visible"/>
                                      </p:to>
                                    </p:set>
                                    <p:animEffect transition="in" filter="fade">
                                      <p:cBhvr>
                                        <p:cTn id="15" dur="300"/>
                                        <p:tgtEl>
                                          <p:spTgt spid="100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04"/>
                                        </p:tgtEl>
                                        <p:attrNameLst>
                                          <p:attrName>style.visibility</p:attrName>
                                        </p:attrNameLst>
                                      </p:cBhvr>
                                      <p:to>
                                        <p:strVal val="visible"/>
                                      </p:to>
                                    </p:set>
                                    <p:animEffect transition="in" filter="fade">
                                      <p:cBhvr>
                                        <p:cTn id="20" dur="300"/>
                                        <p:tgtEl>
                                          <p:spTgt spid="1004"/>
                                        </p:tgtEl>
                                      </p:cBhvr>
                                    </p:animEffect>
                                  </p:childTnLst>
                                </p:cTn>
                              </p:par>
                              <p:par>
                                <p:cTn id="21" presetID="10" presetClass="entr" presetSubtype="0" fill="hold" nodeType="withEffect">
                                  <p:stCondLst>
                                    <p:cond delay="0"/>
                                  </p:stCondLst>
                                  <p:childTnLst>
                                    <p:set>
                                      <p:cBhvr>
                                        <p:cTn id="22" dur="1" fill="hold">
                                          <p:stCondLst>
                                            <p:cond delay="0"/>
                                          </p:stCondLst>
                                        </p:cTn>
                                        <p:tgtEl>
                                          <p:spTgt spid="1005"/>
                                        </p:tgtEl>
                                        <p:attrNameLst>
                                          <p:attrName>style.visibility</p:attrName>
                                        </p:attrNameLst>
                                      </p:cBhvr>
                                      <p:to>
                                        <p:strVal val="visible"/>
                                      </p:to>
                                    </p:set>
                                    <p:animEffect transition="in" filter="fade">
                                      <p:cBhvr>
                                        <p:cTn id="23" dur="300"/>
                                        <p:tgtEl>
                                          <p:spTgt spid="1005"/>
                                        </p:tgtEl>
                                      </p:cBhvr>
                                    </p:animEffect>
                                  </p:childTnLst>
                                </p:cTn>
                              </p:par>
                              <p:par>
                                <p:cTn id="24" presetID="10" presetClass="entr" presetSubtype="0" fill="hold" nodeType="withEffect">
                                  <p:stCondLst>
                                    <p:cond delay="0"/>
                                  </p:stCondLst>
                                  <p:childTnLst>
                                    <p:set>
                                      <p:cBhvr>
                                        <p:cTn id="25" dur="1" fill="hold">
                                          <p:stCondLst>
                                            <p:cond delay="0"/>
                                          </p:stCondLst>
                                        </p:cTn>
                                        <p:tgtEl>
                                          <p:spTgt spid="1006"/>
                                        </p:tgtEl>
                                        <p:attrNameLst>
                                          <p:attrName>style.visibility</p:attrName>
                                        </p:attrNameLst>
                                      </p:cBhvr>
                                      <p:to>
                                        <p:strVal val="visible"/>
                                      </p:to>
                                    </p:set>
                                    <p:animEffect transition="in" filter="fade">
                                      <p:cBhvr>
                                        <p:cTn id="26" dur="300"/>
                                        <p:tgtEl>
                                          <p:spTgt spid="1006"/>
                                        </p:tgtEl>
                                      </p:cBhvr>
                                    </p:animEffect>
                                  </p:childTnLst>
                                </p:cTn>
                              </p:par>
                              <p:par>
                                <p:cTn id="27" presetID="10" presetClass="entr" presetSubtype="0" fill="hold" nodeType="withEffect">
                                  <p:stCondLst>
                                    <p:cond delay="0"/>
                                  </p:stCondLst>
                                  <p:childTnLst>
                                    <p:set>
                                      <p:cBhvr>
                                        <p:cTn id="28" dur="1" fill="hold">
                                          <p:stCondLst>
                                            <p:cond delay="0"/>
                                          </p:stCondLst>
                                        </p:cTn>
                                        <p:tgtEl>
                                          <p:spTgt spid="1007"/>
                                        </p:tgtEl>
                                        <p:attrNameLst>
                                          <p:attrName>style.visibility</p:attrName>
                                        </p:attrNameLst>
                                      </p:cBhvr>
                                      <p:to>
                                        <p:strVal val="visible"/>
                                      </p:to>
                                    </p:set>
                                    <p:animEffect transition="in" filter="fade">
                                      <p:cBhvr>
                                        <p:cTn id="29" dur="300"/>
                                        <p:tgtEl>
                                          <p:spTgt spid="1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1" grpId="0" build="p"/>
      <p:bldP spid="1003" grpId="0"/>
      <p:bldP spid="1004" grpId="0"/>
      <p:bldP spid="1005" grpId="0"/>
      <p:bldP spid="1006" grpId="0"/>
      <p:bldP spid="100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dirty="0">
                <a:latin typeface="Whitney-BlackSC"/>
              </a:rPr>
              <a:t>Why Leader Completeness Matters</a:t>
            </a:r>
          </a:p>
        </p:txBody>
      </p:sp>
      <p:sp>
        <p:nvSpPr>
          <p:cNvPr id="999" name="Slide Number Placeholder 9"/>
          <p:cNvSpPr>
            <a:spLocks noGrp="1"/>
          </p:cNvSpPr>
          <p:nvPr>
            <p:ph type="sldNum" sz="quarter" idx="12"/>
          </p:nvPr>
        </p:nvSpPr>
        <p:spPr/>
        <p:txBody>
          <a:bodyPr/>
          <a:lstStyle/>
          <a:p>
            <a:pPr algn="l"/>
            <a:fld id="{B6F15528-21DE-4FAA-801E-634DDDAF4B2B}" type="slidenum">
              <a:rPr lang="en-US"/>
              <a:t>27</a:t>
            </a:fld>
            <a:endParaRPr lang="en-US"/>
          </a:p>
        </p:txBody>
      </p:sp>
      <p:sp>
        <p:nvSpPr>
          <p:cNvPr id="1000" name="TextBox 999"/>
          <p:cNvSpPr txBox="1"/>
          <p:nvPr/>
        </p:nvSpPr>
        <p:spPr>
          <a:xfrm>
            <a:off x="457200" y="960120"/>
            <a:ext cx="8229600" cy="529376"/>
          </a:xfrm>
          <a:prstGeom prst="rect">
            <a:avLst/>
          </a:prstGeom>
          <a:noFill/>
        </p:spPr>
        <p:txBody>
          <a:bodyPr wrap="square" lIns="27432" tIns="18288" rIns="27432" bIns="18288" anchor="t">
            <a:spAutoFit/>
          </a:bodyPr>
          <a:lstStyle/>
          <a:p>
            <a:pPr algn="l"/>
            <a:r>
              <a:rPr sz="1600" b="0" i="0">
                <a:latin typeface="Times New Roman"/>
              </a:rPr>
              <a:t>Term 1: S1 is leader, replicates entries 1–3 on S1 and S2 (a majority), applies them to its state machine, then fails.</a:t>
            </a:r>
          </a:p>
        </p:txBody>
      </p:sp>
      <p:sp>
        <p:nvSpPr>
          <p:cNvPr id="1001" name="TextBox 1000"/>
          <p:cNvSpPr txBox="1"/>
          <p:nvPr/>
        </p:nvSpPr>
        <p:spPr>
          <a:xfrm>
            <a:off x="1078992" y="1512862"/>
            <a:ext cx="384048" cy="206210"/>
          </a:xfrm>
          <a:prstGeom prst="rect">
            <a:avLst/>
          </a:prstGeom>
          <a:noFill/>
        </p:spPr>
        <p:txBody>
          <a:bodyPr wrap="square" lIns="27432" tIns="18288" rIns="27432" bIns="18288" anchor="b">
            <a:spAutoFit/>
          </a:bodyPr>
          <a:lstStyle/>
          <a:p>
            <a:pPr algn="ctr"/>
            <a:r>
              <a:rPr sz="1100" b="0" i="0">
                <a:solidFill>
                  <a:srgbClr val="595959"/>
                </a:solidFill>
                <a:latin typeface="Times New Roman"/>
              </a:rPr>
              <a:t>1</a:t>
            </a:r>
          </a:p>
        </p:txBody>
      </p:sp>
      <p:sp>
        <p:nvSpPr>
          <p:cNvPr id="1002" name="TextBox 1001"/>
          <p:cNvSpPr txBox="1"/>
          <p:nvPr/>
        </p:nvSpPr>
        <p:spPr>
          <a:xfrm>
            <a:off x="1463040" y="1512862"/>
            <a:ext cx="384048" cy="206210"/>
          </a:xfrm>
          <a:prstGeom prst="rect">
            <a:avLst/>
          </a:prstGeom>
          <a:noFill/>
        </p:spPr>
        <p:txBody>
          <a:bodyPr wrap="square" lIns="27432" tIns="18288" rIns="27432" bIns="18288" anchor="b">
            <a:spAutoFit/>
          </a:bodyPr>
          <a:lstStyle/>
          <a:p>
            <a:pPr algn="ctr"/>
            <a:r>
              <a:rPr sz="1100" b="0" i="0">
                <a:solidFill>
                  <a:srgbClr val="595959"/>
                </a:solidFill>
                <a:latin typeface="Times New Roman"/>
              </a:rPr>
              <a:t>2</a:t>
            </a:r>
          </a:p>
        </p:txBody>
      </p:sp>
      <p:sp>
        <p:nvSpPr>
          <p:cNvPr id="1003" name="TextBox 1002"/>
          <p:cNvSpPr txBox="1"/>
          <p:nvPr/>
        </p:nvSpPr>
        <p:spPr>
          <a:xfrm>
            <a:off x="1847088" y="1512862"/>
            <a:ext cx="384048" cy="206210"/>
          </a:xfrm>
          <a:prstGeom prst="rect">
            <a:avLst/>
          </a:prstGeom>
          <a:noFill/>
        </p:spPr>
        <p:txBody>
          <a:bodyPr wrap="square" lIns="27432" tIns="18288" rIns="27432" bIns="18288" anchor="b">
            <a:spAutoFit/>
          </a:bodyPr>
          <a:lstStyle/>
          <a:p>
            <a:pPr algn="ctr"/>
            <a:r>
              <a:rPr sz="1100" b="0" i="0">
                <a:solidFill>
                  <a:srgbClr val="595959"/>
                </a:solidFill>
                <a:latin typeface="Times New Roman"/>
              </a:rPr>
              <a:t>3</a:t>
            </a:r>
          </a:p>
        </p:txBody>
      </p:sp>
      <p:sp>
        <p:nvSpPr>
          <p:cNvPr id="1004" name="TextBox 1003"/>
          <p:cNvSpPr txBox="1"/>
          <p:nvPr/>
        </p:nvSpPr>
        <p:spPr>
          <a:xfrm>
            <a:off x="548640" y="1760375"/>
            <a:ext cx="457200" cy="283154"/>
          </a:xfrm>
          <a:prstGeom prst="rect">
            <a:avLst/>
          </a:prstGeom>
          <a:noFill/>
        </p:spPr>
        <p:txBody>
          <a:bodyPr wrap="square" lIns="27432" tIns="18288" rIns="27432" bIns="18288" anchor="ctr">
            <a:spAutoFit/>
          </a:bodyPr>
          <a:lstStyle/>
          <a:p>
            <a:pPr algn="r"/>
            <a:r>
              <a:rPr sz="1600" b="0" i="0">
                <a:latin typeface="Times New Roman"/>
              </a:rPr>
              <a:t>S1</a:t>
            </a:r>
          </a:p>
        </p:txBody>
      </p:sp>
      <p:sp>
        <p:nvSpPr>
          <p:cNvPr id="1005" name="Rectangle 1004"/>
          <p:cNvSpPr/>
          <p:nvPr/>
        </p:nvSpPr>
        <p:spPr>
          <a:xfrm>
            <a:off x="1078992" y="173736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100" b="0" i="0">
                <a:solidFill>
                  <a:srgbClr val="000000"/>
                </a:solidFill>
                <a:latin typeface="Times New Roman"/>
              </a:rPr>
              <a:t>1</a:t>
            </a:r>
          </a:p>
        </p:txBody>
      </p:sp>
      <p:sp>
        <p:nvSpPr>
          <p:cNvPr id="1006" name="Rectangle 1005"/>
          <p:cNvSpPr/>
          <p:nvPr/>
        </p:nvSpPr>
        <p:spPr>
          <a:xfrm>
            <a:off x="1463040" y="173736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100" b="0" i="0">
                <a:solidFill>
                  <a:srgbClr val="000000"/>
                </a:solidFill>
                <a:latin typeface="Times New Roman"/>
              </a:rPr>
              <a:t>1</a:t>
            </a:r>
          </a:p>
        </p:txBody>
      </p:sp>
      <p:sp>
        <p:nvSpPr>
          <p:cNvPr id="1007" name="Rectangle 1006"/>
          <p:cNvSpPr/>
          <p:nvPr/>
        </p:nvSpPr>
        <p:spPr>
          <a:xfrm>
            <a:off x="1847088" y="173736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100" b="0" i="0">
                <a:solidFill>
                  <a:srgbClr val="000000"/>
                </a:solidFill>
                <a:latin typeface="Times New Roman"/>
              </a:rPr>
              <a:t>1</a:t>
            </a:r>
          </a:p>
        </p:txBody>
      </p:sp>
      <p:sp>
        <p:nvSpPr>
          <p:cNvPr id="1008" name="TextBox 1007"/>
          <p:cNvSpPr txBox="1"/>
          <p:nvPr/>
        </p:nvSpPr>
        <p:spPr>
          <a:xfrm>
            <a:off x="548640" y="2162711"/>
            <a:ext cx="457200" cy="283154"/>
          </a:xfrm>
          <a:prstGeom prst="rect">
            <a:avLst/>
          </a:prstGeom>
          <a:noFill/>
        </p:spPr>
        <p:txBody>
          <a:bodyPr wrap="square" lIns="27432" tIns="18288" rIns="27432" bIns="18288" anchor="ctr">
            <a:spAutoFit/>
          </a:bodyPr>
          <a:lstStyle/>
          <a:p>
            <a:pPr algn="r"/>
            <a:r>
              <a:rPr sz="1600" b="0" i="0">
                <a:latin typeface="Times New Roman"/>
              </a:rPr>
              <a:t>S2</a:t>
            </a:r>
          </a:p>
        </p:txBody>
      </p:sp>
      <p:sp>
        <p:nvSpPr>
          <p:cNvPr id="1009" name="Rectangle 1008"/>
          <p:cNvSpPr/>
          <p:nvPr/>
        </p:nvSpPr>
        <p:spPr>
          <a:xfrm>
            <a:off x="1078992" y="2139696"/>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100" b="0" i="0">
                <a:solidFill>
                  <a:srgbClr val="000000"/>
                </a:solidFill>
                <a:latin typeface="Times New Roman"/>
              </a:rPr>
              <a:t>1</a:t>
            </a:r>
          </a:p>
        </p:txBody>
      </p:sp>
      <p:sp>
        <p:nvSpPr>
          <p:cNvPr id="1010" name="Rectangle 1009"/>
          <p:cNvSpPr/>
          <p:nvPr/>
        </p:nvSpPr>
        <p:spPr>
          <a:xfrm>
            <a:off x="1463040" y="2139696"/>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100" b="0" i="0">
                <a:solidFill>
                  <a:srgbClr val="000000"/>
                </a:solidFill>
                <a:latin typeface="Times New Roman"/>
              </a:rPr>
              <a:t>1</a:t>
            </a:r>
          </a:p>
        </p:txBody>
      </p:sp>
      <p:sp>
        <p:nvSpPr>
          <p:cNvPr id="1011" name="Rectangle 1010"/>
          <p:cNvSpPr/>
          <p:nvPr/>
        </p:nvSpPr>
        <p:spPr>
          <a:xfrm>
            <a:off x="1847088" y="2139696"/>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100" b="0" i="0">
                <a:solidFill>
                  <a:srgbClr val="000000"/>
                </a:solidFill>
                <a:latin typeface="Times New Roman"/>
              </a:rPr>
              <a:t>1</a:t>
            </a:r>
          </a:p>
        </p:txBody>
      </p:sp>
      <p:sp>
        <p:nvSpPr>
          <p:cNvPr id="1012" name="TextBox 1011"/>
          <p:cNvSpPr txBox="1"/>
          <p:nvPr/>
        </p:nvSpPr>
        <p:spPr>
          <a:xfrm>
            <a:off x="548640" y="2565047"/>
            <a:ext cx="457200" cy="283154"/>
          </a:xfrm>
          <a:prstGeom prst="rect">
            <a:avLst/>
          </a:prstGeom>
          <a:noFill/>
        </p:spPr>
        <p:txBody>
          <a:bodyPr wrap="square" lIns="27432" tIns="18288" rIns="27432" bIns="18288" anchor="ctr">
            <a:spAutoFit/>
          </a:bodyPr>
          <a:lstStyle/>
          <a:p>
            <a:pPr algn="r"/>
            <a:r>
              <a:rPr sz="1600" b="0" i="0">
                <a:latin typeface="Times New Roman"/>
              </a:rPr>
              <a:t>S3</a:t>
            </a:r>
          </a:p>
        </p:txBody>
      </p:sp>
      <p:sp>
        <p:nvSpPr>
          <p:cNvPr id="1013" name="Rectangle 1012"/>
          <p:cNvSpPr/>
          <p:nvPr/>
        </p:nvSpPr>
        <p:spPr>
          <a:xfrm>
            <a:off x="1078992" y="2542032"/>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100" b="0" i="0">
                <a:solidFill>
                  <a:srgbClr val="000000"/>
                </a:solidFill>
                <a:latin typeface="Times New Roman"/>
              </a:rPr>
              <a:t>1</a:t>
            </a:r>
          </a:p>
        </p:txBody>
      </p:sp>
      <p:sp>
        <p:nvSpPr>
          <p:cNvPr id="1014" name="Rectangle 1013"/>
          <p:cNvSpPr/>
          <p:nvPr/>
        </p:nvSpPr>
        <p:spPr>
          <a:xfrm>
            <a:off x="1463040" y="2542032"/>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100" b="0" i="0">
                <a:solidFill>
                  <a:srgbClr val="000000"/>
                </a:solidFill>
                <a:latin typeface="Times New Roman"/>
              </a:rPr>
              <a:t>1</a:t>
            </a:r>
          </a:p>
        </p:txBody>
      </p:sp>
      <p:sp>
        <p:nvSpPr>
          <p:cNvPr id="1015" name="TextBox 1014"/>
          <p:cNvSpPr txBox="1"/>
          <p:nvPr/>
        </p:nvSpPr>
        <p:spPr>
          <a:xfrm>
            <a:off x="859536" y="3008376"/>
            <a:ext cx="2743200" cy="252377"/>
          </a:xfrm>
          <a:prstGeom prst="rect">
            <a:avLst/>
          </a:prstGeom>
          <a:noFill/>
        </p:spPr>
        <p:txBody>
          <a:bodyPr wrap="square" lIns="27432" tIns="18288" rIns="27432" bIns="18288" anchor="t">
            <a:spAutoFit/>
          </a:bodyPr>
          <a:lstStyle/>
          <a:p>
            <a:pPr algn="l"/>
            <a:r>
              <a:rPr sz="1400" b="0" i="1">
                <a:solidFill>
                  <a:srgbClr val="595959"/>
                </a:solidFill>
                <a:latin typeface="Times New Roman"/>
              </a:rPr>
              <a:t>S3 has a stale log</a:t>
            </a:r>
          </a:p>
        </p:txBody>
      </p:sp>
      <p:cxnSp>
        <p:nvCxnSpPr>
          <p:cNvPr id="1016" name="Connector 1015"/>
          <p:cNvCxnSpPr/>
          <p:nvPr/>
        </p:nvCxnSpPr>
        <p:spPr>
          <a:xfrm>
            <a:off x="3017520" y="2286000"/>
            <a:ext cx="914400" cy="0"/>
          </a:xfrm>
          <a:prstGeom prst="line">
            <a:avLst/>
          </a:prstGeom>
          <a:ln w="19050">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17" name="TextBox 1016"/>
          <p:cNvSpPr txBox="1"/>
          <p:nvPr/>
        </p:nvSpPr>
        <p:spPr>
          <a:xfrm>
            <a:off x="2827496" y="1572530"/>
            <a:ext cx="1280160" cy="683264"/>
          </a:xfrm>
          <a:prstGeom prst="rect">
            <a:avLst/>
          </a:prstGeom>
          <a:noFill/>
        </p:spPr>
        <p:txBody>
          <a:bodyPr wrap="square" lIns="27432" tIns="18288" rIns="27432" bIns="18288" anchor="t">
            <a:spAutoFit/>
          </a:bodyPr>
          <a:lstStyle/>
          <a:p>
            <a:pPr algn="ctr"/>
            <a:r>
              <a:rPr sz="1400" b="0" i="1" dirty="0">
                <a:latin typeface="Times New Roman"/>
              </a:rPr>
              <a:t>suppose S3</a:t>
            </a:r>
            <a:endParaRPr lang="en-US" sz="1400" b="0" i="1" dirty="0">
              <a:latin typeface="Times New Roman"/>
            </a:endParaRPr>
          </a:p>
          <a:p>
            <a:pPr algn="ctr"/>
            <a:r>
              <a:rPr lang="en-US" sz="1400" b="1" i="1" dirty="0">
                <a:solidFill>
                  <a:srgbClr val="C00000"/>
                </a:solidFill>
                <a:latin typeface="Times New Roman"/>
              </a:rPr>
              <a:t>incorrectly</a:t>
            </a:r>
            <a:endParaRPr sz="1400" b="1" i="1" dirty="0">
              <a:solidFill>
                <a:srgbClr val="C00000"/>
              </a:solidFill>
              <a:latin typeface="Times New Roman"/>
            </a:endParaRPr>
          </a:p>
          <a:p>
            <a:pPr algn="ctr"/>
            <a:r>
              <a:rPr sz="1400" b="0" i="1" dirty="0">
                <a:latin typeface="Times New Roman"/>
              </a:rPr>
              <a:t>wins term 2</a:t>
            </a:r>
          </a:p>
        </p:txBody>
      </p:sp>
      <p:sp>
        <p:nvSpPr>
          <p:cNvPr id="1018" name="TextBox 1017"/>
          <p:cNvSpPr txBox="1"/>
          <p:nvPr/>
        </p:nvSpPr>
        <p:spPr>
          <a:xfrm>
            <a:off x="4645152" y="1497473"/>
            <a:ext cx="384048" cy="221599"/>
          </a:xfrm>
          <a:prstGeom prst="rect">
            <a:avLst/>
          </a:prstGeom>
          <a:noFill/>
        </p:spPr>
        <p:txBody>
          <a:bodyPr wrap="square" lIns="27432" tIns="18288" rIns="27432" bIns="18288" anchor="b">
            <a:spAutoFit/>
          </a:bodyPr>
          <a:lstStyle/>
          <a:p>
            <a:pPr algn="ctr"/>
            <a:r>
              <a:rPr sz="1200" b="0" i="0">
                <a:solidFill>
                  <a:srgbClr val="595959"/>
                </a:solidFill>
                <a:latin typeface="Times New Roman"/>
              </a:rPr>
              <a:t>1</a:t>
            </a:r>
          </a:p>
        </p:txBody>
      </p:sp>
      <p:sp>
        <p:nvSpPr>
          <p:cNvPr id="1019" name="TextBox 1018"/>
          <p:cNvSpPr txBox="1"/>
          <p:nvPr/>
        </p:nvSpPr>
        <p:spPr>
          <a:xfrm>
            <a:off x="5029200" y="1497473"/>
            <a:ext cx="384048" cy="221599"/>
          </a:xfrm>
          <a:prstGeom prst="rect">
            <a:avLst/>
          </a:prstGeom>
          <a:noFill/>
        </p:spPr>
        <p:txBody>
          <a:bodyPr wrap="square" lIns="27432" tIns="18288" rIns="27432" bIns="18288" anchor="b">
            <a:spAutoFit/>
          </a:bodyPr>
          <a:lstStyle/>
          <a:p>
            <a:pPr algn="ctr"/>
            <a:r>
              <a:rPr sz="1200" b="0" i="0">
                <a:solidFill>
                  <a:srgbClr val="595959"/>
                </a:solidFill>
                <a:latin typeface="Times New Roman"/>
              </a:rPr>
              <a:t>2</a:t>
            </a:r>
          </a:p>
        </p:txBody>
      </p:sp>
      <p:sp>
        <p:nvSpPr>
          <p:cNvPr id="1020" name="TextBox 1019"/>
          <p:cNvSpPr txBox="1"/>
          <p:nvPr/>
        </p:nvSpPr>
        <p:spPr>
          <a:xfrm>
            <a:off x="5413248" y="1497473"/>
            <a:ext cx="384048" cy="221599"/>
          </a:xfrm>
          <a:prstGeom prst="rect">
            <a:avLst/>
          </a:prstGeom>
          <a:noFill/>
        </p:spPr>
        <p:txBody>
          <a:bodyPr wrap="square" lIns="27432" tIns="18288" rIns="27432" bIns="18288" anchor="b">
            <a:spAutoFit/>
          </a:bodyPr>
          <a:lstStyle/>
          <a:p>
            <a:pPr algn="ctr"/>
            <a:r>
              <a:rPr sz="1200" b="0" i="0">
                <a:solidFill>
                  <a:srgbClr val="595959"/>
                </a:solidFill>
                <a:latin typeface="Times New Roman"/>
              </a:rPr>
              <a:t>3</a:t>
            </a:r>
          </a:p>
        </p:txBody>
      </p:sp>
      <p:sp>
        <p:nvSpPr>
          <p:cNvPr id="1021" name="TextBox 1020"/>
          <p:cNvSpPr txBox="1"/>
          <p:nvPr/>
        </p:nvSpPr>
        <p:spPr>
          <a:xfrm>
            <a:off x="4114800" y="1775763"/>
            <a:ext cx="457200" cy="252377"/>
          </a:xfrm>
          <a:prstGeom prst="rect">
            <a:avLst/>
          </a:prstGeom>
          <a:noFill/>
        </p:spPr>
        <p:txBody>
          <a:bodyPr wrap="square" lIns="27432" tIns="18288" rIns="27432" bIns="18288" anchor="ctr">
            <a:spAutoFit/>
          </a:bodyPr>
          <a:lstStyle/>
          <a:p>
            <a:pPr algn="r"/>
            <a:r>
              <a:rPr sz="1400" b="0" i="0" dirty="0">
                <a:latin typeface="Times New Roman"/>
              </a:rPr>
              <a:t>S1</a:t>
            </a:r>
          </a:p>
        </p:txBody>
      </p:sp>
      <p:sp>
        <p:nvSpPr>
          <p:cNvPr id="1022" name="Rectangle 1021"/>
          <p:cNvSpPr/>
          <p:nvPr/>
        </p:nvSpPr>
        <p:spPr>
          <a:xfrm>
            <a:off x="4645152" y="173736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1</a:t>
            </a:r>
          </a:p>
        </p:txBody>
      </p:sp>
      <p:sp>
        <p:nvSpPr>
          <p:cNvPr id="1023" name="Rectangle 1022"/>
          <p:cNvSpPr/>
          <p:nvPr/>
        </p:nvSpPr>
        <p:spPr>
          <a:xfrm>
            <a:off x="5029200" y="173736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1</a:t>
            </a:r>
          </a:p>
        </p:txBody>
      </p:sp>
      <p:sp>
        <p:nvSpPr>
          <p:cNvPr id="1024" name="Rectangle 1023"/>
          <p:cNvSpPr/>
          <p:nvPr/>
        </p:nvSpPr>
        <p:spPr>
          <a:xfrm>
            <a:off x="5413248" y="1737360"/>
            <a:ext cx="384048" cy="329184"/>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lang="en-US" sz="1200" b="0" i="0" dirty="0">
                <a:solidFill>
                  <a:srgbClr val="000000"/>
                </a:solidFill>
                <a:latin typeface="Times New Roman"/>
              </a:rPr>
              <a:t>2</a:t>
            </a:r>
            <a:endParaRPr sz="1200" b="0" i="0" dirty="0">
              <a:solidFill>
                <a:srgbClr val="000000"/>
              </a:solidFill>
              <a:latin typeface="Times New Roman"/>
            </a:endParaRPr>
          </a:p>
        </p:txBody>
      </p:sp>
      <p:sp>
        <p:nvSpPr>
          <p:cNvPr id="1025" name="TextBox 1024"/>
          <p:cNvSpPr txBox="1"/>
          <p:nvPr/>
        </p:nvSpPr>
        <p:spPr>
          <a:xfrm>
            <a:off x="4114800" y="2178099"/>
            <a:ext cx="457200" cy="252377"/>
          </a:xfrm>
          <a:prstGeom prst="rect">
            <a:avLst/>
          </a:prstGeom>
          <a:noFill/>
        </p:spPr>
        <p:txBody>
          <a:bodyPr wrap="square" lIns="27432" tIns="18288" rIns="27432" bIns="18288" anchor="ctr">
            <a:spAutoFit/>
          </a:bodyPr>
          <a:lstStyle/>
          <a:p>
            <a:pPr algn="r"/>
            <a:r>
              <a:rPr sz="1400" b="0" i="0" dirty="0">
                <a:latin typeface="Times New Roman"/>
              </a:rPr>
              <a:t>S2</a:t>
            </a:r>
          </a:p>
        </p:txBody>
      </p:sp>
      <p:sp>
        <p:nvSpPr>
          <p:cNvPr id="1026" name="Rectangle 1025"/>
          <p:cNvSpPr/>
          <p:nvPr/>
        </p:nvSpPr>
        <p:spPr>
          <a:xfrm>
            <a:off x="4645152" y="2139696"/>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1</a:t>
            </a:r>
          </a:p>
        </p:txBody>
      </p:sp>
      <p:sp>
        <p:nvSpPr>
          <p:cNvPr id="1027" name="Rectangle 1026"/>
          <p:cNvSpPr/>
          <p:nvPr/>
        </p:nvSpPr>
        <p:spPr>
          <a:xfrm>
            <a:off x="5029200" y="2139696"/>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1</a:t>
            </a:r>
          </a:p>
        </p:txBody>
      </p:sp>
      <p:sp>
        <p:nvSpPr>
          <p:cNvPr id="1028" name="Rectangle 1027"/>
          <p:cNvSpPr/>
          <p:nvPr/>
        </p:nvSpPr>
        <p:spPr>
          <a:xfrm>
            <a:off x="5413248" y="2139696"/>
            <a:ext cx="384048" cy="329184"/>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lang="en-US" sz="1200" b="0" i="0" dirty="0">
                <a:solidFill>
                  <a:srgbClr val="000000"/>
                </a:solidFill>
                <a:latin typeface="Times New Roman"/>
              </a:rPr>
              <a:t>2</a:t>
            </a:r>
            <a:endParaRPr sz="1200" b="0" i="0" dirty="0">
              <a:solidFill>
                <a:srgbClr val="000000"/>
              </a:solidFill>
              <a:latin typeface="Times New Roman"/>
            </a:endParaRPr>
          </a:p>
        </p:txBody>
      </p:sp>
      <p:sp>
        <p:nvSpPr>
          <p:cNvPr id="1029" name="TextBox 1028"/>
          <p:cNvSpPr txBox="1"/>
          <p:nvPr/>
        </p:nvSpPr>
        <p:spPr>
          <a:xfrm>
            <a:off x="4114800" y="2580435"/>
            <a:ext cx="457200" cy="252377"/>
          </a:xfrm>
          <a:prstGeom prst="rect">
            <a:avLst/>
          </a:prstGeom>
          <a:noFill/>
        </p:spPr>
        <p:txBody>
          <a:bodyPr wrap="square" lIns="27432" tIns="18288" rIns="27432" bIns="18288" anchor="ctr">
            <a:spAutoFit/>
          </a:bodyPr>
          <a:lstStyle/>
          <a:p>
            <a:pPr algn="r"/>
            <a:r>
              <a:rPr sz="1400" b="0" i="0">
                <a:latin typeface="Times New Roman"/>
              </a:rPr>
              <a:t>S3</a:t>
            </a:r>
          </a:p>
        </p:txBody>
      </p:sp>
      <p:sp>
        <p:nvSpPr>
          <p:cNvPr id="1030" name="Rectangle 1029"/>
          <p:cNvSpPr/>
          <p:nvPr/>
        </p:nvSpPr>
        <p:spPr>
          <a:xfrm>
            <a:off x="4645152" y="2542032"/>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1</a:t>
            </a:r>
          </a:p>
        </p:txBody>
      </p:sp>
      <p:sp>
        <p:nvSpPr>
          <p:cNvPr id="1031" name="Rectangle 1030"/>
          <p:cNvSpPr/>
          <p:nvPr/>
        </p:nvSpPr>
        <p:spPr>
          <a:xfrm>
            <a:off x="5029200" y="2542032"/>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1</a:t>
            </a:r>
          </a:p>
        </p:txBody>
      </p:sp>
      <p:sp>
        <p:nvSpPr>
          <p:cNvPr id="1032" name="Rectangle 1031"/>
          <p:cNvSpPr/>
          <p:nvPr/>
        </p:nvSpPr>
        <p:spPr>
          <a:xfrm>
            <a:off x="5413248" y="2542032"/>
            <a:ext cx="384048" cy="329184"/>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lang="en-US" sz="1200" b="0" i="0" dirty="0">
                <a:solidFill>
                  <a:srgbClr val="000000"/>
                </a:solidFill>
                <a:latin typeface="Times New Roman"/>
              </a:rPr>
              <a:t>2</a:t>
            </a:r>
            <a:endParaRPr sz="1200" b="0" i="0" dirty="0">
              <a:solidFill>
                <a:srgbClr val="000000"/>
              </a:solidFill>
              <a:latin typeface="Times New Roman"/>
            </a:endParaRPr>
          </a:p>
        </p:txBody>
      </p:sp>
      <p:sp>
        <p:nvSpPr>
          <p:cNvPr id="1033" name="TextBox 1032"/>
          <p:cNvSpPr txBox="1"/>
          <p:nvPr/>
        </p:nvSpPr>
        <p:spPr>
          <a:xfrm>
            <a:off x="4023360" y="3017520"/>
            <a:ext cx="3291840" cy="467820"/>
          </a:xfrm>
          <a:prstGeom prst="rect">
            <a:avLst/>
          </a:prstGeom>
          <a:noFill/>
        </p:spPr>
        <p:txBody>
          <a:bodyPr wrap="square" lIns="27432" tIns="18288" rIns="27432" bIns="18288" anchor="t">
            <a:spAutoFit/>
          </a:bodyPr>
          <a:lstStyle/>
          <a:p>
            <a:pPr algn="l"/>
            <a:r>
              <a:rPr sz="1400" b="0" i="1" dirty="0">
                <a:solidFill>
                  <a:srgbClr val="595959"/>
                </a:solidFill>
                <a:latin typeface="Times New Roman"/>
              </a:rPr>
              <a:t>S3 (term </a:t>
            </a:r>
            <a:r>
              <a:rPr lang="en-US" sz="1400" b="0" i="1" dirty="0">
                <a:solidFill>
                  <a:srgbClr val="595959"/>
                </a:solidFill>
                <a:latin typeface="Times New Roman"/>
              </a:rPr>
              <a:t>2</a:t>
            </a:r>
            <a:r>
              <a:rPr sz="1400" b="0" i="1" dirty="0">
                <a:solidFill>
                  <a:srgbClr val="595959"/>
                </a:solidFill>
                <a:latin typeface="Times New Roman"/>
              </a:rPr>
              <a:t>) replicates its own entry </a:t>
            </a:r>
            <a:endParaRPr lang="en-US" sz="1400" b="0" i="1" dirty="0">
              <a:solidFill>
                <a:srgbClr val="595959"/>
              </a:solidFill>
              <a:latin typeface="Times New Roman"/>
            </a:endParaRPr>
          </a:p>
          <a:p>
            <a:pPr algn="l"/>
            <a:r>
              <a:rPr sz="1400" b="0" i="1" dirty="0">
                <a:solidFill>
                  <a:srgbClr val="595959"/>
                </a:solidFill>
                <a:latin typeface="Times New Roman"/>
              </a:rPr>
              <a:t>at index 3</a:t>
            </a:r>
          </a:p>
        </p:txBody>
      </p:sp>
      <p:sp>
        <p:nvSpPr>
          <p:cNvPr id="1034" name="Rectangle 1033"/>
          <p:cNvSpPr/>
          <p:nvPr/>
        </p:nvSpPr>
        <p:spPr>
          <a:xfrm>
            <a:off x="6675120" y="1691640"/>
            <a:ext cx="2103120" cy="1188720"/>
          </a:xfrm>
          <a:prstGeom prst="rect">
            <a:avLst/>
          </a:prstGeom>
          <a:solidFill>
            <a:srgbClr val="FBE5D6"/>
          </a:solidFill>
          <a:ln w="9525">
            <a:solidFill>
              <a:srgbClr val="C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dirty="0">
                <a:solidFill>
                  <a:srgbClr val="000000"/>
                </a:solidFill>
                <a:latin typeface="Times New Roman"/>
              </a:rPr>
              <a:t>Entry ⟨1⟩ at index 3 was</a:t>
            </a:r>
          </a:p>
          <a:p>
            <a:pPr algn="ctr"/>
            <a:r>
              <a:rPr sz="1200" b="0" i="0" dirty="0">
                <a:solidFill>
                  <a:srgbClr val="000000"/>
                </a:solidFill>
                <a:latin typeface="Times New Roman"/>
              </a:rPr>
              <a:t>committed and applied by S1,</a:t>
            </a:r>
          </a:p>
          <a:p>
            <a:pPr algn="ctr"/>
            <a:r>
              <a:rPr sz="1200" b="0" i="0" dirty="0">
                <a:solidFill>
                  <a:srgbClr val="000000"/>
                </a:solidFill>
                <a:latin typeface="Times New Roman"/>
              </a:rPr>
              <a:t>then overwritten — lost!</a:t>
            </a:r>
          </a:p>
          <a:p>
            <a:pPr algn="ctr"/>
            <a:r>
              <a:rPr sz="1200" b="1" i="0" dirty="0">
                <a:solidFill>
                  <a:srgbClr val="C00000"/>
                </a:solidFill>
                <a:latin typeface="Times New Roman"/>
              </a:rPr>
              <a:t>Wrong!</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0"/>
                                        </p:tgtEl>
                                        <p:attrNameLst>
                                          <p:attrName>style.visibility</p:attrName>
                                        </p:attrNameLst>
                                      </p:cBhvr>
                                      <p:to>
                                        <p:strVal val="visible"/>
                                      </p:to>
                                    </p:set>
                                    <p:animEffect transition="in" filter="fade">
                                      <p:cBhvr>
                                        <p:cTn id="7" dur="300"/>
                                        <p:tgtEl>
                                          <p:spTgt spid="1000"/>
                                        </p:tgtEl>
                                      </p:cBhvr>
                                    </p:animEffect>
                                  </p:childTnLst>
                                </p:cTn>
                              </p:par>
                              <p:par>
                                <p:cTn id="8" presetID="10" presetClass="entr" presetSubtype="0" fill="hold" nodeType="withEffect">
                                  <p:stCondLst>
                                    <p:cond delay="0"/>
                                  </p:stCondLst>
                                  <p:childTnLst>
                                    <p:set>
                                      <p:cBhvr>
                                        <p:cTn id="9" dur="1" fill="hold">
                                          <p:stCondLst>
                                            <p:cond delay="0"/>
                                          </p:stCondLst>
                                        </p:cTn>
                                        <p:tgtEl>
                                          <p:spTgt spid="1001"/>
                                        </p:tgtEl>
                                        <p:attrNameLst>
                                          <p:attrName>style.visibility</p:attrName>
                                        </p:attrNameLst>
                                      </p:cBhvr>
                                      <p:to>
                                        <p:strVal val="visible"/>
                                      </p:to>
                                    </p:set>
                                    <p:animEffect transition="in" filter="fade">
                                      <p:cBhvr>
                                        <p:cTn id="10" dur="300"/>
                                        <p:tgtEl>
                                          <p:spTgt spid="1001"/>
                                        </p:tgtEl>
                                      </p:cBhvr>
                                    </p:animEffect>
                                  </p:childTnLst>
                                </p:cTn>
                              </p:par>
                              <p:par>
                                <p:cTn id="11" presetID="10" presetClass="entr" presetSubtype="0" fill="hold" nodeType="withEffect">
                                  <p:stCondLst>
                                    <p:cond delay="0"/>
                                  </p:stCondLst>
                                  <p:childTnLst>
                                    <p:set>
                                      <p:cBhvr>
                                        <p:cTn id="12" dur="1" fill="hold">
                                          <p:stCondLst>
                                            <p:cond delay="0"/>
                                          </p:stCondLst>
                                        </p:cTn>
                                        <p:tgtEl>
                                          <p:spTgt spid="1002"/>
                                        </p:tgtEl>
                                        <p:attrNameLst>
                                          <p:attrName>style.visibility</p:attrName>
                                        </p:attrNameLst>
                                      </p:cBhvr>
                                      <p:to>
                                        <p:strVal val="visible"/>
                                      </p:to>
                                    </p:set>
                                    <p:animEffect transition="in" filter="fade">
                                      <p:cBhvr>
                                        <p:cTn id="13" dur="300"/>
                                        <p:tgtEl>
                                          <p:spTgt spid="1002"/>
                                        </p:tgtEl>
                                      </p:cBhvr>
                                    </p:animEffect>
                                  </p:childTnLst>
                                </p:cTn>
                              </p:par>
                              <p:par>
                                <p:cTn id="14" presetID="10" presetClass="entr" presetSubtype="0" fill="hold" nodeType="withEffect">
                                  <p:stCondLst>
                                    <p:cond delay="0"/>
                                  </p:stCondLst>
                                  <p:childTnLst>
                                    <p:set>
                                      <p:cBhvr>
                                        <p:cTn id="15" dur="1" fill="hold">
                                          <p:stCondLst>
                                            <p:cond delay="0"/>
                                          </p:stCondLst>
                                        </p:cTn>
                                        <p:tgtEl>
                                          <p:spTgt spid="1003"/>
                                        </p:tgtEl>
                                        <p:attrNameLst>
                                          <p:attrName>style.visibility</p:attrName>
                                        </p:attrNameLst>
                                      </p:cBhvr>
                                      <p:to>
                                        <p:strVal val="visible"/>
                                      </p:to>
                                    </p:set>
                                    <p:animEffect transition="in" filter="fade">
                                      <p:cBhvr>
                                        <p:cTn id="16" dur="300"/>
                                        <p:tgtEl>
                                          <p:spTgt spid="1003"/>
                                        </p:tgtEl>
                                      </p:cBhvr>
                                    </p:animEffect>
                                  </p:childTnLst>
                                </p:cTn>
                              </p:par>
                              <p:par>
                                <p:cTn id="17" presetID="10" presetClass="entr" presetSubtype="0" fill="hold" nodeType="withEffect">
                                  <p:stCondLst>
                                    <p:cond delay="0"/>
                                  </p:stCondLst>
                                  <p:childTnLst>
                                    <p:set>
                                      <p:cBhvr>
                                        <p:cTn id="18" dur="1" fill="hold">
                                          <p:stCondLst>
                                            <p:cond delay="0"/>
                                          </p:stCondLst>
                                        </p:cTn>
                                        <p:tgtEl>
                                          <p:spTgt spid="1004"/>
                                        </p:tgtEl>
                                        <p:attrNameLst>
                                          <p:attrName>style.visibility</p:attrName>
                                        </p:attrNameLst>
                                      </p:cBhvr>
                                      <p:to>
                                        <p:strVal val="visible"/>
                                      </p:to>
                                    </p:set>
                                    <p:animEffect transition="in" filter="fade">
                                      <p:cBhvr>
                                        <p:cTn id="19" dur="300"/>
                                        <p:tgtEl>
                                          <p:spTgt spid="1004"/>
                                        </p:tgtEl>
                                      </p:cBhvr>
                                    </p:animEffect>
                                  </p:childTnLst>
                                </p:cTn>
                              </p:par>
                              <p:par>
                                <p:cTn id="20" presetID="10" presetClass="entr" presetSubtype="0" fill="hold" nodeType="withEffect">
                                  <p:stCondLst>
                                    <p:cond delay="0"/>
                                  </p:stCondLst>
                                  <p:childTnLst>
                                    <p:set>
                                      <p:cBhvr>
                                        <p:cTn id="21" dur="1" fill="hold">
                                          <p:stCondLst>
                                            <p:cond delay="0"/>
                                          </p:stCondLst>
                                        </p:cTn>
                                        <p:tgtEl>
                                          <p:spTgt spid="1005"/>
                                        </p:tgtEl>
                                        <p:attrNameLst>
                                          <p:attrName>style.visibility</p:attrName>
                                        </p:attrNameLst>
                                      </p:cBhvr>
                                      <p:to>
                                        <p:strVal val="visible"/>
                                      </p:to>
                                    </p:set>
                                    <p:animEffect transition="in" filter="fade">
                                      <p:cBhvr>
                                        <p:cTn id="22" dur="300"/>
                                        <p:tgtEl>
                                          <p:spTgt spid="1005"/>
                                        </p:tgtEl>
                                      </p:cBhvr>
                                    </p:animEffect>
                                  </p:childTnLst>
                                </p:cTn>
                              </p:par>
                              <p:par>
                                <p:cTn id="23" presetID="10" presetClass="entr" presetSubtype="0" fill="hold" nodeType="withEffect">
                                  <p:stCondLst>
                                    <p:cond delay="0"/>
                                  </p:stCondLst>
                                  <p:childTnLst>
                                    <p:set>
                                      <p:cBhvr>
                                        <p:cTn id="24" dur="1" fill="hold">
                                          <p:stCondLst>
                                            <p:cond delay="0"/>
                                          </p:stCondLst>
                                        </p:cTn>
                                        <p:tgtEl>
                                          <p:spTgt spid="1006"/>
                                        </p:tgtEl>
                                        <p:attrNameLst>
                                          <p:attrName>style.visibility</p:attrName>
                                        </p:attrNameLst>
                                      </p:cBhvr>
                                      <p:to>
                                        <p:strVal val="visible"/>
                                      </p:to>
                                    </p:set>
                                    <p:animEffect transition="in" filter="fade">
                                      <p:cBhvr>
                                        <p:cTn id="25" dur="300"/>
                                        <p:tgtEl>
                                          <p:spTgt spid="1006"/>
                                        </p:tgtEl>
                                      </p:cBhvr>
                                    </p:animEffect>
                                  </p:childTnLst>
                                </p:cTn>
                              </p:par>
                              <p:par>
                                <p:cTn id="26" presetID="10" presetClass="entr" presetSubtype="0" fill="hold" nodeType="withEffect">
                                  <p:stCondLst>
                                    <p:cond delay="0"/>
                                  </p:stCondLst>
                                  <p:childTnLst>
                                    <p:set>
                                      <p:cBhvr>
                                        <p:cTn id="27" dur="1" fill="hold">
                                          <p:stCondLst>
                                            <p:cond delay="0"/>
                                          </p:stCondLst>
                                        </p:cTn>
                                        <p:tgtEl>
                                          <p:spTgt spid="1007"/>
                                        </p:tgtEl>
                                        <p:attrNameLst>
                                          <p:attrName>style.visibility</p:attrName>
                                        </p:attrNameLst>
                                      </p:cBhvr>
                                      <p:to>
                                        <p:strVal val="visible"/>
                                      </p:to>
                                    </p:set>
                                    <p:animEffect transition="in" filter="fade">
                                      <p:cBhvr>
                                        <p:cTn id="28" dur="300"/>
                                        <p:tgtEl>
                                          <p:spTgt spid="1007"/>
                                        </p:tgtEl>
                                      </p:cBhvr>
                                    </p:animEffect>
                                  </p:childTnLst>
                                </p:cTn>
                              </p:par>
                              <p:par>
                                <p:cTn id="29" presetID="10" presetClass="entr" presetSubtype="0" fill="hold" nodeType="withEffect">
                                  <p:stCondLst>
                                    <p:cond delay="0"/>
                                  </p:stCondLst>
                                  <p:childTnLst>
                                    <p:set>
                                      <p:cBhvr>
                                        <p:cTn id="30" dur="1" fill="hold">
                                          <p:stCondLst>
                                            <p:cond delay="0"/>
                                          </p:stCondLst>
                                        </p:cTn>
                                        <p:tgtEl>
                                          <p:spTgt spid="1008"/>
                                        </p:tgtEl>
                                        <p:attrNameLst>
                                          <p:attrName>style.visibility</p:attrName>
                                        </p:attrNameLst>
                                      </p:cBhvr>
                                      <p:to>
                                        <p:strVal val="visible"/>
                                      </p:to>
                                    </p:set>
                                    <p:animEffect transition="in" filter="fade">
                                      <p:cBhvr>
                                        <p:cTn id="31" dur="300"/>
                                        <p:tgtEl>
                                          <p:spTgt spid="1008"/>
                                        </p:tgtEl>
                                      </p:cBhvr>
                                    </p:animEffect>
                                  </p:childTnLst>
                                </p:cTn>
                              </p:par>
                              <p:par>
                                <p:cTn id="32" presetID="10" presetClass="entr" presetSubtype="0" fill="hold" nodeType="withEffect">
                                  <p:stCondLst>
                                    <p:cond delay="0"/>
                                  </p:stCondLst>
                                  <p:childTnLst>
                                    <p:set>
                                      <p:cBhvr>
                                        <p:cTn id="33" dur="1" fill="hold">
                                          <p:stCondLst>
                                            <p:cond delay="0"/>
                                          </p:stCondLst>
                                        </p:cTn>
                                        <p:tgtEl>
                                          <p:spTgt spid="1009"/>
                                        </p:tgtEl>
                                        <p:attrNameLst>
                                          <p:attrName>style.visibility</p:attrName>
                                        </p:attrNameLst>
                                      </p:cBhvr>
                                      <p:to>
                                        <p:strVal val="visible"/>
                                      </p:to>
                                    </p:set>
                                    <p:animEffect transition="in" filter="fade">
                                      <p:cBhvr>
                                        <p:cTn id="34" dur="300"/>
                                        <p:tgtEl>
                                          <p:spTgt spid="1009"/>
                                        </p:tgtEl>
                                      </p:cBhvr>
                                    </p:animEffect>
                                  </p:childTnLst>
                                </p:cTn>
                              </p:par>
                              <p:par>
                                <p:cTn id="35" presetID="10" presetClass="entr" presetSubtype="0" fill="hold" nodeType="withEffect">
                                  <p:stCondLst>
                                    <p:cond delay="0"/>
                                  </p:stCondLst>
                                  <p:childTnLst>
                                    <p:set>
                                      <p:cBhvr>
                                        <p:cTn id="36" dur="1" fill="hold">
                                          <p:stCondLst>
                                            <p:cond delay="0"/>
                                          </p:stCondLst>
                                        </p:cTn>
                                        <p:tgtEl>
                                          <p:spTgt spid="1010"/>
                                        </p:tgtEl>
                                        <p:attrNameLst>
                                          <p:attrName>style.visibility</p:attrName>
                                        </p:attrNameLst>
                                      </p:cBhvr>
                                      <p:to>
                                        <p:strVal val="visible"/>
                                      </p:to>
                                    </p:set>
                                    <p:animEffect transition="in" filter="fade">
                                      <p:cBhvr>
                                        <p:cTn id="37" dur="300"/>
                                        <p:tgtEl>
                                          <p:spTgt spid="1010"/>
                                        </p:tgtEl>
                                      </p:cBhvr>
                                    </p:animEffect>
                                  </p:childTnLst>
                                </p:cTn>
                              </p:par>
                              <p:par>
                                <p:cTn id="38" presetID="10" presetClass="entr" presetSubtype="0" fill="hold" nodeType="withEffect">
                                  <p:stCondLst>
                                    <p:cond delay="0"/>
                                  </p:stCondLst>
                                  <p:childTnLst>
                                    <p:set>
                                      <p:cBhvr>
                                        <p:cTn id="39" dur="1" fill="hold">
                                          <p:stCondLst>
                                            <p:cond delay="0"/>
                                          </p:stCondLst>
                                        </p:cTn>
                                        <p:tgtEl>
                                          <p:spTgt spid="1011"/>
                                        </p:tgtEl>
                                        <p:attrNameLst>
                                          <p:attrName>style.visibility</p:attrName>
                                        </p:attrNameLst>
                                      </p:cBhvr>
                                      <p:to>
                                        <p:strVal val="visible"/>
                                      </p:to>
                                    </p:set>
                                    <p:animEffect transition="in" filter="fade">
                                      <p:cBhvr>
                                        <p:cTn id="40" dur="300"/>
                                        <p:tgtEl>
                                          <p:spTgt spid="1011"/>
                                        </p:tgtEl>
                                      </p:cBhvr>
                                    </p:animEffect>
                                  </p:childTnLst>
                                </p:cTn>
                              </p:par>
                              <p:par>
                                <p:cTn id="41" presetID="10" presetClass="entr" presetSubtype="0" fill="hold" nodeType="withEffect">
                                  <p:stCondLst>
                                    <p:cond delay="0"/>
                                  </p:stCondLst>
                                  <p:childTnLst>
                                    <p:set>
                                      <p:cBhvr>
                                        <p:cTn id="42" dur="1" fill="hold">
                                          <p:stCondLst>
                                            <p:cond delay="0"/>
                                          </p:stCondLst>
                                        </p:cTn>
                                        <p:tgtEl>
                                          <p:spTgt spid="1012"/>
                                        </p:tgtEl>
                                        <p:attrNameLst>
                                          <p:attrName>style.visibility</p:attrName>
                                        </p:attrNameLst>
                                      </p:cBhvr>
                                      <p:to>
                                        <p:strVal val="visible"/>
                                      </p:to>
                                    </p:set>
                                    <p:animEffect transition="in" filter="fade">
                                      <p:cBhvr>
                                        <p:cTn id="43" dur="300"/>
                                        <p:tgtEl>
                                          <p:spTgt spid="1012"/>
                                        </p:tgtEl>
                                      </p:cBhvr>
                                    </p:animEffect>
                                  </p:childTnLst>
                                </p:cTn>
                              </p:par>
                              <p:par>
                                <p:cTn id="44" presetID="10" presetClass="entr" presetSubtype="0" fill="hold" nodeType="withEffect">
                                  <p:stCondLst>
                                    <p:cond delay="0"/>
                                  </p:stCondLst>
                                  <p:childTnLst>
                                    <p:set>
                                      <p:cBhvr>
                                        <p:cTn id="45" dur="1" fill="hold">
                                          <p:stCondLst>
                                            <p:cond delay="0"/>
                                          </p:stCondLst>
                                        </p:cTn>
                                        <p:tgtEl>
                                          <p:spTgt spid="1013"/>
                                        </p:tgtEl>
                                        <p:attrNameLst>
                                          <p:attrName>style.visibility</p:attrName>
                                        </p:attrNameLst>
                                      </p:cBhvr>
                                      <p:to>
                                        <p:strVal val="visible"/>
                                      </p:to>
                                    </p:set>
                                    <p:animEffect transition="in" filter="fade">
                                      <p:cBhvr>
                                        <p:cTn id="46" dur="300"/>
                                        <p:tgtEl>
                                          <p:spTgt spid="1013"/>
                                        </p:tgtEl>
                                      </p:cBhvr>
                                    </p:animEffect>
                                  </p:childTnLst>
                                </p:cTn>
                              </p:par>
                              <p:par>
                                <p:cTn id="47" presetID="10" presetClass="entr" presetSubtype="0" fill="hold" nodeType="withEffect">
                                  <p:stCondLst>
                                    <p:cond delay="0"/>
                                  </p:stCondLst>
                                  <p:childTnLst>
                                    <p:set>
                                      <p:cBhvr>
                                        <p:cTn id="48" dur="1" fill="hold">
                                          <p:stCondLst>
                                            <p:cond delay="0"/>
                                          </p:stCondLst>
                                        </p:cTn>
                                        <p:tgtEl>
                                          <p:spTgt spid="1014"/>
                                        </p:tgtEl>
                                        <p:attrNameLst>
                                          <p:attrName>style.visibility</p:attrName>
                                        </p:attrNameLst>
                                      </p:cBhvr>
                                      <p:to>
                                        <p:strVal val="visible"/>
                                      </p:to>
                                    </p:set>
                                    <p:animEffect transition="in" filter="fade">
                                      <p:cBhvr>
                                        <p:cTn id="49" dur="300"/>
                                        <p:tgtEl>
                                          <p:spTgt spid="1014"/>
                                        </p:tgtEl>
                                      </p:cBhvr>
                                    </p:animEffect>
                                  </p:childTnLst>
                                </p:cTn>
                              </p:par>
                              <p:par>
                                <p:cTn id="50" presetID="10" presetClass="entr" presetSubtype="0" fill="hold" nodeType="withEffect">
                                  <p:stCondLst>
                                    <p:cond delay="0"/>
                                  </p:stCondLst>
                                  <p:childTnLst>
                                    <p:set>
                                      <p:cBhvr>
                                        <p:cTn id="51" dur="1" fill="hold">
                                          <p:stCondLst>
                                            <p:cond delay="0"/>
                                          </p:stCondLst>
                                        </p:cTn>
                                        <p:tgtEl>
                                          <p:spTgt spid="1015"/>
                                        </p:tgtEl>
                                        <p:attrNameLst>
                                          <p:attrName>style.visibility</p:attrName>
                                        </p:attrNameLst>
                                      </p:cBhvr>
                                      <p:to>
                                        <p:strVal val="visible"/>
                                      </p:to>
                                    </p:set>
                                    <p:animEffect transition="in" filter="fade">
                                      <p:cBhvr>
                                        <p:cTn id="52" dur="300"/>
                                        <p:tgtEl>
                                          <p:spTgt spid="101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016"/>
                                        </p:tgtEl>
                                        <p:attrNameLst>
                                          <p:attrName>style.visibility</p:attrName>
                                        </p:attrNameLst>
                                      </p:cBhvr>
                                      <p:to>
                                        <p:strVal val="visible"/>
                                      </p:to>
                                    </p:set>
                                    <p:animEffect transition="in" filter="fade">
                                      <p:cBhvr>
                                        <p:cTn id="57" dur="300"/>
                                        <p:tgtEl>
                                          <p:spTgt spid="1016"/>
                                        </p:tgtEl>
                                      </p:cBhvr>
                                    </p:animEffect>
                                  </p:childTnLst>
                                </p:cTn>
                              </p:par>
                              <p:par>
                                <p:cTn id="58" presetID="10" presetClass="entr" presetSubtype="0" fill="hold" nodeType="withEffect">
                                  <p:stCondLst>
                                    <p:cond delay="0"/>
                                  </p:stCondLst>
                                  <p:childTnLst>
                                    <p:set>
                                      <p:cBhvr>
                                        <p:cTn id="59" dur="1" fill="hold">
                                          <p:stCondLst>
                                            <p:cond delay="0"/>
                                          </p:stCondLst>
                                        </p:cTn>
                                        <p:tgtEl>
                                          <p:spTgt spid="1017"/>
                                        </p:tgtEl>
                                        <p:attrNameLst>
                                          <p:attrName>style.visibility</p:attrName>
                                        </p:attrNameLst>
                                      </p:cBhvr>
                                      <p:to>
                                        <p:strVal val="visible"/>
                                      </p:to>
                                    </p:set>
                                    <p:animEffect transition="in" filter="fade">
                                      <p:cBhvr>
                                        <p:cTn id="60" dur="300"/>
                                        <p:tgtEl>
                                          <p:spTgt spid="1017"/>
                                        </p:tgtEl>
                                      </p:cBhvr>
                                    </p:animEffect>
                                  </p:childTnLst>
                                </p:cTn>
                              </p:par>
                              <p:par>
                                <p:cTn id="61" presetID="10" presetClass="entr" presetSubtype="0" fill="hold" nodeType="withEffect">
                                  <p:stCondLst>
                                    <p:cond delay="0"/>
                                  </p:stCondLst>
                                  <p:childTnLst>
                                    <p:set>
                                      <p:cBhvr>
                                        <p:cTn id="62" dur="1" fill="hold">
                                          <p:stCondLst>
                                            <p:cond delay="0"/>
                                          </p:stCondLst>
                                        </p:cTn>
                                        <p:tgtEl>
                                          <p:spTgt spid="1018"/>
                                        </p:tgtEl>
                                        <p:attrNameLst>
                                          <p:attrName>style.visibility</p:attrName>
                                        </p:attrNameLst>
                                      </p:cBhvr>
                                      <p:to>
                                        <p:strVal val="visible"/>
                                      </p:to>
                                    </p:set>
                                    <p:animEffect transition="in" filter="fade">
                                      <p:cBhvr>
                                        <p:cTn id="63" dur="300"/>
                                        <p:tgtEl>
                                          <p:spTgt spid="1018"/>
                                        </p:tgtEl>
                                      </p:cBhvr>
                                    </p:animEffect>
                                  </p:childTnLst>
                                </p:cTn>
                              </p:par>
                              <p:par>
                                <p:cTn id="64" presetID="10" presetClass="entr" presetSubtype="0" fill="hold" nodeType="withEffect">
                                  <p:stCondLst>
                                    <p:cond delay="0"/>
                                  </p:stCondLst>
                                  <p:childTnLst>
                                    <p:set>
                                      <p:cBhvr>
                                        <p:cTn id="65" dur="1" fill="hold">
                                          <p:stCondLst>
                                            <p:cond delay="0"/>
                                          </p:stCondLst>
                                        </p:cTn>
                                        <p:tgtEl>
                                          <p:spTgt spid="1019"/>
                                        </p:tgtEl>
                                        <p:attrNameLst>
                                          <p:attrName>style.visibility</p:attrName>
                                        </p:attrNameLst>
                                      </p:cBhvr>
                                      <p:to>
                                        <p:strVal val="visible"/>
                                      </p:to>
                                    </p:set>
                                    <p:animEffect transition="in" filter="fade">
                                      <p:cBhvr>
                                        <p:cTn id="66" dur="300"/>
                                        <p:tgtEl>
                                          <p:spTgt spid="1019"/>
                                        </p:tgtEl>
                                      </p:cBhvr>
                                    </p:animEffect>
                                  </p:childTnLst>
                                </p:cTn>
                              </p:par>
                              <p:par>
                                <p:cTn id="67" presetID="10" presetClass="entr" presetSubtype="0" fill="hold" nodeType="withEffect">
                                  <p:stCondLst>
                                    <p:cond delay="0"/>
                                  </p:stCondLst>
                                  <p:childTnLst>
                                    <p:set>
                                      <p:cBhvr>
                                        <p:cTn id="68" dur="1" fill="hold">
                                          <p:stCondLst>
                                            <p:cond delay="0"/>
                                          </p:stCondLst>
                                        </p:cTn>
                                        <p:tgtEl>
                                          <p:spTgt spid="1020"/>
                                        </p:tgtEl>
                                        <p:attrNameLst>
                                          <p:attrName>style.visibility</p:attrName>
                                        </p:attrNameLst>
                                      </p:cBhvr>
                                      <p:to>
                                        <p:strVal val="visible"/>
                                      </p:to>
                                    </p:set>
                                    <p:animEffect transition="in" filter="fade">
                                      <p:cBhvr>
                                        <p:cTn id="69" dur="300"/>
                                        <p:tgtEl>
                                          <p:spTgt spid="1020"/>
                                        </p:tgtEl>
                                      </p:cBhvr>
                                    </p:animEffect>
                                  </p:childTnLst>
                                </p:cTn>
                              </p:par>
                              <p:par>
                                <p:cTn id="70" presetID="10" presetClass="entr" presetSubtype="0" fill="hold" nodeType="withEffect">
                                  <p:stCondLst>
                                    <p:cond delay="0"/>
                                  </p:stCondLst>
                                  <p:childTnLst>
                                    <p:set>
                                      <p:cBhvr>
                                        <p:cTn id="71" dur="1" fill="hold">
                                          <p:stCondLst>
                                            <p:cond delay="0"/>
                                          </p:stCondLst>
                                        </p:cTn>
                                        <p:tgtEl>
                                          <p:spTgt spid="1021"/>
                                        </p:tgtEl>
                                        <p:attrNameLst>
                                          <p:attrName>style.visibility</p:attrName>
                                        </p:attrNameLst>
                                      </p:cBhvr>
                                      <p:to>
                                        <p:strVal val="visible"/>
                                      </p:to>
                                    </p:set>
                                    <p:animEffect transition="in" filter="fade">
                                      <p:cBhvr>
                                        <p:cTn id="72" dur="300"/>
                                        <p:tgtEl>
                                          <p:spTgt spid="1021"/>
                                        </p:tgtEl>
                                      </p:cBhvr>
                                    </p:animEffect>
                                  </p:childTnLst>
                                </p:cTn>
                              </p:par>
                              <p:par>
                                <p:cTn id="73" presetID="10" presetClass="entr" presetSubtype="0" fill="hold" nodeType="withEffect">
                                  <p:stCondLst>
                                    <p:cond delay="0"/>
                                  </p:stCondLst>
                                  <p:childTnLst>
                                    <p:set>
                                      <p:cBhvr>
                                        <p:cTn id="74" dur="1" fill="hold">
                                          <p:stCondLst>
                                            <p:cond delay="0"/>
                                          </p:stCondLst>
                                        </p:cTn>
                                        <p:tgtEl>
                                          <p:spTgt spid="1022"/>
                                        </p:tgtEl>
                                        <p:attrNameLst>
                                          <p:attrName>style.visibility</p:attrName>
                                        </p:attrNameLst>
                                      </p:cBhvr>
                                      <p:to>
                                        <p:strVal val="visible"/>
                                      </p:to>
                                    </p:set>
                                    <p:animEffect transition="in" filter="fade">
                                      <p:cBhvr>
                                        <p:cTn id="75" dur="300"/>
                                        <p:tgtEl>
                                          <p:spTgt spid="1022"/>
                                        </p:tgtEl>
                                      </p:cBhvr>
                                    </p:animEffect>
                                  </p:childTnLst>
                                </p:cTn>
                              </p:par>
                              <p:par>
                                <p:cTn id="76" presetID="10" presetClass="entr" presetSubtype="0" fill="hold" nodeType="withEffect">
                                  <p:stCondLst>
                                    <p:cond delay="0"/>
                                  </p:stCondLst>
                                  <p:childTnLst>
                                    <p:set>
                                      <p:cBhvr>
                                        <p:cTn id="77" dur="1" fill="hold">
                                          <p:stCondLst>
                                            <p:cond delay="0"/>
                                          </p:stCondLst>
                                        </p:cTn>
                                        <p:tgtEl>
                                          <p:spTgt spid="1023"/>
                                        </p:tgtEl>
                                        <p:attrNameLst>
                                          <p:attrName>style.visibility</p:attrName>
                                        </p:attrNameLst>
                                      </p:cBhvr>
                                      <p:to>
                                        <p:strVal val="visible"/>
                                      </p:to>
                                    </p:set>
                                    <p:animEffect transition="in" filter="fade">
                                      <p:cBhvr>
                                        <p:cTn id="78" dur="300"/>
                                        <p:tgtEl>
                                          <p:spTgt spid="1023"/>
                                        </p:tgtEl>
                                      </p:cBhvr>
                                    </p:animEffect>
                                  </p:childTnLst>
                                </p:cTn>
                              </p:par>
                              <p:par>
                                <p:cTn id="79" presetID="10" presetClass="entr" presetSubtype="0" fill="hold" nodeType="withEffect">
                                  <p:stCondLst>
                                    <p:cond delay="0"/>
                                  </p:stCondLst>
                                  <p:childTnLst>
                                    <p:set>
                                      <p:cBhvr>
                                        <p:cTn id="80" dur="1" fill="hold">
                                          <p:stCondLst>
                                            <p:cond delay="0"/>
                                          </p:stCondLst>
                                        </p:cTn>
                                        <p:tgtEl>
                                          <p:spTgt spid="1024"/>
                                        </p:tgtEl>
                                        <p:attrNameLst>
                                          <p:attrName>style.visibility</p:attrName>
                                        </p:attrNameLst>
                                      </p:cBhvr>
                                      <p:to>
                                        <p:strVal val="visible"/>
                                      </p:to>
                                    </p:set>
                                    <p:animEffect transition="in" filter="fade">
                                      <p:cBhvr>
                                        <p:cTn id="81" dur="300"/>
                                        <p:tgtEl>
                                          <p:spTgt spid="1024"/>
                                        </p:tgtEl>
                                      </p:cBhvr>
                                    </p:animEffect>
                                  </p:childTnLst>
                                </p:cTn>
                              </p:par>
                              <p:par>
                                <p:cTn id="82" presetID="10" presetClass="entr" presetSubtype="0" fill="hold" nodeType="withEffect">
                                  <p:stCondLst>
                                    <p:cond delay="0"/>
                                  </p:stCondLst>
                                  <p:childTnLst>
                                    <p:set>
                                      <p:cBhvr>
                                        <p:cTn id="83" dur="1" fill="hold">
                                          <p:stCondLst>
                                            <p:cond delay="0"/>
                                          </p:stCondLst>
                                        </p:cTn>
                                        <p:tgtEl>
                                          <p:spTgt spid="1025"/>
                                        </p:tgtEl>
                                        <p:attrNameLst>
                                          <p:attrName>style.visibility</p:attrName>
                                        </p:attrNameLst>
                                      </p:cBhvr>
                                      <p:to>
                                        <p:strVal val="visible"/>
                                      </p:to>
                                    </p:set>
                                    <p:animEffect transition="in" filter="fade">
                                      <p:cBhvr>
                                        <p:cTn id="84" dur="300"/>
                                        <p:tgtEl>
                                          <p:spTgt spid="1025"/>
                                        </p:tgtEl>
                                      </p:cBhvr>
                                    </p:animEffect>
                                  </p:childTnLst>
                                </p:cTn>
                              </p:par>
                              <p:par>
                                <p:cTn id="85" presetID="10" presetClass="entr" presetSubtype="0" fill="hold" nodeType="withEffect">
                                  <p:stCondLst>
                                    <p:cond delay="0"/>
                                  </p:stCondLst>
                                  <p:childTnLst>
                                    <p:set>
                                      <p:cBhvr>
                                        <p:cTn id="86" dur="1" fill="hold">
                                          <p:stCondLst>
                                            <p:cond delay="0"/>
                                          </p:stCondLst>
                                        </p:cTn>
                                        <p:tgtEl>
                                          <p:spTgt spid="1026"/>
                                        </p:tgtEl>
                                        <p:attrNameLst>
                                          <p:attrName>style.visibility</p:attrName>
                                        </p:attrNameLst>
                                      </p:cBhvr>
                                      <p:to>
                                        <p:strVal val="visible"/>
                                      </p:to>
                                    </p:set>
                                    <p:animEffect transition="in" filter="fade">
                                      <p:cBhvr>
                                        <p:cTn id="87" dur="300"/>
                                        <p:tgtEl>
                                          <p:spTgt spid="1026"/>
                                        </p:tgtEl>
                                      </p:cBhvr>
                                    </p:animEffect>
                                  </p:childTnLst>
                                </p:cTn>
                              </p:par>
                              <p:par>
                                <p:cTn id="88" presetID="10" presetClass="entr" presetSubtype="0" fill="hold" nodeType="withEffect">
                                  <p:stCondLst>
                                    <p:cond delay="0"/>
                                  </p:stCondLst>
                                  <p:childTnLst>
                                    <p:set>
                                      <p:cBhvr>
                                        <p:cTn id="89" dur="1" fill="hold">
                                          <p:stCondLst>
                                            <p:cond delay="0"/>
                                          </p:stCondLst>
                                        </p:cTn>
                                        <p:tgtEl>
                                          <p:spTgt spid="1027"/>
                                        </p:tgtEl>
                                        <p:attrNameLst>
                                          <p:attrName>style.visibility</p:attrName>
                                        </p:attrNameLst>
                                      </p:cBhvr>
                                      <p:to>
                                        <p:strVal val="visible"/>
                                      </p:to>
                                    </p:set>
                                    <p:animEffect transition="in" filter="fade">
                                      <p:cBhvr>
                                        <p:cTn id="90" dur="300"/>
                                        <p:tgtEl>
                                          <p:spTgt spid="1027"/>
                                        </p:tgtEl>
                                      </p:cBhvr>
                                    </p:animEffect>
                                  </p:childTnLst>
                                </p:cTn>
                              </p:par>
                              <p:par>
                                <p:cTn id="91" presetID="10" presetClass="entr" presetSubtype="0" fill="hold" nodeType="withEffect">
                                  <p:stCondLst>
                                    <p:cond delay="0"/>
                                  </p:stCondLst>
                                  <p:childTnLst>
                                    <p:set>
                                      <p:cBhvr>
                                        <p:cTn id="92" dur="1" fill="hold">
                                          <p:stCondLst>
                                            <p:cond delay="0"/>
                                          </p:stCondLst>
                                        </p:cTn>
                                        <p:tgtEl>
                                          <p:spTgt spid="1028"/>
                                        </p:tgtEl>
                                        <p:attrNameLst>
                                          <p:attrName>style.visibility</p:attrName>
                                        </p:attrNameLst>
                                      </p:cBhvr>
                                      <p:to>
                                        <p:strVal val="visible"/>
                                      </p:to>
                                    </p:set>
                                    <p:animEffect transition="in" filter="fade">
                                      <p:cBhvr>
                                        <p:cTn id="93" dur="300"/>
                                        <p:tgtEl>
                                          <p:spTgt spid="1028"/>
                                        </p:tgtEl>
                                      </p:cBhvr>
                                    </p:animEffect>
                                  </p:childTnLst>
                                </p:cTn>
                              </p:par>
                              <p:par>
                                <p:cTn id="94" presetID="10" presetClass="entr" presetSubtype="0" fill="hold" nodeType="withEffect">
                                  <p:stCondLst>
                                    <p:cond delay="0"/>
                                  </p:stCondLst>
                                  <p:childTnLst>
                                    <p:set>
                                      <p:cBhvr>
                                        <p:cTn id="95" dur="1" fill="hold">
                                          <p:stCondLst>
                                            <p:cond delay="0"/>
                                          </p:stCondLst>
                                        </p:cTn>
                                        <p:tgtEl>
                                          <p:spTgt spid="1029"/>
                                        </p:tgtEl>
                                        <p:attrNameLst>
                                          <p:attrName>style.visibility</p:attrName>
                                        </p:attrNameLst>
                                      </p:cBhvr>
                                      <p:to>
                                        <p:strVal val="visible"/>
                                      </p:to>
                                    </p:set>
                                    <p:animEffect transition="in" filter="fade">
                                      <p:cBhvr>
                                        <p:cTn id="96" dur="300"/>
                                        <p:tgtEl>
                                          <p:spTgt spid="1029"/>
                                        </p:tgtEl>
                                      </p:cBhvr>
                                    </p:animEffect>
                                  </p:childTnLst>
                                </p:cTn>
                              </p:par>
                              <p:par>
                                <p:cTn id="97" presetID="10" presetClass="entr" presetSubtype="0" fill="hold" nodeType="withEffect">
                                  <p:stCondLst>
                                    <p:cond delay="0"/>
                                  </p:stCondLst>
                                  <p:childTnLst>
                                    <p:set>
                                      <p:cBhvr>
                                        <p:cTn id="98" dur="1" fill="hold">
                                          <p:stCondLst>
                                            <p:cond delay="0"/>
                                          </p:stCondLst>
                                        </p:cTn>
                                        <p:tgtEl>
                                          <p:spTgt spid="1030"/>
                                        </p:tgtEl>
                                        <p:attrNameLst>
                                          <p:attrName>style.visibility</p:attrName>
                                        </p:attrNameLst>
                                      </p:cBhvr>
                                      <p:to>
                                        <p:strVal val="visible"/>
                                      </p:to>
                                    </p:set>
                                    <p:animEffect transition="in" filter="fade">
                                      <p:cBhvr>
                                        <p:cTn id="99" dur="300"/>
                                        <p:tgtEl>
                                          <p:spTgt spid="1030"/>
                                        </p:tgtEl>
                                      </p:cBhvr>
                                    </p:animEffect>
                                  </p:childTnLst>
                                </p:cTn>
                              </p:par>
                              <p:par>
                                <p:cTn id="100" presetID="10" presetClass="entr" presetSubtype="0" fill="hold" nodeType="withEffect">
                                  <p:stCondLst>
                                    <p:cond delay="0"/>
                                  </p:stCondLst>
                                  <p:childTnLst>
                                    <p:set>
                                      <p:cBhvr>
                                        <p:cTn id="101" dur="1" fill="hold">
                                          <p:stCondLst>
                                            <p:cond delay="0"/>
                                          </p:stCondLst>
                                        </p:cTn>
                                        <p:tgtEl>
                                          <p:spTgt spid="1031"/>
                                        </p:tgtEl>
                                        <p:attrNameLst>
                                          <p:attrName>style.visibility</p:attrName>
                                        </p:attrNameLst>
                                      </p:cBhvr>
                                      <p:to>
                                        <p:strVal val="visible"/>
                                      </p:to>
                                    </p:set>
                                    <p:animEffect transition="in" filter="fade">
                                      <p:cBhvr>
                                        <p:cTn id="102" dur="300"/>
                                        <p:tgtEl>
                                          <p:spTgt spid="1031"/>
                                        </p:tgtEl>
                                      </p:cBhvr>
                                    </p:animEffect>
                                  </p:childTnLst>
                                </p:cTn>
                              </p:par>
                              <p:par>
                                <p:cTn id="103" presetID="10" presetClass="entr" presetSubtype="0" fill="hold" nodeType="withEffect">
                                  <p:stCondLst>
                                    <p:cond delay="0"/>
                                  </p:stCondLst>
                                  <p:childTnLst>
                                    <p:set>
                                      <p:cBhvr>
                                        <p:cTn id="104" dur="1" fill="hold">
                                          <p:stCondLst>
                                            <p:cond delay="0"/>
                                          </p:stCondLst>
                                        </p:cTn>
                                        <p:tgtEl>
                                          <p:spTgt spid="1032"/>
                                        </p:tgtEl>
                                        <p:attrNameLst>
                                          <p:attrName>style.visibility</p:attrName>
                                        </p:attrNameLst>
                                      </p:cBhvr>
                                      <p:to>
                                        <p:strVal val="visible"/>
                                      </p:to>
                                    </p:set>
                                    <p:animEffect transition="in" filter="fade">
                                      <p:cBhvr>
                                        <p:cTn id="105" dur="300"/>
                                        <p:tgtEl>
                                          <p:spTgt spid="1032"/>
                                        </p:tgtEl>
                                      </p:cBhvr>
                                    </p:animEffect>
                                  </p:childTnLst>
                                </p:cTn>
                              </p:par>
                              <p:par>
                                <p:cTn id="106" presetID="10" presetClass="entr" presetSubtype="0" fill="hold" nodeType="withEffect">
                                  <p:stCondLst>
                                    <p:cond delay="0"/>
                                  </p:stCondLst>
                                  <p:childTnLst>
                                    <p:set>
                                      <p:cBhvr>
                                        <p:cTn id="107" dur="1" fill="hold">
                                          <p:stCondLst>
                                            <p:cond delay="0"/>
                                          </p:stCondLst>
                                        </p:cTn>
                                        <p:tgtEl>
                                          <p:spTgt spid="1033"/>
                                        </p:tgtEl>
                                        <p:attrNameLst>
                                          <p:attrName>style.visibility</p:attrName>
                                        </p:attrNameLst>
                                      </p:cBhvr>
                                      <p:to>
                                        <p:strVal val="visible"/>
                                      </p:to>
                                    </p:set>
                                    <p:animEffect transition="in" filter="fade">
                                      <p:cBhvr>
                                        <p:cTn id="108" dur="300"/>
                                        <p:tgtEl>
                                          <p:spTgt spid="1033"/>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nodeType="clickEffect">
                                  <p:stCondLst>
                                    <p:cond delay="0"/>
                                  </p:stCondLst>
                                  <p:childTnLst>
                                    <p:set>
                                      <p:cBhvr>
                                        <p:cTn id="112" dur="1" fill="hold">
                                          <p:stCondLst>
                                            <p:cond delay="0"/>
                                          </p:stCondLst>
                                        </p:cTn>
                                        <p:tgtEl>
                                          <p:spTgt spid="1034"/>
                                        </p:tgtEl>
                                        <p:attrNameLst>
                                          <p:attrName>style.visibility</p:attrName>
                                        </p:attrNameLst>
                                      </p:cBhvr>
                                      <p:to>
                                        <p:strVal val="visible"/>
                                      </p:to>
                                    </p:set>
                                    <p:animEffect transition="in" filter="fade">
                                      <p:cBhvr>
                                        <p:cTn id="113" dur="3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 grpId="0"/>
      <p:bldP spid="1001" grpId="0"/>
      <p:bldP spid="1002" grpId="0"/>
      <p:bldP spid="1003" grpId="0"/>
      <p:bldP spid="1004" grpId="0"/>
      <p:bldP spid="1005" grpId="0" animBg="1"/>
      <p:bldP spid="1006" grpId="0" animBg="1"/>
      <p:bldP spid="1007" grpId="0" animBg="1"/>
      <p:bldP spid="1008" grpId="0"/>
      <p:bldP spid="1009" grpId="0" animBg="1"/>
      <p:bldP spid="1010" grpId="0" animBg="1"/>
      <p:bldP spid="1011" grpId="0" animBg="1"/>
      <p:bldP spid="1012" grpId="0"/>
      <p:bldP spid="1013" grpId="0" animBg="1"/>
      <p:bldP spid="1014" grpId="0" animBg="1"/>
      <p:bldP spid="1015" grpId="0"/>
      <p:bldP spid="1016" grpId="0"/>
      <p:bldP spid="1017" grpId="0"/>
      <p:bldP spid="1018" grpId="0"/>
      <p:bldP spid="1019" grpId="0"/>
      <p:bldP spid="1020" grpId="0"/>
      <p:bldP spid="1021" grpId="0"/>
      <p:bldP spid="1022" grpId="0" animBg="1"/>
      <p:bldP spid="1023" grpId="0" animBg="1"/>
      <p:bldP spid="1024" grpId="0" animBg="1"/>
      <p:bldP spid="1025" grpId="0"/>
      <p:bldP spid="1026" grpId="0" animBg="1"/>
      <p:bldP spid="1027" grpId="0" animBg="1"/>
      <p:bldP spid="1028" grpId="0" animBg="1"/>
      <p:bldP spid="1029" grpId="0"/>
      <p:bldP spid="1030" grpId="0" animBg="1"/>
      <p:bldP spid="1031" grpId="0" animBg="1"/>
      <p:bldP spid="1032" grpId="0" animBg="1"/>
      <p:bldP spid="1033" grpId="0"/>
      <p:bldP spid="103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Whitney-BlackSC"/>
              </a:rPr>
              <a:t>Restrictions on Leader Election</a:t>
            </a:r>
            <a:endParaRPr sz="4400" dirty="0">
              <a:latin typeface="Whitney-BlackSC"/>
            </a:endParaRPr>
          </a:p>
        </p:txBody>
      </p:sp>
      <p:sp>
        <p:nvSpPr>
          <p:cNvPr id="999" name="Slide Number Placeholder 9"/>
          <p:cNvSpPr>
            <a:spLocks noGrp="1"/>
          </p:cNvSpPr>
          <p:nvPr>
            <p:ph type="sldNum" sz="quarter" idx="12"/>
          </p:nvPr>
        </p:nvSpPr>
        <p:spPr/>
        <p:txBody>
          <a:bodyPr/>
          <a:lstStyle/>
          <a:p>
            <a:pPr algn="l"/>
            <a:fld id="{B6F15528-21DE-4FAA-801E-634DDDAF4B2B}" type="slidenum">
              <a:rPr lang="en-US"/>
              <a:t>28</a:t>
            </a:fld>
            <a:endParaRPr lang="en-US"/>
          </a:p>
        </p:txBody>
      </p:sp>
      <p:sp>
        <p:nvSpPr>
          <p:cNvPr id="1027" name="TextBox 1026"/>
          <p:cNvSpPr txBox="1"/>
          <p:nvPr/>
        </p:nvSpPr>
        <p:spPr>
          <a:xfrm>
            <a:off x="304800" y="1203896"/>
            <a:ext cx="8534400" cy="944874"/>
          </a:xfrm>
          <a:prstGeom prst="rect">
            <a:avLst/>
          </a:prstGeom>
          <a:noFill/>
        </p:spPr>
        <p:txBody>
          <a:bodyPr wrap="square" lIns="27432" tIns="18288" rIns="27432" bIns="18288" anchor="t">
            <a:spAutoFit/>
          </a:bodyPr>
          <a:lstStyle/>
          <a:p>
            <a:pPr algn="l">
              <a:spcBef>
                <a:spcPts val="300"/>
              </a:spcBef>
            </a:pPr>
            <a:r>
              <a:rPr sz="1800" b="0" i="0" dirty="0">
                <a:latin typeface="Times New Roman"/>
              </a:rPr>
              <a:t>• During elections, choose the </a:t>
            </a:r>
            <a:r>
              <a:rPr sz="1800" b="0" i="0" dirty="0">
                <a:solidFill>
                  <a:srgbClr val="C00000"/>
                </a:solidFill>
                <a:latin typeface="Times New Roman"/>
              </a:rPr>
              <a:t>candidate </a:t>
            </a:r>
            <a:r>
              <a:rPr lang="en-US" sz="1800" b="0" i="0" dirty="0">
                <a:solidFill>
                  <a:srgbClr val="C00000"/>
                </a:solidFill>
                <a:latin typeface="Times New Roman"/>
              </a:rPr>
              <a:t>C </a:t>
            </a:r>
            <a:r>
              <a:rPr sz="1800" b="0" i="0" dirty="0">
                <a:solidFill>
                  <a:srgbClr val="C00000"/>
                </a:solidFill>
                <a:latin typeface="Times New Roman"/>
              </a:rPr>
              <a:t>with log </a:t>
            </a:r>
            <a:r>
              <a:rPr lang="en-US" sz="1800" b="0" i="0" dirty="0">
                <a:solidFill>
                  <a:srgbClr val="C00000"/>
                </a:solidFill>
                <a:latin typeface="Times New Roman"/>
              </a:rPr>
              <a:t>containing </a:t>
            </a:r>
            <a:r>
              <a:rPr sz="1800" b="0" i="0" dirty="0">
                <a:solidFill>
                  <a:srgbClr val="C00000"/>
                </a:solidFill>
                <a:latin typeface="Times New Roman"/>
              </a:rPr>
              <a:t>all committed entries</a:t>
            </a:r>
          </a:p>
          <a:p>
            <a:pPr algn="l">
              <a:spcBef>
                <a:spcPts val="300"/>
              </a:spcBef>
            </a:pPr>
            <a:r>
              <a:rPr sz="1800" b="0" i="0" dirty="0">
                <a:latin typeface="Times New Roman"/>
              </a:rPr>
              <a:t>• Candidates include log info in </a:t>
            </a:r>
            <a:r>
              <a:rPr sz="1800" b="0" i="0" dirty="0" err="1">
                <a:latin typeface="Times New Roman"/>
              </a:rPr>
              <a:t>RequestVote</a:t>
            </a:r>
            <a:r>
              <a:rPr sz="1800" b="0" i="0" dirty="0">
                <a:latin typeface="Times New Roman"/>
              </a:rPr>
              <a:t> RPCs: index and term of their last log entry</a:t>
            </a:r>
          </a:p>
          <a:p>
            <a:pPr algn="l">
              <a:spcBef>
                <a:spcPts val="300"/>
              </a:spcBef>
            </a:pPr>
            <a:r>
              <a:rPr sz="1800" b="0" i="0" dirty="0">
                <a:latin typeface="Times New Roman"/>
              </a:rPr>
              <a:t>• Voting server V </a:t>
            </a:r>
            <a:r>
              <a:rPr sz="1800" b="0" i="0" dirty="0">
                <a:solidFill>
                  <a:srgbClr val="C00000"/>
                </a:solidFill>
                <a:latin typeface="Times New Roman"/>
              </a:rPr>
              <a:t>denies</a:t>
            </a:r>
            <a:r>
              <a:rPr sz="1800" b="0" i="0" dirty="0">
                <a:latin typeface="Times New Roman"/>
              </a:rPr>
              <a:t> its vote if its </a:t>
            </a:r>
            <a:r>
              <a:rPr sz="1800" b="0" i="0" dirty="0">
                <a:solidFill>
                  <a:srgbClr val="C00000"/>
                </a:solidFill>
                <a:latin typeface="Times New Roman"/>
              </a:rPr>
              <a:t>own log is “more complete”:</a:t>
            </a:r>
          </a:p>
        </p:txBody>
      </p:sp>
      <p:sp>
        <p:nvSpPr>
          <p:cNvPr id="1028" name="Rectangle 1027"/>
          <p:cNvSpPr/>
          <p:nvPr/>
        </p:nvSpPr>
        <p:spPr>
          <a:xfrm>
            <a:off x="1752600" y="2369130"/>
            <a:ext cx="4512130" cy="868680"/>
          </a:xfrm>
          <a:prstGeom prst="rect">
            <a:avLst/>
          </a:prstGeom>
          <a:solidFill>
            <a:srgbClr val="F2F2F2"/>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dirty="0">
                <a:solidFill>
                  <a:srgbClr val="000000"/>
                </a:solidFill>
                <a:latin typeface="Times New Roman"/>
              </a:rPr>
              <a:t>(</a:t>
            </a:r>
            <a:r>
              <a:rPr sz="1400" b="0" i="0" dirty="0" err="1">
                <a:solidFill>
                  <a:srgbClr val="000000"/>
                </a:solidFill>
                <a:latin typeface="Times New Roman"/>
              </a:rPr>
              <a:t>lastTermV</a:t>
            </a:r>
            <a:r>
              <a:rPr sz="1400" b="0" i="0" dirty="0">
                <a:solidFill>
                  <a:srgbClr val="000000"/>
                </a:solidFill>
                <a:latin typeface="Times New Roman"/>
              </a:rPr>
              <a:t> &gt; </a:t>
            </a:r>
            <a:r>
              <a:rPr sz="1400" b="0" i="0" dirty="0" err="1">
                <a:solidFill>
                  <a:srgbClr val="000000"/>
                </a:solidFill>
                <a:latin typeface="Times New Roman"/>
              </a:rPr>
              <a:t>lastTermC</a:t>
            </a:r>
            <a:r>
              <a:rPr sz="1400" b="0" i="0" dirty="0">
                <a:solidFill>
                  <a:srgbClr val="000000"/>
                </a:solidFill>
                <a:latin typeface="Times New Roman"/>
              </a:rPr>
              <a:t>)  ||</a:t>
            </a:r>
          </a:p>
          <a:p>
            <a:pPr algn="ctr"/>
            <a:r>
              <a:rPr sz="1400" b="0" i="0" dirty="0">
                <a:solidFill>
                  <a:srgbClr val="000000"/>
                </a:solidFill>
                <a:latin typeface="Times New Roman"/>
              </a:rPr>
              <a:t>(</a:t>
            </a:r>
            <a:r>
              <a:rPr sz="1400" b="0" i="0" dirty="0" err="1">
                <a:solidFill>
                  <a:srgbClr val="000000"/>
                </a:solidFill>
                <a:latin typeface="Times New Roman"/>
              </a:rPr>
              <a:t>lastTermV</a:t>
            </a:r>
            <a:r>
              <a:rPr sz="1400" b="0" i="0" dirty="0">
                <a:solidFill>
                  <a:srgbClr val="000000"/>
                </a:solidFill>
                <a:latin typeface="Times New Roman"/>
              </a:rPr>
              <a:t> == </a:t>
            </a:r>
            <a:r>
              <a:rPr sz="1400" b="0" i="0" dirty="0" err="1">
                <a:solidFill>
                  <a:srgbClr val="000000"/>
                </a:solidFill>
                <a:latin typeface="Times New Roman"/>
              </a:rPr>
              <a:t>lastTermC</a:t>
            </a:r>
            <a:r>
              <a:rPr sz="1400" b="0" i="0" dirty="0">
                <a:solidFill>
                  <a:srgbClr val="000000"/>
                </a:solidFill>
                <a:latin typeface="Times New Roman"/>
              </a:rPr>
              <a:t>) &amp;&amp; (</a:t>
            </a:r>
            <a:r>
              <a:rPr sz="1400" b="0" i="0" dirty="0" err="1">
                <a:solidFill>
                  <a:srgbClr val="000000"/>
                </a:solidFill>
                <a:latin typeface="Times New Roman"/>
              </a:rPr>
              <a:t>lastIndexV</a:t>
            </a:r>
            <a:r>
              <a:rPr sz="1400" b="0" i="0" dirty="0">
                <a:solidFill>
                  <a:srgbClr val="000000"/>
                </a:solidFill>
                <a:latin typeface="Times New Roman"/>
              </a:rPr>
              <a:t> &gt; </a:t>
            </a:r>
            <a:r>
              <a:rPr sz="1400" b="0" i="0" dirty="0" err="1">
                <a:solidFill>
                  <a:srgbClr val="000000"/>
                </a:solidFill>
                <a:latin typeface="Times New Roman"/>
              </a:rPr>
              <a:t>lastIndexC</a:t>
            </a:r>
            <a:r>
              <a:rPr sz="1400" b="0" i="0" dirty="0">
                <a:solidFill>
                  <a:srgbClr val="000000"/>
                </a:solidFill>
                <a:latin typeface="Times New Roman"/>
              </a:rPr>
              <a:t>)</a:t>
            </a:r>
          </a:p>
        </p:txBody>
      </p:sp>
      <p:sp>
        <p:nvSpPr>
          <p:cNvPr id="1029" name="TextBox 1028"/>
          <p:cNvSpPr txBox="1"/>
          <p:nvPr/>
        </p:nvSpPr>
        <p:spPr>
          <a:xfrm>
            <a:off x="546354" y="3700433"/>
            <a:ext cx="5778246" cy="960263"/>
          </a:xfrm>
          <a:prstGeom prst="rect">
            <a:avLst/>
          </a:prstGeom>
          <a:noFill/>
        </p:spPr>
        <p:txBody>
          <a:bodyPr wrap="square" lIns="27432" tIns="18288" rIns="27432" bIns="18288" anchor="t">
            <a:spAutoFit/>
          </a:bodyPr>
          <a:lstStyle/>
          <a:p>
            <a:pPr algn="l"/>
            <a:r>
              <a:rPr sz="2000" b="0" i="0" dirty="0">
                <a:latin typeface="Times New Roman"/>
              </a:rPr>
              <a:t>Leader will have the “</a:t>
            </a:r>
            <a:r>
              <a:rPr sz="2000" b="0" i="0" dirty="0">
                <a:solidFill>
                  <a:srgbClr val="C00000"/>
                </a:solidFill>
                <a:latin typeface="Times New Roman"/>
              </a:rPr>
              <a:t>most complete</a:t>
            </a:r>
            <a:r>
              <a:rPr sz="2000" b="0" i="0" dirty="0">
                <a:latin typeface="Times New Roman"/>
              </a:rPr>
              <a:t>” log among the electing majority</a:t>
            </a:r>
          </a:p>
          <a:p>
            <a:pPr algn="l"/>
            <a:endParaRPr sz="2000" b="0" i="0" dirty="0">
              <a:latin typeface="Times New Roman"/>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Effect transition="in" filter="fade">
                                      <p:cBhvr>
                                        <p:cTn id="7" dur="300"/>
                                        <p:tgtEl>
                                          <p:spTgt spid="10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7">
                                            <p:txEl>
                                              <p:pRg st="1" end="1"/>
                                            </p:txEl>
                                          </p:spTgt>
                                        </p:tgtEl>
                                        <p:attrNameLst>
                                          <p:attrName>style.visibility</p:attrName>
                                        </p:attrNameLst>
                                      </p:cBhvr>
                                      <p:to>
                                        <p:strVal val="visible"/>
                                      </p:to>
                                    </p:set>
                                    <p:animEffect transition="in" filter="fade">
                                      <p:cBhvr>
                                        <p:cTn id="12" dur="300"/>
                                        <p:tgtEl>
                                          <p:spTgt spid="10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7">
                                            <p:txEl>
                                              <p:pRg st="2" end="2"/>
                                            </p:txEl>
                                          </p:spTgt>
                                        </p:tgtEl>
                                        <p:attrNameLst>
                                          <p:attrName>style.visibility</p:attrName>
                                        </p:attrNameLst>
                                      </p:cBhvr>
                                      <p:to>
                                        <p:strVal val="visible"/>
                                      </p:to>
                                    </p:set>
                                    <p:animEffect transition="in" filter="fade">
                                      <p:cBhvr>
                                        <p:cTn id="17" dur="300"/>
                                        <p:tgtEl>
                                          <p:spTgt spid="10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fade">
                                      <p:cBhvr>
                                        <p:cTn id="22" dur="300"/>
                                        <p:tgtEl>
                                          <p:spTgt spid="10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9">
                                            <p:txEl>
                                              <p:pRg st="0" end="0"/>
                                            </p:txEl>
                                          </p:spTgt>
                                        </p:tgtEl>
                                        <p:attrNameLst>
                                          <p:attrName>style.visibility</p:attrName>
                                        </p:attrNameLst>
                                      </p:cBhvr>
                                      <p:to>
                                        <p:strVal val="visible"/>
                                      </p:to>
                                    </p:set>
                                    <p:animEffect transition="in" filter="fade">
                                      <p:cBhvr>
                                        <p:cTn id="27" dur="300"/>
                                        <p:tgtEl>
                                          <p:spTgt spid="10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bldP spid="1028" grpId="0" animBg="1"/>
      <p:bldP spid="102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600">
                <a:latin typeface="Whitney-BlackSC"/>
              </a:rPr>
              <a:t>Which log is more complete?</a:t>
            </a:r>
          </a:p>
        </p:txBody>
      </p:sp>
      <p:sp>
        <p:nvSpPr>
          <p:cNvPr id="999" name="Slide Number Placeholder 9"/>
          <p:cNvSpPr>
            <a:spLocks noGrp="1"/>
          </p:cNvSpPr>
          <p:nvPr>
            <p:ph type="sldNum" sz="quarter" idx="12"/>
          </p:nvPr>
        </p:nvSpPr>
        <p:spPr/>
        <p:txBody>
          <a:bodyPr/>
          <a:lstStyle/>
          <a:p>
            <a:pPr algn="l"/>
            <a:fld id="{B6F15528-21DE-4FAA-801E-634DDDAF4B2B}" type="slidenum">
              <a:rPr lang="en-US"/>
              <a:t>29</a:t>
            </a:fld>
            <a:endParaRPr lang="en-US"/>
          </a:p>
        </p:txBody>
      </p:sp>
      <p:sp>
        <p:nvSpPr>
          <p:cNvPr id="1000" name="TextBox 999"/>
          <p:cNvSpPr txBox="1"/>
          <p:nvPr/>
        </p:nvSpPr>
        <p:spPr>
          <a:xfrm>
            <a:off x="457200" y="895350"/>
            <a:ext cx="8229600" cy="313932"/>
          </a:xfrm>
          <a:prstGeom prst="rect">
            <a:avLst/>
          </a:prstGeom>
          <a:noFill/>
        </p:spPr>
        <p:txBody>
          <a:bodyPr wrap="square" lIns="27432" tIns="18288" rIns="27432" bIns="18288" anchor="t">
            <a:spAutoFit/>
          </a:bodyPr>
          <a:lstStyle/>
          <a:p>
            <a:pPr algn="l"/>
            <a:r>
              <a:rPr sz="1800" b="0" i="0" dirty="0">
                <a:latin typeface="Times New Roman"/>
              </a:rPr>
              <a:t>Candidate C asks server S for a vote. Does S grant it?</a:t>
            </a:r>
          </a:p>
        </p:txBody>
      </p:sp>
      <p:sp>
        <p:nvSpPr>
          <p:cNvPr id="1001" name="TextBox 1000"/>
          <p:cNvSpPr txBox="1"/>
          <p:nvPr/>
        </p:nvSpPr>
        <p:spPr>
          <a:xfrm>
            <a:off x="457200" y="1417320"/>
            <a:ext cx="548640" cy="274320"/>
          </a:xfrm>
          <a:prstGeom prst="rect">
            <a:avLst/>
          </a:prstGeom>
          <a:noFill/>
        </p:spPr>
        <p:txBody>
          <a:bodyPr wrap="square" lIns="27432" tIns="18288" rIns="27432" bIns="18288" anchor="t">
            <a:spAutoFit/>
          </a:bodyPr>
          <a:lstStyle/>
          <a:p>
            <a:pPr algn="l"/>
            <a:r>
              <a:rPr sz="1300" b="1" i="0">
                <a:latin typeface="Times New Roman"/>
              </a:rPr>
              <a:t>(i)</a:t>
            </a:r>
          </a:p>
        </p:txBody>
      </p:sp>
      <p:sp>
        <p:nvSpPr>
          <p:cNvPr id="1002" name="TextBox 1001"/>
          <p:cNvSpPr txBox="1"/>
          <p:nvPr/>
        </p:nvSpPr>
        <p:spPr>
          <a:xfrm>
            <a:off x="914400" y="1455723"/>
            <a:ext cx="274320" cy="252377"/>
          </a:xfrm>
          <a:prstGeom prst="rect">
            <a:avLst/>
          </a:prstGeom>
          <a:noFill/>
        </p:spPr>
        <p:txBody>
          <a:bodyPr wrap="square" lIns="27432" tIns="18288" rIns="27432" bIns="18288" anchor="ctr">
            <a:spAutoFit/>
          </a:bodyPr>
          <a:lstStyle/>
          <a:p>
            <a:pPr algn="r"/>
            <a:r>
              <a:rPr sz="1400" b="1" i="0">
                <a:latin typeface="Times New Roman"/>
              </a:rPr>
              <a:t>C</a:t>
            </a:r>
          </a:p>
        </p:txBody>
      </p:sp>
      <p:sp>
        <p:nvSpPr>
          <p:cNvPr id="1003" name="TextBox 1002"/>
          <p:cNvSpPr txBox="1"/>
          <p:nvPr/>
        </p:nvSpPr>
        <p:spPr>
          <a:xfrm>
            <a:off x="1261872" y="114848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1</a:t>
            </a:r>
          </a:p>
        </p:txBody>
      </p:sp>
      <p:sp>
        <p:nvSpPr>
          <p:cNvPr id="1004" name="Rectangle 1003"/>
          <p:cNvSpPr/>
          <p:nvPr/>
        </p:nvSpPr>
        <p:spPr>
          <a:xfrm>
            <a:off x="1261872" y="141732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05" name="TextBox 1004"/>
          <p:cNvSpPr txBox="1"/>
          <p:nvPr/>
        </p:nvSpPr>
        <p:spPr>
          <a:xfrm>
            <a:off x="1645920" y="114848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2</a:t>
            </a:r>
          </a:p>
        </p:txBody>
      </p:sp>
      <p:sp>
        <p:nvSpPr>
          <p:cNvPr id="1006" name="Rectangle 1005"/>
          <p:cNvSpPr/>
          <p:nvPr/>
        </p:nvSpPr>
        <p:spPr>
          <a:xfrm>
            <a:off x="1645920" y="141732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07" name="TextBox 1006"/>
          <p:cNvSpPr txBox="1"/>
          <p:nvPr/>
        </p:nvSpPr>
        <p:spPr>
          <a:xfrm>
            <a:off x="2029968" y="114848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3</a:t>
            </a:r>
          </a:p>
        </p:txBody>
      </p:sp>
      <p:sp>
        <p:nvSpPr>
          <p:cNvPr id="1008" name="Rectangle 1007"/>
          <p:cNvSpPr/>
          <p:nvPr/>
        </p:nvSpPr>
        <p:spPr>
          <a:xfrm>
            <a:off x="2029968" y="141732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09" name="TextBox 1008"/>
          <p:cNvSpPr txBox="1"/>
          <p:nvPr/>
        </p:nvSpPr>
        <p:spPr>
          <a:xfrm>
            <a:off x="2414016" y="114848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4</a:t>
            </a:r>
          </a:p>
        </p:txBody>
      </p:sp>
      <p:sp>
        <p:nvSpPr>
          <p:cNvPr id="1010" name="Rectangle 1009"/>
          <p:cNvSpPr/>
          <p:nvPr/>
        </p:nvSpPr>
        <p:spPr>
          <a:xfrm>
            <a:off x="2414016" y="141732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11" name="TextBox 1010"/>
          <p:cNvSpPr txBox="1"/>
          <p:nvPr/>
        </p:nvSpPr>
        <p:spPr>
          <a:xfrm>
            <a:off x="3840480" y="1455723"/>
            <a:ext cx="274320" cy="252377"/>
          </a:xfrm>
          <a:prstGeom prst="rect">
            <a:avLst/>
          </a:prstGeom>
          <a:noFill/>
        </p:spPr>
        <p:txBody>
          <a:bodyPr wrap="square" lIns="27432" tIns="18288" rIns="27432" bIns="18288" anchor="ctr">
            <a:spAutoFit/>
          </a:bodyPr>
          <a:lstStyle/>
          <a:p>
            <a:pPr algn="r"/>
            <a:r>
              <a:rPr sz="1400" b="1" i="0">
                <a:latin typeface="Times New Roman"/>
              </a:rPr>
              <a:t>S</a:t>
            </a:r>
          </a:p>
        </p:txBody>
      </p:sp>
      <p:sp>
        <p:nvSpPr>
          <p:cNvPr id="1012" name="TextBox 1011"/>
          <p:cNvSpPr txBox="1"/>
          <p:nvPr/>
        </p:nvSpPr>
        <p:spPr>
          <a:xfrm>
            <a:off x="4187952" y="114848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1</a:t>
            </a:r>
          </a:p>
        </p:txBody>
      </p:sp>
      <p:sp>
        <p:nvSpPr>
          <p:cNvPr id="1013" name="Rectangle 1012"/>
          <p:cNvSpPr/>
          <p:nvPr/>
        </p:nvSpPr>
        <p:spPr>
          <a:xfrm>
            <a:off x="4187952" y="1417320"/>
            <a:ext cx="384048" cy="329184"/>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2</a:t>
            </a:r>
          </a:p>
        </p:txBody>
      </p:sp>
      <p:cxnSp>
        <p:nvCxnSpPr>
          <p:cNvPr id="1014" name="Connector 1013"/>
          <p:cNvCxnSpPr>
            <a:cxnSpLocks/>
          </p:cNvCxnSpPr>
          <p:nvPr/>
        </p:nvCxnSpPr>
        <p:spPr>
          <a:xfrm>
            <a:off x="2982448" y="1596390"/>
            <a:ext cx="893104" cy="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15" name="TextBox 1014"/>
          <p:cNvSpPr txBox="1"/>
          <p:nvPr/>
        </p:nvSpPr>
        <p:spPr>
          <a:xfrm>
            <a:off x="2971800" y="1234440"/>
            <a:ext cx="914400" cy="252377"/>
          </a:xfrm>
          <a:prstGeom prst="rect">
            <a:avLst/>
          </a:prstGeom>
          <a:noFill/>
        </p:spPr>
        <p:txBody>
          <a:bodyPr wrap="square" lIns="27432" tIns="18288" rIns="27432" bIns="18288" anchor="t">
            <a:spAutoFit/>
          </a:bodyPr>
          <a:lstStyle/>
          <a:p>
            <a:pPr algn="ctr"/>
            <a:r>
              <a:rPr sz="1400" b="0" i="1" dirty="0">
                <a:latin typeface="Times New Roman"/>
              </a:rPr>
              <a:t>vote?</a:t>
            </a:r>
          </a:p>
        </p:txBody>
      </p:sp>
      <p:sp>
        <p:nvSpPr>
          <p:cNvPr id="1016" name="TextBox 1015"/>
          <p:cNvSpPr txBox="1"/>
          <p:nvPr/>
        </p:nvSpPr>
        <p:spPr>
          <a:xfrm>
            <a:off x="6263640" y="1280160"/>
            <a:ext cx="2743200" cy="283154"/>
          </a:xfrm>
          <a:prstGeom prst="rect">
            <a:avLst/>
          </a:prstGeom>
          <a:noFill/>
        </p:spPr>
        <p:txBody>
          <a:bodyPr wrap="square" lIns="27432" tIns="18288" rIns="27432" bIns="18288" anchor="t">
            <a:spAutoFit/>
          </a:bodyPr>
          <a:lstStyle/>
          <a:p>
            <a:pPr algn="l"/>
            <a:r>
              <a:rPr sz="1600" b="0" i="0" dirty="0">
                <a:solidFill>
                  <a:srgbClr val="C00000"/>
                </a:solidFill>
                <a:latin typeface="Times New Roman"/>
              </a:rPr>
              <a:t>deny vot</a:t>
            </a:r>
            <a:r>
              <a:rPr lang="en-US" sz="1600" dirty="0">
                <a:solidFill>
                  <a:srgbClr val="C00000"/>
                </a:solidFill>
                <a:latin typeface="Times New Roman"/>
              </a:rPr>
              <a:t>e</a:t>
            </a:r>
            <a:endParaRPr sz="1600" b="0" i="0" dirty="0">
              <a:solidFill>
                <a:srgbClr val="C00000"/>
              </a:solidFill>
              <a:latin typeface="Times New Roman"/>
            </a:endParaRPr>
          </a:p>
        </p:txBody>
      </p:sp>
      <p:sp>
        <p:nvSpPr>
          <p:cNvPr id="1017" name="TextBox 1016"/>
          <p:cNvSpPr txBox="1"/>
          <p:nvPr/>
        </p:nvSpPr>
        <p:spPr>
          <a:xfrm>
            <a:off x="457200" y="2514600"/>
            <a:ext cx="548640" cy="274320"/>
          </a:xfrm>
          <a:prstGeom prst="rect">
            <a:avLst/>
          </a:prstGeom>
          <a:noFill/>
        </p:spPr>
        <p:txBody>
          <a:bodyPr wrap="square" lIns="27432" tIns="18288" rIns="27432" bIns="18288" anchor="t">
            <a:spAutoFit/>
          </a:bodyPr>
          <a:lstStyle/>
          <a:p>
            <a:pPr algn="l"/>
            <a:r>
              <a:rPr sz="1300" b="1" i="0">
                <a:latin typeface="Times New Roman"/>
              </a:rPr>
              <a:t>(ii)</a:t>
            </a:r>
          </a:p>
        </p:txBody>
      </p:sp>
      <p:sp>
        <p:nvSpPr>
          <p:cNvPr id="1018" name="TextBox 1017"/>
          <p:cNvSpPr txBox="1"/>
          <p:nvPr/>
        </p:nvSpPr>
        <p:spPr>
          <a:xfrm>
            <a:off x="914400" y="2553003"/>
            <a:ext cx="274320" cy="252377"/>
          </a:xfrm>
          <a:prstGeom prst="rect">
            <a:avLst/>
          </a:prstGeom>
          <a:noFill/>
        </p:spPr>
        <p:txBody>
          <a:bodyPr wrap="square" lIns="27432" tIns="18288" rIns="27432" bIns="18288" anchor="ctr">
            <a:spAutoFit/>
          </a:bodyPr>
          <a:lstStyle/>
          <a:p>
            <a:pPr algn="r"/>
            <a:r>
              <a:rPr sz="1400" b="1" i="0">
                <a:latin typeface="Times New Roman"/>
              </a:rPr>
              <a:t>C</a:t>
            </a:r>
          </a:p>
        </p:txBody>
      </p:sp>
      <p:sp>
        <p:nvSpPr>
          <p:cNvPr id="1019" name="TextBox 1018"/>
          <p:cNvSpPr txBox="1"/>
          <p:nvPr/>
        </p:nvSpPr>
        <p:spPr>
          <a:xfrm>
            <a:off x="1261872" y="224576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1</a:t>
            </a:r>
          </a:p>
        </p:txBody>
      </p:sp>
      <p:sp>
        <p:nvSpPr>
          <p:cNvPr id="1020" name="Rectangle 1019"/>
          <p:cNvSpPr/>
          <p:nvPr/>
        </p:nvSpPr>
        <p:spPr>
          <a:xfrm>
            <a:off x="1261872" y="251460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21" name="TextBox 1020"/>
          <p:cNvSpPr txBox="1"/>
          <p:nvPr/>
        </p:nvSpPr>
        <p:spPr>
          <a:xfrm>
            <a:off x="1645920" y="224576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2</a:t>
            </a:r>
          </a:p>
        </p:txBody>
      </p:sp>
      <p:sp>
        <p:nvSpPr>
          <p:cNvPr id="1022" name="Rectangle 1021"/>
          <p:cNvSpPr/>
          <p:nvPr/>
        </p:nvSpPr>
        <p:spPr>
          <a:xfrm>
            <a:off x="1645920" y="251460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23" name="TextBox 1022"/>
          <p:cNvSpPr txBox="1"/>
          <p:nvPr/>
        </p:nvSpPr>
        <p:spPr>
          <a:xfrm>
            <a:off x="3840480" y="2553003"/>
            <a:ext cx="274320" cy="252377"/>
          </a:xfrm>
          <a:prstGeom prst="rect">
            <a:avLst/>
          </a:prstGeom>
          <a:noFill/>
        </p:spPr>
        <p:txBody>
          <a:bodyPr wrap="square" lIns="27432" tIns="18288" rIns="27432" bIns="18288" anchor="ctr">
            <a:spAutoFit/>
          </a:bodyPr>
          <a:lstStyle/>
          <a:p>
            <a:pPr algn="r"/>
            <a:r>
              <a:rPr sz="1400" b="1" i="0">
                <a:latin typeface="Times New Roman"/>
              </a:rPr>
              <a:t>S</a:t>
            </a:r>
          </a:p>
        </p:txBody>
      </p:sp>
      <p:sp>
        <p:nvSpPr>
          <p:cNvPr id="1024" name="TextBox 1023"/>
          <p:cNvSpPr txBox="1"/>
          <p:nvPr/>
        </p:nvSpPr>
        <p:spPr>
          <a:xfrm>
            <a:off x="4187952" y="224576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1</a:t>
            </a:r>
          </a:p>
        </p:txBody>
      </p:sp>
      <p:sp>
        <p:nvSpPr>
          <p:cNvPr id="1025" name="Rectangle 1024"/>
          <p:cNvSpPr/>
          <p:nvPr/>
        </p:nvSpPr>
        <p:spPr>
          <a:xfrm>
            <a:off x="4187952" y="251460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26" name="TextBox 1025"/>
          <p:cNvSpPr txBox="1"/>
          <p:nvPr/>
        </p:nvSpPr>
        <p:spPr>
          <a:xfrm>
            <a:off x="4572000" y="224576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2</a:t>
            </a:r>
          </a:p>
        </p:txBody>
      </p:sp>
      <p:sp>
        <p:nvSpPr>
          <p:cNvPr id="1027" name="Rectangle 1026"/>
          <p:cNvSpPr/>
          <p:nvPr/>
        </p:nvSpPr>
        <p:spPr>
          <a:xfrm>
            <a:off x="4572000" y="251460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28" name="TextBox 1027"/>
          <p:cNvSpPr txBox="1"/>
          <p:nvPr/>
        </p:nvSpPr>
        <p:spPr>
          <a:xfrm>
            <a:off x="4956048" y="224576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3</a:t>
            </a:r>
          </a:p>
        </p:txBody>
      </p:sp>
      <p:sp>
        <p:nvSpPr>
          <p:cNvPr id="1029" name="Rectangle 1028"/>
          <p:cNvSpPr/>
          <p:nvPr/>
        </p:nvSpPr>
        <p:spPr>
          <a:xfrm>
            <a:off x="4956048" y="251460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cxnSp>
        <p:nvCxnSpPr>
          <p:cNvPr id="1030" name="Connector 1029"/>
          <p:cNvCxnSpPr/>
          <p:nvPr/>
        </p:nvCxnSpPr>
        <p:spPr>
          <a:xfrm>
            <a:off x="2341888" y="2693670"/>
            <a:ext cx="1442705" cy="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31" name="TextBox 1030"/>
          <p:cNvSpPr txBox="1"/>
          <p:nvPr/>
        </p:nvSpPr>
        <p:spPr>
          <a:xfrm>
            <a:off x="2606040" y="2331720"/>
            <a:ext cx="914400" cy="252377"/>
          </a:xfrm>
          <a:prstGeom prst="rect">
            <a:avLst/>
          </a:prstGeom>
          <a:noFill/>
        </p:spPr>
        <p:txBody>
          <a:bodyPr wrap="square" lIns="27432" tIns="18288" rIns="27432" bIns="18288" anchor="t">
            <a:spAutoFit/>
          </a:bodyPr>
          <a:lstStyle/>
          <a:p>
            <a:pPr algn="ctr"/>
            <a:r>
              <a:rPr sz="1400" b="0" i="1" dirty="0">
                <a:latin typeface="Times New Roman"/>
              </a:rPr>
              <a:t>vote?</a:t>
            </a:r>
          </a:p>
        </p:txBody>
      </p:sp>
      <p:sp>
        <p:nvSpPr>
          <p:cNvPr id="1032" name="TextBox 1031"/>
          <p:cNvSpPr txBox="1"/>
          <p:nvPr/>
        </p:nvSpPr>
        <p:spPr>
          <a:xfrm>
            <a:off x="6263640" y="2377440"/>
            <a:ext cx="2743200" cy="283154"/>
          </a:xfrm>
          <a:prstGeom prst="rect">
            <a:avLst/>
          </a:prstGeom>
          <a:noFill/>
        </p:spPr>
        <p:txBody>
          <a:bodyPr wrap="square" lIns="27432" tIns="18288" rIns="27432" bIns="18288" anchor="t">
            <a:spAutoFit/>
          </a:bodyPr>
          <a:lstStyle/>
          <a:p>
            <a:pPr algn="l"/>
            <a:r>
              <a:rPr sz="1600" b="0" i="0" dirty="0">
                <a:solidFill>
                  <a:srgbClr val="C00000"/>
                </a:solidFill>
                <a:latin typeface="Times New Roman"/>
              </a:rPr>
              <a:t>deny vote</a:t>
            </a:r>
          </a:p>
        </p:txBody>
      </p:sp>
      <p:sp>
        <p:nvSpPr>
          <p:cNvPr id="1033" name="TextBox 1032"/>
          <p:cNvSpPr txBox="1"/>
          <p:nvPr/>
        </p:nvSpPr>
        <p:spPr>
          <a:xfrm>
            <a:off x="457200" y="3611880"/>
            <a:ext cx="548640" cy="274320"/>
          </a:xfrm>
          <a:prstGeom prst="rect">
            <a:avLst/>
          </a:prstGeom>
          <a:noFill/>
        </p:spPr>
        <p:txBody>
          <a:bodyPr wrap="square" lIns="27432" tIns="18288" rIns="27432" bIns="18288" anchor="t">
            <a:spAutoFit/>
          </a:bodyPr>
          <a:lstStyle/>
          <a:p>
            <a:pPr algn="l"/>
            <a:r>
              <a:rPr sz="1300" b="1" i="0">
                <a:latin typeface="Times New Roman"/>
              </a:rPr>
              <a:t>(iii)</a:t>
            </a:r>
          </a:p>
        </p:txBody>
      </p:sp>
      <p:sp>
        <p:nvSpPr>
          <p:cNvPr id="1034" name="TextBox 1033"/>
          <p:cNvSpPr txBox="1"/>
          <p:nvPr/>
        </p:nvSpPr>
        <p:spPr>
          <a:xfrm>
            <a:off x="914400" y="3650283"/>
            <a:ext cx="274320" cy="252377"/>
          </a:xfrm>
          <a:prstGeom prst="rect">
            <a:avLst/>
          </a:prstGeom>
          <a:noFill/>
        </p:spPr>
        <p:txBody>
          <a:bodyPr wrap="square" lIns="27432" tIns="18288" rIns="27432" bIns="18288" anchor="ctr">
            <a:spAutoFit/>
          </a:bodyPr>
          <a:lstStyle/>
          <a:p>
            <a:pPr algn="r"/>
            <a:r>
              <a:rPr sz="1400" b="1" i="0">
                <a:latin typeface="Times New Roman"/>
              </a:rPr>
              <a:t>C</a:t>
            </a:r>
          </a:p>
        </p:txBody>
      </p:sp>
      <p:sp>
        <p:nvSpPr>
          <p:cNvPr id="1035" name="TextBox 1034"/>
          <p:cNvSpPr txBox="1"/>
          <p:nvPr/>
        </p:nvSpPr>
        <p:spPr>
          <a:xfrm>
            <a:off x="1261872" y="334304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1</a:t>
            </a:r>
          </a:p>
        </p:txBody>
      </p:sp>
      <p:sp>
        <p:nvSpPr>
          <p:cNvPr id="1036" name="Rectangle 1035"/>
          <p:cNvSpPr/>
          <p:nvPr/>
        </p:nvSpPr>
        <p:spPr>
          <a:xfrm>
            <a:off x="1261872" y="361188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37" name="TextBox 1036"/>
          <p:cNvSpPr txBox="1"/>
          <p:nvPr/>
        </p:nvSpPr>
        <p:spPr>
          <a:xfrm>
            <a:off x="1645920" y="334304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2</a:t>
            </a:r>
          </a:p>
        </p:txBody>
      </p:sp>
      <p:sp>
        <p:nvSpPr>
          <p:cNvPr id="1038" name="Rectangle 1037"/>
          <p:cNvSpPr/>
          <p:nvPr/>
        </p:nvSpPr>
        <p:spPr>
          <a:xfrm>
            <a:off x="1645920" y="361188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39" name="TextBox 1038"/>
          <p:cNvSpPr txBox="1"/>
          <p:nvPr/>
        </p:nvSpPr>
        <p:spPr>
          <a:xfrm>
            <a:off x="2029968" y="334304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3</a:t>
            </a:r>
          </a:p>
        </p:txBody>
      </p:sp>
      <p:sp>
        <p:nvSpPr>
          <p:cNvPr id="1040" name="Rectangle 1039"/>
          <p:cNvSpPr/>
          <p:nvPr/>
        </p:nvSpPr>
        <p:spPr>
          <a:xfrm>
            <a:off x="2029968" y="3611880"/>
            <a:ext cx="384048" cy="329184"/>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2</a:t>
            </a:r>
          </a:p>
        </p:txBody>
      </p:sp>
      <p:sp>
        <p:nvSpPr>
          <p:cNvPr id="1041" name="TextBox 1040"/>
          <p:cNvSpPr txBox="1"/>
          <p:nvPr/>
        </p:nvSpPr>
        <p:spPr>
          <a:xfrm>
            <a:off x="3840480" y="3650283"/>
            <a:ext cx="274320" cy="252377"/>
          </a:xfrm>
          <a:prstGeom prst="rect">
            <a:avLst/>
          </a:prstGeom>
          <a:noFill/>
        </p:spPr>
        <p:txBody>
          <a:bodyPr wrap="square" lIns="27432" tIns="18288" rIns="27432" bIns="18288" anchor="ctr">
            <a:spAutoFit/>
          </a:bodyPr>
          <a:lstStyle/>
          <a:p>
            <a:pPr algn="r"/>
            <a:r>
              <a:rPr sz="1400" b="1" i="0">
                <a:latin typeface="Times New Roman"/>
              </a:rPr>
              <a:t>S</a:t>
            </a:r>
          </a:p>
        </p:txBody>
      </p:sp>
      <p:sp>
        <p:nvSpPr>
          <p:cNvPr id="1042" name="TextBox 1041"/>
          <p:cNvSpPr txBox="1"/>
          <p:nvPr/>
        </p:nvSpPr>
        <p:spPr>
          <a:xfrm>
            <a:off x="4187952" y="334304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1</a:t>
            </a:r>
          </a:p>
        </p:txBody>
      </p:sp>
      <p:sp>
        <p:nvSpPr>
          <p:cNvPr id="1043" name="Rectangle 1042"/>
          <p:cNvSpPr/>
          <p:nvPr/>
        </p:nvSpPr>
        <p:spPr>
          <a:xfrm>
            <a:off x="4187952" y="361188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44" name="TextBox 1043"/>
          <p:cNvSpPr txBox="1"/>
          <p:nvPr/>
        </p:nvSpPr>
        <p:spPr>
          <a:xfrm>
            <a:off x="4572000" y="334304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2</a:t>
            </a:r>
          </a:p>
        </p:txBody>
      </p:sp>
      <p:sp>
        <p:nvSpPr>
          <p:cNvPr id="1045" name="Rectangle 1044"/>
          <p:cNvSpPr/>
          <p:nvPr/>
        </p:nvSpPr>
        <p:spPr>
          <a:xfrm>
            <a:off x="4572000" y="361188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46" name="TextBox 1045"/>
          <p:cNvSpPr txBox="1"/>
          <p:nvPr/>
        </p:nvSpPr>
        <p:spPr>
          <a:xfrm>
            <a:off x="4956048" y="334304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3</a:t>
            </a:r>
          </a:p>
        </p:txBody>
      </p:sp>
      <p:sp>
        <p:nvSpPr>
          <p:cNvPr id="1047" name="Rectangle 1046"/>
          <p:cNvSpPr/>
          <p:nvPr/>
        </p:nvSpPr>
        <p:spPr>
          <a:xfrm>
            <a:off x="4956048" y="361188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48" name="TextBox 1047"/>
          <p:cNvSpPr txBox="1"/>
          <p:nvPr/>
        </p:nvSpPr>
        <p:spPr>
          <a:xfrm>
            <a:off x="5340096" y="334304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4</a:t>
            </a:r>
          </a:p>
        </p:txBody>
      </p:sp>
      <p:sp>
        <p:nvSpPr>
          <p:cNvPr id="1049" name="Rectangle 1048"/>
          <p:cNvSpPr/>
          <p:nvPr/>
        </p:nvSpPr>
        <p:spPr>
          <a:xfrm>
            <a:off x="5340096" y="361188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50" name="TextBox 1049"/>
          <p:cNvSpPr txBox="1"/>
          <p:nvPr/>
        </p:nvSpPr>
        <p:spPr>
          <a:xfrm>
            <a:off x="5724144" y="3343043"/>
            <a:ext cx="384048"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5</a:t>
            </a:r>
          </a:p>
        </p:txBody>
      </p:sp>
      <p:sp>
        <p:nvSpPr>
          <p:cNvPr id="1051" name="Rectangle 1050"/>
          <p:cNvSpPr/>
          <p:nvPr/>
        </p:nvSpPr>
        <p:spPr>
          <a:xfrm>
            <a:off x="5724144" y="3611880"/>
            <a:ext cx="384048"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cxnSp>
        <p:nvCxnSpPr>
          <p:cNvPr id="1052" name="Connector 1051"/>
          <p:cNvCxnSpPr/>
          <p:nvPr/>
        </p:nvCxnSpPr>
        <p:spPr>
          <a:xfrm>
            <a:off x="2662168" y="3790950"/>
            <a:ext cx="1167905" cy="0"/>
          </a:xfrm>
          <a:prstGeom prst="line">
            <a:avLst/>
          </a:prstGeom>
          <a:ln w="15875">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053" name="TextBox 1052"/>
          <p:cNvSpPr txBox="1"/>
          <p:nvPr/>
        </p:nvSpPr>
        <p:spPr>
          <a:xfrm>
            <a:off x="2788920" y="3429000"/>
            <a:ext cx="914400" cy="252377"/>
          </a:xfrm>
          <a:prstGeom prst="rect">
            <a:avLst/>
          </a:prstGeom>
          <a:noFill/>
        </p:spPr>
        <p:txBody>
          <a:bodyPr wrap="square" lIns="27432" tIns="18288" rIns="27432" bIns="18288" anchor="t">
            <a:spAutoFit/>
          </a:bodyPr>
          <a:lstStyle/>
          <a:p>
            <a:pPr algn="ctr"/>
            <a:r>
              <a:rPr sz="1400" b="0" i="1">
                <a:latin typeface="Times New Roman"/>
              </a:rPr>
              <a:t>vote?</a:t>
            </a:r>
          </a:p>
        </p:txBody>
      </p:sp>
      <p:sp>
        <p:nvSpPr>
          <p:cNvPr id="1054" name="TextBox 1053"/>
          <p:cNvSpPr txBox="1"/>
          <p:nvPr/>
        </p:nvSpPr>
        <p:spPr>
          <a:xfrm>
            <a:off x="6400800" y="3611880"/>
            <a:ext cx="6217920" cy="283154"/>
          </a:xfrm>
          <a:prstGeom prst="rect">
            <a:avLst/>
          </a:prstGeom>
          <a:noFill/>
        </p:spPr>
        <p:txBody>
          <a:bodyPr wrap="square" lIns="27432" tIns="18288" rIns="27432" bIns="18288" anchor="t">
            <a:spAutoFit/>
          </a:bodyPr>
          <a:lstStyle/>
          <a:p>
            <a:pPr algn="l"/>
            <a:r>
              <a:rPr sz="1600" b="0" i="0" dirty="0">
                <a:solidFill>
                  <a:srgbClr val="38761D"/>
                </a:solidFill>
                <a:latin typeface="Times New Roman"/>
              </a:rPr>
              <a:t>grant vote</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1"/>
                                        </p:tgtEl>
                                        <p:attrNameLst>
                                          <p:attrName>style.visibility</p:attrName>
                                        </p:attrNameLst>
                                      </p:cBhvr>
                                      <p:to>
                                        <p:strVal val="visible"/>
                                      </p:to>
                                    </p:set>
                                    <p:animEffect transition="in" filter="fade">
                                      <p:cBhvr>
                                        <p:cTn id="7" dur="300"/>
                                        <p:tgtEl>
                                          <p:spTgt spid="1001"/>
                                        </p:tgtEl>
                                      </p:cBhvr>
                                    </p:animEffect>
                                  </p:childTnLst>
                                </p:cTn>
                              </p:par>
                              <p:par>
                                <p:cTn id="8" presetID="10" presetClass="entr" presetSubtype="0" fill="hold" nodeType="withEffect">
                                  <p:stCondLst>
                                    <p:cond delay="0"/>
                                  </p:stCondLst>
                                  <p:childTnLst>
                                    <p:set>
                                      <p:cBhvr>
                                        <p:cTn id="9" dur="1" fill="hold">
                                          <p:stCondLst>
                                            <p:cond delay="0"/>
                                          </p:stCondLst>
                                        </p:cTn>
                                        <p:tgtEl>
                                          <p:spTgt spid="1002"/>
                                        </p:tgtEl>
                                        <p:attrNameLst>
                                          <p:attrName>style.visibility</p:attrName>
                                        </p:attrNameLst>
                                      </p:cBhvr>
                                      <p:to>
                                        <p:strVal val="visible"/>
                                      </p:to>
                                    </p:set>
                                    <p:animEffect transition="in" filter="fade">
                                      <p:cBhvr>
                                        <p:cTn id="10" dur="300"/>
                                        <p:tgtEl>
                                          <p:spTgt spid="1002"/>
                                        </p:tgtEl>
                                      </p:cBhvr>
                                    </p:animEffect>
                                  </p:childTnLst>
                                </p:cTn>
                              </p:par>
                              <p:par>
                                <p:cTn id="11" presetID="10" presetClass="entr" presetSubtype="0" fill="hold" nodeType="withEffect">
                                  <p:stCondLst>
                                    <p:cond delay="0"/>
                                  </p:stCondLst>
                                  <p:childTnLst>
                                    <p:set>
                                      <p:cBhvr>
                                        <p:cTn id="12" dur="1" fill="hold">
                                          <p:stCondLst>
                                            <p:cond delay="0"/>
                                          </p:stCondLst>
                                        </p:cTn>
                                        <p:tgtEl>
                                          <p:spTgt spid="1003"/>
                                        </p:tgtEl>
                                        <p:attrNameLst>
                                          <p:attrName>style.visibility</p:attrName>
                                        </p:attrNameLst>
                                      </p:cBhvr>
                                      <p:to>
                                        <p:strVal val="visible"/>
                                      </p:to>
                                    </p:set>
                                    <p:animEffect transition="in" filter="fade">
                                      <p:cBhvr>
                                        <p:cTn id="13" dur="300"/>
                                        <p:tgtEl>
                                          <p:spTgt spid="1003"/>
                                        </p:tgtEl>
                                      </p:cBhvr>
                                    </p:animEffect>
                                  </p:childTnLst>
                                </p:cTn>
                              </p:par>
                              <p:par>
                                <p:cTn id="14" presetID="10" presetClass="entr" presetSubtype="0" fill="hold" nodeType="withEffect">
                                  <p:stCondLst>
                                    <p:cond delay="0"/>
                                  </p:stCondLst>
                                  <p:childTnLst>
                                    <p:set>
                                      <p:cBhvr>
                                        <p:cTn id="15" dur="1" fill="hold">
                                          <p:stCondLst>
                                            <p:cond delay="0"/>
                                          </p:stCondLst>
                                        </p:cTn>
                                        <p:tgtEl>
                                          <p:spTgt spid="1004"/>
                                        </p:tgtEl>
                                        <p:attrNameLst>
                                          <p:attrName>style.visibility</p:attrName>
                                        </p:attrNameLst>
                                      </p:cBhvr>
                                      <p:to>
                                        <p:strVal val="visible"/>
                                      </p:to>
                                    </p:set>
                                    <p:animEffect transition="in" filter="fade">
                                      <p:cBhvr>
                                        <p:cTn id="16" dur="300"/>
                                        <p:tgtEl>
                                          <p:spTgt spid="1004"/>
                                        </p:tgtEl>
                                      </p:cBhvr>
                                    </p:animEffect>
                                  </p:childTnLst>
                                </p:cTn>
                              </p:par>
                              <p:par>
                                <p:cTn id="17" presetID="10" presetClass="entr" presetSubtype="0" fill="hold" nodeType="withEffect">
                                  <p:stCondLst>
                                    <p:cond delay="0"/>
                                  </p:stCondLst>
                                  <p:childTnLst>
                                    <p:set>
                                      <p:cBhvr>
                                        <p:cTn id="18" dur="1" fill="hold">
                                          <p:stCondLst>
                                            <p:cond delay="0"/>
                                          </p:stCondLst>
                                        </p:cTn>
                                        <p:tgtEl>
                                          <p:spTgt spid="1005"/>
                                        </p:tgtEl>
                                        <p:attrNameLst>
                                          <p:attrName>style.visibility</p:attrName>
                                        </p:attrNameLst>
                                      </p:cBhvr>
                                      <p:to>
                                        <p:strVal val="visible"/>
                                      </p:to>
                                    </p:set>
                                    <p:animEffect transition="in" filter="fade">
                                      <p:cBhvr>
                                        <p:cTn id="19" dur="300"/>
                                        <p:tgtEl>
                                          <p:spTgt spid="1005"/>
                                        </p:tgtEl>
                                      </p:cBhvr>
                                    </p:animEffect>
                                  </p:childTnLst>
                                </p:cTn>
                              </p:par>
                              <p:par>
                                <p:cTn id="20" presetID="10" presetClass="entr" presetSubtype="0" fill="hold" nodeType="withEffect">
                                  <p:stCondLst>
                                    <p:cond delay="0"/>
                                  </p:stCondLst>
                                  <p:childTnLst>
                                    <p:set>
                                      <p:cBhvr>
                                        <p:cTn id="21" dur="1" fill="hold">
                                          <p:stCondLst>
                                            <p:cond delay="0"/>
                                          </p:stCondLst>
                                        </p:cTn>
                                        <p:tgtEl>
                                          <p:spTgt spid="1006"/>
                                        </p:tgtEl>
                                        <p:attrNameLst>
                                          <p:attrName>style.visibility</p:attrName>
                                        </p:attrNameLst>
                                      </p:cBhvr>
                                      <p:to>
                                        <p:strVal val="visible"/>
                                      </p:to>
                                    </p:set>
                                    <p:animEffect transition="in" filter="fade">
                                      <p:cBhvr>
                                        <p:cTn id="22" dur="300"/>
                                        <p:tgtEl>
                                          <p:spTgt spid="1006"/>
                                        </p:tgtEl>
                                      </p:cBhvr>
                                    </p:animEffect>
                                  </p:childTnLst>
                                </p:cTn>
                              </p:par>
                              <p:par>
                                <p:cTn id="23" presetID="10" presetClass="entr" presetSubtype="0" fill="hold" nodeType="withEffect">
                                  <p:stCondLst>
                                    <p:cond delay="0"/>
                                  </p:stCondLst>
                                  <p:childTnLst>
                                    <p:set>
                                      <p:cBhvr>
                                        <p:cTn id="24" dur="1" fill="hold">
                                          <p:stCondLst>
                                            <p:cond delay="0"/>
                                          </p:stCondLst>
                                        </p:cTn>
                                        <p:tgtEl>
                                          <p:spTgt spid="1007"/>
                                        </p:tgtEl>
                                        <p:attrNameLst>
                                          <p:attrName>style.visibility</p:attrName>
                                        </p:attrNameLst>
                                      </p:cBhvr>
                                      <p:to>
                                        <p:strVal val="visible"/>
                                      </p:to>
                                    </p:set>
                                    <p:animEffect transition="in" filter="fade">
                                      <p:cBhvr>
                                        <p:cTn id="25" dur="300"/>
                                        <p:tgtEl>
                                          <p:spTgt spid="1007"/>
                                        </p:tgtEl>
                                      </p:cBhvr>
                                    </p:animEffect>
                                  </p:childTnLst>
                                </p:cTn>
                              </p:par>
                              <p:par>
                                <p:cTn id="26" presetID="10" presetClass="entr" presetSubtype="0" fill="hold" nodeType="withEffect">
                                  <p:stCondLst>
                                    <p:cond delay="0"/>
                                  </p:stCondLst>
                                  <p:childTnLst>
                                    <p:set>
                                      <p:cBhvr>
                                        <p:cTn id="27" dur="1" fill="hold">
                                          <p:stCondLst>
                                            <p:cond delay="0"/>
                                          </p:stCondLst>
                                        </p:cTn>
                                        <p:tgtEl>
                                          <p:spTgt spid="1008"/>
                                        </p:tgtEl>
                                        <p:attrNameLst>
                                          <p:attrName>style.visibility</p:attrName>
                                        </p:attrNameLst>
                                      </p:cBhvr>
                                      <p:to>
                                        <p:strVal val="visible"/>
                                      </p:to>
                                    </p:set>
                                    <p:animEffect transition="in" filter="fade">
                                      <p:cBhvr>
                                        <p:cTn id="28" dur="300"/>
                                        <p:tgtEl>
                                          <p:spTgt spid="1008"/>
                                        </p:tgtEl>
                                      </p:cBhvr>
                                    </p:animEffect>
                                  </p:childTnLst>
                                </p:cTn>
                              </p:par>
                              <p:par>
                                <p:cTn id="29" presetID="10" presetClass="entr" presetSubtype="0" fill="hold" nodeType="withEffect">
                                  <p:stCondLst>
                                    <p:cond delay="0"/>
                                  </p:stCondLst>
                                  <p:childTnLst>
                                    <p:set>
                                      <p:cBhvr>
                                        <p:cTn id="30" dur="1" fill="hold">
                                          <p:stCondLst>
                                            <p:cond delay="0"/>
                                          </p:stCondLst>
                                        </p:cTn>
                                        <p:tgtEl>
                                          <p:spTgt spid="1009"/>
                                        </p:tgtEl>
                                        <p:attrNameLst>
                                          <p:attrName>style.visibility</p:attrName>
                                        </p:attrNameLst>
                                      </p:cBhvr>
                                      <p:to>
                                        <p:strVal val="visible"/>
                                      </p:to>
                                    </p:set>
                                    <p:animEffect transition="in" filter="fade">
                                      <p:cBhvr>
                                        <p:cTn id="31" dur="300"/>
                                        <p:tgtEl>
                                          <p:spTgt spid="1009"/>
                                        </p:tgtEl>
                                      </p:cBhvr>
                                    </p:animEffect>
                                  </p:childTnLst>
                                </p:cTn>
                              </p:par>
                              <p:par>
                                <p:cTn id="32" presetID="10" presetClass="entr" presetSubtype="0" fill="hold" nodeType="withEffect">
                                  <p:stCondLst>
                                    <p:cond delay="0"/>
                                  </p:stCondLst>
                                  <p:childTnLst>
                                    <p:set>
                                      <p:cBhvr>
                                        <p:cTn id="33" dur="1" fill="hold">
                                          <p:stCondLst>
                                            <p:cond delay="0"/>
                                          </p:stCondLst>
                                        </p:cTn>
                                        <p:tgtEl>
                                          <p:spTgt spid="1010"/>
                                        </p:tgtEl>
                                        <p:attrNameLst>
                                          <p:attrName>style.visibility</p:attrName>
                                        </p:attrNameLst>
                                      </p:cBhvr>
                                      <p:to>
                                        <p:strVal val="visible"/>
                                      </p:to>
                                    </p:set>
                                    <p:animEffect transition="in" filter="fade">
                                      <p:cBhvr>
                                        <p:cTn id="34" dur="300"/>
                                        <p:tgtEl>
                                          <p:spTgt spid="1010"/>
                                        </p:tgtEl>
                                      </p:cBhvr>
                                    </p:animEffect>
                                  </p:childTnLst>
                                </p:cTn>
                              </p:par>
                              <p:par>
                                <p:cTn id="35" presetID="10" presetClass="entr" presetSubtype="0" fill="hold" nodeType="withEffect">
                                  <p:stCondLst>
                                    <p:cond delay="0"/>
                                  </p:stCondLst>
                                  <p:childTnLst>
                                    <p:set>
                                      <p:cBhvr>
                                        <p:cTn id="36" dur="1" fill="hold">
                                          <p:stCondLst>
                                            <p:cond delay="0"/>
                                          </p:stCondLst>
                                        </p:cTn>
                                        <p:tgtEl>
                                          <p:spTgt spid="1011"/>
                                        </p:tgtEl>
                                        <p:attrNameLst>
                                          <p:attrName>style.visibility</p:attrName>
                                        </p:attrNameLst>
                                      </p:cBhvr>
                                      <p:to>
                                        <p:strVal val="visible"/>
                                      </p:to>
                                    </p:set>
                                    <p:animEffect transition="in" filter="fade">
                                      <p:cBhvr>
                                        <p:cTn id="37" dur="300"/>
                                        <p:tgtEl>
                                          <p:spTgt spid="1011"/>
                                        </p:tgtEl>
                                      </p:cBhvr>
                                    </p:animEffect>
                                  </p:childTnLst>
                                </p:cTn>
                              </p:par>
                              <p:par>
                                <p:cTn id="38" presetID="10" presetClass="entr" presetSubtype="0" fill="hold" nodeType="withEffect">
                                  <p:stCondLst>
                                    <p:cond delay="0"/>
                                  </p:stCondLst>
                                  <p:childTnLst>
                                    <p:set>
                                      <p:cBhvr>
                                        <p:cTn id="39" dur="1" fill="hold">
                                          <p:stCondLst>
                                            <p:cond delay="0"/>
                                          </p:stCondLst>
                                        </p:cTn>
                                        <p:tgtEl>
                                          <p:spTgt spid="1012"/>
                                        </p:tgtEl>
                                        <p:attrNameLst>
                                          <p:attrName>style.visibility</p:attrName>
                                        </p:attrNameLst>
                                      </p:cBhvr>
                                      <p:to>
                                        <p:strVal val="visible"/>
                                      </p:to>
                                    </p:set>
                                    <p:animEffect transition="in" filter="fade">
                                      <p:cBhvr>
                                        <p:cTn id="40" dur="300"/>
                                        <p:tgtEl>
                                          <p:spTgt spid="1012"/>
                                        </p:tgtEl>
                                      </p:cBhvr>
                                    </p:animEffect>
                                  </p:childTnLst>
                                </p:cTn>
                              </p:par>
                              <p:par>
                                <p:cTn id="41" presetID="10" presetClass="entr" presetSubtype="0" fill="hold" nodeType="withEffect">
                                  <p:stCondLst>
                                    <p:cond delay="0"/>
                                  </p:stCondLst>
                                  <p:childTnLst>
                                    <p:set>
                                      <p:cBhvr>
                                        <p:cTn id="42" dur="1" fill="hold">
                                          <p:stCondLst>
                                            <p:cond delay="0"/>
                                          </p:stCondLst>
                                        </p:cTn>
                                        <p:tgtEl>
                                          <p:spTgt spid="1013"/>
                                        </p:tgtEl>
                                        <p:attrNameLst>
                                          <p:attrName>style.visibility</p:attrName>
                                        </p:attrNameLst>
                                      </p:cBhvr>
                                      <p:to>
                                        <p:strVal val="visible"/>
                                      </p:to>
                                    </p:set>
                                    <p:animEffect transition="in" filter="fade">
                                      <p:cBhvr>
                                        <p:cTn id="43" dur="300"/>
                                        <p:tgtEl>
                                          <p:spTgt spid="1013"/>
                                        </p:tgtEl>
                                      </p:cBhvr>
                                    </p:animEffect>
                                  </p:childTnLst>
                                </p:cTn>
                              </p:par>
                              <p:par>
                                <p:cTn id="44" presetID="10" presetClass="entr" presetSubtype="0" fill="hold" nodeType="withEffect">
                                  <p:stCondLst>
                                    <p:cond delay="0"/>
                                  </p:stCondLst>
                                  <p:childTnLst>
                                    <p:set>
                                      <p:cBhvr>
                                        <p:cTn id="45" dur="1" fill="hold">
                                          <p:stCondLst>
                                            <p:cond delay="0"/>
                                          </p:stCondLst>
                                        </p:cTn>
                                        <p:tgtEl>
                                          <p:spTgt spid="1014"/>
                                        </p:tgtEl>
                                        <p:attrNameLst>
                                          <p:attrName>style.visibility</p:attrName>
                                        </p:attrNameLst>
                                      </p:cBhvr>
                                      <p:to>
                                        <p:strVal val="visible"/>
                                      </p:to>
                                    </p:set>
                                    <p:animEffect transition="in" filter="fade">
                                      <p:cBhvr>
                                        <p:cTn id="46" dur="300"/>
                                        <p:tgtEl>
                                          <p:spTgt spid="1014"/>
                                        </p:tgtEl>
                                      </p:cBhvr>
                                    </p:animEffect>
                                  </p:childTnLst>
                                </p:cTn>
                              </p:par>
                              <p:par>
                                <p:cTn id="47" presetID="10" presetClass="entr" presetSubtype="0" fill="hold" nodeType="withEffect">
                                  <p:stCondLst>
                                    <p:cond delay="0"/>
                                  </p:stCondLst>
                                  <p:childTnLst>
                                    <p:set>
                                      <p:cBhvr>
                                        <p:cTn id="48" dur="1" fill="hold">
                                          <p:stCondLst>
                                            <p:cond delay="0"/>
                                          </p:stCondLst>
                                        </p:cTn>
                                        <p:tgtEl>
                                          <p:spTgt spid="1015"/>
                                        </p:tgtEl>
                                        <p:attrNameLst>
                                          <p:attrName>style.visibility</p:attrName>
                                        </p:attrNameLst>
                                      </p:cBhvr>
                                      <p:to>
                                        <p:strVal val="visible"/>
                                      </p:to>
                                    </p:set>
                                    <p:animEffect transition="in" filter="fade">
                                      <p:cBhvr>
                                        <p:cTn id="49" dur="300"/>
                                        <p:tgtEl>
                                          <p:spTgt spid="101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016"/>
                                        </p:tgtEl>
                                        <p:attrNameLst>
                                          <p:attrName>style.visibility</p:attrName>
                                        </p:attrNameLst>
                                      </p:cBhvr>
                                      <p:to>
                                        <p:strVal val="visible"/>
                                      </p:to>
                                    </p:set>
                                    <p:animEffect transition="in" filter="fade">
                                      <p:cBhvr>
                                        <p:cTn id="54" dur="300"/>
                                        <p:tgtEl>
                                          <p:spTgt spid="101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017"/>
                                        </p:tgtEl>
                                        <p:attrNameLst>
                                          <p:attrName>style.visibility</p:attrName>
                                        </p:attrNameLst>
                                      </p:cBhvr>
                                      <p:to>
                                        <p:strVal val="visible"/>
                                      </p:to>
                                    </p:set>
                                    <p:animEffect transition="in" filter="fade">
                                      <p:cBhvr>
                                        <p:cTn id="59" dur="300"/>
                                        <p:tgtEl>
                                          <p:spTgt spid="1017"/>
                                        </p:tgtEl>
                                      </p:cBhvr>
                                    </p:animEffect>
                                  </p:childTnLst>
                                </p:cTn>
                              </p:par>
                              <p:par>
                                <p:cTn id="60" presetID="10" presetClass="entr" presetSubtype="0" fill="hold" nodeType="withEffect">
                                  <p:stCondLst>
                                    <p:cond delay="0"/>
                                  </p:stCondLst>
                                  <p:childTnLst>
                                    <p:set>
                                      <p:cBhvr>
                                        <p:cTn id="61" dur="1" fill="hold">
                                          <p:stCondLst>
                                            <p:cond delay="0"/>
                                          </p:stCondLst>
                                        </p:cTn>
                                        <p:tgtEl>
                                          <p:spTgt spid="1018"/>
                                        </p:tgtEl>
                                        <p:attrNameLst>
                                          <p:attrName>style.visibility</p:attrName>
                                        </p:attrNameLst>
                                      </p:cBhvr>
                                      <p:to>
                                        <p:strVal val="visible"/>
                                      </p:to>
                                    </p:set>
                                    <p:animEffect transition="in" filter="fade">
                                      <p:cBhvr>
                                        <p:cTn id="62" dur="300"/>
                                        <p:tgtEl>
                                          <p:spTgt spid="1018"/>
                                        </p:tgtEl>
                                      </p:cBhvr>
                                    </p:animEffect>
                                  </p:childTnLst>
                                </p:cTn>
                              </p:par>
                              <p:par>
                                <p:cTn id="63" presetID="10" presetClass="entr" presetSubtype="0" fill="hold" nodeType="withEffect">
                                  <p:stCondLst>
                                    <p:cond delay="0"/>
                                  </p:stCondLst>
                                  <p:childTnLst>
                                    <p:set>
                                      <p:cBhvr>
                                        <p:cTn id="64" dur="1" fill="hold">
                                          <p:stCondLst>
                                            <p:cond delay="0"/>
                                          </p:stCondLst>
                                        </p:cTn>
                                        <p:tgtEl>
                                          <p:spTgt spid="1019"/>
                                        </p:tgtEl>
                                        <p:attrNameLst>
                                          <p:attrName>style.visibility</p:attrName>
                                        </p:attrNameLst>
                                      </p:cBhvr>
                                      <p:to>
                                        <p:strVal val="visible"/>
                                      </p:to>
                                    </p:set>
                                    <p:animEffect transition="in" filter="fade">
                                      <p:cBhvr>
                                        <p:cTn id="65" dur="300"/>
                                        <p:tgtEl>
                                          <p:spTgt spid="1019"/>
                                        </p:tgtEl>
                                      </p:cBhvr>
                                    </p:animEffect>
                                  </p:childTnLst>
                                </p:cTn>
                              </p:par>
                              <p:par>
                                <p:cTn id="66" presetID="10" presetClass="entr" presetSubtype="0" fill="hold" nodeType="withEffect">
                                  <p:stCondLst>
                                    <p:cond delay="0"/>
                                  </p:stCondLst>
                                  <p:childTnLst>
                                    <p:set>
                                      <p:cBhvr>
                                        <p:cTn id="67" dur="1" fill="hold">
                                          <p:stCondLst>
                                            <p:cond delay="0"/>
                                          </p:stCondLst>
                                        </p:cTn>
                                        <p:tgtEl>
                                          <p:spTgt spid="1020"/>
                                        </p:tgtEl>
                                        <p:attrNameLst>
                                          <p:attrName>style.visibility</p:attrName>
                                        </p:attrNameLst>
                                      </p:cBhvr>
                                      <p:to>
                                        <p:strVal val="visible"/>
                                      </p:to>
                                    </p:set>
                                    <p:animEffect transition="in" filter="fade">
                                      <p:cBhvr>
                                        <p:cTn id="68" dur="300"/>
                                        <p:tgtEl>
                                          <p:spTgt spid="1020"/>
                                        </p:tgtEl>
                                      </p:cBhvr>
                                    </p:animEffect>
                                  </p:childTnLst>
                                </p:cTn>
                              </p:par>
                              <p:par>
                                <p:cTn id="69" presetID="10" presetClass="entr" presetSubtype="0" fill="hold" nodeType="withEffect">
                                  <p:stCondLst>
                                    <p:cond delay="0"/>
                                  </p:stCondLst>
                                  <p:childTnLst>
                                    <p:set>
                                      <p:cBhvr>
                                        <p:cTn id="70" dur="1" fill="hold">
                                          <p:stCondLst>
                                            <p:cond delay="0"/>
                                          </p:stCondLst>
                                        </p:cTn>
                                        <p:tgtEl>
                                          <p:spTgt spid="1021"/>
                                        </p:tgtEl>
                                        <p:attrNameLst>
                                          <p:attrName>style.visibility</p:attrName>
                                        </p:attrNameLst>
                                      </p:cBhvr>
                                      <p:to>
                                        <p:strVal val="visible"/>
                                      </p:to>
                                    </p:set>
                                    <p:animEffect transition="in" filter="fade">
                                      <p:cBhvr>
                                        <p:cTn id="71" dur="300"/>
                                        <p:tgtEl>
                                          <p:spTgt spid="1021"/>
                                        </p:tgtEl>
                                      </p:cBhvr>
                                    </p:animEffect>
                                  </p:childTnLst>
                                </p:cTn>
                              </p:par>
                              <p:par>
                                <p:cTn id="72" presetID="10" presetClass="entr" presetSubtype="0" fill="hold" nodeType="withEffect">
                                  <p:stCondLst>
                                    <p:cond delay="0"/>
                                  </p:stCondLst>
                                  <p:childTnLst>
                                    <p:set>
                                      <p:cBhvr>
                                        <p:cTn id="73" dur="1" fill="hold">
                                          <p:stCondLst>
                                            <p:cond delay="0"/>
                                          </p:stCondLst>
                                        </p:cTn>
                                        <p:tgtEl>
                                          <p:spTgt spid="1022"/>
                                        </p:tgtEl>
                                        <p:attrNameLst>
                                          <p:attrName>style.visibility</p:attrName>
                                        </p:attrNameLst>
                                      </p:cBhvr>
                                      <p:to>
                                        <p:strVal val="visible"/>
                                      </p:to>
                                    </p:set>
                                    <p:animEffect transition="in" filter="fade">
                                      <p:cBhvr>
                                        <p:cTn id="74" dur="300"/>
                                        <p:tgtEl>
                                          <p:spTgt spid="1022"/>
                                        </p:tgtEl>
                                      </p:cBhvr>
                                    </p:animEffect>
                                  </p:childTnLst>
                                </p:cTn>
                              </p:par>
                              <p:par>
                                <p:cTn id="75" presetID="10" presetClass="entr" presetSubtype="0" fill="hold" nodeType="withEffect">
                                  <p:stCondLst>
                                    <p:cond delay="0"/>
                                  </p:stCondLst>
                                  <p:childTnLst>
                                    <p:set>
                                      <p:cBhvr>
                                        <p:cTn id="76" dur="1" fill="hold">
                                          <p:stCondLst>
                                            <p:cond delay="0"/>
                                          </p:stCondLst>
                                        </p:cTn>
                                        <p:tgtEl>
                                          <p:spTgt spid="1023"/>
                                        </p:tgtEl>
                                        <p:attrNameLst>
                                          <p:attrName>style.visibility</p:attrName>
                                        </p:attrNameLst>
                                      </p:cBhvr>
                                      <p:to>
                                        <p:strVal val="visible"/>
                                      </p:to>
                                    </p:set>
                                    <p:animEffect transition="in" filter="fade">
                                      <p:cBhvr>
                                        <p:cTn id="77" dur="300"/>
                                        <p:tgtEl>
                                          <p:spTgt spid="1023"/>
                                        </p:tgtEl>
                                      </p:cBhvr>
                                    </p:animEffect>
                                  </p:childTnLst>
                                </p:cTn>
                              </p:par>
                              <p:par>
                                <p:cTn id="78" presetID="10" presetClass="entr" presetSubtype="0" fill="hold" nodeType="withEffect">
                                  <p:stCondLst>
                                    <p:cond delay="0"/>
                                  </p:stCondLst>
                                  <p:childTnLst>
                                    <p:set>
                                      <p:cBhvr>
                                        <p:cTn id="79" dur="1" fill="hold">
                                          <p:stCondLst>
                                            <p:cond delay="0"/>
                                          </p:stCondLst>
                                        </p:cTn>
                                        <p:tgtEl>
                                          <p:spTgt spid="1024"/>
                                        </p:tgtEl>
                                        <p:attrNameLst>
                                          <p:attrName>style.visibility</p:attrName>
                                        </p:attrNameLst>
                                      </p:cBhvr>
                                      <p:to>
                                        <p:strVal val="visible"/>
                                      </p:to>
                                    </p:set>
                                    <p:animEffect transition="in" filter="fade">
                                      <p:cBhvr>
                                        <p:cTn id="80" dur="300"/>
                                        <p:tgtEl>
                                          <p:spTgt spid="1024"/>
                                        </p:tgtEl>
                                      </p:cBhvr>
                                    </p:animEffect>
                                  </p:childTnLst>
                                </p:cTn>
                              </p:par>
                              <p:par>
                                <p:cTn id="81" presetID="10" presetClass="entr" presetSubtype="0" fill="hold" nodeType="withEffect">
                                  <p:stCondLst>
                                    <p:cond delay="0"/>
                                  </p:stCondLst>
                                  <p:childTnLst>
                                    <p:set>
                                      <p:cBhvr>
                                        <p:cTn id="82" dur="1" fill="hold">
                                          <p:stCondLst>
                                            <p:cond delay="0"/>
                                          </p:stCondLst>
                                        </p:cTn>
                                        <p:tgtEl>
                                          <p:spTgt spid="1025"/>
                                        </p:tgtEl>
                                        <p:attrNameLst>
                                          <p:attrName>style.visibility</p:attrName>
                                        </p:attrNameLst>
                                      </p:cBhvr>
                                      <p:to>
                                        <p:strVal val="visible"/>
                                      </p:to>
                                    </p:set>
                                    <p:animEffect transition="in" filter="fade">
                                      <p:cBhvr>
                                        <p:cTn id="83" dur="300"/>
                                        <p:tgtEl>
                                          <p:spTgt spid="1025"/>
                                        </p:tgtEl>
                                      </p:cBhvr>
                                    </p:animEffect>
                                  </p:childTnLst>
                                </p:cTn>
                              </p:par>
                              <p:par>
                                <p:cTn id="84" presetID="10" presetClass="entr" presetSubtype="0" fill="hold" nodeType="withEffect">
                                  <p:stCondLst>
                                    <p:cond delay="0"/>
                                  </p:stCondLst>
                                  <p:childTnLst>
                                    <p:set>
                                      <p:cBhvr>
                                        <p:cTn id="85" dur="1" fill="hold">
                                          <p:stCondLst>
                                            <p:cond delay="0"/>
                                          </p:stCondLst>
                                        </p:cTn>
                                        <p:tgtEl>
                                          <p:spTgt spid="1026"/>
                                        </p:tgtEl>
                                        <p:attrNameLst>
                                          <p:attrName>style.visibility</p:attrName>
                                        </p:attrNameLst>
                                      </p:cBhvr>
                                      <p:to>
                                        <p:strVal val="visible"/>
                                      </p:to>
                                    </p:set>
                                    <p:animEffect transition="in" filter="fade">
                                      <p:cBhvr>
                                        <p:cTn id="86" dur="300"/>
                                        <p:tgtEl>
                                          <p:spTgt spid="1026"/>
                                        </p:tgtEl>
                                      </p:cBhvr>
                                    </p:animEffect>
                                  </p:childTnLst>
                                </p:cTn>
                              </p:par>
                              <p:par>
                                <p:cTn id="87" presetID="10" presetClass="entr" presetSubtype="0" fill="hold" nodeType="withEffect">
                                  <p:stCondLst>
                                    <p:cond delay="0"/>
                                  </p:stCondLst>
                                  <p:childTnLst>
                                    <p:set>
                                      <p:cBhvr>
                                        <p:cTn id="88" dur="1" fill="hold">
                                          <p:stCondLst>
                                            <p:cond delay="0"/>
                                          </p:stCondLst>
                                        </p:cTn>
                                        <p:tgtEl>
                                          <p:spTgt spid="1027"/>
                                        </p:tgtEl>
                                        <p:attrNameLst>
                                          <p:attrName>style.visibility</p:attrName>
                                        </p:attrNameLst>
                                      </p:cBhvr>
                                      <p:to>
                                        <p:strVal val="visible"/>
                                      </p:to>
                                    </p:set>
                                    <p:animEffect transition="in" filter="fade">
                                      <p:cBhvr>
                                        <p:cTn id="89" dur="300"/>
                                        <p:tgtEl>
                                          <p:spTgt spid="1027"/>
                                        </p:tgtEl>
                                      </p:cBhvr>
                                    </p:animEffect>
                                  </p:childTnLst>
                                </p:cTn>
                              </p:par>
                              <p:par>
                                <p:cTn id="90" presetID="10" presetClass="entr" presetSubtype="0" fill="hold" nodeType="withEffect">
                                  <p:stCondLst>
                                    <p:cond delay="0"/>
                                  </p:stCondLst>
                                  <p:childTnLst>
                                    <p:set>
                                      <p:cBhvr>
                                        <p:cTn id="91" dur="1" fill="hold">
                                          <p:stCondLst>
                                            <p:cond delay="0"/>
                                          </p:stCondLst>
                                        </p:cTn>
                                        <p:tgtEl>
                                          <p:spTgt spid="1028"/>
                                        </p:tgtEl>
                                        <p:attrNameLst>
                                          <p:attrName>style.visibility</p:attrName>
                                        </p:attrNameLst>
                                      </p:cBhvr>
                                      <p:to>
                                        <p:strVal val="visible"/>
                                      </p:to>
                                    </p:set>
                                    <p:animEffect transition="in" filter="fade">
                                      <p:cBhvr>
                                        <p:cTn id="92" dur="300"/>
                                        <p:tgtEl>
                                          <p:spTgt spid="1028"/>
                                        </p:tgtEl>
                                      </p:cBhvr>
                                    </p:animEffect>
                                  </p:childTnLst>
                                </p:cTn>
                              </p:par>
                              <p:par>
                                <p:cTn id="93" presetID="10" presetClass="entr" presetSubtype="0" fill="hold" nodeType="withEffect">
                                  <p:stCondLst>
                                    <p:cond delay="0"/>
                                  </p:stCondLst>
                                  <p:childTnLst>
                                    <p:set>
                                      <p:cBhvr>
                                        <p:cTn id="94" dur="1" fill="hold">
                                          <p:stCondLst>
                                            <p:cond delay="0"/>
                                          </p:stCondLst>
                                        </p:cTn>
                                        <p:tgtEl>
                                          <p:spTgt spid="1029"/>
                                        </p:tgtEl>
                                        <p:attrNameLst>
                                          <p:attrName>style.visibility</p:attrName>
                                        </p:attrNameLst>
                                      </p:cBhvr>
                                      <p:to>
                                        <p:strVal val="visible"/>
                                      </p:to>
                                    </p:set>
                                    <p:animEffect transition="in" filter="fade">
                                      <p:cBhvr>
                                        <p:cTn id="95" dur="300"/>
                                        <p:tgtEl>
                                          <p:spTgt spid="1029"/>
                                        </p:tgtEl>
                                      </p:cBhvr>
                                    </p:animEffect>
                                  </p:childTnLst>
                                </p:cTn>
                              </p:par>
                              <p:par>
                                <p:cTn id="96" presetID="10" presetClass="entr" presetSubtype="0" fill="hold" nodeType="withEffect">
                                  <p:stCondLst>
                                    <p:cond delay="0"/>
                                  </p:stCondLst>
                                  <p:childTnLst>
                                    <p:set>
                                      <p:cBhvr>
                                        <p:cTn id="97" dur="1" fill="hold">
                                          <p:stCondLst>
                                            <p:cond delay="0"/>
                                          </p:stCondLst>
                                        </p:cTn>
                                        <p:tgtEl>
                                          <p:spTgt spid="1030"/>
                                        </p:tgtEl>
                                        <p:attrNameLst>
                                          <p:attrName>style.visibility</p:attrName>
                                        </p:attrNameLst>
                                      </p:cBhvr>
                                      <p:to>
                                        <p:strVal val="visible"/>
                                      </p:to>
                                    </p:set>
                                    <p:animEffect transition="in" filter="fade">
                                      <p:cBhvr>
                                        <p:cTn id="98" dur="300"/>
                                        <p:tgtEl>
                                          <p:spTgt spid="1030"/>
                                        </p:tgtEl>
                                      </p:cBhvr>
                                    </p:animEffect>
                                  </p:childTnLst>
                                </p:cTn>
                              </p:par>
                              <p:par>
                                <p:cTn id="99" presetID="10" presetClass="entr" presetSubtype="0" fill="hold" nodeType="withEffect">
                                  <p:stCondLst>
                                    <p:cond delay="0"/>
                                  </p:stCondLst>
                                  <p:childTnLst>
                                    <p:set>
                                      <p:cBhvr>
                                        <p:cTn id="100" dur="1" fill="hold">
                                          <p:stCondLst>
                                            <p:cond delay="0"/>
                                          </p:stCondLst>
                                        </p:cTn>
                                        <p:tgtEl>
                                          <p:spTgt spid="1031"/>
                                        </p:tgtEl>
                                        <p:attrNameLst>
                                          <p:attrName>style.visibility</p:attrName>
                                        </p:attrNameLst>
                                      </p:cBhvr>
                                      <p:to>
                                        <p:strVal val="visible"/>
                                      </p:to>
                                    </p:set>
                                    <p:animEffect transition="in" filter="fade">
                                      <p:cBhvr>
                                        <p:cTn id="101" dur="300"/>
                                        <p:tgtEl>
                                          <p:spTgt spid="1031"/>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1032"/>
                                        </p:tgtEl>
                                        <p:attrNameLst>
                                          <p:attrName>style.visibility</p:attrName>
                                        </p:attrNameLst>
                                      </p:cBhvr>
                                      <p:to>
                                        <p:strVal val="visible"/>
                                      </p:to>
                                    </p:set>
                                    <p:animEffect transition="in" filter="fade">
                                      <p:cBhvr>
                                        <p:cTn id="106" dur="300"/>
                                        <p:tgtEl>
                                          <p:spTgt spid="1032"/>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1033"/>
                                        </p:tgtEl>
                                        <p:attrNameLst>
                                          <p:attrName>style.visibility</p:attrName>
                                        </p:attrNameLst>
                                      </p:cBhvr>
                                      <p:to>
                                        <p:strVal val="visible"/>
                                      </p:to>
                                    </p:set>
                                    <p:animEffect transition="in" filter="fade">
                                      <p:cBhvr>
                                        <p:cTn id="111" dur="300"/>
                                        <p:tgtEl>
                                          <p:spTgt spid="1033"/>
                                        </p:tgtEl>
                                      </p:cBhvr>
                                    </p:animEffect>
                                  </p:childTnLst>
                                </p:cTn>
                              </p:par>
                              <p:par>
                                <p:cTn id="112" presetID="10" presetClass="entr" presetSubtype="0" fill="hold" nodeType="withEffect">
                                  <p:stCondLst>
                                    <p:cond delay="0"/>
                                  </p:stCondLst>
                                  <p:childTnLst>
                                    <p:set>
                                      <p:cBhvr>
                                        <p:cTn id="113" dur="1" fill="hold">
                                          <p:stCondLst>
                                            <p:cond delay="0"/>
                                          </p:stCondLst>
                                        </p:cTn>
                                        <p:tgtEl>
                                          <p:spTgt spid="1034"/>
                                        </p:tgtEl>
                                        <p:attrNameLst>
                                          <p:attrName>style.visibility</p:attrName>
                                        </p:attrNameLst>
                                      </p:cBhvr>
                                      <p:to>
                                        <p:strVal val="visible"/>
                                      </p:to>
                                    </p:set>
                                    <p:animEffect transition="in" filter="fade">
                                      <p:cBhvr>
                                        <p:cTn id="114" dur="300"/>
                                        <p:tgtEl>
                                          <p:spTgt spid="1034"/>
                                        </p:tgtEl>
                                      </p:cBhvr>
                                    </p:animEffect>
                                  </p:childTnLst>
                                </p:cTn>
                              </p:par>
                              <p:par>
                                <p:cTn id="115" presetID="10" presetClass="entr" presetSubtype="0" fill="hold" nodeType="withEffect">
                                  <p:stCondLst>
                                    <p:cond delay="0"/>
                                  </p:stCondLst>
                                  <p:childTnLst>
                                    <p:set>
                                      <p:cBhvr>
                                        <p:cTn id="116" dur="1" fill="hold">
                                          <p:stCondLst>
                                            <p:cond delay="0"/>
                                          </p:stCondLst>
                                        </p:cTn>
                                        <p:tgtEl>
                                          <p:spTgt spid="1035"/>
                                        </p:tgtEl>
                                        <p:attrNameLst>
                                          <p:attrName>style.visibility</p:attrName>
                                        </p:attrNameLst>
                                      </p:cBhvr>
                                      <p:to>
                                        <p:strVal val="visible"/>
                                      </p:to>
                                    </p:set>
                                    <p:animEffect transition="in" filter="fade">
                                      <p:cBhvr>
                                        <p:cTn id="117" dur="300"/>
                                        <p:tgtEl>
                                          <p:spTgt spid="1035"/>
                                        </p:tgtEl>
                                      </p:cBhvr>
                                    </p:animEffect>
                                  </p:childTnLst>
                                </p:cTn>
                              </p:par>
                              <p:par>
                                <p:cTn id="118" presetID="10" presetClass="entr" presetSubtype="0" fill="hold" nodeType="withEffect">
                                  <p:stCondLst>
                                    <p:cond delay="0"/>
                                  </p:stCondLst>
                                  <p:childTnLst>
                                    <p:set>
                                      <p:cBhvr>
                                        <p:cTn id="119" dur="1" fill="hold">
                                          <p:stCondLst>
                                            <p:cond delay="0"/>
                                          </p:stCondLst>
                                        </p:cTn>
                                        <p:tgtEl>
                                          <p:spTgt spid="1036"/>
                                        </p:tgtEl>
                                        <p:attrNameLst>
                                          <p:attrName>style.visibility</p:attrName>
                                        </p:attrNameLst>
                                      </p:cBhvr>
                                      <p:to>
                                        <p:strVal val="visible"/>
                                      </p:to>
                                    </p:set>
                                    <p:animEffect transition="in" filter="fade">
                                      <p:cBhvr>
                                        <p:cTn id="120" dur="300"/>
                                        <p:tgtEl>
                                          <p:spTgt spid="1036"/>
                                        </p:tgtEl>
                                      </p:cBhvr>
                                    </p:animEffect>
                                  </p:childTnLst>
                                </p:cTn>
                              </p:par>
                              <p:par>
                                <p:cTn id="121" presetID="10" presetClass="entr" presetSubtype="0" fill="hold" nodeType="withEffect">
                                  <p:stCondLst>
                                    <p:cond delay="0"/>
                                  </p:stCondLst>
                                  <p:childTnLst>
                                    <p:set>
                                      <p:cBhvr>
                                        <p:cTn id="122" dur="1" fill="hold">
                                          <p:stCondLst>
                                            <p:cond delay="0"/>
                                          </p:stCondLst>
                                        </p:cTn>
                                        <p:tgtEl>
                                          <p:spTgt spid="1037"/>
                                        </p:tgtEl>
                                        <p:attrNameLst>
                                          <p:attrName>style.visibility</p:attrName>
                                        </p:attrNameLst>
                                      </p:cBhvr>
                                      <p:to>
                                        <p:strVal val="visible"/>
                                      </p:to>
                                    </p:set>
                                    <p:animEffect transition="in" filter="fade">
                                      <p:cBhvr>
                                        <p:cTn id="123" dur="300"/>
                                        <p:tgtEl>
                                          <p:spTgt spid="1037"/>
                                        </p:tgtEl>
                                      </p:cBhvr>
                                    </p:animEffect>
                                  </p:childTnLst>
                                </p:cTn>
                              </p:par>
                              <p:par>
                                <p:cTn id="124" presetID="10" presetClass="entr" presetSubtype="0" fill="hold" nodeType="withEffect">
                                  <p:stCondLst>
                                    <p:cond delay="0"/>
                                  </p:stCondLst>
                                  <p:childTnLst>
                                    <p:set>
                                      <p:cBhvr>
                                        <p:cTn id="125" dur="1" fill="hold">
                                          <p:stCondLst>
                                            <p:cond delay="0"/>
                                          </p:stCondLst>
                                        </p:cTn>
                                        <p:tgtEl>
                                          <p:spTgt spid="1038"/>
                                        </p:tgtEl>
                                        <p:attrNameLst>
                                          <p:attrName>style.visibility</p:attrName>
                                        </p:attrNameLst>
                                      </p:cBhvr>
                                      <p:to>
                                        <p:strVal val="visible"/>
                                      </p:to>
                                    </p:set>
                                    <p:animEffect transition="in" filter="fade">
                                      <p:cBhvr>
                                        <p:cTn id="126" dur="300"/>
                                        <p:tgtEl>
                                          <p:spTgt spid="1038"/>
                                        </p:tgtEl>
                                      </p:cBhvr>
                                    </p:animEffect>
                                  </p:childTnLst>
                                </p:cTn>
                              </p:par>
                              <p:par>
                                <p:cTn id="127" presetID="10" presetClass="entr" presetSubtype="0" fill="hold" nodeType="withEffect">
                                  <p:stCondLst>
                                    <p:cond delay="0"/>
                                  </p:stCondLst>
                                  <p:childTnLst>
                                    <p:set>
                                      <p:cBhvr>
                                        <p:cTn id="128" dur="1" fill="hold">
                                          <p:stCondLst>
                                            <p:cond delay="0"/>
                                          </p:stCondLst>
                                        </p:cTn>
                                        <p:tgtEl>
                                          <p:spTgt spid="1039"/>
                                        </p:tgtEl>
                                        <p:attrNameLst>
                                          <p:attrName>style.visibility</p:attrName>
                                        </p:attrNameLst>
                                      </p:cBhvr>
                                      <p:to>
                                        <p:strVal val="visible"/>
                                      </p:to>
                                    </p:set>
                                    <p:animEffect transition="in" filter="fade">
                                      <p:cBhvr>
                                        <p:cTn id="129" dur="300"/>
                                        <p:tgtEl>
                                          <p:spTgt spid="1039"/>
                                        </p:tgtEl>
                                      </p:cBhvr>
                                    </p:animEffect>
                                  </p:childTnLst>
                                </p:cTn>
                              </p:par>
                              <p:par>
                                <p:cTn id="130" presetID="10" presetClass="entr" presetSubtype="0" fill="hold" nodeType="withEffect">
                                  <p:stCondLst>
                                    <p:cond delay="0"/>
                                  </p:stCondLst>
                                  <p:childTnLst>
                                    <p:set>
                                      <p:cBhvr>
                                        <p:cTn id="131" dur="1" fill="hold">
                                          <p:stCondLst>
                                            <p:cond delay="0"/>
                                          </p:stCondLst>
                                        </p:cTn>
                                        <p:tgtEl>
                                          <p:spTgt spid="1040"/>
                                        </p:tgtEl>
                                        <p:attrNameLst>
                                          <p:attrName>style.visibility</p:attrName>
                                        </p:attrNameLst>
                                      </p:cBhvr>
                                      <p:to>
                                        <p:strVal val="visible"/>
                                      </p:to>
                                    </p:set>
                                    <p:animEffect transition="in" filter="fade">
                                      <p:cBhvr>
                                        <p:cTn id="132" dur="300"/>
                                        <p:tgtEl>
                                          <p:spTgt spid="1040"/>
                                        </p:tgtEl>
                                      </p:cBhvr>
                                    </p:animEffect>
                                  </p:childTnLst>
                                </p:cTn>
                              </p:par>
                              <p:par>
                                <p:cTn id="133" presetID="10" presetClass="entr" presetSubtype="0" fill="hold" nodeType="withEffect">
                                  <p:stCondLst>
                                    <p:cond delay="0"/>
                                  </p:stCondLst>
                                  <p:childTnLst>
                                    <p:set>
                                      <p:cBhvr>
                                        <p:cTn id="134" dur="1" fill="hold">
                                          <p:stCondLst>
                                            <p:cond delay="0"/>
                                          </p:stCondLst>
                                        </p:cTn>
                                        <p:tgtEl>
                                          <p:spTgt spid="1041"/>
                                        </p:tgtEl>
                                        <p:attrNameLst>
                                          <p:attrName>style.visibility</p:attrName>
                                        </p:attrNameLst>
                                      </p:cBhvr>
                                      <p:to>
                                        <p:strVal val="visible"/>
                                      </p:to>
                                    </p:set>
                                    <p:animEffect transition="in" filter="fade">
                                      <p:cBhvr>
                                        <p:cTn id="135" dur="300"/>
                                        <p:tgtEl>
                                          <p:spTgt spid="1041"/>
                                        </p:tgtEl>
                                      </p:cBhvr>
                                    </p:animEffect>
                                  </p:childTnLst>
                                </p:cTn>
                              </p:par>
                              <p:par>
                                <p:cTn id="136" presetID="10" presetClass="entr" presetSubtype="0" fill="hold" nodeType="withEffect">
                                  <p:stCondLst>
                                    <p:cond delay="0"/>
                                  </p:stCondLst>
                                  <p:childTnLst>
                                    <p:set>
                                      <p:cBhvr>
                                        <p:cTn id="137" dur="1" fill="hold">
                                          <p:stCondLst>
                                            <p:cond delay="0"/>
                                          </p:stCondLst>
                                        </p:cTn>
                                        <p:tgtEl>
                                          <p:spTgt spid="1042"/>
                                        </p:tgtEl>
                                        <p:attrNameLst>
                                          <p:attrName>style.visibility</p:attrName>
                                        </p:attrNameLst>
                                      </p:cBhvr>
                                      <p:to>
                                        <p:strVal val="visible"/>
                                      </p:to>
                                    </p:set>
                                    <p:animEffect transition="in" filter="fade">
                                      <p:cBhvr>
                                        <p:cTn id="138" dur="300"/>
                                        <p:tgtEl>
                                          <p:spTgt spid="1042"/>
                                        </p:tgtEl>
                                      </p:cBhvr>
                                    </p:animEffect>
                                  </p:childTnLst>
                                </p:cTn>
                              </p:par>
                              <p:par>
                                <p:cTn id="139" presetID="10" presetClass="entr" presetSubtype="0" fill="hold" nodeType="withEffect">
                                  <p:stCondLst>
                                    <p:cond delay="0"/>
                                  </p:stCondLst>
                                  <p:childTnLst>
                                    <p:set>
                                      <p:cBhvr>
                                        <p:cTn id="140" dur="1" fill="hold">
                                          <p:stCondLst>
                                            <p:cond delay="0"/>
                                          </p:stCondLst>
                                        </p:cTn>
                                        <p:tgtEl>
                                          <p:spTgt spid="1043"/>
                                        </p:tgtEl>
                                        <p:attrNameLst>
                                          <p:attrName>style.visibility</p:attrName>
                                        </p:attrNameLst>
                                      </p:cBhvr>
                                      <p:to>
                                        <p:strVal val="visible"/>
                                      </p:to>
                                    </p:set>
                                    <p:animEffect transition="in" filter="fade">
                                      <p:cBhvr>
                                        <p:cTn id="141" dur="300"/>
                                        <p:tgtEl>
                                          <p:spTgt spid="1043"/>
                                        </p:tgtEl>
                                      </p:cBhvr>
                                    </p:animEffect>
                                  </p:childTnLst>
                                </p:cTn>
                              </p:par>
                              <p:par>
                                <p:cTn id="142" presetID="10" presetClass="entr" presetSubtype="0" fill="hold" nodeType="withEffect">
                                  <p:stCondLst>
                                    <p:cond delay="0"/>
                                  </p:stCondLst>
                                  <p:childTnLst>
                                    <p:set>
                                      <p:cBhvr>
                                        <p:cTn id="143" dur="1" fill="hold">
                                          <p:stCondLst>
                                            <p:cond delay="0"/>
                                          </p:stCondLst>
                                        </p:cTn>
                                        <p:tgtEl>
                                          <p:spTgt spid="1044"/>
                                        </p:tgtEl>
                                        <p:attrNameLst>
                                          <p:attrName>style.visibility</p:attrName>
                                        </p:attrNameLst>
                                      </p:cBhvr>
                                      <p:to>
                                        <p:strVal val="visible"/>
                                      </p:to>
                                    </p:set>
                                    <p:animEffect transition="in" filter="fade">
                                      <p:cBhvr>
                                        <p:cTn id="144" dur="300"/>
                                        <p:tgtEl>
                                          <p:spTgt spid="1044"/>
                                        </p:tgtEl>
                                      </p:cBhvr>
                                    </p:animEffect>
                                  </p:childTnLst>
                                </p:cTn>
                              </p:par>
                              <p:par>
                                <p:cTn id="145" presetID="10" presetClass="entr" presetSubtype="0" fill="hold" nodeType="withEffect">
                                  <p:stCondLst>
                                    <p:cond delay="0"/>
                                  </p:stCondLst>
                                  <p:childTnLst>
                                    <p:set>
                                      <p:cBhvr>
                                        <p:cTn id="146" dur="1" fill="hold">
                                          <p:stCondLst>
                                            <p:cond delay="0"/>
                                          </p:stCondLst>
                                        </p:cTn>
                                        <p:tgtEl>
                                          <p:spTgt spid="1045"/>
                                        </p:tgtEl>
                                        <p:attrNameLst>
                                          <p:attrName>style.visibility</p:attrName>
                                        </p:attrNameLst>
                                      </p:cBhvr>
                                      <p:to>
                                        <p:strVal val="visible"/>
                                      </p:to>
                                    </p:set>
                                    <p:animEffect transition="in" filter="fade">
                                      <p:cBhvr>
                                        <p:cTn id="147" dur="300"/>
                                        <p:tgtEl>
                                          <p:spTgt spid="1045"/>
                                        </p:tgtEl>
                                      </p:cBhvr>
                                    </p:animEffect>
                                  </p:childTnLst>
                                </p:cTn>
                              </p:par>
                              <p:par>
                                <p:cTn id="148" presetID="10" presetClass="entr" presetSubtype="0" fill="hold" nodeType="withEffect">
                                  <p:stCondLst>
                                    <p:cond delay="0"/>
                                  </p:stCondLst>
                                  <p:childTnLst>
                                    <p:set>
                                      <p:cBhvr>
                                        <p:cTn id="149" dur="1" fill="hold">
                                          <p:stCondLst>
                                            <p:cond delay="0"/>
                                          </p:stCondLst>
                                        </p:cTn>
                                        <p:tgtEl>
                                          <p:spTgt spid="1046"/>
                                        </p:tgtEl>
                                        <p:attrNameLst>
                                          <p:attrName>style.visibility</p:attrName>
                                        </p:attrNameLst>
                                      </p:cBhvr>
                                      <p:to>
                                        <p:strVal val="visible"/>
                                      </p:to>
                                    </p:set>
                                    <p:animEffect transition="in" filter="fade">
                                      <p:cBhvr>
                                        <p:cTn id="150" dur="300"/>
                                        <p:tgtEl>
                                          <p:spTgt spid="1046"/>
                                        </p:tgtEl>
                                      </p:cBhvr>
                                    </p:animEffect>
                                  </p:childTnLst>
                                </p:cTn>
                              </p:par>
                              <p:par>
                                <p:cTn id="151" presetID="10" presetClass="entr" presetSubtype="0" fill="hold" nodeType="withEffect">
                                  <p:stCondLst>
                                    <p:cond delay="0"/>
                                  </p:stCondLst>
                                  <p:childTnLst>
                                    <p:set>
                                      <p:cBhvr>
                                        <p:cTn id="152" dur="1" fill="hold">
                                          <p:stCondLst>
                                            <p:cond delay="0"/>
                                          </p:stCondLst>
                                        </p:cTn>
                                        <p:tgtEl>
                                          <p:spTgt spid="1047"/>
                                        </p:tgtEl>
                                        <p:attrNameLst>
                                          <p:attrName>style.visibility</p:attrName>
                                        </p:attrNameLst>
                                      </p:cBhvr>
                                      <p:to>
                                        <p:strVal val="visible"/>
                                      </p:to>
                                    </p:set>
                                    <p:animEffect transition="in" filter="fade">
                                      <p:cBhvr>
                                        <p:cTn id="153" dur="300"/>
                                        <p:tgtEl>
                                          <p:spTgt spid="1047"/>
                                        </p:tgtEl>
                                      </p:cBhvr>
                                    </p:animEffect>
                                  </p:childTnLst>
                                </p:cTn>
                              </p:par>
                              <p:par>
                                <p:cTn id="154" presetID="10" presetClass="entr" presetSubtype="0" fill="hold" nodeType="withEffect">
                                  <p:stCondLst>
                                    <p:cond delay="0"/>
                                  </p:stCondLst>
                                  <p:childTnLst>
                                    <p:set>
                                      <p:cBhvr>
                                        <p:cTn id="155" dur="1" fill="hold">
                                          <p:stCondLst>
                                            <p:cond delay="0"/>
                                          </p:stCondLst>
                                        </p:cTn>
                                        <p:tgtEl>
                                          <p:spTgt spid="1048"/>
                                        </p:tgtEl>
                                        <p:attrNameLst>
                                          <p:attrName>style.visibility</p:attrName>
                                        </p:attrNameLst>
                                      </p:cBhvr>
                                      <p:to>
                                        <p:strVal val="visible"/>
                                      </p:to>
                                    </p:set>
                                    <p:animEffect transition="in" filter="fade">
                                      <p:cBhvr>
                                        <p:cTn id="156" dur="300"/>
                                        <p:tgtEl>
                                          <p:spTgt spid="1048"/>
                                        </p:tgtEl>
                                      </p:cBhvr>
                                    </p:animEffect>
                                  </p:childTnLst>
                                </p:cTn>
                              </p:par>
                              <p:par>
                                <p:cTn id="157" presetID="10" presetClass="entr" presetSubtype="0" fill="hold" nodeType="withEffect">
                                  <p:stCondLst>
                                    <p:cond delay="0"/>
                                  </p:stCondLst>
                                  <p:childTnLst>
                                    <p:set>
                                      <p:cBhvr>
                                        <p:cTn id="158" dur="1" fill="hold">
                                          <p:stCondLst>
                                            <p:cond delay="0"/>
                                          </p:stCondLst>
                                        </p:cTn>
                                        <p:tgtEl>
                                          <p:spTgt spid="1049"/>
                                        </p:tgtEl>
                                        <p:attrNameLst>
                                          <p:attrName>style.visibility</p:attrName>
                                        </p:attrNameLst>
                                      </p:cBhvr>
                                      <p:to>
                                        <p:strVal val="visible"/>
                                      </p:to>
                                    </p:set>
                                    <p:animEffect transition="in" filter="fade">
                                      <p:cBhvr>
                                        <p:cTn id="159" dur="300"/>
                                        <p:tgtEl>
                                          <p:spTgt spid="1049"/>
                                        </p:tgtEl>
                                      </p:cBhvr>
                                    </p:animEffect>
                                  </p:childTnLst>
                                </p:cTn>
                              </p:par>
                              <p:par>
                                <p:cTn id="160" presetID="10" presetClass="entr" presetSubtype="0" fill="hold" nodeType="withEffect">
                                  <p:stCondLst>
                                    <p:cond delay="0"/>
                                  </p:stCondLst>
                                  <p:childTnLst>
                                    <p:set>
                                      <p:cBhvr>
                                        <p:cTn id="161" dur="1" fill="hold">
                                          <p:stCondLst>
                                            <p:cond delay="0"/>
                                          </p:stCondLst>
                                        </p:cTn>
                                        <p:tgtEl>
                                          <p:spTgt spid="1050"/>
                                        </p:tgtEl>
                                        <p:attrNameLst>
                                          <p:attrName>style.visibility</p:attrName>
                                        </p:attrNameLst>
                                      </p:cBhvr>
                                      <p:to>
                                        <p:strVal val="visible"/>
                                      </p:to>
                                    </p:set>
                                    <p:animEffect transition="in" filter="fade">
                                      <p:cBhvr>
                                        <p:cTn id="162" dur="300"/>
                                        <p:tgtEl>
                                          <p:spTgt spid="1050"/>
                                        </p:tgtEl>
                                      </p:cBhvr>
                                    </p:animEffect>
                                  </p:childTnLst>
                                </p:cTn>
                              </p:par>
                              <p:par>
                                <p:cTn id="163" presetID="10" presetClass="entr" presetSubtype="0" fill="hold" nodeType="withEffect">
                                  <p:stCondLst>
                                    <p:cond delay="0"/>
                                  </p:stCondLst>
                                  <p:childTnLst>
                                    <p:set>
                                      <p:cBhvr>
                                        <p:cTn id="164" dur="1" fill="hold">
                                          <p:stCondLst>
                                            <p:cond delay="0"/>
                                          </p:stCondLst>
                                        </p:cTn>
                                        <p:tgtEl>
                                          <p:spTgt spid="1051"/>
                                        </p:tgtEl>
                                        <p:attrNameLst>
                                          <p:attrName>style.visibility</p:attrName>
                                        </p:attrNameLst>
                                      </p:cBhvr>
                                      <p:to>
                                        <p:strVal val="visible"/>
                                      </p:to>
                                    </p:set>
                                    <p:animEffect transition="in" filter="fade">
                                      <p:cBhvr>
                                        <p:cTn id="165" dur="300"/>
                                        <p:tgtEl>
                                          <p:spTgt spid="1051"/>
                                        </p:tgtEl>
                                      </p:cBhvr>
                                    </p:animEffect>
                                  </p:childTnLst>
                                </p:cTn>
                              </p:par>
                              <p:par>
                                <p:cTn id="166" presetID="10" presetClass="entr" presetSubtype="0" fill="hold" nodeType="withEffect">
                                  <p:stCondLst>
                                    <p:cond delay="0"/>
                                  </p:stCondLst>
                                  <p:childTnLst>
                                    <p:set>
                                      <p:cBhvr>
                                        <p:cTn id="167" dur="1" fill="hold">
                                          <p:stCondLst>
                                            <p:cond delay="0"/>
                                          </p:stCondLst>
                                        </p:cTn>
                                        <p:tgtEl>
                                          <p:spTgt spid="1052"/>
                                        </p:tgtEl>
                                        <p:attrNameLst>
                                          <p:attrName>style.visibility</p:attrName>
                                        </p:attrNameLst>
                                      </p:cBhvr>
                                      <p:to>
                                        <p:strVal val="visible"/>
                                      </p:to>
                                    </p:set>
                                    <p:animEffect transition="in" filter="fade">
                                      <p:cBhvr>
                                        <p:cTn id="168" dur="300"/>
                                        <p:tgtEl>
                                          <p:spTgt spid="1052"/>
                                        </p:tgtEl>
                                      </p:cBhvr>
                                    </p:animEffect>
                                  </p:childTnLst>
                                </p:cTn>
                              </p:par>
                              <p:par>
                                <p:cTn id="169" presetID="10" presetClass="entr" presetSubtype="0" fill="hold" nodeType="withEffect">
                                  <p:stCondLst>
                                    <p:cond delay="0"/>
                                  </p:stCondLst>
                                  <p:childTnLst>
                                    <p:set>
                                      <p:cBhvr>
                                        <p:cTn id="170" dur="1" fill="hold">
                                          <p:stCondLst>
                                            <p:cond delay="0"/>
                                          </p:stCondLst>
                                        </p:cTn>
                                        <p:tgtEl>
                                          <p:spTgt spid="1053"/>
                                        </p:tgtEl>
                                        <p:attrNameLst>
                                          <p:attrName>style.visibility</p:attrName>
                                        </p:attrNameLst>
                                      </p:cBhvr>
                                      <p:to>
                                        <p:strVal val="visible"/>
                                      </p:to>
                                    </p:set>
                                    <p:animEffect transition="in" filter="fade">
                                      <p:cBhvr>
                                        <p:cTn id="171" dur="300"/>
                                        <p:tgtEl>
                                          <p:spTgt spid="1053"/>
                                        </p:tgtEl>
                                      </p:cBhvr>
                                    </p:animEffect>
                                  </p:childTnLst>
                                </p:cTn>
                              </p:par>
                            </p:childTnLst>
                          </p:cTn>
                        </p:par>
                      </p:childTnLst>
                    </p:cTn>
                  </p:par>
                  <p:par>
                    <p:cTn id="172" fill="hold">
                      <p:stCondLst>
                        <p:cond delay="indefinite"/>
                      </p:stCondLst>
                      <p:childTnLst>
                        <p:par>
                          <p:cTn id="173" fill="hold">
                            <p:stCondLst>
                              <p:cond delay="0"/>
                            </p:stCondLst>
                            <p:childTnLst>
                              <p:par>
                                <p:cTn id="174" presetID="10" presetClass="entr" presetSubtype="0" fill="hold" nodeType="clickEffect">
                                  <p:stCondLst>
                                    <p:cond delay="0"/>
                                  </p:stCondLst>
                                  <p:childTnLst>
                                    <p:set>
                                      <p:cBhvr>
                                        <p:cTn id="175" dur="1" fill="hold">
                                          <p:stCondLst>
                                            <p:cond delay="0"/>
                                          </p:stCondLst>
                                        </p:cTn>
                                        <p:tgtEl>
                                          <p:spTgt spid="1054"/>
                                        </p:tgtEl>
                                        <p:attrNameLst>
                                          <p:attrName>style.visibility</p:attrName>
                                        </p:attrNameLst>
                                      </p:cBhvr>
                                      <p:to>
                                        <p:strVal val="visible"/>
                                      </p:to>
                                    </p:set>
                                    <p:animEffect transition="in" filter="fade">
                                      <p:cBhvr>
                                        <p:cTn id="176" dur="300"/>
                                        <p:tgtEl>
                                          <p:spTgt spid="1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1" grpId="0"/>
      <p:bldP spid="1002" grpId="0"/>
      <p:bldP spid="1003" grpId="0"/>
      <p:bldP spid="1004" grpId="0" animBg="1"/>
      <p:bldP spid="1005" grpId="0"/>
      <p:bldP spid="1006" grpId="0" animBg="1"/>
      <p:bldP spid="1007" grpId="0"/>
      <p:bldP spid="1008" grpId="0" animBg="1"/>
      <p:bldP spid="1009" grpId="0"/>
      <p:bldP spid="1010" grpId="0" animBg="1"/>
      <p:bldP spid="1011" grpId="0"/>
      <p:bldP spid="1012" grpId="0"/>
      <p:bldP spid="1013" grpId="0" animBg="1"/>
      <p:bldP spid="1014" grpId="0"/>
      <p:bldP spid="1015" grpId="0"/>
      <p:bldP spid="1016" grpId="0"/>
      <p:bldP spid="1017" grpId="0"/>
      <p:bldP spid="1018" grpId="0"/>
      <p:bldP spid="1019" grpId="0"/>
      <p:bldP spid="1020" grpId="0" animBg="1"/>
      <p:bldP spid="1021" grpId="0"/>
      <p:bldP spid="1022" grpId="0" animBg="1"/>
      <p:bldP spid="1023" grpId="0"/>
      <p:bldP spid="1024" grpId="0"/>
      <p:bldP spid="1025" grpId="0" animBg="1"/>
      <p:bldP spid="1026" grpId="0"/>
      <p:bldP spid="1027" grpId="0" animBg="1"/>
      <p:bldP spid="1028" grpId="0"/>
      <p:bldP spid="1029" grpId="0" animBg="1"/>
      <p:bldP spid="1030" grpId="0"/>
      <p:bldP spid="1031" grpId="0"/>
      <p:bldP spid="1032" grpId="0"/>
      <p:bldP spid="1033" grpId="0"/>
      <p:bldP spid="1034" grpId="0"/>
      <p:bldP spid="1035" grpId="0"/>
      <p:bldP spid="1036" grpId="0" animBg="1"/>
      <p:bldP spid="1037" grpId="0"/>
      <p:bldP spid="1038" grpId="0" animBg="1"/>
      <p:bldP spid="1039" grpId="0"/>
      <p:bldP spid="1040" grpId="0" animBg="1"/>
      <p:bldP spid="1041" grpId="0"/>
      <p:bldP spid="1042" grpId="0"/>
      <p:bldP spid="1043" grpId="0" animBg="1"/>
      <p:bldP spid="1044" grpId="0"/>
      <p:bldP spid="1045" grpId="0" animBg="1"/>
      <p:bldP spid="1046" grpId="0"/>
      <p:bldP spid="1047" grpId="0" animBg="1"/>
      <p:bldP spid="1048" grpId="0"/>
      <p:bldP spid="1049" grpId="0" animBg="1"/>
      <p:bldP spid="1050" grpId="0"/>
      <p:bldP spid="1051" grpId="0" animBg="1"/>
      <p:bldP spid="1052" grpId="0"/>
      <p:bldP spid="1053" grpId="0"/>
      <p:bldP spid="105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latin typeface="Whitney-BlackSC"/>
              </a:rPr>
              <a:t>Committing: Entry from Earlier Term</a:t>
            </a:r>
          </a:p>
        </p:txBody>
      </p:sp>
      <p:sp>
        <p:nvSpPr>
          <p:cNvPr id="999" name="Slide Number Placeholder 9"/>
          <p:cNvSpPr>
            <a:spLocks noGrp="1"/>
          </p:cNvSpPr>
          <p:nvPr>
            <p:ph type="sldNum" sz="quarter" idx="12"/>
          </p:nvPr>
        </p:nvSpPr>
        <p:spPr/>
        <p:txBody>
          <a:bodyPr/>
          <a:lstStyle/>
          <a:p>
            <a:pPr algn="l"/>
            <a:fld id="{B6F15528-21DE-4FAA-801E-634DDDAF4B2B}" type="slidenum">
              <a:rPr lang="en-US"/>
              <a:t>30</a:t>
            </a:fld>
            <a:endParaRPr lang="en-US"/>
          </a:p>
        </p:txBody>
      </p:sp>
      <p:sp>
        <p:nvSpPr>
          <p:cNvPr id="1000" name="TextBox 999"/>
          <p:cNvSpPr txBox="1"/>
          <p:nvPr/>
        </p:nvSpPr>
        <p:spPr>
          <a:xfrm>
            <a:off x="457200" y="960120"/>
            <a:ext cx="8229600" cy="252377"/>
          </a:xfrm>
          <a:prstGeom prst="rect">
            <a:avLst/>
          </a:prstGeom>
          <a:noFill/>
        </p:spPr>
        <p:txBody>
          <a:bodyPr wrap="square" lIns="27432" tIns="18288" rIns="27432" bIns="18288" anchor="t">
            <a:spAutoFit/>
          </a:bodyPr>
          <a:lstStyle/>
          <a:p>
            <a:pPr algn="l"/>
            <a:r>
              <a:rPr lang="en-US" sz="1400" b="1" dirty="0">
                <a:latin typeface="Times New Roman"/>
              </a:rPr>
              <a:t>L</a:t>
            </a:r>
            <a:r>
              <a:rPr sz="1400" b="1" i="0" dirty="0">
                <a:latin typeface="Times New Roman"/>
              </a:rPr>
              <a:t>eader is trying to finish committing an entry from an </a:t>
            </a:r>
            <a:r>
              <a:rPr sz="1400" b="1" i="0" dirty="0">
                <a:solidFill>
                  <a:srgbClr val="C00000"/>
                </a:solidFill>
                <a:latin typeface="Times New Roman"/>
              </a:rPr>
              <a:t>earlier</a:t>
            </a:r>
            <a:r>
              <a:rPr sz="1400" b="1" i="0" dirty="0">
                <a:latin typeface="Times New Roman"/>
              </a:rPr>
              <a:t> term</a:t>
            </a:r>
          </a:p>
        </p:txBody>
      </p:sp>
      <p:sp>
        <p:nvSpPr>
          <p:cNvPr id="1001" name="TextBox 1000"/>
          <p:cNvSpPr txBox="1"/>
          <p:nvPr/>
        </p:nvSpPr>
        <p:spPr>
          <a:xfrm>
            <a:off x="1444752" y="1261717"/>
            <a:ext cx="411480"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1</a:t>
            </a:r>
          </a:p>
        </p:txBody>
      </p:sp>
      <p:sp>
        <p:nvSpPr>
          <p:cNvPr id="1002" name="TextBox 1001"/>
          <p:cNvSpPr txBox="1"/>
          <p:nvPr/>
        </p:nvSpPr>
        <p:spPr>
          <a:xfrm>
            <a:off x="1856232" y="1261717"/>
            <a:ext cx="411480"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2</a:t>
            </a:r>
          </a:p>
        </p:txBody>
      </p:sp>
      <p:sp>
        <p:nvSpPr>
          <p:cNvPr id="1003" name="TextBox 1002"/>
          <p:cNvSpPr txBox="1"/>
          <p:nvPr/>
        </p:nvSpPr>
        <p:spPr>
          <a:xfrm>
            <a:off x="2267712" y="1261717"/>
            <a:ext cx="411480"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3</a:t>
            </a:r>
          </a:p>
        </p:txBody>
      </p:sp>
      <p:sp>
        <p:nvSpPr>
          <p:cNvPr id="1004" name="TextBox 1003"/>
          <p:cNvSpPr txBox="1"/>
          <p:nvPr/>
        </p:nvSpPr>
        <p:spPr>
          <a:xfrm>
            <a:off x="2679192" y="1261717"/>
            <a:ext cx="411480"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4</a:t>
            </a:r>
          </a:p>
        </p:txBody>
      </p:sp>
      <p:sp>
        <p:nvSpPr>
          <p:cNvPr id="1005" name="TextBox 1004"/>
          <p:cNvSpPr txBox="1"/>
          <p:nvPr/>
        </p:nvSpPr>
        <p:spPr>
          <a:xfrm>
            <a:off x="3090672" y="1261717"/>
            <a:ext cx="411480"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5</a:t>
            </a:r>
          </a:p>
        </p:txBody>
      </p:sp>
      <p:sp>
        <p:nvSpPr>
          <p:cNvPr id="1006" name="TextBox 1005"/>
          <p:cNvSpPr txBox="1"/>
          <p:nvPr/>
        </p:nvSpPr>
        <p:spPr>
          <a:xfrm>
            <a:off x="914400" y="1579930"/>
            <a:ext cx="457200" cy="252377"/>
          </a:xfrm>
          <a:prstGeom prst="rect">
            <a:avLst/>
          </a:prstGeom>
          <a:noFill/>
        </p:spPr>
        <p:txBody>
          <a:bodyPr wrap="square" lIns="27432" tIns="18288" rIns="27432" bIns="18288" anchor="ctr">
            <a:spAutoFit/>
          </a:bodyPr>
          <a:lstStyle/>
          <a:p>
            <a:pPr algn="r"/>
            <a:r>
              <a:rPr sz="1400" b="0" i="0">
                <a:latin typeface="Times New Roman"/>
              </a:rPr>
              <a:t>S1</a:t>
            </a:r>
          </a:p>
        </p:txBody>
      </p:sp>
      <p:sp>
        <p:nvSpPr>
          <p:cNvPr id="1007" name="Rectangle 1006"/>
          <p:cNvSpPr/>
          <p:nvPr/>
        </p:nvSpPr>
        <p:spPr>
          <a:xfrm>
            <a:off x="1444752" y="1532382"/>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08" name="Rectangle 1007"/>
          <p:cNvSpPr/>
          <p:nvPr/>
        </p:nvSpPr>
        <p:spPr>
          <a:xfrm>
            <a:off x="1856232" y="1532382"/>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09" name="Rectangle 1008"/>
          <p:cNvSpPr/>
          <p:nvPr/>
        </p:nvSpPr>
        <p:spPr>
          <a:xfrm>
            <a:off x="2267712" y="1532382"/>
            <a:ext cx="411480" cy="347472"/>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2</a:t>
            </a:r>
          </a:p>
        </p:txBody>
      </p:sp>
      <p:sp>
        <p:nvSpPr>
          <p:cNvPr id="1010" name="Rectangle 1009"/>
          <p:cNvSpPr/>
          <p:nvPr/>
        </p:nvSpPr>
        <p:spPr>
          <a:xfrm>
            <a:off x="2679192" y="1532382"/>
            <a:ext cx="411480" cy="347472"/>
          </a:xfrm>
          <a:prstGeom prst="rect">
            <a:avLst/>
          </a:prstGeom>
          <a:solidFill>
            <a:srgbClr val="F8CBAD"/>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4</a:t>
            </a:r>
          </a:p>
        </p:txBody>
      </p:sp>
      <p:sp>
        <p:nvSpPr>
          <p:cNvPr id="1011" name="TextBox 1010"/>
          <p:cNvSpPr txBox="1"/>
          <p:nvPr/>
        </p:nvSpPr>
        <p:spPr>
          <a:xfrm>
            <a:off x="914400" y="2000554"/>
            <a:ext cx="457200" cy="252377"/>
          </a:xfrm>
          <a:prstGeom prst="rect">
            <a:avLst/>
          </a:prstGeom>
          <a:noFill/>
        </p:spPr>
        <p:txBody>
          <a:bodyPr wrap="square" lIns="27432" tIns="18288" rIns="27432" bIns="18288" anchor="ctr">
            <a:spAutoFit/>
          </a:bodyPr>
          <a:lstStyle/>
          <a:p>
            <a:pPr algn="r"/>
            <a:r>
              <a:rPr sz="1400" b="0" i="0">
                <a:latin typeface="Times New Roman"/>
              </a:rPr>
              <a:t>S2</a:t>
            </a:r>
          </a:p>
        </p:txBody>
      </p:sp>
      <p:sp>
        <p:nvSpPr>
          <p:cNvPr id="1012" name="Rectangle 1011"/>
          <p:cNvSpPr/>
          <p:nvPr/>
        </p:nvSpPr>
        <p:spPr>
          <a:xfrm>
            <a:off x="1444752" y="1953006"/>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13" name="Rectangle 1012"/>
          <p:cNvSpPr/>
          <p:nvPr/>
        </p:nvSpPr>
        <p:spPr>
          <a:xfrm>
            <a:off x="1856232" y="1953006"/>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14" name="Rectangle 1013"/>
          <p:cNvSpPr/>
          <p:nvPr/>
        </p:nvSpPr>
        <p:spPr>
          <a:xfrm>
            <a:off x="2267712" y="1953006"/>
            <a:ext cx="411480" cy="347472"/>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2</a:t>
            </a:r>
          </a:p>
        </p:txBody>
      </p:sp>
      <p:sp>
        <p:nvSpPr>
          <p:cNvPr id="1015" name="TextBox 1014"/>
          <p:cNvSpPr txBox="1"/>
          <p:nvPr/>
        </p:nvSpPr>
        <p:spPr>
          <a:xfrm>
            <a:off x="914400" y="2421178"/>
            <a:ext cx="457200" cy="252377"/>
          </a:xfrm>
          <a:prstGeom prst="rect">
            <a:avLst/>
          </a:prstGeom>
          <a:noFill/>
        </p:spPr>
        <p:txBody>
          <a:bodyPr wrap="square" lIns="27432" tIns="18288" rIns="27432" bIns="18288" anchor="ctr">
            <a:spAutoFit/>
          </a:bodyPr>
          <a:lstStyle/>
          <a:p>
            <a:pPr algn="r"/>
            <a:r>
              <a:rPr sz="1400" b="0" i="0">
                <a:latin typeface="Times New Roman"/>
              </a:rPr>
              <a:t>S3</a:t>
            </a:r>
          </a:p>
        </p:txBody>
      </p:sp>
      <p:sp>
        <p:nvSpPr>
          <p:cNvPr id="1016" name="Rectangle 1015"/>
          <p:cNvSpPr/>
          <p:nvPr/>
        </p:nvSpPr>
        <p:spPr>
          <a:xfrm>
            <a:off x="1444752" y="2373630"/>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17" name="Rectangle 1016"/>
          <p:cNvSpPr/>
          <p:nvPr/>
        </p:nvSpPr>
        <p:spPr>
          <a:xfrm>
            <a:off x="1856232" y="2373630"/>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18" name="TextBox 1017"/>
          <p:cNvSpPr txBox="1"/>
          <p:nvPr/>
        </p:nvSpPr>
        <p:spPr>
          <a:xfrm>
            <a:off x="914400" y="2841802"/>
            <a:ext cx="457200" cy="252377"/>
          </a:xfrm>
          <a:prstGeom prst="rect">
            <a:avLst/>
          </a:prstGeom>
          <a:noFill/>
        </p:spPr>
        <p:txBody>
          <a:bodyPr wrap="square" lIns="27432" tIns="18288" rIns="27432" bIns="18288" anchor="ctr">
            <a:spAutoFit/>
          </a:bodyPr>
          <a:lstStyle/>
          <a:p>
            <a:pPr algn="r"/>
            <a:r>
              <a:rPr sz="1400" b="0" i="0">
                <a:latin typeface="Times New Roman"/>
              </a:rPr>
              <a:t>S4</a:t>
            </a:r>
          </a:p>
        </p:txBody>
      </p:sp>
      <p:sp>
        <p:nvSpPr>
          <p:cNvPr id="1019" name="Rectangle 1018"/>
          <p:cNvSpPr/>
          <p:nvPr/>
        </p:nvSpPr>
        <p:spPr>
          <a:xfrm>
            <a:off x="1444752" y="2794254"/>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20" name="Rectangle 1019"/>
          <p:cNvSpPr/>
          <p:nvPr/>
        </p:nvSpPr>
        <p:spPr>
          <a:xfrm>
            <a:off x="1856232" y="2794254"/>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21" name="TextBox 1020"/>
          <p:cNvSpPr txBox="1"/>
          <p:nvPr/>
        </p:nvSpPr>
        <p:spPr>
          <a:xfrm>
            <a:off x="914400" y="3262426"/>
            <a:ext cx="457200" cy="252377"/>
          </a:xfrm>
          <a:prstGeom prst="rect">
            <a:avLst/>
          </a:prstGeom>
          <a:noFill/>
        </p:spPr>
        <p:txBody>
          <a:bodyPr wrap="square" lIns="27432" tIns="18288" rIns="27432" bIns="18288" anchor="ctr">
            <a:spAutoFit/>
          </a:bodyPr>
          <a:lstStyle/>
          <a:p>
            <a:pPr algn="r"/>
            <a:r>
              <a:rPr sz="1400" b="0" i="0">
                <a:latin typeface="Times New Roman"/>
              </a:rPr>
              <a:t>S5</a:t>
            </a:r>
          </a:p>
        </p:txBody>
      </p:sp>
      <p:sp>
        <p:nvSpPr>
          <p:cNvPr id="1022" name="Rectangle 1021"/>
          <p:cNvSpPr/>
          <p:nvPr/>
        </p:nvSpPr>
        <p:spPr>
          <a:xfrm>
            <a:off x="1444752" y="3214878"/>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23" name="Rectangle 1022"/>
          <p:cNvSpPr/>
          <p:nvPr/>
        </p:nvSpPr>
        <p:spPr>
          <a:xfrm>
            <a:off x="1856232" y="3214878"/>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24" name="Rectangle 1023"/>
          <p:cNvSpPr/>
          <p:nvPr/>
        </p:nvSpPr>
        <p:spPr>
          <a:xfrm>
            <a:off x="2267712" y="3214878"/>
            <a:ext cx="411480" cy="347472"/>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3</a:t>
            </a:r>
          </a:p>
        </p:txBody>
      </p:sp>
      <p:sp>
        <p:nvSpPr>
          <p:cNvPr id="1025" name="Rectangle 1024"/>
          <p:cNvSpPr/>
          <p:nvPr/>
        </p:nvSpPr>
        <p:spPr>
          <a:xfrm>
            <a:off x="2679192" y="3214878"/>
            <a:ext cx="411480" cy="347472"/>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3</a:t>
            </a:r>
          </a:p>
        </p:txBody>
      </p:sp>
      <p:sp>
        <p:nvSpPr>
          <p:cNvPr id="1026" name="Rectangle 1025"/>
          <p:cNvSpPr/>
          <p:nvPr/>
        </p:nvSpPr>
        <p:spPr>
          <a:xfrm>
            <a:off x="3090672" y="3214878"/>
            <a:ext cx="411480" cy="347472"/>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3</a:t>
            </a:r>
          </a:p>
        </p:txBody>
      </p:sp>
      <p:sp>
        <p:nvSpPr>
          <p:cNvPr id="1027" name="TextBox 1026"/>
          <p:cNvSpPr txBox="1"/>
          <p:nvPr/>
        </p:nvSpPr>
        <p:spPr>
          <a:xfrm>
            <a:off x="3136392" y="1566672"/>
            <a:ext cx="2194560" cy="252377"/>
          </a:xfrm>
          <a:prstGeom prst="rect">
            <a:avLst/>
          </a:prstGeom>
          <a:noFill/>
        </p:spPr>
        <p:txBody>
          <a:bodyPr wrap="square" lIns="27432" tIns="18288" rIns="27432" bIns="18288" anchor="t">
            <a:spAutoFit/>
          </a:bodyPr>
          <a:lstStyle/>
          <a:p>
            <a:pPr algn="l"/>
            <a:r>
              <a:rPr sz="1400" b="0" i="1">
                <a:solidFill>
                  <a:srgbClr val="595959"/>
                </a:solidFill>
                <a:latin typeface="Times New Roman"/>
              </a:rPr>
              <a:t>← leader for term 4</a:t>
            </a:r>
          </a:p>
        </p:txBody>
      </p:sp>
      <p:sp>
        <p:nvSpPr>
          <p:cNvPr id="1028" name="Rectangle 1027"/>
          <p:cNvSpPr/>
          <p:nvPr/>
        </p:nvSpPr>
        <p:spPr>
          <a:xfrm>
            <a:off x="2267712" y="2373630"/>
            <a:ext cx="411480" cy="347472"/>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2</a:t>
            </a:r>
          </a:p>
        </p:txBody>
      </p:sp>
      <p:sp>
        <p:nvSpPr>
          <p:cNvPr id="1029" name="Rectangle 1028"/>
          <p:cNvSpPr/>
          <p:nvPr/>
        </p:nvSpPr>
        <p:spPr>
          <a:xfrm>
            <a:off x="2240280" y="1486662"/>
            <a:ext cx="466344" cy="1243584"/>
          </a:xfrm>
          <a:prstGeom prst="rect">
            <a:avLst/>
          </a:prstGeom>
          <a:noFill/>
          <a:ln w="19050">
            <a:solidFill>
              <a:srgbClr val="C00000"/>
            </a:solidFill>
            <a:prstDash val="dash"/>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sz="1400"/>
          </a:p>
        </p:txBody>
      </p:sp>
      <p:sp>
        <p:nvSpPr>
          <p:cNvPr id="1030" name="TextBox 1029"/>
          <p:cNvSpPr txBox="1"/>
          <p:nvPr/>
        </p:nvSpPr>
        <p:spPr>
          <a:xfrm>
            <a:off x="3886200" y="2002823"/>
            <a:ext cx="2377440" cy="467820"/>
          </a:xfrm>
          <a:prstGeom prst="rect">
            <a:avLst/>
          </a:prstGeom>
          <a:noFill/>
        </p:spPr>
        <p:txBody>
          <a:bodyPr wrap="square" lIns="27432" tIns="18288" rIns="27432" bIns="18288" anchor="t">
            <a:spAutoFit/>
          </a:bodyPr>
          <a:lstStyle/>
          <a:p>
            <a:pPr algn="l"/>
            <a:r>
              <a:rPr sz="1400" b="0" i="1">
                <a:solidFill>
                  <a:srgbClr val="595959"/>
                </a:solidFill>
                <a:latin typeface="Times New Roman"/>
              </a:rPr>
              <a:t>AppendEntries for index 3 just succeeded on S3</a:t>
            </a:r>
          </a:p>
        </p:txBody>
      </p:sp>
      <p:sp>
        <p:nvSpPr>
          <p:cNvPr id="1031" name="TextBox 1030"/>
          <p:cNvSpPr txBox="1"/>
          <p:nvPr/>
        </p:nvSpPr>
        <p:spPr>
          <a:xfrm>
            <a:off x="457200" y="3867150"/>
            <a:ext cx="6705600" cy="1021818"/>
          </a:xfrm>
          <a:prstGeom prst="rect">
            <a:avLst/>
          </a:prstGeom>
          <a:noFill/>
        </p:spPr>
        <p:txBody>
          <a:bodyPr wrap="square" lIns="27432" tIns="18288" rIns="27432" bIns="18288" anchor="t">
            <a:spAutoFit/>
          </a:bodyPr>
          <a:lstStyle/>
          <a:p>
            <a:pPr algn="l"/>
            <a:r>
              <a:rPr sz="1600" b="0" i="0" dirty="0">
                <a:latin typeface="Times New Roman"/>
              </a:rPr>
              <a:t>Entry 3 is now on a majority (S1, S2, S3)</a:t>
            </a:r>
            <a:r>
              <a:rPr lang="en-US" sz="1600" b="0" i="0" dirty="0">
                <a:latin typeface="Times New Roman"/>
              </a:rPr>
              <a:t>; </a:t>
            </a:r>
            <a:r>
              <a:rPr sz="1600" b="0" i="0" dirty="0">
                <a:latin typeface="Times New Roman"/>
              </a:rPr>
              <a:t>but it </a:t>
            </a:r>
            <a:r>
              <a:rPr lang="en-US" sz="1600" b="1" i="0" dirty="0">
                <a:solidFill>
                  <a:srgbClr val="C00000"/>
                </a:solidFill>
                <a:latin typeface="Times New Roman"/>
              </a:rPr>
              <a:t>cannot be </a:t>
            </a:r>
            <a:r>
              <a:rPr sz="1600" b="0" i="0" dirty="0">
                <a:solidFill>
                  <a:srgbClr val="C00000"/>
                </a:solidFill>
                <a:latin typeface="Times New Roman"/>
              </a:rPr>
              <a:t>safely committed</a:t>
            </a:r>
            <a:r>
              <a:rPr sz="1600" b="0" i="0" dirty="0">
                <a:latin typeface="Times New Roman"/>
              </a:rPr>
              <a:t>:</a:t>
            </a:r>
          </a:p>
          <a:p>
            <a:pPr algn="l"/>
            <a:r>
              <a:rPr sz="1600" b="0" i="0" dirty="0">
                <a:latin typeface="Times New Roman"/>
              </a:rPr>
              <a:t>S5 can still be elected leader for term 5 </a:t>
            </a:r>
            <a:endParaRPr lang="en-US" sz="1600" b="0" i="0" dirty="0">
              <a:latin typeface="Times New Roman"/>
            </a:endParaRPr>
          </a:p>
          <a:p>
            <a:pPr algn="l"/>
            <a:r>
              <a:rPr lang="en-US" sz="1600" dirty="0">
                <a:latin typeface="Times New Roman"/>
              </a:rPr>
              <a:t>	</a:t>
            </a:r>
            <a:r>
              <a:rPr sz="1600" b="0" i="0" dirty="0">
                <a:latin typeface="Times New Roman"/>
              </a:rPr>
              <a:t>(its last term 3 &gt; 2, so S2, S3, S4 would vote for it). </a:t>
            </a:r>
            <a:endParaRPr lang="en-US" sz="1600" b="0" i="0" dirty="0">
              <a:latin typeface="Times New Roman"/>
            </a:endParaRPr>
          </a:p>
          <a:p>
            <a:pPr algn="l"/>
            <a:r>
              <a:rPr sz="1600" b="0" i="0" dirty="0">
                <a:latin typeface="Times New Roman"/>
              </a:rPr>
              <a:t>If elected, it overwrites entry 3 on S1, S2 and S3!</a:t>
            </a:r>
          </a:p>
        </p:txBody>
      </p:sp>
      <p:sp>
        <p:nvSpPr>
          <p:cNvPr id="1032" name="Rectangle 1031"/>
          <p:cNvSpPr/>
          <p:nvPr/>
        </p:nvSpPr>
        <p:spPr>
          <a:xfrm>
            <a:off x="2240280" y="3187446"/>
            <a:ext cx="1289304" cy="402336"/>
          </a:xfrm>
          <a:prstGeom prst="rect">
            <a:avLst/>
          </a:prstGeom>
          <a:noFill/>
          <a:ln w="19050">
            <a:solidFill>
              <a:srgbClr val="C00000"/>
            </a:solidFill>
            <a:prstDash val="dash"/>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sz="1400"/>
          </a:p>
        </p:txBody>
      </p:sp>
      <p:sp>
        <p:nvSpPr>
          <p:cNvPr id="1033" name="TextBox 1032"/>
          <p:cNvSpPr txBox="1"/>
          <p:nvPr/>
        </p:nvSpPr>
        <p:spPr>
          <a:xfrm>
            <a:off x="3794760" y="3257550"/>
            <a:ext cx="2560320" cy="467820"/>
          </a:xfrm>
          <a:prstGeom prst="rect">
            <a:avLst/>
          </a:prstGeom>
          <a:noFill/>
        </p:spPr>
        <p:txBody>
          <a:bodyPr wrap="square" lIns="27432" tIns="18288" rIns="27432" bIns="18288" anchor="t">
            <a:spAutoFit/>
          </a:bodyPr>
          <a:lstStyle/>
          <a:p>
            <a:pPr algn="l"/>
            <a:r>
              <a:rPr sz="1400" b="0" i="1" dirty="0">
                <a:solidFill>
                  <a:srgbClr val="C00000"/>
                </a:solidFill>
                <a:latin typeface="Times New Roman"/>
              </a:rPr>
              <a:t>S5: last term 3 beats S2–S4’s last term 2</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300"/>
                                        <p:tgtEl>
                                          <p:spTgt spid="1028"/>
                                        </p:tgtEl>
                                      </p:cBhvr>
                                    </p:animEffect>
                                  </p:childTnLst>
                                </p:cTn>
                              </p:par>
                              <p:par>
                                <p:cTn id="8" presetID="10" presetClass="entr" presetSubtype="0" fill="hold" nodeType="withEffect">
                                  <p:stCondLst>
                                    <p:cond delay="0"/>
                                  </p:stCondLst>
                                  <p:childTnLst>
                                    <p:set>
                                      <p:cBhvr>
                                        <p:cTn id="9" dur="1" fill="hold">
                                          <p:stCondLst>
                                            <p:cond delay="0"/>
                                          </p:stCondLst>
                                        </p:cTn>
                                        <p:tgtEl>
                                          <p:spTgt spid="1029"/>
                                        </p:tgtEl>
                                        <p:attrNameLst>
                                          <p:attrName>style.visibility</p:attrName>
                                        </p:attrNameLst>
                                      </p:cBhvr>
                                      <p:to>
                                        <p:strVal val="visible"/>
                                      </p:to>
                                    </p:set>
                                    <p:animEffect transition="in" filter="fade">
                                      <p:cBhvr>
                                        <p:cTn id="10" dur="300"/>
                                        <p:tgtEl>
                                          <p:spTgt spid="1029"/>
                                        </p:tgtEl>
                                      </p:cBhvr>
                                    </p:animEffect>
                                  </p:childTnLst>
                                </p:cTn>
                              </p:par>
                              <p:par>
                                <p:cTn id="11" presetID="10" presetClass="entr" presetSubtype="0" fill="hold" nodeType="withEffect">
                                  <p:stCondLst>
                                    <p:cond delay="0"/>
                                  </p:stCondLst>
                                  <p:childTnLst>
                                    <p:set>
                                      <p:cBhvr>
                                        <p:cTn id="12" dur="1" fill="hold">
                                          <p:stCondLst>
                                            <p:cond delay="0"/>
                                          </p:stCondLst>
                                        </p:cTn>
                                        <p:tgtEl>
                                          <p:spTgt spid="1030"/>
                                        </p:tgtEl>
                                        <p:attrNameLst>
                                          <p:attrName>style.visibility</p:attrName>
                                        </p:attrNameLst>
                                      </p:cBhvr>
                                      <p:to>
                                        <p:strVal val="visible"/>
                                      </p:to>
                                    </p:set>
                                    <p:animEffect transition="in" filter="fade">
                                      <p:cBhvr>
                                        <p:cTn id="13" dur="300"/>
                                        <p:tgtEl>
                                          <p:spTgt spid="10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31">
                                            <p:txEl>
                                              <p:pRg st="0" end="0"/>
                                            </p:txEl>
                                          </p:spTgt>
                                        </p:tgtEl>
                                        <p:attrNameLst>
                                          <p:attrName>style.visibility</p:attrName>
                                        </p:attrNameLst>
                                      </p:cBhvr>
                                      <p:to>
                                        <p:strVal val="visible"/>
                                      </p:to>
                                    </p:set>
                                    <p:animEffect transition="in" filter="fade">
                                      <p:cBhvr>
                                        <p:cTn id="18" dur="300"/>
                                        <p:tgtEl>
                                          <p:spTgt spid="1031">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32"/>
                                        </p:tgtEl>
                                        <p:attrNameLst>
                                          <p:attrName>style.visibility</p:attrName>
                                        </p:attrNameLst>
                                      </p:cBhvr>
                                      <p:to>
                                        <p:strVal val="visible"/>
                                      </p:to>
                                    </p:set>
                                    <p:animEffect transition="in" filter="fade">
                                      <p:cBhvr>
                                        <p:cTn id="23" dur="300"/>
                                        <p:tgtEl>
                                          <p:spTgt spid="1032"/>
                                        </p:tgtEl>
                                      </p:cBhvr>
                                    </p:animEffect>
                                  </p:childTnLst>
                                </p:cTn>
                              </p:par>
                              <p:par>
                                <p:cTn id="24" presetID="10" presetClass="entr" presetSubtype="0" fill="hold" nodeType="withEffect">
                                  <p:stCondLst>
                                    <p:cond delay="0"/>
                                  </p:stCondLst>
                                  <p:childTnLst>
                                    <p:set>
                                      <p:cBhvr>
                                        <p:cTn id="25" dur="1" fill="hold">
                                          <p:stCondLst>
                                            <p:cond delay="0"/>
                                          </p:stCondLst>
                                        </p:cTn>
                                        <p:tgtEl>
                                          <p:spTgt spid="1033"/>
                                        </p:tgtEl>
                                        <p:attrNameLst>
                                          <p:attrName>style.visibility</p:attrName>
                                        </p:attrNameLst>
                                      </p:cBhvr>
                                      <p:to>
                                        <p:strVal val="visible"/>
                                      </p:to>
                                    </p:set>
                                    <p:animEffect transition="in" filter="fade">
                                      <p:cBhvr>
                                        <p:cTn id="26" dur="300"/>
                                        <p:tgtEl>
                                          <p:spTgt spid="103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31">
                                            <p:txEl>
                                              <p:pRg st="1" end="1"/>
                                            </p:txEl>
                                          </p:spTgt>
                                        </p:tgtEl>
                                        <p:attrNameLst>
                                          <p:attrName>style.visibility</p:attrName>
                                        </p:attrNameLst>
                                      </p:cBhvr>
                                      <p:to>
                                        <p:strVal val="visible"/>
                                      </p:to>
                                    </p:set>
                                    <p:animEffect transition="in" filter="fade">
                                      <p:cBhvr>
                                        <p:cTn id="31" dur="300"/>
                                        <p:tgtEl>
                                          <p:spTgt spid="1031">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31">
                                            <p:txEl>
                                              <p:pRg st="2" end="2"/>
                                            </p:txEl>
                                          </p:spTgt>
                                        </p:tgtEl>
                                        <p:attrNameLst>
                                          <p:attrName>style.visibility</p:attrName>
                                        </p:attrNameLst>
                                      </p:cBhvr>
                                      <p:to>
                                        <p:strVal val="visible"/>
                                      </p:to>
                                    </p:set>
                                    <p:animEffect transition="in" filter="fade">
                                      <p:cBhvr>
                                        <p:cTn id="36" dur="300"/>
                                        <p:tgtEl>
                                          <p:spTgt spid="1031">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31">
                                            <p:txEl>
                                              <p:pRg st="3" end="3"/>
                                            </p:txEl>
                                          </p:spTgt>
                                        </p:tgtEl>
                                        <p:attrNameLst>
                                          <p:attrName>style.visibility</p:attrName>
                                        </p:attrNameLst>
                                      </p:cBhvr>
                                      <p:to>
                                        <p:strVal val="visible"/>
                                      </p:to>
                                    </p:set>
                                    <p:animEffect transition="in" filter="fade">
                                      <p:cBhvr>
                                        <p:cTn id="41" dur="300"/>
                                        <p:tgtEl>
                                          <p:spTgt spid="10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animBg="1"/>
      <p:bldP spid="1029" grpId="0" animBg="1"/>
      <p:bldP spid="1030" grpId="0"/>
      <p:bldP spid="1031" grpId="0" build="p"/>
      <p:bldP spid="1032" grpId="0" animBg="1"/>
      <p:bldP spid="10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Whitney-BlackSC"/>
              </a:rPr>
              <a:t>Restrictions on</a:t>
            </a:r>
            <a:r>
              <a:rPr sz="3600" dirty="0">
                <a:latin typeface="Whitney-BlackSC"/>
              </a:rPr>
              <a:t> Commitment </a:t>
            </a:r>
          </a:p>
        </p:txBody>
      </p:sp>
      <p:sp>
        <p:nvSpPr>
          <p:cNvPr id="999" name="Slide Number Placeholder 9"/>
          <p:cNvSpPr>
            <a:spLocks noGrp="1"/>
          </p:cNvSpPr>
          <p:nvPr>
            <p:ph type="sldNum" sz="quarter" idx="12"/>
          </p:nvPr>
        </p:nvSpPr>
        <p:spPr/>
        <p:txBody>
          <a:bodyPr/>
          <a:lstStyle/>
          <a:p>
            <a:pPr algn="l"/>
            <a:fld id="{B6F15528-21DE-4FAA-801E-634DDDAF4B2B}" type="slidenum">
              <a:rPr lang="en-US"/>
              <a:t>31</a:t>
            </a:fld>
            <a:endParaRPr lang="en-US"/>
          </a:p>
        </p:txBody>
      </p:sp>
      <p:sp>
        <p:nvSpPr>
          <p:cNvPr id="1000" name="TextBox 999"/>
          <p:cNvSpPr txBox="1"/>
          <p:nvPr/>
        </p:nvSpPr>
        <p:spPr>
          <a:xfrm>
            <a:off x="502921" y="1135683"/>
            <a:ext cx="4389120" cy="2360646"/>
          </a:xfrm>
          <a:prstGeom prst="rect">
            <a:avLst/>
          </a:prstGeom>
          <a:noFill/>
        </p:spPr>
        <p:txBody>
          <a:bodyPr wrap="square" lIns="27432" tIns="18288" rIns="27432" bIns="18288" anchor="t">
            <a:spAutoFit/>
          </a:bodyPr>
          <a:lstStyle/>
          <a:p>
            <a:pPr algn="l">
              <a:spcBef>
                <a:spcPts val="300"/>
              </a:spcBef>
            </a:pPr>
            <a:r>
              <a:rPr sz="1800" i="0" dirty="0">
                <a:latin typeface="Times New Roman"/>
              </a:rPr>
              <a:t>For a leader to decide an entry is </a:t>
            </a:r>
            <a:r>
              <a:rPr sz="1800" i="0" dirty="0">
                <a:solidFill>
                  <a:srgbClr val="C00000"/>
                </a:solidFill>
                <a:latin typeface="Times New Roman"/>
              </a:rPr>
              <a:t>committed</a:t>
            </a:r>
            <a:r>
              <a:rPr sz="1800" i="0" dirty="0">
                <a:latin typeface="Times New Roman"/>
              </a:rPr>
              <a:t>:</a:t>
            </a:r>
          </a:p>
          <a:p>
            <a:pPr algn="l">
              <a:spcBef>
                <a:spcPts val="300"/>
              </a:spcBef>
            </a:pPr>
            <a:r>
              <a:rPr sz="1800" b="0" i="0" dirty="0">
                <a:latin typeface="Times New Roman"/>
              </a:rPr>
              <a:t>• </a:t>
            </a:r>
            <a:r>
              <a:rPr lang="en-US" sz="1800" b="0" i="0" dirty="0">
                <a:latin typeface="Times New Roman"/>
              </a:rPr>
              <a:t>that </a:t>
            </a:r>
            <a:r>
              <a:rPr lang="en-US" sz="1800" b="0" i="0" dirty="0">
                <a:solidFill>
                  <a:srgbClr val="C00000"/>
                </a:solidFill>
                <a:latin typeface="Times New Roman"/>
              </a:rPr>
              <a:t>entry</a:t>
            </a:r>
            <a:r>
              <a:rPr lang="en-US" sz="1800" b="0" i="0" dirty="0">
                <a:latin typeface="Times New Roman"/>
              </a:rPr>
              <a:t> </a:t>
            </a:r>
            <a:r>
              <a:rPr sz="1800" b="0" i="0" dirty="0">
                <a:latin typeface="Times New Roman"/>
              </a:rPr>
              <a:t>must be on a </a:t>
            </a:r>
            <a:r>
              <a:rPr sz="1800" b="0" i="0" dirty="0">
                <a:solidFill>
                  <a:srgbClr val="C00000"/>
                </a:solidFill>
                <a:latin typeface="Times New Roman"/>
              </a:rPr>
              <a:t>majority</a:t>
            </a:r>
            <a:endParaRPr sz="1800" b="0" i="0" dirty="0">
              <a:latin typeface="Times New Roman"/>
            </a:endParaRPr>
          </a:p>
          <a:p>
            <a:pPr algn="l">
              <a:spcBef>
                <a:spcPts val="300"/>
              </a:spcBef>
            </a:pPr>
            <a:r>
              <a:rPr sz="1800" b="0" i="0" dirty="0">
                <a:latin typeface="Times New Roman"/>
              </a:rPr>
              <a:t>• At least one entry from </a:t>
            </a:r>
            <a:r>
              <a:rPr sz="1800" b="0" i="0" dirty="0">
                <a:solidFill>
                  <a:srgbClr val="C00000"/>
                </a:solidFill>
                <a:latin typeface="Times New Roman"/>
              </a:rPr>
              <a:t>leader’s current term </a:t>
            </a:r>
            <a:r>
              <a:rPr sz="1800" b="0" i="0" dirty="0">
                <a:latin typeface="Times New Roman"/>
              </a:rPr>
              <a:t>must </a:t>
            </a:r>
            <a:r>
              <a:rPr sz="1800" b="0" i="0" dirty="0">
                <a:solidFill>
                  <a:srgbClr val="C00000"/>
                </a:solidFill>
                <a:latin typeface="Times New Roman"/>
              </a:rPr>
              <a:t>also </a:t>
            </a:r>
            <a:r>
              <a:rPr sz="1800" b="0" i="0" dirty="0">
                <a:latin typeface="Times New Roman"/>
              </a:rPr>
              <a:t>be </a:t>
            </a:r>
            <a:r>
              <a:rPr lang="en-US" sz="1800" b="0" i="0" dirty="0">
                <a:latin typeface="Times New Roman"/>
              </a:rPr>
              <a:t>on</a:t>
            </a:r>
            <a:r>
              <a:rPr sz="1800" b="0" i="0" dirty="0">
                <a:latin typeface="Times New Roman"/>
              </a:rPr>
              <a:t> a majority </a:t>
            </a:r>
          </a:p>
          <a:p>
            <a:pPr algn="l">
              <a:spcBef>
                <a:spcPts val="300"/>
              </a:spcBef>
            </a:pPr>
            <a:endParaRPr sz="1600" b="0" i="0" dirty="0">
              <a:latin typeface="Times New Roman"/>
            </a:endParaRPr>
          </a:p>
          <a:p>
            <a:pPr algn="l">
              <a:spcBef>
                <a:spcPts val="300"/>
              </a:spcBef>
            </a:pPr>
            <a:r>
              <a:rPr sz="1600" b="0" i="0" dirty="0">
                <a:latin typeface="Times New Roman"/>
              </a:rPr>
              <a:t>Once entry 4 (term 4) is committed:</a:t>
            </a:r>
          </a:p>
          <a:p>
            <a:pPr algn="l">
              <a:spcBef>
                <a:spcPts val="300"/>
              </a:spcBef>
            </a:pPr>
            <a:r>
              <a:rPr sz="1600" b="0" i="0" dirty="0">
                <a:latin typeface="Times New Roman"/>
              </a:rPr>
              <a:t>• S5 cannot be elected leader for term 5</a:t>
            </a:r>
          </a:p>
          <a:p>
            <a:pPr algn="l">
              <a:spcBef>
                <a:spcPts val="300"/>
              </a:spcBef>
            </a:pPr>
            <a:r>
              <a:rPr sz="1600" b="0" i="0" dirty="0">
                <a:latin typeface="Times New Roman"/>
              </a:rPr>
              <a:t>• Entries 3 and 4 are both safe</a:t>
            </a:r>
          </a:p>
        </p:txBody>
      </p:sp>
      <p:sp>
        <p:nvSpPr>
          <p:cNvPr id="1001" name="TextBox 1000"/>
          <p:cNvSpPr txBox="1"/>
          <p:nvPr/>
        </p:nvSpPr>
        <p:spPr>
          <a:xfrm>
            <a:off x="5650992" y="1009495"/>
            <a:ext cx="411480"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1</a:t>
            </a:r>
          </a:p>
        </p:txBody>
      </p:sp>
      <p:sp>
        <p:nvSpPr>
          <p:cNvPr id="1002" name="TextBox 1001"/>
          <p:cNvSpPr txBox="1"/>
          <p:nvPr/>
        </p:nvSpPr>
        <p:spPr>
          <a:xfrm>
            <a:off x="6062472" y="1009495"/>
            <a:ext cx="411480"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2</a:t>
            </a:r>
          </a:p>
        </p:txBody>
      </p:sp>
      <p:sp>
        <p:nvSpPr>
          <p:cNvPr id="1003" name="TextBox 1002"/>
          <p:cNvSpPr txBox="1"/>
          <p:nvPr/>
        </p:nvSpPr>
        <p:spPr>
          <a:xfrm>
            <a:off x="6473952" y="1009495"/>
            <a:ext cx="411480"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3</a:t>
            </a:r>
          </a:p>
        </p:txBody>
      </p:sp>
      <p:sp>
        <p:nvSpPr>
          <p:cNvPr id="1004" name="TextBox 1003"/>
          <p:cNvSpPr txBox="1"/>
          <p:nvPr/>
        </p:nvSpPr>
        <p:spPr>
          <a:xfrm>
            <a:off x="6885431" y="1009495"/>
            <a:ext cx="411480"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4</a:t>
            </a:r>
          </a:p>
        </p:txBody>
      </p:sp>
      <p:sp>
        <p:nvSpPr>
          <p:cNvPr id="1005" name="TextBox 1004"/>
          <p:cNvSpPr txBox="1"/>
          <p:nvPr/>
        </p:nvSpPr>
        <p:spPr>
          <a:xfrm>
            <a:off x="7296912" y="1009495"/>
            <a:ext cx="411480" cy="252377"/>
          </a:xfrm>
          <a:prstGeom prst="rect">
            <a:avLst/>
          </a:prstGeom>
          <a:noFill/>
        </p:spPr>
        <p:txBody>
          <a:bodyPr wrap="square" lIns="27432" tIns="18288" rIns="27432" bIns="18288" anchor="b">
            <a:spAutoFit/>
          </a:bodyPr>
          <a:lstStyle/>
          <a:p>
            <a:pPr algn="ctr"/>
            <a:r>
              <a:rPr sz="1400" b="0" i="0">
                <a:solidFill>
                  <a:srgbClr val="595959"/>
                </a:solidFill>
                <a:latin typeface="Times New Roman"/>
              </a:rPr>
              <a:t>5</a:t>
            </a:r>
          </a:p>
        </p:txBody>
      </p:sp>
      <p:sp>
        <p:nvSpPr>
          <p:cNvPr id="1006" name="TextBox 1005"/>
          <p:cNvSpPr txBox="1"/>
          <p:nvPr/>
        </p:nvSpPr>
        <p:spPr>
          <a:xfrm>
            <a:off x="5120640" y="1327707"/>
            <a:ext cx="457200" cy="252377"/>
          </a:xfrm>
          <a:prstGeom prst="rect">
            <a:avLst/>
          </a:prstGeom>
          <a:noFill/>
        </p:spPr>
        <p:txBody>
          <a:bodyPr wrap="square" lIns="27432" tIns="18288" rIns="27432" bIns="18288" anchor="ctr">
            <a:spAutoFit/>
          </a:bodyPr>
          <a:lstStyle/>
          <a:p>
            <a:pPr algn="r"/>
            <a:r>
              <a:rPr sz="1400" b="0" i="0">
                <a:latin typeface="Times New Roman"/>
              </a:rPr>
              <a:t>S1</a:t>
            </a:r>
          </a:p>
        </p:txBody>
      </p:sp>
      <p:sp>
        <p:nvSpPr>
          <p:cNvPr id="1007" name="Rectangle 1006"/>
          <p:cNvSpPr/>
          <p:nvPr/>
        </p:nvSpPr>
        <p:spPr>
          <a:xfrm>
            <a:off x="5650992" y="1280160"/>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08" name="Rectangle 1007"/>
          <p:cNvSpPr/>
          <p:nvPr/>
        </p:nvSpPr>
        <p:spPr>
          <a:xfrm>
            <a:off x="6062472" y="1280160"/>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09" name="Rectangle 1008"/>
          <p:cNvSpPr/>
          <p:nvPr/>
        </p:nvSpPr>
        <p:spPr>
          <a:xfrm>
            <a:off x="6473952" y="1280160"/>
            <a:ext cx="411480" cy="347472"/>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2</a:t>
            </a:r>
          </a:p>
        </p:txBody>
      </p:sp>
      <p:sp>
        <p:nvSpPr>
          <p:cNvPr id="1010" name="Rectangle 1009"/>
          <p:cNvSpPr/>
          <p:nvPr/>
        </p:nvSpPr>
        <p:spPr>
          <a:xfrm>
            <a:off x="6885432" y="1280160"/>
            <a:ext cx="411480" cy="347472"/>
          </a:xfrm>
          <a:prstGeom prst="rect">
            <a:avLst/>
          </a:prstGeom>
          <a:solidFill>
            <a:srgbClr val="F8CBAD"/>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4</a:t>
            </a:r>
          </a:p>
        </p:txBody>
      </p:sp>
      <p:sp>
        <p:nvSpPr>
          <p:cNvPr id="1011" name="TextBox 1010"/>
          <p:cNvSpPr txBox="1"/>
          <p:nvPr/>
        </p:nvSpPr>
        <p:spPr>
          <a:xfrm>
            <a:off x="5120640" y="1748331"/>
            <a:ext cx="457200" cy="252377"/>
          </a:xfrm>
          <a:prstGeom prst="rect">
            <a:avLst/>
          </a:prstGeom>
          <a:noFill/>
        </p:spPr>
        <p:txBody>
          <a:bodyPr wrap="square" lIns="27432" tIns="18288" rIns="27432" bIns="18288" anchor="ctr">
            <a:spAutoFit/>
          </a:bodyPr>
          <a:lstStyle/>
          <a:p>
            <a:pPr algn="r"/>
            <a:r>
              <a:rPr sz="1400" b="0" i="0">
                <a:latin typeface="Times New Roman"/>
              </a:rPr>
              <a:t>S2</a:t>
            </a:r>
          </a:p>
        </p:txBody>
      </p:sp>
      <p:sp>
        <p:nvSpPr>
          <p:cNvPr id="1012" name="Rectangle 1011"/>
          <p:cNvSpPr/>
          <p:nvPr/>
        </p:nvSpPr>
        <p:spPr>
          <a:xfrm>
            <a:off x="5650992" y="1700784"/>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13" name="Rectangle 1012"/>
          <p:cNvSpPr/>
          <p:nvPr/>
        </p:nvSpPr>
        <p:spPr>
          <a:xfrm>
            <a:off x="6062472" y="1700784"/>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14" name="Rectangle 1013"/>
          <p:cNvSpPr/>
          <p:nvPr/>
        </p:nvSpPr>
        <p:spPr>
          <a:xfrm>
            <a:off x="6473952" y="1700784"/>
            <a:ext cx="411480" cy="347472"/>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2</a:t>
            </a:r>
          </a:p>
        </p:txBody>
      </p:sp>
      <p:sp>
        <p:nvSpPr>
          <p:cNvPr id="1015" name="TextBox 1014"/>
          <p:cNvSpPr txBox="1"/>
          <p:nvPr/>
        </p:nvSpPr>
        <p:spPr>
          <a:xfrm>
            <a:off x="5120640" y="2168955"/>
            <a:ext cx="457200" cy="252377"/>
          </a:xfrm>
          <a:prstGeom prst="rect">
            <a:avLst/>
          </a:prstGeom>
          <a:noFill/>
        </p:spPr>
        <p:txBody>
          <a:bodyPr wrap="square" lIns="27432" tIns="18288" rIns="27432" bIns="18288" anchor="ctr">
            <a:spAutoFit/>
          </a:bodyPr>
          <a:lstStyle/>
          <a:p>
            <a:pPr algn="r"/>
            <a:r>
              <a:rPr sz="1400" b="0" i="0">
                <a:latin typeface="Times New Roman"/>
              </a:rPr>
              <a:t>S3</a:t>
            </a:r>
          </a:p>
        </p:txBody>
      </p:sp>
      <p:sp>
        <p:nvSpPr>
          <p:cNvPr id="1016" name="Rectangle 1015"/>
          <p:cNvSpPr/>
          <p:nvPr/>
        </p:nvSpPr>
        <p:spPr>
          <a:xfrm>
            <a:off x="5650992" y="2121408"/>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17" name="Rectangle 1016"/>
          <p:cNvSpPr/>
          <p:nvPr/>
        </p:nvSpPr>
        <p:spPr>
          <a:xfrm>
            <a:off x="6062472" y="2121408"/>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18" name="Rectangle 1017"/>
          <p:cNvSpPr/>
          <p:nvPr/>
        </p:nvSpPr>
        <p:spPr>
          <a:xfrm>
            <a:off x="6473952" y="2121408"/>
            <a:ext cx="411480" cy="347472"/>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2</a:t>
            </a:r>
          </a:p>
        </p:txBody>
      </p:sp>
      <p:sp>
        <p:nvSpPr>
          <p:cNvPr id="1019" name="TextBox 1018"/>
          <p:cNvSpPr txBox="1"/>
          <p:nvPr/>
        </p:nvSpPr>
        <p:spPr>
          <a:xfrm>
            <a:off x="5120640" y="2589579"/>
            <a:ext cx="457200" cy="252377"/>
          </a:xfrm>
          <a:prstGeom prst="rect">
            <a:avLst/>
          </a:prstGeom>
          <a:noFill/>
        </p:spPr>
        <p:txBody>
          <a:bodyPr wrap="square" lIns="27432" tIns="18288" rIns="27432" bIns="18288" anchor="ctr">
            <a:spAutoFit/>
          </a:bodyPr>
          <a:lstStyle/>
          <a:p>
            <a:pPr algn="r"/>
            <a:r>
              <a:rPr sz="1400" b="0" i="0">
                <a:latin typeface="Times New Roman"/>
              </a:rPr>
              <a:t>S4</a:t>
            </a:r>
          </a:p>
        </p:txBody>
      </p:sp>
      <p:sp>
        <p:nvSpPr>
          <p:cNvPr id="1020" name="Rectangle 1019"/>
          <p:cNvSpPr/>
          <p:nvPr/>
        </p:nvSpPr>
        <p:spPr>
          <a:xfrm>
            <a:off x="5650992" y="2542032"/>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21" name="Rectangle 1020"/>
          <p:cNvSpPr/>
          <p:nvPr/>
        </p:nvSpPr>
        <p:spPr>
          <a:xfrm>
            <a:off x="6062472" y="2542032"/>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22" name="TextBox 1021"/>
          <p:cNvSpPr txBox="1"/>
          <p:nvPr/>
        </p:nvSpPr>
        <p:spPr>
          <a:xfrm>
            <a:off x="5120640" y="3010203"/>
            <a:ext cx="457200" cy="252377"/>
          </a:xfrm>
          <a:prstGeom prst="rect">
            <a:avLst/>
          </a:prstGeom>
          <a:noFill/>
        </p:spPr>
        <p:txBody>
          <a:bodyPr wrap="square" lIns="27432" tIns="18288" rIns="27432" bIns="18288" anchor="ctr">
            <a:spAutoFit/>
          </a:bodyPr>
          <a:lstStyle/>
          <a:p>
            <a:pPr algn="r"/>
            <a:r>
              <a:rPr sz="1400" b="0" i="0">
                <a:latin typeface="Times New Roman"/>
              </a:rPr>
              <a:t>S5</a:t>
            </a:r>
          </a:p>
        </p:txBody>
      </p:sp>
      <p:sp>
        <p:nvSpPr>
          <p:cNvPr id="1023" name="Rectangle 1022"/>
          <p:cNvSpPr/>
          <p:nvPr/>
        </p:nvSpPr>
        <p:spPr>
          <a:xfrm>
            <a:off x="5650992" y="2962656"/>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24" name="Rectangle 1023"/>
          <p:cNvSpPr/>
          <p:nvPr/>
        </p:nvSpPr>
        <p:spPr>
          <a:xfrm>
            <a:off x="6062472" y="2962656"/>
            <a:ext cx="411480" cy="347472"/>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1</a:t>
            </a:r>
          </a:p>
        </p:txBody>
      </p:sp>
      <p:sp>
        <p:nvSpPr>
          <p:cNvPr id="1025" name="Rectangle 1024"/>
          <p:cNvSpPr/>
          <p:nvPr/>
        </p:nvSpPr>
        <p:spPr>
          <a:xfrm>
            <a:off x="6473952" y="2962656"/>
            <a:ext cx="411480" cy="347472"/>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3</a:t>
            </a:r>
          </a:p>
        </p:txBody>
      </p:sp>
      <p:sp>
        <p:nvSpPr>
          <p:cNvPr id="1026" name="Rectangle 1025"/>
          <p:cNvSpPr/>
          <p:nvPr/>
        </p:nvSpPr>
        <p:spPr>
          <a:xfrm>
            <a:off x="6885432" y="2962656"/>
            <a:ext cx="411480" cy="347472"/>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3</a:t>
            </a:r>
          </a:p>
        </p:txBody>
      </p:sp>
      <p:sp>
        <p:nvSpPr>
          <p:cNvPr id="1027" name="Rectangle 1026"/>
          <p:cNvSpPr/>
          <p:nvPr/>
        </p:nvSpPr>
        <p:spPr>
          <a:xfrm>
            <a:off x="7296912" y="2962656"/>
            <a:ext cx="411480" cy="347472"/>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3</a:t>
            </a:r>
          </a:p>
        </p:txBody>
      </p:sp>
      <p:sp>
        <p:nvSpPr>
          <p:cNvPr id="1028" name="TextBox 1027"/>
          <p:cNvSpPr txBox="1"/>
          <p:nvPr/>
        </p:nvSpPr>
        <p:spPr>
          <a:xfrm>
            <a:off x="7406640" y="1234440"/>
            <a:ext cx="1645920" cy="252377"/>
          </a:xfrm>
          <a:prstGeom prst="rect">
            <a:avLst/>
          </a:prstGeom>
          <a:noFill/>
        </p:spPr>
        <p:txBody>
          <a:bodyPr wrap="square" lIns="27432" tIns="18288" rIns="27432" bIns="18288" anchor="t">
            <a:spAutoFit/>
          </a:bodyPr>
          <a:lstStyle/>
          <a:p>
            <a:pPr algn="l"/>
            <a:r>
              <a:rPr sz="1400" b="0" i="1">
                <a:solidFill>
                  <a:srgbClr val="595959"/>
                </a:solidFill>
                <a:latin typeface="Times New Roman"/>
              </a:rPr>
              <a:t>← leader, term 4</a:t>
            </a:r>
          </a:p>
        </p:txBody>
      </p:sp>
      <p:sp>
        <p:nvSpPr>
          <p:cNvPr id="1029" name="Rectangle 1028"/>
          <p:cNvSpPr/>
          <p:nvPr/>
        </p:nvSpPr>
        <p:spPr>
          <a:xfrm>
            <a:off x="6885431" y="1700784"/>
            <a:ext cx="411480" cy="347472"/>
          </a:xfrm>
          <a:prstGeom prst="rect">
            <a:avLst/>
          </a:prstGeom>
          <a:solidFill>
            <a:srgbClr val="F8CBAD"/>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4</a:t>
            </a:r>
          </a:p>
        </p:txBody>
      </p:sp>
      <p:sp>
        <p:nvSpPr>
          <p:cNvPr id="1030" name="Rectangle 1029"/>
          <p:cNvSpPr/>
          <p:nvPr/>
        </p:nvSpPr>
        <p:spPr>
          <a:xfrm>
            <a:off x="6885431" y="2121408"/>
            <a:ext cx="411480" cy="347472"/>
          </a:xfrm>
          <a:prstGeom prst="rect">
            <a:avLst/>
          </a:prstGeom>
          <a:solidFill>
            <a:srgbClr val="F8CBAD"/>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400" b="0" i="0">
                <a:solidFill>
                  <a:srgbClr val="000000"/>
                </a:solidFill>
                <a:latin typeface="Times New Roman"/>
              </a:rPr>
              <a:t>4</a:t>
            </a:r>
          </a:p>
        </p:txBody>
      </p:sp>
      <p:sp>
        <p:nvSpPr>
          <p:cNvPr id="1031" name="Rectangle 1030"/>
          <p:cNvSpPr/>
          <p:nvPr/>
        </p:nvSpPr>
        <p:spPr>
          <a:xfrm>
            <a:off x="6446520" y="1234440"/>
            <a:ext cx="877824" cy="1243584"/>
          </a:xfrm>
          <a:prstGeom prst="rect">
            <a:avLst/>
          </a:prstGeom>
          <a:noFill/>
          <a:ln w="19050">
            <a:solidFill>
              <a:srgbClr val="38761D"/>
            </a:solidFill>
            <a:prstDash val="dash"/>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endParaRPr sz="140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0">
                                            <p:txEl>
                                              <p:pRg st="0" end="0"/>
                                            </p:txEl>
                                          </p:spTgt>
                                        </p:tgtEl>
                                        <p:attrNameLst>
                                          <p:attrName>style.visibility</p:attrName>
                                        </p:attrNameLst>
                                      </p:cBhvr>
                                      <p:to>
                                        <p:strVal val="visible"/>
                                      </p:to>
                                    </p:set>
                                    <p:animEffect transition="in" filter="fade">
                                      <p:cBhvr>
                                        <p:cTn id="7" dur="300"/>
                                        <p:tgtEl>
                                          <p:spTgt spid="10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00">
                                            <p:txEl>
                                              <p:pRg st="1" end="1"/>
                                            </p:txEl>
                                          </p:spTgt>
                                        </p:tgtEl>
                                        <p:attrNameLst>
                                          <p:attrName>style.visibility</p:attrName>
                                        </p:attrNameLst>
                                      </p:cBhvr>
                                      <p:to>
                                        <p:strVal val="visible"/>
                                      </p:to>
                                    </p:set>
                                    <p:animEffect transition="in" filter="fade">
                                      <p:cBhvr>
                                        <p:cTn id="12" dur="300"/>
                                        <p:tgtEl>
                                          <p:spTgt spid="100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00">
                                            <p:txEl>
                                              <p:pRg st="2" end="2"/>
                                            </p:txEl>
                                          </p:spTgt>
                                        </p:tgtEl>
                                        <p:attrNameLst>
                                          <p:attrName>style.visibility</p:attrName>
                                        </p:attrNameLst>
                                      </p:cBhvr>
                                      <p:to>
                                        <p:strVal val="visible"/>
                                      </p:to>
                                    </p:set>
                                    <p:animEffect transition="in" filter="fade">
                                      <p:cBhvr>
                                        <p:cTn id="17" dur="300"/>
                                        <p:tgtEl>
                                          <p:spTgt spid="100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00">
                                            <p:txEl>
                                              <p:pRg st="4" end="4"/>
                                            </p:txEl>
                                          </p:spTgt>
                                        </p:tgtEl>
                                        <p:attrNameLst>
                                          <p:attrName>style.visibility</p:attrName>
                                        </p:attrNameLst>
                                      </p:cBhvr>
                                      <p:to>
                                        <p:strVal val="visible"/>
                                      </p:to>
                                    </p:set>
                                    <p:animEffect transition="in" filter="fade">
                                      <p:cBhvr>
                                        <p:cTn id="22" dur="300"/>
                                        <p:tgtEl>
                                          <p:spTgt spid="1000">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029"/>
                                        </p:tgtEl>
                                        <p:attrNameLst>
                                          <p:attrName>style.visibility</p:attrName>
                                        </p:attrNameLst>
                                      </p:cBhvr>
                                      <p:to>
                                        <p:strVal val="visible"/>
                                      </p:to>
                                    </p:set>
                                    <p:animEffect transition="in" filter="fade">
                                      <p:cBhvr>
                                        <p:cTn id="25" dur="300"/>
                                        <p:tgtEl>
                                          <p:spTgt spid="1029"/>
                                        </p:tgtEl>
                                      </p:cBhvr>
                                    </p:animEffect>
                                  </p:childTnLst>
                                </p:cTn>
                              </p:par>
                              <p:par>
                                <p:cTn id="26" presetID="10" presetClass="entr" presetSubtype="0" fill="hold" nodeType="withEffect">
                                  <p:stCondLst>
                                    <p:cond delay="0"/>
                                  </p:stCondLst>
                                  <p:childTnLst>
                                    <p:set>
                                      <p:cBhvr>
                                        <p:cTn id="27" dur="1" fill="hold">
                                          <p:stCondLst>
                                            <p:cond delay="0"/>
                                          </p:stCondLst>
                                        </p:cTn>
                                        <p:tgtEl>
                                          <p:spTgt spid="1030"/>
                                        </p:tgtEl>
                                        <p:attrNameLst>
                                          <p:attrName>style.visibility</p:attrName>
                                        </p:attrNameLst>
                                      </p:cBhvr>
                                      <p:to>
                                        <p:strVal val="visible"/>
                                      </p:to>
                                    </p:set>
                                    <p:animEffect transition="in" filter="fade">
                                      <p:cBhvr>
                                        <p:cTn id="28" dur="300"/>
                                        <p:tgtEl>
                                          <p:spTgt spid="1030"/>
                                        </p:tgtEl>
                                      </p:cBhvr>
                                    </p:animEffect>
                                  </p:childTnLst>
                                </p:cTn>
                              </p:par>
                              <p:par>
                                <p:cTn id="29" presetID="10" presetClass="entr" presetSubtype="0" fill="hold" nodeType="withEffect">
                                  <p:stCondLst>
                                    <p:cond delay="0"/>
                                  </p:stCondLst>
                                  <p:childTnLst>
                                    <p:set>
                                      <p:cBhvr>
                                        <p:cTn id="30" dur="1" fill="hold">
                                          <p:stCondLst>
                                            <p:cond delay="0"/>
                                          </p:stCondLst>
                                        </p:cTn>
                                        <p:tgtEl>
                                          <p:spTgt spid="1031"/>
                                        </p:tgtEl>
                                        <p:attrNameLst>
                                          <p:attrName>style.visibility</p:attrName>
                                        </p:attrNameLst>
                                      </p:cBhvr>
                                      <p:to>
                                        <p:strVal val="visible"/>
                                      </p:to>
                                    </p:set>
                                    <p:animEffect transition="in" filter="fade">
                                      <p:cBhvr>
                                        <p:cTn id="31" dur="300"/>
                                        <p:tgtEl>
                                          <p:spTgt spid="103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00">
                                            <p:txEl>
                                              <p:pRg st="5" end="5"/>
                                            </p:txEl>
                                          </p:spTgt>
                                        </p:tgtEl>
                                        <p:attrNameLst>
                                          <p:attrName>style.visibility</p:attrName>
                                        </p:attrNameLst>
                                      </p:cBhvr>
                                      <p:to>
                                        <p:strVal val="visible"/>
                                      </p:to>
                                    </p:set>
                                    <p:animEffect transition="in" filter="fade">
                                      <p:cBhvr>
                                        <p:cTn id="36" dur="300"/>
                                        <p:tgtEl>
                                          <p:spTgt spid="1000">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00">
                                            <p:txEl>
                                              <p:pRg st="6" end="6"/>
                                            </p:txEl>
                                          </p:spTgt>
                                        </p:tgtEl>
                                        <p:attrNameLst>
                                          <p:attrName>style.visibility</p:attrName>
                                        </p:attrNameLst>
                                      </p:cBhvr>
                                      <p:to>
                                        <p:strVal val="visible"/>
                                      </p:to>
                                    </p:set>
                                    <p:animEffect transition="in" filter="fade">
                                      <p:cBhvr>
                                        <p:cTn id="41" dur="300"/>
                                        <p:tgtEl>
                                          <p:spTgt spid="100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 grpId="0" build="p"/>
      <p:bldP spid="1029" grpId="0" animBg="1"/>
      <p:bldP spid="1030" grpId="0" animBg="1"/>
      <p:bldP spid="103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600" dirty="0">
                <a:latin typeface="Whitney-BlackSC"/>
              </a:rPr>
              <a:t>Safety: Intuition</a:t>
            </a:r>
          </a:p>
        </p:txBody>
      </p:sp>
      <p:sp>
        <p:nvSpPr>
          <p:cNvPr id="3" name="Content Placeholder 2"/>
          <p:cNvSpPr>
            <a:spLocks noGrp="1"/>
          </p:cNvSpPr>
          <p:nvPr>
            <p:ph idx="1"/>
          </p:nvPr>
        </p:nvSpPr>
        <p:spPr>
          <a:xfrm>
            <a:off x="304800" y="874712"/>
            <a:ext cx="6705600" cy="3394075"/>
          </a:xfrm>
        </p:spPr>
        <p:txBody>
          <a:bodyPr/>
          <a:lstStyle/>
          <a:p>
            <a:pPr lvl="0"/>
            <a:r>
              <a:rPr lang="en-US" sz="1800" b="1" dirty="0"/>
              <a:t>Only committed entries are applied</a:t>
            </a:r>
            <a:endParaRPr lang="en-US" sz="2400" dirty="0"/>
          </a:p>
          <a:p>
            <a:pPr lvl="1"/>
            <a:r>
              <a:rPr lang="en-US" sz="1500" dirty="0"/>
              <a:t>committed: on a majority, including an entry from current leader’s term</a:t>
            </a:r>
          </a:p>
          <a:p>
            <a:pPr lvl="0"/>
            <a:r>
              <a:rPr lang="en-US" sz="1800" b="1" dirty="0"/>
              <a:t>Any leader elected later must have won votes from a majority</a:t>
            </a:r>
            <a:endParaRPr lang="en-US" sz="2400" dirty="0"/>
          </a:p>
          <a:p>
            <a:pPr lvl="1"/>
            <a:r>
              <a:rPr lang="en-US" sz="1500" dirty="0"/>
              <a:t>that majority overlaps the one holding the committed entry </a:t>
            </a:r>
          </a:p>
          <a:p>
            <a:pPr lvl="1"/>
            <a:r>
              <a:rPr lang="en-US" sz="1500" dirty="0"/>
              <a:t>some voter V has it.</a:t>
            </a:r>
          </a:p>
          <a:p>
            <a:pPr lvl="0"/>
            <a:r>
              <a:rPr lang="en-US" sz="1800" b="1" dirty="0"/>
              <a:t>V voted only because candidate’s log was at least as up-to-date </a:t>
            </a:r>
          </a:p>
          <a:p>
            <a:pPr lvl="1"/>
            <a:r>
              <a:rPr lang="en-US" sz="1500" dirty="0"/>
              <a:t>by</a:t>
            </a:r>
            <a:r>
              <a:rPr lang="en-US" sz="1500" b="1" dirty="0"/>
              <a:t> </a:t>
            </a:r>
            <a:r>
              <a:rPr lang="en-US" sz="1500" dirty="0"/>
              <a:t>Log Matching the new leader holds everything V holds, including the committed entry ⇒ Leader Completeness.</a:t>
            </a:r>
          </a:p>
          <a:p>
            <a:pPr lvl="0"/>
            <a:r>
              <a:rPr lang="en-US" sz="1800" b="1" dirty="0"/>
              <a:t>Leaders never overwrite their own log</a:t>
            </a:r>
          </a:p>
          <a:p>
            <a:pPr lvl="1"/>
            <a:r>
              <a:rPr lang="en-US" sz="1500" dirty="0"/>
              <a:t>so once an entry is committed at index </a:t>
            </a:r>
            <a:r>
              <a:rPr lang="en-US" sz="1500" dirty="0" err="1"/>
              <a:t>i</a:t>
            </a:r>
            <a:r>
              <a:rPr lang="en-US" sz="1500" dirty="0"/>
              <a:t> no server can ever apply anything else at </a:t>
            </a:r>
            <a:r>
              <a:rPr lang="en-US" sz="1500" dirty="0" err="1"/>
              <a:t>i</a:t>
            </a:r>
            <a:r>
              <a:rPr lang="en-US" sz="1500" dirty="0"/>
              <a:t> ⇒ State Machine Safety.</a:t>
            </a:r>
          </a:p>
        </p:txBody>
      </p:sp>
      <p:sp>
        <p:nvSpPr>
          <p:cNvPr id="999" name="Slide Number Placeholder 9"/>
          <p:cNvSpPr>
            <a:spLocks noGrp="1"/>
          </p:cNvSpPr>
          <p:nvPr>
            <p:ph type="sldNum" sz="quarter" idx="12"/>
          </p:nvPr>
        </p:nvSpPr>
        <p:spPr/>
        <p:txBody>
          <a:bodyPr/>
          <a:lstStyle/>
          <a:p>
            <a:pPr algn="l"/>
            <a:fld id="{B6F15528-21DE-4FAA-801E-634DDDAF4B2B}" type="slidenum">
              <a:rPr lang="en-US"/>
              <a:t>32</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a:latin typeface="Whitney-BlackSC"/>
              </a:rPr>
              <a:t>Wrap Up</a:t>
            </a:r>
          </a:p>
        </p:txBody>
      </p:sp>
      <p:sp>
        <p:nvSpPr>
          <p:cNvPr id="3" name="Content Placeholder 2"/>
          <p:cNvSpPr>
            <a:spLocks noGrp="1"/>
          </p:cNvSpPr>
          <p:nvPr>
            <p:ph idx="1"/>
          </p:nvPr>
        </p:nvSpPr>
        <p:spPr/>
        <p:txBody>
          <a:bodyPr/>
          <a:lstStyle/>
          <a:p>
            <a:r>
              <a:rPr sz="1900" b="1" dirty="0"/>
              <a:t>Reading: </a:t>
            </a:r>
            <a:r>
              <a:rPr sz="1900" dirty="0"/>
              <a:t>Ongaro &amp; Ousterhout, “In Search of an Understandable Consensus Algorithm”</a:t>
            </a:r>
            <a:r>
              <a:rPr lang="en-US" sz="1900" dirty="0"/>
              <a:t> </a:t>
            </a:r>
          </a:p>
          <a:p>
            <a:r>
              <a:rPr lang="en-US" sz="1900" dirty="0">
                <a:hlinkClick r:id="rId3"/>
              </a:rPr>
              <a:t>https://raft.github.io/raft.pdf</a:t>
            </a:r>
            <a:r>
              <a:rPr lang="en-US" sz="1900" dirty="0"/>
              <a:t> (Sections 2 and 5)</a:t>
            </a:r>
          </a:p>
          <a:p>
            <a:endParaRPr sz="1900" dirty="0"/>
          </a:p>
        </p:txBody>
      </p:sp>
      <p:sp>
        <p:nvSpPr>
          <p:cNvPr id="999" name="Slide Number Placeholder 9"/>
          <p:cNvSpPr>
            <a:spLocks noGrp="1"/>
          </p:cNvSpPr>
          <p:nvPr>
            <p:ph type="sldNum" sz="quarter" idx="12"/>
          </p:nvPr>
        </p:nvSpPr>
        <p:spPr/>
        <p:txBody>
          <a:bodyPr/>
          <a:lstStyle/>
          <a:p>
            <a:pPr algn="l"/>
            <a:fld id="{B6F15528-21DE-4FAA-801E-634DDDAF4B2B}" type="slidenum">
              <a:rPr lang="en-US"/>
              <a:t>33</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2"/>
          <p:cNvSpPr>
            <a:spLocks noChangeArrowheads="1"/>
          </p:cNvSpPr>
          <p:nvPr/>
        </p:nvSpPr>
        <p:spPr bwMode="auto">
          <a:xfrm>
            <a:off x="609600" y="1123950"/>
            <a:ext cx="77724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0" tIns="45715" rIns="91430" bIns="45715" anchor="ctr"/>
          <a:lstStyle/>
          <a:p>
            <a:pPr algn="ctr"/>
            <a:r>
              <a:rPr lang="en-US" sz="4400" dirty="0">
                <a:solidFill>
                  <a:schemeClr val="tx2"/>
                </a:solidFill>
              </a:rPr>
              <a:t>CS 425 / ECE 428 </a:t>
            </a:r>
          </a:p>
          <a:p>
            <a:pPr algn="ctr"/>
            <a:r>
              <a:rPr lang="en-US" sz="4400" dirty="0">
                <a:solidFill>
                  <a:schemeClr val="tx2"/>
                </a:solidFill>
              </a:rPr>
              <a:t>Distributed Systems</a:t>
            </a:r>
          </a:p>
          <a:p>
            <a:pPr algn="ctr"/>
            <a:r>
              <a:rPr lang="en-US" sz="4400" dirty="0">
                <a:solidFill>
                  <a:schemeClr val="tx2"/>
                </a:solidFill>
              </a:rPr>
              <a:t>Fall 2026</a:t>
            </a:r>
          </a:p>
        </p:txBody>
      </p:sp>
      <p:sp>
        <p:nvSpPr>
          <p:cNvPr id="17410" name="Rectangle 3"/>
          <p:cNvSpPr>
            <a:spLocks noChangeArrowheads="1"/>
          </p:cNvSpPr>
          <p:nvPr/>
        </p:nvSpPr>
        <p:spPr bwMode="auto">
          <a:xfrm>
            <a:off x="-76201" y="2571750"/>
            <a:ext cx="9169221" cy="1314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0" tIns="45715" rIns="91430" bIns="45715"/>
          <a:lstStyle/>
          <a:p>
            <a:pPr algn="ctr">
              <a:spcBef>
                <a:spcPct val="20000"/>
              </a:spcBef>
            </a:pPr>
            <a:r>
              <a:rPr lang="en-US" sz="2800" dirty="0"/>
              <a:t>Aishwarya Ganesan  w/ Ram Kesavan</a:t>
            </a:r>
          </a:p>
          <a:p>
            <a:pPr algn="ctr">
              <a:spcBef>
                <a:spcPct val="20000"/>
              </a:spcBef>
            </a:pPr>
            <a:r>
              <a:rPr lang="en-US" sz="2800" i="1" dirty="0"/>
              <a:t>Lecture 19: Raft – questions</a:t>
            </a:r>
          </a:p>
          <a:p>
            <a:pPr algn="ctr">
              <a:spcBef>
                <a:spcPct val="20000"/>
              </a:spcBef>
            </a:pPr>
            <a:endParaRPr lang="en-US" sz="2800" i="1" dirty="0">
              <a:solidFill>
                <a:srgbClr val="17375E"/>
              </a:solidFill>
            </a:endParaRPr>
          </a:p>
        </p:txBody>
      </p:sp>
      <p:sp>
        <p:nvSpPr>
          <p:cNvPr id="4" name="Rectangle 3"/>
          <p:cNvSpPr/>
          <p:nvPr/>
        </p:nvSpPr>
        <p:spPr>
          <a:xfrm>
            <a:off x="3124200" y="4781550"/>
            <a:ext cx="6133539" cy="276999"/>
          </a:xfrm>
          <a:prstGeom prst="rect">
            <a:avLst/>
          </a:prstGeom>
        </p:spPr>
        <p:txBody>
          <a:bodyPr wrap="none">
            <a:spAutoFit/>
          </a:bodyPr>
          <a:lstStyle/>
          <a:p>
            <a:r>
              <a:rPr lang="en-US" sz="1200" dirty="0"/>
              <a:t>Ack: figures/quiz questions adapted from Ongaro &amp; Ousterhout Raft paper and user-study slides</a:t>
            </a: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CB77A-18CB-8F56-CE01-EA7F128861D3}"/>
              </a:ext>
            </a:extLst>
          </p:cNvPr>
          <p:cNvSpPr>
            <a:spLocks noGrp="1"/>
          </p:cNvSpPr>
          <p:nvPr>
            <p:ph type="title"/>
          </p:nvPr>
        </p:nvSpPr>
        <p:spPr/>
        <p:txBody>
          <a:bodyPr/>
          <a:lstStyle/>
          <a:p>
            <a:r>
              <a:rPr lang="en-US" dirty="0"/>
              <a:t>Raft Review</a:t>
            </a:r>
          </a:p>
        </p:txBody>
      </p:sp>
      <p:sp>
        <p:nvSpPr>
          <p:cNvPr id="3" name="Content Placeholder 2">
            <a:extLst>
              <a:ext uri="{FF2B5EF4-FFF2-40B4-BE49-F238E27FC236}">
                <a16:creationId xmlns:a16="http://schemas.microsoft.com/office/drawing/2014/main" id="{AE132130-BEC9-A363-82E6-D89EB8D0FAB3}"/>
              </a:ext>
            </a:extLst>
          </p:cNvPr>
          <p:cNvSpPr>
            <a:spLocks noGrp="1"/>
          </p:cNvSpPr>
          <p:nvPr>
            <p:ph idx="1"/>
          </p:nvPr>
        </p:nvSpPr>
        <p:spPr/>
        <p:txBody>
          <a:bodyPr/>
          <a:lstStyle/>
          <a:p>
            <a:r>
              <a:rPr lang="en-US" dirty="0"/>
              <a:t>State machine safety</a:t>
            </a:r>
          </a:p>
          <a:p>
            <a:r>
              <a:rPr lang="en-US" dirty="0"/>
              <a:t>Leader-driven replication 	</a:t>
            </a:r>
          </a:p>
          <a:p>
            <a:pPr lvl="1"/>
            <a:r>
              <a:rPr lang="en-US" dirty="0"/>
              <a:t>log consistency check</a:t>
            </a:r>
          </a:p>
          <a:p>
            <a:r>
              <a:rPr lang="en-US" dirty="0"/>
              <a:t>Committing a command</a:t>
            </a:r>
          </a:p>
          <a:p>
            <a:r>
              <a:rPr lang="en-US" dirty="0"/>
              <a:t>Electing a leader </a:t>
            </a:r>
          </a:p>
          <a:p>
            <a:endParaRPr lang="en-US" dirty="0"/>
          </a:p>
          <a:p>
            <a:endParaRPr lang="en-US" dirty="0"/>
          </a:p>
        </p:txBody>
      </p:sp>
      <p:sp>
        <p:nvSpPr>
          <p:cNvPr id="4" name="Slide Number Placeholder 3">
            <a:extLst>
              <a:ext uri="{FF2B5EF4-FFF2-40B4-BE49-F238E27FC236}">
                <a16:creationId xmlns:a16="http://schemas.microsoft.com/office/drawing/2014/main" id="{212ED595-228F-BC46-A557-10BC6B50B333}"/>
              </a:ext>
            </a:extLst>
          </p:cNvPr>
          <p:cNvSpPr>
            <a:spLocks noGrp="1"/>
          </p:cNvSpPr>
          <p:nvPr>
            <p:ph type="sldNum" sz="quarter" idx="12"/>
          </p:nvPr>
        </p:nvSpPr>
        <p:spPr/>
        <p:txBody>
          <a:bodyPr/>
          <a:lstStyle/>
          <a:p>
            <a:pPr>
              <a:defRPr/>
            </a:pPr>
            <a:fld id="{12D93A2F-3F8B-5248-B873-3EE9ADF3F9FD}" type="slidenum">
              <a:rPr lang="en-US" smtClean="0"/>
              <a:pPr>
                <a:defRPr/>
              </a:pPr>
              <a:t>35</a:t>
            </a:fld>
            <a:endParaRPr lang="en-US"/>
          </a:p>
        </p:txBody>
      </p:sp>
    </p:spTree>
    <p:extLst>
      <p:ext uri="{BB962C8B-B14F-4D97-AF65-F5344CB8AC3E}">
        <p14:creationId xmlns:p14="http://schemas.microsoft.com/office/powerpoint/2010/main" val="40177094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FC7DF-716D-5A13-C104-9DD410B945C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F9456C5-BBB1-28AC-FFEF-BD5406DDBF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7109497-294C-DE0F-DB6D-686E12C129AC}"/>
              </a:ext>
            </a:extLst>
          </p:cNvPr>
          <p:cNvSpPr>
            <a:spLocks noGrp="1"/>
          </p:cNvSpPr>
          <p:nvPr>
            <p:ph type="sldNum" sz="quarter" idx="12"/>
          </p:nvPr>
        </p:nvSpPr>
        <p:spPr/>
        <p:txBody>
          <a:bodyPr/>
          <a:lstStyle/>
          <a:p>
            <a:pPr>
              <a:defRPr/>
            </a:pPr>
            <a:fld id="{12D93A2F-3F8B-5248-B873-3EE9ADF3F9FD}" type="slidenum">
              <a:rPr lang="en-US" smtClean="0"/>
              <a:pPr>
                <a:defRPr/>
              </a:pPr>
              <a:t>36</a:t>
            </a:fld>
            <a:endParaRPr lang="en-US"/>
          </a:p>
        </p:txBody>
      </p:sp>
      <p:pic>
        <p:nvPicPr>
          <p:cNvPr id="10" name="Picture 9" descr="The image depicts a user interface with a message prompting a response to a question regarding a situation in a Raft cluster, where the leader node has received a command and two follower nodes have acknowledged it, while two remain unreachable.&#10;&#10;AI-generated content may be incorrect.">
            <a:extLst>
              <a:ext uri="{FF2B5EF4-FFF2-40B4-BE49-F238E27FC236}">
                <a16:creationId xmlns:a16="http://schemas.microsoft.com/office/drawing/2014/main" id="{EF35B88E-C190-C9CB-2DE5-429703BE75D0}"/>
              </a:ext>
            </a:extLst>
          </p:cNvPr>
          <p:cNvPicPr>
            <a:picLocks noChangeAspect="1"/>
          </p:cNvPicPr>
          <p:nvPr/>
        </p:nvPicPr>
        <p:blipFill>
          <a:blip r:embed="rId2"/>
          <a:stretch>
            <a:fillRect/>
          </a:stretch>
        </p:blipFill>
        <p:spPr>
          <a:xfrm>
            <a:off x="3629" y="206375"/>
            <a:ext cx="9144000" cy="4553141"/>
          </a:xfrm>
          <a:prstGeom prst="rect">
            <a:avLst/>
          </a:prstGeom>
        </p:spPr>
      </p:pic>
    </p:spTree>
    <p:extLst>
      <p:ext uri="{BB962C8B-B14F-4D97-AF65-F5344CB8AC3E}">
        <p14:creationId xmlns:p14="http://schemas.microsoft.com/office/powerpoint/2010/main" val="10807830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5FCD0-4179-B79E-E9AA-E65F853808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3A88EE-68DF-7B8C-6B59-5FCAD55A547A}"/>
              </a:ext>
            </a:extLst>
          </p:cNvPr>
          <p:cNvSpPr>
            <a:spLocks noGrp="1"/>
          </p:cNvSpPr>
          <p:nvPr>
            <p:ph type="title"/>
          </p:nvPr>
        </p:nvSpPr>
        <p:spPr/>
        <p:txBody>
          <a:bodyPr/>
          <a:lstStyle/>
          <a:p>
            <a:r>
              <a:rPr lang="en-US" sz="4400" dirty="0">
                <a:latin typeface="Whitney-BlackSC"/>
              </a:rPr>
              <a:t>Question. </a:t>
            </a:r>
            <a:r>
              <a:rPr sz="4400" dirty="0">
                <a:latin typeface="Whitney-BlackSC"/>
              </a:rPr>
              <a:t>Valid log states?</a:t>
            </a:r>
          </a:p>
        </p:txBody>
      </p:sp>
      <p:sp>
        <p:nvSpPr>
          <p:cNvPr id="999" name="Slide Number Placeholder 9">
            <a:extLst>
              <a:ext uri="{FF2B5EF4-FFF2-40B4-BE49-F238E27FC236}">
                <a16:creationId xmlns:a16="http://schemas.microsoft.com/office/drawing/2014/main" id="{7407141C-B849-A299-9F47-E1495E0A39F1}"/>
              </a:ext>
            </a:extLst>
          </p:cNvPr>
          <p:cNvSpPr>
            <a:spLocks noGrp="1"/>
          </p:cNvSpPr>
          <p:nvPr>
            <p:ph type="sldNum" sz="quarter" idx="12"/>
          </p:nvPr>
        </p:nvSpPr>
        <p:spPr/>
        <p:txBody>
          <a:bodyPr/>
          <a:lstStyle/>
          <a:p>
            <a:fld id="{B6F15528-21DE-4FAA-801E-634DDDAF4B2B}" type="slidenum">
              <a:rPr lang="en-US"/>
              <a:t>37</a:t>
            </a:fld>
            <a:endParaRPr lang="en-US"/>
          </a:p>
        </p:txBody>
      </p:sp>
      <p:sp>
        <p:nvSpPr>
          <p:cNvPr id="1000" name="TextBox 999">
            <a:extLst>
              <a:ext uri="{FF2B5EF4-FFF2-40B4-BE49-F238E27FC236}">
                <a16:creationId xmlns:a16="http://schemas.microsoft.com/office/drawing/2014/main" id="{3E51CE48-AE43-BD77-E40A-977305958BB2}"/>
              </a:ext>
            </a:extLst>
          </p:cNvPr>
          <p:cNvSpPr txBox="1"/>
          <p:nvPr/>
        </p:nvSpPr>
        <p:spPr>
          <a:xfrm>
            <a:off x="303633" y="1463575"/>
            <a:ext cx="502920" cy="344710"/>
          </a:xfrm>
          <a:prstGeom prst="rect">
            <a:avLst/>
          </a:prstGeom>
          <a:noFill/>
        </p:spPr>
        <p:txBody>
          <a:bodyPr wrap="square" lIns="27432" tIns="18288" rIns="27432" bIns="18288" anchor="ctr">
            <a:spAutoFit/>
          </a:bodyPr>
          <a:lstStyle/>
          <a:p>
            <a:pPr algn="r"/>
            <a:r>
              <a:rPr sz="2000" b="1" i="0" dirty="0">
                <a:latin typeface="Times New Roman"/>
              </a:rPr>
              <a:t>1.</a:t>
            </a:r>
          </a:p>
        </p:txBody>
      </p:sp>
      <p:grpSp>
        <p:nvGrpSpPr>
          <p:cNvPr id="3" name="Group 2">
            <a:extLst>
              <a:ext uri="{FF2B5EF4-FFF2-40B4-BE49-F238E27FC236}">
                <a16:creationId xmlns:a16="http://schemas.microsoft.com/office/drawing/2014/main" id="{6C719149-8BC5-2264-3F66-2B76DE32D7B9}"/>
              </a:ext>
            </a:extLst>
          </p:cNvPr>
          <p:cNvGrpSpPr/>
          <p:nvPr/>
        </p:nvGrpSpPr>
        <p:grpSpPr>
          <a:xfrm>
            <a:off x="941831" y="991533"/>
            <a:ext cx="2430469" cy="880596"/>
            <a:chOff x="941832" y="995643"/>
            <a:chExt cx="1737360" cy="567981"/>
          </a:xfrm>
        </p:grpSpPr>
        <p:sp>
          <p:nvSpPr>
            <p:cNvPr id="1001" name="TextBox 1000">
              <a:extLst>
                <a:ext uri="{FF2B5EF4-FFF2-40B4-BE49-F238E27FC236}">
                  <a16:creationId xmlns:a16="http://schemas.microsoft.com/office/drawing/2014/main" id="{31E5D4FA-6BEE-02F7-A4A6-D3E9D36C2FA8}"/>
                </a:ext>
              </a:extLst>
            </p:cNvPr>
            <p:cNvSpPr txBox="1"/>
            <p:nvPr/>
          </p:nvSpPr>
          <p:spPr>
            <a:xfrm>
              <a:off x="941832" y="995644"/>
              <a:ext cx="347472" cy="222337"/>
            </a:xfrm>
            <a:prstGeom prst="rect">
              <a:avLst/>
            </a:prstGeom>
            <a:noFill/>
          </p:spPr>
          <p:txBody>
            <a:bodyPr wrap="square" lIns="27432" tIns="18288" rIns="27432" bIns="18288" anchor="b">
              <a:spAutoFit/>
            </a:bodyPr>
            <a:lstStyle/>
            <a:p>
              <a:pPr algn="ctr"/>
              <a:r>
                <a:rPr sz="2000" b="0" i="0">
                  <a:solidFill>
                    <a:srgbClr val="595959"/>
                  </a:solidFill>
                  <a:latin typeface="Times New Roman"/>
                </a:rPr>
                <a:t>1</a:t>
              </a:r>
            </a:p>
          </p:txBody>
        </p:sp>
        <p:sp>
          <p:nvSpPr>
            <p:cNvPr id="1002" name="Rectangle 1001">
              <a:extLst>
                <a:ext uri="{FF2B5EF4-FFF2-40B4-BE49-F238E27FC236}">
                  <a16:creationId xmlns:a16="http://schemas.microsoft.com/office/drawing/2014/main" id="{464CAE91-F533-9E98-18E5-CAFB23EC30D7}"/>
                </a:ext>
              </a:extLst>
            </p:cNvPr>
            <p:cNvSpPr/>
            <p:nvPr/>
          </p:nvSpPr>
          <p:spPr>
            <a:xfrm>
              <a:off x="941832" y="1234440"/>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dirty="0">
                  <a:solidFill>
                    <a:srgbClr val="000000"/>
                  </a:solidFill>
                  <a:latin typeface="Times New Roman"/>
                </a:rPr>
                <a:t>1</a:t>
              </a:r>
            </a:p>
            <a:p>
              <a:pPr algn="ctr"/>
              <a:r>
                <a:rPr sz="2000" dirty="0">
                  <a:solidFill>
                    <a:srgbClr val="000000"/>
                  </a:solidFill>
                  <a:latin typeface="Times New Roman"/>
                </a:rPr>
                <a:t>a</a:t>
              </a:r>
            </a:p>
          </p:txBody>
        </p:sp>
        <p:sp>
          <p:nvSpPr>
            <p:cNvPr id="1003" name="TextBox 1002">
              <a:extLst>
                <a:ext uri="{FF2B5EF4-FFF2-40B4-BE49-F238E27FC236}">
                  <a16:creationId xmlns:a16="http://schemas.microsoft.com/office/drawing/2014/main" id="{F4B0CD0E-DE20-B327-C406-6082D0F54840}"/>
                </a:ext>
              </a:extLst>
            </p:cNvPr>
            <p:cNvSpPr txBox="1"/>
            <p:nvPr/>
          </p:nvSpPr>
          <p:spPr>
            <a:xfrm>
              <a:off x="1289304" y="995643"/>
              <a:ext cx="347472" cy="222337"/>
            </a:xfrm>
            <a:prstGeom prst="rect">
              <a:avLst/>
            </a:prstGeom>
            <a:noFill/>
          </p:spPr>
          <p:txBody>
            <a:bodyPr wrap="square" lIns="27432" tIns="18288" rIns="27432" bIns="18288" anchor="b">
              <a:spAutoFit/>
            </a:bodyPr>
            <a:lstStyle/>
            <a:p>
              <a:pPr algn="ctr"/>
              <a:r>
                <a:rPr sz="2000" b="0" i="0">
                  <a:solidFill>
                    <a:srgbClr val="595959"/>
                  </a:solidFill>
                  <a:latin typeface="Times New Roman"/>
                </a:rPr>
                <a:t>2</a:t>
              </a:r>
            </a:p>
          </p:txBody>
        </p:sp>
        <p:sp>
          <p:nvSpPr>
            <p:cNvPr id="1004" name="Rectangle 1003">
              <a:extLst>
                <a:ext uri="{FF2B5EF4-FFF2-40B4-BE49-F238E27FC236}">
                  <a16:creationId xmlns:a16="http://schemas.microsoft.com/office/drawing/2014/main" id="{9F3530C6-19D9-6C0D-161B-BC76E265FE98}"/>
                </a:ext>
              </a:extLst>
            </p:cNvPr>
            <p:cNvSpPr/>
            <p:nvPr/>
          </p:nvSpPr>
          <p:spPr>
            <a:xfrm>
              <a:off x="1289304" y="1234440"/>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b</a:t>
              </a:r>
            </a:p>
          </p:txBody>
        </p:sp>
        <p:sp>
          <p:nvSpPr>
            <p:cNvPr id="1005" name="TextBox 1004">
              <a:extLst>
                <a:ext uri="{FF2B5EF4-FFF2-40B4-BE49-F238E27FC236}">
                  <a16:creationId xmlns:a16="http://schemas.microsoft.com/office/drawing/2014/main" id="{53C4EADE-2AC8-EF5F-AB88-861061BE9077}"/>
                </a:ext>
              </a:extLst>
            </p:cNvPr>
            <p:cNvSpPr txBox="1"/>
            <p:nvPr/>
          </p:nvSpPr>
          <p:spPr>
            <a:xfrm>
              <a:off x="1636776" y="995644"/>
              <a:ext cx="347472" cy="222337"/>
            </a:xfrm>
            <a:prstGeom prst="rect">
              <a:avLst/>
            </a:prstGeom>
            <a:noFill/>
          </p:spPr>
          <p:txBody>
            <a:bodyPr wrap="square" lIns="27432" tIns="18288" rIns="27432" bIns="18288" anchor="b">
              <a:spAutoFit/>
            </a:bodyPr>
            <a:lstStyle/>
            <a:p>
              <a:pPr algn="ctr"/>
              <a:r>
                <a:rPr sz="2000" b="0" i="0">
                  <a:solidFill>
                    <a:srgbClr val="595959"/>
                  </a:solidFill>
                  <a:latin typeface="Times New Roman"/>
                </a:rPr>
                <a:t>3</a:t>
              </a:r>
            </a:p>
          </p:txBody>
        </p:sp>
        <p:sp>
          <p:nvSpPr>
            <p:cNvPr id="1006" name="Rectangle 1005">
              <a:extLst>
                <a:ext uri="{FF2B5EF4-FFF2-40B4-BE49-F238E27FC236}">
                  <a16:creationId xmlns:a16="http://schemas.microsoft.com/office/drawing/2014/main" id="{8EFE6465-2F4F-E0FA-C0C9-77742AF226A0}"/>
                </a:ext>
              </a:extLst>
            </p:cNvPr>
            <p:cNvSpPr/>
            <p:nvPr/>
          </p:nvSpPr>
          <p:spPr>
            <a:xfrm>
              <a:off x="1636776" y="1234440"/>
              <a:ext cx="347472" cy="329184"/>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3</a:t>
              </a:r>
            </a:p>
            <a:p>
              <a:pPr algn="ctr"/>
              <a:r>
                <a:rPr sz="2000">
                  <a:solidFill>
                    <a:srgbClr val="000000"/>
                  </a:solidFill>
                  <a:latin typeface="Times New Roman"/>
                </a:rPr>
                <a:t>c</a:t>
              </a:r>
            </a:p>
          </p:txBody>
        </p:sp>
        <p:sp>
          <p:nvSpPr>
            <p:cNvPr id="1007" name="TextBox 1006">
              <a:extLst>
                <a:ext uri="{FF2B5EF4-FFF2-40B4-BE49-F238E27FC236}">
                  <a16:creationId xmlns:a16="http://schemas.microsoft.com/office/drawing/2014/main" id="{7D1647C1-8ED1-88A4-9A2F-05648F44A7E6}"/>
                </a:ext>
              </a:extLst>
            </p:cNvPr>
            <p:cNvSpPr txBox="1"/>
            <p:nvPr/>
          </p:nvSpPr>
          <p:spPr>
            <a:xfrm>
              <a:off x="1984248" y="995644"/>
              <a:ext cx="347472" cy="222337"/>
            </a:xfrm>
            <a:prstGeom prst="rect">
              <a:avLst/>
            </a:prstGeom>
            <a:noFill/>
          </p:spPr>
          <p:txBody>
            <a:bodyPr wrap="square" lIns="27432" tIns="18288" rIns="27432" bIns="18288" anchor="b">
              <a:spAutoFit/>
            </a:bodyPr>
            <a:lstStyle/>
            <a:p>
              <a:pPr algn="ctr"/>
              <a:r>
                <a:rPr sz="2000" b="0" i="0">
                  <a:solidFill>
                    <a:srgbClr val="595959"/>
                  </a:solidFill>
                  <a:latin typeface="Times New Roman"/>
                </a:rPr>
                <a:t>4</a:t>
              </a:r>
            </a:p>
          </p:txBody>
        </p:sp>
        <p:sp>
          <p:nvSpPr>
            <p:cNvPr id="1008" name="Rectangle 1007">
              <a:extLst>
                <a:ext uri="{FF2B5EF4-FFF2-40B4-BE49-F238E27FC236}">
                  <a16:creationId xmlns:a16="http://schemas.microsoft.com/office/drawing/2014/main" id="{8ED4FC2A-D5E6-0827-8FFA-751C83F463B5}"/>
                </a:ext>
              </a:extLst>
            </p:cNvPr>
            <p:cNvSpPr/>
            <p:nvPr/>
          </p:nvSpPr>
          <p:spPr>
            <a:xfrm>
              <a:off x="1984248" y="1234440"/>
              <a:ext cx="347472" cy="329184"/>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2</a:t>
              </a:r>
            </a:p>
            <a:p>
              <a:pPr algn="ctr"/>
              <a:r>
                <a:rPr sz="2000">
                  <a:solidFill>
                    <a:srgbClr val="000000"/>
                  </a:solidFill>
                  <a:latin typeface="Times New Roman"/>
                </a:rPr>
                <a:t>d</a:t>
              </a:r>
            </a:p>
          </p:txBody>
        </p:sp>
        <p:sp>
          <p:nvSpPr>
            <p:cNvPr id="1009" name="TextBox 1008">
              <a:extLst>
                <a:ext uri="{FF2B5EF4-FFF2-40B4-BE49-F238E27FC236}">
                  <a16:creationId xmlns:a16="http://schemas.microsoft.com/office/drawing/2014/main" id="{F13247F5-8139-2213-7548-8BE2D8479282}"/>
                </a:ext>
              </a:extLst>
            </p:cNvPr>
            <p:cNvSpPr txBox="1"/>
            <p:nvPr/>
          </p:nvSpPr>
          <p:spPr>
            <a:xfrm>
              <a:off x="2331720" y="995644"/>
              <a:ext cx="347472" cy="222337"/>
            </a:xfrm>
            <a:prstGeom prst="rect">
              <a:avLst/>
            </a:prstGeom>
            <a:noFill/>
          </p:spPr>
          <p:txBody>
            <a:bodyPr wrap="square" lIns="27432" tIns="18288" rIns="27432" bIns="18288" anchor="b">
              <a:spAutoFit/>
            </a:bodyPr>
            <a:lstStyle/>
            <a:p>
              <a:pPr algn="ctr"/>
              <a:r>
                <a:rPr sz="2000" b="0" i="0">
                  <a:solidFill>
                    <a:srgbClr val="595959"/>
                  </a:solidFill>
                  <a:latin typeface="Times New Roman"/>
                </a:rPr>
                <a:t>5</a:t>
              </a:r>
            </a:p>
          </p:txBody>
        </p:sp>
        <p:sp>
          <p:nvSpPr>
            <p:cNvPr id="1010" name="Rectangle 1009">
              <a:extLst>
                <a:ext uri="{FF2B5EF4-FFF2-40B4-BE49-F238E27FC236}">
                  <a16:creationId xmlns:a16="http://schemas.microsoft.com/office/drawing/2014/main" id="{CFE88DDF-41E0-E592-B004-32C6B215FB81}"/>
                </a:ext>
              </a:extLst>
            </p:cNvPr>
            <p:cNvSpPr/>
            <p:nvPr/>
          </p:nvSpPr>
          <p:spPr>
            <a:xfrm>
              <a:off x="2331720" y="1234440"/>
              <a:ext cx="347472" cy="329184"/>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2</a:t>
              </a:r>
            </a:p>
            <a:p>
              <a:pPr algn="ctr"/>
              <a:r>
                <a:rPr sz="2000">
                  <a:solidFill>
                    <a:srgbClr val="000000"/>
                  </a:solidFill>
                  <a:latin typeface="Times New Roman"/>
                </a:rPr>
                <a:t>e</a:t>
              </a:r>
            </a:p>
          </p:txBody>
        </p:sp>
      </p:grpSp>
      <p:sp>
        <p:nvSpPr>
          <p:cNvPr id="1011" name="TextBox 1010">
            <a:extLst>
              <a:ext uri="{FF2B5EF4-FFF2-40B4-BE49-F238E27FC236}">
                <a16:creationId xmlns:a16="http://schemas.microsoft.com/office/drawing/2014/main" id="{E35018AF-E3A1-5486-BAD6-A5E84A6BB314}"/>
              </a:ext>
            </a:extLst>
          </p:cNvPr>
          <p:cNvSpPr txBox="1"/>
          <p:nvPr/>
        </p:nvSpPr>
        <p:spPr>
          <a:xfrm>
            <a:off x="3985643" y="1394946"/>
            <a:ext cx="4480560" cy="344710"/>
          </a:xfrm>
          <a:prstGeom prst="rect">
            <a:avLst/>
          </a:prstGeom>
          <a:noFill/>
        </p:spPr>
        <p:txBody>
          <a:bodyPr wrap="square" lIns="27432" tIns="18288" rIns="27432" bIns="18288" anchor="ctr">
            <a:spAutoFit/>
          </a:bodyPr>
          <a:lstStyle/>
          <a:p>
            <a:pPr algn="l"/>
            <a:r>
              <a:rPr sz="2000" b="0" i="0" dirty="0">
                <a:latin typeface="Times New Roman"/>
              </a:rPr>
              <a:t>Is this a valid log?</a:t>
            </a:r>
          </a:p>
        </p:txBody>
      </p:sp>
      <p:sp>
        <p:nvSpPr>
          <p:cNvPr id="1040" name="TextBox 1039">
            <a:extLst>
              <a:ext uri="{FF2B5EF4-FFF2-40B4-BE49-F238E27FC236}">
                <a16:creationId xmlns:a16="http://schemas.microsoft.com/office/drawing/2014/main" id="{9727DE55-B2B7-5DA7-4484-0E81255E7069}"/>
              </a:ext>
            </a:extLst>
          </p:cNvPr>
          <p:cNvSpPr txBox="1"/>
          <p:nvPr/>
        </p:nvSpPr>
        <p:spPr>
          <a:xfrm>
            <a:off x="486823" y="3495456"/>
            <a:ext cx="8362950" cy="344710"/>
          </a:xfrm>
          <a:prstGeom prst="rect">
            <a:avLst/>
          </a:prstGeom>
          <a:noFill/>
        </p:spPr>
        <p:txBody>
          <a:bodyPr wrap="square" lIns="27432" tIns="18288" rIns="27432" bIns="18288" anchor="t">
            <a:spAutoFit/>
          </a:bodyPr>
          <a:lstStyle/>
          <a:p>
            <a:r>
              <a:rPr lang="en-US" sz="2000" b="1" i="0" dirty="0">
                <a:latin typeface="Times New Roman"/>
              </a:rPr>
              <a:t>2</a:t>
            </a:r>
            <a:r>
              <a:rPr sz="2000" b="1" i="0" dirty="0">
                <a:latin typeface="Times New Roman"/>
              </a:rPr>
              <a:t>. </a:t>
            </a:r>
            <a:r>
              <a:rPr lang="en-US" sz="2000" dirty="0">
                <a:latin typeface="Times New Roman"/>
              </a:rPr>
              <a:t>Can two servers have these logs?</a:t>
            </a:r>
            <a:endParaRPr sz="2000" b="0" i="0" dirty="0">
              <a:latin typeface="Times New Roman"/>
            </a:endParaRPr>
          </a:p>
        </p:txBody>
      </p:sp>
      <p:grpSp>
        <p:nvGrpSpPr>
          <p:cNvPr id="5" name="Group 4">
            <a:extLst>
              <a:ext uri="{FF2B5EF4-FFF2-40B4-BE49-F238E27FC236}">
                <a16:creationId xmlns:a16="http://schemas.microsoft.com/office/drawing/2014/main" id="{710FDC08-F2D2-90AC-1687-1AD4EBC5E344}"/>
              </a:ext>
            </a:extLst>
          </p:cNvPr>
          <p:cNvGrpSpPr/>
          <p:nvPr/>
        </p:nvGrpSpPr>
        <p:grpSpPr>
          <a:xfrm>
            <a:off x="329446" y="4109083"/>
            <a:ext cx="5309354" cy="637333"/>
            <a:chOff x="319602" y="4109082"/>
            <a:chExt cx="3609270" cy="329184"/>
          </a:xfrm>
        </p:grpSpPr>
        <p:sp>
          <p:nvSpPr>
            <p:cNvPr id="1041" name="TextBox 1040">
              <a:extLst>
                <a:ext uri="{FF2B5EF4-FFF2-40B4-BE49-F238E27FC236}">
                  <a16:creationId xmlns:a16="http://schemas.microsoft.com/office/drawing/2014/main" id="{65DA375B-83BC-BE9A-7D03-DB7B06833257}"/>
                </a:ext>
              </a:extLst>
            </p:cNvPr>
            <p:cNvSpPr txBox="1"/>
            <p:nvPr/>
          </p:nvSpPr>
          <p:spPr>
            <a:xfrm>
              <a:off x="319602" y="4204329"/>
              <a:ext cx="502920" cy="178044"/>
            </a:xfrm>
            <a:prstGeom prst="rect">
              <a:avLst/>
            </a:prstGeom>
            <a:noFill/>
          </p:spPr>
          <p:txBody>
            <a:bodyPr wrap="square" lIns="27432" tIns="18288" rIns="27432" bIns="18288" anchor="ctr">
              <a:spAutoFit/>
            </a:bodyPr>
            <a:lstStyle/>
            <a:p>
              <a:pPr algn="r"/>
              <a:r>
                <a:rPr sz="2000" b="1" i="0" dirty="0">
                  <a:latin typeface="Times New Roman"/>
                </a:rPr>
                <a:t>S1</a:t>
              </a:r>
            </a:p>
          </p:txBody>
        </p:sp>
        <p:sp>
          <p:nvSpPr>
            <p:cNvPr id="1042" name="Rectangle 1041">
              <a:extLst>
                <a:ext uri="{FF2B5EF4-FFF2-40B4-BE49-F238E27FC236}">
                  <a16:creationId xmlns:a16="http://schemas.microsoft.com/office/drawing/2014/main" id="{97B55BF7-522C-6CFD-CF2C-6A94AF4209E4}"/>
                </a:ext>
              </a:extLst>
            </p:cNvPr>
            <p:cNvSpPr/>
            <p:nvPr/>
          </p:nvSpPr>
          <p:spPr>
            <a:xfrm>
              <a:off x="874776" y="4109082"/>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a</a:t>
              </a:r>
            </a:p>
          </p:txBody>
        </p:sp>
        <p:sp>
          <p:nvSpPr>
            <p:cNvPr id="1043" name="Rectangle 1042">
              <a:extLst>
                <a:ext uri="{FF2B5EF4-FFF2-40B4-BE49-F238E27FC236}">
                  <a16:creationId xmlns:a16="http://schemas.microsoft.com/office/drawing/2014/main" id="{1DF11508-CA94-FA85-3C5A-20E11573A75B}"/>
                </a:ext>
              </a:extLst>
            </p:cNvPr>
            <p:cNvSpPr/>
            <p:nvPr/>
          </p:nvSpPr>
          <p:spPr>
            <a:xfrm>
              <a:off x="1222248" y="4109082"/>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b</a:t>
              </a:r>
            </a:p>
          </p:txBody>
        </p:sp>
        <p:sp>
          <p:nvSpPr>
            <p:cNvPr id="1044" name="Rectangle 1043">
              <a:extLst>
                <a:ext uri="{FF2B5EF4-FFF2-40B4-BE49-F238E27FC236}">
                  <a16:creationId xmlns:a16="http://schemas.microsoft.com/office/drawing/2014/main" id="{85C5CD7C-D3DA-075B-CC4F-3EE307E50616}"/>
                </a:ext>
              </a:extLst>
            </p:cNvPr>
            <p:cNvSpPr/>
            <p:nvPr/>
          </p:nvSpPr>
          <p:spPr>
            <a:xfrm>
              <a:off x="1569720" y="4109082"/>
              <a:ext cx="347472" cy="329184"/>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2</a:t>
              </a:r>
            </a:p>
            <a:p>
              <a:pPr algn="ctr"/>
              <a:r>
                <a:rPr sz="2000">
                  <a:solidFill>
                    <a:srgbClr val="000000"/>
                  </a:solidFill>
                  <a:latin typeface="Times New Roman"/>
                </a:rPr>
                <a:t>c</a:t>
              </a:r>
            </a:p>
          </p:txBody>
        </p:sp>
        <p:sp>
          <p:nvSpPr>
            <p:cNvPr id="1045" name="TextBox 1044">
              <a:extLst>
                <a:ext uri="{FF2B5EF4-FFF2-40B4-BE49-F238E27FC236}">
                  <a16:creationId xmlns:a16="http://schemas.microsoft.com/office/drawing/2014/main" id="{B3B7D8EB-DC32-9261-AEB1-E776FFDE993B}"/>
                </a:ext>
              </a:extLst>
            </p:cNvPr>
            <p:cNvSpPr txBox="1"/>
            <p:nvPr/>
          </p:nvSpPr>
          <p:spPr>
            <a:xfrm>
              <a:off x="2302145" y="4204329"/>
              <a:ext cx="502920" cy="178044"/>
            </a:xfrm>
            <a:prstGeom prst="rect">
              <a:avLst/>
            </a:prstGeom>
            <a:noFill/>
          </p:spPr>
          <p:txBody>
            <a:bodyPr wrap="square" lIns="27432" tIns="18288" rIns="27432" bIns="18288" anchor="ctr">
              <a:spAutoFit/>
            </a:bodyPr>
            <a:lstStyle/>
            <a:p>
              <a:pPr algn="r"/>
              <a:r>
                <a:rPr sz="2000" b="1" i="0">
                  <a:latin typeface="Times New Roman"/>
                </a:rPr>
                <a:t>S2</a:t>
              </a:r>
            </a:p>
          </p:txBody>
        </p:sp>
        <p:sp>
          <p:nvSpPr>
            <p:cNvPr id="1046" name="Rectangle 1045">
              <a:extLst>
                <a:ext uri="{FF2B5EF4-FFF2-40B4-BE49-F238E27FC236}">
                  <a16:creationId xmlns:a16="http://schemas.microsoft.com/office/drawing/2014/main" id="{8CDB0876-DF41-9A88-B2BE-FF6B5F00E1DE}"/>
                </a:ext>
              </a:extLst>
            </p:cNvPr>
            <p:cNvSpPr/>
            <p:nvPr/>
          </p:nvSpPr>
          <p:spPr>
            <a:xfrm>
              <a:off x="2886456" y="4109082"/>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a</a:t>
              </a:r>
            </a:p>
          </p:txBody>
        </p:sp>
        <p:sp>
          <p:nvSpPr>
            <p:cNvPr id="1047" name="Rectangle 1046">
              <a:extLst>
                <a:ext uri="{FF2B5EF4-FFF2-40B4-BE49-F238E27FC236}">
                  <a16:creationId xmlns:a16="http://schemas.microsoft.com/office/drawing/2014/main" id="{2538CD53-7475-9665-187C-8F6C8619027D}"/>
                </a:ext>
              </a:extLst>
            </p:cNvPr>
            <p:cNvSpPr/>
            <p:nvPr/>
          </p:nvSpPr>
          <p:spPr>
            <a:xfrm>
              <a:off x="3233928" y="4109082"/>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b</a:t>
              </a:r>
            </a:p>
          </p:txBody>
        </p:sp>
        <p:sp>
          <p:nvSpPr>
            <p:cNvPr id="1048" name="Rectangle 1047">
              <a:extLst>
                <a:ext uri="{FF2B5EF4-FFF2-40B4-BE49-F238E27FC236}">
                  <a16:creationId xmlns:a16="http://schemas.microsoft.com/office/drawing/2014/main" id="{668D03E3-06B3-F892-E49E-07F846710123}"/>
                </a:ext>
              </a:extLst>
            </p:cNvPr>
            <p:cNvSpPr/>
            <p:nvPr/>
          </p:nvSpPr>
          <p:spPr>
            <a:xfrm>
              <a:off x="3581400" y="4109082"/>
              <a:ext cx="347472" cy="329184"/>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2</a:t>
              </a:r>
            </a:p>
            <a:p>
              <a:pPr algn="ctr"/>
              <a:r>
                <a:rPr sz="2000">
                  <a:solidFill>
                    <a:srgbClr val="000000"/>
                  </a:solidFill>
                  <a:latin typeface="Times New Roman"/>
                </a:rPr>
                <a:t>d</a:t>
              </a:r>
            </a:p>
          </p:txBody>
        </p:sp>
      </p:grpSp>
    </p:spTree>
    <p:extLst>
      <p:ext uri="{BB962C8B-B14F-4D97-AF65-F5344CB8AC3E}">
        <p14:creationId xmlns:p14="http://schemas.microsoft.com/office/powerpoint/2010/main" val="8723232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latin typeface="Whitney-BlackSC"/>
              </a:rPr>
              <a:t>Question. </a:t>
            </a:r>
            <a:r>
              <a:rPr sz="4400" dirty="0">
                <a:latin typeface="Whitney-BlackSC"/>
              </a:rPr>
              <a:t>Valid log states</a:t>
            </a:r>
            <a:r>
              <a:rPr lang="en-US" sz="4400" dirty="0">
                <a:latin typeface="Whitney-BlackSC"/>
              </a:rPr>
              <a:t> (</a:t>
            </a:r>
            <a:r>
              <a:rPr lang="en-US" sz="4400" dirty="0" err="1">
                <a:latin typeface="Whitney-BlackSC"/>
              </a:rPr>
              <a:t>contd</a:t>
            </a:r>
            <a:r>
              <a:rPr lang="en-US" sz="4400" dirty="0">
                <a:latin typeface="Whitney-BlackSC"/>
              </a:rPr>
              <a:t>)</a:t>
            </a:r>
            <a:r>
              <a:rPr sz="4400" dirty="0">
                <a:latin typeface="Whitney-BlackSC"/>
              </a:rPr>
              <a:t>?</a:t>
            </a:r>
          </a:p>
        </p:txBody>
      </p:sp>
      <p:sp>
        <p:nvSpPr>
          <p:cNvPr id="999" name="Slide Number Placeholder 9"/>
          <p:cNvSpPr>
            <a:spLocks noGrp="1"/>
          </p:cNvSpPr>
          <p:nvPr>
            <p:ph type="sldNum" sz="quarter" idx="12"/>
          </p:nvPr>
        </p:nvSpPr>
        <p:spPr/>
        <p:txBody>
          <a:bodyPr/>
          <a:lstStyle/>
          <a:p>
            <a:fld id="{B6F15528-21DE-4FAA-801E-634DDDAF4B2B}" type="slidenum">
              <a:rPr lang="en-US"/>
              <a:t>38</a:t>
            </a:fld>
            <a:endParaRPr lang="en-US"/>
          </a:p>
        </p:txBody>
      </p:sp>
      <p:sp>
        <p:nvSpPr>
          <p:cNvPr id="1031" name="TextBox 1030"/>
          <p:cNvSpPr txBox="1"/>
          <p:nvPr/>
        </p:nvSpPr>
        <p:spPr>
          <a:xfrm>
            <a:off x="457200" y="1303334"/>
            <a:ext cx="7936230" cy="344710"/>
          </a:xfrm>
          <a:prstGeom prst="rect">
            <a:avLst/>
          </a:prstGeom>
          <a:noFill/>
        </p:spPr>
        <p:txBody>
          <a:bodyPr wrap="square" lIns="27432" tIns="18288" rIns="27432" bIns="18288" anchor="t">
            <a:spAutoFit/>
          </a:bodyPr>
          <a:lstStyle/>
          <a:p>
            <a:pPr algn="l"/>
            <a:r>
              <a:rPr lang="en-US" sz="2000" b="1" dirty="0">
                <a:latin typeface="Times New Roman"/>
              </a:rPr>
              <a:t>3</a:t>
            </a:r>
            <a:r>
              <a:rPr sz="2000" b="0" i="0" dirty="0">
                <a:latin typeface="Times New Roman"/>
              </a:rPr>
              <a:t>. </a:t>
            </a:r>
            <a:r>
              <a:rPr lang="en-US" sz="2000" b="0" i="0" dirty="0">
                <a:latin typeface="Times New Roman"/>
              </a:rPr>
              <a:t>Can two servers have these logs?</a:t>
            </a:r>
            <a:endParaRPr sz="2000" b="0" i="0" dirty="0">
              <a:latin typeface="Times New Roman"/>
            </a:endParaRPr>
          </a:p>
        </p:txBody>
      </p:sp>
      <p:grpSp>
        <p:nvGrpSpPr>
          <p:cNvPr id="4" name="Group 3">
            <a:extLst>
              <a:ext uri="{FF2B5EF4-FFF2-40B4-BE49-F238E27FC236}">
                <a16:creationId xmlns:a16="http://schemas.microsoft.com/office/drawing/2014/main" id="{118566E0-3DA6-C8EF-7AC2-7C25785E9B2F}"/>
              </a:ext>
            </a:extLst>
          </p:cNvPr>
          <p:cNvGrpSpPr/>
          <p:nvPr/>
        </p:nvGrpSpPr>
        <p:grpSpPr>
          <a:xfrm>
            <a:off x="363855" y="1625256"/>
            <a:ext cx="5806440" cy="570096"/>
            <a:chOff x="365760" y="2523173"/>
            <a:chExt cx="3630168" cy="329184"/>
          </a:xfrm>
        </p:grpSpPr>
        <p:sp>
          <p:nvSpPr>
            <p:cNvPr id="1032" name="TextBox 1031"/>
            <p:cNvSpPr txBox="1"/>
            <p:nvPr/>
          </p:nvSpPr>
          <p:spPr>
            <a:xfrm>
              <a:off x="365760" y="2588244"/>
              <a:ext cx="502920" cy="199042"/>
            </a:xfrm>
            <a:prstGeom prst="rect">
              <a:avLst/>
            </a:prstGeom>
            <a:noFill/>
          </p:spPr>
          <p:txBody>
            <a:bodyPr wrap="square" lIns="27432" tIns="18288" rIns="27432" bIns="18288" anchor="ctr">
              <a:spAutoFit/>
            </a:bodyPr>
            <a:lstStyle/>
            <a:p>
              <a:pPr algn="r"/>
              <a:r>
                <a:rPr sz="2000" b="1" i="0">
                  <a:latin typeface="Times New Roman"/>
                </a:rPr>
                <a:t>S1</a:t>
              </a:r>
            </a:p>
          </p:txBody>
        </p:sp>
        <p:sp>
          <p:nvSpPr>
            <p:cNvPr id="1033" name="Rectangle 1032"/>
            <p:cNvSpPr/>
            <p:nvPr/>
          </p:nvSpPr>
          <p:spPr>
            <a:xfrm>
              <a:off x="941832" y="2523173"/>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a</a:t>
              </a:r>
            </a:p>
          </p:txBody>
        </p:sp>
        <p:sp>
          <p:nvSpPr>
            <p:cNvPr id="1034" name="Rectangle 1033"/>
            <p:cNvSpPr/>
            <p:nvPr/>
          </p:nvSpPr>
          <p:spPr>
            <a:xfrm>
              <a:off x="1289304" y="2523173"/>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b</a:t>
              </a:r>
            </a:p>
          </p:txBody>
        </p:sp>
        <p:sp>
          <p:nvSpPr>
            <p:cNvPr id="1035" name="Rectangle 1034"/>
            <p:cNvSpPr/>
            <p:nvPr/>
          </p:nvSpPr>
          <p:spPr>
            <a:xfrm>
              <a:off x="1636776" y="2523173"/>
              <a:ext cx="347472" cy="329184"/>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3</a:t>
              </a:r>
            </a:p>
            <a:p>
              <a:pPr algn="ctr"/>
              <a:r>
                <a:rPr sz="2000">
                  <a:solidFill>
                    <a:srgbClr val="000000"/>
                  </a:solidFill>
                  <a:latin typeface="Times New Roman"/>
                </a:rPr>
                <a:t>c</a:t>
              </a:r>
            </a:p>
          </p:txBody>
        </p:sp>
        <p:sp>
          <p:nvSpPr>
            <p:cNvPr id="1036" name="TextBox 1035"/>
            <p:cNvSpPr txBox="1"/>
            <p:nvPr/>
          </p:nvSpPr>
          <p:spPr>
            <a:xfrm>
              <a:off x="2377440" y="2588244"/>
              <a:ext cx="502920" cy="199042"/>
            </a:xfrm>
            <a:prstGeom prst="rect">
              <a:avLst/>
            </a:prstGeom>
            <a:noFill/>
          </p:spPr>
          <p:txBody>
            <a:bodyPr wrap="square" lIns="27432" tIns="18288" rIns="27432" bIns="18288" anchor="ctr">
              <a:spAutoFit/>
            </a:bodyPr>
            <a:lstStyle/>
            <a:p>
              <a:pPr algn="r"/>
              <a:r>
                <a:rPr sz="2000" b="1" i="0">
                  <a:latin typeface="Times New Roman"/>
                </a:rPr>
                <a:t>S2</a:t>
              </a:r>
            </a:p>
          </p:txBody>
        </p:sp>
        <p:sp>
          <p:nvSpPr>
            <p:cNvPr id="1037" name="Rectangle 1036"/>
            <p:cNvSpPr/>
            <p:nvPr/>
          </p:nvSpPr>
          <p:spPr>
            <a:xfrm>
              <a:off x="2953512" y="2523173"/>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a</a:t>
              </a:r>
            </a:p>
          </p:txBody>
        </p:sp>
        <p:sp>
          <p:nvSpPr>
            <p:cNvPr id="1038" name="Rectangle 1037"/>
            <p:cNvSpPr/>
            <p:nvPr/>
          </p:nvSpPr>
          <p:spPr>
            <a:xfrm>
              <a:off x="3300984" y="2523173"/>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b</a:t>
              </a:r>
            </a:p>
          </p:txBody>
        </p:sp>
        <p:sp>
          <p:nvSpPr>
            <p:cNvPr id="1039" name="Rectangle 1038"/>
            <p:cNvSpPr/>
            <p:nvPr/>
          </p:nvSpPr>
          <p:spPr>
            <a:xfrm>
              <a:off x="3648456" y="2523173"/>
              <a:ext cx="347472" cy="329184"/>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dirty="0">
                  <a:solidFill>
                    <a:srgbClr val="000000"/>
                  </a:solidFill>
                  <a:latin typeface="Times New Roman"/>
                </a:rPr>
                <a:t>2</a:t>
              </a:r>
            </a:p>
            <a:p>
              <a:pPr algn="ctr"/>
              <a:r>
                <a:rPr sz="2000" dirty="0">
                  <a:solidFill>
                    <a:srgbClr val="000000"/>
                  </a:solidFill>
                  <a:latin typeface="Times New Roman"/>
                </a:rPr>
                <a:t>c</a:t>
              </a:r>
            </a:p>
          </p:txBody>
        </p:sp>
      </p:grpSp>
      <p:sp>
        <p:nvSpPr>
          <p:cNvPr id="1040" name="TextBox 1039"/>
          <p:cNvSpPr txBox="1"/>
          <p:nvPr/>
        </p:nvSpPr>
        <p:spPr>
          <a:xfrm>
            <a:off x="462538" y="3250550"/>
            <a:ext cx="8362950" cy="344710"/>
          </a:xfrm>
          <a:prstGeom prst="rect">
            <a:avLst/>
          </a:prstGeom>
          <a:noFill/>
        </p:spPr>
        <p:txBody>
          <a:bodyPr wrap="square" lIns="27432" tIns="18288" rIns="27432" bIns="18288" anchor="t">
            <a:spAutoFit/>
          </a:bodyPr>
          <a:lstStyle/>
          <a:p>
            <a:r>
              <a:rPr lang="en-US" sz="2000" b="1" i="0" dirty="0">
                <a:latin typeface="Times New Roman"/>
              </a:rPr>
              <a:t>4</a:t>
            </a:r>
            <a:r>
              <a:rPr sz="2000" b="1" i="0" dirty="0">
                <a:latin typeface="Times New Roman"/>
              </a:rPr>
              <a:t>. </a:t>
            </a:r>
            <a:r>
              <a:rPr lang="en-US" sz="2000" dirty="0">
                <a:latin typeface="Times New Roman"/>
              </a:rPr>
              <a:t>Can two servers have these logs?</a:t>
            </a:r>
            <a:endParaRPr sz="2000" b="0" i="0" dirty="0">
              <a:latin typeface="Times New Roman"/>
            </a:endParaRPr>
          </a:p>
        </p:txBody>
      </p:sp>
      <p:grpSp>
        <p:nvGrpSpPr>
          <p:cNvPr id="5" name="Group 4">
            <a:extLst>
              <a:ext uri="{FF2B5EF4-FFF2-40B4-BE49-F238E27FC236}">
                <a16:creationId xmlns:a16="http://schemas.microsoft.com/office/drawing/2014/main" id="{DDC9AC52-D184-66C2-BDFD-8D49CB8C1C89}"/>
              </a:ext>
            </a:extLst>
          </p:cNvPr>
          <p:cNvGrpSpPr/>
          <p:nvPr/>
        </p:nvGrpSpPr>
        <p:grpSpPr>
          <a:xfrm>
            <a:off x="305161" y="3864177"/>
            <a:ext cx="5309354" cy="637333"/>
            <a:chOff x="319602" y="4109082"/>
            <a:chExt cx="3609270" cy="329184"/>
          </a:xfrm>
        </p:grpSpPr>
        <p:sp>
          <p:nvSpPr>
            <p:cNvPr id="1041" name="TextBox 1040"/>
            <p:cNvSpPr txBox="1"/>
            <p:nvPr/>
          </p:nvSpPr>
          <p:spPr>
            <a:xfrm>
              <a:off x="319602" y="4204329"/>
              <a:ext cx="502920" cy="178044"/>
            </a:xfrm>
            <a:prstGeom prst="rect">
              <a:avLst/>
            </a:prstGeom>
            <a:noFill/>
          </p:spPr>
          <p:txBody>
            <a:bodyPr wrap="square" lIns="27432" tIns="18288" rIns="27432" bIns="18288" anchor="ctr">
              <a:spAutoFit/>
            </a:bodyPr>
            <a:lstStyle/>
            <a:p>
              <a:pPr algn="r"/>
              <a:r>
                <a:rPr sz="2000" b="1" i="0" dirty="0">
                  <a:latin typeface="Times New Roman"/>
                </a:rPr>
                <a:t>S1</a:t>
              </a:r>
            </a:p>
          </p:txBody>
        </p:sp>
        <p:sp>
          <p:nvSpPr>
            <p:cNvPr id="1042" name="Rectangle 1041"/>
            <p:cNvSpPr/>
            <p:nvPr/>
          </p:nvSpPr>
          <p:spPr>
            <a:xfrm>
              <a:off x="874776" y="4109082"/>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a</a:t>
              </a:r>
            </a:p>
          </p:txBody>
        </p:sp>
        <p:sp>
          <p:nvSpPr>
            <p:cNvPr id="1043" name="Rectangle 1042"/>
            <p:cNvSpPr/>
            <p:nvPr/>
          </p:nvSpPr>
          <p:spPr>
            <a:xfrm>
              <a:off x="1222248" y="4109082"/>
              <a:ext cx="347472" cy="329184"/>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lang="en-US" sz="2000" dirty="0">
                  <a:solidFill>
                    <a:srgbClr val="000000"/>
                  </a:solidFill>
                  <a:latin typeface="Times New Roman"/>
                </a:rPr>
                <a:t>2</a:t>
              </a:r>
              <a:endParaRPr sz="2000" dirty="0">
                <a:solidFill>
                  <a:srgbClr val="000000"/>
                </a:solidFill>
                <a:latin typeface="Times New Roman"/>
              </a:endParaRPr>
            </a:p>
            <a:p>
              <a:pPr algn="ctr"/>
              <a:r>
                <a:rPr lang="en-US" sz="2000" dirty="0">
                  <a:solidFill>
                    <a:srgbClr val="000000"/>
                  </a:solidFill>
                  <a:latin typeface="Times New Roman"/>
                </a:rPr>
                <a:t>c</a:t>
              </a:r>
              <a:endParaRPr sz="2000" dirty="0">
                <a:solidFill>
                  <a:srgbClr val="000000"/>
                </a:solidFill>
                <a:latin typeface="Times New Roman"/>
              </a:endParaRPr>
            </a:p>
          </p:txBody>
        </p:sp>
        <p:sp>
          <p:nvSpPr>
            <p:cNvPr id="1044" name="Rectangle 1043"/>
            <p:cNvSpPr/>
            <p:nvPr/>
          </p:nvSpPr>
          <p:spPr>
            <a:xfrm>
              <a:off x="1569720" y="4109082"/>
              <a:ext cx="347472" cy="329184"/>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lang="en-US" sz="2000" dirty="0">
                  <a:solidFill>
                    <a:srgbClr val="000000"/>
                  </a:solidFill>
                  <a:latin typeface="Times New Roman"/>
                </a:rPr>
                <a:t>4</a:t>
              </a:r>
              <a:endParaRPr sz="2000" dirty="0">
                <a:solidFill>
                  <a:srgbClr val="000000"/>
                </a:solidFill>
                <a:latin typeface="Times New Roman"/>
              </a:endParaRPr>
            </a:p>
            <a:p>
              <a:pPr algn="ctr"/>
              <a:r>
                <a:rPr lang="en-US" sz="2000" dirty="0">
                  <a:solidFill>
                    <a:srgbClr val="000000"/>
                  </a:solidFill>
                  <a:latin typeface="Times New Roman"/>
                </a:rPr>
                <a:t>d</a:t>
              </a:r>
              <a:endParaRPr sz="2000" dirty="0">
                <a:solidFill>
                  <a:srgbClr val="000000"/>
                </a:solidFill>
                <a:latin typeface="Times New Roman"/>
              </a:endParaRPr>
            </a:p>
          </p:txBody>
        </p:sp>
        <p:sp>
          <p:nvSpPr>
            <p:cNvPr id="1045" name="TextBox 1044"/>
            <p:cNvSpPr txBox="1"/>
            <p:nvPr/>
          </p:nvSpPr>
          <p:spPr>
            <a:xfrm>
              <a:off x="2302145" y="4204329"/>
              <a:ext cx="502920" cy="178044"/>
            </a:xfrm>
            <a:prstGeom prst="rect">
              <a:avLst/>
            </a:prstGeom>
            <a:noFill/>
          </p:spPr>
          <p:txBody>
            <a:bodyPr wrap="square" lIns="27432" tIns="18288" rIns="27432" bIns="18288" anchor="ctr">
              <a:spAutoFit/>
            </a:bodyPr>
            <a:lstStyle/>
            <a:p>
              <a:pPr algn="r"/>
              <a:r>
                <a:rPr sz="2000" b="1" i="0">
                  <a:latin typeface="Times New Roman"/>
                </a:rPr>
                <a:t>S2</a:t>
              </a:r>
            </a:p>
          </p:txBody>
        </p:sp>
        <p:sp>
          <p:nvSpPr>
            <p:cNvPr id="1046" name="Rectangle 1045"/>
            <p:cNvSpPr/>
            <p:nvPr/>
          </p:nvSpPr>
          <p:spPr>
            <a:xfrm>
              <a:off x="2886456" y="4109082"/>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a</a:t>
              </a:r>
            </a:p>
          </p:txBody>
        </p:sp>
        <p:sp>
          <p:nvSpPr>
            <p:cNvPr id="1047" name="Rectangle 1046"/>
            <p:cNvSpPr/>
            <p:nvPr/>
          </p:nvSpPr>
          <p:spPr>
            <a:xfrm>
              <a:off x="3233928" y="4109082"/>
              <a:ext cx="347472" cy="329184"/>
            </a:xfrm>
            <a:prstGeom prst="rect">
              <a:avLst/>
            </a:prstGeom>
            <a:solidFill>
              <a:schemeClr val="bg2"/>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lang="en-US" sz="2000" dirty="0">
                  <a:solidFill>
                    <a:srgbClr val="000000"/>
                  </a:solidFill>
                  <a:latin typeface="Times New Roman"/>
                </a:rPr>
                <a:t>3</a:t>
              </a:r>
              <a:endParaRPr sz="2000" dirty="0">
                <a:solidFill>
                  <a:srgbClr val="000000"/>
                </a:solidFill>
                <a:latin typeface="Times New Roman"/>
              </a:endParaRPr>
            </a:p>
            <a:p>
              <a:pPr algn="ctr"/>
              <a:r>
                <a:rPr lang="en-US" sz="2000" dirty="0">
                  <a:solidFill>
                    <a:srgbClr val="000000"/>
                  </a:solidFill>
                  <a:latin typeface="Times New Roman"/>
                </a:rPr>
                <a:t>b</a:t>
              </a:r>
              <a:endParaRPr sz="2000" dirty="0">
                <a:solidFill>
                  <a:srgbClr val="000000"/>
                </a:solidFill>
                <a:latin typeface="Times New Roman"/>
              </a:endParaRPr>
            </a:p>
          </p:txBody>
        </p:sp>
        <p:sp>
          <p:nvSpPr>
            <p:cNvPr id="1048" name="Rectangle 1047"/>
            <p:cNvSpPr/>
            <p:nvPr/>
          </p:nvSpPr>
          <p:spPr>
            <a:xfrm>
              <a:off x="3581400" y="4109082"/>
              <a:ext cx="347472" cy="329184"/>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lang="en-US" sz="2000" dirty="0">
                  <a:solidFill>
                    <a:srgbClr val="000000"/>
                  </a:solidFill>
                  <a:latin typeface="Times New Roman"/>
                </a:rPr>
                <a:t>4</a:t>
              </a:r>
              <a:endParaRPr sz="2000" dirty="0">
                <a:solidFill>
                  <a:srgbClr val="000000"/>
                </a:solidFill>
                <a:latin typeface="Times New Roman"/>
              </a:endParaRPr>
            </a:p>
            <a:p>
              <a:pPr algn="ctr"/>
              <a:r>
                <a:rPr sz="2000" dirty="0">
                  <a:solidFill>
                    <a:srgbClr val="000000"/>
                  </a:solidFill>
                  <a:latin typeface="Times New Roman"/>
                </a:rPr>
                <a:t>d</a:t>
              </a: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CF08B-9443-D5BD-AF33-15C5CE89BA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A8B03D-79AF-53CF-EA88-CC8896E0090A}"/>
              </a:ext>
            </a:extLst>
          </p:cNvPr>
          <p:cNvSpPr>
            <a:spLocks noGrp="1"/>
          </p:cNvSpPr>
          <p:nvPr>
            <p:ph type="title"/>
          </p:nvPr>
        </p:nvSpPr>
        <p:spPr/>
        <p:txBody>
          <a:bodyPr/>
          <a:lstStyle/>
          <a:p>
            <a:r>
              <a:rPr lang="en-US" sz="4400" dirty="0">
                <a:latin typeface="Whitney-BlackSC"/>
              </a:rPr>
              <a:t>Question. </a:t>
            </a:r>
            <a:r>
              <a:rPr sz="4400" dirty="0">
                <a:latin typeface="Whitney-BlackSC"/>
              </a:rPr>
              <a:t>Valid log states</a:t>
            </a:r>
            <a:r>
              <a:rPr lang="en-US" sz="4400" dirty="0">
                <a:latin typeface="Whitney-BlackSC"/>
              </a:rPr>
              <a:t> (</a:t>
            </a:r>
            <a:r>
              <a:rPr lang="en-US" sz="4400" dirty="0" err="1">
                <a:latin typeface="Whitney-BlackSC"/>
              </a:rPr>
              <a:t>contd</a:t>
            </a:r>
            <a:r>
              <a:rPr lang="en-US" sz="4400" dirty="0">
                <a:latin typeface="Whitney-BlackSC"/>
              </a:rPr>
              <a:t>)</a:t>
            </a:r>
            <a:r>
              <a:rPr sz="4400" dirty="0">
                <a:latin typeface="Whitney-BlackSC"/>
              </a:rPr>
              <a:t>?</a:t>
            </a:r>
          </a:p>
        </p:txBody>
      </p:sp>
      <p:sp>
        <p:nvSpPr>
          <p:cNvPr id="999" name="Slide Number Placeholder 9">
            <a:extLst>
              <a:ext uri="{FF2B5EF4-FFF2-40B4-BE49-F238E27FC236}">
                <a16:creationId xmlns:a16="http://schemas.microsoft.com/office/drawing/2014/main" id="{700170BB-ED6B-3B1B-25E8-780E2F9011FE}"/>
              </a:ext>
            </a:extLst>
          </p:cNvPr>
          <p:cNvSpPr>
            <a:spLocks noGrp="1"/>
          </p:cNvSpPr>
          <p:nvPr>
            <p:ph type="sldNum" sz="quarter" idx="12"/>
          </p:nvPr>
        </p:nvSpPr>
        <p:spPr/>
        <p:txBody>
          <a:bodyPr/>
          <a:lstStyle/>
          <a:p>
            <a:fld id="{B6F15528-21DE-4FAA-801E-634DDDAF4B2B}" type="slidenum">
              <a:rPr lang="en-US"/>
              <a:t>39</a:t>
            </a:fld>
            <a:endParaRPr lang="en-US"/>
          </a:p>
        </p:txBody>
      </p:sp>
      <p:sp>
        <p:nvSpPr>
          <p:cNvPr id="1031" name="TextBox 1030">
            <a:extLst>
              <a:ext uri="{FF2B5EF4-FFF2-40B4-BE49-F238E27FC236}">
                <a16:creationId xmlns:a16="http://schemas.microsoft.com/office/drawing/2014/main" id="{76606376-71AD-B185-2386-DC40C83A0D19}"/>
              </a:ext>
            </a:extLst>
          </p:cNvPr>
          <p:cNvSpPr txBox="1"/>
          <p:nvPr/>
        </p:nvSpPr>
        <p:spPr>
          <a:xfrm>
            <a:off x="457200" y="1303334"/>
            <a:ext cx="7936230" cy="652486"/>
          </a:xfrm>
          <a:prstGeom prst="rect">
            <a:avLst/>
          </a:prstGeom>
          <a:noFill/>
        </p:spPr>
        <p:txBody>
          <a:bodyPr wrap="square" lIns="27432" tIns="18288" rIns="27432" bIns="18288" anchor="t">
            <a:spAutoFit/>
          </a:bodyPr>
          <a:lstStyle/>
          <a:p>
            <a:pPr algn="l"/>
            <a:r>
              <a:rPr lang="en-US" sz="2000" b="0" i="0" dirty="0">
                <a:latin typeface="Times New Roman"/>
              </a:rPr>
              <a:t>Consider following log states. S3’s current term is 2. Can S3 become a leade</a:t>
            </a:r>
            <a:r>
              <a:rPr lang="en-US" sz="2000" dirty="0">
                <a:latin typeface="Times New Roman"/>
              </a:rPr>
              <a:t>r?</a:t>
            </a:r>
            <a:endParaRPr sz="2000" b="0" i="0" dirty="0">
              <a:latin typeface="Times New Roman"/>
            </a:endParaRPr>
          </a:p>
        </p:txBody>
      </p:sp>
      <p:grpSp>
        <p:nvGrpSpPr>
          <p:cNvPr id="4" name="Group 3">
            <a:extLst>
              <a:ext uri="{FF2B5EF4-FFF2-40B4-BE49-F238E27FC236}">
                <a16:creationId xmlns:a16="http://schemas.microsoft.com/office/drawing/2014/main" id="{A13D2276-3184-07F3-8DDF-7FF804CE8475}"/>
              </a:ext>
            </a:extLst>
          </p:cNvPr>
          <p:cNvGrpSpPr/>
          <p:nvPr/>
        </p:nvGrpSpPr>
        <p:grpSpPr>
          <a:xfrm>
            <a:off x="2057400" y="2345348"/>
            <a:ext cx="2588765" cy="570096"/>
            <a:chOff x="365760" y="2523173"/>
            <a:chExt cx="1618488" cy="329184"/>
          </a:xfrm>
        </p:grpSpPr>
        <p:sp>
          <p:nvSpPr>
            <p:cNvPr id="1032" name="TextBox 1031">
              <a:extLst>
                <a:ext uri="{FF2B5EF4-FFF2-40B4-BE49-F238E27FC236}">
                  <a16:creationId xmlns:a16="http://schemas.microsoft.com/office/drawing/2014/main" id="{0EDD70E5-3680-B28B-3E30-E04813F8E25E}"/>
                </a:ext>
              </a:extLst>
            </p:cNvPr>
            <p:cNvSpPr txBox="1"/>
            <p:nvPr/>
          </p:nvSpPr>
          <p:spPr>
            <a:xfrm>
              <a:off x="365760" y="2588244"/>
              <a:ext cx="502920" cy="199042"/>
            </a:xfrm>
            <a:prstGeom prst="rect">
              <a:avLst/>
            </a:prstGeom>
            <a:noFill/>
          </p:spPr>
          <p:txBody>
            <a:bodyPr wrap="square" lIns="27432" tIns="18288" rIns="27432" bIns="18288" anchor="ctr">
              <a:spAutoFit/>
            </a:bodyPr>
            <a:lstStyle/>
            <a:p>
              <a:pPr algn="r"/>
              <a:r>
                <a:rPr sz="2000" b="1" i="0">
                  <a:latin typeface="Times New Roman"/>
                </a:rPr>
                <a:t>S1</a:t>
              </a:r>
            </a:p>
          </p:txBody>
        </p:sp>
        <p:sp>
          <p:nvSpPr>
            <p:cNvPr id="1033" name="Rectangle 1032">
              <a:extLst>
                <a:ext uri="{FF2B5EF4-FFF2-40B4-BE49-F238E27FC236}">
                  <a16:creationId xmlns:a16="http://schemas.microsoft.com/office/drawing/2014/main" id="{5A387013-D51B-DBAC-4ABA-283F11A752B4}"/>
                </a:ext>
              </a:extLst>
            </p:cNvPr>
            <p:cNvSpPr/>
            <p:nvPr/>
          </p:nvSpPr>
          <p:spPr>
            <a:xfrm>
              <a:off x="941832" y="2523173"/>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a</a:t>
              </a:r>
            </a:p>
          </p:txBody>
        </p:sp>
        <p:sp>
          <p:nvSpPr>
            <p:cNvPr id="1034" name="Rectangle 1033">
              <a:extLst>
                <a:ext uri="{FF2B5EF4-FFF2-40B4-BE49-F238E27FC236}">
                  <a16:creationId xmlns:a16="http://schemas.microsoft.com/office/drawing/2014/main" id="{2E8EED23-8D11-4639-F27F-B24232AB5229}"/>
                </a:ext>
              </a:extLst>
            </p:cNvPr>
            <p:cNvSpPr/>
            <p:nvPr/>
          </p:nvSpPr>
          <p:spPr>
            <a:xfrm>
              <a:off x="1289304" y="2523173"/>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b</a:t>
              </a:r>
            </a:p>
          </p:txBody>
        </p:sp>
        <p:sp>
          <p:nvSpPr>
            <p:cNvPr id="1035" name="Rectangle 1034">
              <a:extLst>
                <a:ext uri="{FF2B5EF4-FFF2-40B4-BE49-F238E27FC236}">
                  <a16:creationId xmlns:a16="http://schemas.microsoft.com/office/drawing/2014/main" id="{D7EE2A34-9F2E-64A6-7B17-676A124FC191}"/>
                </a:ext>
              </a:extLst>
            </p:cNvPr>
            <p:cNvSpPr/>
            <p:nvPr/>
          </p:nvSpPr>
          <p:spPr>
            <a:xfrm>
              <a:off x="1636776" y="2523173"/>
              <a:ext cx="347472" cy="329184"/>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3</a:t>
              </a:r>
            </a:p>
            <a:p>
              <a:pPr algn="ctr"/>
              <a:r>
                <a:rPr sz="2000">
                  <a:solidFill>
                    <a:srgbClr val="000000"/>
                  </a:solidFill>
                  <a:latin typeface="Times New Roman"/>
                </a:rPr>
                <a:t>c</a:t>
              </a:r>
            </a:p>
          </p:txBody>
        </p:sp>
      </p:grpSp>
      <p:grpSp>
        <p:nvGrpSpPr>
          <p:cNvPr id="3" name="Group 2">
            <a:extLst>
              <a:ext uri="{FF2B5EF4-FFF2-40B4-BE49-F238E27FC236}">
                <a16:creationId xmlns:a16="http://schemas.microsoft.com/office/drawing/2014/main" id="{588752FC-942C-CE9C-E5BF-413C04E581BB}"/>
              </a:ext>
            </a:extLst>
          </p:cNvPr>
          <p:cNvGrpSpPr/>
          <p:nvPr/>
        </p:nvGrpSpPr>
        <p:grpSpPr>
          <a:xfrm>
            <a:off x="2057400" y="3076493"/>
            <a:ext cx="2032985" cy="570096"/>
            <a:chOff x="365760" y="2523173"/>
            <a:chExt cx="1271016" cy="329184"/>
          </a:xfrm>
        </p:grpSpPr>
        <p:sp>
          <p:nvSpPr>
            <p:cNvPr id="5" name="TextBox 4">
              <a:extLst>
                <a:ext uri="{FF2B5EF4-FFF2-40B4-BE49-F238E27FC236}">
                  <a16:creationId xmlns:a16="http://schemas.microsoft.com/office/drawing/2014/main" id="{6B416EED-6034-99D9-3A10-585DA36E1C8D}"/>
                </a:ext>
              </a:extLst>
            </p:cNvPr>
            <p:cNvSpPr txBox="1"/>
            <p:nvPr/>
          </p:nvSpPr>
          <p:spPr>
            <a:xfrm>
              <a:off x="365760" y="2588244"/>
              <a:ext cx="502920" cy="199042"/>
            </a:xfrm>
            <a:prstGeom prst="rect">
              <a:avLst/>
            </a:prstGeom>
            <a:noFill/>
          </p:spPr>
          <p:txBody>
            <a:bodyPr wrap="square" lIns="27432" tIns="18288" rIns="27432" bIns="18288" anchor="ctr">
              <a:spAutoFit/>
            </a:bodyPr>
            <a:lstStyle/>
            <a:p>
              <a:pPr algn="r"/>
              <a:r>
                <a:rPr lang="en-US" sz="2000" b="1" dirty="0">
                  <a:latin typeface="Times New Roman"/>
                </a:rPr>
                <a:t>S2</a:t>
              </a:r>
              <a:endParaRPr sz="2000" b="1" i="0" dirty="0">
                <a:latin typeface="Times New Roman"/>
              </a:endParaRPr>
            </a:p>
          </p:txBody>
        </p:sp>
        <p:sp>
          <p:nvSpPr>
            <p:cNvPr id="6" name="Rectangle 5">
              <a:extLst>
                <a:ext uri="{FF2B5EF4-FFF2-40B4-BE49-F238E27FC236}">
                  <a16:creationId xmlns:a16="http://schemas.microsoft.com/office/drawing/2014/main" id="{7AFFD403-6BB8-449B-A9FA-E2DED1FBB08B}"/>
                </a:ext>
              </a:extLst>
            </p:cNvPr>
            <p:cNvSpPr/>
            <p:nvPr/>
          </p:nvSpPr>
          <p:spPr>
            <a:xfrm>
              <a:off x="941832" y="2523173"/>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a</a:t>
              </a:r>
            </a:p>
          </p:txBody>
        </p:sp>
        <p:sp>
          <p:nvSpPr>
            <p:cNvPr id="7" name="Rectangle 6">
              <a:extLst>
                <a:ext uri="{FF2B5EF4-FFF2-40B4-BE49-F238E27FC236}">
                  <a16:creationId xmlns:a16="http://schemas.microsoft.com/office/drawing/2014/main" id="{7D8691FA-E6E1-D89C-C837-C3701A596903}"/>
                </a:ext>
              </a:extLst>
            </p:cNvPr>
            <p:cNvSpPr/>
            <p:nvPr/>
          </p:nvSpPr>
          <p:spPr>
            <a:xfrm>
              <a:off x="1289304" y="2523173"/>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b</a:t>
              </a:r>
            </a:p>
          </p:txBody>
        </p:sp>
      </p:grpSp>
      <p:grpSp>
        <p:nvGrpSpPr>
          <p:cNvPr id="9" name="Group 8">
            <a:extLst>
              <a:ext uri="{FF2B5EF4-FFF2-40B4-BE49-F238E27FC236}">
                <a16:creationId xmlns:a16="http://schemas.microsoft.com/office/drawing/2014/main" id="{609C5880-3E41-27A4-859B-E47EE4FD58F5}"/>
              </a:ext>
            </a:extLst>
          </p:cNvPr>
          <p:cNvGrpSpPr/>
          <p:nvPr/>
        </p:nvGrpSpPr>
        <p:grpSpPr>
          <a:xfrm>
            <a:off x="2057400" y="3807638"/>
            <a:ext cx="2032985" cy="570096"/>
            <a:chOff x="365760" y="2523173"/>
            <a:chExt cx="1271016" cy="329184"/>
          </a:xfrm>
        </p:grpSpPr>
        <p:sp>
          <p:nvSpPr>
            <p:cNvPr id="10" name="TextBox 9">
              <a:extLst>
                <a:ext uri="{FF2B5EF4-FFF2-40B4-BE49-F238E27FC236}">
                  <a16:creationId xmlns:a16="http://schemas.microsoft.com/office/drawing/2014/main" id="{70432022-4701-09A3-F92A-4D8BD3DB36DF}"/>
                </a:ext>
              </a:extLst>
            </p:cNvPr>
            <p:cNvSpPr txBox="1"/>
            <p:nvPr/>
          </p:nvSpPr>
          <p:spPr>
            <a:xfrm>
              <a:off x="365760" y="2588244"/>
              <a:ext cx="502920" cy="199042"/>
            </a:xfrm>
            <a:prstGeom prst="rect">
              <a:avLst/>
            </a:prstGeom>
            <a:noFill/>
          </p:spPr>
          <p:txBody>
            <a:bodyPr wrap="square" lIns="27432" tIns="18288" rIns="27432" bIns="18288" anchor="ctr">
              <a:spAutoFit/>
            </a:bodyPr>
            <a:lstStyle/>
            <a:p>
              <a:pPr algn="r"/>
              <a:r>
                <a:rPr lang="en-US" sz="2000" b="1" i="0" dirty="0">
                  <a:latin typeface="Times New Roman"/>
                </a:rPr>
                <a:t>S3</a:t>
              </a:r>
              <a:endParaRPr sz="2000" b="1" i="0" dirty="0">
                <a:latin typeface="Times New Roman"/>
              </a:endParaRPr>
            </a:p>
          </p:txBody>
        </p:sp>
        <p:sp>
          <p:nvSpPr>
            <p:cNvPr id="11" name="Rectangle 10">
              <a:extLst>
                <a:ext uri="{FF2B5EF4-FFF2-40B4-BE49-F238E27FC236}">
                  <a16:creationId xmlns:a16="http://schemas.microsoft.com/office/drawing/2014/main" id="{2458BFDF-53F5-9DFF-70C0-242BA3FD4E88}"/>
                </a:ext>
              </a:extLst>
            </p:cNvPr>
            <p:cNvSpPr/>
            <p:nvPr/>
          </p:nvSpPr>
          <p:spPr>
            <a:xfrm>
              <a:off x="941832" y="2523173"/>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a</a:t>
              </a:r>
            </a:p>
          </p:txBody>
        </p:sp>
        <p:sp>
          <p:nvSpPr>
            <p:cNvPr id="12" name="Rectangle 11">
              <a:extLst>
                <a:ext uri="{FF2B5EF4-FFF2-40B4-BE49-F238E27FC236}">
                  <a16:creationId xmlns:a16="http://schemas.microsoft.com/office/drawing/2014/main" id="{135A8BC9-DB09-135C-7857-EF5673007407}"/>
                </a:ext>
              </a:extLst>
            </p:cNvPr>
            <p:cNvSpPr/>
            <p:nvPr/>
          </p:nvSpPr>
          <p:spPr>
            <a:xfrm>
              <a:off x="1289304" y="2523173"/>
              <a:ext cx="347472" cy="329184"/>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2000">
                  <a:solidFill>
                    <a:srgbClr val="000000"/>
                  </a:solidFill>
                  <a:latin typeface="Times New Roman"/>
                </a:rPr>
                <a:t>1</a:t>
              </a:r>
            </a:p>
            <a:p>
              <a:pPr algn="ctr"/>
              <a:r>
                <a:rPr sz="2000">
                  <a:solidFill>
                    <a:srgbClr val="000000"/>
                  </a:solidFill>
                  <a:latin typeface="Times New Roman"/>
                </a:rPr>
                <a:t>b</a:t>
              </a:r>
            </a:p>
          </p:txBody>
        </p:sp>
      </p:grpSp>
    </p:spTree>
    <p:extLst>
      <p:ext uri="{BB962C8B-B14F-4D97-AF65-F5344CB8AC3E}">
        <p14:creationId xmlns:p14="http://schemas.microsoft.com/office/powerpoint/2010/main" val="18863295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a:latin typeface="Whitney-BlackSC"/>
              </a:rPr>
              <a:t>Log Properties</a:t>
            </a:r>
          </a:p>
        </p:txBody>
      </p:sp>
      <p:sp>
        <p:nvSpPr>
          <p:cNvPr id="3" name="Content Placeholder 2"/>
          <p:cNvSpPr>
            <a:spLocks noGrp="1"/>
          </p:cNvSpPr>
          <p:nvPr>
            <p:ph idx="1"/>
          </p:nvPr>
        </p:nvSpPr>
        <p:spPr>
          <a:xfrm>
            <a:off x="457200" y="1200150"/>
            <a:ext cx="6263640" cy="3394075"/>
          </a:xfrm>
        </p:spPr>
        <p:txBody>
          <a:bodyPr/>
          <a:lstStyle/>
          <a:p>
            <a:r>
              <a:rPr sz="2100" dirty="0"/>
              <a:t>Log entries have terms that are monotonically increasing</a:t>
            </a:r>
          </a:p>
          <a:p>
            <a:r>
              <a:rPr sz="2100" dirty="0"/>
              <a:t>If entries on different servers have the same index and term: </a:t>
            </a:r>
            <a:endParaRPr lang="en-US" sz="2100" dirty="0"/>
          </a:p>
          <a:p>
            <a:pPr lvl="1"/>
            <a:r>
              <a:rPr sz="2000" dirty="0"/>
              <a:t>they store the same command</a:t>
            </a:r>
            <a:endParaRPr lang="en-US" sz="2000" dirty="0"/>
          </a:p>
          <a:p>
            <a:pPr lvl="1"/>
            <a:r>
              <a:rPr sz="2100" dirty="0"/>
              <a:t>the logs are identical in all preceding entries</a:t>
            </a:r>
            <a:endParaRPr sz="2100" b="1" dirty="0">
              <a:solidFill>
                <a:srgbClr val="C00000"/>
              </a:solidFill>
            </a:endParaRPr>
          </a:p>
          <a:p>
            <a:r>
              <a:rPr sz="2100" dirty="0"/>
              <a:t>If a given entry is committed, all preceding entries are also committed. </a:t>
            </a:r>
          </a:p>
        </p:txBody>
      </p:sp>
      <p:sp>
        <p:nvSpPr>
          <p:cNvPr id="999" name="Slide Number Placeholder 9"/>
          <p:cNvSpPr>
            <a:spLocks noGrp="1"/>
          </p:cNvSpPr>
          <p:nvPr>
            <p:ph type="sldNum" sz="quarter" idx="12"/>
          </p:nvPr>
        </p:nvSpPr>
        <p:spPr/>
        <p:txBody>
          <a:bodyPr/>
          <a:lstStyle/>
          <a:p>
            <a:pPr algn="l"/>
            <a:fld id="{B6F15528-21DE-4FAA-801E-634DDDAF4B2B}" type="slidenum">
              <a:rPr lang="en-US"/>
              <a:t>40</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Whitney-BlackSC"/>
              </a:rPr>
              <a:t>Question: </a:t>
            </a:r>
            <a:r>
              <a:rPr sz="3600" dirty="0">
                <a:latin typeface="Whitney-BlackSC"/>
              </a:rPr>
              <a:t>Which entries are safe to apply?</a:t>
            </a:r>
          </a:p>
        </p:txBody>
      </p:sp>
      <p:sp>
        <p:nvSpPr>
          <p:cNvPr id="999" name="Slide Number Placeholder 9"/>
          <p:cNvSpPr>
            <a:spLocks noGrp="1"/>
          </p:cNvSpPr>
          <p:nvPr>
            <p:ph type="sldNum" sz="quarter" idx="12"/>
          </p:nvPr>
        </p:nvSpPr>
        <p:spPr/>
        <p:txBody>
          <a:bodyPr/>
          <a:lstStyle/>
          <a:p>
            <a:fld id="{B6F15528-21DE-4FAA-801E-634DDDAF4B2B}" type="slidenum">
              <a:rPr lang="en-US"/>
              <a:t>41</a:t>
            </a:fld>
            <a:endParaRPr lang="en-US"/>
          </a:p>
        </p:txBody>
      </p:sp>
      <p:sp>
        <p:nvSpPr>
          <p:cNvPr id="1000" name="TextBox 999"/>
          <p:cNvSpPr txBox="1"/>
          <p:nvPr/>
        </p:nvSpPr>
        <p:spPr>
          <a:xfrm>
            <a:off x="457200" y="960120"/>
            <a:ext cx="8229600" cy="252377"/>
          </a:xfrm>
          <a:prstGeom prst="rect">
            <a:avLst/>
          </a:prstGeom>
          <a:noFill/>
        </p:spPr>
        <p:txBody>
          <a:bodyPr wrap="square" lIns="27432" tIns="18288" rIns="27432" bIns="18288" anchor="t">
            <a:spAutoFit/>
          </a:bodyPr>
          <a:lstStyle/>
          <a:p>
            <a:pPr algn="l"/>
            <a:r>
              <a:rPr sz="1400" b="0" i="0" dirty="0">
                <a:latin typeface="Times New Roman"/>
              </a:rPr>
              <a:t>Current term is 4 and S1 is the leader. Which entries can S1 safely apply to its state machine?</a:t>
            </a:r>
          </a:p>
        </p:txBody>
      </p:sp>
      <p:sp>
        <p:nvSpPr>
          <p:cNvPr id="1001" name="TextBox 1000"/>
          <p:cNvSpPr txBox="1"/>
          <p:nvPr/>
        </p:nvSpPr>
        <p:spPr>
          <a:xfrm>
            <a:off x="1536192" y="1572768"/>
            <a:ext cx="457200" cy="237744"/>
          </a:xfrm>
          <a:prstGeom prst="rect">
            <a:avLst/>
          </a:prstGeom>
          <a:noFill/>
        </p:spPr>
        <p:txBody>
          <a:bodyPr wrap="square" lIns="27432" tIns="18288" rIns="27432" bIns="18288" anchor="b">
            <a:spAutoFit/>
          </a:bodyPr>
          <a:lstStyle/>
          <a:p>
            <a:pPr algn="ctr"/>
            <a:r>
              <a:rPr sz="1200" b="0" i="0">
                <a:solidFill>
                  <a:srgbClr val="595959"/>
                </a:solidFill>
                <a:latin typeface="Times New Roman"/>
              </a:rPr>
              <a:t>1</a:t>
            </a:r>
          </a:p>
        </p:txBody>
      </p:sp>
      <p:sp>
        <p:nvSpPr>
          <p:cNvPr id="1002" name="TextBox 1001"/>
          <p:cNvSpPr txBox="1"/>
          <p:nvPr/>
        </p:nvSpPr>
        <p:spPr>
          <a:xfrm>
            <a:off x="1993392" y="1572768"/>
            <a:ext cx="457200" cy="237744"/>
          </a:xfrm>
          <a:prstGeom prst="rect">
            <a:avLst/>
          </a:prstGeom>
          <a:noFill/>
        </p:spPr>
        <p:txBody>
          <a:bodyPr wrap="square" lIns="27432" tIns="18288" rIns="27432" bIns="18288" anchor="b">
            <a:spAutoFit/>
          </a:bodyPr>
          <a:lstStyle/>
          <a:p>
            <a:pPr algn="ctr"/>
            <a:r>
              <a:rPr sz="1200" b="0" i="0">
                <a:solidFill>
                  <a:srgbClr val="595959"/>
                </a:solidFill>
                <a:latin typeface="Times New Roman"/>
              </a:rPr>
              <a:t>2</a:t>
            </a:r>
          </a:p>
        </p:txBody>
      </p:sp>
      <p:sp>
        <p:nvSpPr>
          <p:cNvPr id="1003" name="TextBox 1002"/>
          <p:cNvSpPr txBox="1"/>
          <p:nvPr/>
        </p:nvSpPr>
        <p:spPr>
          <a:xfrm>
            <a:off x="2450592" y="1572768"/>
            <a:ext cx="457200" cy="237744"/>
          </a:xfrm>
          <a:prstGeom prst="rect">
            <a:avLst/>
          </a:prstGeom>
          <a:noFill/>
        </p:spPr>
        <p:txBody>
          <a:bodyPr wrap="square" lIns="27432" tIns="18288" rIns="27432" bIns="18288" anchor="b">
            <a:spAutoFit/>
          </a:bodyPr>
          <a:lstStyle/>
          <a:p>
            <a:pPr algn="ctr"/>
            <a:r>
              <a:rPr sz="1200" b="0" i="0">
                <a:solidFill>
                  <a:srgbClr val="595959"/>
                </a:solidFill>
                <a:latin typeface="Times New Roman"/>
              </a:rPr>
              <a:t>3</a:t>
            </a:r>
          </a:p>
        </p:txBody>
      </p:sp>
      <p:sp>
        <p:nvSpPr>
          <p:cNvPr id="1004" name="TextBox 1003"/>
          <p:cNvSpPr txBox="1"/>
          <p:nvPr/>
        </p:nvSpPr>
        <p:spPr>
          <a:xfrm>
            <a:off x="2907792" y="1572768"/>
            <a:ext cx="457200" cy="237744"/>
          </a:xfrm>
          <a:prstGeom prst="rect">
            <a:avLst/>
          </a:prstGeom>
          <a:noFill/>
        </p:spPr>
        <p:txBody>
          <a:bodyPr wrap="square" lIns="27432" tIns="18288" rIns="27432" bIns="18288" anchor="b">
            <a:spAutoFit/>
          </a:bodyPr>
          <a:lstStyle/>
          <a:p>
            <a:pPr algn="ctr"/>
            <a:r>
              <a:rPr sz="1200" b="0" i="0">
                <a:solidFill>
                  <a:srgbClr val="595959"/>
                </a:solidFill>
                <a:latin typeface="Times New Roman"/>
              </a:rPr>
              <a:t>4</a:t>
            </a:r>
          </a:p>
        </p:txBody>
      </p:sp>
      <p:sp>
        <p:nvSpPr>
          <p:cNvPr id="1005" name="TextBox 1004"/>
          <p:cNvSpPr txBox="1"/>
          <p:nvPr/>
        </p:nvSpPr>
        <p:spPr>
          <a:xfrm>
            <a:off x="3364992" y="1572768"/>
            <a:ext cx="457200" cy="237744"/>
          </a:xfrm>
          <a:prstGeom prst="rect">
            <a:avLst/>
          </a:prstGeom>
          <a:noFill/>
        </p:spPr>
        <p:txBody>
          <a:bodyPr wrap="square" lIns="27432" tIns="18288" rIns="27432" bIns="18288" anchor="b">
            <a:spAutoFit/>
          </a:bodyPr>
          <a:lstStyle/>
          <a:p>
            <a:pPr algn="ctr"/>
            <a:r>
              <a:rPr sz="1200" b="0" i="0">
                <a:solidFill>
                  <a:srgbClr val="595959"/>
                </a:solidFill>
                <a:latin typeface="Times New Roman"/>
              </a:rPr>
              <a:t>5</a:t>
            </a:r>
          </a:p>
        </p:txBody>
      </p:sp>
      <p:sp>
        <p:nvSpPr>
          <p:cNvPr id="1006" name="TextBox 1005"/>
          <p:cNvSpPr txBox="1"/>
          <p:nvPr/>
        </p:nvSpPr>
        <p:spPr>
          <a:xfrm>
            <a:off x="3822191" y="1572768"/>
            <a:ext cx="457200" cy="237744"/>
          </a:xfrm>
          <a:prstGeom prst="rect">
            <a:avLst/>
          </a:prstGeom>
          <a:noFill/>
        </p:spPr>
        <p:txBody>
          <a:bodyPr wrap="square" lIns="27432" tIns="18288" rIns="27432" bIns="18288" anchor="b">
            <a:spAutoFit/>
          </a:bodyPr>
          <a:lstStyle/>
          <a:p>
            <a:pPr algn="ctr"/>
            <a:r>
              <a:rPr sz="1200" b="0" i="0">
                <a:solidFill>
                  <a:srgbClr val="595959"/>
                </a:solidFill>
                <a:latin typeface="Times New Roman"/>
              </a:rPr>
              <a:t>6</a:t>
            </a:r>
          </a:p>
        </p:txBody>
      </p:sp>
      <p:sp>
        <p:nvSpPr>
          <p:cNvPr id="1007" name="TextBox 1006"/>
          <p:cNvSpPr txBox="1"/>
          <p:nvPr/>
        </p:nvSpPr>
        <p:spPr>
          <a:xfrm>
            <a:off x="914400" y="1828800"/>
            <a:ext cx="548640" cy="365760"/>
          </a:xfrm>
          <a:prstGeom prst="rect">
            <a:avLst/>
          </a:prstGeom>
          <a:noFill/>
        </p:spPr>
        <p:txBody>
          <a:bodyPr wrap="square" lIns="27432" tIns="18288" rIns="27432" bIns="18288" anchor="ctr">
            <a:spAutoFit/>
          </a:bodyPr>
          <a:lstStyle/>
          <a:p>
            <a:pPr algn="r"/>
            <a:r>
              <a:rPr sz="1200" b="0" i="0">
                <a:latin typeface="Times New Roman"/>
              </a:rPr>
              <a:t>S1</a:t>
            </a:r>
          </a:p>
        </p:txBody>
      </p:sp>
      <p:sp>
        <p:nvSpPr>
          <p:cNvPr id="1008" name="Rectangle 1007"/>
          <p:cNvSpPr/>
          <p:nvPr/>
        </p:nvSpPr>
        <p:spPr>
          <a:xfrm>
            <a:off x="1536192" y="1828800"/>
            <a:ext cx="457200" cy="365760"/>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1</a:t>
            </a:r>
          </a:p>
        </p:txBody>
      </p:sp>
      <p:sp>
        <p:nvSpPr>
          <p:cNvPr id="1009" name="Rectangle 1008"/>
          <p:cNvSpPr/>
          <p:nvPr/>
        </p:nvSpPr>
        <p:spPr>
          <a:xfrm>
            <a:off x="1993392" y="1828800"/>
            <a:ext cx="457200" cy="365760"/>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1</a:t>
            </a:r>
          </a:p>
        </p:txBody>
      </p:sp>
      <p:sp>
        <p:nvSpPr>
          <p:cNvPr id="1010" name="Rectangle 1009"/>
          <p:cNvSpPr/>
          <p:nvPr/>
        </p:nvSpPr>
        <p:spPr>
          <a:xfrm>
            <a:off x="2450592" y="1828800"/>
            <a:ext cx="457200" cy="365760"/>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2</a:t>
            </a:r>
          </a:p>
        </p:txBody>
      </p:sp>
      <p:sp>
        <p:nvSpPr>
          <p:cNvPr id="1011" name="Rectangle 1010"/>
          <p:cNvSpPr/>
          <p:nvPr/>
        </p:nvSpPr>
        <p:spPr>
          <a:xfrm>
            <a:off x="2907792" y="1828800"/>
            <a:ext cx="457200" cy="365760"/>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2</a:t>
            </a:r>
          </a:p>
        </p:txBody>
      </p:sp>
      <p:sp>
        <p:nvSpPr>
          <p:cNvPr id="1012" name="Rectangle 1011"/>
          <p:cNvSpPr/>
          <p:nvPr/>
        </p:nvSpPr>
        <p:spPr>
          <a:xfrm>
            <a:off x="3364992" y="1828800"/>
            <a:ext cx="457200" cy="365760"/>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2</a:t>
            </a:r>
          </a:p>
        </p:txBody>
      </p:sp>
      <p:sp>
        <p:nvSpPr>
          <p:cNvPr id="1013" name="Rectangle 1012"/>
          <p:cNvSpPr/>
          <p:nvPr/>
        </p:nvSpPr>
        <p:spPr>
          <a:xfrm>
            <a:off x="3822191" y="1828800"/>
            <a:ext cx="457200" cy="365760"/>
          </a:xfrm>
          <a:prstGeom prst="rect">
            <a:avLst/>
          </a:prstGeom>
          <a:solidFill>
            <a:srgbClr val="F8CBAD"/>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4</a:t>
            </a:r>
          </a:p>
        </p:txBody>
      </p:sp>
      <p:sp>
        <p:nvSpPr>
          <p:cNvPr id="1014" name="TextBox 1013"/>
          <p:cNvSpPr txBox="1"/>
          <p:nvPr/>
        </p:nvSpPr>
        <p:spPr>
          <a:xfrm>
            <a:off x="914400" y="2286000"/>
            <a:ext cx="548640" cy="365760"/>
          </a:xfrm>
          <a:prstGeom prst="rect">
            <a:avLst/>
          </a:prstGeom>
          <a:noFill/>
        </p:spPr>
        <p:txBody>
          <a:bodyPr wrap="square" lIns="27432" tIns="18288" rIns="27432" bIns="18288" anchor="ctr">
            <a:spAutoFit/>
          </a:bodyPr>
          <a:lstStyle/>
          <a:p>
            <a:pPr algn="r"/>
            <a:r>
              <a:rPr sz="1200" b="0" i="0">
                <a:latin typeface="Times New Roman"/>
              </a:rPr>
              <a:t>S2</a:t>
            </a:r>
          </a:p>
        </p:txBody>
      </p:sp>
      <p:sp>
        <p:nvSpPr>
          <p:cNvPr id="1015" name="Rectangle 1014"/>
          <p:cNvSpPr/>
          <p:nvPr/>
        </p:nvSpPr>
        <p:spPr>
          <a:xfrm>
            <a:off x="1536192" y="2286000"/>
            <a:ext cx="457200" cy="365760"/>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1</a:t>
            </a:r>
          </a:p>
        </p:txBody>
      </p:sp>
      <p:sp>
        <p:nvSpPr>
          <p:cNvPr id="1016" name="Rectangle 1015"/>
          <p:cNvSpPr/>
          <p:nvPr/>
        </p:nvSpPr>
        <p:spPr>
          <a:xfrm>
            <a:off x="1993392" y="2286000"/>
            <a:ext cx="457200" cy="365760"/>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1</a:t>
            </a:r>
          </a:p>
        </p:txBody>
      </p:sp>
      <p:sp>
        <p:nvSpPr>
          <p:cNvPr id="1017" name="Rectangle 1016"/>
          <p:cNvSpPr/>
          <p:nvPr/>
        </p:nvSpPr>
        <p:spPr>
          <a:xfrm>
            <a:off x="2450592" y="2286000"/>
            <a:ext cx="457200" cy="365760"/>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1</a:t>
            </a:r>
          </a:p>
        </p:txBody>
      </p:sp>
      <p:sp>
        <p:nvSpPr>
          <p:cNvPr id="1018" name="Rectangle 1017"/>
          <p:cNvSpPr/>
          <p:nvPr/>
        </p:nvSpPr>
        <p:spPr>
          <a:xfrm>
            <a:off x="2907792" y="2286000"/>
            <a:ext cx="457200" cy="365760"/>
          </a:xfrm>
          <a:prstGeom prst="rect">
            <a:avLst/>
          </a:prstGeom>
          <a:solidFill>
            <a:srgbClr val="FFE69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3</a:t>
            </a:r>
          </a:p>
        </p:txBody>
      </p:sp>
      <p:sp>
        <p:nvSpPr>
          <p:cNvPr id="1019" name="TextBox 1018"/>
          <p:cNvSpPr txBox="1"/>
          <p:nvPr/>
        </p:nvSpPr>
        <p:spPr>
          <a:xfrm>
            <a:off x="914400" y="2743200"/>
            <a:ext cx="548640" cy="365760"/>
          </a:xfrm>
          <a:prstGeom prst="rect">
            <a:avLst/>
          </a:prstGeom>
          <a:noFill/>
        </p:spPr>
        <p:txBody>
          <a:bodyPr wrap="square" lIns="27432" tIns="18288" rIns="27432" bIns="18288" anchor="ctr">
            <a:spAutoFit/>
          </a:bodyPr>
          <a:lstStyle/>
          <a:p>
            <a:pPr algn="r"/>
            <a:r>
              <a:rPr sz="1200" b="0" i="0">
                <a:latin typeface="Times New Roman"/>
              </a:rPr>
              <a:t>S3</a:t>
            </a:r>
          </a:p>
        </p:txBody>
      </p:sp>
      <p:sp>
        <p:nvSpPr>
          <p:cNvPr id="1020" name="Rectangle 1019"/>
          <p:cNvSpPr/>
          <p:nvPr/>
        </p:nvSpPr>
        <p:spPr>
          <a:xfrm>
            <a:off x="1536192" y="2743200"/>
            <a:ext cx="457200" cy="365760"/>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1</a:t>
            </a:r>
          </a:p>
        </p:txBody>
      </p:sp>
      <p:sp>
        <p:nvSpPr>
          <p:cNvPr id="1021" name="Rectangle 1020"/>
          <p:cNvSpPr/>
          <p:nvPr/>
        </p:nvSpPr>
        <p:spPr>
          <a:xfrm>
            <a:off x="1993392" y="2743200"/>
            <a:ext cx="457200" cy="365760"/>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1</a:t>
            </a:r>
          </a:p>
        </p:txBody>
      </p:sp>
      <p:sp>
        <p:nvSpPr>
          <p:cNvPr id="1022" name="Rectangle 1021"/>
          <p:cNvSpPr/>
          <p:nvPr/>
        </p:nvSpPr>
        <p:spPr>
          <a:xfrm>
            <a:off x="2450592" y="2743200"/>
            <a:ext cx="457200" cy="365760"/>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2</a:t>
            </a:r>
          </a:p>
        </p:txBody>
      </p:sp>
      <p:sp>
        <p:nvSpPr>
          <p:cNvPr id="1023" name="Rectangle 1022"/>
          <p:cNvSpPr/>
          <p:nvPr/>
        </p:nvSpPr>
        <p:spPr>
          <a:xfrm>
            <a:off x="2907792" y="2743200"/>
            <a:ext cx="457200" cy="365760"/>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2</a:t>
            </a:r>
          </a:p>
        </p:txBody>
      </p:sp>
      <p:sp>
        <p:nvSpPr>
          <p:cNvPr id="1024" name="Rectangle 1023"/>
          <p:cNvSpPr/>
          <p:nvPr/>
        </p:nvSpPr>
        <p:spPr>
          <a:xfrm>
            <a:off x="3364992" y="2743200"/>
            <a:ext cx="457200" cy="365760"/>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2</a:t>
            </a:r>
          </a:p>
        </p:txBody>
      </p:sp>
      <p:sp>
        <p:nvSpPr>
          <p:cNvPr id="1025" name="TextBox 1024"/>
          <p:cNvSpPr txBox="1"/>
          <p:nvPr/>
        </p:nvSpPr>
        <p:spPr>
          <a:xfrm>
            <a:off x="914400" y="3200400"/>
            <a:ext cx="548640" cy="365760"/>
          </a:xfrm>
          <a:prstGeom prst="rect">
            <a:avLst/>
          </a:prstGeom>
          <a:noFill/>
        </p:spPr>
        <p:txBody>
          <a:bodyPr wrap="square" lIns="27432" tIns="18288" rIns="27432" bIns="18288" anchor="ctr">
            <a:spAutoFit/>
          </a:bodyPr>
          <a:lstStyle/>
          <a:p>
            <a:pPr algn="r"/>
            <a:r>
              <a:rPr sz="1200" b="0" i="0">
                <a:latin typeface="Times New Roman"/>
              </a:rPr>
              <a:t>S4</a:t>
            </a:r>
          </a:p>
        </p:txBody>
      </p:sp>
      <p:sp>
        <p:nvSpPr>
          <p:cNvPr id="1026" name="Rectangle 1025"/>
          <p:cNvSpPr/>
          <p:nvPr/>
        </p:nvSpPr>
        <p:spPr>
          <a:xfrm>
            <a:off x="1536192" y="3200400"/>
            <a:ext cx="457200" cy="365760"/>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1</a:t>
            </a:r>
          </a:p>
        </p:txBody>
      </p:sp>
      <p:sp>
        <p:nvSpPr>
          <p:cNvPr id="1027" name="TextBox 1026"/>
          <p:cNvSpPr txBox="1"/>
          <p:nvPr/>
        </p:nvSpPr>
        <p:spPr>
          <a:xfrm>
            <a:off x="914400" y="3657600"/>
            <a:ext cx="548640" cy="365760"/>
          </a:xfrm>
          <a:prstGeom prst="rect">
            <a:avLst/>
          </a:prstGeom>
          <a:noFill/>
        </p:spPr>
        <p:txBody>
          <a:bodyPr wrap="square" lIns="27432" tIns="18288" rIns="27432" bIns="18288" anchor="ctr">
            <a:spAutoFit/>
          </a:bodyPr>
          <a:lstStyle/>
          <a:p>
            <a:pPr algn="r"/>
            <a:r>
              <a:rPr sz="1200" b="0" i="0">
                <a:latin typeface="Times New Roman"/>
              </a:rPr>
              <a:t>S5</a:t>
            </a:r>
          </a:p>
        </p:txBody>
      </p:sp>
      <p:sp>
        <p:nvSpPr>
          <p:cNvPr id="1028" name="Rectangle 1027"/>
          <p:cNvSpPr/>
          <p:nvPr/>
        </p:nvSpPr>
        <p:spPr>
          <a:xfrm>
            <a:off x="1536192" y="3657600"/>
            <a:ext cx="457200" cy="365760"/>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1</a:t>
            </a:r>
          </a:p>
        </p:txBody>
      </p:sp>
      <p:sp>
        <p:nvSpPr>
          <p:cNvPr id="1029" name="Rectangle 1028"/>
          <p:cNvSpPr/>
          <p:nvPr/>
        </p:nvSpPr>
        <p:spPr>
          <a:xfrm>
            <a:off x="1993392" y="3657600"/>
            <a:ext cx="457200" cy="365760"/>
          </a:xfrm>
          <a:prstGeom prst="rect">
            <a:avLst/>
          </a:prstGeom>
          <a:solidFill>
            <a:srgbClr val="C5E0B4"/>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1</a:t>
            </a:r>
          </a:p>
        </p:txBody>
      </p:sp>
      <p:sp>
        <p:nvSpPr>
          <p:cNvPr id="1030" name="Rectangle 1029"/>
          <p:cNvSpPr/>
          <p:nvPr/>
        </p:nvSpPr>
        <p:spPr>
          <a:xfrm>
            <a:off x="2450592" y="3657600"/>
            <a:ext cx="457200" cy="365760"/>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2</a:t>
            </a:r>
          </a:p>
        </p:txBody>
      </p:sp>
      <p:sp>
        <p:nvSpPr>
          <p:cNvPr id="1031" name="Rectangle 1030"/>
          <p:cNvSpPr/>
          <p:nvPr/>
        </p:nvSpPr>
        <p:spPr>
          <a:xfrm>
            <a:off x="2907792" y="3657600"/>
            <a:ext cx="457200" cy="365760"/>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2</a:t>
            </a:r>
          </a:p>
        </p:txBody>
      </p:sp>
      <p:sp>
        <p:nvSpPr>
          <p:cNvPr id="1032" name="Rectangle 1031"/>
          <p:cNvSpPr/>
          <p:nvPr/>
        </p:nvSpPr>
        <p:spPr>
          <a:xfrm>
            <a:off x="3364992" y="3657600"/>
            <a:ext cx="457200" cy="365760"/>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2</a:t>
            </a:r>
          </a:p>
        </p:txBody>
      </p:sp>
      <p:sp>
        <p:nvSpPr>
          <p:cNvPr id="1033" name="Rectangle 1032"/>
          <p:cNvSpPr/>
          <p:nvPr/>
        </p:nvSpPr>
        <p:spPr>
          <a:xfrm>
            <a:off x="3822191" y="3657600"/>
            <a:ext cx="457200" cy="365760"/>
          </a:xfrm>
          <a:prstGeom prst="rect">
            <a:avLst/>
          </a:prstGeom>
          <a:solidFill>
            <a:srgbClr val="BDD7EE"/>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r>
              <a:rPr sz="1200" b="0" i="0">
                <a:solidFill>
                  <a:srgbClr val="000000"/>
                </a:solidFill>
                <a:latin typeface="Times New Roman"/>
              </a:rPr>
              <a:t>2</a:t>
            </a:r>
          </a:p>
        </p:txBody>
      </p:sp>
      <p:sp>
        <p:nvSpPr>
          <p:cNvPr id="1034" name="TextBox 1033"/>
          <p:cNvSpPr txBox="1"/>
          <p:nvPr/>
        </p:nvSpPr>
        <p:spPr>
          <a:xfrm>
            <a:off x="4850097" y="2286000"/>
            <a:ext cx="4023360" cy="2286000"/>
          </a:xfrm>
          <a:prstGeom prst="rect">
            <a:avLst/>
          </a:prstGeom>
          <a:noFill/>
        </p:spPr>
        <p:txBody>
          <a:bodyPr wrap="square" lIns="27432" tIns="18288" rIns="27432" bIns="18288" anchor="t">
            <a:spAutoFit/>
          </a:bodyPr>
          <a:lstStyle/>
          <a:p>
            <a:pPr algn="l">
              <a:spcBef>
                <a:spcPts val="400"/>
              </a:spcBef>
            </a:pPr>
            <a:r>
              <a:rPr sz="1300" b="0" i="0" dirty="0">
                <a:latin typeface="Times New Roman"/>
              </a:rPr>
              <a:t>Hint: think about which nodes could become leader if S1 fails right now.</a:t>
            </a:r>
          </a:p>
          <a:p>
            <a:pPr algn="l">
              <a:spcBef>
                <a:spcPts val="400"/>
              </a:spcBef>
            </a:pPr>
            <a:r>
              <a:rPr sz="1300" b="0" i="0" dirty="0">
                <a:latin typeface="Times New Roman"/>
              </a:rPr>
              <a:t>For each of S2–S5: whose votes can it get?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4">
                                            <p:txEl>
                                              <p:pRg st="0" end="0"/>
                                            </p:txEl>
                                          </p:spTgt>
                                        </p:tgtEl>
                                        <p:attrNameLst>
                                          <p:attrName>style.visibility</p:attrName>
                                        </p:attrNameLst>
                                      </p:cBhvr>
                                      <p:to>
                                        <p:strVal val="visible"/>
                                      </p:to>
                                    </p:set>
                                    <p:animEffect transition="in" filter="fade">
                                      <p:cBhvr>
                                        <p:cTn id="7" dur="300"/>
                                        <p:tgtEl>
                                          <p:spTgt spid="10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4">
                                            <p:txEl>
                                              <p:pRg st="1" end="1"/>
                                            </p:txEl>
                                          </p:spTgt>
                                        </p:tgtEl>
                                        <p:attrNameLst>
                                          <p:attrName>style.visibility</p:attrName>
                                        </p:attrNameLst>
                                      </p:cBhvr>
                                      <p:to>
                                        <p:strVal val="visible"/>
                                      </p:to>
                                    </p:set>
                                    <p:animEffect transition="in" filter="fade">
                                      <p:cBhvr>
                                        <p:cTn id="12" dur="300"/>
                                        <p:tgtEl>
                                          <p:spTgt spid="103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latin typeface="Whitney-BlackSC"/>
              </a:rPr>
              <a:t>Restrictions on</a:t>
            </a:r>
            <a:r>
              <a:rPr sz="4400" dirty="0">
                <a:latin typeface="Whitney-BlackSC"/>
              </a:rPr>
              <a:t> Commitment </a:t>
            </a:r>
          </a:p>
        </p:txBody>
      </p:sp>
      <p:sp>
        <p:nvSpPr>
          <p:cNvPr id="999" name="Slide Number Placeholder 9"/>
          <p:cNvSpPr>
            <a:spLocks noGrp="1"/>
          </p:cNvSpPr>
          <p:nvPr>
            <p:ph type="sldNum" sz="quarter" idx="12"/>
          </p:nvPr>
        </p:nvSpPr>
        <p:spPr/>
        <p:txBody>
          <a:bodyPr/>
          <a:lstStyle/>
          <a:p>
            <a:fld id="{B6F15528-21DE-4FAA-801E-634DDDAF4B2B}" type="slidenum">
              <a:rPr lang="en-US"/>
              <a:t>42</a:t>
            </a:fld>
            <a:endParaRPr lang="en-US"/>
          </a:p>
        </p:txBody>
      </p:sp>
      <p:sp>
        <p:nvSpPr>
          <p:cNvPr id="1000" name="TextBox 999"/>
          <p:cNvSpPr txBox="1"/>
          <p:nvPr/>
        </p:nvSpPr>
        <p:spPr>
          <a:xfrm>
            <a:off x="609600" y="1816682"/>
            <a:ext cx="6096000" cy="1344984"/>
          </a:xfrm>
          <a:prstGeom prst="rect">
            <a:avLst/>
          </a:prstGeom>
          <a:noFill/>
        </p:spPr>
        <p:txBody>
          <a:bodyPr wrap="square" lIns="27432" tIns="18288" rIns="27432" bIns="18288" anchor="t">
            <a:spAutoFit/>
          </a:bodyPr>
          <a:lstStyle/>
          <a:p>
            <a:pPr algn="l">
              <a:spcBef>
                <a:spcPts val="300"/>
              </a:spcBef>
            </a:pPr>
            <a:r>
              <a:rPr sz="2000" b="1" i="0" dirty="0">
                <a:latin typeface="Times New Roman"/>
              </a:rPr>
              <a:t>For a leader to decide an entry is committed:</a:t>
            </a:r>
          </a:p>
          <a:p>
            <a:pPr algn="l">
              <a:spcBef>
                <a:spcPts val="300"/>
              </a:spcBef>
            </a:pPr>
            <a:r>
              <a:rPr sz="2000" b="0" i="0" dirty="0">
                <a:latin typeface="Times New Roman"/>
              </a:rPr>
              <a:t>• It must be stored on a majority of servers</a:t>
            </a:r>
          </a:p>
          <a:p>
            <a:pPr algn="l">
              <a:spcBef>
                <a:spcPts val="300"/>
              </a:spcBef>
            </a:pPr>
            <a:r>
              <a:rPr sz="2000" b="0" i="0" dirty="0">
                <a:latin typeface="Times New Roman"/>
              </a:rPr>
              <a:t>• At least one new entry from the leader’s current term must also be stored on a majority of servers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0">
                                            <p:txEl>
                                              <p:pRg st="0" end="0"/>
                                            </p:txEl>
                                          </p:spTgt>
                                        </p:tgtEl>
                                        <p:attrNameLst>
                                          <p:attrName>style.visibility</p:attrName>
                                        </p:attrNameLst>
                                      </p:cBhvr>
                                      <p:to>
                                        <p:strVal val="visible"/>
                                      </p:to>
                                    </p:set>
                                    <p:animEffect transition="in" filter="fade">
                                      <p:cBhvr>
                                        <p:cTn id="7" dur="300"/>
                                        <p:tgtEl>
                                          <p:spTgt spid="10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00">
                                            <p:txEl>
                                              <p:pRg st="1" end="1"/>
                                            </p:txEl>
                                          </p:spTgt>
                                        </p:tgtEl>
                                        <p:attrNameLst>
                                          <p:attrName>style.visibility</p:attrName>
                                        </p:attrNameLst>
                                      </p:cBhvr>
                                      <p:to>
                                        <p:strVal val="visible"/>
                                      </p:to>
                                    </p:set>
                                    <p:animEffect transition="in" filter="fade">
                                      <p:cBhvr>
                                        <p:cTn id="12" dur="300"/>
                                        <p:tgtEl>
                                          <p:spTgt spid="100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00">
                                            <p:txEl>
                                              <p:pRg st="2" end="2"/>
                                            </p:txEl>
                                          </p:spTgt>
                                        </p:tgtEl>
                                        <p:attrNameLst>
                                          <p:attrName>style.visibility</p:attrName>
                                        </p:attrNameLst>
                                      </p:cBhvr>
                                      <p:to>
                                        <p:strVal val="visible"/>
                                      </p:to>
                                    </p:set>
                                    <p:animEffect transition="in" filter="fade">
                                      <p:cBhvr>
                                        <p:cTn id="17" dur="300"/>
                                        <p:tgtEl>
                                          <p:spTgt spid="100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latin typeface="Whitney-BlackSC"/>
              </a:rPr>
              <a:t>Question: Deposed leader</a:t>
            </a:r>
            <a:endParaRPr sz="4400" dirty="0">
              <a:latin typeface="Whitney-BlackSC"/>
            </a:endParaRPr>
          </a:p>
        </p:txBody>
      </p:sp>
      <p:sp>
        <p:nvSpPr>
          <p:cNvPr id="3" name="Content Placeholder 2"/>
          <p:cNvSpPr>
            <a:spLocks noGrp="1"/>
          </p:cNvSpPr>
          <p:nvPr>
            <p:ph idx="1"/>
          </p:nvPr>
        </p:nvSpPr>
        <p:spPr/>
        <p:txBody>
          <a:bodyPr/>
          <a:lstStyle/>
          <a:p>
            <a:pPr marL="0" indent="0">
              <a:buNone/>
            </a:pPr>
            <a:r>
              <a:rPr lang="en-US" sz="2000" dirty="0"/>
              <a:t>In a 5-server Raft cluster, S1 is the leader in term 2. S1 becomes partitioned from the other three servers, which elect S3 as the new leader in term 3. S1 is still alive and believes it is the leader. S2 is in term 2. Can this violate safety?</a:t>
            </a:r>
          </a:p>
          <a:p>
            <a:endParaRPr lang="en-US" sz="2000" dirty="0"/>
          </a:p>
        </p:txBody>
      </p:sp>
      <p:sp>
        <p:nvSpPr>
          <p:cNvPr id="999" name="Slide Number Placeholder 9"/>
          <p:cNvSpPr>
            <a:spLocks noGrp="1"/>
          </p:cNvSpPr>
          <p:nvPr>
            <p:ph type="sldNum" sz="quarter" idx="12"/>
          </p:nvPr>
        </p:nvSpPr>
        <p:spPr/>
        <p:txBody>
          <a:bodyPr/>
          <a:lstStyle/>
          <a:p>
            <a:fld id="{B6F15528-21DE-4FAA-801E-634DDDAF4B2B}" type="slidenum">
              <a:rPr lang="en-US"/>
              <a:t>43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6C000-8CD9-F31A-BE0E-AE174C7A76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2DEBE-663B-1860-B7A2-5D91A8741431}"/>
              </a:ext>
            </a:extLst>
          </p:cNvPr>
          <p:cNvSpPr>
            <a:spLocks noGrp="1"/>
          </p:cNvSpPr>
          <p:nvPr>
            <p:ph type="title"/>
          </p:nvPr>
        </p:nvSpPr>
        <p:spPr>
          <a:xfrm>
            <a:off x="228600" y="206375"/>
            <a:ext cx="8610600" cy="857250"/>
          </a:xfrm>
        </p:spPr>
        <p:txBody>
          <a:bodyPr/>
          <a:lstStyle/>
          <a:p>
            <a:r>
              <a:rPr lang="en-US" sz="4400" dirty="0">
                <a:latin typeface="Whitney-BlackSC"/>
              </a:rPr>
              <a:t>Question: Deposed leader (variant 2)</a:t>
            </a:r>
            <a:endParaRPr sz="4400" dirty="0">
              <a:latin typeface="Whitney-BlackSC"/>
            </a:endParaRPr>
          </a:p>
        </p:txBody>
      </p:sp>
      <p:sp>
        <p:nvSpPr>
          <p:cNvPr id="3" name="Content Placeholder 2">
            <a:extLst>
              <a:ext uri="{FF2B5EF4-FFF2-40B4-BE49-F238E27FC236}">
                <a16:creationId xmlns:a16="http://schemas.microsoft.com/office/drawing/2014/main" id="{08203DCF-D08A-9066-02DC-4AD6379FC919}"/>
              </a:ext>
            </a:extLst>
          </p:cNvPr>
          <p:cNvSpPr>
            <a:spLocks noGrp="1"/>
          </p:cNvSpPr>
          <p:nvPr>
            <p:ph idx="1"/>
          </p:nvPr>
        </p:nvSpPr>
        <p:spPr/>
        <p:txBody>
          <a:bodyPr/>
          <a:lstStyle/>
          <a:p>
            <a:pPr marL="0" indent="0">
              <a:buNone/>
            </a:pPr>
            <a:r>
              <a:rPr lang="en-US" sz="2000" dirty="0"/>
              <a:t>In a 5-server Raft cluster, S1 is the leader in term 2. S1 becomes partitioned from the other three servers, which elect S3 as the new leader in term 3. S1 is still alive and believes it is the leader. S2 is in term 2. After this, can commit an old log entry that was received before the election started? </a:t>
            </a:r>
          </a:p>
        </p:txBody>
      </p:sp>
      <p:sp>
        <p:nvSpPr>
          <p:cNvPr id="999" name="Slide Number Placeholder 9">
            <a:extLst>
              <a:ext uri="{FF2B5EF4-FFF2-40B4-BE49-F238E27FC236}">
                <a16:creationId xmlns:a16="http://schemas.microsoft.com/office/drawing/2014/main" id="{D818F97B-CC36-DBC7-2307-739F30D1A3F4}"/>
              </a:ext>
            </a:extLst>
          </p:cNvPr>
          <p:cNvSpPr>
            <a:spLocks noGrp="1"/>
          </p:cNvSpPr>
          <p:nvPr>
            <p:ph type="sldNum" sz="quarter" idx="12"/>
          </p:nvPr>
        </p:nvSpPr>
        <p:spPr/>
        <p:txBody>
          <a:bodyPr/>
          <a:lstStyle/>
          <a:p>
            <a:fld id="{B6F15528-21DE-4FAA-801E-634DDDAF4B2B}" type="slidenum">
              <a:rPr lang="en-US"/>
              <a:t>44</a:t>
            </a:fld>
            <a:endParaRPr lang="en-US"/>
          </a:p>
        </p:txBody>
      </p:sp>
    </p:spTree>
    <p:extLst>
      <p:ext uri="{BB962C8B-B14F-4D97-AF65-F5344CB8AC3E}">
        <p14:creationId xmlns:p14="http://schemas.microsoft.com/office/powerpoint/2010/main" val="278327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Whitney-BlackSC"/>
              </a:rPr>
              <a:t>Question: Reads</a:t>
            </a:r>
            <a:endParaRPr sz="3600" dirty="0">
              <a:latin typeface="Whitney-BlackSC"/>
            </a:endParaRPr>
          </a:p>
        </p:txBody>
      </p:sp>
      <p:sp>
        <p:nvSpPr>
          <p:cNvPr id="3" name="Content Placeholder 2"/>
          <p:cNvSpPr>
            <a:spLocks noGrp="1"/>
          </p:cNvSpPr>
          <p:nvPr>
            <p:ph idx="1"/>
          </p:nvPr>
        </p:nvSpPr>
        <p:spPr/>
        <p:txBody>
          <a:bodyPr/>
          <a:lstStyle/>
          <a:p>
            <a:pPr marL="0" indent="0">
              <a:buNone/>
            </a:pPr>
            <a:r>
              <a:rPr lang="en-US" sz="2400" dirty="0"/>
              <a:t>D</a:t>
            </a:r>
            <a:r>
              <a:rPr sz="2400" dirty="0"/>
              <a:t>o reads have to go through consensus?</a:t>
            </a:r>
            <a:r>
              <a:rPr lang="en-US" sz="2400" dirty="0"/>
              <a:t> Can you just read from leader </a:t>
            </a:r>
            <a:r>
              <a:rPr sz="2400" dirty="0"/>
              <a:t>state machine</a:t>
            </a:r>
            <a:r>
              <a:rPr lang="en-US" sz="2400" dirty="0"/>
              <a:t>?</a:t>
            </a:r>
          </a:p>
        </p:txBody>
      </p:sp>
      <p:sp>
        <p:nvSpPr>
          <p:cNvPr id="999" name="Slide Number Placeholder 9"/>
          <p:cNvSpPr>
            <a:spLocks noGrp="1"/>
          </p:cNvSpPr>
          <p:nvPr>
            <p:ph type="sldNum" sz="quarter" idx="12"/>
          </p:nvPr>
        </p:nvSpPr>
        <p:spPr/>
        <p:txBody>
          <a:bodyPr/>
          <a:lstStyle/>
          <a:p>
            <a:fld id="{B6F15528-21DE-4FAA-801E-634DDDAF4B2B}" type="slidenum">
              <a:rPr lang="en-US"/>
              <a:t>45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516C9-B3DC-DAC8-3083-A28D31D0C0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299F5B-F581-13CC-FB6F-75CCA9BA5FB8}"/>
              </a:ext>
            </a:extLst>
          </p:cNvPr>
          <p:cNvSpPr>
            <a:spLocks noGrp="1"/>
          </p:cNvSpPr>
          <p:nvPr>
            <p:ph type="title"/>
          </p:nvPr>
        </p:nvSpPr>
        <p:spPr/>
        <p:txBody>
          <a:bodyPr/>
          <a:lstStyle/>
          <a:p>
            <a:r>
              <a:rPr lang="en-US" sz="3600" dirty="0">
                <a:latin typeface="Whitney-BlackSC"/>
              </a:rPr>
              <a:t>Question: Follower corrupt disk</a:t>
            </a:r>
            <a:endParaRPr sz="3600" dirty="0">
              <a:latin typeface="Whitney-BlackSC"/>
            </a:endParaRPr>
          </a:p>
        </p:txBody>
      </p:sp>
      <p:sp>
        <p:nvSpPr>
          <p:cNvPr id="3" name="Content Placeholder 2">
            <a:extLst>
              <a:ext uri="{FF2B5EF4-FFF2-40B4-BE49-F238E27FC236}">
                <a16:creationId xmlns:a16="http://schemas.microsoft.com/office/drawing/2014/main" id="{EE6739C6-66B6-3C54-1FF8-3D06D4B55475}"/>
              </a:ext>
            </a:extLst>
          </p:cNvPr>
          <p:cNvSpPr>
            <a:spLocks noGrp="1"/>
          </p:cNvSpPr>
          <p:nvPr>
            <p:ph idx="1"/>
          </p:nvPr>
        </p:nvSpPr>
        <p:spPr/>
        <p:txBody>
          <a:bodyPr/>
          <a:lstStyle/>
          <a:p>
            <a:pPr marL="0" indent="0">
              <a:buNone/>
            </a:pPr>
            <a:r>
              <a:rPr lang="en-US" dirty="0"/>
              <a:t>Suppose a follower crashes, and when it restarts, its most recent vote has been lost. Is it safe for the follower to rejoin the cluster ?</a:t>
            </a:r>
            <a:endParaRPr lang="en-US" sz="2400" dirty="0"/>
          </a:p>
        </p:txBody>
      </p:sp>
      <p:sp>
        <p:nvSpPr>
          <p:cNvPr id="999" name="Slide Number Placeholder 9">
            <a:extLst>
              <a:ext uri="{FF2B5EF4-FFF2-40B4-BE49-F238E27FC236}">
                <a16:creationId xmlns:a16="http://schemas.microsoft.com/office/drawing/2014/main" id="{B43F883B-5268-5DB8-1CC4-64BF60B304B9}"/>
              </a:ext>
            </a:extLst>
          </p:cNvPr>
          <p:cNvSpPr>
            <a:spLocks noGrp="1"/>
          </p:cNvSpPr>
          <p:nvPr>
            <p:ph type="sldNum" sz="quarter" idx="12"/>
          </p:nvPr>
        </p:nvSpPr>
        <p:spPr/>
        <p:txBody>
          <a:bodyPr/>
          <a:lstStyle/>
          <a:p>
            <a:fld id="{B6F15528-21DE-4FAA-801E-634DDDAF4B2B}" type="slidenum">
              <a:rPr lang="en-US"/>
              <a:t>46</a:t>
            </a:fld>
            <a:endParaRPr lang="en-US"/>
          </a:p>
        </p:txBody>
      </p:sp>
    </p:spTree>
    <p:extLst>
      <p:ext uri="{BB962C8B-B14F-4D97-AF65-F5344CB8AC3E}">
        <p14:creationId xmlns:p14="http://schemas.microsoft.com/office/powerpoint/2010/main" val="410500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7.1|15.2"/>
</p:tagLst>
</file>

<file path=ppt/tags/tag2.xml><?xml version="1.0" encoding="utf-8"?>
<p:tagLst xmlns:a="http://schemas.openxmlformats.org/drawingml/2006/main" xmlns:r="http://schemas.openxmlformats.org/officeDocument/2006/relationships" xmlns:p="http://schemas.openxmlformats.org/presentationml/2006/main">
  <p:tag name="TIMING" val="|26.6|0.4|0.9|69.1"/>
</p:tagLst>
</file>

<file path=ppt/tags/tag3.xml><?xml version="1.0" encoding="utf-8"?>
<p:tagLst xmlns:a="http://schemas.openxmlformats.org/drawingml/2006/main" xmlns:r="http://schemas.openxmlformats.org/officeDocument/2006/relationships" xmlns:p="http://schemas.openxmlformats.org/presentationml/2006/main">
  <p:tag name="TIMING" val="|7.5|20.5|29.9|8.3|13.8"/>
</p:tagLst>
</file>

<file path=ppt/tags/tag4.xml><?xml version="1.0" encoding="utf-8"?>
<p:tagLst xmlns:a="http://schemas.openxmlformats.org/drawingml/2006/main" xmlns:r="http://schemas.openxmlformats.org/officeDocument/2006/relationships" xmlns:p="http://schemas.openxmlformats.org/presentationml/2006/main">
  <p:tag name="TIMING" val="|6.4|3.7|16.9|25.6"/>
</p:tagLst>
</file>

<file path=ppt/tags/tag5.xml><?xml version="1.0" encoding="utf-8"?>
<p:tagLst xmlns:a="http://schemas.openxmlformats.org/drawingml/2006/main" xmlns:r="http://schemas.openxmlformats.org/officeDocument/2006/relationships" xmlns:p="http://schemas.openxmlformats.org/presentationml/2006/main">
  <p:tag name="TIMING" val="|12.3|0.8|5.8|24.1|12.1|14.6"/>
</p:tagLst>
</file>

<file path=ppt/tags/tag6.xml><?xml version="1.0" encoding="utf-8"?>
<p:tagLst xmlns:a="http://schemas.openxmlformats.org/drawingml/2006/main" xmlns:r="http://schemas.openxmlformats.org/officeDocument/2006/relationships" xmlns:p="http://schemas.openxmlformats.org/presentationml/2006/main">
  <p:tag name="TIMING" val="|7.4|1.1|17|22.6|8.4|8|13|10|4.3"/>
</p:tagLst>
</file>

<file path=ppt/tags/tag7.xml><?xml version="1.0" encoding="utf-8"?>
<p:tagLst xmlns:a="http://schemas.openxmlformats.org/drawingml/2006/main" xmlns:r="http://schemas.openxmlformats.org/officeDocument/2006/relationships" xmlns:p="http://schemas.openxmlformats.org/presentationml/2006/main">
  <p:tag name="TIMING" val="|1.3|14.1|9.6|13|9.7"/>
</p:tagLst>
</file>

<file path=ppt/tags/tag8.xml><?xml version="1.0" encoding="utf-8"?>
<p:tagLst xmlns:a="http://schemas.openxmlformats.org/drawingml/2006/main" xmlns:r="http://schemas.openxmlformats.org/officeDocument/2006/relationships" xmlns:p="http://schemas.openxmlformats.org/presentationml/2006/main">
  <p:tag name="TIMING" val="|6.2|15.6|4.5|2.8|8.7|22.5|15.7"/>
</p:tagLst>
</file>

<file path=ppt/tags/tag9.xml><?xml version="1.0" encoding="utf-8"?>
<p:tagLst xmlns:a="http://schemas.openxmlformats.org/drawingml/2006/main" xmlns:r="http://schemas.openxmlformats.org/officeDocument/2006/relationships" xmlns:p="http://schemas.openxmlformats.org/presentationml/2006/main">
  <p:tag name="TIMING" val="|34.3|10.3|22.6|15.2|12.7|22.2|3.6|30.6|1.9|1.1|12.1"/>
</p:tagLst>
</file>

<file path=ppt/tags/tag10.xml><?xml version="1.0" encoding="utf-8"?>
<p:tagLst xmlns:a="http://schemas.openxmlformats.org/drawingml/2006/main" xmlns:r="http://schemas.openxmlformats.org/officeDocument/2006/relationships" xmlns:p="http://schemas.openxmlformats.org/presentationml/2006/main">
  <p:tag name="TIMING" val="|1.9|24.1|17.8"/>
</p:tagLst>
</file>

<file path=ppt/tags/tag11.xml><?xml version="1.0" encoding="utf-8"?>
<p:tagLst xmlns:a="http://schemas.openxmlformats.org/drawingml/2006/main" xmlns:r="http://schemas.openxmlformats.org/officeDocument/2006/relationships" xmlns:p="http://schemas.openxmlformats.org/presentationml/2006/main">
  <p:tag name="TIMING" val="|10.9|20.2|5|9.5|5.7|3.2|14.9|5.5"/>
</p:tagLst>
</file>

<file path=ppt/tags/tag12.xml><?xml version="1.0" encoding="utf-8"?>
<p:tagLst xmlns:a="http://schemas.openxmlformats.org/drawingml/2006/main" xmlns:r="http://schemas.openxmlformats.org/officeDocument/2006/relationships" xmlns:p="http://schemas.openxmlformats.org/presentationml/2006/main">
  <p:tag name="TIMING" val="|6.5|13.4|5.6|11.5|12.8|5.5|11.4|15.2"/>
</p:tagLst>
</file>

<file path=ppt/tags/tag13.xml><?xml version="1.0" encoding="utf-8"?>
<p:tagLst xmlns:a="http://schemas.openxmlformats.org/drawingml/2006/main" xmlns:r="http://schemas.openxmlformats.org/officeDocument/2006/relationships" xmlns:p="http://schemas.openxmlformats.org/presentationml/2006/main">
  <p:tag name="TIMING" val="|7.8|4.9|1.6|8.4|7.9|10.1|6.8|16.6|10"/>
</p:tagLst>
</file>

<file path=ppt/tags/tag14.xml><?xml version="1.0" encoding="utf-8"?>
<p:tagLst xmlns:a="http://schemas.openxmlformats.org/drawingml/2006/main" xmlns:r="http://schemas.openxmlformats.org/officeDocument/2006/relationships" xmlns:p="http://schemas.openxmlformats.org/presentationml/2006/main">
  <p:tag name="TIMING" val="|12.5|13.9|8.5|6.1|26.6|8.4"/>
</p:tagLst>
</file>

<file path=ppt/tags/tag15.xml><?xml version="1.0" encoding="utf-8"?>
<p:tagLst xmlns:a="http://schemas.openxmlformats.org/drawingml/2006/main" xmlns:r="http://schemas.openxmlformats.org/officeDocument/2006/relationships" xmlns:p="http://schemas.openxmlformats.org/presentationml/2006/main">
  <p:tag name="TIMING" val="|3.3|7.5|13.4|15.5"/>
</p:tagLst>
</file>

<file path=ppt/tags/tag16.xml><?xml version="1.0" encoding="utf-8"?>
<p:tagLst xmlns:a="http://schemas.openxmlformats.org/drawingml/2006/main" xmlns:r="http://schemas.openxmlformats.org/officeDocument/2006/relationships" xmlns:p="http://schemas.openxmlformats.org/presentationml/2006/main">
  <p:tag name="TIMING" val="|11.4|9|13.4|6.4|8.2|16.7|31.1|12.7"/>
</p:tagLst>
</file>

<file path=ppt/tags/tag17.xml><?xml version="1.0" encoding="utf-8"?>
<p:tagLst xmlns:a="http://schemas.openxmlformats.org/drawingml/2006/main" xmlns:r="http://schemas.openxmlformats.org/officeDocument/2006/relationships" xmlns:p="http://schemas.openxmlformats.org/presentationml/2006/main">
  <p:tag name="TIMING" val="|9.7|5.6|8.1|20.2|25.3"/>
</p:tagLst>
</file>

<file path=ppt/tags/tag18.xml><?xml version="1.0" encoding="utf-8"?>
<p:tagLst xmlns:a="http://schemas.openxmlformats.org/drawingml/2006/main" xmlns:r="http://schemas.openxmlformats.org/officeDocument/2006/relationships" xmlns:p="http://schemas.openxmlformats.org/presentationml/2006/main">
  <p:tag name="TIMING" val="|6.6|15.5|24.3"/>
</p:tagLst>
</file>

<file path=ppt/tags/tag19.xml><?xml version="1.0" encoding="utf-8"?>
<p:tagLst xmlns:a="http://schemas.openxmlformats.org/drawingml/2006/main" xmlns:r="http://schemas.openxmlformats.org/officeDocument/2006/relationships" xmlns:p="http://schemas.openxmlformats.org/presentationml/2006/main">
  <p:tag name="TIMING" val="|13.1|18.2|16.9|26|22.1"/>
</p:tagLst>
</file>

<file path=ppt/tags/tag20.xml><?xml version="1.0" encoding="utf-8"?>
<p:tagLst xmlns:a="http://schemas.openxmlformats.org/drawingml/2006/main" xmlns:r="http://schemas.openxmlformats.org/officeDocument/2006/relationships" xmlns:p="http://schemas.openxmlformats.org/presentationml/2006/main">
  <p:tag name="TIMING" val="|56.6|28.3|25.2|12.9|4.7|22|11.2|2.3|14.4|24.5|9.1|6.9|4.3"/>
</p:tagLst>
</file>

<file path=ppt/tags/tag21.xml><?xml version="1.0" encoding="utf-8"?>
<p:tagLst xmlns:a="http://schemas.openxmlformats.org/drawingml/2006/main" xmlns:r="http://schemas.openxmlformats.org/officeDocument/2006/relationships" xmlns:p="http://schemas.openxmlformats.org/presentationml/2006/main">
  <p:tag name="TIMING" val="|3|20.2|14.5"/>
</p:tagLst>
</file>

<file path=ppt/tags/tag22.xml><?xml version="1.0" encoding="utf-8"?>
<p:tagLst xmlns:a="http://schemas.openxmlformats.org/drawingml/2006/main" xmlns:r="http://schemas.openxmlformats.org/officeDocument/2006/relationships" xmlns:p="http://schemas.openxmlformats.org/presentationml/2006/main">
  <p:tag name="TIMING" val="|18.9|19.1|60.9"/>
</p:tagLst>
</file>

<file path=ppt/tags/tag23.xml><?xml version="1.0" encoding="utf-8"?>
<p:tagLst xmlns:a="http://schemas.openxmlformats.org/drawingml/2006/main" xmlns:r="http://schemas.openxmlformats.org/officeDocument/2006/relationships" xmlns:p="http://schemas.openxmlformats.org/presentationml/2006/main">
  <p:tag name="TIMING" val="|1.5|9.3|14.6|25.3|40.6"/>
</p:tagLst>
</file>

<file path=ppt/tags/tag24.xml><?xml version="1.0" encoding="utf-8"?>
<p:tagLst xmlns:a="http://schemas.openxmlformats.org/drawingml/2006/main" xmlns:r="http://schemas.openxmlformats.org/officeDocument/2006/relationships" xmlns:p="http://schemas.openxmlformats.org/presentationml/2006/main">
  <p:tag name="TIMING" val="|13.9|20.5|5.4|7.8|4.5|20.4"/>
</p:tagLst>
</file>

<file path=ppt/tags/tag25.xml><?xml version="1.0" encoding="utf-8"?>
<p:tagLst xmlns:a="http://schemas.openxmlformats.org/drawingml/2006/main" xmlns:r="http://schemas.openxmlformats.org/officeDocument/2006/relationships" xmlns:p="http://schemas.openxmlformats.org/presentationml/2006/main">
  <p:tag name="TIMING" val="|20.5|8.6|17.6|8.8|47.8"/>
</p:tagLst>
</file>

<file path=ppt/tags/tag26.xml><?xml version="1.0" encoding="utf-8"?>
<p:tagLst xmlns:a="http://schemas.openxmlformats.org/drawingml/2006/main" xmlns:r="http://schemas.openxmlformats.org/officeDocument/2006/relationships" xmlns:p="http://schemas.openxmlformats.org/presentationml/2006/main">
  <p:tag name="TIMING" val="|7.2|7.1|5.5|13.3|23.2|23.4"/>
</p:tagLst>
</file>

<file path=ppt/tags/tag27.xml><?xml version="1.0" encoding="utf-8"?>
<p:tagLst xmlns:a="http://schemas.openxmlformats.org/drawingml/2006/main" xmlns:r="http://schemas.openxmlformats.org/officeDocument/2006/relationships" xmlns:p="http://schemas.openxmlformats.org/presentationml/2006/main">
  <p:tag name="TIMING" val="|7.7|11.6|9.5|5.7|11.8|5.1|24.5|35.3|19.3"/>
</p:tagLst>
</file>

<file path=ppt/tags/tag28.xml><?xml version="1.0" encoding="utf-8"?>
<p:tagLst xmlns:a="http://schemas.openxmlformats.org/drawingml/2006/main" xmlns:r="http://schemas.openxmlformats.org/officeDocument/2006/relationships" xmlns:p="http://schemas.openxmlformats.org/presentationml/2006/main">
  <p:tag name="TIMING" val="|1.9|6.1"/>
</p:tagLst>
</file>

<file path=ppt/tags/tag29.xml><?xml version="1.0" encoding="utf-8"?>
<p:tagLst xmlns:a="http://schemas.openxmlformats.org/drawingml/2006/main" xmlns:r="http://schemas.openxmlformats.org/officeDocument/2006/relationships" xmlns:p="http://schemas.openxmlformats.org/presentationml/2006/main">
  <p:tag name="TIMING" val="|9.7|5.6|8.1|20.2|25.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7790</TotalTime>
  <Words>3358</Words>
  <Application>Microsoft Office PowerPoint</Application>
  <PresentationFormat>On-screen Show (16:9)</PresentationFormat>
  <Paragraphs>747</Paragraphs>
  <Slides>46</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Arial</vt:lpstr>
      <vt:lpstr>Calibri</vt:lpstr>
      <vt:lpstr>Times New Roman</vt:lpstr>
      <vt:lpstr>Whitney-BlackSC</vt:lpstr>
      <vt:lpstr>Wingdings</vt:lpstr>
      <vt:lpstr>Office Theme</vt:lpstr>
      <vt:lpstr>PowerPoint Presentation</vt:lpstr>
      <vt:lpstr>Consensus and Single-decree Paxos</vt:lpstr>
      <vt:lpstr>Idea: State Machine Replication</vt:lpstr>
      <vt:lpstr>Problem: how to agree on the log?</vt:lpstr>
      <vt:lpstr>Raft</vt:lpstr>
      <vt:lpstr>Basics 1: Server States</vt:lpstr>
      <vt:lpstr>Basics 2: Terms</vt:lpstr>
      <vt:lpstr>Terms (contd.)</vt:lpstr>
      <vt:lpstr>Basics 3: The Log</vt:lpstr>
      <vt:lpstr>Normal Operation (no failures)</vt:lpstr>
      <vt:lpstr>Normal Operation (contd.)</vt:lpstr>
      <vt:lpstr>PowerPoint Presentation</vt:lpstr>
      <vt:lpstr>Next</vt:lpstr>
      <vt:lpstr>Heartbeats and Timeouts</vt:lpstr>
      <vt:lpstr>Election Basics</vt:lpstr>
      <vt:lpstr>Voting Conditions</vt:lpstr>
      <vt:lpstr>Election: Candidate Outcomes</vt:lpstr>
      <vt:lpstr>Elections: Safety</vt:lpstr>
      <vt:lpstr>Elections: Liveness</vt:lpstr>
      <vt:lpstr>Next</vt:lpstr>
      <vt:lpstr>Log Properties</vt:lpstr>
      <vt:lpstr>Catching up Followers’ Logs</vt:lpstr>
      <vt:lpstr>Consistency Check During Log Appends</vt:lpstr>
      <vt:lpstr>Follower Log Scenarios</vt:lpstr>
      <vt:lpstr>Next</vt:lpstr>
      <vt:lpstr>Safety Requirement</vt:lpstr>
      <vt:lpstr>Why Leader Completeness Matters</vt:lpstr>
      <vt:lpstr>Restrictions on Leader Election</vt:lpstr>
      <vt:lpstr>Which log is more complete?</vt:lpstr>
      <vt:lpstr>Committing: Entry from Earlier Term</vt:lpstr>
      <vt:lpstr>Restrictions on Commitment </vt:lpstr>
      <vt:lpstr>Safety: Intuition</vt:lpstr>
      <vt:lpstr>Wrap Up</vt:lpstr>
      <vt:lpstr>PowerPoint Presentation</vt:lpstr>
      <vt:lpstr>Raft Review</vt:lpstr>
      <vt:lpstr>PowerPoint Presentation</vt:lpstr>
      <vt:lpstr>Question. Valid log states?</vt:lpstr>
      <vt:lpstr>Question. Valid log states (contd)?</vt:lpstr>
      <vt:lpstr>Question. Valid log states (contd)?</vt:lpstr>
      <vt:lpstr>Log Properties</vt:lpstr>
      <vt:lpstr>Question: Which entries are safe to apply?</vt:lpstr>
      <vt:lpstr>Restrictions on Commitment </vt:lpstr>
      <vt:lpstr>Question: Deposed leader</vt:lpstr>
      <vt:lpstr>Question: Deposed leader (variant 2)</vt:lpstr>
      <vt:lpstr>Question: Reads</vt:lpstr>
      <vt:lpstr>Question: Follower corrupt disk</vt:lpstr>
    </vt:vector>
  </TitlesOfParts>
  <Company>CUCS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Indranil;Aishwarya</dc:creator>
  <cp:lastModifiedBy>Ganesan, Aishwarya</cp:lastModifiedBy>
  <cp:revision>1543</cp:revision>
  <dcterms:created xsi:type="dcterms:W3CDTF">2011-01-15T17:00:17Z</dcterms:created>
  <dcterms:modified xsi:type="dcterms:W3CDTF">2026-10-27T17:49:12Z</dcterms:modified>
</cp:coreProperties>
</file>