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34" r:id="rId2"/>
    <p:sldId id="432" r:id="rId3"/>
    <p:sldId id="452" r:id="rId4"/>
    <p:sldId id="337" r:id="rId5"/>
    <p:sldId id="338" r:id="rId6"/>
    <p:sldId id="339" r:id="rId7"/>
    <p:sldId id="340" r:id="rId8"/>
    <p:sldId id="341" r:id="rId9"/>
    <p:sldId id="342" r:id="rId10"/>
    <p:sldId id="343" r:id="rId11"/>
    <p:sldId id="344" r:id="rId12"/>
    <p:sldId id="345" r:id="rId13"/>
    <p:sldId id="348" r:id="rId14"/>
    <p:sldId id="349" r:id="rId15"/>
    <p:sldId id="350" r:id="rId16"/>
    <p:sldId id="351" r:id="rId17"/>
    <p:sldId id="453" r:id="rId18"/>
    <p:sldId id="455" r:id="rId19"/>
    <p:sldId id="369" r:id="rId20"/>
    <p:sldId id="370" r:id="rId21"/>
    <p:sldId id="371" r:id="rId22"/>
    <p:sldId id="372" r:id="rId23"/>
    <p:sldId id="373" r:id="rId24"/>
    <p:sldId id="374" r:id="rId25"/>
    <p:sldId id="375" r:id="rId26"/>
    <p:sldId id="376" r:id="rId27"/>
    <p:sldId id="377" r:id="rId28"/>
    <p:sldId id="378" r:id="rId29"/>
    <p:sldId id="379" r:id="rId30"/>
    <p:sldId id="380" r:id="rId31"/>
    <p:sldId id="381" r:id="rId32"/>
    <p:sldId id="382" r:id="rId33"/>
    <p:sldId id="383" r:id="rId34"/>
    <p:sldId id="384" r:id="rId35"/>
    <p:sldId id="385" r:id="rId36"/>
    <p:sldId id="386" r:id="rId37"/>
    <p:sldId id="387" r:id="rId38"/>
    <p:sldId id="388" r:id="rId39"/>
    <p:sldId id="389" r:id="rId40"/>
    <p:sldId id="390" r:id="rId41"/>
    <p:sldId id="456" r:id="rId42"/>
    <p:sldId id="457" r:id="rId43"/>
    <p:sldId id="458" r:id="rId44"/>
    <p:sldId id="430" r:id="rId45"/>
    <p:sldId id="391" r:id="rId46"/>
    <p:sldId id="454" r:id="rId47"/>
  </p:sldIdLst>
  <p:sldSz cx="12984163" cy="7315200"/>
  <p:notesSz cx="6858000" cy="9144000"/>
  <p:defaultTextStyle>
    <a:defPPr>
      <a:defRPr lang="en-US"/>
    </a:defPPr>
    <a:lvl1pPr marL="0" algn="l" defTabSz="1298925" rtl="0" eaLnBrk="1" latinLnBrk="0" hangingPunct="1">
      <a:defRPr sz="2600" kern="1200">
        <a:solidFill>
          <a:schemeClr val="tx1"/>
        </a:solidFill>
        <a:latin typeface="+mn-lt"/>
        <a:ea typeface="+mn-ea"/>
        <a:cs typeface="+mn-cs"/>
      </a:defRPr>
    </a:lvl1pPr>
    <a:lvl2pPr marL="649463" algn="l" defTabSz="1298925" rtl="0" eaLnBrk="1" latinLnBrk="0" hangingPunct="1">
      <a:defRPr sz="2600" kern="1200">
        <a:solidFill>
          <a:schemeClr val="tx1"/>
        </a:solidFill>
        <a:latin typeface="+mn-lt"/>
        <a:ea typeface="+mn-ea"/>
        <a:cs typeface="+mn-cs"/>
      </a:defRPr>
    </a:lvl2pPr>
    <a:lvl3pPr marL="1298925" algn="l" defTabSz="1298925" rtl="0" eaLnBrk="1" latinLnBrk="0" hangingPunct="1">
      <a:defRPr sz="2600" kern="1200">
        <a:solidFill>
          <a:schemeClr val="tx1"/>
        </a:solidFill>
        <a:latin typeface="+mn-lt"/>
        <a:ea typeface="+mn-ea"/>
        <a:cs typeface="+mn-cs"/>
      </a:defRPr>
    </a:lvl3pPr>
    <a:lvl4pPr marL="1948389" algn="l" defTabSz="1298925" rtl="0" eaLnBrk="1" latinLnBrk="0" hangingPunct="1">
      <a:defRPr sz="2600" kern="1200">
        <a:solidFill>
          <a:schemeClr val="tx1"/>
        </a:solidFill>
        <a:latin typeface="+mn-lt"/>
        <a:ea typeface="+mn-ea"/>
        <a:cs typeface="+mn-cs"/>
      </a:defRPr>
    </a:lvl4pPr>
    <a:lvl5pPr marL="2597852" algn="l" defTabSz="1298925" rtl="0" eaLnBrk="1" latinLnBrk="0" hangingPunct="1">
      <a:defRPr sz="2600" kern="1200">
        <a:solidFill>
          <a:schemeClr val="tx1"/>
        </a:solidFill>
        <a:latin typeface="+mn-lt"/>
        <a:ea typeface="+mn-ea"/>
        <a:cs typeface="+mn-cs"/>
      </a:defRPr>
    </a:lvl5pPr>
    <a:lvl6pPr marL="3247315" algn="l" defTabSz="1298925" rtl="0" eaLnBrk="1" latinLnBrk="0" hangingPunct="1">
      <a:defRPr sz="2600" kern="1200">
        <a:solidFill>
          <a:schemeClr val="tx1"/>
        </a:solidFill>
        <a:latin typeface="+mn-lt"/>
        <a:ea typeface="+mn-ea"/>
        <a:cs typeface="+mn-cs"/>
      </a:defRPr>
    </a:lvl6pPr>
    <a:lvl7pPr marL="3896777" algn="l" defTabSz="1298925" rtl="0" eaLnBrk="1" latinLnBrk="0" hangingPunct="1">
      <a:defRPr sz="2600" kern="1200">
        <a:solidFill>
          <a:schemeClr val="tx1"/>
        </a:solidFill>
        <a:latin typeface="+mn-lt"/>
        <a:ea typeface="+mn-ea"/>
        <a:cs typeface="+mn-cs"/>
      </a:defRPr>
    </a:lvl7pPr>
    <a:lvl8pPr marL="4546240" algn="l" defTabSz="1298925" rtl="0" eaLnBrk="1" latinLnBrk="0" hangingPunct="1">
      <a:defRPr sz="2600" kern="1200">
        <a:solidFill>
          <a:schemeClr val="tx1"/>
        </a:solidFill>
        <a:latin typeface="+mn-lt"/>
        <a:ea typeface="+mn-ea"/>
        <a:cs typeface="+mn-cs"/>
      </a:defRPr>
    </a:lvl8pPr>
    <a:lvl9pPr marL="5195704" algn="l" defTabSz="1298925"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p15:clr>
            <a:srgbClr val="A4A3A4"/>
          </p15:clr>
        </p15:guide>
        <p15:guide id="2" pos="409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77" autoAdjust="0"/>
    <p:restoredTop sz="81840" autoAdjust="0"/>
  </p:normalViewPr>
  <p:slideViewPr>
    <p:cSldViewPr>
      <p:cViewPr varScale="1">
        <p:scale>
          <a:sx n="57" d="100"/>
          <a:sy n="57" d="100"/>
        </p:scale>
        <p:origin x="1112" y="28"/>
      </p:cViewPr>
      <p:guideLst>
        <p:guide orient="horz" pos="2304"/>
        <p:guide pos="409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1F443E-0F79-A241-AF3A-49CA404541F0}" type="datetimeFigureOut">
              <a:rPr lang="en-US" smtClean="0"/>
              <a:t>10/22/2026</a:t>
            </a:fld>
            <a:endParaRPr lang="en-US"/>
          </a:p>
        </p:txBody>
      </p:sp>
      <p:sp>
        <p:nvSpPr>
          <p:cNvPr id="4" name="Slide Image Placeholder 3"/>
          <p:cNvSpPr>
            <a:spLocks noGrp="1" noRot="1" noChangeAspect="1"/>
          </p:cNvSpPr>
          <p:nvPr>
            <p:ph type="sldImg" idx="2"/>
          </p:nvPr>
        </p:nvSpPr>
        <p:spPr>
          <a:xfrm>
            <a:off x="385763" y="685800"/>
            <a:ext cx="60864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9C5403-D6CF-9147-BC21-EBC85D004347}" type="slidenum">
              <a:rPr lang="en-US" smtClean="0"/>
              <a:t>‹#›</a:t>
            </a:fld>
            <a:endParaRPr lang="en-US"/>
          </a:p>
        </p:txBody>
      </p:sp>
    </p:spTree>
    <p:extLst>
      <p:ext uri="{BB962C8B-B14F-4D97-AF65-F5344CB8AC3E}">
        <p14:creationId xmlns:p14="http://schemas.microsoft.com/office/powerpoint/2010/main" val="3709448215"/>
      </p:ext>
    </p:extLst>
  </p:cSld>
  <p:clrMap bg1="lt1" tx1="dk1" bg2="lt2" tx2="dk2" accent1="accent1" accent2="accent2" accent3="accent3" accent4="accent4" accent5="accent5" accent6="accent6" hlink="hlink" folHlink="folHlink"/>
  <p:notesStyle>
    <a:lvl1pPr marL="0" algn="l" defTabSz="649463" rtl="0" eaLnBrk="1" latinLnBrk="0" hangingPunct="1">
      <a:defRPr sz="1700" kern="1200">
        <a:solidFill>
          <a:schemeClr val="tx1"/>
        </a:solidFill>
        <a:latin typeface="+mn-lt"/>
        <a:ea typeface="+mn-ea"/>
        <a:cs typeface="+mn-cs"/>
      </a:defRPr>
    </a:lvl1pPr>
    <a:lvl2pPr marL="649463" algn="l" defTabSz="649463" rtl="0" eaLnBrk="1" latinLnBrk="0" hangingPunct="1">
      <a:defRPr sz="1700" kern="1200">
        <a:solidFill>
          <a:schemeClr val="tx1"/>
        </a:solidFill>
        <a:latin typeface="+mn-lt"/>
        <a:ea typeface="+mn-ea"/>
        <a:cs typeface="+mn-cs"/>
      </a:defRPr>
    </a:lvl2pPr>
    <a:lvl3pPr marL="1298925" algn="l" defTabSz="649463" rtl="0" eaLnBrk="1" latinLnBrk="0" hangingPunct="1">
      <a:defRPr sz="1700" kern="1200">
        <a:solidFill>
          <a:schemeClr val="tx1"/>
        </a:solidFill>
        <a:latin typeface="+mn-lt"/>
        <a:ea typeface="+mn-ea"/>
        <a:cs typeface="+mn-cs"/>
      </a:defRPr>
    </a:lvl3pPr>
    <a:lvl4pPr marL="1948389" algn="l" defTabSz="649463" rtl="0" eaLnBrk="1" latinLnBrk="0" hangingPunct="1">
      <a:defRPr sz="1700" kern="1200">
        <a:solidFill>
          <a:schemeClr val="tx1"/>
        </a:solidFill>
        <a:latin typeface="+mn-lt"/>
        <a:ea typeface="+mn-ea"/>
        <a:cs typeface="+mn-cs"/>
      </a:defRPr>
    </a:lvl4pPr>
    <a:lvl5pPr marL="2597852" algn="l" defTabSz="649463" rtl="0" eaLnBrk="1" latinLnBrk="0" hangingPunct="1">
      <a:defRPr sz="1700" kern="1200">
        <a:solidFill>
          <a:schemeClr val="tx1"/>
        </a:solidFill>
        <a:latin typeface="+mn-lt"/>
        <a:ea typeface="+mn-ea"/>
        <a:cs typeface="+mn-cs"/>
      </a:defRPr>
    </a:lvl5pPr>
    <a:lvl6pPr marL="3247315" algn="l" defTabSz="649463" rtl="0" eaLnBrk="1" latinLnBrk="0" hangingPunct="1">
      <a:defRPr sz="1700" kern="1200">
        <a:solidFill>
          <a:schemeClr val="tx1"/>
        </a:solidFill>
        <a:latin typeface="+mn-lt"/>
        <a:ea typeface="+mn-ea"/>
        <a:cs typeface="+mn-cs"/>
      </a:defRPr>
    </a:lvl6pPr>
    <a:lvl7pPr marL="3896777" algn="l" defTabSz="649463" rtl="0" eaLnBrk="1" latinLnBrk="0" hangingPunct="1">
      <a:defRPr sz="1700" kern="1200">
        <a:solidFill>
          <a:schemeClr val="tx1"/>
        </a:solidFill>
        <a:latin typeface="+mn-lt"/>
        <a:ea typeface="+mn-ea"/>
        <a:cs typeface="+mn-cs"/>
      </a:defRPr>
    </a:lvl7pPr>
    <a:lvl8pPr marL="4546240" algn="l" defTabSz="649463" rtl="0" eaLnBrk="1" latinLnBrk="0" hangingPunct="1">
      <a:defRPr sz="1700" kern="1200">
        <a:solidFill>
          <a:schemeClr val="tx1"/>
        </a:solidFill>
        <a:latin typeface="+mn-lt"/>
        <a:ea typeface="+mn-ea"/>
        <a:cs typeface="+mn-cs"/>
      </a:defRPr>
    </a:lvl8pPr>
    <a:lvl9pPr marL="5195704" algn="l" defTabSz="649463"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xfrm>
            <a:off x="387350" y="685800"/>
            <a:ext cx="6084888" cy="3429000"/>
          </a:xfrm>
          <a:ln/>
        </p:spPr>
      </p:sp>
      <p:sp>
        <p:nvSpPr>
          <p:cNvPr id="1638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AA1C4-0B9C-DC77-29C2-96E289FBE5DF}"/>
            </a:ext>
          </a:extLst>
        </p:cNvPr>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B2D7555A-87E6-0749-AD6C-FAFCEA89F7EA}"/>
              </a:ext>
            </a:extLst>
          </p:cNvPr>
          <p:cNvSpPr>
            <a:spLocks noGrp="1" noRot="1" noChangeAspect="1" noChangeArrowheads="1" noTextEdit="1"/>
          </p:cNvSpPr>
          <p:nvPr>
            <p:ph type="sldImg"/>
          </p:nvPr>
        </p:nvSpPr>
        <p:spPr>
          <a:ln/>
        </p:spPr>
      </p:sp>
      <p:sp>
        <p:nvSpPr>
          <p:cNvPr id="18434" name="Notes Placeholder 2">
            <a:extLst>
              <a:ext uri="{FF2B5EF4-FFF2-40B4-BE49-F238E27FC236}">
                <a16:creationId xmlns:a16="http://schemas.microsoft.com/office/drawing/2014/main" id="{AD9113DB-E797-3BFE-D79C-AC13A47F2B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8435" name="Slide Number Placeholder 3">
            <a:extLst>
              <a:ext uri="{FF2B5EF4-FFF2-40B4-BE49-F238E27FC236}">
                <a16:creationId xmlns:a16="http://schemas.microsoft.com/office/drawing/2014/main" id="{D1816770-F1CB-8510-72E3-F51685179E2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66788">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4C6A35D-C35D-4742-B87F-F5A46F6F314E}" type="slidenum">
              <a:rPr lang="en-US" altLang="en-US" sz="1300" smtClean="0"/>
              <a:pPr>
                <a:spcBef>
                  <a:spcPct val="0"/>
                </a:spcBef>
              </a:pPr>
              <a:t>2</a:t>
            </a:fld>
            <a:endParaRPr lang="en-US" altLang="en-US" sz="1300"/>
          </a:p>
        </p:txBody>
      </p:sp>
    </p:spTree>
    <p:extLst>
      <p:ext uri="{BB962C8B-B14F-4D97-AF65-F5344CB8AC3E}">
        <p14:creationId xmlns:p14="http://schemas.microsoft.com/office/powerpoint/2010/main" val="2519778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p:cNvSpPr>
          <p:nvPr>
            <p:ph type="sldImg"/>
          </p:nvPr>
        </p:nvSpPr>
        <p:spPr>
          <a:ln/>
        </p:spPr>
      </p:sp>
      <p:sp>
        <p:nvSpPr>
          <p:cNvPr id="14029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1402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FFB162C-407F-BF4A-A75E-2A902A850D6E}" type="slidenum">
              <a:rPr lang="en-US" sz="1200"/>
              <a:pPr/>
              <a:t>4</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a:ln/>
        </p:spPr>
      </p:sp>
      <p:sp>
        <p:nvSpPr>
          <p:cNvPr id="14131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1413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AA8CBF4-C0ED-5140-8F2F-3F4EF6AD3BE9}" type="slidenum">
              <a:rPr lang="en-US" sz="1200"/>
              <a:pPr/>
              <a:t>5</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p:cNvSpPr>
          <p:nvPr>
            <p:ph type="sldImg"/>
          </p:nvPr>
        </p:nvSpPr>
        <p:spPr>
          <a:ln/>
        </p:spPr>
      </p:sp>
      <p:sp>
        <p:nvSpPr>
          <p:cNvPr id="14233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1423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1330EB6-FA2C-4F4B-86E7-CAA3721C67CD}" type="slidenum">
              <a:rPr lang="en-US" sz="1200"/>
              <a:pPr/>
              <a:t>6</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E3EE691-57F5-6D45-BEF6-7AE9D38152D6}" type="slidenum">
              <a:rPr lang="en-US" sz="1200">
                <a:latin typeface="Times New Roman" charset="0"/>
              </a:rPr>
              <a:pPr/>
              <a:t>7</a:t>
            </a:fld>
            <a:endParaRPr lang="en-US" sz="1200">
              <a:latin typeface="Times New Roman"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91101AA-A09F-F546-8C33-6429404CC99E}" type="slidenum">
              <a:rPr lang="en-US" sz="1200"/>
              <a:pPr/>
              <a:t>8</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6012FD8-7817-D549-9450-C9986F2CEE98}" type="slidenum">
              <a:rPr lang="en-US" sz="1200">
                <a:latin typeface="Times New Roman" charset="0"/>
              </a:rPr>
              <a:pPr/>
              <a:t>9</a:t>
            </a:fld>
            <a:endParaRPr lang="en-US" sz="1200">
              <a:latin typeface="Times New Roman" charset="0"/>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EA73AF8-0BC5-F440-9334-7CB36D37F7B8}" type="slidenum">
              <a:rPr lang="en-US" sz="1200">
                <a:latin typeface="Times New Roman" charset="0"/>
              </a:rPr>
              <a:pPr/>
              <a:t>10</a:t>
            </a:fld>
            <a:endParaRPr lang="en-US" sz="1200">
              <a:latin typeface="Times New Roman"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649463" rtl="0" eaLnBrk="1" fontAlgn="auto" latinLnBrk="0" hangingPunct="1">
              <a:lnSpc>
                <a:spcPct val="100000"/>
              </a:lnSpc>
              <a:spcBef>
                <a:spcPts val="0"/>
              </a:spcBef>
              <a:spcAft>
                <a:spcPts val="0"/>
              </a:spcAft>
              <a:buClrTx/>
              <a:buSzTx/>
              <a:buFontTx/>
              <a:buNone/>
              <a:tabLst/>
              <a:defRPr/>
            </a:pPr>
            <a:r>
              <a:rPr lang="en-US" b="1" dirty="0"/>
              <a:t>We have two jokes about distributed systems, but we can’t decide which one to tell.</a:t>
            </a:r>
          </a:p>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AD60F2F-60E3-5245-B422-5249E10F8E9A}" type="slidenum">
              <a:rPr lang="en-US" sz="1200">
                <a:latin typeface="Times New Roman" charset="0"/>
              </a:rPr>
              <a:pPr/>
              <a:t>11</a:t>
            </a:fld>
            <a:endParaRPr lang="en-US" sz="1200">
              <a:latin typeface="Times New Roman"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088DB7E-966D-E14D-9887-DF920CC04E73}" type="slidenum">
              <a:rPr lang="en-US" sz="1200">
                <a:latin typeface="Times New Roman" charset="0"/>
              </a:rPr>
              <a:pPr/>
              <a:t>13</a:t>
            </a:fld>
            <a:endParaRPr lang="en-US" sz="1200">
              <a:latin typeface="Times New Roman"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12F3FDB-3D21-E04B-9892-7EBA6AD88736}" type="slidenum">
              <a:rPr lang="en-US" sz="1200">
                <a:latin typeface="Times New Roman" charset="0"/>
              </a:rPr>
              <a:pPr/>
              <a:t>14</a:t>
            </a:fld>
            <a:endParaRPr lang="en-US" sz="1200">
              <a:latin typeface="Times New Roman" charset="0"/>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73227F5-065D-B34E-91C4-986906CA9C0A}" type="slidenum">
              <a:rPr lang="en-US" sz="1200">
                <a:latin typeface="Times New Roman" charset="0"/>
              </a:rPr>
              <a:pPr/>
              <a:t>15</a:t>
            </a:fld>
            <a:endParaRPr lang="en-US" sz="1200">
              <a:latin typeface="Times New Roman" charset="0"/>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AC85E38-FAA0-3E49-9693-7D3EA04C1743}" type="slidenum">
              <a:rPr lang="en-US" sz="1200">
                <a:latin typeface="Times New Roman" charset="0"/>
              </a:rPr>
              <a:pPr/>
              <a:t>16</a:t>
            </a:fld>
            <a:endParaRPr lang="en-US" sz="1200">
              <a:latin typeface="Times New Roman" charset="0"/>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8D32CD0-F56A-BB4A-A1CB-9CB2A2E1AE5B}" type="slidenum">
              <a:rPr lang="en-US" sz="1200">
                <a:latin typeface="Times New Roman" charset="0"/>
              </a:rPr>
              <a:pPr/>
              <a:t>19</a:t>
            </a:fld>
            <a:endParaRPr lang="en-US" sz="1200">
              <a:latin typeface="Times New Roman" charset="0"/>
            </a:endParaRP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649463" rtl="0" eaLnBrk="1" fontAlgn="auto" latinLnBrk="0" hangingPunct="1">
              <a:lnSpc>
                <a:spcPct val="100000"/>
              </a:lnSpc>
              <a:spcBef>
                <a:spcPts val="0"/>
              </a:spcBef>
              <a:spcAft>
                <a:spcPts val="0"/>
              </a:spcAft>
              <a:buClrTx/>
              <a:buSzTx/>
              <a:buFontTx/>
              <a:buNone/>
              <a:tabLst/>
              <a:defRPr/>
            </a:pPr>
            <a:r>
              <a:rPr lang="en-US" b="1" dirty="0"/>
              <a:t>We have two jokes about distributed systems, but we can’t decide which one to tell.</a:t>
            </a:r>
          </a:p>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4356F49-EF69-3840-81B1-8CE7882C50AD}" type="slidenum">
              <a:rPr lang="en-US" sz="1200">
                <a:latin typeface="Times New Roman" charset="0"/>
              </a:rPr>
              <a:pPr/>
              <a:t>20</a:t>
            </a:fld>
            <a:endParaRPr lang="en-US" sz="1200">
              <a:latin typeface="Times New Roman" charset="0"/>
            </a:endParaRP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FDDAF01-7EBB-5B49-937F-1390B0B160DC}" type="slidenum">
              <a:rPr lang="en-US" sz="1200">
                <a:latin typeface="Times New Roman" charset="0"/>
              </a:rPr>
              <a:pPr/>
              <a:t>21</a:t>
            </a:fld>
            <a:endParaRPr lang="en-US" sz="1200">
              <a:latin typeface="Times New Roman" charset="0"/>
            </a:endParaRP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22FC30D-7B9A-014E-82BE-C0BBC5363CE3}" type="slidenum">
              <a:rPr lang="en-US" sz="1200">
                <a:latin typeface="Times New Roman" charset="0"/>
              </a:rPr>
              <a:pPr/>
              <a:t>22</a:t>
            </a:fld>
            <a:endParaRPr lang="en-US" sz="1200">
              <a:latin typeface="Times New Roman" charset="0"/>
            </a:endParaRP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1A6A4C4-D0A6-4B42-9275-B56E2B2CAD8B}" type="slidenum">
              <a:rPr lang="en-US" sz="1200">
                <a:latin typeface="Times New Roman" charset="0"/>
              </a:rPr>
              <a:pPr/>
              <a:t>23</a:t>
            </a:fld>
            <a:endParaRPr lang="en-US" sz="1200">
              <a:latin typeface="Times New Roman" charset="0"/>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935AEC2-9A65-0A46-B1A5-4A9B31DF3B1D}" type="slidenum">
              <a:rPr lang="en-US" sz="1200">
                <a:latin typeface="Times New Roman" charset="0"/>
              </a:rPr>
              <a:pPr/>
              <a:t>24</a:t>
            </a:fld>
            <a:endParaRPr lang="en-US" sz="1200">
              <a:latin typeface="Times New Roman" charset="0"/>
            </a:endParaRP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0F1F15E-C86C-8D4A-85AB-4F3C69804AE9}" type="slidenum">
              <a:rPr lang="en-US" sz="1200">
                <a:latin typeface="Times New Roman" charset="0"/>
              </a:rPr>
              <a:pPr/>
              <a:t>25</a:t>
            </a:fld>
            <a:endParaRPr lang="en-US" sz="1200">
              <a:latin typeface="Times New Roman" charset="0"/>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55506A6-8954-F04C-999C-945778E607E8}" type="slidenum">
              <a:rPr lang="en-US" sz="1200">
                <a:latin typeface="Times New Roman" charset="0"/>
              </a:rPr>
              <a:pPr/>
              <a:t>26</a:t>
            </a:fld>
            <a:endParaRPr lang="en-US" sz="1200">
              <a:latin typeface="Times New Roman" charset="0"/>
            </a:endParaRP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51DC152-BE35-954D-8CD7-EBC9EC3DE961}" type="slidenum">
              <a:rPr lang="en-US" sz="1200">
                <a:latin typeface="Times New Roman" charset="0"/>
              </a:rPr>
              <a:pPr/>
              <a:t>27</a:t>
            </a:fld>
            <a:endParaRPr lang="en-US" sz="1200">
              <a:latin typeface="Times New Roman" charset="0"/>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5B9CA35-573D-6543-AE1E-DF5A90935594}" type="slidenum">
              <a:rPr lang="en-US" sz="1200">
                <a:latin typeface="Times New Roman" charset="0"/>
              </a:rPr>
              <a:pPr/>
              <a:t>28</a:t>
            </a:fld>
            <a:endParaRPr lang="en-US" sz="1200">
              <a:latin typeface="Times New Roman" charset="0"/>
            </a:endParaRP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235715B-B1FA-794D-8915-C6F059705FAA}" type="slidenum">
              <a:rPr lang="en-US" sz="1200">
                <a:latin typeface="Times New Roman" charset="0"/>
              </a:rPr>
              <a:pPr/>
              <a:t>29</a:t>
            </a:fld>
            <a:endParaRPr lang="en-US" sz="1200">
              <a:latin typeface="Times New Roman" charset="0"/>
            </a:endParaRP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AF7BF2A-80E9-C54C-999E-5C9105EE3658}" type="slidenum">
              <a:rPr lang="en-US" sz="1200">
                <a:latin typeface="Times New Roman" charset="0"/>
              </a:rPr>
              <a:pPr/>
              <a:t>30</a:t>
            </a:fld>
            <a:endParaRPr lang="en-US" sz="1200">
              <a:latin typeface="Times New Roman" charset="0"/>
            </a:endParaRP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Now take these two adjacent initial configurations. We assumed one is 0-valent and the other is 1-valent, and they differ only in process (p_3)’s input.</a:t>
            </a:r>
          </a:p>
          <a:p>
            <a:r>
              <a:rPr lang="en-US" dirty="0"/>
              <a:t>Let (p_3) crash immediately, before sending any messages. What does that achieve? It hides the only difference between the two configurations from all the other processes.</a:t>
            </a:r>
          </a:p>
          <a:p>
            <a:r>
              <a:rPr lang="en-US" dirty="0"/>
              <a:t>Every other process starts in exactly the same local state in both cases. If we schedule those processes and deliver their messages in the same order, they behave identically. They have no way to discover whether (p_3)’s input was 0 or 1.</a:t>
            </a:r>
          </a:p>
          <a:p>
            <a:r>
              <a:rPr lang="en-US" dirty="0"/>
              <a:t>But our assumed consensus protocol must still eventually produce a decision despite this one crash. Because the remaining processes behave identically, that decision must be the same in both executions.</a:t>
            </a:r>
          </a:p>
          <a:p>
            <a:r>
              <a:rPr lang="en-US" dirty="0"/>
              <a:t>Now we have a contradiction. If they decide 0, then the configuration we called 1-valent can actually lead to a decision of 0. If they decide 1, then the configuration we called 0-valent can actually lead to a decision of 1.</a:t>
            </a:r>
          </a:p>
          <a:p>
            <a:r>
              <a:rPr lang="en-US" dirty="0"/>
              <a:t>Therefore, our assumption that every initial configuration is univalent must be false. Some initial configuration must be bivalent.</a:t>
            </a:r>
          </a:p>
          <a:p>
            <a:r>
              <a:rPr lang="en-US" dirty="0"/>
              <a:t>Notice what we proved: the crash lets us expose a contradiction in the assumption that all initial configurations are univalent. </a:t>
            </a:r>
          </a:p>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904AB3A-9B9E-9C4A-9BE4-F90FB3874117}" type="slidenum">
              <a:rPr lang="en-US" sz="1200">
                <a:latin typeface="Times New Roman" charset="0"/>
              </a:rPr>
              <a:pPr/>
              <a:t>31</a:t>
            </a:fld>
            <a:endParaRPr lang="en-US" sz="1200">
              <a:latin typeface="Times New Roman" charset="0"/>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E3AF6E0-CCE2-9F4D-8555-A0CA938AAA41}" type="slidenum">
              <a:rPr lang="en-US" sz="1200">
                <a:latin typeface="Times New Roman" charset="0"/>
              </a:rPr>
              <a:pPr/>
              <a:t>32</a:t>
            </a:fld>
            <a:endParaRPr lang="en-US" sz="1200">
              <a:latin typeface="Times New Roman" charset="0"/>
            </a:endParaRP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49E31F9-CBD7-7F40-A40F-F6424886CF01}" type="slidenum">
              <a:rPr lang="en-US" sz="1200">
                <a:latin typeface="Times New Roman" charset="0"/>
              </a:rPr>
              <a:pPr/>
              <a:t>33</a:t>
            </a:fld>
            <a:endParaRPr lang="en-US" sz="1200">
              <a:latin typeface="Times New Roman" charset="0"/>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0197013-0AD5-EC47-B1D9-74D339227C60}" type="slidenum">
              <a:rPr lang="en-US" sz="1200">
                <a:latin typeface="Times New Roman" charset="0"/>
              </a:rPr>
              <a:pPr/>
              <a:t>34</a:t>
            </a:fld>
            <a:endParaRPr lang="en-US" sz="1200">
              <a:latin typeface="Times New Roman" charset="0"/>
            </a:endParaRP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83B81CE-8236-864D-A4D2-E6903EA95265}" type="slidenum">
              <a:rPr lang="en-US" sz="1200">
                <a:latin typeface="Times New Roman" charset="0"/>
              </a:rPr>
              <a:pPr/>
              <a:t>35</a:t>
            </a:fld>
            <a:endParaRPr lang="en-US" sz="1200">
              <a:latin typeface="Times New Roman" charset="0"/>
            </a:endParaRP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47ADB2D-FF69-C94A-9808-DB68E6B5CF1F}" type="slidenum">
              <a:rPr lang="en-US" sz="1200">
                <a:latin typeface="Times New Roman" charset="0"/>
              </a:rPr>
              <a:pPr/>
              <a:t>36</a:t>
            </a:fld>
            <a:endParaRPr lang="en-US" sz="1200">
              <a:latin typeface="Times New Roman" charset="0"/>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ea typeface="ＭＳ Ｐゴシック" charset="0"/>
                <a:cs typeface="ＭＳ Ｐゴシック" charset="0"/>
              </a:rPr>
              <a:t>Why D contains at least one </a:t>
            </a:r>
            <a:r>
              <a:rPr lang="en-US" dirty="0" err="1">
                <a:latin typeface="Times New Roman" charset="0"/>
                <a:ea typeface="ＭＳ Ｐゴシック" charset="0"/>
                <a:cs typeface="ＭＳ Ｐゴシック" charset="0"/>
              </a:rPr>
              <a:t>i</a:t>
            </a:r>
            <a:r>
              <a:rPr lang="en-US" dirty="0">
                <a:latin typeface="Times New Roman" charset="0"/>
                <a:ea typeface="ＭＳ Ｐゴシック" charset="0"/>
                <a:cs typeface="ＭＳ Ｐゴシック" charset="0"/>
              </a:rPr>
              <a:t>-valent state (for each of </a:t>
            </a:r>
            <a:r>
              <a:rPr lang="en-US" dirty="0" err="1">
                <a:latin typeface="Times New Roman" charset="0"/>
                <a:ea typeface="ＭＳ Ｐゴシック" charset="0"/>
                <a:cs typeface="ＭＳ Ｐゴシック" charset="0"/>
              </a:rPr>
              <a:t>i</a:t>
            </a:r>
            <a:r>
              <a:rPr lang="en-US" dirty="0">
                <a:latin typeface="Times New Roman" charset="0"/>
                <a:ea typeface="ＭＳ Ｐゴシック" charset="0"/>
                <a:cs typeface="ＭＳ Ｐゴシック" charset="0"/>
              </a:rPr>
              <a:t>=0,1)</a:t>
            </a:r>
          </a:p>
          <a:p>
            <a:pPr marL="285750" indent="-285750">
              <a:buFont typeface="Arial" panose="020B0604020202020204" pitchFamily="34" charset="0"/>
              <a:buChar char="•"/>
            </a:pPr>
            <a:r>
              <a:rPr lang="en-US" dirty="0">
                <a:latin typeface="Times New Roman" charset="0"/>
                <a:ea typeface="ＭＳ Ｐゴシック" charset="0"/>
                <a:cs typeface="ＭＳ Ｐゴシック" charset="0"/>
              </a:rPr>
              <a:t>Consider an </a:t>
            </a:r>
            <a:r>
              <a:rPr lang="en-US" dirty="0" err="1">
                <a:latin typeface="Times New Roman" charset="0"/>
                <a:ea typeface="ＭＳ Ｐゴシック" charset="0"/>
                <a:cs typeface="ＭＳ Ｐゴシック" charset="0"/>
              </a:rPr>
              <a:t>i</a:t>
            </a:r>
            <a:r>
              <a:rPr lang="en-US" dirty="0">
                <a:latin typeface="Times New Roman" charset="0"/>
                <a:ea typeface="ＭＳ Ｐゴシック" charset="0"/>
                <a:cs typeface="ＭＳ Ｐゴシック" charset="0"/>
              </a:rPr>
              <a:t>-valent state E reachable from the red state.</a:t>
            </a:r>
          </a:p>
          <a:p>
            <a:pPr marL="285750" indent="-285750">
              <a:buFont typeface="Arial" panose="020B0604020202020204" pitchFamily="34" charset="0"/>
              <a:buChar char="•"/>
            </a:pPr>
            <a:r>
              <a:rPr lang="en-US" dirty="0">
                <a:latin typeface="Times New Roman" charset="0"/>
                <a:ea typeface="ＭＳ Ｐゴシック" charset="0"/>
                <a:cs typeface="ＭＳ Ｐゴシック" charset="0"/>
              </a:rPr>
              <a:t>If E is in C, then E-&gt; e is in D and is an </a:t>
            </a:r>
            <a:r>
              <a:rPr lang="en-US" dirty="0" err="1">
                <a:latin typeface="Times New Roman" charset="0"/>
                <a:ea typeface="ＭＳ Ｐゴシック" charset="0"/>
                <a:cs typeface="ＭＳ Ｐゴシック" charset="0"/>
              </a:rPr>
              <a:t>i</a:t>
            </a:r>
            <a:r>
              <a:rPr lang="en-US" dirty="0">
                <a:latin typeface="Times New Roman" charset="0"/>
                <a:ea typeface="ＭＳ Ｐゴシック" charset="0"/>
                <a:cs typeface="ＭＳ Ｐゴシック" charset="0"/>
              </a:rPr>
              <a:t>-valent state in D.</a:t>
            </a:r>
          </a:p>
          <a:p>
            <a:pPr marL="285750" indent="-285750">
              <a:buFont typeface="Arial" panose="020B0604020202020204" pitchFamily="34" charset="0"/>
              <a:buChar char="•"/>
            </a:pPr>
            <a:r>
              <a:rPr lang="en-US" dirty="0">
                <a:latin typeface="Times New Roman" charset="0"/>
                <a:ea typeface="ＭＳ Ｐゴシック" charset="0"/>
                <a:cs typeface="ＭＳ Ｐゴシック" charset="0"/>
              </a:rPr>
              <a:t>If E is NOT in C, then e was applied during red-&gt;E, and so the red-&gt; E path must pass via D. Since D has no bivalent states, E’s ANCESTOR that belongs in D must also be </a:t>
            </a:r>
            <a:r>
              <a:rPr lang="en-US" dirty="0" err="1">
                <a:latin typeface="Times New Roman" charset="0"/>
                <a:ea typeface="ＭＳ Ｐゴシック" charset="0"/>
                <a:cs typeface="ＭＳ Ｐゴシック" charset="0"/>
              </a:rPr>
              <a:t>i</a:t>
            </a:r>
            <a:r>
              <a:rPr lang="en-US" dirty="0">
                <a:latin typeface="Times New Roman" charset="0"/>
                <a:ea typeface="ＭＳ Ｐゴシック" charset="0"/>
                <a:cs typeface="ＭＳ Ｐゴシック" charset="0"/>
              </a:rPr>
              <a:t>-valent.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2052461-D7C1-1348-B14E-112CD9868427}" type="slidenum">
              <a:rPr lang="en-US" sz="1200">
                <a:latin typeface="Times New Roman" charset="0"/>
              </a:rPr>
              <a:pPr/>
              <a:t>37</a:t>
            </a:fld>
            <a:endParaRPr lang="en-US" sz="1200">
              <a:latin typeface="Times New Roman" charset="0"/>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EC90D8F-C3EC-2A48-B8D8-E95F0B82A799}" type="slidenum">
              <a:rPr lang="en-US" sz="1200">
                <a:latin typeface="Times New Roman" charset="0"/>
              </a:rPr>
              <a:pPr/>
              <a:t>38</a:t>
            </a:fld>
            <a:endParaRPr lang="en-US" sz="1200">
              <a:latin typeface="Times New Roman" charset="0"/>
            </a:endParaRP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F9780E7-74FC-0C40-920B-425C87A57CD9}" type="slidenum">
              <a:rPr lang="en-US" sz="1200">
                <a:latin typeface="Times New Roman" charset="0"/>
              </a:rPr>
              <a:pPr/>
              <a:t>39</a:t>
            </a:fld>
            <a:endParaRPr lang="en-US" sz="1200">
              <a:latin typeface="Times New Roman" charset="0"/>
            </a:endParaRP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F13A0C3-57AE-D341-880F-8BA6B2CB4C7E}" type="slidenum">
              <a:rPr lang="en-US" sz="1200">
                <a:latin typeface="Times New Roman" charset="0"/>
              </a:rPr>
              <a:pPr/>
              <a:t>40</a:t>
            </a:fld>
            <a:endParaRPr lang="en-US" sz="1200">
              <a:latin typeface="Times New Roman" charset="0"/>
            </a:endParaRPr>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649463" rtl="0" eaLnBrk="1" fontAlgn="auto" latinLnBrk="0" hangingPunct="1">
              <a:lnSpc>
                <a:spcPct val="100000"/>
              </a:lnSpc>
              <a:spcBef>
                <a:spcPts val="0"/>
              </a:spcBef>
              <a:spcAft>
                <a:spcPts val="0"/>
              </a:spcAft>
              <a:buClrTx/>
              <a:buSzTx/>
              <a:buFontTx/>
              <a:buNone/>
              <a:tabLst/>
              <a:defRPr/>
            </a:pPr>
            <a:r>
              <a:rPr lang="en-US" b="1" dirty="0"/>
              <a:t>We have two jokes about distributed systems, but we can’t decide which one to tell.</a:t>
            </a:r>
          </a:p>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9C5403-D6CF-9147-BC21-EBC85D004347}" type="slidenum">
              <a:rPr lang="en-US" smtClean="0"/>
              <a:t>42</a:t>
            </a:fld>
            <a:endParaRPr lang="en-US"/>
          </a:p>
        </p:txBody>
      </p:sp>
    </p:spTree>
    <p:extLst>
      <p:ext uri="{BB962C8B-B14F-4D97-AF65-F5344CB8AC3E}">
        <p14:creationId xmlns:p14="http://schemas.microsoft.com/office/powerpoint/2010/main" val="7634469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9C5403-D6CF-9147-BC21-EBC85D004347}" type="slidenum">
              <a:rPr lang="en-US" smtClean="0"/>
              <a:t>43</a:t>
            </a:fld>
            <a:endParaRPr lang="en-US"/>
          </a:p>
        </p:txBody>
      </p:sp>
    </p:spTree>
    <p:extLst>
      <p:ext uri="{BB962C8B-B14F-4D97-AF65-F5344CB8AC3E}">
        <p14:creationId xmlns:p14="http://schemas.microsoft.com/office/powerpoint/2010/main" val="21890228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44</a:t>
            </a:fld>
            <a:endParaRPr lang="en-US"/>
          </a:p>
        </p:txBody>
      </p:sp>
    </p:spTree>
    <p:extLst>
      <p:ext uri="{BB962C8B-B14F-4D97-AF65-F5344CB8AC3E}">
        <p14:creationId xmlns:p14="http://schemas.microsoft.com/office/powerpoint/2010/main" val="12562697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40069DD-24EE-B54E-95CE-7E58FE3149A0}" type="slidenum">
              <a:rPr lang="en-US" sz="1200">
                <a:latin typeface="Times New Roman" charset="0"/>
              </a:rPr>
              <a:pPr/>
              <a:t>45</a:t>
            </a:fld>
            <a:endParaRPr lang="en-US" sz="1200">
              <a:latin typeface="Times New Roman" charset="0"/>
            </a:endParaRP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519-9E78-35FD-7938-B54D2AD01C6E}"/>
            </a:ext>
          </a:extLst>
        </p:cNvPr>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F02AFE5D-BC37-2ACE-92EA-E3534D1B7C6A}"/>
              </a:ext>
            </a:extLst>
          </p:cNvPr>
          <p:cNvSpPr>
            <a:spLocks noGrp="1" noRot="1" noChangeAspect="1" noChangeArrowheads="1" noTextEdit="1"/>
          </p:cNvSpPr>
          <p:nvPr>
            <p:ph type="sldImg"/>
          </p:nvPr>
        </p:nvSpPr>
        <p:spPr>
          <a:ln/>
        </p:spPr>
      </p:sp>
      <p:sp>
        <p:nvSpPr>
          <p:cNvPr id="18434" name="Notes Placeholder 2">
            <a:extLst>
              <a:ext uri="{FF2B5EF4-FFF2-40B4-BE49-F238E27FC236}">
                <a16:creationId xmlns:a16="http://schemas.microsoft.com/office/drawing/2014/main" id="{CCCD7854-9AD3-1EEE-1D78-B15C8B556A0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8435" name="Slide Number Placeholder 3">
            <a:extLst>
              <a:ext uri="{FF2B5EF4-FFF2-40B4-BE49-F238E27FC236}">
                <a16:creationId xmlns:a16="http://schemas.microsoft.com/office/drawing/2014/main" id="{5F858AF5-6992-98C6-4B4B-886F167F56A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66788">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66788">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4C6A35D-C35D-4742-B87F-F5A46F6F314E}" type="slidenum">
              <a:rPr lang="en-US" altLang="en-US" sz="1300" smtClean="0"/>
              <a:pPr>
                <a:spcBef>
                  <a:spcPct val="0"/>
                </a:spcBef>
              </a:pPr>
              <a:t>46</a:t>
            </a:fld>
            <a:endParaRPr lang="en-US" altLang="en-US" sz="1300"/>
          </a:p>
        </p:txBody>
      </p:sp>
    </p:spTree>
    <p:extLst>
      <p:ext uri="{BB962C8B-B14F-4D97-AF65-F5344CB8AC3E}">
        <p14:creationId xmlns:p14="http://schemas.microsoft.com/office/powerpoint/2010/main" val="3533364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503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xt only">
    <p:spTree>
      <p:nvGrpSpPr>
        <p:cNvPr id="1" name=""/>
        <p:cNvGrpSpPr/>
        <p:nvPr/>
      </p:nvGrpSpPr>
      <p:grpSpPr>
        <a:xfrm>
          <a:off x="0" y="0"/>
          <a:ext cx="0" cy="0"/>
          <a:chOff x="0" y="0"/>
          <a:chExt cx="0" cy="0"/>
        </a:xfrm>
      </p:grpSpPr>
      <p:pic>
        <p:nvPicPr>
          <p:cNvPr id="4" name="Picture 3" descr="01-backgroun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984163" cy="7315200"/>
          </a:xfrm>
          <a:prstGeom prst="rect">
            <a:avLst/>
          </a:prstGeom>
        </p:spPr>
      </p:pic>
      <p:sp>
        <p:nvSpPr>
          <p:cNvPr id="2" name="Title 1"/>
          <p:cNvSpPr>
            <a:spLocks noGrp="1"/>
          </p:cNvSpPr>
          <p:nvPr>
            <p:ph type="title"/>
          </p:nvPr>
        </p:nvSpPr>
        <p:spPr>
          <a:xfrm>
            <a:off x="649209" y="292953"/>
            <a:ext cx="11902149" cy="1197185"/>
          </a:xfrm>
        </p:spPr>
        <p:txBody>
          <a:bodyPr>
            <a:normAutofit/>
          </a:bodyPr>
          <a:lstStyle>
            <a:lvl1pPr algn="l">
              <a:defRPr sz="4000" b="0" i="0">
                <a:solidFill>
                  <a:schemeClr val="bg1"/>
                </a:solidFill>
                <a:latin typeface="Whitney-BlackSC"/>
                <a:cs typeface="Whitney-BlackSC"/>
              </a:defRPr>
            </a:lvl1pPr>
          </a:lstStyle>
          <a:p>
            <a:r>
              <a:rPr lang="en-US" dirty="0"/>
              <a:t>Click to edit Master title style</a:t>
            </a:r>
          </a:p>
        </p:txBody>
      </p:sp>
      <p:sp>
        <p:nvSpPr>
          <p:cNvPr id="3" name="Content Placeholder 2"/>
          <p:cNvSpPr>
            <a:spLocks noGrp="1"/>
          </p:cNvSpPr>
          <p:nvPr>
            <p:ph idx="1"/>
          </p:nvPr>
        </p:nvSpPr>
        <p:spPr>
          <a:xfrm>
            <a:off x="649208" y="2140373"/>
            <a:ext cx="7033088" cy="4551680"/>
          </a:xfrm>
        </p:spPr>
        <p:txBody>
          <a:bodyPr>
            <a:normAutofit/>
          </a:bodyPr>
          <a:lstStyle>
            <a:lvl1pPr>
              <a:defRPr sz="2600">
                <a:latin typeface="Times New Roman"/>
                <a:cs typeface="Times New Roman"/>
              </a:defRPr>
            </a:lvl1pPr>
            <a:lvl2pPr marL="1055377" indent="-405914">
              <a:buFont typeface="Arial" pitchFamily="34" charset="0"/>
              <a:buChar char="•"/>
              <a:defRPr sz="2600">
                <a:latin typeface="Times New Roman"/>
                <a:cs typeface="Times New Roman"/>
              </a:defRPr>
            </a:lvl2pPr>
            <a:lvl3pPr>
              <a:defRPr sz="2600">
                <a:latin typeface="Times New Roman"/>
                <a:cs typeface="Times New Roman"/>
              </a:defRPr>
            </a:lvl3pPr>
            <a:lvl4pPr marL="2273121" indent="-324731">
              <a:buFont typeface="Arial" pitchFamily="34" charset="0"/>
              <a:buChar char="•"/>
              <a:defRPr sz="2600">
                <a:latin typeface="Times New Roman"/>
                <a:cs typeface="Times New Roman"/>
              </a:defRPr>
            </a:lvl4pPr>
            <a:lvl5pPr marL="2922583" indent="-324731">
              <a:buFont typeface="Arial" pitchFamily="34" charset="0"/>
              <a:buChar char="•"/>
              <a:defRPr sz="2600">
                <a:latin typeface="Times New Roman"/>
                <a:cs typeface="Times New Roman"/>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0419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814" y="2272455"/>
            <a:ext cx="11036539" cy="1568027"/>
          </a:xfrm>
        </p:spPr>
        <p:txBody>
          <a:bodyPr/>
          <a:lstStyle/>
          <a:p>
            <a:r>
              <a:rPr lang="en-US"/>
              <a:t>Click to edit Master title style</a:t>
            </a:r>
          </a:p>
        </p:txBody>
      </p:sp>
      <p:sp>
        <p:nvSpPr>
          <p:cNvPr id="3" name="Subtitle 2"/>
          <p:cNvSpPr>
            <a:spLocks noGrp="1"/>
          </p:cNvSpPr>
          <p:nvPr>
            <p:ph type="subTitle" idx="1"/>
          </p:nvPr>
        </p:nvSpPr>
        <p:spPr>
          <a:xfrm>
            <a:off x="1947625" y="4145280"/>
            <a:ext cx="9088914" cy="1869440"/>
          </a:xfrm>
        </p:spPr>
        <p:txBody>
          <a:bodyPr/>
          <a:lstStyle>
            <a:lvl1pPr marL="0" indent="0" algn="ctr">
              <a:buNone/>
              <a:defRPr/>
            </a:lvl1pPr>
            <a:lvl2pPr marL="649544" indent="0" algn="ctr">
              <a:buNone/>
              <a:defRPr/>
            </a:lvl2pPr>
            <a:lvl3pPr marL="1299088" indent="0" algn="ctr">
              <a:buNone/>
              <a:defRPr/>
            </a:lvl3pPr>
            <a:lvl4pPr marL="1948632" indent="0" algn="ctr">
              <a:buNone/>
              <a:defRPr/>
            </a:lvl4pPr>
            <a:lvl5pPr marL="2598176" indent="0" algn="ctr">
              <a:buNone/>
              <a:defRPr/>
            </a:lvl5pPr>
            <a:lvl6pPr marL="3247720" indent="0" algn="ctr">
              <a:buNone/>
              <a:defRPr/>
            </a:lvl6pPr>
            <a:lvl7pPr marL="3897264" indent="0" algn="ctr">
              <a:buNone/>
              <a:defRPr/>
            </a:lvl7pPr>
            <a:lvl8pPr marL="4546808" indent="0" algn="ctr">
              <a:buNone/>
              <a:defRPr/>
            </a:lvl8pPr>
            <a:lvl9pPr marL="5196352"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F8F1BEBC-633C-FF42-B9F8-085A82D64667}" type="slidenum">
              <a:rPr lang="en-US"/>
              <a:pPr>
                <a:defRPr/>
              </a:pPr>
              <a:t>‹#›</a:t>
            </a:fld>
            <a:endParaRPr lang="en-US"/>
          </a:p>
        </p:txBody>
      </p:sp>
    </p:spTree>
    <p:extLst>
      <p:ext uri="{BB962C8B-B14F-4D97-AF65-F5344CB8AC3E}">
        <p14:creationId xmlns:p14="http://schemas.microsoft.com/office/powerpoint/2010/main" val="2888887201"/>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49208" y="6662704"/>
            <a:ext cx="3029638" cy="507999"/>
          </a:xfrm>
          <a:prstGeom prst="rect">
            <a:avLst/>
          </a:prstGeom>
        </p:spPr>
        <p:txBody>
          <a:bodyPr/>
          <a:lstStyle>
            <a:lvl1pPr>
              <a:defRPr>
                <a:latin typeface="Arial" pitchFamily="34" charset="0"/>
                <a:ea typeface="ＭＳ Ｐゴシック" pitchFamily="34" charset="-128"/>
                <a:cs typeface="+mn-cs"/>
              </a:defRPr>
            </a:lvl1pPr>
          </a:lstStyle>
          <a:p>
            <a:pPr>
              <a:defRPr/>
            </a:pPr>
            <a:endParaRPr lang="en-US"/>
          </a:p>
        </p:txBody>
      </p:sp>
      <p:sp>
        <p:nvSpPr>
          <p:cNvPr id="3" name="Rectangle 5"/>
          <p:cNvSpPr>
            <a:spLocks noGrp="1" noChangeArrowheads="1"/>
          </p:cNvSpPr>
          <p:nvPr>
            <p:ph type="ftr" sz="quarter" idx="11"/>
          </p:nvPr>
        </p:nvSpPr>
        <p:spPr>
          <a:xfrm>
            <a:off x="4436256" y="6662704"/>
            <a:ext cx="4111652" cy="507999"/>
          </a:xfrm>
          <a:prstGeom prst="rect">
            <a:avLst/>
          </a:prstGeom>
        </p:spPr>
        <p:txBody>
          <a:bodyPr/>
          <a:lstStyle>
            <a:lvl1pPr>
              <a:defRPr>
                <a:latin typeface="Arial" pitchFamily="34" charset="0"/>
                <a:ea typeface="ＭＳ Ｐゴシック" pitchFamily="34" charset="-128"/>
                <a:cs typeface="+mn-cs"/>
              </a:defRPr>
            </a:lvl1pPr>
          </a:lstStyle>
          <a:p>
            <a:pPr>
              <a:defRPr/>
            </a:pPr>
            <a:endParaRPr lang="en-US"/>
          </a:p>
        </p:txBody>
      </p:sp>
    </p:spTree>
    <p:extLst>
      <p:ext uri="{BB962C8B-B14F-4D97-AF65-F5344CB8AC3E}">
        <p14:creationId xmlns:p14="http://schemas.microsoft.com/office/powerpoint/2010/main" val="3003202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49208" y="292948"/>
            <a:ext cx="11685747" cy="12192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649208" y="6662704"/>
            <a:ext cx="3029638" cy="507999"/>
          </a:xfrm>
          <a:prstGeom prst="rect">
            <a:avLst/>
          </a:prstGeom>
        </p:spPr>
        <p:txBody>
          <a:bodyPr/>
          <a:lstStyle>
            <a:lvl1pPr>
              <a:defRPr>
                <a:latin typeface="Arial" pitchFamily="34" charset="0"/>
                <a:ea typeface="ＭＳ Ｐゴシック" pitchFamily="34" charset="-128"/>
                <a:cs typeface="+mn-cs"/>
              </a:defRPr>
            </a:lvl1pPr>
          </a:lstStyle>
          <a:p>
            <a:pPr>
              <a:defRPr/>
            </a:pPr>
            <a:endParaRPr lang="en-US"/>
          </a:p>
        </p:txBody>
      </p:sp>
      <p:sp>
        <p:nvSpPr>
          <p:cNvPr id="4" name="Rectangle 5"/>
          <p:cNvSpPr>
            <a:spLocks noGrp="1" noChangeArrowheads="1"/>
          </p:cNvSpPr>
          <p:nvPr>
            <p:ph type="ftr" sz="quarter" idx="11"/>
          </p:nvPr>
        </p:nvSpPr>
        <p:spPr>
          <a:xfrm>
            <a:off x="4436256" y="6662704"/>
            <a:ext cx="4111652" cy="507999"/>
          </a:xfrm>
          <a:prstGeom prst="rect">
            <a:avLst/>
          </a:prstGeom>
        </p:spPr>
        <p:txBody>
          <a:bodyPr/>
          <a:lstStyle>
            <a:lvl1pPr>
              <a:defRPr>
                <a:latin typeface="Arial" pitchFamily="34" charset="0"/>
                <a:ea typeface="ＭＳ Ｐゴシック" pitchFamily="34" charset="-128"/>
                <a:cs typeface="+mn-cs"/>
              </a:defRPr>
            </a:lvl1pPr>
          </a:lstStyle>
          <a:p>
            <a:pPr>
              <a:defRPr/>
            </a:pPr>
            <a:endParaRPr lang="en-US"/>
          </a:p>
        </p:txBody>
      </p:sp>
    </p:spTree>
    <p:extLst>
      <p:ext uri="{BB962C8B-B14F-4D97-AF65-F5344CB8AC3E}">
        <p14:creationId xmlns:p14="http://schemas.microsoft.com/office/powerpoint/2010/main" val="2897380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49208" y="292948"/>
            <a:ext cx="11685747" cy="12192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49208" y="1706881"/>
            <a:ext cx="5734672" cy="4827694"/>
          </a:xfrm>
          <a:prstGeom prst="rect">
            <a:avLst/>
          </a:prstGeo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0283" y="1706881"/>
            <a:ext cx="5734672" cy="4827694"/>
          </a:xfrm>
          <a:prstGeom prst="rect">
            <a:avLst/>
          </a:prstGeo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649208" y="6662704"/>
            <a:ext cx="3029638" cy="507999"/>
          </a:xfrm>
          <a:prstGeom prst="rect">
            <a:avLst/>
          </a:prstGeom>
        </p:spPr>
        <p:txBody>
          <a:bodyPr/>
          <a:lstStyle>
            <a:lvl1pPr>
              <a:defRPr>
                <a:latin typeface="Arial" pitchFamily="34" charset="0"/>
                <a:ea typeface="ＭＳ Ｐゴシック" pitchFamily="34" charset="-128"/>
                <a:cs typeface="+mn-cs"/>
              </a:defRPr>
            </a:lvl1pPr>
          </a:lstStyle>
          <a:p>
            <a:pPr>
              <a:defRPr/>
            </a:pPr>
            <a:endParaRPr lang="en-US"/>
          </a:p>
        </p:txBody>
      </p:sp>
      <p:sp>
        <p:nvSpPr>
          <p:cNvPr id="6" name="Footer Placeholder 5"/>
          <p:cNvSpPr>
            <a:spLocks noGrp="1" noChangeArrowheads="1"/>
          </p:cNvSpPr>
          <p:nvPr>
            <p:ph type="ftr" sz="quarter" idx="11"/>
          </p:nvPr>
        </p:nvSpPr>
        <p:spPr>
          <a:xfrm>
            <a:off x="4436256" y="6662704"/>
            <a:ext cx="4111652" cy="507999"/>
          </a:xfrm>
          <a:prstGeom prst="rect">
            <a:avLst/>
          </a:prstGeom>
        </p:spPr>
        <p:txBody>
          <a:bodyPr/>
          <a:lstStyle>
            <a:lvl1pPr>
              <a:defRPr>
                <a:latin typeface="Arial" pitchFamily="34" charset="0"/>
                <a:ea typeface="ＭＳ Ｐゴシック" pitchFamily="34" charset="-128"/>
                <a:cs typeface="+mn-cs"/>
              </a:defRPr>
            </a:lvl1pPr>
          </a:lstStyle>
          <a:p>
            <a:pPr>
              <a:defRPr/>
            </a:pPr>
            <a:endParaRPr lang="en-US"/>
          </a:p>
        </p:txBody>
      </p:sp>
    </p:spTree>
    <p:extLst>
      <p:ext uri="{BB962C8B-B14F-4D97-AF65-F5344CB8AC3E}">
        <p14:creationId xmlns:p14="http://schemas.microsoft.com/office/powerpoint/2010/main" val="190557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73812" y="650240"/>
            <a:ext cx="11036539" cy="12192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973812" y="2113280"/>
            <a:ext cx="5410068" cy="438912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600283" y="2113280"/>
            <a:ext cx="5410068" cy="4389120"/>
          </a:xfrm>
          <a:prstGeom prst="rect">
            <a:avLst/>
          </a:prstGeom>
        </p:spPr>
        <p:txBody>
          <a:bodyPr/>
          <a:lstStyle/>
          <a:p>
            <a:pPr lvl="0"/>
            <a:endParaRPr lang="en-US" noProof="0"/>
          </a:p>
        </p:txBody>
      </p:sp>
      <p:sp>
        <p:nvSpPr>
          <p:cNvPr id="5" name="Date Placeholder 4"/>
          <p:cNvSpPr>
            <a:spLocks noGrp="1" noChangeArrowheads="1"/>
          </p:cNvSpPr>
          <p:nvPr>
            <p:ph type="dt" sz="half" idx="10"/>
          </p:nvPr>
        </p:nvSpPr>
        <p:spPr>
          <a:xfrm>
            <a:off x="649208" y="6662704"/>
            <a:ext cx="3029638" cy="507999"/>
          </a:xfrm>
          <a:prstGeom prst="rect">
            <a:avLst/>
          </a:prstGeom>
        </p:spPr>
        <p:txBody>
          <a:bodyPr/>
          <a:lstStyle>
            <a:lvl1pPr>
              <a:defRPr>
                <a:latin typeface="Times New Roman" pitchFamily="18" charset="0"/>
                <a:ea typeface="ＭＳ Ｐゴシック" pitchFamily="-84" charset="-128"/>
                <a:cs typeface="+mn-cs"/>
              </a:defRPr>
            </a:lvl1pPr>
          </a:lstStyle>
          <a:p>
            <a:pPr>
              <a:defRPr/>
            </a:pPr>
            <a:endParaRPr lang="en-US"/>
          </a:p>
        </p:txBody>
      </p:sp>
      <p:sp>
        <p:nvSpPr>
          <p:cNvPr id="6" name="Footer Placeholder 5"/>
          <p:cNvSpPr>
            <a:spLocks noGrp="1" noChangeArrowheads="1"/>
          </p:cNvSpPr>
          <p:nvPr>
            <p:ph type="ftr" sz="quarter" idx="11"/>
          </p:nvPr>
        </p:nvSpPr>
        <p:spPr>
          <a:xfrm>
            <a:off x="4436256" y="6662704"/>
            <a:ext cx="4111652" cy="507999"/>
          </a:xfrm>
          <a:prstGeom prst="rect">
            <a:avLst/>
          </a:prstGeom>
        </p:spPr>
        <p:txBody>
          <a:bodyPr/>
          <a:lstStyle>
            <a:lvl1pPr>
              <a:defRPr>
                <a:latin typeface="Arial" pitchFamily="34" charset="0"/>
                <a:ea typeface="ＭＳ Ｐゴシック" pitchFamily="34" charset="-128"/>
                <a:cs typeface="+mn-cs"/>
              </a:defRPr>
            </a:lvl1pPr>
          </a:lstStyle>
          <a:p>
            <a:pPr>
              <a:defRPr/>
            </a:pPr>
            <a:endParaRPr lang="en-US"/>
          </a:p>
        </p:txBody>
      </p:sp>
      <p:sp>
        <p:nvSpPr>
          <p:cNvPr id="7" name="Slide Number Placeholder 6"/>
          <p:cNvSpPr>
            <a:spLocks noGrp="1" noChangeArrowheads="1"/>
          </p:cNvSpPr>
          <p:nvPr>
            <p:ph type="sldNum" sz="quarter" idx="12"/>
          </p:nvPr>
        </p:nvSpPr>
        <p:spPr>
          <a:xfrm>
            <a:off x="9305317" y="6662704"/>
            <a:ext cx="3029638" cy="507999"/>
          </a:xfrm>
          <a:prstGeom prst="rect">
            <a:avLst/>
          </a:prstGeom>
        </p:spPr>
        <p:txBody>
          <a:bodyPr vert="horz" wrap="square" lIns="129909" tIns="64954" rIns="129909" bIns="64954" numCol="1" anchor="t" anchorCtr="0" compatLnSpc="1">
            <a:prstTxWarp prst="textNoShape">
              <a:avLst/>
            </a:prstTxWarp>
          </a:bodyPr>
          <a:lstStyle>
            <a:lvl1pPr>
              <a:defRPr smtClean="0"/>
            </a:lvl1pPr>
          </a:lstStyle>
          <a:p>
            <a:pPr>
              <a:defRPr/>
            </a:pPr>
            <a:fld id="{E35B9B56-4BB6-5547-BB32-B4B786891E44}" type="slidenum">
              <a:rPr lang="en-US"/>
              <a:pPr>
                <a:defRPr/>
              </a:pPr>
              <a:t>‹#›</a:t>
            </a:fld>
            <a:endParaRPr lang="en-US"/>
          </a:p>
        </p:txBody>
      </p:sp>
    </p:spTree>
    <p:extLst>
      <p:ext uri="{BB962C8B-B14F-4D97-AF65-F5344CB8AC3E}">
        <p14:creationId xmlns:p14="http://schemas.microsoft.com/office/powerpoint/2010/main" val="2884163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9210" y="292948"/>
            <a:ext cx="11685747" cy="1219200"/>
          </a:xfrm>
          <a:prstGeom prst="rect">
            <a:avLst/>
          </a:prstGeom>
        </p:spPr>
        <p:txBody>
          <a:bodyPr vert="horz" lIns="129892" tIns="64947" rIns="129892" bIns="64947" rtlCol="0" anchor="ctr">
            <a:normAutofit/>
          </a:bodyPr>
          <a:lstStyle/>
          <a:p>
            <a:r>
              <a:rPr lang="en-US" dirty="0"/>
              <a:t>Click to edit Master title style</a:t>
            </a:r>
          </a:p>
        </p:txBody>
      </p:sp>
      <p:sp>
        <p:nvSpPr>
          <p:cNvPr id="3" name="Text Placeholder 2"/>
          <p:cNvSpPr>
            <a:spLocks noGrp="1"/>
          </p:cNvSpPr>
          <p:nvPr>
            <p:ph type="body" idx="1"/>
          </p:nvPr>
        </p:nvSpPr>
        <p:spPr>
          <a:xfrm>
            <a:off x="649210" y="1706882"/>
            <a:ext cx="11685747" cy="4827694"/>
          </a:xfrm>
          <a:prstGeom prst="rect">
            <a:avLst/>
          </a:prstGeom>
        </p:spPr>
        <p:txBody>
          <a:bodyPr vert="horz" lIns="129892" tIns="64947" rIns="129892" bIns="6494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49208" y="6780110"/>
            <a:ext cx="3029638" cy="389467"/>
          </a:xfrm>
          <a:prstGeom prst="rect">
            <a:avLst/>
          </a:prstGeom>
        </p:spPr>
        <p:txBody>
          <a:bodyPr vert="horz" lIns="129892" tIns="64947" rIns="129892" bIns="64947" rtlCol="0" anchor="ctr"/>
          <a:lstStyle>
            <a:lvl1pPr algn="l">
              <a:defRPr sz="1700">
                <a:solidFill>
                  <a:schemeClr val="tx1">
                    <a:tint val="75000"/>
                  </a:schemeClr>
                </a:solidFill>
              </a:defRPr>
            </a:lvl1pPr>
          </a:lstStyle>
          <a:p>
            <a:fld id="{B748812E-561E-438A-81D3-22B6B9FAEA9A}" type="datetimeFigureOut">
              <a:rPr lang="en-US" smtClean="0"/>
              <a:t>10/22/2026</a:t>
            </a:fld>
            <a:endParaRPr lang="en-US"/>
          </a:p>
        </p:txBody>
      </p:sp>
      <p:sp>
        <p:nvSpPr>
          <p:cNvPr id="5" name="Footer Placeholder 4"/>
          <p:cNvSpPr>
            <a:spLocks noGrp="1"/>
          </p:cNvSpPr>
          <p:nvPr>
            <p:ph type="ftr" sz="quarter" idx="3"/>
          </p:nvPr>
        </p:nvSpPr>
        <p:spPr>
          <a:xfrm>
            <a:off x="4436256" y="6780110"/>
            <a:ext cx="4111652" cy="389467"/>
          </a:xfrm>
          <a:prstGeom prst="rect">
            <a:avLst/>
          </a:prstGeom>
        </p:spPr>
        <p:txBody>
          <a:bodyPr vert="horz" lIns="129892" tIns="64947" rIns="129892" bIns="64947" rtlCol="0" anchor="ctr"/>
          <a:lstStyle>
            <a:lvl1pPr algn="ctr">
              <a:defRPr sz="1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05317" y="6780110"/>
            <a:ext cx="3029638" cy="389467"/>
          </a:xfrm>
          <a:prstGeom prst="rect">
            <a:avLst/>
          </a:prstGeom>
        </p:spPr>
        <p:txBody>
          <a:bodyPr vert="horz" lIns="129892" tIns="64947" rIns="129892" bIns="64947" rtlCol="0" anchor="ctr"/>
          <a:lstStyle>
            <a:lvl1pPr algn="r">
              <a:defRPr sz="1700">
                <a:solidFill>
                  <a:schemeClr val="tx1">
                    <a:tint val="75000"/>
                  </a:schemeClr>
                </a:solidFill>
              </a:defRPr>
            </a:lvl1pPr>
          </a:lstStyle>
          <a:p>
            <a:fld id="{18288952-07DD-45F2-92DF-2D7C6E70F14E}" type="slidenum">
              <a:rPr lang="en-US" smtClean="0"/>
              <a:t>‹#›</a:t>
            </a:fld>
            <a:endParaRPr lang="en-US"/>
          </a:p>
        </p:txBody>
      </p:sp>
    </p:spTree>
    <p:extLst>
      <p:ext uri="{BB962C8B-B14F-4D97-AF65-F5344CB8AC3E}">
        <p14:creationId xmlns:p14="http://schemas.microsoft.com/office/powerpoint/2010/main" val="19124207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defTabSz="1298925" rtl="0" eaLnBrk="1" latinLnBrk="0" hangingPunct="1">
        <a:spcBef>
          <a:spcPct val="0"/>
        </a:spcBef>
        <a:buNone/>
        <a:defRPr sz="6300" kern="1200">
          <a:solidFill>
            <a:schemeClr val="tx1"/>
          </a:solidFill>
          <a:latin typeface="+mj-lt"/>
          <a:ea typeface="+mj-ea"/>
          <a:cs typeface="+mj-cs"/>
        </a:defRPr>
      </a:lvl1pPr>
    </p:titleStyle>
    <p:bodyStyle>
      <a:lvl1pPr marL="487097" indent="-487097" algn="l" defTabSz="1298925" rtl="0" eaLnBrk="1" latinLnBrk="0" hangingPunct="1">
        <a:spcBef>
          <a:spcPct val="20000"/>
        </a:spcBef>
        <a:buFont typeface="Arial" pitchFamily="34" charset="0"/>
        <a:buChar char="•"/>
        <a:defRPr sz="4500" kern="1200">
          <a:solidFill>
            <a:schemeClr val="tx1"/>
          </a:solidFill>
          <a:latin typeface="Arial"/>
          <a:ea typeface="+mn-ea"/>
          <a:cs typeface="+mn-cs"/>
        </a:defRPr>
      </a:lvl1pPr>
      <a:lvl2pPr marL="1055377" indent="-405914" algn="l" defTabSz="1298925" rtl="0" eaLnBrk="1" latinLnBrk="0" hangingPunct="1">
        <a:spcBef>
          <a:spcPct val="20000"/>
        </a:spcBef>
        <a:buFont typeface="Arial" pitchFamily="34" charset="0"/>
        <a:buChar char="–"/>
        <a:defRPr sz="4000" kern="1200">
          <a:solidFill>
            <a:schemeClr val="tx1"/>
          </a:solidFill>
          <a:latin typeface="Arial"/>
          <a:ea typeface="+mn-ea"/>
          <a:cs typeface="+mn-cs"/>
        </a:defRPr>
      </a:lvl2pPr>
      <a:lvl3pPr marL="1623658" indent="-324731" algn="l" defTabSz="1298925" rtl="0" eaLnBrk="1" latinLnBrk="0" hangingPunct="1">
        <a:spcBef>
          <a:spcPct val="20000"/>
        </a:spcBef>
        <a:buFont typeface="Arial" pitchFamily="34" charset="0"/>
        <a:buChar char="•"/>
        <a:defRPr sz="3400" kern="1200">
          <a:solidFill>
            <a:schemeClr val="tx1"/>
          </a:solidFill>
          <a:latin typeface="Arial"/>
          <a:ea typeface="+mn-ea"/>
          <a:cs typeface="+mn-cs"/>
        </a:defRPr>
      </a:lvl3pPr>
      <a:lvl4pPr marL="2273121" indent="-324731" algn="l" defTabSz="1298925" rtl="0" eaLnBrk="1" latinLnBrk="0" hangingPunct="1">
        <a:spcBef>
          <a:spcPct val="20000"/>
        </a:spcBef>
        <a:buFont typeface="Arial" pitchFamily="34" charset="0"/>
        <a:buChar char="–"/>
        <a:defRPr sz="2800" kern="1200">
          <a:solidFill>
            <a:schemeClr val="tx1"/>
          </a:solidFill>
          <a:latin typeface="Arial"/>
          <a:ea typeface="+mn-ea"/>
          <a:cs typeface="+mn-cs"/>
        </a:defRPr>
      </a:lvl4pPr>
      <a:lvl5pPr marL="2922583" indent="-324731" algn="l" defTabSz="1298925" rtl="0" eaLnBrk="1" latinLnBrk="0" hangingPunct="1">
        <a:spcBef>
          <a:spcPct val="20000"/>
        </a:spcBef>
        <a:buFont typeface="Arial" pitchFamily="34" charset="0"/>
        <a:buChar char="»"/>
        <a:defRPr sz="2800" kern="1200">
          <a:solidFill>
            <a:schemeClr val="tx1"/>
          </a:solidFill>
          <a:latin typeface="Arial"/>
          <a:ea typeface="+mn-ea"/>
          <a:cs typeface="+mn-cs"/>
        </a:defRPr>
      </a:lvl5pPr>
      <a:lvl6pPr marL="3572046" indent="-324731" algn="l" defTabSz="1298925"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1509" indent="-324731" algn="l" defTabSz="1298925"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0974" indent="-324731" algn="l" defTabSz="1298925"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0435" indent="-324731" algn="l" defTabSz="1298925"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98925" rtl="0" eaLnBrk="1" latinLnBrk="0" hangingPunct="1">
        <a:defRPr sz="2600" kern="1200">
          <a:solidFill>
            <a:schemeClr val="tx1"/>
          </a:solidFill>
          <a:latin typeface="+mn-lt"/>
          <a:ea typeface="+mn-ea"/>
          <a:cs typeface="+mn-cs"/>
        </a:defRPr>
      </a:lvl1pPr>
      <a:lvl2pPr marL="649463" algn="l" defTabSz="1298925" rtl="0" eaLnBrk="1" latinLnBrk="0" hangingPunct="1">
        <a:defRPr sz="2600" kern="1200">
          <a:solidFill>
            <a:schemeClr val="tx1"/>
          </a:solidFill>
          <a:latin typeface="+mn-lt"/>
          <a:ea typeface="+mn-ea"/>
          <a:cs typeface="+mn-cs"/>
        </a:defRPr>
      </a:lvl2pPr>
      <a:lvl3pPr marL="1298925" algn="l" defTabSz="1298925" rtl="0" eaLnBrk="1" latinLnBrk="0" hangingPunct="1">
        <a:defRPr sz="2600" kern="1200">
          <a:solidFill>
            <a:schemeClr val="tx1"/>
          </a:solidFill>
          <a:latin typeface="+mn-lt"/>
          <a:ea typeface="+mn-ea"/>
          <a:cs typeface="+mn-cs"/>
        </a:defRPr>
      </a:lvl3pPr>
      <a:lvl4pPr marL="1948389" algn="l" defTabSz="1298925" rtl="0" eaLnBrk="1" latinLnBrk="0" hangingPunct="1">
        <a:defRPr sz="2600" kern="1200">
          <a:solidFill>
            <a:schemeClr val="tx1"/>
          </a:solidFill>
          <a:latin typeface="+mn-lt"/>
          <a:ea typeface="+mn-ea"/>
          <a:cs typeface="+mn-cs"/>
        </a:defRPr>
      </a:lvl4pPr>
      <a:lvl5pPr marL="2597852" algn="l" defTabSz="1298925" rtl="0" eaLnBrk="1" latinLnBrk="0" hangingPunct="1">
        <a:defRPr sz="2600" kern="1200">
          <a:solidFill>
            <a:schemeClr val="tx1"/>
          </a:solidFill>
          <a:latin typeface="+mn-lt"/>
          <a:ea typeface="+mn-ea"/>
          <a:cs typeface="+mn-cs"/>
        </a:defRPr>
      </a:lvl5pPr>
      <a:lvl6pPr marL="3247315" algn="l" defTabSz="1298925" rtl="0" eaLnBrk="1" latinLnBrk="0" hangingPunct="1">
        <a:defRPr sz="2600" kern="1200">
          <a:solidFill>
            <a:schemeClr val="tx1"/>
          </a:solidFill>
          <a:latin typeface="+mn-lt"/>
          <a:ea typeface="+mn-ea"/>
          <a:cs typeface="+mn-cs"/>
        </a:defRPr>
      </a:lvl6pPr>
      <a:lvl7pPr marL="3896777" algn="l" defTabSz="1298925" rtl="0" eaLnBrk="1" latinLnBrk="0" hangingPunct="1">
        <a:defRPr sz="2600" kern="1200">
          <a:solidFill>
            <a:schemeClr val="tx1"/>
          </a:solidFill>
          <a:latin typeface="+mn-lt"/>
          <a:ea typeface="+mn-ea"/>
          <a:cs typeface="+mn-cs"/>
        </a:defRPr>
      </a:lvl7pPr>
      <a:lvl8pPr marL="4546240" algn="l" defTabSz="1298925" rtl="0" eaLnBrk="1" latinLnBrk="0" hangingPunct="1">
        <a:defRPr sz="2600" kern="1200">
          <a:solidFill>
            <a:schemeClr val="tx1"/>
          </a:solidFill>
          <a:latin typeface="+mn-lt"/>
          <a:ea typeface="+mn-ea"/>
          <a:cs typeface="+mn-cs"/>
        </a:defRPr>
      </a:lvl8pPr>
      <a:lvl9pPr marL="5195704" algn="l" defTabSz="1298925"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groups.csail.mit.edu/tds/papers/Lynch/jacm85.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2"/>
          <p:cNvSpPr>
            <a:spLocks noChangeArrowheads="1"/>
          </p:cNvSpPr>
          <p:nvPr/>
        </p:nvSpPr>
        <p:spPr bwMode="auto">
          <a:xfrm>
            <a:off x="865612" y="2465493"/>
            <a:ext cx="11036539"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6969" tIns="63484" rIns="126969" bIns="63484" anchor="ctr"/>
          <a:lstStyle/>
          <a:p>
            <a:pPr algn="ctr"/>
            <a:r>
              <a:rPr lang="en-US" sz="6100" dirty="0">
                <a:solidFill>
                  <a:schemeClr val="tx2"/>
                </a:solidFill>
              </a:rPr>
              <a:t>CS 425 / ECE 428 </a:t>
            </a:r>
          </a:p>
          <a:p>
            <a:pPr algn="ctr"/>
            <a:r>
              <a:rPr lang="en-US" sz="6100" dirty="0">
                <a:solidFill>
                  <a:schemeClr val="tx2"/>
                </a:solidFill>
              </a:rPr>
              <a:t>Distributed Systems</a:t>
            </a:r>
          </a:p>
          <a:p>
            <a:pPr algn="ctr"/>
            <a:r>
              <a:rPr lang="en-US" sz="6100" dirty="0">
                <a:solidFill>
                  <a:schemeClr val="tx2"/>
                </a:solidFill>
              </a:rPr>
              <a:t>Fall 2026</a:t>
            </a:r>
          </a:p>
        </p:txBody>
      </p:sp>
      <p:sp>
        <p:nvSpPr>
          <p:cNvPr id="15362" name="Rectangle 3"/>
          <p:cNvSpPr>
            <a:spLocks noChangeArrowheads="1"/>
          </p:cNvSpPr>
          <p:nvPr/>
        </p:nvSpPr>
        <p:spPr bwMode="auto">
          <a:xfrm>
            <a:off x="1615281" y="4822613"/>
            <a:ext cx="9421258" cy="1869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6969" tIns="63484" rIns="126969" bIns="63484"/>
          <a:lstStyle/>
          <a:p>
            <a:pPr algn="ctr">
              <a:spcBef>
                <a:spcPct val="20000"/>
              </a:spcBef>
            </a:pPr>
            <a:r>
              <a:rPr lang="en-US" sz="3900" dirty="0"/>
              <a:t>Aishwarya Ganesan w/ Ram Kesavan</a:t>
            </a:r>
          </a:p>
          <a:p>
            <a:pPr algn="ctr">
              <a:spcBef>
                <a:spcPct val="20000"/>
              </a:spcBef>
            </a:pPr>
            <a:r>
              <a:rPr lang="en-US" sz="3900" dirty="0"/>
              <a:t>Ack: Indranil Gupta (Indy)</a:t>
            </a:r>
          </a:p>
          <a:p>
            <a:pPr algn="ctr">
              <a:spcBef>
                <a:spcPct val="20000"/>
              </a:spcBef>
            </a:pPr>
            <a:r>
              <a:rPr lang="en-US" sz="3900" i="1" dirty="0"/>
              <a:t>Lecture 15-A: Impossibility of Consensus</a:t>
            </a:r>
            <a:endParaRPr lang="en-US" sz="3900" i="1" dirty="0">
              <a:solidFill>
                <a:srgbClr val="17375E"/>
              </a:solidFill>
            </a:endParaRPr>
          </a:p>
        </p:txBody>
      </p:sp>
      <p:sp>
        <p:nvSpPr>
          <p:cNvPr id="4" name="Rectangle 3"/>
          <p:cNvSpPr/>
          <p:nvPr/>
        </p:nvSpPr>
        <p:spPr>
          <a:xfrm>
            <a:off x="10683081" y="6705600"/>
            <a:ext cx="2082621" cy="461665"/>
          </a:xfrm>
          <a:prstGeom prst="rect">
            <a:avLst/>
          </a:prstGeom>
        </p:spPr>
        <p:txBody>
          <a:bodyPr wrap="none">
            <a:spAutoFit/>
          </a:bodyPr>
          <a:lstStyle/>
          <a:p>
            <a:r>
              <a:rPr lang="en-US" dirty="0"/>
              <a:t>All slides © IG</a:t>
            </a:r>
          </a:p>
        </p:txBody>
      </p:sp>
    </p:spTree>
    <p:extLst>
      <p:ext uri="{BB962C8B-B14F-4D97-AF65-F5344CB8AC3E}">
        <p14:creationId xmlns:p14="http://schemas.microsoft.com/office/powerpoint/2010/main" val="125367506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D9EFB-8836-0B20-D3A2-A2DBCF65242A}"/>
            </a:ext>
          </a:extLst>
        </p:cNvPr>
        <p:cNvGrpSpPr/>
        <p:nvPr/>
      </p:nvGrpSpPr>
      <p:grpSpPr>
        <a:xfrm>
          <a:off x="0" y="0"/>
          <a:ext cx="0" cy="0"/>
          <a:chOff x="0" y="0"/>
          <a:chExt cx="0" cy="0"/>
        </a:xfrm>
      </p:grpSpPr>
      <p:sp>
        <p:nvSpPr>
          <p:cNvPr id="17409" name="Title 1">
            <a:extLst>
              <a:ext uri="{FF2B5EF4-FFF2-40B4-BE49-F238E27FC236}">
                <a16:creationId xmlns:a16="http://schemas.microsoft.com/office/drawing/2014/main" id="{5F89BF7B-D93E-714B-EF3F-21733B3B9008}"/>
              </a:ext>
            </a:extLst>
          </p:cNvPr>
          <p:cNvSpPr>
            <a:spLocks noGrp="1" noChangeArrowheads="1"/>
          </p:cNvSpPr>
          <p:nvPr>
            <p:ph type="title"/>
          </p:nvPr>
        </p:nvSpPr>
        <p:spPr>
          <a:xfrm>
            <a:off x="550023" y="307867"/>
            <a:ext cx="11018505" cy="1217265"/>
          </a:xfrm>
        </p:spPr>
        <p:txBody>
          <a:bodyPr/>
          <a:lstStyle/>
          <a:p>
            <a:pPr algn="l">
              <a:defRPr/>
            </a:pPr>
            <a:r>
              <a:rPr lang="en-US" altLang="en-US" sz="5671" dirty="0">
                <a:solidFill>
                  <a:schemeClr val="accent3"/>
                </a:solidFill>
                <a:latin typeface="Whitney BlackSC" pitchFamily="50" charset="0"/>
                <a:ea typeface="ＭＳ Ｐゴシック" panose="020B0600070205080204" pitchFamily="34" charset="-128"/>
              </a:rPr>
              <a:t>Announcements</a:t>
            </a:r>
          </a:p>
        </p:txBody>
      </p:sp>
      <p:sp>
        <p:nvSpPr>
          <p:cNvPr id="17410" name="Content Placeholder 2">
            <a:extLst>
              <a:ext uri="{FF2B5EF4-FFF2-40B4-BE49-F238E27FC236}">
                <a16:creationId xmlns:a16="http://schemas.microsoft.com/office/drawing/2014/main" id="{EB5F1FF8-5030-7A80-8C1C-499E278B2D43}"/>
              </a:ext>
            </a:extLst>
          </p:cNvPr>
          <p:cNvSpPr>
            <a:spLocks noGrp="1" noChangeArrowheads="1"/>
          </p:cNvSpPr>
          <p:nvPr>
            <p:ph idx="1"/>
          </p:nvPr>
        </p:nvSpPr>
        <p:spPr>
          <a:xfrm>
            <a:off x="658225" y="1820431"/>
            <a:ext cx="11352125" cy="5186902"/>
          </a:xfrm>
        </p:spPr>
        <p:txBody>
          <a:bodyPr>
            <a:normAutofit/>
          </a:bodyPr>
          <a:lstStyle/>
          <a:p>
            <a:pPr>
              <a:lnSpc>
                <a:spcPct val="110000"/>
              </a:lnSpc>
              <a:defRPr/>
            </a:pPr>
            <a:r>
              <a:rPr lang="en-US" altLang="en-US" sz="2836" dirty="0">
                <a:ea typeface="ＭＳ Ｐゴシック" panose="020B0600070205080204" pitchFamily="34" charset="-128"/>
              </a:rPr>
              <a:t>HW3 released – please start early!</a:t>
            </a:r>
          </a:p>
          <a:p>
            <a:pPr>
              <a:lnSpc>
                <a:spcPct val="110000"/>
              </a:lnSpc>
              <a:defRPr/>
            </a:pPr>
            <a:r>
              <a:rPr lang="en-US" altLang="en-US" sz="2836" dirty="0">
                <a:ea typeface="ＭＳ Ｐゴシック" panose="020B0600070205080204" pitchFamily="34" charset="-128"/>
              </a:rPr>
              <a:t>MP3 will be released today – start now! (you should already be able to do it based on the lecture material so far)</a:t>
            </a:r>
          </a:p>
          <a:p>
            <a:pPr lvl="1">
              <a:lnSpc>
                <a:spcPct val="110000"/>
              </a:lnSpc>
              <a:defRPr/>
            </a:pPr>
            <a:r>
              <a:rPr lang="en-US" altLang="en-US" sz="2836" dirty="0">
                <a:ea typeface="ＭＳ Ｐゴシック" panose="020B0600070205080204" pitchFamily="34" charset="-128"/>
              </a:rPr>
              <a:t>Distributed key-value store</a:t>
            </a:r>
          </a:p>
          <a:p>
            <a:pPr>
              <a:lnSpc>
                <a:spcPct val="110000"/>
              </a:lnSpc>
              <a:defRPr/>
            </a:pPr>
            <a:r>
              <a:rPr lang="en-US" altLang="en-US" sz="2836" dirty="0">
                <a:ea typeface="ＭＳ Ｐゴシック" panose="020B0600070205080204" pitchFamily="34" charset="-128"/>
              </a:rPr>
              <a:t>Midterm grades will be released today</a:t>
            </a:r>
          </a:p>
          <a:p>
            <a:pPr>
              <a:lnSpc>
                <a:spcPct val="110000"/>
              </a:lnSpc>
              <a:defRPr/>
            </a:pPr>
            <a:r>
              <a:rPr lang="en-US" altLang="en-US" sz="2836" dirty="0">
                <a:ea typeface="ＭＳ Ｐゴシック" panose="020B0600070205080204" pitchFamily="34" charset="-128"/>
              </a:rPr>
              <a:t>Midterm solutions will be released today morning (waiting for some last-set of conflict exams)</a:t>
            </a:r>
          </a:p>
          <a:p>
            <a:pPr>
              <a:lnSpc>
                <a:spcPct val="110000"/>
              </a:lnSpc>
              <a:defRPr/>
            </a:pPr>
            <a:endParaRPr lang="en-US" altLang="en-US" sz="2836" dirty="0">
              <a:ea typeface="ＭＳ Ｐゴシック" panose="020B0600070205080204" pitchFamily="34" charset="-128"/>
            </a:endParaRPr>
          </a:p>
        </p:txBody>
      </p:sp>
      <p:sp>
        <p:nvSpPr>
          <p:cNvPr id="17411" name="Slide Number Placeholder 1">
            <a:extLst>
              <a:ext uri="{FF2B5EF4-FFF2-40B4-BE49-F238E27FC236}">
                <a16:creationId xmlns:a16="http://schemas.microsoft.com/office/drawing/2014/main" id="{CC9C47D8-E4A1-9460-F6DB-75F1A4713D68}"/>
              </a:ext>
            </a:extLst>
          </p:cNvPr>
          <p:cNvSpPr>
            <a:spLocks noGrp="1"/>
          </p:cNvSpPr>
          <p:nvPr>
            <p:ph type="sldNum" sz="quarter" idx="12"/>
          </p:nvPr>
        </p:nvSpPr>
        <p:spPr bwMode="auto">
          <a:xfrm>
            <a:off x="6553200" y="4686300"/>
            <a:ext cx="19050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a:lstStyle>
          <a:p>
            <a:pPr>
              <a:defRPr/>
            </a:pPr>
            <a:fld id="{5973CD8C-2B46-4452-B274-87BCD9DB3386}" type="slidenum">
              <a:rPr lang="en-US" altLang="en-US" smtClean="0"/>
              <a:pPr>
                <a:defRPr/>
              </a:pPr>
              <a:t>2</a:t>
            </a:fld>
            <a:endParaRPr lang="en-US" altLang="en-US" sz="1985" dirty="0"/>
          </a:p>
        </p:txBody>
      </p:sp>
    </p:spTree>
    <p:extLst>
      <p:ext uri="{BB962C8B-B14F-4D97-AF65-F5344CB8AC3E}">
        <p14:creationId xmlns:p14="http://schemas.microsoft.com/office/powerpoint/2010/main" val="1380057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B879F-4869-CFF4-9DF3-6575CCF61DD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DED87EE-7F9E-0703-1262-015625ABD0D3}"/>
              </a:ext>
            </a:extLst>
          </p:cNvPr>
          <p:cNvSpPr>
            <a:spLocks noGrp="1"/>
          </p:cNvSpPr>
          <p:nvPr>
            <p:ph idx="1"/>
          </p:nvPr>
        </p:nvSpPr>
        <p:spPr/>
        <p:txBody>
          <a:bodyPr/>
          <a:lstStyle/>
          <a:p>
            <a:r>
              <a:rPr lang="en-US" dirty="0"/>
              <a:t>Consensus problem</a:t>
            </a:r>
          </a:p>
          <a:p>
            <a:r>
              <a:rPr lang="en-US" dirty="0"/>
              <a:t>A solution for synchronous system model</a:t>
            </a:r>
          </a:p>
          <a:p>
            <a:r>
              <a:rPr lang="en-US" dirty="0"/>
              <a:t>Impossibility result</a:t>
            </a:r>
          </a:p>
          <a:p>
            <a:endParaRPr lang="en-US" dirty="0"/>
          </a:p>
          <a:p>
            <a:r>
              <a:rPr lang="en-US" dirty="0"/>
              <a:t>Solutions for asynchronous system model (how?)	</a:t>
            </a:r>
          </a:p>
          <a:p>
            <a:pPr lvl="1"/>
            <a:r>
              <a:rPr lang="en-US" dirty="0"/>
              <a:t>Paxos, Raft (subsequent lectures)</a:t>
            </a:r>
          </a:p>
        </p:txBody>
      </p:sp>
    </p:spTree>
    <p:extLst>
      <p:ext uri="{BB962C8B-B14F-4D97-AF65-F5344CB8AC3E}">
        <p14:creationId xmlns:p14="http://schemas.microsoft.com/office/powerpoint/2010/main" val="3034965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9208" y="2032000"/>
            <a:ext cx="6924887" cy="5093547"/>
          </a:xfrm>
        </p:spPr>
        <p:txBody>
          <a:bodyPr>
            <a:normAutofit/>
          </a:bodyPr>
          <a:lstStyle/>
          <a:p>
            <a:pPr marL="0" indent="0">
              <a:buNone/>
              <a:defRPr/>
            </a:pPr>
            <a:r>
              <a:rPr lang="en-US" dirty="0">
                <a:latin typeface="Times New Roman" panose="02020603050405020304" pitchFamily="18" charset="0"/>
                <a:cs typeface="Times New Roman" panose="02020603050405020304" pitchFamily="18" charset="0"/>
              </a:rPr>
              <a:t>A group of servers attempting:</a:t>
            </a:r>
          </a:p>
          <a:p>
            <a:pPr>
              <a:defRPr/>
            </a:pPr>
            <a:r>
              <a:rPr lang="en-US" dirty="0">
                <a:latin typeface="Times New Roman" panose="02020603050405020304" pitchFamily="18" charset="0"/>
                <a:cs typeface="Times New Roman" panose="02020603050405020304" pitchFamily="18" charset="0"/>
              </a:rPr>
              <a:t>Make sure that all of them receive the same updates in the same order as each other</a:t>
            </a:r>
          </a:p>
          <a:p>
            <a:pPr>
              <a:defRPr/>
            </a:pPr>
            <a:r>
              <a:rPr lang="en-US" dirty="0">
                <a:latin typeface="Times New Roman" panose="02020603050405020304" pitchFamily="18" charset="0"/>
                <a:cs typeface="Times New Roman" panose="02020603050405020304" pitchFamily="18" charset="0"/>
              </a:rPr>
              <a:t>To keep their own local lists where they know about each other, and when anyone leaves or fails, everyone is updated simultaneously</a:t>
            </a:r>
          </a:p>
          <a:p>
            <a:pPr>
              <a:defRPr/>
            </a:pPr>
            <a:r>
              <a:rPr lang="en-US" dirty="0">
                <a:latin typeface="Times New Roman" panose="02020603050405020304" pitchFamily="18" charset="0"/>
                <a:cs typeface="Times New Roman" panose="02020603050405020304" pitchFamily="18" charset="0"/>
              </a:rPr>
              <a:t>Elect a leader among them, and let everyone in the group know about it</a:t>
            </a:r>
          </a:p>
          <a:p>
            <a:pPr>
              <a:defRPr/>
            </a:pPr>
            <a:r>
              <a:rPr lang="en-US" dirty="0">
                <a:latin typeface="Times New Roman" panose="02020603050405020304" pitchFamily="18" charset="0"/>
                <a:cs typeface="Times New Roman" panose="02020603050405020304" pitchFamily="18" charset="0"/>
              </a:rPr>
              <a:t>To ensure mutually exclusive (one process at a time only) access to a critical resource like a file</a:t>
            </a:r>
          </a:p>
        </p:txBody>
      </p:sp>
      <p:sp>
        <p:nvSpPr>
          <p:cNvPr id="4" name="Rectangle 1026"/>
          <p:cNvSpPr txBox="1">
            <a:spLocks noChangeArrowheads="1"/>
          </p:cNvSpPr>
          <p:nvPr/>
        </p:nvSpPr>
        <p:spPr>
          <a:xfrm>
            <a:off x="757409" y="406400"/>
            <a:ext cx="11685747" cy="1219200"/>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What is common to all of these?</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4</a:t>
            </a:fld>
            <a:endParaRPr lang="en-US" dirty="0"/>
          </a:p>
        </p:txBody>
      </p:sp>
    </p:spTree>
    <p:extLst>
      <p:ext uri="{BB962C8B-B14F-4D97-AF65-F5344CB8AC3E}">
        <p14:creationId xmlns:p14="http://schemas.microsoft.com/office/powerpoint/2010/main" val="3342777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9208" y="2032000"/>
            <a:ext cx="7790498" cy="5093547"/>
          </a:xfrm>
        </p:spPr>
        <p:txBody>
          <a:bodyPr>
            <a:noAutofit/>
          </a:bodyPr>
          <a:lstStyle/>
          <a:p>
            <a:pPr marL="0" indent="0">
              <a:buNone/>
              <a:defRPr/>
            </a:pPr>
            <a:r>
              <a:rPr lang="en-US" dirty="0">
                <a:latin typeface="Times New Roman" panose="02020603050405020304" pitchFamily="18" charset="0"/>
                <a:cs typeface="Times New Roman" panose="02020603050405020304" pitchFamily="18" charset="0"/>
              </a:rPr>
              <a:t>A group of servers attempting:</a:t>
            </a:r>
          </a:p>
          <a:p>
            <a:pPr>
              <a:defRPr/>
            </a:pPr>
            <a:r>
              <a:rPr lang="en-US" dirty="0">
                <a:latin typeface="Times New Roman" panose="02020603050405020304" pitchFamily="18" charset="0"/>
                <a:cs typeface="Times New Roman" panose="02020603050405020304" pitchFamily="18" charset="0"/>
              </a:rPr>
              <a:t>Make sure that all of them receive the same updates in the same order as each other </a:t>
            </a:r>
            <a:r>
              <a:rPr lang="en-US" dirty="0">
                <a:solidFill>
                  <a:srgbClr val="FF6600"/>
                </a:solidFill>
                <a:latin typeface="Times New Roman" panose="02020603050405020304" pitchFamily="18" charset="0"/>
                <a:cs typeface="Times New Roman" panose="02020603050405020304" pitchFamily="18" charset="0"/>
              </a:rPr>
              <a:t>[Reliable Multicast]</a:t>
            </a:r>
          </a:p>
          <a:p>
            <a:pPr>
              <a:defRPr/>
            </a:pPr>
            <a:r>
              <a:rPr lang="en-US" dirty="0">
                <a:latin typeface="Times New Roman" panose="02020603050405020304" pitchFamily="18" charset="0"/>
                <a:cs typeface="Times New Roman" panose="02020603050405020304" pitchFamily="18" charset="0"/>
              </a:rPr>
              <a:t>To keep their own local lists where they know about each other, and when anyone leaves or fails, everyone is updated simultaneously </a:t>
            </a:r>
            <a:r>
              <a:rPr lang="en-US" dirty="0">
                <a:solidFill>
                  <a:srgbClr val="FF6600"/>
                </a:solidFill>
                <a:latin typeface="Times New Roman" panose="02020603050405020304" pitchFamily="18" charset="0"/>
                <a:cs typeface="Times New Roman" panose="02020603050405020304" pitchFamily="18" charset="0"/>
              </a:rPr>
              <a:t>[Membership/Failure Detection]</a:t>
            </a:r>
          </a:p>
          <a:p>
            <a:pPr>
              <a:defRPr/>
            </a:pPr>
            <a:r>
              <a:rPr lang="en-US" dirty="0">
                <a:latin typeface="Times New Roman" panose="02020603050405020304" pitchFamily="18" charset="0"/>
                <a:cs typeface="Times New Roman" panose="02020603050405020304" pitchFamily="18" charset="0"/>
              </a:rPr>
              <a:t>Elect a leader among them, and let everyone in the group know about it </a:t>
            </a:r>
            <a:r>
              <a:rPr lang="en-US" dirty="0">
                <a:solidFill>
                  <a:srgbClr val="FF6600"/>
                </a:solidFill>
                <a:latin typeface="Times New Roman" panose="02020603050405020304" pitchFamily="18" charset="0"/>
                <a:cs typeface="Times New Roman" panose="02020603050405020304" pitchFamily="18" charset="0"/>
              </a:rPr>
              <a:t>[Leader Election]</a:t>
            </a:r>
          </a:p>
          <a:p>
            <a:pPr>
              <a:defRPr/>
            </a:pPr>
            <a:r>
              <a:rPr lang="en-US" dirty="0">
                <a:latin typeface="Times New Roman" panose="02020603050405020304" pitchFamily="18" charset="0"/>
                <a:cs typeface="Times New Roman" panose="02020603050405020304" pitchFamily="18" charset="0"/>
              </a:rPr>
              <a:t>To ensure mutually exclusive (one process at a time only) access to a critical resource like a file </a:t>
            </a:r>
            <a:r>
              <a:rPr lang="en-US" dirty="0">
                <a:solidFill>
                  <a:srgbClr val="FF6600"/>
                </a:solidFill>
                <a:latin typeface="Times New Roman" panose="02020603050405020304" pitchFamily="18" charset="0"/>
                <a:cs typeface="Times New Roman" panose="02020603050405020304" pitchFamily="18" charset="0"/>
              </a:rPr>
              <a:t>[Mutual Exclusion]</a:t>
            </a:r>
          </a:p>
        </p:txBody>
      </p:sp>
      <p:sp>
        <p:nvSpPr>
          <p:cNvPr id="4" name="Rectangle 1026"/>
          <p:cNvSpPr txBox="1">
            <a:spLocks noChangeArrowheads="1"/>
          </p:cNvSpPr>
          <p:nvPr/>
        </p:nvSpPr>
        <p:spPr>
          <a:xfrm>
            <a:off x="757409" y="406400"/>
            <a:ext cx="11685747" cy="1219200"/>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What is common to all of these?</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5</a:t>
            </a:fld>
            <a:endParaRPr lang="en-US" dirty="0"/>
          </a:p>
        </p:txBody>
      </p:sp>
    </p:spTree>
    <p:extLst>
      <p:ext uri="{BB962C8B-B14F-4D97-AF65-F5344CB8AC3E}">
        <p14:creationId xmlns:p14="http://schemas.microsoft.com/office/powerpoint/2010/main" val="3561849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Content Placeholder 2"/>
          <p:cNvSpPr>
            <a:spLocks noGrp="1"/>
          </p:cNvSpPr>
          <p:nvPr>
            <p:ph idx="1"/>
          </p:nvPr>
        </p:nvSpPr>
        <p:spPr bwMode="auto">
          <a:xfrm>
            <a:off x="737123" y="2032000"/>
            <a:ext cx="7918986"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r>
              <a:rPr lang="en-US" sz="2800">
                <a:latin typeface="Times New Roman" charset="0"/>
                <a:ea typeface="ＭＳ Ｐゴシック" charset="0"/>
                <a:cs typeface="Times New Roman" charset="0"/>
              </a:rPr>
              <a:t>Let’s call each server a “process” (think of the daemon at each server)</a:t>
            </a:r>
          </a:p>
          <a:p>
            <a:r>
              <a:rPr lang="en-US" sz="2800">
                <a:latin typeface="Times New Roman" charset="0"/>
                <a:ea typeface="ＭＳ Ｐゴシック" charset="0"/>
                <a:cs typeface="Times New Roman" charset="0"/>
              </a:rPr>
              <a:t>All of these were groups of processes attempting to </a:t>
            </a:r>
            <a:r>
              <a:rPr lang="en-US" sz="2800" i="1">
                <a:latin typeface="Times New Roman" charset="0"/>
                <a:ea typeface="ＭＳ Ｐゴシック" charset="0"/>
                <a:cs typeface="Times New Roman" charset="0"/>
              </a:rPr>
              <a:t>coordinate</a:t>
            </a:r>
            <a:r>
              <a:rPr lang="en-US" sz="2800">
                <a:latin typeface="Times New Roman" charset="0"/>
                <a:ea typeface="ＭＳ Ｐゴシック" charset="0"/>
                <a:cs typeface="Times New Roman" charset="0"/>
              </a:rPr>
              <a:t> with each other and reach </a:t>
            </a:r>
            <a:r>
              <a:rPr lang="en-US" sz="2800" i="1">
                <a:latin typeface="Times New Roman" charset="0"/>
                <a:ea typeface="ＭＳ Ｐゴシック" charset="0"/>
                <a:cs typeface="Times New Roman" charset="0"/>
              </a:rPr>
              <a:t>agreement </a:t>
            </a:r>
            <a:r>
              <a:rPr lang="en-US" sz="2800">
                <a:latin typeface="Times New Roman" charset="0"/>
                <a:ea typeface="ＭＳ Ｐゴシック" charset="0"/>
                <a:cs typeface="Times New Roman" charset="0"/>
              </a:rPr>
              <a:t>on the value of something</a:t>
            </a:r>
          </a:p>
          <a:p>
            <a:pPr lvl="1"/>
            <a:r>
              <a:rPr lang="en-US">
                <a:latin typeface="Times New Roman" charset="0"/>
                <a:ea typeface="ＭＳ Ｐゴシック" charset="0"/>
                <a:cs typeface="Times New Roman" charset="0"/>
              </a:rPr>
              <a:t>The ordering of messages</a:t>
            </a:r>
          </a:p>
          <a:p>
            <a:pPr lvl="1"/>
            <a:r>
              <a:rPr lang="en-US">
                <a:latin typeface="Times New Roman" charset="0"/>
                <a:ea typeface="ＭＳ Ｐゴシック" charset="0"/>
                <a:cs typeface="Times New Roman" charset="0"/>
              </a:rPr>
              <a:t>The up/down status of a suspected failed process</a:t>
            </a:r>
          </a:p>
          <a:p>
            <a:pPr lvl="1"/>
            <a:r>
              <a:rPr lang="en-US">
                <a:latin typeface="Times New Roman" charset="0"/>
                <a:ea typeface="ＭＳ Ｐゴシック" charset="0"/>
                <a:cs typeface="Times New Roman" charset="0"/>
              </a:rPr>
              <a:t>Who the leader is</a:t>
            </a:r>
          </a:p>
          <a:p>
            <a:pPr lvl="1"/>
            <a:r>
              <a:rPr lang="en-US">
                <a:latin typeface="Times New Roman" charset="0"/>
                <a:ea typeface="ＭＳ Ｐゴシック" charset="0"/>
                <a:cs typeface="Times New Roman" charset="0"/>
              </a:rPr>
              <a:t>Who has access to the critical resource</a:t>
            </a:r>
          </a:p>
          <a:p>
            <a:r>
              <a:rPr lang="en-US" sz="2800">
                <a:latin typeface="Times New Roman" charset="0"/>
                <a:ea typeface="ＭＳ Ｐゴシック" charset="0"/>
                <a:cs typeface="Times New Roman" charset="0"/>
              </a:rPr>
              <a:t>All of these are related to the </a:t>
            </a:r>
            <a:r>
              <a:rPr lang="en-US" sz="2800" i="1">
                <a:latin typeface="Times New Roman" charset="0"/>
                <a:ea typeface="ＭＳ Ｐゴシック" charset="0"/>
                <a:cs typeface="Times New Roman" charset="0"/>
              </a:rPr>
              <a:t>Consensus</a:t>
            </a:r>
            <a:r>
              <a:rPr lang="en-US" sz="2800">
                <a:latin typeface="Times New Roman" charset="0"/>
                <a:ea typeface="ＭＳ Ｐゴシック" charset="0"/>
                <a:cs typeface="Times New Roman" charset="0"/>
              </a:rPr>
              <a:t> problem</a:t>
            </a:r>
          </a:p>
        </p:txBody>
      </p:sp>
      <p:sp>
        <p:nvSpPr>
          <p:cNvPr id="4" name="Rectangle 1026"/>
          <p:cNvSpPr txBox="1">
            <a:spLocks noChangeArrowheads="1"/>
          </p:cNvSpPr>
          <p:nvPr/>
        </p:nvSpPr>
        <p:spPr>
          <a:xfrm>
            <a:off x="757409" y="406400"/>
            <a:ext cx="11685747" cy="1219200"/>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So what is common?</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6</a:t>
            </a:fld>
            <a:endParaRPr lang="en-US" dirty="0"/>
          </a:p>
        </p:txBody>
      </p:sp>
    </p:spTree>
    <p:extLst>
      <p:ext uri="{BB962C8B-B14F-4D97-AF65-F5344CB8AC3E}">
        <p14:creationId xmlns:p14="http://schemas.microsoft.com/office/powerpoint/2010/main" val="3896477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bwMode="auto">
          <a:xfrm>
            <a:off x="649208" y="1706880"/>
            <a:ext cx="8439706" cy="5499947"/>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noAutofit/>
          </a:bodyPr>
          <a:lstStyle/>
          <a:p>
            <a:pPr marL="0" indent="0">
              <a:lnSpc>
                <a:spcPct val="120000"/>
              </a:lnSpc>
              <a:buNone/>
              <a:defRPr/>
            </a:pPr>
            <a:r>
              <a:rPr lang="en-US" sz="2400" dirty="0">
                <a:latin typeface="Times New Roman" charset="0"/>
                <a:ea typeface="ＭＳ Ｐゴシック" charset="0"/>
                <a:cs typeface="ＭＳ Ｐゴシック" charset="0"/>
              </a:rPr>
              <a:t>Formal problem statement</a:t>
            </a:r>
          </a:p>
          <a:p>
            <a:pPr marL="866059" indent="-866059">
              <a:lnSpc>
                <a:spcPct val="120000"/>
              </a:lnSpc>
              <a:defRPr/>
            </a:pPr>
            <a:r>
              <a:rPr lang="en-US" sz="2400" dirty="0">
                <a:latin typeface="Times New Roman" charset="0"/>
                <a:ea typeface="ＭＳ Ｐゴシック" charset="0"/>
                <a:cs typeface="ＭＳ Ｐゴシック" charset="0"/>
              </a:rPr>
              <a:t>N processes</a:t>
            </a:r>
          </a:p>
          <a:p>
            <a:pPr marL="866059" indent="-866059">
              <a:lnSpc>
                <a:spcPct val="120000"/>
              </a:lnSpc>
              <a:defRPr/>
            </a:pPr>
            <a:r>
              <a:rPr lang="en-US" sz="2400" dirty="0">
                <a:latin typeface="Times New Roman" charset="0"/>
                <a:ea typeface="ＭＳ Ｐゴシック" charset="0"/>
                <a:cs typeface="ＭＳ Ｐゴシック" charset="0"/>
              </a:rPr>
              <a:t>Each process p has </a:t>
            </a:r>
          </a:p>
          <a:p>
            <a:pPr marL="649544" lvl="1" indent="0">
              <a:lnSpc>
                <a:spcPct val="120000"/>
              </a:lnSpc>
              <a:buNone/>
              <a:defRPr/>
            </a:pPr>
            <a:r>
              <a:rPr lang="en-US" sz="2400" dirty="0">
                <a:latin typeface="Times New Roman" charset="0"/>
                <a:ea typeface="ＭＳ Ｐゴシック" charset="0"/>
              </a:rPr>
              <a:t>input variable </a:t>
            </a:r>
            <a:r>
              <a:rPr lang="en-US" sz="2400" dirty="0" err="1">
                <a:latin typeface="Times New Roman" charset="0"/>
                <a:ea typeface="ＭＳ Ｐゴシック" charset="0"/>
              </a:rPr>
              <a:t>xp</a:t>
            </a:r>
            <a:r>
              <a:rPr lang="en-US" sz="2400" dirty="0">
                <a:latin typeface="Times New Roman" charset="0"/>
                <a:ea typeface="ＭＳ Ｐゴシック" charset="0"/>
              </a:rPr>
              <a:t> : initially either 0 or 1</a:t>
            </a:r>
          </a:p>
          <a:p>
            <a:pPr marL="649544" lvl="1" indent="0">
              <a:lnSpc>
                <a:spcPct val="120000"/>
              </a:lnSpc>
              <a:buNone/>
              <a:defRPr/>
            </a:pPr>
            <a:r>
              <a:rPr lang="en-US" sz="2400" dirty="0">
                <a:latin typeface="Times New Roman" charset="0"/>
                <a:ea typeface="ＭＳ Ｐゴシック" charset="0"/>
              </a:rPr>
              <a:t>output variable </a:t>
            </a:r>
            <a:r>
              <a:rPr lang="en-US" sz="2400" dirty="0" err="1">
                <a:latin typeface="Times New Roman" charset="0"/>
                <a:ea typeface="ＭＳ Ｐゴシック" charset="0"/>
              </a:rPr>
              <a:t>yp</a:t>
            </a:r>
            <a:r>
              <a:rPr lang="en-US" sz="2400" dirty="0">
                <a:latin typeface="Times New Roman" charset="0"/>
                <a:ea typeface="ＭＳ Ｐゴシック" charset="0"/>
              </a:rPr>
              <a:t> : initially b (can be changed only once)</a:t>
            </a:r>
          </a:p>
          <a:p>
            <a:pPr marL="866059" indent="-866059">
              <a:lnSpc>
                <a:spcPct val="120000"/>
              </a:lnSpc>
              <a:defRPr/>
            </a:pPr>
            <a:r>
              <a:rPr lang="en-US" sz="2400" dirty="0">
                <a:solidFill>
                  <a:schemeClr val="accent2"/>
                </a:solidFill>
                <a:latin typeface="Times New Roman" charset="0"/>
                <a:ea typeface="ＭＳ Ｐゴシック" charset="0"/>
                <a:cs typeface="ＭＳ Ｐゴシック" charset="0"/>
              </a:rPr>
              <a:t>Consensus problem</a:t>
            </a:r>
            <a:r>
              <a:rPr lang="en-US" sz="2400" dirty="0">
                <a:latin typeface="Times New Roman" charset="0"/>
                <a:ea typeface="ＭＳ Ｐゴシック" charset="0"/>
                <a:cs typeface="ＭＳ Ｐゴシック" charset="0"/>
              </a:rPr>
              <a:t>: design a protocol so that at the end, either:</a:t>
            </a:r>
          </a:p>
          <a:p>
            <a:pPr marL="649544" lvl="1" indent="0">
              <a:lnSpc>
                <a:spcPct val="120000"/>
              </a:lnSpc>
              <a:buFontTx/>
              <a:buAutoNum type="arabicPeriod"/>
              <a:defRPr/>
            </a:pPr>
            <a:r>
              <a:rPr lang="en-US" sz="2400" dirty="0">
                <a:latin typeface="Times New Roman" charset="0"/>
                <a:ea typeface="ＭＳ Ｐゴシック" charset="0"/>
              </a:rPr>
              <a:t> All processes set their output variables to 0 (all-0’s)</a:t>
            </a:r>
          </a:p>
          <a:p>
            <a:pPr marL="649544" lvl="1" indent="0">
              <a:lnSpc>
                <a:spcPct val="120000"/>
              </a:lnSpc>
              <a:buFontTx/>
              <a:buAutoNum type="arabicPeriod"/>
              <a:defRPr/>
            </a:pPr>
            <a:r>
              <a:rPr lang="en-US" sz="2400" dirty="0">
                <a:latin typeface="Times New Roman" charset="0"/>
                <a:ea typeface="ＭＳ Ｐゴシック" charset="0"/>
              </a:rPr>
              <a:t> Or All processes set their output variables to 1 (all-1’s)</a:t>
            </a:r>
          </a:p>
          <a:p>
            <a:pPr marL="649544" lvl="1" indent="0">
              <a:lnSpc>
                <a:spcPct val="120000"/>
              </a:lnSpc>
              <a:buNone/>
              <a:defRPr/>
            </a:pPr>
            <a:r>
              <a:rPr lang="en-US" sz="2400" dirty="0">
                <a:latin typeface="Times New Roman" charset="0"/>
                <a:ea typeface="ＭＳ Ｐゴシック" charset="0"/>
              </a:rPr>
              <a:t>	</a:t>
            </a:r>
            <a:endParaRPr lang="en-US" sz="2000" dirty="0">
              <a:latin typeface="Times New Roman" charset="0"/>
              <a:ea typeface="ＭＳ Ｐゴシック" charset="0"/>
            </a:endParaRPr>
          </a:p>
        </p:txBody>
      </p:sp>
      <p:sp>
        <p:nvSpPr>
          <p:cNvPr id="4" name="Rectangle 1026"/>
          <p:cNvSpPr txBox="1">
            <a:spLocks noChangeArrowheads="1"/>
          </p:cNvSpPr>
          <p:nvPr/>
        </p:nvSpPr>
        <p:spPr>
          <a:xfrm>
            <a:off x="757409" y="406400"/>
            <a:ext cx="11685747" cy="1219200"/>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What is Consensus?</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7</a:t>
            </a:fld>
            <a:endParaRPr lang="en-US" dirty="0"/>
          </a:p>
        </p:txBody>
      </p:sp>
    </p:spTree>
    <p:extLst>
      <p:ext uri="{BB962C8B-B14F-4D97-AF65-F5344CB8AC3E}">
        <p14:creationId xmlns:p14="http://schemas.microsoft.com/office/powerpoint/2010/main" val="709913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bwMode="auto">
          <a:xfrm>
            <a:off x="757410" y="1923627"/>
            <a:ext cx="8764310" cy="520192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normAutofit fontScale="92500" lnSpcReduction="10000"/>
          </a:bodyPr>
          <a:lstStyle/>
          <a:p>
            <a:pPr>
              <a:defRPr/>
            </a:pPr>
            <a:r>
              <a:rPr lang="en-US" sz="2800" dirty="0">
                <a:latin typeface="Times New Roman" charset="0"/>
                <a:ea typeface="ＭＳ Ｐゴシック" charset="0"/>
                <a:cs typeface="Times New Roman" charset="0"/>
              </a:rPr>
              <a:t>Every process contributes a value</a:t>
            </a:r>
          </a:p>
          <a:p>
            <a:pPr>
              <a:defRPr/>
            </a:pPr>
            <a:r>
              <a:rPr lang="en-US" sz="2800" i="1" dirty="0">
                <a:solidFill>
                  <a:srgbClr val="CC6600"/>
                </a:solidFill>
                <a:latin typeface="Times New Roman" charset="0"/>
                <a:ea typeface="ＭＳ Ｐゴシック" charset="0"/>
                <a:cs typeface="Times New Roman" charset="0"/>
              </a:rPr>
              <a:t>Goal is to have all processes decide same (some) value</a:t>
            </a:r>
          </a:p>
          <a:p>
            <a:pPr lvl="1">
              <a:defRPr/>
            </a:pPr>
            <a:r>
              <a:rPr lang="en-US" sz="2300" dirty="0">
                <a:latin typeface="Times New Roman" charset="0"/>
                <a:ea typeface="ＭＳ Ｐゴシック" charset="0"/>
                <a:cs typeface="Times New Roman" charset="0"/>
              </a:rPr>
              <a:t>Decision once made can’t be changed</a:t>
            </a:r>
          </a:p>
          <a:p>
            <a:pPr eaLnBrk="1" hangingPunct="1">
              <a:lnSpc>
                <a:spcPct val="120000"/>
              </a:lnSpc>
              <a:defRPr/>
            </a:pPr>
            <a:r>
              <a:rPr lang="en-US" sz="2800" dirty="0">
                <a:latin typeface="Times New Roman" charset="0"/>
                <a:ea typeface="ＭＳ Ｐゴシック" charset="0"/>
              </a:rPr>
              <a:t>There might be other constraints </a:t>
            </a:r>
          </a:p>
          <a:p>
            <a:pPr lvl="1" eaLnBrk="1" hangingPunct="1">
              <a:lnSpc>
                <a:spcPct val="120000"/>
              </a:lnSpc>
              <a:defRPr/>
            </a:pPr>
            <a:r>
              <a:rPr lang="en-US" dirty="0">
                <a:latin typeface="Times New Roman" charset="0"/>
                <a:ea typeface="ＭＳ Ｐゴシック" charset="0"/>
              </a:rPr>
              <a:t>Validity = if everyone proposes same value, then that’s what’s decided</a:t>
            </a:r>
          </a:p>
          <a:p>
            <a:pPr lvl="1" eaLnBrk="1" hangingPunct="1">
              <a:lnSpc>
                <a:spcPct val="120000"/>
              </a:lnSpc>
              <a:defRPr/>
            </a:pPr>
            <a:r>
              <a:rPr lang="en-US" dirty="0">
                <a:latin typeface="Times New Roman" charset="0"/>
                <a:ea typeface="ＭＳ Ｐゴシック" charset="0"/>
              </a:rPr>
              <a:t>Integrity = decided value must have been proposed by some process</a:t>
            </a:r>
          </a:p>
          <a:p>
            <a:pPr lvl="1" eaLnBrk="1" hangingPunct="1">
              <a:lnSpc>
                <a:spcPct val="120000"/>
              </a:lnSpc>
              <a:defRPr/>
            </a:pPr>
            <a:r>
              <a:rPr lang="en-US" dirty="0">
                <a:latin typeface="Times New Roman" charset="0"/>
                <a:ea typeface="ＭＳ Ｐゴシック" charset="0"/>
                <a:cs typeface="Times New Roman" charset="0"/>
              </a:rPr>
              <a:t>Non-triviality = there is at least one initial system state that leads to each of the all-0’s or all-1’s outcomes</a:t>
            </a:r>
            <a:endParaRPr lang="en-US" sz="2800" dirty="0">
              <a:latin typeface="Times New Roman" charset="0"/>
              <a:ea typeface="ＭＳ Ｐゴシック" charset="0"/>
              <a:cs typeface="Times New Roman" charset="0"/>
            </a:endParaRPr>
          </a:p>
          <a:p>
            <a:pPr marL="0" indent="0">
              <a:buNone/>
              <a:defRPr/>
            </a:pPr>
            <a:r>
              <a:rPr lang="en-US" sz="2800" i="1" dirty="0">
                <a:solidFill>
                  <a:srgbClr val="CC6600"/>
                </a:solidFill>
                <a:latin typeface="Times New Roman" charset="0"/>
                <a:ea typeface="ＭＳ Ｐゴシック" charset="0"/>
                <a:cs typeface="Times New Roman" charset="0"/>
              </a:rPr>
              <a:t> </a:t>
            </a:r>
          </a:p>
        </p:txBody>
      </p:sp>
      <p:sp>
        <p:nvSpPr>
          <p:cNvPr id="4" name="Rectangle 1026"/>
          <p:cNvSpPr txBox="1">
            <a:spLocks noChangeArrowheads="1"/>
          </p:cNvSpPr>
          <p:nvPr/>
        </p:nvSpPr>
        <p:spPr>
          <a:xfrm>
            <a:off x="757409" y="406400"/>
            <a:ext cx="11685747" cy="1219200"/>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What is Consensus? (2)</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8</a:t>
            </a:fld>
            <a:endParaRPr lang="en-US" dirty="0"/>
          </a:p>
        </p:txBody>
      </p:sp>
    </p:spTree>
    <p:extLst>
      <p:ext uri="{BB962C8B-B14F-4D97-AF65-F5344CB8AC3E}">
        <p14:creationId xmlns:p14="http://schemas.microsoft.com/office/powerpoint/2010/main" val="3695096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bwMode="auto">
          <a:xfrm>
            <a:off x="649207" y="1923627"/>
            <a:ext cx="7824073" cy="5093547"/>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normAutofit fontScale="70000" lnSpcReduction="20000"/>
          </a:bodyPr>
          <a:lstStyle/>
          <a:p>
            <a:pPr marL="866059" indent="-866059">
              <a:lnSpc>
                <a:spcPct val="100000"/>
              </a:lnSpc>
              <a:defRPr/>
            </a:pPr>
            <a:r>
              <a:rPr lang="en-US" altLang="en-US" sz="4000" dirty="0">
                <a:latin typeface="Times New Roman" panose="02020603050405020304" pitchFamily="18" charset="0"/>
                <a:ea typeface="ＭＳ Ｐゴシック" pitchFamily="34" charset="-128"/>
                <a:cs typeface="Times New Roman" panose="02020603050405020304" pitchFamily="18" charset="0"/>
              </a:rPr>
              <a:t>Many problems in distributed systems are </a:t>
            </a:r>
            <a:r>
              <a:rPr lang="en-US" altLang="en-US" sz="4000" dirty="0">
                <a:solidFill>
                  <a:srgbClr val="FF0000"/>
                </a:solidFill>
                <a:latin typeface="Times New Roman" panose="02020603050405020304" pitchFamily="18" charset="0"/>
                <a:ea typeface="ＭＳ Ｐゴシック" pitchFamily="34" charset="-128"/>
                <a:cs typeface="Times New Roman" panose="02020603050405020304" pitchFamily="18" charset="0"/>
              </a:rPr>
              <a:t>equivalent to </a:t>
            </a:r>
            <a:r>
              <a:rPr lang="en-US" altLang="en-US" sz="4000" i="1" dirty="0">
                <a:solidFill>
                  <a:srgbClr val="FF0000"/>
                </a:solidFill>
                <a:latin typeface="Times New Roman" panose="02020603050405020304" pitchFamily="18" charset="0"/>
                <a:ea typeface="ＭＳ Ｐゴシック" pitchFamily="34" charset="-128"/>
                <a:cs typeface="Times New Roman" panose="02020603050405020304" pitchFamily="18" charset="0"/>
              </a:rPr>
              <a:t>(or harder than)</a:t>
            </a:r>
            <a:r>
              <a:rPr lang="en-US" altLang="en-US" sz="4000" dirty="0">
                <a:solidFill>
                  <a:srgbClr val="FF0000"/>
                </a:solidFill>
                <a:latin typeface="Times New Roman" panose="02020603050405020304" pitchFamily="18" charset="0"/>
                <a:ea typeface="ＭＳ Ｐゴシック" pitchFamily="34" charset="-128"/>
                <a:cs typeface="Times New Roman" panose="02020603050405020304" pitchFamily="18" charset="0"/>
              </a:rPr>
              <a:t> </a:t>
            </a:r>
            <a:r>
              <a:rPr lang="en-US" altLang="en-US" sz="4000" dirty="0">
                <a:latin typeface="Times New Roman" panose="02020603050405020304" pitchFamily="18" charset="0"/>
                <a:ea typeface="ＭＳ Ｐゴシック" pitchFamily="34" charset="-128"/>
                <a:cs typeface="Times New Roman" panose="02020603050405020304" pitchFamily="18" charset="0"/>
              </a:rPr>
              <a:t>consensus!</a:t>
            </a:r>
          </a:p>
          <a:p>
            <a:pPr marL="1407345" lvl="1" indent="-757801">
              <a:lnSpc>
                <a:spcPct val="120000"/>
              </a:lnSpc>
              <a:defRPr/>
            </a:pPr>
            <a:r>
              <a:rPr lang="en-US" altLang="en-US" sz="3400" dirty="0">
                <a:latin typeface="Times New Roman" panose="02020603050405020304" pitchFamily="18" charset="0"/>
                <a:ea typeface="ＭＳ Ｐゴシック" pitchFamily="34" charset="-128"/>
                <a:cs typeface="Times New Roman" panose="02020603050405020304" pitchFamily="18" charset="0"/>
              </a:rPr>
              <a:t>Perfect Failure Detection</a:t>
            </a:r>
          </a:p>
          <a:p>
            <a:pPr marL="1407345" lvl="1" indent="-757801">
              <a:lnSpc>
                <a:spcPct val="120000"/>
              </a:lnSpc>
              <a:defRPr/>
            </a:pPr>
            <a:r>
              <a:rPr lang="en-US" altLang="en-US" sz="3400" dirty="0">
                <a:latin typeface="Times New Roman" panose="02020603050405020304" pitchFamily="18" charset="0"/>
                <a:ea typeface="ＭＳ Ｐゴシック" pitchFamily="34" charset="-128"/>
                <a:cs typeface="Times New Roman" panose="02020603050405020304" pitchFamily="18" charset="0"/>
              </a:rPr>
              <a:t>Leader election (select exactly one leader, and every alive process knows about it)</a:t>
            </a:r>
          </a:p>
          <a:p>
            <a:pPr marL="1407345" lvl="1" indent="-757801">
              <a:lnSpc>
                <a:spcPct val="100000"/>
              </a:lnSpc>
              <a:defRPr/>
            </a:pPr>
            <a:r>
              <a:rPr lang="en-US" sz="3600" dirty="0"/>
              <a:t>State machine replication: Processes agree on the same sequence of operations.</a:t>
            </a:r>
            <a:endParaRPr lang="en-US" altLang="en-US" sz="3400" dirty="0">
              <a:latin typeface="Times New Roman" panose="02020603050405020304" pitchFamily="18" charset="0"/>
              <a:ea typeface="ＭＳ Ｐゴシック" pitchFamily="34" charset="-128"/>
              <a:cs typeface="Times New Roman" panose="02020603050405020304" pitchFamily="18" charset="0"/>
            </a:endParaRPr>
          </a:p>
          <a:p>
            <a:pPr marL="866059" indent="-866059">
              <a:lnSpc>
                <a:spcPct val="120000"/>
              </a:lnSpc>
              <a:defRPr/>
            </a:pPr>
            <a:endParaRPr lang="en-US" altLang="en-US" sz="4000" dirty="0">
              <a:latin typeface="Times New Roman" panose="02020603050405020304" pitchFamily="18" charset="0"/>
              <a:ea typeface="ＭＳ Ｐゴシック" pitchFamily="34" charset="-128"/>
              <a:cs typeface="Times New Roman" panose="02020603050405020304" pitchFamily="18" charset="0"/>
            </a:endParaRPr>
          </a:p>
          <a:p>
            <a:pPr marL="866059" indent="-866059">
              <a:lnSpc>
                <a:spcPct val="100000"/>
              </a:lnSpc>
              <a:defRPr/>
            </a:pPr>
            <a:r>
              <a:rPr lang="en-US" sz="4000" dirty="0"/>
              <a:t>Consensus is a fundamental building block for fault-tolerant distributed systems.</a:t>
            </a:r>
          </a:p>
          <a:p>
            <a:pPr marL="0" indent="0">
              <a:lnSpc>
                <a:spcPct val="100000"/>
              </a:lnSpc>
              <a:buNone/>
              <a:defRPr/>
            </a:pPr>
            <a:endParaRPr lang="en-US" altLang="en-US" sz="4000" dirty="0">
              <a:latin typeface="Times New Roman" panose="02020603050405020304" pitchFamily="18" charset="0"/>
              <a:ea typeface="ＭＳ Ｐゴシック" pitchFamily="34" charset="-128"/>
              <a:cs typeface="Times New Roman" panose="02020603050405020304" pitchFamily="18" charset="0"/>
            </a:endParaRPr>
          </a:p>
          <a:p>
            <a:pPr marL="866059" indent="-866059">
              <a:lnSpc>
                <a:spcPct val="120000"/>
              </a:lnSpc>
              <a:defRPr/>
            </a:pPr>
            <a:r>
              <a:rPr lang="en-US" altLang="en-US" sz="4000" dirty="0">
                <a:latin typeface="Times New Roman" panose="02020603050405020304" pitchFamily="18" charset="0"/>
                <a:ea typeface="ＭＳ Ｐゴシック" pitchFamily="34" charset="-128"/>
                <a:cs typeface="Times New Roman" panose="02020603050405020304" pitchFamily="18" charset="0"/>
              </a:rPr>
              <a:t>So, is there a solution to Consensus?</a:t>
            </a:r>
          </a:p>
        </p:txBody>
      </p:sp>
      <p:sp>
        <p:nvSpPr>
          <p:cNvPr id="4" name="Rectangle 1026"/>
          <p:cNvSpPr txBox="1">
            <a:spLocks noChangeArrowheads="1"/>
          </p:cNvSpPr>
          <p:nvPr/>
        </p:nvSpPr>
        <p:spPr>
          <a:xfrm>
            <a:off x="757409" y="406400"/>
            <a:ext cx="11685747" cy="1219200"/>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Why is it Important?</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9</a:t>
            </a:fld>
            <a:endParaRPr lang="en-US" dirty="0"/>
          </a:p>
        </p:txBody>
      </p:sp>
    </p:spTree>
    <p:extLst>
      <p:ext uri="{BB962C8B-B14F-4D97-AF65-F5344CB8AC3E}">
        <p14:creationId xmlns:p14="http://schemas.microsoft.com/office/powerpoint/2010/main" val="2734053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noChangeArrowheads="1"/>
          </p:cNvSpPr>
          <p:nvPr>
            <p:ph idx="1"/>
          </p:nvPr>
        </p:nvSpPr>
        <p:spPr bwMode="auto">
          <a:xfrm>
            <a:off x="649208" y="1923627"/>
            <a:ext cx="7574095" cy="53802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eaLnBrk="1" hangingPunct="1"/>
            <a:r>
              <a:rPr lang="en-US" sz="3400" dirty="0">
                <a:solidFill>
                  <a:srgbClr val="008000"/>
                </a:solidFill>
                <a:latin typeface="Times New Roman" charset="0"/>
                <a:ea typeface="ＭＳ Ｐゴシック" charset="0"/>
                <a:cs typeface="Times New Roman" charset="0"/>
              </a:rPr>
              <a:t>Synchronous System Model and </a:t>
            </a:r>
            <a:r>
              <a:rPr lang="en-US" sz="3400" dirty="0">
                <a:solidFill>
                  <a:srgbClr val="FF6600"/>
                </a:solidFill>
                <a:latin typeface="Times New Roman" charset="0"/>
                <a:ea typeface="ＭＳ Ｐゴシック" charset="0"/>
                <a:cs typeface="Times New Roman" charset="0"/>
              </a:rPr>
              <a:t>Asynchronous System Model</a:t>
            </a:r>
            <a:endParaRPr lang="en-US" sz="3400" dirty="0">
              <a:solidFill>
                <a:srgbClr val="008000"/>
              </a:solidFill>
              <a:latin typeface="Times New Roman" charset="0"/>
              <a:ea typeface="ＭＳ Ｐゴシック" charset="0"/>
              <a:cs typeface="Times New Roman" charset="0"/>
            </a:endParaRPr>
          </a:p>
          <a:p>
            <a:pPr eaLnBrk="1" hangingPunct="1"/>
            <a:r>
              <a:rPr lang="en-US" sz="3400" dirty="0">
                <a:solidFill>
                  <a:srgbClr val="008000"/>
                </a:solidFill>
                <a:latin typeface="Times New Roman" charset="0"/>
                <a:ea typeface="ＭＳ Ｐゴシック" charset="0"/>
                <a:cs typeface="Times New Roman" charset="0"/>
              </a:rPr>
              <a:t>S</a:t>
            </a:r>
            <a:r>
              <a:rPr lang="en-US" sz="2800" dirty="0">
                <a:solidFill>
                  <a:srgbClr val="008000"/>
                </a:solidFill>
                <a:latin typeface="Times New Roman" charset="0"/>
                <a:ea typeface="ＭＳ Ｐゴシック" charset="0"/>
                <a:cs typeface="Times New Roman" charset="0"/>
              </a:rPr>
              <a:t>ynchronous </a:t>
            </a:r>
            <a:r>
              <a:rPr lang="en-US" sz="2800" dirty="0">
                <a:latin typeface="Times New Roman" charset="0"/>
                <a:ea typeface="ＭＳ Ｐゴシック" charset="0"/>
                <a:cs typeface="Times New Roman" charset="0"/>
              </a:rPr>
              <a:t>Distributed System</a:t>
            </a:r>
          </a:p>
          <a:p>
            <a:pPr lvl="1" eaLnBrk="1" hangingPunct="1">
              <a:buClr>
                <a:schemeClr val="hlink"/>
              </a:buClr>
            </a:pPr>
            <a:r>
              <a:rPr lang="en-US" dirty="0">
                <a:latin typeface="Times New Roman" charset="0"/>
                <a:ea typeface="ＭＳ Ｐゴシック" charset="0"/>
                <a:cs typeface="Times New Roman" charset="0"/>
              </a:rPr>
              <a:t> Each message is received within bounded time</a:t>
            </a:r>
          </a:p>
          <a:p>
            <a:pPr lvl="1" eaLnBrk="1" hangingPunct="1">
              <a:buClr>
                <a:schemeClr val="hlink"/>
              </a:buClr>
            </a:pPr>
            <a:r>
              <a:rPr lang="en-US" dirty="0">
                <a:latin typeface="Times New Roman" charset="0"/>
                <a:ea typeface="ＭＳ Ｐゴシック" charset="0"/>
                <a:cs typeface="Times New Roman" charset="0"/>
              </a:rPr>
              <a:t> Drift of each process</a:t>
            </a:r>
            <a:r>
              <a:rPr lang="ja-JP" altLang="en-US" dirty="0">
                <a:latin typeface="Times New Roman" charset="0"/>
                <a:ea typeface="ＭＳ Ｐゴシック" charset="0"/>
                <a:cs typeface="Times New Roman" charset="0"/>
              </a:rPr>
              <a:t>’</a:t>
            </a:r>
            <a:r>
              <a:rPr lang="en-US" altLang="ja-JP" dirty="0">
                <a:latin typeface="Times New Roman" charset="0"/>
                <a:ea typeface="ＭＳ Ｐゴシック" charset="0"/>
                <a:cs typeface="Times New Roman" charset="0"/>
              </a:rPr>
              <a:t> local clock has a known bound</a:t>
            </a:r>
          </a:p>
          <a:p>
            <a:pPr lvl="1" eaLnBrk="1" hangingPunct="1">
              <a:buClr>
                <a:schemeClr val="hlink"/>
              </a:buClr>
            </a:pPr>
            <a:r>
              <a:rPr lang="en-US" dirty="0">
                <a:latin typeface="Times New Roman" charset="0"/>
                <a:ea typeface="ＭＳ Ｐゴシック" charset="0"/>
                <a:cs typeface="Times New Roman" charset="0"/>
              </a:rPr>
              <a:t> Each step in a process takes </a:t>
            </a:r>
            <a:r>
              <a:rPr lang="en-US" dirty="0" err="1">
                <a:latin typeface="Times New Roman" charset="0"/>
                <a:ea typeface="ＭＳ Ｐゴシック" charset="0"/>
                <a:cs typeface="Times New Roman" charset="0"/>
              </a:rPr>
              <a:t>lb</a:t>
            </a:r>
            <a:r>
              <a:rPr lang="en-US" dirty="0">
                <a:latin typeface="Times New Roman" charset="0"/>
                <a:ea typeface="ＭＳ Ｐゴシック" charset="0"/>
                <a:cs typeface="Times New Roman" charset="0"/>
              </a:rPr>
              <a:t> &lt; time &lt; </a:t>
            </a:r>
            <a:r>
              <a:rPr lang="en-US" dirty="0" err="1">
                <a:latin typeface="Times New Roman" charset="0"/>
                <a:ea typeface="ＭＳ Ｐゴシック" charset="0"/>
                <a:cs typeface="Times New Roman" charset="0"/>
              </a:rPr>
              <a:t>ub</a:t>
            </a:r>
            <a:endParaRPr lang="en-US" dirty="0">
              <a:latin typeface="Times New Roman" charset="0"/>
              <a:ea typeface="ＭＳ Ｐゴシック" charset="0"/>
              <a:cs typeface="Times New Roman" charset="0"/>
            </a:endParaRPr>
          </a:p>
          <a:p>
            <a:pPr lvl="1" eaLnBrk="1" hangingPunct="1">
              <a:buClr>
                <a:schemeClr val="hlink"/>
              </a:buClr>
              <a:buFont typeface="Wingdings" charset="0"/>
              <a:buNone/>
            </a:pPr>
            <a:r>
              <a:rPr lang="en-US" i="1" dirty="0">
                <a:latin typeface="Times New Roman" charset="0"/>
                <a:ea typeface="ＭＳ Ｐゴシック" charset="0"/>
                <a:cs typeface="Times New Roman" charset="0"/>
              </a:rPr>
              <a:t>E.g., A collection of processors connected by a communication bus, e.g., a Cray supercomputer or a multicore machine</a:t>
            </a:r>
          </a:p>
          <a:p>
            <a:pPr lvl="1" eaLnBrk="1" hangingPunct="1">
              <a:buClr>
                <a:schemeClr val="hlink"/>
              </a:buClr>
              <a:buFont typeface="Wingdings" charset="0"/>
              <a:buNone/>
            </a:pPr>
            <a:endParaRPr lang="en-US" i="1" dirty="0">
              <a:latin typeface="Times New Roman" charset="0"/>
              <a:ea typeface="ＭＳ Ｐゴシック" charset="0"/>
              <a:cs typeface="Times New Roman" charset="0"/>
            </a:endParaRPr>
          </a:p>
        </p:txBody>
      </p:sp>
      <p:sp>
        <p:nvSpPr>
          <p:cNvPr id="4" name="Rectangle 1026"/>
          <p:cNvSpPr txBox="1">
            <a:spLocks noChangeArrowheads="1"/>
          </p:cNvSpPr>
          <p:nvPr/>
        </p:nvSpPr>
        <p:spPr>
          <a:xfrm>
            <a:off x="757409" y="514773"/>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4300" kern="0" dirty="0">
                <a:solidFill>
                  <a:schemeClr val="bg1"/>
                </a:solidFill>
                <a:latin typeface="Whitney-BlackSC" pitchFamily="50" charset="0"/>
                <a:ea typeface="ＭＳ Ｐゴシック" pitchFamily="34" charset="-128"/>
              </a:rPr>
              <a:t>Two Different Models of Distributed Systems</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10</a:t>
            </a:fld>
            <a:endParaRPr lang="en-US" dirty="0"/>
          </a:p>
        </p:txBody>
      </p:sp>
    </p:spTree>
    <p:extLst>
      <p:ext uri="{BB962C8B-B14F-4D97-AF65-F5344CB8AC3E}">
        <p14:creationId xmlns:p14="http://schemas.microsoft.com/office/powerpoint/2010/main" val="3756373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Grp="1" noChangeArrowheads="1"/>
          </p:cNvSpPr>
          <p:nvPr>
            <p:ph idx="1"/>
          </p:nvPr>
        </p:nvSpPr>
        <p:spPr bwMode="auto">
          <a:xfrm>
            <a:off x="649208" y="1923627"/>
            <a:ext cx="8006901" cy="53802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eaLnBrk="1" hangingPunct="1">
              <a:buClr>
                <a:schemeClr val="hlink"/>
              </a:buClr>
            </a:pPr>
            <a:r>
              <a:rPr lang="en-US" sz="2800">
                <a:solidFill>
                  <a:srgbClr val="FF6600"/>
                </a:solidFill>
                <a:latin typeface="Times New Roman" charset="0"/>
                <a:ea typeface="ＭＳ Ｐゴシック" charset="0"/>
                <a:cs typeface="Times New Roman" charset="0"/>
              </a:rPr>
              <a:t>Asynchronous</a:t>
            </a:r>
            <a:r>
              <a:rPr lang="en-US" sz="2800">
                <a:solidFill>
                  <a:schemeClr val="accent2"/>
                </a:solidFill>
                <a:latin typeface="Times New Roman" charset="0"/>
                <a:ea typeface="ＭＳ Ｐゴシック" charset="0"/>
                <a:cs typeface="Times New Roman" charset="0"/>
              </a:rPr>
              <a:t> </a:t>
            </a:r>
            <a:r>
              <a:rPr lang="en-US" sz="2800">
                <a:latin typeface="Times New Roman" charset="0"/>
                <a:ea typeface="ＭＳ Ｐゴシック" charset="0"/>
                <a:cs typeface="Times New Roman" charset="0"/>
              </a:rPr>
              <a:t>Distributed System</a:t>
            </a:r>
          </a:p>
          <a:p>
            <a:pPr lvl="1" eaLnBrk="1" hangingPunct="1">
              <a:buClr>
                <a:schemeClr val="hlink"/>
              </a:buClr>
            </a:pPr>
            <a:r>
              <a:rPr lang="en-US">
                <a:latin typeface="Times New Roman" charset="0"/>
                <a:ea typeface="ＭＳ Ｐゴシック" charset="0"/>
                <a:cs typeface="Times New Roman" charset="0"/>
              </a:rPr>
              <a:t> No bounds on process execution</a:t>
            </a:r>
          </a:p>
          <a:p>
            <a:pPr lvl="1" eaLnBrk="1" hangingPunct="1">
              <a:buClr>
                <a:schemeClr val="hlink"/>
              </a:buClr>
            </a:pPr>
            <a:r>
              <a:rPr lang="en-US">
                <a:latin typeface="Times New Roman" charset="0"/>
                <a:ea typeface="ＭＳ Ｐゴシック" charset="0"/>
                <a:cs typeface="Times New Roman" charset="0"/>
              </a:rPr>
              <a:t> The drift rate of a clock is arbitrary </a:t>
            </a:r>
          </a:p>
          <a:p>
            <a:pPr lvl="1" eaLnBrk="1" hangingPunct="1">
              <a:buClr>
                <a:schemeClr val="hlink"/>
              </a:buClr>
            </a:pPr>
            <a:r>
              <a:rPr lang="en-US">
                <a:latin typeface="Times New Roman" charset="0"/>
                <a:ea typeface="ＭＳ Ｐゴシック" charset="0"/>
                <a:cs typeface="Times New Roman" charset="0"/>
              </a:rPr>
              <a:t> No bounds on message transmission delays</a:t>
            </a:r>
          </a:p>
          <a:p>
            <a:pPr lvl="1" eaLnBrk="1" hangingPunct="1">
              <a:buFont typeface="Wingdings" charset="0"/>
              <a:buNone/>
            </a:pPr>
            <a:r>
              <a:rPr lang="en-US" i="1">
                <a:latin typeface="Times New Roman" charset="0"/>
                <a:ea typeface="ＭＳ Ｐゴシック" charset="0"/>
                <a:cs typeface="Times New Roman" charset="0"/>
              </a:rPr>
              <a:t>E.g., The Internet is an asynchronous distributed system, so are ad-hoc and sensor networks</a:t>
            </a:r>
          </a:p>
          <a:p>
            <a:pPr eaLnBrk="1" hangingPunct="1">
              <a:buFont typeface="Wingdings" charset="0"/>
              <a:buChar char="q"/>
            </a:pPr>
            <a:r>
              <a:rPr lang="en-US" sz="2800" i="1">
                <a:latin typeface="Times New Roman" charset="0"/>
                <a:ea typeface="ＭＳ Ｐゴシック" charset="0"/>
                <a:cs typeface="Times New Roman" charset="0"/>
              </a:rPr>
              <a:t>This is a more </a:t>
            </a:r>
            <a:r>
              <a:rPr lang="en-US" sz="2800" i="1" u="sng">
                <a:latin typeface="Times New Roman" charset="0"/>
                <a:ea typeface="ＭＳ Ｐゴシック" charset="0"/>
                <a:cs typeface="Times New Roman" charset="0"/>
              </a:rPr>
              <a:t>general (and thus challenging)</a:t>
            </a:r>
            <a:r>
              <a:rPr lang="en-US" sz="2800" i="1">
                <a:latin typeface="Times New Roman" charset="0"/>
                <a:ea typeface="ＭＳ Ｐゴシック" charset="0"/>
                <a:cs typeface="Times New Roman" charset="0"/>
              </a:rPr>
              <a:t> model than the synchronous system model. A protocol for an asynchronous system will also work for a synchronous system (but not vice-versa)</a:t>
            </a:r>
          </a:p>
        </p:txBody>
      </p:sp>
      <p:sp>
        <p:nvSpPr>
          <p:cNvPr id="4" name="Rectangle 1026"/>
          <p:cNvSpPr txBox="1">
            <a:spLocks noChangeArrowheads="1"/>
          </p:cNvSpPr>
          <p:nvPr/>
        </p:nvSpPr>
        <p:spPr>
          <a:xfrm>
            <a:off x="757409" y="514773"/>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4300" kern="0" dirty="0">
                <a:solidFill>
                  <a:schemeClr val="bg1"/>
                </a:solidFill>
                <a:latin typeface="Whitney-BlackSC" pitchFamily="50" charset="0"/>
                <a:ea typeface="ＭＳ Ｐゴシック" pitchFamily="34" charset="-128"/>
              </a:rPr>
              <a:t>Asynchronous System Model</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11</a:t>
            </a:fld>
            <a:endParaRPr lang="en-US" dirty="0"/>
          </a:p>
        </p:txBody>
      </p:sp>
    </p:spTree>
    <p:extLst>
      <p:ext uri="{BB962C8B-B14F-4D97-AF65-F5344CB8AC3E}">
        <p14:creationId xmlns:p14="http://schemas.microsoft.com/office/powerpoint/2010/main" val="3355625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noChangeArrowheads="1"/>
          </p:cNvSpPr>
          <p:nvPr>
            <p:ph idx="1"/>
          </p:nvPr>
        </p:nvSpPr>
        <p:spPr bwMode="auto">
          <a:xfrm>
            <a:off x="432805" y="1706880"/>
            <a:ext cx="8439706" cy="4876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normAutofit fontScale="92500" lnSpcReduction="10000"/>
          </a:bodyPr>
          <a:lstStyle/>
          <a:p>
            <a:pPr>
              <a:lnSpc>
                <a:spcPct val="120000"/>
              </a:lnSpc>
            </a:pPr>
            <a:r>
              <a:rPr lang="en-US" dirty="0">
                <a:latin typeface="Times New Roman" charset="0"/>
                <a:ea typeface="ＭＳ Ｐゴシック" charset="0"/>
                <a:cs typeface="Times New Roman" charset="0"/>
              </a:rPr>
              <a:t>In the synchronous system model</a:t>
            </a:r>
          </a:p>
          <a:p>
            <a:pPr lvl="1">
              <a:lnSpc>
                <a:spcPct val="120000"/>
              </a:lnSpc>
            </a:pPr>
            <a:r>
              <a:rPr lang="en-US" sz="2300" dirty="0">
                <a:solidFill>
                  <a:srgbClr val="008000"/>
                </a:solidFill>
                <a:latin typeface="Times New Roman" charset="0"/>
                <a:ea typeface="ＭＳ Ｐゴシック" charset="0"/>
                <a:cs typeface="Times New Roman" charset="0"/>
              </a:rPr>
              <a:t>Consensus is solvable</a:t>
            </a:r>
          </a:p>
          <a:p>
            <a:pPr lvl="1">
              <a:lnSpc>
                <a:spcPct val="120000"/>
              </a:lnSpc>
            </a:pPr>
            <a:endParaRPr lang="en-US" sz="2300" dirty="0">
              <a:solidFill>
                <a:srgbClr val="008000"/>
              </a:solidFill>
              <a:latin typeface="Times New Roman" charset="0"/>
              <a:ea typeface="ＭＳ Ｐゴシック" charset="0"/>
              <a:cs typeface="Times New Roman" charset="0"/>
            </a:endParaRPr>
          </a:p>
          <a:p>
            <a:pPr>
              <a:lnSpc>
                <a:spcPct val="120000"/>
              </a:lnSpc>
            </a:pPr>
            <a:r>
              <a:rPr lang="en-US" dirty="0">
                <a:latin typeface="Times New Roman" charset="0"/>
                <a:ea typeface="ＭＳ Ｐゴシック" charset="0"/>
                <a:cs typeface="Times New Roman" charset="0"/>
              </a:rPr>
              <a:t>In the asynchronous system model</a:t>
            </a:r>
          </a:p>
          <a:p>
            <a:pPr lvl="1">
              <a:lnSpc>
                <a:spcPct val="120000"/>
              </a:lnSpc>
            </a:pPr>
            <a:r>
              <a:rPr lang="en-US" sz="2300" dirty="0">
                <a:solidFill>
                  <a:srgbClr val="FF0000"/>
                </a:solidFill>
                <a:latin typeface="Times New Roman" charset="0"/>
                <a:ea typeface="ＭＳ Ｐゴシック" charset="0"/>
                <a:cs typeface="Times New Roman" charset="0"/>
              </a:rPr>
              <a:t>Consensus is impossible to solve</a:t>
            </a:r>
          </a:p>
          <a:p>
            <a:pPr lvl="1">
              <a:lnSpc>
                <a:spcPct val="120000"/>
              </a:lnSpc>
            </a:pPr>
            <a:r>
              <a:rPr lang="en-US" sz="2300" dirty="0">
                <a:latin typeface="Times New Roman" charset="0"/>
                <a:ea typeface="ＭＳ Ｐゴシック" charset="0"/>
                <a:cs typeface="Times New Roman" charset="0"/>
              </a:rPr>
              <a:t>Whatever protocol/algorithm you suggest, there is always a worst-case possible execution (with failures and message delays) that prevents the system from reaching consensus</a:t>
            </a:r>
          </a:p>
          <a:p>
            <a:pPr lvl="1">
              <a:lnSpc>
                <a:spcPct val="120000"/>
              </a:lnSpc>
            </a:pPr>
            <a:r>
              <a:rPr lang="en-US" sz="2300" dirty="0">
                <a:latin typeface="Times New Roman" charset="0"/>
                <a:ea typeface="ＭＳ Ｐゴシック" charset="0"/>
                <a:cs typeface="Times New Roman" charset="0"/>
              </a:rPr>
              <a:t>Powerful result (</a:t>
            </a:r>
            <a:r>
              <a:rPr lang="en-US" sz="2300" i="1" dirty="0">
                <a:latin typeface="Times New Roman" charset="0"/>
                <a:ea typeface="ＭＳ Ｐゴシック" charset="0"/>
                <a:cs typeface="Times New Roman" charset="0"/>
              </a:rPr>
              <a:t>see the FLP proof</a:t>
            </a:r>
            <a:r>
              <a:rPr lang="en-US" sz="2300" dirty="0">
                <a:latin typeface="Times New Roman" charset="0"/>
                <a:ea typeface="ＭＳ Ｐゴシック" charset="0"/>
                <a:cs typeface="Times New Roman" charset="0"/>
              </a:rPr>
              <a:t>)</a:t>
            </a:r>
          </a:p>
          <a:p>
            <a:pPr lvl="1">
              <a:lnSpc>
                <a:spcPct val="120000"/>
              </a:lnSpc>
            </a:pPr>
            <a:r>
              <a:rPr lang="en-US" sz="2300" dirty="0">
                <a:latin typeface="Times New Roman" charset="0"/>
                <a:ea typeface="ＭＳ Ｐゴシック" charset="0"/>
                <a:cs typeface="Times New Roman" charset="0"/>
              </a:rPr>
              <a:t>Subsequently, </a:t>
            </a:r>
            <a:r>
              <a:rPr lang="en-US" sz="2300" u="sng" dirty="0">
                <a:latin typeface="Times New Roman" charset="0"/>
                <a:ea typeface="ＭＳ Ｐゴシック" charset="0"/>
                <a:cs typeface="Times New Roman" charset="0"/>
              </a:rPr>
              <a:t>safe</a:t>
            </a:r>
            <a:r>
              <a:rPr lang="en-US" sz="2300" dirty="0">
                <a:latin typeface="Times New Roman" charset="0"/>
                <a:ea typeface="ＭＳ Ｐゴシック" charset="0"/>
                <a:cs typeface="Times New Roman" charset="0"/>
              </a:rPr>
              <a:t> or </a:t>
            </a:r>
            <a:r>
              <a:rPr lang="en-US" sz="2300" u="sng" dirty="0">
                <a:latin typeface="Times New Roman" charset="0"/>
                <a:ea typeface="ＭＳ Ｐゴシック" charset="0"/>
                <a:cs typeface="Times New Roman" charset="0"/>
              </a:rPr>
              <a:t>probabilistic</a:t>
            </a:r>
            <a:r>
              <a:rPr lang="en-US" sz="2300" dirty="0">
                <a:latin typeface="Times New Roman" charset="0"/>
                <a:ea typeface="ＭＳ Ｐゴシック" charset="0"/>
                <a:cs typeface="Times New Roman" charset="0"/>
              </a:rPr>
              <a:t> solutions have become quite popular to consensus or related problems. </a:t>
            </a:r>
          </a:p>
        </p:txBody>
      </p:sp>
      <p:sp>
        <p:nvSpPr>
          <p:cNvPr id="5"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Possible or Not</a:t>
            </a:r>
          </a:p>
        </p:txBody>
      </p:sp>
      <p:sp>
        <p:nvSpPr>
          <p:cNvPr id="4"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12</a:t>
            </a:fld>
            <a:endParaRPr lang="en-US" dirty="0"/>
          </a:p>
        </p:txBody>
      </p:sp>
    </p:spTree>
    <p:extLst>
      <p:ext uri="{BB962C8B-B14F-4D97-AF65-F5344CB8AC3E}">
        <p14:creationId xmlns:p14="http://schemas.microsoft.com/office/powerpoint/2010/main" val="2707324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bwMode="auto">
          <a:xfrm>
            <a:off x="649208" y="2140373"/>
            <a:ext cx="8331505" cy="5093547"/>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normAutofit fontScale="92500" lnSpcReduction="20000"/>
          </a:bodyPr>
          <a:lstStyle/>
          <a:p>
            <a:pPr eaLnBrk="1" hangingPunct="1">
              <a:lnSpc>
                <a:spcPct val="110000"/>
              </a:lnSpc>
              <a:defRPr/>
            </a:pPr>
            <a:r>
              <a:rPr lang="en-US" sz="3700" dirty="0">
                <a:latin typeface="Times New Roman" charset="0"/>
                <a:ea typeface="ＭＳ Ｐゴシック" charset="0"/>
                <a:cs typeface="Times New Roman" charset="0"/>
              </a:rPr>
              <a:t>Uh, what</a:t>
            </a:r>
            <a:r>
              <a:rPr lang="ja-JP" altLang="en-US" sz="3700" dirty="0">
                <a:latin typeface="Times New Roman" charset="0"/>
                <a:ea typeface="ＭＳ Ｐゴシック" charset="0"/>
                <a:cs typeface="Times New Roman" charset="0"/>
              </a:rPr>
              <a:t>’</a:t>
            </a:r>
            <a:r>
              <a:rPr lang="en-US" altLang="ja-JP" sz="3700" dirty="0">
                <a:latin typeface="Times New Roman" charset="0"/>
                <a:ea typeface="ＭＳ Ｐゴシック" charset="0"/>
                <a:cs typeface="Times New Roman" charset="0"/>
              </a:rPr>
              <a:t>s the </a:t>
            </a:r>
            <a:r>
              <a:rPr lang="en-US" altLang="ja-JP" sz="3700" b="1" dirty="0">
                <a:latin typeface="Times New Roman" charset="0"/>
                <a:ea typeface="ＭＳ Ｐゴシック" charset="0"/>
                <a:cs typeface="Times New Roman" charset="0"/>
              </a:rPr>
              <a:t>system model</a:t>
            </a:r>
            <a:r>
              <a:rPr lang="en-US" altLang="ja-JP" sz="3700" dirty="0">
                <a:latin typeface="Times New Roman" charset="0"/>
                <a:ea typeface="ＭＳ Ｐゴシック" charset="0"/>
                <a:cs typeface="Times New Roman" charset="0"/>
              </a:rPr>
              <a:t>? (assumptions!)</a:t>
            </a:r>
          </a:p>
          <a:p>
            <a:pPr eaLnBrk="1" hangingPunct="1">
              <a:lnSpc>
                <a:spcPct val="110000"/>
              </a:lnSpc>
              <a:defRPr/>
            </a:pPr>
            <a:r>
              <a:rPr lang="en-US" sz="3700" dirty="0">
                <a:solidFill>
                  <a:schemeClr val="accent2"/>
                </a:solidFill>
                <a:latin typeface="Times New Roman" charset="0"/>
                <a:ea typeface="ＭＳ Ｐゴシック" charset="0"/>
                <a:cs typeface="Times New Roman" charset="0"/>
              </a:rPr>
              <a:t>Synchronous system</a:t>
            </a:r>
            <a:r>
              <a:rPr lang="en-US" sz="3700" dirty="0">
                <a:latin typeface="Times New Roman" charset="0"/>
                <a:ea typeface="ＭＳ Ｐゴシック" charset="0"/>
                <a:cs typeface="Times New Roman" charset="0"/>
              </a:rPr>
              <a:t>: bounds on</a:t>
            </a:r>
          </a:p>
          <a:p>
            <a:pPr lvl="1" eaLnBrk="1" hangingPunct="1">
              <a:lnSpc>
                <a:spcPct val="110000"/>
              </a:lnSpc>
              <a:defRPr/>
            </a:pPr>
            <a:r>
              <a:rPr lang="en-US" sz="3100" dirty="0">
                <a:latin typeface="Times New Roman" charset="0"/>
                <a:ea typeface="ＭＳ Ｐゴシック" charset="0"/>
                <a:cs typeface="Times New Roman" charset="0"/>
              </a:rPr>
              <a:t>Message delays</a:t>
            </a:r>
          </a:p>
          <a:p>
            <a:pPr lvl="1" eaLnBrk="1" hangingPunct="1">
              <a:lnSpc>
                <a:spcPct val="110000"/>
              </a:lnSpc>
              <a:defRPr/>
            </a:pPr>
            <a:r>
              <a:rPr lang="en-US" sz="3100" dirty="0">
                <a:latin typeface="Times New Roman" charset="0"/>
                <a:ea typeface="ＭＳ Ｐゴシック" charset="0"/>
                <a:cs typeface="Times New Roman" charset="0"/>
              </a:rPr>
              <a:t>Upper bound on clock drift rates</a:t>
            </a:r>
          </a:p>
          <a:p>
            <a:pPr lvl="1" eaLnBrk="1" hangingPunct="1">
              <a:lnSpc>
                <a:spcPct val="110000"/>
              </a:lnSpc>
              <a:defRPr/>
            </a:pPr>
            <a:r>
              <a:rPr lang="en-US" sz="3100" dirty="0">
                <a:latin typeface="Times New Roman" charset="0"/>
                <a:ea typeface="ＭＳ Ｐゴシック" charset="0"/>
                <a:cs typeface="Times New Roman" charset="0"/>
              </a:rPr>
              <a:t>Max time for each process step</a:t>
            </a:r>
          </a:p>
          <a:p>
            <a:pPr lvl="1" eaLnBrk="1" hangingPunct="1">
              <a:lnSpc>
                <a:spcPct val="110000"/>
              </a:lnSpc>
              <a:buFontTx/>
              <a:buNone/>
              <a:defRPr/>
            </a:pPr>
            <a:r>
              <a:rPr lang="en-US" sz="3100" dirty="0">
                <a:latin typeface="Times New Roman" charset="0"/>
                <a:ea typeface="ＭＳ Ｐゴシック" charset="0"/>
                <a:cs typeface="Times New Roman" charset="0"/>
              </a:rPr>
              <a:t>e.g., multiprocessor (common clock across processors)</a:t>
            </a:r>
          </a:p>
          <a:p>
            <a:pPr eaLnBrk="1" hangingPunct="1">
              <a:lnSpc>
                <a:spcPct val="110000"/>
              </a:lnSpc>
              <a:defRPr/>
            </a:pPr>
            <a:r>
              <a:rPr lang="en-US" sz="3700" dirty="0">
                <a:solidFill>
                  <a:srgbClr val="008000"/>
                </a:solidFill>
                <a:latin typeface="Times New Roman" charset="0"/>
                <a:ea typeface="ＭＳ Ｐゴシック" charset="0"/>
                <a:cs typeface="Times New Roman" charset="0"/>
              </a:rPr>
              <a:t>Processes can fail by stopping (fail-stop or crash failures)</a:t>
            </a:r>
          </a:p>
          <a:p>
            <a:pPr eaLnBrk="1" hangingPunct="1">
              <a:lnSpc>
                <a:spcPct val="110000"/>
              </a:lnSpc>
              <a:defRPr/>
            </a:pPr>
            <a:endParaRPr lang="en-US" sz="3700" dirty="0">
              <a:latin typeface="Times New Roman" charset="0"/>
              <a:ea typeface="ＭＳ Ｐゴシック" charset="0"/>
              <a:cs typeface="Times New Roman" charset="0"/>
            </a:endParaRPr>
          </a:p>
        </p:txBody>
      </p:sp>
      <p:sp>
        <p:nvSpPr>
          <p:cNvPr id="39938" name="Rectangle 1026"/>
          <p:cNvSpPr txBox="1">
            <a:spLocks noChangeArrowheads="1"/>
          </p:cNvSpPr>
          <p:nvPr/>
        </p:nvSpPr>
        <p:spPr bwMode="auto">
          <a:xfrm>
            <a:off x="757409" y="406400"/>
            <a:ext cx="11685747" cy="11108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9909" tIns="64954" rIns="129909" bIns="64954"/>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5700">
                <a:solidFill>
                  <a:schemeClr val="bg1"/>
                </a:solidFill>
                <a:latin typeface="Whitney-BlackSC" charset="0"/>
              </a:rPr>
              <a:t>Let’s Try to Solve Consensus!</a:t>
            </a:r>
          </a:p>
        </p:txBody>
      </p:sp>
      <p:sp>
        <p:nvSpPr>
          <p:cNvPr id="4"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13</a:t>
            </a:fld>
            <a:endParaRPr lang="en-US" dirty="0"/>
          </a:p>
        </p:txBody>
      </p:sp>
    </p:spTree>
    <p:extLst>
      <p:ext uri="{BB962C8B-B14F-4D97-AF65-F5344CB8AC3E}">
        <p14:creationId xmlns:p14="http://schemas.microsoft.com/office/powerpoint/2010/main" val="909267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3"/>
          <p:cNvSpPr>
            <a:spLocks noGrp="1" noChangeArrowheads="1"/>
          </p:cNvSpPr>
          <p:nvPr>
            <p:ph idx="1"/>
          </p:nvPr>
        </p:nvSpPr>
        <p:spPr bwMode="auto">
          <a:xfrm>
            <a:off x="444083" y="1905000"/>
            <a:ext cx="12420600" cy="509354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marL="405965" indent="-405965">
              <a:lnSpc>
                <a:spcPct val="90000"/>
              </a:lnSpc>
              <a:buClr>
                <a:schemeClr val="hlink"/>
              </a:buClr>
              <a:buSzPct val="120000"/>
              <a:buFontTx/>
              <a:buChar char="-"/>
            </a:pPr>
            <a:r>
              <a:rPr lang="en-US" sz="2300" dirty="0">
                <a:latin typeface="Times New Roman" charset="0"/>
                <a:cs typeface="Times New Roman" charset="0"/>
              </a:rPr>
              <a:t>For a system with at most </a:t>
            </a:r>
            <a:r>
              <a:rPr lang="en-US" sz="2300" i="1" dirty="0">
                <a:latin typeface="Times New Roman" charset="0"/>
                <a:cs typeface="Times New Roman" charset="0"/>
              </a:rPr>
              <a:t>f</a:t>
            </a:r>
            <a:r>
              <a:rPr lang="en-US" sz="2300" dirty="0">
                <a:latin typeface="Times New Roman" charset="0"/>
                <a:cs typeface="Times New Roman" charset="0"/>
              </a:rPr>
              <a:t> processes crashing</a:t>
            </a:r>
          </a:p>
          <a:p>
            <a:pPr lvl="1">
              <a:lnSpc>
                <a:spcPct val="90000"/>
              </a:lnSpc>
            </a:pPr>
            <a:r>
              <a:rPr lang="en-US" sz="2300" dirty="0">
                <a:latin typeface="Times New Roman" charset="0"/>
                <a:cs typeface="Times New Roman" charset="0"/>
              </a:rPr>
              <a:t>All processes are synchronized and operate in </a:t>
            </a:r>
            <a:r>
              <a:rPr lang="ja-JP" altLang="en-US" sz="2300" dirty="0">
                <a:latin typeface="Times New Roman" charset="0"/>
                <a:cs typeface="Times New Roman" charset="0"/>
              </a:rPr>
              <a:t>“</a:t>
            </a:r>
            <a:r>
              <a:rPr lang="en-US" altLang="ja-JP" sz="2300" dirty="0">
                <a:latin typeface="Times New Roman" charset="0"/>
                <a:cs typeface="Times New Roman" charset="0"/>
              </a:rPr>
              <a:t>rounds</a:t>
            </a:r>
            <a:r>
              <a:rPr lang="ja-JP" altLang="en-US" sz="2300" dirty="0">
                <a:latin typeface="Times New Roman" charset="0"/>
                <a:cs typeface="Times New Roman" charset="0"/>
              </a:rPr>
              <a:t>”</a:t>
            </a:r>
            <a:r>
              <a:rPr lang="en-US" altLang="ja-JP" sz="2300" dirty="0">
                <a:latin typeface="Times New Roman" charset="0"/>
                <a:cs typeface="Times New Roman" charset="0"/>
              </a:rPr>
              <a:t> of time. Round length &gt;&gt; max transmission delay.</a:t>
            </a:r>
          </a:p>
          <a:p>
            <a:pPr lvl="1">
              <a:lnSpc>
                <a:spcPct val="90000"/>
              </a:lnSpc>
            </a:pPr>
            <a:r>
              <a:rPr lang="en-US" sz="2300" dirty="0">
                <a:latin typeface="Times New Roman" charset="0"/>
                <a:cs typeface="Times New Roman" charset="0"/>
              </a:rPr>
              <a:t>algorithm proceeds in </a:t>
            </a:r>
            <a:r>
              <a:rPr lang="en-US" sz="2300" i="1" dirty="0">
                <a:latin typeface="Times New Roman" charset="0"/>
                <a:cs typeface="Times New Roman" charset="0"/>
              </a:rPr>
              <a:t>f+1</a:t>
            </a:r>
            <a:r>
              <a:rPr lang="en-US" sz="2300" dirty="0">
                <a:latin typeface="Times New Roman" charset="0"/>
                <a:cs typeface="Times New Roman" charset="0"/>
              </a:rPr>
              <a:t> rounds (with timeout), using reliable communication to all members</a:t>
            </a:r>
            <a:r>
              <a:rPr lang="en-US" altLang="ja-JP" sz="2300" dirty="0">
                <a:latin typeface="Times New Roman" charset="0"/>
                <a:ea typeface="ＭＳ Ｐゴシック" charset="0"/>
                <a:cs typeface="Times New Roman" charset="0"/>
              </a:rPr>
              <a:t>.</a:t>
            </a:r>
            <a:r>
              <a:rPr lang="en-US" sz="2300" dirty="0">
                <a:latin typeface="Times New Roman" charset="0"/>
                <a:cs typeface="Times New Roman" charset="0"/>
              </a:rPr>
              <a:t> </a:t>
            </a:r>
          </a:p>
          <a:p>
            <a:pPr lvl="1">
              <a:lnSpc>
                <a:spcPct val="90000"/>
              </a:lnSpc>
            </a:pPr>
            <a:r>
              <a:rPr lang="en-US" sz="2300" i="1" dirty="0" err="1">
                <a:latin typeface="Times New Roman" charset="0"/>
                <a:cs typeface="Times New Roman" charset="0"/>
              </a:rPr>
              <a:t>Values</a:t>
            </a:r>
            <a:r>
              <a:rPr lang="en-US" sz="2300" i="1" baseline="30000" dirty="0" err="1">
                <a:latin typeface="Times New Roman" charset="0"/>
                <a:cs typeface="Times New Roman" charset="0"/>
              </a:rPr>
              <a:t>r</a:t>
            </a:r>
            <a:r>
              <a:rPr lang="en-US" sz="2300" i="1" baseline="-25000" dirty="0" err="1">
                <a:latin typeface="Times New Roman" charset="0"/>
                <a:cs typeface="Times New Roman" charset="0"/>
              </a:rPr>
              <a:t>i</a:t>
            </a:r>
            <a:r>
              <a:rPr lang="en-US" sz="2300" i="1" dirty="0">
                <a:latin typeface="Times New Roman" charset="0"/>
                <a:cs typeface="Times New Roman" charset="0"/>
              </a:rPr>
              <a:t>:</a:t>
            </a:r>
            <a:r>
              <a:rPr lang="en-US" sz="2300" dirty="0">
                <a:latin typeface="Times New Roman" charset="0"/>
                <a:cs typeface="Times New Roman" charset="0"/>
              </a:rPr>
              <a:t> the set of proposed values known to </a:t>
            </a:r>
            <a:r>
              <a:rPr lang="en-US" sz="2300" i="1" dirty="0">
                <a:latin typeface="Times New Roman" charset="0"/>
                <a:cs typeface="Times New Roman" charset="0"/>
              </a:rPr>
              <a:t>p</a:t>
            </a:r>
            <a:r>
              <a:rPr lang="en-US" sz="2300" i="1" baseline="-25000" dirty="0">
                <a:latin typeface="Times New Roman" charset="0"/>
                <a:cs typeface="Times New Roman" charset="0"/>
              </a:rPr>
              <a:t>i</a:t>
            </a:r>
            <a:r>
              <a:rPr lang="en-US" sz="2300" dirty="0">
                <a:latin typeface="Times New Roman" charset="0"/>
                <a:cs typeface="Times New Roman" charset="0"/>
              </a:rPr>
              <a:t> at the beginning of round </a:t>
            </a:r>
            <a:r>
              <a:rPr lang="en-US" sz="2300" i="1" dirty="0">
                <a:latin typeface="Times New Roman" charset="0"/>
                <a:cs typeface="Times New Roman" charset="0"/>
              </a:rPr>
              <a:t>r</a:t>
            </a:r>
            <a:r>
              <a:rPr lang="en-US" sz="2300" dirty="0">
                <a:latin typeface="Times New Roman" charset="0"/>
                <a:cs typeface="Times New Roman" charset="0"/>
              </a:rPr>
              <a:t>.</a:t>
            </a:r>
            <a:endParaRPr lang="en-US" sz="2300" baseline="-25000" dirty="0">
              <a:latin typeface="Times New Roman" charset="0"/>
              <a:cs typeface="Times New Roman" charset="0"/>
            </a:endParaRPr>
          </a:p>
        </p:txBody>
      </p:sp>
      <p:sp>
        <p:nvSpPr>
          <p:cNvPr id="41986" name="Rectangle 1026"/>
          <p:cNvSpPr txBox="1">
            <a:spLocks noChangeArrowheads="1"/>
          </p:cNvSpPr>
          <p:nvPr/>
        </p:nvSpPr>
        <p:spPr bwMode="auto">
          <a:xfrm>
            <a:off x="757409" y="406400"/>
            <a:ext cx="11685747" cy="11108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9909" tIns="64954" rIns="129909" bIns="64954"/>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5700">
                <a:solidFill>
                  <a:schemeClr val="bg1"/>
                </a:solidFill>
                <a:latin typeface="Whitney-BlackSC" charset="0"/>
              </a:rPr>
              <a:t>Consensus in Synchronous Systems</a:t>
            </a:r>
          </a:p>
        </p:txBody>
      </p:sp>
      <p:cxnSp>
        <p:nvCxnSpPr>
          <p:cNvPr id="41987" name="Straight Arrow Connector 4"/>
          <p:cNvCxnSpPr>
            <a:cxnSpLocks noChangeShapeType="1"/>
          </p:cNvCxnSpPr>
          <p:nvPr/>
        </p:nvCxnSpPr>
        <p:spPr bwMode="auto">
          <a:xfrm>
            <a:off x="1514819" y="5852160"/>
            <a:ext cx="6816686" cy="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1988" name="Straight Arrow Connector 5"/>
          <p:cNvCxnSpPr>
            <a:cxnSpLocks noChangeShapeType="1"/>
          </p:cNvCxnSpPr>
          <p:nvPr/>
        </p:nvCxnSpPr>
        <p:spPr bwMode="auto">
          <a:xfrm>
            <a:off x="1514819" y="6339840"/>
            <a:ext cx="6816686" cy="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1989" name="Straight Arrow Connector 6"/>
          <p:cNvCxnSpPr>
            <a:cxnSpLocks noChangeShapeType="1"/>
          </p:cNvCxnSpPr>
          <p:nvPr/>
        </p:nvCxnSpPr>
        <p:spPr bwMode="auto">
          <a:xfrm>
            <a:off x="1514819" y="6827520"/>
            <a:ext cx="6816686" cy="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1990" name="Straight Arrow Connector 9"/>
          <p:cNvCxnSpPr>
            <a:cxnSpLocks noChangeShapeType="1"/>
          </p:cNvCxnSpPr>
          <p:nvPr/>
        </p:nvCxnSpPr>
        <p:spPr bwMode="auto">
          <a:xfrm>
            <a:off x="1839423" y="5852160"/>
            <a:ext cx="541007" cy="48768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1991" name="Straight Arrow Connector 11"/>
          <p:cNvCxnSpPr>
            <a:cxnSpLocks noChangeShapeType="1"/>
          </p:cNvCxnSpPr>
          <p:nvPr/>
        </p:nvCxnSpPr>
        <p:spPr bwMode="auto">
          <a:xfrm>
            <a:off x="1839423" y="5852160"/>
            <a:ext cx="541007" cy="97536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1992" name="Straight Arrow Connector 12"/>
          <p:cNvCxnSpPr>
            <a:cxnSpLocks noChangeShapeType="1"/>
          </p:cNvCxnSpPr>
          <p:nvPr/>
        </p:nvCxnSpPr>
        <p:spPr bwMode="auto">
          <a:xfrm>
            <a:off x="2705034" y="6366934"/>
            <a:ext cx="324604" cy="433493"/>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1993" name="Straight Arrow Connector 15"/>
          <p:cNvCxnSpPr>
            <a:cxnSpLocks noChangeShapeType="1"/>
          </p:cNvCxnSpPr>
          <p:nvPr/>
        </p:nvCxnSpPr>
        <p:spPr bwMode="auto">
          <a:xfrm flipV="1">
            <a:off x="2705034" y="5852160"/>
            <a:ext cx="541007" cy="48768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sp>
        <p:nvSpPr>
          <p:cNvPr id="41994" name="TextBox 19"/>
          <p:cNvSpPr txBox="1">
            <a:spLocks noChangeArrowheads="1"/>
          </p:cNvSpPr>
          <p:nvPr/>
        </p:nvSpPr>
        <p:spPr bwMode="auto">
          <a:xfrm>
            <a:off x="2164027" y="5283201"/>
            <a:ext cx="1226282" cy="4380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a:solidFill>
                  <a:schemeClr val="accent2"/>
                </a:solidFill>
                <a:latin typeface="Helvetica" charset="0"/>
              </a:rPr>
              <a:t>Round 1</a:t>
            </a:r>
          </a:p>
        </p:txBody>
      </p:sp>
      <p:cxnSp>
        <p:nvCxnSpPr>
          <p:cNvPr id="41995" name="Straight Connector 2"/>
          <p:cNvCxnSpPr>
            <a:cxnSpLocks noChangeShapeType="1"/>
          </p:cNvCxnSpPr>
          <p:nvPr/>
        </p:nvCxnSpPr>
        <p:spPr bwMode="auto">
          <a:xfrm>
            <a:off x="3787048" y="5283200"/>
            <a:ext cx="0" cy="1950720"/>
          </a:xfrm>
          <a:prstGeom prst="line">
            <a:avLst/>
          </a:prstGeom>
          <a:noFill/>
          <a:ln w="9525">
            <a:solidFill>
              <a:schemeClr val="tx1"/>
            </a:solidFill>
            <a:round/>
            <a:headEnd/>
            <a:tailEnd/>
          </a:ln>
        </p:spPr>
      </p:cxnSp>
      <p:cxnSp>
        <p:nvCxnSpPr>
          <p:cNvPr id="41996" name="Straight Connector 23"/>
          <p:cNvCxnSpPr>
            <a:cxnSpLocks noChangeShapeType="1"/>
          </p:cNvCxnSpPr>
          <p:nvPr/>
        </p:nvCxnSpPr>
        <p:spPr bwMode="auto">
          <a:xfrm>
            <a:off x="7249491" y="5283200"/>
            <a:ext cx="0" cy="1950720"/>
          </a:xfrm>
          <a:prstGeom prst="line">
            <a:avLst/>
          </a:prstGeom>
          <a:noFill/>
          <a:ln w="9525">
            <a:solidFill>
              <a:schemeClr val="tx1"/>
            </a:solidFill>
            <a:round/>
            <a:headEnd/>
            <a:tailEnd/>
          </a:ln>
        </p:spPr>
      </p:cxnSp>
      <p:sp>
        <p:nvSpPr>
          <p:cNvPr id="41997" name="TextBox 19"/>
          <p:cNvSpPr txBox="1">
            <a:spLocks noChangeArrowheads="1"/>
          </p:cNvSpPr>
          <p:nvPr/>
        </p:nvSpPr>
        <p:spPr bwMode="auto">
          <a:xfrm>
            <a:off x="4977263" y="5283201"/>
            <a:ext cx="1226282" cy="4380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a:solidFill>
                  <a:schemeClr val="accent2"/>
                </a:solidFill>
                <a:latin typeface="Helvetica" charset="0"/>
              </a:rPr>
              <a:t>Round 2</a:t>
            </a:r>
          </a:p>
        </p:txBody>
      </p:sp>
      <p:sp>
        <p:nvSpPr>
          <p:cNvPr id="41998" name="TextBox 19"/>
          <p:cNvSpPr txBox="1">
            <a:spLocks noChangeArrowheads="1"/>
          </p:cNvSpPr>
          <p:nvPr/>
        </p:nvSpPr>
        <p:spPr bwMode="auto">
          <a:xfrm>
            <a:off x="7574095" y="5283201"/>
            <a:ext cx="1226282" cy="4380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a:solidFill>
                  <a:schemeClr val="accent2"/>
                </a:solidFill>
                <a:latin typeface="Helvetica" charset="0"/>
              </a:rPr>
              <a:t>Round 3</a:t>
            </a:r>
          </a:p>
        </p:txBody>
      </p:sp>
      <p:cxnSp>
        <p:nvCxnSpPr>
          <p:cNvPr id="41999" name="Straight Arrow Connector 12"/>
          <p:cNvCxnSpPr>
            <a:cxnSpLocks noChangeShapeType="1"/>
          </p:cNvCxnSpPr>
          <p:nvPr/>
        </p:nvCxnSpPr>
        <p:spPr bwMode="auto">
          <a:xfrm flipV="1">
            <a:off x="2596833" y="5825067"/>
            <a:ext cx="973812" cy="97536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2000" name="Straight Arrow Connector 12"/>
          <p:cNvCxnSpPr>
            <a:cxnSpLocks noChangeShapeType="1"/>
          </p:cNvCxnSpPr>
          <p:nvPr/>
        </p:nvCxnSpPr>
        <p:spPr bwMode="auto">
          <a:xfrm flipV="1">
            <a:off x="2596832" y="6366934"/>
            <a:ext cx="757410" cy="433493"/>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2001" name="Straight Arrow Connector 9"/>
          <p:cNvCxnSpPr>
            <a:cxnSpLocks noChangeShapeType="1"/>
          </p:cNvCxnSpPr>
          <p:nvPr/>
        </p:nvCxnSpPr>
        <p:spPr bwMode="auto">
          <a:xfrm>
            <a:off x="4544457" y="5852160"/>
            <a:ext cx="541007" cy="48768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2002" name="Straight Arrow Connector 11"/>
          <p:cNvCxnSpPr>
            <a:cxnSpLocks noChangeShapeType="1"/>
          </p:cNvCxnSpPr>
          <p:nvPr/>
        </p:nvCxnSpPr>
        <p:spPr bwMode="auto">
          <a:xfrm>
            <a:off x="4544457" y="5852160"/>
            <a:ext cx="541007" cy="97536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2003" name="Straight Arrow Connector 12"/>
          <p:cNvCxnSpPr>
            <a:cxnSpLocks noChangeShapeType="1"/>
          </p:cNvCxnSpPr>
          <p:nvPr/>
        </p:nvCxnSpPr>
        <p:spPr bwMode="auto">
          <a:xfrm>
            <a:off x="6383880" y="6366934"/>
            <a:ext cx="324604" cy="433493"/>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2004" name="Straight Arrow Connector 15"/>
          <p:cNvCxnSpPr>
            <a:cxnSpLocks noChangeShapeType="1"/>
          </p:cNvCxnSpPr>
          <p:nvPr/>
        </p:nvCxnSpPr>
        <p:spPr bwMode="auto">
          <a:xfrm flipV="1">
            <a:off x="6383880" y="5852160"/>
            <a:ext cx="541007" cy="48768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2005" name="Straight Arrow Connector 12"/>
          <p:cNvCxnSpPr>
            <a:cxnSpLocks noChangeShapeType="1"/>
          </p:cNvCxnSpPr>
          <p:nvPr/>
        </p:nvCxnSpPr>
        <p:spPr bwMode="auto">
          <a:xfrm flipV="1">
            <a:off x="5301867" y="5825067"/>
            <a:ext cx="973812" cy="975360"/>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cxnSp>
        <p:nvCxnSpPr>
          <p:cNvPr id="42006" name="Straight Arrow Connector 12"/>
          <p:cNvCxnSpPr>
            <a:cxnSpLocks noChangeShapeType="1"/>
          </p:cNvCxnSpPr>
          <p:nvPr/>
        </p:nvCxnSpPr>
        <p:spPr bwMode="auto">
          <a:xfrm flipV="1">
            <a:off x="5301866" y="6366934"/>
            <a:ext cx="757410" cy="433493"/>
          </a:xfrm>
          <a:prstGeom prst="straightConnector1">
            <a:avLst/>
          </a:prstGeom>
          <a:noFill/>
          <a:ln w="12700">
            <a:solidFill>
              <a:srgbClr val="000000"/>
            </a:solidFill>
            <a:round/>
            <a:headEnd type="none" w="sm" len="sm"/>
            <a:tailEnd type="arrow" w="med" len="med"/>
          </a:ln>
          <a:extLst>
            <a:ext uri="{909E8E84-426E-40dd-AFC4-6F175D3DCCD1}">
              <a14:hiddenFill xmlns:a14="http://schemas.microsoft.com/office/drawing/2010/main" xmlns="">
                <a:noFill/>
              </a14:hiddenFill>
            </a:ext>
          </a:extLst>
        </p:spPr>
      </p:cxnSp>
      <p:sp>
        <p:nvSpPr>
          <p:cNvPr id="24"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14</a:t>
            </a:fld>
            <a:endParaRPr lang="en-US" dirty="0"/>
          </a:p>
        </p:txBody>
      </p:sp>
    </p:spTree>
    <p:extLst>
      <p:ext uri="{BB962C8B-B14F-4D97-AF65-F5344CB8AC3E}">
        <p14:creationId xmlns:p14="http://schemas.microsoft.com/office/powerpoint/2010/main" val="1201525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ChangeArrowheads="1"/>
          </p:cNvSpPr>
          <p:nvPr/>
        </p:nvSpPr>
        <p:spPr bwMode="auto">
          <a:xfrm>
            <a:off x="418246" y="1905000"/>
            <a:ext cx="12364071" cy="5946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
                <a:solidFill>
                  <a:srgbClr val="000000"/>
                </a:solidFill>
                <a:miter lim="800000"/>
                <a:headEnd/>
                <a:tailEnd/>
              </a14:hiddenLine>
            </a:ext>
          </a:extLst>
        </p:spPr>
        <p:txBody>
          <a:bodyPr lIns="130811" tIns="65406" rIns="130811" bIns="65406"/>
          <a:lstStyle/>
          <a:p>
            <a:pPr marL="405965" indent="-405965">
              <a:lnSpc>
                <a:spcPct val="90000"/>
              </a:lnSpc>
              <a:spcBef>
                <a:spcPct val="20000"/>
              </a:spcBef>
              <a:buClr>
                <a:schemeClr val="hlink"/>
              </a:buClr>
              <a:buSzPct val="120000"/>
              <a:buFontTx/>
              <a:buChar char="-"/>
            </a:pPr>
            <a:r>
              <a:rPr lang="en-US" sz="2300" dirty="0">
                <a:latin typeface="Times New Roman" charset="0"/>
                <a:cs typeface="Times New Roman" charset="0"/>
              </a:rPr>
              <a:t>For a system with at most </a:t>
            </a:r>
            <a:r>
              <a:rPr lang="en-US" sz="2300" i="1" dirty="0">
                <a:latin typeface="Times New Roman" charset="0"/>
                <a:cs typeface="Times New Roman" charset="0"/>
              </a:rPr>
              <a:t>f</a:t>
            </a:r>
            <a:r>
              <a:rPr lang="en-US" sz="2300" dirty="0">
                <a:latin typeface="Times New Roman" charset="0"/>
                <a:cs typeface="Times New Roman" charset="0"/>
              </a:rPr>
              <a:t> processes crashing</a:t>
            </a:r>
          </a:p>
          <a:p>
            <a:pPr marL="974316" lvl="1" indent="-324772">
              <a:lnSpc>
                <a:spcPct val="90000"/>
              </a:lnSpc>
              <a:spcBef>
                <a:spcPct val="20000"/>
              </a:spcBef>
              <a:buClr>
                <a:schemeClr val="hlink"/>
              </a:buClr>
              <a:buSzPct val="120000"/>
              <a:buFontTx/>
              <a:buChar char="-"/>
            </a:pPr>
            <a:r>
              <a:rPr lang="en-US" sz="2300" dirty="0">
                <a:latin typeface="Times New Roman" charset="0"/>
                <a:cs typeface="Times New Roman" charset="0"/>
              </a:rPr>
              <a:t>All processes are synchronized and operate in </a:t>
            </a:r>
            <a:r>
              <a:rPr lang="ja-JP" altLang="en-US" sz="2300" dirty="0">
                <a:latin typeface="Times New Roman" charset="0"/>
                <a:cs typeface="Times New Roman" charset="0"/>
              </a:rPr>
              <a:t>“</a:t>
            </a:r>
            <a:r>
              <a:rPr lang="en-US" altLang="ja-JP" sz="2300" dirty="0">
                <a:latin typeface="Times New Roman" charset="0"/>
                <a:cs typeface="Times New Roman" charset="0"/>
              </a:rPr>
              <a:t>rounds</a:t>
            </a:r>
            <a:r>
              <a:rPr lang="ja-JP" altLang="en-US" sz="2300" dirty="0">
                <a:latin typeface="Times New Roman" charset="0"/>
                <a:cs typeface="Times New Roman" charset="0"/>
              </a:rPr>
              <a:t>”</a:t>
            </a:r>
            <a:r>
              <a:rPr lang="en-US" altLang="ja-JP" sz="2300" dirty="0">
                <a:latin typeface="Times New Roman" charset="0"/>
                <a:cs typeface="Times New Roman" charset="0"/>
              </a:rPr>
              <a:t> of time. Round length &gt;&gt; max transmission delay.</a:t>
            </a:r>
          </a:p>
          <a:p>
            <a:pPr marL="974316" lvl="1" indent="-324772">
              <a:lnSpc>
                <a:spcPct val="90000"/>
              </a:lnSpc>
              <a:spcBef>
                <a:spcPct val="20000"/>
              </a:spcBef>
              <a:buClr>
                <a:schemeClr val="hlink"/>
              </a:buClr>
              <a:buSzPct val="120000"/>
              <a:buFontTx/>
              <a:buChar char="-"/>
            </a:pPr>
            <a:r>
              <a:rPr lang="en-US" sz="2300" dirty="0">
                <a:latin typeface="Times New Roman" charset="0"/>
                <a:cs typeface="Times New Roman" charset="0"/>
              </a:rPr>
              <a:t>algorithm proceeds in </a:t>
            </a:r>
            <a:r>
              <a:rPr lang="en-US" sz="2300" i="1" dirty="0">
                <a:latin typeface="Times New Roman" charset="0"/>
                <a:cs typeface="Times New Roman" charset="0"/>
              </a:rPr>
              <a:t>f+1</a:t>
            </a:r>
            <a:r>
              <a:rPr lang="en-US" sz="2300" dirty="0">
                <a:latin typeface="Times New Roman" charset="0"/>
                <a:cs typeface="Times New Roman" charset="0"/>
              </a:rPr>
              <a:t> rounds (with timeout), using reliable communication to all members</a:t>
            </a:r>
            <a:r>
              <a:rPr lang="en-US" altLang="ja-JP" sz="2300" dirty="0">
                <a:latin typeface="Times New Roman" charset="0"/>
                <a:ea typeface="ＭＳ Ｐゴシック" charset="0"/>
                <a:cs typeface="Times New Roman" charset="0"/>
              </a:rPr>
              <a:t>.</a:t>
            </a:r>
            <a:r>
              <a:rPr lang="en-US" sz="2300" dirty="0">
                <a:latin typeface="Times New Roman" charset="0"/>
                <a:cs typeface="Times New Roman" charset="0"/>
              </a:rPr>
              <a:t> </a:t>
            </a:r>
          </a:p>
          <a:p>
            <a:pPr marL="974316" lvl="1" indent="-324772">
              <a:lnSpc>
                <a:spcPct val="90000"/>
              </a:lnSpc>
              <a:spcBef>
                <a:spcPct val="20000"/>
              </a:spcBef>
              <a:buClr>
                <a:schemeClr val="hlink"/>
              </a:buClr>
              <a:buSzPct val="120000"/>
              <a:buFontTx/>
              <a:buChar char="-"/>
            </a:pPr>
            <a:r>
              <a:rPr lang="en-US" sz="2300" i="1" dirty="0" err="1">
                <a:latin typeface="Times New Roman" charset="0"/>
                <a:cs typeface="Times New Roman" charset="0"/>
              </a:rPr>
              <a:t>Values</a:t>
            </a:r>
            <a:r>
              <a:rPr lang="en-US" sz="2300" i="1" baseline="30000" dirty="0" err="1">
                <a:latin typeface="Times New Roman" charset="0"/>
                <a:cs typeface="Times New Roman" charset="0"/>
              </a:rPr>
              <a:t>r</a:t>
            </a:r>
            <a:r>
              <a:rPr lang="en-US" sz="2300" i="1" baseline="-25000" dirty="0" err="1">
                <a:latin typeface="Times New Roman" charset="0"/>
                <a:cs typeface="Times New Roman" charset="0"/>
              </a:rPr>
              <a:t>i</a:t>
            </a:r>
            <a:r>
              <a:rPr lang="en-US" sz="2300" i="1" dirty="0">
                <a:latin typeface="Times New Roman" charset="0"/>
                <a:cs typeface="Times New Roman" charset="0"/>
              </a:rPr>
              <a:t>:</a:t>
            </a:r>
            <a:r>
              <a:rPr lang="en-US" sz="2300" dirty="0">
                <a:latin typeface="Times New Roman" charset="0"/>
                <a:cs typeface="Times New Roman" charset="0"/>
              </a:rPr>
              <a:t> the set of proposed values known to </a:t>
            </a:r>
            <a:r>
              <a:rPr lang="en-US" sz="2300" i="1" dirty="0">
                <a:latin typeface="Times New Roman" charset="0"/>
                <a:cs typeface="Times New Roman" charset="0"/>
              </a:rPr>
              <a:t>p</a:t>
            </a:r>
            <a:r>
              <a:rPr lang="en-US" sz="2300" i="1" baseline="-25000" dirty="0">
                <a:latin typeface="Times New Roman" charset="0"/>
                <a:cs typeface="Times New Roman" charset="0"/>
              </a:rPr>
              <a:t>i</a:t>
            </a:r>
            <a:r>
              <a:rPr lang="en-US" sz="2300" dirty="0">
                <a:latin typeface="Times New Roman" charset="0"/>
                <a:cs typeface="Times New Roman" charset="0"/>
              </a:rPr>
              <a:t> at the beginning of round </a:t>
            </a:r>
            <a:r>
              <a:rPr lang="en-US" sz="2300" i="1" dirty="0">
                <a:latin typeface="Times New Roman" charset="0"/>
                <a:cs typeface="Times New Roman" charset="0"/>
              </a:rPr>
              <a:t>r</a:t>
            </a:r>
            <a:r>
              <a:rPr lang="en-US" sz="2300" dirty="0">
                <a:latin typeface="Times New Roman" charset="0"/>
                <a:cs typeface="Times New Roman" charset="0"/>
              </a:rPr>
              <a:t>.</a:t>
            </a:r>
            <a:endParaRPr lang="en-US" sz="2300" baseline="-25000" dirty="0">
              <a:latin typeface="Times New Roman" charset="0"/>
              <a:cs typeface="Times New Roman" charset="0"/>
            </a:endParaRPr>
          </a:p>
          <a:p>
            <a:pPr marL="405965" indent="-405965">
              <a:lnSpc>
                <a:spcPct val="90000"/>
              </a:lnSpc>
              <a:spcBef>
                <a:spcPct val="20000"/>
              </a:spcBef>
              <a:buClr>
                <a:schemeClr val="hlink"/>
              </a:buClr>
              <a:buSzPct val="120000"/>
            </a:pPr>
            <a:r>
              <a:rPr lang="en-US" sz="2300" dirty="0">
                <a:latin typeface="Times New Roman" charset="0"/>
                <a:cs typeface="Times New Roman" charset="0"/>
              </a:rPr>
              <a:t>- Initially </a:t>
            </a:r>
            <a:r>
              <a:rPr lang="en-US" sz="2300" i="1" dirty="0">
                <a:latin typeface="Times New Roman" charset="0"/>
                <a:cs typeface="Times New Roman" charset="0"/>
              </a:rPr>
              <a:t>Values</a:t>
            </a:r>
            <a:r>
              <a:rPr lang="en-US" sz="2300" i="1" baseline="30000" dirty="0">
                <a:latin typeface="Times New Roman" charset="0"/>
                <a:cs typeface="Times New Roman" charset="0"/>
              </a:rPr>
              <a:t>0</a:t>
            </a:r>
            <a:r>
              <a:rPr lang="en-US" sz="2300" i="1" baseline="-25000" dirty="0">
                <a:latin typeface="Times New Roman" charset="0"/>
                <a:cs typeface="Times New Roman" charset="0"/>
              </a:rPr>
              <a:t>i</a:t>
            </a:r>
            <a:r>
              <a:rPr lang="en-US" sz="2300" i="1" dirty="0">
                <a:latin typeface="Times New Roman" charset="0"/>
                <a:cs typeface="Times New Roman" charset="0"/>
              </a:rPr>
              <a:t> = {}</a:t>
            </a:r>
            <a:r>
              <a:rPr lang="en-US" sz="2300" dirty="0">
                <a:latin typeface="Times New Roman" charset="0"/>
                <a:cs typeface="Times New Roman" charset="0"/>
              </a:rPr>
              <a:t> ; </a:t>
            </a:r>
            <a:r>
              <a:rPr lang="en-US" sz="2300" i="1" dirty="0">
                <a:latin typeface="Times New Roman" charset="0"/>
                <a:cs typeface="Times New Roman" charset="0"/>
              </a:rPr>
              <a:t>Values</a:t>
            </a:r>
            <a:r>
              <a:rPr lang="en-US" sz="2300" i="1" baseline="30000" dirty="0">
                <a:latin typeface="Times New Roman" charset="0"/>
                <a:cs typeface="Times New Roman" charset="0"/>
              </a:rPr>
              <a:t>1</a:t>
            </a:r>
            <a:r>
              <a:rPr lang="en-US" sz="2300" i="1" baseline="-25000" dirty="0">
                <a:latin typeface="Times New Roman" charset="0"/>
                <a:cs typeface="Times New Roman" charset="0"/>
              </a:rPr>
              <a:t>i</a:t>
            </a:r>
            <a:r>
              <a:rPr lang="en-US" sz="2300" i="1" dirty="0">
                <a:latin typeface="Times New Roman" charset="0"/>
                <a:cs typeface="Times New Roman" charset="0"/>
              </a:rPr>
              <a:t> = {v</a:t>
            </a:r>
            <a:r>
              <a:rPr lang="en-US" sz="2300" i="1" baseline="-25000" dirty="0">
                <a:latin typeface="Times New Roman" charset="0"/>
                <a:cs typeface="Times New Roman" charset="0"/>
              </a:rPr>
              <a:t>i</a:t>
            </a:r>
            <a:r>
              <a:rPr lang="en-US" sz="2300" i="1" dirty="0">
                <a:latin typeface="Times New Roman" charset="0"/>
                <a:cs typeface="Times New Roman" charset="0"/>
              </a:rPr>
              <a:t>}</a:t>
            </a:r>
          </a:p>
          <a:p>
            <a:pPr marL="405965" indent="-405965">
              <a:lnSpc>
                <a:spcPct val="90000"/>
              </a:lnSpc>
              <a:spcBef>
                <a:spcPct val="20000"/>
              </a:spcBef>
              <a:buClr>
                <a:schemeClr val="hlink"/>
              </a:buClr>
              <a:buSzPct val="120000"/>
            </a:pPr>
            <a:r>
              <a:rPr lang="en-US" sz="2300" dirty="0">
                <a:latin typeface="Times New Roman" charset="0"/>
                <a:cs typeface="Times New Roman" charset="0"/>
              </a:rPr>
              <a:t>	 for round = 1 to </a:t>
            </a:r>
            <a:r>
              <a:rPr lang="en-US" sz="2300" i="1" dirty="0">
                <a:latin typeface="Times New Roman" charset="0"/>
                <a:cs typeface="Times New Roman" charset="0"/>
              </a:rPr>
              <a:t>f+1</a:t>
            </a:r>
            <a:r>
              <a:rPr lang="en-US" sz="2300" dirty="0">
                <a:latin typeface="Times New Roman" charset="0"/>
                <a:cs typeface="Times New Roman" charset="0"/>
              </a:rPr>
              <a:t> do</a:t>
            </a:r>
          </a:p>
          <a:p>
            <a:pPr marL="405965" indent="-405965">
              <a:lnSpc>
                <a:spcPct val="90000"/>
              </a:lnSpc>
              <a:spcBef>
                <a:spcPct val="20000"/>
              </a:spcBef>
              <a:buClr>
                <a:schemeClr val="hlink"/>
              </a:buClr>
              <a:buSzPct val="120000"/>
            </a:pPr>
            <a:r>
              <a:rPr lang="en-US" sz="2300" dirty="0">
                <a:latin typeface="Times New Roman" charset="0"/>
                <a:cs typeface="Times New Roman" charset="0"/>
              </a:rPr>
              <a:t>		</a:t>
            </a:r>
            <a:r>
              <a:rPr lang="en-US" sz="2300" dirty="0">
                <a:solidFill>
                  <a:srgbClr val="FF3300"/>
                </a:solidFill>
                <a:latin typeface="Times New Roman" charset="0"/>
                <a:cs typeface="Times New Roman" charset="0"/>
              </a:rPr>
              <a:t>multicast</a:t>
            </a:r>
            <a:r>
              <a:rPr lang="en-US" sz="2300" dirty="0">
                <a:latin typeface="Times New Roman" charset="0"/>
                <a:cs typeface="Times New Roman" charset="0"/>
              </a:rPr>
              <a:t> (</a:t>
            </a:r>
            <a:r>
              <a:rPr lang="en-US" sz="2300" i="1" dirty="0">
                <a:latin typeface="Times New Roman" charset="0"/>
                <a:cs typeface="Times New Roman" charset="0"/>
              </a:rPr>
              <a:t>Values </a:t>
            </a:r>
            <a:r>
              <a:rPr lang="en-US" sz="2300" i="1" baseline="30000" dirty="0" err="1">
                <a:latin typeface="Times New Roman" charset="0"/>
                <a:cs typeface="Times New Roman" charset="0"/>
              </a:rPr>
              <a:t>r</a:t>
            </a:r>
            <a:r>
              <a:rPr lang="en-US" sz="2300" i="1" baseline="-25000" dirty="0" err="1">
                <a:latin typeface="Times New Roman" charset="0"/>
                <a:cs typeface="Times New Roman" charset="0"/>
              </a:rPr>
              <a:t>i</a:t>
            </a:r>
            <a:r>
              <a:rPr lang="en-US" sz="2300" i="1" baseline="-25000" dirty="0">
                <a:latin typeface="Times New Roman" charset="0"/>
                <a:cs typeface="Times New Roman" charset="0"/>
              </a:rPr>
              <a:t> </a:t>
            </a:r>
            <a:r>
              <a:rPr lang="en-US" sz="2300" dirty="0">
                <a:latin typeface="Times New Roman" charset="0"/>
                <a:cs typeface="Times New Roman" charset="0"/>
              </a:rPr>
              <a:t>–  </a:t>
            </a:r>
            <a:r>
              <a:rPr lang="en-US" sz="2300" i="1" dirty="0">
                <a:latin typeface="Times New Roman" charset="0"/>
                <a:cs typeface="Times New Roman" charset="0"/>
              </a:rPr>
              <a:t>Values</a:t>
            </a:r>
            <a:r>
              <a:rPr lang="en-US" sz="2300" i="1" baseline="30000" dirty="0">
                <a:latin typeface="Times New Roman" charset="0"/>
                <a:cs typeface="Times New Roman" charset="0"/>
              </a:rPr>
              <a:t>r-1</a:t>
            </a:r>
            <a:r>
              <a:rPr lang="en-US" sz="2300" i="1" baseline="-25000" dirty="0">
                <a:latin typeface="Times New Roman" charset="0"/>
                <a:cs typeface="Times New Roman" charset="0"/>
              </a:rPr>
              <a:t>i</a:t>
            </a:r>
            <a:r>
              <a:rPr lang="en-US" sz="2300" dirty="0">
                <a:latin typeface="Times New Roman" charset="0"/>
                <a:cs typeface="Times New Roman" charset="0"/>
              </a:rPr>
              <a:t>) // iterate through processes, send each a message</a:t>
            </a:r>
          </a:p>
          <a:p>
            <a:pPr marL="405965" indent="-405965">
              <a:lnSpc>
                <a:spcPct val="90000"/>
              </a:lnSpc>
              <a:spcBef>
                <a:spcPct val="20000"/>
              </a:spcBef>
              <a:buClr>
                <a:schemeClr val="hlink"/>
              </a:buClr>
              <a:buSzPct val="120000"/>
            </a:pPr>
            <a:r>
              <a:rPr lang="en-US" sz="2300" dirty="0">
                <a:latin typeface="Times New Roman" charset="0"/>
                <a:cs typeface="Times New Roman" charset="0"/>
              </a:rPr>
              <a:t>		</a:t>
            </a:r>
            <a:r>
              <a:rPr lang="en-US" sz="2300" i="1" dirty="0">
                <a:latin typeface="Times New Roman" charset="0"/>
                <a:cs typeface="Times New Roman" charset="0"/>
              </a:rPr>
              <a:t>Values </a:t>
            </a:r>
            <a:r>
              <a:rPr lang="en-US" sz="2300" i="1" baseline="30000" dirty="0">
                <a:latin typeface="Times New Roman" charset="0"/>
                <a:cs typeface="Times New Roman" charset="0"/>
              </a:rPr>
              <a:t>r+1</a:t>
            </a:r>
            <a:r>
              <a:rPr lang="en-US" sz="2300" i="1" baseline="-25000" dirty="0">
                <a:latin typeface="Times New Roman" charset="0"/>
                <a:cs typeface="Times New Roman" charset="0"/>
              </a:rPr>
              <a:t>i</a:t>
            </a:r>
            <a:r>
              <a:rPr lang="en-US" sz="2300" dirty="0">
                <a:latin typeface="Times New Roman" charset="0"/>
                <a:cs typeface="Times New Roman" charset="0"/>
              </a:rPr>
              <a:t> </a:t>
            </a:r>
            <a:r>
              <a:rPr lang="en-US" sz="2300" dirty="0">
                <a:latin typeface="Times New Roman" charset="0"/>
                <a:cs typeface="Times New Roman" charset="0"/>
                <a:sym typeface="Wingdings" charset="0"/>
              </a:rPr>
              <a:t> </a:t>
            </a:r>
            <a:r>
              <a:rPr lang="en-US" sz="2300" i="1" dirty="0" err="1">
                <a:latin typeface="Times New Roman" charset="0"/>
                <a:cs typeface="Times New Roman" charset="0"/>
              </a:rPr>
              <a:t>Values</a:t>
            </a:r>
            <a:r>
              <a:rPr lang="en-US" sz="2300" i="1" baseline="30000" dirty="0" err="1">
                <a:latin typeface="Times New Roman" charset="0"/>
                <a:cs typeface="Times New Roman" charset="0"/>
              </a:rPr>
              <a:t>r</a:t>
            </a:r>
            <a:r>
              <a:rPr lang="en-US" sz="2300" i="1" baseline="-25000" dirty="0" err="1">
                <a:latin typeface="Times New Roman" charset="0"/>
                <a:cs typeface="Times New Roman" charset="0"/>
              </a:rPr>
              <a:t>i</a:t>
            </a:r>
            <a:endParaRPr lang="en-US" sz="2300" baseline="-25000" dirty="0">
              <a:latin typeface="Times New Roman" charset="0"/>
              <a:cs typeface="Times New Roman" charset="0"/>
            </a:endParaRPr>
          </a:p>
          <a:p>
            <a:pPr marL="405965" indent="-405965">
              <a:lnSpc>
                <a:spcPct val="90000"/>
              </a:lnSpc>
              <a:spcBef>
                <a:spcPct val="20000"/>
              </a:spcBef>
              <a:buClr>
                <a:schemeClr val="hlink"/>
              </a:buClr>
              <a:buSzPct val="120000"/>
            </a:pPr>
            <a:r>
              <a:rPr lang="en-US" sz="2300" baseline="-25000" dirty="0">
                <a:latin typeface="Times New Roman" charset="0"/>
                <a:cs typeface="Times New Roman" charset="0"/>
              </a:rPr>
              <a:t>	   	</a:t>
            </a:r>
            <a:r>
              <a:rPr lang="en-US" sz="2300" dirty="0">
                <a:latin typeface="Times New Roman" charset="0"/>
                <a:cs typeface="Times New Roman" charset="0"/>
              </a:rPr>
              <a:t>for each </a:t>
            </a:r>
            <a:r>
              <a:rPr lang="en-US" sz="2300" i="1" dirty="0" err="1">
                <a:latin typeface="Times New Roman" charset="0"/>
                <a:cs typeface="Times New Roman" charset="0"/>
              </a:rPr>
              <a:t>V</a:t>
            </a:r>
            <a:r>
              <a:rPr lang="en-US" sz="2300" i="1" baseline="-25000" dirty="0" err="1">
                <a:latin typeface="Times New Roman" charset="0"/>
                <a:cs typeface="Times New Roman" charset="0"/>
              </a:rPr>
              <a:t>j</a:t>
            </a:r>
            <a:r>
              <a:rPr lang="en-US" sz="2300" baseline="-25000" dirty="0">
                <a:latin typeface="Times New Roman" charset="0"/>
                <a:cs typeface="Times New Roman" charset="0"/>
              </a:rPr>
              <a:t> </a:t>
            </a:r>
            <a:r>
              <a:rPr lang="en-US" sz="2300" dirty="0">
                <a:latin typeface="Times New Roman" charset="0"/>
                <a:cs typeface="Times New Roman" charset="0"/>
              </a:rPr>
              <a:t>received </a:t>
            </a:r>
          </a:p>
          <a:p>
            <a:pPr marL="405965" indent="-405965">
              <a:lnSpc>
                <a:spcPct val="90000"/>
              </a:lnSpc>
              <a:spcBef>
                <a:spcPct val="20000"/>
              </a:spcBef>
              <a:buClr>
                <a:schemeClr val="hlink"/>
              </a:buClr>
              <a:buSzPct val="120000"/>
            </a:pPr>
            <a:r>
              <a:rPr lang="en-US" sz="2300" dirty="0">
                <a:latin typeface="Times New Roman" charset="0"/>
                <a:cs typeface="Times New Roman" charset="0"/>
              </a:rPr>
              <a:t>		       </a:t>
            </a:r>
            <a:r>
              <a:rPr lang="en-US" sz="2300" i="1" dirty="0">
                <a:latin typeface="Times New Roman" charset="0"/>
                <a:cs typeface="Times New Roman" charset="0"/>
              </a:rPr>
              <a:t>Values </a:t>
            </a:r>
            <a:r>
              <a:rPr lang="en-US" sz="2300" i="1" baseline="30000" dirty="0">
                <a:latin typeface="Times New Roman" charset="0"/>
                <a:cs typeface="Times New Roman" charset="0"/>
              </a:rPr>
              <a:t>r+1</a:t>
            </a:r>
            <a:r>
              <a:rPr lang="en-US" sz="2300" i="1" baseline="-25000" dirty="0">
                <a:latin typeface="Times New Roman" charset="0"/>
                <a:cs typeface="Times New Roman" charset="0"/>
              </a:rPr>
              <a:t>i</a:t>
            </a:r>
            <a:r>
              <a:rPr lang="en-US" sz="2300" dirty="0">
                <a:latin typeface="Times New Roman" charset="0"/>
                <a:cs typeface="Times New Roman" charset="0"/>
              </a:rPr>
              <a:t> = </a:t>
            </a:r>
            <a:r>
              <a:rPr lang="en-US" sz="2300" i="1" dirty="0">
                <a:latin typeface="Times New Roman" charset="0"/>
                <a:cs typeface="Times New Roman" charset="0"/>
              </a:rPr>
              <a:t>Values </a:t>
            </a:r>
            <a:r>
              <a:rPr lang="en-US" sz="2300" i="1" baseline="30000" dirty="0">
                <a:latin typeface="Times New Roman" charset="0"/>
                <a:cs typeface="Times New Roman" charset="0"/>
              </a:rPr>
              <a:t>r+1</a:t>
            </a:r>
            <a:r>
              <a:rPr lang="en-US" sz="2300" i="1" baseline="-25000" dirty="0">
                <a:latin typeface="Times New Roman" charset="0"/>
                <a:cs typeface="Times New Roman" charset="0"/>
              </a:rPr>
              <a:t>i</a:t>
            </a:r>
            <a:r>
              <a:rPr lang="en-US" sz="2300" dirty="0">
                <a:latin typeface="Times New Roman" charset="0"/>
                <a:cs typeface="Times New Roman" charset="0"/>
              </a:rPr>
              <a:t> </a:t>
            </a:r>
            <a:r>
              <a:rPr lang="en-US" sz="2300" baseline="-25000" dirty="0">
                <a:latin typeface="Times New Roman" charset="0"/>
                <a:cs typeface="Times New Roman" charset="0"/>
              </a:rPr>
              <a:t> </a:t>
            </a:r>
            <a:r>
              <a:rPr lang="en-US" sz="2300" dirty="0">
                <a:latin typeface="Times New Roman" charset="0"/>
                <a:cs typeface="Times New Roman" charset="0"/>
                <a:sym typeface="Symbol" charset="0"/>
              </a:rPr>
              <a:t> </a:t>
            </a:r>
            <a:r>
              <a:rPr lang="en-US" sz="2300" i="1" dirty="0" err="1">
                <a:latin typeface="Times New Roman" charset="0"/>
                <a:cs typeface="Times New Roman" charset="0"/>
              </a:rPr>
              <a:t>V</a:t>
            </a:r>
            <a:r>
              <a:rPr lang="en-US" sz="2300" i="1" baseline="-25000" dirty="0" err="1">
                <a:latin typeface="Times New Roman" charset="0"/>
                <a:cs typeface="Times New Roman" charset="0"/>
              </a:rPr>
              <a:t>j</a:t>
            </a:r>
            <a:endParaRPr lang="en-US" sz="2300" i="1" baseline="-25000" dirty="0">
              <a:latin typeface="Times New Roman" charset="0"/>
              <a:cs typeface="Times New Roman" charset="0"/>
            </a:endParaRPr>
          </a:p>
          <a:p>
            <a:pPr marL="405965" indent="-405965">
              <a:lnSpc>
                <a:spcPct val="90000"/>
              </a:lnSpc>
              <a:spcBef>
                <a:spcPct val="20000"/>
              </a:spcBef>
              <a:buClr>
                <a:schemeClr val="hlink"/>
              </a:buClr>
              <a:buSzPct val="120000"/>
            </a:pPr>
            <a:r>
              <a:rPr lang="en-US" sz="2300" baseline="-25000" dirty="0">
                <a:latin typeface="Times New Roman" charset="0"/>
                <a:cs typeface="Times New Roman" charset="0"/>
              </a:rPr>
              <a:t>	  	</a:t>
            </a:r>
            <a:r>
              <a:rPr lang="en-US" sz="2300" dirty="0">
                <a:latin typeface="Times New Roman" charset="0"/>
                <a:cs typeface="Times New Roman" charset="0"/>
              </a:rPr>
              <a:t>end</a:t>
            </a:r>
          </a:p>
          <a:p>
            <a:pPr marL="405965" indent="-405965">
              <a:lnSpc>
                <a:spcPct val="90000"/>
              </a:lnSpc>
              <a:spcBef>
                <a:spcPct val="20000"/>
              </a:spcBef>
              <a:buClr>
                <a:schemeClr val="hlink"/>
              </a:buClr>
              <a:buSzPct val="120000"/>
            </a:pPr>
            <a:r>
              <a:rPr lang="en-US" sz="2300" dirty="0">
                <a:latin typeface="Times New Roman" charset="0"/>
                <a:cs typeface="Times New Roman" charset="0"/>
              </a:rPr>
              <a:t>	 end</a:t>
            </a:r>
          </a:p>
          <a:p>
            <a:pPr marL="405965" indent="-405965">
              <a:lnSpc>
                <a:spcPct val="90000"/>
              </a:lnSpc>
              <a:spcBef>
                <a:spcPct val="20000"/>
              </a:spcBef>
              <a:buClr>
                <a:schemeClr val="hlink"/>
              </a:buClr>
              <a:buSzPct val="120000"/>
            </a:pPr>
            <a:r>
              <a:rPr lang="en-US" sz="2300" dirty="0">
                <a:latin typeface="Times New Roman" charset="0"/>
                <a:cs typeface="Times New Roman" charset="0"/>
              </a:rPr>
              <a:t>	</a:t>
            </a:r>
            <a:r>
              <a:rPr lang="en-US" sz="2300" i="1" dirty="0">
                <a:latin typeface="Times New Roman" charset="0"/>
                <a:cs typeface="Times New Roman" charset="0"/>
              </a:rPr>
              <a:t>d</a:t>
            </a:r>
            <a:r>
              <a:rPr lang="en-US" sz="2300" i="1" baseline="-25000" dirty="0">
                <a:latin typeface="Times New Roman" charset="0"/>
                <a:cs typeface="Times New Roman" charset="0"/>
              </a:rPr>
              <a:t>i</a:t>
            </a:r>
            <a:r>
              <a:rPr lang="en-US" sz="2300" i="1" dirty="0">
                <a:latin typeface="Times New Roman" charset="0"/>
                <a:cs typeface="Times New Roman" charset="0"/>
              </a:rPr>
              <a:t> </a:t>
            </a:r>
            <a:r>
              <a:rPr lang="en-US" sz="2300" dirty="0">
                <a:latin typeface="Times New Roman" charset="0"/>
                <a:cs typeface="Times New Roman" charset="0"/>
              </a:rPr>
              <a:t>= </a:t>
            </a:r>
            <a:r>
              <a:rPr lang="en-US" sz="2300" dirty="0">
                <a:solidFill>
                  <a:srgbClr val="FF3300"/>
                </a:solidFill>
                <a:latin typeface="Times New Roman" charset="0"/>
                <a:cs typeface="Times New Roman" charset="0"/>
              </a:rPr>
              <a:t>minimum</a:t>
            </a:r>
            <a:r>
              <a:rPr lang="en-US" sz="2300" dirty="0">
                <a:latin typeface="Times New Roman" charset="0"/>
                <a:cs typeface="Times New Roman" charset="0"/>
              </a:rPr>
              <a:t>(</a:t>
            </a:r>
            <a:r>
              <a:rPr lang="en-US" sz="2300" i="1" dirty="0">
                <a:latin typeface="Times New Roman" charset="0"/>
                <a:cs typeface="Times New Roman" charset="0"/>
              </a:rPr>
              <a:t>Values </a:t>
            </a:r>
            <a:r>
              <a:rPr lang="en-US" sz="2300" i="1" baseline="30000" dirty="0">
                <a:latin typeface="Times New Roman" charset="0"/>
                <a:cs typeface="Times New Roman" charset="0"/>
              </a:rPr>
              <a:t>f+2</a:t>
            </a:r>
            <a:r>
              <a:rPr lang="en-US" sz="2300" i="1" baseline="-25000" dirty="0">
                <a:latin typeface="Times New Roman" charset="0"/>
                <a:cs typeface="Times New Roman" charset="0"/>
              </a:rPr>
              <a:t>i</a:t>
            </a:r>
            <a:r>
              <a:rPr lang="en-US" sz="2300" dirty="0">
                <a:latin typeface="Times New Roman" charset="0"/>
                <a:cs typeface="Times New Roman" charset="0"/>
              </a:rPr>
              <a:t>) // consistent minimum based on say, id (not minimum value)</a:t>
            </a:r>
          </a:p>
        </p:txBody>
      </p:sp>
      <p:sp>
        <p:nvSpPr>
          <p:cNvPr id="44034" name="Text Box 5"/>
          <p:cNvSpPr txBox="1">
            <a:spLocks noChangeArrowheads="1"/>
          </p:cNvSpPr>
          <p:nvPr/>
        </p:nvSpPr>
        <p:spPr bwMode="auto">
          <a:xfrm>
            <a:off x="9201624" y="1187592"/>
            <a:ext cx="2723967"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u="sng">
                <a:solidFill>
                  <a:schemeClr val="bg1"/>
                </a:solidFill>
                <a:latin typeface="Times New Roman" charset="0"/>
              </a:rPr>
              <a:t>Possible to achieve!</a:t>
            </a:r>
          </a:p>
        </p:txBody>
      </p:sp>
      <p:sp>
        <p:nvSpPr>
          <p:cNvPr id="5"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400" kern="0" dirty="0">
                <a:solidFill>
                  <a:schemeClr val="bg1"/>
                </a:solidFill>
                <a:latin typeface="Whitney-BlackSC" pitchFamily="50" charset="0"/>
                <a:ea typeface="ＭＳ Ｐゴシック" pitchFamily="34" charset="-128"/>
              </a:rPr>
              <a:t>Consensus in Synchronous System</a:t>
            </a:r>
          </a:p>
        </p:txBody>
      </p:sp>
      <p:sp>
        <p:nvSpPr>
          <p:cNvPr id="6"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15</a:t>
            </a:fld>
            <a:endParaRPr lang="en-US" dirty="0"/>
          </a:p>
        </p:txBody>
      </p:sp>
    </p:spTree>
    <p:extLst>
      <p:ext uri="{BB962C8B-B14F-4D97-AF65-F5344CB8AC3E}">
        <p14:creationId xmlns:p14="http://schemas.microsoft.com/office/powerpoint/2010/main" val="1670912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noChangeArrowheads="1"/>
          </p:cNvSpPr>
          <p:nvPr>
            <p:ph idx="1"/>
          </p:nvPr>
        </p:nvSpPr>
        <p:spPr bwMode="auto">
          <a:xfrm>
            <a:off x="324604" y="1815254"/>
            <a:ext cx="8115102" cy="596053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eaLnBrk="1" hangingPunct="1">
              <a:lnSpc>
                <a:spcPct val="110000"/>
              </a:lnSpc>
            </a:pPr>
            <a:r>
              <a:rPr lang="en-US" sz="2000" dirty="0">
                <a:latin typeface="Times New Roman" charset="0"/>
                <a:ea typeface="ＭＳ Ｐゴシック" charset="0"/>
                <a:cs typeface="Times New Roman" charset="0"/>
              </a:rPr>
              <a:t>After </a:t>
            </a:r>
            <a:r>
              <a:rPr lang="en-US" sz="2000" i="1" dirty="0">
                <a:latin typeface="Times New Roman" charset="0"/>
                <a:ea typeface="ＭＳ Ｐゴシック" charset="0"/>
                <a:cs typeface="Times New Roman" charset="0"/>
              </a:rPr>
              <a:t>f+1 </a:t>
            </a:r>
            <a:r>
              <a:rPr lang="en-US" sz="2000" dirty="0">
                <a:latin typeface="Times New Roman" charset="0"/>
                <a:ea typeface="ＭＳ Ｐゴシック" charset="0"/>
                <a:cs typeface="Times New Roman" charset="0"/>
              </a:rPr>
              <a:t>rounds, all non-faulty processes would have received the same set of Values. Proof by contradiction.</a:t>
            </a:r>
          </a:p>
          <a:p>
            <a:pPr eaLnBrk="1" hangingPunct="1">
              <a:lnSpc>
                <a:spcPct val="110000"/>
              </a:lnSpc>
            </a:pPr>
            <a:r>
              <a:rPr lang="en-US" sz="2000" dirty="0">
                <a:latin typeface="Times New Roman" charset="0"/>
                <a:ea typeface="ＭＳ Ｐゴシック" charset="0"/>
                <a:cs typeface="Times New Roman" charset="0"/>
              </a:rPr>
              <a:t>Assume that two non-faulty processes, say </a:t>
            </a:r>
            <a:r>
              <a:rPr lang="en-US" sz="2000" i="1" dirty="0">
                <a:latin typeface="Times New Roman" charset="0"/>
                <a:ea typeface="ＭＳ Ｐゴシック" charset="0"/>
                <a:cs typeface="Times New Roman" charset="0"/>
              </a:rPr>
              <a:t>p</a:t>
            </a:r>
            <a:r>
              <a:rPr lang="en-US" sz="2000" i="1" baseline="-25000" dirty="0">
                <a:latin typeface="Times New Roman" charset="0"/>
                <a:ea typeface="ＭＳ Ｐゴシック" charset="0"/>
                <a:cs typeface="Times New Roman" charset="0"/>
              </a:rPr>
              <a:t>i</a:t>
            </a:r>
            <a:r>
              <a:rPr lang="en-US" sz="2000" dirty="0">
                <a:latin typeface="Times New Roman" charset="0"/>
                <a:ea typeface="ＭＳ Ｐゴシック" charset="0"/>
                <a:cs typeface="Times New Roman" charset="0"/>
              </a:rPr>
              <a:t> and </a:t>
            </a:r>
            <a:r>
              <a:rPr lang="en-US" sz="2000" i="1" dirty="0" err="1">
                <a:latin typeface="Times New Roman" charset="0"/>
                <a:ea typeface="ＭＳ Ｐゴシック" charset="0"/>
                <a:cs typeface="Times New Roman" charset="0"/>
              </a:rPr>
              <a:t>p</a:t>
            </a:r>
            <a:r>
              <a:rPr lang="en-US" sz="2000" i="1" baseline="-25000" dirty="0" err="1">
                <a:latin typeface="Times New Roman" charset="0"/>
                <a:ea typeface="ＭＳ Ｐゴシック" charset="0"/>
                <a:cs typeface="Times New Roman" charset="0"/>
              </a:rPr>
              <a:t>j</a:t>
            </a:r>
            <a:r>
              <a:rPr lang="en-US" sz="2000" i="1" baseline="-25000" dirty="0">
                <a:latin typeface="Times New Roman" charset="0"/>
                <a:ea typeface="ＭＳ Ｐゴシック" charset="0"/>
                <a:cs typeface="Times New Roman" charset="0"/>
              </a:rPr>
              <a:t> </a:t>
            </a:r>
            <a:r>
              <a:rPr lang="en-US" sz="2000" dirty="0">
                <a:latin typeface="Times New Roman" charset="0"/>
                <a:ea typeface="ＭＳ Ｐゴシック" charset="0"/>
                <a:cs typeface="Times New Roman" charset="0"/>
              </a:rPr>
              <a:t>, differ in their final set of values (i.e., after </a:t>
            </a:r>
            <a:r>
              <a:rPr lang="en-US" sz="2000" i="1" dirty="0">
                <a:latin typeface="Times New Roman" charset="0"/>
                <a:ea typeface="ＭＳ Ｐゴシック" charset="0"/>
                <a:cs typeface="Times New Roman" charset="0"/>
              </a:rPr>
              <a:t>f+1</a:t>
            </a:r>
            <a:r>
              <a:rPr lang="en-US" sz="2000" dirty="0">
                <a:latin typeface="Times New Roman" charset="0"/>
                <a:ea typeface="ＭＳ Ｐゴシック" charset="0"/>
                <a:cs typeface="Times New Roman" charset="0"/>
              </a:rPr>
              <a:t> rounds)</a:t>
            </a:r>
          </a:p>
          <a:p>
            <a:pPr eaLnBrk="1" hangingPunct="1">
              <a:lnSpc>
                <a:spcPct val="110000"/>
              </a:lnSpc>
            </a:pPr>
            <a:r>
              <a:rPr lang="en-US" sz="2000" dirty="0">
                <a:latin typeface="Times New Roman" charset="0"/>
                <a:ea typeface="ＭＳ Ｐゴシック" charset="0"/>
                <a:cs typeface="Times New Roman" charset="0"/>
              </a:rPr>
              <a:t>Assume that </a:t>
            </a:r>
            <a:r>
              <a:rPr lang="en-US" sz="2000" i="1" dirty="0">
                <a:latin typeface="Times New Roman" charset="0"/>
                <a:ea typeface="ＭＳ Ｐゴシック" charset="0"/>
                <a:cs typeface="Times New Roman" charset="0"/>
              </a:rPr>
              <a:t>p</a:t>
            </a:r>
            <a:r>
              <a:rPr lang="en-US" sz="2000" i="1" baseline="-25000" dirty="0">
                <a:latin typeface="Times New Roman" charset="0"/>
                <a:ea typeface="ＭＳ Ｐゴシック" charset="0"/>
                <a:cs typeface="Times New Roman" charset="0"/>
              </a:rPr>
              <a:t>i</a:t>
            </a:r>
            <a:r>
              <a:rPr lang="en-US" sz="2000" dirty="0">
                <a:latin typeface="Times New Roman" charset="0"/>
                <a:ea typeface="ＭＳ Ｐゴシック" charset="0"/>
                <a:cs typeface="Times New Roman" charset="0"/>
              </a:rPr>
              <a:t> possesses a value </a:t>
            </a:r>
            <a:r>
              <a:rPr lang="en-US" sz="2000" i="1" dirty="0">
                <a:latin typeface="Times New Roman" charset="0"/>
                <a:ea typeface="ＭＳ Ｐゴシック" charset="0"/>
                <a:cs typeface="Times New Roman" charset="0"/>
              </a:rPr>
              <a:t>v</a:t>
            </a:r>
            <a:r>
              <a:rPr lang="en-US" sz="2000" dirty="0">
                <a:latin typeface="Times New Roman" charset="0"/>
                <a:ea typeface="ＭＳ Ｐゴシック" charset="0"/>
                <a:cs typeface="Times New Roman" charset="0"/>
              </a:rPr>
              <a:t> that </a:t>
            </a:r>
            <a:r>
              <a:rPr lang="en-US" sz="2000" i="1" dirty="0" err="1">
                <a:latin typeface="Times New Roman" charset="0"/>
                <a:ea typeface="ＭＳ Ｐゴシック" charset="0"/>
                <a:cs typeface="Times New Roman" charset="0"/>
              </a:rPr>
              <a:t>p</a:t>
            </a:r>
            <a:r>
              <a:rPr lang="en-US" sz="2000" i="1" baseline="-25000" dirty="0" err="1">
                <a:latin typeface="Times New Roman" charset="0"/>
                <a:ea typeface="ＭＳ Ｐゴシック" charset="0"/>
                <a:cs typeface="Times New Roman" charset="0"/>
              </a:rPr>
              <a:t>j</a:t>
            </a:r>
            <a:r>
              <a:rPr lang="en-US" sz="2000" dirty="0">
                <a:latin typeface="Times New Roman" charset="0"/>
                <a:ea typeface="ＭＳ Ｐゴシック" charset="0"/>
                <a:cs typeface="Times New Roman" charset="0"/>
              </a:rPr>
              <a:t> does not possess.</a:t>
            </a:r>
          </a:p>
          <a:p>
            <a:pPr lvl="1" eaLnBrk="1" hangingPunct="1">
              <a:lnSpc>
                <a:spcPct val="110000"/>
              </a:lnSpc>
              <a:buFont typeface="Wingdings" charset="0"/>
              <a:buChar char="à"/>
            </a:pPr>
            <a:r>
              <a:rPr lang="en-US" sz="1700" i="1" dirty="0">
                <a:latin typeface="Times New Roman" charset="0"/>
                <a:ea typeface="ＭＳ Ｐゴシック" charset="0"/>
                <a:cs typeface="Times New Roman" charset="0"/>
              </a:rPr>
              <a:t>p</a:t>
            </a:r>
            <a:r>
              <a:rPr lang="en-US" sz="1700" i="1" baseline="-25000" dirty="0">
                <a:latin typeface="Times New Roman" charset="0"/>
                <a:ea typeface="ＭＳ Ｐゴシック" charset="0"/>
                <a:cs typeface="Times New Roman" charset="0"/>
              </a:rPr>
              <a:t>i</a:t>
            </a:r>
            <a:r>
              <a:rPr lang="en-US" sz="1700" dirty="0">
                <a:latin typeface="Times New Roman" charset="0"/>
                <a:ea typeface="ＭＳ Ｐゴシック" charset="0"/>
                <a:cs typeface="Times New Roman" charset="0"/>
              </a:rPr>
              <a:t>  must have received </a:t>
            </a:r>
            <a:r>
              <a:rPr lang="en-US" sz="1700" i="1" dirty="0">
                <a:latin typeface="Times New Roman" charset="0"/>
                <a:ea typeface="ＭＳ Ｐゴシック" charset="0"/>
                <a:cs typeface="Times New Roman" charset="0"/>
              </a:rPr>
              <a:t>v </a:t>
            </a:r>
            <a:r>
              <a:rPr lang="en-US" sz="1700" dirty="0">
                <a:latin typeface="Times New Roman" charset="0"/>
                <a:ea typeface="ＭＳ Ｐゴシック" charset="0"/>
                <a:cs typeface="Times New Roman" charset="0"/>
              </a:rPr>
              <a:t>in the </a:t>
            </a:r>
            <a:r>
              <a:rPr lang="en-US" sz="1700" dirty="0">
                <a:solidFill>
                  <a:srgbClr val="FF3300"/>
                </a:solidFill>
                <a:latin typeface="Times New Roman" charset="0"/>
                <a:ea typeface="ＭＳ Ｐゴシック" charset="0"/>
                <a:cs typeface="Times New Roman" charset="0"/>
              </a:rPr>
              <a:t>very last</a:t>
            </a:r>
            <a:r>
              <a:rPr lang="en-US" sz="1700" dirty="0">
                <a:latin typeface="Times New Roman" charset="0"/>
                <a:ea typeface="ＭＳ Ｐゴシック" charset="0"/>
                <a:cs typeface="Times New Roman" charset="0"/>
              </a:rPr>
              <a:t> round </a:t>
            </a:r>
          </a:p>
          <a:p>
            <a:pPr lvl="2" eaLnBrk="1" hangingPunct="1">
              <a:lnSpc>
                <a:spcPct val="110000"/>
              </a:lnSpc>
              <a:buFont typeface="Wingdings" charset="0"/>
              <a:buChar char="à"/>
            </a:pPr>
            <a:r>
              <a:rPr lang="en-US" sz="1600" dirty="0">
                <a:latin typeface="Times New Roman" charset="0"/>
                <a:ea typeface="ＭＳ Ｐゴシック" charset="0"/>
                <a:cs typeface="Times New Roman" charset="0"/>
              </a:rPr>
              <a:t>Else, </a:t>
            </a:r>
            <a:r>
              <a:rPr lang="en-US" sz="1600" i="1" dirty="0">
                <a:latin typeface="Times New Roman" charset="0"/>
                <a:ea typeface="ＭＳ Ｐゴシック" charset="0"/>
                <a:cs typeface="Times New Roman" charset="0"/>
              </a:rPr>
              <a:t>p</a:t>
            </a:r>
            <a:r>
              <a:rPr lang="en-US" sz="1600" i="1" baseline="-25000" dirty="0">
                <a:latin typeface="Times New Roman" charset="0"/>
                <a:ea typeface="ＭＳ Ｐゴシック" charset="0"/>
                <a:cs typeface="Times New Roman" charset="0"/>
              </a:rPr>
              <a:t>i</a:t>
            </a:r>
            <a:r>
              <a:rPr lang="en-US" sz="1600" dirty="0">
                <a:latin typeface="Times New Roman" charset="0"/>
                <a:ea typeface="ＭＳ Ｐゴシック" charset="0"/>
                <a:cs typeface="Times New Roman" charset="0"/>
              </a:rPr>
              <a:t> would have sent </a:t>
            </a:r>
            <a:r>
              <a:rPr lang="en-US" sz="1600" i="1" dirty="0">
                <a:latin typeface="Times New Roman" charset="0"/>
                <a:ea typeface="ＭＳ Ｐゴシック" charset="0"/>
                <a:cs typeface="Times New Roman" charset="0"/>
              </a:rPr>
              <a:t>v </a:t>
            </a:r>
            <a:r>
              <a:rPr lang="en-US" sz="1600" dirty="0">
                <a:latin typeface="Times New Roman" charset="0"/>
                <a:ea typeface="ＭＳ Ｐゴシック" charset="0"/>
                <a:cs typeface="Times New Roman" charset="0"/>
              </a:rPr>
              <a:t>to </a:t>
            </a:r>
            <a:r>
              <a:rPr lang="en-US" sz="1600" i="1" dirty="0" err="1">
                <a:latin typeface="Times New Roman" charset="0"/>
                <a:ea typeface="ＭＳ Ｐゴシック" charset="0"/>
                <a:cs typeface="Times New Roman" charset="0"/>
              </a:rPr>
              <a:t>p</a:t>
            </a:r>
            <a:r>
              <a:rPr lang="en-US" sz="1600" i="1" baseline="-25000" dirty="0" err="1">
                <a:latin typeface="Times New Roman" charset="0"/>
                <a:ea typeface="ＭＳ Ｐゴシック" charset="0"/>
                <a:cs typeface="Times New Roman" charset="0"/>
              </a:rPr>
              <a:t>j</a:t>
            </a:r>
            <a:r>
              <a:rPr lang="en-US" sz="1600" i="1" baseline="-25000" dirty="0">
                <a:latin typeface="Times New Roman" charset="0"/>
                <a:ea typeface="ＭＳ Ｐゴシック" charset="0"/>
                <a:cs typeface="Times New Roman" charset="0"/>
              </a:rPr>
              <a:t> </a:t>
            </a:r>
            <a:r>
              <a:rPr lang="en-US" sz="1600" dirty="0">
                <a:latin typeface="Times New Roman" charset="0"/>
                <a:ea typeface="ＭＳ Ｐゴシック" charset="0"/>
                <a:cs typeface="Times New Roman" charset="0"/>
              </a:rPr>
              <a:t>in that last round </a:t>
            </a:r>
          </a:p>
          <a:p>
            <a:pPr lvl="1" eaLnBrk="1" hangingPunct="1">
              <a:lnSpc>
                <a:spcPct val="110000"/>
              </a:lnSpc>
              <a:buFontTx/>
              <a:buNone/>
            </a:pPr>
            <a:r>
              <a:rPr lang="en-US" sz="1700" dirty="0">
                <a:latin typeface="Times New Roman" charset="0"/>
                <a:ea typeface="ＭＳ Ｐゴシック" charset="0"/>
                <a:cs typeface="Times New Roman" charset="0"/>
                <a:sym typeface="Wingdings" charset="0"/>
              </a:rPr>
              <a:t> So, in the last round: a third process, </a:t>
            </a:r>
            <a:r>
              <a:rPr lang="en-US" sz="1700" i="1" dirty="0">
                <a:latin typeface="Times New Roman" charset="0"/>
                <a:ea typeface="ＭＳ Ｐゴシック" charset="0"/>
                <a:cs typeface="Times New Roman" charset="0"/>
                <a:sym typeface="Wingdings" charset="0"/>
              </a:rPr>
              <a:t>p</a:t>
            </a:r>
            <a:r>
              <a:rPr lang="en-US" sz="1700" i="1" baseline="-25000" dirty="0">
                <a:latin typeface="Times New Roman" charset="0"/>
                <a:ea typeface="ＭＳ Ｐゴシック" charset="0"/>
                <a:cs typeface="Times New Roman" charset="0"/>
                <a:sym typeface="Wingdings" charset="0"/>
              </a:rPr>
              <a:t>k</a:t>
            </a:r>
            <a:r>
              <a:rPr lang="en-US" sz="1700" dirty="0">
                <a:latin typeface="Times New Roman" charset="0"/>
                <a:ea typeface="ＭＳ Ｐゴシック" charset="0"/>
                <a:cs typeface="Times New Roman" charset="0"/>
                <a:sym typeface="Wingdings" charset="0"/>
              </a:rPr>
              <a:t>, must have sent </a:t>
            </a:r>
            <a:r>
              <a:rPr lang="en-US" sz="1700" i="1" dirty="0">
                <a:latin typeface="Times New Roman" charset="0"/>
                <a:ea typeface="ＭＳ Ｐゴシック" charset="0"/>
                <a:cs typeface="Times New Roman" charset="0"/>
                <a:sym typeface="Wingdings" charset="0"/>
              </a:rPr>
              <a:t>v</a:t>
            </a:r>
            <a:r>
              <a:rPr lang="en-US" sz="1700" dirty="0">
                <a:latin typeface="Times New Roman" charset="0"/>
                <a:ea typeface="ＭＳ Ｐゴシック" charset="0"/>
                <a:cs typeface="Times New Roman" charset="0"/>
                <a:sym typeface="Wingdings" charset="0"/>
              </a:rPr>
              <a:t> to </a:t>
            </a:r>
            <a:r>
              <a:rPr lang="en-US" sz="1700" i="1" dirty="0">
                <a:latin typeface="Times New Roman" charset="0"/>
                <a:ea typeface="ＭＳ Ｐゴシック" charset="0"/>
                <a:cs typeface="Times New Roman" charset="0"/>
                <a:sym typeface="Wingdings" charset="0"/>
              </a:rPr>
              <a:t>p</a:t>
            </a:r>
            <a:r>
              <a:rPr lang="en-US" sz="1700" i="1" baseline="-25000" dirty="0">
                <a:latin typeface="Times New Roman" charset="0"/>
                <a:ea typeface="ＭＳ Ｐゴシック" charset="0"/>
                <a:cs typeface="Times New Roman" charset="0"/>
                <a:sym typeface="Wingdings" charset="0"/>
              </a:rPr>
              <a:t>i</a:t>
            </a:r>
            <a:r>
              <a:rPr lang="en-US" sz="1700" dirty="0">
                <a:latin typeface="Times New Roman" charset="0"/>
                <a:ea typeface="ＭＳ Ｐゴシック" charset="0"/>
                <a:cs typeface="Times New Roman" charset="0"/>
                <a:sym typeface="Wingdings" charset="0"/>
              </a:rPr>
              <a:t>, but then crashed before sending </a:t>
            </a:r>
            <a:r>
              <a:rPr lang="en-US" sz="1700" i="1" dirty="0">
                <a:latin typeface="Times New Roman" charset="0"/>
                <a:ea typeface="ＭＳ Ｐゴシック" charset="0"/>
                <a:cs typeface="Times New Roman" charset="0"/>
                <a:sym typeface="Wingdings" charset="0"/>
              </a:rPr>
              <a:t>v</a:t>
            </a:r>
            <a:r>
              <a:rPr lang="en-US" sz="1700" dirty="0">
                <a:latin typeface="Times New Roman" charset="0"/>
                <a:ea typeface="ＭＳ Ｐゴシック" charset="0"/>
                <a:cs typeface="Times New Roman" charset="0"/>
                <a:sym typeface="Wingdings" charset="0"/>
              </a:rPr>
              <a:t> to </a:t>
            </a:r>
            <a:r>
              <a:rPr lang="en-US" sz="1700" i="1" dirty="0" err="1">
                <a:latin typeface="Times New Roman" charset="0"/>
                <a:ea typeface="ＭＳ Ｐゴシック" charset="0"/>
                <a:cs typeface="Times New Roman" charset="0"/>
                <a:sym typeface="Wingdings" charset="0"/>
              </a:rPr>
              <a:t>p</a:t>
            </a:r>
            <a:r>
              <a:rPr lang="en-US" sz="1700" i="1" baseline="-25000" dirty="0" err="1">
                <a:latin typeface="Times New Roman" charset="0"/>
                <a:ea typeface="ＭＳ Ｐゴシック" charset="0"/>
                <a:cs typeface="Times New Roman" charset="0"/>
                <a:sym typeface="Wingdings" charset="0"/>
              </a:rPr>
              <a:t>j</a:t>
            </a:r>
            <a:r>
              <a:rPr lang="en-US" sz="1700" dirty="0">
                <a:latin typeface="Times New Roman" charset="0"/>
                <a:ea typeface="ＭＳ Ｐゴシック" charset="0"/>
                <a:cs typeface="Times New Roman" charset="0"/>
                <a:sym typeface="Wingdings" charset="0"/>
              </a:rPr>
              <a:t>.</a:t>
            </a:r>
          </a:p>
          <a:p>
            <a:pPr lvl="1" eaLnBrk="1" hangingPunct="1">
              <a:lnSpc>
                <a:spcPct val="110000"/>
              </a:lnSpc>
              <a:buFontTx/>
              <a:buNone/>
            </a:pPr>
            <a:r>
              <a:rPr lang="en-US" sz="1700" dirty="0">
                <a:latin typeface="Times New Roman" charset="0"/>
                <a:ea typeface="ＭＳ Ｐゴシック" charset="0"/>
                <a:cs typeface="Times New Roman" charset="0"/>
                <a:sym typeface="Wingdings" charset="0"/>
              </a:rPr>
              <a:t> Similarly, a fourth process sending </a:t>
            </a:r>
            <a:r>
              <a:rPr lang="en-US" sz="1700" i="1" dirty="0">
                <a:latin typeface="Times New Roman" charset="0"/>
                <a:ea typeface="ＭＳ Ｐゴシック" charset="0"/>
                <a:cs typeface="Times New Roman" charset="0"/>
                <a:sym typeface="Wingdings" charset="0"/>
              </a:rPr>
              <a:t>v</a:t>
            </a:r>
            <a:r>
              <a:rPr lang="en-US" sz="1700" dirty="0">
                <a:latin typeface="Times New Roman" charset="0"/>
                <a:ea typeface="ＭＳ Ｐゴシック" charset="0"/>
                <a:cs typeface="Times New Roman" charset="0"/>
                <a:sym typeface="Wingdings" charset="0"/>
              </a:rPr>
              <a:t> in the </a:t>
            </a:r>
            <a:r>
              <a:rPr lang="en-US" sz="1700" dirty="0">
                <a:solidFill>
                  <a:srgbClr val="FF3300"/>
                </a:solidFill>
                <a:latin typeface="Times New Roman" charset="0"/>
                <a:ea typeface="ＭＳ Ｐゴシック" charset="0"/>
                <a:cs typeface="Times New Roman" charset="0"/>
                <a:sym typeface="Wingdings" charset="0"/>
              </a:rPr>
              <a:t>last-but-one round</a:t>
            </a:r>
            <a:r>
              <a:rPr lang="en-US" sz="1700" dirty="0">
                <a:latin typeface="Times New Roman" charset="0"/>
                <a:ea typeface="ＭＳ Ｐゴシック" charset="0"/>
                <a:cs typeface="Times New Roman" charset="0"/>
                <a:sym typeface="Wingdings" charset="0"/>
              </a:rPr>
              <a:t> must have crashed; otherwise, both </a:t>
            </a:r>
            <a:r>
              <a:rPr lang="en-US" sz="1700" i="1" dirty="0">
                <a:latin typeface="Times New Roman" charset="0"/>
                <a:ea typeface="ＭＳ Ｐゴシック" charset="0"/>
                <a:cs typeface="Times New Roman" charset="0"/>
                <a:sym typeface="Wingdings" charset="0"/>
              </a:rPr>
              <a:t>p</a:t>
            </a:r>
            <a:r>
              <a:rPr lang="en-US" sz="1700" i="1" baseline="-25000" dirty="0">
                <a:latin typeface="Times New Roman" charset="0"/>
                <a:ea typeface="ＭＳ Ｐゴシック" charset="0"/>
                <a:cs typeface="Times New Roman" charset="0"/>
                <a:sym typeface="Wingdings" charset="0"/>
              </a:rPr>
              <a:t>k</a:t>
            </a:r>
            <a:r>
              <a:rPr lang="en-US" sz="1700" dirty="0">
                <a:latin typeface="Times New Roman" charset="0"/>
                <a:ea typeface="ＭＳ Ｐゴシック" charset="0"/>
                <a:cs typeface="Times New Roman" charset="0"/>
                <a:sym typeface="Wingdings" charset="0"/>
              </a:rPr>
              <a:t> and </a:t>
            </a:r>
            <a:r>
              <a:rPr lang="en-US" sz="1700" i="1" dirty="0" err="1">
                <a:latin typeface="Times New Roman" charset="0"/>
                <a:ea typeface="ＭＳ Ｐゴシック" charset="0"/>
                <a:cs typeface="Times New Roman" charset="0"/>
                <a:sym typeface="Wingdings" charset="0"/>
              </a:rPr>
              <a:t>p</a:t>
            </a:r>
            <a:r>
              <a:rPr lang="en-US" sz="1700" i="1" baseline="-25000" dirty="0" err="1">
                <a:latin typeface="Times New Roman" charset="0"/>
                <a:ea typeface="ＭＳ Ｐゴシック" charset="0"/>
                <a:cs typeface="Times New Roman" charset="0"/>
                <a:sym typeface="Wingdings" charset="0"/>
              </a:rPr>
              <a:t>j</a:t>
            </a:r>
            <a:r>
              <a:rPr lang="en-US" sz="1700" dirty="0">
                <a:latin typeface="Times New Roman" charset="0"/>
                <a:ea typeface="ＭＳ Ｐゴシック" charset="0"/>
                <a:cs typeface="Times New Roman" charset="0"/>
                <a:sym typeface="Wingdings" charset="0"/>
              </a:rPr>
              <a:t> should have received </a:t>
            </a:r>
            <a:r>
              <a:rPr lang="en-US" sz="1700" i="1" dirty="0">
                <a:latin typeface="Times New Roman" charset="0"/>
                <a:ea typeface="ＭＳ Ｐゴシック" charset="0"/>
                <a:cs typeface="Times New Roman" charset="0"/>
                <a:sym typeface="Wingdings" charset="0"/>
              </a:rPr>
              <a:t>v</a:t>
            </a:r>
            <a:r>
              <a:rPr lang="en-US" sz="1700" dirty="0">
                <a:latin typeface="Times New Roman" charset="0"/>
                <a:ea typeface="ＭＳ Ｐゴシック" charset="0"/>
                <a:cs typeface="Times New Roman" charset="0"/>
                <a:sym typeface="Wingdings" charset="0"/>
              </a:rPr>
              <a:t>.</a:t>
            </a:r>
          </a:p>
          <a:p>
            <a:pPr lvl="1" eaLnBrk="1" hangingPunct="1">
              <a:lnSpc>
                <a:spcPct val="110000"/>
              </a:lnSpc>
              <a:buFontTx/>
              <a:buNone/>
            </a:pPr>
            <a:r>
              <a:rPr lang="en-US" sz="1700" dirty="0">
                <a:latin typeface="Times New Roman" charset="0"/>
                <a:ea typeface="ＭＳ Ｐゴシック" charset="0"/>
                <a:cs typeface="Times New Roman" charset="0"/>
                <a:sym typeface="Wingdings" charset="0"/>
              </a:rPr>
              <a:t> Proceeding in this way, we infer at least one (unique) crash in each of the preceding rounds. </a:t>
            </a:r>
          </a:p>
          <a:p>
            <a:pPr lvl="1" eaLnBrk="1" hangingPunct="1">
              <a:lnSpc>
                <a:spcPct val="110000"/>
              </a:lnSpc>
              <a:buFontTx/>
              <a:buNone/>
            </a:pPr>
            <a:r>
              <a:rPr lang="en-US" sz="1700" dirty="0">
                <a:latin typeface="Times New Roman" charset="0"/>
                <a:ea typeface="ＭＳ Ｐゴシック" charset="0"/>
                <a:cs typeface="Times New Roman" charset="0"/>
                <a:sym typeface="Wingdings" charset="0"/>
              </a:rPr>
              <a:t> This means a total of </a:t>
            </a:r>
            <a:r>
              <a:rPr lang="en-US" sz="1700" i="1" dirty="0">
                <a:latin typeface="Times New Roman" charset="0"/>
                <a:ea typeface="ＭＳ Ｐゴシック" charset="0"/>
                <a:cs typeface="Times New Roman" charset="0"/>
                <a:sym typeface="Wingdings" charset="0"/>
              </a:rPr>
              <a:t>f+1</a:t>
            </a:r>
            <a:r>
              <a:rPr lang="en-US" sz="1700" dirty="0">
                <a:latin typeface="Times New Roman" charset="0"/>
                <a:ea typeface="ＭＳ Ｐゴシック" charset="0"/>
                <a:cs typeface="Times New Roman" charset="0"/>
                <a:sym typeface="Wingdings" charset="0"/>
              </a:rPr>
              <a:t> crashes, while we have assumed at most </a:t>
            </a:r>
            <a:r>
              <a:rPr lang="en-US" sz="1700" i="1" dirty="0">
                <a:latin typeface="Times New Roman" charset="0"/>
                <a:ea typeface="ＭＳ Ｐゴシック" charset="0"/>
                <a:cs typeface="Times New Roman" charset="0"/>
                <a:sym typeface="Wingdings" charset="0"/>
              </a:rPr>
              <a:t>f</a:t>
            </a:r>
            <a:r>
              <a:rPr lang="en-US" sz="1700" dirty="0">
                <a:latin typeface="Times New Roman" charset="0"/>
                <a:ea typeface="ＭＳ Ｐゴシック" charset="0"/>
                <a:cs typeface="Times New Roman" charset="0"/>
                <a:sym typeface="Wingdings" charset="0"/>
              </a:rPr>
              <a:t> crashes can occur =&gt; contradiction.</a:t>
            </a:r>
            <a:endParaRPr lang="en-US" sz="1700" dirty="0">
              <a:latin typeface="Times New Roman" charset="0"/>
              <a:ea typeface="ＭＳ Ｐゴシック" charset="0"/>
              <a:cs typeface="Times New Roman" charset="0"/>
            </a:endParaRPr>
          </a:p>
          <a:p>
            <a:pPr eaLnBrk="1" hangingPunct="1">
              <a:lnSpc>
                <a:spcPct val="110000"/>
              </a:lnSpc>
            </a:pPr>
            <a:endParaRPr lang="en-US" sz="2000" dirty="0">
              <a:latin typeface="Times New Roman" charset="0"/>
              <a:ea typeface="ＭＳ Ｐゴシック" charset="0"/>
              <a:cs typeface="Times New Roman" charset="0"/>
            </a:endParaRPr>
          </a:p>
        </p:txBody>
      </p:sp>
      <p:sp>
        <p:nvSpPr>
          <p:cNvPr id="5"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400" kern="0" dirty="0">
                <a:solidFill>
                  <a:schemeClr val="bg1"/>
                </a:solidFill>
                <a:latin typeface="Whitney-BlackSC" pitchFamily="50" charset="0"/>
                <a:ea typeface="ＭＳ Ｐゴシック" pitchFamily="34" charset="-128"/>
              </a:rPr>
              <a:t>Why does the Algorithm work? </a:t>
            </a:r>
            <a:r>
              <a:rPr lang="en-US" altLang="en-US" sz="5400" kern="0">
                <a:solidFill>
                  <a:schemeClr val="bg1"/>
                </a:solidFill>
                <a:latin typeface="Whitney-BlackSC" pitchFamily="50" charset="0"/>
                <a:ea typeface="ＭＳ Ｐゴシック" pitchFamily="34" charset="-128"/>
              </a:rPr>
              <a:t>(Proof)</a:t>
            </a:r>
            <a:endParaRPr lang="en-US" altLang="en-US" sz="5400" kern="0" dirty="0">
              <a:solidFill>
                <a:schemeClr val="bg1"/>
              </a:solidFill>
              <a:latin typeface="Whitney-BlackSC" pitchFamily="50" charset="0"/>
              <a:ea typeface="ＭＳ Ｐゴシック" pitchFamily="34" charset="-128"/>
            </a:endParaRPr>
          </a:p>
        </p:txBody>
      </p:sp>
      <p:sp>
        <p:nvSpPr>
          <p:cNvPr id="4"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16</a:t>
            </a:fld>
            <a:endParaRPr lang="en-US" dirty="0"/>
          </a:p>
        </p:txBody>
      </p:sp>
    </p:spTree>
    <p:extLst>
      <p:ext uri="{BB962C8B-B14F-4D97-AF65-F5344CB8AC3E}">
        <p14:creationId xmlns:p14="http://schemas.microsoft.com/office/powerpoint/2010/main" val="3792017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676B40-675C-63C6-9BC9-860883BAB6C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3DD9276-96FD-12EA-59CA-687ABFCB2684}"/>
              </a:ext>
            </a:extLst>
          </p:cNvPr>
          <p:cNvSpPr txBox="1"/>
          <p:nvPr/>
        </p:nvSpPr>
        <p:spPr>
          <a:xfrm>
            <a:off x="777081" y="645323"/>
            <a:ext cx="6493328" cy="584775"/>
          </a:xfrm>
          <a:prstGeom prst="rect">
            <a:avLst/>
          </a:prstGeom>
          <a:noFill/>
        </p:spPr>
        <p:txBody>
          <a:bodyPr wrap="square">
            <a:spAutoFit/>
          </a:bodyPr>
          <a:lstStyle/>
          <a:p>
            <a:r>
              <a:rPr lang="en-US" sz="3200" dirty="0">
                <a:solidFill>
                  <a:schemeClr val="bg1"/>
                </a:solidFill>
              </a:rPr>
              <a:t>https://pe.app/aishwaryaganesa</a:t>
            </a:r>
          </a:p>
        </p:txBody>
      </p:sp>
      <p:pic>
        <p:nvPicPr>
          <p:cNvPr id="7" name="Picture 6" descr="The image depicts a QR code with concentric black circles and a white background.&#10;&#10;AI-generated content may be incorrect.">
            <a:extLst>
              <a:ext uri="{FF2B5EF4-FFF2-40B4-BE49-F238E27FC236}">
                <a16:creationId xmlns:a16="http://schemas.microsoft.com/office/drawing/2014/main" id="{28944759-5E30-2714-DF20-8D3D4FA2BF85}"/>
              </a:ext>
            </a:extLst>
          </p:cNvPr>
          <p:cNvPicPr>
            <a:picLocks noChangeAspect="1"/>
          </p:cNvPicPr>
          <p:nvPr/>
        </p:nvPicPr>
        <p:blipFill>
          <a:blip r:embed="rId2"/>
          <a:stretch>
            <a:fillRect/>
          </a:stretch>
        </p:blipFill>
        <p:spPr>
          <a:xfrm>
            <a:off x="7863681" y="2140373"/>
            <a:ext cx="4177259" cy="4191000"/>
          </a:xfrm>
          <a:prstGeom prst="rect">
            <a:avLst/>
          </a:prstGeom>
        </p:spPr>
      </p:pic>
      <p:pic>
        <p:nvPicPr>
          <p:cNvPr id="4" name="Picture 3" descr="The image presents a discussion on potential issues in a distributed voting system, highlighting problems like delayed synchronous messages, crashes affecting vote collection, and changes in vote proposals.&#10;&#10;AI-generated content may be incorrect.">
            <a:extLst>
              <a:ext uri="{FF2B5EF4-FFF2-40B4-BE49-F238E27FC236}">
                <a16:creationId xmlns:a16="http://schemas.microsoft.com/office/drawing/2014/main" id="{0327A10F-BE6D-0C90-BF38-5BE7A9570EDB}"/>
              </a:ext>
            </a:extLst>
          </p:cNvPr>
          <p:cNvPicPr>
            <a:picLocks noChangeAspect="1"/>
          </p:cNvPicPr>
          <p:nvPr/>
        </p:nvPicPr>
        <p:blipFill>
          <a:blip r:embed="rId3"/>
          <a:stretch>
            <a:fillRect/>
          </a:stretch>
        </p:blipFill>
        <p:spPr>
          <a:xfrm>
            <a:off x="-5016" y="762000"/>
            <a:ext cx="12971603" cy="6324600"/>
          </a:xfrm>
          <a:prstGeom prst="rect">
            <a:avLst/>
          </a:prstGeom>
        </p:spPr>
      </p:pic>
    </p:spTree>
    <p:extLst>
      <p:ext uri="{BB962C8B-B14F-4D97-AF65-F5344CB8AC3E}">
        <p14:creationId xmlns:p14="http://schemas.microsoft.com/office/powerpoint/2010/main" val="2688551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84BDA-EF45-A6A6-5115-799D75CA3D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EBACE4-7F51-45F7-AD08-2FB17A657FF8}"/>
              </a:ext>
            </a:extLst>
          </p:cNvPr>
          <p:cNvSpPr>
            <a:spLocks noGrp="1"/>
          </p:cNvSpPr>
          <p:nvPr>
            <p:ph idx="1"/>
          </p:nvPr>
        </p:nvSpPr>
        <p:spPr/>
        <p:txBody>
          <a:bodyPr/>
          <a:lstStyle/>
          <a:p>
            <a:endParaRPr lang="en-US"/>
          </a:p>
        </p:txBody>
      </p:sp>
      <p:pic>
        <p:nvPicPr>
          <p:cNvPr id="5" name="Picture 4" descr="The image is a discussion thread from a polling app, discussing the logic behind why a certain number of rounds (f+1) are necessary to ensure that all surviving processes in a distributed system can correctly identify which ones have crashed and remove their votes, ensuring a crash-free final round.&#10;&#10;AI-generated content may be incorrect.">
            <a:extLst>
              <a:ext uri="{FF2B5EF4-FFF2-40B4-BE49-F238E27FC236}">
                <a16:creationId xmlns:a16="http://schemas.microsoft.com/office/drawing/2014/main" id="{95A00E60-4B11-A38B-E6A0-5DE7778100E5}"/>
              </a:ext>
            </a:extLst>
          </p:cNvPr>
          <p:cNvPicPr>
            <a:picLocks noChangeAspect="1"/>
          </p:cNvPicPr>
          <p:nvPr/>
        </p:nvPicPr>
        <p:blipFill>
          <a:blip r:embed="rId2"/>
          <a:stretch>
            <a:fillRect/>
          </a:stretch>
        </p:blipFill>
        <p:spPr>
          <a:xfrm>
            <a:off x="167481" y="838200"/>
            <a:ext cx="12761596" cy="6400800"/>
          </a:xfrm>
          <a:prstGeom prst="rect">
            <a:avLst/>
          </a:prstGeom>
        </p:spPr>
      </p:pic>
    </p:spTree>
    <p:extLst>
      <p:ext uri="{BB962C8B-B14F-4D97-AF65-F5344CB8AC3E}">
        <p14:creationId xmlns:p14="http://schemas.microsoft.com/office/powerpoint/2010/main" val="767245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3"/>
          <p:cNvSpPr>
            <a:spLocks noGrp="1" noChangeArrowheads="1"/>
          </p:cNvSpPr>
          <p:nvPr>
            <p:ph idx="1"/>
          </p:nvPr>
        </p:nvSpPr>
        <p:spPr bwMode="auto">
          <a:xfrm>
            <a:off x="649207" y="2140374"/>
            <a:ext cx="10872073" cy="482712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eaLnBrk="1" hangingPunct="1"/>
            <a:r>
              <a:rPr lang="en-US" sz="3400" dirty="0">
                <a:solidFill>
                  <a:srgbClr val="FF0000"/>
                </a:solidFill>
                <a:latin typeface="Times New Roman" charset="0"/>
                <a:ea typeface="ＭＳ Ｐゴシック" charset="0"/>
                <a:cs typeface="Times New Roman" charset="0"/>
              </a:rPr>
              <a:t>Impossible to achieve!</a:t>
            </a:r>
            <a:endParaRPr lang="en-US" sz="2800" dirty="0">
              <a:solidFill>
                <a:schemeClr val="tx2"/>
              </a:solidFill>
              <a:latin typeface="Times New Roman" charset="0"/>
              <a:ea typeface="ＭＳ Ｐゴシック" charset="0"/>
              <a:cs typeface="Times New Roman" charset="0"/>
            </a:endParaRPr>
          </a:p>
          <a:p>
            <a:pPr eaLnBrk="1" hangingPunct="1"/>
            <a:r>
              <a:rPr lang="en-US" sz="3400" dirty="0">
                <a:latin typeface="Times New Roman" charset="0"/>
                <a:ea typeface="ＭＳ Ｐゴシック" charset="0"/>
                <a:cs typeface="Times New Roman" charset="0"/>
              </a:rPr>
              <a:t>Proved in a now-famous result by Fischer, Lynch and Patterson, 1983  (FLP)</a:t>
            </a:r>
          </a:p>
          <a:p>
            <a:pPr eaLnBrk="1" hangingPunct="1"/>
            <a:endParaRPr lang="en-US" sz="3400" dirty="0">
              <a:latin typeface="Times New Roman" charset="0"/>
              <a:ea typeface="ＭＳ Ｐゴシック" charset="0"/>
              <a:cs typeface="Times New Roman" charset="0"/>
            </a:endParaRPr>
          </a:p>
          <a:p>
            <a:pPr marL="0" indent="0">
              <a:buNone/>
            </a:pPr>
            <a:r>
              <a:rPr lang="en-US" i="1" dirty="0"/>
              <a:t>“The consensus problem involves an asynchronous system of processes, some of which may be unreliable. The problem is for the reliable processes to agree on a binary value. In this paper, it is shown that every protocol for this problem has the possibility of nontermination, even with only one faulty process”</a:t>
            </a:r>
          </a:p>
          <a:p>
            <a:pPr marL="0" indent="0">
              <a:buNone/>
            </a:pPr>
            <a:endParaRPr lang="en-US" sz="3400" dirty="0">
              <a:latin typeface="Times New Roman" charset="0"/>
              <a:ea typeface="ＭＳ Ｐゴシック" charset="0"/>
              <a:cs typeface="Times New Roman" charset="0"/>
            </a:endParaRPr>
          </a:p>
          <a:p>
            <a:pPr marL="0" indent="0">
              <a:buNone/>
            </a:pPr>
            <a:endParaRPr lang="en-US" sz="3400" dirty="0">
              <a:latin typeface="Times New Roman" charset="0"/>
              <a:ea typeface="ＭＳ Ｐゴシック" charset="0"/>
              <a:cs typeface="Times New Roman" charset="0"/>
            </a:endParaRP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100" kern="0" dirty="0">
                <a:solidFill>
                  <a:schemeClr val="bg1"/>
                </a:solidFill>
                <a:latin typeface="Whitney-BlackSC" pitchFamily="50" charset="0"/>
                <a:ea typeface="ＭＳ Ｐゴシック" pitchFamily="34" charset="-128"/>
              </a:rPr>
              <a:t>Consensus in an Asynchronous System</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19</a:t>
            </a:fld>
            <a:endParaRPr lang="en-US" dirty="0"/>
          </a:p>
        </p:txBody>
      </p:sp>
      <p:sp>
        <p:nvSpPr>
          <p:cNvPr id="3" name="TextBox 2">
            <a:extLst>
              <a:ext uri="{FF2B5EF4-FFF2-40B4-BE49-F238E27FC236}">
                <a16:creationId xmlns:a16="http://schemas.microsoft.com/office/drawing/2014/main" id="{19DB14F8-5849-78A9-3E9F-C76D819F883E}"/>
              </a:ext>
            </a:extLst>
          </p:cNvPr>
          <p:cNvSpPr txBox="1"/>
          <p:nvPr/>
        </p:nvSpPr>
        <p:spPr>
          <a:xfrm>
            <a:off x="396081" y="6822757"/>
            <a:ext cx="11259928" cy="707886"/>
          </a:xfrm>
          <a:prstGeom prst="rect">
            <a:avLst/>
          </a:prstGeom>
          <a:noFill/>
        </p:spPr>
        <p:txBody>
          <a:bodyPr wrap="square">
            <a:spAutoFit/>
          </a:bodyPr>
          <a:lstStyle/>
          <a:p>
            <a:r>
              <a:rPr lang="en-US" sz="2000" dirty="0">
                <a:hlinkClick r:id="rId3"/>
              </a:rPr>
              <a:t>https://groups.csail.mit.edu/tds/papers/Lynch/jacm85.pdf</a:t>
            </a:r>
            <a:endParaRPr lang="en-US" sz="2000" dirty="0"/>
          </a:p>
          <a:p>
            <a:endParaRPr lang="en-US" sz="2000" dirty="0"/>
          </a:p>
        </p:txBody>
      </p:sp>
    </p:spTree>
    <p:extLst>
      <p:ext uri="{BB962C8B-B14F-4D97-AF65-F5344CB8AC3E}">
        <p14:creationId xmlns:p14="http://schemas.microsoft.com/office/powerpoint/2010/main" val="3862619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3"/>
          <p:cNvSpPr>
            <a:spLocks noGrp="1" noChangeArrowheads="1"/>
          </p:cNvSpPr>
          <p:nvPr>
            <p:ph idx="1"/>
          </p:nvPr>
        </p:nvSpPr>
        <p:spPr>
          <a:xfrm>
            <a:off x="432805" y="1733974"/>
            <a:ext cx="8439706" cy="5391573"/>
          </a:xfrm>
        </p:spPr>
        <p:txBody>
          <a:bodyPr>
            <a:noAutofit/>
          </a:bodyPr>
          <a:lstStyle/>
          <a:p>
            <a:pPr marL="0" indent="0">
              <a:lnSpc>
                <a:spcPct val="120000"/>
              </a:lnSpc>
              <a:buNone/>
              <a:defRPr/>
            </a:pPr>
            <a:r>
              <a:rPr lang="en-US" sz="2300" dirty="0">
                <a:solidFill>
                  <a:srgbClr val="FF6600"/>
                </a:solidFill>
                <a:latin typeface="Times New Roman" charset="0"/>
                <a:ea typeface="ＭＳ Ｐゴシック" charset="0"/>
              </a:rPr>
              <a:t>Asynchronous system</a:t>
            </a:r>
            <a:r>
              <a:rPr lang="en-US" sz="2300" dirty="0">
                <a:latin typeface="Times New Roman" charset="0"/>
                <a:ea typeface="ＭＳ Ｐゴシック" charset="0"/>
              </a:rPr>
              <a:t>: All message delays and processing delays can be arbitrarily long or short.</a:t>
            </a:r>
          </a:p>
          <a:p>
            <a:pPr marL="0" indent="0">
              <a:lnSpc>
                <a:spcPct val="120000"/>
              </a:lnSpc>
              <a:buNone/>
              <a:defRPr/>
            </a:pPr>
            <a:r>
              <a:rPr lang="en-US" sz="2300" dirty="0">
                <a:solidFill>
                  <a:srgbClr val="0000FF"/>
                </a:solidFill>
                <a:latin typeface="Times New Roman" charset="0"/>
                <a:ea typeface="ＭＳ Ｐゴシック" charset="0"/>
              </a:rPr>
              <a:t>Consensus</a:t>
            </a:r>
            <a:r>
              <a:rPr lang="en-US" sz="2300" dirty="0">
                <a:latin typeface="Times New Roman" charset="0"/>
                <a:ea typeface="ＭＳ Ｐゴシック" charset="0"/>
              </a:rPr>
              <a:t>:</a:t>
            </a:r>
          </a:p>
          <a:p>
            <a:pPr eaLnBrk="1" hangingPunct="1">
              <a:lnSpc>
                <a:spcPct val="120000"/>
              </a:lnSpc>
              <a:defRPr/>
            </a:pPr>
            <a:r>
              <a:rPr lang="en-US" sz="2300" dirty="0">
                <a:latin typeface="Times New Roman" charset="0"/>
                <a:ea typeface="ＭＳ Ｐゴシック" charset="0"/>
              </a:rPr>
              <a:t>Each process p has a </a:t>
            </a:r>
            <a:r>
              <a:rPr lang="en-US" sz="2300" dirty="0">
                <a:solidFill>
                  <a:schemeClr val="accent2"/>
                </a:solidFill>
                <a:latin typeface="Times New Roman" charset="0"/>
                <a:ea typeface="ＭＳ Ｐゴシック" charset="0"/>
              </a:rPr>
              <a:t>state</a:t>
            </a:r>
          </a:p>
          <a:p>
            <a:pPr lvl="1" eaLnBrk="1" hangingPunct="1">
              <a:lnSpc>
                <a:spcPct val="120000"/>
              </a:lnSpc>
              <a:defRPr/>
            </a:pPr>
            <a:r>
              <a:rPr lang="en-US" sz="2000" dirty="0">
                <a:latin typeface="Times New Roman" charset="0"/>
                <a:ea typeface="ＭＳ Ｐゴシック" charset="0"/>
              </a:rPr>
              <a:t>program counter, registers, stack, local variables </a:t>
            </a:r>
          </a:p>
          <a:p>
            <a:pPr lvl="1" eaLnBrk="1" hangingPunct="1">
              <a:lnSpc>
                <a:spcPct val="120000"/>
              </a:lnSpc>
              <a:defRPr/>
            </a:pPr>
            <a:r>
              <a:rPr lang="en-US" sz="2000" dirty="0">
                <a:latin typeface="Times New Roman" charset="0"/>
                <a:ea typeface="ＭＳ Ｐゴシック" charset="0"/>
              </a:rPr>
              <a:t>input register </a:t>
            </a:r>
            <a:r>
              <a:rPr lang="en-US" sz="2000" dirty="0" err="1">
                <a:latin typeface="Times New Roman" charset="0"/>
                <a:ea typeface="ＭＳ Ｐゴシック" charset="0"/>
              </a:rPr>
              <a:t>xp</a:t>
            </a:r>
            <a:r>
              <a:rPr lang="en-US" sz="2000" dirty="0">
                <a:latin typeface="Times New Roman" charset="0"/>
                <a:ea typeface="ＭＳ Ｐゴシック" charset="0"/>
              </a:rPr>
              <a:t> : initially either 0 or 1</a:t>
            </a:r>
          </a:p>
          <a:p>
            <a:pPr lvl="1" eaLnBrk="1" hangingPunct="1">
              <a:lnSpc>
                <a:spcPct val="120000"/>
              </a:lnSpc>
              <a:defRPr/>
            </a:pPr>
            <a:r>
              <a:rPr lang="en-US" sz="2000" dirty="0">
                <a:latin typeface="Times New Roman" charset="0"/>
                <a:ea typeface="ＭＳ Ｐゴシック" charset="0"/>
              </a:rPr>
              <a:t>output register </a:t>
            </a:r>
            <a:r>
              <a:rPr lang="en-US" sz="2000" dirty="0" err="1">
                <a:latin typeface="Times New Roman" charset="0"/>
                <a:ea typeface="ＭＳ Ｐゴシック" charset="0"/>
              </a:rPr>
              <a:t>yp</a:t>
            </a:r>
            <a:r>
              <a:rPr lang="en-US" sz="2000" dirty="0">
                <a:latin typeface="Times New Roman" charset="0"/>
                <a:ea typeface="ＭＳ Ｐゴシック" charset="0"/>
              </a:rPr>
              <a:t> : initially b (undecided)</a:t>
            </a:r>
          </a:p>
          <a:p>
            <a:pPr eaLnBrk="1" hangingPunct="1">
              <a:lnSpc>
                <a:spcPct val="120000"/>
              </a:lnSpc>
              <a:defRPr/>
            </a:pPr>
            <a:r>
              <a:rPr lang="en-US" sz="2300" dirty="0">
                <a:latin typeface="Times New Roman" charset="0"/>
                <a:ea typeface="ＭＳ Ｐゴシック" charset="0"/>
              </a:rPr>
              <a:t>Consensus Problem: design a protocol so that either</a:t>
            </a:r>
          </a:p>
          <a:p>
            <a:pPr lvl="1" eaLnBrk="1" hangingPunct="1">
              <a:lnSpc>
                <a:spcPct val="120000"/>
              </a:lnSpc>
              <a:defRPr/>
            </a:pPr>
            <a:r>
              <a:rPr lang="en-US" sz="2000" dirty="0">
                <a:latin typeface="Times New Roman" charset="0"/>
                <a:ea typeface="ＭＳ Ｐゴシック" charset="0"/>
              </a:rPr>
              <a:t>all processes set their output variables to 0 (all-0’s)</a:t>
            </a:r>
          </a:p>
          <a:p>
            <a:pPr lvl="1" eaLnBrk="1" hangingPunct="1">
              <a:lnSpc>
                <a:spcPct val="120000"/>
              </a:lnSpc>
              <a:defRPr/>
            </a:pPr>
            <a:r>
              <a:rPr lang="en-US" sz="2000" dirty="0">
                <a:latin typeface="Times New Roman" charset="0"/>
                <a:ea typeface="ＭＳ Ｐゴシック" charset="0"/>
              </a:rPr>
              <a:t>Or all processes set their output variables to 1 (all-1’s)</a:t>
            </a:r>
          </a:p>
          <a:p>
            <a:pPr lvl="1" eaLnBrk="1" hangingPunct="1">
              <a:lnSpc>
                <a:spcPct val="120000"/>
              </a:lnSpc>
              <a:defRPr/>
            </a:pPr>
            <a:r>
              <a:rPr lang="en-US" sz="2000" dirty="0">
                <a:latin typeface="Times New Roman" charset="0"/>
                <a:ea typeface="ＭＳ Ｐゴシック" charset="0"/>
              </a:rPr>
              <a:t>Non-triviality: at least one initial system state leads to each of the above two outcomes</a:t>
            </a: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Recall</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20</a:t>
            </a:fld>
            <a:endParaRPr lang="en-US" dirty="0"/>
          </a:p>
        </p:txBody>
      </p:sp>
    </p:spTree>
    <p:extLst>
      <p:ext uri="{BB962C8B-B14F-4D97-AF65-F5344CB8AC3E}">
        <p14:creationId xmlns:p14="http://schemas.microsoft.com/office/powerpoint/2010/main" val="730176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3"/>
          <p:cNvSpPr>
            <a:spLocks noGrp="1" noChangeArrowheads="1"/>
          </p:cNvSpPr>
          <p:nvPr>
            <p:ph idx="1"/>
          </p:nvPr>
        </p:nvSpPr>
        <p:spPr bwMode="auto">
          <a:xfrm>
            <a:off x="432805" y="1733974"/>
            <a:ext cx="8439706" cy="539157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eaLnBrk="1" hangingPunct="1">
              <a:lnSpc>
                <a:spcPct val="120000"/>
              </a:lnSpc>
            </a:pPr>
            <a:r>
              <a:rPr lang="en-US" sz="2800">
                <a:latin typeface="Times New Roman" charset="0"/>
                <a:ea typeface="ＭＳ Ｐゴシック" charset="0"/>
                <a:cs typeface="ＭＳ Ｐゴシック" charset="0"/>
              </a:rPr>
              <a:t>For impossibility proof, OK to consider </a:t>
            </a:r>
          </a:p>
          <a:p>
            <a:pPr eaLnBrk="1" hangingPunct="1">
              <a:lnSpc>
                <a:spcPct val="120000"/>
              </a:lnSpc>
              <a:buFont typeface="Calibri" charset="0"/>
              <a:buAutoNum type="arabicPeriod"/>
            </a:pPr>
            <a:r>
              <a:rPr lang="en-US" sz="2800">
                <a:latin typeface="Times New Roman" charset="0"/>
                <a:ea typeface="ＭＳ Ｐゴシック" charset="0"/>
                <a:cs typeface="ＭＳ Ｐゴシック" charset="0"/>
              </a:rPr>
              <a:t>more restrictive system model, and </a:t>
            </a:r>
          </a:p>
          <a:p>
            <a:pPr eaLnBrk="1" hangingPunct="1">
              <a:lnSpc>
                <a:spcPct val="120000"/>
              </a:lnSpc>
              <a:buFont typeface="Calibri" charset="0"/>
              <a:buAutoNum type="arabicPeriod"/>
            </a:pPr>
            <a:r>
              <a:rPr lang="en-US" sz="2800">
                <a:latin typeface="Times New Roman" charset="0"/>
                <a:ea typeface="ＭＳ Ｐゴシック" charset="0"/>
                <a:cs typeface="ＭＳ Ｐゴシック" charset="0"/>
              </a:rPr>
              <a:t>easier problem</a:t>
            </a:r>
          </a:p>
          <a:p>
            <a:pPr lvl="1" eaLnBrk="1" hangingPunct="1">
              <a:lnSpc>
                <a:spcPct val="120000"/>
              </a:lnSpc>
            </a:pPr>
            <a:r>
              <a:rPr lang="en-US">
                <a:latin typeface="Times New Roman" charset="0"/>
                <a:ea typeface="ＭＳ Ｐゴシック" charset="0"/>
              </a:rPr>
              <a:t>Why is this is ok?</a:t>
            </a: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Proof Setup</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21</a:t>
            </a:fld>
            <a:endParaRPr lang="en-US" dirty="0"/>
          </a:p>
        </p:txBody>
      </p:sp>
    </p:spTree>
    <p:extLst>
      <p:ext uri="{BB962C8B-B14F-4D97-AF65-F5344CB8AC3E}">
        <p14:creationId xmlns:p14="http://schemas.microsoft.com/office/powerpoint/2010/main" val="3602752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Box 2"/>
          <p:cNvSpPr txBox="1">
            <a:spLocks noChangeArrowheads="1"/>
          </p:cNvSpPr>
          <p:nvPr/>
        </p:nvSpPr>
        <p:spPr bwMode="auto">
          <a:xfrm>
            <a:off x="1163165" y="1993618"/>
            <a:ext cx="416244"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p</a:t>
            </a:r>
          </a:p>
        </p:txBody>
      </p:sp>
      <p:sp>
        <p:nvSpPr>
          <p:cNvPr id="87042" name="Text Box 3"/>
          <p:cNvSpPr txBox="1">
            <a:spLocks noChangeArrowheads="1"/>
          </p:cNvSpPr>
          <p:nvPr/>
        </p:nvSpPr>
        <p:spPr bwMode="auto">
          <a:xfrm>
            <a:off x="9602871" y="1993618"/>
            <a:ext cx="570132"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p</a:t>
            </a:r>
            <a:r>
              <a:rPr lang="ja-JP" altLang="en-US">
                <a:latin typeface="Times New Roman" charset="0"/>
              </a:rPr>
              <a:t>’</a:t>
            </a:r>
            <a:endParaRPr lang="en-US">
              <a:latin typeface="Times New Roman" charset="0"/>
            </a:endParaRPr>
          </a:p>
        </p:txBody>
      </p:sp>
      <p:sp>
        <p:nvSpPr>
          <p:cNvPr id="87043" name="Rectangle 4"/>
          <p:cNvSpPr>
            <a:spLocks noChangeArrowheads="1"/>
          </p:cNvSpPr>
          <p:nvPr/>
        </p:nvSpPr>
        <p:spPr bwMode="auto">
          <a:xfrm>
            <a:off x="3133331" y="4145280"/>
            <a:ext cx="5951075" cy="568960"/>
          </a:xfrm>
          <a:prstGeom prst="rect">
            <a:avLst/>
          </a:prstGeom>
          <a:solidFill>
            <a:srgbClr val="FF9900"/>
          </a:solidFill>
          <a:ln w="9525">
            <a:solidFill>
              <a:schemeClr val="tx1"/>
            </a:solidFill>
            <a:miter lim="800000"/>
            <a:headEnd/>
            <a:tailEnd/>
          </a:ln>
        </p:spPr>
        <p:txBody>
          <a:bodyPr wrap="none" lIns="129909" tIns="64954" rIns="129909" bIns="64954" anchor="ctr"/>
          <a:lstStyle/>
          <a:p>
            <a:pPr algn="ctr"/>
            <a:r>
              <a:rPr lang="en-US"/>
              <a:t>Global Message Buffer</a:t>
            </a:r>
          </a:p>
        </p:txBody>
      </p:sp>
      <p:sp>
        <p:nvSpPr>
          <p:cNvPr id="87044" name="Line 5"/>
          <p:cNvSpPr>
            <a:spLocks noChangeShapeType="1"/>
          </p:cNvSpPr>
          <p:nvPr/>
        </p:nvSpPr>
        <p:spPr bwMode="auto">
          <a:xfrm>
            <a:off x="1618512" y="2682240"/>
            <a:ext cx="1947624" cy="138176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87045" name="Line 6"/>
          <p:cNvSpPr>
            <a:spLocks noChangeShapeType="1"/>
          </p:cNvSpPr>
          <p:nvPr/>
        </p:nvSpPr>
        <p:spPr bwMode="auto">
          <a:xfrm flipV="1">
            <a:off x="7785989" y="2600960"/>
            <a:ext cx="1731222" cy="138176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87046" name="Text Box 7"/>
          <p:cNvSpPr txBox="1">
            <a:spLocks noChangeArrowheads="1"/>
          </p:cNvSpPr>
          <p:nvPr/>
        </p:nvSpPr>
        <p:spPr bwMode="auto">
          <a:xfrm>
            <a:off x="2461582" y="2725138"/>
            <a:ext cx="1655615"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send(p</a:t>
            </a:r>
            <a:r>
              <a:rPr lang="ja-JP" altLang="en-US">
                <a:latin typeface="Times New Roman" charset="0"/>
              </a:rPr>
              <a:t>’</a:t>
            </a:r>
            <a:r>
              <a:rPr lang="en-US" altLang="ja-JP">
                <a:latin typeface="Times New Roman" charset="0"/>
              </a:rPr>
              <a:t>,m)</a:t>
            </a:r>
            <a:endParaRPr lang="en-US">
              <a:latin typeface="Times New Roman" charset="0"/>
            </a:endParaRPr>
          </a:p>
        </p:txBody>
      </p:sp>
      <p:sp>
        <p:nvSpPr>
          <p:cNvPr id="87047" name="Text Box 8"/>
          <p:cNvSpPr txBox="1">
            <a:spLocks noChangeArrowheads="1"/>
          </p:cNvSpPr>
          <p:nvPr/>
        </p:nvSpPr>
        <p:spPr bwMode="auto">
          <a:xfrm>
            <a:off x="8651601" y="3088641"/>
            <a:ext cx="3471420" cy="869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receive(p</a:t>
            </a:r>
            <a:r>
              <a:rPr lang="ja-JP" altLang="en-US">
                <a:latin typeface="Times New Roman" charset="0"/>
              </a:rPr>
              <a:t>’</a:t>
            </a:r>
            <a:r>
              <a:rPr lang="en-US" altLang="ja-JP">
                <a:latin typeface="Times New Roman" charset="0"/>
              </a:rPr>
              <a:t>)</a:t>
            </a:r>
          </a:p>
          <a:p>
            <a:r>
              <a:rPr lang="en-US">
                <a:latin typeface="Times New Roman" charset="0"/>
              </a:rPr>
              <a:t>	may return null</a:t>
            </a:r>
          </a:p>
        </p:txBody>
      </p:sp>
      <p:sp>
        <p:nvSpPr>
          <p:cNvPr id="87048" name="Text Box 10"/>
          <p:cNvSpPr txBox="1">
            <a:spLocks noChangeArrowheads="1"/>
          </p:cNvSpPr>
          <p:nvPr/>
        </p:nvSpPr>
        <p:spPr bwMode="auto">
          <a:xfrm>
            <a:off x="4305512" y="5082258"/>
            <a:ext cx="1647049"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ja-JP" altLang="en-US">
                <a:latin typeface="Times New Roman" charset="0"/>
              </a:rPr>
              <a:t>“</a:t>
            </a:r>
            <a:r>
              <a:rPr lang="en-US" altLang="ja-JP">
                <a:latin typeface="Times New Roman" charset="0"/>
              </a:rPr>
              <a:t>Network</a:t>
            </a:r>
            <a:r>
              <a:rPr lang="ja-JP" altLang="en-US">
                <a:latin typeface="Times New Roman" charset="0"/>
              </a:rPr>
              <a:t>”</a:t>
            </a:r>
            <a:endParaRPr lang="en-US">
              <a:latin typeface="Times New Roman" charset="0"/>
            </a:endParaRPr>
          </a:p>
        </p:txBody>
      </p:sp>
      <p:sp>
        <p:nvSpPr>
          <p:cNvPr id="11"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Network</a:t>
            </a:r>
          </a:p>
        </p:txBody>
      </p:sp>
      <p:sp>
        <p:nvSpPr>
          <p:cNvPr id="12"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22</a:t>
            </a:fld>
            <a:endParaRPr lang="en-US" dirty="0"/>
          </a:p>
        </p:txBody>
      </p:sp>
    </p:spTree>
    <p:extLst>
      <p:ext uri="{BB962C8B-B14F-4D97-AF65-F5344CB8AC3E}">
        <p14:creationId xmlns:p14="http://schemas.microsoft.com/office/powerpoint/2010/main" val="1467173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3"/>
          <p:cNvSpPr>
            <a:spLocks noGrp="1" noChangeArrowheads="1"/>
          </p:cNvSpPr>
          <p:nvPr>
            <p:ph idx="1"/>
          </p:nvPr>
        </p:nvSpPr>
        <p:spPr bwMode="auto">
          <a:xfrm>
            <a:off x="595108" y="2032001"/>
            <a:ext cx="9034813" cy="450200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normAutofit fontScale="92500" lnSpcReduction="10000"/>
          </a:bodyPr>
          <a:lstStyle/>
          <a:p>
            <a:pPr eaLnBrk="1" hangingPunct="1">
              <a:lnSpc>
                <a:spcPct val="90000"/>
              </a:lnSpc>
            </a:pPr>
            <a:r>
              <a:rPr lang="en-US" sz="3400" dirty="0">
                <a:latin typeface="Times New Roman" charset="0"/>
                <a:ea typeface="ＭＳ Ｐゴシック" charset="0"/>
                <a:cs typeface="Times New Roman" charset="0"/>
              </a:rPr>
              <a:t>State of a process</a:t>
            </a:r>
          </a:p>
          <a:p>
            <a:pPr eaLnBrk="1" hangingPunct="1">
              <a:lnSpc>
                <a:spcPct val="90000"/>
              </a:lnSpc>
            </a:pPr>
            <a:r>
              <a:rPr lang="en-US" sz="3400" b="1" dirty="0">
                <a:solidFill>
                  <a:schemeClr val="accent2"/>
                </a:solidFill>
                <a:latin typeface="Times New Roman" charset="0"/>
                <a:ea typeface="ＭＳ Ｐゴシック" charset="0"/>
                <a:cs typeface="Times New Roman" charset="0"/>
              </a:rPr>
              <a:t>Configuration</a:t>
            </a:r>
            <a:r>
              <a:rPr lang="en-US" sz="3400" dirty="0">
                <a:solidFill>
                  <a:schemeClr val="accent2"/>
                </a:solidFill>
                <a:latin typeface="Times New Roman" charset="0"/>
                <a:ea typeface="ＭＳ Ｐゴシック" charset="0"/>
                <a:cs typeface="Times New Roman" charset="0"/>
              </a:rPr>
              <a:t>=global state. </a:t>
            </a:r>
            <a:r>
              <a:rPr lang="en-US" sz="3400" dirty="0">
                <a:latin typeface="Times New Roman" charset="0"/>
                <a:ea typeface="ＭＳ Ｐゴシック" charset="0"/>
                <a:cs typeface="Times New Roman" charset="0"/>
              </a:rPr>
              <a:t>Collection of states, one for each process; alongside state of the global buffer.</a:t>
            </a:r>
          </a:p>
          <a:p>
            <a:pPr eaLnBrk="1" hangingPunct="1">
              <a:lnSpc>
                <a:spcPct val="90000"/>
              </a:lnSpc>
            </a:pPr>
            <a:r>
              <a:rPr lang="en-US" sz="3400" dirty="0">
                <a:latin typeface="Times New Roman" charset="0"/>
                <a:ea typeface="ＭＳ Ｐゴシック" charset="0"/>
                <a:cs typeface="Times New Roman" charset="0"/>
              </a:rPr>
              <a:t>Each </a:t>
            </a:r>
            <a:r>
              <a:rPr lang="en-US" sz="3400" dirty="0">
                <a:solidFill>
                  <a:srgbClr val="FF3300"/>
                </a:solidFill>
                <a:latin typeface="Times New Roman" charset="0"/>
                <a:ea typeface="ＭＳ Ｐゴシック" charset="0"/>
                <a:cs typeface="Times New Roman" charset="0"/>
              </a:rPr>
              <a:t>Event </a:t>
            </a:r>
            <a:r>
              <a:rPr lang="en-US" sz="3400" dirty="0">
                <a:latin typeface="Times New Roman" charset="0"/>
                <a:ea typeface="ＭＳ Ｐゴシック" charset="0"/>
                <a:cs typeface="Times New Roman" charset="0"/>
              </a:rPr>
              <a:t>(</a:t>
            </a:r>
            <a:r>
              <a:rPr lang="en-US" sz="3400" u="sng" dirty="0">
                <a:latin typeface="Times New Roman" charset="0"/>
                <a:ea typeface="ＭＳ Ｐゴシック" charset="0"/>
                <a:cs typeface="Times New Roman" charset="0"/>
              </a:rPr>
              <a:t>different</a:t>
            </a:r>
            <a:r>
              <a:rPr lang="en-US" sz="3400" dirty="0">
                <a:latin typeface="Times New Roman" charset="0"/>
                <a:ea typeface="ＭＳ Ｐゴシック" charset="0"/>
                <a:cs typeface="Times New Roman" charset="0"/>
              </a:rPr>
              <a:t> from </a:t>
            </a:r>
            <a:r>
              <a:rPr lang="en-US" sz="3400" dirty="0" err="1">
                <a:latin typeface="Times New Roman" charset="0"/>
                <a:ea typeface="ＭＳ Ｐゴシック" charset="0"/>
                <a:cs typeface="Times New Roman" charset="0"/>
              </a:rPr>
              <a:t>Lamport</a:t>
            </a:r>
            <a:r>
              <a:rPr lang="en-US" sz="3400" dirty="0">
                <a:latin typeface="Times New Roman" charset="0"/>
                <a:ea typeface="ＭＳ Ｐゴシック" charset="0"/>
                <a:cs typeface="Times New Roman" charset="0"/>
              </a:rPr>
              <a:t> events) </a:t>
            </a:r>
            <a:r>
              <a:rPr lang="en-US" sz="3400">
                <a:latin typeface="Times New Roman" charset="0"/>
                <a:ea typeface="ＭＳ Ｐゴシック" charset="0"/>
                <a:cs typeface="Times New Roman" charset="0"/>
              </a:rPr>
              <a:t>is atomic </a:t>
            </a:r>
            <a:r>
              <a:rPr lang="en-US" sz="3400" dirty="0">
                <a:latin typeface="Times New Roman" charset="0"/>
                <a:ea typeface="ＭＳ Ｐゴシック" charset="0"/>
                <a:cs typeface="Times New Roman" charset="0"/>
              </a:rPr>
              <a:t>and consists of three steps</a:t>
            </a:r>
            <a:endParaRPr lang="en-US" sz="3400" dirty="0">
              <a:solidFill>
                <a:srgbClr val="FF3300"/>
              </a:solidFill>
              <a:latin typeface="Times New Roman" charset="0"/>
              <a:ea typeface="ＭＳ Ｐゴシック" charset="0"/>
              <a:cs typeface="Times New Roman" charset="0"/>
            </a:endParaRPr>
          </a:p>
          <a:p>
            <a:pPr lvl="1" eaLnBrk="1" hangingPunct="1">
              <a:lnSpc>
                <a:spcPct val="90000"/>
              </a:lnSpc>
            </a:pPr>
            <a:r>
              <a:rPr lang="en-US" sz="2800" dirty="0">
                <a:latin typeface="Times New Roman" charset="0"/>
                <a:ea typeface="ＭＳ Ｐゴシック" charset="0"/>
                <a:cs typeface="Times New Roman" charset="0"/>
              </a:rPr>
              <a:t>receipt of a message by a process (say p)</a:t>
            </a:r>
          </a:p>
          <a:p>
            <a:pPr lvl="1" eaLnBrk="1" hangingPunct="1">
              <a:lnSpc>
                <a:spcPct val="90000"/>
              </a:lnSpc>
            </a:pPr>
            <a:r>
              <a:rPr lang="en-US" sz="2800" dirty="0">
                <a:latin typeface="Times New Roman" charset="0"/>
                <a:ea typeface="ＭＳ Ｐゴシック" charset="0"/>
                <a:cs typeface="Times New Roman" charset="0"/>
              </a:rPr>
              <a:t>processing of message (may change recipient</a:t>
            </a:r>
            <a:r>
              <a:rPr lang="ja-JP" altLang="en-US" sz="2800" dirty="0">
                <a:latin typeface="Times New Roman" charset="0"/>
                <a:ea typeface="ＭＳ Ｐゴシック" charset="0"/>
                <a:cs typeface="Times New Roman" charset="0"/>
              </a:rPr>
              <a:t>’</a:t>
            </a:r>
            <a:r>
              <a:rPr lang="en-US" altLang="ja-JP" sz="2800" dirty="0">
                <a:latin typeface="Times New Roman" charset="0"/>
                <a:ea typeface="ＭＳ Ｐゴシック" charset="0"/>
                <a:cs typeface="Times New Roman" charset="0"/>
              </a:rPr>
              <a:t>s state)</a:t>
            </a:r>
          </a:p>
          <a:p>
            <a:pPr lvl="1" eaLnBrk="1" hangingPunct="1">
              <a:lnSpc>
                <a:spcPct val="90000"/>
              </a:lnSpc>
            </a:pPr>
            <a:r>
              <a:rPr lang="en-US" sz="2800" dirty="0">
                <a:latin typeface="Times New Roman" charset="0"/>
                <a:ea typeface="ＭＳ Ｐゴシック" charset="0"/>
                <a:cs typeface="Times New Roman" charset="0"/>
              </a:rPr>
              <a:t>sending out of all necessary messages by p</a:t>
            </a:r>
          </a:p>
          <a:p>
            <a:pPr eaLnBrk="1" hangingPunct="1">
              <a:lnSpc>
                <a:spcPct val="90000"/>
              </a:lnSpc>
            </a:pPr>
            <a:r>
              <a:rPr lang="en-US" sz="3400" dirty="0">
                <a:solidFill>
                  <a:srgbClr val="008000"/>
                </a:solidFill>
                <a:latin typeface="Times New Roman" charset="0"/>
                <a:ea typeface="ＭＳ Ｐゴシック" charset="0"/>
                <a:cs typeface="Times New Roman" charset="0"/>
              </a:rPr>
              <a:t>Schedule</a:t>
            </a:r>
            <a:r>
              <a:rPr lang="en-US" sz="3400" dirty="0">
                <a:latin typeface="Times New Roman" charset="0"/>
                <a:ea typeface="ＭＳ Ｐゴシック" charset="0"/>
                <a:cs typeface="Times New Roman" charset="0"/>
              </a:rPr>
              <a:t>: sequence of events</a:t>
            </a: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States</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23</a:t>
            </a:fld>
            <a:endParaRPr lang="en-US" dirty="0"/>
          </a:p>
        </p:txBody>
      </p:sp>
    </p:spTree>
    <p:extLst>
      <p:ext uri="{BB962C8B-B14F-4D97-AF65-F5344CB8AC3E}">
        <p14:creationId xmlns:p14="http://schemas.microsoft.com/office/powerpoint/2010/main" val="2703339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
          <p:cNvSpPr>
            <a:spLocks noChangeArrowheads="1"/>
          </p:cNvSpPr>
          <p:nvPr/>
        </p:nvSpPr>
        <p:spPr bwMode="auto">
          <a:xfrm>
            <a:off x="-541007" y="-304800"/>
            <a:ext cx="13957975" cy="2474526"/>
          </a:xfrm>
          <a:prstGeom prst="rect">
            <a:avLst/>
          </a:prstGeom>
          <a:solidFill>
            <a:srgbClr val="EFEFEF"/>
          </a:solidFill>
          <a:ln>
            <a:noFill/>
          </a:ln>
          <a:extLst>
            <a:ext uri="{91240B29-F687-4f45-9708-019B960494DF}">
              <a14:hiddenLine xmlns:a14="http://schemas.microsoft.com/office/drawing/2010/main" xmlns="" w="9525">
                <a:solidFill>
                  <a:srgbClr val="000000"/>
                </a:solidFill>
                <a:round/>
                <a:headEnd/>
                <a:tailEnd/>
              </a14:hiddenLine>
            </a:ext>
          </a:extLst>
        </p:spPr>
        <p:txBody>
          <a:bodyPr lIns="129909" tIns="64954" rIns="129909" bIns="64954"/>
          <a:lstStyle/>
          <a:p>
            <a:endParaRPr lang="en-US"/>
          </a:p>
        </p:txBody>
      </p:sp>
      <p:sp>
        <p:nvSpPr>
          <p:cNvPr id="91138" name="Oval 2"/>
          <p:cNvSpPr>
            <a:spLocks noChangeArrowheads="1"/>
          </p:cNvSpPr>
          <p:nvPr/>
        </p:nvSpPr>
        <p:spPr bwMode="auto">
          <a:xfrm>
            <a:off x="2526953" y="1038578"/>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a:t>
            </a:r>
          </a:p>
        </p:txBody>
      </p:sp>
      <p:sp>
        <p:nvSpPr>
          <p:cNvPr id="91139" name="Oval 4"/>
          <p:cNvSpPr>
            <a:spLocks noChangeArrowheads="1"/>
          </p:cNvSpPr>
          <p:nvPr/>
        </p:nvSpPr>
        <p:spPr bwMode="auto">
          <a:xfrm>
            <a:off x="2635155" y="3070578"/>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a:t>
            </a:r>
            <a:r>
              <a:rPr lang="ja-JP" altLang="en-US"/>
              <a:t>’</a:t>
            </a:r>
            <a:endParaRPr lang="en-US"/>
          </a:p>
        </p:txBody>
      </p:sp>
      <p:sp>
        <p:nvSpPr>
          <p:cNvPr id="91140" name="Oval 5"/>
          <p:cNvSpPr>
            <a:spLocks noChangeArrowheads="1"/>
          </p:cNvSpPr>
          <p:nvPr/>
        </p:nvSpPr>
        <p:spPr bwMode="auto">
          <a:xfrm>
            <a:off x="2743356" y="5102578"/>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a:t>
            </a:r>
            <a:r>
              <a:rPr lang="ja-JP" altLang="en-US"/>
              <a:t>’’</a:t>
            </a:r>
            <a:endParaRPr lang="en-US"/>
          </a:p>
        </p:txBody>
      </p:sp>
      <p:sp>
        <p:nvSpPr>
          <p:cNvPr id="91141" name="Line 6"/>
          <p:cNvSpPr>
            <a:spLocks noChangeShapeType="1"/>
          </p:cNvSpPr>
          <p:nvPr/>
        </p:nvSpPr>
        <p:spPr bwMode="auto">
          <a:xfrm>
            <a:off x="3176162" y="2013938"/>
            <a:ext cx="108201" cy="10566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91142" name="Line 7"/>
          <p:cNvSpPr>
            <a:spLocks noChangeShapeType="1"/>
          </p:cNvSpPr>
          <p:nvPr/>
        </p:nvSpPr>
        <p:spPr bwMode="auto">
          <a:xfrm>
            <a:off x="3392564" y="4045938"/>
            <a:ext cx="0" cy="10566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91143" name="Text Box 8"/>
          <p:cNvSpPr txBox="1">
            <a:spLocks noChangeArrowheads="1"/>
          </p:cNvSpPr>
          <p:nvPr/>
        </p:nvSpPr>
        <p:spPr bwMode="auto">
          <a:xfrm>
            <a:off x="3478224" y="2219396"/>
            <a:ext cx="2504255"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Event e</a:t>
            </a:r>
            <a:r>
              <a:rPr lang="ja-JP" altLang="en-US">
                <a:latin typeface="Times New Roman" charset="0"/>
              </a:rPr>
              <a:t>’</a:t>
            </a:r>
            <a:r>
              <a:rPr lang="en-US" altLang="ja-JP">
                <a:latin typeface="Times New Roman" charset="0"/>
              </a:rPr>
              <a:t>=(p</a:t>
            </a:r>
            <a:r>
              <a:rPr lang="ja-JP" altLang="en-US">
                <a:latin typeface="Times New Roman" charset="0"/>
              </a:rPr>
              <a:t>’</a:t>
            </a:r>
            <a:r>
              <a:rPr lang="en-US" altLang="ja-JP">
                <a:latin typeface="Times New Roman" charset="0"/>
              </a:rPr>
              <a:t>,m</a:t>
            </a:r>
            <a:r>
              <a:rPr lang="ja-JP" altLang="en-US">
                <a:latin typeface="Times New Roman" charset="0"/>
              </a:rPr>
              <a:t>’</a:t>
            </a:r>
            <a:r>
              <a:rPr lang="en-US" altLang="ja-JP">
                <a:latin typeface="Times New Roman" charset="0"/>
              </a:rPr>
              <a:t>)</a:t>
            </a:r>
            <a:endParaRPr lang="en-US">
              <a:latin typeface="Times New Roman" charset="0"/>
            </a:endParaRPr>
          </a:p>
        </p:txBody>
      </p:sp>
      <p:sp>
        <p:nvSpPr>
          <p:cNvPr id="91144" name="Text Box 9"/>
          <p:cNvSpPr txBox="1">
            <a:spLocks noChangeArrowheads="1"/>
          </p:cNvSpPr>
          <p:nvPr/>
        </p:nvSpPr>
        <p:spPr bwMode="auto">
          <a:xfrm>
            <a:off x="3392565" y="4289778"/>
            <a:ext cx="2965920"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Event e</a:t>
            </a:r>
            <a:r>
              <a:rPr lang="ja-JP" altLang="en-US">
                <a:latin typeface="Times New Roman" charset="0"/>
              </a:rPr>
              <a:t>’’</a:t>
            </a:r>
            <a:r>
              <a:rPr lang="en-US" altLang="ja-JP">
                <a:latin typeface="Times New Roman" charset="0"/>
              </a:rPr>
              <a:t>=(p</a:t>
            </a:r>
            <a:r>
              <a:rPr lang="ja-JP" altLang="en-US">
                <a:latin typeface="Times New Roman" charset="0"/>
              </a:rPr>
              <a:t>’’</a:t>
            </a:r>
            <a:r>
              <a:rPr lang="en-US" altLang="ja-JP">
                <a:latin typeface="Times New Roman" charset="0"/>
              </a:rPr>
              <a:t>,m</a:t>
            </a:r>
            <a:r>
              <a:rPr lang="ja-JP" altLang="en-US">
                <a:latin typeface="Times New Roman" charset="0"/>
              </a:rPr>
              <a:t>’’</a:t>
            </a:r>
            <a:r>
              <a:rPr lang="en-US" altLang="ja-JP">
                <a:latin typeface="Times New Roman" charset="0"/>
              </a:rPr>
              <a:t>)</a:t>
            </a:r>
            <a:endParaRPr lang="en-US">
              <a:latin typeface="Times New Roman" charset="0"/>
            </a:endParaRPr>
          </a:p>
        </p:txBody>
      </p:sp>
      <p:sp>
        <p:nvSpPr>
          <p:cNvPr id="91145" name="Text Box 10"/>
          <p:cNvSpPr txBox="1">
            <a:spLocks noChangeArrowheads="1"/>
          </p:cNvSpPr>
          <p:nvPr/>
        </p:nvSpPr>
        <p:spPr bwMode="auto">
          <a:xfrm>
            <a:off x="3802828" y="1081476"/>
            <a:ext cx="2271319"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Configuration C</a:t>
            </a:r>
          </a:p>
        </p:txBody>
      </p:sp>
      <p:sp>
        <p:nvSpPr>
          <p:cNvPr id="91146" name="Text Box 11"/>
          <p:cNvSpPr txBox="1">
            <a:spLocks noChangeArrowheads="1"/>
          </p:cNvSpPr>
          <p:nvPr/>
        </p:nvSpPr>
        <p:spPr bwMode="auto">
          <a:xfrm>
            <a:off x="6724265" y="3032196"/>
            <a:ext cx="2777617"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Schedule s=(e</a:t>
            </a:r>
            <a:r>
              <a:rPr lang="ja-JP" altLang="en-US">
                <a:latin typeface="Times New Roman" charset="0"/>
              </a:rPr>
              <a:t>’</a:t>
            </a:r>
            <a:r>
              <a:rPr lang="en-US" altLang="ja-JP">
                <a:latin typeface="Times New Roman" charset="0"/>
              </a:rPr>
              <a:t>,e</a:t>
            </a:r>
            <a:r>
              <a:rPr lang="ja-JP" altLang="en-US">
                <a:latin typeface="Times New Roman" charset="0"/>
              </a:rPr>
              <a:t>’’</a:t>
            </a:r>
            <a:r>
              <a:rPr lang="en-US" altLang="ja-JP">
                <a:latin typeface="Times New Roman" charset="0"/>
              </a:rPr>
              <a:t>)</a:t>
            </a:r>
            <a:endParaRPr lang="en-US">
              <a:latin typeface="Times New Roman" charset="0"/>
            </a:endParaRPr>
          </a:p>
        </p:txBody>
      </p:sp>
      <p:sp>
        <p:nvSpPr>
          <p:cNvPr id="91147" name="Oval 12"/>
          <p:cNvSpPr>
            <a:spLocks noChangeArrowheads="1"/>
          </p:cNvSpPr>
          <p:nvPr/>
        </p:nvSpPr>
        <p:spPr bwMode="auto">
          <a:xfrm>
            <a:off x="9560042" y="1688818"/>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a:t>
            </a:r>
          </a:p>
        </p:txBody>
      </p:sp>
      <p:sp>
        <p:nvSpPr>
          <p:cNvPr id="91148" name="Oval 13"/>
          <p:cNvSpPr>
            <a:spLocks noChangeArrowheads="1"/>
          </p:cNvSpPr>
          <p:nvPr/>
        </p:nvSpPr>
        <p:spPr bwMode="auto">
          <a:xfrm>
            <a:off x="9560042" y="3720818"/>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a:t>
            </a:r>
            <a:r>
              <a:rPr lang="ja-JP" altLang="en-US"/>
              <a:t>’’</a:t>
            </a:r>
            <a:endParaRPr lang="en-US"/>
          </a:p>
        </p:txBody>
      </p:sp>
      <p:sp>
        <p:nvSpPr>
          <p:cNvPr id="91149" name="Line 14"/>
          <p:cNvSpPr>
            <a:spLocks noChangeShapeType="1"/>
          </p:cNvSpPr>
          <p:nvPr/>
        </p:nvSpPr>
        <p:spPr bwMode="auto">
          <a:xfrm>
            <a:off x="10209250" y="2664178"/>
            <a:ext cx="0" cy="105664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91150" name="Freeform 15"/>
          <p:cNvSpPr>
            <a:spLocks/>
          </p:cNvSpPr>
          <p:nvPr/>
        </p:nvSpPr>
        <p:spPr bwMode="auto">
          <a:xfrm>
            <a:off x="5015585" y="469618"/>
            <a:ext cx="3354242" cy="6258560"/>
          </a:xfrm>
          <a:custGeom>
            <a:avLst/>
            <a:gdLst>
              <a:gd name="T0" fmla="*/ 2147483647 w 1488"/>
              <a:gd name="T1" fmla="*/ 0 h 3696"/>
              <a:gd name="T2" fmla="*/ 2147483647 w 1488"/>
              <a:gd name="T3" fmla="*/ 2147483647 h 3696"/>
              <a:gd name="T4" fmla="*/ 2147483647 w 1488"/>
              <a:gd name="T5" fmla="*/ 2147483647 h 3696"/>
              <a:gd name="T6" fmla="*/ 2147483647 w 1488"/>
              <a:gd name="T7" fmla="*/ 2147483647 h 3696"/>
              <a:gd name="T8" fmla="*/ 0 w 1488"/>
              <a:gd name="T9" fmla="*/ 2147483647 h 3696"/>
              <a:gd name="T10" fmla="*/ 0 60000 65536"/>
              <a:gd name="T11" fmla="*/ 0 60000 65536"/>
              <a:gd name="T12" fmla="*/ 0 60000 65536"/>
              <a:gd name="T13" fmla="*/ 0 60000 65536"/>
              <a:gd name="T14" fmla="*/ 0 60000 65536"/>
              <a:gd name="T15" fmla="*/ 0 w 1488"/>
              <a:gd name="T16" fmla="*/ 0 h 3696"/>
              <a:gd name="T17" fmla="*/ 1488 w 1488"/>
              <a:gd name="T18" fmla="*/ 3696 h 3696"/>
            </a:gdLst>
            <a:ahLst/>
            <a:cxnLst>
              <a:cxn ang="T10">
                <a:pos x="T0" y="T1"/>
              </a:cxn>
              <a:cxn ang="T11">
                <a:pos x="T2" y="T3"/>
              </a:cxn>
              <a:cxn ang="T12">
                <a:pos x="T4" y="T5"/>
              </a:cxn>
              <a:cxn ang="T13">
                <a:pos x="T6" y="T7"/>
              </a:cxn>
              <a:cxn ang="T14">
                <a:pos x="T8" y="T9"/>
              </a:cxn>
            </a:cxnLst>
            <a:rect l="T15" t="T16" r="T17" b="T18"/>
            <a:pathLst>
              <a:path w="1488" h="3696">
                <a:moveTo>
                  <a:pt x="1488" y="0"/>
                </a:moveTo>
                <a:cubicBezTo>
                  <a:pt x="1136" y="460"/>
                  <a:pt x="784" y="920"/>
                  <a:pt x="672" y="1248"/>
                </a:cubicBezTo>
                <a:cubicBezTo>
                  <a:pt x="560" y="1576"/>
                  <a:pt x="784" y="1760"/>
                  <a:pt x="816" y="1968"/>
                </a:cubicBezTo>
                <a:cubicBezTo>
                  <a:pt x="848" y="2176"/>
                  <a:pt x="1000" y="2208"/>
                  <a:pt x="864" y="2496"/>
                </a:cubicBezTo>
                <a:cubicBezTo>
                  <a:pt x="728" y="2784"/>
                  <a:pt x="144" y="3496"/>
                  <a:pt x="0" y="3696"/>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129909" tIns="64954" rIns="129909" bIns="64954"/>
          <a:lstStyle/>
          <a:p>
            <a:endParaRPr lang="en-US"/>
          </a:p>
        </p:txBody>
      </p:sp>
      <p:sp>
        <p:nvSpPr>
          <p:cNvPr id="91151" name="Line 16"/>
          <p:cNvSpPr>
            <a:spLocks noChangeShapeType="1"/>
          </p:cNvSpPr>
          <p:nvPr/>
        </p:nvSpPr>
        <p:spPr bwMode="auto">
          <a:xfrm>
            <a:off x="4582779" y="6159218"/>
            <a:ext cx="1947624" cy="0"/>
          </a:xfrm>
          <a:prstGeom prst="line">
            <a:avLst/>
          </a:prstGeom>
          <a:noFill/>
          <a:ln w="9525">
            <a:solidFill>
              <a:srgbClr val="0000FF"/>
            </a:solidFill>
            <a:round/>
            <a:headEnd type="triangle" w="med" len="me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91152" name="Text Box 17"/>
          <p:cNvSpPr txBox="1">
            <a:spLocks noChangeArrowheads="1"/>
          </p:cNvSpPr>
          <p:nvPr/>
        </p:nvSpPr>
        <p:spPr bwMode="auto">
          <a:xfrm>
            <a:off x="4474578" y="6579165"/>
            <a:ext cx="1596054"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0000FF"/>
                </a:solidFill>
                <a:latin typeface="Times New Roman" charset="0"/>
              </a:rPr>
              <a:t>Equivalent</a:t>
            </a:r>
          </a:p>
        </p:txBody>
      </p:sp>
      <p:sp>
        <p:nvSpPr>
          <p:cNvPr id="18"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24</a:t>
            </a:fld>
            <a:endParaRPr lang="en-US" dirty="0"/>
          </a:p>
        </p:txBody>
      </p:sp>
    </p:spTree>
    <p:extLst>
      <p:ext uri="{BB962C8B-B14F-4D97-AF65-F5344CB8AC3E}">
        <p14:creationId xmlns:p14="http://schemas.microsoft.com/office/powerpoint/2010/main" val="1530027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Oval 3"/>
          <p:cNvSpPr>
            <a:spLocks noChangeArrowheads="1"/>
          </p:cNvSpPr>
          <p:nvPr/>
        </p:nvSpPr>
        <p:spPr bwMode="auto">
          <a:xfrm>
            <a:off x="5714385" y="2668693"/>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a:t>
            </a:r>
          </a:p>
        </p:txBody>
      </p:sp>
      <p:sp>
        <p:nvSpPr>
          <p:cNvPr id="93186" name="Oval 4"/>
          <p:cNvSpPr>
            <a:spLocks noChangeArrowheads="1"/>
          </p:cNvSpPr>
          <p:nvPr/>
        </p:nvSpPr>
        <p:spPr bwMode="auto">
          <a:xfrm>
            <a:off x="4091365" y="4375573"/>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a:t>
            </a:r>
            <a:r>
              <a:rPr lang="ja-JP" altLang="en-US"/>
              <a:t>’</a:t>
            </a:r>
            <a:endParaRPr lang="en-US"/>
          </a:p>
        </p:txBody>
      </p:sp>
      <p:sp>
        <p:nvSpPr>
          <p:cNvPr id="93187" name="Oval 5"/>
          <p:cNvSpPr>
            <a:spLocks noChangeArrowheads="1"/>
          </p:cNvSpPr>
          <p:nvPr/>
        </p:nvSpPr>
        <p:spPr bwMode="auto">
          <a:xfrm>
            <a:off x="5714385" y="6163733"/>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a:t>
            </a:r>
            <a:r>
              <a:rPr lang="ja-JP" altLang="en-US"/>
              <a:t>’’</a:t>
            </a:r>
            <a:endParaRPr lang="en-US"/>
          </a:p>
        </p:txBody>
      </p:sp>
      <p:sp>
        <p:nvSpPr>
          <p:cNvPr id="93188" name="Line 6"/>
          <p:cNvSpPr>
            <a:spLocks noChangeShapeType="1"/>
          </p:cNvSpPr>
          <p:nvPr/>
        </p:nvSpPr>
        <p:spPr bwMode="auto">
          <a:xfrm flipH="1">
            <a:off x="5065177" y="3562773"/>
            <a:ext cx="865611" cy="8940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93189" name="Line 7"/>
          <p:cNvSpPr>
            <a:spLocks noChangeShapeType="1"/>
          </p:cNvSpPr>
          <p:nvPr/>
        </p:nvSpPr>
        <p:spPr bwMode="auto">
          <a:xfrm>
            <a:off x="5065177" y="5269653"/>
            <a:ext cx="865611" cy="97536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93190" name="Text Box 8"/>
          <p:cNvSpPr txBox="1">
            <a:spLocks noChangeArrowheads="1"/>
          </p:cNvSpPr>
          <p:nvPr/>
        </p:nvSpPr>
        <p:spPr bwMode="auto">
          <a:xfrm>
            <a:off x="4848774" y="3887894"/>
            <a:ext cx="1741125"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Schedule s1</a:t>
            </a:r>
          </a:p>
        </p:txBody>
      </p:sp>
      <p:sp>
        <p:nvSpPr>
          <p:cNvPr id="93191" name="Text Box 9"/>
          <p:cNvSpPr txBox="1">
            <a:spLocks noChangeArrowheads="1"/>
          </p:cNvSpPr>
          <p:nvPr/>
        </p:nvSpPr>
        <p:spPr bwMode="auto">
          <a:xfrm>
            <a:off x="4848774" y="5350934"/>
            <a:ext cx="1741125"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Schedule s2</a:t>
            </a:r>
          </a:p>
        </p:txBody>
      </p:sp>
      <p:sp>
        <p:nvSpPr>
          <p:cNvPr id="93192" name="Oval 10"/>
          <p:cNvSpPr>
            <a:spLocks noChangeArrowheads="1"/>
          </p:cNvSpPr>
          <p:nvPr/>
        </p:nvSpPr>
        <p:spPr bwMode="auto">
          <a:xfrm>
            <a:off x="9717835" y="4294293"/>
            <a:ext cx="1298416" cy="97536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endParaRPr lang="en-US"/>
          </a:p>
        </p:txBody>
      </p:sp>
      <p:sp>
        <p:nvSpPr>
          <p:cNvPr id="93193" name="Line 11"/>
          <p:cNvSpPr>
            <a:spLocks noChangeShapeType="1"/>
          </p:cNvSpPr>
          <p:nvPr/>
        </p:nvSpPr>
        <p:spPr bwMode="auto">
          <a:xfrm>
            <a:off x="6904600" y="3400213"/>
            <a:ext cx="2921437" cy="105664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93194" name="Line 12"/>
          <p:cNvSpPr>
            <a:spLocks noChangeShapeType="1"/>
          </p:cNvSpPr>
          <p:nvPr/>
        </p:nvSpPr>
        <p:spPr bwMode="auto">
          <a:xfrm flipH="1">
            <a:off x="7012801" y="5269653"/>
            <a:ext cx="3246041" cy="130048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93195" name="Text Box 13"/>
          <p:cNvSpPr txBox="1">
            <a:spLocks noChangeArrowheads="1"/>
          </p:cNvSpPr>
          <p:nvPr/>
        </p:nvSpPr>
        <p:spPr bwMode="auto">
          <a:xfrm>
            <a:off x="8288676" y="3364090"/>
            <a:ext cx="536018"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s2</a:t>
            </a:r>
          </a:p>
        </p:txBody>
      </p:sp>
      <p:sp>
        <p:nvSpPr>
          <p:cNvPr id="93196" name="Text Box 14"/>
          <p:cNvSpPr txBox="1">
            <a:spLocks noChangeArrowheads="1"/>
          </p:cNvSpPr>
          <p:nvPr/>
        </p:nvSpPr>
        <p:spPr bwMode="auto">
          <a:xfrm>
            <a:off x="8288676" y="6046330"/>
            <a:ext cx="536018"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s1</a:t>
            </a:r>
          </a:p>
        </p:txBody>
      </p:sp>
      <p:sp>
        <p:nvSpPr>
          <p:cNvPr id="93197" name="Text Box 15"/>
          <p:cNvSpPr txBox="1">
            <a:spLocks noChangeArrowheads="1"/>
          </p:cNvSpPr>
          <p:nvPr/>
        </p:nvSpPr>
        <p:spPr bwMode="auto">
          <a:xfrm>
            <a:off x="196116" y="4587804"/>
            <a:ext cx="3807335" cy="2320996"/>
          </a:xfrm>
          <a:prstGeom prst="rect">
            <a:avLst/>
          </a:prstGeom>
          <a:noFill/>
          <a:ln w="9525">
            <a:solidFill>
              <a:schemeClr val="tx1"/>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a:latin typeface="Times New Roman" charset="0"/>
              </a:rPr>
              <a:t>s1 and s2 involve</a:t>
            </a:r>
          </a:p>
          <a:p>
            <a:r>
              <a:rPr lang="en-US" sz="2800" u="sng">
                <a:latin typeface="Times New Roman" charset="0"/>
              </a:rPr>
              <a:t>disjoint</a:t>
            </a:r>
            <a:r>
              <a:rPr lang="en-US" sz="2800">
                <a:latin typeface="Times New Roman" charset="0"/>
              </a:rPr>
              <a:t> sets of </a:t>
            </a:r>
          </a:p>
          <a:p>
            <a:r>
              <a:rPr lang="en-US" sz="2800" u="sng">
                <a:latin typeface="Times New Roman" charset="0"/>
              </a:rPr>
              <a:t>receiving</a:t>
            </a:r>
            <a:r>
              <a:rPr lang="en-US" sz="2800">
                <a:latin typeface="Times New Roman" charset="0"/>
              </a:rPr>
              <a:t> processes, </a:t>
            </a:r>
          </a:p>
          <a:p>
            <a:r>
              <a:rPr lang="en-US" sz="2800">
                <a:latin typeface="Times New Roman" charset="0"/>
              </a:rPr>
              <a:t>and are </a:t>
            </a:r>
            <a:r>
              <a:rPr lang="en-US" sz="2800" u="sng">
                <a:latin typeface="Times New Roman" charset="0"/>
              </a:rPr>
              <a:t>each</a:t>
            </a:r>
            <a:r>
              <a:rPr lang="en-US" sz="2800">
                <a:latin typeface="Times New Roman" charset="0"/>
              </a:rPr>
              <a:t> applicable</a:t>
            </a:r>
          </a:p>
          <a:p>
            <a:r>
              <a:rPr lang="en-US" sz="2800">
                <a:latin typeface="Times New Roman" charset="0"/>
              </a:rPr>
              <a:t>on C</a:t>
            </a:r>
          </a:p>
        </p:txBody>
      </p:sp>
      <p:sp>
        <p:nvSpPr>
          <p:cNvPr id="93198" name="Rectangle 16"/>
          <p:cNvSpPr>
            <a:spLocks noChangeArrowheads="1"/>
          </p:cNvSpPr>
          <p:nvPr/>
        </p:nvSpPr>
        <p:spPr bwMode="auto">
          <a:xfrm>
            <a:off x="4740573" y="1855893"/>
            <a:ext cx="4436256" cy="8128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129909" tIns="64954" rIns="129909" bIns="64954"/>
          <a:lstStyle/>
          <a:p>
            <a:pPr marL="487158" indent="-487158">
              <a:spcBef>
                <a:spcPct val="20000"/>
              </a:spcBef>
            </a:pPr>
            <a:r>
              <a:rPr lang="en-US" b="1">
                <a:solidFill>
                  <a:schemeClr val="accent2"/>
                </a:solidFill>
              </a:rPr>
              <a:t>Disjoint schedules are commutative </a:t>
            </a:r>
          </a:p>
        </p:txBody>
      </p:sp>
      <p:sp>
        <p:nvSpPr>
          <p:cNvPr id="17"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Lemma 1</a:t>
            </a:r>
          </a:p>
        </p:txBody>
      </p:sp>
      <p:sp>
        <p:nvSpPr>
          <p:cNvPr id="18"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25</a:t>
            </a:fld>
            <a:endParaRPr lang="en-US" dirty="0"/>
          </a:p>
        </p:txBody>
      </p:sp>
    </p:spTree>
    <p:extLst>
      <p:ext uri="{BB962C8B-B14F-4D97-AF65-F5344CB8AC3E}">
        <p14:creationId xmlns:p14="http://schemas.microsoft.com/office/powerpoint/2010/main" val="1720271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3"/>
          <p:cNvSpPr>
            <a:spLocks noGrp="1" noChangeArrowheads="1"/>
          </p:cNvSpPr>
          <p:nvPr>
            <p:ph idx="1"/>
          </p:nvPr>
        </p:nvSpPr>
        <p:spPr bwMode="auto">
          <a:xfrm>
            <a:off x="757410" y="2248747"/>
            <a:ext cx="6167477" cy="471424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marL="866059" indent="-866059">
              <a:buNone/>
            </a:pPr>
            <a:r>
              <a:rPr lang="en-US" sz="4000">
                <a:latin typeface="Times New Roman" charset="0"/>
                <a:ea typeface="ＭＳ Ｐゴシック" charset="0"/>
                <a:cs typeface="Times New Roman" charset="0"/>
              </a:rPr>
              <a:t>Easier Consensus Problem: </a:t>
            </a:r>
            <a:r>
              <a:rPr lang="en-US" sz="4000">
                <a:solidFill>
                  <a:srgbClr val="FF0000"/>
                </a:solidFill>
                <a:latin typeface="Times New Roman" charset="0"/>
                <a:ea typeface="ＭＳ Ｐゴシック" charset="0"/>
                <a:cs typeface="Times New Roman" charset="0"/>
              </a:rPr>
              <a:t>some</a:t>
            </a:r>
            <a:r>
              <a:rPr lang="en-US" sz="4000">
                <a:latin typeface="Times New Roman" charset="0"/>
                <a:ea typeface="ＭＳ Ｐゴシック" charset="0"/>
                <a:cs typeface="Times New Roman" charset="0"/>
              </a:rPr>
              <a:t> process eventually sets yp to be 0 or 1</a:t>
            </a:r>
          </a:p>
          <a:p>
            <a:pPr marL="866059" indent="-866059">
              <a:buNone/>
            </a:pPr>
            <a:r>
              <a:rPr lang="en-US" sz="4000">
                <a:solidFill>
                  <a:schemeClr val="accent2"/>
                </a:solidFill>
                <a:latin typeface="Times New Roman" charset="0"/>
                <a:ea typeface="ＭＳ Ｐゴシック" charset="0"/>
                <a:cs typeface="Times New Roman" charset="0"/>
              </a:rPr>
              <a:t>Only one process crashes</a:t>
            </a:r>
            <a:r>
              <a:rPr lang="en-US" sz="4000">
                <a:latin typeface="Times New Roman" charset="0"/>
                <a:ea typeface="ＭＳ Ｐゴシック" charset="0"/>
                <a:cs typeface="Times New Roman" charset="0"/>
              </a:rPr>
              <a:t> – we’</a:t>
            </a:r>
            <a:r>
              <a:rPr lang="en-US" altLang="ja-JP" sz="4000">
                <a:latin typeface="Times New Roman" charset="0"/>
                <a:ea typeface="ＭＳ Ｐゴシック" charset="0"/>
                <a:cs typeface="Times New Roman" charset="0"/>
              </a:rPr>
              <a:t>re free to choose which one</a:t>
            </a:r>
            <a:endParaRPr lang="en-US" sz="4000">
              <a:latin typeface="Times New Roman" charset="0"/>
              <a:ea typeface="ＭＳ Ｐゴシック" charset="0"/>
              <a:cs typeface="Times New Roman" charset="0"/>
            </a:endParaRP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Easier Consensus Problem</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26</a:t>
            </a:fld>
            <a:endParaRPr lang="en-US" dirty="0"/>
          </a:p>
        </p:txBody>
      </p:sp>
    </p:spTree>
    <p:extLst>
      <p:ext uri="{BB962C8B-B14F-4D97-AF65-F5344CB8AC3E}">
        <p14:creationId xmlns:p14="http://schemas.microsoft.com/office/powerpoint/2010/main" val="1264392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bwMode="auto">
          <a:xfrm>
            <a:off x="757409" y="2140374"/>
            <a:ext cx="7790498" cy="4827129"/>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normAutofit/>
          </a:bodyPr>
          <a:lstStyle/>
          <a:p>
            <a:pPr eaLnBrk="1" hangingPunct="1">
              <a:lnSpc>
                <a:spcPct val="110000"/>
              </a:lnSpc>
              <a:defRPr/>
            </a:pPr>
            <a:r>
              <a:rPr lang="en-US" altLang="en-US" dirty="0">
                <a:latin typeface="Times New Roman" pitchFamily="18" charset="0"/>
                <a:ea typeface="ＭＳ Ｐゴシック" pitchFamily="34" charset="-128"/>
              </a:rPr>
              <a:t>Let </a:t>
            </a:r>
            <a:r>
              <a:rPr lang="en-US" altLang="en-US" dirty="0" err="1">
                <a:latin typeface="Times New Roman" pitchFamily="18" charset="0"/>
                <a:ea typeface="ＭＳ Ｐゴシック" pitchFamily="34" charset="-128"/>
              </a:rPr>
              <a:t>config</a:t>
            </a:r>
            <a:r>
              <a:rPr lang="en-US" altLang="en-US" dirty="0">
                <a:latin typeface="Times New Roman" pitchFamily="18" charset="0"/>
                <a:ea typeface="ＭＳ Ｐゴシック" pitchFamily="34" charset="-128"/>
              </a:rPr>
              <a:t>. C have a set of decision values V </a:t>
            </a:r>
            <a:r>
              <a:rPr lang="en-US" altLang="en-US" u="sng" dirty="0">
                <a:latin typeface="Times New Roman" pitchFamily="18" charset="0"/>
                <a:ea typeface="ＭＳ Ｐゴシック" pitchFamily="34" charset="-128"/>
              </a:rPr>
              <a:t>reachable</a:t>
            </a:r>
            <a:r>
              <a:rPr lang="en-US" altLang="en-US" dirty="0">
                <a:latin typeface="Times New Roman" pitchFamily="18" charset="0"/>
                <a:ea typeface="ＭＳ Ｐゴシック" pitchFamily="34" charset="-128"/>
              </a:rPr>
              <a:t> from it</a:t>
            </a:r>
          </a:p>
          <a:p>
            <a:pPr lvl="1" eaLnBrk="1" hangingPunct="1">
              <a:lnSpc>
                <a:spcPct val="110000"/>
              </a:lnSpc>
              <a:defRPr/>
            </a:pPr>
            <a:r>
              <a:rPr lang="en-US" altLang="en-US" dirty="0">
                <a:latin typeface="Times New Roman" pitchFamily="18" charset="0"/>
                <a:ea typeface="ＭＳ Ｐゴシック" pitchFamily="34" charset="-128"/>
              </a:rPr>
              <a:t>If |V| = 2, </a:t>
            </a:r>
            <a:r>
              <a:rPr lang="en-US" altLang="en-US" dirty="0" err="1">
                <a:latin typeface="Times New Roman" pitchFamily="18" charset="0"/>
                <a:ea typeface="ＭＳ Ｐゴシック" pitchFamily="34" charset="-128"/>
              </a:rPr>
              <a:t>config</a:t>
            </a:r>
            <a:r>
              <a:rPr lang="en-US" altLang="en-US" dirty="0">
                <a:latin typeface="Times New Roman" pitchFamily="18" charset="0"/>
                <a:ea typeface="ＭＳ Ｐゴシック" pitchFamily="34" charset="-128"/>
              </a:rPr>
              <a:t>. C is bivalent</a:t>
            </a:r>
          </a:p>
          <a:p>
            <a:pPr lvl="1" eaLnBrk="1" hangingPunct="1">
              <a:lnSpc>
                <a:spcPct val="110000"/>
              </a:lnSpc>
              <a:defRPr/>
            </a:pPr>
            <a:r>
              <a:rPr lang="en-US" altLang="en-US" dirty="0">
                <a:latin typeface="Times New Roman" pitchFamily="18" charset="0"/>
                <a:ea typeface="ＭＳ Ｐゴシック" pitchFamily="34" charset="-128"/>
              </a:rPr>
              <a:t>If |V| = 1, </a:t>
            </a:r>
            <a:r>
              <a:rPr lang="en-US" altLang="en-US" dirty="0" err="1">
                <a:latin typeface="Times New Roman" pitchFamily="18" charset="0"/>
                <a:ea typeface="ＭＳ Ｐゴシック" pitchFamily="34" charset="-128"/>
              </a:rPr>
              <a:t>config</a:t>
            </a:r>
            <a:r>
              <a:rPr lang="en-US" altLang="en-US" dirty="0">
                <a:latin typeface="Times New Roman" pitchFamily="18" charset="0"/>
                <a:ea typeface="ＭＳ Ｐゴシック" pitchFamily="34" charset="-128"/>
              </a:rPr>
              <a:t>. C is 0-valent or 1-valent, as is the case</a:t>
            </a:r>
          </a:p>
          <a:p>
            <a:pPr lvl="1" eaLnBrk="1" hangingPunct="1">
              <a:lnSpc>
                <a:spcPct val="110000"/>
              </a:lnSpc>
              <a:defRPr/>
            </a:pPr>
            <a:endParaRPr lang="en-US" altLang="en-US" dirty="0">
              <a:latin typeface="Times New Roman" pitchFamily="18" charset="0"/>
              <a:ea typeface="ＭＳ Ｐゴシック" pitchFamily="34" charset="-128"/>
            </a:endParaRPr>
          </a:p>
          <a:p>
            <a:pPr eaLnBrk="1" hangingPunct="1">
              <a:lnSpc>
                <a:spcPct val="110000"/>
              </a:lnSpc>
              <a:defRPr/>
            </a:pPr>
            <a:r>
              <a:rPr lang="en-US" altLang="en-US" dirty="0">
                <a:solidFill>
                  <a:srgbClr val="FF0000"/>
                </a:solidFill>
                <a:latin typeface="Times New Roman" pitchFamily="18" charset="0"/>
                <a:ea typeface="ＭＳ Ｐゴシック" pitchFamily="34" charset="-128"/>
              </a:rPr>
              <a:t>Bivalent</a:t>
            </a:r>
            <a:r>
              <a:rPr lang="en-US" altLang="en-US" dirty="0">
                <a:latin typeface="Times New Roman" pitchFamily="18" charset="0"/>
                <a:ea typeface="ＭＳ Ｐゴシック" pitchFamily="34" charset="-128"/>
              </a:rPr>
              <a:t> means </a:t>
            </a:r>
            <a:r>
              <a:rPr lang="en-US" altLang="en-US" dirty="0">
                <a:solidFill>
                  <a:srgbClr val="FF0000"/>
                </a:solidFill>
                <a:latin typeface="Times New Roman" pitchFamily="18" charset="0"/>
                <a:ea typeface="ＭＳ Ｐゴシック" pitchFamily="34" charset="-128"/>
              </a:rPr>
              <a:t>outcome is unpredictable</a:t>
            </a:r>
            <a:r>
              <a:rPr lang="en-US" altLang="en-US" dirty="0">
                <a:latin typeface="Times New Roman" pitchFamily="18" charset="0"/>
                <a:ea typeface="ＭＳ Ｐゴシック" pitchFamily="34" charset="-128"/>
              </a:rPr>
              <a:t> </a:t>
            </a: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Easier Consensus Problem</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27</a:t>
            </a:fld>
            <a:endParaRPr lang="en-US" dirty="0"/>
          </a:p>
        </p:txBody>
      </p:sp>
    </p:spTree>
    <p:extLst>
      <p:ext uri="{BB962C8B-B14F-4D97-AF65-F5344CB8AC3E}">
        <p14:creationId xmlns:p14="http://schemas.microsoft.com/office/powerpoint/2010/main" val="69432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3"/>
          <p:cNvSpPr>
            <a:spLocks noGrp="1" noChangeArrowheads="1"/>
          </p:cNvSpPr>
          <p:nvPr>
            <p:ph idx="1"/>
          </p:nvPr>
        </p:nvSpPr>
        <p:spPr bwMode="auto">
          <a:xfrm>
            <a:off x="649208" y="2032000"/>
            <a:ext cx="7249491" cy="527416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marL="866059" indent="-866059">
              <a:buFontTx/>
              <a:buAutoNum type="arabicPeriod"/>
            </a:pPr>
            <a:r>
              <a:rPr lang="en-US" sz="4100">
                <a:latin typeface="Times New Roman" charset="0"/>
                <a:ea typeface="ＭＳ Ｐゴシック" charset="0"/>
                <a:cs typeface="ＭＳ Ｐゴシック" charset="0"/>
              </a:rPr>
              <a:t>There exists an initial configuration that is bivalent</a:t>
            </a:r>
          </a:p>
          <a:p>
            <a:pPr marL="866059" indent="-866059">
              <a:buFontTx/>
              <a:buAutoNum type="arabicPeriod"/>
            </a:pPr>
            <a:endParaRPr lang="en-US" sz="4100">
              <a:latin typeface="Times New Roman" charset="0"/>
              <a:ea typeface="ＭＳ Ｐゴシック" charset="0"/>
              <a:cs typeface="ＭＳ Ｐゴシック" charset="0"/>
            </a:endParaRPr>
          </a:p>
          <a:p>
            <a:pPr marL="866059" indent="-866059">
              <a:buFontTx/>
              <a:buAutoNum type="arabicPeriod"/>
            </a:pPr>
            <a:r>
              <a:rPr lang="en-US" sz="4100">
                <a:latin typeface="Times New Roman" charset="0"/>
                <a:ea typeface="ＭＳ Ｐゴシック" charset="0"/>
                <a:cs typeface="ＭＳ Ｐゴシック" charset="0"/>
              </a:rPr>
              <a:t>Starting from a bivalent config., there is always another bivalent config. that is reachable</a:t>
            </a:r>
          </a:p>
          <a:p>
            <a:pPr marL="866059" indent="-866059">
              <a:buFontTx/>
              <a:buAutoNum type="arabicPeriod"/>
            </a:pPr>
            <a:endParaRPr lang="en-US" sz="4100">
              <a:latin typeface="Times New Roman" charset="0"/>
              <a:ea typeface="ＭＳ Ｐゴシック" charset="0"/>
              <a:cs typeface="ＭＳ Ｐゴシック" charset="0"/>
            </a:endParaRP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What the FLP proof shows</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28</a:t>
            </a:fld>
            <a:endParaRPr lang="en-US" dirty="0"/>
          </a:p>
        </p:txBody>
      </p:sp>
    </p:spTree>
    <p:extLst>
      <p:ext uri="{BB962C8B-B14F-4D97-AF65-F5344CB8AC3E}">
        <p14:creationId xmlns:p14="http://schemas.microsoft.com/office/powerpoint/2010/main" val="4069896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3"/>
          <p:cNvSpPr>
            <a:spLocks noGrp="1" noChangeArrowheads="1"/>
          </p:cNvSpPr>
          <p:nvPr>
            <p:ph sz="half" idx="1"/>
          </p:nvPr>
        </p:nvSpPr>
        <p:spPr bwMode="auto">
          <a:xfrm>
            <a:off x="4395680" y="636693"/>
            <a:ext cx="7465894" cy="650240"/>
          </a:xfr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129909" tIns="64954" rIns="129909" bIns="64954" numCol="1" anchor="t" anchorCtr="0" compatLnSpc="1">
            <a:prstTxWarp prst="textNoShape">
              <a:avLst/>
            </a:prstTxWarp>
          </a:bodyPr>
          <a:lstStyle/>
          <a:p>
            <a:pPr eaLnBrk="1" hangingPunct="1">
              <a:buFontTx/>
              <a:buNone/>
            </a:pPr>
            <a:r>
              <a:rPr lang="en-US" sz="3400" b="1">
                <a:solidFill>
                  <a:schemeClr val="bg1"/>
                </a:solidFill>
                <a:latin typeface="Times New Roman" charset="0"/>
                <a:ea typeface="ＭＳ Ｐゴシック" charset="0"/>
                <a:cs typeface="ＭＳ Ｐゴシック" charset="0"/>
              </a:rPr>
              <a:t>Some initial configuration is bivalent</a:t>
            </a:r>
          </a:p>
        </p:txBody>
      </p:sp>
      <p:sp>
        <p:nvSpPr>
          <p:cNvPr id="101378" name="Text Box 5"/>
          <p:cNvSpPr txBox="1">
            <a:spLocks noChangeArrowheads="1"/>
          </p:cNvSpPr>
          <p:nvPr/>
        </p:nvSpPr>
        <p:spPr bwMode="auto">
          <a:xfrm>
            <a:off x="324605" y="1815253"/>
            <a:ext cx="8559498" cy="1608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Tx/>
              <a:buChar char="•"/>
            </a:pPr>
            <a:r>
              <a:rPr lang="en-US">
                <a:latin typeface="Times New Roman" charset="0"/>
              </a:rPr>
              <a:t>Suppose all initial configurations were either 0-valent or 1-valent.</a:t>
            </a:r>
          </a:p>
          <a:p>
            <a:pPr>
              <a:buFontTx/>
              <a:buChar char="•"/>
            </a:pPr>
            <a:r>
              <a:rPr lang="en-US">
                <a:latin typeface="Times New Roman" charset="0"/>
              </a:rPr>
              <a:t>If there are N processes, there are </a:t>
            </a:r>
            <a:r>
              <a:rPr lang="en-US" i="1">
                <a:latin typeface="Times New Roman" charset="0"/>
              </a:rPr>
              <a:t>2</a:t>
            </a:r>
            <a:r>
              <a:rPr lang="en-US" i="1" baseline="30000">
                <a:latin typeface="Times New Roman" charset="0"/>
              </a:rPr>
              <a:t>N</a:t>
            </a:r>
            <a:r>
              <a:rPr lang="en-US" baseline="30000">
                <a:latin typeface="Times New Roman" charset="0"/>
              </a:rPr>
              <a:t> </a:t>
            </a:r>
            <a:r>
              <a:rPr lang="en-US">
                <a:latin typeface="Times New Roman" charset="0"/>
              </a:rPr>
              <a:t>possible initial configurations</a:t>
            </a:r>
          </a:p>
          <a:p>
            <a:pPr>
              <a:buFontTx/>
              <a:buChar char="•"/>
            </a:pPr>
            <a:r>
              <a:rPr lang="en-US">
                <a:latin typeface="Times New Roman" charset="0"/>
              </a:rPr>
              <a:t>Place all configurations side-by-side (in a lattice), where adjacent</a:t>
            </a:r>
          </a:p>
          <a:p>
            <a:r>
              <a:rPr lang="en-US">
                <a:latin typeface="Times New Roman" charset="0"/>
              </a:rPr>
              <a:t>   configurations differ in initial xp value for </a:t>
            </a:r>
            <a:r>
              <a:rPr lang="en-US" u="sng">
                <a:latin typeface="Times New Roman" charset="0"/>
              </a:rPr>
              <a:t>exactly one</a:t>
            </a:r>
            <a:r>
              <a:rPr lang="en-US">
                <a:latin typeface="Times New Roman" charset="0"/>
              </a:rPr>
              <a:t> process.</a:t>
            </a:r>
          </a:p>
        </p:txBody>
      </p:sp>
      <p:sp>
        <p:nvSpPr>
          <p:cNvPr id="101379" name="Oval 6"/>
          <p:cNvSpPr>
            <a:spLocks noChangeArrowheads="1"/>
          </p:cNvSpPr>
          <p:nvPr/>
        </p:nvSpPr>
        <p:spPr bwMode="auto">
          <a:xfrm>
            <a:off x="865611"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1380" name="Oval 7"/>
          <p:cNvSpPr>
            <a:spLocks noChangeArrowheads="1"/>
          </p:cNvSpPr>
          <p:nvPr/>
        </p:nvSpPr>
        <p:spPr bwMode="auto">
          <a:xfrm>
            <a:off x="2055826"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1381" name="Oval 8"/>
          <p:cNvSpPr>
            <a:spLocks noChangeArrowheads="1"/>
          </p:cNvSpPr>
          <p:nvPr/>
        </p:nvSpPr>
        <p:spPr bwMode="auto">
          <a:xfrm>
            <a:off x="3354242"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1382" name="Oval 9"/>
          <p:cNvSpPr>
            <a:spLocks noChangeArrowheads="1"/>
          </p:cNvSpPr>
          <p:nvPr/>
        </p:nvSpPr>
        <p:spPr bwMode="auto">
          <a:xfrm>
            <a:off x="4436256"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1383" name="Oval 10"/>
          <p:cNvSpPr>
            <a:spLocks noChangeArrowheads="1"/>
          </p:cNvSpPr>
          <p:nvPr/>
        </p:nvSpPr>
        <p:spPr bwMode="auto">
          <a:xfrm>
            <a:off x="5518269"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1384" name="Oval 11"/>
          <p:cNvSpPr>
            <a:spLocks noChangeArrowheads="1"/>
          </p:cNvSpPr>
          <p:nvPr/>
        </p:nvSpPr>
        <p:spPr bwMode="auto">
          <a:xfrm>
            <a:off x="6708484"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1385" name="Text Box 12"/>
          <p:cNvSpPr txBox="1">
            <a:spLocks noChangeArrowheads="1"/>
          </p:cNvSpPr>
          <p:nvPr/>
        </p:nvSpPr>
        <p:spPr bwMode="auto">
          <a:xfrm>
            <a:off x="843069" y="4594578"/>
            <a:ext cx="4725115"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1         1          0        1        0         1</a:t>
            </a:r>
          </a:p>
        </p:txBody>
      </p:sp>
      <p:sp>
        <p:nvSpPr>
          <p:cNvPr id="101386" name="Text Box 13"/>
          <p:cNvSpPr txBox="1">
            <a:spLocks noChangeArrowheads="1"/>
          </p:cNvSpPr>
          <p:nvPr/>
        </p:nvSpPr>
        <p:spPr bwMode="auto">
          <a:xfrm>
            <a:off x="410263" y="6141156"/>
            <a:ext cx="5020068" cy="1239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Tx/>
              <a:buChar char="•"/>
            </a:pPr>
            <a:r>
              <a:rPr lang="en-US">
                <a:latin typeface="Times New Roman" charset="0"/>
              </a:rPr>
              <a:t>There has to be </a:t>
            </a:r>
            <a:r>
              <a:rPr lang="en-US">
                <a:solidFill>
                  <a:schemeClr val="accent2"/>
                </a:solidFill>
                <a:latin typeface="Times New Roman" charset="0"/>
              </a:rPr>
              <a:t>some</a:t>
            </a:r>
            <a:r>
              <a:rPr lang="en-US">
                <a:latin typeface="Times New Roman" charset="0"/>
              </a:rPr>
              <a:t> adjacent pair of </a:t>
            </a:r>
          </a:p>
          <a:p>
            <a:r>
              <a:rPr lang="en-US">
                <a:latin typeface="Times New Roman" charset="0"/>
              </a:rPr>
              <a:t>       1-valent and 0-valent configs.</a:t>
            </a:r>
          </a:p>
          <a:p>
            <a:pPr>
              <a:buFontTx/>
              <a:buChar char="•"/>
            </a:pPr>
            <a:endParaRPr lang="en-US">
              <a:latin typeface="Times New Roman" charset="0"/>
            </a:endParaRPr>
          </a:p>
        </p:txBody>
      </p:sp>
      <p:sp>
        <p:nvSpPr>
          <p:cNvPr id="101387" name="Oval 14"/>
          <p:cNvSpPr>
            <a:spLocks noChangeArrowheads="1"/>
          </p:cNvSpPr>
          <p:nvPr/>
        </p:nvSpPr>
        <p:spPr bwMode="auto">
          <a:xfrm>
            <a:off x="3029638" y="4470400"/>
            <a:ext cx="2488631" cy="1544320"/>
          </a:xfrm>
          <a:prstGeom prst="ellipse">
            <a:avLst/>
          </a:pr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lIns="129909" tIns="64954" rIns="129909" bIns="64954" anchor="ctr"/>
          <a:lstStyle/>
          <a:p>
            <a:endParaRPr lang="en-US"/>
          </a:p>
        </p:txBody>
      </p:sp>
      <p:sp>
        <p:nvSpPr>
          <p:cNvPr id="1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Lemma 2</a:t>
            </a:r>
          </a:p>
        </p:txBody>
      </p:sp>
      <p:sp>
        <p:nvSpPr>
          <p:cNvPr id="1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29</a:t>
            </a:fld>
            <a:endParaRPr lang="en-US" dirty="0"/>
          </a:p>
        </p:txBody>
      </p:sp>
    </p:spTree>
    <p:extLst>
      <p:ext uri="{BB962C8B-B14F-4D97-AF65-F5344CB8AC3E}">
        <p14:creationId xmlns:p14="http://schemas.microsoft.com/office/powerpoint/2010/main" val="3803902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Oval 5"/>
          <p:cNvSpPr>
            <a:spLocks noChangeArrowheads="1"/>
          </p:cNvSpPr>
          <p:nvPr/>
        </p:nvSpPr>
        <p:spPr bwMode="auto">
          <a:xfrm>
            <a:off x="865611"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3426" name="Oval 6"/>
          <p:cNvSpPr>
            <a:spLocks noChangeArrowheads="1"/>
          </p:cNvSpPr>
          <p:nvPr/>
        </p:nvSpPr>
        <p:spPr bwMode="auto">
          <a:xfrm>
            <a:off x="2055826"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3427" name="Oval 7"/>
          <p:cNvSpPr>
            <a:spLocks noChangeArrowheads="1"/>
          </p:cNvSpPr>
          <p:nvPr/>
        </p:nvSpPr>
        <p:spPr bwMode="auto">
          <a:xfrm>
            <a:off x="3354242"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3428" name="Oval 8"/>
          <p:cNvSpPr>
            <a:spLocks noChangeArrowheads="1"/>
          </p:cNvSpPr>
          <p:nvPr/>
        </p:nvSpPr>
        <p:spPr bwMode="auto">
          <a:xfrm>
            <a:off x="4436256"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3429" name="Oval 9"/>
          <p:cNvSpPr>
            <a:spLocks noChangeArrowheads="1"/>
          </p:cNvSpPr>
          <p:nvPr/>
        </p:nvSpPr>
        <p:spPr bwMode="auto">
          <a:xfrm>
            <a:off x="5518269"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3430" name="Oval 10"/>
          <p:cNvSpPr>
            <a:spLocks noChangeArrowheads="1"/>
          </p:cNvSpPr>
          <p:nvPr/>
        </p:nvSpPr>
        <p:spPr bwMode="auto">
          <a:xfrm>
            <a:off x="6708484" y="5120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3431" name="Text Box 11"/>
          <p:cNvSpPr txBox="1">
            <a:spLocks noChangeArrowheads="1"/>
          </p:cNvSpPr>
          <p:nvPr/>
        </p:nvSpPr>
        <p:spPr bwMode="auto">
          <a:xfrm>
            <a:off x="843069" y="4594578"/>
            <a:ext cx="4725115"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1         1          0        1        0         1</a:t>
            </a:r>
          </a:p>
        </p:txBody>
      </p:sp>
      <p:sp>
        <p:nvSpPr>
          <p:cNvPr id="103432" name="Text Box 12"/>
          <p:cNvSpPr txBox="1">
            <a:spLocks noChangeArrowheads="1"/>
          </p:cNvSpPr>
          <p:nvPr/>
        </p:nvSpPr>
        <p:spPr bwMode="auto">
          <a:xfrm>
            <a:off x="229929" y="1923627"/>
            <a:ext cx="9136580" cy="1608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buFontTx/>
              <a:buChar char="•"/>
            </a:pPr>
            <a:r>
              <a:rPr lang="en-US">
                <a:latin typeface="Times New Roman" charset="0"/>
              </a:rPr>
              <a:t>There has to be </a:t>
            </a:r>
            <a:r>
              <a:rPr lang="en-US">
                <a:solidFill>
                  <a:schemeClr val="accent2"/>
                </a:solidFill>
                <a:latin typeface="Times New Roman" charset="0"/>
              </a:rPr>
              <a:t>some</a:t>
            </a:r>
            <a:r>
              <a:rPr lang="en-US">
                <a:latin typeface="Times New Roman" charset="0"/>
              </a:rPr>
              <a:t> adjacent pair of 1-valent and 0-valent configs.</a:t>
            </a:r>
          </a:p>
          <a:p>
            <a:pPr>
              <a:buFontTx/>
              <a:buChar char="•"/>
            </a:pPr>
            <a:r>
              <a:rPr lang="en-US">
                <a:latin typeface="Times New Roman" charset="0"/>
              </a:rPr>
              <a:t>Let the process p, that has a different state across these two configs., be</a:t>
            </a:r>
          </a:p>
          <a:p>
            <a:r>
              <a:rPr lang="en-US">
                <a:latin typeface="Times New Roman" charset="0"/>
              </a:rPr>
              <a:t>   the process that has crashed (i.e., is silent throughout)</a:t>
            </a:r>
          </a:p>
          <a:p>
            <a:pPr>
              <a:buFontTx/>
              <a:buChar char="•"/>
            </a:pPr>
            <a:endParaRPr lang="en-US">
              <a:latin typeface="Times New Roman" charset="0"/>
            </a:endParaRPr>
          </a:p>
        </p:txBody>
      </p:sp>
      <p:sp>
        <p:nvSpPr>
          <p:cNvPr id="103433" name="Oval 13"/>
          <p:cNvSpPr>
            <a:spLocks noChangeArrowheads="1"/>
          </p:cNvSpPr>
          <p:nvPr/>
        </p:nvSpPr>
        <p:spPr bwMode="auto">
          <a:xfrm>
            <a:off x="3029638" y="4470400"/>
            <a:ext cx="2488631" cy="1544320"/>
          </a:xfrm>
          <a:prstGeom prst="ellipse">
            <a:avLst/>
          </a:pr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lIns="129909" tIns="64954" rIns="129909" bIns="64954" anchor="ctr"/>
          <a:lstStyle/>
          <a:p>
            <a:endParaRPr lang="en-US"/>
          </a:p>
        </p:txBody>
      </p:sp>
      <p:sp>
        <p:nvSpPr>
          <p:cNvPr id="103434" name="Freeform 14"/>
          <p:cNvSpPr>
            <a:spLocks/>
          </p:cNvSpPr>
          <p:nvPr/>
        </p:nvSpPr>
        <p:spPr bwMode="auto">
          <a:xfrm>
            <a:off x="3354242" y="5527040"/>
            <a:ext cx="324604" cy="1137920"/>
          </a:xfrm>
          <a:custGeom>
            <a:avLst/>
            <a:gdLst>
              <a:gd name="T0" fmla="*/ 2147483647 w 144"/>
              <a:gd name="T1" fmla="*/ 0 h 672"/>
              <a:gd name="T2" fmla="*/ 0 w 144"/>
              <a:gd name="T3" fmla="*/ 2147483647 h 672"/>
              <a:gd name="T4" fmla="*/ 2147483647 w 144"/>
              <a:gd name="T5" fmla="*/ 2147483647 h 672"/>
              <a:gd name="T6" fmla="*/ 0 w 144"/>
              <a:gd name="T7" fmla="*/ 2147483647 h 672"/>
              <a:gd name="T8" fmla="*/ 2147483647 w 144"/>
              <a:gd name="T9" fmla="*/ 2147483647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lIns="129909" tIns="64954" rIns="129909" bIns="64954"/>
          <a:lstStyle/>
          <a:p>
            <a:endParaRPr lang="en-US"/>
          </a:p>
        </p:txBody>
      </p:sp>
      <p:sp>
        <p:nvSpPr>
          <p:cNvPr id="103435" name="Freeform 15"/>
          <p:cNvSpPr>
            <a:spLocks/>
          </p:cNvSpPr>
          <p:nvPr/>
        </p:nvSpPr>
        <p:spPr bwMode="auto">
          <a:xfrm>
            <a:off x="4544457" y="5527040"/>
            <a:ext cx="324604" cy="1137920"/>
          </a:xfrm>
          <a:custGeom>
            <a:avLst/>
            <a:gdLst>
              <a:gd name="T0" fmla="*/ 2147483647 w 144"/>
              <a:gd name="T1" fmla="*/ 0 h 672"/>
              <a:gd name="T2" fmla="*/ 0 w 144"/>
              <a:gd name="T3" fmla="*/ 2147483647 h 672"/>
              <a:gd name="T4" fmla="*/ 2147483647 w 144"/>
              <a:gd name="T5" fmla="*/ 2147483647 h 672"/>
              <a:gd name="T6" fmla="*/ 0 w 144"/>
              <a:gd name="T7" fmla="*/ 2147483647 h 672"/>
              <a:gd name="T8" fmla="*/ 2147483647 w 144"/>
              <a:gd name="T9" fmla="*/ 2147483647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lIns="129909" tIns="64954" rIns="129909" bIns="64954"/>
          <a:lstStyle/>
          <a:p>
            <a:endParaRPr lang="en-US"/>
          </a:p>
        </p:txBody>
      </p:sp>
      <p:sp>
        <p:nvSpPr>
          <p:cNvPr id="103436" name="Text Box 16"/>
          <p:cNvSpPr txBox="1">
            <a:spLocks noChangeArrowheads="1"/>
          </p:cNvSpPr>
          <p:nvPr/>
        </p:nvSpPr>
        <p:spPr bwMode="auto">
          <a:xfrm>
            <a:off x="7682297" y="3725334"/>
            <a:ext cx="4977262" cy="3197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a:latin typeface="Times New Roman" charset="0"/>
              </a:rPr>
              <a:t>Both initial configs. will lead to the same config. for the same sequence of events</a:t>
            </a:r>
          </a:p>
          <a:p>
            <a:endParaRPr lang="en-US" sz="2800">
              <a:latin typeface="Times New Roman" charset="0"/>
            </a:endParaRPr>
          </a:p>
          <a:p>
            <a:r>
              <a:rPr lang="en-US" sz="2800">
                <a:solidFill>
                  <a:schemeClr val="accent2"/>
                </a:solidFill>
                <a:latin typeface="Times New Roman" charset="0"/>
              </a:rPr>
              <a:t>Therefore, both these initial configs. are </a:t>
            </a:r>
            <a:r>
              <a:rPr lang="en-US" sz="2800" u="sng">
                <a:solidFill>
                  <a:schemeClr val="accent2"/>
                </a:solidFill>
                <a:latin typeface="Times New Roman" charset="0"/>
              </a:rPr>
              <a:t>bivalent</a:t>
            </a:r>
            <a:r>
              <a:rPr lang="en-US" sz="2800">
                <a:solidFill>
                  <a:schemeClr val="accent2"/>
                </a:solidFill>
                <a:latin typeface="Times New Roman" charset="0"/>
              </a:rPr>
              <a:t> when there is such a failure</a:t>
            </a:r>
          </a:p>
        </p:txBody>
      </p:sp>
      <p:sp>
        <p:nvSpPr>
          <p:cNvPr id="16"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Lemma 2</a:t>
            </a:r>
          </a:p>
        </p:txBody>
      </p:sp>
      <p:sp>
        <p:nvSpPr>
          <p:cNvPr id="103438" name="Rectangle 3"/>
          <p:cNvSpPr>
            <a:spLocks noGrp="1" noChangeArrowheads="1"/>
          </p:cNvSpPr>
          <p:nvPr>
            <p:ph sz="half" idx="1"/>
          </p:nvPr>
        </p:nvSpPr>
        <p:spPr bwMode="auto">
          <a:xfrm>
            <a:off x="4395680" y="636693"/>
            <a:ext cx="7465894" cy="650240"/>
          </a:xfr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129909" tIns="64954" rIns="129909" bIns="64954" numCol="1" anchor="t" anchorCtr="0" compatLnSpc="1">
            <a:prstTxWarp prst="textNoShape">
              <a:avLst/>
            </a:prstTxWarp>
          </a:bodyPr>
          <a:lstStyle/>
          <a:p>
            <a:pPr eaLnBrk="1" hangingPunct="1">
              <a:buFontTx/>
              <a:buNone/>
            </a:pPr>
            <a:r>
              <a:rPr lang="en-US" sz="3400" b="1">
                <a:solidFill>
                  <a:schemeClr val="bg1"/>
                </a:solidFill>
                <a:latin typeface="Times New Roman" charset="0"/>
                <a:ea typeface="ＭＳ Ｐゴシック" charset="0"/>
                <a:cs typeface="ＭＳ Ｐゴシック" charset="0"/>
              </a:rPr>
              <a:t>Some initial configuration is bivalent</a:t>
            </a:r>
          </a:p>
        </p:txBody>
      </p:sp>
      <p:sp>
        <p:nvSpPr>
          <p:cNvPr id="17"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30</a:t>
            </a:fld>
            <a:endParaRPr lang="en-US" dirty="0"/>
          </a:p>
        </p:txBody>
      </p:sp>
    </p:spTree>
    <p:extLst>
      <p:ext uri="{BB962C8B-B14F-4D97-AF65-F5344CB8AC3E}">
        <p14:creationId xmlns:p14="http://schemas.microsoft.com/office/powerpoint/2010/main" val="848366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026"/>
          <p:cNvSpPr txBox="1">
            <a:spLocks noChangeArrowheads="1"/>
          </p:cNvSpPr>
          <p:nvPr/>
        </p:nvSpPr>
        <p:spPr bwMode="auto">
          <a:xfrm>
            <a:off x="757409" y="406400"/>
            <a:ext cx="11685747" cy="11108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9909" tIns="64954" rIns="129909" bIns="64954"/>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5700">
                <a:solidFill>
                  <a:schemeClr val="bg1"/>
                </a:solidFill>
                <a:latin typeface="Whitney-BlackSC" charset="0"/>
              </a:rPr>
              <a:t>What we’ll show</a:t>
            </a:r>
          </a:p>
        </p:txBody>
      </p:sp>
      <p:sp>
        <p:nvSpPr>
          <p:cNvPr id="5" name="Rectangle 3"/>
          <p:cNvSpPr txBox="1">
            <a:spLocks noChangeArrowheads="1"/>
          </p:cNvSpPr>
          <p:nvPr/>
        </p:nvSpPr>
        <p:spPr bwMode="auto">
          <a:xfrm>
            <a:off x="649208" y="2032000"/>
            <a:ext cx="7249491" cy="527416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9909" tIns="64954" rIns="129909" bIns="64954"/>
          <a:lst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marL="866059" indent="-866059" eaLnBrk="1" hangingPunct="1">
              <a:buFontTx/>
              <a:buAutoNum type="arabicPeriod"/>
              <a:defRPr/>
            </a:pPr>
            <a:r>
              <a:rPr lang="en-US" sz="4100" dirty="0">
                <a:solidFill>
                  <a:schemeClr val="bg1">
                    <a:lumMod val="50000"/>
                  </a:schemeClr>
                </a:solidFill>
                <a:latin typeface="Times New Roman" charset="0"/>
                <a:ea typeface="ＭＳ Ｐゴシック" charset="0"/>
                <a:cs typeface="ＭＳ Ｐゴシック" charset="0"/>
              </a:rPr>
              <a:t>There exists an initial configuration that is bivalent</a:t>
            </a:r>
          </a:p>
          <a:p>
            <a:pPr marL="866059" indent="-866059" eaLnBrk="1" hangingPunct="1">
              <a:buFontTx/>
              <a:buAutoNum type="arabicPeriod"/>
              <a:defRPr/>
            </a:pPr>
            <a:endParaRPr lang="en-US" sz="4100" dirty="0">
              <a:latin typeface="Times New Roman" charset="0"/>
              <a:ea typeface="ＭＳ Ｐゴシック" charset="0"/>
              <a:cs typeface="ＭＳ Ｐゴシック" charset="0"/>
            </a:endParaRPr>
          </a:p>
          <a:p>
            <a:pPr marL="866059" indent="-866059" eaLnBrk="1" hangingPunct="1">
              <a:buFontTx/>
              <a:buAutoNum type="arabicPeriod"/>
              <a:defRPr/>
            </a:pPr>
            <a:r>
              <a:rPr lang="en-US" sz="4100" dirty="0">
                <a:latin typeface="Times New Roman" charset="0"/>
                <a:ea typeface="ＭＳ Ｐゴシック" charset="0"/>
                <a:cs typeface="ＭＳ Ｐゴシック" charset="0"/>
              </a:rPr>
              <a:t>Starting from a bivalent </a:t>
            </a:r>
            <a:r>
              <a:rPr lang="en-US" sz="4100" dirty="0" err="1">
                <a:latin typeface="Times New Roman" charset="0"/>
                <a:ea typeface="ＭＳ Ｐゴシック" charset="0"/>
                <a:cs typeface="ＭＳ Ｐゴシック" charset="0"/>
              </a:rPr>
              <a:t>config</a:t>
            </a:r>
            <a:r>
              <a:rPr lang="en-US" sz="4100" dirty="0">
                <a:latin typeface="Times New Roman" charset="0"/>
                <a:ea typeface="ＭＳ Ｐゴシック" charset="0"/>
                <a:cs typeface="ＭＳ Ｐゴシック" charset="0"/>
              </a:rPr>
              <a:t>., there is always another bivalent </a:t>
            </a:r>
            <a:r>
              <a:rPr lang="en-US" sz="4100" dirty="0" err="1">
                <a:latin typeface="Times New Roman" charset="0"/>
                <a:ea typeface="ＭＳ Ｐゴシック" charset="0"/>
                <a:cs typeface="ＭＳ Ｐゴシック" charset="0"/>
              </a:rPr>
              <a:t>config</a:t>
            </a:r>
            <a:r>
              <a:rPr lang="en-US" sz="4100" dirty="0">
                <a:latin typeface="Times New Roman" charset="0"/>
                <a:ea typeface="ＭＳ Ｐゴシック" charset="0"/>
                <a:cs typeface="ＭＳ Ｐゴシック" charset="0"/>
              </a:rPr>
              <a:t>. that is reachable</a:t>
            </a:r>
          </a:p>
          <a:p>
            <a:pPr marL="866059" indent="-866059" eaLnBrk="1" hangingPunct="1">
              <a:buFontTx/>
              <a:buAutoNum type="arabicPeriod"/>
              <a:defRPr/>
            </a:pPr>
            <a:endParaRPr lang="en-US" sz="4100" dirty="0">
              <a:latin typeface="Times New Roman" charset="0"/>
              <a:ea typeface="ＭＳ Ｐゴシック" charset="0"/>
              <a:cs typeface="ＭＳ Ｐゴシック" charset="0"/>
            </a:endParaRPr>
          </a:p>
        </p:txBody>
      </p:sp>
      <p:sp>
        <p:nvSpPr>
          <p:cNvPr id="4"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31</a:t>
            </a:fld>
            <a:endParaRPr lang="en-US" dirty="0"/>
          </a:p>
        </p:txBody>
      </p:sp>
    </p:spTree>
    <p:extLst>
      <p:ext uri="{BB962C8B-B14F-4D97-AF65-F5344CB8AC3E}">
        <p14:creationId xmlns:p14="http://schemas.microsoft.com/office/powerpoint/2010/main" val="2450085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Lemma 3</a:t>
            </a:r>
          </a:p>
        </p:txBody>
      </p:sp>
      <p:sp>
        <p:nvSpPr>
          <p:cNvPr id="107522" name="Rectangle 3"/>
          <p:cNvSpPr>
            <a:spLocks noGrp="1" noChangeArrowheads="1"/>
          </p:cNvSpPr>
          <p:nvPr>
            <p:ph sz="half" idx="1"/>
          </p:nvPr>
        </p:nvSpPr>
        <p:spPr bwMode="auto">
          <a:xfrm>
            <a:off x="3787047" y="447041"/>
            <a:ext cx="8656109" cy="1070187"/>
          </a:xfr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129909" tIns="64954" rIns="129909" bIns="64954" numCol="1" anchor="t" anchorCtr="0" compatLnSpc="1">
            <a:prstTxWarp prst="textNoShape">
              <a:avLst/>
            </a:prstTxWarp>
          </a:bodyPr>
          <a:lstStyle/>
          <a:p>
            <a:pPr eaLnBrk="1" hangingPunct="1">
              <a:buFontTx/>
              <a:buNone/>
            </a:pPr>
            <a:r>
              <a:rPr lang="en-US" sz="3000" b="1">
                <a:solidFill>
                  <a:schemeClr val="bg1"/>
                </a:solidFill>
                <a:latin typeface="Times New Roman" charset="0"/>
                <a:ea typeface="ＭＳ Ｐゴシック" charset="0"/>
                <a:cs typeface="ＭＳ Ｐゴシック" charset="0"/>
              </a:rPr>
              <a:t>Starting from a bivalent config., there is always another bivalent config. that is reachable</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32</a:t>
            </a:fld>
            <a:endParaRPr lang="en-US" dirty="0"/>
          </a:p>
        </p:txBody>
      </p:sp>
    </p:spTree>
    <p:extLst>
      <p:ext uri="{BB962C8B-B14F-4D97-AF65-F5344CB8AC3E}">
        <p14:creationId xmlns:p14="http://schemas.microsoft.com/office/powerpoint/2010/main" val="796275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Oval 4"/>
          <p:cNvSpPr>
            <a:spLocks noChangeArrowheads="1"/>
          </p:cNvSpPr>
          <p:nvPr/>
        </p:nvSpPr>
        <p:spPr bwMode="auto">
          <a:xfrm>
            <a:off x="2894386" y="3007360"/>
            <a:ext cx="649208" cy="406400"/>
          </a:xfrm>
          <a:prstGeom prst="ellipse">
            <a:avLst/>
          </a:prstGeom>
          <a:solidFill>
            <a:srgbClr val="FF0000"/>
          </a:solidFill>
          <a:ln w="9525">
            <a:solidFill>
              <a:schemeClr val="tx1"/>
            </a:solidFill>
            <a:round/>
            <a:headEnd/>
            <a:tailEnd/>
          </a:ln>
        </p:spPr>
        <p:txBody>
          <a:bodyPr wrap="none" lIns="129909" tIns="64954" rIns="129909" bIns="64954" anchor="ctr"/>
          <a:lstStyle/>
          <a:p>
            <a:endParaRPr lang="en-US"/>
          </a:p>
        </p:txBody>
      </p:sp>
      <p:sp>
        <p:nvSpPr>
          <p:cNvPr id="109570" name="Freeform 5"/>
          <p:cNvSpPr>
            <a:spLocks/>
          </p:cNvSpPr>
          <p:nvPr/>
        </p:nvSpPr>
        <p:spPr bwMode="auto">
          <a:xfrm rot="2037484">
            <a:off x="1514819" y="3002844"/>
            <a:ext cx="757410" cy="2032000"/>
          </a:xfrm>
          <a:custGeom>
            <a:avLst/>
            <a:gdLst>
              <a:gd name="T0" fmla="*/ 2147483647 w 144"/>
              <a:gd name="T1" fmla="*/ 0 h 672"/>
              <a:gd name="T2" fmla="*/ 0 w 144"/>
              <a:gd name="T3" fmla="*/ 2147483647 h 672"/>
              <a:gd name="T4" fmla="*/ 2147483647 w 144"/>
              <a:gd name="T5" fmla="*/ 2147483647 h 672"/>
              <a:gd name="T6" fmla="*/ 0 w 144"/>
              <a:gd name="T7" fmla="*/ 2147483647 h 672"/>
              <a:gd name="T8" fmla="*/ 2147483647 w 144"/>
              <a:gd name="T9" fmla="*/ 2147483647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lIns="129909" tIns="64954" rIns="129909" bIns="64954"/>
          <a:lstStyle/>
          <a:p>
            <a:endParaRPr lang="en-US"/>
          </a:p>
        </p:txBody>
      </p:sp>
      <p:sp>
        <p:nvSpPr>
          <p:cNvPr id="109571" name="Freeform 6"/>
          <p:cNvSpPr>
            <a:spLocks/>
          </p:cNvSpPr>
          <p:nvPr/>
        </p:nvSpPr>
        <p:spPr bwMode="auto">
          <a:xfrm rot="-1578320">
            <a:off x="3029638" y="3413760"/>
            <a:ext cx="1082014" cy="1788160"/>
          </a:xfrm>
          <a:custGeom>
            <a:avLst/>
            <a:gdLst>
              <a:gd name="T0" fmla="*/ 2147483647 w 144"/>
              <a:gd name="T1" fmla="*/ 0 h 672"/>
              <a:gd name="T2" fmla="*/ 0 w 144"/>
              <a:gd name="T3" fmla="*/ 2147483647 h 672"/>
              <a:gd name="T4" fmla="*/ 2147483647 w 144"/>
              <a:gd name="T5" fmla="*/ 2147483647 h 672"/>
              <a:gd name="T6" fmla="*/ 0 w 144"/>
              <a:gd name="T7" fmla="*/ 2147483647 h 672"/>
              <a:gd name="T8" fmla="*/ 2147483647 w 144"/>
              <a:gd name="T9" fmla="*/ 2147483647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lIns="129909" tIns="64954" rIns="129909" bIns="64954"/>
          <a:lstStyle/>
          <a:p>
            <a:endParaRPr lang="en-US"/>
          </a:p>
        </p:txBody>
      </p:sp>
      <p:sp>
        <p:nvSpPr>
          <p:cNvPr id="109572" name="Text Box 7"/>
          <p:cNvSpPr txBox="1">
            <a:spLocks noChangeArrowheads="1"/>
          </p:cNvSpPr>
          <p:nvPr/>
        </p:nvSpPr>
        <p:spPr bwMode="auto">
          <a:xfrm>
            <a:off x="3895249" y="2790614"/>
            <a:ext cx="3283966"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A bivalent initial config.</a:t>
            </a:r>
          </a:p>
        </p:txBody>
      </p:sp>
      <p:sp>
        <p:nvSpPr>
          <p:cNvPr id="109573" name="Text Box 8"/>
          <p:cNvSpPr txBox="1">
            <a:spLocks noChangeArrowheads="1"/>
          </p:cNvSpPr>
          <p:nvPr/>
        </p:nvSpPr>
        <p:spPr bwMode="auto">
          <a:xfrm>
            <a:off x="6836974" y="3197014"/>
            <a:ext cx="4262248" cy="869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let e=(p,m) be some event</a:t>
            </a:r>
          </a:p>
          <a:p>
            <a:r>
              <a:rPr lang="en-US">
                <a:latin typeface="Times New Roman" charset="0"/>
              </a:rPr>
              <a:t>   applicable to the initial config.</a:t>
            </a:r>
          </a:p>
        </p:txBody>
      </p:sp>
      <p:sp>
        <p:nvSpPr>
          <p:cNvPr id="56328" name="Text Box 9"/>
          <p:cNvSpPr txBox="1">
            <a:spLocks noChangeArrowheads="1"/>
          </p:cNvSpPr>
          <p:nvPr/>
        </p:nvSpPr>
        <p:spPr bwMode="auto">
          <a:xfrm>
            <a:off x="5791028" y="4172374"/>
            <a:ext cx="6868531" cy="11808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defRPr/>
            </a:pPr>
            <a:r>
              <a:rPr lang="en-US" altLang="en-US" sz="3400" dirty="0">
                <a:latin typeface="Times New Roman" pitchFamily="18" charset="0"/>
              </a:rPr>
              <a:t>Let </a:t>
            </a:r>
            <a:r>
              <a:rPr lang="en-US" altLang="en-US" sz="3400" b="1" i="1" dirty="0">
                <a:solidFill>
                  <a:schemeClr val="accent1">
                    <a:lumMod val="50000"/>
                  </a:schemeClr>
                </a:solidFill>
                <a:latin typeface="Times New Roman" pitchFamily="18" charset="0"/>
              </a:rPr>
              <a:t>C</a:t>
            </a:r>
            <a:r>
              <a:rPr lang="en-US" altLang="en-US" sz="3400" dirty="0">
                <a:latin typeface="Times New Roman" pitchFamily="18" charset="0"/>
              </a:rPr>
              <a:t> be the set of </a:t>
            </a:r>
            <a:r>
              <a:rPr lang="en-US" altLang="en-US" sz="3400" dirty="0" err="1">
                <a:latin typeface="Times New Roman" pitchFamily="18" charset="0"/>
              </a:rPr>
              <a:t>configs</a:t>
            </a:r>
            <a:r>
              <a:rPr lang="en-US" altLang="en-US" sz="3400" dirty="0">
                <a:latin typeface="Times New Roman" pitchFamily="18" charset="0"/>
              </a:rPr>
              <a:t>. reachable </a:t>
            </a:r>
          </a:p>
          <a:p>
            <a:pPr>
              <a:defRPr/>
            </a:pPr>
            <a:r>
              <a:rPr lang="en-US" altLang="en-US" sz="3400" dirty="0">
                <a:latin typeface="Times New Roman" pitchFamily="18" charset="0"/>
              </a:rPr>
              <a:t>  </a:t>
            </a:r>
            <a:r>
              <a:rPr lang="en-US" altLang="en-US" sz="3400" b="1" dirty="0">
                <a:latin typeface="Times New Roman" pitchFamily="18" charset="0"/>
              </a:rPr>
              <a:t>without</a:t>
            </a:r>
            <a:r>
              <a:rPr lang="en-US" altLang="en-US" sz="3400" dirty="0">
                <a:latin typeface="Times New Roman" pitchFamily="18" charset="0"/>
              </a:rPr>
              <a:t> applying e</a:t>
            </a:r>
          </a:p>
        </p:txBody>
      </p:sp>
      <p:sp>
        <p:nvSpPr>
          <p:cNvPr id="109575" name="Oval 10"/>
          <p:cNvSpPr>
            <a:spLocks noChangeArrowheads="1"/>
          </p:cNvSpPr>
          <p:nvPr/>
        </p:nvSpPr>
        <p:spPr bwMode="auto">
          <a:xfrm>
            <a:off x="4111652" y="495808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9576" name="Oval 11"/>
          <p:cNvSpPr>
            <a:spLocks noChangeArrowheads="1"/>
          </p:cNvSpPr>
          <p:nvPr/>
        </p:nvSpPr>
        <p:spPr bwMode="auto">
          <a:xfrm>
            <a:off x="1082014" y="503936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9577" name="Oval 12"/>
          <p:cNvSpPr>
            <a:spLocks noChangeArrowheads="1"/>
          </p:cNvSpPr>
          <p:nvPr/>
        </p:nvSpPr>
        <p:spPr bwMode="auto">
          <a:xfrm>
            <a:off x="2164027" y="455168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9578" name="Oval 13"/>
          <p:cNvSpPr>
            <a:spLocks noChangeArrowheads="1"/>
          </p:cNvSpPr>
          <p:nvPr/>
        </p:nvSpPr>
        <p:spPr bwMode="auto">
          <a:xfrm>
            <a:off x="2813235" y="503936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9579" name="Oval 14"/>
          <p:cNvSpPr>
            <a:spLocks noChangeArrowheads="1"/>
          </p:cNvSpPr>
          <p:nvPr/>
        </p:nvSpPr>
        <p:spPr bwMode="auto">
          <a:xfrm>
            <a:off x="3029638" y="43078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09580" name="AutoShape 15"/>
          <p:cNvSpPr>
            <a:spLocks noChangeArrowheads="1"/>
          </p:cNvSpPr>
          <p:nvPr/>
        </p:nvSpPr>
        <p:spPr bwMode="auto">
          <a:xfrm>
            <a:off x="541007" y="2682240"/>
            <a:ext cx="5193665" cy="2926080"/>
          </a:xfrm>
          <a:prstGeom prst="triangle">
            <a:avLst>
              <a:gd name="adj" fmla="val 50000"/>
            </a:avLst>
          </a:prstGeom>
          <a:noFill/>
          <a:ln w="19050">
            <a:solidFill>
              <a:schemeClr val="tx1"/>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wrap="none" lIns="129909" tIns="64954" rIns="129909" bIns="64954" anchor="ctr"/>
          <a:lstStyle/>
          <a:p>
            <a:endParaRPr lang="en-US"/>
          </a:p>
        </p:txBody>
      </p:sp>
      <p:sp>
        <p:nvSpPr>
          <p:cNvPr id="109581" name="Line 30"/>
          <p:cNvSpPr>
            <a:spLocks noChangeShapeType="1"/>
          </p:cNvSpPr>
          <p:nvPr/>
        </p:nvSpPr>
        <p:spPr bwMode="auto">
          <a:xfrm flipH="1">
            <a:off x="2705034" y="4551680"/>
            <a:ext cx="324604" cy="812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6"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Lemma 3</a:t>
            </a:r>
          </a:p>
        </p:txBody>
      </p:sp>
      <p:sp>
        <p:nvSpPr>
          <p:cNvPr id="17"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33</a:t>
            </a:fld>
            <a:endParaRPr lang="en-US" dirty="0"/>
          </a:p>
        </p:txBody>
      </p:sp>
    </p:spTree>
    <p:extLst>
      <p:ext uri="{BB962C8B-B14F-4D97-AF65-F5344CB8AC3E}">
        <p14:creationId xmlns:p14="http://schemas.microsoft.com/office/powerpoint/2010/main" val="4184663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Oval 4"/>
          <p:cNvSpPr>
            <a:spLocks noChangeArrowheads="1"/>
          </p:cNvSpPr>
          <p:nvPr/>
        </p:nvSpPr>
        <p:spPr bwMode="auto">
          <a:xfrm>
            <a:off x="2894386" y="3034453"/>
            <a:ext cx="649208" cy="406400"/>
          </a:xfrm>
          <a:prstGeom prst="ellipse">
            <a:avLst/>
          </a:prstGeom>
          <a:solidFill>
            <a:srgbClr val="FF0000"/>
          </a:solidFill>
          <a:ln w="9525">
            <a:solidFill>
              <a:schemeClr val="tx1"/>
            </a:solidFill>
            <a:round/>
            <a:headEnd/>
            <a:tailEnd/>
          </a:ln>
        </p:spPr>
        <p:txBody>
          <a:bodyPr wrap="none" lIns="129909" tIns="64954" rIns="129909" bIns="64954" anchor="ctr"/>
          <a:lstStyle/>
          <a:p>
            <a:endParaRPr lang="en-US"/>
          </a:p>
        </p:txBody>
      </p:sp>
      <p:sp>
        <p:nvSpPr>
          <p:cNvPr id="111618" name="Freeform 5"/>
          <p:cNvSpPr>
            <a:spLocks/>
          </p:cNvSpPr>
          <p:nvPr/>
        </p:nvSpPr>
        <p:spPr bwMode="auto">
          <a:xfrm rot="2037484">
            <a:off x="1514819" y="3029938"/>
            <a:ext cx="757410" cy="2032000"/>
          </a:xfrm>
          <a:custGeom>
            <a:avLst/>
            <a:gdLst>
              <a:gd name="T0" fmla="*/ 2147483647 w 144"/>
              <a:gd name="T1" fmla="*/ 0 h 672"/>
              <a:gd name="T2" fmla="*/ 0 w 144"/>
              <a:gd name="T3" fmla="*/ 2147483647 h 672"/>
              <a:gd name="T4" fmla="*/ 2147483647 w 144"/>
              <a:gd name="T5" fmla="*/ 2147483647 h 672"/>
              <a:gd name="T6" fmla="*/ 0 w 144"/>
              <a:gd name="T7" fmla="*/ 2147483647 h 672"/>
              <a:gd name="T8" fmla="*/ 2147483647 w 144"/>
              <a:gd name="T9" fmla="*/ 2147483647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lIns="129909" tIns="64954" rIns="129909" bIns="64954"/>
          <a:lstStyle/>
          <a:p>
            <a:endParaRPr lang="en-US"/>
          </a:p>
        </p:txBody>
      </p:sp>
      <p:sp>
        <p:nvSpPr>
          <p:cNvPr id="111619" name="Freeform 6"/>
          <p:cNvSpPr>
            <a:spLocks/>
          </p:cNvSpPr>
          <p:nvPr/>
        </p:nvSpPr>
        <p:spPr bwMode="auto">
          <a:xfrm rot="-1578320">
            <a:off x="3029638" y="3440853"/>
            <a:ext cx="1082014" cy="1788160"/>
          </a:xfrm>
          <a:custGeom>
            <a:avLst/>
            <a:gdLst>
              <a:gd name="T0" fmla="*/ 2147483647 w 144"/>
              <a:gd name="T1" fmla="*/ 0 h 672"/>
              <a:gd name="T2" fmla="*/ 0 w 144"/>
              <a:gd name="T3" fmla="*/ 2147483647 h 672"/>
              <a:gd name="T4" fmla="*/ 2147483647 w 144"/>
              <a:gd name="T5" fmla="*/ 2147483647 h 672"/>
              <a:gd name="T6" fmla="*/ 0 w 144"/>
              <a:gd name="T7" fmla="*/ 2147483647 h 672"/>
              <a:gd name="T8" fmla="*/ 2147483647 w 144"/>
              <a:gd name="T9" fmla="*/ 2147483647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lIns="129909" tIns="64954" rIns="129909" bIns="64954"/>
          <a:lstStyle/>
          <a:p>
            <a:endParaRPr lang="en-US"/>
          </a:p>
        </p:txBody>
      </p:sp>
      <p:sp>
        <p:nvSpPr>
          <p:cNvPr id="111620" name="Text Box 7"/>
          <p:cNvSpPr txBox="1">
            <a:spLocks noChangeArrowheads="1"/>
          </p:cNvSpPr>
          <p:nvPr/>
        </p:nvSpPr>
        <p:spPr bwMode="auto">
          <a:xfrm>
            <a:off x="3895249" y="2828996"/>
            <a:ext cx="3283966"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A bivalent initial config.</a:t>
            </a:r>
          </a:p>
        </p:txBody>
      </p:sp>
      <p:sp>
        <p:nvSpPr>
          <p:cNvPr id="57351" name="Text Box 9"/>
          <p:cNvSpPr txBox="1">
            <a:spLocks noChangeArrowheads="1"/>
          </p:cNvSpPr>
          <p:nvPr/>
        </p:nvSpPr>
        <p:spPr bwMode="auto">
          <a:xfrm>
            <a:off x="5734673" y="4210756"/>
            <a:ext cx="6868533" cy="11808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defRPr/>
            </a:pPr>
            <a:r>
              <a:rPr lang="en-US" altLang="en-US" sz="3400" dirty="0">
                <a:latin typeface="Times New Roman" pitchFamily="18" charset="0"/>
              </a:rPr>
              <a:t>Let </a:t>
            </a:r>
            <a:r>
              <a:rPr lang="en-US" altLang="en-US" sz="3400" b="1" i="1" dirty="0">
                <a:solidFill>
                  <a:schemeClr val="accent1">
                    <a:lumMod val="50000"/>
                  </a:schemeClr>
                </a:solidFill>
                <a:latin typeface="Times New Roman" pitchFamily="18" charset="0"/>
              </a:rPr>
              <a:t>C</a:t>
            </a:r>
            <a:r>
              <a:rPr lang="en-US" altLang="en-US" sz="3400" dirty="0">
                <a:latin typeface="Times New Roman" pitchFamily="18" charset="0"/>
              </a:rPr>
              <a:t> be the set of </a:t>
            </a:r>
            <a:r>
              <a:rPr lang="en-US" altLang="en-US" sz="3400" dirty="0" err="1">
                <a:latin typeface="Times New Roman" pitchFamily="18" charset="0"/>
              </a:rPr>
              <a:t>configs</a:t>
            </a:r>
            <a:r>
              <a:rPr lang="en-US" altLang="en-US" sz="3400" dirty="0">
                <a:latin typeface="Times New Roman" pitchFamily="18" charset="0"/>
              </a:rPr>
              <a:t>. reachable </a:t>
            </a:r>
          </a:p>
          <a:p>
            <a:pPr>
              <a:defRPr/>
            </a:pPr>
            <a:r>
              <a:rPr lang="en-US" altLang="en-US" sz="3400" dirty="0">
                <a:latin typeface="Times New Roman" pitchFamily="18" charset="0"/>
              </a:rPr>
              <a:t>  </a:t>
            </a:r>
            <a:r>
              <a:rPr lang="en-US" altLang="en-US" sz="3400" b="1" dirty="0">
                <a:latin typeface="Times New Roman" pitchFamily="18" charset="0"/>
              </a:rPr>
              <a:t>without</a:t>
            </a:r>
            <a:r>
              <a:rPr lang="en-US" altLang="en-US" sz="3400" dirty="0">
                <a:latin typeface="Times New Roman" pitchFamily="18" charset="0"/>
              </a:rPr>
              <a:t> applying e</a:t>
            </a:r>
          </a:p>
        </p:txBody>
      </p:sp>
      <p:sp>
        <p:nvSpPr>
          <p:cNvPr id="111622" name="Oval 10"/>
          <p:cNvSpPr>
            <a:spLocks noChangeArrowheads="1"/>
          </p:cNvSpPr>
          <p:nvPr/>
        </p:nvSpPr>
        <p:spPr bwMode="auto">
          <a:xfrm>
            <a:off x="4111652" y="4985173"/>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11623" name="Oval 11"/>
          <p:cNvSpPr>
            <a:spLocks noChangeArrowheads="1"/>
          </p:cNvSpPr>
          <p:nvPr/>
        </p:nvSpPr>
        <p:spPr bwMode="auto">
          <a:xfrm>
            <a:off x="1082014" y="5066453"/>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11624" name="Oval 12"/>
          <p:cNvSpPr>
            <a:spLocks noChangeArrowheads="1"/>
          </p:cNvSpPr>
          <p:nvPr/>
        </p:nvSpPr>
        <p:spPr bwMode="auto">
          <a:xfrm>
            <a:off x="2164027" y="4578773"/>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11625" name="Oval 13"/>
          <p:cNvSpPr>
            <a:spLocks noChangeArrowheads="1"/>
          </p:cNvSpPr>
          <p:nvPr/>
        </p:nvSpPr>
        <p:spPr bwMode="auto">
          <a:xfrm>
            <a:off x="2813235" y="5066453"/>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11626" name="Oval 14"/>
          <p:cNvSpPr>
            <a:spLocks noChangeArrowheads="1"/>
          </p:cNvSpPr>
          <p:nvPr/>
        </p:nvSpPr>
        <p:spPr bwMode="auto">
          <a:xfrm>
            <a:off x="3029638" y="4334933"/>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endParaRPr lang="en-US"/>
          </a:p>
        </p:txBody>
      </p:sp>
      <p:sp>
        <p:nvSpPr>
          <p:cNvPr id="111627" name="AutoShape 15"/>
          <p:cNvSpPr>
            <a:spLocks noChangeArrowheads="1"/>
          </p:cNvSpPr>
          <p:nvPr/>
        </p:nvSpPr>
        <p:spPr bwMode="auto">
          <a:xfrm>
            <a:off x="541007" y="2693530"/>
            <a:ext cx="5193665" cy="2926080"/>
          </a:xfrm>
          <a:prstGeom prst="triangle">
            <a:avLst>
              <a:gd name="adj" fmla="val 50000"/>
            </a:avLst>
          </a:prstGeom>
          <a:noFill/>
          <a:ln w="19050">
            <a:solidFill>
              <a:schemeClr val="tx1"/>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wrap="none" lIns="129909" tIns="64954" rIns="129909" bIns="64954" anchor="ctr"/>
          <a:lstStyle/>
          <a:p>
            <a:endParaRPr lang="en-US"/>
          </a:p>
        </p:txBody>
      </p:sp>
      <p:sp>
        <p:nvSpPr>
          <p:cNvPr id="111628" name="Oval 16"/>
          <p:cNvSpPr>
            <a:spLocks noChangeArrowheads="1"/>
          </p:cNvSpPr>
          <p:nvPr/>
        </p:nvSpPr>
        <p:spPr bwMode="auto">
          <a:xfrm>
            <a:off x="541007" y="5960533"/>
            <a:ext cx="649208" cy="406400"/>
          </a:xfrm>
          <a:prstGeom prst="ellipse">
            <a:avLst/>
          </a:prstGeom>
          <a:solidFill>
            <a:schemeClr val="accent2"/>
          </a:solidFill>
          <a:ln w="9525">
            <a:solidFill>
              <a:schemeClr val="tx1"/>
            </a:solidFill>
            <a:round/>
            <a:headEnd/>
            <a:tailEnd/>
          </a:ln>
        </p:spPr>
        <p:txBody>
          <a:bodyPr wrap="none" lIns="129909" tIns="64954" rIns="129909" bIns="64954" anchor="ctr"/>
          <a:lstStyle/>
          <a:p>
            <a:endParaRPr lang="en-US"/>
          </a:p>
        </p:txBody>
      </p:sp>
      <p:sp>
        <p:nvSpPr>
          <p:cNvPr id="111629" name="Oval 17"/>
          <p:cNvSpPr>
            <a:spLocks noChangeArrowheads="1"/>
          </p:cNvSpPr>
          <p:nvPr/>
        </p:nvSpPr>
        <p:spPr bwMode="auto">
          <a:xfrm>
            <a:off x="1298416" y="5960533"/>
            <a:ext cx="649208" cy="406400"/>
          </a:xfrm>
          <a:prstGeom prst="ellipse">
            <a:avLst/>
          </a:prstGeom>
          <a:solidFill>
            <a:schemeClr val="accent2"/>
          </a:solidFill>
          <a:ln w="9525">
            <a:solidFill>
              <a:schemeClr val="tx1"/>
            </a:solidFill>
            <a:round/>
            <a:headEnd/>
            <a:tailEnd/>
          </a:ln>
        </p:spPr>
        <p:txBody>
          <a:bodyPr wrap="none" lIns="129909" tIns="64954" rIns="129909" bIns="64954" anchor="ctr"/>
          <a:lstStyle/>
          <a:p>
            <a:endParaRPr lang="en-US"/>
          </a:p>
        </p:txBody>
      </p:sp>
      <p:sp>
        <p:nvSpPr>
          <p:cNvPr id="111630" name="Oval 18"/>
          <p:cNvSpPr>
            <a:spLocks noChangeArrowheads="1"/>
          </p:cNvSpPr>
          <p:nvPr/>
        </p:nvSpPr>
        <p:spPr bwMode="auto">
          <a:xfrm>
            <a:off x="2380430" y="5960533"/>
            <a:ext cx="649208" cy="406400"/>
          </a:xfrm>
          <a:prstGeom prst="ellipse">
            <a:avLst/>
          </a:prstGeom>
          <a:solidFill>
            <a:schemeClr val="accent2"/>
          </a:solidFill>
          <a:ln w="9525">
            <a:solidFill>
              <a:schemeClr val="tx1"/>
            </a:solidFill>
            <a:round/>
            <a:headEnd/>
            <a:tailEnd/>
          </a:ln>
        </p:spPr>
        <p:txBody>
          <a:bodyPr wrap="none" lIns="129909" tIns="64954" rIns="129909" bIns="64954" anchor="ctr"/>
          <a:lstStyle/>
          <a:p>
            <a:endParaRPr lang="en-US"/>
          </a:p>
        </p:txBody>
      </p:sp>
      <p:sp>
        <p:nvSpPr>
          <p:cNvPr id="111631" name="Oval 19"/>
          <p:cNvSpPr>
            <a:spLocks noChangeArrowheads="1"/>
          </p:cNvSpPr>
          <p:nvPr/>
        </p:nvSpPr>
        <p:spPr bwMode="auto">
          <a:xfrm>
            <a:off x="4219853" y="5960533"/>
            <a:ext cx="649208" cy="406400"/>
          </a:xfrm>
          <a:prstGeom prst="ellipse">
            <a:avLst/>
          </a:prstGeom>
          <a:solidFill>
            <a:schemeClr val="accent2"/>
          </a:solidFill>
          <a:ln w="9525">
            <a:solidFill>
              <a:schemeClr val="tx1"/>
            </a:solidFill>
            <a:round/>
            <a:headEnd/>
            <a:tailEnd/>
          </a:ln>
        </p:spPr>
        <p:txBody>
          <a:bodyPr wrap="none" lIns="129909" tIns="64954" rIns="129909" bIns="64954" anchor="ctr"/>
          <a:lstStyle/>
          <a:p>
            <a:endParaRPr lang="en-US"/>
          </a:p>
        </p:txBody>
      </p:sp>
      <p:sp>
        <p:nvSpPr>
          <p:cNvPr id="111632" name="Oval 20"/>
          <p:cNvSpPr>
            <a:spLocks noChangeArrowheads="1"/>
          </p:cNvSpPr>
          <p:nvPr/>
        </p:nvSpPr>
        <p:spPr bwMode="auto">
          <a:xfrm>
            <a:off x="5410068" y="5960533"/>
            <a:ext cx="649208" cy="406400"/>
          </a:xfrm>
          <a:prstGeom prst="ellipse">
            <a:avLst/>
          </a:prstGeom>
          <a:solidFill>
            <a:schemeClr val="accent2"/>
          </a:solidFill>
          <a:ln w="9525">
            <a:solidFill>
              <a:schemeClr val="tx1"/>
            </a:solidFill>
            <a:round/>
            <a:headEnd/>
            <a:tailEnd/>
          </a:ln>
        </p:spPr>
        <p:txBody>
          <a:bodyPr wrap="none" lIns="129909" tIns="64954" rIns="129909" bIns="64954" anchor="ctr"/>
          <a:lstStyle/>
          <a:p>
            <a:endParaRPr lang="en-US"/>
          </a:p>
        </p:txBody>
      </p:sp>
      <p:sp>
        <p:nvSpPr>
          <p:cNvPr id="111633" name="Line 21"/>
          <p:cNvSpPr>
            <a:spLocks noChangeShapeType="1"/>
          </p:cNvSpPr>
          <p:nvPr/>
        </p:nvSpPr>
        <p:spPr bwMode="auto">
          <a:xfrm flipH="1">
            <a:off x="757409" y="5472853"/>
            <a:ext cx="541007" cy="4876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1634" name="Line 22"/>
          <p:cNvSpPr>
            <a:spLocks noChangeShapeType="1"/>
          </p:cNvSpPr>
          <p:nvPr/>
        </p:nvSpPr>
        <p:spPr bwMode="auto">
          <a:xfrm flipH="1">
            <a:off x="1731222" y="4985173"/>
            <a:ext cx="649208" cy="97536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1635" name="Line 23"/>
          <p:cNvSpPr>
            <a:spLocks noChangeShapeType="1"/>
          </p:cNvSpPr>
          <p:nvPr/>
        </p:nvSpPr>
        <p:spPr bwMode="auto">
          <a:xfrm>
            <a:off x="3462443" y="4741333"/>
            <a:ext cx="865611"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1636" name="Line 24"/>
          <p:cNvSpPr>
            <a:spLocks noChangeShapeType="1"/>
          </p:cNvSpPr>
          <p:nvPr/>
        </p:nvSpPr>
        <p:spPr bwMode="auto">
          <a:xfrm>
            <a:off x="4652658" y="5310293"/>
            <a:ext cx="865611" cy="6502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1637" name="Line 25"/>
          <p:cNvSpPr>
            <a:spLocks noChangeShapeType="1"/>
          </p:cNvSpPr>
          <p:nvPr/>
        </p:nvSpPr>
        <p:spPr bwMode="auto">
          <a:xfrm flipH="1">
            <a:off x="2813235" y="5472853"/>
            <a:ext cx="216403" cy="4876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1638" name="Text Box 26"/>
          <p:cNvSpPr txBox="1">
            <a:spLocks noChangeArrowheads="1"/>
          </p:cNvSpPr>
          <p:nvPr/>
        </p:nvSpPr>
        <p:spPr bwMode="auto">
          <a:xfrm>
            <a:off x="951270" y="5434472"/>
            <a:ext cx="3561486"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e       e       e           e        e</a:t>
            </a:r>
          </a:p>
        </p:txBody>
      </p:sp>
      <p:sp>
        <p:nvSpPr>
          <p:cNvPr id="111639" name="Text Box 27"/>
          <p:cNvSpPr txBox="1">
            <a:spLocks noChangeArrowheads="1"/>
          </p:cNvSpPr>
          <p:nvPr/>
        </p:nvSpPr>
        <p:spPr bwMode="auto">
          <a:xfrm>
            <a:off x="5951075" y="5635413"/>
            <a:ext cx="4340395" cy="1239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Let </a:t>
            </a:r>
            <a:r>
              <a:rPr lang="en-US" b="1" i="1">
                <a:solidFill>
                  <a:schemeClr val="accent2"/>
                </a:solidFill>
                <a:latin typeface="Times New Roman" charset="0"/>
              </a:rPr>
              <a:t>D</a:t>
            </a:r>
            <a:r>
              <a:rPr lang="en-US">
                <a:latin typeface="Times New Roman" charset="0"/>
              </a:rPr>
              <a:t> be the set of configs. </a:t>
            </a:r>
          </a:p>
          <a:p>
            <a:r>
              <a:rPr lang="en-US">
                <a:latin typeface="Times New Roman" charset="0"/>
              </a:rPr>
              <a:t>  obtained by </a:t>
            </a:r>
            <a:r>
              <a:rPr lang="en-US" b="1">
                <a:latin typeface="Times New Roman" charset="0"/>
              </a:rPr>
              <a:t>applying e</a:t>
            </a:r>
            <a:r>
              <a:rPr lang="en-US">
                <a:latin typeface="Times New Roman" charset="0"/>
              </a:rPr>
              <a:t> to some </a:t>
            </a:r>
          </a:p>
          <a:p>
            <a:r>
              <a:rPr lang="en-US">
                <a:latin typeface="Times New Roman" charset="0"/>
              </a:rPr>
              <a:t>  config. in </a:t>
            </a:r>
            <a:r>
              <a:rPr lang="en-US" b="1" i="1">
                <a:latin typeface="Times New Roman" charset="0"/>
              </a:rPr>
              <a:t>C</a:t>
            </a:r>
          </a:p>
        </p:txBody>
      </p:sp>
      <p:sp>
        <p:nvSpPr>
          <p:cNvPr id="111640" name="Line 29"/>
          <p:cNvSpPr>
            <a:spLocks noChangeShapeType="1"/>
          </p:cNvSpPr>
          <p:nvPr/>
        </p:nvSpPr>
        <p:spPr bwMode="auto">
          <a:xfrm flipH="1">
            <a:off x="2705034" y="4578773"/>
            <a:ext cx="324604" cy="812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1641" name="Text Box 30"/>
          <p:cNvSpPr txBox="1">
            <a:spLocks noChangeArrowheads="1"/>
          </p:cNvSpPr>
          <p:nvPr/>
        </p:nvSpPr>
        <p:spPr bwMode="auto">
          <a:xfrm>
            <a:off x="6839228" y="3235396"/>
            <a:ext cx="4262248" cy="869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let e=(p,m) be some event</a:t>
            </a:r>
          </a:p>
          <a:p>
            <a:r>
              <a:rPr lang="en-US">
                <a:latin typeface="Times New Roman" charset="0"/>
              </a:rPr>
              <a:t>   applicable to the initial config.</a:t>
            </a:r>
          </a:p>
        </p:txBody>
      </p:sp>
      <p:sp>
        <p:nvSpPr>
          <p:cNvPr id="28"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Lemma 3</a:t>
            </a:r>
          </a:p>
        </p:txBody>
      </p:sp>
      <p:sp>
        <p:nvSpPr>
          <p:cNvPr id="29"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34</a:t>
            </a:fld>
            <a:endParaRPr lang="en-US" dirty="0"/>
          </a:p>
        </p:txBody>
      </p:sp>
    </p:spTree>
    <p:extLst>
      <p:ext uri="{BB962C8B-B14F-4D97-AF65-F5344CB8AC3E}">
        <p14:creationId xmlns:p14="http://schemas.microsoft.com/office/powerpoint/2010/main" val="3353667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665" name="Group 36"/>
          <p:cNvGrpSpPr>
            <a:grpSpLocks/>
          </p:cNvGrpSpPr>
          <p:nvPr/>
        </p:nvGrpSpPr>
        <p:grpSpPr bwMode="auto">
          <a:xfrm>
            <a:off x="2813235" y="2354864"/>
            <a:ext cx="7432503" cy="4371248"/>
            <a:chOff x="1392" y="1150"/>
            <a:chExt cx="3307" cy="2632"/>
          </a:xfrm>
        </p:grpSpPr>
        <p:grpSp>
          <p:nvGrpSpPr>
            <p:cNvPr id="113668" name="Group 34"/>
            <p:cNvGrpSpPr>
              <a:grpSpLocks/>
            </p:cNvGrpSpPr>
            <p:nvPr/>
          </p:nvGrpSpPr>
          <p:grpSpPr bwMode="auto">
            <a:xfrm>
              <a:off x="1392" y="1150"/>
              <a:ext cx="2880" cy="2632"/>
              <a:chOff x="576" y="1582"/>
              <a:chExt cx="2880" cy="2632"/>
            </a:xfrm>
          </p:grpSpPr>
          <p:sp>
            <p:nvSpPr>
              <p:cNvPr id="113670" name="Text Box 27"/>
              <p:cNvSpPr txBox="1">
                <a:spLocks noChangeArrowheads="1"/>
              </p:cNvSpPr>
              <p:nvPr/>
            </p:nvSpPr>
            <p:spPr bwMode="auto">
              <a:xfrm>
                <a:off x="1920" y="3936"/>
                <a:ext cx="226" cy="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chemeClr val="accent2"/>
                    </a:solidFill>
                    <a:latin typeface="Times New Roman" charset="0"/>
                  </a:rPr>
                  <a:t>D</a:t>
                </a:r>
                <a:endParaRPr lang="en-US" b="1" i="1">
                  <a:latin typeface="Times New Roman" charset="0"/>
                </a:endParaRPr>
              </a:p>
            </p:txBody>
          </p:sp>
          <p:grpSp>
            <p:nvGrpSpPr>
              <p:cNvPr id="113671" name="Group 33"/>
              <p:cNvGrpSpPr>
                <a:grpSpLocks/>
              </p:cNvGrpSpPr>
              <p:nvPr/>
            </p:nvGrpSpPr>
            <p:grpSpPr bwMode="auto">
              <a:xfrm>
                <a:off x="576" y="1582"/>
                <a:ext cx="2880" cy="2354"/>
                <a:chOff x="192" y="1582"/>
                <a:chExt cx="2880" cy="2354"/>
              </a:xfrm>
            </p:grpSpPr>
            <p:sp>
              <p:nvSpPr>
                <p:cNvPr id="113672" name="Oval 4"/>
                <p:cNvSpPr>
                  <a:spLocks noChangeArrowheads="1"/>
                </p:cNvSpPr>
                <p:nvPr/>
              </p:nvSpPr>
              <p:spPr bwMode="auto">
                <a:xfrm>
                  <a:off x="1476" y="1776"/>
                  <a:ext cx="288" cy="240"/>
                </a:xfrm>
                <a:prstGeom prst="ellipse">
                  <a:avLst/>
                </a:prstGeom>
                <a:solidFill>
                  <a:srgbClr val="FF0000"/>
                </a:solidFill>
                <a:ln w="9525">
                  <a:solidFill>
                    <a:schemeClr val="tx1"/>
                  </a:solidFill>
                  <a:round/>
                  <a:headEnd/>
                  <a:tailEnd/>
                </a:ln>
              </p:spPr>
              <p:txBody>
                <a:bodyPr wrap="none" anchor="ctr"/>
                <a:lstStyle/>
                <a:p>
                  <a:endParaRPr lang="en-US"/>
                </a:p>
              </p:txBody>
            </p:sp>
            <p:sp>
              <p:nvSpPr>
                <p:cNvPr id="113673" name="Freeform 5"/>
                <p:cNvSpPr>
                  <a:spLocks/>
                </p:cNvSpPr>
                <p:nvPr/>
              </p:nvSpPr>
              <p:spPr bwMode="auto">
                <a:xfrm rot="2189000">
                  <a:off x="876" y="1719"/>
                  <a:ext cx="381" cy="1278"/>
                </a:xfrm>
                <a:custGeom>
                  <a:avLst/>
                  <a:gdLst>
                    <a:gd name="T0" fmla="*/ 11251441 w 144"/>
                    <a:gd name="T1" fmla="*/ 0 h 672"/>
                    <a:gd name="T2" fmla="*/ 0 w 144"/>
                    <a:gd name="T3" fmla="*/ 409403 h 672"/>
                    <a:gd name="T4" fmla="*/ 11251441 w 144"/>
                    <a:gd name="T5" fmla="*/ 818222 h 672"/>
                    <a:gd name="T6" fmla="*/ 0 w 144"/>
                    <a:gd name="T7" fmla="*/ 1124524 h 672"/>
                    <a:gd name="T8" fmla="*/ 11251441 w 144"/>
                    <a:gd name="T9" fmla="*/ 1431204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3674" name="Freeform 6"/>
                <p:cNvSpPr>
                  <a:spLocks/>
                </p:cNvSpPr>
                <p:nvPr/>
              </p:nvSpPr>
              <p:spPr bwMode="auto">
                <a:xfrm rot="-1578320">
                  <a:off x="1536" y="2016"/>
                  <a:ext cx="480" cy="1056"/>
                </a:xfrm>
                <a:custGeom>
                  <a:avLst/>
                  <a:gdLst>
                    <a:gd name="T0" fmla="*/ 903168777 w 144"/>
                    <a:gd name="T1" fmla="*/ 0 h 672"/>
                    <a:gd name="T2" fmla="*/ 0 w 144"/>
                    <a:gd name="T3" fmla="*/ 68499 h 672"/>
                    <a:gd name="T4" fmla="*/ 903168777 w 144"/>
                    <a:gd name="T5" fmla="*/ 136787 h 672"/>
                    <a:gd name="T6" fmla="*/ 0 w 144"/>
                    <a:gd name="T7" fmla="*/ 188133 h 672"/>
                    <a:gd name="T8" fmla="*/ 903168777 w 144"/>
                    <a:gd name="T9" fmla="*/ 239398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8380" name="Text Box 9"/>
                <p:cNvSpPr txBox="1">
                  <a:spLocks noChangeArrowheads="1"/>
                </p:cNvSpPr>
                <p:nvPr/>
              </p:nvSpPr>
              <p:spPr bwMode="auto">
                <a:xfrm>
                  <a:off x="2302" y="2448"/>
                  <a:ext cx="240" cy="3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defRPr/>
                  </a:pPr>
                  <a:r>
                    <a:rPr lang="en-US" altLang="en-US" sz="3400" b="1" i="1" dirty="0">
                      <a:solidFill>
                        <a:schemeClr val="accent1">
                          <a:lumMod val="50000"/>
                        </a:schemeClr>
                      </a:solidFill>
                      <a:latin typeface="Times New Roman" pitchFamily="18" charset="0"/>
                    </a:rPr>
                    <a:t>C</a:t>
                  </a:r>
                  <a:endParaRPr lang="en-US" altLang="en-US" sz="3400" dirty="0">
                    <a:solidFill>
                      <a:schemeClr val="accent1">
                        <a:lumMod val="50000"/>
                      </a:schemeClr>
                    </a:solidFill>
                    <a:latin typeface="Times New Roman" pitchFamily="18" charset="0"/>
                  </a:endParaRPr>
                </a:p>
              </p:txBody>
            </p:sp>
            <p:sp>
              <p:nvSpPr>
                <p:cNvPr id="113676" name="Oval 10"/>
                <p:cNvSpPr>
                  <a:spLocks noChangeArrowheads="1"/>
                </p:cNvSpPr>
                <p:nvPr/>
              </p:nvSpPr>
              <p:spPr bwMode="auto">
                <a:xfrm>
                  <a:off x="2016" y="2928"/>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3677" name="Oval 11"/>
                <p:cNvSpPr>
                  <a:spLocks noChangeArrowheads="1"/>
                </p:cNvSpPr>
                <p:nvPr/>
              </p:nvSpPr>
              <p:spPr bwMode="auto">
                <a:xfrm>
                  <a:off x="672" y="2976"/>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3678" name="Oval 12"/>
                <p:cNvSpPr>
                  <a:spLocks noChangeArrowheads="1"/>
                </p:cNvSpPr>
                <p:nvPr/>
              </p:nvSpPr>
              <p:spPr bwMode="auto">
                <a:xfrm>
                  <a:off x="1152" y="2688"/>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3679" name="Oval 13"/>
                <p:cNvSpPr>
                  <a:spLocks noChangeArrowheads="1"/>
                </p:cNvSpPr>
                <p:nvPr/>
              </p:nvSpPr>
              <p:spPr bwMode="auto">
                <a:xfrm>
                  <a:off x="1440" y="2976"/>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3680" name="Oval 14"/>
                <p:cNvSpPr>
                  <a:spLocks noChangeArrowheads="1"/>
                </p:cNvSpPr>
                <p:nvPr/>
              </p:nvSpPr>
              <p:spPr bwMode="auto">
                <a:xfrm>
                  <a:off x="1536" y="2544"/>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3681" name="AutoShape 15"/>
                <p:cNvSpPr>
                  <a:spLocks noChangeArrowheads="1"/>
                </p:cNvSpPr>
                <p:nvPr/>
              </p:nvSpPr>
              <p:spPr bwMode="auto">
                <a:xfrm>
                  <a:off x="432" y="1584"/>
                  <a:ext cx="2304" cy="1728"/>
                </a:xfrm>
                <a:prstGeom prst="triangle">
                  <a:avLst>
                    <a:gd name="adj" fmla="val 50000"/>
                  </a:avLst>
                </a:prstGeom>
                <a:noFill/>
                <a:ln w="19050">
                  <a:solidFill>
                    <a:schemeClr val="tx1"/>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682" name="Oval 16"/>
                <p:cNvSpPr>
                  <a:spLocks noChangeArrowheads="1"/>
                </p:cNvSpPr>
                <p:nvPr/>
              </p:nvSpPr>
              <p:spPr bwMode="auto">
                <a:xfrm>
                  <a:off x="336"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3683" name="Oval 17"/>
                <p:cNvSpPr>
                  <a:spLocks noChangeArrowheads="1"/>
                </p:cNvSpPr>
                <p:nvPr/>
              </p:nvSpPr>
              <p:spPr bwMode="auto">
                <a:xfrm>
                  <a:off x="768"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3684" name="Oval 18"/>
                <p:cNvSpPr>
                  <a:spLocks noChangeArrowheads="1"/>
                </p:cNvSpPr>
                <p:nvPr/>
              </p:nvSpPr>
              <p:spPr bwMode="auto">
                <a:xfrm>
                  <a:off x="1248"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3685" name="Oval 19"/>
                <p:cNvSpPr>
                  <a:spLocks noChangeArrowheads="1"/>
                </p:cNvSpPr>
                <p:nvPr/>
              </p:nvSpPr>
              <p:spPr bwMode="auto">
                <a:xfrm>
                  <a:off x="2064"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3686" name="Oval 20"/>
                <p:cNvSpPr>
                  <a:spLocks noChangeArrowheads="1"/>
                </p:cNvSpPr>
                <p:nvPr/>
              </p:nvSpPr>
              <p:spPr bwMode="auto">
                <a:xfrm>
                  <a:off x="2592"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3687" name="Line 21"/>
                <p:cNvSpPr>
                  <a:spLocks noChangeShapeType="1"/>
                </p:cNvSpPr>
                <p:nvPr/>
              </p:nvSpPr>
              <p:spPr bwMode="auto">
                <a:xfrm flipH="1">
                  <a:off x="528" y="3216"/>
                  <a:ext cx="240" cy="2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3688" name="Line 22"/>
                <p:cNvSpPr>
                  <a:spLocks noChangeShapeType="1"/>
                </p:cNvSpPr>
                <p:nvPr/>
              </p:nvSpPr>
              <p:spPr bwMode="auto">
                <a:xfrm flipH="1">
                  <a:off x="960" y="2928"/>
                  <a:ext cx="288" cy="576"/>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3689" name="Line 23"/>
                <p:cNvSpPr>
                  <a:spLocks noChangeShapeType="1"/>
                </p:cNvSpPr>
                <p:nvPr/>
              </p:nvSpPr>
              <p:spPr bwMode="auto">
                <a:xfrm>
                  <a:off x="1728" y="2784"/>
                  <a:ext cx="384" cy="72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3690" name="Line 24"/>
                <p:cNvSpPr>
                  <a:spLocks noChangeShapeType="1"/>
                </p:cNvSpPr>
                <p:nvPr/>
              </p:nvSpPr>
              <p:spPr bwMode="auto">
                <a:xfrm>
                  <a:off x="2256" y="3120"/>
                  <a:ext cx="384" cy="38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3691" name="Line 25"/>
                <p:cNvSpPr>
                  <a:spLocks noChangeShapeType="1"/>
                </p:cNvSpPr>
                <p:nvPr/>
              </p:nvSpPr>
              <p:spPr bwMode="auto">
                <a:xfrm flipH="1">
                  <a:off x="1440" y="3216"/>
                  <a:ext cx="96" cy="2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3692" name="Text Box 26"/>
                <p:cNvSpPr txBox="1">
                  <a:spLocks noChangeArrowheads="1"/>
                </p:cNvSpPr>
                <p:nvPr/>
              </p:nvSpPr>
              <p:spPr bwMode="auto">
                <a:xfrm>
                  <a:off x="614" y="3194"/>
                  <a:ext cx="1550" cy="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e       e       e           e        e</a:t>
                  </a:r>
                </a:p>
              </p:txBody>
            </p:sp>
            <p:sp>
              <p:nvSpPr>
                <p:cNvPr id="113693" name="Oval 31"/>
                <p:cNvSpPr>
                  <a:spLocks noChangeArrowheads="1"/>
                </p:cNvSpPr>
                <p:nvPr/>
              </p:nvSpPr>
              <p:spPr bwMode="auto">
                <a:xfrm>
                  <a:off x="192" y="3360"/>
                  <a:ext cx="2880" cy="576"/>
                </a:xfrm>
                <a:prstGeom prst="ellipse">
                  <a:avLst/>
                </a:prstGeom>
                <a:noFill/>
                <a:ln w="28575">
                  <a:solidFill>
                    <a:schemeClr val="accent2"/>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694" name="Text Box 32"/>
                <p:cNvSpPr txBox="1">
                  <a:spLocks noChangeArrowheads="1"/>
                </p:cNvSpPr>
                <p:nvPr/>
              </p:nvSpPr>
              <p:spPr bwMode="auto">
                <a:xfrm>
                  <a:off x="1737" y="1582"/>
                  <a:ext cx="576" cy="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rgbClr val="FF0000"/>
                      </a:solidFill>
                      <a:latin typeface="Times New Roman" charset="0"/>
                    </a:rPr>
                    <a:t>bivalent</a:t>
                  </a:r>
                </a:p>
              </p:txBody>
            </p:sp>
          </p:grpSp>
        </p:grpSp>
        <p:sp>
          <p:nvSpPr>
            <p:cNvPr id="113669" name="Text Box 35"/>
            <p:cNvSpPr txBox="1">
              <a:spLocks noChangeArrowheads="1"/>
            </p:cNvSpPr>
            <p:nvPr/>
          </p:nvSpPr>
          <p:spPr bwMode="auto">
            <a:xfrm>
              <a:off x="3734" y="1994"/>
              <a:ext cx="965" cy="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[don</a:t>
              </a:r>
              <a:r>
                <a:rPr lang="ja-JP" altLang="en-US">
                  <a:latin typeface="Times New Roman" charset="0"/>
                </a:rPr>
                <a:t>’</a:t>
              </a:r>
              <a:r>
                <a:rPr lang="en-US" altLang="ja-JP">
                  <a:latin typeface="Times New Roman" charset="0"/>
                </a:rPr>
                <a:t>t apply </a:t>
              </a:r>
            </a:p>
            <a:p>
              <a:r>
                <a:rPr lang="en-US">
                  <a:latin typeface="Times New Roman" charset="0"/>
                </a:rPr>
                <a:t>  event e=(p,m)]</a:t>
              </a:r>
            </a:p>
          </p:txBody>
        </p:sp>
      </p:grpSp>
      <p:sp>
        <p:nvSpPr>
          <p:cNvPr id="113666" name="Line 37"/>
          <p:cNvSpPr>
            <a:spLocks noChangeShapeType="1"/>
          </p:cNvSpPr>
          <p:nvPr/>
        </p:nvSpPr>
        <p:spPr bwMode="auto">
          <a:xfrm flipH="1">
            <a:off x="5570117" y="4190436"/>
            <a:ext cx="324604" cy="812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32"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Lemma 3</a:t>
            </a:r>
          </a:p>
        </p:txBody>
      </p:sp>
      <p:sp>
        <p:nvSpPr>
          <p:cNvPr id="33"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35</a:t>
            </a:fld>
            <a:endParaRPr lang="en-US" dirty="0"/>
          </a:p>
        </p:txBody>
      </p:sp>
    </p:spTree>
    <p:extLst>
      <p:ext uri="{BB962C8B-B14F-4D97-AF65-F5344CB8AC3E}">
        <p14:creationId xmlns:p14="http://schemas.microsoft.com/office/powerpoint/2010/main" val="1811414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1"/>
          <p:cNvSpPr>
            <a:spLocks noChangeArrowheads="1"/>
          </p:cNvSpPr>
          <p:nvPr/>
        </p:nvSpPr>
        <p:spPr bwMode="auto">
          <a:xfrm>
            <a:off x="-541007" y="-304800"/>
            <a:ext cx="13957975" cy="2474526"/>
          </a:xfrm>
          <a:prstGeom prst="rect">
            <a:avLst/>
          </a:prstGeom>
          <a:solidFill>
            <a:srgbClr val="EFEFEF"/>
          </a:solidFill>
          <a:ln>
            <a:noFill/>
          </a:ln>
          <a:extLst>
            <a:ext uri="{91240B29-F687-4f45-9708-019B960494DF}">
              <a14:hiddenLine xmlns:a14="http://schemas.microsoft.com/office/drawing/2010/main" xmlns="" w="9525">
                <a:solidFill>
                  <a:srgbClr val="000000"/>
                </a:solidFill>
                <a:round/>
                <a:headEnd/>
                <a:tailEnd/>
              </a14:hiddenLine>
            </a:ext>
          </a:extLst>
        </p:spPr>
        <p:txBody>
          <a:bodyPr lIns="129909" tIns="64954" rIns="129909" bIns="64954"/>
          <a:lstStyle/>
          <a:p>
            <a:endParaRPr lang="en-US"/>
          </a:p>
        </p:txBody>
      </p:sp>
      <p:sp>
        <p:nvSpPr>
          <p:cNvPr id="115714" name="Rectangle 2"/>
          <p:cNvSpPr>
            <a:spLocks noGrp="1" noChangeArrowheads="1"/>
          </p:cNvSpPr>
          <p:nvPr>
            <p:ph type="body" sz="half" idx="1"/>
          </p:nvPr>
        </p:nvSpPr>
        <p:spPr bwMode="auto">
          <a:xfrm>
            <a:off x="216403" y="487680"/>
            <a:ext cx="7465894" cy="682752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eaLnBrk="1" hangingPunct="1">
              <a:lnSpc>
                <a:spcPct val="90000"/>
              </a:lnSpc>
              <a:buFontTx/>
              <a:buNone/>
            </a:pPr>
            <a:r>
              <a:rPr lang="en-US" sz="3400" b="1" dirty="0">
                <a:solidFill>
                  <a:schemeClr val="accent2"/>
                </a:solidFill>
                <a:latin typeface="Times New Roman" charset="0"/>
                <a:ea typeface="ＭＳ Ｐゴシック" charset="0"/>
                <a:cs typeface="Times New Roman" charset="0"/>
              </a:rPr>
              <a:t>Claim.</a:t>
            </a:r>
            <a:r>
              <a:rPr lang="en-US" sz="3400" dirty="0">
                <a:latin typeface="Times New Roman" charset="0"/>
                <a:ea typeface="ＭＳ Ｐゴシック" charset="0"/>
                <a:cs typeface="Times New Roman" charset="0"/>
              </a:rPr>
              <a:t> Set D contains a bivalent config.</a:t>
            </a:r>
          </a:p>
          <a:p>
            <a:pPr eaLnBrk="1" hangingPunct="1">
              <a:lnSpc>
                <a:spcPct val="90000"/>
              </a:lnSpc>
              <a:buFontTx/>
              <a:buNone/>
            </a:pPr>
            <a:r>
              <a:rPr lang="en-US" sz="3400" b="1" dirty="0">
                <a:solidFill>
                  <a:schemeClr val="accent2"/>
                </a:solidFill>
                <a:latin typeface="Times New Roman" charset="0"/>
                <a:ea typeface="ＭＳ Ｐゴシック" charset="0"/>
                <a:cs typeface="Times New Roman" charset="0"/>
              </a:rPr>
              <a:t>Proof.</a:t>
            </a:r>
            <a:r>
              <a:rPr lang="en-US" sz="3400" dirty="0">
                <a:latin typeface="Times New Roman" charset="0"/>
                <a:ea typeface="ＭＳ Ｐゴシック" charset="0"/>
                <a:cs typeface="Times New Roman" charset="0"/>
              </a:rPr>
              <a:t>  By contradiction. That is, suppose </a:t>
            </a:r>
            <a:r>
              <a:rPr lang="en-US" sz="3400" b="1" i="1" dirty="0">
                <a:latin typeface="Times New Roman" charset="0"/>
                <a:ea typeface="ＭＳ Ｐゴシック" charset="0"/>
                <a:cs typeface="Times New Roman" charset="0"/>
              </a:rPr>
              <a:t>D </a:t>
            </a:r>
            <a:r>
              <a:rPr lang="en-US" sz="3400" dirty="0">
                <a:latin typeface="Times New Roman" charset="0"/>
                <a:ea typeface="ＭＳ Ｐゴシック" charset="0"/>
                <a:cs typeface="Times New Roman" charset="0"/>
              </a:rPr>
              <a:t>has only 0- and 1- valent states (and no bivalent ones)</a:t>
            </a:r>
          </a:p>
          <a:p>
            <a:pPr eaLnBrk="1" hangingPunct="1">
              <a:lnSpc>
                <a:spcPct val="90000"/>
              </a:lnSpc>
            </a:pPr>
            <a:r>
              <a:rPr lang="en-US" sz="3400" dirty="0">
                <a:latin typeface="Times New Roman" charset="0"/>
                <a:ea typeface="ＭＳ Ｐゴシック" charset="0"/>
                <a:cs typeface="Times New Roman" charset="0"/>
              </a:rPr>
              <a:t>There are states D0 and D1 in </a:t>
            </a:r>
            <a:r>
              <a:rPr lang="en-US" sz="3400" b="1" i="1" dirty="0">
                <a:latin typeface="Times New Roman" charset="0"/>
                <a:ea typeface="ＭＳ Ｐゴシック" charset="0"/>
                <a:cs typeface="Times New Roman" charset="0"/>
              </a:rPr>
              <a:t>D</a:t>
            </a:r>
            <a:r>
              <a:rPr lang="en-US" sz="3400" dirty="0">
                <a:latin typeface="Times New Roman" charset="0"/>
                <a:ea typeface="ＭＳ Ｐゴシック" charset="0"/>
                <a:cs typeface="Times New Roman" charset="0"/>
              </a:rPr>
              <a:t>, and C0 and C1 in </a:t>
            </a:r>
            <a:r>
              <a:rPr lang="en-US" sz="3400" b="1" i="1" dirty="0">
                <a:latin typeface="Times New Roman" charset="0"/>
                <a:ea typeface="ＭＳ Ｐゴシック" charset="0"/>
                <a:cs typeface="Times New Roman" charset="0"/>
              </a:rPr>
              <a:t>C </a:t>
            </a:r>
            <a:r>
              <a:rPr lang="en-US" sz="3400" dirty="0">
                <a:latin typeface="Times New Roman" charset="0"/>
                <a:ea typeface="ＭＳ Ｐゴシック" charset="0"/>
                <a:cs typeface="Times New Roman" charset="0"/>
              </a:rPr>
              <a:t> such that </a:t>
            </a:r>
          </a:p>
          <a:p>
            <a:pPr eaLnBrk="1" hangingPunct="1">
              <a:lnSpc>
                <a:spcPct val="90000"/>
              </a:lnSpc>
              <a:buFontTx/>
              <a:buNone/>
            </a:pPr>
            <a:endParaRPr lang="en-US" sz="3400" dirty="0">
              <a:latin typeface="Times New Roman" charset="0"/>
              <a:ea typeface="ＭＳ Ｐゴシック" charset="0"/>
              <a:cs typeface="Times New Roman" charset="0"/>
            </a:endParaRPr>
          </a:p>
          <a:p>
            <a:pPr lvl="1" eaLnBrk="1" hangingPunct="1">
              <a:lnSpc>
                <a:spcPct val="90000"/>
              </a:lnSpc>
            </a:pPr>
            <a:r>
              <a:rPr lang="en-US" sz="2800" dirty="0">
                <a:latin typeface="Times New Roman" charset="0"/>
                <a:ea typeface="ＭＳ Ｐゴシック" charset="0"/>
                <a:cs typeface="Times New Roman" charset="0"/>
              </a:rPr>
              <a:t>D0 is 0-valent, D1 is 1-valent</a:t>
            </a:r>
          </a:p>
          <a:p>
            <a:pPr lvl="1" eaLnBrk="1" hangingPunct="1">
              <a:lnSpc>
                <a:spcPct val="90000"/>
              </a:lnSpc>
            </a:pPr>
            <a:r>
              <a:rPr lang="en-US" sz="2800" dirty="0">
                <a:latin typeface="Times New Roman" charset="0"/>
                <a:ea typeface="ＭＳ Ｐゴシック" charset="0"/>
                <a:cs typeface="Times New Roman" charset="0"/>
              </a:rPr>
              <a:t>D0=C0 foll. by e=(</a:t>
            </a:r>
            <a:r>
              <a:rPr lang="en-US" sz="2800" dirty="0" err="1">
                <a:latin typeface="Times New Roman" charset="0"/>
                <a:ea typeface="ＭＳ Ｐゴシック" charset="0"/>
                <a:cs typeface="Times New Roman" charset="0"/>
              </a:rPr>
              <a:t>p,m</a:t>
            </a:r>
            <a:r>
              <a:rPr lang="en-US" sz="2800" dirty="0">
                <a:latin typeface="Times New Roman" charset="0"/>
                <a:ea typeface="ＭＳ Ｐゴシック" charset="0"/>
                <a:cs typeface="Times New Roman" charset="0"/>
              </a:rPr>
              <a:t>)</a:t>
            </a:r>
          </a:p>
          <a:p>
            <a:pPr lvl="1" eaLnBrk="1" hangingPunct="1">
              <a:lnSpc>
                <a:spcPct val="90000"/>
              </a:lnSpc>
            </a:pPr>
            <a:r>
              <a:rPr lang="en-US" sz="2800" dirty="0">
                <a:latin typeface="Times New Roman" charset="0"/>
                <a:ea typeface="ＭＳ Ｐゴシック" charset="0"/>
                <a:cs typeface="Times New Roman" charset="0"/>
              </a:rPr>
              <a:t>D1=C1 foll. by e=(</a:t>
            </a:r>
            <a:r>
              <a:rPr lang="en-US" sz="2800" dirty="0" err="1">
                <a:latin typeface="Times New Roman" charset="0"/>
                <a:ea typeface="ＭＳ Ｐゴシック" charset="0"/>
                <a:cs typeface="Times New Roman" charset="0"/>
              </a:rPr>
              <a:t>p,m</a:t>
            </a:r>
            <a:r>
              <a:rPr lang="en-US" sz="2800" dirty="0">
                <a:latin typeface="Times New Roman" charset="0"/>
                <a:ea typeface="ＭＳ Ｐゴシック" charset="0"/>
                <a:cs typeface="Times New Roman" charset="0"/>
              </a:rPr>
              <a:t>)</a:t>
            </a:r>
          </a:p>
          <a:p>
            <a:pPr lvl="1" eaLnBrk="1" hangingPunct="1">
              <a:lnSpc>
                <a:spcPct val="90000"/>
              </a:lnSpc>
            </a:pPr>
            <a:r>
              <a:rPr lang="en-US" sz="2800" dirty="0">
                <a:latin typeface="Times New Roman" charset="0"/>
                <a:ea typeface="ＭＳ Ｐゴシック" charset="0"/>
                <a:cs typeface="Times New Roman" charset="0"/>
                <a:sym typeface="Wingdings" charset="0"/>
              </a:rPr>
              <a:t>And C1 = C0 followed by some event e</a:t>
            </a:r>
            <a:r>
              <a:rPr lang="ja-JP" altLang="en-US" sz="2800" dirty="0">
                <a:latin typeface="Times New Roman" charset="0"/>
                <a:ea typeface="ＭＳ Ｐゴシック" charset="0"/>
                <a:cs typeface="Times New Roman" charset="0"/>
                <a:sym typeface="Wingdings" charset="0"/>
              </a:rPr>
              <a:t>’</a:t>
            </a:r>
            <a:r>
              <a:rPr lang="en-US" altLang="ja-JP" sz="2800" dirty="0">
                <a:latin typeface="Times New Roman" charset="0"/>
                <a:ea typeface="ＭＳ Ｐゴシック" charset="0"/>
                <a:cs typeface="Times New Roman" charset="0"/>
              </a:rPr>
              <a:t>=(p</a:t>
            </a:r>
            <a:r>
              <a:rPr lang="ja-JP" altLang="en-US" sz="2800" dirty="0">
                <a:latin typeface="Times New Roman" charset="0"/>
                <a:ea typeface="ＭＳ Ｐゴシック" charset="0"/>
                <a:cs typeface="Times New Roman" charset="0"/>
              </a:rPr>
              <a:t>’</a:t>
            </a:r>
            <a:r>
              <a:rPr lang="en-US" altLang="ja-JP" sz="2800" dirty="0">
                <a:latin typeface="Times New Roman" charset="0"/>
                <a:ea typeface="ＭＳ Ｐゴシック" charset="0"/>
                <a:cs typeface="Times New Roman" charset="0"/>
              </a:rPr>
              <a:t>,m</a:t>
            </a:r>
            <a:r>
              <a:rPr lang="ja-JP" altLang="en-US" sz="2800" dirty="0">
                <a:latin typeface="Times New Roman" charset="0"/>
                <a:ea typeface="ＭＳ Ｐゴシック" charset="0"/>
                <a:cs typeface="Times New Roman" charset="0"/>
              </a:rPr>
              <a:t>’</a:t>
            </a:r>
            <a:r>
              <a:rPr lang="en-US" altLang="ja-JP" sz="2800" dirty="0">
                <a:latin typeface="Times New Roman" charset="0"/>
                <a:ea typeface="ＭＳ Ｐゴシック" charset="0"/>
                <a:cs typeface="Times New Roman" charset="0"/>
              </a:rPr>
              <a:t>)</a:t>
            </a:r>
          </a:p>
          <a:p>
            <a:pPr eaLnBrk="1" hangingPunct="1">
              <a:lnSpc>
                <a:spcPct val="90000"/>
              </a:lnSpc>
              <a:buFontTx/>
              <a:buNone/>
            </a:pPr>
            <a:r>
              <a:rPr lang="en-US" sz="3400" dirty="0">
                <a:latin typeface="Times New Roman" charset="0"/>
                <a:ea typeface="ＭＳ Ｐゴシック" charset="0"/>
                <a:cs typeface="Times New Roman" charset="0"/>
                <a:sym typeface="Wingdings" charset="0"/>
              </a:rPr>
              <a:t>	(why?)</a:t>
            </a:r>
          </a:p>
        </p:txBody>
      </p:sp>
      <p:grpSp>
        <p:nvGrpSpPr>
          <p:cNvPr id="115715" name="Group 3"/>
          <p:cNvGrpSpPr>
            <a:grpSpLocks/>
          </p:cNvGrpSpPr>
          <p:nvPr/>
        </p:nvGrpSpPr>
        <p:grpSpPr bwMode="auto">
          <a:xfrm>
            <a:off x="5734672" y="1873955"/>
            <a:ext cx="6558893" cy="3913895"/>
            <a:chOff x="1392" y="1117"/>
            <a:chExt cx="3500" cy="2706"/>
          </a:xfrm>
        </p:grpSpPr>
        <p:grpSp>
          <p:nvGrpSpPr>
            <p:cNvPr id="115716" name="Group 4"/>
            <p:cNvGrpSpPr>
              <a:grpSpLocks/>
            </p:cNvGrpSpPr>
            <p:nvPr/>
          </p:nvGrpSpPr>
          <p:grpSpPr bwMode="auto">
            <a:xfrm>
              <a:off x="1392" y="1117"/>
              <a:ext cx="2880" cy="2706"/>
              <a:chOff x="576" y="1549"/>
              <a:chExt cx="2880" cy="2706"/>
            </a:xfrm>
          </p:grpSpPr>
          <p:sp>
            <p:nvSpPr>
              <p:cNvPr id="115718" name="Text Box 5"/>
              <p:cNvSpPr txBox="1">
                <a:spLocks noChangeArrowheads="1"/>
              </p:cNvSpPr>
              <p:nvPr/>
            </p:nvSpPr>
            <p:spPr bwMode="auto">
              <a:xfrm>
                <a:off x="1919" y="3936"/>
                <a:ext cx="271" cy="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chemeClr val="accent2"/>
                    </a:solidFill>
                    <a:latin typeface="Times New Roman" charset="0"/>
                  </a:rPr>
                  <a:t>D</a:t>
                </a:r>
                <a:endParaRPr lang="en-US" b="1" i="1">
                  <a:latin typeface="Times New Roman" charset="0"/>
                </a:endParaRPr>
              </a:p>
            </p:txBody>
          </p:sp>
          <p:grpSp>
            <p:nvGrpSpPr>
              <p:cNvPr id="115719" name="Group 6"/>
              <p:cNvGrpSpPr>
                <a:grpSpLocks/>
              </p:cNvGrpSpPr>
              <p:nvPr/>
            </p:nvGrpSpPr>
            <p:grpSpPr bwMode="auto">
              <a:xfrm>
                <a:off x="576" y="1549"/>
                <a:ext cx="2880" cy="2387"/>
                <a:chOff x="192" y="1549"/>
                <a:chExt cx="2880" cy="2387"/>
              </a:xfrm>
            </p:grpSpPr>
            <p:sp>
              <p:nvSpPr>
                <p:cNvPr id="115720" name="Oval 7"/>
                <p:cNvSpPr>
                  <a:spLocks noChangeArrowheads="1"/>
                </p:cNvSpPr>
                <p:nvPr/>
              </p:nvSpPr>
              <p:spPr bwMode="auto">
                <a:xfrm>
                  <a:off x="1430" y="1776"/>
                  <a:ext cx="334" cy="262"/>
                </a:xfrm>
                <a:prstGeom prst="ellipse">
                  <a:avLst/>
                </a:prstGeom>
                <a:solidFill>
                  <a:srgbClr val="FF0000"/>
                </a:solidFill>
                <a:ln w="9525">
                  <a:solidFill>
                    <a:schemeClr val="tx1"/>
                  </a:solidFill>
                  <a:round/>
                  <a:headEnd/>
                  <a:tailEnd/>
                </a:ln>
              </p:spPr>
              <p:txBody>
                <a:bodyPr wrap="none" anchor="ctr"/>
                <a:lstStyle/>
                <a:p>
                  <a:endParaRPr lang="en-US"/>
                </a:p>
              </p:txBody>
            </p:sp>
            <p:sp>
              <p:nvSpPr>
                <p:cNvPr id="115721" name="Freeform 8"/>
                <p:cNvSpPr>
                  <a:spLocks/>
                </p:cNvSpPr>
                <p:nvPr/>
              </p:nvSpPr>
              <p:spPr bwMode="auto">
                <a:xfrm rot="2037484">
                  <a:off x="864" y="1773"/>
                  <a:ext cx="336" cy="1200"/>
                </a:xfrm>
                <a:custGeom>
                  <a:avLst/>
                  <a:gdLst>
                    <a:gd name="T0" fmla="*/ 8750579 w 144"/>
                    <a:gd name="T1" fmla="*/ 0 h 672"/>
                    <a:gd name="T2" fmla="*/ 0 w 144"/>
                    <a:gd name="T3" fmla="*/ 360954 h 672"/>
                    <a:gd name="T4" fmla="*/ 8750579 w 144"/>
                    <a:gd name="T5" fmla="*/ 721393 h 672"/>
                    <a:gd name="T6" fmla="*/ 0 w 144"/>
                    <a:gd name="T7" fmla="*/ 991448 h 672"/>
                    <a:gd name="T8" fmla="*/ 8750579 w 144"/>
                    <a:gd name="T9" fmla="*/ 1261834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5722" name="Freeform 9"/>
                <p:cNvSpPr>
                  <a:spLocks/>
                </p:cNvSpPr>
                <p:nvPr/>
              </p:nvSpPr>
              <p:spPr bwMode="auto">
                <a:xfrm rot="-1578320">
                  <a:off x="1536" y="2016"/>
                  <a:ext cx="480" cy="1056"/>
                </a:xfrm>
                <a:custGeom>
                  <a:avLst/>
                  <a:gdLst>
                    <a:gd name="T0" fmla="*/ 903168777 w 144"/>
                    <a:gd name="T1" fmla="*/ 0 h 672"/>
                    <a:gd name="T2" fmla="*/ 0 w 144"/>
                    <a:gd name="T3" fmla="*/ 68499 h 672"/>
                    <a:gd name="T4" fmla="*/ 903168777 w 144"/>
                    <a:gd name="T5" fmla="*/ 136787 h 672"/>
                    <a:gd name="T6" fmla="*/ 0 w 144"/>
                    <a:gd name="T7" fmla="*/ 188133 h 672"/>
                    <a:gd name="T8" fmla="*/ 903168777 w 144"/>
                    <a:gd name="T9" fmla="*/ 239398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5723" name="Text Box 10"/>
                <p:cNvSpPr txBox="1">
                  <a:spLocks noChangeArrowheads="1"/>
                </p:cNvSpPr>
                <p:nvPr/>
              </p:nvSpPr>
              <p:spPr bwMode="auto">
                <a:xfrm>
                  <a:off x="2304" y="2448"/>
                  <a:ext cx="227" cy="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chemeClr val="accent1"/>
                      </a:solidFill>
                      <a:latin typeface="Times New Roman" charset="0"/>
                    </a:rPr>
                    <a:t>C</a:t>
                  </a:r>
                  <a:endParaRPr lang="en-US">
                    <a:latin typeface="Times New Roman" charset="0"/>
                  </a:endParaRPr>
                </a:p>
              </p:txBody>
            </p:sp>
            <p:sp>
              <p:nvSpPr>
                <p:cNvPr id="115724" name="Oval 11"/>
                <p:cNvSpPr>
                  <a:spLocks noChangeArrowheads="1"/>
                </p:cNvSpPr>
                <p:nvPr/>
              </p:nvSpPr>
              <p:spPr bwMode="auto">
                <a:xfrm>
                  <a:off x="2016" y="2928"/>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5725" name="Oval 12"/>
                <p:cNvSpPr>
                  <a:spLocks noChangeArrowheads="1"/>
                </p:cNvSpPr>
                <p:nvPr/>
              </p:nvSpPr>
              <p:spPr bwMode="auto">
                <a:xfrm>
                  <a:off x="672" y="2976"/>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5726" name="Oval 13"/>
                <p:cNvSpPr>
                  <a:spLocks noChangeArrowheads="1"/>
                </p:cNvSpPr>
                <p:nvPr/>
              </p:nvSpPr>
              <p:spPr bwMode="auto">
                <a:xfrm>
                  <a:off x="1152" y="2688"/>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5727" name="Oval 14"/>
                <p:cNvSpPr>
                  <a:spLocks noChangeArrowheads="1"/>
                </p:cNvSpPr>
                <p:nvPr/>
              </p:nvSpPr>
              <p:spPr bwMode="auto">
                <a:xfrm>
                  <a:off x="1440" y="2976"/>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5728" name="Oval 15"/>
                <p:cNvSpPr>
                  <a:spLocks noChangeArrowheads="1"/>
                </p:cNvSpPr>
                <p:nvPr/>
              </p:nvSpPr>
              <p:spPr bwMode="auto">
                <a:xfrm>
                  <a:off x="1536" y="2544"/>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5729" name="AutoShape 16"/>
                <p:cNvSpPr>
                  <a:spLocks noChangeArrowheads="1"/>
                </p:cNvSpPr>
                <p:nvPr/>
              </p:nvSpPr>
              <p:spPr bwMode="auto">
                <a:xfrm>
                  <a:off x="432" y="1584"/>
                  <a:ext cx="2304" cy="1728"/>
                </a:xfrm>
                <a:prstGeom prst="triangle">
                  <a:avLst>
                    <a:gd name="adj" fmla="val 50000"/>
                  </a:avLst>
                </a:prstGeom>
                <a:noFill/>
                <a:ln w="19050">
                  <a:solidFill>
                    <a:schemeClr val="tx1"/>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730" name="Oval 17"/>
                <p:cNvSpPr>
                  <a:spLocks noChangeArrowheads="1"/>
                </p:cNvSpPr>
                <p:nvPr/>
              </p:nvSpPr>
              <p:spPr bwMode="auto">
                <a:xfrm>
                  <a:off x="336"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5731" name="Oval 18"/>
                <p:cNvSpPr>
                  <a:spLocks noChangeArrowheads="1"/>
                </p:cNvSpPr>
                <p:nvPr/>
              </p:nvSpPr>
              <p:spPr bwMode="auto">
                <a:xfrm>
                  <a:off x="768"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5732" name="Oval 19"/>
                <p:cNvSpPr>
                  <a:spLocks noChangeArrowheads="1"/>
                </p:cNvSpPr>
                <p:nvPr/>
              </p:nvSpPr>
              <p:spPr bwMode="auto">
                <a:xfrm>
                  <a:off x="1248"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5733" name="Oval 20"/>
                <p:cNvSpPr>
                  <a:spLocks noChangeArrowheads="1"/>
                </p:cNvSpPr>
                <p:nvPr/>
              </p:nvSpPr>
              <p:spPr bwMode="auto">
                <a:xfrm>
                  <a:off x="2064"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5734" name="Oval 21"/>
                <p:cNvSpPr>
                  <a:spLocks noChangeArrowheads="1"/>
                </p:cNvSpPr>
                <p:nvPr/>
              </p:nvSpPr>
              <p:spPr bwMode="auto">
                <a:xfrm>
                  <a:off x="2592"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5735" name="Line 22"/>
                <p:cNvSpPr>
                  <a:spLocks noChangeShapeType="1"/>
                </p:cNvSpPr>
                <p:nvPr/>
              </p:nvSpPr>
              <p:spPr bwMode="auto">
                <a:xfrm flipH="1">
                  <a:off x="528" y="3216"/>
                  <a:ext cx="240" cy="2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5736" name="Line 23"/>
                <p:cNvSpPr>
                  <a:spLocks noChangeShapeType="1"/>
                </p:cNvSpPr>
                <p:nvPr/>
              </p:nvSpPr>
              <p:spPr bwMode="auto">
                <a:xfrm flipH="1">
                  <a:off x="960" y="2928"/>
                  <a:ext cx="288" cy="576"/>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5737" name="Line 24"/>
                <p:cNvSpPr>
                  <a:spLocks noChangeShapeType="1"/>
                </p:cNvSpPr>
                <p:nvPr/>
              </p:nvSpPr>
              <p:spPr bwMode="auto">
                <a:xfrm>
                  <a:off x="1728" y="2784"/>
                  <a:ext cx="384" cy="72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5738" name="Line 25"/>
                <p:cNvSpPr>
                  <a:spLocks noChangeShapeType="1"/>
                </p:cNvSpPr>
                <p:nvPr/>
              </p:nvSpPr>
              <p:spPr bwMode="auto">
                <a:xfrm>
                  <a:off x="2256" y="3120"/>
                  <a:ext cx="384" cy="38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5739" name="Line 26"/>
                <p:cNvSpPr>
                  <a:spLocks noChangeShapeType="1"/>
                </p:cNvSpPr>
                <p:nvPr/>
              </p:nvSpPr>
              <p:spPr bwMode="auto">
                <a:xfrm flipH="1">
                  <a:off x="1440" y="3216"/>
                  <a:ext cx="96" cy="2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5740" name="Text Box 27"/>
                <p:cNvSpPr txBox="1">
                  <a:spLocks noChangeArrowheads="1"/>
                </p:cNvSpPr>
                <p:nvPr/>
              </p:nvSpPr>
              <p:spPr bwMode="auto">
                <a:xfrm>
                  <a:off x="614" y="3194"/>
                  <a:ext cx="1859" cy="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e       e       e           e        e</a:t>
                  </a:r>
                </a:p>
              </p:txBody>
            </p:sp>
            <p:sp>
              <p:nvSpPr>
                <p:cNvPr id="115741" name="Oval 28"/>
                <p:cNvSpPr>
                  <a:spLocks noChangeArrowheads="1"/>
                </p:cNvSpPr>
                <p:nvPr/>
              </p:nvSpPr>
              <p:spPr bwMode="auto">
                <a:xfrm>
                  <a:off x="192" y="3360"/>
                  <a:ext cx="2880" cy="576"/>
                </a:xfrm>
                <a:prstGeom prst="ellipse">
                  <a:avLst/>
                </a:prstGeom>
                <a:noFill/>
                <a:ln w="28575">
                  <a:solidFill>
                    <a:schemeClr val="accent2"/>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742" name="Text Box 29"/>
                <p:cNvSpPr txBox="1">
                  <a:spLocks noChangeArrowheads="1"/>
                </p:cNvSpPr>
                <p:nvPr/>
              </p:nvSpPr>
              <p:spPr bwMode="auto">
                <a:xfrm>
                  <a:off x="1776" y="1549"/>
                  <a:ext cx="691" cy="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rgbClr val="FF0000"/>
                      </a:solidFill>
                      <a:latin typeface="Times New Roman" charset="0"/>
                    </a:rPr>
                    <a:t>bivalent</a:t>
                  </a:r>
                </a:p>
              </p:txBody>
            </p:sp>
          </p:grpSp>
        </p:grpSp>
        <p:sp>
          <p:nvSpPr>
            <p:cNvPr id="115717" name="Text Box 30"/>
            <p:cNvSpPr txBox="1">
              <a:spLocks noChangeArrowheads="1"/>
            </p:cNvSpPr>
            <p:nvPr/>
          </p:nvSpPr>
          <p:spPr bwMode="auto">
            <a:xfrm>
              <a:off x="3734" y="1995"/>
              <a:ext cx="1158" cy="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[don</a:t>
              </a:r>
              <a:r>
                <a:rPr lang="ja-JP" altLang="en-US">
                  <a:latin typeface="Times New Roman" charset="0"/>
                </a:rPr>
                <a:t>’</a:t>
              </a:r>
              <a:r>
                <a:rPr lang="en-US" altLang="ja-JP">
                  <a:latin typeface="Times New Roman" charset="0"/>
                </a:rPr>
                <a:t>t apply </a:t>
              </a:r>
            </a:p>
            <a:p>
              <a:r>
                <a:rPr lang="en-US">
                  <a:latin typeface="Times New Roman" charset="0"/>
                </a:rPr>
                <a:t>  event e=(p,m)]</a:t>
              </a:r>
            </a:p>
          </p:txBody>
        </p:sp>
      </p:grpSp>
      <p:sp>
        <p:nvSpPr>
          <p:cNvPr id="32" name="Slide Number Placeholder 1"/>
          <p:cNvSpPr txBox="1">
            <a:spLocks/>
          </p:cNvSpPr>
          <p:nvPr/>
        </p:nvSpPr>
        <p:spPr>
          <a:xfrm>
            <a:off x="11902281" y="67818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36</a:t>
            </a:fld>
            <a:endParaRPr lang="en-US" dirty="0"/>
          </a:p>
        </p:txBody>
      </p:sp>
    </p:spTree>
    <p:extLst>
      <p:ext uri="{BB962C8B-B14F-4D97-AF65-F5344CB8AC3E}">
        <p14:creationId xmlns:p14="http://schemas.microsoft.com/office/powerpoint/2010/main" val="7388244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1"/>
          <p:cNvSpPr>
            <a:spLocks noChangeArrowheads="1"/>
          </p:cNvSpPr>
          <p:nvPr/>
        </p:nvSpPr>
        <p:spPr bwMode="auto">
          <a:xfrm>
            <a:off x="-541007" y="-304800"/>
            <a:ext cx="13957975" cy="2474526"/>
          </a:xfrm>
          <a:prstGeom prst="rect">
            <a:avLst/>
          </a:prstGeom>
          <a:solidFill>
            <a:srgbClr val="EFEFEF"/>
          </a:solidFill>
          <a:ln>
            <a:noFill/>
          </a:ln>
          <a:extLst>
            <a:ext uri="{91240B29-F687-4f45-9708-019B960494DF}">
              <a14:hiddenLine xmlns:a14="http://schemas.microsoft.com/office/drawing/2010/main" xmlns="" w="9525">
                <a:solidFill>
                  <a:srgbClr val="000000"/>
                </a:solidFill>
                <a:round/>
                <a:headEnd/>
                <a:tailEnd/>
              </a14:hiddenLine>
            </a:ext>
          </a:extLst>
        </p:spPr>
        <p:txBody>
          <a:bodyPr lIns="129909" tIns="64954" rIns="129909" bIns="64954"/>
          <a:lstStyle/>
          <a:p>
            <a:endParaRPr lang="en-US"/>
          </a:p>
        </p:txBody>
      </p:sp>
      <p:sp>
        <p:nvSpPr>
          <p:cNvPr id="117762" name="Rectangle 4"/>
          <p:cNvSpPr>
            <a:spLocks noChangeArrowheads="1"/>
          </p:cNvSpPr>
          <p:nvPr/>
        </p:nvSpPr>
        <p:spPr bwMode="auto">
          <a:xfrm>
            <a:off x="324604" y="487680"/>
            <a:ext cx="6383880" cy="43891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9909" tIns="64954" rIns="129909" bIns="64954"/>
          <a:lstStyle/>
          <a:p>
            <a:pPr marL="487158" indent="-487158">
              <a:lnSpc>
                <a:spcPct val="90000"/>
              </a:lnSpc>
              <a:spcBef>
                <a:spcPct val="20000"/>
              </a:spcBef>
            </a:pPr>
            <a:r>
              <a:rPr lang="en-US" b="1">
                <a:solidFill>
                  <a:schemeClr val="accent2"/>
                </a:solidFill>
                <a:latin typeface="Times New Roman" charset="0"/>
                <a:cs typeface="Times New Roman" charset="0"/>
              </a:rPr>
              <a:t>Proof.</a:t>
            </a:r>
            <a:r>
              <a:rPr lang="en-US">
                <a:latin typeface="Times New Roman" charset="0"/>
                <a:cs typeface="Times New Roman" charset="0"/>
              </a:rPr>
              <a:t> (contd.)</a:t>
            </a:r>
          </a:p>
          <a:p>
            <a:pPr marL="487158" indent="-487158">
              <a:lnSpc>
                <a:spcPct val="90000"/>
              </a:lnSpc>
              <a:spcBef>
                <a:spcPct val="20000"/>
              </a:spcBef>
            </a:pPr>
            <a:endParaRPr lang="en-US">
              <a:latin typeface="Times New Roman" charset="0"/>
              <a:cs typeface="Times New Roman" charset="0"/>
            </a:endParaRPr>
          </a:p>
          <a:p>
            <a:pPr marL="487158" indent="-487158">
              <a:lnSpc>
                <a:spcPct val="90000"/>
              </a:lnSpc>
              <a:spcBef>
                <a:spcPct val="20000"/>
              </a:spcBef>
              <a:buFontTx/>
              <a:buChar char="•"/>
            </a:pPr>
            <a:r>
              <a:rPr lang="en-US">
                <a:latin typeface="Times New Roman" charset="0"/>
                <a:cs typeface="Times New Roman" charset="0"/>
              </a:rPr>
              <a:t>Case I: p</a:t>
            </a:r>
            <a:r>
              <a:rPr lang="ja-JP" altLang="en-US">
                <a:latin typeface="Times New Roman" charset="0"/>
                <a:cs typeface="Times New Roman" charset="0"/>
              </a:rPr>
              <a:t>’</a:t>
            </a:r>
            <a:r>
              <a:rPr lang="en-US" altLang="ja-JP">
                <a:latin typeface="Times New Roman" charset="0"/>
                <a:cs typeface="Times New Roman" charset="0"/>
              </a:rPr>
              <a:t> is not p</a:t>
            </a:r>
          </a:p>
          <a:p>
            <a:pPr marL="487158" indent="-487158">
              <a:lnSpc>
                <a:spcPct val="90000"/>
              </a:lnSpc>
              <a:spcBef>
                <a:spcPct val="20000"/>
              </a:spcBef>
              <a:buFontTx/>
              <a:buChar char="•"/>
            </a:pPr>
            <a:endParaRPr lang="en-US">
              <a:latin typeface="Times New Roman" charset="0"/>
              <a:cs typeface="Times New Roman" charset="0"/>
            </a:endParaRPr>
          </a:p>
          <a:p>
            <a:pPr marL="487158" indent="-487158">
              <a:lnSpc>
                <a:spcPct val="90000"/>
              </a:lnSpc>
              <a:spcBef>
                <a:spcPct val="20000"/>
              </a:spcBef>
              <a:buFontTx/>
              <a:buChar char="•"/>
            </a:pPr>
            <a:r>
              <a:rPr lang="en-US">
                <a:latin typeface="Times New Roman" charset="0"/>
                <a:cs typeface="Times New Roman" charset="0"/>
              </a:rPr>
              <a:t>Case II: p</a:t>
            </a:r>
            <a:r>
              <a:rPr lang="ja-JP" altLang="en-US">
                <a:latin typeface="Times New Roman" charset="0"/>
                <a:cs typeface="Times New Roman" charset="0"/>
              </a:rPr>
              <a:t>’</a:t>
            </a:r>
            <a:r>
              <a:rPr lang="en-US" altLang="ja-JP">
                <a:latin typeface="Times New Roman" charset="0"/>
                <a:cs typeface="Times New Roman" charset="0"/>
              </a:rPr>
              <a:t> same as p</a:t>
            </a:r>
            <a:endParaRPr lang="en-US" altLang="ja-JP" sz="2800">
              <a:latin typeface="Times New Roman" charset="0"/>
              <a:cs typeface="Times New Roman" charset="0"/>
            </a:endParaRPr>
          </a:p>
          <a:p>
            <a:pPr marL="487158" indent="-487158">
              <a:lnSpc>
                <a:spcPct val="90000"/>
              </a:lnSpc>
              <a:spcBef>
                <a:spcPct val="20000"/>
              </a:spcBef>
              <a:buFontTx/>
              <a:buChar char="•"/>
            </a:pPr>
            <a:endParaRPr lang="en-US">
              <a:latin typeface="Times New Roman" charset="0"/>
              <a:cs typeface="Times New Roman" charset="0"/>
            </a:endParaRPr>
          </a:p>
          <a:p>
            <a:pPr marL="487158" indent="-487158">
              <a:lnSpc>
                <a:spcPct val="90000"/>
              </a:lnSpc>
              <a:spcBef>
                <a:spcPct val="20000"/>
              </a:spcBef>
              <a:buFontTx/>
              <a:buChar char="•"/>
            </a:pPr>
            <a:endParaRPr lang="en-US">
              <a:latin typeface="Times New Roman" charset="0"/>
              <a:cs typeface="Times New Roman" charset="0"/>
            </a:endParaRPr>
          </a:p>
        </p:txBody>
      </p:sp>
      <p:grpSp>
        <p:nvGrpSpPr>
          <p:cNvPr id="117763" name="Group 5"/>
          <p:cNvGrpSpPr>
            <a:grpSpLocks/>
          </p:cNvGrpSpPr>
          <p:nvPr/>
        </p:nvGrpSpPr>
        <p:grpSpPr bwMode="auto">
          <a:xfrm>
            <a:off x="3029639" y="3727592"/>
            <a:ext cx="6048795" cy="3562683"/>
            <a:chOff x="1392" y="1062"/>
            <a:chExt cx="3652" cy="2806"/>
          </a:xfrm>
        </p:grpSpPr>
        <p:grpSp>
          <p:nvGrpSpPr>
            <p:cNvPr id="117779" name="Group 6"/>
            <p:cNvGrpSpPr>
              <a:grpSpLocks/>
            </p:cNvGrpSpPr>
            <p:nvPr/>
          </p:nvGrpSpPr>
          <p:grpSpPr bwMode="auto">
            <a:xfrm>
              <a:off x="1392" y="1062"/>
              <a:ext cx="2880" cy="2806"/>
              <a:chOff x="576" y="1494"/>
              <a:chExt cx="2880" cy="2806"/>
            </a:xfrm>
          </p:grpSpPr>
          <p:sp>
            <p:nvSpPr>
              <p:cNvPr id="117781" name="Text Box 7"/>
              <p:cNvSpPr txBox="1">
                <a:spLocks noChangeArrowheads="1"/>
              </p:cNvSpPr>
              <p:nvPr/>
            </p:nvSpPr>
            <p:spPr bwMode="auto">
              <a:xfrm>
                <a:off x="1919" y="3936"/>
                <a:ext cx="307" cy="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chemeClr val="accent2"/>
                    </a:solidFill>
                    <a:latin typeface="Times New Roman" charset="0"/>
                  </a:rPr>
                  <a:t>D</a:t>
                </a:r>
                <a:endParaRPr lang="en-US" b="1" i="1">
                  <a:latin typeface="Times New Roman" charset="0"/>
                </a:endParaRPr>
              </a:p>
            </p:txBody>
          </p:sp>
          <p:grpSp>
            <p:nvGrpSpPr>
              <p:cNvPr id="117782" name="Group 8"/>
              <p:cNvGrpSpPr>
                <a:grpSpLocks/>
              </p:cNvGrpSpPr>
              <p:nvPr/>
            </p:nvGrpSpPr>
            <p:grpSpPr bwMode="auto">
              <a:xfrm>
                <a:off x="576" y="1494"/>
                <a:ext cx="2880" cy="2442"/>
                <a:chOff x="192" y="1494"/>
                <a:chExt cx="2880" cy="2442"/>
              </a:xfrm>
            </p:grpSpPr>
            <p:sp>
              <p:nvSpPr>
                <p:cNvPr id="117783" name="Oval 9"/>
                <p:cNvSpPr>
                  <a:spLocks noChangeArrowheads="1"/>
                </p:cNvSpPr>
                <p:nvPr/>
              </p:nvSpPr>
              <p:spPr bwMode="auto">
                <a:xfrm>
                  <a:off x="1476" y="1776"/>
                  <a:ext cx="288" cy="240"/>
                </a:xfrm>
                <a:prstGeom prst="ellipse">
                  <a:avLst/>
                </a:prstGeom>
                <a:solidFill>
                  <a:srgbClr val="FF0000"/>
                </a:solidFill>
                <a:ln w="9525">
                  <a:solidFill>
                    <a:schemeClr val="tx1"/>
                  </a:solidFill>
                  <a:round/>
                  <a:headEnd/>
                  <a:tailEnd/>
                </a:ln>
              </p:spPr>
              <p:txBody>
                <a:bodyPr wrap="none" anchor="ctr"/>
                <a:lstStyle/>
                <a:p>
                  <a:endParaRPr lang="en-US"/>
                </a:p>
              </p:txBody>
            </p:sp>
            <p:sp>
              <p:nvSpPr>
                <p:cNvPr id="117784" name="Freeform 10"/>
                <p:cNvSpPr>
                  <a:spLocks/>
                </p:cNvSpPr>
                <p:nvPr/>
              </p:nvSpPr>
              <p:spPr bwMode="auto">
                <a:xfrm rot="2037484">
                  <a:off x="864" y="1773"/>
                  <a:ext cx="336" cy="1200"/>
                </a:xfrm>
                <a:custGeom>
                  <a:avLst/>
                  <a:gdLst>
                    <a:gd name="T0" fmla="*/ 8750579 w 144"/>
                    <a:gd name="T1" fmla="*/ 0 h 672"/>
                    <a:gd name="T2" fmla="*/ 0 w 144"/>
                    <a:gd name="T3" fmla="*/ 360954 h 672"/>
                    <a:gd name="T4" fmla="*/ 8750579 w 144"/>
                    <a:gd name="T5" fmla="*/ 721393 h 672"/>
                    <a:gd name="T6" fmla="*/ 0 w 144"/>
                    <a:gd name="T7" fmla="*/ 991448 h 672"/>
                    <a:gd name="T8" fmla="*/ 8750579 w 144"/>
                    <a:gd name="T9" fmla="*/ 1261834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7785" name="Freeform 11"/>
                <p:cNvSpPr>
                  <a:spLocks/>
                </p:cNvSpPr>
                <p:nvPr/>
              </p:nvSpPr>
              <p:spPr bwMode="auto">
                <a:xfrm rot="-1578320">
                  <a:off x="1536" y="2016"/>
                  <a:ext cx="480" cy="1056"/>
                </a:xfrm>
                <a:custGeom>
                  <a:avLst/>
                  <a:gdLst>
                    <a:gd name="T0" fmla="*/ 903168777 w 144"/>
                    <a:gd name="T1" fmla="*/ 0 h 672"/>
                    <a:gd name="T2" fmla="*/ 0 w 144"/>
                    <a:gd name="T3" fmla="*/ 68499 h 672"/>
                    <a:gd name="T4" fmla="*/ 903168777 w 144"/>
                    <a:gd name="T5" fmla="*/ 136787 h 672"/>
                    <a:gd name="T6" fmla="*/ 0 w 144"/>
                    <a:gd name="T7" fmla="*/ 188133 h 672"/>
                    <a:gd name="T8" fmla="*/ 903168777 w 144"/>
                    <a:gd name="T9" fmla="*/ 239398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 name="Text Box 12"/>
                <p:cNvSpPr txBox="1">
                  <a:spLocks noChangeArrowheads="1"/>
                </p:cNvSpPr>
                <p:nvPr/>
              </p:nvSpPr>
              <p:spPr bwMode="auto">
                <a:xfrm>
                  <a:off x="2304" y="2447"/>
                  <a:ext cx="325" cy="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defRPr/>
                  </a:pPr>
                  <a:r>
                    <a:rPr lang="en-US" altLang="en-US" sz="3400" b="1" i="1" dirty="0">
                      <a:solidFill>
                        <a:schemeClr val="accent1">
                          <a:lumMod val="50000"/>
                        </a:schemeClr>
                      </a:solidFill>
                      <a:latin typeface="Times New Roman" pitchFamily="18" charset="0"/>
                    </a:rPr>
                    <a:t>C</a:t>
                  </a:r>
                  <a:endParaRPr lang="en-US" altLang="en-US" sz="3400" dirty="0">
                    <a:solidFill>
                      <a:schemeClr val="accent1">
                        <a:lumMod val="50000"/>
                      </a:schemeClr>
                    </a:solidFill>
                    <a:latin typeface="Times New Roman" pitchFamily="18" charset="0"/>
                  </a:endParaRPr>
                </a:p>
              </p:txBody>
            </p:sp>
            <p:sp>
              <p:nvSpPr>
                <p:cNvPr id="117787" name="Oval 13"/>
                <p:cNvSpPr>
                  <a:spLocks noChangeArrowheads="1"/>
                </p:cNvSpPr>
                <p:nvPr/>
              </p:nvSpPr>
              <p:spPr bwMode="auto">
                <a:xfrm>
                  <a:off x="2016" y="2928"/>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7788" name="Oval 14"/>
                <p:cNvSpPr>
                  <a:spLocks noChangeArrowheads="1"/>
                </p:cNvSpPr>
                <p:nvPr/>
              </p:nvSpPr>
              <p:spPr bwMode="auto">
                <a:xfrm>
                  <a:off x="672" y="2976"/>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7789" name="Oval 15"/>
                <p:cNvSpPr>
                  <a:spLocks noChangeArrowheads="1"/>
                </p:cNvSpPr>
                <p:nvPr/>
              </p:nvSpPr>
              <p:spPr bwMode="auto">
                <a:xfrm>
                  <a:off x="1152" y="2688"/>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7790" name="Oval 16"/>
                <p:cNvSpPr>
                  <a:spLocks noChangeArrowheads="1"/>
                </p:cNvSpPr>
                <p:nvPr/>
              </p:nvSpPr>
              <p:spPr bwMode="auto">
                <a:xfrm>
                  <a:off x="1440" y="2976"/>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7791" name="Oval 17"/>
                <p:cNvSpPr>
                  <a:spLocks noChangeArrowheads="1"/>
                </p:cNvSpPr>
                <p:nvPr/>
              </p:nvSpPr>
              <p:spPr bwMode="auto">
                <a:xfrm>
                  <a:off x="1536" y="2544"/>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7792" name="AutoShape 18"/>
                <p:cNvSpPr>
                  <a:spLocks noChangeArrowheads="1"/>
                </p:cNvSpPr>
                <p:nvPr/>
              </p:nvSpPr>
              <p:spPr bwMode="auto">
                <a:xfrm>
                  <a:off x="432" y="1584"/>
                  <a:ext cx="2304" cy="1728"/>
                </a:xfrm>
                <a:prstGeom prst="triangle">
                  <a:avLst>
                    <a:gd name="adj" fmla="val 50000"/>
                  </a:avLst>
                </a:prstGeom>
                <a:noFill/>
                <a:ln w="19050">
                  <a:solidFill>
                    <a:schemeClr val="tx1"/>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793" name="Oval 19"/>
                <p:cNvSpPr>
                  <a:spLocks noChangeArrowheads="1"/>
                </p:cNvSpPr>
                <p:nvPr/>
              </p:nvSpPr>
              <p:spPr bwMode="auto">
                <a:xfrm>
                  <a:off x="336"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7794" name="Oval 20"/>
                <p:cNvSpPr>
                  <a:spLocks noChangeArrowheads="1"/>
                </p:cNvSpPr>
                <p:nvPr/>
              </p:nvSpPr>
              <p:spPr bwMode="auto">
                <a:xfrm>
                  <a:off x="768"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7795" name="Oval 21"/>
                <p:cNvSpPr>
                  <a:spLocks noChangeArrowheads="1"/>
                </p:cNvSpPr>
                <p:nvPr/>
              </p:nvSpPr>
              <p:spPr bwMode="auto">
                <a:xfrm>
                  <a:off x="1248"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7796" name="Oval 22"/>
                <p:cNvSpPr>
                  <a:spLocks noChangeArrowheads="1"/>
                </p:cNvSpPr>
                <p:nvPr/>
              </p:nvSpPr>
              <p:spPr bwMode="auto">
                <a:xfrm>
                  <a:off x="2064"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7797" name="Oval 23"/>
                <p:cNvSpPr>
                  <a:spLocks noChangeArrowheads="1"/>
                </p:cNvSpPr>
                <p:nvPr/>
              </p:nvSpPr>
              <p:spPr bwMode="auto">
                <a:xfrm>
                  <a:off x="2592"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7798" name="Line 24"/>
                <p:cNvSpPr>
                  <a:spLocks noChangeShapeType="1"/>
                </p:cNvSpPr>
                <p:nvPr/>
              </p:nvSpPr>
              <p:spPr bwMode="auto">
                <a:xfrm flipH="1">
                  <a:off x="528" y="3216"/>
                  <a:ext cx="240" cy="2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7799" name="Line 25"/>
                <p:cNvSpPr>
                  <a:spLocks noChangeShapeType="1"/>
                </p:cNvSpPr>
                <p:nvPr/>
              </p:nvSpPr>
              <p:spPr bwMode="auto">
                <a:xfrm flipH="1">
                  <a:off x="960" y="2928"/>
                  <a:ext cx="288" cy="576"/>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7800" name="Line 26"/>
                <p:cNvSpPr>
                  <a:spLocks noChangeShapeType="1"/>
                </p:cNvSpPr>
                <p:nvPr/>
              </p:nvSpPr>
              <p:spPr bwMode="auto">
                <a:xfrm>
                  <a:off x="1728" y="2784"/>
                  <a:ext cx="384" cy="72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7801" name="Line 27"/>
                <p:cNvSpPr>
                  <a:spLocks noChangeShapeType="1"/>
                </p:cNvSpPr>
                <p:nvPr/>
              </p:nvSpPr>
              <p:spPr bwMode="auto">
                <a:xfrm>
                  <a:off x="2256" y="3120"/>
                  <a:ext cx="384" cy="38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7802" name="Line 28"/>
                <p:cNvSpPr>
                  <a:spLocks noChangeShapeType="1"/>
                </p:cNvSpPr>
                <p:nvPr/>
              </p:nvSpPr>
              <p:spPr bwMode="auto">
                <a:xfrm flipH="1">
                  <a:off x="1440" y="3216"/>
                  <a:ext cx="96" cy="2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7803" name="Text Box 29"/>
                <p:cNvSpPr txBox="1">
                  <a:spLocks noChangeArrowheads="1"/>
                </p:cNvSpPr>
                <p:nvPr/>
              </p:nvSpPr>
              <p:spPr bwMode="auto">
                <a:xfrm>
                  <a:off x="614" y="3194"/>
                  <a:ext cx="2103" cy="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e       e       e           e        e</a:t>
                  </a:r>
                </a:p>
              </p:txBody>
            </p:sp>
            <p:sp>
              <p:nvSpPr>
                <p:cNvPr id="117804" name="Oval 30"/>
                <p:cNvSpPr>
                  <a:spLocks noChangeArrowheads="1"/>
                </p:cNvSpPr>
                <p:nvPr/>
              </p:nvSpPr>
              <p:spPr bwMode="auto">
                <a:xfrm>
                  <a:off x="192" y="3360"/>
                  <a:ext cx="2880" cy="576"/>
                </a:xfrm>
                <a:prstGeom prst="ellipse">
                  <a:avLst/>
                </a:prstGeom>
                <a:noFill/>
                <a:ln w="28575">
                  <a:solidFill>
                    <a:schemeClr val="accent2"/>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805" name="Text Box 31"/>
                <p:cNvSpPr txBox="1">
                  <a:spLocks noChangeArrowheads="1"/>
                </p:cNvSpPr>
                <p:nvPr/>
              </p:nvSpPr>
              <p:spPr bwMode="auto">
                <a:xfrm>
                  <a:off x="1764" y="1494"/>
                  <a:ext cx="781" cy="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rgbClr val="FF0000"/>
                      </a:solidFill>
                      <a:latin typeface="Times New Roman" charset="0"/>
                    </a:rPr>
                    <a:t>bivalent</a:t>
                  </a:r>
                </a:p>
              </p:txBody>
            </p:sp>
          </p:grpSp>
        </p:grpSp>
        <p:sp>
          <p:nvSpPr>
            <p:cNvPr id="117780" name="Text Box 32"/>
            <p:cNvSpPr txBox="1">
              <a:spLocks noChangeArrowheads="1"/>
            </p:cNvSpPr>
            <p:nvPr/>
          </p:nvSpPr>
          <p:spPr bwMode="auto">
            <a:xfrm>
              <a:off x="3734" y="1995"/>
              <a:ext cx="1310" cy="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[don</a:t>
              </a:r>
              <a:r>
                <a:rPr lang="ja-JP" altLang="en-US">
                  <a:latin typeface="Times New Roman" charset="0"/>
                </a:rPr>
                <a:t>’</a:t>
              </a:r>
              <a:r>
                <a:rPr lang="en-US" altLang="ja-JP">
                  <a:latin typeface="Times New Roman" charset="0"/>
                </a:rPr>
                <a:t>t apply </a:t>
              </a:r>
            </a:p>
            <a:p>
              <a:r>
                <a:rPr lang="en-US">
                  <a:latin typeface="Times New Roman" charset="0"/>
                </a:rPr>
                <a:t>  event e=(p,m)]</a:t>
              </a:r>
            </a:p>
          </p:txBody>
        </p:sp>
      </p:grpSp>
      <p:sp>
        <p:nvSpPr>
          <p:cNvPr id="117764" name="Oval 33"/>
          <p:cNvSpPr>
            <a:spLocks noChangeArrowheads="1"/>
          </p:cNvSpPr>
          <p:nvPr/>
        </p:nvSpPr>
        <p:spPr bwMode="auto">
          <a:xfrm>
            <a:off x="8872511" y="40640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C0</a:t>
            </a:r>
          </a:p>
        </p:txBody>
      </p:sp>
      <p:sp>
        <p:nvSpPr>
          <p:cNvPr id="117765" name="Oval 34"/>
          <p:cNvSpPr>
            <a:spLocks noChangeArrowheads="1"/>
          </p:cNvSpPr>
          <p:nvPr/>
        </p:nvSpPr>
        <p:spPr bwMode="auto">
          <a:xfrm>
            <a:off x="8872511" y="22758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D1</a:t>
            </a:r>
          </a:p>
        </p:txBody>
      </p:sp>
      <p:sp>
        <p:nvSpPr>
          <p:cNvPr id="117766" name="Oval 35"/>
          <p:cNvSpPr>
            <a:spLocks noChangeArrowheads="1"/>
          </p:cNvSpPr>
          <p:nvPr/>
        </p:nvSpPr>
        <p:spPr bwMode="auto">
          <a:xfrm>
            <a:off x="6924887" y="138176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D0</a:t>
            </a:r>
          </a:p>
        </p:txBody>
      </p:sp>
      <p:sp>
        <p:nvSpPr>
          <p:cNvPr id="117767" name="Oval 36"/>
          <p:cNvSpPr>
            <a:spLocks noChangeArrowheads="1"/>
          </p:cNvSpPr>
          <p:nvPr/>
        </p:nvSpPr>
        <p:spPr bwMode="auto">
          <a:xfrm>
            <a:off x="10820136" y="138176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C1</a:t>
            </a:r>
          </a:p>
        </p:txBody>
      </p:sp>
      <p:sp>
        <p:nvSpPr>
          <p:cNvPr id="117768" name="Line 37"/>
          <p:cNvSpPr>
            <a:spLocks noChangeShapeType="1"/>
          </p:cNvSpPr>
          <p:nvPr/>
        </p:nvSpPr>
        <p:spPr bwMode="auto">
          <a:xfrm flipH="1">
            <a:off x="7574095" y="731520"/>
            <a:ext cx="1298416" cy="73152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7769" name="Line 38"/>
          <p:cNvSpPr>
            <a:spLocks noChangeShapeType="1"/>
          </p:cNvSpPr>
          <p:nvPr/>
        </p:nvSpPr>
        <p:spPr bwMode="auto">
          <a:xfrm flipH="1">
            <a:off x="9521720" y="1706880"/>
            <a:ext cx="1298416" cy="73152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7770" name="Line 39"/>
          <p:cNvSpPr>
            <a:spLocks noChangeShapeType="1"/>
          </p:cNvSpPr>
          <p:nvPr/>
        </p:nvSpPr>
        <p:spPr bwMode="auto">
          <a:xfrm>
            <a:off x="9413518" y="812800"/>
            <a:ext cx="1406618" cy="6502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7771" name="Line 40"/>
          <p:cNvSpPr>
            <a:spLocks noChangeShapeType="1"/>
          </p:cNvSpPr>
          <p:nvPr/>
        </p:nvSpPr>
        <p:spPr bwMode="auto">
          <a:xfrm>
            <a:off x="7465894" y="1706880"/>
            <a:ext cx="1406618" cy="650240"/>
          </a:xfrm>
          <a:prstGeom prst="line">
            <a:avLst/>
          </a:prstGeom>
          <a:noFill/>
          <a:ln w="28575">
            <a:solidFill>
              <a:srgbClr val="FF0000"/>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7772" name="Text Box 46"/>
          <p:cNvSpPr txBox="1">
            <a:spLocks noChangeArrowheads="1"/>
          </p:cNvSpPr>
          <p:nvPr/>
        </p:nvSpPr>
        <p:spPr bwMode="auto">
          <a:xfrm>
            <a:off x="7767957" y="611858"/>
            <a:ext cx="398961"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a:t>
            </a:r>
          </a:p>
        </p:txBody>
      </p:sp>
      <p:sp>
        <p:nvSpPr>
          <p:cNvPr id="117773" name="Text Box 47"/>
          <p:cNvSpPr txBox="1">
            <a:spLocks noChangeArrowheads="1"/>
          </p:cNvSpPr>
          <p:nvPr/>
        </p:nvSpPr>
        <p:spPr bwMode="auto">
          <a:xfrm>
            <a:off x="10040185" y="2074898"/>
            <a:ext cx="398961"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a:t>
            </a:r>
          </a:p>
        </p:txBody>
      </p:sp>
      <p:sp>
        <p:nvSpPr>
          <p:cNvPr id="117774" name="Text Box 48"/>
          <p:cNvSpPr txBox="1">
            <a:spLocks noChangeArrowheads="1"/>
          </p:cNvSpPr>
          <p:nvPr/>
        </p:nvSpPr>
        <p:spPr bwMode="auto">
          <a:xfrm>
            <a:off x="7443352" y="2156178"/>
            <a:ext cx="552849"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a:solidFill>
                  <a:srgbClr val="FF0000"/>
                </a:solidFill>
                <a:latin typeface="Times New Roman" charset="0"/>
              </a:rPr>
              <a:t>e</a:t>
            </a:r>
            <a:r>
              <a:rPr lang="ja-JP" altLang="en-US" b="1">
                <a:solidFill>
                  <a:srgbClr val="FF0000"/>
                </a:solidFill>
                <a:latin typeface="Times New Roman" charset="0"/>
              </a:rPr>
              <a:t>’</a:t>
            </a:r>
            <a:endParaRPr lang="en-US" b="1">
              <a:solidFill>
                <a:srgbClr val="FF0000"/>
              </a:solidFill>
              <a:latin typeface="Times New Roman" charset="0"/>
            </a:endParaRPr>
          </a:p>
        </p:txBody>
      </p:sp>
      <p:sp>
        <p:nvSpPr>
          <p:cNvPr id="117775" name="Text Box 49"/>
          <p:cNvSpPr txBox="1">
            <a:spLocks noChangeArrowheads="1"/>
          </p:cNvSpPr>
          <p:nvPr/>
        </p:nvSpPr>
        <p:spPr bwMode="auto">
          <a:xfrm>
            <a:off x="10040185" y="530578"/>
            <a:ext cx="552849"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a:t>
            </a:r>
            <a:r>
              <a:rPr lang="ja-JP" altLang="en-US">
                <a:latin typeface="Times New Roman" charset="0"/>
              </a:rPr>
              <a:t>’</a:t>
            </a:r>
            <a:endParaRPr lang="en-US">
              <a:latin typeface="Times New Roman" charset="0"/>
            </a:endParaRPr>
          </a:p>
        </p:txBody>
      </p:sp>
      <p:sp>
        <p:nvSpPr>
          <p:cNvPr id="117776" name="Line 50"/>
          <p:cNvSpPr>
            <a:spLocks noChangeShapeType="1"/>
          </p:cNvSpPr>
          <p:nvPr/>
        </p:nvSpPr>
        <p:spPr bwMode="auto">
          <a:xfrm>
            <a:off x="4436256" y="1544320"/>
            <a:ext cx="1623020" cy="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7777" name="Text Box 51"/>
          <p:cNvSpPr txBox="1">
            <a:spLocks noChangeArrowheads="1"/>
          </p:cNvSpPr>
          <p:nvPr/>
        </p:nvSpPr>
        <p:spPr bwMode="auto">
          <a:xfrm>
            <a:off x="8223303" y="2763521"/>
            <a:ext cx="3220046" cy="86984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Why? (Lemma 1)</a:t>
            </a:r>
          </a:p>
          <a:p>
            <a:r>
              <a:rPr lang="en-US">
                <a:latin typeface="Times New Roman" charset="0"/>
              </a:rPr>
              <a:t>But D0 is then bivalent!</a:t>
            </a:r>
          </a:p>
        </p:txBody>
      </p:sp>
      <p:sp>
        <p:nvSpPr>
          <p:cNvPr id="117778" name="Line 52"/>
          <p:cNvSpPr>
            <a:spLocks noChangeShapeType="1"/>
          </p:cNvSpPr>
          <p:nvPr/>
        </p:nvSpPr>
        <p:spPr bwMode="auto">
          <a:xfrm flipH="1">
            <a:off x="5008821" y="5249334"/>
            <a:ext cx="216403" cy="812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47"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37</a:t>
            </a:fld>
            <a:endParaRPr lang="en-US" dirty="0"/>
          </a:p>
        </p:txBody>
      </p:sp>
    </p:spTree>
    <p:extLst>
      <p:ext uri="{BB962C8B-B14F-4D97-AF65-F5344CB8AC3E}">
        <p14:creationId xmlns:p14="http://schemas.microsoft.com/office/powerpoint/2010/main" val="3405560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1"/>
          <p:cNvSpPr>
            <a:spLocks noChangeArrowheads="1"/>
          </p:cNvSpPr>
          <p:nvPr/>
        </p:nvSpPr>
        <p:spPr bwMode="auto">
          <a:xfrm>
            <a:off x="-541007" y="-304800"/>
            <a:ext cx="13957975" cy="2474526"/>
          </a:xfrm>
          <a:prstGeom prst="rect">
            <a:avLst/>
          </a:prstGeom>
          <a:solidFill>
            <a:srgbClr val="EFEFEF"/>
          </a:solidFill>
          <a:ln>
            <a:noFill/>
          </a:ln>
          <a:extLst>
            <a:ext uri="{91240B29-F687-4f45-9708-019B960494DF}">
              <a14:hiddenLine xmlns:a14="http://schemas.microsoft.com/office/drawing/2010/main" xmlns="" w="9525">
                <a:solidFill>
                  <a:srgbClr val="000000"/>
                </a:solidFill>
                <a:round/>
                <a:headEnd/>
                <a:tailEnd/>
              </a14:hiddenLine>
            </a:ext>
          </a:extLst>
        </p:spPr>
        <p:txBody>
          <a:bodyPr lIns="129909" tIns="64954" rIns="129909" bIns="64954"/>
          <a:lstStyle/>
          <a:p>
            <a:endParaRPr lang="en-US"/>
          </a:p>
        </p:txBody>
      </p:sp>
      <p:sp>
        <p:nvSpPr>
          <p:cNvPr id="119810" name="Rectangle 2"/>
          <p:cNvSpPr>
            <a:spLocks noChangeArrowheads="1"/>
          </p:cNvSpPr>
          <p:nvPr/>
        </p:nvSpPr>
        <p:spPr bwMode="auto">
          <a:xfrm>
            <a:off x="324604" y="487680"/>
            <a:ext cx="6383880" cy="43891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9909" tIns="64954" rIns="129909" bIns="64954"/>
          <a:lstStyle/>
          <a:p>
            <a:pPr marL="487158" indent="-487158">
              <a:lnSpc>
                <a:spcPct val="90000"/>
              </a:lnSpc>
              <a:spcBef>
                <a:spcPct val="20000"/>
              </a:spcBef>
            </a:pPr>
            <a:r>
              <a:rPr lang="en-US" b="1">
                <a:solidFill>
                  <a:schemeClr val="accent2"/>
                </a:solidFill>
                <a:latin typeface="Times New Roman" charset="0"/>
                <a:cs typeface="Times New Roman" charset="0"/>
              </a:rPr>
              <a:t>Proof.</a:t>
            </a:r>
            <a:r>
              <a:rPr lang="en-US">
                <a:latin typeface="Times New Roman" charset="0"/>
                <a:cs typeface="Times New Roman" charset="0"/>
              </a:rPr>
              <a:t> (contd.)</a:t>
            </a:r>
          </a:p>
          <a:p>
            <a:pPr marL="487158" indent="-487158">
              <a:lnSpc>
                <a:spcPct val="90000"/>
              </a:lnSpc>
              <a:spcBef>
                <a:spcPct val="20000"/>
              </a:spcBef>
            </a:pPr>
            <a:endParaRPr lang="en-US">
              <a:latin typeface="Times New Roman" charset="0"/>
              <a:cs typeface="Times New Roman" charset="0"/>
            </a:endParaRPr>
          </a:p>
          <a:p>
            <a:pPr marL="487158" indent="-487158">
              <a:lnSpc>
                <a:spcPct val="90000"/>
              </a:lnSpc>
              <a:spcBef>
                <a:spcPct val="20000"/>
              </a:spcBef>
              <a:buFontTx/>
              <a:buChar char="•"/>
            </a:pPr>
            <a:r>
              <a:rPr lang="en-US">
                <a:latin typeface="Times New Roman" charset="0"/>
                <a:cs typeface="Times New Roman" charset="0"/>
              </a:rPr>
              <a:t>Case I: p</a:t>
            </a:r>
            <a:r>
              <a:rPr lang="ja-JP" altLang="en-US">
                <a:latin typeface="Times New Roman" charset="0"/>
                <a:cs typeface="Times New Roman" charset="0"/>
              </a:rPr>
              <a:t>’</a:t>
            </a:r>
            <a:r>
              <a:rPr lang="en-US" altLang="ja-JP">
                <a:latin typeface="Times New Roman" charset="0"/>
                <a:cs typeface="Times New Roman" charset="0"/>
              </a:rPr>
              <a:t> is not p</a:t>
            </a:r>
          </a:p>
          <a:p>
            <a:pPr marL="487158" indent="-487158">
              <a:lnSpc>
                <a:spcPct val="90000"/>
              </a:lnSpc>
              <a:spcBef>
                <a:spcPct val="20000"/>
              </a:spcBef>
              <a:buFontTx/>
              <a:buChar char="•"/>
            </a:pPr>
            <a:endParaRPr lang="en-US">
              <a:latin typeface="Times New Roman" charset="0"/>
              <a:cs typeface="Times New Roman" charset="0"/>
            </a:endParaRPr>
          </a:p>
          <a:p>
            <a:pPr marL="487158" indent="-487158">
              <a:lnSpc>
                <a:spcPct val="90000"/>
              </a:lnSpc>
              <a:spcBef>
                <a:spcPct val="20000"/>
              </a:spcBef>
              <a:buFontTx/>
              <a:buChar char="•"/>
            </a:pPr>
            <a:r>
              <a:rPr lang="en-US">
                <a:latin typeface="Times New Roman" charset="0"/>
                <a:cs typeface="Times New Roman" charset="0"/>
              </a:rPr>
              <a:t>Case II: p</a:t>
            </a:r>
            <a:r>
              <a:rPr lang="ja-JP" altLang="en-US">
                <a:latin typeface="Times New Roman" charset="0"/>
                <a:cs typeface="Times New Roman" charset="0"/>
              </a:rPr>
              <a:t>’</a:t>
            </a:r>
            <a:r>
              <a:rPr lang="en-US" altLang="ja-JP">
                <a:latin typeface="Times New Roman" charset="0"/>
                <a:cs typeface="Times New Roman" charset="0"/>
              </a:rPr>
              <a:t> same as p</a:t>
            </a:r>
            <a:endParaRPr lang="en-US" altLang="ja-JP" sz="2800">
              <a:latin typeface="Times New Roman" charset="0"/>
              <a:cs typeface="Times New Roman" charset="0"/>
            </a:endParaRPr>
          </a:p>
        </p:txBody>
      </p:sp>
      <p:grpSp>
        <p:nvGrpSpPr>
          <p:cNvPr id="119811" name="Group 3"/>
          <p:cNvGrpSpPr>
            <a:grpSpLocks/>
          </p:cNvGrpSpPr>
          <p:nvPr/>
        </p:nvGrpSpPr>
        <p:grpSpPr bwMode="auto">
          <a:xfrm>
            <a:off x="76643" y="3549227"/>
            <a:ext cx="6048795" cy="3562683"/>
            <a:chOff x="1392" y="1062"/>
            <a:chExt cx="3652" cy="2806"/>
          </a:xfrm>
        </p:grpSpPr>
        <p:grpSp>
          <p:nvGrpSpPr>
            <p:cNvPr id="119840" name="Group 4"/>
            <p:cNvGrpSpPr>
              <a:grpSpLocks/>
            </p:cNvGrpSpPr>
            <p:nvPr/>
          </p:nvGrpSpPr>
          <p:grpSpPr bwMode="auto">
            <a:xfrm>
              <a:off x="1392" y="1062"/>
              <a:ext cx="2880" cy="2806"/>
              <a:chOff x="576" y="1494"/>
              <a:chExt cx="2880" cy="2806"/>
            </a:xfrm>
          </p:grpSpPr>
          <p:sp>
            <p:nvSpPr>
              <p:cNvPr id="119842" name="Text Box 5"/>
              <p:cNvSpPr txBox="1">
                <a:spLocks noChangeArrowheads="1"/>
              </p:cNvSpPr>
              <p:nvPr/>
            </p:nvSpPr>
            <p:spPr bwMode="auto">
              <a:xfrm>
                <a:off x="1919" y="3936"/>
                <a:ext cx="307" cy="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chemeClr val="accent2"/>
                    </a:solidFill>
                    <a:latin typeface="Times New Roman" charset="0"/>
                  </a:rPr>
                  <a:t>D</a:t>
                </a:r>
                <a:endParaRPr lang="en-US" b="1" i="1">
                  <a:latin typeface="Times New Roman" charset="0"/>
                </a:endParaRPr>
              </a:p>
            </p:txBody>
          </p:sp>
          <p:grpSp>
            <p:nvGrpSpPr>
              <p:cNvPr id="119843" name="Group 6"/>
              <p:cNvGrpSpPr>
                <a:grpSpLocks/>
              </p:cNvGrpSpPr>
              <p:nvPr/>
            </p:nvGrpSpPr>
            <p:grpSpPr bwMode="auto">
              <a:xfrm>
                <a:off x="576" y="1494"/>
                <a:ext cx="2880" cy="2442"/>
                <a:chOff x="192" y="1494"/>
                <a:chExt cx="2880" cy="2442"/>
              </a:xfrm>
            </p:grpSpPr>
            <p:sp>
              <p:nvSpPr>
                <p:cNvPr id="119844" name="Oval 7"/>
                <p:cNvSpPr>
                  <a:spLocks noChangeArrowheads="1"/>
                </p:cNvSpPr>
                <p:nvPr/>
              </p:nvSpPr>
              <p:spPr bwMode="auto">
                <a:xfrm>
                  <a:off x="1476" y="1776"/>
                  <a:ext cx="288" cy="240"/>
                </a:xfrm>
                <a:prstGeom prst="ellipse">
                  <a:avLst/>
                </a:prstGeom>
                <a:solidFill>
                  <a:srgbClr val="FF0000"/>
                </a:solidFill>
                <a:ln w="9525">
                  <a:solidFill>
                    <a:schemeClr val="tx1"/>
                  </a:solidFill>
                  <a:round/>
                  <a:headEnd/>
                  <a:tailEnd/>
                </a:ln>
              </p:spPr>
              <p:txBody>
                <a:bodyPr wrap="none" anchor="ctr"/>
                <a:lstStyle/>
                <a:p>
                  <a:endParaRPr lang="en-US"/>
                </a:p>
              </p:txBody>
            </p:sp>
            <p:sp>
              <p:nvSpPr>
                <p:cNvPr id="119845" name="Freeform 8"/>
                <p:cNvSpPr>
                  <a:spLocks/>
                </p:cNvSpPr>
                <p:nvPr/>
              </p:nvSpPr>
              <p:spPr bwMode="auto">
                <a:xfrm rot="2037484">
                  <a:off x="864" y="1773"/>
                  <a:ext cx="336" cy="1200"/>
                </a:xfrm>
                <a:custGeom>
                  <a:avLst/>
                  <a:gdLst>
                    <a:gd name="T0" fmla="*/ 8750579 w 144"/>
                    <a:gd name="T1" fmla="*/ 0 h 672"/>
                    <a:gd name="T2" fmla="*/ 0 w 144"/>
                    <a:gd name="T3" fmla="*/ 360954 h 672"/>
                    <a:gd name="T4" fmla="*/ 8750579 w 144"/>
                    <a:gd name="T5" fmla="*/ 721393 h 672"/>
                    <a:gd name="T6" fmla="*/ 0 w 144"/>
                    <a:gd name="T7" fmla="*/ 991448 h 672"/>
                    <a:gd name="T8" fmla="*/ 8750579 w 144"/>
                    <a:gd name="T9" fmla="*/ 1261834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9846" name="Freeform 9"/>
                <p:cNvSpPr>
                  <a:spLocks/>
                </p:cNvSpPr>
                <p:nvPr/>
              </p:nvSpPr>
              <p:spPr bwMode="auto">
                <a:xfrm rot="-1578320">
                  <a:off x="1536" y="2016"/>
                  <a:ext cx="480" cy="1056"/>
                </a:xfrm>
                <a:custGeom>
                  <a:avLst/>
                  <a:gdLst>
                    <a:gd name="T0" fmla="*/ 903168777 w 144"/>
                    <a:gd name="T1" fmla="*/ 0 h 672"/>
                    <a:gd name="T2" fmla="*/ 0 w 144"/>
                    <a:gd name="T3" fmla="*/ 68499 h 672"/>
                    <a:gd name="T4" fmla="*/ 903168777 w 144"/>
                    <a:gd name="T5" fmla="*/ 136787 h 672"/>
                    <a:gd name="T6" fmla="*/ 0 w 144"/>
                    <a:gd name="T7" fmla="*/ 188133 h 672"/>
                    <a:gd name="T8" fmla="*/ 903168777 w 144"/>
                    <a:gd name="T9" fmla="*/ 239398 h 672"/>
                    <a:gd name="T10" fmla="*/ 0 60000 65536"/>
                    <a:gd name="T11" fmla="*/ 0 60000 65536"/>
                    <a:gd name="T12" fmla="*/ 0 60000 65536"/>
                    <a:gd name="T13" fmla="*/ 0 60000 65536"/>
                    <a:gd name="T14" fmla="*/ 0 60000 65536"/>
                    <a:gd name="T15" fmla="*/ 0 w 144"/>
                    <a:gd name="T16" fmla="*/ 0 h 672"/>
                    <a:gd name="T17" fmla="*/ 144 w 144"/>
                    <a:gd name="T18" fmla="*/ 672 h 672"/>
                  </a:gdLst>
                  <a:ahLst/>
                  <a:cxnLst>
                    <a:cxn ang="T10">
                      <a:pos x="T0" y="T1"/>
                    </a:cxn>
                    <a:cxn ang="T11">
                      <a:pos x="T2" y="T3"/>
                    </a:cxn>
                    <a:cxn ang="T12">
                      <a:pos x="T4" y="T5"/>
                    </a:cxn>
                    <a:cxn ang="T13">
                      <a:pos x="T6" y="T7"/>
                    </a:cxn>
                    <a:cxn ang="T14">
                      <a:pos x="T8" y="T9"/>
                    </a:cxn>
                  </a:cxnLst>
                  <a:rect l="T15" t="T16" r="T17" b="T18"/>
                  <a:pathLst>
                    <a:path w="144" h="672">
                      <a:moveTo>
                        <a:pt x="144" y="0"/>
                      </a:moveTo>
                      <a:cubicBezTo>
                        <a:pt x="72" y="64"/>
                        <a:pt x="0" y="128"/>
                        <a:pt x="0" y="192"/>
                      </a:cubicBezTo>
                      <a:cubicBezTo>
                        <a:pt x="0" y="256"/>
                        <a:pt x="144" y="328"/>
                        <a:pt x="144" y="384"/>
                      </a:cubicBezTo>
                      <a:cubicBezTo>
                        <a:pt x="144" y="440"/>
                        <a:pt x="0" y="480"/>
                        <a:pt x="0" y="528"/>
                      </a:cubicBezTo>
                      <a:cubicBezTo>
                        <a:pt x="0" y="576"/>
                        <a:pt x="72" y="624"/>
                        <a:pt x="144" y="672"/>
                      </a:cubicBezTo>
                    </a:path>
                  </a:pathLst>
                </a:custGeom>
                <a:noFill/>
                <a:ln w="9525">
                  <a:solidFill>
                    <a:schemeClr val="tx1"/>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9847" name="Text Box 10"/>
                <p:cNvSpPr txBox="1">
                  <a:spLocks noChangeArrowheads="1"/>
                </p:cNvSpPr>
                <p:nvPr/>
              </p:nvSpPr>
              <p:spPr bwMode="auto">
                <a:xfrm>
                  <a:off x="2304" y="2448"/>
                  <a:ext cx="257" cy="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chemeClr val="accent1"/>
                      </a:solidFill>
                      <a:latin typeface="Times New Roman" charset="0"/>
                    </a:rPr>
                    <a:t>C</a:t>
                  </a:r>
                  <a:endParaRPr lang="en-US">
                    <a:latin typeface="Times New Roman" charset="0"/>
                  </a:endParaRPr>
                </a:p>
              </p:txBody>
            </p:sp>
            <p:sp>
              <p:nvSpPr>
                <p:cNvPr id="119848" name="Oval 11"/>
                <p:cNvSpPr>
                  <a:spLocks noChangeArrowheads="1"/>
                </p:cNvSpPr>
                <p:nvPr/>
              </p:nvSpPr>
              <p:spPr bwMode="auto">
                <a:xfrm>
                  <a:off x="2016" y="2928"/>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9849" name="Oval 12"/>
                <p:cNvSpPr>
                  <a:spLocks noChangeArrowheads="1"/>
                </p:cNvSpPr>
                <p:nvPr/>
              </p:nvSpPr>
              <p:spPr bwMode="auto">
                <a:xfrm>
                  <a:off x="672" y="2976"/>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9850" name="Oval 13"/>
                <p:cNvSpPr>
                  <a:spLocks noChangeArrowheads="1"/>
                </p:cNvSpPr>
                <p:nvPr/>
              </p:nvSpPr>
              <p:spPr bwMode="auto">
                <a:xfrm>
                  <a:off x="1152" y="2688"/>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9851" name="Oval 14"/>
                <p:cNvSpPr>
                  <a:spLocks noChangeArrowheads="1"/>
                </p:cNvSpPr>
                <p:nvPr/>
              </p:nvSpPr>
              <p:spPr bwMode="auto">
                <a:xfrm>
                  <a:off x="1440" y="2976"/>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9852" name="Oval 15"/>
                <p:cNvSpPr>
                  <a:spLocks noChangeArrowheads="1"/>
                </p:cNvSpPr>
                <p:nvPr/>
              </p:nvSpPr>
              <p:spPr bwMode="auto">
                <a:xfrm>
                  <a:off x="1536" y="2544"/>
                  <a:ext cx="288" cy="24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19853" name="AutoShape 16"/>
                <p:cNvSpPr>
                  <a:spLocks noChangeArrowheads="1"/>
                </p:cNvSpPr>
                <p:nvPr/>
              </p:nvSpPr>
              <p:spPr bwMode="auto">
                <a:xfrm>
                  <a:off x="432" y="1584"/>
                  <a:ext cx="2304" cy="1728"/>
                </a:xfrm>
                <a:prstGeom prst="triangle">
                  <a:avLst>
                    <a:gd name="adj" fmla="val 50000"/>
                  </a:avLst>
                </a:prstGeom>
                <a:noFill/>
                <a:ln w="19050">
                  <a:solidFill>
                    <a:schemeClr val="tx1"/>
                  </a:solidFill>
                  <a:prstDash val="dash"/>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854" name="Oval 17"/>
                <p:cNvSpPr>
                  <a:spLocks noChangeArrowheads="1"/>
                </p:cNvSpPr>
                <p:nvPr/>
              </p:nvSpPr>
              <p:spPr bwMode="auto">
                <a:xfrm>
                  <a:off x="336"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9855" name="Oval 18"/>
                <p:cNvSpPr>
                  <a:spLocks noChangeArrowheads="1"/>
                </p:cNvSpPr>
                <p:nvPr/>
              </p:nvSpPr>
              <p:spPr bwMode="auto">
                <a:xfrm>
                  <a:off x="768"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9856" name="Oval 19"/>
                <p:cNvSpPr>
                  <a:spLocks noChangeArrowheads="1"/>
                </p:cNvSpPr>
                <p:nvPr/>
              </p:nvSpPr>
              <p:spPr bwMode="auto">
                <a:xfrm>
                  <a:off x="1248"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9857" name="Oval 20"/>
                <p:cNvSpPr>
                  <a:spLocks noChangeArrowheads="1"/>
                </p:cNvSpPr>
                <p:nvPr/>
              </p:nvSpPr>
              <p:spPr bwMode="auto">
                <a:xfrm>
                  <a:off x="2064"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9858" name="Oval 21"/>
                <p:cNvSpPr>
                  <a:spLocks noChangeArrowheads="1"/>
                </p:cNvSpPr>
                <p:nvPr/>
              </p:nvSpPr>
              <p:spPr bwMode="auto">
                <a:xfrm>
                  <a:off x="2592" y="3504"/>
                  <a:ext cx="288" cy="24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119859" name="Line 22"/>
                <p:cNvSpPr>
                  <a:spLocks noChangeShapeType="1"/>
                </p:cNvSpPr>
                <p:nvPr/>
              </p:nvSpPr>
              <p:spPr bwMode="auto">
                <a:xfrm flipH="1">
                  <a:off x="528" y="3216"/>
                  <a:ext cx="240" cy="2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60" name="Line 23"/>
                <p:cNvSpPr>
                  <a:spLocks noChangeShapeType="1"/>
                </p:cNvSpPr>
                <p:nvPr/>
              </p:nvSpPr>
              <p:spPr bwMode="auto">
                <a:xfrm flipH="1">
                  <a:off x="960" y="2928"/>
                  <a:ext cx="288" cy="576"/>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61" name="Line 24"/>
                <p:cNvSpPr>
                  <a:spLocks noChangeShapeType="1"/>
                </p:cNvSpPr>
                <p:nvPr/>
              </p:nvSpPr>
              <p:spPr bwMode="auto">
                <a:xfrm>
                  <a:off x="1728" y="2784"/>
                  <a:ext cx="384" cy="72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62" name="Line 25"/>
                <p:cNvSpPr>
                  <a:spLocks noChangeShapeType="1"/>
                </p:cNvSpPr>
                <p:nvPr/>
              </p:nvSpPr>
              <p:spPr bwMode="auto">
                <a:xfrm>
                  <a:off x="2256" y="3120"/>
                  <a:ext cx="384" cy="38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63" name="Line 26"/>
                <p:cNvSpPr>
                  <a:spLocks noChangeShapeType="1"/>
                </p:cNvSpPr>
                <p:nvPr/>
              </p:nvSpPr>
              <p:spPr bwMode="auto">
                <a:xfrm flipH="1">
                  <a:off x="1440" y="3216"/>
                  <a:ext cx="96" cy="2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64" name="Text Box 27"/>
                <p:cNvSpPr txBox="1">
                  <a:spLocks noChangeArrowheads="1"/>
                </p:cNvSpPr>
                <p:nvPr/>
              </p:nvSpPr>
              <p:spPr bwMode="auto">
                <a:xfrm>
                  <a:off x="614" y="3194"/>
                  <a:ext cx="2103" cy="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e       e       e           e        e</a:t>
                  </a:r>
                </a:p>
              </p:txBody>
            </p:sp>
            <p:sp>
              <p:nvSpPr>
                <p:cNvPr id="119865" name="Oval 28"/>
                <p:cNvSpPr>
                  <a:spLocks noChangeArrowheads="1"/>
                </p:cNvSpPr>
                <p:nvPr/>
              </p:nvSpPr>
              <p:spPr bwMode="auto">
                <a:xfrm>
                  <a:off x="192" y="3360"/>
                  <a:ext cx="2880" cy="576"/>
                </a:xfrm>
                <a:prstGeom prst="ellipse">
                  <a:avLst/>
                </a:prstGeom>
                <a:noFill/>
                <a:ln w="28575">
                  <a:solidFill>
                    <a:schemeClr val="accent2"/>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866" name="Text Box 29"/>
                <p:cNvSpPr txBox="1">
                  <a:spLocks noChangeArrowheads="1"/>
                </p:cNvSpPr>
                <p:nvPr/>
              </p:nvSpPr>
              <p:spPr bwMode="auto">
                <a:xfrm>
                  <a:off x="1776" y="1494"/>
                  <a:ext cx="781" cy="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i="1">
                      <a:solidFill>
                        <a:srgbClr val="FF0000"/>
                      </a:solidFill>
                      <a:latin typeface="Times New Roman" charset="0"/>
                    </a:rPr>
                    <a:t>bivalent</a:t>
                  </a:r>
                </a:p>
              </p:txBody>
            </p:sp>
          </p:grpSp>
        </p:grpSp>
        <p:sp>
          <p:nvSpPr>
            <p:cNvPr id="119841" name="Text Box 30"/>
            <p:cNvSpPr txBox="1">
              <a:spLocks noChangeArrowheads="1"/>
            </p:cNvSpPr>
            <p:nvPr/>
          </p:nvSpPr>
          <p:spPr bwMode="auto">
            <a:xfrm>
              <a:off x="3734" y="1995"/>
              <a:ext cx="1310" cy="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 [don</a:t>
              </a:r>
              <a:r>
                <a:rPr lang="ja-JP" altLang="en-US">
                  <a:latin typeface="Times New Roman" charset="0"/>
                </a:rPr>
                <a:t>’</a:t>
              </a:r>
              <a:r>
                <a:rPr lang="en-US" altLang="ja-JP">
                  <a:latin typeface="Times New Roman" charset="0"/>
                </a:rPr>
                <a:t>t apply </a:t>
              </a:r>
            </a:p>
            <a:p>
              <a:r>
                <a:rPr lang="en-US">
                  <a:latin typeface="Times New Roman" charset="0"/>
                </a:rPr>
                <a:t>  event e=(p,m)]</a:t>
              </a:r>
            </a:p>
          </p:txBody>
        </p:sp>
      </p:grpSp>
      <p:sp>
        <p:nvSpPr>
          <p:cNvPr id="119812" name="Line 43"/>
          <p:cNvSpPr>
            <a:spLocks noChangeShapeType="1"/>
          </p:cNvSpPr>
          <p:nvPr/>
        </p:nvSpPr>
        <p:spPr bwMode="auto">
          <a:xfrm>
            <a:off x="4869061" y="2438400"/>
            <a:ext cx="1623020" cy="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13" name="Oval 45"/>
          <p:cNvSpPr>
            <a:spLocks noChangeArrowheads="1"/>
          </p:cNvSpPr>
          <p:nvPr/>
        </p:nvSpPr>
        <p:spPr bwMode="auto">
          <a:xfrm>
            <a:off x="7682297" y="40640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C0</a:t>
            </a:r>
          </a:p>
        </p:txBody>
      </p:sp>
      <p:sp>
        <p:nvSpPr>
          <p:cNvPr id="119814" name="Oval 46"/>
          <p:cNvSpPr>
            <a:spLocks noChangeArrowheads="1"/>
          </p:cNvSpPr>
          <p:nvPr/>
        </p:nvSpPr>
        <p:spPr bwMode="auto">
          <a:xfrm>
            <a:off x="11469344" y="22758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D1</a:t>
            </a:r>
          </a:p>
        </p:txBody>
      </p:sp>
      <p:sp>
        <p:nvSpPr>
          <p:cNvPr id="119815" name="Oval 47"/>
          <p:cNvSpPr>
            <a:spLocks noChangeArrowheads="1"/>
          </p:cNvSpPr>
          <p:nvPr/>
        </p:nvSpPr>
        <p:spPr bwMode="auto">
          <a:xfrm>
            <a:off x="6708484" y="162560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D0</a:t>
            </a:r>
          </a:p>
        </p:txBody>
      </p:sp>
      <p:sp>
        <p:nvSpPr>
          <p:cNvPr id="119816" name="Oval 48"/>
          <p:cNvSpPr>
            <a:spLocks noChangeArrowheads="1"/>
          </p:cNvSpPr>
          <p:nvPr/>
        </p:nvSpPr>
        <p:spPr bwMode="auto">
          <a:xfrm>
            <a:off x="9629921" y="130048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C1</a:t>
            </a:r>
          </a:p>
        </p:txBody>
      </p:sp>
      <p:sp>
        <p:nvSpPr>
          <p:cNvPr id="119817" name="Line 49"/>
          <p:cNvSpPr>
            <a:spLocks noChangeShapeType="1"/>
          </p:cNvSpPr>
          <p:nvPr/>
        </p:nvSpPr>
        <p:spPr bwMode="auto">
          <a:xfrm flipH="1">
            <a:off x="7249491" y="812800"/>
            <a:ext cx="649208" cy="812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18" name="Line 51"/>
          <p:cNvSpPr>
            <a:spLocks noChangeShapeType="1"/>
          </p:cNvSpPr>
          <p:nvPr/>
        </p:nvSpPr>
        <p:spPr bwMode="auto">
          <a:xfrm>
            <a:off x="8331504" y="731520"/>
            <a:ext cx="1406618" cy="6502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19" name="Line 52"/>
          <p:cNvSpPr>
            <a:spLocks noChangeShapeType="1"/>
          </p:cNvSpPr>
          <p:nvPr/>
        </p:nvSpPr>
        <p:spPr bwMode="auto">
          <a:xfrm>
            <a:off x="8439706" y="3413760"/>
            <a:ext cx="1514819" cy="73152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20" name="Text Box 53"/>
          <p:cNvSpPr txBox="1">
            <a:spLocks noChangeArrowheads="1"/>
          </p:cNvSpPr>
          <p:nvPr/>
        </p:nvSpPr>
        <p:spPr bwMode="auto">
          <a:xfrm>
            <a:off x="7249492" y="731521"/>
            <a:ext cx="398961"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a:t>
            </a:r>
          </a:p>
        </p:txBody>
      </p:sp>
      <p:sp>
        <p:nvSpPr>
          <p:cNvPr id="119821" name="Text Box 56"/>
          <p:cNvSpPr txBox="1">
            <a:spLocks noChangeArrowheads="1"/>
          </p:cNvSpPr>
          <p:nvPr/>
        </p:nvSpPr>
        <p:spPr bwMode="auto">
          <a:xfrm>
            <a:off x="9088915" y="568961"/>
            <a:ext cx="552849"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a:t>
            </a:r>
            <a:r>
              <a:rPr lang="ja-JP" altLang="en-US">
                <a:latin typeface="Times New Roman" charset="0"/>
              </a:rPr>
              <a:t>’</a:t>
            </a:r>
            <a:endParaRPr lang="en-US">
              <a:latin typeface="Times New Roman" charset="0"/>
            </a:endParaRPr>
          </a:p>
        </p:txBody>
      </p:sp>
      <p:sp>
        <p:nvSpPr>
          <p:cNvPr id="119822" name="Oval 57"/>
          <p:cNvSpPr>
            <a:spLocks noChangeArrowheads="1"/>
          </p:cNvSpPr>
          <p:nvPr/>
        </p:nvSpPr>
        <p:spPr bwMode="auto">
          <a:xfrm>
            <a:off x="7790498" y="30886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A</a:t>
            </a:r>
          </a:p>
        </p:txBody>
      </p:sp>
      <p:sp>
        <p:nvSpPr>
          <p:cNvPr id="119823" name="Oval 58"/>
          <p:cNvSpPr>
            <a:spLocks noChangeArrowheads="1"/>
          </p:cNvSpPr>
          <p:nvPr/>
        </p:nvSpPr>
        <p:spPr bwMode="auto">
          <a:xfrm>
            <a:off x="6816686" y="430784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E0</a:t>
            </a:r>
          </a:p>
        </p:txBody>
      </p:sp>
      <p:sp>
        <p:nvSpPr>
          <p:cNvPr id="119824" name="Line 59"/>
          <p:cNvSpPr>
            <a:spLocks noChangeShapeType="1"/>
          </p:cNvSpPr>
          <p:nvPr/>
        </p:nvSpPr>
        <p:spPr bwMode="auto">
          <a:xfrm flipH="1">
            <a:off x="7249491" y="3495040"/>
            <a:ext cx="649208" cy="812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25" name="Text Box 60"/>
          <p:cNvSpPr txBox="1">
            <a:spLocks noChangeArrowheads="1"/>
          </p:cNvSpPr>
          <p:nvPr/>
        </p:nvSpPr>
        <p:spPr bwMode="auto">
          <a:xfrm>
            <a:off x="7249492" y="3413761"/>
            <a:ext cx="398961"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a:t>
            </a:r>
          </a:p>
        </p:txBody>
      </p:sp>
      <p:sp>
        <p:nvSpPr>
          <p:cNvPr id="119826" name="Line 61"/>
          <p:cNvSpPr>
            <a:spLocks noChangeShapeType="1"/>
          </p:cNvSpPr>
          <p:nvPr/>
        </p:nvSpPr>
        <p:spPr bwMode="auto">
          <a:xfrm>
            <a:off x="8006901" y="812800"/>
            <a:ext cx="0" cy="22758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27" name="Line 62"/>
          <p:cNvSpPr>
            <a:spLocks noChangeShapeType="1"/>
          </p:cNvSpPr>
          <p:nvPr/>
        </p:nvSpPr>
        <p:spPr bwMode="auto">
          <a:xfrm>
            <a:off x="7033088" y="2032000"/>
            <a:ext cx="0" cy="22758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28" name="Text Box 63"/>
          <p:cNvSpPr txBox="1">
            <a:spLocks noChangeArrowheads="1"/>
          </p:cNvSpPr>
          <p:nvPr/>
        </p:nvSpPr>
        <p:spPr bwMode="auto">
          <a:xfrm>
            <a:off x="5842874" y="2844801"/>
            <a:ext cx="946287"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sch. s</a:t>
            </a:r>
          </a:p>
        </p:txBody>
      </p:sp>
      <p:sp>
        <p:nvSpPr>
          <p:cNvPr id="119829" name="Text Box 64"/>
          <p:cNvSpPr txBox="1">
            <a:spLocks noChangeArrowheads="1"/>
          </p:cNvSpPr>
          <p:nvPr/>
        </p:nvSpPr>
        <p:spPr bwMode="auto">
          <a:xfrm>
            <a:off x="8006901" y="1788161"/>
            <a:ext cx="946287"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sch. s</a:t>
            </a:r>
          </a:p>
        </p:txBody>
      </p:sp>
      <p:sp>
        <p:nvSpPr>
          <p:cNvPr id="119830" name="Line 65"/>
          <p:cNvSpPr>
            <a:spLocks noChangeShapeType="1"/>
          </p:cNvSpPr>
          <p:nvPr/>
        </p:nvSpPr>
        <p:spPr bwMode="auto">
          <a:xfrm>
            <a:off x="10279129" y="1625600"/>
            <a:ext cx="1406618" cy="6502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31" name="Line 66"/>
          <p:cNvSpPr>
            <a:spLocks noChangeShapeType="1"/>
          </p:cNvSpPr>
          <p:nvPr/>
        </p:nvSpPr>
        <p:spPr bwMode="auto">
          <a:xfrm flipH="1">
            <a:off x="10495532" y="2682240"/>
            <a:ext cx="1190215" cy="146304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119832" name="Oval 67"/>
          <p:cNvSpPr>
            <a:spLocks noChangeArrowheads="1"/>
          </p:cNvSpPr>
          <p:nvPr/>
        </p:nvSpPr>
        <p:spPr bwMode="auto">
          <a:xfrm>
            <a:off x="9954525" y="4064000"/>
            <a:ext cx="649208" cy="406400"/>
          </a:xfrm>
          <a:prstGeom prst="ellipse">
            <a:avLst/>
          </a:prstGeom>
          <a:solidFill>
            <a:schemeClr val="accent1"/>
          </a:solidFill>
          <a:ln w="9525">
            <a:solidFill>
              <a:schemeClr val="tx1"/>
            </a:solidFill>
            <a:round/>
            <a:headEnd/>
            <a:tailEnd/>
          </a:ln>
        </p:spPr>
        <p:txBody>
          <a:bodyPr wrap="none" lIns="129909" tIns="64954" rIns="129909" bIns="64954" anchor="ctr"/>
          <a:lstStyle/>
          <a:p>
            <a:pPr algn="ctr"/>
            <a:r>
              <a:rPr lang="en-US"/>
              <a:t>E1</a:t>
            </a:r>
          </a:p>
        </p:txBody>
      </p:sp>
      <p:sp>
        <p:nvSpPr>
          <p:cNvPr id="119833" name="Text Box 68"/>
          <p:cNvSpPr txBox="1">
            <a:spLocks noChangeArrowheads="1"/>
          </p:cNvSpPr>
          <p:nvPr/>
        </p:nvSpPr>
        <p:spPr bwMode="auto">
          <a:xfrm>
            <a:off x="9920713" y="2926081"/>
            <a:ext cx="946287"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sch. s</a:t>
            </a:r>
          </a:p>
        </p:txBody>
      </p:sp>
      <p:sp>
        <p:nvSpPr>
          <p:cNvPr id="119834" name="Text Box 69"/>
          <p:cNvSpPr txBox="1">
            <a:spLocks noChangeArrowheads="1"/>
          </p:cNvSpPr>
          <p:nvPr/>
        </p:nvSpPr>
        <p:spPr bwMode="auto">
          <a:xfrm>
            <a:off x="8331506" y="3820161"/>
            <a:ext cx="971384"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a:t>
            </a:r>
            <a:r>
              <a:rPr lang="ja-JP" altLang="en-US">
                <a:latin typeface="Times New Roman" charset="0"/>
              </a:rPr>
              <a:t>’</a:t>
            </a:r>
            <a:r>
              <a:rPr lang="en-US" altLang="ja-JP">
                <a:latin typeface="Times New Roman" charset="0"/>
              </a:rPr>
              <a:t>,e)</a:t>
            </a:r>
            <a:endParaRPr lang="en-US">
              <a:latin typeface="Times New Roman" charset="0"/>
            </a:endParaRPr>
          </a:p>
        </p:txBody>
      </p:sp>
      <p:sp>
        <p:nvSpPr>
          <p:cNvPr id="119835" name="Text Box 70"/>
          <p:cNvSpPr txBox="1">
            <a:spLocks noChangeArrowheads="1"/>
          </p:cNvSpPr>
          <p:nvPr/>
        </p:nvSpPr>
        <p:spPr bwMode="auto">
          <a:xfrm>
            <a:off x="10799850" y="1381761"/>
            <a:ext cx="398961" cy="50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e</a:t>
            </a:r>
          </a:p>
        </p:txBody>
      </p:sp>
      <p:sp>
        <p:nvSpPr>
          <p:cNvPr id="119836" name="Text Box 71"/>
          <p:cNvSpPr txBox="1">
            <a:spLocks noChangeArrowheads="1"/>
          </p:cNvSpPr>
          <p:nvPr/>
        </p:nvSpPr>
        <p:spPr bwMode="auto">
          <a:xfrm>
            <a:off x="8223304" y="4876800"/>
            <a:ext cx="3211881" cy="1608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atin typeface="Times New Roman" charset="0"/>
              </a:rPr>
              <a:t>sch. s</a:t>
            </a:r>
          </a:p>
          <a:p>
            <a:pPr>
              <a:buFontTx/>
              <a:buChar char="•"/>
            </a:pPr>
            <a:r>
              <a:rPr lang="en-US">
                <a:latin typeface="Times New Roman" charset="0"/>
              </a:rPr>
              <a:t> finite</a:t>
            </a:r>
          </a:p>
          <a:p>
            <a:pPr>
              <a:buFontTx/>
              <a:buChar char="•"/>
            </a:pPr>
            <a:r>
              <a:rPr lang="en-US">
                <a:latin typeface="Times New Roman" charset="0"/>
              </a:rPr>
              <a:t> </a:t>
            </a:r>
            <a:r>
              <a:rPr lang="en-US" b="1">
                <a:latin typeface="Times New Roman" charset="0"/>
              </a:rPr>
              <a:t>deciding run</a:t>
            </a:r>
            <a:r>
              <a:rPr lang="en-US">
                <a:latin typeface="Times New Roman" charset="0"/>
              </a:rPr>
              <a:t> from C0</a:t>
            </a:r>
          </a:p>
          <a:p>
            <a:pPr>
              <a:buFontTx/>
              <a:buChar char="•"/>
            </a:pPr>
            <a:r>
              <a:rPr lang="en-US">
                <a:latin typeface="Times New Roman" charset="0"/>
              </a:rPr>
              <a:t> </a:t>
            </a:r>
            <a:r>
              <a:rPr lang="en-US" i="1">
                <a:latin typeface="Times New Roman" charset="0"/>
              </a:rPr>
              <a:t>p takes no steps</a:t>
            </a:r>
          </a:p>
        </p:txBody>
      </p:sp>
      <p:sp>
        <p:nvSpPr>
          <p:cNvPr id="119837" name="Freeform 72"/>
          <p:cNvSpPr>
            <a:spLocks/>
          </p:cNvSpPr>
          <p:nvPr/>
        </p:nvSpPr>
        <p:spPr bwMode="auto">
          <a:xfrm>
            <a:off x="8439706" y="2275840"/>
            <a:ext cx="1406618" cy="2844800"/>
          </a:xfrm>
          <a:custGeom>
            <a:avLst/>
            <a:gdLst>
              <a:gd name="T0" fmla="*/ 0 w 624"/>
              <a:gd name="T1" fmla="*/ 0 h 1680"/>
              <a:gd name="T2" fmla="*/ 2147483647 w 624"/>
              <a:gd name="T3" fmla="*/ 2147483647 h 1680"/>
              <a:gd name="T4" fmla="*/ 2147483647 w 624"/>
              <a:gd name="T5" fmla="*/ 2147483647 h 1680"/>
              <a:gd name="T6" fmla="*/ 2147483647 w 624"/>
              <a:gd name="T7" fmla="*/ 2147483647 h 1680"/>
              <a:gd name="T8" fmla="*/ 0 60000 65536"/>
              <a:gd name="T9" fmla="*/ 0 60000 65536"/>
              <a:gd name="T10" fmla="*/ 0 60000 65536"/>
              <a:gd name="T11" fmla="*/ 0 60000 65536"/>
              <a:gd name="T12" fmla="*/ 0 w 624"/>
              <a:gd name="T13" fmla="*/ 0 h 1680"/>
              <a:gd name="T14" fmla="*/ 624 w 624"/>
              <a:gd name="T15" fmla="*/ 1680 h 1680"/>
            </a:gdLst>
            <a:ahLst/>
            <a:cxnLst>
              <a:cxn ang="T8">
                <a:pos x="T0" y="T1"/>
              </a:cxn>
              <a:cxn ang="T9">
                <a:pos x="T2" y="T3"/>
              </a:cxn>
              <a:cxn ang="T10">
                <a:pos x="T4" y="T5"/>
              </a:cxn>
              <a:cxn ang="T11">
                <a:pos x="T6" y="T7"/>
              </a:cxn>
            </a:cxnLst>
            <a:rect l="T12" t="T13" r="T14" b="T15"/>
            <a:pathLst>
              <a:path w="624" h="1680">
                <a:moveTo>
                  <a:pt x="0" y="0"/>
                </a:moveTo>
                <a:cubicBezTo>
                  <a:pt x="216" y="280"/>
                  <a:pt x="432" y="560"/>
                  <a:pt x="528" y="816"/>
                </a:cubicBezTo>
                <a:cubicBezTo>
                  <a:pt x="624" y="1072"/>
                  <a:pt x="592" y="1392"/>
                  <a:pt x="576" y="1536"/>
                </a:cubicBezTo>
                <a:cubicBezTo>
                  <a:pt x="560" y="1680"/>
                  <a:pt x="496" y="1680"/>
                  <a:pt x="432" y="1680"/>
                </a:cubicBezTo>
              </a:path>
            </a:pathLst>
          </a:custGeom>
          <a:noFill/>
          <a:ln w="9525">
            <a:solidFill>
              <a:schemeClr val="tx1"/>
            </a:solidFill>
            <a:prstDash val="dash"/>
            <a:round/>
            <a:headEnd/>
            <a:tailEnd type="triangle" w="med" len="med"/>
          </a:ln>
          <a:extLst>
            <a:ext uri="{909E8E84-426E-40dd-AFC4-6F175D3DCCD1}">
              <a14:hiddenFill xmlns:a14="http://schemas.microsoft.com/office/drawing/2010/main" xmlns="">
                <a:solidFill>
                  <a:srgbClr val="FFFFFF"/>
                </a:solidFill>
              </a14:hiddenFill>
            </a:ext>
          </a:extLst>
        </p:spPr>
        <p:txBody>
          <a:bodyPr lIns="129909" tIns="64954" rIns="129909" bIns="64954"/>
          <a:lstStyle/>
          <a:p>
            <a:endParaRPr lang="en-US"/>
          </a:p>
        </p:txBody>
      </p:sp>
      <p:sp>
        <p:nvSpPr>
          <p:cNvPr id="119838" name="Text Box 73"/>
          <p:cNvSpPr txBox="1">
            <a:spLocks noChangeArrowheads="1"/>
          </p:cNvSpPr>
          <p:nvPr/>
        </p:nvSpPr>
        <p:spPr bwMode="auto">
          <a:xfrm>
            <a:off x="4452036" y="6646899"/>
            <a:ext cx="3865944" cy="61185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129909" tIns="64954" rIns="129909" bIns="64954">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3100">
                <a:latin typeface="Times New Roman" charset="0"/>
              </a:rPr>
              <a:t>But A is then bivalent!</a:t>
            </a:r>
          </a:p>
        </p:txBody>
      </p:sp>
      <p:sp>
        <p:nvSpPr>
          <p:cNvPr id="119839" name="Line 74"/>
          <p:cNvSpPr>
            <a:spLocks noChangeShapeType="1"/>
          </p:cNvSpPr>
          <p:nvPr/>
        </p:nvSpPr>
        <p:spPr bwMode="auto">
          <a:xfrm flipH="1">
            <a:off x="1994963" y="5271912"/>
            <a:ext cx="216403" cy="8128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129909" tIns="64954" rIns="129909" bIns="64954"/>
          <a:lstStyle/>
          <a:p>
            <a:endParaRPr lang="en-US"/>
          </a:p>
        </p:txBody>
      </p:sp>
      <p:sp>
        <p:nvSpPr>
          <p:cNvPr id="60"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38</a:t>
            </a:fld>
            <a:endParaRPr lang="en-US" dirty="0"/>
          </a:p>
        </p:txBody>
      </p:sp>
    </p:spTree>
    <p:extLst>
      <p:ext uri="{BB962C8B-B14F-4D97-AF65-F5344CB8AC3E}">
        <p14:creationId xmlns:p14="http://schemas.microsoft.com/office/powerpoint/2010/main" val="3034945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Lemma 3</a:t>
            </a:r>
          </a:p>
        </p:txBody>
      </p:sp>
      <p:sp>
        <p:nvSpPr>
          <p:cNvPr id="6" name="Rectangle 3"/>
          <p:cNvSpPr txBox="1">
            <a:spLocks noChangeArrowheads="1"/>
          </p:cNvSpPr>
          <p:nvPr/>
        </p:nvSpPr>
        <p:spPr bwMode="auto">
          <a:xfrm>
            <a:off x="3787047" y="447041"/>
            <a:ext cx="8656109" cy="1070187"/>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129909" tIns="64954" rIns="129909" bIns="64954"/>
          <a:lst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11" charset="-128"/>
                <a:cs typeface="ＭＳ Ｐゴシック" pitchFamily="-111"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a:lstStyle>
          <a:p>
            <a:pPr eaLnBrk="1" hangingPunct="1">
              <a:buFontTx/>
              <a:buNone/>
              <a:defRPr/>
            </a:pPr>
            <a:r>
              <a:rPr lang="en-US" altLang="en-US" sz="3000" b="1" kern="0">
                <a:solidFill>
                  <a:schemeClr val="bg1"/>
                </a:solidFill>
                <a:latin typeface="Times New Roman" pitchFamily="18" charset="0"/>
                <a:ea typeface="ＭＳ Ｐゴシック" pitchFamily="34" charset="-128"/>
              </a:rPr>
              <a:t>Starting from a bivalent config., there is always another bivalent config. that is reachable</a:t>
            </a:r>
            <a:endParaRPr lang="en-US" altLang="en-US" sz="3000" b="1" kern="0" dirty="0">
              <a:solidFill>
                <a:schemeClr val="bg1"/>
              </a:solidFill>
              <a:latin typeface="Times New Roman" pitchFamily="18" charset="0"/>
              <a:ea typeface="ＭＳ Ｐゴシック" pitchFamily="34" charset="-128"/>
            </a:endParaRP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39</a:t>
            </a:fld>
            <a:endParaRPr lang="en-US" dirty="0"/>
          </a:p>
        </p:txBody>
      </p:sp>
    </p:spTree>
    <p:extLst>
      <p:ext uri="{BB962C8B-B14F-4D97-AF65-F5344CB8AC3E}">
        <p14:creationId xmlns:p14="http://schemas.microsoft.com/office/powerpoint/2010/main" val="2947191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3"/>
          <p:cNvSpPr>
            <a:spLocks noGrp="1" noChangeArrowheads="1"/>
          </p:cNvSpPr>
          <p:nvPr>
            <p:ph idx="1"/>
          </p:nvPr>
        </p:nvSpPr>
        <p:spPr bwMode="auto">
          <a:xfrm>
            <a:off x="541007" y="2032001"/>
            <a:ext cx="8439706" cy="4827129"/>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bodyPr>
          <a:lstStyle/>
          <a:p>
            <a:pPr eaLnBrk="1" hangingPunct="1"/>
            <a:r>
              <a:rPr lang="en-US" sz="2800">
                <a:latin typeface="Times New Roman" charset="0"/>
                <a:ea typeface="ＭＳ Ｐゴシック" charset="0"/>
                <a:cs typeface="ＭＳ Ｐゴシック" charset="0"/>
              </a:rPr>
              <a:t>Lemma 2: There exists an initial configuration that is bivalent</a:t>
            </a:r>
          </a:p>
          <a:p>
            <a:pPr eaLnBrk="1" hangingPunct="1"/>
            <a:r>
              <a:rPr lang="en-US" sz="2800">
                <a:latin typeface="Times New Roman" charset="0"/>
                <a:ea typeface="ＭＳ Ｐゴシック" charset="0"/>
                <a:cs typeface="ＭＳ Ｐゴシック" charset="0"/>
              </a:rPr>
              <a:t>Lemma 3: Starting from a bivalent config., there is always another bivalent config. that is reachable</a:t>
            </a:r>
          </a:p>
          <a:p>
            <a:pPr eaLnBrk="1" hangingPunct="1"/>
            <a:endParaRPr lang="en-US" sz="2800">
              <a:latin typeface="Times New Roman" charset="0"/>
              <a:ea typeface="ＭＳ Ｐゴシック" charset="0"/>
              <a:cs typeface="ＭＳ Ｐゴシック" charset="0"/>
            </a:endParaRPr>
          </a:p>
          <a:p>
            <a:pPr eaLnBrk="1" hangingPunct="1"/>
            <a:r>
              <a:rPr lang="en-US" sz="2800">
                <a:latin typeface="Times New Roman" charset="0"/>
                <a:ea typeface="ＭＳ Ｐゴシック" charset="0"/>
                <a:cs typeface="ＭＳ Ｐゴシック" charset="0"/>
              </a:rPr>
              <a:t>Theorem (Impossibility of Consensus): </a:t>
            </a:r>
            <a:r>
              <a:rPr lang="en-US" sz="2800">
                <a:solidFill>
                  <a:srgbClr val="FF0000"/>
                </a:solidFill>
                <a:latin typeface="Times New Roman" charset="0"/>
                <a:ea typeface="ＭＳ Ｐゴシック" charset="0"/>
                <a:cs typeface="ＭＳ Ｐゴシック" charset="0"/>
              </a:rPr>
              <a:t>There is always a run of events in an asynchronous distributed system such that the group of processes never reach consensus (i.e., stays bivalent all the time)</a:t>
            </a: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Putting it all Together</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40</a:t>
            </a:fld>
            <a:endParaRPr lang="en-US" dirty="0"/>
          </a:p>
        </p:txBody>
      </p:sp>
    </p:spTree>
    <p:extLst>
      <p:ext uri="{BB962C8B-B14F-4D97-AF65-F5344CB8AC3E}">
        <p14:creationId xmlns:p14="http://schemas.microsoft.com/office/powerpoint/2010/main" val="28127741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A9A30-7DE1-FD77-3B68-A7ED802945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3D0B65C-894C-0E01-04EF-6048BB160400}"/>
              </a:ext>
            </a:extLst>
          </p:cNvPr>
          <p:cNvSpPr>
            <a:spLocks noGrp="1"/>
          </p:cNvSpPr>
          <p:nvPr>
            <p:ph idx="1"/>
          </p:nvPr>
        </p:nvSpPr>
        <p:spPr/>
        <p:txBody>
          <a:bodyPr/>
          <a:lstStyle/>
          <a:p>
            <a:endParaRPr lang="en-US"/>
          </a:p>
        </p:txBody>
      </p:sp>
      <p:pic>
        <p:nvPicPr>
          <p:cNvPr id="6" name="Picture 5" descr="The image appears to be a quiz question related to the concept of bivalency in configurations, possibly in the context of decision making or computational processes.&#10;&#10;AI-generated content may be incorrect.">
            <a:extLst>
              <a:ext uri="{FF2B5EF4-FFF2-40B4-BE49-F238E27FC236}">
                <a16:creationId xmlns:a16="http://schemas.microsoft.com/office/drawing/2014/main" id="{8ECBC44A-7F49-8BD0-5D53-0E9E8B167416}"/>
              </a:ext>
            </a:extLst>
          </p:cNvPr>
          <p:cNvPicPr>
            <a:picLocks noChangeAspect="1"/>
          </p:cNvPicPr>
          <p:nvPr/>
        </p:nvPicPr>
        <p:blipFill>
          <a:blip r:embed="rId2"/>
          <a:stretch>
            <a:fillRect/>
          </a:stretch>
        </p:blipFill>
        <p:spPr>
          <a:xfrm>
            <a:off x="243681" y="228991"/>
            <a:ext cx="12496800" cy="6857218"/>
          </a:xfrm>
          <a:prstGeom prst="rect">
            <a:avLst/>
          </a:prstGeom>
        </p:spPr>
      </p:pic>
    </p:spTree>
    <p:extLst>
      <p:ext uri="{BB962C8B-B14F-4D97-AF65-F5344CB8AC3E}">
        <p14:creationId xmlns:p14="http://schemas.microsoft.com/office/powerpoint/2010/main" val="586280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10A1-79DC-8D58-0FEB-D91B32C801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42FEAE1-EAFA-5089-112C-5EC5E24907E7}"/>
              </a:ext>
            </a:extLst>
          </p:cNvPr>
          <p:cNvSpPr>
            <a:spLocks noGrp="1"/>
          </p:cNvSpPr>
          <p:nvPr>
            <p:ph idx="1"/>
          </p:nvPr>
        </p:nvSpPr>
        <p:spPr/>
        <p:txBody>
          <a:bodyPr/>
          <a:lstStyle/>
          <a:p>
            <a:endParaRPr lang="en-US"/>
          </a:p>
        </p:txBody>
      </p:sp>
      <p:pic>
        <p:nvPicPr>
          <p:cNvPr id="7" name="Picture 6" descr="The image is a text-based representation of a discussion on the outcome of an event in a logical proof or algorithm, detailing different possibilities regarding the valency of two elements, C_0 and C_1.&#10;&#10;AI-generated content may be incorrect.">
            <a:extLst>
              <a:ext uri="{FF2B5EF4-FFF2-40B4-BE49-F238E27FC236}">
                <a16:creationId xmlns:a16="http://schemas.microsoft.com/office/drawing/2014/main" id="{72125E6E-412B-8B74-9017-3CD087F640CE}"/>
              </a:ext>
            </a:extLst>
          </p:cNvPr>
          <p:cNvPicPr>
            <a:picLocks noChangeAspect="1"/>
          </p:cNvPicPr>
          <p:nvPr/>
        </p:nvPicPr>
        <p:blipFill>
          <a:blip r:embed="rId3"/>
          <a:stretch>
            <a:fillRect/>
          </a:stretch>
        </p:blipFill>
        <p:spPr>
          <a:xfrm>
            <a:off x="11867" y="1035843"/>
            <a:ext cx="12972296" cy="6431757"/>
          </a:xfrm>
          <a:prstGeom prst="rect">
            <a:avLst/>
          </a:prstGeom>
        </p:spPr>
      </p:pic>
    </p:spTree>
    <p:extLst>
      <p:ext uri="{BB962C8B-B14F-4D97-AF65-F5344CB8AC3E}">
        <p14:creationId xmlns:p14="http://schemas.microsoft.com/office/powerpoint/2010/main" val="15234853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C378C-D9AF-AB08-B630-082D797F7AA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4F064D7-1262-D183-E75A-56B7CB71E689}"/>
              </a:ext>
            </a:extLst>
          </p:cNvPr>
          <p:cNvSpPr>
            <a:spLocks noGrp="1"/>
          </p:cNvSpPr>
          <p:nvPr>
            <p:ph idx="1"/>
          </p:nvPr>
        </p:nvSpPr>
        <p:spPr/>
        <p:txBody>
          <a:bodyPr/>
          <a:lstStyle/>
          <a:p>
            <a:endParaRPr lang="en-US"/>
          </a:p>
        </p:txBody>
      </p:sp>
      <p:pic>
        <p:nvPicPr>
          <p:cNvPr id="5" name="Picture 4" descr="The image illustrates a discussion about a contradiction in a distributed algorithm, where a process crashing before message exchange leads to differing outcomes among remaining processes.&#10;&#10;AI-generated content may be incorrect.">
            <a:extLst>
              <a:ext uri="{FF2B5EF4-FFF2-40B4-BE49-F238E27FC236}">
                <a16:creationId xmlns:a16="http://schemas.microsoft.com/office/drawing/2014/main" id="{D3E72E37-F392-924C-DD05-C4392093AB6F}"/>
              </a:ext>
            </a:extLst>
          </p:cNvPr>
          <p:cNvPicPr>
            <a:picLocks noChangeAspect="1"/>
          </p:cNvPicPr>
          <p:nvPr/>
        </p:nvPicPr>
        <p:blipFill>
          <a:blip r:embed="rId3"/>
          <a:stretch>
            <a:fillRect/>
          </a:stretch>
        </p:blipFill>
        <p:spPr>
          <a:xfrm>
            <a:off x="24812" y="762000"/>
            <a:ext cx="12934538" cy="6565047"/>
          </a:xfrm>
          <a:prstGeom prst="rect">
            <a:avLst/>
          </a:prstGeom>
        </p:spPr>
      </p:pic>
    </p:spTree>
    <p:extLst>
      <p:ext uri="{BB962C8B-B14F-4D97-AF65-F5344CB8AC3E}">
        <p14:creationId xmlns:p14="http://schemas.microsoft.com/office/powerpoint/2010/main" val="3236221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Optional Exercises/Questions to Test your Own Knowledge</a:t>
            </a:r>
          </a:p>
        </p:txBody>
      </p:sp>
      <p:sp>
        <p:nvSpPr>
          <p:cNvPr id="4" name="Content Placeholder 3"/>
          <p:cNvSpPr>
            <a:spLocks noGrp="1"/>
          </p:cNvSpPr>
          <p:nvPr>
            <p:ph idx="1"/>
          </p:nvPr>
        </p:nvSpPr>
        <p:spPr>
          <a:xfrm>
            <a:off x="649208" y="2235200"/>
            <a:ext cx="11634073" cy="4576760"/>
          </a:xfrm>
        </p:spPr>
        <p:txBody>
          <a:bodyPr>
            <a:normAutofit fontScale="92500" lnSpcReduction="10000"/>
          </a:bodyPr>
          <a:lstStyle/>
          <a:p>
            <a:pPr marL="457200" indent="-457200">
              <a:buFont typeface="+mj-lt"/>
              <a:buAutoNum type="arabicPeriod"/>
            </a:pPr>
            <a:r>
              <a:rPr lang="en-US" dirty="0"/>
              <a:t>Is the consensus problem the same as majority voting? If not, what are the differences?</a:t>
            </a:r>
          </a:p>
          <a:p>
            <a:pPr marL="457200" indent="-457200">
              <a:buFont typeface="+mj-lt"/>
              <a:buAutoNum type="arabicPeriod"/>
            </a:pPr>
            <a:r>
              <a:rPr lang="en-US" dirty="0"/>
              <a:t>What is a trivial solution to consensus?</a:t>
            </a:r>
          </a:p>
          <a:p>
            <a:pPr marL="457200" indent="-457200">
              <a:buFont typeface="+mj-lt"/>
              <a:buAutoNum type="arabicPeriod"/>
            </a:pPr>
            <a:r>
              <a:rPr lang="en-US" dirty="0"/>
              <a:t>Why is consensus solvable for synchronous systems?.</a:t>
            </a:r>
          </a:p>
          <a:p>
            <a:pPr marL="457200" indent="-457200">
              <a:buFont typeface="+mj-lt"/>
              <a:buAutoNum type="arabicPeriod"/>
            </a:pPr>
            <a:r>
              <a:rPr lang="en-US" dirty="0"/>
              <a:t>. A synchronous consensus algorithm with N=5 processes has only 2 rounds, but can have up to 2 failures. Show how this algorithm fails to solve consensus.</a:t>
            </a:r>
          </a:p>
          <a:p>
            <a:pPr marL="457200" indent="-457200">
              <a:buFont typeface="+mj-lt"/>
              <a:buAutoNum type="arabicPeriod"/>
            </a:pPr>
            <a:r>
              <a:rPr lang="en-US" dirty="0"/>
              <a:t>Why does the FLP proof treat the network as a giant “buffer”?</a:t>
            </a:r>
          </a:p>
          <a:p>
            <a:pPr marL="457200" indent="-457200">
              <a:buFont typeface="+mj-lt"/>
              <a:buAutoNum type="arabicPeriod"/>
            </a:pPr>
            <a:r>
              <a:rPr lang="en-US" dirty="0"/>
              <a:t>What is a commutative schedule?</a:t>
            </a:r>
          </a:p>
          <a:p>
            <a:pPr marL="457200" indent="-457200">
              <a:buFont typeface="+mj-lt"/>
              <a:buAutoNum type="arabicPeriod"/>
            </a:pPr>
            <a:r>
              <a:rPr lang="en-US" dirty="0"/>
              <a:t>What is the lattice of states and why is it important in the FLP proof?</a:t>
            </a:r>
          </a:p>
          <a:p>
            <a:pPr marL="457200" indent="-457200">
              <a:buFont typeface="+mj-lt"/>
              <a:buAutoNum type="arabicPeriod"/>
            </a:pPr>
            <a:r>
              <a:rPr lang="en-US" dirty="0"/>
              <a:t>How does FLP show that given a bivalent state, one can reach another bivalent state?</a:t>
            </a:r>
          </a:p>
          <a:p>
            <a:pPr marL="457200" indent="-457200">
              <a:buFont typeface="+mj-lt"/>
              <a:buAutoNum type="arabicPeriod"/>
            </a:pPr>
            <a:r>
              <a:rPr lang="en-US" dirty="0"/>
              <a:t>In FLP’s last lemma, why is it ok to prevent process p from taking any steps for a while, or event e from occurring for a while?</a:t>
            </a:r>
          </a:p>
          <a:p>
            <a:pPr marL="457200" indent="-457200">
              <a:buFont typeface="+mj-lt"/>
              <a:buAutoNum type="arabicPeriod"/>
            </a:pPr>
            <a:endParaRPr lang="en-US" dirty="0"/>
          </a:p>
          <a:p>
            <a:pPr marL="457200" indent="-457200">
              <a:buFont typeface="+mj-lt"/>
              <a:buAutoNum type="arabicPeriod"/>
            </a:pPr>
            <a:endParaRPr lang="en-US" dirty="0"/>
          </a:p>
          <a:p>
            <a:pPr marL="0" indent="0">
              <a:buNone/>
            </a:pPr>
            <a:endParaRPr lang="en-US" dirty="0"/>
          </a:p>
          <a:p>
            <a:pPr marL="0" indent="0">
              <a:buNone/>
            </a:pPr>
            <a:endParaRPr lang="en-US" dirty="0"/>
          </a:p>
        </p:txBody>
      </p:sp>
      <p:sp>
        <p:nvSpPr>
          <p:cNvPr id="5" name="Slide Number Placeholder 1"/>
          <p:cNvSpPr txBox="1">
            <a:spLocks/>
          </p:cNvSpPr>
          <p:nvPr/>
        </p:nvSpPr>
        <p:spPr>
          <a:xfrm>
            <a:off x="12130881" y="6477000"/>
            <a:ext cx="533400" cy="5334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r">
              <a:defRPr/>
            </a:pPr>
            <a:fld id="{114CECF8-010E-F041-9C75-EBE094CC61E3}" type="slidenum">
              <a:rPr lang="en-US"/>
              <a:pPr algn="r">
                <a:defRPr/>
              </a:pPr>
              <a:t>44</a:t>
            </a:fld>
            <a:endParaRPr lang="en-US" dirty="0"/>
          </a:p>
        </p:txBody>
      </p:sp>
    </p:spTree>
    <p:extLst>
      <p:ext uri="{BB962C8B-B14F-4D97-AF65-F5344CB8AC3E}">
        <p14:creationId xmlns:p14="http://schemas.microsoft.com/office/powerpoint/2010/main" val="11355864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bwMode="auto">
          <a:xfrm>
            <a:off x="649208" y="1923627"/>
            <a:ext cx="7682296" cy="5960533"/>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9909" tIns="64954" rIns="129909" bIns="64954" numCol="1" anchor="t" anchorCtr="0" compatLnSpc="1">
            <a:prstTxWarp prst="textNoShape">
              <a:avLst/>
            </a:prstTxWarp>
            <a:normAutofit fontScale="70000" lnSpcReduction="20000"/>
          </a:bodyPr>
          <a:lstStyle/>
          <a:p>
            <a:pPr eaLnBrk="1" hangingPunct="1">
              <a:lnSpc>
                <a:spcPct val="120000"/>
              </a:lnSpc>
              <a:defRPr/>
            </a:pPr>
            <a:r>
              <a:rPr lang="en-US" altLang="en-US" sz="4000" dirty="0">
                <a:latin typeface="Times New Roman" pitchFamily="18" charset="0"/>
                <a:ea typeface="ＭＳ Ｐゴシック" pitchFamily="34" charset="-128"/>
              </a:rPr>
              <a:t>Consensus Problem </a:t>
            </a:r>
          </a:p>
          <a:p>
            <a:pPr lvl="1" eaLnBrk="1" hangingPunct="1">
              <a:lnSpc>
                <a:spcPct val="120000"/>
              </a:lnSpc>
              <a:defRPr/>
            </a:pPr>
            <a:r>
              <a:rPr lang="en-US" altLang="en-US" sz="3400" dirty="0">
                <a:latin typeface="Times New Roman" pitchFamily="18" charset="0"/>
                <a:ea typeface="ＭＳ Ｐゴシック" pitchFamily="34" charset="-128"/>
              </a:rPr>
              <a:t>Agreement in distributed systems</a:t>
            </a:r>
          </a:p>
          <a:p>
            <a:pPr lvl="1" eaLnBrk="1" hangingPunct="1">
              <a:lnSpc>
                <a:spcPct val="120000"/>
              </a:lnSpc>
              <a:defRPr/>
            </a:pPr>
            <a:r>
              <a:rPr lang="en-US" altLang="en-US" sz="3400" dirty="0">
                <a:latin typeface="Times New Roman" pitchFamily="18" charset="0"/>
                <a:ea typeface="ＭＳ Ｐゴシック" pitchFamily="34" charset="-128"/>
              </a:rPr>
              <a:t>Solution exists in synchronous system model (e.g., supercomputer)</a:t>
            </a:r>
          </a:p>
          <a:p>
            <a:pPr lvl="1" eaLnBrk="1" hangingPunct="1">
              <a:lnSpc>
                <a:spcPct val="120000"/>
              </a:lnSpc>
              <a:defRPr/>
            </a:pPr>
            <a:r>
              <a:rPr lang="en-US" altLang="en-US" sz="3400" dirty="0">
                <a:latin typeface="Times New Roman" pitchFamily="18" charset="0"/>
                <a:ea typeface="ＭＳ Ｐゴシック" pitchFamily="34" charset="-128"/>
              </a:rPr>
              <a:t>Impossible to solve in an asynchronous system (e.g., Internet, Web)</a:t>
            </a:r>
          </a:p>
          <a:p>
            <a:pPr lvl="2" eaLnBrk="1" hangingPunct="1">
              <a:lnSpc>
                <a:spcPct val="120000"/>
              </a:lnSpc>
              <a:defRPr/>
            </a:pPr>
            <a:r>
              <a:rPr lang="en-US" altLang="en-US" sz="2800" dirty="0">
                <a:latin typeface="Times New Roman" pitchFamily="18" charset="0"/>
                <a:ea typeface="ＭＳ Ｐゴシック" pitchFamily="34" charset="-128"/>
              </a:rPr>
              <a:t>Key idea: with even one (adversarial) crash-stop process failure, there are always sequences of events for the system to decide any which way</a:t>
            </a:r>
          </a:p>
          <a:p>
            <a:pPr lvl="2" eaLnBrk="1" hangingPunct="1">
              <a:lnSpc>
                <a:spcPct val="120000"/>
              </a:lnSpc>
              <a:defRPr/>
            </a:pPr>
            <a:r>
              <a:rPr lang="en-US" altLang="en-US" sz="2800" dirty="0">
                <a:latin typeface="Times New Roman" pitchFamily="18" charset="0"/>
                <a:ea typeface="ＭＳ Ｐゴシック" pitchFamily="34" charset="-128"/>
              </a:rPr>
              <a:t>Holds true regardless of whatever algorithm you choose!</a:t>
            </a:r>
          </a:p>
          <a:p>
            <a:pPr lvl="1" eaLnBrk="1" hangingPunct="1">
              <a:lnSpc>
                <a:spcPct val="120000"/>
              </a:lnSpc>
              <a:defRPr/>
            </a:pPr>
            <a:r>
              <a:rPr lang="en-US" altLang="en-US" sz="3400" dirty="0">
                <a:latin typeface="Times New Roman" pitchFamily="18" charset="0"/>
                <a:ea typeface="ＭＳ Ｐゴシック" pitchFamily="34" charset="-128"/>
              </a:rPr>
              <a:t>FLP impossibility proof</a:t>
            </a:r>
          </a:p>
          <a:p>
            <a:pPr eaLnBrk="1" hangingPunct="1">
              <a:lnSpc>
                <a:spcPct val="120000"/>
              </a:lnSpc>
              <a:defRPr/>
            </a:pPr>
            <a:r>
              <a:rPr lang="en-US" altLang="en-US" sz="4000" dirty="0">
                <a:latin typeface="Times New Roman" pitchFamily="18" charset="0"/>
                <a:ea typeface="ＭＳ Ｐゴシック" pitchFamily="34" charset="-128"/>
              </a:rPr>
              <a:t>One of the most fundamental results in distributed systems</a:t>
            </a:r>
          </a:p>
        </p:txBody>
      </p:sp>
      <p:sp>
        <p:nvSpPr>
          <p:cNvPr id="4" name="Rectangle 1026"/>
          <p:cNvSpPr txBox="1">
            <a:spLocks noChangeArrowheads="1"/>
          </p:cNvSpPr>
          <p:nvPr/>
        </p:nvSpPr>
        <p:spPr>
          <a:xfrm>
            <a:off x="757409" y="406400"/>
            <a:ext cx="11685747" cy="1110827"/>
          </a:xfrm>
          <a:prstGeom prst="rect">
            <a:avLst/>
          </a:prstGeom>
        </p:spPr>
        <p:txBody>
          <a:bodyPr lIns="129909" tIns="64954" rIns="129909" bIns="64954"/>
          <a:lstStyle>
            <a:lvl1pPr algn="ctr" rtl="0" eaLnBrk="0" fontAlgn="base" hangingPunct="0">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0" fontAlgn="base" hangingPunct="0">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a:lstStyle>
          <a:p>
            <a:pPr algn="l" eaLnBrk="1" hangingPunct="1">
              <a:defRPr/>
            </a:pPr>
            <a:r>
              <a:rPr lang="en-US" altLang="en-US" sz="5700" kern="0" dirty="0">
                <a:solidFill>
                  <a:schemeClr val="bg1"/>
                </a:solidFill>
                <a:latin typeface="Whitney-BlackSC" pitchFamily="50" charset="0"/>
                <a:ea typeface="ＭＳ Ｐゴシック" pitchFamily="34" charset="-128"/>
              </a:rPr>
              <a:t>Summary</a:t>
            </a:r>
          </a:p>
        </p:txBody>
      </p:sp>
      <p:sp>
        <p:nvSpPr>
          <p:cNvPr id="5" name="Slide Number Placeholder 1"/>
          <p:cNvSpPr txBox="1">
            <a:spLocks/>
          </p:cNvSpPr>
          <p:nvPr/>
        </p:nvSpPr>
        <p:spPr>
          <a:xfrm>
            <a:off x="11902281" y="6705600"/>
            <a:ext cx="990600" cy="457200"/>
          </a:xfrm>
          <a:prstGeom prst="rect">
            <a:avLst/>
          </a:prstGeom>
          <a:solidFill>
            <a:schemeClr val="bg1"/>
          </a:solidFill>
        </p:spPr>
        <p:txBody>
          <a:bodyPr/>
          <a:lst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a:lstStyle>
          <a:p>
            <a:pPr algn="ctr">
              <a:defRPr/>
            </a:pPr>
            <a:fld id="{114CECF8-010E-F041-9C75-EBE094CC61E3}" type="slidenum">
              <a:rPr lang="en-US" smtClean="0"/>
              <a:pPr algn="ctr">
                <a:defRPr/>
              </a:pPr>
              <a:t>45</a:t>
            </a:fld>
            <a:endParaRPr lang="en-US" dirty="0"/>
          </a:p>
        </p:txBody>
      </p:sp>
    </p:spTree>
    <p:extLst>
      <p:ext uri="{BB962C8B-B14F-4D97-AF65-F5344CB8AC3E}">
        <p14:creationId xmlns:p14="http://schemas.microsoft.com/office/powerpoint/2010/main" val="239946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A9A13-CC8B-601E-BFE2-B9327FB34835}"/>
            </a:ext>
          </a:extLst>
        </p:cNvPr>
        <p:cNvGrpSpPr/>
        <p:nvPr/>
      </p:nvGrpSpPr>
      <p:grpSpPr>
        <a:xfrm>
          <a:off x="0" y="0"/>
          <a:ext cx="0" cy="0"/>
          <a:chOff x="0" y="0"/>
          <a:chExt cx="0" cy="0"/>
        </a:xfrm>
      </p:grpSpPr>
      <p:sp>
        <p:nvSpPr>
          <p:cNvPr id="17409" name="Title 1">
            <a:extLst>
              <a:ext uri="{FF2B5EF4-FFF2-40B4-BE49-F238E27FC236}">
                <a16:creationId xmlns:a16="http://schemas.microsoft.com/office/drawing/2014/main" id="{318CB691-DC9C-7AC5-47D9-7997AD6D0491}"/>
              </a:ext>
            </a:extLst>
          </p:cNvPr>
          <p:cNvSpPr>
            <a:spLocks noGrp="1" noChangeArrowheads="1"/>
          </p:cNvSpPr>
          <p:nvPr>
            <p:ph type="title"/>
          </p:nvPr>
        </p:nvSpPr>
        <p:spPr>
          <a:xfrm>
            <a:off x="550023" y="307867"/>
            <a:ext cx="11018505" cy="1217265"/>
          </a:xfrm>
        </p:spPr>
        <p:txBody>
          <a:bodyPr/>
          <a:lstStyle/>
          <a:p>
            <a:pPr algn="l">
              <a:defRPr/>
            </a:pPr>
            <a:r>
              <a:rPr lang="en-US" altLang="en-US" sz="5671" dirty="0">
                <a:solidFill>
                  <a:schemeClr val="accent3"/>
                </a:solidFill>
                <a:latin typeface="Whitney BlackSC" pitchFamily="50" charset="0"/>
                <a:ea typeface="ＭＳ Ｐゴシック" panose="020B0600070205080204" pitchFamily="34" charset="-128"/>
              </a:rPr>
              <a:t>Announcements</a:t>
            </a:r>
          </a:p>
        </p:txBody>
      </p:sp>
      <p:sp>
        <p:nvSpPr>
          <p:cNvPr id="17410" name="Content Placeholder 2">
            <a:extLst>
              <a:ext uri="{FF2B5EF4-FFF2-40B4-BE49-F238E27FC236}">
                <a16:creationId xmlns:a16="http://schemas.microsoft.com/office/drawing/2014/main" id="{9C04E345-58B2-4AE1-3E3F-C3FB1B8B4C17}"/>
              </a:ext>
            </a:extLst>
          </p:cNvPr>
          <p:cNvSpPr>
            <a:spLocks noGrp="1" noChangeArrowheads="1"/>
          </p:cNvSpPr>
          <p:nvPr>
            <p:ph idx="1"/>
          </p:nvPr>
        </p:nvSpPr>
        <p:spPr>
          <a:xfrm>
            <a:off x="658225" y="1820431"/>
            <a:ext cx="11352125" cy="5186902"/>
          </a:xfrm>
        </p:spPr>
        <p:txBody>
          <a:bodyPr>
            <a:normAutofit/>
          </a:bodyPr>
          <a:lstStyle/>
          <a:p>
            <a:pPr>
              <a:lnSpc>
                <a:spcPct val="110000"/>
              </a:lnSpc>
              <a:defRPr/>
            </a:pPr>
            <a:r>
              <a:rPr lang="en-US" altLang="en-US" sz="2836" dirty="0">
                <a:ea typeface="ＭＳ Ｐゴシック" panose="020B0600070205080204" pitchFamily="34" charset="-128"/>
              </a:rPr>
              <a:t>HW3 released – please start early!</a:t>
            </a:r>
          </a:p>
          <a:p>
            <a:pPr>
              <a:lnSpc>
                <a:spcPct val="110000"/>
              </a:lnSpc>
              <a:defRPr/>
            </a:pPr>
            <a:r>
              <a:rPr lang="en-US" altLang="en-US" sz="2836" dirty="0">
                <a:ea typeface="ＭＳ Ｐゴシック" panose="020B0600070205080204" pitchFamily="34" charset="-128"/>
              </a:rPr>
              <a:t>MP3 released today – start now! (you should already be able to do it based on the lecture material so far)</a:t>
            </a:r>
          </a:p>
          <a:p>
            <a:pPr lvl="1">
              <a:lnSpc>
                <a:spcPct val="110000"/>
              </a:lnSpc>
              <a:defRPr/>
            </a:pPr>
            <a:r>
              <a:rPr lang="en-US" altLang="en-US" sz="2836" dirty="0">
                <a:ea typeface="ＭＳ Ｐゴシック" panose="020B0600070205080204" pitchFamily="34" charset="-128"/>
              </a:rPr>
              <a:t>Distributed key-value store</a:t>
            </a:r>
          </a:p>
          <a:p>
            <a:pPr>
              <a:lnSpc>
                <a:spcPct val="110000"/>
              </a:lnSpc>
              <a:defRPr/>
            </a:pPr>
            <a:r>
              <a:rPr lang="en-US" altLang="en-US" sz="2836" dirty="0">
                <a:ea typeface="ＭＳ Ｐゴシック" panose="020B0600070205080204" pitchFamily="34" charset="-128"/>
              </a:rPr>
              <a:t>Midterm grades released</a:t>
            </a:r>
          </a:p>
          <a:p>
            <a:pPr>
              <a:lnSpc>
                <a:spcPct val="110000"/>
              </a:lnSpc>
              <a:defRPr/>
            </a:pPr>
            <a:r>
              <a:rPr lang="en-US" altLang="en-US" sz="2836" dirty="0">
                <a:ea typeface="ＭＳ Ｐゴシック" panose="020B0600070205080204" pitchFamily="34" charset="-128"/>
              </a:rPr>
              <a:t>Midterm solutions</a:t>
            </a:r>
          </a:p>
          <a:p>
            <a:pPr>
              <a:lnSpc>
                <a:spcPct val="110000"/>
              </a:lnSpc>
              <a:defRPr/>
            </a:pPr>
            <a:endParaRPr lang="en-US" altLang="en-US" sz="2836" dirty="0">
              <a:ea typeface="ＭＳ Ｐゴシック" panose="020B0600070205080204" pitchFamily="34" charset="-128"/>
            </a:endParaRPr>
          </a:p>
        </p:txBody>
      </p:sp>
      <p:sp>
        <p:nvSpPr>
          <p:cNvPr id="17411" name="Slide Number Placeholder 1">
            <a:extLst>
              <a:ext uri="{FF2B5EF4-FFF2-40B4-BE49-F238E27FC236}">
                <a16:creationId xmlns:a16="http://schemas.microsoft.com/office/drawing/2014/main" id="{E2C2ECC9-B021-6A50-19C1-7608D3DA73DF}"/>
              </a:ext>
            </a:extLst>
          </p:cNvPr>
          <p:cNvSpPr>
            <a:spLocks noGrp="1"/>
          </p:cNvSpPr>
          <p:nvPr>
            <p:ph type="sldNum" sz="quarter" idx="12"/>
          </p:nvPr>
        </p:nvSpPr>
        <p:spPr bwMode="auto">
          <a:xfrm>
            <a:off x="10302081" y="7007333"/>
            <a:ext cx="19050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a:lstStyle>
          <a:p>
            <a:pPr>
              <a:defRPr/>
            </a:pPr>
            <a:fld id="{5973CD8C-2B46-4452-B274-87BCD9DB3386}" type="slidenum">
              <a:rPr lang="en-US" altLang="en-US" smtClean="0"/>
              <a:pPr>
                <a:defRPr/>
              </a:pPr>
              <a:t>46</a:t>
            </a:fld>
            <a:endParaRPr lang="en-US" altLang="en-US" sz="1985" dirty="0"/>
          </a:p>
        </p:txBody>
      </p:sp>
    </p:spTree>
    <p:extLst>
      <p:ext uri="{BB962C8B-B14F-4D97-AF65-F5344CB8AC3E}">
        <p14:creationId xmlns:p14="http://schemas.microsoft.com/office/powerpoint/2010/main" val="1285735731"/>
      </p:ext>
    </p:extLst>
  </p:cSld>
  <p:clrMapOvr>
    <a:masterClrMapping/>
  </p:clrMapOvr>
</p:sld>
</file>

<file path=ppt/theme/theme1.xml><?xml version="1.0" encoding="utf-8"?>
<a:theme xmlns:a="http://schemas.openxmlformats.org/drawingml/2006/main" name="HPP-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8">
      <a:majorFont>
        <a:latin typeface="Akzidenz-Grotesk Extended BQ"/>
        <a:ea typeface=""/>
        <a:cs typeface=""/>
      </a:majorFont>
      <a:minorFont>
        <a:latin typeface="Akzidenz-Grotesk BQ"/>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1703</TotalTime>
  <Words>3324</Words>
  <Application>Microsoft Office PowerPoint</Application>
  <PresentationFormat>Custom</PresentationFormat>
  <Paragraphs>449</Paragraphs>
  <Slides>46</Slides>
  <Notes>42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ＭＳ Ｐゴシック</vt:lpstr>
      <vt:lpstr>Akzidenz-Grotesk BQ</vt:lpstr>
      <vt:lpstr>Akzidenz-Grotesk Extended BQ</vt:lpstr>
      <vt:lpstr>Arial</vt:lpstr>
      <vt:lpstr>Calibri</vt:lpstr>
      <vt:lpstr>Helvetica</vt:lpstr>
      <vt:lpstr>Times New Roman</vt:lpstr>
      <vt:lpstr>Whitney BlackSC</vt:lpstr>
      <vt:lpstr>Whitney-BlackSC</vt:lpstr>
      <vt:lpstr>Wingdings</vt:lpstr>
      <vt:lpstr>HPP-template</vt:lpstr>
      <vt:lpstr>PowerPoint Presentation</vt:lpstr>
      <vt:lpstr>Announcements</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Optional Exercises/Questions to Test your Own Knowledge</vt:lpstr>
      <vt:lpstr>PowerPoint Presentation</vt:lpstr>
      <vt:lpstr>Announcements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Calianno, Vincent Luke</dc:creator>
  <cp:lastModifiedBy>Ganesan, Aishwarya</cp:lastModifiedBy>
  <cp:revision>430</cp:revision>
  <dcterms:created xsi:type="dcterms:W3CDTF">2012-12-19T21:49:48Z</dcterms:created>
  <dcterms:modified xsi:type="dcterms:W3CDTF">2026-10-22T14:49:04Z</dcterms:modified>
</cp:coreProperties>
</file>