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398" r:id="rId2"/>
    <p:sldId id="430" r:id="rId3"/>
    <p:sldId id="442" r:id="rId4"/>
    <p:sldId id="340" r:id="rId5"/>
    <p:sldId id="363" r:id="rId6"/>
    <p:sldId id="449" r:id="rId7"/>
    <p:sldId id="448" r:id="rId8"/>
    <p:sldId id="450" r:id="rId9"/>
    <p:sldId id="451" r:id="rId10"/>
    <p:sldId id="400" r:id="rId11"/>
    <p:sldId id="467" r:id="rId12"/>
    <p:sldId id="454" r:id="rId13"/>
    <p:sldId id="455" r:id="rId14"/>
    <p:sldId id="414" r:id="rId15"/>
    <p:sldId id="456" r:id="rId16"/>
    <p:sldId id="457" r:id="rId17"/>
    <p:sldId id="458" r:id="rId18"/>
    <p:sldId id="399" r:id="rId19"/>
    <p:sldId id="466" r:id="rId20"/>
    <p:sldId id="468" r:id="rId21"/>
    <p:sldId id="459" r:id="rId22"/>
    <p:sldId id="469" r:id="rId23"/>
    <p:sldId id="460" r:id="rId24"/>
    <p:sldId id="461" r:id="rId25"/>
    <p:sldId id="463" r:id="rId26"/>
    <p:sldId id="462" r:id="rId27"/>
    <p:sldId id="464" r:id="rId28"/>
    <p:sldId id="465" r:id="rId29"/>
    <p:sldId id="437" r:id="rId30"/>
    <p:sldId id="379" r:id="rId31"/>
    <p:sldId id="380" r:id="rId32"/>
    <p:sldId id="381" r:id="rId33"/>
    <p:sldId id="382" r:id="rId34"/>
    <p:sldId id="383" r:id="rId35"/>
    <p:sldId id="384" r:id="rId36"/>
    <p:sldId id="385" r:id="rId37"/>
  </p:sldIdLst>
  <p:sldSz cx="12984163" cy="6858000"/>
  <p:notesSz cx="6858000" cy="9144000"/>
  <p:defaultTex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0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92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p:restoredTop sz="76889" autoAdjust="0"/>
  </p:normalViewPr>
  <p:slideViewPr>
    <p:cSldViewPr>
      <p:cViewPr varScale="1">
        <p:scale>
          <a:sx n="99" d="100"/>
          <a:sy n="99" d="100"/>
        </p:scale>
        <p:origin x="1704" y="176"/>
      </p:cViewPr>
      <p:guideLst>
        <p:guide orient="horz" pos="2160"/>
        <p:guide pos="409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52BACFD-77DC-9F42-9CCB-F21BB9A809DD}" type="datetimeFigureOut">
              <a:rPr lang="en-US" smtClean="0"/>
              <a:t>9/28/26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DFA3BE7-DB81-014F-9A2F-D552AD4E5BC7}" type="slidenum">
              <a:rPr lang="en-US" smtClean="0"/>
              <a:t>‹#›</a:t>
            </a:fld>
            <a:endParaRPr lang="en-US"/>
          </a:p>
        </p:txBody>
      </p:sp>
    </p:spTree>
    <p:extLst>
      <p:ext uri="{BB962C8B-B14F-4D97-AF65-F5344CB8AC3E}">
        <p14:creationId xmlns:p14="http://schemas.microsoft.com/office/powerpoint/2010/main" val="15388803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1F443E-0F79-A241-AF3A-49CA404541F0}" type="datetimeFigureOut">
              <a:rPr lang="en-US" smtClean="0"/>
              <a:t>9/28/26</a:t>
            </a:fld>
            <a:endParaRPr lang="en-US"/>
          </a:p>
        </p:txBody>
      </p:sp>
      <p:sp>
        <p:nvSpPr>
          <p:cNvPr id="4" name="Slide Image Placeholder 3"/>
          <p:cNvSpPr>
            <a:spLocks noGrp="1" noRot="1" noChangeAspect="1"/>
          </p:cNvSpPr>
          <p:nvPr>
            <p:ph type="sldImg" idx="2"/>
          </p:nvPr>
        </p:nvSpPr>
        <p:spPr>
          <a:xfrm>
            <a:off x="184150" y="685800"/>
            <a:ext cx="64897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9C5403-D6CF-9147-BC21-EBC85D004347}" type="slidenum">
              <a:rPr lang="en-US" smtClean="0"/>
              <a:t>‹#›</a:t>
            </a:fld>
            <a:endParaRPr lang="en-US"/>
          </a:p>
        </p:txBody>
      </p:sp>
    </p:spTree>
    <p:extLst>
      <p:ext uri="{BB962C8B-B14F-4D97-AF65-F5344CB8AC3E}">
        <p14:creationId xmlns:p14="http://schemas.microsoft.com/office/powerpoint/2010/main" val="3709448215"/>
      </p:ext>
    </p:extLst>
  </p:cSld>
  <p:clrMap bg1="lt1" tx1="dk1" bg2="lt2" tx2="dk2" accent1="accent1" accent2="accent2" accent3="accent3" accent4="accent4" accent5="accent5" accent6="accent6" hlink="hlink" folHlink="folHlink"/>
  <p:hf hdr="0" ftr="0" dt="0"/>
  <p:notesStyle>
    <a:lvl1pPr marL="0" algn="l" defTabSz="634914" rtl="0" eaLnBrk="1" latinLnBrk="0" hangingPunct="1">
      <a:defRPr sz="1700" kern="1200">
        <a:solidFill>
          <a:schemeClr val="tx1"/>
        </a:solidFill>
        <a:latin typeface="+mn-lt"/>
        <a:ea typeface="+mn-ea"/>
        <a:cs typeface="+mn-cs"/>
      </a:defRPr>
    </a:lvl1pPr>
    <a:lvl2pPr marL="634914" algn="l" defTabSz="634914" rtl="0" eaLnBrk="1" latinLnBrk="0" hangingPunct="1">
      <a:defRPr sz="1700" kern="1200">
        <a:solidFill>
          <a:schemeClr val="tx1"/>
        </a:solidFill>
        <a:latin typeface="+mn-lt"/>
        <a:ea typeface="+mn-ea"/>
        <a:cs typeface="+mn-cs"/>
      </a:defRPr>
    </a:lvl2pPr>
    <a:lvl3pPr marL="1269827" algn="l" defTabSz="634914" rtl="0" eaLnBrk="1" latinLnBrk="0" hangingPunct="1">
      <a:defRPr sz="1700" kern="1200">
        <a:solidFill>
          <a:schemeClr val="tx1"/>
        </a:solidFill>
        <a:latin typeface="+mn-lt"/>
        <a:ea typeface="+mn-ea"/>
        <a:cs typeface="+mn-cs"/>
      </a:defRPr>
    </a:lvl3pPr>
    <a:lvl4pPr marL="1904741" algn="l" defTabSz="634914" rtl="0" eaLnBrk="1" latinLnBrk="0" hangingPunct="1">
      <a:defRPr sz="1700" kern="1200">
        <a:solidFill>
          <a:schemeClr val="tx1"/>
        </a:solidFill>
        <a:latin typeface="+mn-lt"/>
        <a:ea typeface="+mn-ea"/>
        <a:cs typeface="+mn-cs"/>
      </a:defRPr>
    </a:lvl4pPr>
    <a:lvl5pPr marL="2539655" algn="l" defTabSz="634914" rtl="0" eaLnBrk="1" latinLnBrk="0" hangingPunct="1">
      <a:defRPr sz="1700" kern="1200">
        <a:solidFill>
          <a:schemeClr val="tx1"/>
        </a:solidFill>
        <a:latin typeface="+mn-lt"/>
        <a:ea typeface="+mn-ea"/>
        <a:cs typeface="+mn-cs"/>
      </a:defRPr>
    </a:lvl5pPr>
    <a:lvl6pPr marL="3174568" algn="l" defTabSz="634914" rtl="0" eaLnBrk="1" latinLnBrk="0" hangingPunct="1">
      <a:defRPr sz="1700" kern="1200">
        <a:solidFill>
          <a:schemeClr val="tx1"/>
        </a:solidFill>
        <a:latin typeface="+mn-lt"/>
        <a:ea typeface="+mn-ea"/>
        <a:cs typeface="+mn-cs"/>
      </a:defRPr>
    </a:lvl6pPr>
    <a:lvl7pPr marL="3809482" algn="l" defTabSz="634914" rtl="0" eaLnBrk="1" latinLnBrk="0" hangingPunct="1">
      <a:defRPr sz="1700" kern="1200">
        <a:solidFill>
          <a:schemeClr val="tx1"/>
        </a:solidFill>
        <a:latin typeface="+mn-lt"/>
        <a:ea typeface="+mn-ea"/>
        <a:cs typeface="+mn-cs"/>
      </a:defRPr>
    </a:lvl7pPr>
    <a:lvl8pPr marL="4444395" algn="l" defTabSz="634914" rtl="0" eaLnBrk="1" latinLnBrk="0" hangingPunct="1">
      <a:defRPr sz="1700" kern="1200">
        <a:solidFill>
          <a:schemeClr val="tx1"/>
        </a:solidFill>
        <a:latin typeface="+mn-lt"/>
        <a:ea typeface="+mn-ea"/>
        <a:cs typeface="+mn-cs"/>
      </a:defRPr>
    </a:lvl8pPr>
    <a:lvl9pPr marL="5079309" algn="l" defTabSz="634914"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xfrm>
            <a:off x="184150" y="685800"/>
            <a:ext cx="6491288" cy="3429000"/>
          </a:xfrm>
          <a:ln/>
        </p:spPr>
      </p:sp>
      <p:sp>
        <p:nvSpPr>
          <p:cNvPr id="1638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28E5C-3612-E732-9BAD-3673CF0DD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0A36FB-1A2D-3BC5-253B-C67C087CB3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E9E81-EB12-60D1-2163-B4D95BFD28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4BEE26-1EB0-A6A7-6717-45A8ED71CBA6}"/>
              </a:ext>
            </a:extLst>
          </p:cNvPr>
          <p:cNvSpPr>
            <a:spLocks noGrp="1"/>
          </p:cNvSpPr>
          <p:nvPr>
            <p:ph type="sldNum" sz="quarter" idx="10"/>
          </p:nvPr>
        </p:nvSpPr>
        <p:spPr/>
        <p:txBody>
          <a:bodyPr/>
          <a:lstStyle/>
          <a:p>
            <a:fld id="{699C5403-D6CF-9147-BC21-EBC85D004347}" type="slidenum">
              <a:rPr lang="en-US" smtClean="0"/>
              <a:t>3</a:t>
            </a:fld>
            <a:endParaRPr lang="en-US"/>
          </a:p>
        </p:txBody>
      </p:sp>
    </p:spTree>
    <p:extLst>
      <p:ext uri="{BB962C8B-B14F-4D97-AF65-F5344CB8AC3E}">
        <p14:creationId xmlns:p14="http://schemas.microsoft.com/office/powerpoint/2010/main" val="2974964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ACID: atomicity, consistency, isolation, durability</a:t>
            </a:r>
          </a:p>
          <a:p>
            <a:r>
              <a:rPr lang="en-US" dirty="0"/>
              <a:t>BASE: basically available soft-state eventual consistency</a:t>
            </a:r>
          </a:p>
        </p:txBody>
      </p:sp>
      <p:sp>
        <p:nvSpPr>
          <p:cNvPr id="4" name="Slide Number Placeholder 3"/>
          <p:cNvSpPr>
            <a:spLocks noGrp="1"/>
          </p:cNvSpPr>
          <p:nvPr>
            <p:ph type="sldNum" sz="quarter" idx="10"/>
          </p:nvPr>
        </p:nvSpPr>
        <p:spPr/>
        <p:txBody>
          <a:bodyPr/>
          <a:lstStyle/>
          <a:p>
            <a:fld id="{699C5403-D6CF-9147-BC21-EBC85D004347}" type="slidenum">
              <a:rPr lang="en-US" smtClean="0"/>
              <a:t>4</a:t>
            </a:fld>
            <a:endParaRPr lang="en-US"/>
          </a:p>
        </p:txBody>
      </p:sp>
    </p:spTree>
    <p:extLst>
      <p:ext uri="{BB962C8B-B14F-4D97-AF65-F5344CB8AC3E}">
        <p14:creationId xmlns:p14="http://schemas.microsoft.com/office/powerpoint/2010/main" val="169023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Cassandra gives us eventual consistency</a:t>
            </a:r>
          </a:p>
        </p:txBody>
      </p:sp>
      <p:sp>
        <p:nvSpPr>
          <p:cNvPr id="4" name="Slide Number Placeholder 3"/>
          <p:cNvSpPr>
            <a:spLocks noGrp="1"/>
          </p:cNvSpPr>
          <p:nvPr>
            <p:ph type="sldNum" sz="quarter" idx="10"/>
          </p:nvPr>
        </p:nvSpPr>
        <p:spPr/>
        <p:txBody>
          <a:bodyPr/>
          <a:lstStyle/>
          <a:p>
            <a:fld id="{699C5403-D6CF-9147-BC21-EBC85D004347}" type="slidenum">
              <a:rPr lang="en-US" smtClean="0"/>
              <a:t>5</a:t>
            </a:fld>
            <a:endParaRPr lang="en-US"/>
          </a:p>
        </p:txBody>
      </p:sp>
    </p:spTree>
    <p:extLst>
      <p:ext uri="{BB962C8B-B14F-4D97-AF65-F5344CB8AC3E}">
        <p14:creationId xmlns:p14="http://schemas.microsoft.com/office/powerpoint/2010/main" val="3464677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take the right-side edge of the triangle and explore that as a dimension; given that P is non-negotiable.</a:t>
            </a:r>
          </a:p>
          <a:p>
            <a:endParaRPr lang="en-US" dirty="0"/>
          </a:p>
          <a:p>
            <a:r>
              <a:rPr lang="en-US" dirty="0"/>
              <a:t>Fundamentally, it’s performance that’s being traded-off.</a:t>
            </a:r>
          </a:p>
        </p:txBody>
      </p:sp>
      <p:sp>
        <p:nvSpPr>
          <p:cNvPr id="4" name="Slide Number Placeholder 3"/>
          <p:cNvSpPr>
            <a:spLocks noGrp="1"/>
          </p:cNvSpPr>
          <p:nvPr>
            <p:ph type="sldNum" sz="quarter" idx="10"/>
          </p:nvPr>
        </p:nvSpPr>
        <p:spPr/>
        <p:txBody>
          <a:bodyPr/>
          <a:lstStyle/>
          <a:p>
            <a:fld id="{699C5403-D6CF-9147-BC21-EBC85D004347}" type="slidenum">
              <a:rPr lang="en-US" smtClean="0"/>
              <a:t>6</a:t>
            </a:fld>
            <a:endParaRPr lang="en-US"/>
          </a:p>
        </p:txBody>
      </p:sp>
    </p:spTree>
    <p:extLst>
      <p:ext uri="{BB962C8B-B14F-4D97-AF65-F5344CB8AC3E}">
        <p14:creationId xmlns:p14="http://schemas.microsoft.com/office/powerpoint/2010/main" val="1961159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7</a:t>
            </a:fld>
            <a:endParaRPr lang="en-US"/>
          </a:p>
        </p:txBody>
      </p:sp>
    </p:spTree>
    <p:extLst>
      <p:ext uri="{BB962C8B-B14F-4D97-AF65-F5344CB8AC3E}">
        <p14:creationId xmlns:p14="http://schemas.microsoft.com/office/powerpoint/2010/main" val="2697174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8</a:t>
            </a:fld>
            <a:endParaRPr lang="en-US"/>
          </a:p>
        </p:txBody>
      </p:sp>
    </p:spTree>
    <p:extLst>
      <p:ext uri="{BB962C8B-B14F-4D97-AF65-F5344CB8AC3E}">
        <p14:creationId xmlns:p14="http://schemas.microsoft.com/office/powerpoint/2010/main" val="4141911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9</a:t>
            </a:fld>
            <a:endParaRPr lang="en-US"/>
          </a:p>
        </p:txBody>
      </p:sp>
    </p:spTree>
    <p:extLst>
      <p:ext uri="{BB962C8B-B14F-4D97-AF65-F5344CB8AC3E}">
        <p14:creationId xmlns:p14="http://schemas.microsoft.com/office/powerpoint/2010/main" val="389988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10</a:t>
            </a:fld>
            <a:endParaRPr lang="en-US"/>
          </a:p>
        </p:txBody>
      </p:sp>
    </p:spTree>
    <p:extLst>
      <p:ext uri="{BB962C8B-B14F-4D97-AF65-F5344CB8AC3E}">
        <p14:creationId xmlns:p14="http://schemas.microsoft.com/office/powerpoint/2010/main" val="563381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CE9FD-0E8F-57F3-0B34-951105C12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FA2B05-F2C1-73B7-47A1-2B11351C0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787B52-EB7B-F4A5-6D73-EEB3DE2CF0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63C0A0-9FB1-9D35-9F9B-AB0C6206270E}"/>
              </a:ext>
            </a:extLst>
          </p:cNvPr>
          <p:cNvSpPr>
            <a:spLocks noGrp="1"/>
          </p:cNvSpPr>
          <p:nvPr>
            <p:ph type="sldNum" sz="quarter" idx="10"/>
          </p:nvPr>
        </p:nvSpPr>
        <p:spPr/>
        <p:txBody>
          <a:bodyPr/>
          <a:lstStyle/>
          <a:p>
            <a:fld id="{699C5403-D6CF-9147-BC21-EBC85D004347}" type="slidenum">
              <a:rPr lang="en-US" smtClean="0"/>
              <a:t>11</a:t>
            </a:fld>
            <a:endParaRPr lang="en-US"/>
          </a:p>
        </p:txBody>
      </p:sp>
    </p:spTree>
    <p:extLst>
      <p:ext uri="{BB962C8B-B14F-4D97-AF65-F5344CB8AC3E}">
        <p14:creationId xmlns:p14="http://schemas.microsoft.com/office/powerpoint/2010/main" val="3534705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12</a:t>
            </a:fld>
            <a:endParaRPr lang="en-US"/>
          </a:p>
        </p:txBody>
      </p:sp>
    </p:spTree>
    <p:extLst>
      <p:ext uri="{BB962C8B-B14F-4D97-AF65-F5344CB8AC3E}">
        <p14:creationId xmlns:p14="http://schemas.microsoft.com/office/powerpoint/2010/main" val="265920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13</a:t>
            </a:fld>
            <a:endParaRPr lang="en-US"/>
          </a:p>
        </p:txBody>
      </p:sp>
    </p:spTree>
    <p:extLst>
      <p:ext uri="{BB962C8B-B14F-4D97-AF65-F5344CB8AC3E}">
        <p14:creationId xmlns:p14="http://schemas.microsoft.com/office/powerpoint/2010/main" val="2211242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17C30-9D45-C9F0-1F3D-207F23B4D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57782-3138-D905-DF8F-41FAFBED5E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06A2D-B9A6-0D32-85CE-49EEDCA397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B011FC-B836-F370-2FF2-9DE4E3F2E345}"/>
              </a:ext>
            </a:extLst>
          </p:cNvPr>
          <p:cNvSpPr>
            <a:spLocks noGrp="1"/>
          </p:cNvSpPr>
          <p:nvPr>
            <p:ph type="sldNum" sz="quarter" idx="10"/>
          </p:nvPr>
        </p:nvSpPr>
        <p:spPr/>
        <p:txBody>
          <a:bodyPr/>
          <a:lstStyle/>
          <a:p>
            <a:fld id="{699C5403-D6CF-9147-BC21-EBC85D004347}" type="slidenum">
              <a:rPr lang="en-US" smtClean="0"/>
              <a:t>14</a:t>
            </a:fld>
            <a:endParaRPr lang="en-US"/>
          </a:p>
        </p:txBody>
      </p:sp>
    </p:spTree>
    <p:extLst>
      <p:ext uri="{BB962C8B-B14F-4D97-AF65-F5344CB8AC3E}">
        <p14:creationId xmlns:p14="http://schemas.microsoft.com/office/powerpoint/2010/main" val="538215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15</a:t>
            </a:fld>
            <a:endParaRPr lang="en-US"/>
          </a:p>
        </p:txBody>
      </p:sp>
    </p:spTree>
    <p:extLst>
      <p:ext uri="{BB962C8B-B14F-4D97-AF65-F5344CB8AC3E}">
        <p14:creationId xmlns:p14="http://schemas.microsoft.com/office/powerpoint/2010/main" val="1231743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16</a:t>
            </a:fld>
            <a:endParaRPr lang="en-US"/>
          </a:p>
        </p:txBody>
      </p:sp>
    </p:spTree>
    <p:extLst>
      <p:ext uri="{BB962C8B-B14F-4D97-AF65-F5344CB8AC3E}">
        <p14:creationId xmlns:p14="http://schemas.microsoft.com/office/powerpoint/2010/main" val="2492015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17</a:t>
            </a:fld>
            <a:endParaRPr lang="en-US"/>
          </a:p>
        </p:txBody>
      </p:sp>
    </p:spTree>
    <p:extLst>
      <p:ext uri="{BB962C8B-B14F-4D97-AF65-F5344CB8AC3E}">
        <p14:creationId xmlns:p14="http://schemas.microsoft.com/office/powerpoint/2010/main" val="2780157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18</a:t>
            </a:fld>
            <a:endParaRPr lang="en-US"/>
          </a:p>
        </p:txBody>
      </p:sp>
    </p:spTree>
    <p:extLst>
      <p:ext uri="{BB962C8B-B14F-4D97-AF65-F5344CB8AC3E}">
        <p14:creationId xmlns:p14="http://schemas.microsoft.com/office/powerpoint/2010/main" val="371251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4B8AB-385E-09F9-9751-4F6BDAB0C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FADE9-079A-0BF7-BBE2-A28ECE336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555C8-A8F7-DD72-DF0A-1A9BEC6C25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E23273-D9F5-88CE-57AC-E292D0A2E085}"/>
              </a:ext>
            </a:extLst>
          </p:cNvPr>
          <p:cNvSpPr>
            <a:spLocks noGrp="1"/>
          </p:cNvSpPr>
          <p:nvPr>
            <p:ph type="sldNum" sz="quarter" idx="10"/>
          </p:nvPr>
        </p:nvSpPr>
        <p:spPr/>
        <p:txBody>
          <a:bodyPr/>
          <a:lstStyle/>
          <a:p>
            <a:fld id="{699C5403-D6CF-9147-BC21-EBC85D004347}" type="slidenum">
              <a:rPr lang="en-US" smtClean="0"/>
              <a:t>19</a:t>
            </a:fld>
            <a:endParaRPr lang="en-US"/>
          </a:p>
        </p:txBody>
      </p:sp>
    </p:spTree>
    <p:extLst>
      <p:ext uri="{BB962C8B-B14F-4D97-AF65-F5344CB8AC3E}">
        <p14:creationId xmlns:p14="http://schemas.microsoft.com/office/powerpoint/2010/main" val="3060630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8C704-4709-8D01-527A-26E952AEB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5DDF0-5E8D-AC41-34E4-E9AFE89D8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4D9620-C822-ADD6-40DE-020CA785D2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3E1FE6-861A-5CCA-C8D4-43B98577A35F}"/>
              </a:ext>
            </a:extLst>
          </p:cNvPr>
          <p:cNvSpPr>
            <a:spLocks noGrp="1"/>
          </p:cNvSpPr>
          <p:nvPr>
            <p:ph type="sldNum" sz="quarter" idx="10"/>
          </p:nvPr>
        </p:nvSpPr>
        <p:spPr/>
        <p:txBody>
          <a:bodyPr/>
          <a:lstStyle/>
          <a:p>
            <a:fld id="{699C5403-D6CF-9147-BC21-EBC85D004347}" type="slidenum">
              <a:rPr lang="en-US" smtClean="0"/>
              <a:t>20</a:t>
            </a:fld>
            <a:endParaRPr lang="en-US"/>
          </a:p>
        </p:txBody>
      </p:sp>
    </p:spTree>
    <p:extLst>
      <p:ext uri="{BB962C8B-B14F-4D97-AF65-F5344CB8AC3E}">
        <p14:creationId xmlns:p14="http://schemas.microsoft.com/office/powerpoint/2010/main" val="2616867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66536-BBB3-95B8-2198-6A4439EAE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0441DE-3D98-E29C-E972-195BF942F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1CF110-2DBD-60D3-BD5C-5CB1A81787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27C849-4097-A9CF-F88F-29E9385F0887}"/>
              </a:ext>
            </a:extLst>
          </p:cNvPr>
          <p:cNvSpPr>
            <a:spLocks noGrp="1"/>
          </p:cNvSpPr>
          <p:nvPr>
            <p:ph type="sldNum" sz="quarter" idx="10"/>
          </p:nvPr>
        </p:nvSpPr>
        <p:spPr/>
        <p:txBody>
          <a:bodyPr/>
          <a:lstStyle/>
          <a:p>
            <a:fld id="{699C5403-D6CF-9147-BC21-EBC85D004347}" type="slidenum">
              <a:rPr lang="en-US" smtClean="0"/>
              <a:t>21</a:t>
            </a:fld>
            <a:endParaRPr lang="en-US"/>
          </a:p>
        </p:txBody>
      </p:sp>
    </p:spTree>
    <p:extLst>
      <p:ext uri="{BB962C8B-B14F-4D97-AF65-F5344CB8AC3E}">
        <p14:creationId xmlns:p14="http://schemas.microsoft.com/office/powerpoint/2010/main" val="1901140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410DD-FBC8-86EF-6DD7-305A7A117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C9A55-2850-FC1C-8024-A8CACF18A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5540A-133A-AA79-D448-257FAF07D7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AC87D8-F992-37E9-0A7C-10D55A7491F5}"/>
              </a:ext>
            </a:extLst>
          </p:cNvPr>
          <p:cNvSpPr>
            <a:spLocks noGrp="1"/>
          </p:cNvSpPr>
          <p:nvPr>
            <p:ph type="sldNum" sz="quarter" idx="10"/>
          </p:nvPr>
        </p:nvSpPr>
        <p:spPr/>
        <p:txBody>
          <a:bodyPr/>
          <a:lstStyle/>
          <a:p>
            <a:fld id="{699C5403-D6CF-9147-BC21-EBC85D004347}" type="slidenum">
              <a:rPr lang="en-US" smtClean="0"/>
              <a:t>22</a:t>
            </a:fld>
            <a:endParaRPr lang="en-US"/>
          </a:p>
        </p:txBody>
      </p:sp>
    </p:spTree>
    <p:extLst>
      <p:ext uri="{BB962C8B-B14F-4D97-AF65-F5344CB8AC3E}">
        <p14:creationId xmlns:p14="http://schemas.microsoft.com/office/powerpoint/2010/main" val="3434322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3365A-83A1-6005-89FC-6AF71EAE7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DE20E-A902-CEDF-3BF4-BF6C387F4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7AAD5D-6CF1-4685-6889-62F3819F6415}"/>
              </a:ext>
            </a:extLst>
          </p:cNvPr>
          <p:cNvSpPr>
            <a:spLocks noGrp="1"/>
          </p:cNvSpPr>
          <p:nvPr>
            <p:ph type="body" idx="1"/>
          </p:nvPr>
        </p:nvSpPr>
        <p:spPr/>
        <p:txBody>
          <a:bodyPr/>
          <a:lstStyle/>
          <a:p>
            <a:pPr marL="0" marR="0" lvl="0" indent="0" algn="l" defTabSz="634914" rtl="0" eaLnBrk="1" fontAlgn="auto" latinLnBrk="0" hangingPunct="1">
              <a:lnSpc>
                <a:spcPct val="100000"/>
              </a:lnSpc>
              <a:spcBef>
                <a:spcPts val="0"/>
              </a:spcBef>
              <a:spcAft>
                <a:spcPts val="0"/>
              </a:spcAft>
              <a:buClrTx/>
              <a:buSzTx/>
              <a:buFontTx/>
              <a:buNone/>
              <a:tabLst/>
              <a:defRPr/>
            </a:pPr>
            <a:r>
              <a:rPr lang="en-US" b="1" dirty="0"/>
              <a:t>What does a photographer use to store their many photos of flowers? … A Bloom filter.</a:t>
            </a:r>
          </a:p>
          <a:p>
            <a:endParaRPr lang="en-US" dirty="0"/>
          </a:p>
        </p:txBody>
      </p:sp>
      <p:sp>
        <p:nvSpPr>
          <p:cNvPr id="4" name="Slide Number Placeholder 3">
            <a:extLst>
              <a:ext uri="{FF2B5EF4-FFF2-40B4-BE49-F238E27FC236}">
                <a16:creationId xmlns:a16="http://schemas.microsoft.com/office/drawing/2014/main" id="{E21CC37D-8F3E-45CC-37B1-EF507453AD04}"/>
              </a:ext>
            </a:extLst>
          </p:cNvPr>
          <p:cNvSpPr>
            <a:spLocks noGrp="1"/>
          </p:cNvSpPr>
          <p:nvPr>
            <p:ph type="sldNum" sz="quarter" idx="10"/>
          </p:nvPr>
        </p:nvSpPr>
        <p:spPr/>
        <p:txBody>
          <a:bodyPr/>
          <a:lstStyle/>
          <a:p>
            <a:fld id="{699C5403-D6CF-9147-BC21-EBC85D004347}" type="slidenum">
              <a:rPr lang="en-US" smtClean="0"/>
              <a:t>24</a:t>
            </a:fld>
            <a:endParaRPr lang="en-US"/>
          </a:p>
        </p:txBody>
      </p:sp>
    </p:spTree>
    <p:extLst>
      <p:ext uri="{BB962C8B-B14F-4D97-AF65-F5344CB8AC3E}">
        <p14:creationId xmlns:p14="http://schemas.microsoft.com/office/powerpoint/2010/main" val="3482437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37B99-A7F5-1808-6CBD-C56092C24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C74C9-9211-5128-3C59-1284A1C28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6315F-1CC2-A7CA-BD4E-0B3EBBAF44A9}"/>
              </a:ext>
            </a:extLst>
          </p:cNvPr>
          <p:cNvSpPr>
            <a:spLocks noGrp="1"/>
          </p:cNvSpPr>
          <p:nvPr>
            <p:ph type="body" idx="1"/>
          </p:nvPr>
        </p:nvSpPr>
        <p:spPr/>
        <p:txBody>
          <a:bodyPr/>
          <a:lstStyle/>
          <a:p>
            <a:pPr marL="0" marR="0" lvl="0" indent="0" algn="l" defTabSz="634914" rtl="0" eaLnBrk="1" fontAlgn="auto" latinLnBrk="0" hangingPunct="1">
              <a:lnSpc>
                <a:spcPct val="100000"/>
              </a:lnSpc>
              <a:spcBef>
                <a:spcPts val="0"/>
              </a:spcBef>
              <a:spcAft>
                <a:spcPts val="0"/>
              </a:spcAft>
              <a:buClrTx/>
              <a:buSzTx/>
              <a:buFontTx/>
              <a:buNone/>
              <a:tabLst/>
              <a:defRPr/>
            </a:pPr>
            <a:r>
              <a:rPr lang="en-US" b="1" dirty="0"/>
              <a:t>What does a photographer use to store their many photos of flowers? … A Bloom filter.</a:t>
            </a:r>
          </a:p>
          <a:p>
            <a:pPr marL="0" marR="0" lvl="0" indent="0" algn="l" defTabSz="634914" rtl="0" eaLnBrk="1" fontAlgn="auto" latinLnBrk="0" hangingPunct="1">
              <a:lnSpc>
                <a:spcPct val="100000"/>
              </a:lnSpc>
              <a:spcBef>
                <a:spcPts val="0"/>
              </a:spcBef>
              <a:spcAft>
                <a:spcPts val="0"/>
              </a:spcAft>
              <a:buClrTx/>
              <a:buSzTx/>
              <a:buFontTx/>
              <a:buNone/>
              <a:tabLst/>
              <a:defRPr/>
            </a:pPr>
            <a:r>
              <a:rPr lang="en-US" dirty="0"/>
              <a:t>Approximate Membership Query (AMQ) data structures,</a:t>
            </a:r>
            <a:endParaRPr lang="en-US" b="1" dirty="0"/>
          </a:p>
          <a:p>
            <a:endParaRPr lang="en-US" dirty="0"/>
          </a:p>
        </p:txBody>
      </p:sp>
      <p:sp>
        <p:nvSpPr>
          <p:cNvPr id="4" name="Slide Number Placeholder 3">
            <a:extLst>
              <a:ext uri="{FF2B5EF4-FFF2-40B4-BE49-F238E27FC236}">
                <a16:creationId xmlns:a16="http://schemas.microsoft.com/office/drawing/2014/main" id="{D7FF8439-DF91-CE54-D248-60DDFFF0BE10}"/>
              </a:ext>
            </a:extLst>
          </p:cNvPr>
          <p:cNvSpPr>
            <a:spLocks noGrp="1"/>
          </p:cNvSpPr>
          <p:nvPr>
            <p:ph type="sldNum" sz="quarter" idx="10"/>
          </p:nvPr>
        </p:nvSpPr>
        <p:spPr/>
        <p:txBody>
          <a:bodyPr/>
          <a:lstStyle/>
          <a:p>
            <a:fld id="{699C5403-D6CF-9147-BC21-EBC85D004347}" type="slidenum">
              <a:rPr lang="en-US" smtClean="0"/>
              <a:t>25</a:t>
            </a:fld>
            <a:endParaRPr lang="en-US"/>
          </a:p>
        </p:txBody>
      </p:sp>
    </p:spTree>
    <p:extLst>
      <p:ext uri="{BB962C8B-B14F-4D97-AF65-F5344CB8AC3E}">
        <p14:creationId xmlns:p14="http://schemas.microsoft.com/office/powerpoint/2010/main" val="1455006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8F769-D18D-9DA0-0C4E-44FCF3DE7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804D1-81F8-84CE-803B-804F2EADA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D22E73-13F6-1DC8-E8C9-B741250057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431C152-0687-D6A8-D02C-2405B4E4F8F3}"/>
              </a:ext>
            </a:extLst>
          </p:cNvPr>
          <p:cNvSpPr>
            <a:spLocks noGrp="1"/>
          </p:cNvSpPr>
          <p:nvPr>
            <p:ph type="sldNum" sz="quarter" idx="10"/>
          </p:nvPr>
        </p:nvSpPr>
        <p:spPr/>
        <p:txBody>
          <a:bodyPr/>
          <a:lstStyle/>
          <a:p>
            <a:fld id="{699C5403-D6CF-9147-BC21-EBC85D004347}" type="slidenum">
              <a:rPr lang="en-US" smtClean="0"/>
              <a:t>26</a:t>
            </a:fld>
            <a:endParaRPr lang="en-US"/>
          </a:p>
        </p:txBody>
      </p:sp>
    </p:spTree>
    <p:extLst>
      <p:ext uri="{BB962C8B-B14F-4D97-AF65-F5344CB8AC3E}">
        <p14:creationId xmlns:p14="http://schemas.microsoft.com/office/powerpoint/2010/main" val="3775329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A13F5-2249-AD65-6ED8-A8C9E38244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AEFC6-159B-E513-EFB9-F994F96CE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9A543E-BEE5-2F40-8BA4-04033DD88F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7DE38-3C6F-97E2-3197-17976700543C}"/>
              </a:ext>
            </a:extLst>
          </p:cNvPr>
          <p:cNvSpPr>
            <a:spLocks noGrp="1"/>
          </p:cNvSpPr>
          <p:nvPr>
            <p:ph type="sldNum" sz="quarter" idx="10"/>
          </p:nvPr>
        </p:nvSpPr>
        <p:spPr/>
        <p:txBody>
          <a:bodyPr/>
          <a:lstStyle/>
          <a:p>
            <a:fld id="{699C5403-D6CF-9147-BC21-EBC85D004347}" type="slidenum">
              <a:rPr lang="en-US" smtClean="0"/>
              <a:t>27</a:t>
            </a:fld>
            <a:endParaRPr lang="en-US"/>
          </a:p>
        </p:txBody>
      </p:sp>
    </p:spTree>
    <p:extLst>
      <p:ext uri="{BB962C8B-B14F-4D97-AF65-F5344CB8AC3E}">
        <p14:creationId xmlns:p14="http://schemas.microsoft.com/office/powerpoint/2010/main" val="2241472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5D070-2220-AF94-9210-C1A26F50D3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8ACDE-D019-1D7B-5061-845016BEDB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FA7669-965A-F85D-8872-E91C02DC7F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40D1C9-D2B6-D622-9E05-CBCC044D7298}"/>
              </a:ext>
            </a:extLst>
          </p:cNvPr>
          <p:cNvSpPr>
            <a:spLocks noGrp="1"/>
          </p:cNvSpPr>
          <p:nvPr>
            <p:ph type="sldNum" sz="quarter" idx="10"/>
          </p:nvPr>
        </p:nvSpPr>
        <p:spPr/>
        <p:txBody>
          <a:bodyPr/>
          <a:lstStyle/>
          <a:p>
            <a:fld id="{699C5403-D6CF-9147-BC21-EBC85D004347}" type="slidenum">
              <a:rPr lang="en-US" smtClean="0"/>
              <a:t>28</a:t>
            </a:fld>
            <a:endParaRPr lang="en-US"/>
          </a:p>
        </p:txBody>
      </p:sp>
    </p:spTree>
    <p:extLst>
      <p:ext uri="{BB962C8B-B14F-4D97-AF65-F5344CB8AC3E}">
        <p14:creationId xmlns:p14="http://schemas.microsoft.com/office/powerpoint/2010/main" val="4040935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9CBE5-956F-F717-463A-78A9E2CA3AD2}"/>
            </a:ext>
          </a:extLst>
        </p:cNvPr>
        <p:cNvGrpSpPr/>
        <p:nvPr/>
      </p:nvGrpSpPr>
      <p:grpSpPr>
        <a:xfrm>
          <a:off x="0" y="0"/>
          <a:ext cx="0" cy="0"/>
          <a:chOff x="0" y="0"/>
          <a:chExt cx="0" cy="0"/>
        </a:xfrm>
      </p:grpSpPr>
      <p:sp>
        <p:nvSpPr>
          <p:cNvPr id="16385" name="Rectangle 2">
            <a:extLst>
              <a:ext uri="{FF2B5EF4-FFF2-40B4-BE49-F238E27FC236}">
                <a16:creationId xmlns:a16="http://schemas.microsoft.com/office/drawing/2014/main" id="{A64FF8A4-320C-972E-837D-DE59343E33E6}"/>
              </a:ext>
            </a:extLst>
          </p:cNvPr>
          <p:cNvSpPr>
            <a:spLocks noGrp="1" noRot="1" noChangeAspect="1" noChangeArrowheads="1" noTextEdit="1"/>
          </p:cNvSpPr>
          <p:nvPr>
            <p:ph type="sldImg"/>
          </p:nvPr>
        </p:nvSpPr>
        <p:spPr>
          <a:xfrm>
            <a:off x="184150" y="685800"/>
            <a:ext cx="6491288" cy="3429000"/>
          </a:xfrm>
          <a:ln/>
        </p:spPr>
      </p:sp>
      <p:sp>
        <p:nvSpPr>
          <p:cNvPr id="16386" name="Rectangle 3">
            <a:extLst>
              <a:ext uri="{FF2B5EF4-FFF2-40B4-BE49-F238E27FC236}">
                <a16:creationId xmlns:a16="http://schemas.microsoft.com/office/drawing/2014/main" id="{D500E20E-520F-B20D-AF48-23B303A646D1}"/>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630395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30</a:t>
            </a:fld>
            <a:endParaRPr lang="en-US"/>
          </a:p>
        </p:txBody>
      </p:sp>
    </p:spTree>
    <p:extLst>
      <p:ext uri="{BB962C8B-B14F-4D97-AF65-F5344CB8AC3E}">
        <p14:creationId xmlns:p14="http://schemas.microsoft.com/office/powerpoint/2010/main" val="3803629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31</a:t>
            </a:fld>
            <a:endParaRPr lang="en-US"/>
          </a:p>
        </p:txBody>
      </p:sp>
    </p:spTree>
    <p:extLst>
      <p:ext uri="{BB962C8B-B14F-4D97-AF65-F5344CB8AC3E}">
        <p14:creationId xmlns:p14="http://schemas.microsoft.com/office/powerpoint/2010/main" val="2135981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32</a:t>
            </a:fld>
            <a:endParaRPr lang="en-US"/>
          </a:p>
        </p:txBody>
      </p:sp>
    </p:spTree>
    <p:extLst>
      <p:ext uri="{BB962C8B-B14F-4D97-AF65-F5344CB8AC3E}">
        <p14:creationId xmlns:p14="http://schemas.microsoft.com/office/powerpoint/2010/main" val="3046203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33</a:t>
            </a:fld>
            <a:endParaRPr lang="en-US"/>
          </a:p>
        </p:txBody>
      </p:sp>
    </p:spTree>
    <p:extLst>
      <p:ext uri="{BB962C8B-B14F-4D97-AF65-F5344CB8AC3E}">
        <p14:creationId xmlns:p14="http://schemas.microsoft.com/office/powerpoint/2010/main" val="1245559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Hlog</a:t>
            </a:r>
            <a:r>
              <a:rPr lang="en-US" dirty="0"/>
              <a:t> is an in-memory file, which is flushed periodically to disk. </a:t>
            </a:r>
            <a:r>
              <a:rPr lang="en-US" dirty="0" err="1"/>
              <a:t>Hlog</a:t>
            </a:r>
            <a:r>
              <a:rPr lang="en-US" dirty="0"/>
              <a:t> is </a:t>
            </a:r>
            <a:r>
              <a:rPr lang="en-US"/>
              <a:t>a write-ahead log.</a:t>
            </a:r>
          </a:p>
        </p:txBody>
      </p:sp>
      <p:sp>
        <p:nvSpPr>
          <p:cNvPr id="4" name="Slide Number Placeholder 3"/>
          <p:cNvSpPr>
            <a:spLocks noGrp="1"/>
          </p:cNvSpPr>
          <p:nvPr>
            <p:ph type="sldNum" sz="quarter" idx="10"/>
          </p:nvPr>
        </p:nvSpPr>
        <p:spPr/>
        <p:txBody>
          <a:bodyPr/>
          <a:lstStyle/>
          <a:p>
            <a:fld id="{699C5403-D6CF-9147-BC21-EBC85D004347}" type="slidenum">
              <a:rPr lang="en-US" smtClean="0"/>
              <a:t>34</a:t>
            </a:fld>
            <a:endParaRPr lang="en-US"/>
          </a:p>
        </p:txBody>
      </p:sp>
    </p:spTree>
    <p:extLst>
      <p:ext uri="{BB962C8B-B14F-4D97-AF65-F5344CB8AC3E}">
        <p14:creationId xmlns:p14="http://schemas.microsoft.com/office/powerpoint/2010/main" val="25604412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35</a:t>
            </a:fld>
            <a:endParaRPr lang="en-US"/>
          </a:p>
        </p:txBody>
      </p:sp>
    </p:spTree>
    <p:extLst>
      <p:ext uri="{BB962C8B-B14F-4D97-AF65-F5344CB8AC3E}">
        <p14:creationId xmlns:p14="http://schemas.microsoft.com/office/powerpoint/2010/main" val="13776477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36</a:t>
            </a:fld>
            <a:endParaRPr lang="en-US"/>
          </a:p>
        </p:txBody>
      </p:sp>
    </p:spTree>
    <p:extLst>
      <p:ext uri="{BB962C8B-B14F-4D97-AF65-F5344CB8AC3E}">
        <p14:creationId xmlns:p14="http://schemas.microsoft.com/office/powerpoint/2010/main" val="29829302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ext only">
    <p:spTree>
      <p:nvGrpSpPr>
        <p:cNvPr id="1" name=""/>
        <p:cNvGrpSpPr/>
        <p:nvPr/>
      </p:nvGrpSpPr>
      <p:grpSpPr>
        <a:xfrm>
          <a:off x="0" y="0"/>
          <a:ext cx="0" cy="0"/>
          <a:chOff x="0" y="0"/>
          <a:chExt cx="0" cy="0"/>
        </a:xfrm>
      </p:grpSpPr>
      <p:pic>
        <p:nvPicPr>
          <p:cNvPr id="4" name="Picture 3" descr="01-backgroun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984163" cy="6858000"/>
          </a:xfrm>
          <a:prstGeom prst="rect">
            <a:avLst/>
          </a:prstGeom>
        </p:spPr>
      </p:pic>
      <p:sp>
        <p:nvSpPr>
          <p:cNvPr id="2" name="Title 1"/>
          <p:cNvSpPr>
            <a:spLocks noGrp="1"/>
          </p:cNvSpPr>
          <p:nvPr>
            <p:ph type="title"/>
          </p:nvPr>
        </p:nvSpPr>
        <p:spPr>
          <a:xfrm>
            <a:off x="649208" y="274640"/>
            <a:ext cx="11902149" cy="1122361"/>
          </a:xfrm>
        </p:spPr>
        <p:txBody>
          <a:bodyPr>
            <a:normAutofit/>
          </a:bodyPr>
          <a:lstStyle>
            <a:lvl1pPr algn="l">
              <a:defRPr sz="3900" b="0" i="0">
                <a:solidFill>
                  <a:schemeClr val="bg1"/>
                </a:solidFill>
                <a:latin typeface="Whitney-BlackSC"/>
                <a:cs typeface="Whitney-BlackSC"/>
              </a:defRPr>
            </a:lvl1pPr>
          </a:lstStyle>
          <a:p>
            <a:r>
              <a:rPr lang="en-US" dirty="0"/>
              <a:t>Click to edit Master title style</a:t>
            </a:r>
          </a:p>
        </p:txBody>
      </p:sp>
      <p:sp>
        <p:nvSpPr>
          <p:cNvPr id="3" name="Content Placeholder 2"/>
          <p:cNvSpPr>
            <a:spLocks noGrp="1"/>
          </p:cNvSpPr>
          <p:nvPr>
            <p:ph idx="1"/>
          </p:nvPr>
        </p:nvSpPr>
        <p:spPr>
          <a:xfrm>
            <a:off x="649208" y="2006600"/>
            <a:ext cx="7033088" cy="4267200"/>
          </a:xfrm>
        </p:spPr>
        <p:txBody>
          <a:bodyPr>
            <a:normAutofit/>
          </a:bodyPr>
          <a:lstStyle>
            <a:lvl1pPr>
              <a:defRPr sz="2500">
                <a:latin typeface="Times New Roman"/>
                <a:cs typeface="Times New Roman"/>
              </a:defRPr>
            </a:lvl1pPr>
            <a:lvl2pPr marL="1031735" indent="-396821">
              <a:buFont typeface="Arial" pitchFamily="34" charset="0"/>
              <a:buChar char="•"/>
              <a:defRPr sz="2500">
                <a:latin typeface="Times New Roman"/>
                <a:cs typeface="Times New Roman"/>
              </a:defRPr>
            </a:lvl2pPr>
            <a:lvl3pPr>
              <a:defRPr sz="2500">
                <a:latin typeface="Times New Roman"/>
                <a:cs typeface="Times New Roman"/>
              </a:defRPr>
            </a:lvl3pPr>
            <a:lvl4pPr marL="2222198" indent="-317457">
              <a:buFont typeface="Arial" pitchFamily="34" charset="0"/>
              <a:buChar char="•"/>
              <a:defRPr sz="2500">
                <a:latin typeface="Times New Roman"/>
                <a:cs typeface="Times New Roman"/>
              </a:defRPr>
            </a:lvl4pPr>
            <a:lvl5pPr marL="2857111" indent="-317457">
              <a:buFont typeface="Arial" pitchFamily="34" charset="0"/>
              <a:buChar char="•"/>
              <a:defRPr sz="2500">
                <a:latin typeface="Times New Roman"/>
                <a:cs typeface="Times New Roma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0419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98832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812" y="2130426"/>
            <a:ext cx="11036539" cy="1470025"/>
          </a:xfrm>
        </p:spPr>
        <p:txBody>
          <a:bodyPr/>
          <a:lstStyle/>
          <a:p>
            <a:r>
              <a:rPr lang="en-US"/>
              <a:t>Click to edit Master title style</a:t>
            </a:r>
          </a:p>
        </p:txBody>
      </p:sp>
      <p:sp>
        <p:nvSpPr>
          <p:cNvPr id="3" name="Subtitle 2"/>
          <p:cNvSpPr>
            <a:spLocks noGrp="1"/>
          </p:cNvSpPr>
          <p:nvPr>
            <p:ph type="subTitle" idx="1"/>
          </p:nvPr>
        </p:nvSpPr>
        <p:spPr>
          <a:xfrm>
            <a:off x="1947625" y="3886200"/>
            <a:ext cx="9088914" cy="1752600"/>
          </a:xfrm>
        </p:spPr>
        <p:txBody>
          <a:bodyPr/>
          <a:lstStyle>
            <a:lvl1pPr marL="0" indent="0" algn="ctr">
              <a:buNone/>
              <a:defRPr/>
            </a:lvl1pPr>
            <a:lvl2pPr marL="634914" indent="0" algn="ctr">
              <a:buNone/>
              <a:defRPr/>
            </a:lvl2pPr>
            <a:lvl3pPr marL="1269827" indent="0" algn="ctr">
              <a:buNone/>
              <a:defRPr/>
            </a:lvl3pPr>
            <a:lvl4pPr marL="1904741" indent="0" algn="ctr">
              <a:buNone/>
              <a:defRPr/>
            </a:lvl4pPr>
            <a:lvl5pPr marL="2539655" indent="0" algn="ctr">
              <a:buNone/>
              <a:defRPr/>
            </a:lvl5pPr>
            <a:lvl6pPr marL="3174568" indent="0" algn="ctr">
              <a:buNone/>
              <a:defRPr/>
            </a:lvl6pPr>
            <a:lvl7pPr marL="3809482" indent="0" algn="ctr">
              <a:buNone/>
              <a:defRPr/>
            </a:lvl7pPr>
            <a:lvl8pPr marL="4444395" indent="0" algn="ctr">
              <a:buNone/>
              <a:defRPr/>
            </a:lvl8pPr>
            <a:lvl9pPr marL="5079309"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fld id="{69DDF8CD-1BBF-1047-9489-BFC9B18DC846}" type="datetime1">
              <a:rPr lang="en-US" smtClean="0"/>
              <a:t>9/28/26</a:t>
            </a:fld>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96A11911-0372-6942-A66F-79FD5E566AC6}" type="slidenum">
              <a:rPr lang="en-US"/>
              <a:pPr>
                <a:defRPr/>
              </a:pPr>
              <a:t>‹#›</a:t>
            </a:fld>
            <a:endParaRPr lang="en-US"/>
          </a:p>
        </p:txBody>
      </p:sp>
    </p:spTree>
    <p:extLst>
      <p:ext uri="{BB962C8B-B14F-4D97-AF65-F5344CB8AC3E}">
        <p14:creationId xmlns:p14="http://schemas.microsoft.com/office/powerpoint/2010/main" val="2940393294"/>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9208" y="274639"/>
            <a:ext cx="11685747" cy="1143000"/>
          </a:xfrm>
          <a:prstGeom prst="rect">
            <a:avLst/>
          </a:prstGeom>
        </p:spPr>
        <p:txBody>
          <a:bodyPr vert="horz" lIns="126983" tIns="63491" rIns="126983" bIns="63491" rtlCol="0" anchor="ctr">
            <a:normAutofit/>
          </a:bodyPr>
          <a:lstStyle/>
          <a:p>
            <a:r>
              <a:rPr lang="en-US"/>
              <a:t>Click to edit Master title style</a:t>
            </a:r>
          </a:p>
        </p:txBody>
      </p:sp>
      <p:sp>
        <p:nvSpPr>
          <p:cNvPr id="3" name="Text Placeholder 2"/>
          <p:cNvSpPr>
            <a:spLocks noGrp="1"/>
          </p:cNvSpPr>
          <p:nvPr>
            <p:ph type="body" idx="1"/>
          </p:nvPr>
        </p:nvSpPr>
        <p:spPr>
          <a:xfrm>
            <a:off x="649208" y="1600201"/>
            <a:ext cx="11685747" cy="4525963"/>
          </a:xfrm>
          <a:prstGeom prst="rect">
            <a:avLst/>
          </a:prstGeom>
        </p:spPr>
        <p:txBody>
          <a:bodyPr vert="horz" lIns="126983" tIns="63491" rIns="126983" bIns="6349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9208" y="6356351"/>
            <a:ext cx="3029638" cy="365125"/>
          </a:xfrm>
          <a:prstGeom prst="rect">
            <a:avLst/>
          </a:prstGeom>
        </p:spPr>
        <p:txBody>
          <a:bodyPr vert="horz" lIns="126983" tIns="63491" rIns="126983" bIns="63491" rtlCol="0" anchor="ctr"/>
          <a:lstStyle>
            <a:lvl1pPr algn="l">
              <a:defRPr sz="1700">
                <a:solidFill>
                  <a:schemeClr val="tx1">
                    <a:tint val="75000"/>
                  </a:schemeClr>
                </a:solidFill>
              </a:defRPr>
            </a:lvl1pPr>
          </a:lstStyle>
          <a:p>
            <a:fld id="{CD25DB73-49A9-FA47-AA78-1E3FC74202E4}" type="datetime1">
              <a:rPr lang="en-US" smtClean="0"/>
              <a:t>9/28/26</a:t>
            </a:fld>
            <a:endParaRPr lang="en-US"/>
          </a:p>
        </p:txBody>
      </p:sp>
      <p:sp>
        <p:nvSpPr>
          <p:cNvPr id="5" name="Footer Placeholder 4"/>
          <p:cNvSpPr>
            <a:spLocks noGrp="1"/>
          </p:cNvSpPr>
          <p:nvPr>
            <p:ph type="ftr" sz="quarter" idx="3"/>
          </p:nvPr>
        </p:nvSpPr>
        <p:spPr>
          <a:xfrm>
            <a:off x="4436256" y="6356351"/>
            <a:ext cx="4111652" cy="365125"/>
          </a:xfrm>
          <a:prstGeom prst="rect">
            <a:avLst/>
          </a:prstGeom>
        </p:spPr>
        <p:txBody>
          <a:bodyPr vert="horz" lIns="126983" tIns="63491" rIns="126983" bIns="63491"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05317" y="6356351"/>
            <a:ext cx="3029638" cy="365125"/>
          </a:xfrm>
          <a:prstGeom prst="rect">
            <a:avLst/>
          </a:prstGeom>
        </p:spPr>
        <p:txBody>
          <a:bodyPr vert="horz" lIns="126983" tIns="63491" rIns="126983" bIns="63491" rtlCol="0" anchor="ctr"/>
          <a:lstStyle>
            <a:lvl1pPr algn="r">
              <a:defRPr sz="1700">
                <a:solidFill>
                  <a:schemeClr val="tx1">
                    <a:tint val="75000"/>
                  </a:schemeClr>
                </a:solidFill>
              </a:defRPr>
            </a:lvl1pPr>
          </a:lstStyle>
          <a:p>
            <a:fld id="{18288952-07DD-45F2-92DF-2D7C6E70F14E}" type="slidenum">
              <a:rPr lang="en-US" smtClean="0"/>
              <a:t>‹#›</a:t>
            </a:fld>
            <a:endParaRPr lang="en-US"/>
          </a:p>
        </p:txBody>
      </p:sp>
    </p:spTree>
    <p:extLst>
      <p:ext uri="{BB962C8B-B14F-4D97-AF65-F5344CB8AC3E}">
        <p14:creationId xmlns:p14="http://schemas.microsoft.com/office/powerpoint/2010/main" val="1912420794"/>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Lst>
  <p:hf sldNum="0" hdr="0" ftr="0" dt="0"/>
  <p:txStyles>
    <p:titleStyle>
      <a:lvl1pPr algn="ctr" defTabSz="1269827" rtl="0" eaLnBrk="1" latinLnBrk="0" hangingPunct="1">
        <a:spcBef>
          <a:spcPct val="0"/>
        </a:spcBef>
        <a:buNone/>
        <a:defRPr sz="6100" kern="1200">
          <a:solidFill>
            <a:schemeClr val="tx1"/>
          </a:solidFill>
          <a:latin typeface="+mj-lt"/>
          <a:ea typeface="+mj-ea"/>
          <a:cs typeface="+mj-cs"/>
        </a:defRPr>
      </a:lvl1pPr>
    </p:titleStyle>
    <p:bodyStyle>
      <a:lvl1pPr marL="476185" indent="-476185" algn="l" defTabSz="1269827"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1031735" indent="-396821" algn="l" defTabSz="1269827" rtl="0" eaLnBrk="1" latinLnBrk="0" hangingPunct="1">
        <a:spcBef>
          <a:spcPct val="20000"/>
        </a:spcBef>
        <a:buFont typeface="Arial" pitchFamily="34" charset="0"/>
        <a:buChar char="–"/>
        <a:defRPr sz="3900" kern="1200">
          <a:solidFill>
            <a:schemeClr val="tx1"/>
          </a:solidFill>
          <a:latin typeface="+mn-lt"/>
          <a:ea typeface="+mn-ea"/>
          <a:cs typeface="+mn-cs"/>
        </a:defRPr>
      </a:lvl2pPr>
      <a:lvl3pPr marL="1587284" indent="-317457" algn="l" defTabSz="1269827" rtl="0" eaLnBrk="1" latinLnBrk="0" hangingPunct="1">
        <a:spcBef>
          <a:spcPct val="20000"/>
        </a:spcBef>
        <a:buFont typeface="Arial" pitchFamily="34" charset="0"/>
        <a:buChar char="•"/>
        <a:defRPr sz="3300" kern="1200">
          <a:solidFill>
            <a:schemeClr val="tx1"/>
          </a:solidFill>
          <a:latin typeface="+mn-lt"/>
          <a:ea typeface="+mn-ea"/>
          <a:cs typeface="+mn-cs"/>
        </a:defRPr>
      </a:lvl3pPr>
      <a:lvl4pPr marL="2222198"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857111"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492025"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26939"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61852"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396766"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5.sv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hyperlink" Target="https://pe.app/ramkesavan"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2"/>
          <p:cNvSpPr>
            <a:spLocks noChangeArrowheads="1"/>
          </p:cNvSpPr>
          <p:nvPr/>
        </p:nvSpPr>
        <p:spPr bwMode="auto">
          <a:xfrm>
            <a:off x="853281" y="2082752"/>
            <a:ext cx="11036539"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4096" tIns="62047" rIns="124096" bIns="62047" anchor="ctr"/>
          <a:lstStyle/>
          <a:p>
            <a:pPr algn="ctr"/>
            <a:r>
              <a:rPr lang="en-US" sz="6000" dirty="0">
                <a:solidFill>
                  <a:schemeClr val="tx2"/>
                </a:solidFill>
              </a:rPr>
              <a:t>CS 425 / ECE 428 </a:t>
            </a:r>
          </a:p>
          <a:p>
            <a:pPr algn="ctr"/>
            <a:r>
              <a:rPr lang="en-US" sz="6000" dirty="0">
                <a:solidFill>
                  <a:schemeClr val="tx2"/>
                </a:solidFill>
              </a:rPr>
              <a:t>Distributed Systems</a:t>
            </a:r>
          </a:p>
          <a:p>
            <a:pPr algn="ctr"/>
            <a:r>
              <a:rPr lang="en-US" sz="6000" dirty="0">
                <a:solidFill>
                  <a:schemeClr val="tx2"/>
                </a:solidFill>
              </a:rPr>
              <a:t>Fall 2026</a:t>
            </a:r>
          </a:p>
        </p:txBody>
      </p:sp>
      <p:sp>
        <p:nvSpPr>
          <p:cNvPr id="15362" name="Rectangle 3"/>
          <p:cNvSpPr>
            <a:spLocks noChangeArrowheads="1"/>
          </p:cNvSpPr>
          <p:nvPr/>
        </p:nvSpPr>
        <p:spPr bwMode="auto">
          <a:xfrm>
            <a:off x="1947624" y="4072371"/>
            <a:ext cx="9088914"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4096" tIns="62047" rIns="124096" bIns="62047"/>
          <a:lstStyle/>
          <a:p>
            <a:pPr algn="ctr">
              <a:spcBef>
                <a:spcPct val="20000"/>
              </a:spcBef>
            </a:pPr>
            <a:r>
              <a:rPr lang="en-US" sz="3700" dirty="0"/>
              <a:t>Aishwarya Ganesan &amp; </a:t>
            </a:r>
            <a:r>
              <a:rPr lang="en-US" sz="3600" dirty="0"/>
              <a:t>Ram Kesavan</a:t>
            </a:r>
            <a:endParaRPr lang="en-US" sz="3700" dirty="0"/>
          </a:p>
          <a:p>
            <a:pPr algn="ctr">
              <a:spcBef>
                <a:spcPct val="20000"/>
              </a:spcBef>
            </a:pPr>
            <a:r>
              <a:rPr lang="en-US" sz="3700" i="1" dirty="0"/>
              <a:t>Lecture 11: KV Stores &amp; Consistency Models</a:t>
            </a:r>
          </a:p>
          <a:p>
            <a:pPr algn="ctr">
              <a:spcBef>
                <a:spcPct val="20000"/>
              </a:spcBef>
            </a:pPr>
            <a:r>
              <a:rPr lang="en-US" sz="3700" i="1" dirty="0"/>
              <a:t>Ack: Indranil Gupta</a:t>
            </a:r>
          </a:p>
        </p:txBody>
      </p:sp>
      <p:sp>
        <p:nvSpPr>
          <p:cNvPr id="4" name="Rectangle 3"/>
          <p:cNvSpPr/>
          <p:nvPr/>
        </p:nvSpPr>
        <p:spPr>
          <a:xfrm>
            <a:off x="10683081" y="6375209"/>
            <a:ext cx="2082621" cy="461665"/>
          </a:xfrm>
          <a:prstGeom prst="rect">
            <a:avLst/>
          </a:prstGeom>
        </p:spPr>
        <p:txBody>
          <a:bodyPr wrap="none">
            <a:spAutoFit/>
          </a:bodyPr>
          <a:lstStyle/>
          <a:p>
            <a:r>
              <a:rPr lang="en-US" dirty="0"/>
              <a:t>All slides © IG</a:t>
            </a:r>
          </a:p>
        </p:txBody>
      </p:sp>
    </p:spTree>
    <p:extLst>
      <p:ext uri="{BB962C8B-B14F-4D97-AF65-F5344CB8AC3E}">
        <p14:creationId xmlns:p14="http://schemas.microsoft.com/office/powerpoint/2010/main" val="223733833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Announcements</a:t>
            </a:r>
          </a:p>
        </p:txBody>
      </p:sp>
      <p:sp>
        <p:nvSpPr>
          <p:cNvPr id="3" name="Content Placeholder 2"/>
          <p:cNvSpPr>
            <a:spLocks noGrp="1"/>
          </p:cNvSpPr>
          <p:nvPr>
            <p:ph idx="1"/>
          </p:nvPr>
        </p:nvSpPr>
        <p:spPr>
          <a:xfrm>
            <a:off x="649207" y="2006600"/>
            <a:ext cx="10719673" cy="4267200"/>
          </a:xfrm>
        </p:spPr>
        <p:txBody>
          <a:bodyPr>
            <a:normAutofit/>
          </a:bodyPr>
          <a:lstStyle/>
          <a:p>
            <a:r>
              <a:rPr lang="en-US" dirty="0"/>
              <a:t>HW2 due on Sunday 10/4 @11:59 pm US Central</a:t>
            </a:r>
          </a:p>
          <a:p>
            <a:pPr lvl="1"/>
            <a:r>
              <a:rPr lang="en-US" dirty="0"/>
              <a:t>Solutions will be posted early next week</a:t>
            </a:r>
          </a:p>
          <a:p>
            <a:r>
              <a:rPr lang="en-US" dirty="0"/>
              <a:t>MP2 is being graded this week</a:t>
            </a:r>
          </a:p>
          <a:p>
            <a:r>
              <a:rPr lang="en-US" dirty="0"/>
              <a:t>HW1 grades released (see Piazza post)</a:t>
            </a:r>
          </a:p>
          <a:p>
            <a:r>
              <a:rPr lang="en-US" dirty="0"/>
              <a:t>In-class midterm Thursday 10/8</a:t>
            </a:r>
          </a:p>
          <a:p>
            <a:pPr lvl="1"/>
            <a:r>
              <a:rPr lang="en-US" dirty="0"/>
              <a:t>Course webpage specifies the two rooms</a:t>
            </a:r>
          </a:p>
          <a:p>
            <a:pPr lvl="1"/>
            <a:r>
              <a:rPr lang="en-US" b="1" dirty="0">
                <a:solidFill>
                  <a:srgbClr val="FF0000"/>
                </a:solidFill>
              </a:rPr>
              <a:t>Make sure you’re in correct classroom for the midterm</a:t>
            </a:r>
          </a:p>
          <a:p>
            <a:pPr lvl="1"/>
            <a:r>
              <a:rPr lang="en-US" dirty="0"/>
              <a:t>Piazza post with more details</a:t>
            </a:r>
          </a:p>
          <a:p>
            <a:pPr lvl="1"/>
            <a:r>
              <a:rPr lang="en-US" dirty="0"/>
              <a:t>Practice mid-term released</a:t>
            </a:r>
          </a:p>
        </p:txBody>
      </p:sp>
    </p:spTree>
    <p:extLst>
      <p:ext uri="{BB962C8B-B14F-4D97-AF65-F5344CB8AC3E}">
        <p14:creationId xmlns:p14="http://schemas.microsoft.com/office/powerpoint/2010/main" val="798998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4010B-06ED-FAED-AE7A-F2F39B682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A099B-6B8A-09BB-5BAF-0285CF7B3B0B}"/>
              </a:ext>
            </a:extLst>
          </p:cNvPr>
          <p:cNvSpPr>
            <a:spLocks noGrp="1"/>
          </p:cNvSpPr>
          <p:nvPr>
            <p:ph type="title"/>
          </p:nvPr>
        </p:nvSpPr>
        <p:spPr/>
        <p:txBody>
          <a:bodyPr/>
          <a:lstStyle/>
          <a:p>
            <a:r>
              <a:rPr lang="en-US" dirty="0"/>
              <a:t>Today’s Agenda: Finish up KV stores</a:t>
            </a:r>
          </a:p>
        </p:txBody>
      </p:sp>
      <p:sp>
        <p:nvSpPr>
          <p:cNvPr id="3" name="Content Placeholder 2">
            <a:extLst>
              <a:ext uri="{FF2B5EF4-FFF2-40B4-BE49-F238E27FC236}">
                <a16:creationId xmlns:a16="http://schemas.microsoft.com/office/drawing/2014/main" id="{C4D9A20D-2DB2-DFD2-6672-493A1594651E}"/>
              </a:ext>
            </a:extLst>
          </p:cNvPr>
          <p:cNvSpPr>
            <a:spLocks noGrp="1"/>
          </p:cNvSpPr>
          <p:nvPr>
            <p:ph idx="1"/>
          </p:nvPr>
        </p:nvSpPr>
        <p:spPr>
          <a:xfrm>
            <a:off x="649207" y="2006600"/>
            <a:ext cx="12243673" cy="4546600"/>
          </a:xfrm>
        </p:spPr>
        <p:txBody>
          <a:bodyPr>
            <a:normAutofit/>
          </a:bodyPr>
          <a:lstStyle/>
          <a:p>
            <a:r>
              <a:rPr lang="en-US" dirty="0"/>
              <a:t>Consistency Models</a:t>
            </a:r>
          </a:p>
          <a:p>
            <a:pPr lvl="1"/>
            <a:r>
              <a:rPr lang="en-US" dirty="0"/>
              <a:t>Consistency vs. Availability tradeoff</a:t>
            </a:r>
          </a:p>
          <a:p>
            <a:pPr lvl="2"/>
            <a:r>
              <a:rPr lang="en-US" dirty="0"/>
              <a:t>Cassandra: Availability over Consistency</a:t>
            </a:r>
          </a:p>
          <a:p>
            <a:pPr lvl="2"/>
            <a:r>
              <a:rPr lang="en-US" dirty="0"/>
              <a:t>HBase: Consistency over Availability</a:t>
            </a:r>
          </a:p>
          <a:p>
            <a:r>
              <a:rPr lang="en-US" dirty="0"/>
              <a:t>Per-replica local storage (LSM-tree)</a:t>
            </a:r>
          </a:p>
          <a:p>
            <a:pPr marL="0" indent="0">
              <a:buNone/>
            </a:pPr>
            <a:endParaRPr lang="en-US" dirty="0"/>
          </a:p>
          <a:p>
            <a:pPr marL="0" indent="0">
              <a:buNone/>
            </a:pPr>
            <a:r>
              <a:rPr lang="en-US" dirty="0"/>
              <a:t>Start on Time/Ordering</a:t>
            </a:r>
          </a:p>
        </p:txBody>
      </p:sp>
      <p:sp>
        <p:nvSpPr>
          <p:cNvPr id="4" name="Slide Number Placeholder 1">
            <a:extLst>
              <a:ext uri="{FF2B5EF4-FFF2-40B4-BE49-F238E27FC236}">
                <a16:creationId xmlns:a16="http://schemas.microsoft.com/office/drawing/2014/main" id="{3DC3A72C-EE15-F251-B5FD-99C944B9E5B1}"/>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a:t>
            </a:fld>
            <a:endParaRPr lang="en-US" dirty="0"/>
          </a:p>
        </p:txBody>
      </p:sp>
    </p:spTree>
    <p:extLst>
      <p:ext uri="{BB962C8B-B14F-4D97-AF65-F5344CB8AC3E}">
        <p14:creationId xmlns:p14="http://schemas.microsoft.com/office/powerpoint/2010/main" val="4158891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Recap: NoSQL &amp; Cassandra</a:t>
            </a:r>
          </a:p>
        </p:txBody>
      </p:sp>
      <p:sp>
        <p:nvSpPr>
          <p:cNvPr id="3" name="Content Placeholder 2"/>
          <p:cNvSpPr>
            <a:spLocks noGrp="1"/>
          </p:cNvSpPr>
          <p:nvPr>
            <p:ph idx="1"/>
          </p:nvPr>
        </p:nvSpPr>
        <p:spPr>
          <a:xfrm>
            <a:off x="649207" y="2006600"/>
            <a:ext cx="9957674" cy="4775200"/>
          </a:xfrm>
        </p:spPr>
        <p:txBody>
          <a:bodyPr>
            <a:normAutofit/>
          </a:bodyPr>
          <a:lstStyle/>
          <a:p>
            <a:r>
              <a:rPr lang="en-US" dirty="0"/>
              <a:t>Convergence: scale-out &amp; SQL-like ACID</a:t>
            </a:r>
          </a:p>
          <a:p>
            <a:pPr lvl="1"/>
            <a:r>
              <a:rPr lang="en-US" dirty="0"/>
              <a:t>Traditional RDBMS: SQL, ACID, enterprise workloads</a:t>
            </a:r>
          </a:p>
          <a:p>
            <a:pPr lvl="1"/>
            <a:r>
              <a:rPr lang="en-US" dirty="0"/>
              <a:t>Late ‘00s &amp; ‘10s KV-stores: NoSQL, BASE, new workloads</a:t>
            </a:r>
          </a:p>
          <a:p>
            <a:r>
              <a:rPr lang="en-US" dirty="0"/>
              <a:t>Cassandra: distributed KV-store</a:t>
            </a:r>
          </a:p>
          <a:p>
            <a:pPr lvl="1"/>
            <a:r>
              <a:rPr lang="en-US" dirty="0"/>
              <a:t>Replication: which replicas hold a key</a:t>
            </a:r>
          </a:p>
          <a:p>
            <a:pPr lvl="1"/>
            <a:r>
              <a:rPr lang="en-US" dirty="0"/>
              <a:t>Writes &amp; reads; Timestamps</a:t>
            </a:r>
          </a:p>
          <a:p>
            <a:r>
              <a:rPr lang="en-US" dirty="0"/>
              <a:t>CAP theorem</a:t>
            </a:r>
          </a:p>
          <a:p>
            <a:endParaRPr lang="en-US" dirty="0"/>
          </a:p>
        </p:txBody>
      </p:sp>
      <p:sp>
        <p:nvSpPr>
          <p:cNvPr id="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4</a:t>
            </a:fld>
            <a:endParaRPr lang="en-US" dirty="0"/>
          </a:p>
        </p:txBody>
      </p:sp>
    </p:spTree>
    <p:extLst>
      <p:ext uri="{BB962C8B-B14F-4D97-AF65-F5344CB8AC3E}">
        <p14:creationId xmlns:p14="http://schemas.microsoft.com/office/powerpoint/2010/main" val="425143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Recap: CAP Tradeoff</a:t>
            </a:r>
          </a:p>
        </p:txBody>
      </p:sp>
      <p:sp>
        <p:nvSpPr>
          <p:cNvPr id="3" name="Content Placeholder 2"/>
          <p:cNvSpPr>
            <a:spLocks noGrp="1"/>
          </p:cNvSpPr>
          <p:nvPr>
            <p:ph idx="1"/>
          </p:nvPr>
        </p:nvSpPr>
        <p:spPr>
          <a:xfrm>
            <a:off x="8708727" y="2232790"/>
            <a:ext cx="3722315" cy="4267200"/>
          </a:xfrm>
        </p:spPr>
        <p:txBody>
          <a:bodyPr>
            <a:normAutofit/>
          </a:bodyPr>
          <a:lstStyle/>
          <a:p>
            <a:pPr marL="0" indent="0">
              <a:buNone/>
              <a:defRPr/>
            </a:pPr>
            <a:r>
              <a:rPr lang="en-US" sz="2000" dirty="0">
                <a:cs typeface="Arial"/>
              </a:rPr>
              <a:t>A distributed storage system can achieve</a:t>
            </a:r>
            <a:r>
              <a:rPr lang="en-US" sz="2000" dirty="0">
                <a:solidFill>
                  <a:srgbClr val="FF0000"/>
                </a:solidFill>
                <a:cs typeface="Arial"/>
              </a:rPr>
              <a:t> at most two of C, A, and P</a:t>
            </a:r>
            <a:r>
              <a:rPr lang="en-US" sz="2000" dirty="0">
                <a:cs typeface="Arial"/>
              </a:rPr>
              <a:t>.</a:t>
            </a:r>
          </a:p>
          <a:p>
            <a:pPr marL="0" indent="0">
              <a:buNone/>
              <a:defRPr/>
            </a:pPr>
            <a:endParaRPr lang="en-US" sz="1800" dirty="0">
              <a:cs typeface="Arial"/>
            </a:endParaRPr>
          </a:p>
          <a:p>
            <a:pPr marL="0" indent="0">
              <a:buNone/>
              <a:defRPr/>
            </a:pPr>
            <a:endParaRPr lang="en-US" sz="1800" dirty="0">
              <a:cs typeface="Arial"/>
            </a:endParaRPr>
          </a:p>
          <a:p>
            <a:pPr marL="0" indent="0">
              <a:buNone/>
              <a:defRPr/>
            </a:pPr>
            <a:r>
              <a:rPr lang="en-US" sz="2000" dirty="0">
                <a:cs typeface="Arial"/>
              </a:rPr>
              <a:t>If partition-tolerance is a must-have, the choice is between consistency and availability</a:t>
            </a:r>
          </a:p>
          <a:p>
            <a:pPr marL="0" indent="0">
              <a:buNone/>
            </a:pPr>
            <a:endParaRPr lang="en-US" dirty="0"/>
          </a:p>
        </p:txBody>
      </p:sp>
      <p:sp>
        <p:nvSpPr>
          <p:cNvPr id="50" name="Isosceles Triangle 49"/>
          <p:cNvSpPr>
            <a:spLocks noChangeArrowheads="1"/>
          </p:cNvSpPr>
          <p:nvPr/>
        </p:nvSpPr>
        <p:spPr bwMode="auto">
          <a:xfrm>
            <a:off x="3196864" y="2911055"/>
            <a:ext cx="3184660" cy="2557828"/>
          </a:xfrm>
          <a:prstGeom prst="triangle">
            <a:avLst>
              <a:gd name="adj" fmla="val 50000"/>
            </a:avLst>
          </a:prstGeom>
          <a:noFill/>
          <a:ln w="50800">
            <a:solidFill>
              <a:srgbClr val="000000"/>
            </a:solidFill>
            <a:miter lim="800000"/>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solidFill>
                  <a:srgbClr val="FFFFFF"/>
                </a:solidFill>
              </a14:hiddenFill>
            </a:ext>
          </a:extLst>
        </p:spPr>
        <p:txBody>
          <a:bodyPr lIns="84110" tIns="42055" rIns="84110" bIns="4205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noFill/>
              <a:effectLst/>
              <a:uLnTx/>
              <a:uFillTx/>
              <a:latin typeface="Arial"/>
              <a:ea typeface="+mn-ea"/>
              <a:cs typeface="+mn-cs"/>
            </a:endParaRPr>
          </a:p>
        </p:txBody>
      </p:sp>
      <p:sp>
        <p:nvSpPr>
          <p:cNvPr id="51" name="TextBox 4"/>
          <p:cNvSpPr txBox="1">
            <a:spLocks noChangeArrowheads="1"/>
          </p:cNvSpPr>
          <p:nvPr/>
        </p:nvSpPr>
        <p:spPr bwMode="auto">
          <a:xfrm>
            <a:off x="3850924" y="1981200"/>
            <a:ext cx="2460662" cy="5031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900" b="1" i="0" u="sng" strike="noStrike" kern="0" cap="none" spc="0" normalizeH="0" baseline="0" noProof="0">
                <a:ln>
                  <a:noFill/>
                </a:ln>
                <a:solidFill>
                  <a:srgbClr val="2F3EFF"/>
                </a:solidFill>
                <a:effectLst/>
                <a:uLnTx/>
                <a:uFillTx/>
                <a:latin typeface="Helvetica" charset="0"/>
                <a:ea typeface="ＭＳ Ｐゴシック" charset="0"/>
                <a:cs typeface="ＭＳ Ｐゴシック" charset="0"/>
              </a:rPr>
              <a:t>C</a:t>
            </a:r>
            <a:r>
              <a:rPr kumimoji="0" lang="en-US" sz="2900" b="1" i="0" u="none" strike="noStrike" kern="0" cap="none" spc="0" normalizeH="0" baseline="0" noProof="0">
                <a:ln>
                  <a:noFill/>
                </a:ln>
                <a:solidFill>
                  <a:srgbClr val="2F3EFF"/>
                </a:solidFill>
                <a:effectLst/>
                <a:uLnTx/>
                <a:uFillTx/>
                <a:latin typeface="Helvetica" charset="0"/>
                <a:ea typeface="ＭＳ Ｐゴシック" charset="0"/>
                <a:cs typeface="ＭＳ Ｐゴシック" charset="0"/>
              </a:rPr>
              <a:t>onsistency</a:t>
            </a:r>
          </a:p>
        </p:txBody>
      </p:sp>
      <p:sp>
        <p:nvSpPr>
          <p:cNvPr id="52" name="TextBox 5"/>
          <p:cNvSpPr txBox="1">
            <a:spLocks noChangeArrowheads="1"/>
          </p:cNvSpPr>
          <p:nvPr/>
        </p:nvSpPr>
        <p:spPr bwMode="auto">
          <a:xfrm>
            <a:off x="700881" y="5627217"/>
            <a:ext cx="3574556" cy="5031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900" b="1" i="0" u="sng" strike="noStrike" kern="0" cap="none" spc="0" normalizeH="0" baseline="0" noProof="0" dirty="0">
                <a:ln>
                  <a:noFill/>
                </a:ln>
                <a:solidFill>
                  <a:srgbClr val="FF6600"/>
                </a:solidFill>
                <a:effectLst/>
                <a:uLnTx/>
                <a:uFillTx/>
                <a:latin typeface="Helvetica" charset="0"/>
                <a:ea typeface="ＭＳ Ｐゴシック" charset="0"/>
                <a:cs typeface="ＭＳ Ｐゴシック" charset="0"/>
              </a:rPr>
              <a:t>P</a:t>
            </a:r>
            <a:r>
              <a:rPr kumimoji="0" lang="en-US" sz="2900" b="1" i="0" u="none" strike="noStrike" kern="0" cap="none" spc="0" normalizeH="0" baseline="0" noProof="0" dirty="0">
                <a:ln>
                  <a:noFill/>
                </a:ln>
                <a:solidFill>
                  <a:srgbClr val="FF6600"/>
                </a:solidFill>
                <a:effectLst/>
                <a:uLnTx/>
                <a:uFillTx/>
                <a:latin typeface="Helvetica" charset="0"/>
                <a:ea typeface="ＭＳ Ｐゴシック" charset="0"/>
                <a:cs typeface="ＭＳ Ｐゴシック" charset="0"/>
              </a:rPr>
              <a:t>artition-tolerance</a:t>
            </a:r>
          </a:p>
        </p:txBody>
      </p:sp>
      <p:sp>
        <p:nvSpPr>
          <p:cNvPr id="53" name="TextBox 6"/>
          <p:cNvSpPr txBox="1">
            <a:spLocks noChangeArrowheads="1"/>
          </p:cNvSpPr>
          <p:nvPr/>
        </p:nvSpPr>
        <p:spPr bwMode="auto">
          <a:xfrm>
            <a:off x="5978600" y="5627217"/>
            <a:ext cx="2189881" cy="5031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900" b="1" i="0" u="sng" strike="noStrike" kern="0" cap="none" spc="0" normalizeH="0" baseline="0" noProof="0">
                <a:ln>
                  <a:noFill/>
                </a:ln>
                <a:solidFill>
                  <a:srgbClr val="008000"/>
                </a:solidFill>
                <a:effectLst/>
                <a:uLnTx/>
                <a:uFillTx/>
                <a:latin typeface="Helvetica" charset="0"/>
                <a:ea typeface="ＭＳ Ｐゴシック" charset="0"/>
                <a:cs typeface="ＭＳ Ｐゴシック" charset="0"/>
              </a:rPr>
              <a:t>A</a:t>
            </a:r>
            <a:r>
              <a:rPr kumimoji="0" lang="en-US" sz="2900" b="1" i="0" u="none" strike="noStrike" kern="0" cap="none" spc="0" normalizeH="0" baseline="0" noProof="0">
                <a:ln>
                  <a:noFill/>
                </a:ln>
                <a:solidFill>
                  <a:srgbClr val="008000"/>
                </a:solidFill>
                <a:effectLst/>
                <a:uLnTx/>
                <a:uFillTx/>
                <a:latin typeface="Helvetica" charset="0"/>
                <a:ea typeface="ＭＳ Ｐゴシック" charset="0"/>
                <a:cs typeface="ＭＳ Ｐゴシック" charset="0"/>
              </a:rPr>
              <a:t>vailability</a:t>
            </a:r>
          </a:p>
        </p:txBody>
      </p:sp>
      <p:sp>
        <p:nvSpPr>
          <p:cNvPr id="54" name="TextBox 7"/>
          <p:cNvSpPr txBox="1">
            <a:spLocks noChangeArrowheads="1"/>
          </p:cNvSpPr>
          <p:nvPr/>
        </p:nvSpPr>
        <p:spPr bwMode="auto">
          <a:xfrm>
            <a:off x="5669884" y="3622123"/>
            <a:ext cx="1564514" cy="515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RDBMSs </a:t>
            </a:r>
          </a:p>
          <a:p>
            <a:pPr marL="0" marR="0" lvl="0" indent="0" defTabSz="914400" eaLnBrk="1" fontAlgn="auto" latinLnBrk="0" hangingPunct="1">
              <a:lnSpc>
                <a:spcPct val="100000"/>
              </a:lnSpc>
              <a:spcBef>
                <a:spcPts val="0"/>
              </a:spcBef>
              <a:spcAft>
                <a:spcPts val="0"/>
              </a:spcAft>
              <a:buClrTx/>
              <a:buSzTx/>
              <a:buFontTx/>
              <a:buNone/>
              <a:tabLst/>
              <a:defRPr/>
            </a:pPr>
            <a:r>
              <a:rPr lang="en-US" b="1" i="1" kern="0" dirty="0">
                <a:solidFill>
                  <a:srgbClr val="FA0000"/>
                </a:solidFill>
              </a:rPr>
              <a:t>(non-replicated)</a:t>
            </a:r>
            <a:endPar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endParaRPr>
          </a:p>
        </p:txBody>
      </p:sp>
      <p:sp>
        <p:nvSpPr>
          <p:cNvPr id="55" name="TextBox 8"/>
          <p:cNvSpPr txBox="1">
            <a:spLocks noChangeArrowheads="1"/>
          </p:cNvSpPr>
          <p:nvPr/>
        </p:nvSpPr>
        <p:spPr bwMode="auto">
          <a:xfrm>
            <a:off x="3748881" y="6172200"/>
            <a:ext cx="1862634" cy="515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sng" strike="noStrike" kern="0" cap="none" spc="0" normalizeH="0" baseline="0" noProof="0" dirty="0">
                <a:ln>
                  <a:noFill/>
                </a:ln>
                <a:solidFill>
                  <a:srgbClr val="FF0000"/>
                </a:solidFill>
                <a:effectLst/>
                <a:uLnTx/>
                <a:uFillTx/>
                <a:latin typeface="Helvetica" charset="0"/>
                <a:ea typeface="ＭＳ Ｐゴシック" charset="0"/>
                <a:cs typeface="ＭＳ Ｐゴシック" charset="0"/>
              </a:rPr>
              <a:t>Cassandra</a:t>
            </a:r>
            <a:r>
              <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 </a:t>
            </a:r>
            <a:r>
              <a:rPr kumimoji="0" lang="en-US" sz="1400" b="1" i="1" u="none" strike="noStrike" kern="0" cap="none" spc="0" normalizeH="0" baseline="0" noProof="0" dirty="0" err="1">
                <a:ln>
                  <a:noFill/>
                </a:ln>
                <a:solidFill>
                  <a:srgbClr val="FA0000"/>
                </a:solidFill>
                <a:effectLst/>
                <a:uLnTx/>
                <a:uFillTx/>
                <a:latin typeface="Helvetica" charset="0"/>
                <a:ea typeface="ＭＳ Ｐゴシック" charset="0"/>
                <a:cs typeface="ＭＳ Ｐゴシック" charset="0"/>
              </a:rPr>
              <a:t>Riak</a:t>
            </a:r>
            <a:r>
              <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Dynamo, Voldemort</a:t>
            </a:r>
          </a:p>
        </p:txBody>
      </p:sp>
      <p:sp>
        <p:nvSpPr>
          <p:cNvPr id="56" name="TextBox 9"/>
          <p:cNvSpPr txBox="1">
            <a:spLocks noChangeArrowheads="1"/>
          </p:cNvSpPr>
          <p:nvPr/>
        </p:nvSpPr>
        <p:spPr bwMode="auto">
          <a:xfrm>
            <a:off x="2257070" y="3622122"/>
            <a:ext cx="1881068" cy="476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sng"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HBase</a:t>
            </a:r>
            <a:r>
              <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 </a:t>
            </a:r>
            <a:r>
              <a:rPr kumimoji="0" lang="en-US" sz="1400" b="1" i="1" u="none" strike="noStrike" kern="0" cap="none" spc="0" normalizeH="0" baseline="0" noProof="0" dirty="0" err="1">
                <a:ln>
                  <a:noFill/>
                </a:ln>
                <a:solidFill>
                  <a:srgbClr val="FA0000"/>
                </a:solidFill>
                <a:effectLst/>
                <a:uLnTx/>
                <a:uFillTx/>
                <a:latin typeface="Helvetica" charset="0"/>
                <a:ea typeface="ＭＳ Ｐゴシック" charset="0"/>
                <a:cs typeface="ＭＳ Ｐゴシック" charset="0"/>
              </a:rPr>
              <a:t>HyperTable</a:t>
            </a:r>
            <a:r>
              <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err="1">
                <a:ln>
                  <a:noFill/>
                </a:ln>
                <a:solidFill>
                  <a:srgbClr val="FA0000"/>
                </a:solidFill>
                <a:effectLst/>
                <a:uLnTx/>
                <a:uFillTx/>
                <a:latin typeface="Helvetica" charset="0"/>
                <a:ea typeface="ＭＳ Ｐゴシック" charset="0"/>
                <a:cs typeface="ＭＳ Ｐゴシック" charset="0"/>
              </a:rPr>
              <a:t>BigTable</a:t>
            </a:r>
            <a:r>
              <a:rPr kumimoji="0" lang="en-US" sz="1400" b="1" i="1" u="none" strike="noStrike" kern="0" cap="none" spc="0" normalizeH="0" baseline="0" noProof="0" dirty="0">
                <a:ln>
                  <a:noFill/>
                </a:ln>
                <a:solidFill>
                  <a:srgbClr val="FA0000"/>
                </a:solidFill>
                <a:effectLst/>
                <a:uLnTx/>
                <a:uFillTx/>
                <a:latin typeface="Helvetica" charset="0"/>
                <a:ea typeface="ＭＳ Ｐゴシック" charset="0"/>
                <a:cs typeface="ＭＳ Ｐゴシック" charset="0"/>
              </a:rPr>
              <a:t>, Spanner</a:t>
            </a:r>
          </a:p>
        </p:txBody>
      </p:sp>
      <p:cxnSp>
        <p:nvCxnSpPr>
          <p:cNvPr id="57" name="Straight Connector 56"/>
          <p:cNvCxnSpPr>
            <a:cxnSpLocks noChangeShapeType="1"/>
            <a:stCxn id="50" idx="2"/>
          </p:cNvCxnSpPr>
          <p:nvPr/>
        </p:nvCxnSpPr>
        <p:spPr bwMode="auto">
          <a:xfrm flipH="1">
            <a:off x="2603632" y="5468883"/>
            <a:ext cx="593232" cy="266290"/>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58" name="Straight Connector 57"/>
          <p:cNvCxnSpPr>
            <a:cxnSpLocks noChangeShapeType="1"/>
          </p:cNvCxnSpPr>
          <p:nvPr/>
        </p:nvCxnSpPr>
        <p:spPr bwMode="auto">
          <a:xfrm flipH="1" flipV="1">
            <a:off x="6372667" y="5468881"/>
            <a:ext cx="320386" cy="158336"/>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59" name="Straight Connector 58"/>
          <p:cNvCxnSpPr>
            <a:cxnSpLocks noChangeShapeType="1"/>
          </p:cNvCxnSpPr>
          <p:nvPr/>
        </p:nvCxnSpPr>
        <p:spPr bwMode="auto">
          <a:xfrm>
            <a:off x="4792887" y="2510901"/>
            <a:ext cx="0" cy="400155"/>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pic>
        <p:nvPicPr>
          <p:cNvPr id="60" name="Picture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7288" y="4045308"/>
            <a:ext cx="1184097" cy="1075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5</a:t>
            </a:fld>
            <a:endParaRPr lang="en-US" dirty="0"/>
          </a:p>
        </p:txBody>
      </p:sp>
    </p:spTree>
    <p:extLst>
      <p:ext uri="{BB962C8B-B14F-4D97-AF65-F5344CB8AC3E}">
        <p14:creationId xmlns:p14="http://schemas.microsoft.com/office/powerpoint/2010/main" val="278571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Consistency Spectrum</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l="9898" t="20122" r="9898" b="20122"/>
          <a:stretch>
            <a:fillRect/>
          </a:stretch>
        </p:blipFill>
        <p:spPr bwMode="auto">
          <a:xfrm rot="10800000">
            <a:off x="1996281" y="3087687"/>
            <a:ext cx="8775700" cy="34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 Box 9"/>
          <p:cNvSpPr txBox="1">
            <a:spLocks noChangeArrowheads="1"/>
          </p:cNvSpPr>
          <p:nvPr/>
        </p:nvSpPr>
        <p:spPr bwMode="auto">
          <a:xfrm>
            <a:off x="8550247" y="3451225"/>
            <a:ext cx="221939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Strong </a:t>
            </a:r>
          </a:p>
          <a:p>
            <a:pPr algn="ctr"/>
            <a:r>
              <a:rPr lang="en-US" sz="1800" dirty="0">
                <a:solidFill>
                  <a:schemeClr val="tx1"/>
                </a:solidFill>
              </a:rPr>
              <a:t>(e.g., Linearizability,</a:t>
            </a:r>
          </a:p>
          <a:p>
            <a:pPr algn="ctr"/>
            <a:r>
              <a:rPr lang="en-US" sz="1800" dirty="0">
                <a:solidFill>
                  <a:schemeClr val="tx1"/>
                </a:solidFill>
              </a:rPr>
              <a:t>Sequential)</a:t>
            </a:r>
          </a:p>
        </p:txBody>
      </p:sp>
      <p:sp>
        <p:nvSpPr>
          <p:cNvPr id="6" name="Text Box 9"/>
          <p:cNvSpPr txBox="1">
            <a:spLocks noChangeArrowheads="1"/>
          </p:cNvSpPr>
          <p:nvPr/>
        </p:nvSpPr>
        <p:spPr bwMode="auto">
          <a:xfrm>
            <a:off x="1744616" y="3757612"/>
            <a:ext cx="145424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Eventual</a:t>
            </a:r>
          </a:p>
          <a:p>
            <a:pPr algn="ctr"/>
            <a:r>
              <a:rPr lang="en-US" sz="1800" dirty="0">
                <a:solidFill>
                  <a:schemeClr val="tx1"/>
                </a:solidFill>
              </a:rPr>
              <a:t>(Cassandra)</a:t>
            </a:r>
          </a:p>
        </p:txBody>
      </p:sp>
      <p:cxnSp>
        <p:nvCxnSpPr>
          <p:cNvPr id="14" name="Straight Arrow Connector 13"/>
          <p:cNvCxnSpPr/>
          <p:nvPr/>
        </p:nvCxnSpPr>
        <p:spPr>
          <a:xfrm flipH="1">
            <a:off x="3119438" y="2628900"/>
            <a:ext cx="505301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119438" y="3848100"/>
            <a:ext cx="505301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6" name="Text Box 9"/>
          <p:cNvSpPr txBox="1">
            <a:spLocks noChangeArrowheads="1"/>
          </p:cNvSpPr>
          <p:nvPr/>
        </p:nvSpPr>
        <p:spPr bwMode="auto">
          <a:xfrm>
            <a:off x="4019675" y="3414713"/>
            <a:ext cx="30604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2400" i="1" dirty="0">
                <a:solidFill>
                  <a:schemeClr val="tx1"/>
                </a:solidFill>
              </a:rPr>
              <a:t>Stronger consistency</a:t>
            </a:r>
          </a:p>
        </p:txBody>
      </p:sp>
      <p:sp>
        <p:nvSpPr>
          <p:cNvPr id="17" name="Text Box 9"/>
          <p:cNvSpPr txBox="1">
            <a:spLocks noChangeArrowheads="1"/>
          </p:cNvSpPr>
          <p:nvPr/>
        </p:nvSpPr>
        <p:spPr bwMode="auto">
          <a:xfrm>
            <a:off x="3858419" y="2641600"/>
            <a:ext cx="3465513"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2400" i="1" dirty="0">
                <a:solidFill>
                  <a:schemeClr val="tx1"/>
                </a:solidFill>
              </a:rPr>
              <a:t>Faster reads and writes</a:t>
            </a:r>
          </a:p>
        </p:txBody>
      </p:sp>
      <p:sp>
        <p:nvSpPr>
          <p:cNvPr id="10"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6</a:t>
            </a:fld>
            <a:endParaRPr lang="en-US" dirty="0"/>
          </a:p>
        </p:txBody>
      </p:sp>
      <p:sp>
        <p:nvSpPr>
          <p:cNvPr id="3" name="Text Box 9">
            <a:extLst>
              <a:ext uri="{FF2B5EF4-FFF2-40B4-BE49-F238E27FC236}">
                <a16:creationId xmlns:a16="http://schemas.microsoft.com/office/drawing/2014/main" id="{C8267A2B-3497-E54C-F8CD-8699E5150588}"/>
              </a:ext>
            </a:extLst>
          </p:cNvPr>
          <p:cNvSpPr txBox="1">
            <a:spLocks noChangeArrowheads="1"/>
          </p:cNvSpPr>
          <p:nvPr/>
        </p:nvSpPr>
        <p:spPr bwMode="auto">
          <a:xfrm>
            <a:off x="4234882" y="2209800"/>
            <a:ext cx="293484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2400" i="1" dirty="0">
                <a:solidFill>
                  <a:schemeClr val="tx1"/>
                </a:solidFill>
              </a:rPr>
              <a:t>Weaker consistency</a:t>
            </a:r>
          </a:p>
        </p:txBody>
      </p:sp>
    </p:spTree>
    <p:extLst>
      <p:ext uri="{BB962C8B-B14F-4D97-AF65-F5344CB8AC3E}">
        <p14:creationId xmlns:p14="http://schemas.microsoft.com/office/powerpoint/2010/main" val="1965010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Consistency Models</a:t>
            </a:r>
          </a:p>
        </p:txBody>
      </p:sp>
      <p:sp>
        <p:nvSpPr>
          <p:cNvPr id="10"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7</a:t>
            </a:fld>
            <a:endParaRPr lang="en-US" dirty="0"/>
          </a:p>
        </p:txBody>
      </p:sp>
      <p:sp>
        <p:nvSpPr>
          <p:cNvPr id="3" name="Content Placeholder 2">
            <a:extLst>
              <a:ext uri="{FF2B5EF4-FFF2-40B4-BE49-F238E27FC236}">
                <a16:creationId xmlns:a16="http://schemas.microsoft.com/office/drawing/2014/main" id="{63B4C91D-1214-9674-E4CA-AE95F329024E}"/>
              </a:ext>
            </a:extLst>
          </p:cNvPr>
          <p:cNvSpPr>
            <a:spLocks noGrp="1"/>
          </p:cNvSpPr>
          <p:nvPr>
            <p:ph idx="1"/>
          </p:nvPr>
        </p:nvSpPr>
        <p:spPr>
          <a:xfrm>
            <a:off x="649206" y="1752600"/>
            <a:ext cx="7883247" cy="5029200"/>
          </a:xfrm>
        </p:spPr>
        <p:txBody>
          <a:bodyPr>
            <a:normAutofit/>
          </a:bodyPr>
          <a:lstStyle/>
          <a:p>
            <a:pPr marL="0" indent="0">
              <a:buNone/>
            </a:pPr>
            <a:r>
              <a:rPr lang="en-US" sz="2400" dirty="0"/>
              <a:t>Contract between distributed system and application</a:t>
            </a:r>
          </a:p>
          <a:p>
            <a:pPr marL="0" indent="0">
              <a:buNone/>
            </a:pPr>
            <a:r>
              <a:rPr lang="en-US" sz="2400" dirty="0"/>
              <a:t>Dictates what results the system can return for operations</a:t>
            </a:r>
            <a:r>
              <a:rPr lang="en-US" sz="2000" dirty="0"/>
              <a:t>	</a:t>
            </a:r>
          </a:p>
          <a:p>
            <a:pPr marL="634914" lvl="1" indent="0">
              <a:buNone/>
            </a:pPr>
            <a:r>
              <a:rPr lang="en-US" sz="2000" dirty="0"/>
              <a:t>Concurrent reads and writes by clients on replicas</a:t>
            </a:r>
          </a:p>
          <a:p>
            <a:pPr marL="634914" lvl="1" indent="0">
              <a:buNone/>
            </a:pPr>
            <a:r>
              <a:rPr lang="en-US" sz="2000" dirty="0"/>
              <a:t>Depending on how operations are performed, guarantees offered by the distributed system differ</a:t>
            </a:r>
          </a:p>
          <a:p>
            <a:pPr marL="634914" lvl="1" indent="0">
              <a:buNone/>
            </a:pPr>
            <a:r>
              <a:rPr lang="en-US" sz="2000" dirty="0"/>
              <a:t>Consistency model dictates what is permissible</a:t>
            </a:r>
          </a:p>
          <a:p>
            <a:pPr marL="0" indent="0">
              <a:buNone/>
            </a:pPr>
            <a:endParaRPr lang="en-US" sz="2400" dirty="0"/>
          </a:p>
          <a:p>
            <a:pPr marL="0" indent="0">
              <a:buNone/>
            </a:pPr>
            <a:r>
              <a:rPr lang="en-US" sz="2400" dirty="0"/>
              <a:t>System developer: design/optimize system to meet contract</a:t>
            </a:r>
          </a:p>
          <a:p>
            <a:pPr marL="0" indent="0">
              <a:buNone/>
            </a:pPr>
            <a:r>
              <a:rPr lang="en-US" sz="2400" dirty="0"/>
              <a:t>Application developer: understand what contract means for application correctness</a:t>
            </a:r>
          </a:p>
        </p:txBody>
      </p:sp>
      <p:sp>
        <p:nvSpPr>
          <p:cNvPr id="11" name="Oval 10">
            <a:extLst>
              <a:ext uri="{FF2B5EF4-FFF2-40B4-BE49-F238E27FC236}">
                <a16:creationId xmlns:a16="http://schemas.microsoft.com/office/drawing/2014/main" id="{CA31CBB9-FF3A-BEB0-844E-E90654F92EB9}"/>
              </a:ext>
            </a:extLst>
          </p:cNvPr>
          <p:cNvSpPr/>
          <p:nvPr/>
        </p:nvSpPr>
        <p:spPr>
          <a:xfrm>
            <a:off x="8685262" y="3520534"/>
            <a:ext cx="3048000" cy="219456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Gill Sans Nova Cond" panose="020B0606020104020203" pitchFamily="34" charset="0"/>
            </a:endParaRPr>
          </a:p>
        </p:txBody>
      </p:sp>
      <p:grpSp>
        <p:nvGrpSpPr>
          <p:cNvPr id="12" name="Group 11">
            <a:extLst>
              <a:ext uri="{FF2B5EF4-FFF2-40B4-BE49-F238E27FC236}">
                <a16:creationId xmlns:a16="http://schemas.microsoft.com/office/drawing/2014/main" id="{3B15CE0A-047F-CCCB-2D54-94D346A5FC0E}"/>
              </a:ext>
            </a:extLst>
          </p:cNvPr>
          <p:cNvGrpSpPr/>
          <p:nvPr/>
        </p:nvGrpSpPr>
        <p:grpSpPr>
          <a:xfrm>
            <a:off x="9302482" y="3667171"/>
            <a:ext cx="1809750" cy="1773602"/>
            <a:chOff x="1318260" y="1929718"/>
            <a:chExt cx="1809750" cy="1773602"/>
          </a:xfrm>
        </p:grpSpPr>
        <p:pic>
          <p:nvPicPr>
            <p:cNvPr id="13" name="Graphic 12" descr="Server">
              <a:extLst>
                <a:ext uri="{FF2B5EF4-FFF2-40B4-BE49-F238E27FC236}">
                  <a16:creationId xmlns:a16="http://schemas.microsoft.com/office/drawing/2014/main" id="{B053271C-6E93-9414-E874-AECDF8752B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4040" y="1929718"/>
              <a:ext cx="762000" cy="762000"/>
            </a:xfrm>
            <a:prstGeom prst="rect">
              <a:avLst/>
            </a:prstGeom>
          </p:spPr>
        </p:pic>
        <p:cxnSp>
          <p:nvCxnSpPr>
            <p:cNvPr id="14" name="Straight Connector 13">
              <a:extLst>
                <a:ext uri="{FF2B5EF4-FFF2-40B4-BE49-F238E27FC236}">
                  <a16:creationId xmlns:a16="http://schemas.microsoft.com/office/drawing/2014/main" id="{DB25EE5C-659F-15C8-23E2-E181E3E7A818}"/>
                </a:ext>
              </a:extLst>
            </p:cNvPr>
            <p:cNvCxnSpPr>
              <a:cxnSpLocks/>
            </p:cNvCxnSpPr>
            <p:nvPr/>
          </p:nvCxnSpPr>
          <p:spPr>
            <a:xfrm flipH="1">
              <a:off x="1699260" y="2582157"/>
              <a:ext cx="525780" cy="556508"/>
            </a:xfrm>
            <a:prstGeom prst="line">
              <a:avLst/>
            </a:prstGeom>
            <a:ln w="38100">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BB1389C-3BAA-94FC-A499-34E30098C5E1}"/>
                </a:ext>
              </a:extLst>
            </p:cNvPr>
            <p:cNvCxnSpPr>
              <a:cxnSpLocks/>
            </p:cNvCxnSpPr>
            <p:nvPr/>
          </p:nvCxnSpPr>
          <p:spPr>
            <a:xfrm flipH="1" flipV="1">
              <a:off x="2235517" y="2610476"/>
              <a:ext cx="360046" cy="394800"/>
            </a:xfrm>
            <a:prstGeom prst="line">
              <a:avLst/>
            </a:prstGeom>
            <a:ln w="38100">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79BD56-3DAD-518F-A239-8B1D16AFDA5E}"/>
                </a:ext>
              </a:extLst>
            </p:cNvPr>
            <p:cNvCxnSpPr>
              <a:cxnSpLocks/>
            </p:cNvCxnSpPr>
            <p:nvPr/>
          </p:nvCxnSpPr>
          <p:spPr>
            <a:xfrm>
              <a:off x="1962150" y="3429000"/>
              <a:ext cx="643890" cy="0"/>
            </a:xfrm>
            <a:prstGeom prst="line">
              <a:avLst/>
            </a:prstGeom>
            <a:ln w="38100">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7" name="Graphic 16" descr="Server">
              <a:extLst>
                <a:ext uri="{FF2B5EF4-FFF2-40B4-BE49-F238E27FC236}">
                  <a16:creationId xmlns:a16="http://schemas.microsoft.com/office/drawing/2014/main" id="{90B26CF1-2640-EFE0-5D58-9FDED9116A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8260" y="2941320"/>
              <a:ext cx="762000" cy="762000"/>
            </a:xfrm>
            <a:prstGeom prst="rect">
              <a:avLst/>
            </a:prstGeom>
          </p:spPr>
        </p:pic>
        <p:pic>
          <p:nvPicPr>
            <p:cNvPr id="18" name="Graphic 17" descr="Server">
              <a:extLst>
                <a:ext uri="{FF2B5EF4-FFF2-40B4-BE49-F238E27FC236}">
                  <a16:creationId xmlns:a16="http://schemas.microsoft.com/office/drawing/2014/main" id="{E74A8D49-B1C3-09E4-B12B-9062F49E59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66010" y="2941320"/>
              <a:ext cx="762000" cy="762000"/>
            </a:xfrm>
            <a:prstGeom prst="rect">
              <a:avLst/>
            </a:prstGeom>
          </p:spPr>
        </p:pic>
      </p:grpSp>
      <p:pic>
        <p:nvPicPr>
          <p:cNvPr id="19" name="Graphic 18" descr="Programmer">
            <a:extLst>
              <a:ext uri="{FF2B5EF4-FFF2-40B4-BE49-F238E27FC236}">
                <a16:creationId xmlns:a16="http://schemas.microsoft.com/office/drawing/2014/main" id="{C04E3E61-2951-7AF8-52DF-9B709D13CF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56968" y="1995904"/>
            <a:ext cx="747535" cy="747535"/>
          </a:xfrm>
          <a:prstGeom prst="rect">
            <a:avLst/>
          </a:prstGeom>
        </p:spPr>
      </p:pic>
      <p:cxnSp>
        <p:nvCxnSpPr>
          <p:cNvPr id="20" name="Straight Arrow Connector 19">
            <a:extLst>
              <a:ext uri="{FF2B5EF4-FFF2-40B4-BE49-F238E27FC236}">
                <a16:creationId xmlns:a16="http://schemas.microsoft.com/office/drawing/2014/main" id="{409E7A64-09F6-4855-CFCA-7A3FCE5D2442}"/>
              </a:ext>
            </a:extLst>
          </p:cNvPr>
          <p:cNvCxnSpPr>
            <a:cxnSpLocks/>
            <a:stCxn id="19" idx="2"/>
            <a:endCxn id="11" idx="0"/>
          </p:cNvCxnSpPr>
          <p:nvPr/>
        </p:nvCxnSpPr>
        <p:spPr>
          <a:xfrm flipH="1">
            <a:off x="10209262" y="2743439"/>
            <a:ext cx="721474" cy="777095"/>
          </a:xfrm>
          <a:prstGeom prst="straightConnector1">
            <a:avLst/>
          </a:prstGeom>
          <a:ln w="57150">
            <a:solidFill>
              <a:schemeClr val="accent1">
                <a:lumMod val="75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62B240D3-CED4-4CF3-DBB8-7B9EB6FB3F4C}"/>
              </a:ext>
            </a:extLst>
          </p:cNvPr>
          <p:cNvGrpSpPr/>
          <p:nvPr/>
        </p:nvGrpSpPr>
        <p:grpSpPr>
          <a:xfrm>
            <a:off x="9576392" y="3843809"/>
            <a:ext cx="1330637" cy="1304334"/>
            <a:chOff x="2559259" y="3123430"/>
            <a:chExt cx="1330637" cy="1304334"/>
          </a:xfrm>
        </p:grpSpPr>
        <p:sp>
          <p:nvSpPr>
            <p:cNvPr id="22" name="Rectangle 21">
              <a:extLst>
                <a:ext uri="{FF2B5EF4-FFF2-40B4-BE49-F238E27FC236}">
                  <a16:creationId xmlns:a16="http://schemas.microsoft.com/office/drawing/2014/main" id="{6421C6F5-EF12-B32D-5BD5-7DD7109D3D01}"/>
                </a:ext>
              </a:extLst>
            </p:cNvPr>
            <p:cNvSpPr/>
            <p:nvPr/>
          </p:nvSpPr>
          <p:spPr>
            <a:xfrm>
              <a:off x="3077673" y="3123430"/>
              <a:ext cx="214180" cy="302262"/>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Gill Sans Nova Cond" panose="020B0606020104020203" pitchFamily="34" charset="0"/>
              </a:endParaRPr>
            </a:p>
          </p:txBody>
        </p:sp>
        <p:sp>
          <p:nvSpPr>
            <p:cNvPr id="23" name="Isosceles Triangle 22">
              <a:extLst>
                <a:ext uri="{FF2B5EF4-FFF2-40B4-BE49-F238E27FC236}">
                  <a16:creationId xmlns:a16="http://schemas.microsoft.com/office/drawing/2014/main" id="{717477BB-F328-6C5F-84B9-55272524F238}"/>
                </a:ext>
              </a:extLst>
            </p:cNvPr>
            <p:cNvSpPr/>
            <p:nvPr/>
          </p:nvSpPr>
          <p:spPr>
            <a:xfrm>
              <a:off x="3539835" y="4097604"/>
              <a:ext cx="350061" cy="302262"/>
            </a:xfrm>
            <a:prstGeom prst="triangl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latin typeface="Gill Sans Nova Cond" panose="020B0606020104020203" pitchFamily="34" charset="0"/>
              </a:endParaRPr>
            </a:p>
          </p:txBody>
        </p:sp>
        <p:sp>
          <p:nvSpPr>
            <p:cNvPr id="24" name="Rectangle 23">
              <a:extLst>
                <a:ext uri="{FF2B5EF4-FFF2-40B4-BE49-F238E27FC236}">
                  <a16:creationId xmlns:a16="http://schemas.microsoft.com/office/drawing/2014/main" id="{E88936AA-7030-561B-DCA2-47147147FB4A}"/>
                </a:ext>
              </a:extLst>
            </p:cNvPr>
            <p:cNvSpPr/>
            <p:nvPr/>
          </p:nvSpPr>
          <p:spPr>
            <a:xfrm>
              <a:off x="2559259" y="4125502"/>
              <a:ext cx="214180" cy="302262"/>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Gill Sans Nova Cond" panose="020B0606020104020203" pitchFamily="34" charset="0"/>
              </a:endParaRPr>
            </a:p>
          </p:txBody>
        </p:sp>
      </p:grpSp>
      <p:pic>
        <p:nvPicPr>
          <p:cNvPr id="32" name="Graphic 31" descr="Programmer">
            <a:extLst>
              <a:ext uri="{FF2B5EF4-FFF2-40B4-BE49-F238E27FC236}">
                <a16:creationId xmlns:a16="http://schemas.microsoft.com/office/drawing/2014/main" id="{465779D9-8E47-44A2-ADEF-BEEFA44A0E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13454" y="1981200"/>
            <a:ext cx="747535" cy="747535"/>
          </a:xfrm>
          <a:prstGeom prst="rect">
            <a:avLst/>
          </a:prstGeom>
        </p:spPr>
      </p:pic>
      <p:cxnSp>
        <p:nvCxnSpPr>
          <p:cNvPr id="34" name="Straight Arrow Connector 33">
            <a:extLst>
              <a:ext uri="{FF2B5EF4-FFF2-40B4-BE49-F238E27FC236}">
                <a16:creationId xmlns:a16="http://schemas.microsoft.com/office/drawing/2014/main" id="{B79C2E13-0010-622A-20BF-C5BA5D0A5806}"/>
              </a:ext>
            </a:extLst>
          </p:cNvPr>
          <p:cNvCxnSpPr>
            <a:cxnSpLocks/>
            <a:endCxn id="11" idx="0"/>
          </p:cNvCxnSpPr>
          <p:nvPr/>
        </p:nvCxnSpPr>
        <p:spPr>
          <a:xfrm>
            <a:off x="9338631" y="2728735"/>
            <a:ext cx="870631" cy="791799"/>
          </a:xfrm>
          <a:prstGeom prst="straightConnector1">
            <a:avLst/>
          </a:prstGeom>
          <a:ln w="57150">
            <a:solidFill>
              <a:schemeClr val="accent1">
                <a:lumMod val="75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72522F2B-E32D-FB06-3157-A7CF1047E376}"/>
              </a:ext>
            </a:extLst>
          </p:cNvPr>
          <p:cNvSpPr txBox="1"/>
          <p:nvPr/>
        </p:nvSpPr>
        <p:spPr>
          <a:xfrm>
            <a:off x="11566468" y="2196230"/>
            <a:ext cx="1268028" cy="477054"/>
          </a:xfrm>
          <a:prstGeom prst="rect">
            <a:avLst/>
          </a:prstGeom>
          <a:noFill/>
        </p:spPr>
        <p:txBody>
          <a:bodyPr wrap="square">
            <a:spAutoFit/>
          </a:bodyPr>
          <a:lstStyle/>
          <a:p>
            <a:r>
              <a:rPr kumimoji="0" lang="en-US" sz="2500" b="0" i="0" u="none" strike="noStrike" kern="1200" cap="none" spc="0" normalizeH="0" baseline="0" noProof="0" dirty="0">
                <a:ln>
                  <a:noFill/>
                </a:ln>
                <a:solidFill>
                  <a:prstClr val="black"/>
                </a:solidFill>
                <a:effectLst/>
                <a:uLnTx/>
                <a:uFillTx/>
                <a:latin typeface="Times New Roman"/>
                <a:ea typeface="+mn-ea"/>
                <a:cs typeface="Times New Roman"/>
              </a:rPr>
              <a:t>clients</a:t>
            </a:r>
            <a:endParaRPr lang="en-US" dirty="0"/>
          </a:p>
        </p:txBody>
      </p:sp>
      <p:sp>
        <p:nvSpPr>
          <p:cNvPr id="44" name="TextBox 43">
            <a:extLst>
              <a:ext uri="{FF2B5EF4-FFF2-40B4-BE49-F238E27FC236}">
                <a16:creationId xmlns:a16="http://schemas.microsoft.com/office/drawing/2014/main" id="{2A01A35F-4B69-1D3B-D1B5-7DA3E9F0A277}"/>
              </a:ext>
            </a:extLst>
          </p:cNvPr>
          <p:cNvSpPr txBox="1"/>
          <p:nvPr/>
        </p:nvSpPr>
        <p:spPr>
          <a:xfrm>
            <a:off x="11716468" y="4230216"/>
            <a:ext cx="1268028" cy="477054"/>
          </a:xfrm>
          <a:prstGeom prst="rect">
            <a:avLst/>
          </a:prstGeom>
          <a:noFill/>
        </p:spPr>
        <p:txBody>
          <a:bodyPr wrap="square">
            <a:spAutoFit/>
          </a:bodyPr>
          <a:lstStyle/>
          <a:p>
            <a:r>
              <a:rPr kumimoji="0" lang="en-US" sz="2500" b="0" i="0" u="none" strike="noStrike" kern="1200" cap="none" spc="0" normalizeH="0" baseline="0" noProof="0" dirty="0">
                <a:ln>
                  <a:noFill/>
                </a:ln>
                <a:solidFill>
                  <a:prstClr val="black"/>
                </a:solidFill>
                <a:effectLst/>
                <a:uLnTx/>
                <a:uFillTx/>
                <a:latin typeface="Times New Roman"/>
                <a:ea typeface="+mn-ea"/>
                <a:cs typeface="Times New Roman"/>
              </a:rPr>
              <a:t>system</a:t>
            </a:r>
            <a:endParaRPr lang="en-US" dirty="0"/>
          </a:p>
        </p:txBody>
      </p:sp>
    </p:spTree>
    <p:custDataLst>
      <p:tags r:id="rId1"/>
    </p:custDataLst>
    <p:extLst>
      <p:ext uri="{BB962C8B-B14F-4D97-AF65-F5344CB8AC3E}">
        <p14:creationId xmlns:p14="http://schemas.microsoft.com/office/powerpoint/2010/main" val="83925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Spectrum Ends: Eventual Consistency</a:t>
            </a:r>
          </a:p>
        </p:txBody>
      </p:sp>
      <p:sp>
        <p:nvSpPr>
          <p:cNvPr id="3" name="Content Placeholder 2"/>
          <p:cNvSpPr>
            <a:spLocks noGrp="1"/>
          </p:cNvSpPr>
          <p:nvPr>
            <p:ph idx="1"/>
          </p:nvPr>
        </p:nvSpPr>
        <p:spPr>
          <a:xfrm>
            <a:off x="649208" y="1676400"/>
            <a:ext cx="7538402" cy="5105400"/>
          </a:xfrm>
        </p:spPr>
        <p:txBody>
          <a:bodyPr>
            <a:normAutofit/>
          </a:bodyPr>
          <a:lstStyle/>
          <a:p>
            <a:pPr marL="0" indent="0">
              <a:buNone/>
            </a:pPr>
            <a:r>
              <a:rPr lang="en-US" sz="2600" dirty="0">
                <a:ea typeface="ＭＳ Ｐゴシック" charset="0"/>
              </a:rPr>
              <a:t>Cassandra offers </a:t>
            </a:r>
            <a:r>
              <a:rPr lang="en-US" sz="2600" dirty="0">
                <a:solidFill>
                  <a:srgbClr val="0000FF"/>
                </a:solidFill>
                <a:ea typeface="ＭＳ Ｐゴシック" charset="0"/>
              </a:rPr>
              <a:t>Eventual Consistency</a:t>
            </a:r>
          </a:p>
          <a:p>
            <a:pPr marL="634914" lvl="1" indent="0">
              <a:buNone/>
            </a:pPr>
            <a:r>
              <a:rPr lang="en-US" sz="2000" dirty="0">
                <a:ea typeface="ＭＳ Ｐゴシック" charset="0"/>
              </a:rPr>
              <a:t>originally from Amazon’s Dynamo and LinkedIn’s Voldemort</a:t>
            </a:r>
          </a:p>
          <a:p>
            <a:pPr marL="0" indent="0">
              <a:buNone/>
            </a:pPr>
            <a:r>
              <a:rPr lang="en-US" sz="2400" dirty="0">
                <a:ea typeface="ＭＳ Ｐゴシック" charset="0"/>
              </a:rPr>
              <a:t>If writes to a key stop, all replicas of key will converge</a:t>
            </a:r>
          </a:p>
          <a:p>
            <a:pPr marL="0" indent="0">
              <a:buNone/>
            </a:pPr>
            <a:r>
              <a:rPr lang="en-US" sz="2400" dirty="0">
                <a:ea typeface="ＭＳ Ｐゴシック" charset="0"/>
              </a:rPr>
              <a:t>Reads might see any previous write</a:t>
            </a:r>
          </a:p>
          <a:p>
            <a:pPr marL="555550" lvl="1" indent="0">
              <a:buNone/>
            </a:pPr>
            <a:r>
              <a:rPr lang="en-US" sz="2000" b="1" dirty="0">
                <a:ea typeface="ＭＳ Ｐゴシック" charset="0"/>
              </a:rPr>
              <a:t>weak</a:t>
            </a:r>
            <a:r>
              <a:rPr lang="en-US" sz="2000" dirty="0">
                <a:ea typeface="ＭＳ Ｐゴシック" charset="0"/>
              </a:rPr>
              <a:t> guarantee</a:t>
            </a:r>
          </a:p>
          <a:p>
            <a:pPr marL="0" indent="0">
              <a:buNone/>
            </a:pPr>
            <a:r>
              <a:rPr lang="en-US" sz="2400" dirty="0">
                <a:ea typeface="ＭＳ Ｐゴシック" charset="0"/>
              </a:rPr>
              <a:t>More </a:t>
            </a:r>
            <a:r>
              <a:rPr lang="en-US" sz="2400" b="1" dirty="0">
                <a:ea typeface="ＭＳ Ｐゴシック" charset="0"/>
              </a:rPr>
              <a:t>performant</a:t>
            </a:r>
            <a:r>
              <a:rPr lang="en-US" sz="2400" dirty="0">
                <a:ea typeface="ＭＳ Ｐゴシック" charset="0"/>
              </a:rPr>
              <a:t> – allows concurrent writes </a:t>
            </a:r>
          </a:p>
          <a:p>
            <a:pPr marL="0" indent="0">
              <a:buNone/>
            </a:pPr>
            <a:r>
              <a:rPr lang="en-US" sz="2400" dirty="0">
                <a:ea typeface="ＭＳ Ｐゴシック" charset="0"/>
              </a:rPr>
              <a:t>More </a:t>
            </a:r>
            <a:r>
              <a:rPr lang="en-US" sz="2400" b="1" dirty="0">
                <a:ea typeface="ＭＳ Ｐゴシック" charset="0"/>
              </a:rPr>
              <a:t>availability</a:t>
            </a:r>
            <a:r>
              <a:rPr lang="en-US" sz="2400" dirty="0">
                <a:ea typeface="ＭＳ Ｐゴシック" charset="0"/>
              </a:rPr>
              <a:t> – disconnected operation</a:t>
            </a:r>
          </a:p>
          <a:p>
            <a:pPr marL="0" indent="0">
              <a:buNone/>
            </a:pPr>
            <a:r>
              <a:rPr lang="en-US" sz="2400" dirty="0">
                <a:ea typeface="ＭＳ Ｐゴシック" charset="0"/>
              </a:rPr>
              <a:t>Need to resolve conflicts between multiple object versions</a:t>
            </a:r>
          </a:p>
          <a:p>
            <a:pPr marL="634914" lvl="1" indent="0">
              <a:buNone/>
            </a:pPr>
            <a:r>
              <a:rPr lang="en-US" sz="2000" dirty="0">
                <a:ea typeface="ＭＳ Ｐゴシック" charset="0"/>
              </a:rPr>
              <a:t>Cassandra – latest timestamp wins</a:t>
            </a:r>
          </a:p>
        </p:txBody>
      </p:sp>
      <p:sp>
        <p:nvSpPr>
          <p:cNvPr id="11"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8</a:t>
            </a:fld>
            <a:endParaRPr lang="en-US" dirty="0"/>
          </a:p>
        </p:txBody>
      </p:sp>
      <p:grpSp>
        <p:nvGrpSpPr>
          <p:cNvPr id="12" name="Group 11">
            <a:extLst>
              <a:ext uri="{FF2B5EF4-FFF2-40B4-BE49-F238E27FC236}">
                <a16:creationId xmlns:a16="http://schemas.microsoft.com/office/drawing/2014/main" id="{8F1FD3B9-49D0-12D9-0104-4EE41E427030}"/>
              </a:ext>
            </a:extLst>
          </p:cNvPr>
          <p:cNvGrpSpPr/>
          <p:nvPr/>
        </p:nvGrpSpPr>
        <p:grpSpPr>
          <a:xfrm>
            <a:off x="8943075" y="2514820"/>
            <a:ext cx="1511406" cy="329397"/>
            <a:chOff x="8854279" y="3333750"/>
            <a:chExt cx="2682081" cy="342899"/>
          </a:xfrm>
        </p:grpSpPr>
        <p:cxnSp>
          <p:nvCxnSpPr>
            <p:cNvPr id="7" name="Straight Connector 6">
              <a:extLst>
                <a:ext uri="{FF2B5EF4-FFF2-40B4-BE49-F238E27FC236}">
                  <a16:creationId xmlns:a16="http://schemas.microsoft.com/office/drawing/2014/main" id="{0B9FF3BC-C372-9AF1-08EB-7052AA81A6D6}"/>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1F59BBB-DE56-6E8B-22FA-D590B2DB1852}"/>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5E6D19C-824A-BCD2-7A79-8E5C6E65CB39}"/>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13" name="TextBox 12">
            <a:extLst>
              <a:ext uri="{FF2B5EF4-FFF2-40B4-BE49-F238E27FC236}">
                <a16:creationId xmlns:a16="http://schemas.microsoft.com/office/drawing/2014/main" id="{458F5EC6-3A26-7812-8C57-A28EA1E97605}"/>
              </a:ext>
            </a:extLst>
          </p:cNvPr>
          <p:cNvSpPr txBox="1"/>
          <p:nvPr/>
        </p:nvSpPr>
        <p:spPr>
          <a:xfrm>
            <a:off x="8419703" y="24433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C1</a:t>
            </a:r>
          </a:p>
        </p:txBody>
      </p:sp>
      <p:grpSp>
        <p:nvGrpSpPr>
          <p:cNvPr id="14" name="Group 13">
            <a:extLst>
              <a:ext uri="{FF2B5EF4-FFF2-40B4-BE49-F238E27FC236}">
                <a16:creationId xmlns:a16="http://schemas.microsoft.com/office/drawing/2014/main" id="{602E6221-2C1F-E5D3-1BF1-0C55B880893E}"/>
              </a:ext>
            </a:extLst>
          </p:cNvPr>
          <p:cNvGrpSpPr/>
          <p:nvPr/>
        </p:nvGrpSpPr>
        <p:grpSpPr>
          <a:xfrm>
            <a:off x="10924274" y="4005864"/>
            <a:ext cx="825605" cy="286146"/>
            <a:chOff x="8854279" y="3333750"/>
            <a:chExt cx="2682081" cy="342899"/>
          </a:xfrm>
        </p:grpSpPr>
        <p:cxnSp>
          <p:nvCxnSpPr>
            <p:cNvPr id="15" name="Straight Connector 14">
              <a:extLst>
                <a:ext uri="{FF2B5EF4-FFF2-40B4-BE49-F238E27FC236}">
                  <a16:creationId xmlns:a16="http://schemas.microsoft.com/office/drawing/2014/main" id="{31E5A7FD-F36B-3BF6-B0DE-27FC2D87E3AB}"/>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B3B16D2B-D187-5977-181E-5F185CB5DC06}"/>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98C647B-92BB-F4B6-C1D2-CF1696EBCB17}"/>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18" name="TextBox 17">
            <a:extLst>
              <a:ext uri="{FF2B5EF4-FFF2-40B4-BE49-F238E27FC236}">
                <a16:creationId xmlns:a16="http://schemas.microsoft.com/office/drawing/2014/main" id="{565DC17D-9AC4-2785-8721-2BF67B531A78}"/>
              </a:ext>
            </a:extLst>
          </p:cNvPr>
          <p:cNvSpPr txBox="1"/>
          <p:nvPr/>
        </p:nvSpPr>
        <p:spPr>
          <a:xfrm>
            <a:off x="8409420" y="38911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C3</a:t>
            </a:r>
          </a:p>
        </p:txBody>
      </p:sp>
      <p:sp>
        <p:nvSpPr>
          <p:cNvPr id="20" name="TextBox 19">
            <a:extLst>
              <a:ext uri="{FF2B5EF4-FFF2-40B4-BE49-F238E27FC236}">
                <a16:creationId xmlns:a16="http://schemas.microsoft.com/office/drawing/2014/main" id="{D293D8BE-D823-2633-DAC8-869C6657025F}"/>
              </a:ext>
            </a:extLst>
          </p:cNvPr>
          <p:cNvSpPr txBox="1"/>
          <p:nvPr/>
        </p:nvSpPr>
        <p:spPr>
          <a:xfrm>
            <a:off x="10890422" y="3682417"/>
            <a:ext cx="1773859"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R(x)=0</a:t>
            </a:r>
          </a:p>
        </p:txBody>
      </p:sp>
      <p:grpSp>
        <p:nvGrpSpPr>
          <p:cNvPr id="21" name="Group 20">
            <a:extLst>
              <a:ext uri="{FF2B5EF4-FFF2-40B4-BE49-F238E27FC236}">
                <a16:creationId xmlns:a16="http://schemas.microsoft.com/office/drawing/2014/main" id="{80C6706C-D41A-6AB5-B052-10454191705C}"/>
              </a:ext>
            </a:extLst>
          </p:cNvPr>
          <p:cNvGrpSpPr/>
          <p:nvPr/>
        </p:nvGrpSpPr>
        <p:grpSpPr>
          <a:xfrm>
            <a:off x="10532944" y="3263718"/>
            <a:ext cx="840283" cy="294341"/>
            <a:chOff x="8854279" y="3333750"/>
            <a:chExt cx="2682081" cy="342899"/>
          </a:xfrm>
        </p:grpSpPr>
        <p:cxnSp>
          <p:nvCxnSpPr>
            <p:cNvPr id="22" name="Straight Connector 21">
              <a:extLst>
                <a:ext uri="{FF2B5EF4-FFF2-40B4-BE49-F238E27FC236}">
                  <a16:creationId xmlns:a16="http://schemas.microsoft.com/office/drawing/2014/main" id="{C75AFE25-DB7C-E93C-477B-D99E820862FE}"/>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76D13414-6602-3FE4-2164-0E45785C50FD}"/>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DC155E9F-B3DE-2AFC-DC42-7F0534538529}"/>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25" name="TextBox 24">
            <a:extLst>
              <a:ext uri="{FF2B5EF4-FFF2-40B4-BE49-F238E27FC236}">
                <a16:creationId xmlns:a16="http://schemas.microsoft.com/office/drawing/2014/main" id="{97D74578-A932-E3A9-5CC3-19E61451D938}"/>
              </a:ext>
            </a:extLst>
          </p:cNvPr>
          <p:cNvSpPr txBox="1"/>
          <p:nvPr/>
        </p:nvSpPr>
        <p:spPr>
          <a:xfrm>
            <a:off x="8419703" y="3149017"/>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C2</a:t>
            </a:r>
          </a:p>
        </p:txBody>
      </p:sp>
      <p:sp>
        <p:nvSpPr>
          <p:cNvPr id="26" name="TextBox 25">
            <a:extLst>
              <a:ext uri="{FF2B5EF4-FFF2-40B4-BE49-F238E27FC236}">
                <a16:creationId xmlns:a16="http://schemas.microsoft.com/office/drawing/2014/main" id="{8068EC70-B633-C6D4-90A4-901CA47FF1B9}"/>
              </a:ext>
            </a:extLst>
          </p:cNvPr>
          <p:cNvSpPr txBox="1"/>
          <p:nvPr/>
        </p:nvSpPr>
        <p:spPr>
          <a:xfrm>
            <a:off x="9235281" y="2310817"/>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W(x=1)</a:t>
            </a:r>
          </a:p>
        </p:txBody>
      </p:sp>
      <p:sp>
        <p:nvSpPr>
          <p:cNvPr id="27" name="TextBox 26">
            <a:extLst>
              <a:ext uri="{FF2B5EF4-FFF2-40B4-BE49-F238E27FC236}">
                <a16:creationId xmlns:a16="http://schemas.microsoft.com/office/drawing/2014/main" id="{47F3A619-21A3-BC37-00AE-395629CB7A53}"/>
              </a:ext>
            </a:extLst>
          </p:cNvPr>
          <p:cNvSpPr txBox="1"/>
          <p:nvPr/>
        </p:nvSpPr>
        <p:spPr>
          <a:xfrm>
            <a:off x="10447692" y="2981832"/>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W(x=2)</a:t>
            </a:r>
          </a:p>
        </p:txBody>
      </p:sp>
      <p:sp>
        <p:nvSpPr>
          <p:cNvPr id="4" name="TextBox 3">
            <a:extLst>
              <a:ext uri="{FF2B5EF4-FFF2-40B4-BE49-F238E27FC236}">
                <a16:creationId xmlns:a16="http://schemas.microsoft.com/office/drawing/2014/main" id="{462ABD4E-1722-C7A5-1AEF-153219DE81FA}"/>
              </a:ext>
            </a:extLst>
          </p:cNvPr>
          <p:cNvSpPr txBox="1"/>
          <p:nvPr/>
        </p:nvSpPr>
        <p:spPr>
          <a:xfrm>
            <a:off x="8640470" y="2073357"/>
            <a:ext cx="621260" cy="477054"/>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req</a:t>
            </a:r>
          </a:p>
        </p:txBody>
      </p:sp>
      <p:sp>
        <p:nvSpPr>
          <p:cNvPr id="5" name="TextBox 4">
            <a:extLst>
              <a:ext uri="{FF2B5EF4-FFF2-40B4-BE49-F238E27FC236}">
                <a16:creationId xmlns:a16="http://schemas.microsoft.com/office/drawing/2014/main" id="{1785DC44-7285-BFFF-CA29-1C89EC35E6B5}"/>
              </a:ext>
            </a:extLst>
          </p:cNvPr>
          <p:cNvSpPr txBox="1"/>
          <p:nvPr/>
        </p:nvSpPr>
        <p:spPr>
          <a:xfrm>
            <a:off x="10143850" y="2057400"/>
            <a:ext cx="746295" cy="477054"/>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resp</a:t>
            </a:r>
          </a:p>
        </p:txBody>
      </p:sp>
      <p:grpSp>
        <p:nvGrpSpPr>
          <p:cNvPr id="6" name="Group 5">
            <a:extLst>
              <a:ext uri="{FF2B5EF4-FFF2-40B4-BE49-F238E27FC236}">
                <a16:creationId xmlns:a16="http://schemas.microsoft.com/office/drawing/2014/main" id="{D6E144B7-CC44-E1A5-41AF-A56224B96A96}"/>
              </a:ext>
            </a:extLst>
          </p:cNvPr>
          <p:cNvGrpSpPr/>
          <p:nvPr/>
        </p:nvGrpSpPr>
        <p:grpSpPr>
          <a:xfrm>
            <a:off x="11838675" y="4767865"/>
            <a:ext cx="825606" cy="286152"/>
            <a:chOff x="8854279" y="3333750"/>
            <a:chExt cx="2682081" cy="342899"/>
          </a:xfrm>
        </p:grpSpPr>
        <p:cxnSp>
          <p:nvCxnSpPr>
            <p:cNvPr id="9" name="Straight Connector 8">
              <a:extLst>
                <a:ext uri="{FF2B5EF4-FFF2-40B4-BE49-F238E27FC236}">
                  <a16:creationId xmlns:a16="http://schemas.microsoft.com/office/drawing/2014/main" id="{947EF8A3-C1DD-8B2B-38CC-04FB73C03162}"/>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F8AF04A9-6F7E-CCD0-50F5-E77AFD9396FB}"/>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E4ED9430-2B14-653F-A7D9-2E953A187A82}"/>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29" name="TextBox 28">
            <a:extLst>
              <a:ext uri="{FF2B5EF4-FFF2-40B4-BE49-F238E27FC236}">
                <a16:creationId xmlns:a16="http://schemas.microsoft.com/office/drawing/2014/main" id="{60025169-8223-FCAC-A42C-48D52570466E}"/>
              </a:ext>
            </a:extLst>
          </p:cNvPr>
          <p:cNvSpPr txBox="1"/>
          <p:nvPr/>
        </p:nvSpPr>
        <p:spPr>
          <a:xfrm>
            <a:off x="8422014" y="46531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C4</a:t>
            </a:r>
          </a:p>
        </p:txBody>
      </p:sp>
      <p:sp>
        <p:nvSpPr>
          <p:cNvPr id="30" name="TextBox 29">
            <a:extLst>
              <a:ext uri="{FF2B5EF4-FFF2-40B4-BE49-F238E27FC236}">
                <a16:creationId xmlns:a16="http://schemas.microsoft.com/office/drawing/2014/main" id="{E405B351-6533-9840-F8A9-CCBEF5E7FF6A}"/>
              </a:ext>
            </a:extLst>
          </p:cNvPr>
          <p:cNvSpPr txBox="1"/>
          <p:nvPr/>
        </p:nvSpPr>
        <p:spPr>
          <a:xfrm>
            <a:off x="11813624" y="4444417"/>
            <a:ext cx="926857"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R(x)=0</a:t>
            </a:r>
          </a:p>
        </p:txBody>
      </p:sp>
    </p:spTree>
    <p:custDataLst>
      <p:tags r:id="rId1"/>
    </p:custDataLst>
    <p:extLst>
      <p:ext uri="{BB962C8B-B14F-4D97-AF65-F5344CB8AC3E}">
        <p14:creationId xmlns:p14="http://schemas.microsoft.com/office/powerpoint/2010/main" val="323993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0" grpId="0"/>
      <p:bldP spid="25" grpId="0"/>
      <p:bldP spid="26" grpId="0"/>
      <p:bldP spid="27" grpId="0"/>
      <p:bldP spid="4" grpId="0"/>
      <p:bldP spid="5"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Spectrum Ends: Strong Consistency</a:t>
            </a:r>
          </a:p>
        </p:txBody>
      </p:sp>
      <p:sp>
        <p:nvSpPr>
          <p:cNvPr id="3" name="Content Placeholder 2"/>
          <p:cNvSpPr>
            <a:spLocks noGrp="1"/>
          </p:cNvSpPr>
          <p:nvPr>
            <p:ph idx="1"/>
          </p:nvPr>
        </p:nvSpPr>
        <p:spPr>
          <a:xfrm>
            <a:off x="542248" y="1752600"/>
            <a:ext cx="8096646" cy="5105400"/>
          </a:xfrm>
        </p:spPr>
        <p:txBody>
          <a:bodyPr>
            <a:normAutofit/>
          </a:bodyPr>
          <a:lstStyle/>
          <a:p>
            <a:pPr marL="0" indent="0">
              <a:buNone/>
              <a:tabLst>
                <a:tab pos="1770063" algn="l"/>
              </a:tabLst>
            </a:pPr>
            <a:r>
              <a:rPr lang="en-US" sz="2400" b="1" dirty="0">
                <a:ea typeface="ＭＳ Ｐゴシック" charset="0"/>
              </a:rPr>
              <a:t>Linearizability [</a:t>
            </a:r>
            <a:r>
              <a:rPr lang="en-US" sz="2400" dirty="0">
                <a:ea typeface="ＭＳ Ｐゴシック" charset="0"/>
              </a:rPr>
              <a:t>Herlihy and Wing]</a:t>
            </a:r>
            <a:endParaRPr lang="en-US" sz="2400" b="1" dirty="0">
              <a:ea typeface="ＭＳ Ｐゴシック" charset="0"/>
            </a:endParaRPr>
          </a:p>
          <a:p>
            <a:pPr marL="0" indent="0">
              <a:buNone/>
            </a:pPr>
            <a:r>
              <a:rPr lang="en-US" sz="2400" dirty="0">
                <a:ea typeface="ＭＳ Ｐゴシック" charset="0"/>
              </a:rPr>
              <a:t>Strong consistency (the </a:t>
            </a:r>
            <a:r>
              <a:rPr lang="en-US" sz="2400" b="1" dirty="0">
                <a:ea typeface="ＭＳ Ｐゴシック" charset="0"/>
              </a:rPr>
              <a:t>C</a:t>
            </a:r>
            <a:r>
              <a:rPr lang="en-US" sz="2400" dirty="0">
                <a:ea typeface="ＭＳ Ｐゴシック" charset="0"/>
              </a:rPr>
              <a:t> in </a:t>
            </a:r>
            <a:r>
              <a:rPr lang="en-US" sz="2400" b="1" dirty="0">
                <a:ea typeface="ＭＳ Ｐゴシック" charset="0"/>
              </a:rPr>
              <a:t>C</a:t>
            </a:r>
            <a:r>
              <a:rPr lang="en-US" sz="2400" dirty="0">
                <a:ea typeface="ＭＳ Ｐゴシック" charset="0"/>
              </a:rPr>
              <a:t>AP)</a:t>
            </a:r>
          </a:p>
          <a:p>
            <a:pPr marL="0" indent="0">
              <a:buNone/>
            </a:pPr>
            <a:r>
              <a:rPr lang="en-US" sz="2400" dirty="0">
                <a:ea typeface="ＭＳ Ｐゴシック" charset="0"/>
              </a:rPr>
              <a:t>Intuitively, each operation by a client is visible instantaneously to other clients</a:t>
            </a:r>
          </a:p>
          <a:p>
            <a:pPr marL="634914" lvl="1" indent="0">
              <a:buNone/>
            </a:pPr>
            <a:r>
              <a:rPr lang="en-US" sz="2000" dirty="0">
                <a:ea typeface="ＭＳ Ｐゴシック" charset="0"/>
              </a:rPr>
              <a:t>instantaneously in </a:t>
            </a:r>
            <a:r>
              <a:rPr lang="en-US" sz="2000" b="1" u="sng" dirty="0">
                <a:ea typeface="ＭＳ Ｐゴシック" charset="0"/>
              </a:rPr>
              <a:t>real time</a:t>
            </a:r>
          </a:p>
          <a:p>
            <a:pPr marL="0" indent="0">
              <a:buNone/>
            </a:pPr>
            <a:r>
              <a:rPr lang="en-US" sz="2400" dirty="0">
                <a:ea typeface="ＭＳ Ｐゴシック" charset="0"/>
              </a:rPr>
              <a:t>All operations are totally ordered in a way that respects         real-time order of operations</a:t>
            </a:r>
          </a:p>
          <a:p>
            <a:pPr marL="634914" lvl="1" indent="0">
              <a:buNone/>
            </a:pPr>
            <a:r>
              <a:rPr lang="en-US" sz="2000" dirty="0">
                <a:ea typeface="ＭＳ Ｐゴシック" charset="0"/>
              </a:rPr>
              <a:t>if </a:t>
            </a:r>
            <a:r>
              <a:rPr lang="en-US" sz="2000" b="1" dirty="0">
                <a:ea typeface="ＭＳ Ｐゴシック" charset="0"/>
              </a:rPr>
              <a:t>A completes before B begins</a:t>
            </a:r>
            <a:r>
              <a:rPr lang="en-US" sz="2000" dirty="0">
                <a:ea typeface="ＭＳ Ｐゴシック" charset="0"/>
              </a:rPr>
              <a:t>, A ordered before B</a:t>
            </a:r>
          </a:p>
          <a:p>
            <a:pPr marL="634914" lvl="1" indent="0">
              <a:buNone/>
            </a:pPr>
            <a:r>
              <a:rPr lang="en-US" sz="2000" dirty="0">
                <a:ea typeface="ＭＳ Ｐゴシック" charset="0"/>
              </a:rPr>
              <a:t>what if A and B are concurrent? </a:t>
            </a:r>
          </a:p>
          <a:p>
            <a:pPr marL="1269827" lvl="2" indent="0">
              <a:buNone/>
            </a:pPr>
            <a:r>
              <a:rPr lang="en-US" sz="2000" dirty="0">
                <a:ea typeface="ＭＳ Ｐゴシック" charset="0"/>
              </a:rPr>
              <a:t>order in a way such that total order is a valid sequential one</a:t>
            </a:r>
          </a:p>
          <a:p>
            <a:pPr marL="0" indent="0">
              <a:buNone/>
            </a:pPr>
            <a:r>
              <a:rPr lang="en-US" sz="2400" dirty="0">
                <a:ea typeface="ＭＳ Ｐゴシック" charset="0"/>
              </a:rPr>
              <a:t>Appears to be a single machine (one-copy semantics)</a:t>
            </a:r>
          </a:p>
          <a:p>
            <a:pPr marL="0" indent="0">
              <a:buNone/>
            </a:pPr>
            <a:r>
              <a:rPr lang="en-US" sz="2400" dirty="0">
                <a:ea typeface="ＭＳ Ｐゴシック" charset="0"/>
              </a:rPr>
              <a:t>Trades off performance and availability</a:t>
            </a:r>
          </a:p>
        </p:txBody>
      </p:sp>
      <p:sp>
        <p:nvSpPr>
          <p:cNvPr id="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9</a:t>
            </a:fld>
            <a:endParaRPr lang="en-US" dirty="0"/>
          </a:p>
        </p:txBody>
      </p:sp>
      <p:grpSp>
        <p:nvGrpSpPr>
          <p:cNvPr id="5" name="Group 4">
            <a:extLst>
              <a:ext uri="{FF2B5EF4-FFF2-40B4-BE49-F238E27FC236}">
                <a16:creationId xmlns:a16="http://schemas.microsoft.com/office/drawing/2014/main" id="{4D079554-0BA6-C2B2-5946-9863A420F253}"/>
              </a:ext>
            </a:extLst>
          </p:cNvPr>
          <p:cNvGrpSpPr/>
          <p:nvPr/>
        </p:nvGrpSpPr>
        <p:grpSpPr>
          <a:xfrm>
            <a:off x="8930736" y="2210020"/>
            <a:ext cx="1511406" cy="329397"/>
            <a:chOff x="8854279" y="3333750"/>
            <a:chExt cx="2682081" cy="342899"/>
          </a:xfrm>
        </p:grpSpPr>
        <p:cxnSp>
          <p:nvCxnSpPr>
            <p:cNvPr id="6" name="Straight Connector 5">
              <a:extLst>
                <a:ext uri="{FF2B5EF4-FFF2-40B4-BE49-F238E27FC236}">
                  <a16:creationId xmlns:a16="http://schemas.microsoft.com/office/drawing/2014/main" id="{57263114-D1C8-1BE6-6002-3F8062CD5685}"/>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C782129B-5B21-C21A-A111-56E0ED158CDF}"/>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6EF2C6D9-6675-4421-2324-E5422A214B75}"/>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9" name="TextBox 8">
            <a:extLst>
              <a:ext uri="{FF2B5EF4-FFF2-40B4-BE49-F238E27FC236}">
                <a16:creationId xmlns:a16="http://schemas.microsoft.com/office/drawing/2014/main" id="{3BF395C3-4BA0-94DD-02C3-D3A723737EC3}"/>
              </a:ext>
            </a:extLst>
          </p:cNvPr>
          <p:cNvSpPr txBox="1"/>
          <p:nvPr/>
        </p:nvSpPr>
        <p:spPr>
          <a:xfrm>
            <a:off x="8407364" y="21385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C1</a:t>
            </a:r>
          </a:p>
        </p:txBody>
      </p:sp>
      <p:grpSp>
        <p:nvGrpSpPr>
          <p:cNvPr id="10" name="Group 9">
            <a:extLst>
              <a:ext uri="{FF2B5EF4-FFF2-40B4-BE49-F238E27FC236}">
                <a16:creationId xmlns:a16="http://schemas.microsoft.com/office/drawing/2014/main" id="{8022ADDA-5FB8-A85D-13CA-A59F246297EA}"/>
              </a:ext>
            </a:extLst>
          </p:cNvPr>
          <p:cNvGrpSpPr/>
          <p:nvPr/>
        </p:nvGrpSpPr>
        <p:grpSpPr>
          <a:xfrm>
            <a:off x="10530681" y="3701064"/>
            <a:ext cx="908166" cy="286146"/>
            <a:chOff x="8854279" y="3333750"/>
            <a:chExt cx="2682081" cy="342899"/>
          </a:xfrm>
        </p:grpSpPr>
        <p:cxnSp>
          <p:nvCxnSpPr>
            <p:cNvPr id="11" name="Straight Connector 10">
              <a:extLst>
                <a:ext uri="{FF2B5EF4-FFF2-40B4-BE49-F238E27FC236}">
                  <a16:creationId xmlns:a16="http://schemas.microsoft.com/office/drawing/2014/main" id="{C726B6FB-3BE0-2126-27FE-31D5B08AF6D8}"/>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07F4CC46-07EE-AB5F-6EFF-50D3C8011BCE}"/>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977BCB07-F05C-ADF6-6456-62DAF761F7E6}"/>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14" name="TextBox 13">
            <a:extLst>
              <a:ext uri="{FF2B5EF4-FFF2-40B4-BE49-F238E27FC236}">
                <a16:creationId xmlns:a16="http://schemas.microsoft.com/office/drawing/2014/main" id="{FE6C8D39-EB83-F72D-E788-D34017357CCC}"/>
              </a:ext>
            </a:extLst>
          </p:cNvPr>
          <p:cNvSpPr txBox="1"/>
          <p:nvPr/>
        </p:nvSpPr>
        <p:spPr>
          <a:xfrm>
            <a:off x="8397081" y="35863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C3</a:t>
            </a:r>
          </a:p>
        </p:txBody>
      </p:sp>
      <p:sp>
        <p:nvSpPr>
          <p:cNvPr id="15" name="TextBox 14">
            <a:extLst>
              <a:ext uri="{FF2B5EF4-FFF2-40B4-BE49-F238E27FC236}">
                <a16:creationId xmlns:a16="http://schemas.microsoft.com/office/drawing/2014/main" id="{D905A90C-5584-9E03-F57E-92D1B0008338}"/>
              </a:ext>
            </a:extLst>
          </p:cNvPr>
          <p:cNvSpPr txBox="1"/>
          <p:nvPr/>
        </p:nvSpPr>
        <p:spPr>
          <a:xfrm>
            <a:off x="10550688" y="3386308"/>
            <a:ext cx="818193" cy="400110"/>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R(x)</a:t>
            </a:r>
          </a:p>
        </p:txBody>
      </p:sp>
      <p:grpSp>
        <p:nvGrpSpPr>
          <p:cNvPr id="16" name="Group 15">
            <a:extLst>
              <a:ext uri="{FF2B5EF4-FFF2-40B4-BE49-F238E27FC236}">
                <a16:creationId xmlns:a16="http://schemas.microsoft.com/office/drawing/2014/main" id="{607FFE64-EC3D-7C61-7A16-887620AD53E0}"/>
              </a:ext>
            </a:extLst>
          </p:cNvPr>
          <p:cNvGrpSpPr/>
          <p:nvPr/>
        </p:nvGrpSpPr>
        <p:grpSpPr>
          <a:xfrm>
            <a:off x="10530681" y="2958918"/>
            <a:ext cx="1948434" cy="352285"/>
            <a:chOff x="8854279" y="3333750"/>
            <a:chExt cx="2682081" cy="342899"/>
          </a:xfrm>
        </p:grpSpPr>
        <p:cxnSp>
          <p:nvCxnSpPr>
            <p:cNvPr id="17" name="Straight Connector 16">
              <a:extLst>
                <a:ext uri="{FF2B5EF4-FFF2-40B4-BE49-F238E27FC236}">
                  <a16:creationId xmlns:a16="http://schemas.microsoft.com/office/drawing/2014/main" id="{555C7CAD-7F5C-65C2-48B9-1A9E8EF365C1}"/>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2FBA7EF9-6B35-1417-D584-A3BB4A4F377B}"/>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A49B0EF5-A477-6602-7C55-AAFB39EA40DB}"/>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20" name="TextBox 19">
            <a:extLst>
              <a:ext uri="{FF2B5EF4-FFF2-40B4-BE49-F238E27FC236}">
                <a16:creationId xmlns:a16="http://schemas.microsoft.com/office/drawing/2014/main" id="{52DF3C08-4D76-BC9A-B0FE-B2606A9EAB80}"/>
              </a:ext>
            </a:extLst>
          </p:cNvPr>
          <p:cNvSpPr txBox="1"/>
          <p:nvPr/>
        </p:nvSpPr>
        <p:spPr>
          <a:xfrm>
            <a:off x="8407364" y="2844217"/>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C2</a:t>
            </a:r>
          </a:p>
        </p:txBody>
      </p:sp>
      <p:sp>
        <p:nvSpPr>
          <p:cNvPr id="21" name="TextBox 20">
            <a:extLst>
              <a:ext uri="{FF2B5EF4-FFF2-40B4-BE49-F238E27FC236}">
                <a16:creationId xmlns:a16="http://schemas.microsoft.com/office/drawing/2014/main" id="{3E2FCA22-FD71-CE24-F4DD-DF711C539396}"/>
              </a:ext>
            </a:extLst>
          </p:cNvPr>
          <p:cNvSpPr txBox="1"/>
          <p:nvPr/>
        </p:nvSpPr>
        <p:spPr>
          <a:xfrm>
            <a:off x="9222942" y="2006017"/>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W(x=1)</a:t>
            </a:r>
          </a:p>
        </p:txBody>
      </p:sp>
      <p:sp>
        <p:nvSpPr>
          <p:cNvPr id="22" name="TextBox 21">
            <a:extLst>
              <a:ext uri="{FF2B5EF4-FFF2-40B4-BE49-F238E27FC236}">
                <a16:creationId xmlns:a16="http://schemas.microsoft.com/office/drawing/2014/main" id="{184CD0FA-CE7A-7369-741E-0F5BA9F31845}"/>
              </a:ext>
            </a:extLst>
          </p:cNvPr>
          <p:cNvSpPr txBox="1"/>
          <p:nvPr/>
        </p:nvSpPr>
        <p:spPr>
          <a:xfrm>
            <a:off x="10822521" y="2683808"/>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W(x=2)</a:t>
            </a:r>
          </a:p>
        </p:txBody>
      </p:sp>
      <p:sp>
        <p:nvSpPr>
          <p:cNvPr id="29" name="TextBox 28">
            <a:extLst>
              <a:ext uri="{FF2B5EF4-FFF2-40B4-BE49-F238E27FC236}">
                <a16:creationId xmlns:a16="http://schemas.microsoft.com/office/drawing/2014/main" id="{9156B574-5C9A-DFFB-523A-F335C4FE335D}"/>
              </a:ext>
            </a:extLst>
          </p:cNvPr>
          <p:cNvSpPr txBox="1"/>
          <p:nvPr/>
        </p:nvSpPr>
        <p:spPr>
          <a:xfrm>
            <a:off x="8409675" y="43483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C4</a:t>
            </a:r>
          </a:p>
        </p:txBody>
      </p:sp>
      <p:grpSp>
        <p:nvGrpSpPr>
          <p:cNvPr id="36" name="Group 35">
            <a:extLst>
              <a:ext uri="{FF2B5EF4-FFF2-40B4-BE49-F238E27FC236}">
                <a16:creationId xmlns:a16="http://schemas.microsoft.com/office/drawing/2014/main" id="{D16CBB8F-16D0-AF88-FE68-08C2231AAAD4}"/>
              </a:ext>
            </a:extLst>
          </p:cNvPr>
          <p:cNvGrpSpPr/>
          <p:nvPr/>
        </p:nvGrpSpPr>
        <p:grpSpPr>
          <a:xfrm>
            <a:off x="11752467" y="4438254"/>
            <a:ext cx="750550" cy="286146"/>
            <a:chOff x="8854279" y="3333750"/>
            <a:chExt cx="2682081" cy="342899"/>
          </a:xfrm>
        </p:grpSpPr>
        <p:cxnSp>
          <p:nvCxnSpPr>
            <p:cNvPr id="37" name="Straight Connector 36">
              <a:extLst>
                <a:ext uri="{FF2B5EF4-FFF2-40B4-BE49-F238E27FC236}">
                  <a16:creationId xmlns:a16="http://schemas.microsoft.com/office/drawing/2014/main" id="{16D13FC1-7627-7081-B554-40539B4D72D3}"/>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8BA24506-B9FA-918C-4613-F7A4AE35C6F4}"/>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074E3E41-3CC1-8DB6-D0CE-0CC96D1C9FC1}"/>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40" name="TextBox 39">
            <a:extLst>
              <a:ext uri="{FF2B5EF4-FFF2-40B4-BE49-F238E27FC236}">
                <a16:creationId xmlns:a16="http://schemas.microsoft.com/office/drawing/2014/main" id="{6EEAD32D-1564-4F07-27CA-CBED298BF09D}"/>
              </a:ext>
            </a:extLst>
          </p:cNvPr>
          <p:cNvSpPr txBox="1"/>
          <p:nvPr/>
        </p:nvSpPr>
        <p:spPr>
          <a:xfrm>
            <a:off x="11693688" y="4124764"/>
            <a:ext cx="818193" cy="400110"/>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R(x)</a:t>
            </a:r>
          </a:p>
        </p:txBody>
      </p:sp>
      <p:grpSp>
        <p:nvGrpSpPr>
          <p:cNvPr id="52" name="Group 51">
            <a:extLst>
              <a:ext uri="{FF2B5EF4-FFF2-40B4-BE49-F238E27FC236}">
                <a16:creationId xmlns:a16="http://schemas.microsoft.com/office/drawing/2014/main" id="{A409B18B-A7DE-E6BF-3F34-919A2BAAD6B1}"/>
              </a:ext>
            </a:extLst>
          </p:cNvPr>
          <p:cNvGrpSpPr/>
          <p:nvPr/>
        </p:nvGrpSpPr>
        <p:grpSpPr>
          <a:xfrm>
            <a:off x="11164762" y="3406813"/>
            <a:ext cx="1632379" cy="1141605"/>
            <a:chOff x="11164762" y="3406813"/>
            <a:chExt cx="1632379" cy="1141605"/>
          </a:xfrm>
        </p:grpSpPr>
        <p:sp>
          <p:nvSpPr>
            <p:cNvPr id="49" name="TextBox 48">
              <a:extLst>
                <a:ext uri="{FF2B5EF4-FFF2-40B4-BE49-F238E27FC236}">
                  <a16:creationId xmlns:a16="http://schemas.microsoft.com/office/drawing/2014/main" id="{4BB95CDA-0DC4-C290-EC7A-F91132CB000B}"/>
                </a:ext>
              </a:extLst>
            </p:cNvPr>
            <p:cNvSpPr txBox="1"/>
            <p:nvPr/>
          </p:nvSpPr>
          <p:spPr>
            <a:xfrm>
              <a:off x="11164762" y="3406813"/>
              <a:ext cx="312906"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1</a:t>
              </a:r>
            </a:p>
          </p:txBody>
        </p:sp>
        <p:sp>
          <p:nvSpPr>
            <p:cNvPr id="50" name="TextBox 49">
              <a:extLst>
                <a:ext uri="{FF2B5EF4-FFF2-40B4-BE49-F238E27FC236}">
                  <a16:creationId xmlns:a16="http://schemas.microsoft.com/office/drawing/2014/main" id="{A79D37A5-587A-C023-01C0-208078BD6E42}"/>
                </a:ext>
              </a:extLst>
            </p:cNvPr>
            <p:cNvSpPr txBox="1"/>
            <p:nvPr/>
          </p:nvSpPr>
          <p:spPr>
            <a:xfrm>
              <a:off x="12285462" y="4148308"/>
              <a:ext cx="511679"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1/2</a:t>
              </a:r>
            </a:p>
          </p:txBody>
        </p:sp>
      </p:grpSp>
      <p:grpSp>
        <p:nvGrpSpPr>
          <p:cNvPr id="56" name="Group 55">
            <a:extLst>
              <a:ext uri="{FF2B5EF4-FFF2-40B4-BE49-F238E27FC236}">
                <a16:creationId xmlns:a16="http://schemas.microsoft.com/office/drawing/2014/main" id="{8EC7C8C0-4601-0CF7-DB47-91CDB0FE0B44}"/>
              </a:ext>
            </a:extLst>
          </p:cNvPr>
          <p:cNvGrpSpPr/>
          <p:nvPr/>
        </p:nvGrpSpPr>
        <p:grpSpPr>
          <a:xfrm>
            <a:off x="11164762" y="3408300"/>
            <a:ext cx="1436387" cy="1140118"/>
            <a:chOff x="11164762" y="3406813"/>
            <a:chExt cx="1436387" cy="1140118"/>
          </a:xfrm>
        </p:grpSpPr>
        <p:sp>
          <p:nvSpPr>
            <p:cNvPr id="58" name="TextBox 57">
              <a:extLst>
                <a:ext uri="{FF2B5EF4-FFF2-40B4-BE49-F238E27FC236}">
                  <a16:creationId xmlns:a16="http://schemas.microsoft.com/office/drawing/2014/main" id="{D234C5FE-AB86-C13A-530D-5E8BC98FA1F5}"/>
                </a:ext>
              </a:extLst>
            </p:cNvPr>
            <p:cNvSpPr txBox="1"/>
            <p:nvPr/>
          </p:nvSpPr>
          <p:spPr>
            <a:xfrm>
              <a:off x="12302669" y="4146821"/>
              <a:ext cx="298480"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a:t>
              </a:r>
            </a:p>
          </p:txBody>
        </p:sp>
        <p:sp>
          <p:nvSpPr>
            <p:cNvPr id="57" name="TextBox 56">
              <a:extLst>
                <a:ext uri="{FF2B5EF4-FFF2-40B4-BE49-F238E27FC236}">
                  <a16:creationId xmlns:a16="http://schemas.microsoft.com/office/drawing/2014/main" id="{8FFBBF05-F099-5791-0FB7-098D52A69C77}"/>
                </a:ext>
              </a:extLst>
            </p:cNvPr>
            <p:cNvSpPr txBox="1"/>
            <p:nvPr/>
          </p:nvSpPr>
          <p:spPr>
            <a:xfrm>
              <a:off x="11164762" y="3406813"/>
              <a:ext cx="312906"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2</a:t>
              </a:r>
            </a:p>
          </p:txBody>
        </p:sp>
      </p:grpSp>
      <p:sp>
        <p:nvSpPr>
          <p:cNvPr id="59" name="TextBox 58">
            <a:extLst>
              <a:ext uri="{FF2B5EF4-FFF2-40B4-BE49-F238E27FC236}">
                <a16:creationId xmlns:a16="http://schemas.microsoft.com/office/drawing/2014/main" id="{7BCDA02C-D515-623A-F157-4B109E503D78}"/>
              </a:ext>
            </a:extLst>
          </p:cNvPr>
          <p:cNvSpPr txBox="1"/>
          <p:nvPr/>
        </p:nvSpPr>
        <p:spPr>
          <a:xfrm>
            <a:off x="12489401" y="4135441"/>
            <a:ext cx="312906"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2</a:t>
            </a:r>
          </a:p>
        </p:txBody>
      </p:sp>
    </p:spTree>
    <p:custDataLst>
      <p:tags r:id="rId1"/>
    </p:custDataLst>
    <p:extLst>
      <p:ext uri="{BB962C8B-B14F-4D97-AF65-F5344CB8AC3E}">
        <p14:creationId xmlns:p14="http://schemas.microsoft.com/office/powerpoint/2010/main" val="67956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52"/>
                                        </p:tgtEl>
                                        <p:attrNameLst>
                                          <p:attrName>style.visibility</p:attrName>
                                        </p:attrNameLst>
                                      </p:cBhvr>
                                      <p:to>
                                        <p:strVal val="hidden"/>
                                      </p:to>
                                    </p:set>
                                  </p:childTnLst>
                                </p:cTn>
                              </p:par>
                              <p:par>
                                <p:cTn id="67" presetID="1" presetClass="entr" presetSubtype="0" fill="hold" nodeType="withEffect">
                                  <p:stCondLst>
                                    <p:cond delay="0"/>
                                  </p:stCondLst>
                                  <p:childTnLst>
                                    <p:set>
                                      <p:cBhvr>
                                        <p:cTn id="68" dur="1" fill="hold">
                                          <p:stCondLst>
                                            <p:cond delay="0"/>
                                          </p:stCondLst>
                                        </p:cTn>
                                        <p:tgtEl>
                                          <p:spTgt spid="5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
                                            <p:txEl>
                                              <p:pRg st="8" end="8"/>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20" grpId="0"/>
      <p:bldP spid="21" grpId="0"/>
      <p:bldP spid="22" grpId="0"/>
      <p:bldP spid="29" grpId="0"/>
      <p:bldP spid="40" grpId="0"/>
      <p:bldP spid="59"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93982" y="32375"/>
            <a:ext cx="11902149" cy="1645706"/>
          </a:xfrm>
        </p:spPr>
        <p:txBody>
          <a:bodyPr>
            <a:normAutofit/>
          </a:bodyPr>
          <a:lstStyle/>
          <a:p>
            <a:r>
              <a:rPr lang="en-US" dirty="0"/>
              <a:t>Spectrum Ends: Strong Consistency </a:t>
            </a:r>
            <a:br>
              <a:rPr lang="en-US" dirty="0"/>
            </a:br>
            <a:r>
              <a:rPr lang="en-US" dirty="0"/>
              <a:t>Models II</a:t>
            </a:r>
          </a:p>
        </p:txBody>
      </p:sp>
      <p:sp>
        <p:nvSpPr>
          <p:cNvPr id="3" name="Content Placeholder 2"/>
          <p:cNvSpPr>
            <a:spLocks noGrp="1"/>
          </p:cNvSpPr>
          <p:nvPr>
            <p:ph idx="1"/>
          </p:nvPr>
        </p:nvSpPr>
        <p:spPr>
          <a:xfrm>
            <a:off x="649208" y="1721055"/>
            <a:ext cx="7671673" cy="4267200"/>
          </a:xfrm>
        </p:spPr>
        <p:txBody>
          <a:bodyPr>
            <a:normAutofit/>
          </a:bodyPr>
          <a:lstStyle/>
          <a:p>
            <a:pPr marL="0" indent="0">
              <a:buNone/>
            </a:pPr>
            <a:r>
              <a:rPr lang="en-US" b="1" dirty="0">
                <a:ea typeface="ＭＳ Ｐゴシック" charset="0"/>
              </a:rPr>
              <a:t>Sequential Consistency</a:t>
            </a:r>
            <a:r>
              <a:rPr lang="en-US" dirty="0">
                <a:ea typeface="ＭＳ Ｐゴシック" charset="0"/>
              </a:rPr>
              <a:t> (</a:t>
            </a:r>
            <a:r>
              <a:rPr lang="en-US" dirty="0" err="1">
                <a:ea typeface="ＭＳ Ｐゴシック" charset="0"/>
              </a:rPr>
              <a:t>Lamport</a:t>
            </a:r>
            <a:r>
              <a:rPr lang="en-US" dirty="0">
                <a:ea typeface="ＭＳ Ｐゴシック" charset="0"/>
              </a:rPr>
              <a:t>):</a:t>
            </a:r>
          </a:p>
          <a:p>
            <a:pPr marL="634914" lvl="1" indent="0">
              <a:buNone/>
            </a:pPr>
            <a:r>
              <a:rPr lang="en-US" sz="1800" i="1" dirty="0">
                <a:ea typeface="ＭＳ Ｐゴシック" charset="0"/>
              </a:rPr>
              <a:t>"... the result of any execution is the same as if the operations of all the processors were executed in some sequential order, and the operations of each individual processor appear in this sequence in the order specified by its program."</a:t>
            </a:r>
          </a:p>
          <a:p>
            <a:pPr marL="79364" indent="0">
              <a:buNone/>
            </a:pPr>
            <a:r>
              <a:rPr lang="en-US" sz="2400" dirty="0">
                <a:ea typeface="ＭＳ Ｐゴシック" charset="0"/>
              </a:rPr>
              <a:t>All operations are totally ordered </a:t>
            </a:r>
          </a:p>
          <a:p>
            <a:pPr marL="634914" lvl="1" indent="0">
              <a:buNone/>
            </a:pPr>
            <a:r>
              <a:rPr lang="en-US" sz="2000" dirty="0">
                <a:ea typeface="ＭＳ Ｐゴシック" charset="0"/>
              </a:rPr>
              <a:t>total order respects local order of operations at clients</a:t>
            </a:r>
          </a:p>
          <a:p>
            <a:pPr marL="79364" indent="0">
              <a:buNone/>
            </a:pPr>
            <a:r>
              <a:rPr lang="en-US" sz="2400" dirty="0">
                <a:ea typeface="ＭＳ Ｐゴシック" charset="0"/>
              </a:rPr>
              <a:t>Sequential vs linearizability?</a:t>
            </a:r>
          </a:p>
          <a:p>
            <a:pPr marL="634914" lvl="1" indent="0">
              <a:buNone/>
            </a:pPr>
            <a:r>
              <a:rPr lang="en-US" sz="2000" dirty="0">
                <a:ea typeface="ＭＳ Ｐゴシック" charset="0"/>
              </a:rPr>
              <a:t>sequential is weaker than linearizability (can have stale reads)</a:t>
            </a:r>
          </a:p>
          <a:p>
            <a:pPr marL="634914" lvl="1" indent="0">
              <a:buNone/>
            </a:pPr>
            <a:r>
              <a:rPr lang="en-US" sz="2000" dirty="0">
                <a:ea typeface="ＭＳ Ｐゴシック" charset="0"/>
              </a:rPr>
              <a:t>but strong compared to many models</a:t>
            </a:r>
          </a:p>
          <a:p>
            <a:pPr marL="634914" lvl="1" indent="0">
              <a:buNone/>
            </a:pPr>
            <a:endParaRPr lang="en-US" sz="2000" dirty="0">
              <a:ea typeface="ＭＳ Ｐゴシック" charset="0"/>
            </a:endParaRPr>
          </a:p>
        </p:txBody>
      </p:sp>
      <p:sp>
        <p:nvSpPr>
          <p:cNvPr id="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10</a:t>
            </a:fld>
            <a:endParaRPr lang="en-US" dirty="0"/>
          </a:p>
        </p:txBody>
      </p:sp>
      <p:grpSp>
        <p:nvGrpSpPr>
          <p:cNvPr id="59" name="Group 58">
            <a:extLst>
              <a:ext uri="{FF2B5EF4-FFF2-40B4-BE49-F238E27FC236}">
                <a16:creationId xmlns:a16="http://schemas.microsoft.com/office/drawing/2014/main" id="{448B4089-8746-98B3-5FF3-828B07E90AF2}"/>
              </a:ext>
            </a:extLst>
          </p:cNvPr>
          <p:cNvGrpSpPr/>
          <p:nvPr/>
        </p:nvGrpSpPr>
        <p:grpSpPr>
          <a:xfrm>
            <a:off x="8930736" y="2210020"/>
            <a:ext cx="1511406" cy="329397"/>
            <a:chOff x="8854279" y="3333750"/>
            <a:chExt cx="2682081" cy="342899"/>
          </a:xfrm>
        </p:grpSpPr>
        <p:cxnSp>
          <p:nvCxnSpPr>
            <p:cNvPr id="60" name="Straight Connector 59">
              <a:extLst>
                <a:ext uri="{FF2B5EF4-FFF2-40B4-BE49-F238E27FC236}">
                  <a16:creationId xmlns:a16="http://schemas.microsoft.com/office/drawing/2014/main" id="{0DEF9D69-7635-4D48-B2DD-99DCCC82B1D6}"/>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5AAF6926-7393-973F-18C8-EAB1A6B5342E}"/>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C9EC6A8E-EA36-0415-36ED-DA0AB194ED01}"/>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63" name="TextBox 62">
            <a:extLst>
              <a:ext uri="{FF2B5EF4-FFF2-40B4-BE49-F238E27FC236}">
                <a16:creationId xmlns:a16="http://schemas.microsoft.com/office/drawing/2014/main" id="{D7550634-8A9B-9B7C-347A-87576190470F}"/>
              </a:ext>
            </a:extLst>
          </p:cNvPr>
          <p:cNvSpPr txBox="1"/>
          <p:nvPr/>
        </p:nvSpPr>
        <p:spPr>
          <a:xfrm>
            <a:off x="8407364" y="21385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C1</a:t>
            </a:r>
          </a:p>
        </p:txBody>
      </p:sp>
      <p:grpSp>
        <p:nvGrpSpPr>
          <p:cNvPr id="64" name="Group 63">
            <a:extLst>
              <a:ext uri="{FF2B5EF4-FFF2-40B4-BE49-F238E27FC236}">
                <a16:creationId xmlns:a16="http://schemas.microsoft.com/office/drawing/2014/main" id="{5CF9DFC8-4417-D18B-B165-148FDC3AE384}"/>
              </a:ext>
            </a:extLst>
          </p:cNvPr>
          <p:cNvGrpSpPr/>
          <p:nvPr/>
        </p:nvGrpSpPr>
        <p:grpSpPr>
          <a:xfrm>
            <a:off x="10530681" y="3701064"/>
            <a:ext cx="908166" cy="286146"/>
            <a:chOff x="8854279" y="3333750"/>
            <a:chExt cx="2682081" cy="342899"/>
          </a:xfrm>
        </p:grpSpPr>
        <p:cxnSp>
          <p:nvCxnSpPr>
            <p:cNvPr id="65" name="Straight Connector 64">
              <a:extLst>
                <a:ext uri="{FF2B5EF4-FFF2-40B4-BE49-F238E27FC236}">
                  <a16:creationId xmlns:a16="http://schemas.microsoft.com/office/drawing/2014/main" id="{BADF0519-135A-4426-6F0A-3CF3D114F679}"/>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3D06B623-FAAE-2ACB-0BA4-44DFAD39773F}"/>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E5D7D8E5-3CF9-4C5B-6874-FBB22809947D}"/>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68" name="TextBox 67">
            <a:extLst>
              <a:ext uri="{FF2B5EF4-FFF2-40B4-BE49-F238E27FC236}">
                <a16:creationId xmlns:a16="http://schemas.microsoft.com/office/drawing/2014/main" id="{C35E258E-33DA-5F73-0AB4-DFFE67A59E52}"/>
              </a:ext>
            </a:extLst>
          </p:cNvPr>
          <p:cNvSpPr txBox="1"/>
          <p:nvPr/>
        </p:nvSpPr>
        <p:spPr>
          <a:xfrm>
            <a:off x="8397081" y="35863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C3</a:t>
            </a:r>
          </a:p>
        </p:txBody>
      </p:sp>
      <p:sp>
        <p:nvSpPr>
          <p:cNvPr id="69" name="TextBox 68">
            <a:extLst>
              <a:ext uri="{FF2B5EF4-FFF2-40B4-BE49-F238E27FC236}">
                <a16:creationId xmlns:a16="http://schemas.microsoft.com/office/drawing/2014/main" id="{3CC37BA5-CF74-CF88-01F7-FEFBB76220C9}"/>
              </a:ext>
            </a:extLst>
          </p:cNvPr>
          <p:cNvSpPr txBox="1"/>
          <p:nvPr/>
        </p:nvSpPr>
        <p:spPr>
          <a:xfrm>
            <a:off x="10550688" y="3386308"/>
            <a:ext cx="818193" cy="400110"/>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R(x)</a:t>
            </a:r>
          </a:p>
        </p:txBody>
      </p:sp>
      <p:grpSp>
        <p:nvGrpSpPr>
          <p:cNvPr id="70" name="Group 69">
            <a:extLst>
              <a:ext uri="{FF2B5EF4-FFF2-40B4-BE49-F238E27FC236}">
                <a16:creationId xmlns:a16="http://schemas.microsoft.com/office/drawing/2014/main" id="{1627210F-2A29-7B56-462C-A16F271B941B}"/>
              </a:ext>
            </a:extLst>
          </p:cNvPr>
          <p:cNvGrpSpPr/>
          <p:nvPr/>
        </p:nvGrpSpPr>
        <p:grpSpPr>
          <a:xfrm>
            <a:off x="10530681" y="2958918"/>
            <a:ext cx="1948434" cy="352285"/>
            <a:chOff x="8854279" y="3333750"/>
            <a:chExt cx="2682081" cy="342899"/>
          </a:xfrm>
        </p:grpSpPr>
        <p:cxnSp>
          <p:nvCxnSpPr>
            <p:cNvPr id="71" name="Straight Connector 70">
              <a:extLst>
                <a:ext uri="{FF2B5EF4-FFF2-40B4-BE49-F238E27FC236}">
                  <a16:creationId xmlns:a16="http://schemas.microsoft.com/office/drawing/2014/main" id="{02BC3BB8-06F7-E496-2565-EBC52CB559C3}"/>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DF3F32F3-E798-D5FB-6536-F9242D27FDDC}"/>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F911021C-BC3F-A943-A28E-6E0EDA38C0DE}"/>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74" name="TextBox 73">
            <a:extLst>
              <a:ext uri="{FF2B5EF4-FFF2-40B4-BE49-F238E27FC236}">
                <a16:creationId xmlns:a16="http://schemas.microsoft.com/office/drawing/2014/main" id="{35B99D2C-6987-6D16-46AD-525280E32170}"/>
              </a:ext>
            </a:extLst>
          </p:cNvPr>
          <p:cNvSpPr txBox="1"/>
          <p:nvPr/>
        </p:nvSpPr>
        <p:spPr>
          <a:xfrm>
            <a:off x="8407364" y="2844217"/>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C2</a:t>
            </a:r>
          </a:p>
        </p:txBody>
      </p:sp>
      <p:sp>
        <p:nvSpPr>
          <p:cNvPr id="75" name="TextBox 74">
            <a:extLst>
              <a:ext uri="{FF2B5EF4-FFF2-40B4-BE49-F238E27FC236}">
                <a16:creationId xmlns:a16="http://schemas.microsoft.com/office/drawing/2014/main" id="{8D6A919A-B52B-12F4-AABA-0351B75C11D9}"/>
              </a:ext>
            </a:extLst>
          </p:cNvPr>
          <p:cNvSpPr txBox="1"/>
          <p:nvPr/>
        </p:nvSpPr>
        <p:spPr>
          <a:xfrm>
            <a:off x="9222942" y="2006017"/>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W(x=1)</a:t>
            </a:r>
          </a:p>
        </p:txBody>
      </p:sp>
      <p:sp>
        <p:nvSpPr>
          <p:cNvPr id="76" name="TextBox 75">
            <a:extLst>
              <a:ext uri="{FF2B5EF4-FFF2-40B4-BE49-F238E27FC236}">
                <a16:creationId xmlns:a16="http://schemas.microsoft.com/office/drawing/2014/main" id="{D2DFE08A-62EA-53F6-A933-42169E9DC852}"/>
              </a:ext>
            </a:extLst>
          </p:cNvPr>
          <p:cNvSpPr txBox="1"/>
          <p:nvPr/>
        </p:nvSpPr>
        <p:spPr>
          <a:xfrm>
            <a:off x="10822521" y="2683808"/>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W(x=2)</a:t>
            </a:r>
          </a:p>
        </p:txBody>
      </p:sp>
      <p:sp>
        <p:nvSpPr>
          <p:cNvPr id="77" name="TextBox 76">
            <a:extLst>
              <a:ext uri="{FF2B5EF4-FFF2-40B4-BE49-F238E27FC236}">
                <a16:creationId xmlns:a16="http://schemas.microsoft.com/office/drawing/2014/main" id="{5F830CD6-55AF-B90B-0A6D-4E56E6B0E053}"/>
              </a:ext>
            </a:extLst>
          </p:cNvPr>
          <p:cNvSpPr txBox="1"/>
          <p:nvPr/>
        </p:nvSpPr>
        <p:spPr>
          <a:xfrm>
            <a:off x="8409675" y="434836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C4</a:t>
            </a:r>
          </a:p>
        </p:txBody>
      </p:sp>
      <p:grpSp>
        <p:nvGrpSpPr>
          <p:cNvPr id="78" name="Group 77">
            <a:extLst>
              <a:ext uri="{FF2B5EF4-FFF2-40B4-BE49-F238E27FC236}">
                <a16:creationId xmlns:a16="http://schemas.microsoft.com/office/drawing/2014/main" id="{139469FF-570A-4C8A-FDDA-569352627F47}"/>
              </a:ext>
            </a:extLst>
          </p:cNvPr>
          <p:cNvGrpSpPr/>
          <p:nvPr/>
        </p:nvGrpSpPr>
        <p:grpSpPr>
          <a:xfrm>
            <a:off x="11752467" y="4438254"/>
            <a:ext cx="750550" cy="286146"/>
            <a:chOff x="8854279" y="3333750"/>
            <a:chExt cx="2682081" cy="342899"/>
          </a:xfrm>
        </p:grpSpPr>
        <p:cxnSp>
          <p:nvCxnSpPr>
            <p:cNvPr id="79" name="Straight Connector 78">
              <a:extLst>
                <a:ext uri="{FF2B5EF4-FFF2-40B4-BE49-F238E27FC236}">
                  <a16:creationId xmlns:a16="http://schemas.microsoft.com/office/drawing/2014/main" id="{92BEAE61-A578-B3DE-FA6C-623B5BECF65B}"/>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1F1E40E4-CED5-E1FB-3BC3-D29BD86591EB}"/>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C4DADD22-7CF2-1128-6504-96B32B7997B9}"/>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82" name="TextBox 81">
            <a:extLst>
              <a:ext uri="{FF2B5EF4-FFF2-40B4-BE49-F238E27FC236}">
                <a16:creationId xmlns:a16="http://schemas.microsoft.com/office/drawing/2014/main" id="{D1E7D4C6-EB1A-32F2-81B3-E6AC71CAE4FF}"/>
              </a:ext>
            </a:extLst>
          </p:cNvPr>
          <p:cNvSpPr txBox="1"/>
          <p:nvPr/>
        </p:nvSpPr>
        <p:spPr>
          <a:xfrm>
            <a:off x="11693688" y="4124764"/>
            <a:ext cx="818193" cy="400110"/>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R(x)</a:t>
            </a:r>
          </a:p>
        </p:txBody>
      </p:sp>
      <p:grpSp>
        <p:nvGrpSpPr>
          <p:cNvPr id="86" name="Group 85">
            <a:extLst>
              <a:ext uri="{FF2B5EF4-FFF2-40B4-BE49-F238E27FC236}">
                <a16:creationId xmlns:a16="http://schemas.microsoft.com/office/drawing/2014/main" id="{F71F4421-7AC5-4625-80B3-C08D233263BA}"/>
              </a:ext>
            </a:extLst>
          </p:cNvPr>
          <p:cNvGrpSpPr/>
          <p:nvPr/>
        </p:nvGrpSpPr>
        <p:grpSpPr>
          <a:xfrm>
            <a:off x="11151805" y="3388322"/>
            <a:ext cx="1419180" cy="1141605"/>
            <a:chOff x="11164762" y="3406813"/>
            <a:chExt cx="1419180" cy="1141605"/>
          </a:xfrm>
        </p:grpSpPr>
        <p:sp>
          <p:nvSpPr>
            <p:cNvPr id="87" name="TextBox 86">
              <a:extLst>
                <a:ext uri="{FF2B5EF4-FFF2-40B4-BE49-F238E27FC236}">
                  <a16:creationId xmlns:a16="http://schemas.microsoft.com/office/drawing/2014/main" id="{66B0967C-B410-CC78-6BB1-DAFA4F343BE6}"/>
                </a:ext>
              </a:extLst>
            </p:cNvPr>
            <p:cNvSpPr txBox="1"/>
            <p:nvPr/>
          </p:nvSpPr>
          <p:spPr>
            <a:xfrm>
              <a:off x="11164762" y="3406813"/>
              <a:ext cx="312906"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2</a:t>
              </a:r>
            </a:p>
          </p:txBody>
        </p:sp>
        <p:sp>
          <p:nvSpPr>
            <p:cNvPr id="88" name="TextBox 87">
              <a:extLst>
                <a:ext uri="{FF2B5EF4-FFF2-40B4-BE49-F238E27FC236}">
                  <a16:creationId xmlns:a16="http://schemas.microsoft.com/office/drawing/2014/main" id="{730D2D56-2E83-191D-A39A-7830C600AE2C}"/>
                </a:ext>
              </a:extLst>
            </p:cNvPr>
            <p:cNvSpPr txBox="1"/>
            <p:nvPr/>
          </p:nvSpPr>
          <p:spPr>
            <a:xfrm>
              <a:off x="12285462" y="4148308"/>
              <a:ext cx="298480"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a:t>
              </a:r>
            </a:p>
          </p:txBody>
        </p:sp>
      </p:grpSp>
      <p:sp>
        <p:nvSpPr>
          <p:cNvPr id="89" name="TextBox 88">
            <a:extLst>
              <a:ext uri="{FF2B5EF4-FFF2-40B4-BE49-F238E27FC236}">
                <a16:creationId xmlns:a16="http://schemas.microsoft.com/office/drawing/2014/main" id="{5AC1EA6F-A2CC-D5B5-DCF3-3CAB7C2F9344}"/>
              </a:ext>
            </a:extLst>
          </p:cNvPr>
          <p:cNvSpPr txBox="1"/>
          <p:nvPr/>
        </p:nvSpPr>
        <p:spPr>
          <a:xfrm>
            <a:off x="12196131" y="3860873"/>
            <a:ext cx="710451"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0/1/2</a:t>
            </a:r>
          </a:p>
        </p:txBody>
      </p:sp>
      <p:grpSp>
        <p:nvGrpSpPr>
          <p:cNvPr id="95" name="Group 94">
            <a:extLst>
              <a:ext uri="{FF2B5EF4-FFF2-40B4-BE49-F238E27FC236}">
                <a16:creationId xmlns:a16="http://schemas.microsoft.com/office/drawing/2014/main" id="{B0DDDA0A-FA39-3814-E33B-E1E2857A87A8}"/>
              </a:ext>
            </a:extLst>
          </p:cNvPr>
          <p:cNvGrpSpPr/>
          <p:nvPr/>
        </p:nvGrpSpPr>
        <p:grpSpPr>
          <a:xfrm>
            <a:off x="8930736" y="5191606"/>
            <a:ext cx="761745" cy="329397"/>
            <a:chOff x="8854279" y="3333750"/>
            <a:chExt cx="2682081" cy="342899"/>
          </a:xfrm>
        </p:grpSpPr>
        <p:cxnSp>
          <p:nvCxnSpPr>
            <p:cNvPr id="96" name="Straight Connector 95">
              <a:extLst>
                <a:ext uri="{FF2B5EF4-FFF2-40B4-BE49-F238E27FC236}">
                  <a16:creationId xmlns:a16="http://schemas.microsoft.com/office/drawing/2014/main" id="{DB2765EC-1FB9-87B7-FEFA-950FA6554D08}"/>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7" name="Straight Connector 96">
              <a:extLst>
                <a:ext uri="{FF2B5EF4-FFF2-40B4-BE49-F238E27FC236}">
                  <a16:creationId xmlns:a16="http://schemas.microsoft.com/office/drawing/2014/main" id="{DF1B1B25-8075-F900-1B12-42C9DEF55C3A}"/>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98" name="Straight Connector 97">
              <a:extLst>
                <a:ext uri="{FF2B5EF4-FFF2-40B4-BE49-F238E27FC236}">
                  <a16:creationId xmlns:a16="http://schemas.microsoft.com/office/drawing/2014/main" id="{02C6510A-F9BA-9AEB-8506-9EE69BE3DE09}"/>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99" name="TextBox 98">
            <a:extLst>
              <a:ext uri="{FF2B5EF4-FFF2-40B4-BE49-F238E27FC236}">
                <a16:creationId xmlns:a16="http://schemas.microsoft.com/office/drawing/2014/main" id="{46568CF2-6EB9-06F0-C627-9EE9F341026B}"/>
              </a:ext>
            </a:extLst>
          </p:cNvPr>
          <p:cNvSpPr txBox="1"/>
          <p:nvPr/>
        </p:nvSpPr>
        <p:spPr>
          <a:xfrm>
            <a:off x="8407364" y="5120149"/>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C1</a:t>
            </a:r>
          </a:p>
        </p:txBody>
      </p:sp>
      <p:sp>
        <p:nvSpPr>
          <p:cNvPr id="104" name="TextBox 103">
            <a:extLst>
              <a:ext uri="{FF2B5EF4-FFF2-40B4-BE49-F238E27FC236}">
                <a16:creationId xmlns:a16="http://schemas.microsoft.com/office/drawing/2014/main" id="{3F5EEC9C-B1B4-7437-59F4-0E764BE91083}"/>
              </a:ext>
            </a:extLst>
          </p:cNvPr>
          <p:cNvSpPr txBox="1"/>
          <p:nvPr/>
        </p:nvSpPr>
        <p:spPr>
          <a:xfrm>
            <a:off x="8407364" y="5825803"/>
            <a:ext cx="558166" cy="477054"/>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C2</a:t>
            </a:r>
          </a:p>
        </p:txBody>
      </p:sp>
      <p:sp>
        <p:nvSpPr>
          <p:cNvPr id="105" name="TextBox 104">
            <a:extLst>
              <a:ext uri="{FF2B5EF4-FFF2-40B4-BE49-F238E27FC236}">
                <a16:creationId xmlns:a16="http://schemas.microsoft.com/office/drawing/2014/main" id="{9909A29D-CDB6-2173-076A-A4DEAD46430A}"/>
              </a:ext>
            </a:extLst>
          </p:cNvPr>
          <p:cNvSpPr txBox="1"/>
          <p:nvPr/>
        </p:nvSpPr>
        <p:spPr>
          <a:xfrm>
            <a:off x="8810773" y="4834108"/>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W(x=1)</a:t>
            </a:r>
          </a:p>
        </p:txBody>
      </p:sp>
      <p:grpSp>
        <p:nvGrpSpPr>
          <p:cNvPr id="107" name="Group 106">
            <a:extLst>
              <a:ext uri="{FF2B5EF4-FFF2-40B4-BE49-F238E27FC236}">
                <a16:creationId xmlns:a16="http://schemas.microsoft.com/office/drawing/2014/main" id="{0C62C2B4-48AF-3C4D-FBBF-E3DA935EE304}"/>
              </a:ext>
            </a:extLst>
          </p:cNvPr>
          <p:cNvGrpSpPr/>
          <p:nvPr/>
        </p:nvGrpSpPr>
        <p:grpSpPr>
          <a:xfrm>
            <a:off x="9917181" y="5179588"/>
            <a:ext cx="761745" cy="329397"/>
            <a:chOff x="8854279" y="3333750"/>
            <a:chExt cx="2682081" cy="342899"/>
          </a:xfrm>
        </p:grpSpPr>
        <p:cxnSp>
          <p:nvCxnSpPr>
            <p:cNvPr id="108" name="Straight Connector 107">
              <a:extLst>
                <a:ext uri="{FF2B5EF4-FFF2-40B4-BE49-F238E27FC236}">
                  <a16:creationId xmlns:a16="http://schemas.microsoft.com/office/drawing/2014/main" id="{2F3938E4-66C3-D567-5133-E0E0FD166A1A}"/>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8551D307-64D6-580D-EBE0-4B57A48A7792}"/>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110" name="Straight Connector 109">
              <a:extLst>
                <a:ext uri="{FF2B5EF4-FFF2-40B4-BE49-F238E27FC236}">
                  <a16:creationId xmlns:a16="http://schemas.microsoft.com/office/drawing/2014/main" id="{66D981FA-4FBF-9463-9BFC-3B2A60888CD2}"/>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111" name="TextBox 110">
            <a:extLst>
              <a:ext uri="{FF2B5EF4-FFF2-40B4-BE49-F238E27FC236}">
                <a16:creationId xmlns:a16="http://schemas.microsoft.com/office/drawing/2014/main" id="{92F9E72D-A3CC-98D2-33D1-DDDB0F17C688}"/>
              </a:ext>
            </a:extLst>
          </p:cNvPr>
          <p:cNvSpPr txBox="1"/>
          <p:nvPr/>
        </p:nvSpPr>
        <p:spPr>
          <a:xfrm>
            <a:off x="9933579" y="4849208"/>
            <a:ext cx="65434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R(y)</a:t>
            </a:r>
          </a:p>
        </p:txBody>
      </p:sp>
      <p:grpSp>
        <p:nvGrpSpPr>
          <p:cNvPr id="112" name="Group 111">
            <a:extLst>
              <a:ext uri="{FF2B5EF4-FFF2-40B4-BE49-F238E27FC236}">
                <a16:creationId xmlns:a16="http://schemas.microsoft.com/office/drawing/2014/main" id="{006A434E-608A-DF91-14DE-DB83345F18B1}"/>
              </a:ext>
            </a:extLst>
          </p:cNvPr>
          <p:cNvGrpSpPr/>
          <p:nvPr/>
        </p:nvGrpSpPr>
        <p:grpSpPr>
          <a:xfrm>
            <a:off x="8930736" y="5932308"/>
            <a:ext cx="761745" cy="329397"/>
            <a:chOff x="8854279" y="3333750"/>
            <a:chExt cx="2682081" cy="342899"/>
          </a:xfrm>
        </p:grpSpPr>
        <p:cxnSp>
          <p:nvCxnSpPr>
            <p:cNvPr id="113" name="Straight Connector 112">
              <a:extLst>
                <a:ext uri="{FF2B5EF4-FFF2-40B4-BE49-F238E27FC236}">
                  <a16:creationId xmlns:a16="http://schemas.microsoft.com/office/drawing/2014/main" id="{356ACA39-37F3-5574-E712-DBA7C9F86EB1}"/>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97525F5-16C0-C8BF-3C7E-D4B938B9339F}"/>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85D541BB-5D20-1A84-595D-439DE1BFCE38}"/>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116" name="TextBox 115">
            <a:extLst>
              <a:ext uri="{FF2B5EF4-FFF2-40B4-BE49-F238E27FC236}">
                <a16:creationId xmlns:a16="http://schemas.microsoft.com/office/drawing/2014/main" id="{CF142B1E-7B70-CBA2-35D8-C2F2EADEBC7C}"/>
              </a:ext>
            </a:extLst>
          </p:cNvPr>
          <p:cNvSpPr txBox="1"/>
          <p:nvPr/>
        </p:nvSpPr>
        <p:spPr>
          <a:xfrm>
            <a:off x="8810773" y="5574810"/>
            <a:ext cx="99738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W(y=1)</a:t>
            </a:r>
          </a:p>
        </p:txBody>
      </p:sp>
      <p:grpSp>
        <p:nvGrpSpPr>
          <p:cNvPr id="117" name="Group 116">
            <a:extLst>
              <a:ext uri="{FF2B5EF4-FFF2-40B4-BE49-F238E27FC236}">
                <a16:creationId xmlns:a16="http://schemas.microsoft.com/office/drawing/2014/main" id="{73994FC0-161E-19A7-6BF2-84F5D2EC6C21}"/>
              </a:ext>
            </a:extLst>
          </p:cNvPr>
          <p:cNvGrpSpPr/>
          <p:nvPr/>
        </p:nvGrpSpPr>
        <p:grpSpPr>
          <a:xfrm>
            <a:off x="9917181" y="5920290"/>
            <a:ext cx="761745" cy="329397"/>
            <a:chOff x="8854279" y="3333750"/>
            <a:chExt cx="2682081" cy="342899"/>
          </a:xfrm>
        </p:grpSpPr>
        <p:cxnSp>
          <p:nvCxnSpPr>
            <p:cNvPr id="118" name="Straight Connector 117">
              <a:extLst>
                <a:ext uri="{FF2B5EF4-FFF2-40B4-BE49-F238E27FC236}">
                  <a16:creationId xmlns:a16="http://schemas.microsoft.com/office/drawing/2014/main" id="{222240F6-383A-3461-D4DC-F853CCD559C1}"/>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9" name="Straight Connector 118">
              <a:extLst>
                <a:ext uri="{FF2B5EF4-FFF2-40B4-BE49-F238E27FC236}">
                  <a16:creationId xmlns:a16="http://schemas.microsoft.com/office/drawing/2014/main" id="{CBB65310-56D3-8CAF-3335-92E3C4C00E2B}"/>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120" name="Straight Connector 119">
              <a:extLst>
                <a:ext uri="{FF2B5EF4-FFF2-40B4-BE49-F238E27FC236}">
                  <a16:creationId xmlns:a16="http://schemas.microsoft.com/office/drawing/2014/main" id="{4C675522-A175-227A-90E5-0C75FDF96297}"/>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121" name="TextBox 120">
            <a:extLst>
              <a:ext uri="{FF2B5EF4-FFF2-40B4-BE49-F238E27FC236}">
                <a16:creationId xmlns:a16="http://schemas.microsoft.com/office/drawing/2014/main" id="{FF29ECA8-587C-7C99-6DDF-A1A259EC42C9}"/>
              </a:ext>
            </a:extLst>
          </p:cNvPr>
          <p:cNvSpPr txBox="1"/>
          <p:nvPr/>
        </p:nvSpPr>
        <p:spPr>
          <a:xfrm>
            <a:off x="9933579" y="5589910"/>
            <a:ext cx="65434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R(x)</a:t>
            </a:r>
          </a:p>
        </p:txBody>
      </p:sp>
      <p:cxnSp>
        <p:nvCxnSpPr>
          <p:cNvPr id="123" name="Straight Connector 122">
            <a:extLst>
              <a:ext uri="{FF2B5EF4-FFF2-40B4-BE49-F238E27FC236}">
                <a16:creationId xmlns:a16="http://schemas.microsoft.com/office/drawing/2014/main" id="{ADA054E0-9E80-591A-F106-ECD0D2A1831C}"/>
              </a:ext>
            </a:extLst>
          </p:cNvPr>
          <p:cNvCxnSpPr/>
          <p:nvPr/>
        </p:nvCxnSpPr>
        <p:spPr>
          <a:xfrm>
            <a:off x="8168481" y="4849208"/>
            <a:ext cx="4832599" cy="0"/>
          </a:xfrm>
          <a:prstGeom prst="line">
            <a:avLst/>
          </a:prstGeom>
          <a:ln w="28575">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24" name="Group 123">
            <a:extLst>
              <a:ext uri="{FF2B5EF4-FFF2-40B4-BE49-F238E27FC236}">
                <a16:creationId xmlns:a16="http://schemas.microsoft.com/office/drawing/2014/main" id="{7D2258BB-9091-A2E3-EF76-EC76F6F09941}"/>
              </a:ext>
            </a:extLst>
          </p:cNvPr>
          <p:cNvGrpSpPr/>
          <p:nvPr/>
        </p:nvGrpSpPr>
        <p:grpSpPr>
          <a:xfrm>
            <a:off x="10452306" y="4839024"/>
            <a:ext cx="415564" cy="1141605"/>
            <a:chOff x="11164762" y="3406813"/>
            <a:chExt cx="1433606" cy="1141605"/>
          </a:xfrm>
        </p:grpSpPr>
        <p:sp>
          <p:nvSpPr>
            <p:cNvPr id="125" name="TextBox 124">
              <a:extLst>
                <a:ext uri="{FF2B5EF4-FFF2-40B4-BE49-F238E27FC236}">
                  <a16:creationId xmlns:a16="http://schemas.microsoft.com/office/drawing/2014/main" id="{F45B267D-BE67-9B37-6DAF-715F9EF899DF}"/>
                </a:ext>
              </a:extLst>
            </p:cNvPr>
            <p:cNvSpPr txBox="1"/>
            <p:nvPr/>
          </p:nvSpPr>
          <p:spPr>
            <a:xfrm>
              <a:off x="11164762" y="3406813"/>
              <a:ext cx="312906"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1</a:t>
              </a:r>
            </a:p>
          </p:txBody>
        </p:sp>
        <p:sp>
          <p:nvSpPr>
            <p:cNvPr id="126" name="TextBox 125">
              <a:extLst>
                <a:ext uri="{FF2B5EF4-FFF2-40B4-BE49-F238E27FC236}">
                  <a16:creationId xmlns:a16="http://schemas.microsoft.com/office/drawing/2014/main" id="{00B98C78-FF41-B478-C4F8-10877A2E9DB2}"/>
                </a:ext>
              </a:extLst>
            </p:cNvPr>
            <p:cNvSpPr txBox="1"/>
            <p:nvPr/>
          </p:nvSpPr>
          <p:spPr>
            <a:xfrm>
              <a:off x="11199947" y="4142516"/>
              <a:ext cx="1398421" cy="405902"/>
            </a:xfrm>
            <a:prstGeom prst="rect">
              <a:avLst/>
            </a:prstGeom>
            <a:noFill/>
          </p:spPr>
          <p:txBody>
            <a:bodyPr wrap="squar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1</a:t>
              </a:r>
            </a:p>
          </p:txBody>
        </p:sp>
      </p:grpSp>
      <p:grpSp>
        <p:nvGrpSpPr>
          <p:cNvPr id="127" name="Group 126">
            <a:extLst>
              <a:ext uri="{FF2B5EF4-FFF2-40B4-BE49-F238E27FC236}">
                <a16:creationId xmlns:a16="http://schemas.microsoft.com/office/drawing/2014/main" id="{4F7BD12E-24BA-26B5-2C64-B8E1D8659D3E}"/>
              </a:ext>
            </a:extLst>
          </p:cNvPr>
          <p:cNvGrpSpPr/>
          <p:nvPr/>
        </p:nvGrpSpPr>
        <p:grpSpPr>
          <a:xfrm>
            <a:off x="10566647" y="4843214"/>
            <a:ext cx="415564" cy="1141605"/>
            <a:chOff x="11164762" y="3406813"/>
            <a:chExt cx="1433606" cy="1141605"/>
          </a:xfrm>
        </p:grpSpPr>
        <p:sp>
          <p:nvSpPr>
            <p:cNvPr id="128" name="TextBox 127">
              <a:extLst>
                <a:ext uri="{FF2B5EF4-FFF2-40B4-BE49-F238E27FC236}">
                  <a16:creationId xmlns:a16="http://schemas.microsoft.com/office/drawing/2014/main" id="{53FA689E-2A9C-A04A-268E-2882CF8E64A5}"/>
                </a:ext>
              </a:extLst>
            </p:cNvPr>
            <p:cNvSpPr txBox="1"/>
            <p:nvPr/>
          </p:nvSpPr>
          <p:spPr>
            <a:xfrm>
              <a:off x="11164762" y="3406813"/>
              <a:ext cx="1079458" cy="400110"/>
            </a:xfrm>
            <a:prstGeom prst="rect">
              <a:avLst/>
            </a:prstGeom>
            <a:noFill/>
          </p:spPr>
          <p:txBody>
            <a:bodyPr wrap="non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0</a:t>
              </a:r>
            </a:p>
          </p:txBody>
        </p:sp>
        <p:sp>
          <p:nvSpPr>
            <p:cNvPr id="129" name="TextBox 128">
              <a:extLst>
                <a:ext uri="{FF2B5EF4-FFF2-40B4-BE49-F238E27FC236}">
                  <a16:creationId xmlns:a16="http://schemas.microsoft.com/office/drawing/2014/main" id="{F7A2CC01-F3BA-1EF2-67FB-3F50513184BA}"/>
                </a:ext>
              </a:extLst>
            </p:cNvPr>
            <p:cNvSpPr txBox="1"/>
            <p:nvPr/>
          </p:nvSpPr>
          <p:spPr>
            <a:xfrm>
              <a:off x="11199947" y="4142516"/>
              <a:ext cx="1398421" cy="405902"/>
            </a:xfrm>
            <a:prstGeom prst="rect">
              <a:avLst/>
            </a:prstGeom>
            <a:noFill/>
          </p:spPr>
          <p:txBody>
            <a:bodyPr wrap="square" rtlCol="0">
              <a:spAutoFit/>
            </a:bodyPr>
            <a:lstStyle/>
            <a:p>
              <a:r>
                <a:rPr lang="en-US" sz="2000" dirty="0">
                  <a:solidFill>
                    <a:srgbClr val="00B050"/>
                  </a:solidFill>
                  <a:latin typeface="Times New Roman" panose="02020603050405020304" pitchFamily="18" charset="0"/>
                  <a:cs typeface="Times New Roman" panose="02020603050405020304" pitchFamily="18" charset="0"/>
                </a:rPr>
                <a:t>?</a:t>
              </a:r>
            </a:p>
          </p:txBody>
        </p:sp>
      </p:grpSp>
      <p:sp>
        <p:nvSpPr>
          <p:cNvPr id="130" name="TextBox 129">
            <a:extLst>
              <a:ext uri="{FF2B5EF4-FFF2-40B4-BE49-F238E27FC236}">
                <a16:creationId xmlns:a16="http://schemas.microsoft.com/office/drawing/2014/main" id="{F2138406-C49E-58A2-F064-FE7FA6971EEE}"/>
              </a:ext>
            </a:extLst>
          </p:cNvPr>
          <p:cNvSpPr txBox="1"/>
          <p:nvPr/>
        </p:nvSpPr>
        <p:spPr>
          <a:xfrm>
            <a:off x="10741784" y="5565439"/>
            <a:ext cx="1707519" cy="707886"/>
          </a:xfrm>
          <a:prstGeom prst="rect">
            <a:avLst/>
          </a:prstGeom>
          <a:noFill/>
        </p:spPr>
        <p:txBody>
          <a:bodyPr wrap="none" rtlCol="0">
            <a:spAutoFit/>
          </a:bodyPr>
          <a:lstStyle/>
          <a:p>
            <a:pPr algn="ctr"/>
            <a:r>
              <a:rPr lang="en-US" sz="2000" u="sng" dirty="0">
                <a:latin typeface="Times New Roman" panose="02020603050405020304" pitchFamily="18" charset="0"/>
                <a:cs typeface="Times New Roman" panose="02020603050405020304" pitchFamily="18" charset="0"/>
              </a:rPr>
              <a:t>Must</a:t>
            </a:r>
            <a:r>
              <a:rPr lang="en-US" sz="2000" dirty="0">
                <a:latin typeface="Times New Roman" panose="02020603050405020304" pitchFamily="18" charset="0"/>
                <a:cs typeface="Times New Roman" panose="02020603050405020304" pitchFamily="18" charset="0"/>
              </a:rPr>
              <a:t> be 1 and </a:t>
            </a:r>
          </a:p>
          <a:p>
            <a:pPr algn="ctr"/>
            <a:r>
              <a:rPr lang="en-US" sz="2000" dirty="0">
                <a:latin typeface="Times New Roman" panose="02020603050405020304" pitchFamily="18" charset="0"/>
                <a:cs typeface="Times New Roman" panose="02020603050405020304" pitchFamily="18" charset="0"/>
              </a:rPr>
              <a:t>never 0</a:t>
            </a:r>
          </a:p>
        </p:txBody>
      </p:sp>
      <p:grpSp>
        <p:nvGrpSpPr>
          <p:cNvPr id="5" name="Group 4">
            <a:extLst>
              <a:ext uri="{FF2B5EF4-FFF2-40B4-BE49-F238E27FC236}">
                <a16:creationId xmlns:a16="http://schemas.microsoft.com/office/drawing/2014/main" id="{27F683D6-A5DB-E4E3-FFF4-A04CA7E3E8CD}"/>
              </a:ext>
            </a:extLst>
          </p:cNvPr>
          <p:cNvGrpSpPr>
            <a:grpSpLocks/>
          </p:cNvGrpSpPr>
          <p:nvPr/>
        </p:nvGrpSpPr>
        <p:grpSpPr bwMode="auto">
          <a:xfrm>
            <a:off x="8930736" y="236378"/>
            <a:ext cx="3975841" cy="1363821"/>
            <a:chOff x="8468512" y="3810000"/>
            <a:chExt cx="4247442" cy="1256486"/>
          </a:xfrm>
        </p:grpSpPr>
        <p:sp>
          <p:nvSpPr>
            <p:cNvPr id="6" name="Rectangle: Rounded Corners 5">
              <a:extLst>
                <a:ext uri="{FF2B5EF4-FFF2-40B4-BE49-F238E27FC236}">
                  <a16:creationId xmlns:a16="http://schemas.microsoft.com/office/drawing/2014/main" id="{C876CEBD-FBDE-691A-242B-AB673B7561C4}"/>
                </a:ext>
              </a:extLst>
            </p:cNvPr>
            <p:cNvSpPr/>
            <p:nvPr/>
          </p:nvSpPr>
          <p:spPr>
            <a:xfrm>
              <a:off x="8549135" y="3810000"/>
              <a:ext cx="4166819" cy="1219200"/>
            </a:xfrm>
            <a:prstGeom prst="roundRect">
              <a:avLst/>
            </a:prstGeom>
            <a:solidFill>
              <a:srgbClr val="EEECE1"/>
            </a:solidFill>
            <a:ln w="25400" cap="flat" cmpd="sng" algn="ctr">
              <a:solidFill>
                <a:srgbClr val="4F81BD">
                  <a:shade val="15000"/>
                </a:srgbClr>
              </a:solidFill>
              <a:prstDash val="solid"/>
            </a:ln>
            <a:effectLst/>
          </p:spPr>
          <p:txBody>
            <a:bodyPr anchor="ctr"/>
            <a:lstStyle/>
            <a:p>
              <a:pPr algn="ctr" defTabSz="1269827" eaLnBrk="1" fontAlgn="auto" hangingPunct="1">
                <a:spcBef>
                  <a:spcPts val="0"/>
                </a:spcBef>
                <a:spcAft>
                  <a:spcPts val="0"/>
                </a:spcAft>
                <a:defRPr/>
              </a:pPr>
              <a:endParaRPr lang="en-US" sz="2500" kern="0">
                <a:solidFill>
                  <a:prstClr val="white"/>
                </a:solidFill>
                <a:latin typeface="Akzidenz-Grotesk BQ"/>
                <a:ea typeface="+mn-ea"/>
              </a:endParaRPr>
            </a:p>
          </p:txBody>
        </p:sp>
        <p:sp>
          <p:nvSpPr>
            <p:cNvPr id="7" name="TextBox 6">
              <a:extLst>
                <a:ext uri="{FF2B5EF4-FFF2-40B4-BE49-F238E27FC236}">
                  <a16:creationId xmlns:a16="http://schemas.microsoft.com/office/drawing/2014/main" id="{55A4B373-83A9-C754-DF1F-D1670D26C24E}"/>
                </a:ext>
              </a:extLst>
            </p:cNvPr>
            <p:cNvSpPr txBox="1"/>
            <p:nvPr/>
          </p:nvSpPr>
          <p:spPr>
            <a:xfrm>
              <a:off x="9211814" y="3847204"/>
              <a:ext cx="3504140" cy="1219282"/>
            </a:xfrm>
            <a:prstGeom prst="rect">
              <a:avLst/>
            </a:prstGeom>
            <a:noFill/>
          </p:spPr>
          <p:txBody>
            <a:bodyPr>
              <a:spAutoFit/>
            </a:bodyPr>
            <a:lstStyle/>
            <a:p>
              <a:pPr defTabSz="1269827" eaLnBrk="1" fontAlgn="auto" hangingPunct="1">
                <a:spcBef>
                  <a:spcPts val="0"/>
                </a:spcBef>
                <a:spcAft>
                  <a:spcPts val="0"/>
                </a:spcAft>
                <a:defRPr/>
              </a:pPr>
              <a:r>
                <a:rPr lang="en-US" altLang="en-US" sz="2000" dirty="0"/>
                <a:t>Suppose you have another R(x) at C3 after first R(x)=2. What should second R(x) return?</a:t>
              </a:r>
              <a:endParaRPr lang="en-US" sz="2000" kern="0" dirty="0">
                <a:solidFill>
                  <a:prstClr val="black"/>
                </a:solidFill>
                <a:ea typeface="+mn-ea"/>
                <a:cs typeface="Times New Roman" panose="02020603050405020304" pitchFamily="18" charset="0"/>
              </a:endParaRPr>
            </a:p>
          </p:txBody>
        </p:sp>
        <p:pic>
          <p:nvPicPr>
            <p:cNvPr id="8" name="Graphic 9" descr="Question Mark with solid fill">
              <a:extLst>
                <a:ext uri="{FF2B5EF4-FFF2-40B4-BE49-F238E27FC236}">
                  <a16:creationId xmlns:a16="http://schemas.microsoft.com/office/drawing/2014/main" id="{EA9BA2F6-51DF-D450-A4BA-2B4582F34C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8512" y="3935046"/>
              <a:ext cx="932078" cy="93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a:extLst>
              <a:ext uri="{FF2B5EF4-FFF2-40B4-BE49-F238E27FC236}">
                <a16:creationId xmlns:a16="http://schemas.microsoft.com/office/drawing/2014/main" id="{94A9F8A2-FD52-6E27-DC54-65CC2A8D7A97}"/>
              </a:ext>
            </a:extLst>
          </p:cNvPr>
          <p:cNvGrpSpPr>
            <a:grpSpLocks/>
          </p:cNvGrpSpPr>
          <p:nvPr/>
        </p:nvGrpSpPr>
        <p:grpSpPr bwMode="auto">
          <a:xfrm>
            <a:off x="8907717" y="223771"/>
            <a:ext cx="3995186" cy="1323350"/>
            <a:chOff x="8468512" y="3810000"/>
            <a:chExt cx="4268108" cy="1219200"/>
          </a:xfrm>
        </p:grpSpPr>
        <p:sp>
          <p:nvSpPr>
            <p:cNvPr id="10" name="Rectangle: Rounded Corners 9">
              <a:extLst>
                <a:ext uri="{FF2B5EF4-FFF2-40B4-BE49-F238E27FC236}">
                  <a16:creationId xmlns:a16="http://schemas.microsoft.com/office/drawing/2014/main" id="{90D215FF-0090-BE98-E9E0-AE8509F91EC8}"/>
                </a:ext>
              </a:extLst>
            </p:cNvPr>
            <p:cNvSpPr/>
            <p:nvPr/>
          </p:nvSpPr>
          <p:spPr>
            <a:xfrm>
              <a:off x="8549135" y="3810000"/>
              <a:ext cx="4166819" cy="1219200"/>
            </a:xfrm>
            <a:prstGeom prst="roundRect">
              <a:avLst/>
            </a:prstGeom>
            <a:solidFill>
              <a:srgbClr val="EEECE1"/>
            </a:solidFill>
            <a:ln w="25400" cap="flat" cmpd="sng" algn="ctr">
              <a:solidFill>
                <a:srgbClr val="4F81BD">
                  <a:shade val="15000"/>
                </a:srgbClr>
              </a:solidFill>
              <a:prstDash val="solid"/>
            </a:ln>
            <a:effectLst/>
          </p:spPr>
          <p:txBody>
            <a:bodyPr anchor="ctr"/>
            <a:lstStyle/>
            <a:p>
              <a:pPr algn="ctr" defTabSz="1269827" eaLnBrk="1" fontAlgn="auto" hangingPunct="1">
                <a:spcBef>
                  <a:spcPts val="0"/>
                </a:spcBef>
                <a:spcAft>
                  <a:spcPts val="0"/>
                </a:spcAft>
                <a:defRPr/>
              </a:pPr>
              <a:endParaRPr lang="en-US" sz="2500" kern="0" dirty="0">
                <a:solidFill>
                  <a:prstClr val="white"/>
                </a:solidFill>
                <a:latin typeface="Akzidenz-Grotesk BQ"/>
                <a:ea typeface="+mn-ea"/>
              </a:endParaRPr>
            </a:p>
          </p:txBody>
        </p:sp>
        <p:sp>
          <p:nvSpPr>
            <p:cNvPr id="11" name="TextBox 10">
              <a:extLst>
                <a:ext uri="{FF2B5EF4-FFF2-40B4-BE49-F238E27FC236}">
                  <a16:creationId xmlns:a16="http://schemas.microsoft.com/office/drawing/2014/main" id="{3F919D21-CA2F-D840-114B-668530B3A0E0}"/>
                </a:ext>
              </a:extLst>
            </p:cNvPr>
            <p:cNvSpPr txBox="1"/>
            <p:nvPr/>
          </p:nvSpPr>
          <p:spPr>
            <a:xfrm>
              <a:off x="9232480" y="3961737"/>
              <a:ext cx="3504140" cy="765596"/>
            </a:xfrm>
            <a:prstGeom prst="rect">
              <a:avLst/>
            </a:prstGeom>
            <a:noFill/>
          </p:spPr>
          <p:txBody>
            <a:bodyPr>
              <a:spAutoFit/>
            </a:bodyPr>
            <a:lstStyle/>
            <a:p>
              <a:pPr defTabSz="1269827" eaLnBrk="1" fontAlgn="auto" hangingPunct="1">
                <a:spcBef>
                  <a:spcPts val="0"/>
                </a:spcBef>
                <a:spcAft>
                  <a:spcPts val="0"/>
                </a:spcAft>
                <a:defRPr/>
              </a:pPr>
              <a:r>
                <a:rPr lang="en-US" altLang="en-US" sz="2400" dirty="0"/>
                <a:t>Can both reads, R(y) and R(x), return 0?</a:t>
              </a:r>
              <a:endParaRPr lang="en-US" sz="2400" kern="0" dirty="0">
                <a:solidFill>
                  <a:prstClr val="black"/>
                </a:solidFill>
                <a:ea typeface="+mn-ea"/>
                <a:cs typeface="Times New Roman" panose="02020603050405020304" pitchFamily="18" charset="0"/>
              </a:endParaRPr>
            </a:p>
          </p:txBody>
        </p:sp>
        <p:pic>
          <p:nvPicPr>
            <p:cNvPr id="12" name="Graphic 9" descr="Question Mark with solid fill">
              <a:extLst>
                <a:ext uri="{FF2B5EF4-FFF2-40B4-BE49-F238E27FC236}">
                  <a16:creationId xmlns:a16="http://schemas.microsoft.com/office/drawing/2014/main" id="{1E8E6C04-64FD-D1E4-B638-031A4512D1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8512" y="3935046"/>
              <a:ext cx="932078" cy="93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319383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23"/>
                                        </p:tgtEl>
                                        <p:attrNameLst>
                                          <p:attrName>style.visibility</p:attrName>
                                        </p:attrNameLst>
                                      </p:cBhvr>
                                      <p:to>
                                        <p:strVal val="visible"/>
                                      </p:to>
                                    </p:set>
                                  </p:childTnLst>
                                </p:cTn>
                              </p:par>
                              <p:par>
                                <p:cTn id="63" presetID="1" presetClass="exit" presetSubtype="0" fill="hold" nodeType="withEffect">
                                  <p:stCondLst>
                                    <p:cond delay="0"/>
                                  </p:stCondLst>
                                  <p:childTnLst>
                                    <p:set>
                                      <p:cBhvr>
                                        <p:cTn id="64" dur="1" fill="hold">
                                          <p:stCondLst>
                                            <p:cond delay="0"/>
                                          </p:stCondLst>
                                        </p:cTn>
                                        <p:tgtEl>
                                          <p:spTgt spid="5"/>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9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0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1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2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2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124"/>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127"/>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3" grpId="0"/>
      <p:bldP spid="68" grpId="0"/>
      <p:bldP spid="69" grpId="0"/>
      <p:bldP spid="74" grpId="0"/>
      <p:bldP spid="75" grpId="0"/>
      <p:bldP spid="76" grpId="0"/>
      <p:bldP spid="77" grpId="0"/>
      <p:bldP spid="82" grpId="0"/>
      <p:bldP spid="89" grpId="0"/>
      <p:bldP spid="99" grpId="0"/>
      <p:bldP spid="104" grpId="0"/>
      <p:bldP spid="105" grpId="0"/>
      <p:bldP spid="111" grpId="0"/>
      <p:bldP spid="116" grpId="0"/>
      <p:bldP spid="121" grpId="0"/>
      <p:bldP spid="1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D3449-0851-445B-0E7A-5A80B68E7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1E56B-0735-012D-F5C0-B36FA8CA89B7}"/>
              </a:ext>
            </a:extLst>
          </p:cNvPr>
          <p:cNvSpPr>
            <a:spLocks noGrp="1"/>
          </p:cNvSpPr>
          <p:nvPr>
            <p:ph type="title"/>
          </p:nvPr>
        </p:nvSpPr>
        <p:spPr/>
        <p:txBody>
          <a:bodyPr/>
          <a:lstStyle/>
          <a:p>
            <a:r>
              <a:rPr lang="en-US" dirty="0"/>
              <a:t>Consistency Spectrum</a:t>
            </a:r>
          </a:p>
        </p:txBody>
      </p:sp>
      <p:pic>
        <p:nvPicPr>
          <p:cNvPr id="4" name="Picture 5">
            <a:extLst>
              <a:ext uri="{FF2B5EF4-FFF2-40B4-BE49-F238E27FC236}">
                <a16:creationId xmlns:a16="http://schemas.microsoft.com/office/drawing/2014/main" id="{4DFBB5C8-B7F3-0A01-3325-C0061C1DDF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898" t="20122" r="9898" b="20122"/>
          <a:stretch>
            <a:fillRect/>
          </a:stretch>
        </p:blipFill>
        <p:spPr bwMode="auto">
          <a:xfrm rot="10800000">
            <a:off x="1996281" y="2895601"/>
            <a:ext cx="8775700" cy="34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 Box 9">
            <a:extLst>
              <a:ext uri="{FF2B5EF4-FFF2-40B4-BE49-F238E27FC236}">
                <a16:creationId xmlns:a16="http://schemas.microsoft.com/office/drawing/2014/main" id="{F0092558-191E-43D6-605A-F90220273909}"/>
              </a:ext>
            </a:extLst>
          </p:cNvPr>
          <p:cNvSpPr txBox="1">
            <a:spLocks noChangeArrowheads="1"/>
          </p:cNvSpPr>
          <p:nvPr/>
        </p:nvSpPr>
        <p:spPr bwMode="auto">
          <a:xfrm>
            <a:off x="8012140" y="3282458"/>
            <a:ext cx="127470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Sequential</a:t>
            </a:r>
          </a:p>
        </p:txBody>
      </p:sp>
      <p:sp>
        <p:nvSpPr>
          <p:cNvPr id="6" name="Text Box 9">
            <a:extLst>
              <a:ext uri="{FF2B5EF4-FFF2-40B4-BE49-F238E27FC236}">
                <a16:creationId xmlns:a16="http://schemas.microsoft.com/office/drawing/2014/main" id="{E28B7458-CE93-D500-E715-C7F9DE97D9AA}"/>
              </a:ext>
            </a:extLst>
          </p:cNvPr>
          <p:cNvSpPr txBox="1">
            <a:spLocks noChangeArrowheads="1"/>
          </p:cNvSpPr>
          <p:nvPr/>
        </p:nvSpPr>
        <p:spPr bwMode="auto">
          <a:xfrm>
            <a:off x="1767681" y="3324782"/>
            <a:ext cx="10829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Eventual</a:t>
            </a:r>
          </a:p>
        </p:txBody>
      </p:sp>
      <p:cxnSp>
        <p:nvCxnSpPr>
          <p:cNvPr id="14" name="Straight Arrow Connector 13">
            <a:extLst>
              <a:ext uri="{FF2B5EF4-FFF2-40B4-BE49-F238E27FC236}">
                <a16:creationId xmlns:a16="http://schemas.microsoft.com/office/drawing/2014/main" id="{61C3BBEA-7A69-F60C-AC02-F712257D7299}"/>
              </a:ext>
            </a:extLst>
          </p:cNvPr>
          <p:cNvCxnSpPr/>
          <p:nvPr/>
        </p:nvCxnSpPr>
        <p:spPr>
          <a:xfrm flipH="1">
            <a:off x="3267868" y="2133600"/>
            <a:ext cx="505301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7B1631AC-38CD-03FF-8AA8-101F0671BE7B}"/>
              </a:ext>
            </a:extLst>
          </p:cNvPr>
          <p:cNvCxnSpPr/>
          <p:nvPr/>
        </p:nvCxnSpPr>
        <p:spPr>
          <a:xfrm>
            <a:off x="3596481" y="4031420"/>
            <a:ext cx="505301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6" name="Text Box 9">
            <a:extLst>
              <a:ext uri="{FF2B5EF4-FFF2-40B4-BE49-F238E27FC236}">
                <a16:creationId xmlns:a16="http://schemas.microsoft.com/office/drawing/2014/main" id="{8E908485-2933-4B52-2B86-B46C20756926}"/>
              </a:ext>
            </a:extLst>
          </p:cNvPr>
          <p:cNvSpPr txBox="1">
            <a:spLocks noChangeArrowheads="1"/>
          </p:cNvSpPr>
          <p:nvPr/>
        </p:nvSpPr>
        <p:spPr bwMode="auto">
          <a:xfrm>
            <a:off x="5061743" y="3581400"/>
            <a:ext cx="2644775"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2400" i="1" dirty="0">
                <a:solidFill>
                  <a:schemeClr val="tx1"/>
                </a:solidFill>
              </a:rPr>
              <a:t>More consistency</a:t>
            </a:r>
          </a:p>
        </p:txBody>
      </p:sp>
      <p:sp>
        <p:nvSpPr>
          <p:cNvPr id="17" name="Text Box 9">
            <a:extLst>
              <a:ext uri="{FF2B5EF4-FFF2-40B4-BE49-F238E27FC236}">
                <a16:creationId xmlns:a16="http://schemas.microsoft.com/office/drawing/2014/main" id="{B9AD6364-EFA6-BFE6-B689-1B2D25BB7B4D}"/>
              </a:ext>
            </a:extLst>
          </p:cNvPr>
          <p:cNvSpPr txBox="1">
            <a:spLocks noChangeArrowheads="1"/>
          </p:cNvSpPr>
          <p:nvPr/>
        </p:nvSpPr>
        <p:spPr bwMode="auto">
          <a:xfrm>
            <a:off x="4006849" y="2146300"/>
            <a:ext cx="3465513"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2400" i="1" dirty="0">
                <a:solidFill>
                  <a:schemeClr val="tx1"/>
                </a:solidFill>
              </a:rPr>
              <a:t>Faster reads and writes</a:t>
            </a:r>
          </a:p>
        </p:txBody>
      </p:sp>
      <p:sp>
        <p:nvSpPr>
          <p:cNvPr id="10" name="Slide Number Placeholder 1">
            <a:extLst>
              <a:ext uri="{FF2B5EF4-FFF2-40B4-BE49-F238E27FC236}">
                <a16:creationId xmlns:a16="http://schemas.microsoft.com/office/drawing/2014/main" id="{284F9CF2-B40E-F199-5DB8-962628283E89}"/>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r>
              <a:rPr lang="en-US" dirty="0"/>
              <a:t>9</a:t>
            </a:r>
          </a:p>
        </p:txBody>
      </p:sp>
      <p:sp>
        <p:nvSpPr>
          <p:cNvPr id="9" name="TextBox 8">
            <a:extLst>
              <a:ext uri="{FF2B5EF4-FFF2-40B4-BE49-F238E27FC236}">
                <a16:creationId xmlns:a16="http://schemas.microsoft.com/office/drawing/2014/main" id="{7B1F8BD8-3A62-ED7C-5BC1-AD1E8C46FC71}"/>
              </a:ext>
            </a:extLst>
          </p:cNvPr>
          <p:cNvSpPr txBox="1"/>
          <p:nvPr/>
        </p:nvSpPr>
        <p:spPr>
          <a:xfrm>
            <a:off x="548481" y="4515917"/>
            <a:ext cx="12115800" cy="1687963"/>
          </a:xfrm>
          <a:prstGeom prst="rect">
            <a:avLst/>
          </a:prstGeom>
          <a:noFill/>
        </p:spPr>
        <p:txBody>
          <a:bodyPr wrap="square">
            <a:spAutoFit/>
          </a:bodyPr>
          <a:lstStyle/>
          <a:p>
            <a:pPr>
              <a:lnSpc>
                <a:spcPct val="150000"/>
              </a:lnSpc>
            </a:pPr>
            <a:r>
              <a:rPr lang="en-US" sz="2400" dirty="0">
                <a:latin typeface="Times New Roman" panose="02020603050405020304" pitchFamily="18" charset="0"/>
                <a:cs typeface="Times New Roman" panose="02020603050405020304" pitchFamily="18" charset="0"/>
              </a:rPr>
              <a:t>Linearizability is easy to program against, but can lead to low performance/availability</a:t>
            </a:r>
          </a:p>
          <a:p>
            <a:pPr>
              <a:lnSpc>
                <a:spcPct val="150000"/>
              </a:lnSpc>
            </a:pPr>
            <a:r>
              <a:rPr lang="en-US" sz="2400" dirty="0">
                <a:latin typeface="Times New Roman" panose="02020603050405020304" pitchFamily="18" charset="0"/>
                <a:cs typeface="Times New Roman" panose="02020603050405020304" pitchFamily="18" charset="0"/>
              </a:rPr>
              <a:t>Eventual consistency is performant and leads to high availability, but hard to program against</a:t>
            </a:r>
          </a:p>
          <a:p>
            <a:pPr>
              <a:lnSpc>
                <a:spcPct val="150000"/>
              </a:lnSpc>
            </a:pPr>
            <a:r>
              <a:rPr lang="en-US" sz="2400" dirty="0">
                <a:latin typeface="Times New Roman" panose="02020603050405020304" pitchFamily="18" charset="0"/>
                <a:cs typeface="Times New Roman" panose="02020603050405020304" pitchFamily="18" charset="0"/>
              </a:rPr>
              <a:t>There are a variety of options in between</a:t>
            </a:r>
          </a:p>
        </p:txBody>
      </p:sp>
      <p:sp>
        <p:nvSpPr>
          <p:cNvPr id="11" name="Text Box 9">
            <a:extLst>
              <a:ext uri="{FF2B5EF4-FFF2-40B4-BE49-F238E27FC236}">
                <a16:creationId xmlns:a16="http://schemas.microsoft.com/office/drawing/2014/main" id="{184872FF-CDE5-E966-B058-A4D324FD2022}"/>
              </a:ext>
            </a:extLst>
          </p:cNvPr>
          <p:cNvSpPr txBox="1">
            <a:spLocks noChangeArrowheads="1"/>
          </p:cNvSpPr>
          <p:nvPr/>
        </p:nvSpPr>
        <p:spPr bwMode="auto">
          <a:xfrm>
            <a:off x="10057686" y="3279538"/>
            <a:ext cx="14285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Linearizable</a:t>
            </a:r>
          </a:p>
        </p:txBody>
      </p:sp>
    </p:spTree>
    <p:custDataLst>
      <p:tags r:id="rId1"/>
    </p:custDataLst>
    <p:extLst>
      <p:ext uri="{BB962C8B-B14F-4D97-AF65-F5344CB8AC3E}">
        <p14:creationId xmlns:p14="http://schemas.microsoft.com/office/powerpoint/2010/main" val="1438409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 Consistency</a:t>
            </a:r>
          </a:p>
        </p:txBody>
      </p:sp>
      <p:sp>
        <p:nvSpPr>
          <p:cNvPr id="13" name="Content Placeholder 2"/>
          <p:cNvSpPr>
            <a:spLocks noGrp="1"/>
          </p:cNvSpPr>
          <p:nvPr>
            <p:ph idx="1"/>
          </p:nvPr>
        </p:nvSpPr>
        <p:spPr>
          <a:xfrm>
            <a:off x="548481" y="1752600"/>
            <a:ext cx="6031094" cy="3810000"/>
          </a:xfrm>
        </p:spPr>
        <p:txBody>
          <a:bodyPr>
            <a:noAutofit/>
          </a:bodyPr>
          <a:lstStyle/>
          <a:p>
            <a:pPr marL="0" indent="0">
              <a:buNone/>
              <a:defRPr/>
            </a:pPr>
            <a:r>
              <a:rPr lang="en-US" sz="2000" dirty="0"/>
              <a:t>No total order of operations</a:t>
            </a:r>
          </a:p>
          <a:p>
            <a:pPr marL="0" indent="0">
              <a:buNone/>
              <a:defRPr/>
            </a:pPr>
            <a:r>
              <a:rPr lang="en-US" sz="2000" dirty="0"/>
              <a:t>Avoids many inconsistencies that happen with eventual </a:t>
            </a:r>
          </a:p>
          <a:p>
            <a:pPr marL="0" indent="0">
              <a:buNone/>
              <a:defRPr/>
            </a:pPr>
            <a:r>
              <a:rPr lang="en-US" sz="2000" dirty="0"/>
              <a:t>Operations must respect partial order based on information flow or causality  </a:t>
            </a:r>
          </a:p>
          <a:p>
            <a:pPr marL="555550" lvl="1" indent="0">
              <a:buNone/>
              <a:defRPr/>
            </a:pPr>
            <a:r>
              <a:rPr lang="en-US" sz="1800" dirty="0"/>
              <a:t>Operations from same client are causally related</a:t>
            </a:r>
          </a:p>
          <a:p>
            <a:pPr marL="555550" lvl="1" indent="0">
              <a:buNone/>
              <a:defRPr/>
            </a:pPr>
            <a:r>
              <a:rPr lang="en-US" sz="1800" dirty="0"/>
              <a:t>If client C1 does a write and a read at client C2 sees it, then these ops are causally related</a:t>
            </a:r>
          </a:p>
          <a:p>
            <a:pPr marL="555550" lvl="1" indent="0">
              <a:buNone/>
              <a:defRPr/>
            </a:pPr>
            <a:r>
              <a:rPr lang="en-US" sz="1800" dirty="0"/>
              <a:t>Transitive</a:t>
            </a:r>
          </a:p>
          <a:p>
            <a:pPr marL="555550" lvl="1" indent="0">
              <a:buNone/>
              <a:defRPr/>
            </a:pPr>
            <a:endParaRPr lang="en-US" sz="1800" dirty="0"/>
          </a:p>
          <a:p>
            <a:pPr marL="555550" lvl="1" indent="0">
              <a:buNone/>
              <a:defRPr/>
            </a:pPr>
            <a:endParaRPr lang="en-US" sz="2000" dirty="0"/>
          </a:p>
          <a:p>
            <a:pPr marL="0" indent="0">
              <a:buNone/>
              <a:defRPr/>
            </a:pPr>
            <a:r>
              <a:rPr lang="en-US" sz="2000" dirty="0"/>
              <a:t>	 </a:t>
            </a:r>
          </a:p>
        </p:txBody>
      </p:sp>
      <p:sp>
        <p:nvSpPr>
          <p:cNvPr id="43"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r>
              <a:rPr lang="en-US" dirty="0"/>
              <a:t>10</a:t>
            </a:r>
          </a:p>
          <a:p>
            <a:pPr algn="r">
              <a:defRPr/>
            </a:pPr>
            <a:endParaRPr lang="en-US" dirty="0"/>
          </a:p>
        </p:txBody>
      </p:sp>
      <p:grpSp>
        <p:nvGrpSpPr>
          <p:cNvPr id="3" name="Group 2">
            <a:extLst>
              <a:ext uri="{FF2B5EF4-FFF2-40B4-BE49-F238E27FC236}">
                <a16:creationId xmlns:a16="http://schemas.microsoft.com/office/drawing/2014/main" id="{50EDA387-B431-FBFD-CED9-70772B898397}"/>
              </a:ext>
            </a:extLst>
          </p:cNvPr>
          <p:cNvGrpSpPr/>
          <p:nvPr/>
        </p:nvGrpSpPr>
        <p:grpSpPr>
          <a:xfrm>
            <a:off x="7254336" y="2446086"/>
            <a:ext cx="1130406" cy="329397"/>
            <a:chOff x="8854279" y="3333750"/>
            <a:chExt cx="2682081" cy="342899"/>
          </a:xfrm>
        </p:grpSpPr>
        <p:cxnSp>
          <p:nvCxnSpPr>
            <p:cNvPr id="12" name="Straight Connector 11">
              <a:extLst>
                <a:ext uri="{FF2B5EF4-FFF2-40B4-BE49-F238E27FC236}">
                  <a16:creationId xmlns:a16="http://schemas.microsoft.com/office/drawing/2014/main" id="{2BD981AA-BD56-8033-5988-D1DAAC595AAA}"/>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D2A220C4-C75E-CD4B-51DE-114BC08DD9EB}"/>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ED55A018-7C06-E72F-00A3-12D178ADB2B9}"/>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46" name="TextBox 45">
            <a:extLst>
              <a:ext uri="{FF2B5EF4-FFF2-40B4-BE49-F238E27FC236}">
                <a16:creationId xmlns:a16="http://schemas.microsoft.com/office/drawing/2014/main" id="{A903A4B0-E31A-2BCF-E7F8-1B3BCB414320}"/>
              </a:ext>
            </a:extLst>
          </p:cNvPr>
          <p:cNvSpPr txBox="1"/>
          <p:nvPr/>
        </p:nvSpPr>
        <p:spPr>
          <a:xfrm>
            <a:off x="6730964" y="2374629"/>
            <a:ext cx="558166" cy="477054"/>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C1</a:t>
            </a:r>
          </a:p>
        </p:txBody>
      </p:sp>
      <p:grpSp>
        <p:nvGrpSpPr>
          <p:cNvPr id="47" name="Group 46">
            <a:extLst>
              <a:ext uri="{FF2B5EF4-FFF2-40B4-BE49-F238E27FC236}">
                <a16:creationId xmlns:a16="http://schemas.microsoft.com/office/drawing/2014/main" id="{8AA51B05-D1E9-02F7-0670-890C4D5036CA}"/>
              </a:ext>
            </a:extLst>
          </p:cNvPr>
          <p:cNvGrpSpPr/>
          <p:nvPr/>
        </p:nvGrpSpPr>
        <p:grpSpPr>
          <a:xfrm>
            <a:off x="8866515" y="3886040"/>
            <a:ext cx="825605" cy="286146"/>
            <a:chOff x="8854279" y="3333750"/>
            <a:chExt cx="2682081" cy="342899"/>
          </a:xfrm>
        </p:grpSpPr>
        <p:cxnSp>
          <p:nvCxnSpPr>
            <p:cNvPr id="48" name="Straight Connector 47">
              <a:extLst>
                <a:ext uri="{FF2B5EF4-FFF2-40B4-BE49-F238E27FC236}">
                  <a16:creationId xmlns:a16="http://schemas.microsoft.com/office/drawing/2014/main" id="{D616C2E5-B327-2123-0B2B-508594A52F5C}"/>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73DB04B-73D2-7002-293A-72556751A5D6}"/>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1B169323-73A1-E5C7-7391-0B5A440D2F69}"/>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51" name="TextBox 50">
            <a:extLst>
              <a:ext uri="{FF2B5EF4-FFF2-40B4-BE49-F238E27FC236}">
                <a16:creationId xmlns:a16="http://schemas.microsoft.com/office/drawing/2014/main" id="{AF03B876-C69F-A884-9C6B-C0DAEA4D76F2}"/>
              </a:ext>
            </a:extLst>
          </p:cNvPr>
          <p:cNvSpPr txBox="1"/>
          <p:nvPr/>
        </p:nvSpPr>
        <p:spPr>
          <a:xfrm>
            <a:off x="6720681" y="3822429"/>
            <a:ext cx="558166" cy="477054"/>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C3</a:t>
            </a:r>
          </a:p>
        </p:txBody>
      </p:sp>
      <p:sp>
        <p:nvSpPr>
          <p:cNvPr id="52" name="TextBox 51">
            <a:extLst>
              <a:ext uri="{FF2B5EF4-FFF2-40B4-BE49-F238E27FC236}">
                <a16:creationId xmlns:a16="http://schemas.microsoft.com/office/drawing/2014/main" id="{BA919D00-C1FC-6792-CA61-2C211BCA72E8}"/>
              </a:ext>
            </a:extLst>
          </p:cNvPr>
          <p:cNvSpPr txBox="1"/>
          <p:nvPr/>
        </p:nvSpPr>
        <p:spPr>
          <a:xfrm>
            <a:off x="8416305" y="3562593"/>
            <a:ext cx="2190217" cy="923330"/>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        R(x) </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may return 0 or 1</a:t>
            </a:r>
          </a:p>
        </p:txBody>
      </p:sp>
      <p:grpSp>
        <p:nvGrpSpPr>
          <p:cNvPr id="53" name="Group 52">
            <a:extLst>
              <a:ext uri="{FF2B5EF4-FFF2-40B4-BE49-F238E27FC236}">
                <a16:creationId xmlns:a16="http://schemas.microsoft.com/office/drawing/2014/main" id="{E52B8AAE-79AF-352B-584D-85991DE5254A}"/>
              </a:ext>
            </a:extLst>
          </p:cNvPr>
          <p:cNvGrpSpPr/>
          <p:nvPr/>
        </p:nvGrpSpPr>
        <p:grpSpPr>
          <a:xfrm>
            <a:off x="8730677" y="3209475"/>
            <a:ext cx="840283" cy="294341"/>
            <a:chOff x="8854279" y="3333750"/>
            <a:chExt cx="2682081" cy="342899"/>
          </a:xfrm>
        </p:grpSpPr>
        <p:cxnSp>
          <p:nvCxnSpPr>
            <p:cNvPr id="54" name="Straight Connector 53">
              <a:extLst>
                <a:ext uri="{FF2B5EF4-FFF2-40B4-BE49-F238E27FC236}">
                  <a16:creationId xmlns:a16="http://schemas.microsoft.com/office/drawing/2014/main" id="{481F8639-17D0-6DE2-C30E-89F4D4BA3F09}"/>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5D95B3BD-7AE9-B197-E14B-D05FF157B157}"/>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19B8675A-00F1-3394-C6A0-67C77C34D707}"/>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57" name="TextBox 56">
            <a:extLst>
              <a:ext uri="{FF2B5EF4-FFF2-40B4-BE49-F238E27FC236}">
                <a16:creationId xmlns:a16="http://schemas.microsoft.com/office/drawing/2014/main" id="{B08C19FD-5A52-213E-C4A6-70D2320F4677}"/>
              </a:ext>
            </a:extLst>
          </p:cNvPr>
          <p:cNvSpPr txBox="1"/>
          <p:nvPr/>
        </p:nvSpPr>
        <p:spPr>
          <a:xfrm>
            <a:off x="6730964" y="3080283"/>
            <a:ext cx="558166" cy="477054"/>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C2</a:t>
            </a:r>
          </a:p>
        </p:txBody>
      </p:sp>
      <p:sp>
        <p:nvSpPr>
          <p:cNvPr id="58" name="TextBox 57">
            <a:extLst>
              <a:ext uri="{FF2B5EF4-FFF2-40B4-BE49-F238E27FC236}">
                <a16:creationId xmlns:a16="http://schemas.microsoft.com/office/drawing/2014/main" id="{2CA85053-CE66-96AC-2157-A0C18EDEB371}"/>
              </a:ext>
            </a:extLst>
          </p:cNvPr>
          <p:cNvSpPr txBox="1"/>
          <p:nvPr/>
        </p:nvSpPr>
        <p:spPr>
          <a:xfrm>
            <a:off x="7380997" y="2242787"/>
            <a:ext cx="917239"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W(x=1)</a:t>
            </a:r>
          </a:p>
        </p:txBody>
      </p:sp>
      <p:sp>
        <p:nvSpPr>
          <p:cNvPr id="59" name="TextBox 58">
            <a:extLst>
              <a:ext uri="{FF2B5EF4-FFF2-40B4-BE49-F238E27FC236}">
                <a16:creationId xmlns:a16="http://schemas.microsoft.com/office/drawing/2014/main" id="{BBA89FFC-2DA3-5F71-723A-68DF21669312}"/>
              </a:ext>
            </a:extLst>
          </p:cNvPr>
          <p:cNvSpPr txBox="1"/>
          <p:nvPr/>
        </p:nvSpPr>
        <p:spPr>
          <a:xfrm>
            <a:off x="8757163" y="2918700"/>
            <a:ext cx="723275"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R(x)1</a:t>
            </a:r>
          </a:p>
        </p:txBody>
      </p:sp>
      <p:cxnSp>
        <p:nvCxnSpPr>
          <p:cNvPr id="72" name="Curved Connector 37">
            <a:extLst>
              <a:ext uri="{FF2B5EF4-FFF2-40B4-BE49-F238E27FC236}">
                <a16:creationId xmlns:a16="http://schemas.microsoft.com/office/drawing/2014/main" id="{BA4BECDF-D597-3569-B0FA-AC99EA9AA25D}"/>
              </a:ext>
            </a:extLst>
          </p:cNvPr>
          <p:cNvCxnSpPr>
            <a:cxnSpLocks/>
          </p:cNvCxnSpPr>
          <p:nvPr/>
        </p:nvCxnSpPr>
        <p:spPr>
          <a:xfrm rot="16200000" flipH="1">
            <a:off x="8221792" y="2788984"/>
            <a:ext cx="665479" cy="352291"/>
          </a:xfrm>
          <a:prstGeom prst="curvedConnector3">
            <a:avLst/>
          </a:prstGeom>
          <a:ln>
            <a:solidFill>
              <a:srgbClr val="0000FF"/>
            </a:solidFill>
            <a:prstDash val="sysDash"/>
            <a:tailEnd type="arrow"/>
          </a:ln>
        </p:spPr>
        <p:style>
          <a:lnRef idx="2">
            <a:schemeClr val="accent1"/>
          </a:lnRef>
          <a:fillRef idx="0">
            <a:schemeClr val="accent1"/>
          </a:fillRef>
          <a:effectRef idx="1">
            <a:schemeClr val="accent1"/>
          </a:effectRef>
          <a:fontRef idx="minor">
            <a:schemeClr val="tx1"/>
          </a:fontRef>
        </p:style>
      </p:cxnSp>
      <p:grpSp>
        <p:nvGrpSpPr>
          <p:cNvPr id="75" name="Group 74">
            <a:extLst>
              <a:ext uri="{FF2B5EF4-FFF2-40B4-BE49-F238E27FC236}">
                <a16:creationId xmlns:a16="http://schemas.microsoft.com/office/drawing/2014/main" id="{906CE6B2-BE46-6FA2-5866-1DD16D835A46}"/>
              </a:ext>
            </a:extLst>
          </p:cNvPr>
          <p:cNvGrpSpPr/>
          <p:nvPr/>
        </p:nvGrpSpPr>
        <p:grpSpPr>
          <a:xfrm>
            <a:off x="9719593" y="3194983"/>
            <a:ext cx="825605" cy="290936"/>
            <a:chOff x="8854279" y="3333750"/>
            <a:chExt cx="2682081" cy="342899"/>
          </a:xfrm>
        </p:grpSpPr>
        <p:cxnSp>
          <p:nvCxnSpPr>
            <p:cNvPr id="76" name="Straight Connector 75">
              <a:extLst>
                <a:ext uri="{FF2B5EF4-FFF2-40B4-BE49-F238E27FC236}">
                  <a16:creationId xmlns:a16="http://schemas.microsoft.com/office/drawing/2014/main" id="{0A952B72-2B17-D0A4-EC68-53FE99763529}"/>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85FAEE79-C789-6FC9-232B-07169D47B089}"/>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A8C84F5B-7506-DDDD-3A6D-EF7802996DEC}"/>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79" name="TextBox 78">
            <a:extLst>
              <a:ext uri="{FF2B5EF4-FFF2-40B4-BE49-F238E27FC236}">
                <a16:creationId xmlns:a16="http://schemas.microsoft.com/office/drawing/2014/main" id="{3717A4CB-2AA2-A578-194A-95D551F4D545}"/>
              </a:ext>
            </a:extLst>
          </p:cNvPr>
          <p:cNvSpPr txBox="1"/>
          <p:nvPr/>
        </p:nvSpPr>
        <p:spPr>
          <a:xfrm>
            <a:off x="9685741" y="2871536"/>
            <a:ext cx="1773859" cy="369332"/>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W(y=1)</a:t>
            </a:r>
          </a:p>
        </p:txBody>
      </p:sp>
      <p:grpSp>
        <p:nvGrpSpPr>
          <p:cNvPr id="85" name="Group 84">
            <a:extLst>
              <a:ext uri="{FF2B5EF4-FFF2-40B4-BE49-F238E27FC236}">
                <a16:creationId xmlns:a16="http://schemas.microsoft.com/office/drawing/2014/main" id="{8EFAB708-6B7D-2E6E-D741-4F9E3A3DF2D4}"/>
              </a:ext>
            </a:extLst>
          </p:cNvPr>
          <p:cNvGrpSpPr/>
          <p:nvPr/>
        </p:nvGrpSpPr>
        <p:grpSpPr>
          <a:xfrm>
            <a:off x="10906468" y="3903594"/>
            <a:ext cx="840283" cy="294341"/>
            <a:chOff x="8854279" y="3333750"/>
            <a:chExt cx="2682081" cy="342899"/>
          </a:xfrm>
        </p:grpSpPr>
        <p:cxnSp>
          <p:nvCxnSpPr>
            <p:cNvPr id="86" name="Straight Connector 85">
              <a:extLst>
                <a:ext uri="{FF2B5EF4-FFF2-40B4-BE49-F238E27FC236}">
                  <a16:creationId xmlns:a16="http://schemas.microsoft.com/office/drawing/2014/main" id="{113DBA64-BDC6-77EE-DD33-47BEBBCCCD07}"/>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7" name="Straight Connector 86">
              <a:extLst>
                <a:ext uri="{FF2B5EF4-FFF2-40B4-BE49-F238E27FC236}">
                  <a16:creationId xmlns:a16="http://schemas.microsoft.com/office/drawing/2014/main" id="{057AC9D5-2B44-01BF-4A0C-2926EE1FFC3A}"/>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227F64D3-4D00-4B4A-0CCD-5C174BA05FB0}"/>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89" name="TextBox 88">
            <a:extLst>
              <a:ext uri="{FF2B5EF4-FFF2-40B4-BE49-F238E27FC236}">
                <a16:creationId xmlns:a16="http://schemas.microsoft.com/office/drawing/2014/main" id="{B8DC9EE2-BBD2-A74B-3E2A-9631226868E1}"/>
              </a:ext>
            </a:extLst>
          </p:cNvPr>
          <p:cNvSpPr txBox="1"/>
          <p:nvPr/>
        </p:nvSpPr>
        <p:spPr>
          <a:xfrm>
            <a:off x="10932954" y="3612819"/>
            <a:ext cx="723275"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R(y)1</a:t>
            </a:r>
          </a:p>
        </p:txBody>
      </p:sp>
      <p:cxnSp>
        <p:nvCxnSpPr>
          <p:cNvPr id="90" name="Curved Connector 37">
            <a:extLst>
              <a:ext uri="{FF2B5EF4-FFF2-40B4-BE49-F238E27FC236}">
                <a16:creationId xmlns:a16="http://schemas.microsoft.com/office/drawing/2014/main" id="{C8A99058-CF66-3A76-750C-B2234CC3651F}"/>
              </a:ext>
            </a:extLst>
          </p:cNvPr>
          <p:cNvCxnSpPr>
            <a:cxnSpLocks/>
          </p:cNvCxnSpPr>
          <p:nvPr/>
        </p:nvCxnSpPr>
        <p:spPr>
          <a:xfrm rot="16200000" flipH="1">
            <a:off x="10397583" y="3483103"/>
            <a:ext cx="665479" cy="352291"/>
          </a:xfrm>
          <a:prstGeom prst="curvedConnector3">
            <a:avLst/>
          </a:prstGeom>
          <a:ln>
            <a:solidFill>
              <a:srgbClr val="0000FF"/>
            </a:solidFill>
            <a:prstDash val="sysDash"/>
            <a:tailEnd type="arrow"/>
          </a:ln>
        </p:spPr>
        <p:style>
          <a:lnRef idx="2">
            <a:schemeClr val="accent1"/>
          </a:lnRef>
          <a:fillRef idx="0">
            <a:schemeClr val="accent1"/>
          </a:fillRef>
          <a:effectRef idx="1">
            <a:schemeClr val="accent1"/>
          </a:effectRef>
          <a:fontRef idx="minor">
            <a:schemeClr val="tx1"/>
          </a:fontRef>
        </p:style>
      </p:cxnSp>
      <p:grpSp>
        <p:nvGrpSpPr>
          <p:cNvPr id="91" name="Group 90">
            <a:extLst>
              <a:ext uri="{FF2B5EF4-FFF2-40B4-BE49-F238E27FC236}">
                <a16:creationId xmlns:a16="http://schemas.microsoft.com/office/drawing/2014/main" id="{2CF32296-4E76-CEF4-39FD-EA37602C501E}"/>
              </a:ext>
            </a:extLst>
          </p:cNvPr>
          <p:cNvGrpSpPr/>
          <p:nvPr/>
        </p:nvGrpSpPr>
        <p:grpSpPr>
          <a:xfrm>
            <a:off x="11895384" y="3889102"/>
            <a:ext cx="825605" cy="290936"/>
            <a:chOff x="8854279" y="3333750"/>
            <a:chExt cx="2682081" cy="342899"/>
          </a:xfrm>
        </p:grpSpPr>
        <p:cxnSp>
          <p:nvCxnSpPr>
            <p:cNvPr id="92" name="Straight Connector 91">
              <a:extLst>
                <a:ext uri="{FF2B5EF4-FFF2-40B4-BE49-F238E27FC236}">
                  <a16:creationId xmlns:a16="http://schemas.microsoft.com/office/drawing/2014/main" id="{ED51E0CA-2B92-ECF1-B557-EDFE086AFB1F}"/>
                </a:ext>
              </a:extLst>
            </p:cNvPr>
            <p:cNvCxnSpPr/>
            <p:nvPr/>
          </p:nvCxnSpPr>
          <p:spPr>
            <a:xfrm>
              <a:off x="8854281" y="3505200"/>
              <a:ext cx="266699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789EBDDE-ED7C-BF31-B0F6-28C5700664DF}"/>
                </a:ext>
              </a:extLst>
            </p:cNvPr>
            <p:cNvCxnSpPr>
              <a:cxnSpLocks/>
            </p:cNvCxnSpPr>
            <p:nvPr/>
          </p:nvCxnSpPr>
          <p:spPr>
            <a:xfrm flipH="1" flipV="1">
              <a:off x="8854279" y="3333750"/>
              <a:ext cx="2" cy="342899"/>
            </a:xfrm>
            <a:prstGeom prst="line">
              <a:avLst/>
            </a:prstGeom>
            <a:ln w="28575"/>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449546EC-5993-1431-E0D0-AA00C901786C}"/>
                </a:ext>
              </a:extLst>
            </p:cNvPr>
            <p:cNvCxnSpPr>
              <a:cxnSpLocks/>
            </p:cNvCxnSpPr>
            <p:nvPr/>
          </p:nvCxnSpPr>
          <p:spPr>
            <a:xfrm flipH="1" flipV="1">
              <a:off x="11536358" y="3333750"/>
              <a:ext cx="2" cy="342899"/>
            </a:xfrm>
            <a:prstGeom prst="line">
              <a:avLst/>
            </a:prstGeom>
            <a:ln w="28575"/>
          </p:spPr>
          <p:style>
            <a:lnRef idx="1">
              <a:schemeClr val="dk1"/>
            </a:lnRef>
            <a:fillRef idx="0">
              <a:schemeClr val="dk1"/>
            </a:fillRef>
            <a:effectRef idx="0">
              <a:schemeClr val="dk1"/>
            </a:effectRef>
            <a:fontRef idx="minor">
              <a:schemeClr val="tx1"/>
            </a:fontRef>
          </p:style>
        </p:cxnSp>
      </p:grpSp>
      <p:sp>
        <p:nvSpPr>
          <p:cNvPr id="95" name="TextBox 94">
            <a:extLst>
              <a:ext uri="{FF2B5EF4-FFF2-40B4-BE49-F238E27FC236}">
                <a16:creationId xmlns:a16="http://schemas.microsoft.com/office/drawing/2014/main" id="{A39EAB59-982B-2411-43F4-002772CEFECB}"/>
              </a:ext>
            </a:extLst>
          </p:cNvPr>
          <p:cNvSpPr txBox="1"/>
          <p:nvPr/>
        </p:nvSpPr>
        <p:spPr>
          <a:xfrm>
            <a:off x="11981182" y="3565655"/>
            <a:ext cx="2062662" cy="1200329"/>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 R(x)  </a:t>
            </a:r>
          </a:p>
          <a:p>
            <a:endParaRPr lang="en-US" sz="1800" b="1" u="sng" dirty="0">
              <a:latin typeface="Times New Roman" panose="02020603050405020304" pitchFamily="18" charset="0"/>
              <a:cs typeface="Times New Roman" panose="02020603050405020304" pitchFamily="18" charset="0"/>
            </a:endParaRPr>
          </a:p>
          <a:p>
            <a:r>
              <a:rPr lang="en-US" sz="1800" b="1" u="sng" dirty="0">
                <a:latin typeface="Times New Roman" panose="02020603050405020304" pitchFamily="18" charset="0"/>
                <a:cs typeface="Times New Roman" panose="02020603050405020304" pitchFamily="18" charset="0"/>
              </a:rPr>
              <a:t>must</a:t>
            </a:r>
            <a:r>
              <a:rPr lang="en-US" sz="1800" dirty="0">
                <a:latin typeface="Times New Roman" panose="02020603050405020304" pitchFamily="18" charset="0"/>
                <a:cs typeface="Times New Roman" panose="02020603050405020304" pitchFamily="18" charset="0"/>
              </a:rPr>
              <a:t> </a:t>
            </a:r>
          </a:p>
          <a:p>
            <a:r>
              <a:rPr lang="en-US" sz="1800" dirty="0">
                <a:latin typeface="Times New Roman" panose="02020603050405020304" pitchFamily="18" charset="0"/>
                <a:cs typeface="Times New Roman" panose="02020603050405020304" pitchFamily="18" charset="0"/>
              </a:rPr>
              <a:t>return 1</a:t>
            </a:r>
          </a:p>
        </p:txBody>
      </p:sp>
      <p:sp>
        <p:nvSpPr>
          <p:cNvPr id="98" name="TextBox 49">
            <a:extLst>
              <a:ext uri="{FF2B5EF4-FFF2-40B4-BE49-F238E27FC236}">
                <a16:creationId xmlns:a16="http://schemas.microsoft.com/office/drawing/2014/main" id="{6F4D8A40-AE48-EEAA-5263-6BCF049D7EFF}"/>
              </a:ext>
            </a:extLst>
          </p:cNvPr>
          <p:cNvSpPr txBox="1">
            <a:spLocks noChangeArrowheads="1"/>
          </p:cNvSpPr>
          <p:nvPr/>
        </p:nvSpPr>
        <p:spPr bwMode="auto">
          <a:xfrm>
            <a:off x="9398434" y="2133600"/>
            <a:ext cx="241617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sz="1600" dirty="0">
                <a:latin typeface="Times New Roman" panose="02020603050405020304" pitchFamily="18" charset="0"/>
                <a:cs typeface="Times New Roman" panose="02020603050405020304" pitchFamily="18" charset="0"/>
              </a:rPr>
              <a:t>Causality, </a:t>
            </a:r>
            <a:r>
              <a:rPr lang="en-US" sz="1600" u="sng" dirty="0">
                <a:latin typeface="Times New Roman" panose="02020603050405020304" pitchFamily="18" charset="0"/>
                <a:cs typeface="Times New Roman" panose="02020603050405020304" pitchFamily="18" charset="0"/>
              </a:rPr>
              <a:t>not messages</a:t>
            </a:r>
          </a:p>
        </p:txBody>
      </p:sp>
      <p:cxnSp>
        <p:nvCxnSpPr>
          <p:cNvPr id="99" name="Straight Connector 98">
            <a:extLst>
              <a:ext uri="{FF2B5EF4-FFF2-40B4-BE49-F238E27FC236}">
                <a16:creationId xmlns:a16="http://schemas.microsoft.com/office/drawing/2014/main" id="{6522CB65-B0D5-E5AB-7139-87E96F9DBA0F}"/>
              </a:ext>
            </a:extLst>
          </p:cNvPr>
          <p:cNvCxnSpPr>
            <a:cxnSpLocks/>
          </p:cNvCxnSpPr>
          <p:nvPr/>
        </p:nvCxnSpPr>
        <p:spPr>
          <a:xfrm flipH="1">
            <a:off x="8563794" y="2562714"/>
            <a:ext cx="2682026" cy="37193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A48B0547-252F-0E36-8185-7A67211ABE3A}"/>
              </a:ext>
            </a:extLst>
          </p:cNvPr>
          <p:cNvCxnSpPr>
            <a:cxnSpLocks/>
          </p:cNvCxnSpPr>
          <p:nvPr/>
        </p:nvCxnSpPr>
        <p:spPr>
          <a:xfrm flipH="1">
            <a:off x="10700569" y="2530363"/>
            <a:ext cx="536910" cy="118660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pic>
        <p:nvPicPr>
          <p:cNvPr id="107" name="Picture 5">
            <a:extLst>
              <a:ext uri="{FF2B5EF4-FFF2-40B4-BE49-F238E27FC236}">
                <a16:creationId xmlns:a16="http://schemas.microsoft.com/office/drawing/2014/main" id="{9EA00268-06A7-59FB-424A-1E9E3E154C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898" t="20122" r="9898" b="20122"/>
          <a:stretch>
            <a:fillRect/>
          </a:stretch>
        </p:blipFill>
        <p:spPr bwMode="auto">
          <a:xfrm rot="10800000">
            <a:off x="1943911" y="5878094"/>
            <a:ext cx="8775700" cy="34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 name="Text Box 9">
            <a:extLst>
              <a:ext uri="{FF2B5EF4-FFF2-40B4-BE49-F238E27FC236}">
                <a16:creationId xmlns:a16="http://schemas.microsoft.com/office/drawing/2014/main" id="{667B5544-EBED-25B2-9E71-86FB649146A6}"/>
              </a:ext>
            </a:extLst>
          </p:cNvPr>
          <p:cNvSpPr txBox="1">
            <a:spLocks noChangeArrowheads="1"/>
          </p:cNvSpPr>
          <p:nvPr/>
        </p:nvSpPr>
        <p:spPr bwMode="auto">
          <a:xfrm>
            <a:off x="7959770" y="6264951"/>
            <a:ext cx="127470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Sequential</a:t>
            </a:r>
          </a:p>
        </p:txBody>
      </p:sp>
      <p:sp>
        <p:nvSpPr>
          <p:cNvPr id="109" name="Text Box 9">
            <a:extLst>
              <a:ext uri="{FF2B5EF4-FFF2-40B4-BE49-F238E27FC236}">
                <a16:creationId xmlns:a16="http://schemas.microsoft.com/office/drawing/2014/main" id="{78AC800F-5AD8-0615-E7C1-8129C8C9D687}"/>
              </a:ext>
            </a:extLst>
          </p:cNvPr>
          <p:cNvSpPr txBox="1">
            <a:spLocks noChangeArrowheads="1"/>
          </p:cNvSpPr>
          <p:nvPr/>
        </p:nvSpPr>
        <p:spPr bwMode="auto">
          <a:xfrm>
            <a:off x="1715311" y="6307275"/>
            <a:ext cx="10829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Eventual</a:t>
            </a:r>
          </a:p>
        </p:txBody>
      </p:sp>
      <p:sp>
        <p:nvSpPr>
          <p:cNvPr id="114" name="Text Box 9">
            <a:extLst>
              <a:ext uri="{FF2B5EF4-FFF2-40B4-BE49-F238E27FC236}">
                <a16:creationId xmlns:a16="http://schemas.microsoft.com/office/drawing/2014/main" id="{6DA692E9-70B6-278B-4EDC-7ECAE2C9D5C3}"/>
              </a:ext>
            </a:extLst>
          </p:cNvPr>
          <p:cNvSpPr txBox="1">
            <a:spLocks noChangeArrowheads="1"/>
          </p:cNvSpPr>
          <p:nvPr/>
        </p:nvSpPr>
        <p:spPr bwMode="auto">
          <a:xfrm>
            <a:off x="10005316" y="6262031"/>
            <a:ext cx="14285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Linearizable</a:t>
            </a:r>
          </a:p>
        </p:txBody>
      </p:sp>
      <p:sp>
        <p:nvSpPr>
          <p:cNvPr id="115" name="Text Box 9">
            <a:extLst>
              <a:ext uri="{FF2B5EF4-FFF2-40B4-BE49-F238E27FC236}">
                <a16:creationId xmlns:a16="http://schemas.microsoft.com/office/drawing/2014/main" id="{17A3DE08-365D-0AC2-9D0F-BC0B8B821728}"/>
              </a:ext>
            </a:extLst>
          </p:cNvPr>
          <p:cNvSpPr txBox="1">
            <a:spLocks noChangeArrowheads="1"/>
          </p:cNvSpPr>
          <p:nvPr/>
        </p:nvSpPr>
        <p:spPr bwMode="auto">
          <a:xfrm>
            <a:off x="6050395" y="6307275"/>
            <a:ext cx="9028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Causal</a:t>
            </a:r>
          </a:p>
        </p:txBody>
      </p:sp>
    </p:spTree>
    <p:custDataLst>
      <p:tags r:id="rId1"/>
    </p:custDataLst>
    <p:extLst>
      <p:ext uri="{BB962C8B-B14F-4D97-AF65-F5344CB8AC3E}">
        <p14:creationId xmlns:p14="http://schemas.microsoft.com/office/powerpoint/2010/main" val="224853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8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9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9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0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0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46" grpId="0"/>
      <p:bldP spid="51" grpId="0"/>
      <p:bldP spid="52" grpId="0"/>
      <p:bldP spid="57" grpId="0"/>
      <p:bldP spid="58" grpId="0"/>
      <p:bldP spid="59" grpId="0"/>
      <p:bldP spid="79" grpId="0"/>
      <p:bldP spid="89" grpId="0"/>
      <p:bldP spid="95" grpId="0"/>
      <p:bldP spid="98" grpId="0"/>
      <p:bldP spid="108" grpId="0"/>
      <p:bldP spid="109" grpId="0"/>
      <p:bldP spid="114" grpId="0"/>
      <p:bldP spid="1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Session-based Consistency Models </a:t>
            </a:r>
            <a:br>
              <a:rPr lang="en-US" dirty="0"/>
            </a:br>
            <a:r>
              <a:rPr lang="en-US" sz="3200" dirty="0"/>
              <a:t>[Terry et al. 1994]</a:t>
            </a:r>
            <a:endParaRPr lang="en-US" dirty="0"/>
          </a:p>
        </p:txBody>
      </p:sp>
      <p:sp>
        <p:nvSpPr>
          <p:cNvPr id="13" name="Content Placeholder 2"/>
          <p:cNvSpPr>
            <a:spLocks noGrp="1"/>
          </p:cNvSpPr>
          <p:nvPr>
            <p:ph idx="1"/>
          </p:nvPr>
        </p:nvSpPr>
        <p:spPr>
          <a:xfrm>
            <a:off x="472281" y="1752600"/>
            <a:ext cx="12268200" cy="3810000"/>
          </a:xfrm>
        </p:spPr>
        <p:txBody>
          <a:bodyPr>
            <a:noAutofit/>
          </a:bodyPr>
          <a:lstStyle/>
          <a:p>
            <a:pPr marL="0" indent="0">
              <a:buNone/>
              <a:defRPr/>
            </a:pPr>
            <a:r>
              <a:rPr lang="en-US" sz="2400" b="1" dirty="0"/>
              <a:t>Monotonic reads</a:t>
            </a:r>
            <a:r>
              <a:rPr lang="en-US" sz="2400" dirty="0"/>
              <a:t> (MR) – intuitively, reads cannot go back in time</a:t>
            </a:r>
          </a:p>
          <a:p>
            <a:pPr marL="0" indent="0">
              <a:buNone/>
              <a:defRPr/>
            </a:pPr>
            <a:r>
              <a:rPr lang="en-US" sz="2400" dirty="0"/>
              <a:t>	if a client issues read R</a:t>
            </a:r>
            <a:r>
              <a:rPr lang="en-US" sz="2400" baseline="-25000" dirty="0"/>
              <a:t>1</a:t>
            </a:r>
            <a:r>
              <a:rPr lang="en-US" sz="2400" dirty="0"/>
              <a:t> and then R</a:t>
            </a:r>
            <a:r>
              <a:rPr lang="en-US" sz="2400" baseline="-25000" dirty="0"/>
              <a:t>2</a:t>
            </a:r>
            <a:r>
              <a:rPr lang="en-US" sz="2400" dirty="0"/>
              <a:t>, R</a:t>
            </a:r>
            <a:r>
              <a:rPr lang="en-US" sz="2400" baseline="-25000" dirty="0"/>
              <a:t>2</a:t>
            </a:r>
            <a:r>
              <a:rPr lang="en-US" sz="2400" dirty="0"/>
              <a:t> must at least observe the state as of R</a:t>
            </a:r>
            <a:r>
              <a:rPr lang="en-US" sz="2400" baseline="-25000" dirty="0"/>
              <a:t>1</a:t>
            </a:r>
          </a:p>
          <a:p>
            <a:pPr marL="0" indent="0">
              <a:buNone/>
              <a:defRPr/>
            </a:pPr>
            <a:r>
              <a:rPr lang="en-US" sz="2400" b="1" dirty="0"/>
              <a:t>Monotonic writes</a:t>
            </a:r>
            <a:r>
              <a:rPr lang="en-US" sz="2400" dirty="0"/>
              <a:t> (MW) – if a client issues write W</a:t>
            </a:r>
            <a:r>
              <a:rPr lang="en-US" sz="2400" baseline="-25000" dirty="0"/>
              <a:t>1</a:t>
            </a:r>
            <a:r>
              <a:rPr lang="en-US" sz="2400" dirty="0"/>
              <a:t> and then W</a:t>
            </a:r>
            <a:r>
              <a:rPr lang="en-US" sz="2400" baseline="-25000" dirty="0"/>
              <a:t>2</a:t>
            </a:r>
            <a:r>
              <a:rPr lang="en-US" sz="2400" dirty="0"/>
              <a:t>, clients must see W</a:t>
            </a:r>
            <a:r>
              <a:rPr lang="en-US" sz="2400" baseline="-25000" dirty="0"/>
              <a:t>1</a:t>
            </a:r>
            <a:r>
              <a:rPr lang="en-US" sz="2400" dirty="0"/>
              <a:t> before W</a:t>
            </a:r>
            <a:r>
              <a:rPr lang="en-US" sz="2400" baseline="-25000" dirty="0"/>
              <a:t>2</a:t>
            </a:r>
          </a:p>
          <a:p>
            <a:pPr marL="0" indent="0">
              <a:buNone/>
              <a:defRPr/>
            </a:pPr>
            <a:r>
              <a:rPr lang="en-US" sz="2400" b="1" dirty="0"/>
              <a:t>Read my writes </a:t>
            </a:r>
            <a:r>
              <a:rPr lang="en-US" sz="2400" dirty="0"/>
              <a:t>(RMW) – if a client issues W</a:t>
            </a:r>
            <a:r>
              <a:rPr lang="en-US" sz="2400" baseline="-25000" dirty="0"/>
              <a:t>1</a:t>
            </a:r>
            <a:r>
              <a:rPr lang="en-US" sz="2400" dirty="0"/>
              <a:t> and then R</a:t>
            </a:r>
            <a:r>
              <a:rPr lang="en-US" sz="2400" baseline="-25000" dirty="0"/>
              <a:t>1</a:t>
            </a:r>
            <a:r>
              <a:rPr lang="en-US" sz="2400" dirty="0"/>
              <a:t>, R</a:t>
            </a:r>
            <a:r>
              <a:rPr lang="en-US" sz="2400" baseline="-25000" dirty="0"/>
              <a:t>1</a:t>
            </a:r>
            <a:r>
              <a:rPr lang="en-US" sz="2400" dirty="0"/>
              <a:t> must see the effects of W</a:t>
            </a:r>
            <a:r>
              <a:rPr lang="en-US" sz="2400" baseline="-25000" dirty="0"/>
              <a:t>1</a:t>
            </a:r>
          </a:p>
          <a:p>
            <a:pPr marL="0" indent="0">
              <a:buNone/>
              <a:defRPr/>
            </a:pPr>
            <a:endParaRPr lang="en-US" sz="2400" baseline="-25000" dirty="0"/>
          </a:p>
          <a:p>
            <a:pPr marL="0" indent="0">
              <a:buNone/>
              <a:defRPr/>
            </a:pPr>
            <a:endParaRPr lang="en-US" sz="2400" baseline="-25000" dirty="0"/>
          </a:p>
          <a:p>
            <a:pPr marL="0" indent="0">
              <a:buNone/>
              <a:defRPr/>
            </a:pPr>
            <a:endParaRPr lang="en-US" sz="2400" dirty="0"/>
          </a:p>
        </p:txBody>
      </p:sp>
      <p:sp>
        <p:nvSpPr>
          <p:cNvPr id="43"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r>
              <a:rPr lang="en-US" dirty="0"/>
              <a:t>11</a:t>
            </a:r>
          </a:p>
        </p:txBody>
      </p:sp>
      <p:pic>
        <p:nvPicPr>
          <p:cNvPr id="9" name="Picture 5">
            <a:extLst>
              <a:ext uri="{FF2B5EF4-FFF2-40B4-BE49-F238E27FC236}">
                <a16:creationId xmlns:a16="http://schemas.microsoft.com/office/drawing/2014/main" id="{F927A52D-B534-A646-DFF9-6FBDF71CD7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898" t="20122" r="9898" b="20122"/>
          <a:stretch>
            <a:fillRect/>
          </a:stretch>
        </p:blipFill>
        <p:spPr bwMode="auto">
          <a:xfrm rot="10800000">
            <a:off x="1920081" y="5681875"/>
            <a:ext cx="8775700" cy="34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 Box 9">
            <a:extLst>
              <a:ext uri="{FF2B5EF4-FFF2-40B4-BE49-F238E27FC236}">
                <a16:creationId xmlns:a16="http://schemas.microsoft.com/office/drawing/2014/main" id="{84FAB449-801E-4CDD-42D0-7BF643C00BB9}"/>
              </a:ext>
            </a:extLst>
          </p:cNvPr>
          <p:cNvSpPr txBox="1">
            <a:spLocks noChangeArrowheads="1"/>
          </p:cNvSpPr>
          <p:nvPr/>
        </p:nvSpPr>
        <p:spPr bwMode="auto">
          <a:xfrm>
            <a:off x="7935940" y="6068732"/>
            <a:ext cx="127470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Sequential</a:t>
            </a:r>
          </a:p>
        </p:txBody>
      </p:sp>
      <p:sp>
        <p:nvSpPr>
          <p:cNvPr id="11" name="Text Box 9">
            <a:extLst>
              <a:ext uri="{FF2B5EF4-FFF2-40B4-BE49-F238E27FC236}">
                <a16:creationId xmlns:a16="http://schemas.microsoft.com/office/drawing/2014/main" id="{B1FF13C2-36FE-7797-C10B-3503AB56DE5B}"/>
              </a:ext>
            </a:extLst>
          </p:cNvPr>
          <p:cNvSpPr txBox="1">
            <a:spLocks noChangeArrowheads="1"/>
          </p:cNvSpPr>
          <p:nvPr/>
        </p:nvSpPr>
        <p:spPr bwMode="auto">
          <a:xfrm>
            <a:off x="1691481" y="6111056"/>
            <a:ext cx="10829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Eventual</a:t>
            </a:r>
          </a:p>
        </p:txBody>
      </p:sp>
      <p:sp>
        <p:nvSpPr>
          <p:cNvPr id="12" name="Text Box 9">
            <a:extLst>
              <a:ext uri="{FF2B5EF4-FFF2-40B4-BE49-F238E27FC236}">
                <a16:creationId xmlns:a16="http://schemas.microsoft.com/office/drawing/2014/main" id="{1A0BB3BA-0604-1EF6-EF36-4820C3CB8133}"/>
              </a:ext>
            </a:extLst>
          </p:cNvPr>
          <p:cNvSpPr txBox="1">
            <a:spLocks noChangeArrowheads="1"/>
          </p:cNvSpPr>
          <p:nvPr/>
        </p:nvSpPr>
        <p:spPr bwMode="auto">
          <a:xfrm>
            <a:off x="9981486" y="6065812"/>
            <a:ext cx="14285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Linearizable</a:t>
            </a:r>
          </a:p>
        </p:txBody>
      </p:sp>
      <p:sp>
        <p:nvSpPr>
          <p:cNvPr id="14" name="Text Box 9">
            <a:extLst>
              <a:ext uri="{FF2B5EF4-FFF2-40B4-BE49-F238E27FC236}">
                <a16:creationId xmlns:a16="http://schemas.microsoft.com/office/drawing/2014/main" id="{781B9AEF-9794-F2D3-50E3-6224049EB0FC}"/>
              </a:ext>
            </a:extLst>
          </p:cNvPr>
          <p:cNvSpPr txBox="1">
            <a:spLocks noChangeArrowheads="1"/>
          </p:cNvSpPr>
          <p:nvPr/>
        </p:nvSpPr>
        <p:spPr bwMode="auto">
          <a:xfrm>
            <a:off x="6026565" y="6111056"/>
            <a:ext cx="9028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Causal</a:t>
            </a:r>
          </a:p>
        </p:txBody>
      </p:sp>
      <p:sp>
        <p:nvSpPr>
          <p:cNvPr id="15" name="Text Box 9">
            <a:extLst>
              <a:ext uri="{FF2B5EF4-FFF2-40B4-BE49-F238E27FC236}">
                <a16:creationId xmlns:a16="http://schemas.microsoft.com/office/drawing/2014/main" id="{B78C4FB4-FB9E-8F3C-A5E8-C9922AA251AE}"/>
              </a:ext>
            </a:extLst>
          </p:cNvPr>
          <p:cNvSpPr txBox="1">
            <a:spLocks noChangeArrowheads="1"/>
          </p:cNvSpPr>
          <p:nvPr/>
        </p:nvSpPr>
        <p:spPr bwMode="auto">
          <a:xfrm>
            <a:off x="3505857" y="5152147"/>
            <a:ext cx="54374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MR</a:t>
            </a:r>
          </a:p>
        </p:txBody>
      </p:sp>
      <p:sp>
        <p:nvSpPr>
          <p:cNvPr id="16" name="Text Box 9">
            <a:extLst>
              <a:ext uri="{FF2B5EF4-FFF2-40B4-BE49-F238E27FC236}">
                <a16:creationId xmlns:a16="http://schemas.microsoft.com/office/drawing/2014/main" id="{D25F2481-F381-1B90-A187-C09E02322E3B}"/>
              </a:ext>
            </a:extLst>
          </p:cNvPr>
          <p:cNvSpPr txBox="1">
            <a:spLocks noChangeArrowheads="1"/>
          </p:cNvSpPr>
          <p:nvPr/>
        </p:nvSpPr>
        <p:spPr bwMode="auto">
          <a:xfrm>
            <a:off x="3534845" y="6040929"/>
            <a:ext cx="59503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MW</a:t>
            </a:r>
          </a:p>
        </p:txBody>
      </p:sp>
      <p:sp>
        <p:nvSpPr>
          <p:cNvPr id="17" name="Text Box 9">
            <a:extLst>
              <a:ext uri="{FF2B5EF4-FFF2-40B4-BE49-F238E27FC236}">
                <a16:creationId xmlns:a16="http://schemas.microsoft.com/office/drawing/2014/main" id="{E55A7634-C906-6856-3A65-0C914DA20D0C}"/>
              </a:ext>
            </a:extLst>
          </p:cNvPr>
          <p:cNvSpPr txBox="1">
            <a:spLocks noChangeArrowheads="1"/>
          </p:cNvSpPr>
          <p:nvPr/>
        </p:nvSpPr>
        <p:spPr bwMode="auto">
          <a:xfrm>
            <a:off x="3124984" y="6338683"/>
            <a:ext cx="7617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RMW</a:t>
            </a:r>
          </a:p>
        </p:txBody>
      </p:sp>
      <p:grpSp>
        <p:nvGrpSpPr>
          <p:cNvPr id="3" name="Group 2">
            <a:extLst>
              <a:ext uri="{FF2B5EF4-FFF2-40B4-BE49-F238E27FC236}">
                <a16:creationId xmlns:a16="http://schemas.microsoft.com/office/drawing/2014/main" id="{11DE6954-93CD-6F81-0DA9-108F1ACA243E}"/>
              </a:ext>
            </a:extLst>
          </p:cNvPr>
          <p:cNvGrpSpPr>
            <a:grpSpLocks/>
          </p:cNvGrpSpPr>
          <p:nvPr/>
        </p:nvGrpSpPr>
        <p:grpSpPr bwMode="auto">
          <a:xfrm>
            <a:off x="8907717" y="223771"/>
            <a:ext cx="4051309" cy="1323350"/>
            <a:chOff x="8468512" y="3810000"/>
            <a:chExt cx="4328065" cy="1219200"/>
          </a:xfrm>
        </p:grpSpPr>
        <p:sp>
          <p:nvSpPr>
            <p:cNvPr id="4" name="Rectangle: Rounded Corners 3">
              <a:extLst>
                <a:ext uri="{FF2B5EF4-FFF2-40B4-BE49-F238E27FC236}">
                  <a16:creationId xmlns:a16="http://schemas.microsoft.com/office/drawing/2014/main" id="{65FBC958-384A-1867-EB63-F0C3B415C867}"/>
                </a:ext>
              </a:extLst>
            </p:cNvPr>
            <p:cNvSpPr/>
            <p:nvPr/>
          </p:nvSpPr>
          <p:spPr>
            <a:xfrm>
              <a:off x="8549135" y="3810000"/>
              <a:ext cx="4166819" cy="1219200"/>
            </a:xfrm>
            <a:prstGeom prst="roundRect">
              <a:avLst/>
            </a:prstGeom>
            <a:solidFill>
              <a:srgbClr val="EEECE1"/>
            </a:solidFill>
            <a:ln w="25400" cap="flat" cmpd="sng" algn="ctr">
              <a:solidFill>
                <a:srgbClr val="4F81BD">
                  <a:shade val="15000"/>
                </a:srgbClr>
              </a:solidFill>
              <a:prstDash val="solid"/>
            </a:ln>
            <a:effectLst/>
          </p:spPr>
          <p:txBody>
            <a:bodyPr anchor="ctr"/>
            <a:lstStyle/>
            <a:p>
              <a:pPr algn="ctr" defTabSz="1269827" eaLnBrk="1" fontAlgn="auto" hangingPunct="1">
                <a:spcBef>
                  <a:spcPts val="0"/>
                </a:spcBef>
                <a:spcAft>
                  <a:spcPts val="0"/>
                </a:spcAft>
                <a:defRPr/>
              </a:pPr>
              <a:endParaRPr lang="en-US" sz="2500" kern="0" dirty="0">
                <a:solidFill>
                  <a:prstClr val="white"/>
                </a:solidFill>
                <a:latin typeface="Akzidenz-Grotesk BQ"/>
                <a:ea typeface="+mn-ea"/>
              </a:endParaRPr>
            </a:p>
          </p:txBody>
        </p:sp>
        <p:sp>
          <p:nvSpPr>
            <p:cNvPr id="5" name="TextBox 4">
              <a:extLst>
                <a:ext uri="{FF2B5EF4-FFF2-40B4-BE49-F238E27FC236}">
                  <a16:creationId xmlns:a16="http://schemas.microsoft.com/office/drawing/2014/main" id="{48EC2482-F4DF-8A19-0B8B-3A4A9764C370}"/>
                </a:ext>
              </a:extLst>
            </p:cNvPr>
            <p:cNvSpPr txBox="1"/>
            <p:nvPr/>
          </p:nvSpPr>
          <p:spPr>
            <a:xfrm>
              <a:off x="9292437" y="4206934"/>
              <a:ext cx="3504140" cy="425331"/>
            </a:xfrm>
            <a:prstGeom prst="rect">
              <a:avLst/>
            </a:prstGeom>
            <a:noFill/>
          </p:spPr>
          <p:txBody>
            <a:bodyPr>
              <a:spAutoFit/>
            </a:bodyPr>
            <a:lstStyle/>
            <a:p>
              <a:pPr defTabSz="1269827" eaLnBrk="1" fontAlgn="auto" hangingPunct="1">
                <a:spcBef>
                  <a:spcPts val="0"/>
                </a:spcBef>
                <a:spcAft>
                  <a:spcPts val="0"/>
                </a:spcAft>
                <a:defRPr/>
              </a:pPr>
              <a:r>
                <a:rPr lang="en-US" altLang="en-US" sz="2400" dirty="0"/>
                <a:t>Does causal imply MR?</a:t>
              </a:r>
              <a:endParaRPr lang="en-US" sz="2400" kern="0" dirty="0">
                <a:solidFill>
                  <a:prstClr val="black"/>
                </a:solidFill>
                <a:ea typeface="+mn-ea"/>
                <a:cs typeface="Times New Roman" panose="02020603050405020304" pitchFamily="18" charset="0"/>
              </a:endParaRPr>
            </a:p>
          </p:txBody>
        </p:sp>
        <p:pic>
          <p:nvPicPr>
            <p:cNvPr id="6" name="Graphic 9" descr="Question Mark with solid fill">
              <a:extLst>
                <a:ext uri="{FF2B5EF4-FFF2-40B4-BE49-F238E27FC236}">
                  <a16:creationId xmlns:a16="http://schemas.microsoft.com/office/drawing/2014/main" id="{57F4A6C1-6BB0-F77A-1259-F9F5F111A63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8512" y="3935046"/>
              <a:ext cx="932078" cy="93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328517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22E7336-DFA1-C07F-470E-6055A81B1F2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DE2954B-203C-16CC-4372-DAFEA4334AAA}"/>
              </a:ext>
            </a:extLst>
          </p:cNvPr>
          <p:cNvSpPr>
            <a:spLocks noGrp="1"/>
          </p:cNvSpPr>
          <p:nvPr>
            <p:ph type="title"/>
          </p:nvPr>
        </p:nvSpPr>
        <p:spPr/>
        <p:txBody>
          <a:bodyPr/>
          <a:lstStyle/>
          <a:p>
            <a:r>
              <a:rPr lang="en-US" dirty="0"/>
              <a:t>Question</a:t>
            </a:r>
          </a:p>
        </p:txBody>
      </p:sp>
      <p:sp>
        <p:nvSpPr>
          <p:cNvPr id="8" name="Content Placeholder 7">
            <a:extLst>
              <a:ext uri="{FF2B5EF4-FFF2-40B4-BE49-F238E27FC236}">
                <a16:creationId xmlns:a16="http://schemas.microsoft.com/office/drawing/2014/main" id="{8B9B8BFD-7172-3F4C-C681-B75D8CE1BB1C}"/>
              </a:ext>
            </a:extLst>
          </p:cNvPr>
          <p:cNvSpPr>
            <a:spLocks noGrp="1"/>
          </p:cNvSpPr>
          <p:nvPr>
            <p:ph idx="1"/>
          </p:nvPr>
        </p:nvSpPr>
        <p:spPr>
          <a:xfrm>
            <a:off x="554496" y="2133600"/>
            <a:ext cx="11902149" cy="4267200"/>
          </a:xfrm>
        </p:spPr>
        <p:txBody>
          <a:bodyPr>
            <a:normAutofit/>
          </a:bodyPr>
          <a:lstStyle/>
          <a:p>
            <a:pPr marL="0" indent="0">
              <a:buNone/>
            </a:pPr>
            <a:r>
              <a:rPr lang="en-US" dirty="0"/>
              <a:t>Consider the following sequence of events. Alice updates a post on social media. Alice calls Bob on his cell phone: “Check my social-media post!”. Bob reads Alice’s timeline. Under which of the consistency models can Bob be guaranteed to see Alice's post? </a:t>
            </a:r>
          </a:p>
          <a:p>
            <a:pPr marL="0" indent="0">
              <a:buNone/>
            </a:pPr>
            <a:endParaRPr lang="en-US" dirty="0"/>
          </a:p>
          <a:p>
            <a:pPr marL="0" indent="0">
              <a:buNone/>
            </a:pPr>
            <a:r>
              <a:rPr lang="en-US" dirty="0"/>
              <a:t>(a) Linearizability</a:t>
            </a:r>
          </a:p>
          <a:p>
            <a:pPr marL="0" indent="0">
              <a:buNone/>
            </a:pPr>
            <a:r>
              <a:rPr lang="en-US" dirty="0"/>
              <a:t>(b) Read my writes </a:t>
            </a:r>
          </a:p>
          <a:p>
            <a:pPr marL="0" indent="0">
              <a:buNone/>
            </a:pPr>
            <a:r>
              <a:rPr lang="en-US" dirty="0"/>
              <a:t>(c) Sequential consistency</a:t>
            </a:r>
          </a:p>
          <a:p>
            <a:pPr marL="0" indent="0">
              <a:buNone/>
            </a:pPr>
            <a:r>
              <a:rPr lang="en-US" dirty="0"/>
              <a:t>(d) Under (a) and (c)</a:t>
            </a:r>
          </a:p>
          <a:p>
            <a:pPr marL="0" indent="0">
              <a:buNone/>
            </a:pPr>
            <a:r>
              <a:rPr lang="en-US" dirty="0"/>
              <a:t>(e) All of the above</a:t>
            </a:r>
          </a:p>
          <a:p>
            <a:pPr marL="0" indent="0">
              <a:buNone/>
            </a:pPr>
            <a:endParaRPr lang="en-US" dirty="0"/>
          </a:p>
        </p:txBody>
      </p:sp>
    </p:spTree>
    <p:custDataLst>
      <p:tags r:id="rId1"/>
    </p:custDataLst>
    <p:extLst>
      <p:ext uri="{BB962C8B-B14F-4D97-AF65-F5344CB8AC3E}">
        <p14:creationId xmlns:p14="http://schemas.microsoft.com/office/powerpoint/2010/main" val="131835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Consistency Models </a:t>
            </a:r>
          </a:p>
        </p:txBody>
      </p:sp>
      <p:sp>
        <p:nvSpPr>
          <p:cNvPr id="3" name="Content Placeholder 2"/>
          <p:cNvSpPr>
            <a:spLocks noGrp="1"/>
          </p:cNvSpPr>
          <p:nvPr>
            <p:ph idx="1"/>
          </p:nvPr>
        </p:nvSpPr>
        <p:spPr>
          <a:xfrm>
            <a:off x="649207" y="1905000"/>
            <a:ext cx="7900273" cy="4267200"/>
          </a:xfrm>
        </p:spPr>
        <p:txBody>
          <a:bodyPr>
            <a:normAutofit lnSpcReduction="10000"/>
          </a:bodyPr>
          <a:lstStyle/>
          <a:p>
            <a:pPr marL="0" indent="0">
              <a:buNone/>
            </a:pPr>
            <a:r>
              <a:rPr lang="en-US" sz="2000" b="1" dirty="0">
                <a:ea typeface="ＭＳ Ｐゴシック" charset="0"/>
              </a:rPr>
              <a:t>CRDTs</a:t>
            </a:r>
            <a:r>
              <a:rPr lang="en-US" sz="2000" dirty="0">
                <a:ea typeface="ＭＳ Ｐゴシック" charset="0"/>
              </a:rPr>
              <a:t> (Commutative Replicated Data Types): Data structures for which commutated writes give same result [INRIA, France]</a:t>
            </a:r>
          </a:p>
          <a:p>
            <a:pPr marL="634914" lvl="1" indent="0">
              <a:buNone/>
            </a:pPr>
            <a:r>
              <a:rPr lang="en-US" sz="2000" dirty="0">
                <a:ea typeface="ＭＳ Ｐゴシック" charset="0"/>
              </a:rPr>
              <a:t>E.g., value == int, and only op allowed is +1</a:t>
            </a:r>
          </a:p>
          <a:p>
            <a:pPr marL="634914" lvl="1" indent="0">
              <a:buNone/>
            </a:pPr>
            <a:r>
              <a:rPr lang="en-US" sz="2000" dirty="0">
                <a:ea typeface="ＭＳ Ｐゴシック" charset="0"/>
              </a:rPr>
              <a:t>Guaranteed to eventually converge</a:t>
            </a:r>
          </a:p>
          <a:p>
            <a:pPr marL="634914" lvl="1" indent="0">
              <a:buNone/>
            </a:pPr>
            <a:r>
              <a:rPr lang="en-US" sz="2000" dirty="0">
                <a:ea typeface="ＭＳ Ｐゴシック" charset="0"/>
              </a:rPr>
              <a:t>Effectively, servers don’t need to worry about consistency and conflict resolution</a:t>
            </a:r>
          </a:p>
          <a:p>
            <a:pPr marL="0" indent="0">
              <a:buNone/>
            </a:pPr>
            <a:endParaRPr lang="en-US" sz="2000" b="1" dirty="0">
              <a:ea typeface="ＭＳ Ｐゴシック" charset="0"/>
            </a:endParaRPr>
          </a:p>
          <a:p>
            <a:pPr marL="0" indent="0">
              <a:buNone/>
            </a:pPr>
            <a:r>
              <a:rPr lang="en-US" sz="2000" b="1" dirty="0">
                <a:ea typeface="ＭＳ Ｐゴシック" charset="0"/>
              </a:rPr>
              <a:t>Red-blue Consistency</a:t>
            </a:r>
            <a:r>
              <a:rPr lang="en-US" sz="2000" dirty="0">
                <a:ea typeface="ＭＳ Ｐゴシック" charset="0"/>
              </a:rPr>
              <a:t>: Rewrite client transactions to separate ops into red ops vs. blue ops [MPI-SWS Germany and others]</a:t>
            </a:r>
          </a:p>
          <a:p>
            <a:pPr marL="634914" lvl="1" indent="0">
              <a:buNone/>
            </a:pPr>
            <a:r>
              <a:rPr lang="en-US" sz="2000" dirty="0">
                <a:ea typeface="ＭＳ Ｐゴシック" charset="0"/>
              </a:rPr>
              <a:t>Blue ops can be executed (commutated) in any order across DCs</a:t>
            </a:r>
          </a:p>
          <a:p>
            <a:pPr marL="634914" lvl="1" indent="0">
              <a:buNone/>
            </a:pPr>
            <a:r>
              <a:rPr lang="en-US" sz="2000" dirty="0">
                <a:ea typeface="ＭＳ Ｐゴシック" charset="0"/>
              </a:rPr>
              <a:t>Red ops need to be executed in the same order at each DC</a:t>
            </a:r>
          </a:p>
          <a:p>
            <a:pPr marL="634914" lvl="1" indent="0">
              <a:buNone/>
            </a:pPr>
            <a:r>
              <a:rPr lang="en-US" sz="2000" dirty="0">
                <a:ea typeface="ＭＳ Ｐゴシック" charset="0"/>
              </a:rPr>
              <a:t>Composite model: blue ops are eventually consistent and red ops are strongly consistent</a:t>
            </a:r>
          </a:p>
          <a:p>
            <a:pPr lvl="1"/>
            <a:endParaRPr lang="en-US" sz="2000" dirty="0">
              <a:ea typeface="ＭＳ Ｐゴシック" charset="0"/>
            </a:endParaRPr>
          </a:p>
        </p:txBody>
      </p:sp>
      <p:sp>
        <p:nvSpPr>
          <p:cNvPr id="12"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r>
              <a:rPr lang="en-US" dirty="0"/>
              <a:t>13</a:t>
            </a:r>
          </a:p>
        </p:txBody>
      </p:sp>
    </p:spTree>
    <p:custDataLst>
      <p:tags r:id="rId1"/>
    </p:custDataLst>
    <p:extLst>
      <p:ext uri="{BB962C8B-B14F-4D97-AF65-F5344CB8AC3E}">
        <p14:creationId xmlns:p14="http://schemas.microsoft.com/office/powerpoint/2010/main" val="182593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Consistency Models (Contd.)</a:t>
            </a:r>
          </a:p>
        </p:txBody>
      </p:sp>
      <p:sp>
        <p:nvSpPr>
          <p:cNvPr id="3" name="Content Placeholder 2"/>
          <p:cNvSpPr>
            <a:spLocks noGrp="1"/>
          </p:cNvSpPr>
          <p:nvPr>
            <p:ph idx="1"/>
          </p:nvPr>
        </p:nvSpPr>
        <p:spPr>
          <a:xfrm>
            <a:off x="649207" y="2006600"/>
            <a:ext cx="9119473" cy="4267200"/>
          </a:xfrm>
        </p:spPr>
        <p:txBody>
          <a:bodyPr>
            <a:normAutofit/>
          </a:bodyPr>
          <a:lstStyle/>
          <a:p>
            <a:pPr marL="0" indent="0">
              <a:buNone/>
            </a:pPr>
            <a:r>
              <a:rPr lang="en-US" sz="2000" b="1" dirty="0">
                <a:ea typeface="ＭＳ Ｐゴシック" charset="0"/>
              </a:rPr>
              <a:t>Bounded staleness</a:t>
            </a:r>
          </a:p>
          <a:p>
            <a:pPr marL="555550" lvl="1" indent="0">
              <a:buNone/>
            </a:pPr>
            <a:r>
              <a:rPr lang="en-US" sz="2000" dirty="0">
                <a:ea typeface="ＭＳ Ｐゴシック" charset="0"/>
              </a:rPr>
              <a:t>Guarantees that data lags at most by K versions or T time units</a:t>
            </a:r>
          </a:p>
          <a:p>
            <a:pPr marL="555550" lvl="1" indent="0">
              <a:buNone/>
            </a:pPr>
            <a:r>
              <a:rPr lang="en-US" sz="2000" dirty="0">
                <a:ea typeface="ＭＳ Ｐゴシック" charset="0"/>
              </a:rPr>
              <a:t>User or app can set K or T on reads</a:t>
            </a:r>
          </a:p>
          <a:p>
            <a:pPr marL="0" indent="0">
              <a:buNone/>
            </a:pPr>
            <a:endParaRPr lang="en-US" sz="2000" dirty="0">
              <a:ea typeface="ＭＳ Ｐゴシック" charset="0"/>
            </a:endParaRPr>
          </a:p>
          <a:p>
            <a:pPr marL="0" indent="0">
              <a:buNone/>
            </a:pPr>
            <a:endParaRPr lang="en-US" sz="2000" b="1" dirty="0">
              <a:ea typeface="ＭＳ Ｐゴシック" charset="0"/>
            </a:endParaRPr>
          </a:p>
          <a:p>
            <a:pPr marL="0" indent="0">
              <a:buNone/>
            </a:pPr>
            <a:r>
              <a:rPr lang="en-US" sz="2000" b="1" dirty="0">
                <a:ea typeface="ＭＳ Ｐゴシック" charset="0"/>
              </a:rPr>
              <a:t>Probabilistically Bounded Staleness (PBS)</a:t>
            </a:r>
          </a:p>
          <a:p>
            <a:pPr marL="555550" lvl="1" indent="0">
              <a:buNone/>
            </a:pPr>
            <a:r>
              <a:rPr lang="en-US" sz="2000" dirty="0">
                <a:ea typeface="ＭＳ Ｐゴシック" charset="0"/>
              </a:rPr>
              <a:t>expected bounds on staleness with respect to both versions and time</a:t>
            </a:r>
          </a:p>
          <a:p>
            <a:pPr marL="555550" lvl="1" indent="0">
              <a:buNone/>
            </a:pPr>
            <a:r>
              <a:rPr lang="en-US" sz="2000" dirty="0">
                <a:ea typeface="ＭＳ Ｐゴシック" charset="0"/>
              </a:rPr>
              <a:t>SLA-style consistency predictions</a:t>
            </a:r>
          </a:p>
          <a:p>
            <a:pPr marL="555550" lvl="1" indent="0">
              <a:buNone/>
            </a:pPr>
            <a:endParaRPr lang="en-US" sz="2000" dirty="0">
              <a:ea typeface="ＭＳ Ｐゴシック" charset="0"/>
            </a:endParaRPr>
          </a:p>
          <a:p>
            <a:pPr marL="555550" lvl="1" indent="0">
              <a:buNone/>
            </a:pPr>
            <a:endParaRPr lang="en-US" sz="2000" dirty="0">
              <a:ea typeface="ＭＳ Ｐゴシック" charset="0"/>
            </a:endParaRPr>
          </a:p>
          <a:p>
            <a:pPr marL="555550" lvl="1" indent="0">
              <a:buNone/>
            </a:pPr>
            <a:endParaRPr lang="en-US" sz="2000" dirty="0">
              <a:ea typeface="ＭＳ Ｐゴシック" charset="0"/>
            </a:endParaRPr>
          </a:p>
        </p:txBody>
      </p:sp>
      <p:sp>
        <p:nvSpPr>
          <p:cNvPr id="12"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r>
              <a:rPr lang="en-US" dirty="0"/>
              <a:t>14</a:t>
            </a:r>
          </a:p>
        </p:txBody>
      </p:sp>
    </p:spTree>
    <p:extLst>
      <p:ext uri="{BB962C8B-B14F-4D97-AF65-F5344CB8AC3E}">
        <p14:creationId xmlns:p14="http://schemas.microsoft.com/office/powerpoint/2010/main" val="264552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Consistency Spectrum</a:t>
            </a:r>
          </a:p>
        </p:txBody>
      </p:sp>
      <p:sp>
        <p:nvSpPr>
          <p:cNvPr id="12"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r>
              <a:rPr lang="en-US" dirty="0"/>
              <a:t>15</a:t>
            </a:r>
          </a:p>
        </p:txBody>
      </p:sp>
      <p:sp>
        <p:nvSpPr>
          <p:cNvPr id="5" name="Content Placeholder 4">
            <a:extLst>
              <a:ext uri="{FF2B5EF4-FFF2-40B4-BE49-F238E27FC236}">
                <a16:creationId xmlns:a16="http://schemas.microsoft.com/office/drawing/2014/main" id="{93F1A218-017F-B3C4-CF41-ECDFBE41592B}"/>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5D9A537F-A1DE-509E-0F58-4037D96E06D4}"/>
              </a:ext>
            </a:extLst>
          </p:cNvPr>
          <p:cNvPicPr>
            <a:picLocks noChangeAspect="1"/>
          </p:cNvPicPr>
          <p:nvPr/>
        </p:nvPicPr>
        <p:blipFill>
          <a:blip r:embed="rId3"/>
          <a:srcRect l="3892" t="5271" b="6111"/>
          <a:stretch/>
        </p:blipFill>
        <p:spPr>
          <a:xfrm>
            <a:off x="1876885" y="1816510"/>
            <a:ext cx="9486900" cy="4419600"/>
          </a:xfrm>
          <a:prstGeom prst="rect">
            <a:avLst/>
          </a:prstGeom>
        </p:spPr>
      </p:pic>
      <p:sp>
        <p:nvSpPr>
          <p:cNvPr id="8" name="TextBox 7">
            <a:extLst>
              <a:ext uri="{FF2B5EF4-FFF2-40B4-BE49-F238E27FC236}">
                <a16:creationId xmlns:a16="http://schemas.microsoft.com/office/drawing/2014/main" id="{C8A0627B-1A38-F910-4E10-3ACC153052DE}"/>
              </a:ext>
            </a:extLst>
          </p:cNvPr>
          <p:cNvSpPr txBox="1"/>
          <p:nvPr/>
        </p:nvSpPr>
        <p:spPr>
          <a:xfrm>
            <a:off x="396081" y="6314438"/>
            <a:ext cx="6494206" cy="338554"/>
          </a:xfrm>
          <a:prstGeom prst="rect">
            <a:avLst/>
          </a:prstGeom>
          <a:noFill/>
        </p:spPr>
        <p:txBody>
          <a:bodyPr wrap="square">
            <a:spAutoFit/>
          </a:bodyPr>
          <a:lstStyle/>
          <a:p>
            <a:r>
              <a:rPr lang="en-US" sz="1600" dirty="0">
                <a:latin typeface="Times New Roman" panose="02020603050405020304" pitchFamily="18" charset="0"/>
                <a:cs typeface="Times New Roman" panose="02020603050405020304" pitchFamily="18" charset="0"/>
              </a:rPr>
              <a:t>[1] </a:t>
            </a:r>
            <a:r>
              <a:rPr lang="en-US" sz="1600" dirty="0" err="1">
                <a:latin typeface="Times New Roman" panose="02020603050405020304" pitchFamily="18" charset="0"/>
                <a:cs typeface="Times New Roman" panose="02020603050405020304" pitchFamily="18" charset="0"/>
              </a:rPr>
              <a:t>Viotti</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Vukolic</a:t>
            </a:r>
            <a:r>
              <a:rPr lang="en-US" sz="1600" dirty="0">
                <a:latin typeface="Times New Roman" panose="02020603050405020304" pitchFamily="18" charset="0"/>
                <a:cs typeface="Times New Roman" panose="02020603050405020304" pitchFamily="18" charset="0"/>
              </a:rPr>
              <a:t> 2016</a:t>
            </a:r>
          </a:p>
        </p:txBody>
      </p:sp>
    </p:spTree>
    <p:extLst>
      <p:ext uri="{BB962C8B-B14F-4D97-AF65-F5344CB8AC3E}">
        <p14:creationId xmlns:p14="http://schemas.microsoft.com/office/powerpoint/2010/main" val="242688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Consistency Model should you use?</a:t>
            </a:r>
          </a:p>
        </p:txBody>
      </p:sp>
      <p:sp>
        <p:nvSpPr>
          <p:cNvPr id="3" name="Content Placeholder 2"/>
          <p:cNvSpPr>
            <a:spLocks noGrp="1"/>
          </p:cNvSpPr>
          <p:nvPr>
            <p:ph idx="1"/>
          </p:nvPr>
        </p:nvSpPr>
        <p:spPr/>
        <p:txBody>
          <a:bodyPr/>
          <a:lstStyle/>
          <a:p>
            <a:r>
              <a:rPr lang="en-US" dirty="0">
                <a:ea typeface="ＭＳ Ｐゴシック" charset="0"/>
              </a:rPr>
              <a:t>Use the lowest consistency (to the left) consistency model that is “correct” for your application</a:t>
            </a:r>
          </a:p>
          <a:p>
            <a:pPr lvl="1"/>
            <a:r>
              <a:rPr lang="en-US" dirty="0">
                <a:ea typeface="ＭＳ Ｐゴシック" charset="0"/>
              </a:rPr>
              <a:t>Gets you fastest availability</a:t>
            </a:r>
          </a:p>
        </p:txBody>
      </p:sp>
      <p:sp>
        <p:nvSpPr>
          <p:cNvPr id="12"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18</a:t>
            </a:fld>
            <a:endParaRPr lang="en-US" dirty="0"/>
          </a:p>
        </p:txBody>
      </p:sp>
      <p:pic>
        <p:nvPicPr>
          <p:cNvPr id="13" name="Picture 5">
            <a:extLst>
              <a:ext uri="{FF2B5EF4-FFF2-40B4-BE49-F238E27FC236}">
                <a16:creationId xmlns:a16="http://schemas.microsoft.com/office/drawing/2014/main" id="{7E0DADE9-345D-F853-405C-0F0B6EF2AC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898" t="20122" r="9898" b="20122"/>
          <a:stretch>
            <a:fillRect/>
          </a:stretch>
        </p:blipFill>
        <p:spPr bwMode="auto">
          <a:xfrm rot="10800000">
            <a:off x="1920081" y="5681875"/>
            <a:ext cx="8775700" cy="34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 Box 9">
            <a:extLst>
              <a:ext uri="{FF2B5EF4-FFF2-40B4-BE49-F238E27FC236}">
                <a16:creationId xmlns:a16="http://schemas.microsoft.com/office/drawing/2014/main" id="{D5EFEA23-BE75-802F-91A4-AA45FD0DC151}"/>
              </a:ext>
            </a:extLst>
          </p:cNvPr>
          <p:cNvSpPr txBox="1">
            <a:spLocks noChangeArrowheads="1"/>
          </p:cNvSpPr>
          <p:nvPr/>
        </p:nvSpPr>
        <p:spPr bwMode="auto">
          <a:xfrm>
            <a:off x="7935940" y="6068732"/>
            <a:ext cx="127470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Sequential</a:t>
            </a:r>
          </a:p>
        </p:txBody>
      </p:sp>
      <p:sp>
        <p:nvSpPr>
          <p:cNvPr id="15" name="Text Box 9">
            <a:extLst>
              <a:ext uri="{FF2B5EF4-FFF2-40B4-BE49-F238E27FC236}">
                <a16:creationId xmlns:a16="http://schemas.microsoft.com/office/drawing/2014/main" id="{0D71DB6A-3ABC-996C-3C7A-E83D566826D0}"/>
              </a:ext>
            </a:extLst>
          </p:cNvPr>
          <p:cNvSpPr txBox="1">
            <a:spLocks noChangeArrowheads="1"/>
          </p:cNvSpPr>
          <p:nvPr/>
        </p:nvSpPr>
        <p:spPr bwMode="auto">
          <a:xfrm>
            <a:off x="1691481" y="6111056"/>
            <a:ext cx="10829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Eventual</a:t>
            </a:r>
          </a:p>
        </p:txBody>
      </p:sp>
      <p:sp>
        <p:nvSpPr>
          <p:cNvPr id="16" name="Text Box 9">
            <a:extLst>
              <a:ext uri="{FF2B5EF4-FFF2-40B4-BE49-F238E27FC236}">
                <a16:creationId xmlns:a16="http://schemas.microsoft.com/office/drawing/2014/main" id="{43BECD57-75E2-6992-D8DA-0EA63086B62E}"/>
              </a:ext>
            </a:extLst>
          </p:cNvPr>
          <p:cNvSpPr txBox="1">
            <a:spLocks noChangeArrowheads="1"/>
          </p:cNvSpPr>
          <p:nvPr/>
        </p:nvSpPr>
        <p:spPr bwMode="auto">
          <a:xfrm>
            <a:off x="9981486" y="6065812"/>
            <a:ext cx="14285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Linearizable</a:t>
            </a:r>
          </a:p>
        </p:txBody>
      </p:sp>
      <p:sp>
        <p:nvSpPr>
          <p:cNvPr id="17" name="Text Box 9">
            <a:extLst>
              <a:ext uri="{FF2B5EF4-FFF2-40B4-BE49-F238E27FC236}">
                <a16:creationId xmlns:a16="http://schemas.microsoft.com/office/drawing/2014/main" id="{5D500636-563A-CC38-2956-252A5DE3FF83}"/>
              </a:ext>
            </a:extLst>
          </p:cNvPr>
          <p:cNvSpPr txBox="1">
            <a:spLocks noChangeArrowheads="1"/>
          </p:cNvSpPr>
          <p:nvPr/>
        </p:nvSpPr>
        <p:spPr bwMode="auto">
          <a:xfrm>
            <a:off x="6026565" y="6111056"/>
            <a:ext cx="9028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Causal</a:t>
            </a:r>
          </a:p>
        </p:txBody>
      </p:sp>
      <p:sp>
        <p:nvSpPr>
          <p:cNvPr id="18" name="Text Box 9">
            <a:extLst>
              <a:ext uri="{FF2B5EF4-FFF2-40B4-BE49-F238E27FC236}">
                <a16:creationId xmlns:a16="http://schemas.microsoft.com/office/drawing/2014/main" id="{93568B91-4559-2B80-DA05-D08A2B6CDB08}"/>
              </a:ext>
            </a:extLst>
          </p:cNvPr>
          <p:cNvSpPr txBox="1">
            <a:spLocks noChangeArrowheads="1"/>
          </p:cNvSpPr>
          <p:nvPr/>
        </p:nvSpPr>
        <p:spPr bwMode="auto">
          <a:xfrm>
            <a:off x="3505857" y="5152147"/>
            <a:ext cx="54374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MR</a:t>
            </a:r>
          </a:p>
        </p:txBody>
      </p:sp>
      <p:sp>
        <p:nvSpPr>
          <p:cNvPr id="19" name="Text Box 9">
            <a:extLst>
              <a:ext uri="{FF2B5EF4-FFF2-40B4-BE49-F238E27FC236}">
                <a16:creationId xmlns:a16="http://schemas.microsoft.com/office/drawing/2014/main" id="{12D9C9C2-A34B-6467-2AD3-FFD84507A7E1}"/>
              </a:ext>
            </a:extLst>
          </p:cNvPr>
          <p:cNvSpPr txBox="1">
            <a:spLocks noChangeArrowheads="1"/>
          </p:cNvSpPr>
          <p:nvPr/>
        </p:nvSpPr>
        <p:spPr bwMode="auto">
          <a:xfrm>
            <a:off x="3534845" y="6040929"/>
            <a:ext cx="59503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MW</a:t>
            </a:r>
          </a:p>
        </p:txBody>
      </p:sp>
      <p:sp>
        <p:nvSpPr>
          <p:cNvPr id="20" name="Text Box 9">
            <a:extLst>
              <a:ext uri="{FF2B5EF4-FFF2-40B4-BE49-F238E27FC236}">
                <a16:creationId xmlns:a16="http://schemas.microsoft.com/office/drawing/2014/main" id="{D9632068-F927-C5A4-D373-4B9FEFBD08CA}"/>
              </a:ext>
            </a:extLst>
          </p:cNvPr>
          <p:cNvSpPr txBox="1">
            <a:spLocks noChangeArrowheads="1"/>
          </p:cNvSpPr>
          <p:nvPr/>
        </p:nvSpPr>
        <p:spPr bwMode="auto">
          <a:xfrm>
            <a:off x="3124984" y="6338683"/>
            <a:ext cx="7617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sz="1800" dirty="0">
                <a:solidFill>
                  <a:schemeClr val="tx1"/>
                </a:solidFill>
              </a:rPr>
              <a:t>RMW</a:t>
            </a:r>
          </a:p>
        </p:txBody>
      </p:sp>
    </p:spTree>
    <p:extLst>
      <p:ext uri="{BB962C8B-B14F-4D97-AF65-F5344CB8AC3E}">
        <p14:creationId xmlns:p14="http://schemas.microsoft.com/office/powerpoint/2010/main" val="273563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6CEC0-A6B9-BE05-0382-425B07FC9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B4D3BE-6845-F45B-5ABB-F6CFE5F52FC1}"/>
              </a:ext>
            </a:extLst>
          </p:cNvPr>
          <p:cNvSpPr>
            <a:spLocks noGrp="1"/>
          </p:cNvSpPr>
          <p:nvPr>
            <p:ph type="title"/>
          </p:nvPr>
        </p:nvSpPr>
        <p:spPr/>
        <p:txBody>
          <a:bodyPr/>
          <a:lstStyle/>
          <a:p>
            <a:r>
              <a:rPr lang="en-US" dirty="0" err="1"/>
              <a:t>HBase</a:t>
            </a:r>
            <a:endParaRPr lang="en-US" dirty="0"/>
          </a:p>
        </p:txBody>
      </p:sp>
      <p:sp>
        <p:nvSpPr>
          <p:cNvPr id="3" name="Content Placeholder 2">
            <a:extLst>
              <a:ext uri="{FF2B5EF4-FFF2-40B4-BE49-F238E27FC236}">
                <a16:creationId xmlns:a16="http://schemas.microsoft.com/office/drawing/2014/main" id="{F7929235-064B-1D30-EEE3-4A3F89D14F97}"/>
              </a:ext>
            </a:extLst>
          </p:cNvPr>
          <p:cNvSpPr>
            <a:spLocks noGrp="1"/>
          </p:cNvSpPr>
          <p:nvPr>
            <p:ph idx="1"/>
          </p:nvPr>
        </p:nvSpPr>
        <p:spPr>
          <a:xfrm>
            <a:off x="649207" y="2006600"/>
            <a:ext cx="8814674" cy="4267200"/>
          </a:xfrm>
        </p:spPr>
        <p:txBody>
          <a:bodyPr>
            <a:normAutofit fontScale="92500"/>
          </a:bodyPr>
          <a:lstStyle/>
          <a:p>
            <a:r>
              <a:rPr lang="en-US" dirty="0">
                <a:ea typeface="ＭＳ Ｐゴシック" charset="0"/>
              </a:rPr>
              <a:t>Google’s </a:t>
            </a:r>
            <a:r>
              <a:rPr lang="en-US" dirty="0" err="1">
                <a:ea typeface="ＭＳ Ｐゴシック" charset="0"/>
              </a:rPr>
              <a:t>BigTable</a:t>
            </a:r>
            <a:r>
              <a:rPr lang="en-US" dirty="0">
                <a:ea typeface="ＭＳ Ｐゴシック" charset="0"/>
              </a:rPr>
              <a:t> was first “blob-based” storage system</a:t>
            </a:r>
          </a:p>
          <a:p>
            <a:pPr lvl="1"/>
            <a:r>
              <a:rPr lang="en-US" dirty="0">
                <a:ea typeface="ＭＳ Ｐゴシック" charset="0"/>
              </a:rPr>
              <a:t>Yahoo! Open-sourced it </a:t>
            </a:r>
            <a:r>
              <a:rPr lang="en-US" dirty="0">
                <a:ea typeface="ＭＳ Ｐゴシック" charset="0"/>
                <a:sym typeface="Wingdings" charset="0"/>
              </a:rPr>
              <a:t> </a:t>
            </a:r>
            <a:r>
              <a:rPr lang="en-US" dirty="0">
                <a:ea typeface="ＭＳ Ｐゴシック" charset="0"/>
              </a:rPr>
              <a:t> </a:t>
            </a:r>
            <a:r>
              <a:rPr lang="en-US" dirty="0" err="1">
                <a:ea typeface="ＭＳ Ｐゴシック" charset="0"/>
              </a:rPr>
              <a:t>HBase</a:t>
            </a:r>
            <a:endParaRPr lang="en-US" dirty="0">
              <a:ea typeface="ＭＳ Ｐゴシック" charset="0"/>
            </a:endParaRPr>
          </a:p>
          <a:p>
            <a:pPr lvl="1"/>
            <a:r>
              <a:rPr lang="en-US" dirty="0">
                <a:ea typeface="ＭＳ Ｐゴシック" charset="0"/>
              </a:rPr>
              <a:t>Still a major Apache project today</a:t>
            </a:r>
          </a:p>
          <a:p>
            <a:r>
              <a:rPr lang="en-US" dirty="0">
                <a:ea typeface="ＭＳ Ｐゴシック" charset="0"/>
              </a:rPr>
              <a:t>Facebook used HBase internally for a while</a:t>
            </a:r>
          </a:p>
          <a:p>
            <a:r>
              <a:rPr lang="en-US" dirty="0">
                <a:ea typeface="ＭＳ Ｐゴシック" charset="0"/>
              </a:rPr>
              <a:t>API functions</a:t>
            </a:r>
          </a:p>
          <a:p>
            <a:pPr lvl="1"/>
            <a:r>
              <a:rPr lang="en-US" dirty="0">
                <a:ea typeface="ＭＳ Ｐゴシック" charset="0"/>
              </a:rPr>
              <a:t>Get/Put(row)</a:t>
            </a:r>
          </a:p>
          <a:p>
            <a:pPr lvl="1"/>
            <a:r>
              <a:rPr lang="en-US" dirty="0">
                <a:ea typeface="ＭＳ Ｐゴシック" charset="0"/>
              </a:rPr>
              <a:t>Scan(row range, filter) – range queries</a:t>
            </a:r>
          </a:p>
          <a:p>
            <a:pPr lvl="1"/>
            <a:r>
              <a:rPr lang="en-US" dirty="0" err="1">
                <a:ea typeface="ＭＳ Ｐゴシック" charset="0"/>
              </a:rPr>
              <a:t>MultiPut</a:t>
            </a:r>
            <a:endParaRPr lang="en-US" dirty="0">
              <a:ea typeface="ＭＳ Ｐゴシック" charset="0"/>
            </a:endParaRPr>
          </a:p>
          <a:p>
            <a:r>
              <a:rPr lang="en-US" dirty="0">
                <a:ea typeface="ＭＳ Ｐゴシック" charset="0"/>
              </a:rPr>
              <a:t>Unlike Cassandra, </a:t>
            </a:r>
            <a:r>
              <a:rPr lang="en-US" dirty="0" err="1">
                <a:ea typeface="ＭＳ Ｐゴシック" charset="0"/>
              </a:rPr>
              <a:t>HBase</a:t>
            </a:r>
            <a:r>
              <a:rPr lang="en-US" dirty="0">
                <a:ea typeface="ＭＳ Ｐゴシック" charset="0"/>
              </a:rPr>
              <a:t> prefers consistency (over availability)</a:t>
            </a:r>
          </a:p>
          <a:p>
            <a:r>
              <a:rPr lang="en-US" dirty="0">
                <a:ea typeface="ＭＳ Ｐゴシック" charset="0"/>
              </a:rPr>
              <a:t>Watch Video in course webpage</a:t>
            </a:r>
          </a:p>
          <a:p>
            <a:pPr lvl="1"/>
            <a:endParaRPr lang="en-US" dirty="0">
              <a:ea typeface="ＭＳ Ｐゴシック" charset="0"/>
            </a:endParaRPr>
          </a:p>
          <a:p>
            <a:endParaRPr lang="en-US" dirty="0"/>
          </a:p>
        </p:txBody>
      </p:sp>
      <p:sp>
        <p:nvSpPr>
          <p:cNvPr id="4" name="Slide Number Placeholder 1">
            <a:extLst>
              <a:ext uri="{FF2B5EF4-FFF2-40B4-BE49-F238E27FC236}">
                <a16:creationId xmlns:a16="http://schemas.microsoft.com/office/drawing/2014/main" id="{37DEE467-B28A-8374-580C-D9C1893FD389}"/>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19</a:t>
            </a:fld>
            <a:endParaRPr lang="en-US" dirty="0"/>
          </a:p>
        </p:txBody>
      </p:sp>
    </p:spTree>
    <p:extLst>
      <p:ext uri="{BB962C8B-B14F-4D97-AF65-F5344CB8AC3E}">
        <p14:creationId xmlns:p14="http://schemas.microsoft.com/office/powerpoint/2010/main" val="14438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3B632D-766C-61F3-B7D1-63D022DA5F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D489BE-1F38-C507-62EF-08718984179C}"/>
              </a:ext>
            </a:extLst>
          </p:cNvPr>
          <p:cNvSpPr>
            <a:spLocks noGrp="1"/>
          </p:cNvSpPr>
          <p:nvPr>
            <p:ph type="title"/>
          </p:nvPr>
        </p:nvSpPr>
        <p:spPr/>
        <p:txBody>
          <a:bodyPr>
            <a:normAutofit/>
          </a:bodyPr>
          <a:lstStyle/>
          <a:p>
            <a:r>
              <a:rPr lang="en-US" dirty="0">
                <a:hlinkClick r:id="rId4" tooltip="Copy https://pe.app/ramkesavan to clipboard">
                  <a:extLst>
                    <a:ext uri="{A12FA001-AC4F-418D-AE19-62706E023703}">
                      <ahyp:hlinkClr xmlns:ahyp="http://schemas.microsoft.com/office/drawing/2018/hyperlinkcolor" val="tx"/>
                    </a:ext>
                  </a:extLst>
                </a:hlinkClick>
              </a:rPr>
              <a:t>pe.app/ramkesavan</a:t>
            </a:r>
            <a:endParaRPr lang="en-US" dirty="0"/>
          </a:p>
        </p:txBody>
      </p:sp>
      <p:sp>
        <p:nvSpPr>
          <p:cNvPr id="10" name="Slide Number Placeholder 1">
            <a:extLst>
              <a:ext uri="{FF2B5EF4-FFF2-40B4-BE49-F238E27FC236}">
                <a16:creationId xmlns:a16="http://schemas.microsoft.com/office/drawing/2014/main" id="{20F0FFAD-D9B6-9377-D3B1-218330470A7A}"/>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r>
              <a:rPr lang="en-US" dirty="0"/>
              <a:t>9</a:t>
            </a:r>
          </a:p>
        </p:txBody>
      </p:sp>
    </p:spTree>
    <p:custDataLst>
      <p:tags r:id="rId1"/>
    </p:custDataLst>
    <p:extLst>
      <p:ext uri="{BB962C8B-B14F-4D97-AF65-F5344CB8AC3E}">
        <p14:creationId xmlns:p14="http://schemas.microsoft.com/office/powerpoint/2010/main" val="2674543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2F11A-6FEB-C7B8-0936-2D921F772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60C367-C23E-39D7-246F-A644D4D0EB96}"/>
              </a:ext>
            </a:extLst>
          </p:cNvPr>
          <p:cNvSpPr>
            <a:spLocks noGrp="1"/>
          </p:cNvSpPr>
          <p:nvPr>
            <p:ph type="title"/>
          </p:nvPr>
        </p:nvSpPr>
        <p:spPr/>
        <p:txBody>
          <a:bodyPr>
            <a:normAutofit/>
          </a:bodyPr>
          <a:lstStyle/>
          <a:p>
            <a:r>
              <a:rPr lang="en-US" dirty="0"/>
              <a:t>Local Storage at Each Replica</a:t>
            </a:r>
          </a:p>
        </p:txBody>
      </p:sp>
      <p:sp>
        <p:nvSpPr>
          <p:cNvPr id="3" name="Content Placeholder 2">
            <a:extLst>
              <a:ext uri="{FF2B5EF4-FFF2-40B4-BE49-F238E27FC236}">
                <a16:creationId xmlns:a16="http://schemas.microsoft.com/office/drawing/2014/main" id="{12EF7A2E-C2CF-DB91-2686-757AB32ACC7F}"/>
              </a:ext>
            </a:extLst>
          </p:cNvPr>
          <p:cNvSpPr>
            <a:spLocks noGrp="1"/>
          </p:cNvSpPr>
          <p:nvPr>
            <p:ph idx="1"/>
          </p:nvPr>
        </p:nvSpPr>
        <p:spPr>
          <a:xfrm>
            <a:off x="664289" y="2030708"/>
            <a:ext cx="8951992" cy="4751092"/>
          </a:xfrm>
        </p:spPr>
        <p:txBody>
          <a:bodyPr>
            <a:noAutofit/>
          </a:bodyPr>
          <a:lstStyle/>
          <a:p>
            <a:r>
              <a:rPr lang="en-US" sz="2000" dirty="0"/>
              <a:t>Different ways of storing data: Big topic of file systems (423/523/598)</a:t>
            </a:r>
          </a:p>
          <a:p>
            <a:r>
              <a:rPr lang="en-US" sz="2000" dirty="0"/>
              <a:t>Storage write performance: random vs sequential</a:t>
            </a:r>
          </a:p>
          <a:p>
            <a:r>
              <a:rPr lang="en-US" sz="2000" dirty="0"/>
              <a:t>Historically, cloud-scale file systems have evolved into:</a:t>
            </a:r>
          </a:p>
          <a:p>
            <a:pPr lvl="1"/>
            <a:r>
              <a:rPr lang="en-US" sz="2000" dirty="0"/>
              <a:t>Append-only files, immutable once they’re “closed”</a:t>
            </a:r>
          </a:p>
          <a:p>
            <a:pPr lvl="1"/>
            <a:r>
              <a:rPr lang="en-US" sz="2000" dirty="0"/>
              <a:t>Files are deleted eventually</a:t>
            </a:r>
          </a:p>
          <a:p>
            <a:r>
              <a:rPr lang="en-US" sz="2000" dirty="0"/>
              <a:t>But workloads insert/modify/delete keys randomly across the key space</a:t>
            </a:r>
          </a:p>
          <a:p>
            <a:r>
              <a:rPr lang="en-US" sz="2000" dirty="0"/>
              <a:t>Need data structure that can absorb random writes to keys</a:t>
            </a:r>
          </a:p>
          <a:p>
            <a:pPr lvl="1"/>
            <a:r>
              <a:rPr lang="en-US" sz="2000" dirty="0"/>
              <a:t>Log structured merge tree (LSM-tree)</a:t>
            </a:r>
          </a:p>
        </p:txBody>
      </p:sp>
      <p:sp>
        <p:nvSpPr>
          <p:cNvPr id="4" name="Slide Number Placeholder 1">
            <a:extLst>
              <a:ext uri="{FF2B5EF4-FFF2-40B4-BE49-F238E27FC236}">
                <a16:creationId xmlns:a16="http://schemas.microsoft.com/office/drawing/2014/main" id="{C1F60816-4AFA-602D-01C8-209393DD8833}"/>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21</a:t>
            </a:fld>
            <a:endParaRPr lang="en-US" dirty="0"/>
          </a:p>
        </p:txBody>
      </p:sp>
    </p:spTree>
    <p:extLst>
      <p:ext uri="{BB962C8B-B14F-4D97-AF65-F5344CB8AC3E}">
        <p14:creationId xmlns:p14="http://schemas.microsoft.com/office/powerpoint/2010/main" val="2331248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F2F18-875E-1EFE-0C14-BC131D6ABF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60F56E-4EC6-92FE-447D-6E4C82F1BA96}"/>
              </a:ext>
            </a:extLst>
          </p:cNvPr>
          <p:cNvSpPr>
            <a:spLocks noGrp="1"/>
          </p:cNvSpPr>
          <p:nvPr>
            <p:ph type="title"/>
          </p:nvPr>
        </p:nvSpPr>
        <p:spPr/>
        <p:txBody>
          <a:bodyPr>
            <a:normAutofit/>
          </a:bodyPr>
          <a:lstStyle/>
          <a:p>
            <a:r>
              <a:rPr lang="en-US" dirty="0"/>
              <a:t>Log Structured Merge-tree (LSM-tree)</a:t>
            </a:r>
          </a:p>
        </p:txBody>
      </p:sp>
      <p:sp>
        <p:nvSpPr>
          <p:cNvPr id="3" name="Content Placeholder 2">
            <a:extLst>
              <a:ext uri="{FF2B5EF4-FFF2-40B4-BE49-F238E27FC236}">
                <a16:creationId xmlns:a16="http://schemas.microsoft.com/office/drawing/2014/main" id="{EDB93643-0B1D-7EC6-7E9D-F5725A539353}"/>
              </a:ext>
            </a:extLst>
          </p:cNvPr>
          <p:cNvSpPr>
            <a:spLocks noGrp="1"/>
          </p:cNvSpPr>
          <p:nvPr>
            <p:ph idx="1"/>
          </p:nvPr>
        </p:nvSpPr>
        <p:spPr>
          <a:xfrm>
            <a:off x="664289" y="2030708"/>
            <a:ext cx="8951992" cy="4751092"/>
          </a:xfrm>
        </p:spPr>
        <p:txBody>
          <a:bodyPr>
            <a:noAutofit/>
          </a:bodyPr>
          <a:lstStyle/>
          <a:p>
            <a:pPr marL="0" indent="0">
              <a:buNone/>
            </a:pPr>
            <a:r>
              <a:rPr lang="en-US" sz="2000" dirty="0"/>
              <a:t>On receiving a write</a:t>
            </a:r>
          </a:p>
          <a:p>
            <a:pPr>
              <a:buFont typeface="+mj-lt"/>
              <a:buAutoNum type="arabicPeriod"/>
            </a:pPr>
            <a:r>
              <a:rPr lang="en-US" sz="2000" dirty="0"/>
              <a:t>Record it on a write-ahead-log, aka WAL (for failure recovery)</a:t>
            </a:r>
          </a:p>
          <a:p>
            <a:pPr>
              <a:buFont typeface="+mj-lt"/>
              <a:buAutoNum type="arabicPeriod"/>
            </a:pPr>
            <a:r>
              <a:rPr lang="en-US" sz="2000" dirty="0"/>
              <a:t>Update </a:t>
            </a:r>
            <a:r>
              <a:rPr lang="en-US" sz="2000" b="1" dirty="0" err="1"/>
              <a:t>Memtable</a:t>
            </a:r>
            <a:endParaRPr lang="en-US" sz="2000" b="1" dirty="0"/>
          </a:p>
          <a:p>
            <a:pPr lvl="1"/>
            <a:r>
              <a:rPr lang="en-US" sz="2000" dirty="0"/>
              <a:t>In-memory data structure to store many key-value pairs</a:t>
            </a:r>
          </a:p>
          <a:p>
            <a:pPr lvl="1"/>
            <a:r>
              <a:rPr lang="en-US" sz="2000" dirty="0"/>
              <a:t>Easily searched by key</a:t>
            </a:r>
          </a:p>
          <a:p>
            <a:pPr lvl="1"/>
            <a:r>
              <a:rPr lang="en-US" sz="2000" dirty="0"/>
              <a:t>Write-back cache (as opposed to write-through)</a:t>
            </a:r>
          </a:p>
          <a:p>
            <a:pPr>
              <a:buFont typeface="+mj-lt"/>
              <a:buAutoNum type="arabicPeriod"/>
            </a:pPr>
            <a:r>
              <a:rPr lang="en-US" sz="2000" dirty="0"/>
              <a:t>Eventually written to persistent storage</a:t>
            </a:r>
          </a:p>
          <a:p>
            <a:pPr lvl="1"/>
            <a:r>
              <a:rPr lang="en-US" sz="2000" dirty="0"/>
              <a:t>After which the log can be discarded</a:t>
            </a:r>
          </a:p>
          <a:p>
            <a:pPr lvl="1"/>
            <a:r>
              <a:rPr lang="en-US" sz="2000" dirty="0"/>
              <a:t>As new files with a specific format (e.g. </a:t>
            </a:r>
            <a:r>
              <a:rPr lang="en-US" sz="2000" dirty="0" err="1"/>
              <a:t>SSTables</a:t>
            </a:r>
            <a:r>
              <a:rPr lang="en-US" sz="2000" dirty="0"/>
              <a:t>)</a:t>
            </a:r>
          </a:p>
          <a:p>
            <a:pPr marL="0" indent="0">
              <a:buNone/>
            </a:pPr>
            <a:endParaRPr lang="en-US" sz="2000" dirty="0"/>
          </a:p>
          <a:p>
            <a:pPr marL="0" indent="0">
              <a:buNone/>
            </a:pPr>
            <a:r>
              <a:rPr lang="en-US" sz="2000" dirty="0"/>
              <a:t>Used by many distributed systems: Cassandra, </a:t>
            </a:r>
            <a:r>
              <a:rPr lang="en-US" sz="2000" dirty="0" err="1"/>
              <a:t>Hbase</a:t>
            </a:r>
            <a:r>
              <a:rPr lang="en-US" sz="2000" dirty="0"/>
              <a:t>, Spanner, etc.</a:t>
            </a:r>
          </a:p>
          <a:p>
            <a:pPr marL="0" indent="0">
              <a:buNone/>
            </a:pPr>
            <a:endParaRPr lang="en-US" sz="2000" dirty="0"/>
          </a:p>
          <a:p>
            <a:pPr marL="0" indent="0">
              <a:buNone/>
            </a:pPr>
            <a:endParaRPr lang="en-US" sz="2000" dirty="0"/>
          </a:p>
        </p:txBody>
      </p:sp>
      <p:sp>
        <p:nvSpPr>
          <p:cNvPr id="4" name="Slide Number Placeholder 1">
            <a:extLst>
              <a:ext uri="{FF2B5EF4-FFF2-40B4-BE49-F238E27FC236}">
                <a16:creationId xmlns:a16="http://schemas.microsoft.com/office/drawing/2014/main" id="{5A2717B1-B657-8410-3587-04884D34AFE8}"/>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22</a:t>
            </a:fld>
            <a:endParaRPr lang="en-US" dirty="0"/>
          </a:p>
        </p:txBody>
      </p:sp>
    </p:spTree>
    <p:extLst>
      <p:ext uri="{BB962C8B-B14F-4D97-AF65-F5344CB8AC3E}">
        <p14:creationId xmlns:p14="http://schemas.microsoft.com/office/powerpoint/2010/main" val="932744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9522E-FA0E-C79A-4495-FA3E0C5E3E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985E46-1DF5-9D81-0657-5CAB1735080E}"/>
              </a:ext>
            </a:extLst>
          </p:cNvPr>
          <p:cNvSpPr txBox="1"/>
          <p:nvPr/>
        </p:nvSpPr>
        <p:spPr>
          <a:xfrm>
            <a:off x="853281" y="914400"/>
            <a:ext cx="5064463" cy="477054"/>
          </a:xfrm>
          <a:prstGeom prst="rect">
            <a:avLst/>
          </a:prstGeom>
          <a:noFill/>
        </p:spPr>
        <p:txBody>
          <a:bodyPr wrap="none" rtlCol="0">
            <a:spAutoFit/>
          </a:bodyPr>
          <a:lstStyle/>
          <a:p>
            <a:r>
              <a:rPr lang="en-US" dirty="0"/>
              <a:t>LSM animation – see additional slides</a:t>
            </a:r>
          </a:p>
        </p:txBody>
      </p:sp>
    </p:spTree>
    <p:extLst>
      <p:ext uri="{BB962C8B-B14F-4D97-AF65-F5344CB8AC3E}">
        <p14:creationId xmlns:p14="http://schemas.microsoft.com/office/powerpoint/2010/main" val="3694065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B1D8A-152F-1CD9-C33B-4B9FAF4ED7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CC10F6-EDB7-4054-C92E-167210D904DC}"/>
              </a:ext>
            </a:extLst>
          </p:cNvPr>
          <p:cNvSpPr>
            <a:spLocks noGrp="1"/>
          </p:cNvSpPr>
          <p:nvPr>
            <p:ph type="title"/>
          </p:nvPr>
        </p:nvSpPr>
        <p:spPr/>
        <p:txBody>
          <a:bodyPr/>
          <a:lstStyle/>
          <a:p>
            <a:r>
              <a:rPr lang="en-US"/>
              <a:t>Writes at a replica node</a:t>
            </a:r>
            <a:endParaRPr lang="en-US" dirty="0"/>
          </a:p>
        </p:txBody>
      </p:sp>
      <p:sp>
        <p:nvSpPr>
          <p:cNvPr id="3" name="Content Placeholder 2">
            <a:extLst>
              <a:ext uri="{FF2B5EF4-FFF2-40B4-BE49-F238E27FC236}">
                <a16:creationId xmlns:a16="http://schemas.microsoft.com/office/drawing/2014/main" id="{9369E28E-974C-F86B-F8AD-89879302D57F}"/>
              </a:ext>
            </a:extLst>
          </p:cNvPr>
          <p:cNvSpPr>
            <a:spLocks noGrp="1"/>
          </p:cNvSpPr>
          <p:nvPr>
            <p:ph idx="1"/>
          </p:nvPr>
        </p:nvSpPr>
        <p:spPr>
          <a:xfrm>
            <a:off x="649208" y="2007433"/>
            <a:ext cx="8662273" cy="4267200"/>
          </a:xfrm>
        </p:spPr>
        <p:txBody>
          <a:bodyPr>
            <a:noAutofit/>
          </a:bodyPr>
          <a:lstStyle/>
          <a:p>
            <a:pPr marL="0" indent="0">
              <a:buNone/>
            </a:pPr>
            <a:r>
              <a:rPr lang="en-US" sz="2000" dirty="0"/>
              <a:t>What’s written to storage?</a:t>
            </a:r>
          </a:p>
          <a:p>
            <a:pPr marL="0" indent="0">
              <a:buNone/>
            </a:pPr>
            <a:r>
              <a:rPr lang="en-US" sz="2000" dirty="0"/>
              <a:t>Whenever </a:t>
            </a:r>
            <a:r>
              <a:rPr lang="en-US" sz="2000" dirty="0" err="1"/>
              <a:t>Memtable</a:t>
            </a:r>
            <a:r>
              <a:rPr lang="en-US" sz="2000" dirty="0"/>
              <a:t> is full or old </a:t>
            </a:r>
            <a:r>
              <a:rPr lang="en-US" sz="2000" dirty="0">
                <a:sym typeface="Wingdings" pitchFamily="2" charset="2"/>
              </a:rPr>
              <a:t></a:t>
            </a:r>
            <a:r>
              <a:rPr lang="en-US" sz="2000" dirty="0"/>
              <a:t> flush to disk</a:t>
            </a:r>
          </a:p>
          <a:p>
            <a:pPr marL="0" indent="0">
              <a:buNone/>
            </a:pPr>
            <a:endParaRPr lang="en-US" sz="2000" dirty="0"/>
          </a:p>
          <a:p>
            <a:r>
              <a:rPr lang="en-US" sz="2000" dirty="0"/>
              <a:t>Data File: An </a:t>
            </a:r>
            <a:r>
              <a:rPr lang="en-US" sz="2000" b="1" dirty="0" err="1"/>
              <a:t>SSTable</a:t>
            </a:r>
            <a:r>
              <a:rPr lang="en-US" sz="2000" dirty="0"/>
              <a:t> (Sorted String Table) – list of key-value pairs, sorted by key</a:t>
            </a:r>
          </a:p>
          <a:p>
            <a:pPr lvl="1"/>
            <a:r>
              <a:rPr lang="en-US" sz="2000" dirty="0"/>
              <a:t>Other formats too</a:t>
            </a:r>
          </a:p>
          <a:p>
            <a:r>
              <a:rPr lang="en-US" sz="2000" i="1" dirty="0"/>
              <a:t>Each data file is immutable (once created, they don’t change)</a:t>
            </a:r>
          </a:p>
          <a:p>
            <a:r>
              <a:rPr lang="en-US" sz="2000" dirty="0"/>
              <a:t>Includes</a:t>
            </a:r>
          </a:p>
          <a:p>
            <a:pPr lvl="1"/>
            <a:r>
              <a:rPr lang="en-US" sz="2000" dirty="0"/>
              <a:t>Indexes: key </a:t>
            </a:r>
            <a:r>
              <a:rPr lang="en-US" sz="2000" dirty="0">
                <a:sym typeface="Wingdings" pitchFamily="2" charset="2"/>
              </a:rPr>
              <a:t> location in data file</a:t>
            </a:r>
            <a:endParaRPr lang="en-US" sz="2000" dirty="0"/>
          </a:p>
          <a:p>
            <a:pPr lvl="1"/>
            <a:r>
              <a:rPr lang="en-US" sz="2000" dirty="0"/>
              <a:t>Bloom filter (for efficient search) – next slide</a:t>
            </a:r>
          </a:p>
          <a:p>
            <a:pPr marL="0" indent="0">
              <a:buNone/>
            </a:pPr>
            <a:endParaRPr lang="en-US" sz="2000" dirty="0"/>
          </a:p>
        </p:txBody>
      </p:sp>
      <p:sp>
        <p:nvSpPr>
          <p:cNvPr id="4" name="Slide Number Placeholder 1">
            <a:extLst>
              <a:ext uri="{FF2B5EF4-FFF2-40B4-BE49-F238E27FC236}">
                <a16:creationId xmlns:a16="http://schemas.microsoft.com/office/drawing/2014/main" id="{1C8A009E-CED4-E483-9D14-BC3B0EA2A325}"/>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24</a:t>
            </a:fld>
            <a:endParaRPr lang="en-US" dirty="0"/>
          </a:p>
        </p:txBody>
      </p:sp>
    </p:spTree>
    <p:extLst>
      <p:ext uri="{BB962C8B-B14F-4D97-AF65-F5344CB8AC3E}">
        <p14:creationId xmlns:p14="http://schemas.microsoft.com/office/powerpoint/2010/main" val="3039342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CCBE1-E200-5991-C7A1-3339F03291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426B2-4590-2C50-A592-403262C4060F}"/>
              </a:ext>
            </a:extLst>
          </p:cNvPr>
          <p:cNvSpPr>
            <a:spLocks noGrp="1"/>
          </p:cNvSpPr>
          <p:nvPr>
            <p:ph type="title"/>
          </p:nvPr>
        </p:nvSpPr>
        <p:spPr/>
        <p:txBody>
          <a:bodyPr/>
          <a:lstStyle/>
          <a:p>
            <a:r>
              <a:rPr lang="en-US" dirty="0"/>
              <a:t>Bloom Filter</a:t>
            </a:r>
          </a:p>
        </p:txBody>
      </p:sp>
      <p:sp>
        <p:nvSpPr>
          <p:cNvPr id="3" name="Content Placeholder 2">
            <a:extLst>
              <a:ext uri="{FF2B5EF4-FFF2-40B4-BE49-F238E27FC236}">
                <a16:creationId xmlns:a16="http://schemas.microsoft.com/office/drawing/2014/main" id="{FE504EA1-862D-3567-7119-FFF2083D196B}"/>
              </a:ext>
            </a:extLst>
          </p:cNvPr>
          <p:cNvSpPr>
            <a:spLocks noGrp="1"/>
          </p:cNvSpPr>
          <p:nvPr>
            <p:ph idx="1"/>
          </p:nvPr>
        </p:nvSpPr>
        <p:spPr>
          <a:xfrm>
            <a:off x="649208" y="2006600"/>
            <a:ext cx="6376273" cy="1498600"/>
          </a:xfrm>
        </p:spPr>
        <p:txBody>
          <a:bodyPr>
            <a:normAutofit fontScale="77500" lnSpcReduction="20000"/>
          </a:bodyPr>
          <a:lstStyle/>
          <a:p>
            <a:r>
              <a:rPr lang="en-US" dirty="0"/>
              <a:t>Compact way of representing a set of items</a:t>
            </a:r>
          </a:p>
          <a:p>
            <a:r>
              <a:rPr lang="en-US" dirty="0"/>
              <a:t>Checking for existence in set is cheap</a:t>
            </a:r>
          </a:p>
          <a:p>
            <a:r>
              <a:rPr lang="en-US" dirty="0"/>
              <a:t>Some probability of false positives: an item not in set may check true as being in set</a:t>
            </a:r>
          </a:p>
          <a:p>
            <a:r>
              <a:rPr lang="en-US" dirty="0"/>
              <a:t>Never false negatives</a:t>
            </a:r>
          </a:p>
          <a:p>
            <a:endParaRPr lang="en-US" dirty="0"/>
          </a:p>
        </p:txBody>
      </p:sp>
      <p:sp>
        <p:nvSpPr>
          <p:cNvPr id="112" name="Rectangle 3">
            <a:extLst>
              <a:ext uri="{FF2B5EF4-FFF2-40B4-BE49-F238E27FC236}">
                <a16:creationId xmlns:a16="http://schemas.microsoft.com/office/drawing/2014/main" id="{B0F50C27-54F4-A5F0-B3BA-02921AEB8EDF}"/>
              </a:ext>
            </a:extLst>
          </p:cNvPr>
          <p:cNvSpPr>
            <a:spLocks noChangeArrowheads="1"/>
          </p:cNvSpPr>
          <p:nvPr/>
        </p:nvSpPr>
        <p:spPr bwMode="auto">
          <a:xfrm>
            <a:off x="4815681" y="3581400"/>
            <a:ext cx="947274" cy="3109120"/>
          </a:xfrm>
          <a:prstGeom prst="rect">
            <a:avLst/>
          </a:prstGeom>
          <a:solidFill>
            <a:srgbClr val="FFFFFF"/>
          </a:solidFill>
          <a:ln w="12700">
            <a:solidFill>
              <a:srgbClr val="000000"/>
            </a:solidFill>
            <a:round/>
            <a:headEnd type="none" w="sm" len="sm"/>
            <a:tailEnd type="stealth" w="med" len="lg"/>
          </a:ln>
        </p:spPr>
        <p:txBody>
          <a:bodyPr lIns="84110" tIns="42055" rIns="84110" bIns="4205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cxnSp>
        <p:nvCxnSpPr>
          <p:cNvPr id="113" name="Straight Connector 7">
            <a:extLst>
              <a:ext uri="{FF2B5EF4-FFF2-40B4-BE49-F238E27FC236}">
                <a16:creationId xmlns:a16="http://schemas.microsoft.com/office/drawing/2014/main" id="{CD744F39-9237-1208-0E49-0099A16E2D11}"/>
              </a:ext>
            </a:extLst>
          </p:cNvPr>
          <p:cNvCxnSpPr>
            <a:cxnSpLocks noChangeShapeType="1"/>
          </p:cNvCxnSpPr>
          <p:nvPr/>
        </p:nvCxnSpPr>
        <p:spPr bwMode="auto">
          <a:xfrm>
            <a:off x="4815681" y="3995950"/>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14" name="Straight Connector 8">
            <a:extLst>
              <a:ext uri="{FF2B5EF4-FFF2-40B4-BE49-F238E27FC236}">
                <a16:creationId xmlns:a16="http://schemas.microsoft.com/office/drawing/2014/main" id="{B4CE7270-16E4-2F61-AA61-7DF7FBE0BBBD}"/>
              </a:ext>
            </a:extLst>
          </p:cNvPr>
          <p:cNvCxnSpPr>
            <a:cxnSpLocks noChangeShapeType="1"/>
          </p:cNvCxnSpPr>
          <p:nvPr/>
        </p:nvCxnSpPr>
        <p:spPr bwMode="auto">
          <a:xfrm>
            <a:off x="4815681" y="3788676"/>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15" name="Straight Connector 9">
            <a:extLst>
              <a:ext uri="{FF2B5EF4-FFF2-40B4-BE49-F238E27FC236}">
                <a16:creationId xmlns:a16="http://schemas.microsoft.com/office/drawing/2014/main" id="{4D8FDF8F-3B0A-1A90-22E4-1927708DE061}"/>
              </a:ext>
            </a:extLst>
          </p:cNvPr>
          <p:cNvCxnSpPr>
            <a:cxnSpLocks noChangeShapeType="1"/>
          </p:cNvCxnSpPr>
          <p:nvPr/>
        </p:nvCxnSpPr>
        <p:spPr bwMode="auto">
          <a:xfrm>
            <a:off x="4815681" y="4203225"/>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16" name="Straight Connector 10">
            <a:extLst>
              <a:ext uri="{FF2B5EF4-FFF2-40B4-BE49-F238E27FC236}">
                <a16:creationId xmlns:a16="http://schemas.microsoft.com/office/drawing/2014/main" id="{B95CB884-CA57-8183-67B2-ABBDDDB67CE8}"/>
              </a:ext>
            </a:extLst>
          </p:cNvPr>
          <p:cNvCxnSpPr>
            <a:cxnSpLocks noChangeShapeType="1"/>
          </p:cNvCxnSpPr>
          <p:nvPr/>
        </p:nvCxnSpPr>
        <p:spPr bwMode="auto">
          <a:xfrm>
            <a:off x="4815681" y="4410499"/>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17" name="Straight Connector 12">
            <a:extLst>
              <a:ext uri="{FF2B5EF4-FFF2-40B4-BE49-F238E27FC236}">
                <a16:creationId xmlns:a16="http://schemas.microsoft.com/office/drawing/2014/main" id="{05EA37EE-E827-EA8D-4234-47CD5FDB0DEB}"/>
              </a:ext>
            </a:extLst>
          </p:cNvPr>
          <p:cNvCxnSpPr>
            <a:cxnSpLocks noChangeShapeType="1"/>
          </p:cNvCxnSpPr>
          <p:nvPr/>
        </p:nvCxnSpPr>
        <p:spPr bwMode="auto">
          <a:xfrm>
            <a:off x="4815681" y="6483245"/>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18" name="Straight Connector 13">
            <a:extLst>
              <a:ext uri="{FF2B5EF4-FFF2-40B4-BE49-F238E27FC236}">
                <a16:creationId xmlns:a16="http://schemas.microsoft.com/office/drawing/2014/main" id="{F6022264-5818-BF8D-16FB-14F9755B015F}"/>
              </a:ext>
            </a:extLst>
          </p:cNvPr>
          <p:cNvCxnSpPr>
            <a:cxnSpLocks noChangeShapeType="1"/>
          </p:cNvCxnSpPr>
          <p:nvPr/>
        </p:nvCxnSpPr>
        <p:spPr bwMode="auto">
          <a:xfrm>
            <a:off x="4815681" y="5170506"/>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19" name="Straight Connector 14">
            <a:extLst>
              <a:ext uri="{FF2B5EF4-FFF2-40B4-BE49-F238E27FC236}">
                <a16:creationId xmlns:a16="http://schemas.microsoft.com/office/drawing/2014/main" id="{FDEAA6AA-3CE5-4A3B-D639-20C23995ADA8}"/>
              </a:ext>
            </a:extLst>
          </p:cNvPr>
          <p:cNvCxnSpPr>
            <a:cxnSpLocks noChangeShapeType="1"/>
          </p:cNvCxnSpPr>
          <p:nvPr/>
        </p:nvCxnSpPr>
        <p:spPr bwMode="auto">
          <a:xfrm>
            <a:off x="4815681" y="5377781"/>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20" name="Straight Connector 15">
            <a:extLst>
              <a:ext uri="{FF2B5EF4-FFF2-40B4-BE49-F238E27FC236}">
                <a16:creationId xmlns:a16="http://schemas.microsoft.com/office/drawing/2014/main" id="{A6A08628-27B2-128F-A9CC-FCAA82B20C7E}"/>
              </a:ext>
            </a:extLst>
          </p:cNvPr>
          <p:cNvCxnSpPr>
            <a:cxnSpLocks noChangeShapeType="1"/>
          </p:cNvCxnSpPr>
          <p:nvPr/>
        </p:nvCxnSpPr>
        <p:spPr bwMode="auto">
          <a:xfrm>
            <a:off x="4815681" y="5861422"/>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21" name="Straight Connector 16">
            <a:extLst>
              <a:ext uri="{FF2B5EF4-FFF2-40B4-BE49-F238E27FC236}">
                <a16:creationId xmlns:a16="http://schemas.microsoft.com/office/drawing/2014/main" id="{7CEDDB7A-FDBF-2CEE-C3F2-0B80BFE515F0}"/>
              </a:ext>
            </a:extLst>
          </p:cNvPr>
          <p:cNvCxnSpPr>
            <a:cxnSpLocks noChangeShapeType="1"/>
          </p:cNvCxnSpPr>
          <p:nvPr/>
        </p:nvCxnSpPr>
        <p:spPr bwMode="auto">
          <a:xfrm>
            <a:off x="4815681" y="6068696"/>
            <a:ext cx="947274"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sp>
        <p:nvSpPr>
          <p:cNvPr id="122" name="TextBox 17">
            <a:extLst>
              <a:ext uri="{FF2B5EF4-FFF2-40B4-BE49-F238E27FC236}">
                <a16:creationId xmlns:a16="http://schemas.microsoft.com/office/drawing/2014/main" id="{18C66B66-8B39-F69A-E2F3-4B250E25AE00}"/>
              </a:ext>
            </a:extLst>
          </p:cNvPr>
          <p:cNvSpPr txBox="1">
            <a:spLocks noChangeArrowheads="1"/>
          </p:cNvSpPr>
          <p:nvPr/>
        </p:nvSpPr>
        <p:spPr bwMode="auto">
          <a:xfrm>
            <a:off x="4673945" y="3305036"/>
            <a:ext cx="1323894"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Large Bit Map</a:t>
            </a:r>
          </a:p>
        </p:txBody>
      </p:sp>
      <p:sp>
        <p:nvSpPr>
          <p:cNvPr id="123" name="TextBox 18">
            <a:extLst>
              <a:ext uri="{FF2B5EF4-FFF2-40B4-BE49-F238E27FC236}">
                <a16:creationId xmlns:a16="http://schemas.microsoft.com/office/drawing/2014/main" id="{2D803BE6-9900-3BEA-D0BA-2DA1BD1C871D}"/>
              </a:ext>
            </a:extLst>
          </p:cNvPr>
          <p:cNvSpPr txBox="1">
            <a:spLocks noChangeArrowheads="1"/>
          </p:cNvSpPr>
          <p:nvPr/>
        </p:nvSpPr>
        <p:spPr bwMode="auto">
          <a:xfrm>
            <a:off x="5807843" y="3512311"/>
            <a:ext cx="277318"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0</a:t>
            </a:r>
          </a:p>
        </p:txBody>
      </p:sp>
      <p:sp>
        <p:nvSpPr>
          <p:cNvPr id="124" name="TextBox 19">
            <a:extLst>
              <a:ext uri="{FF2B5EF4-FFF2-40B4-BE49-F238E27FC236}">
                <a16:creationId xmlns:a16="http://schemas.microsoft.com/office/drawing/2014/main" id="{B4B3327C-984B-3ADA-6FD8-8FC8C3E2EB2F}"/>
              </a:ext>
            </a:extLst>
          </p:cNvPr>
          <p:cNvSpPr txBox="1">
            <a:spLocks noChangeArrowheads="1"/>
          </p:cNvSpPr>
          <p:nvPr/>
        </p:nvSpPr>
        <p:spPr bwMode="auto">
          <a:xfrm>
            <a:off x="5827036" y="3719585"/>
            <a:ext cx="277318"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1</a:t>
            </a:r>
          </a:p>
        </p:txBody>
      </p:sp>
      <p:sp>
        <p:nvSpPr>
          <p:cNvPr id="125" name="TextBox 20">
            <a:extLst>
              <a:ext uri="{FF2B5EF4-FFF2-40B4-BE49-F238E27FC236}">
                <a16:creationId xmlns:a16="http://schemas.microsoft.com/office/drawing/2014/main" id="{7757FFCE-BE92-144F-CDAE-FC219D8421BB}"/>
              </a:ext>
            </a:extLst>
          </p:cNvPr>
          <p:cNvSpPr txBox="1">
            <a:spLocks noChangeArrowheads="1"/>
          </p:cNvSpPr>
          <p:nvPr/>
        </p:nvSpPr>
        <p:spPr bwMode="auto">
          <a:xfrm>
            <a:off x="5827036" y="3995950"/>
            <a:ext cx="277318"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2</a:t>
            </a:r>
          </a:p>
        </p:txBody>
      </p:sp>
      <p:sp>
        <p:nvSpPr>
          <p:cNvPr id="126" name="TextBox 21">
            <a:extLst>
              <a:ext uri="{FF2B5EF4-FFF2-40B4-BE49-F238E27FC236}">
                <a16:creationId xmlns:a16="http://schemas.microsoft.com/office/drawing/2014/main" id="{28EE2D90-82C8-6A95-C746-361732685B4B}"/>
              </a:ext>
            </a:extLst>
          </p:cNvPr>
          <p:cNvSpPr txBox="1">
            <a:spLocks noChangeArrowheads="1"/>
          </p:cNvSpPr>
          <p:nvPr/>
        </p:nvSpPr>
        <p:spPr bwMode="auto">
          <a:xfrm>
            <a:off x="5827036" y="4216182"/>
            <a:ext cx="277318"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3</a:t>
            </a:r>
          </a:p>
        </p:txBody>
      </p:sp>
      <p:sp>
        <p:nvSpPr>
          <p:cNvPr id="127" name="TextBox 22">
            <a:extLst>
              <a:ext uri="{FF2B5EF4-FFF2-40B4-BE49-F238E27FC236}">
                <a16:creationId xmlns:a16="http://schemas.microsoft.com/office/drawing/2014/main" id="{28E771A6-7FAD-D32C-503B-B50F7F68583D}"/>
              </a:ext>
            </a:extLst>
          </p:cNvPr>
          <p:cNvSpPr txBox="1">
            <a:spLocks noChangeArrowheads="1"/>
          </p:cNvSpPr>
          <p:nvPr/>
        </p:nvSpPr>
        <p:spPr bwMode="auto">
          <a:xfrm rot="10800000" flipH="1" flipV="1">
            <a:off x="5878710" y="5095891"/>
            <a:ext cx="364336"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69</a:t>
            </a:r>
          </a:p>
        </p:txBody>
      </p:sp>
      <p:sp>
        <p:nvSpPr>
          <p:cNvPr id="128" name="TextBox 23">
            <a:extLst>
              <a:ext uri="{FF2B5EF4-FFF2-40B4-BE49-F238E27FC236}">
                <a16:creationId xmlns:a16="http://schemas.microsoft.com/office/drawing/2014/main" id="{EE4D503A-B2C9-5DAD-1B72-FDD4821BCD11}"/>
              </a:ext>
            </a:extLst>
          </p:cNvPr>
          <p:cNvSpPr txBox="1">
            <a:spLocks noChangeArrowheads="1"/>
          </p:cNvSpPr>
          <p:nvPr/>
        </p:nvSpPr>
        <p:spPr bwMode="auto">
          <a:xfrm rot="10800000" flipH="1" flipV="1">
            <a:off x="5807841" y="6395674"/>
            <a:ext cx="582938"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127</a:t>
            </a:r>
          </a:p>
        </p:txBody>
      </p:sp>
      <p:sp>
        <p:nvSpPr>
          <p:cNvPr id="129" name="TextBox 24">
            <a:extLst>
              <a:ext uri="{FF2B5EF4-FFF2-40B4-BE49-F238E27FC236}">
                <a16:creationId xmlns:a16="http://schemas.microsoft.com/office/drawing/2014/main" id="{3BB2A278-21E4-90F2-509E-DD4056BD23AB}"/>
              </a:ext>
            </a:extLst>
          </p:cNvPr>
          <p:cNvSpPr txBox="1">
            <a:spLocks noChangeArrowheads="1"/>
          </p:cNvSpPr>
          <p:nvPr/>
        </p:nvSpPr>
        <p:spPr bwMode="auto">
          <a:xfrm rot="10800000" flipH="1" flipV="1">
            <a:off x="5807841" y="5786804"/>
            <a:ext cx="582938"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111</a:t>
            </a:r>
          </a:p>
        </p:txBody>
      </p:sp>
      <p:sp>
        <p:nvSpPr>
          <p:cNvPr id="130" name="TextBox 25">
            <a:extLst>
              <a:ext uri="{FF2B5EF4-FFF2-40B4-BE49-F238E27FC236}">
                <a16:creationId xmlns:a16="http://schemas.microsoft.com/office/drawing/2014/main" id="{829322D4-449E-C36D-C02B-E8A8E38A7AEC}"/>
              </a:ext>
            </a:extLst>
          </p:cNvPr>
          <p:cNvSpPr txBox="1">
            <a:spLocks noChangeArrowheads="1"/>
          </p:cNvSpPr>
          <p:nvPr/>
        </p:nvSpPr>
        <p:spPr bwMode="auto">
          <a:xfrm>
            <a:off x="421825" y="4686867"/>
            <a:ext cx="677344"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Helvetica" charset="0"/>
                <a:ea typeface="ＭＳ Ｐゴシック" charset="0"/>
                <a:cs typeface="ＭＳ Ｐゴシック" charset="0"/>
              </a:rPr>
              <a:t>Key-K</a:t>
            </a:r>
          </a:p>
        </p:txBody>
      </p:sp>
      <p:sp>
        <p:nvSpPr>
          <p:cNvPr id="131" name="TextBox 26">
            <a:extLst>
              <a:ext uri="{FF2B5EF4-FFF2-40B4-BE49-F238E27FC236}">
                <a16:creationId xmlns:a16="http://schemas.microsoft.com/office/drawing/2014/main" id="{531FA0B0-0CC2-A6E4-60AA-B2F280CC583D}"/>
              </a:ext>
            </a:extLst>
          </p:cNvPr>
          <p:cNvSpPr txBox="1">
            <a:spLocks noChangeArrowheads="1"/>
          </p:cNvSpPr>
          <p:nvPr/>
        </p:nvSpPr>
        <p:spPr bwMode="auto">
          <a:xfrm>
            <a:off x="1626592" y="4410501"/>
            <a:ext cx="708261"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Helvetica" charset="0"/>
                <a:ea typeface="ＭＳ Ｐゴシック" charset="0"/>
                <a:cs typeface="ＭＳ Ｐゴシック" charset="0"/>
              </a:rPr>
              <a:t>Hash1</a:t>
            </a:r>
          </a:p>
        </p:txBody>
      </p:sp>
      <p:sp>
        <p:nvSpPr>
          <p:cNvPr id="132" name="TextBox 27">
            <a:extLst>
              <a:ext uri="{FF2B5EF4-FFF2-40B4-BE49-F238E27FC236}">
                <a16:creationId xmlns:a16="http://schemas.microsoft.com/office/drawing/2014/main" id="{DEBE5E15-7584-93F7-2F2A-930B0D5AECE7}"/>
              </a:ext>
            </a:extLst>
          </p:cNvPr>
          <p:cNvSpPr txBox="1">
            <a:spLocks noChangeArrowheads="1"/>
          </p:cNvSpPr>
          <p:nvPr/>
        </p:nvSpPr>
        <p:spPr bwMode="auto">
          <a:xfrm>
            <a:off x="1626592" y="4894141"/>
            <a:ext cx="708261"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Hash2</a:t>
            </a:r>
          </a:p>
        </p:txBody>
      </p:sp>
      <p:sp>
        <p:nvSpPr>
          <p:cNvPr id="133" name="TextBox 28">
            <a:extLst>
              <a:ext uri="{FF2B5EF4-FFF2-40B4-BE49-F238E27FC236}">
                <a16:creationId xmlns:a16="http://schemas.microsoft.com/office/drawing/2014/main" id="{43E717A4-BFC7-6C31-E19C-4C12B37EDC30}"/>
              </a:ext>
            </a:extLst>
          </p:cNvPr>
          <p:cNvSpPr txBox="1">
            <a:spLocks noChangeArrowheads="1"/>
          </p:cNvSpPr>
          <p:nvPr/>
        </p:nvSpPr>
        <p:spPr bwMode="auto">
          <a:xfrm>
            <a:off x="1681220" y="5585056"/>
            <a:ext cx="772261" cy="3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Helvetica" charset="0"/>
                <a:ea typeface="ＭＳ Ｐゴシック" charset="0"/>
                <a:cs typeface="ＭＳ Ｐゴシック" charset="0"/>
              </a:rPr>
              <a:t>Hashm</a:t>
            </a:r>
            <a:endParaRPr kumimoji="0" lang="en-US" sz="1400" b="0" i="0" u="none" strike="noStrike" kern="0" cap="none" spc="0" normalizeH="0" baseline="0" noProof="0" dirty="0">
              <a:ln>
                <a:noFill/>
              </a:ln>
              <a:solidFill>
                <a:srgbClr val="000000"/>
              </a:solidFill>
              <a:effectLst/>
              <a:uLnTx/>
              <a:uFillTx/>
              <a:latin typeface="Helvetica" charset="0"/>
              <a:ea typeface="ＭＳ Ｐゴシック" charset="0"/>
              <a:cs typeface="ＭＳ Ｐゴシック" charset="0"/>
            </a:endParaRPr>
          </a:p>
        </p:txBody>
      </p:sp>
      <p:cxnSp>
        <p:nvCxnSpPr>
          <p:cNvPr id="134" name="Curved Connector 30">
            <a:extLst>
              <a:ext uri="{FF2B5EF4-FFF2-40B4-BE49-F238E27FC236}">
                <a16:creationId xmlns:a16="http://schemas.microsoft.com/office/drawing/2014/main" id="{8983F70C-FCB3-E814-B462-C84A9FE5760C}"/>
              </a:ext>
            </a:extLst>
          </p:cNvPr>
          <p:cNvCxnSpPr>
            <a:cxnSpLocks noChangeShapeType="1"/>
            <a:stCxn id="130" idx="3"/>
          </p:cNvCxnSpPr>
          <p:nvPr/>
        </p:nvCxnSpPr>
        <p:spPr bwMode="auto">
          <a:xfrm flipV="1">
            <a:off x="1099169" y="3857772"/>
            <a:ext cx="3716512" cy="979283"/>
          </a:xfrm>
          <a:prstGeom prst="curvedConnector3">
            <a:avLst>
              <a:gd name="adj1" fmla="val 50000"/>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35" name="Curved Connector 31">
            <a:extLst>
              <a:ext uri="{FF2B5EF4-FFF2-40B4-BE49-F238E27FC236}">
                <a16:creationId xmlns:a16="http://schemas.microsoft.com/office/drawing/2014/main" id="{2D0E351D-39C3-135F-EFDE-549FA5A9EC9F}"/>
              </a:ext>
            </a:extLst>
          </p:cNvPr>
          <p:cNvCxnSpPr>
            <a:cxnSpLocks noChangeShapeType="1"/>
            <a:stCxn id="130" idx="3"/>
          </p:cNvCxnSpPr>
          <p:nvPr/>
        </p:nvCxnSpPr>
        <p:spPr bwMode="auto">
          <a:xfrm>
            <a:off x="1099169" y="4837055"/>
            <a:ext cx="3645645" cy="471635"/>
          </a:xfrm>
          <a:prstGeom prst="curvedConnector3">
            <a:avLst>
              <a:gd name="adj1" fmla="val 50000"/>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36" name="Curved Connector 38">
            <a:extLst>
              <a:ext uri="{FF2B5EF4-FFF2-40B4-BE49-F238E27FC236}">
                <a16:creationId xmlns:a16="http://schemas.microsoft.com/office/drawing/2014/main" id="{12889864-07F2-D53D-AE75-0075C5CECC8B}"/>
              </a:ext>
            </a:extLst>
          </p:cNvPr>
          <p:cNvCxnSpPr>
            <a:cxnSpLocks noChangeShapeType="1"/>
            <a:stCxn id="130" idx="3"/>
          </p:cNvCxnSpPr>
          <p:nvPr/>
        </p:nvCxnSpPr>
        <p:spPr bwMode="auto">
          <a:xfrm>
            <a:off x="1099169" y="4837055"/>
            <a:ext cx="3645645" cy="1162550"/>
          </a:xfrm>
          <a:prstGeom prst="curvedConnector3">
            <a:avLst>
              <a:gd name="adj1" fmla="val 50000"/>
            </a:avLst>
          </a:prstGeom>
          <a:noFill/>
          <a:ln w="127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37" name="TextBox 136">
            <a:extLst>
              <a:ext uri="{FF2B5EF4-FFF2-40B4-BE49-F238E27FC236}">
                <a16:creationId xmlns:a16="http://schemas.microsoft.com/office/drawing/2014/main" id="{7CABB051-A09A-2221-1328-4257E03118A9}"/>
              </a:ext>
            </a:extLst>
          </p:cNvPr>
          <p:cNvSpPr txBox="1"/>
          <p:nvPr/>
        </p:nvSpPr>
        <p:spPr>
          <a:xfrm>
            <a:off x="6658265" y="3650493"/>
            <a:ext cx="2272216" cy="2885698"/>
          </a:xfrm>
          <a:prstGeom prst="rect">
            <a:avLst/>
          </a:prstGeom>
          <a:noFill/>
        </p:spPr>
        <p:txBody>
          <a:bodyPr wrap="square" lIns="84110" tIns="42055" rIns="84110" bIns="4205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On insert, set all hashed bits.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On check-if-present,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return true if all hashed bits set.</a:t>
            </a:r>
          </a:p>
          <a:p>
            <a:pPr marL="262842" marR="0" lvl="0" indent="-262842" defTabSz="914400" eaLnBrk="1" fontAlgn="auto" latinLnBrk="0" hangingPunct="1">
              <a:lnSpc>
                <a:spcPct val="100000"/>
              </a:lnSpc>
              <a:spcBef>
                <a:spcPts val="0"/>
              </a:spcBef>
              <a:spcAft>
                <a:spcPts val="0"/>
              </a:spcAft>
              <a:buClrTx/>
              <a:buSzTx/>
              <a:buFont typeface="Arial"/>
              <a:buChar char="•"/>
              <a:tabLst/>
              <a:defRPr/>
            </a:pPr>
            <a:r>
              <a:rPr kumimoji="0" lang="en-US" sz="1400" b="0" i="0" u="none" strike="noStrike" kern="0" cap="none" spc="0" normalizeH="0" baseline="0" noProof="0" dirty="0">
                <a:ln>
                  <a:noFill/>
                </a:ln>
                <a:solidFill>
                  <a:srgbClr val="000000"/>
                </a:solidFill>
                <a:effectLst/>
                <a:uLnTx/>
                <a:uFillTx/>
              </a:rPr>
              <a:t>False positives</a:t>
            </a:r>
          </a:p>
          <a:p>
            <a:pPr marL="262842" marR="0" lvl="0" indent="-262842" defTabSz="914400" eaLnBrk="1" fontAlgn="auto" latinLnBrk="0" hangingPunct="1">
              <a:lnSpc>
                <a:spcPct val="100000"/>
              </a:lnSpc>
              <a:spcBef>
                <a:spcPts val="0"/>
              </a:spcBef>
              <a:spcAft>
                <a:spcPts val="0"/>
              </a:spcAft>
              <a:buClrTx/>
              <a:buSzTx/>
              <a:buFont typeface="Arial"/>
              <a:buChar char="•"/>
              <a:tabLst/>
              <a:defRPr/>
            </a:pPr>
            <a:endParaRPr kumimoji="0" lang="en-US" sz="14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False positive rate low</a:t>
            </a:r>
          </a:p>
          <a:p>
            <a:pPr marL="262842" marR="0" lvl="0" indent="-262842" defTabSz="914400" eaLnBrk="1" fontAlgn="auto" latinLnBrk="0" hangingPunct="1">
              <a:lnSpc>
                <a:spcPct val="100000"/>
              </a:lnSpc>
              <a:spcBef>
                <a:spcPts val="0"/>
              </a:spcBef>
              <a:spcAft>
                <a:spcPts val="0"/>
              </a:spcAft>
              <a:buClrTx/>
              <a:buSzTx/>
              <a:buFont typeface="Arial"/>
              <a:buChar char="•"/>
              <a:tabLst/>
              <a:defRPr/>
            </a:pPr>
            <a:r>
              <a:rPr lang="en-US" sz="1400" kern="0" dirty="0">
                <a:solidFill>
                  <a:srgbClr val="000000"/>
                </a:solidFill>
              </a:rPr>
              <a:t>m</a:t>
            </a:r>
            <a:r>
              <a:rPr kumimoji="0" lang="en-US" sz="1400" b="0" i="0" u="none" strike="noStrike" kern="0" cap="none" spc="0" normalizeH="0" baseline="0" noProof="0" dirty="0">
                <a:ln>
                  <a:noFill/>
                </a:ln>
                <a:solidFill>
                  <a:srgbClr val="000000"/>
                </a:solidFill>
                <a:effectLst/>
                <a:uLnTx/>
                <a:uFillTx/>
              </a:rPr>
              <a:t>=4 hash functions</a:t>
            </a:r>
          </a:p>
          <a:p>
            <a:pPr marL="262842" marR="0" lvl="0" indent="-262842" defTabSz="914400" eaLnBrk="1" fontAlgn="auto" latinLnBrk="0" hangingPunct="1">
              <a:lnSpc>
                <a:spcPct val="100000"/>
              </a:lnSpc>
              <a:spcBef>
                <a:spcPts val="0"/>
              </a:spcBef>
              <a:spcAft>
                <a:spcPts val="0"/>
              </a:spcAft>
              <a:buClrTx/>
              <a:buSzTx/>
              <a:buFont typeface="Arial"/>
              <a:buChar char="•"/>
              <a:tabLst/>
              <a:defRPr/>
            </a:pPr>
            <a:r>
              <a:rPr kumimoji="0" lang="en-US" sz="1400" b="0" i="0" u="none" strike="noStrike" kern="0" cap="none" spc="0" normalizeH="0" baseline="0" noProof="0" dirty="0">
                <a:ln>
                  <a:noFill/>
                </a:ln>
                <a:solidFill>
                  <a:srgbClr val="000000"/>
                </a:solidFill>
                <a:effectLst/>
                <a:uLnTx/>
                <a:uFillTx/>
              </a:rPr>
              <a:t>100 items</a:t>
            </a:r>
          </a:p>
          <a:p>
            <a:pPr marL="262842" marR="0" lvl="0" indent="-262842" defTabSz="914400" eaLnBrk="1" fontAlgn="auto" latinLnBrk="0" hangingPunct="1">
              <a:lnSpc>
                <a:spcPct val="100000"/>
              </a:lnSpc>
              <a:spcBef>
                <a:spcPts val="0"/>
              </a:spcBef>
              <a:spcAft>
                <a:spcPts val="0"/>
              </a:spcAft>
              <a:buClrTx/>
              <a:buSzTx/>
              <a:buFont typeface="Arial"/>
              <a:buChar char="•"/>
              <a:tabLst/>
              <a:defRPr/>
            </a:pPr>
            <a:r>
              <a:rPr kumimoji="0" lang="en-US" sz="1400" b="0" i="0" u="none" strike="noStrike" kern="0" cap="none" spc="0" normalizeH="0" baseline="0" noProof="0" dirty="0">
                <a:ln>
                  <a:noFill/>
                </a:ln>
                <a:solidFill>
                  <a:srgbClr val="000000"/>
                </a:solidFill>
                <a:effectLst/>
                <a:uLnTx/>
                <a:uFillTx/>
              </a:rPr>
              <a:t> 3200 bits</a:t>
            </a:r>
          </a:p>
          <a:p>
            <a:pPr marL="262842" marR="0" lvl="0" indent="-262842" defTabSz="914400" eaLnBrk="1" fontAlgn="auto" latinLnBrk="0" hangingPunct="1">
              <a:lnSpc>
                <a:spcPct val="100000"/>
              </a:lnSpc>
              <a:spcBef>
                <a:spcPts val="0"/>
              </a:spcBef>
              <a:spcAft>
                <a:spcPts val="0"/>
              </a:spcAft>
              <a:buClrTx/>
              <a:buSzTx/>
              <a:buFont typeface="Arial"/>
              <a:buChar char="•"/>
              <a:tabLst/>
              <a:defRPr/>
            </a:pPr>
            <a:r>
              <a:rPr kumimoji="0" lang="en-US" sz="1400" b="0" i="0" u="none" strike="noStrike" kern="0" cap="none" spc="0" normalizeH="0" baseline="0" noProof="0" dirty="0">
                <a:ln>
                  <a:noFill/>
                </a:ln>
                <a:solidFill>
                  <a:srgbClr val="000000"/>
                </a:solidFill>
                <a:effectLst/>
                <a:uLnTx/>
                <a:uFillTx/>
              </a:rPr>
              <a:t>FP rate = 0.02%</a:t>
            </a:r>
          </a:p>
        </p:txBody>
      </p:sp>
      <p:sp>
        <p:nvSpPr>
          <p:cNvPr id="138" name="TextBox 42">
            <a:extLst>
              <a:ext uri="{FF2B5EF4-FFF2-40B4-BE49-F238E27FC236}">
                <a16:creationId xmlns:a16="http://schemas.microsoft.com/office/drawing/2014/main" id="{C491704C-A5E9-A584-60E3-1885CABEFF18}"/>
              </a:ext>
            </a:extLst>
          </p:cNvPr>
          <p:cNvSpPr txBox="1">
            <a:spLocks noChangeArrowheads="1"/>
          </p:cNvSpPr>
          <p:nvPr/>
        </p:nvSpPr>
        <p:spPr bwMode="auto">
          <a:xfrm>
            <a:off x="1839198" y="5101415"/>
            <a:ext cx="225941" cy="515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Helvetica" charset="0"/>
                <a:ea typeface="ＭＳ Ｐゴシック" charset="0"/>
                <a:cs typeface="ＭＳ Ｐゴシック" charset="0"/>
              </a:rPr>
              <a:t>.</a:t>
            </a:r>
          </a:p>
        </p:txBody>
      </p:sp>
      <p:sp>
        <p:nvSpPr>
          <p:cNvPr id="31" name="Slide Number Placeholder 1">
            <a:extLst>
              <a:ext uri="{FF2B5EF4-FFF2-40B4-BE49-F238E27FC236}">
                <a16:creationId xmlns:a16="http://schemas.microsoft.com/office/drawing/2014/main" id="{C391A1F3-FE22-1204-BF77-00BD25107B0A}"/>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25</a:t>
            </a:fld>
            <a:endParaRPr lang="en-US" dirty="0"/>
          </a:p>
        </p:txBody>
      </p:sp>
    </p:spTree>
    <p:extLst>
      <p:ext uri="{BB962C8B-B14F-4D97-AF65-F5344CB8AC3E}">
        <p14:creationId xmlns:p14="http://schemas.microsoft.com/office/powerpoint/2010/main" val="2156084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286FD-3C00-CF23-D751-45FCD904E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0B17B6-0176-DD3C-92E7-72D285520EAC}"/>
              </a:ext>
            </a:extLst>
          </p:cNvPr>
          <p:cNvSpPr>
            <a:spLocks noGrp="1"/>
          </p:cNvSpPr>
          <p:nvPr>
            <p:ph type="title"/>
          </p:nvPr>
        </p:nvSpPr>
        <p:spPr/>
        <p:txBody>
          <a:bodyPr/>
          <a:lstStyle/>
          <a:p>
            <a:r>
              <a:rPr lang="en-US" dirty="0"/>
              <a:t>Compaction</a:t>
            </a:r>
          </a:p>
        </p:txBody>
      </p:sp>
      <p:sp>
        <p:nvSpPr>
          <p:cNvPr id="3" name="Content Placeholder 2">
            <a:extLst>
              <a:ext uri="{FF2B5EF4-FFF2-40B4-BE49-F238E27FC236}">
                <a16:creationId xmlns:a16="http://schemas.microsoft.com/office/drawing/2014/main" id="{A576216A-F09A-325D-4C47-576BC144BCE5}"/>
              </a:ext>
            </a:extLst>
          </p:cNvPr>
          <p:cNvSpPr>
            <a:spLocks noGrp="1"/>
          </p:cNvSpPr>
          <p:nvPr>
            <p:ph idx="1"/>
          </p:nvPr>
        </p:nvSpPr>
        <p:spPr>
          <a:xfrm>
            <a:off x="649207" y="2006600"/>
            <a:ext cx="9348074" cy="4267200"/>
          </a:xfrm>
        </p:spPr>
        <p:txBody>
          <a:bodyPr>
            <a:noAutofit/>
          </a:bodyPr>
          <a:lstStyle/>
          <a:p>
            <a:pPr marL="0" indent="0">
              <a:buNone/>
            </a:pPr>
            <a:r>
              <a:rPr lang="en-US" dirty="0"/>
              <a:t>Data file (</a:t>
            </a:r>
            <a:r>
              <a:rPr lang="en-US" dirty="0" err="1"/>
              <a:t>SSTables</a:t>
            </a:r>
            <a:r>
              <a:rPr lang="en-US" dirty="0"/>
              <a:t>) accumulate over time:</a:t>
            </a:r>
          </a:p>
          <a:p>
            <a:r>
              <a:rPr lang="en-US" dirty="0"/>
              <a:t>Consumes storage</a:t>
            </a:r>
          </a:p>
          <a:p>
            <a:r>
              <a:rPr lang="en-US" dirty="0"/>
              <a:t>Many of the values of keys are stale; newer values have been written since</a:t>
            </a:r>
          </a:p>
          <a:p>
            <a:pPr lvl="1"/>
            <a:r>
              <a:rPr lang="en-US" dirty="0"/>
              <a:t>Another level of complexity: &lt;key, value, timestamp&gt;</a:t>
            </a:r>
          </a:p>
          <a:p>
            <a:pPr lvl="1"/>
            <a:r>
              <a:rPr lang="en-US" dirty="0"/>
              <a:t>System may want to retain some timestamped values</a:t>
            </a:r>
          </a:p>
          <a:p>
            <a:r>
              <a:rPr lang="en-US" dirty="0"/>
              <a:t>Compaction merges data files: fewer values per key</a:t>
            </a:r>
          </a:p>
          <a:p>
            <a:pPr lvl="1"/>
            <a:r>
              <a:rPr lang="en-US" dirty="0"/>
              <a:t>Run periodically and locally at each server</a:t>
            </a:r>
          </a:p>
          <a:p>
            <a:pPr marL="0" indent="0">
              <a:buNone/>
            </a:pPr>
            <a:endParaRPr lang="en-US" dirty="0"/>
          </a:p>
          <a:p>
            <a:endParaRPr lang="en-US" dirty="0"/>
          </a:p>
        </p:txBody>
      </p:sp>
      <p:sp>
        <p:nvSpPr>
          <p:cNvPr id="4" name="Slide Number Placeholder 1">
            <a:extLst>
              <a:ext uri="{FF2B5EF4-FFF2-40B4-BE49-F238E27FC236}">
                <a16:creationId xmlns:a16="http://schemas.microsoft.com/office/drawing/2014/main" id="{3B45F8C2-08BE-735D-E42B-8C89CEBDD7DC}"/>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26</a:t>
            </a:fld>
            <a:endParaRPr lang="en-US" dirty="0"/>
          </a:p>
        </p:txBody>
      </p:sp>
    </p:spTree>
    <p:extLst>
      <p:ext uri="{BB962C8B-B14F-4D97-AF65-F5344CB8AC3E}">
        <p14:creationId xmlns:p14="http://schemas.microsoft.com/office/powerpoint/2010/main" val="343011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5C46-E3F1-A206-AF19-5537E0E351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841E5-F43E-0A8B-CF90-70903B629F9E}"/>
              </a:ext>
            </a:extLst>
          </p:cNvPr>
          <p:cNvSpPr>
            <a:spLocks noGrp="1"/>
          </p:cNvSpPr>
          <p:nvPr>
            <p:ph type="title"/>
          </p:nvPr>
        </p:nvSpPr>
        <p:spPr/>
        <p:txBody>
          <a:bodyPr/>
          <a:lstStyle/>
          <a:p>
            <a:r>
              <a:rPr lang="en-US" dirty="0"/>
              <a:t>Reads at a Replica </a:t>
            </a:r>
          </a:p>
        </p:txBody>
      </p:sp>
      <p:sp>
        <p:nvSpPr>
          <p:cNvPr id="3" name="Content Placeholder 2">
            <a:extLst>
              <a:ext uri="{FF2B5EF4-FFF2-40B4-BE49-F238E27FC236}">
                <a16:creationId xmlns:a16="http://schemas.microsoft.com/office/drawing/2014/main" id="{7A288CBB-A245-5FCA-B571-D87D02FE9240}"/>
              </a:ext>
            </a:extLst>
          </p:cNvPr>
          <p:cNvSpPr>
            <a:spLocks noGrp="1"/>
          </p:cNvSpPr>
          <p:nvPr>
            <p:ph idx="1"/>
          </p:nvPr>
        </p:nvSpPr>
        <p:spPr>
          <a:xfrm>
            <a:off x="262122" y="1905000"/>
            <a:ext cx="9963759" cy="4562373"/>
          </a:xfrm>
        </p:spPr>
        <p:txBody>
          <a:bodyPr>
            <a:normAutofit lnSpcReduction="10000"/>
          </a:bodyPr>
          <a:lstStyle/>
          <a:p>
            <a:pPr lvl="1"/>
            <a:r>
              <a:rPr lang="en-US" dirty="0"/>
              <a:t>Read consults </a:t>
            </a:r>
            <a:r>
              <a:rPr lang="en-US" dirty="0" err="1"/>
              <a:t>Memtables</a:t>
            </a:r>
            <a:r>
              <a:rPr lang="en-US" dirty="0"/>
              <a:t> first</a:t>
            </a:r>
          </a:p>
          <a:p>
            <a:pPr lvl="1"/>
            <a:r>
              <a:rPr lang="en-US" dirty="0"/>
              <a:t>And then data files: from L0, L1, …until Ln</a:t>
            </a:r>
          </a:p>
          <a:p>
            <a:pPr lvl="2"/>
            <a:r>
              <a:rPr lang="en-US" dirty="0"/>
              <a:t>Check if </a:t>
            </a:r>
            <a:r>
              <a:rPr lang="en-US" dirty="0" err="1"/>
              <a:t>SSTable</a:t>
            </a:r>
            <a:r>
              <a:rPr lang="en-US" dirty="0"/>
              <a:t> key range intersects</a:t>
            </a:r>
          </a:p>
          <a:p>
            <a:pPr lvl="2"/>
            <a:r>
              <a:rPr lang="en-US" dirty="0"/>
              <a:t>If yes, check Bloom filter</a:t>
            </a:r>
          </a:p>
          <a:p>
            <a:pPr lvl="3"/>
            <a:r>
              <a:rPr lang="en-US" dirty="0"/>
              <a:t>If no, repeat with the next level </a:t>
            </a:r>
            <a:r>
              <a:rPr lang="en-US" dirty="0" err="1"/>
              <a:t>SSTable</a:t>
            </a:r>
            <a:endParaRPr lang="en-US" dirty="0"/>
          </a:p>
          <a:p>
            <a:pPr lvl="2"/>
            <a:r>
              <a:rPr lang="en-US" dirty="0"/>
              <a:t>If yes, search Index to get position in </a:t>
            </a:r>
            <a:r>
              <a:rPr lang="en-US" dirty="0" err="1"/>
              <a:t>SSTable</a:t>
            </a:r>
            <a:endParaRPr lang="en-US" dirty="0"/>
          </a:p>
          <a:p>
            <a:pPr lvl="3"/>
            <a:r>
              <a:rPr lang="en-US" dirty="0"/>
              <a:t>If no, repeat with the next level </a:t>
            </a:r>
            <a:r>
              <a:rPr lang="en-US" dirty="0" err="1"/>
              <a:t>SSTable</a:t>
            </a:r>
            <a:r>
              <a:rPr lang="en-US" dirty="0"/>
              <a:t> (false +</a:t>
            </a:r>
            <a:r>
              <a:rPr lang="en-US" dirty="0" err="1"/>
              <a:t>ve</a:t>
            </a:r>
            <a:r>
              <a:rPr lang="en-US" dirty="0"/>
              <a:t>)</a:t>
            </a:r>
          </a:p>
          <a:p>
            <a:pPr lvl="3"/>
            <a:r>
              <a:rPr lang="en-US" dirty="0"/>
              <a:t>If yes, read actual KV pair from </a:t>
            </a:r>
            <a:r>
              <a:rPr lang="en-US" dirty="0" err="1"/>
              <a:t>SSTable</a:t>
            </a:r>
            <a:endParaRPr lang="en-US" dirty="0"/>
          </a:p>
          <a:p>
            <a:pPr lvl="1"/>
            <a:r>
              <a:rPr lang="en-US" dirty="0"/>
              <a:t>Read may specify a timestamp:</a:t>
            </a:r>
          </a:p>
          <a:p>
            <a:pPr lvl="2"/>
            <a:r>
              <a:rPr lang="en-US" dirty="0"/>
              <a:t>Youngest value of &lt;key&gt; before &lt;timestamp&gt;</a:t>
            </a:r>
          </a:p>
          <a:p>
            <a:pPr lvl="2"/>
            <a:endParaRPr lang="en-US" dirty="0"/>
          </a:p>
          <a:p>
            <a:endParaRPr lang="en-US" dirty="0"/>
          </a:p>
        </p:txBody>
      </p:sp>
      <p:sp>
        <p:nvSpPr>
          <p:cNvPr id="4" name="Slide Number Placeholder 1">
            <a:extLst>
              <a:ext uri="{FF2B5EF4-FFF2-40B4-BE49-F238E27FC236}">
                <a16:creationId xmlns:a16="http://schemas.microsoft.com/office/drawing/2014/main" id="{7A3941AB-6F06-974C-EFD4-CD3EEE0D3176}"/>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27</a:t>
            </a:fld>
            <a:endParaRPr lang="en-US" dirty="0"/>
          </a:p>
        </p:txBody>
      </p:sp>
      <p:grpSp>
        <p:nvGrpSpPr>
          <p:cNvPr id="9" name="Group 8">
            <a:extLst>
              <a:ext uri="{FF2B5EF4-FFF2-40B4-BE49-F238E27FC236}">
                <a16:creationId xmlns:a16="http://schemas.microsoft.com/office/drawing/2014/main" id="{BE92164A-BB7D-342C-9E0E-16B3637E4AF6}"/>
              </a:ext>
            </a:extLst>
          </p:cNvPr>
          <p:cNvGrpSpPr/>
          <p:nvPr/>
        </p:nvGrpSpPr>
        <p:grpSpPr>
          <a:xfrm>
            <a:off x="8625681" y="353521"/>
            <a:ext cx="4247442" cy="1219200"/>
            <a:chOff x="8468512" y="3792570"/>
            <a:chExt cx="4247442" cy="1219200"/>
          </a:xfrm>
        </p:grpSpPr>
        <p:sp>
          <p:nvSpPr>
            <p:cNvPr id="10" name="Rectangle: Rounded Corners 9">
              <a:extLst>
                <a:ext uri="{FF2B5EF4-FFF2-40B4-BE49-F238E27FC236}">
                  <a16:creationId xmlns:a16="http://schemas.microsoft.com/office/drawing/2014/main" id="{2FEBF2C1-F3C6-0C55-6C3B-1BD10C036B0D}"/>
                </a:ext>
              </a:extLst>
            </p:cNvPr>
            <p:cNvSpPr/>
            <p:nvPr/>
          </p:nvSpPr>
          <p:spPr>
            <a:xfrm>
              <a:off x="8549481" y="3792570"/>
              <a:ext cx="4166473" cy="12192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B62DBB5-145D-5B9A-DBB7-45EA06C9B7A4}"/>
                </a:ext>
              </a:extLst>
            </p:cNvPr>
            <p:cNvSpPr txBox="1"/>
            <p:nvPr/>
          </p:nvSpPr>
          <p:spPr>
            <a:xfrm>
              <a:off x="9183202" y="4065657"/>
              <a:ext cx="3505200" cy="707886"/>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What if the false positive rate of Bloom filter is too high?</a:t>
              </a:r>
            </a:p>
          </p:txBody>
        </p:sp>
        <p:pic>
          <p:nvPicPr>
            <p:cNvPr id="12" name="Graphic 11" descr="Question Mark with solid fill">
              <a:extLst>
                <a:ext uri="{FF2B5EF4-FFF2-40B4-BE49-F238E27FC236}">
                  <a16:creationId xmlns:a16="http://schemas.microsoft.com/office/drawing/2014/main" id="{FD1D062C-DBA0-58E2-6679-9F6DE87EAF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68512" y="3934852"/>
              <a:ext cx="932321" cy="932321"/>
            </a:xfrm>
            <a:prstGeom prst="rect">
              <a:avLst/>
            </a:prstGeom>
          </p:spPr>
        </p:pic>
      </p:grpSp>
    </p:spTree>
    <p:extLst>
      <p:ext uri="{BB962C8B-B14F-4D97-AF65-F5344CB8AC3E}">
        <p14:creationId xmlns:p14="http://schemas.microsoft.com/office/powerpoint/2010/main" val="155854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1CC36-5942-640C-2BCF-2B389D635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AF6430-F113-121A-55D4-0AC20E2AD5F7}"/>
              </a:ext>
            </a:extLst>
          </p:cNvPr>
          <p:cNvSpPr>
            <a:spLocks noGrp="1"/>
          </p:cNvSpPr>
          <p:nvPr>
            <p:ph type="title"/>
          </p:nvPr>
        </p:nvSpPr>
        <p:spPr/>
        <p:txBody>
          <a:bodyPr/>
          <a:lstStyle/>
          <a:p>
            <a:r>
              <a:rPr lang="en-US" dirty="0"/>
              <a:t>Deletes</a:t>
            </a:r>
          </a:p>
        </p:txBody>
      </p:sp>
      <p:sp>
        <p:nvSpPr>
          <p:cNvPr id="3" name="Content Placeholder 2">
            <a:extLst>
              <a:ext uri="{FF2B5EF4-FFF2-40B4-BE49-F238E27FC236}">
                <a16:creationId xmlns:a16="http://schemas.microsoft.com/office/drawing/2014/main" id="{3C01F1FB-078C-F6A2-3AC6-6377E95707E6}"/>
              </a:ext>
            </a:extLst>
          </p:cNvPr>
          <p:cNvSpPr>
            <a:spLocks noGrp="1"/>
          </p:cNvSpPr>
          <p:nvPr>
            <p:ph idx="1"/>
          </p:nvPr>
        </p:nvSpPr>
        <p:spPr>
          <a:xfrm>
            <a:off x="649207" y="2006600"/>
            <a:ext cx="7976473" cy="4267200"/>
          </a:xfrm>
        </p:spPr>
        <p:txBody>
          <a:bodyPr>
            <a:normAutofit/>
          </a:bodyPr>
          <a:lstStyle/>
          <a:p>
            <a:pPr marL="0" indent="0">
              <a:buNone/>
            </a:pPr>
            <a:r>
              <a:rPr lang="en-US" dirty="0"/>
              <a:t>Delete: don’t delete item right away</a:t>
            </a:r>
          </a:p>
          <a:p>
            <a:r>
              <a:rPr lang="en-US" dirty="0"/>
              <a:t>Add a </a:t>
            </a:r>
            <a:r>
              <a:rPr lang="en-US" b="1" dirty="0"/>
              <a:t>tombstone</a:t>
            </a:r>
            <a:r>
              <a:rPr lang="en-US" dirty="0"/>
              <a:t> to the log and </a:t>
            </a:r>
            <a:r>
              <a:rPr lang="en-US" dirty="0" err="1"/>
              <a:t>Memtable</a:t>
            </a:r>
            <a:endParaRPr lang="en-US" dirty="0"/>
          </a:p>
          <a:p>
            <a:pPr lvl="1"/>
            <a:r>
              <a:rPr lang="en-US" dirty="0"/>
              <a:t>&lt;</a:t>
            </a:r>
            <a:r>
              <a:rPr lang="en-US" dirty="0" err="1"/>
              <a:t>Key:Tombstone:timestamp</a:t>
            </a:r>
            <a:r>
              <a:rPr lang="en-US" dirty="0"/>
              <a:t>&gt;</a:t>
            </a:r>
          </a:p>
          <a:p>
            <a:r>
              <a:rPr lang="en-US" dirty="0"/>
              <a:t>Eventually, when compaction merges values and encounters the tombstone it can delete the key</a:t>
            </a:r>
          </a:p>
          <a:p>
            <a:endParaRPr lang="en-US" dirty="0"/>
          </a:p>
          <a:p>
            <a:pPr lvl="2"/>
            <a:endParaRPr lang="en-US" dirty="0"/>
          </a:p>
          <a:p>
            <a:endParaRPr lang="en-US" dirty="0"/>
          </a:p>
        </p:txBody>
      </p:sp>
      <p:sp>
        <p:nvSpPr>
          <p:cNvPr id="4" name="Slide Number Placeholder 1">
            <a:extLst>
              <a:ext uri="{FF2B5EF4-FFF2-40B4-BE49-F238E27FC236}">
                <a16:creationId xmlns:a16="http://schemas.microsoft.com/office/drawing/2014/main" id="{5DB7AA90-344F-9128-4DB4-137D167ED211}"/>
              </a:ext>
            </a:extLst>
          </p:cNvPr>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28</a:t>
            </a:fld>
            <a:endParaRPr lang="en-US" dirty="0"/>
          </a:p>
        </p:txBody>
      </p:sp>
    </p:spTree>
    <p:extLst>
      <p:ext uri="{BB962C8B-B14F-4D97-AF65-F5344CB8AC3E}">
        <p14:creationId xmlns:p14="http://schemas.microsoft.com/office/powerpoint/2010/main" val="3459770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BB5FB-1B2C-E84B-D464-C3C081CC5C1B}"/>
            </a:ext>
          </a:extLst>
        </p:cNvPr>
        <p:cNvGrpSpPr/>
        <p:nvPr/>
      </p:nvGrpSpPr>
      <p:grpSpPr>
        <a:xfrm>
          <a:off x="0" y="0"/>
          <a:ext cx="0" cy="0"/>
          <a:chOff x="0" y="0"/>
          <a:chExt cx="0" cy="0"/>
        </a:xfrm>
      </p:grpSpPr>
      <p:sp>
        <p:nvSpPr>
          <p:cNvPr id="15361" name="Rectangle 12">
            <a:extLst>
              <a:ext uri="{FF2B5EF4-FFF2-40B4-BE49-F238E27FC236}">
                <a16:creationId xmlns:a16="http://schemas.microsoft.com/office/drawing/2014/main" id="{945518E3-0753-C299-7832-4C40F6FC8414}"/>
              </a:ext>
            </a:extLst>
          </p:cNvPr>
          <p:cNvSpPr>
            <a:spLocks noChangeArrowheads="1"/>
          </p:cNvSpPr>
          <p:nvPr/>
        </p:nvSpPr>
        <p:spPr bwMode="auto">
          <a:xfrm>
            <a:off x="853281" y="2082752"/>
            <a:ext cx="11036539"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4096" tIns="62047" rIns="124096" bIns="62047" anchor="ctr"/>
          <a:lstStyle/>
          <a:p>
            <a:pPr algn="ctr"/>
            <a:r>
              <a:rPr lang="en-US" sz="6000" dirty="0">
                <a:solidFill>
                  <a:schemeClr val="tx2"/>
                </a:solidFill>
              </a:rPr>
              <a:t>CS 425 / ECE 428 </a:t>
            </a:r>
          </a:p>
          <a:p>
            <a:pPr algn="ctr"/>
            <a:r>
              <a:rPr lang="en-US" sz="6000" dirty="0">
                <a:solidFill>
                  <a:schemeClr val="tx2"/>
                </a:solidFill>
              </a:rPr>
              <a:t>Distributed Systems</a:t>
            </a:r>
          </a:p>
          <a:p>
            <a:pPr algn="ctr"/>
            <a:r>
              <a:rPr lang="en-US" sz="6000" dirty="0">
                <a:solidFill>
                  <a:schemeClr val="tx2"/>
                </a:solidFill>
              </a:rPr>
              <a:t>Fall 2026</a:t>
            </a:r>
          </a:p>
        </p:txBody>
      </p:sp>
      <p:sp>
        <p:nvSpPr>
          <p:cNvPr id="15362" name="Rectangle 3">
            <a:extLst>
              <a:ext uri="{FF2B5EF4-FFF2-40B4-BE49-F238E27FC236}">
                <a16:creationId xmlns:a16="http://schemas.microsoft.com/office/drawing/2014/main" id="{2DB56B6D-9057-C4A0-9E7A-454CCA445AD5}"/>
              </a:ext>
            </a:extLst>
          </p:cNvPr>
          <p:cNvSpPr>
            <a:spLocks noChangeArrowheads="1"/>
          </p:cNvSpPr>
          <p:nvPr/>
        </p:nvSpPr>
        <p:spPr bwMode="auto">
          <a:xfrm>
            <a:off x="1947624" y="4072371"/>
            <a:ext cx="9088914"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4096" tIns="62047" rIns="124096" bIns="62047"/>
          <a:lstStyle/>
          <a:p>
            <a:pPr algn="ctr">
              <a:spcBef>
                <a:spcPct val="20000"/>
              </a:spcBef>
            </a:pPr>
            <a:r>
              <a:rPr lang="en-US" sz="3700" i="1" dirty="0"/>
              <a:t>HBase</a:t>
            </a:r>
          </a:p>
        </p:txBody>
      </p:sp>
      <p:sp>
        <p:nvSpPr>
          <p:cNvPr id="4" name="Rectangle 3">
            <a:extLst>
              <a:ext uri="{FF2B5EF4-FFF2-40B4-BE49-F238E27FC236}">
                <a16:creationId xmlns:a16="http://schemas.microsoft.com/office/drawing/2014/main" id="{6FA63572-414D-C2C9-53D5-0113143090EB}"/>
              </a:ext>
            </a:extLst>
          </p:cNvPr>
          <p:cNvSpPr/>
          <p:nvPr/>
        </p:nvSpPr>
        <p:spPr>
          <a:xfrm>
            <a:off x="10683081" y="6375209"/>
            <a:ext cx="2082621" cy="461665"/>
          </a:xfrm>
          <a:prstGeom prst="rect">
            <a:avLst/>
          </a:prstGeom>
        </p:spPr>
        <p:txBody>
          <a:bodyPr wrap="none">
            <a:spAutoFit/>
          </a:bodyPr>
          <a:lstStyle/>
          <a:p>
            <a:r>
              <a:rPr lang="en-US" dirty="0"/>
              <a:t>All slides © IG</a:t>
            </a:r>
          </a:p>
        </p:txBody>
      </p:sp>
    </p:spTree>
    <p:extLst>
      <p:ext uri="{BB962C8B-B14F-4D97-AF65-F5344CB8AC3E}">
        <p14:creationId xmlns:p14="http://schemas.microsoft.com/office/powerpoint/2010/main" val="137299936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HBase</a:t>
            </a:r>
            <a:endParaRPr lang="en-US" dirty="0"/>
          </a:p>
        </p:txBody>
      </p:sp>
      <p:sp>
        <p:nvSpPr>
          <p:cNvPr id="3" name="Content Placeholder 2"/>
          <p:cNvSpPr>
            <a:spLocks noGrp="1"/>
          </p:cNvSpPr>
          <p:nvPr>
            <p:ph idx="1"/>
          </p:nvPr>
        </p:nvSpPr>
        <p:spPr/>
        <p:txBody>
          <a:bodyPr>
            <a:normAutofit fontScale="92500" lnSpcReduction="20000"/>
          </a:bodyPr>
          <a:lstStyle/>
          <a:p>
            <a:r>
              <a:rPr lang="en-US" dirty="0">
                <a:ea typeface="ＭＳ Ｐゴシック" charset="0"/>
              </a:rPr>
              <a:t>Google’s </a:t>
            </a:r>
            <a:r>
              <a:rPr lang="en-US" dirty="0" err="1">
                <a:ea typeface="ＭＳ Ｐゴシック" charset="0"/>
              </a:rPr>
              <a:t>BigTable</a:t>
            </a:r>
            <a:r>
              <a:rPr lang="en-US" dirty="0">
                <a:ea typeface="ＭＳ Ｐゴシック" charset="0"/>
              </a:rPr>
              <a:t> was first “blob-based” storage system</a:t>
            </a:r>
          </a:p>
          <a:p>
            <a:r>
              <a:rPr lang="en-US" dirty="0">
                <a:ea typeface="ＭＳ Ｐゴシック" charset="0"/>
              </a:rPr>
              <a:t>Yahoo! Open-sourced it </a:t>
            </a:r>
            <a:r>
              <a:rPr lang="en-US" dirty="0">
                <a:ea typeface="ＭＳ Ｐゴシック" charset="0"/>
                <a:sym typeface="Wingdings" charset="0"/>
              </a:rPr>
              <a:t> </a:t>
            </a:r>
            <a:r>
              <a:rPr lang="en-US" dirty="0">
                <a:ea typeface="ＭＳ Ｐゴシック" charset="0"/>
              </a:rPr>
              <a:t> </a:t>
            </a:r>
            <a:r>
              <a:rPr lang="en-US" dirty="0" err="1">
                <a:ea typeface="ＭＳ Ｐゴシック" charset="0"/>
              </a:rPr>
              <a:t>HBase</a:t>
            </a:r>
            <a:endParaRPr lang="en-US" dirty="0">
              <a:ea typeface="ＭＳ Ｐゴシック" charset="0"/>
            </a:endParaRPr>
          </a:p>
          <a:p>
            <a:r>
              <a:rPr lang="en-US" dirty="0">
                <a:ea typeface="ＭＳ Ｐゴシック" charset="0"/>
              </a:rPr>
              <a:t>Major Apache project today</a:t>
            </a:r>
          </a:p>
          <a:p>
            <a:r>
              <a:rPr lang="en-US" dirty="0">
                <a:ea typeface="ＭＳ Ｐゴシック" charset="0"/>
              </a:rPr>
              <a:t>Facebook uses </a:t>
            </a:r>
            <a:r>
              <a:rPr lang="en-US" dirty="0" err="1">
                <a:ea typeface="ＭＳ Ｐゴシック" charset="0"/>
              </a:rPr>
              <a:t>HBase</a:t>
            </a:r>
            <a:r>
              <a:rPr lang="en-US" dirty="0">
                <a:ea typeface="ＭＳ Ｐゴシック" charset="0"/>
              </a:rPr>
              <a:t> internally</a:t>
            </a:r>
          </a:p>
          <a:p>
            <a:r>
              <a:rPr lang="en-US" dirty="0">
                <a:ea typeface="ＭＳ Ｐゴシック" charset="0"/>
              </a:rPr>
              <a:t>API functions</a:t>
            </a:r>
          </a:p>
          <a:p>
            <a:pPr lvl="1"/>
            <a:r>
              <a:rPr lang="en-US" dirty="0">
                <a:ea typeface="ＭＳ Ｐゴシック" charset="0"/>
              </a:rPr>
              <a:t>Get/Put(row)</a:t>
            </a:r>
          </a:p>
          <a:p>
            <a:pPr lvl="1"/>
            <a:r>
              <a:rPr lang="en-US" dirty="0">
                <a:ea typeface="ＭＳ Ｐゴシック" charset="0"/>
              </a:rPr>
              <a:t>Scan(row range, filter) – range queries</a:t>
            </a:r>
          </a:p>
          <a:p>
            <a:pPr lvl="1"/>
            <a:r>
              <a:rPr lang="en-US" dirty="0" err="1">
                <a:ea typeface="ＭＳ Ｐゴシック" charset="0"/>
              </a:rPr>
              <a:t>MultiPut</a:t>
            </a:r>
            <a:endParaRPr lang="en-US" dirty="0">
              <a:ea typeface="ＭＳ Ｐゴシック" charset="0"/>
            </a:endParaRPr>
          </a:p>
          <a:p>
            <a:r>
              <a:rPr lang="en-US" dirty="0">
                <a:ea typeface="ＭＳ Ｐゴシック" charset="0"/>
              </a:rPr>
              <a:t>Unlike Cassandra, </a:t>
            </a:r>
            <a:r>
              <a:rPr lang="en-US" dirty="0" err="1">
                <a:ea typeface="ＭＳ Ｐゴシック" charset="0"/>
              </a:rPr>
              <a:t>HBase</a:t>
            </a:r>
            <a:r>
              <a:rPr lang="en-US" dirty="0">
                <a:ea typeface="ＭＳ Ｐゴシック" charset="0"/>
              </a:rPr>
              <a:t> prefers consistency (over availability)</a:t>
            </a:r>
          </a:p>
          <a:p>
            <a:r>
              <a:rPr lang="en-US" dirty="0">
                <a:ea typeface="ＭＳ Ｐゴシック" charset="0"/>
              </a:rPr>
              <a:t>(Version of 2014)</a:t>
            </a:r>
          </a:p>
          <a:p>
            <a:pPr lvl="1"/>
            <a:endParaRPr lang="en-US" dirty="0">
              <a:ea typeface="ＭＳ Ｐゴシック" charset="0"/>
            </a:endParaRPr>
          </a:p>
          <a:p>
            <a:endParaRPr lang="en-US" dirty="0"/>
          </a:p>
        </p:txBody>
      </p:sp>
      <p:sp>
        <p:nvSpPr>
          <p:cNvPr id="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30</a:t>
            </a:fld>
            <a:endParaRPr lang="en-US" dirty="0"/>
          </a:p>
        </p:txBody>
      </p:sp>
    </p:spTree>
    <p:extLst>
      <p:ext uri="{BB962C8B-B14F-4D97-AF65-F5344CB8AC3E}">
        <p14:creationId xmlns:p14="http://schemas.microsoft.com/office/powerpoint/2010/main" val="1689465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HBase</a:t>
            </a:r>
            <a:r>
              <a:rPr lang="en-US" dirty="0"/>
              <a:t> Architecture</a:t>
            </a:r>
          </a:p>
        </p:txBody>
      </p:sp>
      <p:grpSp>
        <p:nvGrpSpPr>
          <p:cNvPr id="5" name="Group 33"/>
          <p:cNvGrpSpPr>
            <a:grpSpLocks/>
          </p:cNvGrpSpPr>
          <p:nvPr/>
        </p:nvGrpSpPr>
        <p:grpSpPr bwMode="auto">
          <a:xfrm>
            <a:off x="314548" y="2767648"/>
            <a:ext cx="8433369" cy="3883164"/>
            <a:chOff x="228600" y="1524000"/>
            <a:chExt cx="9067800" cy="4281990"/>
          </a:xfrm>
        </p:grpSpPr>
        <p:sp>
          <p:nvSpPr>
            <p:cNvPr id="6" name="TextBox 56"/>
            <p:cNvSpPr txBox="1">
              <a:spLocks noChangeArrowheads="1"/>
            </p:cNvSpPr>
            <p:nvPr/>
          </p:nvSpPr>
          <p:spPr bwMode="auto">
            <a:xfrm>
              <a:off x="228600" y="5486400"/>
              <a:ext cx="8534399"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a:solidFill>
                    <a:srgbClr val="000000"/>
                  </a:solidFill>
                </a:rPr>
                <a:t>HDFS</a:t>
              </a:r>
            </a:p>
          </p:txBody>
        </p:sp>
        <p:sp>
          <p:nvSpPr>
            <p:cNvPr id="7" name="TextBox 57"/>
            <p:cNvSpPr txBox="1">
              <a:spLocks noChangeArrowheads="1"/>
            </p:cNvSpPr>
            <p:nvPr/>
          </p:nvSpPr>
          <p:spPr bwMode="auto">
            <a:xfrm>
              <a:off x="8762999" y="3581401"/>
              <a:ext cx="533401" cy="319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 . .</a:t>
              </a:r>
            </a:p>
          </p:txBody>
        </p:sp>
        <p:sp>
          <p:nvSpPr>
            <p:cNvPr id="8" name="TextBox 58"/>
            <p:cNvSpPr txBox="1">
              <a:spLocks noChangeArrowheads="1"/>
            </p:cNvSpPr>
            <p:nvPr/>
          </p:nvSpPr>
          <p:spPr bwMode="auto">
            <a:xfrm>
              <a:off x="7162800" y="2578100"/>
              <a:ext cx="1600200" cy="245772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HRegionServer</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cxnSp>
          <p:nvCxnSpPr>
            <p:cNvPr id="9" name="Straight Arrow Connector 7"/>
            <p:cNvCxnSpPr>
              <a:cxnSpLocks noChangeShapeType="1"/>
              <a:stCxn id="46" idx="2"/>
            </p:cNvCxnSpPr>
            <p:nvPr/>
          </p:nvCxnSpPr>
          <p:spPr bwMode="auto">
            <a:xfrm flipH="1">
              <a:off x="990601" y="4281989"/>
              <a:ext cx="19711" cy="1204412"/>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0" name="Straight Arrow Connector 7"/>
            <p:cNvCxnSpPr>
              <a:cxnSpLocks noChangeShapeType="1"/>
            </p:cNvCxnSpPr>
            <p:nvPr/>
          </p:nvCxnSpPr>
          <p:spPr bwMode="auto">
            <a:xfrm>
              <a:off x="2590800" y="4267200"/>
              <a:ext cx="2993" cy="1234177"/>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1" name="Straight Arrow Connector 7"/>
            <p:cNvCxnSpPr>
              <a:cxnSpLocks noChangeShapeType="1"/>
            </p:cNvCxnSpPr>
            <p:nvPr/>
          </p:nvCxnSpPr>
          <p:spPr bwMode="auto">
            <a:xfrm>
              <a:off x="4343400" y="4267200"/>
              <a:ext cx="2993" cy="1234177"/>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2" name="Straight Arrow Connector 7"/>
            <p:cNvCxnSpPr>
              <a:cxnSpLocks noChangeShapeType="1"/>
            </p:cNvCxnSpPr>
            <p:nvPr/>
          </p:nvCxnSpPr>
          <p:spPr bwMode="auto">
            <a:xfrm>
              <a:off x="5943600" y="4267200"/>
              <a:ext cx="2993" cy="1234177"/>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grpSp>
          <p:nvGrpSpPr>
            <p:cNvPr id="13" name="Group 6"/>
            <p:cNvGrpSpPr>
              <a:grpSpLocks/>
            </p:cNvGrpSpPr>
            <p:nvPr/>
          </p:nvGrpSpPr>
          <p:grpSpPr bwMode="auto">
            <a:xfrm>
              <a:off x="228600" y="2578101"/>
              <a:ext cx="7010400" cy="2457729"/>
              <a:chOff x="228600" y="2197101"/>
              <a:chExt cx="7010400" cy="2457729"/>
            </a:xfrm>
          </p:grpSpPr>
          <p:sp>
            <p:nvSpPr>
              <p:cNvPr id="22" name="TextBox 42"/>
              <p:cNvSpPr txBox="1">
                <a:spLocks noChangeArrowheads="1"/>
              </p:cNvSpPr>
              <p:nvPr/>
            </p:nvSpPr>
            <p:spPr bwMode="auto">
              <a:xfrm>
                <a:off x="228600" y="2197101"/>
                <a:ext cx="6858000" cy="245772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HRegionServer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r>
                  <a:rPr lang="en-US">
                    <a:solidFill>
                      <a:srgbClr val="000000"/>
                    </a:solidFill>
                  </a:rPr>
                  <a:t>	</a:t>
                </a:r>
              </a:p>
            </p:txBody>
          </p:sp>
          <p:sp>
            <p:nvSpPr>
              <p:cNvPr id="23" name="TextBox 10"/>
              <p:cNvSpPr txBox="1">
                <a:spLocks noChangeArrowheads="1"/>
              </p:cNvSpPr>
              <p:nvPr/>
            </p:nvSpPr>
            <p:spPr bwMode="auto">
              <a:xfrm>
                <a:off x="381000" y="2540000"/>
                <a:ext cx="6248399" cy="2030102"/>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Hregion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grpSp>
            <p:nvGrpSpPr>
              <p:cNvPr id="24" name="Group 27"/>
              <p:cNvGrpSpPr>
                <a:grpSpLocks/>
              </p:cNvGrpSpPr>
              <p:nvPr/>
            </p:nvGrpSpPr>
            <p:grpSpPr bwMode="auto">
              <a:xfrm>
                <a:off x="457200" y="2895600"/>
                <a:ext cx="2667000" cy="1388660"/>
                <a:chOff x="4572000" y="1219200"/>
                <a:chExt cx="2667000" cy="1388660"/>
              </a:xfrm>
            </p:grpSpPr>
            <p:sp>
              <p:nvSpPr>
                <p:cNvPr id="38" name="TextBox 24"/>
                <p:cNvSpPr txBox="1">
                  <a:spLocks noChangeArrowheads="1"/>
                </p:cNvSpPr>
                <p:nvPr/>
              </p:nvSpPr>
              <p:spPr bwMode="auto">
                <a:xfrm>
                  <a:off x="4572000" y="1219200"/>
                  <a:ext cx="2667000" cy="138866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grpSp>
              <p:nvGrpSpPr>
                <p:cNvPr id="39" name="Group 20"/>
                <p:cNvGrpSpPr>
                  <a:grpSpLocks/>
                </p:cNvGrpSpPr>
                <p:nvPr/>
              </p:nvGrpSpPr>
              <p:grpSpPr bwMode="auto">
                <a:xfrm>
                  <a:off x="4648200" y="1600200"/>
                  <a:ext cx="971011" cy="747216"/>
                  <a:chOff x="4648200" y="1600200"/>
                  <a:chExt cx="971011" cy="747216"/>
                </a:xfrm>
              </p:grpSpPr>
              <p:sp>
                <p:nvSpPr>
                  <p:cNvPr id="45" name="TextBox 25"/>
                  <p:cNvSpPr txBox="1">
                    <a:spLocks noChangeArrowheads="1"/>
                  </p:cNvSpPr>
                  <p:nvPr/>
                </p:nvSpPr>
                <p:spPr bwMode="auto">
                  <a:xfrm>
                    <a:off x="4648200" y="1600200"/>
                    <a:ext cx="971011" cy="74721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46" name="TextBox 26"/>
                  <p:cNvSpPr txBox="1">
                    <a:spLocks noChangeArrowheads="1"/>
                  </p:cNvSpPr>
                  <p:nvPr/>
                </p:nvSpPr>
                <p:spPr bwMode="auto">
                  <a:xfrm>
                    <a:off x="4800600" y="1904999"/>
                    <a:ext cx="649022"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grpSp>
              <p:nvGrpSpPr>
                <p:cNvPr id="40" name="Group 37"/>
                <p:cNvGrpSpPr>
                  <a:grpSpLocks/>
                </p:cNvGrpSpPr>
                <p:nvPr/>
              </p:nvGrpSpPr>
              <p:grpSpPr bwMode="auto">
                <a:xfrm>
                  <a:off x="6248400" y="1600200"/>
                  <a:ext cx="971011" cy="747216"/>
                  <a:chOff x="4648200" y="1600200"/>
                  <a:chExt cx="971011" cy="747216"/>
                </a:xfrm>
              </p:grpSpPr>
              <p:sp>
                <p:nvSpPr>
                  <p:cNvPr id="43" name="TextBox 38"/>
                  <p:cNvSpPr txBox="1">
                    <a:spLocks noChangeArrowheads="1"/>
                  </p:cNvSpPr>
                  <p:nvPr/>
                </p:nvSpPr>
                <p:spPr bwMode="auto">
                  <a:xfrm>
                    <a:off x="4648200" y="1600200"/>
                    <a:ext cx="971011" cy="74721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44" name="TextBox 39"/>
                  <p:cNvSpPr txBox="1">
                    <a:spLocks noChangeArrowheads="1"/>
                  </p:cNvSpPr>
                  <p:nvPr/>
                </p:nvSpPr>
                <p:spPr bwMode="auto">
                  <a:xfrm>
                    <a:off x="4800600" y="1904999"/>
                    <a:ext cx="649022"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sp>
              <p:nvSpPr>
                <p:cNvPr id="41" name="TextBox 21"/>
                <p:cNvSpPr txBox="1">
                  <a:spLocks noChangeArrowheads="1"/>
                </p:cNvSpPr>
                <p:nvPr/>
              </p:nvSpPr>
              <p:spPr bwMode="auto">
                <a:xfrm>
                  <a:off x="5715000" y="1752599"/>
                  <a:ext cx="391600" cy="319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a:t>
                  </a:r>
                </a:p>
              </p:txBody>
            </p:sp>
            <p:sp>
              <p:nvSpPr>
                <p:cNvPr id="42" name="TextBox 41"/>
                <p:cNvSpPr txBox="1">
                  <a:spLocks noChangeArrowheads="1"/>
                </p:cNvSpPr>
                <p:nvPr/>
              </p:nvSpPr>
              <p:spPr bwMode="auto">
                <a:xfrm>
                  <a:off x="5486400" y="1234178"/>
                  <a:ext cx="1088929"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MemStore</a:t>
                  </a:r>
                </a:p>
              </p:txBody>
            </p:sp>
          </p:grpSp>
          <p:grpSp>
            <p:nvGrpSpPr>
              <p:cNvPr id="25" name="Group 43"/>
              <p:cNvGrpSpPr>
                <a:grpSpLocks/>
              </p:cNvGrpSpPr>
              <p:nvPr/>
            </p:nvGrpSpPr>
            <p:grpSpPr bwMode="auto">
              <a:xfrm>
                <a:off x="3810000" y="2895600"/>
                <a:ext cx="2667000" cy="1388660"/>
                <a:chOff x="4572000" y="1219200"/>
                <a:chExt cx="2667000" cy="1388660"/>
              </a:xfrm>
            </p:grpSpPr>
            <p:sp>
              <p:nvSpPr>
                <p:cNvPr id="29" name="TextBox 44"/>
                <p:cNvSpPr txBox="1">
                  <a:spLocks noChangeArrowheads="1"/>
                </p:cNvSpPr>
                <p:nvPr/>
              </p:nvSpPr>
              <p:spPr bwMode="auto">
                <a:xfrm>
                  <a:off x="4572000" y="1219200"/>
                  <a:ext cx="2667000" cy="138866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grpSp>
              <p:nvGrpSpPr>
                <p:cNvPr id="30" name="Group 45"/>
                <p:cNvGrpSpPr>
                  <a:grpSpLocks/>
                </p:cNvGrpSpPr>
                <p:nvPr/>
              </p:nvGrpSpPr>
              <p:grpSpPr bwMode="auto">
                <a:xfrm>
                  <a:off x="4648200" y="1600200"/>
                  <a:ext cx="971011" cy="747216"/>
                  <a:chOff x="4648200" y="1600200"/>
                  <a:chExt cx="971011" cy="747216"/>
                </a:xfrm>
              </p:grpSpPr>
              <p:sp>
                <p:nvSpPr>
                  <p:cNvPr id="36" name="TextBox 51"/>
                  <p:cNvSpPr txBox="1">
                    <a:spLocks noChangeArrowheads="1"/>
                  </p:cNvSpPr>
                  <p:nvPr/>
                </p:nvSpPr>
                <p:spPr bwMode="auto">
                  <a:xfrm>
                    <a:off x="4648200" y="1600200"/>
                    <a:ext cx="971011" cy="74721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37" name="TextBox 52"/>
                  <p:cNvSpPr txBox="1">
                    <a:spLocks noChangeArrowheads="1"/>
                  </p:cNvSpPr>
                  <p:nvPr/>
                </p:nvSpPr>
                <p:spPr bwMode="auto">
                  <a:xfrm>
                    <a:off x="4800600" y="1904999"/>
                    <a:ext cx="649022"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grpSp>
              <p:nvGrpSpPr>
                <p:cNvPr id="31" name="Group 46"/>
                <p:cNvGrpSpPr>
                  <a:grpSpLocks/>
                </p:cNvGrpSpPr>
                <p:nvPr/>
              </p:nvGrpSpPr>
              <p:grpSpPr bwMode="auto">
                <a:xfrm>
                  <a:off x="6248400" y="1600200"/>
                  <a:ext cx="971011" cy="747216"/>
                  <a:chOff x="4648200" y="1600200"/>
                  <a:chExt cx="971011" cy="747216"/>
                </a:xfrm>
              </p:grpSpPr>
              <p:sp>
                <p:nvSpPr>
                  <p:cNvPr id="34" name="TextBox 49"/>
                  <p:cNvSpPr txBox="1">
                    <a:spLocks noChangeArrowheads="1"/>
                  </p:cNvSpPr>
                  <p:nvPr/>
                </p:nvSpPr>
                <p:spPr bwMode="auto">
                  <a:xfrm>
                    <a:off x="4648200" y="1600200"/>
                    <a:ext cx="971011" cy="74721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35" name="TextBox 50"/>
                  <p:cNvSpPr txBox="1">
                    <a:spLocks noChangeArrowheads="1"/>
                  </p:cNvSpPr>
                  <p:nvPr/>
                </p:nvSpPr>
                <p:spPr bwMode="auto">
                  <a:xfrm>
                    <a:off x="4800600" y="1904999"/>
                    <a:ext cx="649022"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sp>
              <p:nvSpPr>
                <p:cNvPr id="32" name="TextBox 47"/>
                <p:cNvSpPr txBox="1">
                  <a:spLocks noChangeArrowheads="1"/>
                </p:cNvSpPr>
                <p:nvPr/>
              </p:nvSpPr>
              <p:spPr bwMode="auto">
                <a:xfrm>
                  <a:off x="5715000" y="1752599"/>
                  <a:ext cx="391600" cy="319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a:t>
                  </a:r>
                </a:p>
              </p:txBody>
            </p:sp>
            <p:sp>
              <p:nvSpPr>
                <p:cNvPr id="33" name="TextBox 48"/>
                <p:cNvSpPr txBox="1">
                  <a:spLocks noChangeArrowheads="1"/>
                </p:cNvSpPr>
                <p:nvPr/>
              </p:nvSpPr>
              <p:spPr bwMode="auto">
                <a:xfrm>
                  <a:off x="5486400" y="1234178"/>
                  <a:ext cx="1088929"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MemStore</a:t>
                  </a:r>
                </a:p>
              </p:txBody>
            </p:sp>
          </p:grpSp>
          <p:sp>
            <p:nvSpPr>
              <p:cNvPr id="26" name="TextBox 53"/>
              <p:cNvSpPr txBox="1">
                <a:spLocks noChangeArrowheads="1"/>
              </p:cNvSpPr>
              <p:nvPr/>
            </p:nvSpPr>
            <p:spPr bwMode="auto">
              <a:xfrm>
                <a:off x="3276600" y="3352800"/>
                <a:ext cx="533400" cy="319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 . .</a:t>
                </a:r>
              </a:p>
            </p:txBody>
          </p:sp>
          <p:sp>
            <p:nvSpPr>
              <p:cNvPr id="27" name="TextBox 55"/>
              <p:cNvSpPr txBox="1">
                <a:spLocks noChangeArrowheads="1"/>
              </p:cNvSpPr>
              <p:nvPr/>
            </p:nvSpPr>
            <p:spPr bwMode="auto">
              <a:xfrm>
                <a:off x="2667000" y="2209800"/>
                <a:ext cx="838200"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HLog</a:t>
                </a:r>
              </a:p>
            </p:txBody>
          </p:sp>
          <p:sp>
            <p:nvSpPr>
              <p:cNvPr id="28" name="TextBox 63"/>
              <p:cNvSpPr txBox="1">
                <a:spLocks noChangeArrowheads="1"/>
              </p:cNvSpPr>
              <p:nvPr/>
            </p:nvSpPr>
            <p:spPr bwMode="auto">
              <a:xfrm>
                <a:off x="6705600" y="3200400"/>
                <a:ext cx="533400" cy="319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 . .</a:t>
                </a:r>
              </a:p>
            </p:txBody>
          </p:sp>
        </p:grpSp>
        <p:sp>
          <p:nvSpPr>
            <p:cNvPr id="14" name="TextBox 64"/>
            <p:cNvSpPr txBox="1">
              <a:spLocks noChangeArrowheads="1"/>
            </p:cNvSpPr>
            <p:nvPr/>
          </p:nvSpPr>
          <p:spPr bwMode="auto">
            <a:xfrm>
              <a:off x="533400" y="1524001"/>
              <a:ext cx="761999"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Client</a:t>
              </a:r>
            </a:p>
          </p:txBody>
        </p:sp>
        <p:sp>
          <p:nvSpPr>
            <p:cNvPr id="15" name="TextBox 66"/>
            <p:cNvSpPr txBox="1">
              <a:spLocks noChangeArrowheads="1"/>
            </p:cNvSpPr>
            <p:nvPr/>
          </p:nvSpPr>
          <p:spPr bwMode="auto">
            <a:xfrm>
              <a:off x="4724400" y="1524000"/>
              <a:ext cx="990600"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dirty="0" err="1">
                  <a:solidFill>
                    <a:srgbClr val="000000"/>
                  </a:solidFill>
                </a:rPr>
                <a:t>HMaster</a:t>
              </a:r>
              <a:endParaRPr lang="en-US" dirty="0">
                <a:solidFill>
                  <a:srgbClr val="000000"/>
                </a:solidFill>
              </a:endParaRPr>
            </a:p>
          </p:txBody>
        </p:sp>
        <p:sp>
          <p:nvSpPr>
            <p:cNvPr id="16" name="TextBox 68"/>
            <p:cNvSpPr txBox="1">
              <a:spLocks noChangeArrowheads="1"/>
            </p:cNvSpPr>
            <p:nvPr/>
          </p:nvSpPr>
          <p:spPr bwMode="auto">
            <a:xfrm>
              <a:off x="2590800" y="1828801"/>
              <a:ext cx="1219200" cy="31959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Zookeeper</a:t>
              </a:r>
            </a:p>
          </p:txBody>
        </p:sp>
        <p:cxnSp>
          <p:nvCxnSpPr>
            <p:cNvPr id="17" name="Straight Arrow Connector 7"/>
            <p:cNvCxnSpPr>
              <a:cxnSpLocks noChangeShapeType="1"/>
              <a:stCxn id="14" idx="3"/>
              <a:endCxn id="16" idx="1"/>
            </p:cNvCxnSpPr>
            <p:nvPr/>
          </p:nvCxnSpPr>
          <p:spPr bwMode="auto">
            <a:xfrm>
              <a:off x="1295400" y="1683797"/>
              <a:ext cx="1295400" cy="304800"/>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8" name="Straight Arrow Connector 7"/>
            <p:cNvCxnSpPr>
              <a:cxnSpLocks noChangeShapeType="1"/>
              <a:stCxn id="14" idx="2"/>
            </p:cNvCxnSpPr>
            <p:nvPr/>
          </p:nvCxnSpPr>
          <p:spPr bwMode="auto">
            <a:xfrm>
              <a:off x="914400" y="1843591"/>
              <a:ext cx="0" cy="747209"/>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9" name="Straight Arrow Connector 7"/>
            <p:cNvCxnSpPr>
              <a:cxnSpLocks noChangeShapeType="1"/>
              <a:stCxn id="15" idx="1"/>
              <a:endCxn id="16" idx="3"/>
            </p:cNvCxnSpPr>
            <p:nvPr/>
          </p:nvCxnSpPr>
          <p:spPr bwMode="auto">
            <a:xfrm flipH="1">
              <a:off x="3810000" y="1683795"/>
              <a:ext cx="914400" cy="304801"/>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20" name="Straight Arrow Connector 7"/>
            <p:cNvCxnSpPr>
              <a:cxnSpLocks noChangeShapeType="1"/>
            </p:cNvCxnSpPr>
            <p:nvPr/>
          </p:nvCxnSpPr>
          <p:spPr bwMode="auto">
            <a:xfrm>
              <a:off x="4876800" y="1828800"/>
              <a:ext cx="0" cy="762000"/>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21" name="Straight Arrow Connector 7"/>
            <p:cNvCxnSpPr>
              <a:cxnSpLocks noChangeShapeType="1"/>
              <a:stCxn id="15" idx="2"/>
            </p:cNvCxnSpPr>
            <p:nvPr/>
          </p:nvCxnSpPr>
          <p:spPr bwMode="auto">
            <a:xfrm>
              <a:off x="5219700" y="1843590"/>
              <a:ext cx="2324100" cy="3642811"/>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grpSp>
      <p:sp>
        <p:nvSpPr>
          <p:cNvPr id="47" name="TextBox 5"/>
          <p:cNvSpPr txBox="1">
            <a:spLocks noChangeArrowheads="1"/>
          </p:cNvSpPr>
          <p:nvPr/>
        </p:nvSpPr>
        <p:spPr bwMode="auto">
          <a:xfrm>
            <a:off x="5629700" y="2145824"/>
            <a:ext cx="3273264" cy="476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Small group of servers running</a:t>
            </a:r>
          </a:p>
          <a:p>
            <a:r>
              <a:rPr lang="en-US">
                <a:solidFill>
                  <a:srgbClr val="000000"/>
                </a:solidFill>
              </a:rPr>
              <a:t>Zab, a consensus protocol (Paxos-like)</a:t>
            </a:r>
          </a:p>
        </p:txBody>
      </p:sp>
      <p:cxnSp>
        <p:nvCxnSpPr>
          <p:cNvPr id="48" name="Straight Arrow Connector 7"/>
          <p:cNvCxnSpPr>
            <a:cxnSpLocks noChangeShapeType="1"/>
            <a:stCxn id="47" idx="1"/>
          </p:cNvCxnSpPr>
          <p:nvPr/>
        </p:nvCxnSpPr>
        <p:spPr bwMode="auto">
          <a:xfrm flipH="1">
            <a:off x="2936692" y="2383985"/>
            <a:ext cx="2693008" cy="660028"/>
          </a:xfrm>
          <a:prstGeom prst="straightConnector1">
            <a:avLst/>
          </a:prstGeom>
          <a:noFill/>
          <a:ln w="12700">
            <a:solidFill>
              <a:srgbClr val="000000"/>
            </a:solidFill>
            <a:prstDash val="dash"/>
            <a:round/>
            <a:headEnd type="none" w="sm" len="sm"/>
            <a:tailEnd/>
          </a:ln>
          <a:extLst>
            <a:ext uri="{909E8E84-426E-40dd-AFC4-6F175D3DCCD1}">
              <a14:hiddenFill xmlns="" xmlns:a14="http://schemas.microsoft.com/office/drawing/2010/main">
                <a:noFill/>
              </a14:hiddenFill>
            </a:ext>
          </a:extLst>
        </p:spPr>
      </p:cxnSp>
      <p:sp>
        <p:nvSpPr>
          <p:cNvPr id="49"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31</a:t>
            </a:fld>
            <a:endParaRPr lang="en-US" dirty="0"/>
          </a:p>
        </p:txBody>
      </p:sp>
    </p:spTree>
    <p:extLst>
      <p:ext uri="{BB962C8B-B14F-4D97-AF65-F5344CB8AC3E}">
        <p14:creationId xmlns:p14="http://schemas.microsoft.com/office/powerpoint/2010/main" val="2185379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HBase</a:t>
            </a:r>
            <a:r>
              <a:rPr lang="en-US" dirty="0"/>
              <a:t> Storage hierarchy</a:t>
            </a:r>
          </a:p>
        </p:txBody>
      </p:sp>
      <p:sp>
        <p:nvSpPr>
          <p:cNvPr id="3" name="Content Placeholder 2"/>
          <p:cNvSpPr>
            <a:spLocks noGrp="1"/>
          </p:cNvSpPr>
          <p:nvPr>
            <p:ph idx="1"/>
          </p:nvPr>
        </p:nvSpPr>
        <p:spPr>
          <a:xfrm>
            <a:off x="243681" y="2006600"/>
            <a:ext cx="7438615" cy="4267200"/>
          </a:xfrm>
        </p:spPr>
        <p:txBody>
          <a:bodyPr>
            <a:normAutofit fontScale="77500" lnSpcReduction="20000"/>
          </a:bodyPr>
          <a:lstStyle/>
          <a:p>
            <a:r>
              <a:rPr lang="en-US" dirty="0" err="1">
                <a:ea typeface="ＭＳ Ｐゴシック" charset="0"/>
              </a:rPr>
              <a:t>HBase</a:t>
            </a:r>
            <a:r>
              <a:rPr lang="en-US" dirty="0">
                <a:ea typeface="ＭＳ Ｐゴシック" charset="0"/>
              </a:rPr>
              <a:t> Table</a:t>
            </a:r>
          </a:p>
          <a:p>
            <a:pPr lvl="1"/>
            <a:r>
              <a:rPr lang="en-US" dirty="0">
                <a:ea typeface="ＭＳ Ｐゴシック" charset="0"/>
              </a:rPr>
              <a:t>Split it into multiple </a:t>
            </a:r>
            <a:r>
              <a:rPr lang="en-US" u="sng" dirty="0">
                <a:solidFill>
                  <a:srgbClr val="0000FF"/>
                </a:solidFill>
                <a:ea typeface="ＭＳ Ｐゴシック" charset="0"/>
              </a:rPr>
              <a:t>regions</a:t>
            </a:r>
            <a:r>
              <a:rPr lang="en-US" dirty="0">
                <a:ea typeface="ＭＳ Ｐゴシック" charset="0"/>
              </a:rPr>
              <a:t>: replicated across servers</a:t>
            </a:r>
          </a:p>
          <a:p>
            <a:pPr lvl="2"/>
            <a:r>
              <a:rPr lang="en-US" dirty="0" err="1">
                <a:ea typeface="ＭＳ Ｐゴシック" charset="0"/>
              </a:rPr>
              <a:t>ColumnFamily</a:t>
            </a:r>
            <a:r>
              <a:rPr lang="en-US" dirty="0">
                <a:ea typeface="ＭＳ Ｐゴシック" charset="0"/>
              </a:rPr>
              <a:t>  = subset of columns with similar query patterns</a:t>
            </a:r>
          </a:p>
          <a:p>
            <a:pPr lvl="2"/>
            <a:r>
              <a:rPr lang="en-US" dirty="0">
                <a:ea typeface="ＭＳ Ｐゴシック" charset="0"/>
              </a:rPr>
              <a:t>One </a:t>
            </a:r>
            <a:r>
              <a:rPr lang="en-US" u="sng" dirty="0">
                <a:solidFill>
                  <a:srgbClr val="FF6600"/>
                </a:solidFill>
                <a:ea typeface="ＭＳ Ｐゴシック" charset="0"/>
              </a:rPr>
              <a:t>Store</a:t>
            </a:r>
            <a:r>
              <a:rPr lang="en-US" dirty="0">
                <a:ea typeface="ＭＳ Ｐゴシック" charset="0"/>
              </a:rPr>
              <a:t> per combination of </a:t>
            </a:r>
            <a:r>
              <a:rPr lang="en-US" dirty="0" err="1">
                <a:ea typeface="ＭＳ Ｐゴシック" charset="0"/>
              </a:rPr>
              <a:t>ColumnFamily</a:t>
            </a:r>
            <a:r>
              <a:rPr lang="en-US" dirty="0">
                <a:ea typeface="ＭＳ Ｐゴシック" charset="0"/>
              </a:rPr>
              <a:t> + region</a:t>
            </a:r>
          </a:p>
          <a:p>
            <a:pPr lvl="3"/>
            <a:r>
              <a:rPr lang="en-US" u="sng" dirty="0" err="1">
                <a:solidFill>
                  <a:srgbClr val="008000"/>
                </a:solidFill>
                <a:ea typeface="ＭＳ Ｐゴシック" charset="0"/>
              </a:rPr>
              <a:t>Memstore</a:t>
            </a:r>
            <a:r>
              <a:rPr lang="en-US" dirty="0">
                <a:solidFill>
                  <a:srgbClr val="008000"/>
                </a:solidFill>
                <a:ea typeface="ＭＳ Ｐゴシック" charset="0"/>
              </a:rPr>
              <a:t> </a:t>
            </a:r>
            <a:r>
              <a:rPr lang="en-US" dirty="0">
                <a:ea typeface="ＭＳ Ｐゴシック" charset="0"/>
              </a:rPr>
              <a:t>for each Store: in-memory updates to Store; flushed to disk when full</a:t>
            </a:r>
          </a:p>
          <a:p>
            <a:pPr lvl="4"/>
            <a:r>
              <a:rPr lang="en-US" u="sng" dirty="0" err="1">
                <a:solidFill>
                  <a:srgbClr val="660066"/>
                </a:solidFill>
                <a:ea typeface="ＭＳ Ｐゴシック" charset="0"/>
              </a:rPr>
              <a:t>StoreFiles</a:t>
            </a:r>
            <a:r>
              <a:rPr lang="en-US" dirty="0">
                <a:solidFill>
                  <a:srgbClr val="660066"/>
                </a:solidFill>
                <a:ea typeface="ＭＳ Ｐゴシック" charset="0"/>
              </a:rPr>
              <a:t> </a:t>
            </a:r>
            <a:r>
              <a:rPr lang="en-US" dirty="0">
                <a:ea typeface="ＭＳ Ｐゴシック" charset="0"/>
              </a:rPr>
              <a:t>for each store for each region: where the data lives</a:t>
            </a:r>
          </a:p>
          <a:p>
            <a:pPr lvl="4">
              <a:buFontTx/>
              <a:buNone/>
            </a:pPr>
            <a:r>
              <a:rPr lang="en-US" dirty="0">
                <a:ea typeface="ＭＳ Ｐゴシック" charset="0"/>
              </a:rPr>
              <a:t>        - </a:t>
            </a:r>
            <a:r>
              <a:rPr lang="en-US" dirty="0" err="1">
                <a:solidFill>
                  <a:schemeClr val="accent5">
                    <a:lumMod val="75000"/>
                  </a:schemeClr>
                </a:solidFill>
                <a:ea typeface="ＭＳ Ｐゴシック" charset="0"/>
              </a:rPr>
              <a:t>HFile</a:t>
            </a:r>
            <a:endParaRPr lang="en-US" dirty="0">
              <a:solidFill>
                <a:schemeClr val="accent5">
                  <a:lumMod val="75000"/>
                </a:schemeClr>
              </a:solidFill>
              <a:ea typeface="ＭＳ Ｐゴシック" charset="0"/>
            </a:endParaRPr>
          </a:p>
          <a:p>
            <a:pPr lvl="4">
              <a:buFontTx/>
              <a:buNone/>
            </a:pPr>
            <a:endParaRPr lang="en-US" dirty="0">
              <a:ea typeface="ＭＳ Ｐゴシック" charset="0"/>
            </a:endParaRPr>
          </a:p>
          <a:p>
            <a:endParaRPr lang="en-US" dirty="0">
              <a:ea typeface="ＭＳ Ｐゴシック" charset="0"/>
            </a:endParaRPr>
          </a:p>
          <a:p>
            <a:r>
              <a:rPr lang="en-US" dirty="0" err="1">
                <a:ea typeface="ＭＳ Ｐゴシック" charset="0"/>
              </a:rPr>
              <a:t>HFile</a:t>
            </a:r>
            <a:endParaRPr lang="en-US" dirty="0">
              <a:ea typeface="ＭＳ Ｐゴシック" charset="0"/>
            </a:endParaRPr>
          </a:p>
          <a:p>
            <a:pPr lvl="1"/>
            <a:r>
              <a:rPr lang="en-US" dirty="0" err="1">
                <a:ea typeface="ＭＳ Ｐゴシック" charset="0"/>
              </a:rPr>
              <a:t>SSTable</a:t>
            </a:r>
            <a:r>
              <a:rPr lang="en-US" dirty="0">
                <a:ea typeface="ＭＳ Ｐゴシック" charset="0"/>
              </a:rPr>
              <a:t> from Google’s </a:t>
            </a:r>
            <a:r>
              <a:rPr lang="en-US" dirty="0" err="1">
                <a:ea typeface="ＭＳ Ｐゴシック" charset="0"/>
              </a:rPr>
              <a:t>BigTable</a:t>
            </a:r>
            <a:endParaRPr lang="en-US" dirty="0">
              <a:ea typeface="ＭＳ Ｐゴシック" charset="0"/>
            </a:endParaRPr>
          </a:p>
          <a:p>
            <a:pPr lvl="4">
              <a:buFontTx/>
              <a:buNone/>
            </a:pPr>
            <a:endParaRPr lang="en-US" dirty="0">
              <a:ea typeface="ＭＳ Ｐゴシック" charset="0"/>
            </a:endParaRPr>
          </a:p>
          <a:p>
            <a:pPr lvl="4">
              <a:buFontTx/>
              <a:buNone/>
            </a:pPr>
            <a:endParaRPr lang="en-US" dirty="0">
              <a:ea typeface="ＭＳ Ｐゴシック" charset="0"/>
            </a:endParaRPr>
          </a:p>
          <a:p>
            <a:endParaRPr lang="en-US" dirty="0"/>
          </a:p>
        </p:txBody>
      </p:sp>
      <p:sp>
        <p:nvSpPr>
          <p:cNvPr id="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32</a:t>
            </a:fld>
            <a:endParaRPr lang="en-US" dirty="0"/>
          </a:p>
        </p:txBody>
      </p:sp>
    </p:spTree>
    <p:extLst>
      <p:ext uri="{BB962C8B-B14F-4D97-AF65-F5344CB8AC3E}">
        <p14:creationId xmlns:p14="http://schemas.microsoft.com/office/powerpoint/2010/main" val="3369570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HFile</a:t>
            </a:r>
            <a:endParaRPr lang="en-US" dirty="0"/>
          </a:p>
        </p:txBody>
      </p:sp>
      <p:cxnSp>
        <p:nvCxnSpPr>
          <p:cNvPr id="4" name="Straight Connector 7"/>
          <p:cNvCxnSpPr>
            <a:cxnSpLocks noChangeShapeType="1"/>
          </p:cNvCxnSpPr>
          <p:nvPr/>
        </p:nvCxnSpPr>
        <p:spPr bwMode="auto">
          <a:xfrm flipH="1">
            <a:off x="243681" y="2555258"/>
            <a:ext cx="1629979" cy="760007"/>
          </a:xfrm>
          <a:prstGeom prst="line">
            <a:avLst/>
          </a:prstGeom>
          <a:noFill/>
          <a:ln w="12700">
            <a:solidFill>
              <a:srgbClr val="000000"/>
            </a:solidFill>
            <a:prstDash val="dash"/>
            <a:round/>
            <a:headEnd type="none" w="sm" len="sm"/>
            <a:tailEnd type="none" w="med" len="lg"/>
          </a:ln>
          <a:extLst>
            <a:ext uri="{909E8E84-426E-40dd-AFC4-6F175D3DCCD1}">
              <a14:hiddenFill xmlns="" xmlns:a14="http://schemas.microsoft.com/office/drawing/2010/main">
                <a:noFill/>
              </a14:hiddenFill>
            </a:ext>
          </a:extLst>
        </p:spPr>
      </p:cxnSp>
      <p:cxnSp>
        <p:nvCxnSpPr>
          <p:cNvPr id="5" name="Straight Connector 8"/>
          <p:cNvCxnSpPr>
            <a:cxnSpLocks noChangeShapeType="1"/>
          </p:cNvCxnSpPr>
          <p:nvPr/>
        </p:nvCxnSpPr>
        <p:spPr bwMode="auto">
          <a:xfrm>
            <a:off x="3291033" y="3660722"/>
            <a:ext cx="5173411" cy="760007"/>
          </a:xfrm>
          <a:prstGeom prst="line">
            <a:avLst/>
          </a:prstGeom>
          <a:noFill/>
          <a:ln w="12700">
            <a:solidFill>
              <a:srgbClr val="000000"/>
            </a:solidFill>
            <a:prstDash val="dash"/>
            <a:round/>
            <a:headEnd type="none" w="sm" len="sm"/>
            <a:tailEnd type="none" w="med" len="lg"/>
          </a:ln>
          <a:extLst>
            <a:ext uri="{909E8E84-426E-40dd-AFC4-6F175D3DCCD1}">
              <a14:hiddenFill xmlns="" xmlns:a14="http://schemas.microsoft.com/office/drawing/2010/main">
                <a:noFill/>
              </a14:hiddenFill>
            </a:ext>
          </a:extLst>
        </p:spPr>
      </p:cxnSp>
      <p:sp>
        <p:nvSpPr>
          <p:cNvPr id="6" name="TextBox 2"/>
          <p:cNvSpPr txBox="1">
            <a:spLocks noChangeArrowheads="1"/>
          </p:cNvSpPr>
          <p:nvPr/>
        </p:nvSpPr>
        <p:spPr bwMode="auto">
          <a:xfrm>
            <a:off x="243681" y="2209800"/>
            <a:ext cx="7866420" cy="30037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dirty="0">
                <a:solidFill>
                  <a:srgbClr val="000000"/>
                </a:solidFill>
              </a:rPr>
              <a:t>Data	…	Data 	…  Metadata, file info, indices, and trailer</a:t>
            </a:r>
          </a:p>
        </p:txBody>
      </p:sp>
      <p:sp>
        <p:nvSpPr>
          <p:cNvPr id="7" name="TextBox 16"/>
          <p:cNvSpPr txBox="1">
            <a:spLocks noChangeArrowheads="1"/>
          </p:cNvSpPr>
          <p:nvPr/>
        </p:nvSpPr>
        <p:spPr bwMode="auto">
          <a:xfrm>
            <a:off x="243681" y="3315265"/>
            <a:ext cx="5598623" cy="30037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dirty="0">
                <a:solidFill>
                  <a:srgbClr val="000000"/>
                </a:solidFill>
              </a:rPr>
              <a:t>Magic      (Key, value)  (Key, value)                        … (Key, value)</a:t>
            </a:r>
          </a:p>
        </p:txBody>
      </p:sp>
      <p:sp>
        <p:nvSpPr>
          <p:cNvPr id="8" name="TextBox 17"/>
          <p:cNvSpPr txBox="1">
            <a:spLocks noChangeArrowheads="1"/>
          </p:cNvSpPr>
          <p:nvPr/>
        </p:nvSpPr>
        <p:spPr bwMode="auto">
          <a:xfrm>
            <a:off x="243681" y="4420730"/>
            <a:ext cx="8229600" cy="53227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dirty="0">
                <a:solidFill>
                  <a:srgbClr val="000000"/>
                </a:solidFill>
              </a:rPr>
              <a:t>  Key          Value    Row         Row     Col Family    Col Family    Col            Timestamp       Key   Value</a:t>
            </a:r>
          </a:p>
          <a:p>
            <a:r>
              <a:rPr lang="en-US" dirty="0">
                <a:solidFill>
                  <a:srgbClr val="000000"/>
                </a:solidFill>
              </a:rPr>
              <a:t>length        length   length                     length                              Qualifier                            type</a:t>
            </a:r>
          </a:p>
        </p:txBody>
      </p:sp>
      <p:sp>
        <p:nvSpPr>
          <p:cNvPr id="9" name="TextBox 8"/>
          <p:cNvSpPr txBox="1">
            <a:spLocks noChangeArrowheads="1"/>
          </p:cNvSpPr>
          <p:nvPr/>
        </p:nvSpPr>
        <p:spPr bwMode="auto">
          <a:xfrm>
            <a:off x="2223575" y="5388012"/>
            <a:ext cx="1607118"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chemeClr val="tx1"/>
                </a:solidFill>
              </a:rPr>
              <a:t>SSN:000-01-2345</a:t>
            </a:r>
          </a:p>
        </p:txBody>
      </p:sp>
      <p:cxnSp>
        <p:nvCxnSpPr>
          <p:cNvPr id="10" name="Straight Connector 7"/>
          <p:cNvCxnSpPr>
            <a:cxnSpLocks noChangeShapeType="1"/>
          </p:cNvCxnSpPr>
          <p:nvPr/>
        </p:nvCxnSpPr>
        <p:spPr bwMode="auto">
          <a:xfrm>
            <a:off x="2790523" y="4973461"/>
            <a:ext cx="0" cy="345458"/>
          </a:xfrm>
          <a:prstGeom prst="line">
            <a:avLst/>
          </a:prstGeom>
          <a:noFill/>
          <a:ln w="12700">
            <a:solidFill>
              <a:srgbClr val="000000"/>
            </a:solidFill>
            <a:prstDash val="dash"/>
            <a:round/>
            <a:headEnd type="none" w="sm" len="sm"/>
            <a:tailEnd type="none" w="med" len="lg"/>
          </a:ln>
          <a:extLst>
            <a:ext uri="{909E8E84-426E-40dd-AFC4-6F175D3DCCD1}">
              <a14:hiddenFill xmlns="" xmlns:a14="http://schemas.microsoft.com/office/drawing/2010/main">
                <a:noFill/>
              </a14:hiddenFill>
            </a:ext>
          </a:extLst>
        </p:spPr>
      </p:cxnSp>
      <p:sp>
        <p:nvSpPr>
          <p:cNvPr id="11" name="TextBox 13"/>
          <p:cNvSpPr txBox="1">
            <a:spLocks noChangeArrowheads="1"/>
          </p:cNvSpPr>
          <p:nvPr/>
        </p:nvSpPr>
        <p:spPr bwMode="auto">
          <a:xfrm>
            <a:off x="3790624" y="5318920"/>
            <a:ext cx="1237613" cy="476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a:solidFill>
                  <a:schemeClr val="tx1"/>
                </a:solidFill>
              </a:rPr>
              <a:t>Demographic</a:t>
            </a:r>
          </a:p>
          <a:p>
            <a:pPr algn="ctr"/>
            <a:r>
              <a:rPr lang="en-US">
                <a:solidFill>
                  <a:schemeClr val="tx1"/>
                </a:solidFill>
              </a:rPr>
              <a:t>Information</a:t>
            </a:r>
          </a:p>
        </p:txBody>
      </p:sp>
      <p:cxnSp>
        <p:nvCxnSpPr>
          <p:cNvPr id="12" name="Straight Connector 7"/>
          <p:cNvCxnSpPr>
            <a:cxnSpLocks noChangeShapeType="1"/>
          </p:cNvCxnSpPr>
          <p:nvPr/>
        </p:nvCxnSpPr>
        <p:spPr bwMode="auto">
          <a:xfrm>
            <a:off x="4495800" y="4973461"/>
            <a:ext cx="0" cy="345458"/>
          </a:xfrm>
          <a:prstGeom prst="line">
            <a:avLst/>
          </a:prstGeom>
          <a:noFill/>
          <a:ln w="12700">
            <a:solidFill>
              <a:srgbClr val="000000"/>
            </a:solidFill>
            <a:prstDash val="dash"/>
            <a:round/>
            <a:headEnd type="none" w="sm" len="sm"/>
            <a:tailEnd type="none" w="med" len="lg"/>
          </a:ln>
          <a:extLst>
            <a:ext uri="{909E8E84-426E-40dd-AFC4-6F175D3DCCD1}">
              <a14:hiddenFill xmlns="" xmlns:a14="http://schemas.microsoft.com/office/drawing/2010/main">
                <a:noFill/>
              </a14:hiddenFill>
            </a:ext>
          </a:extLst>
        </p:spPr>
      </p:cxnSp>
      <p:sp>
        <p:nvSpPr>
          <p:cNvPr id="13" name="TextBox 15"/>
          <p:cNvSpPr txBox="1">
            <a:spLocks noChangeArrowheads="1"/>
          </p:cNvSpPr>
          <p:nvPr/>
        </p:nvSpPr>
        <p:spPr bwMode="auto">
          <a:xfrm>
            <a:off x="5108521" y="5318920"/>
            <a:ext cx="849536"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chemeClr val="tx1"/>
                </a:solidFill>
              </a:rPr>
              <a:t>Ethnicity</a:t>
            </a:r>
          </a:p>
        </p:txBody>
      </p:sp>
      <p:cxnSp>
        <p:nvCxnSpPr>
          <p:cNvPr id="14" name="Straight Connector 7"/>
          <p:cNvCxnSpPr>
            <a:cxnSpLocks noChangeShapeType="1"/>
          </p:cNvCxnSpPr>
          <p:nvPr/>
        </p:nvCxnSpPr>
        <p:spPr bwMode="auto">
          <a:xfrm>
            <a:off x="5558829" y="4973461"/>
            <a:ext cx="0" cy="345458"/>
          </a:xfrm>
          <a:prstGeom prst="line">
            <a:avLst/>
          </a:prstGeom>
          <a:noFill/>
          <a:ln w="12700">
            <a:solidFill>
              <a:srgbClr val="000000"/>
            </a:solidFill>
            <a:prstDash val="dash"/>
            <a:round/>
            <a:headEnd type="none" w="sm" len="sm"/>
            <a:tailEnd type="none" w="med" len="lg"/>
          </a:ln>
          <a:extLst>
            <a:ext uri="{909E8E84-426E-40dd-AFC4-6F175D3DCCD1}">
              <a14:hiddenFill xmlns="" xmlns:a14="http://schemas.microsoft.com/office/drawing/2010/main">
                <a:noFill/>
              </a14:hiddenFill>
            </a:ext>
          </a:extLst>
        </p:spPr>
      </p:cxnSp>
      <p:cxnSp>
        <p:nvCxnSpPr>
          <p:cNvPr id="15" name="Straight Connector 8"/>
          <p:cNvCxnSpPr>
            <a:cxnSpLocks noChangeShapeType="1"/>
          </p:cNvCxnSpPr>
          <p:nvPr/>
        </p:nvCxnSpPr>
        <p:spPr bwMode="auto">
          <a:xfrm>
            <a:off x="2653215" y="2555258"/>
            <a:ext cx="3189089" cy="760007"/>
          </a:xfrm>
          <a:prstGeom prst="line">
            <a:avLst/>
          </a:prstGeom>
          <a:noFill/>
          <a:ln w="12700">
            <a:solidFill>
              <a:srgbClr val="000000"/>
            </a:solidFill>
            <a:prstDash val="dash"/>
            <a:round/>
            <a:headEnd type="none" w="sm" len="sm"/>
            <a:tailEnd type="none" w="med" len="lg"/>
          </a:ln>
          <a:extLst>
            <a:ext uri="{909E8E84-426E-40dd-AFC4-6F175D3DCCD1}">
              <a14:hiddenFill xmlns="" xmlns:a14="http://schemas.microsoft.com/office/drawing/2010/main">
                <a:noFill/>
              </a14:hiddenFill>
            </a:ext>
          </a:extLst>
        </p:spPr>
      </p:cxnSp>
      <p:cxnSp>
        <p:nvCxnSpPr>
          <p:cNvPr id="16" name="Straight Connector 8"/>
          <p:cNvCxnSpPr>
            <a:cxnSpLocks noChangeShapeType="1"/>
          </p:cNvCxnSpPr>
          <p:nvPr/>
        </p:nvCxnSpPr>
        <p:spPr bwMode="auto">
          <a:xfrm flipV="1">
            <a:off x="243681" y="3660722"/>
            <a:ext cx="1842585" cy="760007"/>
          </a:xfrm>
          <a:prstGeom prst="line">
            <a:avLst/>
          </a:prstGeom>
          <a:noFill/>
          <a:ln w="12700">
            <a:solidFill>
              <a:srgbClr val="000000"/>
            </a:solidFill>
            <a:prstDash val="dash"/>
            <a:round/>
            <a:headEnd type="none" w="sm" len="sm"/>
            <a:tailEnd type="none" w="med" len="lg"/>
          </a:ln>
          <a:extLst>
            <a:ext uri="{909E8E84-426E-40dd-AFC4-6F175D3DCCD1}">
              <a14:hiddenFill xmlns="" xmlns:a14="http://schemas.microsoft.com/office/drawing/2010/main">
                <a:noFill/>
              </a14:hiddenFill>
            </a:ext>
          </a:extLst>
        </p:spPr>
      </p:cxnSp>
      <p:cxnSp>
        <p:nvCxnSpPr>
          <p:cNvPr id="17" name="Straight Connector 25"/>
          <p:cNvCxnSpPr>
            <a:cxnSpLocks noChangeShapeType="1"/>
          </p:cNvCxnSpPr>
          <p:nvPr/>
        </p:nvCxnSpPr>
        <p:spPr bwMode="auto">
          <a:xfrm>
            <a:off x="881498" y="2209800"/>
            <a:ext cx="0" cy="310912"/>
          </a:xfrm>
          <a:prstGeom prst="line">
            <a:avLst/>
          </a:prstGeom>
          <a:noFill/>
          <a:ln w="12700">
            <a:solidFill>
              <a:srgbClr val="000000"/>
            </a:solidFill>
            <a:round/>
            <a:headEnd type="none" w="sm" len="sm"/>
            <a:tailEnd type="none" w="med" len="lg"/>
          </a:ln>
        </p:spPr>
      </p:cxnSp>
      <p:cxnSp>
        <p:nvCxnSpPr>
          <p:cNvPr id="18" name="Straight Connector 45"/>
          <p:cNvCxnSpPr>
            <a:cxnSpLocks noChangeShapeType="1"/>
          </p:cNvCxnSpPr>
          <p:nvPr/>
        </p:nvCxnSpPr>
        <p:spPr bwMode="auto">
          <a:xfrm>
            <a:off x="1873660" y="2209800"/>
            <a:ext cx="0" cy="310912"/>
          </a:xfrm>
          <a:prstGeom prst="line">
            <a:avLst/>
          </a:prstGeom>
          <a:noFill/>
          <a:ln w="12700">
            <a:solidFill>
              <a:srgbClr val="000000"/>
            </a:solidFill>
            <a:round/>
            <a:headEnd type="none" w="sm" len="sm"/>
            <a:tailEnd type="none" w="med" len="lg"/>
          </a:ln>
        </p:spPr>
      </p:cxnSp>
      <p:cxnSp>
        <p:nvCxnSpPr>
          <p:cNvPr id="19" name="Straight Connector 46"/>
          <p:cNvCxnSpPr>
            <a:cxnSpLocks noChangeShapeType="1"/>
          </p:cNvCxnSpPr>
          <p:nvPr/>
        </p:nvCxnSpPr>
        <p:spPr bwMode="auto">
          <a:xfrm>
            <a:off x="2653215" y="2209800"/>
            <a:ext cx="0" cy="310912"/>
          </a:xfrm>
          <a:prstGeom prst="line">
            <a:avLst/>
          </a:prstGeom>
          <a:noFill/>
          <a:ln w="12700">
            <a:solidFill>
              <a:srgbClr val="000000"/>
            </a:solidFill>
            <a:round/>
            <a:headEnd type="none" w="sm" len="sm"/>
            <a:tailEnd type="none" w="med" len="lg"/>
          </a:ln>
        </p:spPr>
      </p:cxnSp>
      <p:cxnSp>
        <p:nvCxnSpPr>
          <p:cNvPr id="20" name="Straight Connector 47"/>
          <p:cNvCxnSpPr>
            <a:cxnSpLocks noChangeShapeType="1"/>
          </p:cNvCxnSpPr>
          <p:nvPr/>
        </p:nvCxnSpPr>
        <p:spPr bwMode="auto">
          <a:xfrm>
            <a:off x="3291033" y="3326780"/>
            <a:ext cx="0" cy="310912"/>
          </a:xfrm>
          <a:prstGeom prst="line">
            <a:avLst/>
          </a:prstGeom>
          <a:noFill/>
          <a:ln w="12700">
            <a:solidFill>
              <a:srgbClr val="000000"/>
            </a:solidFill>
            <a:round/>
            <a:headEnd type="none" w="sm" len="sm"/>
            <a:tailEnd type="none" w="med" len="lg"/>
          </a:ln>
        </p:spPr>
      </p:cxnSp>
      <p:cxnSp>
        <p:nvCxnSpPr>
          <p:cNvPr id="21" name="Straight Connector 48"/>
          <p:cNvCxnSpPr>
            <a:cxnSpLocks noChangeShapeType="1"/>
          </p:cNvCxnSpPr>
          <p:nvPr/>
        </p:nvCxnSpPr>
        <p:spPr bwMode="auto">
          <a:xfrm>
            <a:off x="2086266" y="3315264"/>
            <a:ext cx="0" cy="310912"/>
          </a:xfrm>
          <a:prstGeom prst="line">
            <a:avLst/>
          </a:prstGeom>
          <a:noFill/>
          <a:ln w="12700">
            <a:solidFill>
              <a:srgbClr val="000000"/>
            </a:solidFill>
            <a:round/>
            <a:headEnd type="none" w="sm" len="sm"/>
            <a:tailEnd type="none" w="med" len="lg"/>
          </a:ln>
        </p:spPr>
      </p:cxnSp>
      <p:cxnSp>
        <p:nvCxnSpPr>
          <p:cNvPr id="22" name="Straight Connector 49"/>
          <p:cNvCxnSpPr>
            <a:cxnSpLocks noChangeShapeType="1"/>
          </p:cNvCxnSpPr>
          <p:nvPr/>
        </p:nvCxnSpPr>
        <p:spPr bwMode="auto">
          <a:xfrm>
            <a:off x="940556" y="3315264"/>
            <a:ext cx="0" cy="310912"/>
          </a:xfrm>
          <a:prstGeom prst="line">
            <a:avLst/>
          </a:prstGeom>
          <a:noFill/>
          <a:ln w="12700">
            <a:solidFill>
              <a:srgbClr val="000000"/>
            </a:solidFill>
            <a:round/>
            <a:headEnd type="none" w="sm" len="sm"/>
            <a:tailEnd type="none" w="med" len="lg"/>
          </a:ln>
        </p:spPr>
      </p:cxnSp>
      <p:cxnSp>
        <p:nvCxnSpPr>
          <p:cNvPr id="23" name="Straight Connector 53"/>
          <p:cNvCxnSpPr>
            <a:cxnSpLocks noChangeShapeType="1"/>
          </p:cNvCxnSpPr>
          <p:nvPr/>
        </p:nvCxnSpPr>
        <p:spPr bwMode="auto">
          <a:xfrm>
            <a:off x="1023236" y="4420729"/>
            <a:ext cx="0" cy="552732"/>
          </a:xfrm>
          <a:prstGeom prst="line">
            <a:avLst/>
          </a:prstGeom>
          <a:noFill/>
          <a:ln w="12700">
            <a:solidFill>
              <a:srgbClr val="000000"/>
            </a:solidFill>
            <a:round/>
            <a:headEnd type="none" w="sm" len="sm"/>
            <a:tailEnd type="none" w="med" len="lg"/>
          </a:ln>
        </p:spPr>
      </p:cxnSp>
      <p:cxnSp>
        <p:nvCxnSpPr>
          <p:cNvPr id="24" name="Straight Connector 55"/>
          <p:cNvCxnSpPr>
            <a:cxnSpLocks noChangeShapeType="1"/>
          </p:cNvCxnSpPr>
          <p:nvPr/>
        </p:nvCxnSpPr>
        <p:spPr bwMode="auto">
          <a:xfrm>
            <a:off x="1802791" y="4420729"/>
            <a:ext cx="0" cy="552732"/>
          </a:xfrm>
          <a:prstGeom prst="line">
            <a:avLst/>
          </a:prstGeom>
          <a:noFill/>
          <a:ln w="12700">
            <a:solidFill>
              <a:srgbClr val="000000"/>
            </a:solidFill>
            <a:round/>
            <a:headEnd type="none" w="sm" len="sm"/>
            <a:tailEnd type="none" w="med" len="lg"/>
          </a:ln>
        </p:spPr>
      </p:cxnSp>
      <p:cxnSp>
        <p:nvCxnSpPr>
          <p:cNvPr id="25" name="Straight Connector 56"/>
          <p:cNvCxnSpPr>
            <a:cxnSpLocks noChangeShapeType="1"/>
          </p:cNvCxnSpPr>
          <p:nvPr/>
        </p:nvCxnSpPr>
        <p:spPr bwMode="auto">
          <a:xfrm>
            <a:off x="2582346" y="4420729"/>
            <a:ext cx="0" cy="552732"/>
          </a:xfrm>
          <a:prstGeom prst="line">
            <a:avLst/>
          </a:prstGeom>
          <a:noFill/>
          <a:ln w="12700">
            <a:solidFill>
              <a:srgbClr val="000000"/>
            </a:solidFill>
            <a:round/>
            <a:headEnd type="none" w="sm" len="sm"/>
            <a:tailEnd type="none" w="med" len="lg"/>
          </a:ln>
        </p:spPr>
      </p:cxnSp>
      <p:cxnSp>
        <p:nvCxnSpPr>
          <p:cNvPr id="26" name="Straight Connector 57"/>
          <p:cNvCxnSpPr>
            <a:cxnSpLocks noChangeShapeType="1"/>
          </p:cNvCxnSpPr>
          <p:nvPr/>
        </p:nvCxnSpPr>
        <p:spPr bwMode="auto">
          <a:xfrm>
            <a:off x="3102049" y="4420729"/>
            <a:ext cx="0" cy="552732"/>
          </a:xfrm>
          <a:prstGeom prst="line">
            <a:avLst/>
          </a:prstGeom>
          <a:noFill/>
          <a:ln w="12700">
            <a:solidFill>
              <a:srgbClr val="000000"/>
            </a:solidFill>
            <a:round/>
            <a:headEnd type="none" w="sm" len="sm"/>
            <a:tailEnd type="none" w="med" len="lg"/>
          </a:ln>
        </p:spPr>
      </p:cxnSp>
      <p:cxnSp>
        <p:nvCxnSpPr>
          <p:cNvPr id="27" name="Straight Connector 58"/>
          <p:cNvCxnSpPr>
            <a:cxnSpLocks noChangeShapeType="1"/>
          </p:cNvCxnSpPr>
          <p:nvPr/>
        </p:nvCxnSpPr>
        <p:spPr bwMode="auto">
          <a:xfrm>
            <a:off x="4141456" y="4420729"/>
            <a:ext cx="0" cy="552732"/>
          </a:xfrm>
          <a:prstGeom prst="line">
            <a:avLst/>
          </a:prstGeom>
          <a:noFill/>
          <a:ln w="12700">
            <a:solidFill>
              <a:srgbClr val="000000"/>
            </a:solidFill>
            <a:round/>
            <a:headEnd type="none" w="sm" len="sm"/>
            <a:tailEnd type="none" w="med" len="lg"/>
          </a:ln>
        </p:spPr>
      </p:cxnSp>
      <p:cxnSp>
        <p:nvCxnSpPr>
          <p:cNvPr id="28" name="Straight Connector 59"/>
          <p:cNvCxnSpPr>
            <a:cxnSpLocks noChangeShapeType="1"/>
          </p:cNvCxnSpPr>
          <p:nvPr/>
        </p:nvCxnSpPr>
        <p:spPr bwMode="auto">
          <a:xfrm>
            <a:off x="5204486" y="4420729"/>
            <a:ext cx="0" cy="552732"/>
          </a:xfrm>
          <a:prstGeom prst="line">
            <a:avLst/>
          </a:prstGeom>
          <a:noFill/>
          <a:ln w="12700">
            <a:solidFill>
              <a:srgbClr val="000000"/>
            </a:solidFill>
            <a:round/>
            <a:headEnd type="none" w="sm" len="sm"/>
            <a:tailEnd type="none" w="med" len="lg"/>
          </a:ln>
        </p:spPr>
      </p:cxnSp>
      <p:cxnSp>
        <p:nvCxnSpPr>
          <p:cNvPr id="29" name="Straight Connector 60"/>
          <p:cNvCxnSpPr>
            <a:cxnSpLocks noChangeShapeType="1"/>
          </p:cNvCxnSpPr>
          <p:nvPr/>
        </p:nvCxnSpPr>
        <p:spPr bwMode="auto">
          <a:xfrm>
            <a:off x="6125779" y="4420729"/>
            <a:ext cx="0" cy="552732"/>
          </a:xfrm>
          <a:prstGeom prst="line">
            <a:avLst/>
          </a:prstGeom>
          <a:noFill/>
          <a:ln w="12700">
            <a:solidFill>
              <a:srgbClr val="000000"/>
            </a:solidFill>
            <a:round/>
            <a:headEnd type="none" w="sm" len="sm"/>
            <a:tailEnd type="none" w="med" len="lg"/>
          </a:ln>
        </p:spPr>
      </p:cxnSp>
      <p:cxnSp>
        <p:nvCxnSpPr>
          <p:cNvPr id="30" name="Straight Connector 61"/>
          <p:cNvCxnSpPr>
            <a:cxnSpLocks noChangeShapeType="1"/>
          </p:cNvCxnSpPr>
          <p:nvPr/>
        </p:nvCxnSpPr>
        <p:spPr bwMode="auto">
          <a:xfrm>
            <a:off x="7259677" y="4420729"/>
            <a:ext cx="0" cy="552732"/>
          </a:xfrm>
          <a:prstGeom prst="line">
            <a:avLst/>
          </a:prstGeom>
          <a:noFill/>
          <a:ln w="12700">
            <a:solidFill>
              <a:srgbClr val="000000"/>
            </a:solidFill>
            <a:round/>
            <a:headEnd type="none" w="sm" len="sm"/>
            <a:tailEnd type="none" w="med" len="lg"/>
          </a:ln>
        </p:spPr>
      </p:cxnSp>
      <p:cxnSp>
        <p:nvCxnSpPr>
          <p:cNvPr id="31" name="Straight Connector 62"/>
          <p:cNvCxnSpPr>
            <a:cxnSpLocks noChangeShapeType="1"/>
          </p:cNvCxnSpPr>
          <p:nvPr/>
        </p:nvCxnSpPr>
        <p:spPr bwMode="auto">
          <a:xfrm>
            <a:off x="7826626" y="4420729"/>
            <a:ext cx="0" cy="552732"/>
          </a:xfrm>
          <a:prstGeom prst="line">
            <a:avLst/>
          </a:prstGeom>
          <a:noFill/>
          <a:ln w="12700">
            <a:solidFill>
              <a:srgbClr val="000000"/>
            </a:solidFill>
            <a:round/>
            <a:headEnd type="none" w="sm" len="sm"/>
            <a:tailEnd type="none" w="med" len="lg"/>
          </a:ln>
        </p:spPr>
      </p:cxnSp>
      <p:sp>
        <p:nvSpPr>
          <p:cNvPr id="32" name="TextBox 66"/>
          <p:cNvSpPr txBox="1">
            <a:spLocks noChangeArrowheads="1"/>
          </p:cNvSpPr>
          <p:nvPr/>
        </p:nvSpPr>
        <p:spPr bwMode="auto">
          <a:xfrm>
            <a:off x="4495801" y="6299158"/>
            <a:ext cx="1118841"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b="1">
                <a:solidFill>
                  <a:schemeClr val="tx1"/>
                </a:solidFill>
              </a:rPr>
              <a:t>HBase Key</a:t>
            </a:r>
          </a:p>
        </p:txBody>
      </p:sp>
      <p:sp>
        <p:nvSpPr>
          <p:cNvPr id="33" name="Right Brace 67"/>
          <p:cNvSpPr>
            <a:spLocks/>
          </p:cNvSpPr>
          <p:nvPr/>
        </p:nvSpPr>
        <p:spPr bwMode="auto">
          <a:xfrm rot="16200000" flipH="1">
            <a:off x="4607434" y="2941781"/>
            <a:ext cx="414549" cy="6023835"/>
          </a:xfrm>
          <a:prstGeom prst="rightBrace">
            <a:avLst>
              <a:gd name="adj1" fmla="val 8329"/>
              <a:gd name="adj2" fmla="val 50000"/>
            </a:avLst>
          </a:prstGeom>
          <a:noFill/>
          <a:ln w="12700">
            <a:solidFill>
              <a:schemeClr val="tx1"/>
            </a:solidFill>
            <a:round/>
            <a:headEnd type="none" w="sm" len="sm"/>
            <a:tailEnd type="none" w="med" len="lg"/>
          </a:ln>
          <a:extLst>
            <a:ext uri="{909E8E84-426E-40dd-AFC4-6F175D3DCCD1}">
              <a14:hiddenFill xmlns="" xmlns:a14="http://schemas.microsoft.com/office/drawing/2010/main">
                <a:solidFill>
                  <a:srgbClr val="FFFFFF"/>
                </a:solidFill>
              </a14:hiddenFill>
            </a:ext>
          </a:extLst>
        </p:spPr>
        <p:txBody>
          <a:bodyPr lIns="84110" tIns="42055" rIns="84110" bIns="42055"/>
          <a:lstStyle/>
          <a:p>
            <a:endParaRPr lang="en-US"/>
          </a:p>
        </p:txBody>
      </p:sp>
      <p:sp>
        <p:nvSpPr>
          <p:cNvPr id="3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33</a:t>
            </a:fld>
            <a:endParaRPr lang="en-US" dirty="0"/>
          </a:p>
        </p:txBody>
      </p:sp>
    </p:spTree>
    <p:extLst>
      <p:ext uri="{BB962C8B-B14F-4D97-AF65-F5344CB8AC3E}">
        <p14:creationId xmlns:p14="http://schemas.microsoft.com/office/powerpoint/2010/main" val="3480317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Strong Consistency: </a:t>
            </a:r>
            <a:r>
              <a:rPr lang="en-US" dirty="0" err="1"/>
              <a:t>HBase</a:t>
            </a:r>
            <a:r>
              <a:rPr lang="en-US" dirty="0"/>
              <a:t> Write-Ahead Log</a:t>
            </a:r>
          </a:p>
        </p:txBody>
      </p:sp>
      <p:sp>
        <p:nvSpPr>
          <p:cNvPr id="4" name="TextBox 5"/>
          <p:cNvSpPr txBox="1">
            <a:spLocks noChangeArrowheads="1"/>
          </p:cNvSpPr>
          <p:nvPr/>
        </p:nvSpPr>
        <p:spPr bwMode="auto">
          <a:xfrm>
            <a:off x="947036" y="6229279"/>
            <a:ext cx="3712199" cy="476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t>Write to HLog </a:t>
            </a:r>
            <a:r>
              <a:rPr lang="en-US" u="sng"/>
              <a:t>before</a:t>
            </a:r>
            <a:r>
              <a:rPr lang="en-US"/>
              <a:t> writing to MemStore</a:t>
            </a:r>
          </a:p>
          <a:p>
            <a:r>
              <a:rPr lang="en-US"/>
              <a:t>Helps recover from failure by replaying Hlog.</a:t>
            </a:r>
          </a:p>
        </p:txBody>
      </p:sp>
      <p:cxnSp>
        <p:nvCxnSpPr>
          <p:cNvPr id="5" name="Straight Arrow Connector 7"/>
          <p:cNvCxnSpPr>
            <a:cxnSpLocks noChangeShapeType="1"/>
          </p:cNvCxnSpPr>
          <p:nvPr/>
        </p:nvCxnSpPr>
        <p:spPr bwMode="auto">
          <a:xfrm flipV="1">
            <a:off x="3073096" y="2819400"/>
            <a:ext cx="1437785" cy="3409878"/>
          </a:xfrm>
          <a:prstGeom prst="straightConnector1">
            <a:avLst/>
          </a:prstGeom>
          <a:noFill/>
          <a:ln w="12700">
            <a:solidFill>
              <a:schemeClr val="accent2"/>
            </a:solidFill>
            <a:round/>
            <a:headEnd type="none" w="sm" len="sm"/>
            <a:tailEnd type="arrow" w="med" len="med"/>
          </a:ln>
          <a:extLst>
            <a:ext uri="{909E8E84-426E-40dd-AFC4-6F175D3DCCD1}">
              <a14:hiddenFill xmlns="" xmlns:a14="http://schemas.microsoft.com/office/drawing/2010/main">
                <a:noFill/>
              </a14:hiddenFill>
            </a:ext>
          </a:extLst>
        </p:spPr>
      </p:cxnSp>
      <p:sp>
        <p:nvSpPr>
          <p:cNvPr id="6" name="TextBox 1"/>
          <p:cNvSpPr txBox="1">
            <a:spLocks noChangeArrowheads="1"/>
          </p:cNvSpPr>
          <p:nvPr/>
        </p:nvSpPr>
        <p:spPr bwMode="auto">
          <a:xfrm>
            <a:off x="167481" y="1945603"/>
            <a:ext cx="628873" cy="28242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Client</a:t>
            </a:r>
          </a:p>
        </p:txBody>
      </p:sp>
      <p:sp>
        <p:nvSpPr>
          <p:cNvPr id="7" name="TextBox 8"/>
          <p:cNvSpPr txBox="1">
            <a:spLocks noChangeArrowheads="1"/>
          </p:cNvSpPr>
          <p:nvPr/>
        </p:nvSpPr>
        <p:spPr bwMode="auto">
          <a:xfrm>
            <a:off x="1159642" y="3120161"/>
            <a:ext cx="1400969" cy="116214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dirty="0" err="1">
                <a:solidFill>
                  <a:srgbClr val="000000"/>
                </a:solidFill>
              </a:rPr>
              <a:t>HRegionServer</a:t>
            </a:r>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r>
              <a:rPr lang="en-US" dirty="0">
                <a:solidFill>
                  <a:srgbClr val="000000"/>
                </a:solidFill>
              </a:rPr>
              <a:t>Log flush</a:t>
            </a:r>
          </a:p>
        </p:txBody>
      </p:sp>
      <p:sp>
        <p:nvSpPr>
          <p:cNvPr id="8" name="TextBox 9"/>
          <p:cNvSpPr txBox="1">
            <a:spLocks noChangeArrowheads="1"/>
          </p:cNvSpPr>
          <p:nvPr/>
        </p:nvSpPr>
        <p:spPr bwMode="auto">
          <a:xfrm>
            <a:off x="2577014" y="5261998"/>
            <a:ext cx="3330827" cy="28242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pPr algn="ctr"/>
            <a:r>
              <a:rPr lang="en-US">
                <a:solidFill>
                  <a:srgbClr val="000000"/>
                </a:solidFill>
              </a:rPr>
              <a:t>HLog</a:t>
            </a:r>
          </a:p>
        </p:txBody>
      </p:sp>
      <p:sp>
        <p:nvSpPr>
          <p:cNvPr id="9" name="TextBox 10"/>
          <p:cNvSpPr txBox="1">
            <a:spLocks noChangeArrowheads="1"/>
          </p:cNvSpPr>
          <p:nvPr/>
        </p:nvSpPr>
        <p:spPr bwMode="auto">
          <a:xfrm>
            <a:off x="3073095" y="1945603"/>
            <a:ext cx="868459" cy="28242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HRegion</a:t>
            </a:r>
          </a:p>
        </p:txBody>
      </p:sp>
      <p:sp>
        <p:nvSpPr>
          <p:cNvPr id="10" name="TextBox 11"/>
          <p:cNvSpPr txBox="1">
            <a:spLocks noChangeArrowheads="1"/>
          </p:cNvSpPr>
          <p:nvPr/>
        </p:nvSpPr>
        <p:spPr bwMode="auto">
          <a:xfrm>
            <a:off x="3073095" y="3258343"/>
            <a:ext cx="868459" cy="28242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HRegion</a:t>
            </a:r>
          </a:p>
        </p:txBody>
      </p:sp>
      <p:sp>
        <p:nvSpPr>
          <p:cNvPr id="11" name="TextBox 12"/>
          <p:cNvSpPr txBox="1">
            <a:spLocks noChangeArrowheads="1"/>
          </p:cNvSpPr>
          <p:nvPr/>
        </p:nvSpPr>
        <p:spPr bwMode="auto">
          <a:xfrm>
            <a:off x="3356572" y="2429246"/>
            <a:ext cx="219744" cy="670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a:t>
            </a:r>
          </a:p>
          <a:p>
            <a:r>
              <a:rPr lang="en-US">
                <a:solidFill>
                  <a:srgbClr val="000000"/>
                </a:solidFill>
              </a:rPr>
              <a:t>.</a:t>
            </a:r>
          </a:p>
          <a:p>
            <a:r>
              <a:rPr lang="en-US">
                <a:solidFill>
                  <a:srgbClr val="000000"/>
                </a:solidFill>
              </a:rPr>
              <a:t>.</a:t>
            </a:r>
          </a:p>
        </p:txBody>
      </p:sp>
      <p:cxnSp>
        <p:nvCxnSpPr>
          <p:cNvPr id="12" name="Straight Arrow Connector 7"/>
          <p:cNvCxnSpPr>
            <a:cxnSpLocks noChangeShapeType="1"/>
          </p:cNvCxnSpPr>
          <p:nvPr/>
        </p:nvCxnSpPr>
        <p:spPr bwMode="auto">
          <a:xfrm>
            <a:off x="734429" y="2360152"/>
            <a:ext cx="425212" cy="760007"/>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sp>
        <p:nvSpPr>
          <p:cNvPr id="13" name="TextBox 3"/>
          <p:cNvSpPr txBox="1">
            <a:spLocks noChangeArrowheads="1"/>
          </p:cNvSpPr>
          <p:nvPr/>
        </p:nvSpPr>
        <p:spPr bwMode="auto">
          <a:xfrm>
            <a:off x="876169" y="2498337"/>
            <a:ext cx="1347193"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t>(k1, k2, k3, k4)</a:t>
            </a:r>
          </a:p>
        </p:txBody>
      </p:sp>
      <p:cxnSp>
        <p:nvCxnSpPr>
          <p:cNvPr id="14" name="Straight Arrow Connector 7"/>
          <p:cNvCxnSpPr>
            <a:cxnSpLocks noChangeShapeType="1"/>
            <a:endCxn id="9" idx="1"/>
          </p:cNvCxnSpPr>
          <p:nvPr/>
        </p:nvCxnSpPr>
        <p:spPr bwMode="auto">
          <a:xfrm flipV="1">
            <a:off x="2435278" y="2086814"/>
            <a:ext cx="637817" cy="1240624"/>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15" name="Straight Arrow Connector 7"/>
          <p:cNvCxnSpPr>
            <a:cxnSpLocks noChangeShapeType="1"/>
            <a:endCxn id="10" idx="1"/>
          </p:cNvCxnSpPr>
          <p:nvPr/>
        </p:nvCxnSpPr>
        <p:spPr bwMode="auto">
          <a:xfrm>
            <a:off x="2435278" y="3327435"/>
            <a:ext cx="637817" cy="72119"/>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sp>
        <p:nvSpPr>
          <p:cNvPr id="16" name="TextBox 22"/>
          <p:cNvSpPr txBox="1">
            <a:spLocks noChangeArrowheads="1"/>
          </p:cNvSpPr>
          <p:nvPr/>
        </p:nvSpPr>
        <p:spPr bwMode="auto">
          <a:xfrm>
            <a:off x="2506147" y="2774703"/>
            <a:ext cx="768434"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t>(k1, k2)</a:t>
            </a:r>
          </a:p>
        </p:txBody>
      </p:sp>
      <p:sp>
        <p:nvSpPr>
          <p:cNvPr id="17" name="TextBox 23"/>
          <p:cNvSpPr txBox="1">
            <a:spLocks noChangeArrowheads="1"/>
          </p:cNvSpPr>
          <p:nvPr/>
        </p:nvSpPr>
        <p:spPr bwMode="auto">
          <a:xfrm>
            <a:off x="2364411" y="3396527"/>
            <a:ext cx="768434"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t>(k3, k4)</a:t>
            </a:r>
          </a:p>
        </p:txBody>
      </p:sp>
      <p:cxnSp>
        <p:nvCxnSpPr>
          <p:cNvPr id="18" name="Straight Arrow Connector 7"/>
          <p:cNvCxnSpPr>
            <a:cxnSpLocks noChangeShapeType="1"/>
            <a:endCxn id="8" idx="1"/>
          </p:cNvCxnSpPr>
          <p:nvPr/>
        </p:nvCxnSpPr>
        <p:spPr bwMode="auto">
          <a:xfrm>
            <a:off x="1584853" y="4156533"/>
            <a:ext cx="992161" cy="1246676"/>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grpSp>
        <p:nvGrpSpPr>
          <p:cNvPr id="19" name="Group 27"/>
          <p:cNvGrpSpPr>
            <a:grpSpLocks/>
          </p:cNvGrpSpPr>
          <p:nvPr/>
        </p:nvGrpSpPr>
        <p:grpSpPr bwMode="auto">
          <a:xfrm>
            <a:off x="5340892" y="1876514"/>
            <a:ext cx="2480403" cy="1259319"/>
            <a:chOff x="4572000" y="1219200"/>
            <a:chExt cx="2667000" cy="1389358"/>
          </a:xfrm>
        </p:grpSpPr>
        <p:sp>
          <p:nvSpPr>
            <p:cNvPr id="20" name="TextBox 24"/>
            <p:cNvSpPr txBox="1">
              <a:spLocks noChangeArrowheads="1"/>
            </p:cNvSpPr>
            <p:nvPr/>
          </p:nvSpPr>
          <p:spPr bwMode="auto">
            <a:xfrm>
              <a:off x="4572000" y="1219200"/>
              <a:ext cx="2667000" cy="138935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grpSp>
          <p:nvGrpSpPr>
            <p:cNvPr id="21" name="Group 20"/>
            <p:cNvGrpSpPr>
              <a:grpSpLocks/>
            </p:cNvGrpSpPr>
            <p:nvPr/>
          </p:nvGrpSpPr>
          <p:grpSpPr bwMode="auto">
            <a:xfrm>
              <a:off x="4648200" y="1600200"/>
              <a:ext cx="971011" cy="747594"/>
              <a:chOff x="4648200" y="1600200"/>
              <a:chExt cx="971011" cy="747594"/>
            </a:xfrm>
          </p:grpSpPr>
          <p:sp>
            <p:nvSpPr>
              <p:cNvPr id="27" name="TextBox 25"/>
              <p:cNvSpPr txBox="1">
                <a:spLocks noChangeArrowheads="1"/>
              </p:cNvSpPr>
              <p:nvPr/>
            </p:nvSpPr>
            <p:spPr bwMode="auto">
              <a:xfrm>
                <a:off x="4648200" y="1600200"/>
                <a:ext cx="971011" cy="747594"/>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28" name="TextBox 26"/>
              <p:cNvSpPr txBox="1">
                <a:spLocks noChangeArrowheads="1"/>
              </p:cNvSpPr>
              <p:nvPr/>
            </p:nvSpPr>
            <p:spPr bwMode="auto">
              <a:xfrm>
                <a:off x="4800600" y="1905000"/>
                <a:ext cx="649022" cy="31975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grpSp>
          <p:nvGrpSpPr>
            <p:cNvPr id="22" name="Group 37"/>
            <p:cNvGrpSpPr>
              <a:grpSpLocks/>
            </p:cNvGrpSpPr>
            <p:nvPr/>
          </p:nvGrpSpPr>
          <p:grpSpPr bwMode="auto">
            <a:xfrm>
              <a:off x="6248400" y="1600200"/>
              <a:ext cx="971011" cy="747594"/>
              <a:chOff x="4648200" y="1600200"/>
              <a:chExt cx="971011" cy="747594"/>
            </a:xfrm>
          </p:grpSpPr>
          <p:sp>
            <p:nvSpPr>
              <p:cNvPr id="25" name="TextBox 38"/>
              <p:cNvSpPr txBox="1">
                <a:spLocks noChangeArrowheads="1"/>
              </p:cNvSpPr>
              <p:nvPr/>
            </p:nvSpPr>
            <p:spPr bwMode="auto">
              <a:xfrm>
                <a:off x="4648200" y="1600200"/>
                <a:ext cx="971011" cy="747594"/>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26" name="TextBox 39"/>
              <p:cNvSpPr txBox="1">
                <a:spLocks noChangeArrowheads="1"/>
              </p:cNvSpPr>
              <p:nvPr/>
            </p:nvSpPr>
            <p:spPr bwMode="auto">
              <a:xfrm>
                <a:off x="4800600" y="1905000"/>
                <a:ext cx="649022" cy="31975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sp>
          <p:nvSpPr>
            <p:cNvPr id="23" name="TextBox 21"/>
            <p:cNvSpPr txBox="1">
              <a:spLocks noChangeArrowheads="1"/>
            </p:cNvSpPr>
            <p:nvPr/>
          </p:nvSpPr>
          <p:spPr bwMode="auto">
            <a:xfrm>
              <a:off x="5715000" y="1752599"/>
              <a:ext cx="391600" cy="3197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a:t>
              </a:r>
            </a:p>
          </p:txBody>
        </p:sp>
        <p:sp>
          <p:nvSpPr>
            <p:cNvPr id="24" name="TextBox 41"/>
            <p:cNvSpPr txBox="1">
              <a:spLocks noChangeArrowheads="1"/>
            </p:cNvSpPr>
            <p:nvPr/>
          </p:nvSpPr>
          <p:spPr bwMode="auto">
            <a:xfrm>
              <a:off x="5486400" y="1234177"/>
              <a:ext cx="1088929" cy="31975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MemStore</a:t>
              </a:r>
            </a:p>
          </p:txBody>
        </p:sp>
      </p:grpSp>
      <p:grpSp>
        <p:nvGrpSpPr>
          <p:cNvPr id="29" name="Group 43"/>
          <p:cNvGrpSpPr>
            <a:grpSpLocks/>
          </p:cNvGrpSpPr>
          <p:nvPr/>
        </p:nvGrpSpPr>
        <p:grpSpPr bwMode="auto">
          <a:xfrm>
            <a:off x="5340892" y="3636910"/>
            <a:ext cx="2480403" cy="1259319"/>
            <a:chOff x="4572000" y="1219200"/>
            <a:chExt cx="2667000" cy="1389361"/>
          </a:xfrm>
        </p:grpSpPr>
        <p:sp>
          <p:nvSpPr>
            <p:cNvPr id="30" name="TextBox 44"/>
            <p:cNvSpPr txBox="1">
              <a:spLocks noChangeArrowheads="1"/>
            </p:cNvSpPr>
            <p:nvPr/>
          </p:nvSpPr>
          <p:spPr bwMode="auto">
            <a:xfrm>
              <a:off x="4572000" y="1219200"/>
              <a:ext cx="2667000" cy="138936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   </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grpSp>
          <p:nvGrpSpPr>
            <p:cNvPr id="31" name="Group 45"/>
            <p:cNvGrpSpPr>
              <a:grpSpLocks/>
            </p:cNvGrpSpPr>
            <p:nvPr/>
          </p:nvGrpSpPr>
          <p:grpSpPr bwMode="auto">
            <a:xfrm>
              <a:off x="4648200" y="1600200"/>
              <a:ext cx="971011" cy="747595"/>
              <a:chOff x="4648200" y="1600200"/>
              <a:chExt cx="971011" cy="747595"/>
            </a:xfrm>
          </p:grpSpPr>
          <p:sp>
            <p:nvSpPr>
              <p:cNvPr id="37" name="TextBox 51"/>
              <p:cNvSpPr txBox="1">
                <a:spLocks noChangeArrowheads="1"/>
              </p:cNvSpPr>
              <p:nvPr/>
            </p:nvSpPr>
            <p:spPr bwMode="auto">
              <a:xfrm>
                <a:off x="4648200" y="1600200"/>
                <a:ext cx="971011" cy="74759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38" name="TextBox 52"/>
              <p:cNvSpPr txBox="1">
                <a:spLocks noChangeArrowheads="1"/>
              </p:cNvSpPr>
              <p:nvPr/>
            </p:nvSpPr>
            <p:spPr bwMode="auto">
              <a:xfrm>
                <a:off x="4800600" y="1905000"/>
                <a:ext cx="649022" cy="31975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grpSp>
          <p:nvGrpSpPr>
            <p:cNvPr id="32" name="Group 46"/>
            <p:cNvGrpSpPr>
              <a:grpSpLocks/>
            </p:cNvGrpSpPr>
            <p:nvPr/>
          </p:nvGrpSpPr>
          <p:grpSpPr bwMode="auto">
            <a:xfrm>
              <a:off x="6248400" y="1600200"/>
              <a:ext cx="971011" cy="747595"/>
              <a:chOff x="4648200" y="1600200"/>
              <a:chExt cx="971011" cy="747595"/>
            </a:xfrm>
          </p:grpSpPr>
          <p:sp>
            <p:nvSpPr>
              <p:cNvPr id="35" name="TextBox 49"/>
              <p:cNvSpPr txBox="1">
                <a:spLocks noChangeArrowheads="1"/>
              </p:cNvSpPr>
              <p:nvPr/>
            </p:nvSpPr>
            <p:spPr bwMode="auto">
              <a:xfrm>
                <a:off x="4648200" y="1600200"/>
                <a:ext cx="971011" cy="74759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StoreFile</a:t>
                </a:r>
              </a:p>
              <a:p>
                <a:endParaRPr lang="en-US">
                  <a:solidFill>
                    <a:srgbClr val="000000"/>
                  </a:solidFill>
                </a:endParaRPr>
              </a:p>
              <a:p>
                <a:endParaRPr lang="en-US">
                  <a:solidFill>
                    <a:srgbClr val="000000"/>
                  </a:solidFill>
                </a:endParaRPr>
              </a:p>
            </p:txBody>
          </p:sp>
          <p:sp>
            <p:nvSpPr>
              <p:cNvPr id="36" name="TextBox 50"/>
              <p:cNvSpPr txBox="1">
                <a:spLocks noChangeArrowheads="1"/>
              </p:cNvSpPr>
              <p:nvPr/>
            </p:nvSpPr>
            <p:spPr bwMode="auto">
              <a:xfrm>
                <a:off x="4800600" y="1905000"/>
                <a:ext cx="649022" cy="31975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HFile</a:t>
                </a:r>
              </a:p>
            </p:txBody>
          </p:sp>
        </p:grpSp>
        <p:sp>
          <p:nvSpPr>
            <p:cNvPr id="33" name="TextBox 47"/>
            <p:cNvSpPr txBox="1">
              <a:spLocks noChangeArrowheads="1"/>
            </p:cNvSpPr>
            <p:nvPr/>
          </p:nvSpPr>
          <p:spPr bwMode="auto">
            <a:xfrm>
              <a:off x="5715000" y="1752600"/>
              <a:ext cx="391600" cy="3197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a:t>
              </a:r>
            </a:p>
          </p:txBody>
        </p:sp>
        <p:sp>
          <p:nvSpPr>
            <p:cNvPr id="34" name="TextBox 48"/>
            <p:cNvSpPr txBox="1">
              <a:spLocks noChangeArrowheads="1"/>
            </p:cNvSpPr>
            <p:nvPr/>
          </p:nvSpPr>
          <p:spPr bwMode="auto">
            <a:xfrm>
              <a:off x="5486400" y="1234177"/>
              <a:ext cx="1088929" cy="31975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MemStore</a:t>
              </a:r>
            </a:p>
          </p:txBody>
        </p:sp>
      </p:grpSp>
      <p:sp>
        <p:nvSpPr>
          <p:cNvPr id="39" name="TextBox 53"/>
          <p:cNvSpPr txBox="1">
            <a:spLocks noChangeArrowheads="1"/>
          </p:cNvSpPr>
          <p:nvPr/>
        </p:nvSpPr>
        <p:spPr bwMode="auto">
          <a:xfrm>
            <a:off x="6333055" y="2981978"/>
            <a:ext cx="219744" cy="670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solidFill>
                  <a:srgbClr val="000000"/>
                </a:solidFill>
              </a:rPr>
              <a:t>.</a:t>
            </a:r>
          </a:p>
          <a:p>
            <a:r>
              <a:rPr lang="en-US">
                <a:solidFill>
                  <a:srgbClr val="000000"/>
                </a:solidFill>
              </a:rPr>
              <a:t>.</a:t>
            </a:r>
          </a:p>
          <a:p>
            <a:r>
              <a:rPr lang="en-US">
                <a:solidFill>
                  <a:srgbClr val="000000"/>
                </a:solidFill>
              </a:rPr>
              <a:t>.</a:t>
            </a:r>
          </a:p>
        </p:txBody>
      </p:sp>
      <p:cxnSp>
        <p:nvCxnSpPr>
          <p:cNvPr id="40" name="Straight Arrow Connector 7"/>
          <p:cNvCxnSpPr>
            <a:cxnSpLocks noChangeShapeType="1"/>
            <a:endCxn id="20" idx="1"/>
          </p:cNvCxnSpPr>
          <p:nvPr/>
        </p:nvCxnSpPr>
        <p:spPr bwMode="auto">
          <a:xfrm>
            <a:off x="3923520" y="2221971"/>
            <a:ext cx="1417372" cy="284203"/>
          </a:xfrm>
          <a:prstGeom prst="straightConnector1">
            <a:avLst/>
          </a:prstGeom>
          <a:noFill/>
          <a:ln w="12700">
            <a:solidFill>
              <a:srgbClr val="000000"/>
            </a:solidFill>
            <a:round/>
            <a:headEnd type="none" w="sm" len="sm"/>
            <a:tailEnd type="arrow" w="med" len="med"/>
          </a:ln>
          <a:extLst>
            <a:ext uri="{909E8E84-426E-40dd-AFC4-6F175D3DCCD1}">
              <a14:hiddenFill xmlns="" xmlns:a14="http://schemas.microsoft.com/office/drawing/2010/main">
                <a:noFill/>
              </a14:hiddenFill>
            </a:ext>
          </a:extLst>
        </p:spPr>
      </p:cxnSp>
      <p:cxnSp>
        <p:nvCxnSpPr>
          <p:cNvPr id="41" name="Elbow Connector 40"/>
          <p:cNvCxnSpPr>
            <a:cxnSpLocks noChangeShapeType="1"/>
            <a:stCxn id="9" idx="3"/>
          </p:cNvCxnSpPr>
          <p:nvPr/>
        </p:nvCxnSpPr>
        <p:spPr bwMode="auto">
          <a:xfrm>
            <a:off x="3941554" y="2086814"/>
            <a:ext cx="690651" cy="3175184"/>
          </a:xfrm>
          <a:prstGeom prst="bentConnector2">
            <a:avLst/>
          </a:prstGeom>
          <a:noFill/>
          <a:ln w="12700">
            <a:solidFill>
              <a:srgbClr val="000000"/>
            </a:solidFill>
            <a:round/>
            <a:headEnd type="none" w="sm" len="sm"/>
            <a:tailEnd type="arrow" w="med" len="med"/>
          </a:ln>
        </p:spPr>
      </p:cxnSp>
      <p:sp>
        <p:nvSpPr>
          <p:cNvPr id="42" name="TextBox 65"/>
          <p:cNvSpPr txBox="1">
            <a:spLocks noChangeArrowheads="1"/>
          </p:cNvSpPr>
          <p:nvPr/>
        </p:nvSpPr>
        <p:spPr bwMode="auto">
          <a:xfrm>
            <a:off x="4561339" y="3396527"/>
            <a:ext cx="678666"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t>1. (k1)</a:t>
            </a:r>
          </a:p>
        </p:txBody>
      </p:sp>
      <p:sp>
        <p:nvSpPr>
          <p:cNvPr id="43" name="TextBox 67"/>
          <p:cNvSpPr txBox="1">
            <a:spLocks noChangeArrowheads="1"/>
          </p:cNvSpPr>
          <p:nvPr/>
        </p:nvSpPr>
        <p:spPr bwMode="auto">
          <a:xfrm>
            <a:off x="4773945" y="2083787"/>
            <a:ext cx="678666" cy="282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110" tIns="42055" rIns="84110" bIns="42055">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cs typeface="ＭＳ Ｐゴシック" charset="0"/>
              </a:defRPr>
            </a:lvl2pPr>
            <a:lvl3pPr marL="1143000" indent="-228600">
              <a:defRPr sz="1400">
                <a:solidFill>
                  <a:schemeClr val="accent2"/>
                </a:solidFill>
                <a:latin typeface="Helvetica" charset="0"/>
                <a:ea typeface="ＭＳ Ｐゴシック" charset="0"/>
                <a:cs typeface="ＭＳ Ｐゴシック" charset="0"/>
              </a:defRPr>
            </a:lvl3pPr>
            <a:lvl4pPr marL="1600200" indent="-228600">
              <a:defRPr sz="1400">
                <a:solidFill>
                  <a:schemeClr val="accent2"/>
                </a:solidFill>
                <a:latin typeface="Helvetica" charset="0"/>
                <a:ea typeface="ＭＳ Ｐゴシック" charset="0"/>
                <a:cs typeface="ＭＳ Ｐゴシック" charset="0"/>
              </a:defRPr>
            </a:lvl4pPr>
            <a:lvl5pPr marL="2057400" indent="-228600">
              <a:defRPr sz="1400">
                <a:solidFill>
                  <a:schemeClr val="accent2"/>
                </a:solidFill>
                <a:latin typeface="Helvetica" charset="0"/>
                <a:ea typeface="ＭＳ Ｐゴシック" charset="0"/>
                <a:cs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cs typeface="ＭＳ Ｐゴシック" charset="0"/>
              </a:defRPr>
            </a:lvl9pPr>
          </a:lstStyle>
          <a:p>
            <a:r>
              <a:rPr lang="en-US"/>
              <a:t>2. (k1)</a:t>
            </a:r>
          </a:p>
        </p:txBody>
      </p:sp>
      <p:sp>
        <p:nvSpPr>
          <p:cNvPr id="4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34</a:t>
            </a:fld>
            <a:endParaRPr lang="en-US" dirty="0"/>
          </a:p>
        </p:txBody>
      </p:sp>
    </p:spTree>
    <p:extLst>
      <p:ext uri="{BB962C8B-B14F-4D97-AF65-F5344CB8AC3E}">
        <p14:creationId xmlns:p14="http://schemas.microsoft.com/office/powerpoint/2010/main" val="2817765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 Replay</a:t>
            </a:r>
          </a:p>
        </p:txBody>
      </p:sp>
      <p:sp>
        <p:nvSpPr>
          <p:cNvPr id="3" name="Content Placeholder 2"/>
          <p:cNvSpPr>
            <a:spLocks noGrp="1"/>
          </p:cNvSpPr>
          <p:nvPr>
            <p:ph idx="1"/>
          </p:nvPr>
        </p:nvSpPr>
        <p:spPr/>
        <p:txBody>
          <a:bodyPr>
            <a:normAutofit/>
          </a:bodyPr>
          <a:lstStyle/>
          <a:p>
            <a:r>
              <a:rPr lang="en-US" dirty="0">
                <a:ea typeface="ＭＳ Ｐゴシック" charset="0"/>
              </a:rPr>
              <a:t>After recovery from failure, or upon </a:t>
            </a:r>
            <a:r>
              <a:rPr lang="en-US" dirty="0" err="1">
                <a:ea typeface="ＭＳ Ｐゴシック" charset="0"/>
              </a:rPr>
              <a:t>bootup</a:t>
            </a:r>
            <a:r>
              <a:rPr lang="en-US" dirty="0">
                <a:ea typeface="ＭＳ Ｐゴシック" charset="0"/>
              </a:rPr>
              <a:t> (</a:t>
            </a:r>
            <a:r>
              <a:rPr lang="en-US" dirty="0" err="1">
                <a:ea typeface="ＭＳ Ｐゴシック" charset="0"/>
              </a:rPr>
              <a:t>HRegionServer</a:t>
            </a:r>
            <a:r>
              <a:rPr lang="en-US" dirty="0">
                <a:ea typeface="ＭＳ Ｐゴシック" charset="0"/>
              </a:rPr>
              <a:t>/</a:t>
            </a:r>
            <a:r>
              <a:rPr lang="en-US" dirty="0" err="1">
                <a:ea typeface="ＭＳ Ｐゴシック" charset="0"/>
              </a:rPr>
              <a:t>HMaster</a:t>
            </a:r>
            <a:r>
              <a:rPr lang="en-US" dirty="0">
                <a:ea typeface="ＭＳ Ｐゴシック" charset="0"/>
              </a:rPr>
              <a:t>)</a:t>
            </a:r>
          </a:p>
          <a:p>
            <a:pPr lvl="1"/>
            <a:r>
              <a:rPr lang="en-US" dirty="0">
                <a:ea typeface="ＭＳ Ｐゴシック" charset="0"/>
              </a:rPr>
              <a:t>Replay any stale logs (use timestamps to find out where the database is </a:t>
            </a:r>
            <a:r>
              <a:rPr lang="en-US" dirty="0" err="1">
                <a:ea typeface="ＭＳ Ｐゴシック" charset="0"/>
              </a:rPr>
              <a:t>w.r.t</a:t>
            </a:r>
            <a:r>
              <a:rPr lang="en-US" dirty="0">
                <a:ea typeface="ＭＳ Ｐゴシック" charset="0"/>
              </a:rPr>
              <a:t>. the logs)</a:t>
            </a:r>
          </a:p>
          <a:p>
            <a:pPr lvl="1"/>
            <a:r>
              <a:rPr lang="en-US" dirty="0">
                <a:ea typeface="ＭＳ Ｐゴシック" charset="0"/>
              </a:rPr>
              <a:t>Replay: add edits to the </a:t>
            </a:r>
            <a:r>
              <a:rPr lang="en-US" dirty="0" err="1">
                <a:ea typeface="ＭＳ Ｐゴシック" charset="0"/>
              </a:rPr>
              <a:t>MemStore</a:t>
            </a:r>
            <a:endParaRPr lang="en-US" dirty="0">
              <a:ea typeface="ＭＳ Ｐゴシック" charset="0"/>
            </a:endParaRPr>
          </a:p>
          <a:p>
            <a:pPr lvl="1"/>
            <a:endParaRPr lang="en-US" dirty="0">
              <a:ea typeface="ＭＳ Ｐゴシック" charset="0"/>
            </a:endParaRPr>
          </a:p>
          <a:p>
            <a:endParaRPr lang="en-US" dirty="0"/>
          </a:p>
        </p:txBody>
      </p:sp>
      <p:sp>
        <p:nvSpPr>
          <p:cNvPr id="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35</a:t>
            </a:fld>
            <a:endParaRPr lang="en-US" dirty="0"/>
          </a:p>
        </p:txBody>
      </p:sp>
    </p:spTree>
    <p:extLst>
      <p:ext uri="{BB962C8B-B14F-4D97-AF65-F5344CB8AC3E}">
        <p14:creationId xmlns:p14="http://schemas.microsoft.com/office/powerpoint/2010/main" val="3545780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Cross-Datacenter Replication</a:t>
            </a:r>
          </a:p>
        </p:txBody>
      </p:sp>
      <p:sp>
        <p:nvSpPr>
          <p:cNvPr id="3" name="Content Placeholder 2"/>
          <p:cNvSpPr>
            <a:spLocks noGrp="1"/>
          </p:cNvSpPr>
          <p:nvPr>
            <p:ph idx="1"/>
          </p:nvPr>
        </p:nvSpPr>
        <p:spPr/>
        <p:txBody>
          <a:bodyPr>
            <a:normAutofit fontScale="92500" lnSpcReduction="10000"/>
          </a:bodyPr>
          <a:lstStyle/>
          <a:p>
            <a:pPr>
              <a:defRPr/>
            </a:pPr>
            <a:r>
              <a:rPr lang="en-US" dirty="0"/>
              <a:t>Single “Leader” (</a:t>
            </a:r>
            <a:r>
              <a:rPr lang="en-US" strike="sngStrike" dirty="0"/>
              <a:t>“Master”</a:t>
            </a:r>
            <a:r>
              <a:rPr lang="en-US" dirty="0"/>
              <a:t>) cluster</a:t>
            </a:r>
          </a:p>
          <a:p>
            <a:pPr>
              <a:defRPr/>
            </a:pPr>
            <a:r>
              <a:rPr lang="en-US" dirty="0"/>
              <a:t>Other “Follower” (</a:t>
            </a:r>
            <a:r>
              <a:rPr lang="en-US" strike="sngStrike" dirty="0"/>
              <a:t>“Slave”</a:t>
            </a:r>
            <a:r>
              <a:rPr lang="en-US" dirty="0"/>
              <a:t>) clusters replicate the same tables</a:t>
            </a:r>
          </a:p>
          <a:p>
            <a:pPr>
              <a:defRPr/>
            </a:pPr>
            <a:r>
              <a:rPr lang="en-US" dirty="0"/>
              <a:t>Leader cluster synchronously sends </a:t>
            </a:r>
            <a:r>
              <a:rPr lang="en-US" dirty="0" err="1"/>
              <a:t>HLogs</a:t>
            </a:r>
            <a:r>
              <a:rPr lang="en-US" dirty="0"/>
              <a:t> over to follower clusters</a:t>
            </a:r>
          </a:p>
          <a:p>
            <a:pPr>
              <a:defRPr/>
            </a:pPr>
            <a:r>
              <a:rPr lang="en-US" dirty="0"/>
              <a:t>Coordination among clusters is via Zookeeper</a:t>
            </a:r>
          </a:p>
          <a:p>
            <a:pPr>
              <a:defRPr/>
            </a:pPr>
            <a:r>
              <a:rPr lang="en-US" dirty="0"/>
              <a:t>Zookeeper can be used like a file system to store control information</a:t>
            </a:r>
          </a:p>
          <a:p>
            <a:pPr marL="0" indent="0">
              <a:buNone/>
              <a:defRPr/>
            </a:pPr>
            <a:r>
              <a:rPr lang="en-US" i="1" dirty="0"/>
              <a:t>1. /</a:t>
            </a:r>
            <a:r>
              <a:rPr lang="en-US" i="1" dirty="0" err="1"/>
              <a:t>hbase</a:t>
            </a:r>
            <a:r>
              <a:rPr lang="en-US" i="1" dirty="0"/>
              <a:t>/replication/state</a:t>
            </a:r>
          </a:p>
          <a:p>
            <a:pPr marL="0" indent="0">
              <a:buNone/>
              <a:defRPr/>
            </a:pPr>
            <a:r>
              <a:rPr lang="en-US" i="1" dirty="0"/>
              <a:t>2. /</a:t>
            </a:r>
            <a:r>
              <a:rPr lang="en-US" i="1" dirty="0" err="1"/>
              <a:t>hbase</a:t>
            </a:r>
            <a:r>
              <a:rPr lang="en-US" i="1" dirty="0"/>
              <a:t>/replication/peers/&lt;peer cluster number&gt;</a:t>
            </a:r>
          </a:p>
          <a:p>
            <a:pPr marL="0" indent="0">
              <a:buNone/>
              <a:defRPr/>
            </a:pPr>
            <a:r>
              <a:rPr lang="en-US" i="1" dirty="0"/>
              <a:t>3. /</a:t>
            </a:r>
            <a:r>
              <a:rPr lang="en-US" i="1" dirty="0" err="1"/>
              <a:t>hbase</a:t>
            </a:r>
            <a:r>
              <a:rPr lang="en-US" i="1" dirty="0"/>
              <a:t>/replication/</a:t>
            </a:r>
            <a:r>
              <a:rPr lang="en-US" i="1" dirty="0" err="1"/>
              <a:t>rs</a:t>
            </a:r>
            <a:r>
              <a:rPr lang="en-US" i="1" dirty="0"/>
              <a:t>/&lt;</a:t>
            </a:r>
            <a:r>
              <a:rPr lang="en-US" i="1" dirty="0" err="1"/>
              <a:t>hlog</a:t>
            </a:r>
            <a:r>
              <a:rPr lang="en-US" i="1" dirty="0"/>
              <a:t>&gt;</a:t>
            </a:r>
          </a:p>
          <a:p>
            <a:pPr>
              <a:defRPr/>
            </a:pPr>
            <a:endParaRPr lang="en-US" dirty="0"/>
          </a:p>
          <a:p>
            <a:pPr>
              <a:defRPr/>
            </a:pPr>
            <a:endParaRPr lang="en-US" dirty="0"/>
          </a:p>
          <a:p>
            <a:endParaRPr lang="en-US" dirty="0"/>
          </a:p>
        </p:txBody>
      </p:sp>
      <p:sp>
        <p:nvSpPr>
          <p:cNvPr id="4" name="Slide Number Placeholder 1"/>
          <p:cNvSpPr txBox="1">
            <a:spLocks/>
          </p:cNvSpPr>
          <p:nvPr/>
        </p:nvSpPr>
        <p:spPr>
          <a:xfrm>
            <a:off x="12130881" y="62484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smtClean="0"/>
              <a:pPr algn="r">
                <a:defRPr/>
              </a:pPr>
              <a:t>36</a:t>
            </a:fld>
            <a:endParaRPr lang="en-US" dirty="0"/>
          </a:p>
        </p:txBody>
      </p:sp>
    </p:spTree>
    <p:extLst>
      <p:ext uri="{BB962C8B-B14F-4D97-AF65-F5344CB8AC3E}">
        <p14:creationId xmlns:p14="http://schemas.microsoft.com/office/powerpoint/2010/main" val="27082433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4|24.9|12.6|9.7"/>
</p:tagLst>
</file>

<file path=ppt/tags/tag2.xml><?xml version="1.0" encoding="utf-8"?>
<p:tagLst xmlns:a="http://schemas.openxmlformats.org/drawingml/2006/main" xmlns:r="http://schemas.openxmlformats.org/officeDocument/2006/relationships" xmlns:p="http://schemas.openxmlformats.org/presentationml/2006/main">
  <p:tag name="TIMING" val="|6.3|34.2|42.9|23.8|17.6|53.7|32"/>
</p:tagLst>
</file>

<file path=ppt/tags/tag3.xml><?xml version="1.0" encoding="utf-8"?>
<p:tagLst xmlns:a="http://schemas.openxmlformats.org/drawingml/2006/main" xmlns:r="http://schemas.openxmlformats.org/officeDocument/2006/relationships" xmlns:p="http://schemas.openxmlformats.org/presentationml/2006/main">
  <p:tag name="TIMING" val="|7.1|9.9|12.2|23.9|4.3|16.7|3|45.2|14.2|19.6|32.6|12"/>
</p:tagLst>
</file>

<file path=ppt/tags/tag4.xml><?xml version="1.0" encoding="utf-8"?>
<p:tagLst xmlns:a="http://schemas.openxmlformats.org/drawingml/2006/main" xmlns:r="http://schemas.openxmlformats.org/officeDocument/2006/relationships" xmlns:p="http://schemas.openxmlformats.org/presentationml/2006/main">
  <p:tag name="TIMING" val="|6.3|7.5|17.9|32.6|19.2|37.5|0.7|19.4|9.5|0.9|17.8"/>
</p:tagLst>
</file>

<file path=ppt/tags/tag5.xml><?xml version="1.0" encoding="utf-8"?>
<p:tagLst xmlns:a="http://schemas.openxmlformats.org/drawingml/2006/main" xmlns:r="http://schemas.openxmlformats.org/officeDocument/2006/relationships" xmlns:p="http://schemas.openxmlformats.org/presentationml/2006/main">
  <p:tag name="TIMING" val="|49.3"/>
</p:tagLst>
</file>

<file path=ppt/tags/tag6.xml><?xml version="1.0" encoding="utf-8"?>
<p:tagLst xmlns:a="http://schemas.openxmlformats.org/drawingml/2006/main" xmlns:r="http://schemas.openxmlformats.org/officeDocument/2006/relationships" xmlns:p="http://schemas.openxmlformats.org/presentationml/2006/main">
  <p:tag name="TIMING" val="|58.4|5.9|7.2|5.7|6|16.4|35.1|41|1.8|4.4"/>
</p:tagLst>
</file>

<file path=ppt/tags/tag7.xml><?xml version="1.0" encoding="utf-8"?>
<p:tagLst xmlns:a="http://schemas.openxmlformats.org/drawingml/2006/main" xmlns:r="http://schemas.openxmlformats.org/officeDocument/2006/relationships" xmlns:p="http://schemas.openxmlformats.org/presentationml/2006/main">
  <p:tag name="TIMING" val="|11.5|32.4|21.9|36.2|17.2|1.7"/>
</p:tagLst>
</file>

<file path=ppt/tags/tag8.xml><?xml version="1.0" encoding="utf-8"?>
<p:tagLst xmlns:a="http://schemas.openxmlformats.org/drawingml/2006/main" xmlns:r="http://schemas.openxmlformats.org/officeDocument/2006/relationships" xmlns:p="http://schemas.openxmlformats.org/presentationml/2006/main">
  <p:tag name="TIMING" val="|11.5|32.4|21.9|36.2|17.2|1.7"/>
</p:tagLst>
</file>

<file path=ppt/tags/tag9.xml><?xml version="1.0" encoding="utf-8"?>
<p:tagLst xmlns:a="http://schemas.openxmlformats.org/drawingml/2006/main" xmlns:r="http://schemas.openxmlformats.org/officeDocument/2006/relationships" xmlns:p="http://schemas.openxmlformats.org/presentationml/2006/main">
  <p:tag name="TIMING" val="|10.3|106.7"/>
</p:tagLst>
</file>

<file path=ppt/tags/tag10.xml><?xml version="1.0" encoding="utf-8"?>
<p:tagLst xmlns:a="http://schemas.openxmlformats.org/drawingml/2006/main" xmlns:r="http://schemas.openxmlformats.org/officeDocument/2006/relationships" xmlns:p="http://schemas.openxmlformats.org/presentationml/2006/main">
  <p:tag name="TIMING" val="|49.3"/>
</p:tagLst>
</file>

<file path=ppt/theme/theme1.xml><?xml version="1.0" encoding="utf-8"?>
<a:theme xmlns:a="http://schemas.openxmlformats.org/drawingml/2006/main" name="HPP-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8">
      <a:majorFont>
        <a:latin typeface="Akzidenz-Grotesk Extended BQ"/>
        <a:ea typeface=""/>
        <a:cs typeface=""/>
      </a:majorFont>
      <a:minorFont>
        <a:latin typeface="Akzidenz-Grotesk BQ"/>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7440</TotalTime>
  <Words>2529</Words>
  <Application>Microsoft Macintosh PowerPoint</Application>
  <PresentationFormat>Custom</PresentationFormat>
  <Paragraphs>563</Paragraphs>
  <Slides>36</Slides>
  <Notes>34</Notes>
  <HiddenSlides>4</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ＭＳ Ｐゴシック</vt:lpstr>
      <vt:lpstr>Akzidenz-Grotesk BQ</vt:lpstr>
      <vt:lpstr>Akzidenz-Grotesk Extended BQ</vt:lpstr>
      <vt:lpstr>Arial</vt:lpstr>
      <vt:lpstr>Calibri</vt:lpstr>
      <vt:lpstr>Gill Sans Nova Cond</vt:lpstr>
      <vt:lpstr>Helvetica</vt:lpstr>
      <vt:lpstr>Times New Roman</vt:lpstr>
      <vt:lpstr>Whitney-BlackSC</vt:lpstr>
      <vt:lpstr>Wingdings</vt:lpstr>
      <vt:lpstr>HPP-template</vt:lpstr>
      <vt:lpstr>PowerPoint Presentation</vt:lpstr>
      <vt:lpstr>Announcements</vt:lpstr>
      <vt:lpstr>Today’s Agenda: Finish up KV stores</vt:lpstr>
      <vt:lpstr>Quick Recap: NoSQL &amp; Cassandra</vt:lpstr>
      <vt:lpstr>Quick Recap: CAP Tradeoff</vt:lpstr>
      <vt:lpstr>Consistency Spectrum</vt:lpstr>
      <vt:lpstr>Consistency Models</vt:lpstr>
      <vt:lpstr>Spectrum Ends: Eventual Consistency</vt:lpstr>
      <vt:lpstr>Spectrum Ends: Strong Consistency</vt:lpstr>
      <vt:lpstr>Spectrum Ends: Strong Consistency  Models II</vt:lpstr>
      <vt:lpstr>Consistency Spectrum</vt:lpstr>
      <vt:lpstr>Causal Consistency</vt:lpstr>
      <vt:lpstr>Session-based Consistency Models  [Terry et al. 1994]</vt:lpstr>
      <vt:lpstr>Question</vt:lpstr>
      <vt:lpstr>Newer Consistency Models </vt:lpstr>
      <vt:lpstr>Newer Consistency Models (Contd.)</vt:lpstr>
      <vt:lpstr>The Consistency Spectrum</vt:lpstr>
      <vt:lpstr>Which Consistency Model should you use?</vt:lpstr>
      <vt:lpstr>HBase</vt:lpstr>
      <vt:lpstr>pe.app/ramkesavan</vt:lpstr>
      <vt:lpstr>Local Storage at Each Replica</vt:lpstr>
      <vt:lpstr>Log Structured Merge-tree (LSM-tree)</vt:lpstr>
      <vt:lpstr>PowerPoint Presentation</vt:lpstr>
      <vt:lpstr>Writes at a replica node</vt:lpstr>
      <vt:lpstr>Bloom Filter</vt:lpstr>
      <vt:lpstr>Compaction</vt:lpstr>
      <vt:lpstr>Reads at a Replica </vt:lpstr>
      <vt:lpstr>Deletes</vt:lpstr>
      <vt:lpstr>PowerPoint Presentation</vt:lpstr>
      <vt:lpstr>HBase</vt:lpstr>
      <vt:lpstr>HBase Architecture</vt:lpstr>
      <vt:lpstr>HBase Storage hierarchy</vt:lpstr>
      <vt:lpstr>HFile</vt:lpstr>
      <vt:lpstr>Strong Consistency: HBase Write-Ahead Log</vt:lpstr>
      <vt:lpstr>Log Replay</vt:lpstr>
      <vt:lpstr>Cross-Datacenter Replication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Calianno, Vincent Luke</dc:creator>
  <cp:lastModifiedBy>Kesavan, Ram</cp:lastModifiedBy>
  <cp:revision>534</cp:revision>
  <cp:lastPrinted>2026-09-29T16:50:16Z</cp:lastPrinted>
  <dcterms:created xsi:type="dcterms:W3CDTF">2012-12-19T21:49:48Z</dcterms:created>
  <dcterms:modified xsi:type="dcterms:W3CDTF">2026-10-01T17:31:22Z</dcterms:modified>
</cp:coreProperties>
</file>