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6"/>
  </p:notesMasterIdLst>
  <p:handoutMasterIdLst>
    <p:handoutMasterId r:id="rId47"/>
  </p:handoutMasterIdLst>
  <p:sldIdLst>
    <p:sldId id="308" r:id="rId2"/>
    <p:sldId id="389" r:id="rId3"/>
    <p:sldId id="393" r:id="rId4"/>
    <p:sldId id="396" r:id="rId5"/>
    <p:sldId id="346" r:id="rId6"/>
    <p:sldId id="349" r:id="rId7"/>
    <p:sldId id="351" r:id="rId8"/>
    <p:sldId id="352" r:id="rId9"/>
    <p:sldId id="353" r:id="rId10"/>
    <p:sldId id="354" r:id="rId11"/>
    <p:sldId id="399" r:id="rId12"/>
    <p:sldId id="355" r:id="rId13"/>
    <p:sldId id="356" r:id="rId14"/>
    <p:sldId id="357" r:id="rId15"/>
    <p:sldId id="361" r:id="rId16"/>
    <p:sldId id="362" r:id="rId17"/>
    <p:sldId id="364" r:id="rId18"/>
    <p:sldId id="365" r:id="rId19"/>
    <p:sldId id="366" r:id="rId20"/>
    <p:sldId id="385" r:id="rId21"/>
    <p:sldId id="368" r:id="rId22"/>
    <p:sldId id="369" r:id="rId23"/>
    <p:sldId id="370" r:id="rId24"/>
    <p:sldId id="374" r:id="rId25"/>
    <p:sldId id="375" r:id="rId26"/>
    <p:sldId id="376" r:id="rId27"/>
    <p:sldId id="377" r:id="rId28"/>
    <p:sldId id="378" r:id="rId29"/>
    <p:sldId id="379" r:id="rId30"/>
    <p:sldId id="380" r:id="rId31"/>
    <p:sldId id="401" r:id="rId32"/>
    <p:sldId id="386" r:id="rId33"/>
    <p:sldId id="402" r:id="rId34"/>
    <p:sldId id="403" r:id="rId35"/>
    <p:sldId id="405" r:id="rId36"/>
    <p:sldId id="382" r:id="rId37"/>
    <p:sldId id="408" r:id="rId38"/>
    <p:sldId id="409" r:id="rId39"/>
    <p:sldId id="406" r:id="rId40"/>
    <p:sldId id="387" r:id="rId41"/>
    <p:sldId id="410" r:id="rId42"/>
    <p:sldId id="390" r:id="rId43"/>
    <p:sldId id="397" r:id="rId44"/>
    <p:sldId id="384" r:id="rId45"/>
  </p:sldIdLst>
  <p:sldSz cx="9144000" cy="5143500" type="screen16x9"/>
  <p:notesSz cx="7315200" cy="9601200"/>
  <p:custDataLst>
    <p:tags r:id="rId48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7"/>
    <p:restoredTop sz="84457" autoAdjust="0"/>
  </p:normalViewPr>
  <p:slideViewPr>
    <p:cSldViewPr>
      <p:cViewPr varScale="1">
        <p:scale>
          <a:sx n="126" d="100"/>
          <a:sy n="126" d="100"/>
        </p:scale>
        <p:origin x="1168" y="1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702" y="-66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>
            <a:extLst>
              <a:ext uri="{FF2B5EF4-FFF2-40B4-BE49-F238E27FC236}">
                <a16:creationId xmlns:a16="http://schemas.microsoft.com/office/drawing/2014/main" id="{FC1ADA8D-FEAA-EB2F-047F-F0E048B4A9B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>
                <a:latin typeface="Times New Roman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id="{DDF9009A-F64A-BF6C-EAC1-09B81BC6320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>
                <a:latin typeface="Times New Roman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4756" name="Rectangle 4">
            <a:extLst>
              <a:ext uri="{FF2B5EF4-FFF2-40B4-BE49-F238E27FC236}">
                <a16:creationId xmlns:a16="http://schemas.microsoft.com/office/drawing/2014/main" id="{457D2377-BE77-9932-B87C-688E2C0D5BD7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>
                <a:latin typeface="Times New Roman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4757" name="Rectangle 5">
            <a:extLst>
              <a:ext uri="{FF2B5EF4-FFF2-40B4-BE49-F238E27FC236}">
                <a16:creationId xmlns:a16="http://schemas.microsoft.com/office/drawing/2014/main" id="{EC552E37-33EB-9F1F-541A-4B7226BA802F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5A6DE5A4-AAE2-4A12-81E5-882D0C98224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E6EFD31D-0E12-EBF0-0C01-C8A72C7BEEA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>
                <a:latin typeface="Times New Roman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142E877D-221D-E3E8-B3CC-B14ACF3E9AEE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>
                <a:latin typeface="Times New Roman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B6B7CA14-CCE4-3F0F-6154-5582592760E9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7200" y="720725"/>
            <a:ext cx="64008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45378B40-D219-E584-92C0-C7E4377245F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270" name="Rectangle 6">
            <a:extLst>
              <a:ext uri="{FF2B5EF4-FFF2-40B4-BE49-F238E27FC236}">
                <a16:creationId xmlns:a16="http://schemas.microsoft.com/office/drawing/2014/main" id="{ACC44199-FA75-B3D4-A9B0-22B8DA3CD4E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>
                <a:latin typeface="Times New Roman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>
            <a:extLst>
              <a:ext uri="{FF2B5EF4-FFF2-40B4-BE49-F238E27FC236}">
                <a16:creationId xmlns:a16="http://schemas.microsoft.com/office/drawing/2014/main" id="{FA5CF04F-1467-3AA5-3CC0-9A37666A1A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A6F1A4CF-EBCC-4677-9565-8B5E4F6494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1" charset="0"/>
        <a:ea typeface="MS PGothic" panose="020B0600070205080204" pitchFamily="34" charset="-128"/>
        <a:cs typeface="ＭＳ Ｐゴシック" pitchFamily="-111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1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1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1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111" charset="0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>
            <a:extLst>
              <a:ext uri="{FF2B5EF4-FFF2-40B4-BE49-F238E27FC236}">
                <a16:creationId xmlns:a16="http://schemas.microsoft.com/office/drawing/2014/main" id="{25F346D7-193C-D72A-7E20-70615A741BB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2388" cy="3600450"/>
          </a:xfrm>
          <a:ln/>
        </p:spPr>
      </p:sp>
      <p:sp>
        <p:nvSpPr>
          <p:cNvPr id="16386" name="Rectangle 3">
            <a:extLst>
              <a:ext uri="{FF2B5EF4-FFF2-40B4-BE49-F238E27FC236}">
                <a16:creationId xmlns:a16="http://schemas.microsoft.com/office/drawing/2014/main" id="{6EAF1CEA-55CB-10D2-52A9-AD1BF43BBA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5">
            <a:extLst>
              <a:ext uri="{FF2B5EF4-FFF2-40B4-BE49-F238E27FC236}">
                <a16:creationId xmlns:a16="http://schemas.microsoft.com/office/drawing/2014/main" id="{792C0243-809C-08A7-E9B7-2C39538251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E15BADF-4AF5-4800-8CF1-6278CD127EB0}" type="slidenum">
              <a:rPr lang="en-US" altLang="en-US" sz="1000" smtClean="0"/>
              <a:pPr>
                <a:spcBef>
                  <a:spcPct val="0"/>
                </a:spcBef>
              </a:pPr>
              <a:t>10</a:t>
            </a:fld>
            <a:endParaRPr lang="en-US" altLang="en-US" sz="1000"/>
          </a:p>
        </p:txBody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id="{938267BE-ECE3-4BFA-A5FB-707EF0E69C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F65E71D4-A1D5-2E7B-3378-14A1742674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38" tIns="47919" rIns="95838" bIns="47919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5">
            <a:extLst>
              <a:ext uri="{FF2B5EF4-FFF2-40B4-BE49-F238E27FC236}">
                <a16:creationId xmlns:a16="http://schemas.microsoft.com/office/drawing/2014/main" id="{1FAAE6E7-2E36-26C1-410C-083A55ADC9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7CD442C4-318E-49BD-9420-629F0EAB2BA2}" type="slidenum">
              <a:rPr lang="en-US" altLang="en-US" sz="1000" smtClean="0"/>
              <a:pPr>
                <a:spcBef>
                  <a:spcPct val="0"/>
                </a:spcBef>
              </a:pPr>
              <a:t>11</a:t>
            </a:fld>
            <a:endParaRPr lang="en-US" altLang="en-US" sz="1000"/>
          </a:p>
        </p:txBody>
      </p:sp>
      <p:sp>
        <p:nvSpPr>
          <p:cNvPr id="36866" name="Rectangle 2">
            <a:extLst>
              <a:ext uri="{FF2B5EF4-FFF2-40B4-BE49-F238E27FC236}">
                <a16:creationId xmlns:a16="http://schemas.microsoft.com/office/drawing/2014/main" id="{8A6EA665-B7F3-4879-E026-8E295A3BC55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5717C645-0156-FCD1-2C3B-8C6D90A9AF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38" tIns="47919" rIns="95838" bIns="47919"/>
          <a:lstStyle/>
          <a:p>
            <a:r>
              <a:rPr lang="en-US" altLang="en-US" dirty="0">
                <a:latin typeface="Times New Roman" panose="02020603050405020304" pitchFamily="18" charset="0"/>
              </a:rPr>
              <a:t>Latex, 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5">
            <a:extLst>
              <a:ext uri="{FF2B5EF4-FFF2-40B4-BE49-F238E27FC236}">
                <a16:creationId xmlns:a16="http://schemas.microsoft.com/office/drawing/2014/main" id="{4F133B5D-6862-590D-EC36-A162DC6377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A716F2D-7A62-4DAA-8337-D3DD38480E9A}" type="slidenum">
              <a:rPr lang="en-US" altLang="en-US" sz="1000" smtClean="0"/>
              <a:pPr>
                <a:spcBef>
                  <a:spcPct val="0"/>
                </a:spcBef>
              </a:pPr>
              <a:t>12</a:t>
            </a:fld>
            <a:endParaRPr lang="en-US" altLang="en-US" sz="1000"/>
          </a:p>
        </p:txBody>
      </p:sp>
      <p:sp>
        <p:nvSpPr>
          <p:cNvPr id="38914" name="Rectangle 2">
            <a:extLst>
              <a:ext uri="{FF2B5EF4-FFF2-40B4-BE49-F238E27FC236}">
                <a16:creationId xmlns:a16="http://schemas.microsoft.com/office/drawing/2014/main" id="{A1AA7CB6-7A04-20B0-8682-0141A9E7A1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24F606C2-5426-2E08-8ED1-79C57D472D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38" tIns="47919" rIns="95838" bIns="47919"/>
          <a:lstStyle/>
          <a:p>
            <a:r>
              <a:rPr lang="en-US" altLang="en-US" dirty="0">
                <a:latin typeface="Times New Roman" panose="02020603050405020304" pitchFamily="18" charset="0"/>
              </a:rPr>
              <a:t>1. Alan Turing (Imitation Game): first used ”automaton” to describe the theoretical predecessor of the modern computer; later John von Neumann proposed Automata Theory</a:t>
            </a:r>
          </a:p>
          <a:p>
            <a:r>
              <a:rPr lang="en-US" altLang="en-US" dirty="0">
                <a:latin typeface="Times New Roman" panose="02020603050405020304" pitchFamily="18" charset="0"/>
              </a:rPr>
              <a:t>2. “Transparent”: means the opposite in English! </a:t>
            </a:r>
            <a:r>
              <a:rPr lang="en-US" altLang="en-US" dirty="0">
                <a:latin typeface="Times New Roman" panose="02020603050405020304" pitchFamily="18" charset="0"/>
                <a:sym typeface="Wingdings" panose="05000000000000000000" pitchFamily="2" charset="2"/>
              </a:rPr>
              <a:t> </a:t>
            </a:r>
            <a:endParaRPr lang="en-US" altLang="en-US" dirty="0">
              <a:latin typeface="Times New Roman" panose="02020603050405020304" pitchFamily="18" charset="0"/>
            </a:endParaRPr>
          </a:p>
          <a:p>
            <a:endParaRPr lang="en-US" altLang="en-US" dirty="0">
              <a:latin typeface="Times New Roman" panose="02020603050405020304" pitchFamily="18" charset="0"/>
            </a:endParaRPr>
          </a:p>
          <a:p>
            <a:r>
              <a:rPr lang="en-US" altLang="en-US" dirty="0">
                <a:latin typeface="Times New Roman" panose="02020603050405020304" pitchFamily="18" charset="0"/>
              </a:rPr>
              <a:t>Eg of the web: one site is up and another is down---CNN is down but ESPN is not.</a:t>
            </a:r>
          </a:p>
          <a:p>
            <a:r>
              <a:rPr lang="en-US" altLang="en-US" dirty="0">
                <a:latin typeface="Times New Roman" panose="02020603050405020304" pitchFamily="18" charset="0"/>
              </a:rPr>
              <a:t>P2P/blockchain don’t have client-server.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5">
            <a:extLst>
              <a:ext uri="{FF2B5EF4-FFF2-40B4-BE49-F238E27FC236}">
                <a16:creationId xmlns:a16="http://schemas.microsoft.com/office/drawing/2014/main" id="{C310A8B9-093B-C329-4A1A-413550ACF84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EB498A5-CAD0-48C7-9778-403028A1301C}" type="slidenum">
              <a:rPr lang="en-US" altLang="en-US" sz="1000" smtClean="0"/>
              <a:pPr>
                <a:spcBef>
                  <a:spcPct val="0"/>
                </a:spcBef>
              </a:pPr>
              <a:t>13</a:t>
            </a:fld>
            <a:endParaRPr lang="en-US" altLang="en-US" sz="1000"/>
          </a:p>
        </p:txBody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id="{BF8B3E07-8AFE-AF6E-5EF0-CCE1683E9C9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60375" y="720725"/>
            <a:ext cx="6396038" cy="3598863"/>
          </a:xfrm>
          <a:solidFill>
            <a:srgbClr val="FFFFFF"/>
          </a:solidFill>
          <a:ln/>
        </p:spPr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53CAA86B-A852-CF95-5D1B-D1F21CFB6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6653" tIns="48327" rIns="96653" bIns="48327"/>
          <a:lstStyle/>
          <a:p>
            <a:r>
              <a:rPr lang="en-US" altLang="en-US" dirty="0">
                <a:latin typeface="Times New Roman" panose="02020603050405020304" pitchFamily="18" charset="0"/>
              </a:rPr>
              <a:t>Contradictions:</a:t>
            </a:r>
          </a:p>
          <a:p>
            <a:pPr>
              <a:buFontTx/>
              <a:buChar char="-"/>
            </a:pPr>
            <a:r>
              <a:rPr lang="en-US" altLang="en-US" dirty="0">
                <a:latin typeface="Times New Roman" panose="02020603050405020304" pitchFamily="18" charset="0"/>
              </a:rPr>
              <a:t>uh, </a:t>
            </a:r>
            <a:r>
              <a:rPr lang="en-US" altLang="en-US" dirty="0" err="1">
                <a:latin typeface="Times New Roman" panose="02020603050405020304" pitchFamily="18" charset="0"/>
              </a:rPr>
              <a:t>doesn</a:t>
            </a:r>
            <a:r>
              <a:rPr lang="ja-JP" altLang="en-US">
                <a:latin typeface="Times New Roman" panose="02020603050405020304" pitchFamily="18" charset="0"/>
              </a:rPr>
              <a:t>’</a:t>
            </a:r>
            <a:r>
              <a:rPr lang="en-US" altLang="ja-JP" dirty="0">
                <a:latin typeface="Times New Roman" panose="02020603050405020304" pitchFamily="18" charset="0"/>
              </a:rPr>
              <a:t>t each computer need to know about a few other computers in the system (somewhere deep down there in the RAM)?</a:t>
            </a:r>
          </a:p>
          <a:p>
            <a:pPr>
              <a:buFontTx/>
              <a:buChar char="-"/>
            </a:pPr>
            <a:r>
              <a:rPr lang="en-US" altLang="en-US" dirty="0">
                <a:latin typeface="Times New Roman" panose="02020603050405020304" pitchFamily="18" charset="0"/>
              </a:rPr>
              <a:t>If computers don</a:t>
            </a:r>
            <a:r>
              <a:rPr lang="ja-JP" altLang="en-US">
                <a:latin typeface="Times New Roman" panose="02020603050405020304" pitchFamily="18" charset="0"/>
              </a:rPr>
              <a:t>’</a:t>
            </a:r>
            <a:r>
              <a:rPr lang="en-US" altLang="ja-JP" dirty="0">
                <a:latin typeface="Times New Roman" panose="02020603050405020304" pitchFamily="18" charset="0"/>
              </a:rPr>
              <a:t>t exchange any information and make no progress, would this count as a distributed system?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5">
            <a:extLst>
              <a:ext uri="{FF2B5EF4-FFF2-40B4-BE49-F238E27FC236}">
                <a16:creationId xmlns:a16="http://schemas.microsoft.com/office/drawing/2014/main" id="{45C6F330-9F43-1676-6FEC-49BAE7EB9A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DEDFFF6-9003-4CF7-83A9-6C40AED4D4E7}" type="slidenum">
              <a:rPr lang="en-US" altLang="en-US" sz="1000" smtClean="0"/>
              <a:pPr>
                <a:spcBef>
                  <a:spcPct val="0"/>
                </a:spcBef>
              </a:pPr>
              <a:t>14</a:t>
            </a:fld>
            <a:endParaRPr lang="en-US" altLang="en-US" sz="1000"/>
          </a:p>
        </p:txBody>
      </p:sp>
      <p:sp>
        <p:nvSpPr>
          <p:cNvPr id="43010" name="Rectangle 2">
            <a:extLst>
              <a:ext uri="{FF2B5EF4-FFF2-40B4-BE49-F238E27FC236}">
                <a16:creationId xmlns:a16="http://schemas.microsoft.com/office/drawing/2014/main" id="{D809F2C6-FC13-CDD1-B802-BBD0711FC1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EB8A26D5-8B45-37CB-F32B-C4953A525C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38" tIns="47919" rIns="95838" bIns="47919"/>
          <a:lstStyle/>
          <a:p>
            <a:r>
              <a:rPr lang="en-US" altLang="en-US" dirty="0">
                <a:latin typeface="Times New Roman" panose="02020603050405020304" pitchFamily="18" charset="0"/>
              </a:rPr>
              <a:t>We want to write a definition as a builder of a distributed system; not as a consumer.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5">
            <a:extLst>
              <a:ext uri="{FF2B5EF4-FFF2-40B4-BE49-F238E27FC236}">
                <a16:creationId xmlns:a16="http://schemas.microsoft.com/office/drawing/2014/main" id="{31894DB2-F0E1-E7D9-F4BE-EE394D45F9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CF83508-5D41-475D-B799-77294DD473B1}" type="slidenum">
              <a:rPr lang="en-US" altLang="en-US" sz="1000" smtClean="0"/>
              <a:pPr>
                <a:spcBef>
                  <a:spcPct val="0"/>
                </a:spcBef>
              </a:pPr>
              <a:t>15</a:t>
            </a:fld>
            <a:endParaRPr lang="en-US" altLang="en-US" sz="1000"/>
          </a:p>
        </p:txBody>
      </p:sp>
      <p:sp>
        <p:nvSpPr>
          <p:cNvPr id="45058" name="Rectangle 2">
            <a:extLst>
              <a:ext uri="{FF2B5EF4-FFF2-40B4-BE49-F238E27FC236}">
                <a16:creationId xmlns:a16="http://schemas.microsoft.com/office/drawing/2014/main" id="{4952E6E7-C41E-5A87-66DD-4E08C09941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60375" y="720725"/>
            <a:ext cx="6396038" cy="3598863"/>
          </a:xfrm>
          <a:solidFill>
            <a:srgbClr val="FFFFFF"/>
          </a:solidFill>
          <a:ln/>
        </p:spPr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120F7FE3-6A5B-1BFB-D67C-779E12C8AF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6653" tIns="48327" rIns="96653" bIns="48327"/>
          <a:lstStyle/>
          <a:p>
            <a:r>
              <a:rPr lang="en-US" altLang="en-US" dirty="0">
                <a:latin typeface="Times New Roman" panose="02020603050405020304" pitchFamily="18" charset="0"/>
              </a:rPr>
              <a:t>Designers and programmers interested in : algorithmics, maintenance.</a:t>
            </a:r>
          </a:p>
          <a:p>
            <a:endParaRPr lang="en-US" altLang="en-US" dirty="0">
              <a:latin typeface="Times New Roman" panose="02020603050405020304" pitchFamily="18" charset="0"/>
            </a:endParaRPr>
          </a:p>
          <a:p>
            <a:r>
              <a:rPr lang="en-US" altLang="en-US" dirty="0">
                <a:latin typeface="Times New Roman" panose="02020603050405020304" pitchFamily="18" charset="0"/>
              </a:rPr>
              <a:t>(informal definition, for us programmers of distributed systems)</a:t>
            </a:r>
          </a:p>
          <a:p>
            <a:endParaRPr lang="en-US" altLang="en-US" dirty="0">
              <a:latin typeface="Times New Roman" panose="02020603050405020304" pitchFamily="18" charset="0"/>
            </a:endParaRPr>
          </a:p>
          <a:p>
            <a:r>
              <a:rPr lang="en-US" altLang="en-US" dirty="0" err="1">
                <a:latin typeface="Times New Roman" panose="02020603050405020304" pitchFamily="18" charset="0"/>
              </a:rPr>
              <a:t>Clien</a:t>
            </a:r>
            <a:r>
              <a:rPr lang="en-US" altLang="en-US" dirty="0">
                <a:latin typeface="Times New Roman" panose="02020603050405020304" pitchFamily="18" charset="0"/>
              </a:rPr>
              <a:t>—server model isn’t required. Ok: peer to peer systems</a:t>
            </a:r>
          </a:p>
          <a:p>
            <a:endParaRPr lang="en-US" altLang="en-US" dirty="0">
              <a:latin typeface="Times New Roman" panose="02020603050405020304" pitchFamily="18" charset="0"/>
            </a:endParaRPr>
          </a:p>
          <a:p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5">
            <a:extLst>
              <a:ext uri="{FF2B5EF4-FFF2-40B4-BE49-F238E27FC236}">
                <a16:creationId xmlns:a16="http://schemas.microsoft.com/office/drawing/2014/main" id="{F60C955B-CAB1-ECFE-0A7C-35B23D66AC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B180495-9D40-4320-8BC5-066A6CC7098F}" type="slidenum">
              <a:rPr lang="en-US" altLang="en-US" sz="1000" smtClean="0"/>
              <a:pPr>
                <a:spcBef>
                  <a:spcPct val="0"/>
                </a:spcBef>
              </a:pPr>
              <a:t>16</a:t>
            </a:fld>
            <a:endParaRPr lang="en-US" altLang="en-US" sz="1000"/>
          </a:p>
        </p:txBody>
      </p:sp>
      <p:sp>
        <p:nvSpPr>
          <p:cNvPr id="47106" name="Rectangle 2">
            <a:extLst>
              <a:ext uri="{FF2B5EF4-FFF2-40B4-BE49-F238E27FC236}">
                <a16:creationId xmlns:a16="http://schemas.microsoft.com/office/drawing/2014/main" id="{653B71F7-F174-A2F3-B5A2-9BA62A0747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6A1B472D-19A4-E190-4C85-D05C2DC990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38" tIns="47919" rIns="95838" bIns="47919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>
            <a:extLst>
              <a:ext uri="{FF2B5EF4-FFF2-40B4-BE49-F238E27FC236}">
                <a16:creationId xmlns:a16="http://schemas.microsoft.com/office/drawing/2014/main" id="{1A3C9E59-9F9B-89FB-77A5-BAB52CDB10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4" name="Notes Placeholder 2">
            <a:extLst>
              <a:ext uri="{FF2B5EF4-FFF2-40B4-BE49-F238E27FC236}">
                <a16:creationId xmlns:a16="http://schemas.microsoft.com/office/drawing/2014/main" id="{CDF70D4B-9F9F-09F1-6097-8B39A398C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Times New Roman" panose="02020603050405020304" pitchFamily="18" charset="0"/>
              </a:rPr>
              <a:t>If you get a chance to tour the inside of a data center, grab it.</a:t>
            </a:r>
          </a:p>
        </p:txBody>
      </p:sp>
      <p:sp>
        <p:nvSpPr>
          <p:cNvPr id="49155" name="Slide Number Placeholder 3">
            <a:extLst>
              <a:ext uri="{FF2B5EF4-FFF2-40B4-BE49-F238E27FC236}">
                <a16:creationId xmlns:a16="http://schemas.microsoft.com/office/drawing/2014/main" id="{3F3A3BEC-513B-7DB5-8352-483C66FCD8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485167B-7CDE-4EFE-BFA9-C0DDA9FDCD12}" type="slidenum">
              <a:rPr lang="en-US" altLang="en-US" sz="1000" smtClean="0"/>
              <a:pPr>
                <a:spcBef>
                  <a:spcPct val="0"/>
                </a:spcBef>
              </a:pPr>
              <a:t>17</a:t>
            </a:fld>
            <a:endParaRPr lang="en-US" altLang="en-US" sz="10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5">
            <a:extLst>
              <a:ext uri="{FF2B5EF4-FFF2-40B4-BE49-F238E27FC236}">
                <a16:creationId xmlns:a16="http://schemas.microsoft.com/office/drawing/2014/main" id="{4DAE9A46-92FB-F96C-CD3E-D6875401F85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C0B9B39-5E8D-4F87-9B6D-39360A3AADC0}" type="slidenum">
              <a:rPr lang="en-US" altLang="en-US" sz="1000" smtClean="0"/>
              <a:pPr>
                <a:spcBef>
                  <a:spcPct val="0"/>
                </a:spcBef>
              </a:pPr>
              <a:t>18</a:t>
            </a:fld>
            <a:endParaRPr lang="en-US" altLang="en-US" sz="1000"/>
          </a:p>
        </p:txBody>
      </p:sp>
      <p:sp>
        <p:nvSpPr>
          <p:cNvPr id="51202" name="Rectangle 2">
            <a:extLst>
              <a:ext uri="{FF2B5EF4-FFF2-40B4-BE49-F238E27FC236}">
                <a16:creationId xmlns:a16="http://schemas.microsoft.com/office/drawing/2014/main" id="{04CBC7B1-0F1F-893B-778E-5ABDDE0B4C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8EC88065-E8A2-9F6D-F156-698325A40F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38" tIns="47919" rIns="95838" bIns="47919"/>
          <a:lstStyle/>
          <a:p>
            <a:r>
              <a:rPr lang="en-US" altLang="en-US" dirty="0">
                <a:latin typeface="Times New Roman" panose="02020603050405020304" pitchFamily="18" charset="0"/>
              </a:rPr>
              <a:t>Note: A distributed system may span a LAN, or intranet, or WAN, or the entire internet.</a:t>
            </a:r>
          </a:p>
          <a:p>
            <a:r>
              <a:rPr lang="en-US" altLang="en-US" dirty="0">
                <a:latin typeface="Times New Roman" panose="02020603050405020304" pitchFamily="18" charset="0"/>
              </a:rPr>
              <a:t>We talk about the internet because the most interesting/complex distributed systems span the internet.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5">
            <a:extLst>
              <a:ext uri="{FF2B5EF4-FFF2-40B4-BE49-F238E27FC236}">
                <a16:creationId xmlns:a16="http://schemas.microsoft.com/office/drawing/2014/main" id="{DC53F067-8FE6-808E-7748-D57628C2832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7CC9D08-362A-47D6-BBE5-A6CEC67819AF}" type="slidenum">
              <a:rPr lang="en-US" altLang="en-US" sz="1000" smtClean="0"/>
              <a:pPr>
                <a:spcBef>
                  <a:spcPct val="0"/>
                </a:spcBef>
              </a:pPr>
              <a:t>19</a:t>
            </a:fld>
            <a:endParaRPr lang="en-US" altLang="en-US" sz="1000"/>
          </a:p>
        </p:txBody>
      </p:sp>
      <p:sp>
        <p:nvSpPr>
          <p:cNvPr id="53250" name="Rectangle 2">
            <a:extLst>
              <a:ext uri="{FF2B5EF4-FFF2-40B4-BE49-F238E27FC236}">
                <a16:creationId xmlns:a16="http://schemas.microsoft.com/office/drawing/2014/main" id="{DB0735B6-6C95-2A58-2045-1E92E97F6CA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85D0EAC0-5B52-DCC6-C100-E58803CD8E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38" tIns="47919" rIns="95838" bIns="47919"/>
          <a:lstStyle/>
          <a:p>
            <a:r>
              <a:rPr lang="en-US" altLang="en-US" dirty="0">
                <a:latin typeface="Times New Roman" panose="02020603050405020304" pitchFamily="18" charset="0"/>
              </a:rPr>
              <a:t>Pic does not show mobile clients that come/go from these buildings.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5">
            <a:extLst>
              <a:ext uri="{FF2B5EF4-FFF2-40B4-BE49-F238E27FC236}">
                <a16:creationId xmlns:a16="http://schemas.microsoft.com/office/drawing/2014/main" id="{21218E62-B9C9-F2AE-EEB6-E72121CC56A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1652DB2-F4D5-46EE-852C-02D7626AB86F}" type="slidenum">
              <a:rPr lang="en-US" altLang="en-US" sz="1000" smtClean="0"/>
              <a:pPr>
                <a:spcBef>
                  <a:spcPct val="0"/>
                </a:spcBef>
              </a:pPr>
              <a:t>2</a:t>
            </a:fld>
            <a:endParaRPr lang="en-US" altLang="en-US" sz="1000"/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1B86E387-6B78-3B0C-3C12-992C69C51AC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2AB4EE3A-6A9B-3B6E-DA04-1A3789E3FD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38" tIns="47919" rIns="95838" bIns="47919"/>
          <a:lstStyle/>
          <a:p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5">
            <a:extLst>
              <a:ext uri="{FF2B5EF4-FFF2-40B4-BE49-F238E27FC236}">
                <a16:creationId xmlns:a16="http://schemas.microsoft.com/office/drawing/2014/main" id="{ED40FD53-2B7E-6B5B-BE37-01B3201F347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0BB8079-9F16-438B-B436-1CC82DFECE87}" type="slidenum">
              <a:rPr lang="en-US" altLang="en-US" sz="1000" smtClean="0"/>
              <a:pPr>
                <a:spcBef>
                  <a:spcPct val="0"/>
                </a:spcBef>
              </a:pPr>
              <a:t>21</a:t>
            </a:fld>
            <a:endParaRPr lang="en-US" altLang="en-US" sz="1000"/>
          </a:p>
        </p:txBody>
      </p:sp>
      <p:sp>
        <p:nvSpPr>
          <p:cNvPr id="56322" name="Rectangle 2">
            <a:extLst>
              <a:ext uri="{FF2B5EF4-FFF2-40B4-BE49-F238E27FC236}">
                <a16:creationId xmlns:a16="http://schemas.microsoft.com/office/drawing/2014/main" id="{FF5F10DC-4E84-74F1-C348-0616AF9B8B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DD562A2A-2A24-8D69-3759-C7C0D1E32E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38" tIns="47919" rIns="95838" bIns="47919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5">
            <a:extLst>
              <a:ext uri="{FF2B5EF4-FFF2-40B4-BE49-F238E27FC236}">
                <a16:creationId xmlns:a16="http://schemas.microsoft.com/office/drawing/2014/main" id="{A523051A-13B8-1B5F-30E9-B32535AE117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F451CD5-7A76-4525-9206-9F4DFEE74C9F}" type="slidenum">
              <a:rPr lang="en-US" altLang="en-US" sz="1000" smtClean="0"/>
              <a:pPr>
                <a:spcBef>
                  <a:spcPct val="0"/>
                </a:spcBef>
              </a:pPr>
              <a:t>22</a:t>
            </a:fld>
            <a:endParaRPr lang="en-US" altLang="en-US" sz="1000"/>
          </a:p>
        </p:txBody>
      </p:sp>
      <p:sp>
        <p:nvSpPr>
          <p:cNvPr id="58370" name="Rectangle 2">
            <a:extLst>
              <a:ext uri="{FF2B5EF4-FFF2-40B4-BE49-F238E27FC236}">
                <a16:creationId xmlns:a16="http://schemas.microsoft.com/office/drawing/2014/main" id="{61CED4B6-8124-1538-7B6D-E8A7FB5C4FC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F4113106-EAA4-279F-EC82-9D7A2B4026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38" tIns="47919" rIns="95838" bIns="47919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5">
            <a:extLst>
              <a:ext uri="{FF2B5EF4-FFF2-40B4-BE49-F238E27FC236}">
                <a16:creationId xmlns:a16="http://schemas.microsoft.com/office/drawing/2014/main" id="{FBCDB55C-AA65-0E14-3D4A-E900E3B0BEA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C42919D-CB9A-4DBF-A4D2-5C4D158CD341}" type="slidenum">
              <a:rPr lang="en-US" altLang="en-US" sz="1000" smtClean="0"/>
              <a:pPr>
                <a:spcBef>
                  <a:spcPct val="0"/>
                </a:spcBef>
              </a:pPr>
              <a:t>23</a:t>
            </a:fld>
            <a:endParaRPr lang="en-US" altLang="en-US" sz="1000"/>
          </a:p>
        </p:txBody>
      </p:sp>
      <p:sp>
        <p:nvSpPr>
          <p:cNvPr id="60418" name="Rectangle 2">
            <a:extLst>
              <a:ext uri="{FF2B5EF4-FFF2-40B4-BE49-F238E27FC236}">
                <a16:creationId xmlns:a16="http://schemas.microsoft.com/office/drawing/2014/main" id="{73B6D80E-410B-9BDB-58BA-3D5527136D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>
            <a:extLst>
              <a:ext uri="{FF2B5EF4-FFF2-40B4-BE49-F238E27FC236}">
                <a16:creationId xmlns:a16="http://schemas.microsoft.com/office/drawing/2014/main" id="{18A6A9DF-558D-FB93-4268-45454BCBDF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38" tIns="47919" rIns="95838" bIns="47919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5">
            <a:extLst>
              <a:ext uri="{FF2B5EF4-FFF2-40B4-BE49-F238E27FC236}">
                <a16:creationId xmlns:a16="http://schemas.microsoft.com/office/drawing/2014/main" id="{B702D144-6D0A-0CB2-7D7F-75FE745625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8938349-B1AC-490D-9AB4-45F4B6490A16}" type="slidenum">
              <a:rPr lang="en-US" altLang="en-US" sz="1000" smtClean="0"/>
              <a:pPr>
                <a:spcBef>
                  <a:spcPct val="0"/>
                </a:spcBef>
              </a:pPr>
              <a:t>24</a:t>
            </a:fld>
            <a:endParaRPr lang="en-US" altLang="en-US" sz="1000"/>
          </a:p>
        </p:txBody>
      </p:sp>
      <p:sp>
        <p:nvSpPr>
          <p:cNvPr id="62466" name="Rectangle 2">
            <a:extLst>
              <a:ext uri="{FF2B5EF4-FFF2-40B4-BE49-F238E27FC236}">
                <a16:creationId xmlns:a16="http://schemas.microsoft.com/office/drawing/2014/main" id="{4F23F34D-3D0B-779E-7C0B-389C8A598F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60375" y="720725"/>
            <a:ext cx="6396038" cy="3598863"/>
          </a:xfrm>
          <a:solidFill>
            <a:srgbClr val="FFFFFF"/>
          </a:solidFill>
          <a:ln/>
        </p:spPr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CC8756B2-1C0D-042E-E9C2-A21AB08145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6653" tIns="48327" rIns="96653" bIns="48327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5">
            <a:extLst>
              <a:ext uri="{FF2B5EF4-FFF2-40B4-BE49-F238E27FC236}">
                <a16:creationId xmlns:a16="http://schemas.microsoft.com/office/drawing/2014/main" id="{0DA8173B-3638-CA8B-35C7-1224B8DA31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51BA09B-81E3-4BB7-9F1F-0AD7F913AC7D}" type="slidenum">
              <a:rPr lang="en-US" altLang="en-US" sz="1000" smtClean="0"/>
              <a:pPr>
                <a:spcBef>
                  <a:spcPct val="0"/>
                </a:spcBef>
              </a:pPr>
              <a:t>25</a:t>
            </a:fld>
            <a:endParaRPr lang="en-US" altLang="en-US" sz="1000"/>
          </a:p>
        </p:txBody>
      </p:sp>
      <p:sp>
        <p:nvSpPr>
          <p:cNvPr id="89090" name="Rectangle 2">
            <a:extLst>
              <a:ext uri="{FF2B5EF4-FFF2-40B4-BE49-F238E27FC236}">
                <a16:creationId xmlns:a16="http://schemas.microsoft.com/office/drawing/2014/main" id="{AB3F33B8-D9F8-3790-2D3F-E5BB742C2B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D342F754-358E-AF04-87F8-A9A4F6B90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38" tIns="47919" rIns="95838" bIns="47919"/>
          <a:lstStyle/>
          <a:p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5">
            <a:extLst>
              <a:ext uri="{FF2B5EF4-FFF2-40B4-BE49-F238E27FC236}">
                <a16:creationId xmlns:a16="http://schemas.microsoft.com/office/drawing/2014/main" id="{DF2BE24A-3DE6-E1B0-27FF-BA2A10267F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B9B8723-7BAD-47C1-8A01-36E344BE6210}" type="slidenum">
              <a:rPr lang="en-US" altLang="en-US" sz="1000" smtClean="0"/>
              <a:pPr>
                <a:spcBef>
                  <a:spcPct val="0"/>
                </a:spcBef>
              </a:pPr>
              <a:t>26</a:t>
            </a:fld>
            <a:endParaRPr lang="en-US" altLang="en-US" sz="1000"/>
          </a:p>
        </p:txBody>
      </p:sp>
      <p:sp>
        <p:nvSpPr>
          <p:cNvPr id="91138" name="Rectangle 2">
            <a:extLst>
              <a:ext uri="{FF2B5EF4-FFF2-40B4-BE49-F238E27FC236}">
                <a16:creationId xmlns:a16="http://schemas.microsoft.com/office/drawing/2014/main" id="{19138ADD-5E5E-71A2-75C0-4C87D9012E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>
            <a:extLst>
              <a:ext uri="{FF2B5EF4-FFF2-40B4-BE49-F238E27FC236}">
                <a16:creationId xmlns:a16="http://schemas.microsoft.com/office/drawing/2014/main" id="{CB3323CE-BC90-59BA-02E7-F93F5654E9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38" tIns="47919" rIns="95838" bIns="47919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5">
            <a:extLst>
              <a:ext uri="{FF2B5EF4-FFF2-40B4-BE49-F238E27FC236}">
                <a16:creationId xmlns:a16="http://schemas.microsoft.com/office/drawing/2014/main" id="{4C46367E-487B-02A4-0719-B63009F6C3C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F52B641-CD0B-43A5-AB3E-4E91476895F0}" type="slidenum">
              <a:rPr lang="en-US" altLang="en-US" sz="1000" smtClean="0"/>
              <a:pPr>
                <a:spcBef>
                  <a:spcPct val="0"/>
                </a:spcBef>
              </a:pPr>
              <a:t>27</a:t>
            </a:fld>
            <a:endParaRPr lang="en-US" altLang="en-US" sz="1000"/>
          </a:p>
        </p:txBody>
      </p:sp>
      <p:sp>
        <p:nvSpPr>
          <p:cNvPr id="93186" name="Rectangle 2">
            <a:extLst>
              <a:ext uri="{FF2B5EF4-FFF2-40B4-BE49-F238E27FC236}">
                <a16:creationId xmlns:a16="http://schemas.microsoft.com/office/drawing/2014/main" id="{3849F95B-62A0-0BB6-221C-53CF178E5D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>
            <a:extLst>
              <a:ext uri="{FF2B5EF4-FFF2-40B4-BE49-F238E27FC236}">
                <a16:creationId xmlns:a16="http://schemas.microsoft.com/office/drawing/2014/main" id="{820E3A55-6795-0A71-8025-D31B85654C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38" tIns="47919" rIns="95838" bIns="47919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5">
            <a:extLst>
              <a:ext uri="{FF2B5EF4-FFF2-40B4-BE49-F238E27FC236}">
                <a16:creationId xmlns:a16="http://schemas.microsoft.com/office/drawing/2014/main" id="{3EB71BA3-5339-3921-10E0-924BB23F6C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4107495-6F5D-4061-8FB5-7A49AC58D69C}" type="slidenum">
              <a:rPr lang="en-US" altLang="en-US" sz="1000" smtClean="0"/>
              <a:pPr>
                <a:spcBef>
                  <a:spcPct val="0"/>
                </a:spcBef>
              </a:pPr>
              <a:t>28</a:t>
            </a:fld>
            <a:endParaRPr lang="en-US" altLang="en-US" sz="1000"/>
          </a:p>
        </p:txBody>
      </p:sp>
      <p:sp>
        <p:nvSpPr>
          <p:cNvPr id="95234" name="Rectangle 2">
            <a:extLst>
              <a:ext uri="{FF2B5EF4-FFF2-40B4-BE49-F238E27FC236}">
                <a16:creationId xmlns:a16="http://schemas.microsoft.com/office/drawing/2014/main" id="{AE5BF0B8-A2EE-2365-7351-F5A97B97C11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>
            <a:extLst>
              <a:ext uri="{FF2B5EF4-FFF2-40B4-BE49-F238E27FC236}">
                <a16:creationId xmlns:a16="http://schemas.microsoft.com/office/drawing/2014/main" id="{1929294B-C599-2A93-6154-CF1E9EEC07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38" tIns="47919" rIns="95838" bIns="47919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5">
            <a:extLst>
              <a:ext uri="{FF2B5EF4-FFF2-40B4-BE49-F238E27FC236}">
                <a16:creationId xmlns:a16="http://schemas.microsoft.com/office/drawing/2014/main" id="{7D1FDF0F-4FE8-C99C-91E6-C67DF0B035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6625F5B-9954-4FC6-BF85-082C01F38CBD}" type="slidenum">
              <a:rPr lang="en-US" altLang="en-US" sz="1000" smtClean="0"/>
              <a:pPr>
                <a:spcBef>
                  <a:spcPct val="0"/>
                </a:spcBef>
              </a:pPr>
              <a:t>29</a:t>
            </a:fld>
            <a:endParaRPr lang="en-US" altLang="en-US" sz="1000"/>
          </a:p>
        </p:txBody>
      </p:sp>
      <p:sp>
        <p:nvSpPr>
          <p:cNvPr id="97282" name="Rectangle 2">
            <a:extLst>
              <a:ext uri="{FF2B5EF4-FFF2-40B4-BE49-F238E27FC236}">
                <a16:creationId xmlns:a16="http://schemas.microsoft.com/office/drawing/2014/main" id="{E820A329-7CA3-64EF-F80B-0D60CF3582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>
            <a:extLst>
              <a:ext uri="{FF2B5EF4-FFF2-40B4-BE49-F238E27FC236}">
                <a16:creationId xmlns:a16="http://schemas.microsoft.com/office/drawing/2014/main" id="{1615179F-614B-97FE-D3EE-C54275D621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38" tIns="47919" rIns="95838" bIns="47919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Rectangle 5">
            <a:extLst>
              <a:ext uri="{FF2B5EF4-FFF2-40B4-BE49-F238E27FC236}">
                <a16:creationId xmlns:a16="http://schemas.microsoft.com/office/drawing/2014/main" id="{537F8108-C5DC-C0F7-5FEA-C4164FD26F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4CC4623-ACAE-427C-92D0-5E662BE84306}" type="slidenum">
              <a:rPr lang="en-US" altLang="en-US" sz="1000" smtClean="0"/>
              <a:pPr>
                <a:spcBef>
                  <a:spcPct val="0"/>
                </a:spcBef>
              </a:pPr>
              <a:t>30</a:t>
            </a:fld>
            <a:endParaRPr lang="en-US" altLang="en-US" sz="1000"/>
          </a:p>
        </p:txBody>
      </p:sp>
      <p:sp>
        <p:nvSpPr>
          <p:cNvPr id="99330" name="Rectangle 2">
            <a:extLst>
              <a:ext uri="{FF2B5EF4-FFF2-40B4-BE49-F238E27FC236}">
                <a16:creationId xmlns:a16="http://schemas.microsoft.com/office/drawing/2014/main" id="{4E324A9A-5735-549E-0FFD-DD5B3B7131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>
            <a:extLst>
              <a:ext uri="{FF2B5EF4-FFF2-40B4-BE49-F238E27FC236}">
                <a16:creationId xmlns:a16="http://schemas.microsoft.com/office/drawing/2014/main" id="{76933839-231E-F6EB-5EF9-EEEEE72C1A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38" tIns="47919" rIns="95838" bIns="47919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5">
            <a:extLst>
              <a:ext uri="{FF2B5EF4-FFF2-40B4-BE49-F238E27FC236}">
                <a16:creationId xmlns:a16="http://schemas.microsoft.com/office/drawing/2014/main" id="{5935E0EF-96BC-8D50-C7D6-CD98AAF4281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4AAF3C9-99A6-4710-BCE2-750D0574D17F}" type="slidenum">
              <a:rPr lang="en-US" altLang="en-US" sz="1000" smtClean="0"/>
              <a:pPr>
                <a:spcBef>
                  <a:spcPct val="0"/>
                </a:spcBef>
              </a:pPr>
              <a:t>3</a:t>
            </a:fld>
            <a:endParaRPr lang="en-US" altLang="en-US" sz="1000"/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CEA46361-628E-1BF8-5246-FF3E58EC456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0A6E80BA-9CEF-509D-8A1A-251298FA8B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38" tIns="47919" rIns="95838" bIns="47919"/>
          <a:lstStyle/>
          <a:p>
            <a:r>
              <a:rPr lang="en-US" altLang="en-US" dirty="0">
                <a:latin typeface="Times New Roman" panose="02020603050405020304" pitchFamily="18" charset="0"/>
              </a:rPr>
              <a:t>Distributed Algos are very different from the algorithms that you’ve studied thus far.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F4CE32-D07C-85A0-38CB-B77F36379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5">
            <a:extLst>
              <a:ext uri="{FF2B5EF4-FFF2-40B4-BE49-F238E27FC236}">
                <a16:creationId xmlns:a16="http://schemas.microsoft.com/office/drawing/2014/main" id="{B10AF552-3F1B-973D-B976-CB26FD79E07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0F935E5-3D05-42CD-A498-48FC91C359AC}" type="slidenum">
              <a:rPr lang="en-US" altLang="en-US" sz="1000" smtClean="0"/>
              <a:pPr>
                <a:spcBef>
                  <a:spcPct val="0"/>
                </a:spcBef>
              </a:pPr>
              <a:t>31</a:t>
            </a:fld>
            <a:endParaRPr lang="en-US" altLang="en-US" sz="1000"/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B64E5361-9798-84C1-D50B-A4505F2B3C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5E3C59FD-A844-2BD8-2B2D-05AA2D1BCE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38" tIns="47919" rIns="95838" bIns="47919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45764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5">
            <a:extLst>
              <a:ext uri="{FF2B5EF4-FFF2-40B4-BE49-F238E27FC236}">
                <a16:creationId xmlns:a16="http://schemas.microsoft.com/office/drawing/2014/main" id="{98030310-53D4-3132-5759-03410E9B333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0F935E5-3D05-42CD-A498-48FC91C359AC}" type="slidenum">
              <a:rPr lang="en-US" altLang="en-US" sz="1000" smtClean="0"/>
              <a:pPr>
                <a:spcBef>
                  <a:spcPct val="0"/>
                </a:spcBef>
              </a:pPr>
              <a:t>32</a:t>
            </a:fld>
            <a:endParaRPr lang="en-US" altLang="en-US" sz="1000"/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7186A4D2-23E2-F95B-CEF1-BD309D10E1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4809B9C2-2511-EB14-1B00-E2A81CC02E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38" tIns="47919" rIns="95838" bIns="47919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77090-9B0F-F5EA-E951-F81531088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5">
            <a:extLst>
              <a:ext uri="{FF2B5EF4-FFF2-40B4-BE49-F238E27FC236}">
                <a16:creationId xmlns:a16="http://schemas.microsoft.com/office/drawing/2014/main" id="{B2EB0F0D-41C3-6E17-C223-4D7F05FD77A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0F935E5-3D05-42CD-A498-48FC91C359AC}" type="slidenum">
              <a:rPr lang="en-US" altLang="en-US" sz="1000" smtClean="0"/>
              <a:pPr>
                <a:spcBef>
                  <a:spcPct val="0"/>
                </a:spcBef>
              </a:pPr>
              <a:t>33</a:t>
            </a:fld>
            <a:endParaRPr lang="en-US" altLang="en-US" sz="1000"/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D142F87C-7610-BE3C-A213-89B8494A7F1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200B35E6-0FEB-E8AD-CBDB-FBE95FFA5B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38" tIns="47919" rIns="95838" bIns="47919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70266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9E5E4D-866D-E32F-AD77-A5F1861A61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5">
            <a:extLst>
              <a:ext uri="{FF2B5EF4-FFF2-40B4-BE49-F238E27FC236}">
                <a16:creationId xmlns:a16="http://schemas.microsoft.com/office/drawing/2014/main" id="{B3B874EB-265F-A961-FBB6-CA8AD10CFEA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0F935E5-3D05-42CD-A498-48FC91C359AC}" type="slidenum">
              <a:rPr lang="en-US" altLang="en-US" sz="1000" smtClean="0"/>
              <a:pPr>
                <a:spcBef>
                  <a:spcPct val="0"/>
                </a:spcBef>
              </a:pPr>
              <a:t>34</a:t>
            </a:fld>
            <a:endParaRPr lang="en-US" altLang="en-US" sz="1000"/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12958AB4-ED4E-5929-7E7D-474485E5B1F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DA3E0C09-C49C-E546-169C-1F0DB50582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38" tIns="47919" rIns="95838" bIns="47919"/>
          <a:lstStyle/>
          <a:p>
            <a:endParaRPr lang="en-US" altLang="en-US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18622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EC27B-1EC8-9A51-71E7-3324002D4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5">
            <a:extLst>
              <a:ext uri="{FF2B5EF4-FFF2-40B4-BE49-F238E27FC236}">
                <a16:creationId xmlns:a16="http://schemas.microsoft.com/office/drawing/2014/main" id="{6AFB5C5E-5513-212D-1F7E-CF28E80E57F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0F935E5-3D05-42CD-A498-48FC91C359AC}" type="slidenum">
              <a:rPr lang="en-US" altLang="en-US" sz="1000" smtClean="0"/>
              <a:pPr>
                <a:spcBef>
                  <a:spcPct val="0"/>
                </a:spcBef>
              </a:pPr>
              <a:t>35</a:t>
            </a:fld>
            <a:endParaRPr lang="en-US" altLang="en-US" sz="1000"/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106D03A1-E44E-3DCF-9F9D-6664AB81A55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4D0777EA-48B6-E0BE-8BDF-84A42D6F7A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38" tIns="47919" rIns="95838" bIns="47919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880702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Rectangle 5">
            <a:extLst>
              <a:ext uri="{FF2B5EF4-FFF2-40B4-BE49-F238E27FC236}">
                <a16:creationId xmlns:a16="http://schemas.microsoft.com/office/drawing/2014/main" id="{9029F2C2-F796-2612-1B9F-C426568DE2D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52B2865-8E80-42CB-B10C-A70284532413}" type="slidenum">
              <a:rPr lang="en-US" altLang="en-US" sz="1000" smtClean="0"/>
              <a:pPr>
                <a:spcBef>
                  <a:spcPct val="0"/>
                </a:spcBef>
              </a:pPr>
              <a:t>36</a:t>
            </a:fld>
            <a:endParaRPr lang="en-US" altLang="en-US" sz="1000"/>
          </a:p>
        </p:txBody>
      </p:sp>
      <p:sp>
        <p:nvSpPr>
          <p:cNvPr id="103426" name="Rectangle 2">
            <a:extLst>
              <a:ext uri="{FF2B5EF4-FFF2-40B4-BE49-F238E27FC236}">
                <a16:creationId xmlns:a16="http://schemas.microsoft.com/office/drawing/2014/main" id="{BC19B2AE-C7F4-0437-F320-68E1510131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>
            <a:extLst>
              <a:ext uri="{FF2B5EF4-FFF2-40B4-BE49-F238E27FC236}">
                <a16:creationId xmlns:a16="http://schemas.microsoft.com/office/drawing/2014/main" id="{8C3432B8-0223-E6E4-DB64-60F8EF35E6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38" tIns="47919" rIns="95838" bIns="47919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57194-4D96-4A62-A87D-68C8874988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5">
            <a:extLst>
              <a:ext uri="{FF2B5EF4-FFF2-40B4-BE49-F238E27FC236}">
                <a16:creationId xmlns:a16="http://schemas.microsoft.com/office/drawing/2014/main" id="{12038F1A-6A3D-2954-DDBA-0B958808F58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0F935E5-3D05-42CD-A498-48FC91C359AC}" type="slidenum">
              <a:rPr lang="en-US" altLang="en-US" sz="1000" smtClean="0"/>
              <a:pPr>
                <a:spcBef>
                  <a:spcPct val="0"/>
                </a:spcBef>
              </a:pPr>
              <a:t>37</a:t>
            </a:fld>
            <a:endParaRPr lang="en-US" altLang="en-US" sz="1000"/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B986FFF7-A83D-9852-B728-C73EAA8AB8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>
            <a:extLst>
              <a:ext uri="{FF2B5EF4-FFF2-40B4-BE49-F238E27FC236}">
                <a16:creationId xmlns:a16="http://schemas.microsoft.com/office/drawing/2014/main" id="{C0751477-13F4-2099-FB53-CFE506A7D0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38" tIns="47919" rIns="95838" bIns="47919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80098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5">
            <a:extLst>
              <a:ext uri="{FF2B5EF4-FFF2-40B4-BE49-F238E27FC236}">
                <a16:creationId xmlns:a16="http://schemas.microsoft.com/office/drawing/2014/main" id="{926A18B9-71B5-9B04-51C6-245C9D9C18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7C1E813-3B3D-4E4F-B99C-2A30484F585D}" type="slidenum">
              <a:rPr lang="en-US" altLang="en-US" sz="1000" smtClean="0"/>
              <a:pPr>
                <a:spcBef>
                  <a:spcPct val="0"/>
                </a:spcBef>
              </a:pPr>
              <a:t>40</a:t>
            </a:fld>
            <a:endParaRPr lang="en-US" altLang="en-US" sz="1000"/>
          </a:p>
        </p:txBody>
      </p:sp>
      <p:sp>
        <p:nvSpPr>
          <p:cNvPr id="107522" name="Rectangle 2">
            <a:extLst>
              <a:ext uri="{FF2B5EF4-FFF2-40B4-BE49-F238E27FC236}">
                <a16:creationId xmlns:a16="http://schemas.microsoft.com/office/drawing/2014/main" id="{5B2C4CC2-3575-B9C6-8B5D-7EA49A23939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>
            <a:extLst>
              <a:ext uri="{FF2B5EF4-FFF2-40B4-BE49-F238E27FC236}">
                <a16:creationId xmlns:a16="http://schemas.microsoft.com/office/drawing/2014/main" id="{D85CA8A8-17B3-F756-408C-2677E90C17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38" tIns="47919" rIns="95838" bIns="47919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5">
            <a:extLst>
              <a:ext uri="{FF2B5EF4-FFF2-40B4-BE49-F238E27FC236}">
                <a16:creationId xmlns:a16="http://schemas.microsoft.com/office/drawing/2014/main" id="{23E25AB0-97E0-DA92-A715-CB35CAFA70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0542156-F580-48EB-9B06-186365B33D0A}" type="slidenum">
              <a:rPr lang="en-US" altLang="en-US" sz="1000" smtClean="0"/>
              <a:pPr>
                <a:spcBef>
                  <a:spcPct val="0"/>
                </a:spcBef>
              </a:pPr>
              <a:t>41</a:t>
            </a:fld>
            <a:endParaRPr lang="en-US" altLang="en-US" sz="1000"/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171F21F2-389C-B475-8C16-37995A746D1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238F6894-8BD8-5017-D9F6-8B4AF9D9DA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38" tIns="47919" rIns="95838" bIns="47919"/>
          <a:lstStyle/>
          <a:p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5">
            <a:extLst>
              <a:ext uri="{FF2B5EF4-FFF2-40B4-BE49-F238E27FC236}">
                <a16:creationId xmlns:a16="http://schemas.microsoft.com/office/drawing/2014/main" id="{1CF090EE-91A8-1326-D05F-0490F9944AC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EA03AAA-D836-4281-A8D0-6F06A120C271}" type="slidenum">
              <a:rPr lang="en-US" altLang="en-US" sz="1000" smtClean="0"/>
              <a:pPr>
                <a:spcBef>
                  <a:spcPct val="0"/>
                </a:spcBef>
              </a:pPr>
              <a:t>42</a:t>
            </a:fld>
            <a:endParaRPr lang="en-US" altLang="en-US" sz="1000"/>
          </a:p>
        </p:txBody>
      </p:sp>
      <p:sp>
        <p:nvSpPr>
          <p:cNvPr id="109570" name="Rectangle 2">
            <a:extLst>
              <a:ext uri="{FF2B5EF4-FFF2-40B4-BE49-F238E27FC236}">
                <a16:creationId xmlns:a16="http://schemas.microsoft.com/office/drawing/2014/main" id="{BF31F8FE-6F1C-0DE3-B9FF-D3CEF37C3E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41F47E2F-02AE-1A61-4904-5DD70AD5A0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38" tIns="47919" rIns="95838" bIns="47919"/>
          <a:lstStyle/>
          <a:p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5">
            <a:extLst>
              <a:ext uri="{FF2B5EF4-FFF2-40B4-BE49-F238E27FC236}">
                <a16:creationId xmlns:a16="http://schemas.microsoft.com/office/drawing/2014/main" id="{29C69DAB-904C-4594-9DD4-C3C9C1E0FB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7F9A2DC-33A9-4613-AD6A-7873F590DD98}" type="slidenum">
              <a:rPr lang="en-US" altLang="en-US" sz="1000" smtClean="0"/>
              <a:pPr>
                <a:spcBef>
                  <a:spcPct val="0"/>
                </a:spcBef>
              </a:pPr>
              <a:t>4</a:t>
            </a:fld>
            <a:endParaRPr lang="en-US" altLang="en-US" sz="1000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25A8D6A4-F52E-6924-5DA4-42EE5D8DD0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8E39F5CD-7C98-030F-FFE1-C51BDB4A84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38" tIns="47919" rIns="95838" bIns="47919"/>
          <a:lstStyle/>
          <a:p>
            <a:r>
              <a:rPr lang="en-US" altLang="en-US" dirty="0">
                <a:latin typeface="Times New Roman" panose="02020603050405020304" pitchFamily="18" charset="0"/>
              </a:rPr>
              <a:t>I talk with ex-colleagues in the tech industry. They’re all senior to super-senior engineers with 20+ years of experience who are now more productive than they’ve ever been…they are thrilled because they can prototype &amp; benchmark difficult solutions over a weekend with AI now. Previously, they would need a 2-3 weeks of time from a small team of junior </a:t>
            </a:r>
            <a:r>
              <a:rPr lang="en-US" altLang="en-US" dirty="0" err="1">
                <a:latin typeface="Times New Roman" panose="02020603050405020304" pitchFamily="18" charset="0"/>
              </a:rPr>
              <a:t>devs</a:t>
            </a:r>
            <a:r>
              <a:rPr lang="en-US" altLang="en-US" dirty="0">
                <a:latin typeface="Times New Roman" panose="02020603050405020304" pitchFamily="18" charset="0"/>
              </a:rPr>
              <a:t> to get that same information.</a:t>
            </a:r>
          </a:p>
          <a:p>
            <a:endParaRPr lang="en-US" altLang="en-US" dirty="0">
              <a:latin typeface="Times New Roman" panose="02020603050405020304" pitchFamily="18" charset="0"/>
            </a:endParaRPr>
          </a:p>
          <a:p>
            <a:r>
              <a:rPr lang="en-US" altLang="en-US" dirty="0">
                <a:latin typeface="Times New Roman" panose="02020603050405020304" pitchFamily="18" charset="0"/>
              </a:rPr>
              <a:t>If the code breaks production, causes a security breach, or introduces technical debt, </a:t>
            </a:r>
            <a:r>
              <a:rPr lang="en-US" altLang="en-US" b="1" dirty="0">
                <a:latin typeface="Times New Roman" panose="02020603050405020304" pitchFamily="18" charset="0"/>
              </a:rPr>
              <a:t>"the AI wrote it" is not an acceptable excuse.</a:t>
            </a:r>
            <a:r>
              <a:rPr lang="en-US" altLang="en-US" dirty="0">
                <a:latin typeface="Times New Roman" panose="02020603050405020304" pitchFamily="18" charset="0"/>
              </a:rPr>
              <a:t> </a:t>
            </a:r>
            <a:r>
              <a:rPr lang="en-US" altLang="en-US" b="0" dirty="0">
                <a:latin typeface="Times New Roman" panose="02020603050405020304" pitchFamily="18" charset="0"/>
              </a:rPr>
              <a:t>Engineers own every line they commit.</a:t>
            </a:r>
          </a:p>
          <a:p>
            <a:endParaRPr lang="en-US" altLang="en-US" b="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Rectangle 5">
            <a:extLst>
              <a:ext uri="{FF2B5EF4-FFF2-40B4-BE49-F238E27FC236}">
                <a16:creationId xmlns:a16="http://schemas.microsoft.com/office/drawing/2014/main" id="{483753F5-9800-1674-C558-3195ADFA44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B933D3D-733E-4700-9D39-5D2433989C67}" type="slidenum">
              <a:rPr lang="en-US" altLang="en-US" sz="1000" smtClean="0"/>
              <a:pPr>
                <a:spcBef>
                  <a:spcPct val="0"/>
                </a:spcBef>
              </a:pPr>
              <a:t>44</a:t>
            </a:fld>
            <a:endParaRPr lang="en-US" altLang="en-US" sz="1000"/>
          </a:p>
        </p:txBody>
      </p:sp>
      <p:sp>
        <p:nvSpPr>
          <p:cNvPr id="112642" name="Rectangle 2">
            <a:extLst>
              <a:ext uri="{FF2B5EF4-FFF2-40B4-BE49-F238E27FC236}">
                <a16:creationId xmlns:a16="http://schemas.microsoft.com/office/drawing/2014/main" id="{F58F06A7-3A52-B745-B6CB-8B8923B8BE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id="{83147A2D-D966-27A8-AC88-3DD26677B0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38" tIns="47919" rIns="95838" bIns="47919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5">
            <a:extLst>
              <a:ext uri="{FF2B5EF4-FFF2-40B4-BE49-F238E27FC236}">
                <a16:creationId xmlns:a16="http://schemas.microsoft.com/office/drawing/2014/main" id="{A70992A4-6035-2E5E-23CF-37F781EE311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0B19177-1BA8-4A21-A9E5-A8F6BACB1414}" type="slidenum">
              <a:rPr lang="en-US" altLang="en-US" sz="1000" smtClean="0"/>
              <a:pPr>
                <a:spcBef>
                  <a:spcPct val="0"/>
                </a:spcBef>
              </a:pPr>
              <a:t>5</a:t>
            </a:fld>
            <a:endParaRPr lang="en-US" altLang="en-US" sz="1000"/>
          </a:p>
        </p:txBody>
      </p:sp>
      <p:sp>
        <p:nvSpPr>
          <p:cNvPr id="24578" name="Rectangle 2">
            <a:extLst>
              <a:ext uri="{FF2B5EF4-FFF2-40B4-BE49-F238E27FC236}">
                <a16:creationId xmlns:a16="http://schemas.microsoft.com/office/drawing/2014/main" id="{DEFBA74D-6527-C26D-EE8E-D8145932BB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4AE9647E-E089-2E2E-853F-6559B2903F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38" tIns="47919" rIns="95838" bIns="47919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5">
            <a:extLst>
              <a:ext uri="{FF2B5EF4-FFF2-40B4-BE49-F238E27FC236}">
                <a16:creationId xmlns:a16="http://schemas.microsoft.com/office/drawing/2014/main" id="{856A4888-CA37-ABD6-6FED-2FBFC2DACE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956FC6E-9FF7-45CB-AE02-2BC7F04B9933}" type="slidenum">
              <a:rPr lang="en-US" altLang="en-US" sz="1000" smtClean="0"/>
              <a:pPr>
                <a:spcBef>
                  <a:spcPct val="0"/>
                </a:spcBef>
              </a:pPr>
              <a:t>6</a:t>
            </a:fld>
            <a:endParaRPr lang="en-US" altLang="en-US" sz="1000"/>
          </a:p>
        </p:txBody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D80400BE-3A72-0C3E-4290-E60DAF14CD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8A66473A-607E-7242-4FFF-967A38F2D1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65200" y="4530725"/>
            <a:ext cx="5384800" cy="43719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38" tIns="47919" rIns="95838" bIns="47919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5">
            <a:extLst>
              <a:ext uri="{FF2B5EF4-FFF2-40B4-BE49-F238E27FC236}">
                <a16:creationId xmlns:a16="http://schemas.microsoft.com/office/drawing/2014/main" id="{62DD3A8F-D3F3-1DD6-A704-56BBB6FE8F7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C288052-FF07-4670-B8E7-D4BDFCE3F0D2}" type="slidenum">
              <a:rPr lang="en-US" altLang="en-US" sz="1000" smtClean="0"/>
              <a:pPr>
                <a:spcBef>
                  <a:spcPct val="0"/>
                </a:spcBef>
              </a:pPr>
              <a:t>7</a:t>
            </a:fld>
            <a:endParaRPr lang="en-US" altLang="en-US" sz="1000"/>
          </a:p>
        </p:txBody>
      </p:sp>
      <p:sp>
        <p:nvSpPr>
          <p:cNvPr id="28674" name="Rectangle 2">
            <a:extLst>
              <a:ext uri="{FF2B5EF4-FFF2-40B4-BE49-F238E27FC236}">
                <a16:creationId xmlns:a16="http://schemas.microsoft.com/office/drawing/2014/main" id="{0A115FE6-CF56-745B-27D3-D8536181855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7AE343C7-7A1D-F943-A46A-A5E01CEE91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38" tIns="47919" rIns="95838" bIns="47919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5">
            <a:extLst>
              <a:ext uri="{FF2B5EF4-FFF2-40B4-BE49-F238E27FC236}">
                <a16:creationId xmlns:a16="http://schemas.microsoft.com/office/drawing/2014/main" id="{6E8E07FF-9257-B7B3-EAB6-ED42AA1D5F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D5EB76E-FD03-4E8A-B89D-F4B135CD13A7}" type="slidenum">
              <a:rPr lang="en-US" altLang="en-US" sz="1000" smtClean="0"/>
              <a:pPr>
                <a:spcBef>
                  <a:spcPct val="0"/>
                </a:spcBef>
              </a:pPr>
              <a:t>8</a:t>
            </a:fld>
            <a:endParaRPr lang="en-US" altLang="en-US" sz="1000"/>
          </a:p>
        </p:txBody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id="{82A5F7C3-D7C6-36C4-57AE-6C3A4A83DD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72B3FB78-B5FE-18A3-241D-A3CCA763BC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38" tIns="47919" rIns="95838" bIns="47919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5">
            <a:extLst>
              <a:ext uri="{FF2B5EF4-FFF2-40B4-BE49-F238E27FC236}">
                <a16:creationId xmlns:a16="http://schemas.microsoft.com/office/drawing/2014/main" id="{626C6527-4589-2F96-7D26-0D016B922F9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defTabSz="97948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9794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2C7A553-4196-498C-B4E4-6EEDBE937AC6}" type="slidenum">
              <a:rPr lang="en-US" altLang="en-US" sz="1000" smtClean="0"/>
              <a:pPr>
                <a:spcBef>
                  <a:spcPct val="0"/>
                </a:spcBef>
              </a:pPr>
              <a:t>9</a:t>
            </a:fld>
            <a:endParaRPr lang="en-US" altLang="en-US" sz="1000"/>
          </a:p>
        </p:txBody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id="{DF968045-1CED-B301-1146-ACE4BBC4B8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34210DFA-3AF7-15DF-729D-3932C3B6B5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838" tIns="47919" rIns="95838" bIns="47919"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BA7FFA0-C18F-F304-E314-3F1676AB72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EB5F40B-92DD-4AA7-1923-5C7943AB4B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D17D643-05E5-54B2-59A0-5D8307840A3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37250-3883-4EC0-A2D5-787C4E5FC9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3645363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CD0F90E-56FD-0900-D15C-93DD3D2DDC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3DE4E13-9FA4-E13D-9734-00AA6547F1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93E834D-C3CF-40C2-67AE-B5F091D5FB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A015A1-8BC1-4D4D-A81F-4F66DE1B9C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8032438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C598A3E-14F0-D9E3-75FE-C8B472FF76C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D7129A7-CDCD-4A9D-C022-EAC236073B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DBD2D74-D25D-35EB-C6F9-33C3EAFFAF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1B7D28-C607-4772-BA43-EF113B8F796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617842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3D34D93-D94B-DCFF-324C-570904A812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3B79329-CA32-7B6C-7970-85A17E5BBD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B1ECADE-3BF5-EB4B-0B29-1F6B58B5EC0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E755CD-C803-46FF-80EA-207D51F3AE3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4494679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2ACEBD6-901A-8A20-6E65-CCC9D6E37C5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FBF4B2D-55EF-D6DF-714B-BD2FB00775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0339FA1-D4B7-CCED-4833-3C42D3B225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8E68F7-8D94-4B49-BBDE-FAA97562CF7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0897266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DB149E-4959-3142-C47E-EF689B1AD39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76F4E6-9283-9E6A-0548-6D05B9238C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CF3478-2E46-6A45-37CC-5F5BAABA743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05C5D-7B52-44EA-8734-455F04909CE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6322854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1E3F54F-6BBF-E899-3652-1A0579316A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B7A1D01-ED41-9B43-2E5A-85C7F3277B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2A6D7ED-7C1E-675B-346F-E0BCE834D8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37397-477D-4F7D-A408-E71FD06A5EA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4626708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6D979ED-1C29-3AA5-149C-A5935B8B81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7B4538A-E2AA-D4DF-6DA1-50AD22CDA42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B36DA5F-455C-13DE-14D9-BF32514685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7A8D67-029E-4C15-8904-94AA0D537A2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1935326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09213AC-6320-D2F6-281A-DCB1FC20D4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CE4CB6E-1EC6-3050-4714-E2F36B9593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D5F4D0D-4AAE-96B6-A122-E56E1BE7E8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B8BDB1-3F84-4AB8-BCD8-EBB60B797B3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3487697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E12B55-9804-5CA8-A0CE-3E4C7F308A8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FBA21F-97BE-38D5-F7E4-972A8B9A16C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95FBF9-874D-F00C-DC9C-F4016BFD22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60489B-A97F-4A20-9A39-B015E27C7F6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4374706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F6E075-303F-2C73-8836-1BC7CD0F7A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A36B2B-89EC-233E-736C-D067EF4C67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A1D2D6-716F-D831-C1DE-C7AE6C5A62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AA4D8-5C02-4808-842E-001EB1A2EDE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9816627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B3115573-48B3-5C06-B95A-91DF593C76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68882F0-3D8F-5CF2-5848-19319D6DD5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3A13C4C-991E-DD0D-FEC9-E4BD83B1F6C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5EC5F1D-D54D-99A7-2330-5F92BA50388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pitchFamily="-11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B26234C-ACB2-18C3-49CD-9BFB16AA3FD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4D4993EA-939D-423D-A3BF-79A4FD50BEC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431" r:id="rId1"/>
    <p:sldLayoutId id="2147485432" r:id="rId2"/>
    <p:sldLayoutId id="2147485433" r:id="rId3"/>
    <p:sldLayoutId id="2147485434" r:id="rId4"/>
    <p:sldLayoutId id="2147485435" r:id="rId5"/>
    <p:sldLayoutId id="2147485436" r:id="rId6"/>
    <p:sldLayoutId id="2147485437" r:id="rId7"/>
    <p:sldLayoutId id="2147485438" r:id="rId8"/>
    <p:sldLayoutId id="2147485439" r:id="rId9"/>
    <p:sldLayoutId id="2147485440" r:id="rId10"/>
    <p:sldLayoutId id="2147485441" r:id="rId11"/>
  </p:sldLayoutIdLst>
  <p:transition spd="med"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Whitney-BlackSC"/>
          <a:ea typeface="MS PGothic" panose="020B0600070205080204" pitchFamily="34" charset="-128"/>
          <a:cs typeface="ＭＳ Ｐゴシック" pitchFamily="-111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Whitney-BlackSC" charset="0"/>
          <a:ea typeface="MS PGothic" panose="020B0600070205080204" pitchFamily="34" charset="-128"/>
          <a:cs typeface="ＭＳ Ｐゴシック" pitchFamily="-111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Whitney-BlackSC" charset="0"/>
          <a:ea typeface="MS PGothic" panose="020B0600070205080204" pitchFamily="34" charset="-128"/>
          <a:cs typeface="ＭＳ Ｐゴシック" pitchFamily="-111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Whitney-BlackSC" charset="0"/>
          <a:ea typeface="MS PGothic" panose="020B0600070205080204" pitchFamily="34" charset="-128"/>
          <a:cs typeface="ＭＳ Ｐゴシック" pitchFamily="-111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Whitney-BlackSC" charset="0"/>
          <a:ea typeface="MS PGothic" panose="020B0600070205080204" pitchFamily="34" charset="-128"/>
          <a:cs typeface="ＭＳ Ｐゴシック" pitchFamily="-111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11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11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11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-111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pitchFamily="-111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1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1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1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1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xkcd.com/927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8.w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s://app.acadly.com/auth/signup/student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illinois.edu/chooseAuth/165568737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2">
            <a:extLst>
              <a:ext uri="{FF2B5EF4-FFF2-40B4-BE49-F238E27FC236}">
                <a16:creationId xmlns:a16="http://schemas.microsoft.com/office/drawing/2014/main" id="{1D95A694-D010-6DF0-E93E-43D0393FF1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73355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400">
                <a:solidFill>
                  <a:schemeClr val="tx2"/>
                </a:solidFill>
              </a:rPr>
              <a:t>CS 425 / ECE 428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400">
                <a:solidFill>
                  <a:schemeClr val="tx2"/>
                </a:solidFill>
              </a:rPr>
              <a:t>Distributed Systems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400">
                <a:solidFill>
                  <a:schemeClr val="tx2"/>
                </a:solidFill>
              </a:rPr>
              <a:t>Fall 2026</a:t>
            </a:r>
          </a:p>
        </p:txBody>
      </p:sp>
      <p:sp>
        <p:nvSpPr>
          <p:cNvPr id="15362" name="Rectangle 3">
            <a:extLst>
              <a:ext uri="{FF2B5EF4-FFF2-40B4-BE49-F238E27FC236}">
                <a16:creationId xmlns:a16="http://schemas.microsoft.com/office/drawing/2014/main" id="{C530BC3E-E8FF-C283-FF16-23455B6B8E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3105150"/>
            <a:ext cx="640080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000"/>
              <a:t>Aishwarya Ganesan &amp; Ram Kesavan</a:t>
            </a:r>
          </a:p>
          <a:p>
            <a:pPr algn="ctr" eaLnBrk="1" hangingPunct="1">
              <a:buFontTx/>
              <a:buNone/>
            </a:pPr>
            <a:r>
              <a:rPr lang="en-US" altLang="en-US" sz="2000"/>
              <a:t>(Thanks to Indranil Gupta)</a:t>
            </a:r>
          </a:p>
          <a:p>
            <a:pPr algn="ctr" eaLnBrk="1" hangingPunct="1">
              <a:buFontTx/>
              <a:buNone/>
            </a:pPr>
            <a:r>
              <a:rPr lang="en-US" altLang="en-US" sz="2000" i="1"/>
              <a:t>Lecture 1: Welcome, and Introduction</a:t>
            </a:r>
          </a:p>
          <a:p>
            <a:pPr algn="ctr" eaLnBrk="1" hangingPunct="1">
              <a:buFontTx/>
              <a:buNone/>
            </a:pPr>
            <a:r>
              <a:rPr lang="en-US" altLang="en-US" sz="2000" i="1"/>
              <a:t> Aug 25, 2026</a:t>
            </a:r>
          </a:p>
          <a:p>
            <a:pPr algn="ctr" eaLnBrk="1" hangingPunct="1">
              <a:buFontTx/>
              <a:buNone/>
            </a:pPr>
            <a:r>
              <a:rPr lang="en-US" altLang="en-US" sz="2800" b="1">
                <a:solidFill>
                  <a:srgbClr val="FF6600"/>
                </a:solidFill>
              </a:rPr>
              <a:t>web: courses.engr.illinois.edu/cs425/</a:t>
            </a:r>
          </a:p>
          <a:p>
            <a:pPr algn="ctr" eaLnBrk="1" hangingPunct="1">
              <a:buFontTx/>
              <a:buNone/>
            </a:pPr>
            <a:endParaRPr lang="en-US" altLang="en-US" sz="2800" i="1">
              <a:solidFill>
                <a:srgbClr val="17375E"/>
              </a:solidFill>
            </a:endParaRPr>
          </a:p>
        </p:txBody>
      </p:sp>
      <p:sp>
        <p:nvSpPr>
          <p:cNvPr id="15363" name="Slide Number Placeholder 2">
            <a:extLst>
              <a:ext uri="{FF2B5EF4-FFF2-40B4-BE49-F238E27FC236}">
                <a16:creationId xmlns:a16="http://schemas.microsoft.com/office/drawing/2014/main" id="{77A0449C-A246-F4C8-98B3-6DD885C2F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E843E2B-5267-4BA7-B34D-FC1E69287300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40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>
            <a:extLst>
              <a:ext uri="{FF2B5EF4-FFF2-40B4-BE49-F238E27FC236}">
                <a16:creationId xmlns:a16="http://schemas.microsoft.com/office/drawing/2014/main" id="{799ECB22-2DE9-2079-7789-87358C35B2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114300"/>
            <a:ext cx="8001000" cy="392113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  <a:ea typeface="+mj-ea"/>
                <a:cs typeface="+mj-cs"/>
              </a:rPr>
              <a:t>What is a Distributed System?</a:t>
            </a:r>
          </a:p>
        </p:txBody>
      </p:sp>
      <p:sp>
        <p:nvSpPr>
          <p:cNvPr id="33794" name="Rectangle 3">
            <a:extLst>
              <a:ext uri="{FF2B5EF4-FFF2-40B4-BE49-F238E27FC236}">
                <a16:creationId xmlns:a16="http://schemas.microsoft.com/office/drawing/2014/main" id="{1047CFB5-D224-9FB9-1F96-F949E8C662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3795" name="Slide Number Placeholder 2">
            <a:extLst>
              <a:ext uri="{FF2B5EF4-FFF2-40B4-BE49-F238E27FC236}">
                <a16:creationId xmlns:a16="http://schemas.microsoft.com/office/drawing/2014/main" id="{0E9A2DD8-B65F-009B-6109-488B15001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7F6DDD5-B239-42BB-847E-89ADEAADA1DB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400"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>
            <a:extLst>
              <a:ext uri="{FF2B5EF4-FFF2-40B4-BE49-F238E27FC236}">
                <a16:creationId xmlns:a16="http://schemas.microsoft.com/office/drawing/2014/main" id="{3E4751EF-78C4-EBC9-3405-06783BC624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438150"/>
            <a:ext cx="8001000" cy="392113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  <a:ea typeface="+mj-ea"/>
                <a:cs typeface="+mj-cs"/>
              </a:rPr>
              <a:t>How does Leslie </a:t>
            </a:r>
            <a:r>
              <a:rPr lang="en-US" dirty="0" err="1">
                <a:solidFill>
                  <a:srgbClr val="FFFFFF"/>
                </a:solidFill>
                <a:ea typeface="+mj-ea"/>
                <a:cs typeface="+mj-cs"/>
              </a:rPr>
              <a:t>Lamport</a:t>
            </a:r>
            <a:r>
              <a:rPr lang="en-US" dirty="0">
                <a:solidFill>
                  <a:srgbClr val="FFFFFF"/>
                </a:solidFill>
                <a:ea typeface="+mj-ea"/>
                <a:cs typeface="+mj-cs"/>
              </a:rPr>
              <a:t> define Distributed System?</a:t>
            </a:r>
          </a:p>
        </p:txBody>
      </p:sp>
      <p:sp>
        <p:nvSpPr>
          <p:cNvPr id="41986" name="Rectangle 3">
            <a:extLst>
              <a:ext uri="{FF2B5EF4-FFF2-40B4-BE49-F238E27FC236}">
                <a16:creationId xmlns:a16="http://schemas.microsoft.com/office/drawing/2014/main" id="{84656765-9B36-6F03-25F3-E9CC18947B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800" i="1"/>
              <a:t>(Leslie Lamport is considered by many to be the most prominent Distributed System Researcher)</a:t>
            </a:r>
          </a:p>
          <a:p>
            <a:endParaRPr lang="en-US" altLang="en-US" sz="2800" i="1"/>
          </a:p>
          <a:p>
            <a:r>
              <a:rPr lang="en-US" altLang="en-US" sz="2800" i="1"/>
              <a:t>“A distributed system is one in which the failure of a computer you didn't even know existed can render your own computer unusable.”</a:t>
            </a:r>
          </a:p>
        </p:txBody>
      </p:sp>
      <p:sp>
        <p:nvSpPr>
          <p:cNvPr id="35843" name="Slide Number Placeholder 2">
            <a:extLst>
              <a:ext uri="{FF2B5EF4-FFF2-40B4-BE49-F238E27FC236}">
                <a16:creationId xmlns:a16="http://schemas.microsoft.com/office/drawing/2014/main" id="{032A5A29-F104-351D-C162-FCDB1FF1A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ACA219A-6BEA-4688-B595-BF466DA32447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40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>
            <a:extLst>
              <a:ext uri="{FF2B5EF4-FFF2-40B4-BE49-F238E27FC236}">
                <a16:creationId xmlns:a16="http://schemas.microsoft.com/office/drawing/2014/main" id="{682B94A4-575D-5402-43A0-E8B0355637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114300"/>
            <a:ext cx="7924800" cy="392113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  <a:ea typeface="+mj-ea"/>
                <a:cs typeface="+mj-cs"/>
              </a:rPr>
              <a:t>FOLDOC definition</a:t>
            </a:r>
          </a:p>
        </p:txBody>
      </p:sp>
      <p:sp>
        <p:nvSpPr>
          <p:cNvPr id="37890" name="Rectangle 3">
            <a:extLst>
              <a:ext uri="{FF2B5EF4-FFF2-40B4-BE49-F238E27FC236}">
                <a16:creationId xmlns:a16="http://schemas.microsoft.com/office/drawing/2014/main" id="{1A9EE130-32DB-CEBC-3D74-6EC8A53703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en-US" altLang="en-US" sz="1600"/>
          </a:p>
          <a:p>
            <a:pPr>
              <a:buFontTx/>
              <a:buNone/>
            </a:pPr>
            <a:r>
              <a:rPr lang="en-US" altLang="en-US" sz="1600"/>
              <a:t>	</a:t>
            </a:r>
          </a:p>
          <a:p>
            <a:pPr>
              <a:buFontTx/>
              <a:buNone/>
            </a:pPr>
            <a:r>
              <a:rPr lang="en-US" altLang="en-US" sz="1600"/>
              <a:t>	A collection of (probably heterogeneous) automata whose distribution is transparent to the user so that the system appears as one local machine. This is in contrast to a network, where the user is aware that there are several machines, and their location, storage replication, load balancing and functionality is not transparent. Distributed systems usually use some kind of client-server organization.</a:t>
            </a:r>
          </a:p>
          <a:p>
            <a:endParaRPr lang="en-US" altLang="en-US" sz="1600"/>
          </a:p>
        </p:txBody>
      </p:sp>
      <p:sp>
        <p:nvSpPr>
          <p:cNvPr id="37891" name="Slide Number Placeholder 2">
            <a:extLst>
              <a:ext uri="{FF2B5EF4-FFF2-40B4-BE49-F238E27FC236}">
                <a16:creationId xmlns:a16="http://schemas.microsoft.com/office/drawing/2014/main" id="{0868EA66-CFDE-B97E-33D5-DF38039A6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EAE2955-613A-482F-AFBD-6FE77BCDAC85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400"/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>
            <a:extLst>
              <a:ext uri="{FF2B5EF4-FFF2-40B4-BE49-F238E27FC236}">
                <a16:creationId xmlns:a16="http://schemas.microsoft.com/office/drawing/2014/main" id="{6DEEBE68-9DD2-167B-1337-314D525BF9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114300"/>
            <a:ext cx="7391400" cy="392113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  <a:ea typeface="+mj-ea"/>
                <a:cs typeface="+mj-cs"/>
              </a:rPr>
              <a:t>Textbook definitions</a:t>
            </a:r>
          </a:p>
        </p:txBody>
      </p:sp>
      <p:sp>
        <p:nvSpPr>
          <p:cNvPr id="39938" name="Rectangle 3">
            <a:extLst>
              <a:ext uri="{FF2B5EF4-FFF2-40B4-BE49-F238E27FC236}">
                <a16:creationId xmlns:a16="http://schemas.microsoft.com/office/drawing/2014/main" id="{17527A3E-DF30-999B-CF98-A8B6DD8788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543050"/>
            <a:ext cx="7772400" cy="3086100"/>
          </a:xfrm>
        </p:spPr>
        <p:txBody>
          <a:bodyPr/>
          <a:lstStyle/>
          <a:p>
            <a:r>
              <a:rPr lang="en-US" altLang="en-US" sz="2000"/>
              <a:t>A distributed system is a collection of independent computers that appear to the users of the system as a single computer. </a:t>
            </a:r>
          </a:p>
          <a:p>
            <a:pPr>
              <a:buFontTx/>
              <a:buNone/>
            </a:pPr>
            <a:r>
              <a:rPr lang="en-US" altLang="en-US" sz="2000"/>
              <a:t>	[Andrew Tanenbaum] </a:t>
            </a:r>
          </a:p>
          <a:p>
            <a:pPr>
              <a:buFontTx/>
              <a:buNone/>
            </a:pPr>
            <a:endParaRPr lang="en-US" altLang="en-US" sz="2000"/>
          </a:p>
          <a:p>
            <a:r>
              <a:rPr lang="en-US" altLang="en-US" sz="2000"/>
              <a:t>A distributed system is several computers doing something together. Thus, a distributed system has three primary characteristics: multiple computers, interconnections, and shared state.</a:t>
            </a:r>
          </a:p>
          <a:p>
            <a:pPr>
              <a:buFontTx/>
              <a:buNone/>
            </a:pPr>
            <a:r>
              <a:rPr lang="en-US" altLang="en-US" sz="2000"/>
              <a:t>	[Michael Schroeder] </a:t>
            </a:r>
          </a:p>
          <a:p>
            <a:endParaRPr lang="en-US" altLang="en-US" sz="2000"/>
          </a:p>
        </p:txBody>
      </p:sp>
      <p:sp>
        <p:nvSpPr>
          <p:cNvPr id="39939" name="Slide Number Placeholder 2">
            <a:extLst>
              <a:ext uri="{FF2B5EF4-FFF2-40B4-BE49-F238E27FC236}">
                <a16:creationId xmlns:a16="http://schemas.microsoft.com/office/drawing/2014/main" id="{36700973-4144-08D4-0055-C5DAF2066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085BCE4-BD5D-4C2F-82A3-B420EA5D7373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400"/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>
            <a:extLst>
              <a:ext uri="{FF2B5EF4-FFF2-40B4-BE49-F238E27FC236}">
                <a16:creationId xmlns:a16="http://schemas.microsoft.com/office/drawing/2014/main" id="{17EF1A26-A62A-23BA-E754-D83660996E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114300"/>
            <a:ext cx="5943600" cy="392113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  <a:ea typeface="+mj-ea"/>
                <a:cs typeface="+mj-cs"/>
              </a:rPr>
              <a:t>Unsatisfactory</a:t>
            </a:r>
          </a:p>
        </p:txBody>
      </p:sp>
      <p:sp>
        <p:nvSpPr>
          <p:cNvPr id="41986" name="Rectangle 3">
            <a:extLst>
              <a:ext uri="{FF2B5EF4-FFF2-40B4-BE49-F238E27FC236}">
                <a16:creationId xmlns:a16="http://schemas.microsoft.com/office/drawing/2014/main" id="{800B2EF9-1896-B05F-009A-750E128021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800"/>
              <a:t>Why are these definitions short? </a:t>
            </a:r>
          </a:p>
          <a:p>
            <a:r>
              <a:rPr lang="en-US" altLang="en-US" sz="2800"/>
              <a:t>Why do these definitions look inadequate to us?</a:t>
            </a:r>
          </a:p>
          <a:p>
            <a:r>
              <a:rPr lang="en-US" altLang="en-US" sz="2800"/>
              <a:t>Because we are interested in the insides of a distributed system</a:t>
            </a:r>
          </a:p>
          <a:p>
            <a:pPr lvl="1"/>
            <a:r>
              <a:rPr lang="en-US" altLang="en-US" sz="2400"/>
              <a:t>Design and implementation</a:t>
            </a:r>
          </a:p>
          <a:p>
            <a:pPr lvl="1"/>
            <a:r>
              <a:rPr lang="en-US" altLang="en-US" sz="2400"/>
              <a:t>Maintenance</a:t>
            </a:r>
          </a:p>
          <a:p>
            <a:pPr lvl="1"/>
            <a:r>
              <a:rPr lang="en-US" altLang="en-US" sz="2400"/>
              <a:t>Algorithmics (</a:t>
            </a:r>
            <a:r>
              <a:rPr lang="ja-JP" altLang="en-US" sz="2400"/>
              <a:t>“</a:t>
            </a:r>
            <a:r>
              <a:rPr lang="en-US" altLang="ja-JP" sz="2400">
                <a:solidFill>
                  <a:srgbClr val="FF7A31"/>
                </a:solidFill>
              </a:rPr>
              <a:t>protocols</a:t>
            </a:r>
            <a:r>
              <a:rPr lang="ja-JP" altLang="en-US" sz="2400"/>
              <a:t>”</a:t>
            </a:r>
            <a:r>
              <a:rPr lang="en-US" altLang="ja-JP" sz="2400"/>
              <a:t> or “</a:t>
            </a:r>
            <a:r>
              <a:rPr lang="en-US" altLang="ja-JP" sz="2400">
                <a:solidFill>
                  <a:srgbClr val="FF7A31"/>
                </a:solidFill>
              </a:rPr>
              <a:t>distributed algorithms</a:t>
            </a:r>
            <a:r>
              <a:rPr lang="en-US" altLang="ja-JP" sz="2400"/>
              <a:t>”)</a:t>
            </a:r>
          </a:p>
          <a:p>
            <a:pPr lvl="1"/>
            <a:endParaRPr lang="en-US" altLang="en-US" sz="2400"/>
          </a:p>
          <a:p>
            <a:pPr lvl="1"/>
            <a:endParaRPr lang="en-US" altLang="en-US" sz="2400"/>
          </a:p>
          <a:p>
            <a:pPr lvl="1"/>
            <a:endParaRPr lang="en-US" altLang="en-US" sz="2400"/>
          </a:p>
          <a:p>
            <a:endParaRPr lang="en-US" altLang="en-US" sz="2800"/>
          </a:p>
        </p:txBody>
      </p:sp>
      <p:sp>
        <p:nvSpPr>
          <p:cNvPr id="41987" name="Slide Number Placeholder 2">
            <a:extLst>
              <a:ext uri="{FF2B5EF4-FFF2-40B4-BE49-F238E27FC236}">
                <a16:creationId xmlns:a16="http://schemas.microsoft.com/office/drawing/2014/main" id="{44493ADD-24B8-2E12-BE53-29576D31F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228E8C2-80DF-4B11-9790-CC078B49C8D8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400"/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>
            <a:extLst>
              <a:ext uri="{FF2B5EF4-FFF2-40B4-BE49-F238E27FC236}">
                <a16:creationId xmlns:a16="http://schemas.microsoft.com/office/drawing/2014/main" id="{A8F5ADF3-1DA2-AEF3-FB46-4637E764E0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114300"/>
            <a:ext cx="7924800" cy="392113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  <a:ea typeface="+mj-ea"/>
                <a:cs typeface="+mj-cs"/>
              </a:rPr>
              <a:t>A working definition for us</a:t>
            </a:r>
          </a:p>
        </p:txBody>
      </p:sp>
      <p:sp>
        <p:nvSpPr>
          <p:cNvPr id="44034" name="Rectangle 3">
            <a:extLst>
              <a:ext uri="{FF2B5EF4-FFF2-40B4-BE49-F238E27FC236}">
                <a16:creationId xmlns:a16="http://schemas.microsoft.com/office/drawing/2014/main" id="{1F541CAB-6F76-0B78-DD43-9047EBE02B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314450"/>
            <a:ext cx="8153400" cy="30861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2400" dirty="0"/>
              <a:t>	</a:t>
            </a:r>
            <a:r>
              <a:rPr lang="en-US" altLang="en-US" sz="2400" i="1" dirty="0"/>
              <a:t>A distributed system is a collection of entities, each of which is </a:t>
            </a:r>
            <a:r>
              <a:rPr lang="en-US" altLang="en-US" sz="2400" i="1" dirty="0">
                <a:solidFill>
                  <a:srgbClr val="FF3300"/>
                </a:solidFill>
              </a:rPr>
              <a:t>autonomous</a:t>
            </a:r>
            <a:r>
              <a:rPr lang="en-US" altLang="en-US" sz="2400" i="1" dirty="0"/>
              <a:t>, </a:t>
            </a:r>
            <a:r>
              <a:rPr lang="en-US" altLang="en-US" sz="2400" i="1" dirty="0">
                <a:solidFill>
                  <a:srgbClr val="FF3300"/>
                </a:solidFill>
              </a:rPr>
              <a:t>programmable</a:t>
            </a:r>
            <a:r>
              <a:rPr lang="en-US" altLang="en-US" sz="2400" i="1" dirty="0"/>
              <a:t>, </a:t>
            </a:r>
            <a:r>
              <a:rPr lang="en-US" altLang="en-US" sz="2400" i="1" dirty="0">
                <a:solidFill>
                  <a:srgbClr val="FF3300"/>
                </a:solidFill>
              </a:rPr>
              <a:t>asynchronous</a:t>
            </a:r>
            <a:r>
              <a:rPr lang="en-US" altLang="en-US" sz="2400" i="1" dirty="0"/>
              <a:t> and </a:t>
            </a:r>
            <a:r>
              <a:rPr lang="en-US" altLang="en-US" sz="2400" i="1" dirty="0">
                <a:solidFill>
                  <a:srgbClr val="FF3300"/>
                </a:solidFill>
              </a:rPr>
              <a:t>failure-prone</a:t>
            </a:r>
            <a:r>
              <a:rPr lang="en-US" altLang="en-US" sz="2400" i="1" dirty="0"/>
              <a:t>, and which communicate through an </a:t>
            </a:r>
            <a:r>
              <a:rPr lang="en-US" altLang="en-US" sz="2400" i="1" dirty="0">
                <a:solidFill>
                  <a:srgbClr val="038A69"/>
                </a:solidFill>
              </a:rPr>
              <a:t>unreliable</a:t>
            </a:r>
            <a:r>
              <a:rPr lang="en-US" altLang="en-US" sz="2400" i="1" dirty="0"/>
              <a:t> communication medium.</a:t>
            </a:r>
          </a:p>
          <a:p>
            <a:endParaRPr lang="en-US" altLang="en-US" sz="2400" dirty="0"/>
          </a:p>
          <a:p>
            <a:r>
              <a:rPr lang="en-US" altLang="en-US" sz="2400" dirty="0"/>
              <a:t>Entity=a process on a device (PC, PDA/mobile device)</a:t>
            </a:r>
          </a:p>
          <a:p>
            <a:r>
              <a:rPr lang="en-US" altLang="en-US" sz="2400" dirty="0"/>
              <a:t>Communication Medium=Wired or wireless network</a:t>
            </a:r>
            <a:endParaRPr lang="en-US" altLang="en-US" sz="2400" i="1" dirty="0"/>
          </a:p>
          <a:p>
            <a:r>
              <a:rPr lang="en-US" altLang="en-US" sz="2400" dirty="0"/>
              <a:t>Our interest in distributed systems involves </a:t>
            </a:r>
          </a:p>
          <a:p>
            <a:pPr lvl="1"/>
            <a:r>
              <a:rPr lang="en-US" altLang="en-US" sz="2000" dirty="0"/>
              <a:t>design and implementation, maintenance, algorithmics</a:t>
            </a:r>
          </a:p>
          <a:p>
            <a:endParaRPr lang="en-US" altLang="en-US" sz="2400" dirty="0"/>
          </a:p>
        </p:txBody>
      </p:sp>
      <p:sp>
        <p:nvSpPr>
          <p:cNvPr id="44035" name="Slide Number Placeholder 2">
            <a:extLst>
              <a:ext uri="{FF2B5EF4-FFF2-40B4-BE49-F238E27FC236}">
                <a16:creationId xmlns:a16="http://schemas.microsoft.com/office/drawing/2014/main" id="{3AD3F421-09C7-407C-4807-4C96BD329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414D830-870B-48A3-B577-D87FF50D5536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US" altLang="en-US" sz="1400"/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506">
            <a:extLst>
              <a:ext uri="{FF2B5EF4-FFF2-40B4-BE49-F238E27FC236}">
                <a16:creationId xmlns:a16="http://schemas.microsoft.com/office/drawing/2014/main" id="{9A734A90-D89B-7184-8DD3-5AD96E9413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171450"/>
            <a:ext cx="8159750" cy="757238"/>
          </a:xfrm>
        </p:spPr>
        <p:txBody>
          <a:bodyPr/>
          <a:lstStyle/>
          <a:p>
            <a:r>
              <a:rPr lang="en-GB" altLang="en-US">
                <a:solidFill>
                  <a:srgbClr val="FFFFFF"/>
                </a:solidFill>
                <a:latin typeface="Whitney-BlackSC" pitchFamily="1" charset="0"/>
              </a:rPr>
              <a:t>Gnutella Peer to Peer System</a:t>
            </a:r>
          </a:p>
        </p:txBody>
      </p:sp>
      <p:pic>
        <p:nvPicPr>
          <p:cNvPr id="46082" name="Picture 508">
            <a:extLst>
              <a:ext uri="{FF2B5EF4-FFF2-40B4-BE49-F238E27FC236}">
                <a16:creationId xmlns:a16="http://schemas.microsoft.com/office/drawing/2014/main" id="{E749B3E4-CDBA-3862-DECE-B8EAAF7780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485900"/>
            <a:ext cx="3810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med" len="lg"/>
              </a14:hiddenLine>
            </a:ext>
          </a:extLst>
        </p:spPr>
      </p:pic>
      <p:pic>
        <p:nvPicPr>
          <p:cNvPr id="46083" name="Picture 509">
            <a:extLst>
              <a:ext uri="{FF2B5EF4-FFF2-40B4-BE49-F238E27FC236}">
                <a16:creationId xmlns:a16="http://schemas.microsoft.com/office/drawing/2014/main" id="{4CD03589-2E3E-AC1A-E2C7-32D4E124EE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485900"/>
            <a:ext cx="3810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med" len="lg"/>
              </a14:hiddenLine>
            </a:ext>
          </a:extLst>
        </p:spPr>
      </p:pic>
      <p:sp>
        <p:nvSpPr>
          <p:cNvPr id="46084" name="Text Box 510">
            <a:extLst>
              <a:ext uri="{FF2B5EF4-FFF2-40B4-BE49-F238E27FC236}">
                <a16:creationId xmlns:a16="http://schemas.microsoft.com/office/drawing/2014/main" id="{6DC0F6A6-4BDA-C8F9-9C92-822C233AF8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479925"/>
            <a:ext cx="21510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med" len="lg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chemeClr val="accent2"/>
                </a:solidFill>
                <a:latin typeface="Helvetica" panose="020B0604020202020204" pitchFamily="34" charset="0"/>
              </a:rPr>
              <a:t>Source: GnuMap Project</a:t>
            </a:r>
          </a:p>
        </p:txBody>
      </p:sp>
      <p:sp>
        <p:nvSpPr>
          <p:cNvPr id="46085" name="Text Box 511">
            <a:extLst>
              <a:ext uri="{FF2B5EF4-FFF2-40B4-BE49-F238E27FC236}">
                <a16:creationId xmlns:a16="http://schemas.microsoft.com/office/drawing/2014/main" id="{68F82EC7-F098-BAB6-EA00-9E59275D67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3771900"/>
            <a:ext cx="2249488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med" len="lg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chemeClr val="accent2"/>
                </a:solidFill>
                <a:latin typeface="Helvetica" panose="020B0604020202020204" pitchFamily="34" charset="0"/>
              </a:rPr>
              <a:t>What are the </a:t>
            </a:r>
            <a:r>
              <a:rPr lang="ja-JP" altLang="en-US" sz="1400" b="1">
                <a:solidFill>
                  <a:schemeClr val="accent2"/>
                </a:solidFill>
                <a:latin typeface="Helvetica" panose="020B0604020202020204" pitchFamily="34" charset="0"/>
              </a:rPr>
              <a:t>“</a:t>
            </a:r>
            <a:r>
              <a:rPr lang="en-US" altLang="ja-JP" sz="1400" b="1">
                <a:solidFill>
                  <a:schemeClr val="accent2"/>
                </a:solidFill>
                <a:latin typeface="Helvetica" panose="020B0604020202020204" pitchFamily="34" charset="0"/>
              </a:rPr>
              <a:t>entities</a:t>
            </a:r>
            <a:r>
              <a:rPr lang="ja-JP" altLang="en-US" sz="1400" b="1">
                <a:solidFill>
                  <a:schemeClr val="accent2"/>
                </a:solidFill>
                <a:latin typeface="Helvetica" panose="020B0604020202020204" pitchFamily="34" charset="0"/>
              </a:rPr>
              <a:t>”</a:t>
            </a:r>
            <a:endParaRPr lang="en-US" altLang="ja-JP" sz="1400" b="1">
              <a:solidFill>
                <a:schemeClr val="accent2"/>
              </a:solidFill>
              <a:latin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chemeClr val="accent2"/>
                </a:solidFill>
                <a:latin typeface="Helvetica" panose="020B0604020202020204" pitchFamily="34" charset="0"/>
              </a:rPr>
              <a:t>(nodes)?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400" b="1">
              <a:solidFill>
                <a:schemeClr val="accent2"/>
              </a:solidFill>
              <a:latin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chemeClr val="accent2"/>
                </a:solidFill>
                <a:latin typeface="Helvetica" panose="020B0604020202020204" pitchFamily="34" charset="0"/>
              </a:rPr>
              <a:t>What is the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chemeClr val="accent2"/>
                </a:solidFill>
                <a:latin typeface="Helvetica" panose="020B0604020202020204" pitchFamily="34" charset="0"/>
              </a:rPr>
              <a:t>communication medium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chemeClr val="accent2"/>
                </a:solidFill>
                <a:latin typeface="Helvetica" panose="020B0604020202020204" pitchFamily="34" charset="0"/>
              </a:rPr>
              <a:t>(links)?</a:t>
            </a:r>
          </a:p>
        </p:txBody>
      </p:sp>
      <p:sp>
        <p:nvSpPr>
          <p:cNvPr id="46086" name="Slide Number Placeholder 2">
            <a:extLst>
              <a:ext uri="{FF2B5EF4-FFF2-40B4-BE49-F238E27FC236}">
                <a16:creationId xmlns:a16="http://schemas.microsoft.com/office/drawing/2014/main" id="{D2D304E5-7DE1-C0FC-77F3-8375B54CC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64EB95C-D014-4AED-92CE-CAC20C717DB0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400"/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3">
            <a:extLst>
              <a:ext uri="{FF2B5EF4-FFF2-40B4-BE49-F238E27FC236}">
                <a16:creationId xmlns:a16="http://schemas.microsoft.com/office/drawing/2014/main" id="{5A59EAA3-D873-7362-2246-C8E8D43863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013" y="1885950"/>
            <a:ext cx="4457700" cy="250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0" name="Picture 4">
            <a:extLst>
              <a:ext uri="{FF2B5EF4-FFF2-40B4-BE49-F238E27FC236}">
                <a16:creationId xmlns:a16="http://schemas.microsoft.com/office/drawing/2014/main" id="{51845539-6F04-69D1-60D7-902E49B473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" y="1028700"/>
            <a:ext cx="4429125" cy="245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1" name="Rectangle 506">
            <a:extLst>
              <a:ext uri="{FF2B5EF4-FFF2-40B4-BE49-F238E27FC236}">
                <a16:creationId xmlns:a16="http://schemas.microsoft.com/office/drawing/2014/main" id="{7CDDDCD7-7129-21E1-46DB-B26B5D834F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171450"/>
            <a:ext cx="8159750" cy="757238"/>
          </a:xfrm>
        </p:spPr>
        <p:txBody>
          <a:bodyPr/>
          <a:lstStyle/>
          <a:p>
            <a:r>
              <a:rPr lang="en-GB" altLang="en-US">
                <a:solidFill>
                  <a:srgbClr val="FFFFFF"/>
                </a:solidFill>
                <a:latin typeface="Whitney-BlackSC" pitchFamily="1" charset="0"/>
              </a:rPr>
              <a:t>Datacenter</a:t>
            </a:r>
          </a:p>
        </p:txBody>
      </p:sp>
      <p:sp>
        <p:nvSpPr>
          <p:cNvPr id="48132" name="Text Box 509">
            <a:extLst>
              <a:ext uri="{FF2B5EF4-FFF2-40B4-BE49-F238E27FC236}">
                <a16:creationId xmlns:a16="http://schemas.microsoft.com/office/drawing/2014/main" id="{2A9AAAB3-BD55-69CB-5AFD-8A22A198B0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325" y="3548063"/>
            <a:ext cx="2249488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med" len="lg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chemeClr val="accent2"/>
                </a:solidFill>
                <a:latin typeface="Helvetica" panose="020B0604020202020204" pitchFamily="34" charset="0"/>
              </a:rPr>
              <a:t>What are the </a:t>
            </a:r>
            <a:r>
              <a:rPr lang="ja-JP" altLang="en-US" sz="1400" b="1">
                <a:solidFill>
                  <a:schemeClr val="accent2"/>
                </a:solidFill>
                <a:latin typeface="Helvetica" panose="020B0604020202020204" pitchFamily="34" charset="0"/>
              </a:rPr>
              <a:t>“</a:t>
            </a:r>
            <a:r>
              <a:rPr lang="en-US" altLang="ja-JP" sz="1400" b="1">
                <a:solidFill>
                  <a:schemeClr val="accent2"/>
                </a:solidFill>
                <a:latin typeface="Helvetica" panose="020B0604020202020204" pitchFamily="34" charset="0"/>
              </a:rPr>
              <a:t>entities</a:t>
            </a:r>
            <a:r>
              <a:rPr lang="ja-JP" altLang="en-US" sz="1400" b="1">
                <a:solidFill>
                  <a:schemeClr val="accent2"/>
                </a:solidFill>
                <a:latin typeface="Helvetica" panose="020B0604020202020204" pitchFamily="34" charset="0"/>
              </a:rPr>
              <a:t>”</a:t>
            </a:r>
            <a:endParaRPr lang="en-US" altLang="ja-JP" sz="1400" b="1">
              <a:solidFill>
                <a:schemeClr val="accent2"/>
              </a:solidFill>
              <a:latin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chemeClr val="accent2"/>
                </a:solidFill>
                <a:latin typeface="Helvetica" panose="020B0604020202020204" pitchFamily="34" charset="0"/>
              </a:rPr>
              <a:t>(nodes)?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400" b="1">
              <a:solidFill>
                <a:schemeClr val="accent2"/>
              </a:solidFill>
              <a:latin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chemeClr val="accent2"/>
                </a:solidFill>
                <a:latin typeface="Helvetica" panose="020B0604020202020204" pitchFamily="34" charset="0"/>
              </a:rPr>
              <a:t>What is the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chemeClr val="accent2"/>
                </a:solidFill>
                <a:latin typeface="Helvetica" panose="020B0604020202020204" pitchFamily="34" charset="0"/>
              </a:rPr>
              <a:t>communication medium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chemeClr val="accent2"/>
                </a:solidFill>
                <a:latin typeface="Helvetica" panose="020B0604020202020204" pitchFamily="34" charset="0"/>
              </a:rPr>
              <a:t>(links)?</a:t>
            </a:r>
          </a:p>
        </p:txBody>
      </p:sp>
      <p:sp>
        <p:nvSpPr>
          <p:cNvPr id="48133" name="Slide Number Placeholder 2">
            <a:extLst>
              <a:ext uri="{FF2B5EF4-FFF2-40B4-BE49-F238E27FC236}">
                <a16:creationId xmlns:a16="http://schemas.microsoft.com/office/drawing/2014/main" id="{503440B2-EDE2-3458-4A18-DF139CD28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54962CD-D5A6-4195-9C03-C4BCA79F37AD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n-US" altLang="en-US" sz="1400"/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>
            <a:extLst>
              <a:ext uri="{FF2B5EF4-FFF2-40B4-BE49-F238E27FC236}">
                <a16:creationId xmlns:a16="http://schemas.microsoft.com/office/drawing/2014/main" id="{53D8509C-8218-DDF5-250A-A0DE32ADCD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3400" y="342900"/>
            <a:ext cx="7696200" cy="392113"/>
          </a:xfrm>
        </p:spPr>
        <p:txBody>
          <a:bodyPr/>
          <a:lstStyle/>
          <a:p>
            <a:r>
              <a:rPr lang="en-US" altLang="en-US">
                <a:solidFill>
                  <a:srgbClr val="FFFFFF"/>
                </a:solidFill>
                <a:latin typeface="Whitney-BlackSC" pitchFamily="1" charset="0"/>
              </a:rPr>
              <a:t>The Internet: A Refresher</a:t>
            </a:r>
          </a:p>
        </p:txBody>
      </p:sp>
      <p:sp>
        <p:nvSpPr>
          <p:cNvPr id="50178" name="Rectangle 3">
            <a:extLst>
              <a:ext uri="{FF2B5EF4-FFF2-40B4-BE49-F238E27FC236}">
                <a16:creationId xmlns:a16="http://schemas.microsoft.com/office/drawing/2014/main" id="{D62112B1-1945-0D25-F5DE-9B77752D4B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257300"/>
            <a:ext cx="7772400" cy="4057650"/>
          </a:xfrm>
        </p:spPr>
        <p:txBody>
          <a:bodyPr/>
          <a:lstStyle/>
          <a:p>
            <a:r>
              <a:rPr lang="en-US" altLang="en-US" sz="2000"/>
              <a:t>Underlies many distributed systems</a:t>
            </a:r>
          </a:p>
          <a:p>
            <a:r>
              <a:rPr lang="en-US" altLang="en-US" sz="2000"/>
              <a:t>A vast interconnected collection of computer networks of many types</a:t>
            </a:r>
          </a:p>
          <a:p>
            <a:r>
              <a:rPr lang="en-US" altLang="en-US" sz="2000" u="sng"/>
              <a:t>Intranets</a:t>
            </a:r>
            <a:r>
              <a:rPr lang="en-US" altLang="en-US" sz="2000"/>
              <a:t> – subnetworks operated by companies and organizations</a:t>
            </a:r>
          </a:p>
          <a:p>
            <a:r>
              <a:rPr lang="en-US" altLang="en-US" sz="2000"/>
              <a:t>Intranets contain LANs (local area networks)</a:t>
            </a:r>
          </a:p>
          <a:p>
            <a:r>
              <a:rPr lang="en-US" altLang="en-US" sz="2000" u="sng"/>
              <a:t>WAN</a:t>
            </a:r>
            <a:r>
              <a:rPr lang="en-US" altLang="en-US" sz="2000"/>
              <a:t> – wide area networks, consists of subnets (intranets, LANs, etc.)</a:t>
            </a:r>
          </a:p>
          <a:p>
            <a:r>
              <a:rPr lang="en-US" altLang="en-US" sz="2000" u="sng"/>
              <a:t>ISPs</a:t>
            </a:r>
            <a:r>
              <a:rPr lang="en-US" altLang="en-US" sz="2000"/>
              <a:t> – Internet Service Providers. Companies that provide modem links and other types of connections to users</a:t>
            </a:r>
          </a:p>
          <a:p>
            <a:r>
              <a:rPr lang="en-US" altLang="en-US" sz="2000"/>
              <a:t>Intranets (actually the ISPs’ core routers) are linked by </a:t>
            </a:r>
            <a:r>
              <a:rPr lang="en-US" altLang="en-US" sz="2000" u="sng"/>
              <a:t>backbones</a:t>
            </a:r>
            <a:r>
              <a:rPr lang="en-US" altLang="en-US" sz="2000"/>
              <a:t> – network links of large bandwidth, such as satellite connections, fiber optic cables, and other high-bandwidth circuits</a:t>
            </a:r>
          </a:p>
          <a:p>
            <a:r>
              <a:rPr lang="en-US" altLang="en-US" sz="2000"/>
              <a:t>UC2B, Google Fiber (MAN = Metropolitan Area Networks)</a:t>
            </a:r>
          </a:p>
        </p:txBody>
      </p:sp>
      <p:sp>
        <p:nvSpPr>
          <p:cNvPr id="50179" name="Slide Number Placeholder 2">
            <a:extLst>
              <a:ext uri="{FF2B5EF4-FFF2-40B4-BE49-F238E27FC236}">
                <a16:creationId xmlns:a16="http://schemas.microsoft.com/office/drawing/2014/main" id="{6CBBDFB5-F05D-52F5-D9FF-F1509FB7F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A4A922C-7D56-4F11-B3D9-6266B4BA314D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US" altLang="en-US" sz="1400"/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>
            <a:extLst>
              <a:ext uri="{FF2B5EF4-FFF2-40B4-BE49-F238E27FC236}">
                <a16:creationId xmlns:a16="http://schemas.microsoft.com/office/drawing/2014/main" id="{E93C44A3-B944-B98A-6CBC-DFBAB3F632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15400" cy="765175"/>
          </a:xfrm>
        </p:spPr>
        <p:txBody>
          <a:bodyPr/>
          <a:lstStyle/>
          <a:p>
            <a:pPr>
              <a:defRPr/>
            </a:pPr>
            <a:r>
              <a:rPr lang="en-GB" dirty="0">
                <a:solidFill>
                  <a:srgbClr val="FFFFFF"/>
                </a:solidFill>
                <a:ea typeface="ＭＳ Ｐゴシック" pitchFamily="-111" charset="-128"/>
                <a:cs typeface="+mj-cs"/>
              </a:rPr>
              <a:t>An Intranet &amp; a distributed system</a:t>
            </a:r>
          </a:p>
        </p:txBody>
      </p:sp>
      <p:sp>
        <p:nvSpPr>
          <p:cNvPr id="52226" name="Text Box 4">
            <a:extLst>
              <a:ext uri="{FF2B5EF4-FFF2-40B4-BE49-F238E27FC236}">
                <a16:creationId xmlns:a16="http://schemas.microsoft.com/office/drawing/2014/main" id="{618A5A35-A09E-FF34-E7A3-9E3E0E5E23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6200" y="1885950"/>
            <a:ext cx="2438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med" len="lg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chemeClr val="accent2"/>
                </a:solidFill>
                <a:latin typeface="Helvetica" panose="020B0604020202020204" pitchFamily="34" charset="0"/>
              </a:rPr>
              <a:t>Running over this Intranet is a distributed file system</a:t>
            </a:r>
          </a:p>
        </p:txBody>
      </p:sp>
      <p:grpSp>
        <p:nvGrpSpPr>
          <p:cNvPr id="2" name="Group 8">
            <a:extLst>
              <a:ext uri="{FF2B5EF4-FFF2-40B4-BE49-F238E27FC236}">
                <a16:creationId xmlns:a16="http://schemas.microsoft.com/office/drawing/2014/main" id="{5895C141-549D-F70E-A560-75B0BB25A3F3}"/>
              </a:ext>
            </a:extLst>
          </p:cNvPr>
          <p:cNvGrpSpPr>
            <a:grpSpLocks/>
          </p:cNvGrpSpPr>
          <p:nvPr/>
        </p:nvGrpSpPr>
        <p:grpSpPr bwMode="auto">
          <a:xfrm>
            <a:off x="533400" y="4095750"/>
            <a:ext cx="4805363" cy="1082675"/>
            <a:chOff x="609600" y="5562566"/>
            <a:chExt cx="4805351" cy="1441132"/>
          </a:xfrm>
        </p:grpSpPr>
        <p:sp>
          <p:nvSpPr>
            <p:cNvPr id="52230" name="TextBox 5">
              <a:extLst>
                <a:ext uri="{FF2B5EF4-FFF2-40B4-BE49-F238E27FC236}">
                  <a16:creationId xmlns:a16="http://schemas.microsoft.com/office/drawing/2014/main" id="{F621A628-51BF-7AE3-F60D-E4F1091538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9600" y="6019800"/>
              <a:ext cx="4805351" cy="9838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chemeClr val="accent2"/>
                  </a:solidFill>
                  <a:latin typeface="Helvetica" panose="020B0604020202020204" pitchFamily="34" charset="0"/>
                </a:rPr>
                <a:t>prevents unauthorized messages from leaving/entering;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chemeClr val="accent2"/>
                  </a:solidFill>
                  <a:latin typeface="Helvetica" panose="020B0604020202020204" pitchFamily="34" charset="0"/>
                </a:rPr>
                <a:t>implemented by filtering incoming and outgoing messages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solidFill>
                    <a:schemeClr val="accent2"/>
                  </a:solidFill>
                  <a:latin typeface="Helvetica" panose="020B0604020202020204" pitchFamily="34" charset="0"/>
                </a:rPr>
                <a:t>via firewall “rules” (configurable)</a:t>
              </a:r>
            </a:p>
          </p:txBody>
        </p:sp>
        <p:cxnSp>
          <p:nvCxnSpPr>
            <p:cNvPr id="52231" name="Straight Connector 7">
              <a:extLst>
                <a:ext uri="{FF2B5EF4-FFF2-40B4-BE49-F238E27FC236}">
                  <a16:creationId xmlns:a16="http://schemas.microsoft.com/office/drawing/2014/main" id="{AFDAD09E-0192-756A-D482-F618C919E18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2133601" y="5562566"/>
              <a:ext cx="1904995" cy="45723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pic>
        <p:nvPicPr>
          <p:cNvPr id="52228" name="Picture 3">
            <a:extLst>
              <a:ext uri="{FF2B5EF4-FFF2-40B4-BE49-F238E27FC236}">
                <a16:creationId xmlns:a16="http://schemas.microsoft.com/office/drawing/2014/main" id="{12E4B1D9-3372-2CA2-98CC-0346D56381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827088"/>
            <a:ext cx="6375400" cy="4030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9" name="Slide Number Placeholder 3">
            <a:extLst>
              <a:ext uri="{FF2B5EF4-FFF2-40B4-BE49-F238E27FC236}">
                <a16:creationId xmlns:a16="http://schemas.microsoft.com/office/drawing/2014/main" id="{16EECFF7-ABC1-B347-9774-3647CE9D3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EED4473-154C-43E5-933F-DE3BFDAC68D6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19</a:t>
            </a:fld>
            <a:endParaRPr lang="en-US" altLang="en-US" sz="140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>
            <a:extLst>
              <a:ext uri="{FF2B5EF4-FFF2-40B4-BE49-F238E27FC236}">
                <a16:creationId xmlns:a16="http://schemas.microsoft.com/office/drawing/2014/main" id="{6EA155DE-80E0-9923-0AF4-8EFE842D03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1950"/>
            <a:ext cx="6935788" cy="395288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  <a:ea typeface="+mj-ea"/>
                <a:cs typeface="+mj-cs"/>
              </a:rPr>
              <a:t>Course Staff</a:t>
            </a:r>
          </a:p>
        </p:txBody>
      </p:sp>
      <p:sp>
        <p:nvSpPr>
          <p:cNvPr id="17410" name="Rectangle 3">
            <a:extLst>
              <a:ext uri="{FF2B5EF4-FFF2-40B4-BE49-F238E27FC236}">
                <a16:creationId xmlns:a16="http://schemas.microsoft.com/office/drawing/2014/main" id="{05561BA9-5CC8-FB16-0F1B-A80ECB638D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90513" y="1257300"/>
            <a:ext cx="8562975" cy="3600450"/>
          </a:xfrm>
        </p:spPr>
        <p:txBody>
          <a:bodyPr/>
          <a:lstStyle/>
          <a:p>
            <a:r>
              <a:rPr lang="en-US" altLang="en-US" sz="2000" dirty="0"/>
              <a:t>Instructors: </a:t>
            </a:r>
          </a:p>
          <a:p>
            <a:pPr lvl="1"/>
            <a:r>
              <a:rPr lang="en-US" altLang="en-US" sz="1600" dirty="0"/>
              <a:t>(</a:t>
            </a:r>
            <a:r>
              <a:rPr lang="en-US" altLang="en-US" sz="1600" i="1" dirty="0"/>
              <a:t>Aishwarya Ganesan</a:t>
            </a:r>
            <a:r>
              <a:rPr lang="en-US" altLang="en-US" sz="1600" dirty="0"/>
              <a:t>): 3120 Siebel Center</a:t>
            </a:r>
          </a:p>
          <a:p>
            <a:pPr lvl="1" algn="just"/>
            <a:r>
              <a:rPr lang="en-US" altLang="en-US" sz="1600" dirty="0"/>
              <a:t>(</a:t>
            </a:r>
            <a:r>
              <a:rPr lang="en-US" altLang="en-US" sz="1600" i="1" dirty="0"/>
              <a:t>Ram Kesavan</a:t>
            </a:r>
            <a:r>
              <a:rPr lang="en-US" altLang="en-US" sz="1600" dirty="0"/>
              <a:t>): 3126 Siebel Center</a:t>
            </a:r>
          </a:p>
          <a:p>
            <a:pPr lvl="1"/>
            <a:r>
              <a:rPr lang="en-US" altLang="en-US" sz="1600" dirty="0"/>
              <a:t>Office Hours Every Tue and Thu right after class until 4 pm – see website</a:t>
            </a:r>
            <a:endParaRPr lang="en-US" altLang="en-US" sz="2000" dirty="0"/>
          </a:p>
          <a:p>
            <a:r>
              <a:rPr lang="en-US" altLang="en-US" sz="2000" dirty="0"/>
              <a:t>TAs: (see course website for OH)</a:t>
            </a:r>
          </a:p>
          <a:p>
            <a:pPr lvl="1"/>
            <a:r>
              <a:rPr lang="en-US" altLang="en-US" sz="1800" i="1" dirty="0"/>
              <a:t>Nishant Sheik (Lead TA)</a:t>
            </a:r>
          </a:p>
          <a:p>
            <a:pPr lvl="2"/>
            <a:r>
              <a:rPr lang="en-US" altLang="en-US" sz="1600" i="1" dirty="0"/>
              <a:t>TAs for On-campus Students: Wei Zhang, Rafid Murshed, Tianyi Zhong, Weidong Wang, TBD </a:t>
            </a:r>
          </a:p>
          <a:p>
            <a:pPr lvl="1"/>
            <a:r>
              <a:rPr lang="en-US" altLang="en-US" sz="1800" i="1" dirty="0"/>
              <a:t>Xinying Zheng (lead TA for MCS Coursera, and Deputy Lead TA)</a:t>
            </a:r>
          </a:p>
          <a:p>
            <a:pPr lvl="2"/>
            <a:r>
              <a:rPr lang="en-US" altLang="en-US" sz="1600" i="1" dirty="0"/>
              <a:t>TAs for MCS Online Students: Parham </a:t>
            </a:r>
            <a:r>
              <a:rPr lang="en-US" altLang="en-US" sz="1600" i="1" dirty="0" err="1"/>
              <a:t>Chavoshian</a:t>
            </a:r>
            <a:r>
              <a:rPr lang="en-US" altLang="en-US" sz="1600" i="1" dirty="0"/>
              <a:t>, Soham Chakraborty, TBD</a:t>
            </a:r>
          </a:p>
          <a:p>
            <a:pPr lvl="1"/>
            <a:r>
              <a:rPr lang="en-US" altLang="en-US" sz="2000" i="1" dirty="0"/>
              <a:t>All students (on-campus, Chicago, &amp; Coursera) can access all TAs</a:t>
            </a:r>
          </a:p>
          <a:p>
            <a:r>
              <a:rPr lang="en-US" altLang="en-US" sz="2400" dirty="0"/>
              <a:t>More about course logistics later in this lecture…</a:t>
            </a:r>
          </a:p>
        </p:txBody>
      </p:sp>
      <p:sp>
        <p:nvSpPr>
          <p:cNvPr id="17411" name="Slide Number Placeholder 2">
            <a:extLst>
              <a:ext uri="{FF2B5EF4-FFF2-40B4-BE49-F238E27FC236}">
                <a16:creationId xmlns:a16="http://schemas.microsoft.com/office/drawing/2014/main" id="{B30219FE-9C49-4483-7ECA-1217F24CD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CCC323E-BDCA-45C4-A000-CF43C4D8DD06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400"/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>
            <a:extLst>
              <a:ext uri="{FF2B5EF4-FFF2-40B4-BE49-F238E27FC236}">
                <a16:creationId xmlns:a16="http://schemas.microsoft.com/office/drawing/2014/main" id="{94C740BC-5D6F-8A2B-5EA9-D9333A2CF3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solidFill>
                  <a:srgbClr val="FFFFFF"/>
                </a:solidFill>
                <a:latin typeface="Whitney-BlackSC" pitchFamily="1" charset="0"/>
              </a:rPr>
              <a:t>Networking Stacks</a:t>
            </a:r>
          </a:p>
        </p:txBody>
      </p:sp>
      <p:sp>
        <p:nvSpPr>
          <p:cNvPr id="54274" name="Text Box 1027">
            <a:extLst>
              <a:ext uri="{FF2B5EF4-FFF2-40B4-BE49-F238E27FC236}">
                <a16:creationId xmlns:a16="http://schemas.microsoft.com/office/drawing/2014/main" id="{D49CD0D2-53FC-9DF9-EBDB-9D9135207E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383838" y="1754188"/>
            <a:ext cx="13169901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Arial" panose="020B0604020202020204" pitchFamily="34" charset="0"/>
              </a:rPr>
              <a:t>Application</a:t>
            </a:r>
            <a:endParaRPr lang="en-US" altLang="en-US" sz="2000">
              <a:latin typeface="Arial" panose="020B0604020202020204" pitchFamily="34" charset="0"/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en-US" altLang="en-US" sz="2000">
              <a:latin typeface="Arial" panose="020B0604020202020204" pitchFamily="34" charset="0"/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e-mail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remote terminal access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Web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file transfer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streaming multimedia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en-US" altLang="en-US" sz="2000">
              <a:latin typeface="Arial" panose="020B0604020202020204" pitchFamily="34" charset="0"/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remote file server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internet telephony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4275" name="Text Box 1028">
            <a:extLst>
              <a:ext uri="{FF2B5EF4-FFF2-40B4-BE49-F238E27FC236}">
                <a16:creationId xmlns:a16="http://schemas.microsoft.com/office/drawing/2014/main" id="{7B93DBFF-1BF6-F881-16BE-B98384903B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5450" y="1439863"/>
            <a:ext cx="2427288" cy="374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Arial" panose="020B0604020202020204" pitchFamily="34" charset="0"/>
              </a:rPr>
              <a:t>Application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Arial" panose="020B0604020202020204" pitchFamily="34" charset="0"/>
              </a:rPr>
              <a:t>layer protocol</a:t>
            </a:r>
            <a:endParaRPr lang="en-US" altLang="en-US" sz="20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0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smtp [RFC 821]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telnet [RFC 854]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http [RFC 2068]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ftp [RFC 959]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proprietary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(e.g. RealNetworks)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NFS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proprietary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(e.g., Skype)</a:t>
            </a:r>
            <a:endParaRPr lang="en-US" altLang="en-US" sz="2400"/>
          </a:p>
        </p:txBody>
      </p:sp>
      <p:sp>
        <p:nvSpPr>
          <p:cNvPr id="54276" name="Text Box 1029">
            <a:extLst>
              <a:ext uri="{FF2B5EF4-FFF2-40B4-BE49-F238E27FC236}">
                <a16:creationId xmlns:a16="http://schemas.microsoft.com/office/drawing/2014/main" id="{7F506EE6-5DDB-2F1A-A922-698D24CFA3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4375" y="1458913"/>
            <a:ext cx="2624138" cy="344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Arial" panose="020B0604020202020204" pitchFamily="34" charset="0"/>
              </a:rPr>
              <a:t>Underlying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Arial" panose="020B0604020202020204" pitchFamily="34" charset="0"/>
              </a:rPr>
              <a:t>transport protocol</a:t>
            </a:r>
            <a:endParaRPr lang="en-US" altLang="en-US" sz="20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0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TCP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TCP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TCP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TCP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TCP or UDP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0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TCP or UDP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latin typeface="Arial" panose="020B0604020202020204" pitchFamily="34" charset="0"/>
              </a:rPr>
              <a:t>typically UDP</a:t>
            </a:r>
          </a:p>
        </p:txBody>
      </p:sp>
      <p:sp>
        <p:nvSpPr>
          <p:cNvPr id="54277" name="Line 1030">
            <a:extLst>
              <a:ext uri="{FF2B5EF4-FFF2-40B4-BE49-F238E27FC236}">
                <a16:creationId xmlns:a16="http://schemas.microsoft.com/office/drawing/2014/main" id="{551D25D0-B5BA-B65F-D28F-9DE4B8603F74}"/>
              </a:ext>
            </a:extLst>
          </p:cNvPr>
          <p:cNvSpPr>
            <a:spLocks noChangeShapeType="1"/>
          </p:cNvSpPr>
          <p:nvPr/>
        </p:nvSpPr>
        <p:spPr bwMode="auto">
          <a:xfrm>
            <a:off x="835025" y="2133600"/>
            <a:ext cx="7334250" cy="952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78" name="Line 1031">
            <a:extLst>
              <a:ext uri="{FF2B5EF4-FFF2-40B4-BE49-F238E27FC236}">
                <a16:creationId xmlns:a16="http://schemas.microsoft.com/office/drawing/2014/main" id="{24EB3F27-8C8C-20EB-E32F-142D1C9C6B6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87400" y="2724150"/>
            <a:ext cx="73247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79" name="Line 1032">
            <a:extLst>
              <a:ext uri="{FF2B5EF4-FFF2-40B4-BE49-F238E27FC236}">
                <a16:creationId xmlns:a16="http://schemas.microsoft.com/office/drawing/2014/main" id="{55C16F5D-6160-33C8-E94F-082F23DD276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96925" y="3019425"/>
            <a:ext cx="72961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0" name="Line 1033">
            <a:extLst>
              <a:ext uri="{FF2B5EF4-FFF2-40B4-BE49-F238E27FC236}">
                <a16:creationId xmlns:a16="http://schemas.microsoft.com/office/drawing/2014/main" id="{2A19B1CB-CB23-C039-067A-925D7F8A483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06450" y="3314700"/>
            <a:ext cx="72771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1" name="Line 1034">
            <a:extLst>
              <a:ext uri="{FF2B5EF4-FFF2-40B4-BE49-F238E27FC236}">
                <a16:creationId xmlns:a16="http://schemas.microsoft.com/office/drawing/2014/main" id="{8A7423FF-7653-8CF6-4EB0-3EC1F3BAC3D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25500" y="3638550"/>
            <a:ext cx="7258050" cy="95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2" name="Line 1035">
            <a:extLst>
              <a:ext uri="{FF2B5EF4-FFF2-40B4-BE49-F238E27FC236}">
                <a16:creationId xmlns:a16="http://schemas.microsoft.com/office/drawing/2014/main" id="{8D4FA53E-643E-16D8-2074-D5B52AF47FF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7875" y="4238625"/>
            <a:ext cx="7315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3" name="Line 1036">
            <a:extLst>
              <a:ext uri="{FF2B5EF4-FFF2-40B4-BE49-F238E27FC236}">
                <a16:creationId xmlns:a16="http://schemas.microsoft.com/office/drawing/2014/main" id="{01D2F6A9-486D-AAA5-43CB-D70CD175FED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7875" y="4562475"/>
            <a:ext cx="7315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4" name="Line 1037">
            <a:extLst>
              <a:ext uri="{FF2B5EF4-FFF2-40B4-BE49-F238E27FC236}">
                <a16:creationId xmlns:a16="http://schemas.microsoft.com/office/drawing/2014/main" id="{57F305CB-93AC-8543-3277-09656F9EDD8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25475" y="5162550"/>
            <a:ext cx="73437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Text Box 1038">
            <a:extLst>
              <a:ext uri="{FF2B5EF4-FFF2-40B4-BE49-F238E27FC236}">
                <a16:creationId xmlns:a16="http://schemas.microsoft.com/office/drawing/2014/main" id="{56071351-D0CA-1320-E9EE-6BC8CEC727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8775" y="3028950"/>
            <a:ext cx="2638425" cy="83026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chemeClr val="accent2"/>
                </a:solidFill>
                <a:latin typeface="Helvetica" panose="020B0604020202020204" pitchFamily="34" charset="0"/>
              </a:rPr>
              <a:t>TCP=Transmission Control Protocol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chemeClr val="accent2"/>
                </a:solidFill>
                <a:latin typeface="Helvetica" panose="020B0604020202020204" pitchFamily="34" charset="0"/>
              </a:rPr>
              <a:t>UDP=User Datagram Protocol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>
              <a:solidFill>
                <a:schemeClr val="accent2"/>
              </a:solidFill>
              <a:latin typeface="Helvetica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chemeClr val="accent2"/>
                </a:solidFill>
                <a:latin typeface="Helvetica" panose="020B0604020202020204" pitchFamily="34" charset="0"/>
              </a:rPr>
              <a:t>(Implemented via sockets)</a:t>
            </a:r>
          </a:p>
        </p:txBody>
      </p:sp>
      <p:sp>
        <p:nvSpPr>
          <p:cNvPr id="54286" name="Oval 1041">
            <a:extLst>
              <a:ext uri="{FF2B5EF4-FFF2-40B4-BE49-F238E27FC236}">
                <a16:creationId xmlns:a16="http://schemas.microsoft.com/office/drawing/2014/main" id="{0B9FDA18-2AFB-9847-C9D3-11672DD42C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1450" y="1276350"/>
            <a:ext cx="2590800" cy="4343400"/>
          </a:xfrm>
          <a:prstGeom prst="ellipse">
            <a:avLst/>
          </a:prstGeom>
          <a:noFill/>
          <a:ln w="38100">
            <a:solidFill>
              <a:srgbClr val="339933"/>
            </a:solidFill>
            <a:round/>
            <a:headEnd type="none" w="sm" len="sm"/>
            <a:tailEnd type="non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4287" name="Text Box 1042">
            <a:extLst>
              <a:ext uri="{FF2B5EF4-FFF2-40B4-BE49-F238E27FC236}">
                <a16:creationId xmlns:a16="http://schemas.microsoft.com/office/drawing/2014/main" id="{715352C9-8628-A163-8A79-299178E2F6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450" y="2171700"/>
            <a:ext cx="2506663" cy="28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med" len="lg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37C03"/>
                </a:solidFill>
                <a:latin typeface="Helvetica" panose="020B0604020202020204" pitchFamily="34" charset="0"/>
              </a:rPr>
              <a:t>Distributed System Protocols!</a:t>
            </a:r>
          </a:p>
        </p:txBody>
      </p:sp>
      <p:sp>
        <p:nvSpPr>
          <p:cNvPr id="54288" name="Oval 1045">
            <a:extLst>
              <a:ext uri="{FF2B5EF4-FFF2-40B4-BE49-F238E27FC236}">
                <a16:creationId xmlns:a16="http://schemas.microsoft.com/office/drawing/2014/main" id="{AE2B7705-6C88-3D0E-46EF-DCB2359C02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4650" y="1123950"/>
            <a:ext cx="2590800" cy="4343400"/>
          </a:xfrm>
          <a:prstGeom prst="ellipse">
            <a:avLst/>
          </a:prstGeom>
          <a:noFill/>
          <a:ln w="38100">
            <a:solidFill>
              <a:schemeClr val="accent2"/>
            </a:solidFill>
            <a:round/>
            <a:headEnd type="none" w="sm" len="sm"/>
            <a:tailEnd type="non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4289" name="Text Box 1044">
            <a:extLst>
              <a:ext uri="{FF2B5EF4-FFF2-40B4-BE49-F238E27FC236}">
                <a16:creationId xmlns:a16="http://schemas.microsoft.com/office/drawing/2014/main" id="{9363FCCA-EB15-0716-0AE6-B246727009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3850" y="2247900"/>
            <a:ext cx="1860550" cy="28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med" len="lg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chemeClr val="accent2"/>
                </a:solidFill>
                <a:latin typeface="Helvetica" panose="020B0604020202020204" pitchFamily="34" charset="0"/>
              </a:rPr>
              <a:t>Networking Protocols</a:t>
            </a:r>
          </a:p>
        </p:txBody>
      </p:sp>
      <p:sp>
        <p:nvSpPr>
          <p:cNvPr id="54290" name="Slide Number Placeholder 2">
            <a:extLst>
              <a:ext uri="{FF2B5EF4-FFF2-40B4-BE49-F238E27FC236}">
                <a16:creationId xmlns:a16="http://schemas.microsoft.com/office/drawing/2014/main" id="{F8E9AB38-613E-8CEF-C2E8-B2CEC5850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3D182DD-534F-4D32-A0D5-D58FA52E3BDE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20</a:t>
            </a:fld>
            <a:endParaRPr lang="en-US" altLang="en-US" sz="140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1026">
            <a:extLst>
              <a:ext uri="{FF2B5EF4-FFF2-40B4-BE49-F238E27FC236}">
                <a16:creationId xmlns:a16="http://schemas.microsoft.com/office/drawing/2014/main" id="{BB336F5B-7267-E6C0-5443-46C01E7411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347663"/>
            <a:ext cx="8001000" cy="395287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  <a:ea typeface="+mj-ea"/>
                <a:cs typeface="+mj-cs"/>
              </a:rPr>
              <a:t>The History of internet Standards</a:t>
            </a:r>
          </a:p>
        </p:txBody>
      </p:sp>
      <p:sp>
        <p:nvSpPr>
          <p:cNvPr id="55298" name="Text Box 508">
            <a:extLst>
              <a:ext uri="{FF2B5EF4-FFF2-40B4-BE49-F238E27FC236}">
                <a16:creationId xmlns:a16="http://schemas.microsoft.com/office/drawing/2014/main" id="{190EE2D3-67DC-44B8-9328-F16AAFD118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4479925"/>
            <a:ext cx="24796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med" len="lg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chemeClr val="accent2"/>
                </a:solidFill>
                <a:latin typeface="Helvetica" panose="020B0604020202020204" pitchFamily="34" charset="0"/>
              </a:rPr>
              <a:t>Source: </a:t>
            </a:r>
            <a:r>
              <a:rPr lang="en-US" altLang="en-US" sz="1400">
                <a:solidFill>
                  <a:schemeClr val="accent2"/>
                </a:solidFill>
                <a:latin typeface="Helvetica" panose="020B0604020202020204" pitchFamily="34" charset="0"/>
                <a:hlinkClick r:id="rId3"/>
              </a:rPr>
              <a:t>http://xkcd.com/927/</a:t>
            </a:r>
            <a:endParaRPr lang="en-US" altLang="en-US" sz="1400">
              <a:solidFill>
                <a:schemeClr val="accent2"/>
              </a:solidFill>
              <a:latin typeface="Helvetica" panose="020B0604020202020204" pitchFamily="34" charset="0"/>
            </a:endParaRPr>
          </a:p>
        </p:txBody>
      </p:sp>
      <p:pic>
        <p:nvPicPr>
          <p:cNvPr id="55299" name="Picture 26">
            <a:extLst>
              <a:ext uri="{FF2B5EF4-FFF2-40B4-BE49-F238E27FC236}">
                <a16:creationId xmlns:a16="http://schemas.microsoft.com/office/drawing/2014/main" id="{F78C6EC7-3E08-992D-0ED1-A8AE4E14A5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1657350"/>
            <a:ext cx="4762500" cy="269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0" name="Slide Number Placeholder 2">
            <a:extLst>
              <a:ext uri="{FF2B5EF4-FFF2-40B4-BE49-F238E27FC236}">
                <a16:creationId xmlns:a16="http://schemas.microsoft.com/office/drawing/2014/main" id="{69B53458-4F50-A38E-6F07-92DFB543D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08A9A32-77EF-4604-BE8B-517645768912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21</a:t>
            </a:fld>
            <a:endParaRPr lang="en-US" altLang="en-US" sz="1400"/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1026">
            <a:extLst>
              <a:ext uri="{FF2B5EF4-FFF2-40B4-BE49-F238E27FC236}">
                <a16:creationId xmlns:a16="http://schemas.microsoft.com/office/drawing/2014/main" id="{3ADA4050-C40B-3F0E-0DEC-4E0D0E099D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285750"/>
            <a:ext cx="8382000" cy="765175"/>
          </a:xfrm>
        </p:spPr>
        <p:txBody>
          <a:bodyPr/>
          <a:lstStyle/>
          <a:p>
            <a:pPr>
              <a:defRPr/>
            </a:pPr>
            <a:r>
              <a:rPr lang="en-US" sz="4000" dirty="0">
                <a:solidFill>
                  <a:srgbClr val="FFFFFF"/>
                </a:solidFill>
                <a:ea typeface="+mj-ea"/>
                <a:cs typeface="+mj-cs"/>
              </a:rPr>
              <a:t>The Heart of the World Wide Web: </a:t>
            </a:r>
            <a:br>
              <a:rPr lang="en-US" sz="4000" dirty="0">
                <a:solidFill>
                  <a:srgbClr val="FFFFFF"/>
                </a:solidFill>
                <a:ea typeface="+mj-ea"/>
                <a:cs typeface="+mj-cs"/>
              </a:rPr>
            </a:br>
            <a:r>
              <a:rPr lang="en-US" sz="4000" dirty="0">
                <a:solidFill>
                  <a:srgbClr val="FFFFFF"/>
                </a:solidFill>
                <a:ea typeface="+mj-ea"/>
                <a:cs typeface="+mj-cs"/>
              </a:rPr>
              <a:t>			the HTTP Standard</a:t>
            </a:r>
          </a:p>
        </p:txBody>
      </p:sp>
      <p:sp>
        <p:nvSpPr>
          <p:cNvPr id="57346" name="Rectangle 1027">
            <a:extLst>
              <a:ext uri="{FF2B5EF4-FFF2-40B4-BE49-F238E27FC236}">
                <a16:creationId xmlns:a16="http://schemas.microsoft.com/office/drawing/2014/main" id="{B960EB0D-B23C-99D8-8A5C-6E42A9C28C69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314450"/>
            <a:ext cx="3810000" cy="325755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1800" dirty="0">
                <a:solidFill>
                  <a:srgbClr val="FF0000"/>
                </a:solidFill>
              </a:rPr>
              <a:t>HTTP: hypertext transfer protocol</a:t>
            </a:r>
            <a:endParaRPr lang="en-US" altLang="en-US" sz="1800" dirty="0"/>
          </a:p>
          <a:p>
            <a:r>
              <a:rPr lang="en-US" altLang="en-US" sz="1600" dirty="0"/>
              <a:t>WWW</a:t>
            </a:r>
            <a:r>
              <a:rPr lang="ja-JP" altLang="en-US" sz="1600"/>
              <a:t>’</a:t>
            </a:r>
            <a:r>
              <a:rPr lang="en-US" altLang="ja-JP" sz="1600" dirty="0"/>
              <a:t>s application layer protocol</a:t>
            </a:r>
          </a:p>
          <a:p>
            <a:r>
              <a:rPr lang="en-US" altLang="en-US" sz="1600" dirty="0"/>
              <a:t>client/server model</a:t>
            </a:r>
          </a:p>
          <a:p>
            <a:pPr lvl="1"/>
            <a:r>
              <a:rPr lang="en-US" altLang="en-US" sz="1400" i="1" dirty="0">
                <a:solidFill>
                  <a:schemeClr val="accent2"/>
                </a:solidFill>
              </a:rPr>
              <a:t>client:</a:t>
            </a:r>
            <a:r>
              <a:rPr lang="en-US" altLang="en-US" sz="1400" dirty="0"/>
              <a:t> browser that requests, receives,  and </a:t>
            </a:r>
            <a:r>
              <a:rPr lang="ja-JP" altLang="en-US" sz="1400"/>
              <a:t>“</a:t>
            </a:r>
            <a:r>
              <a:rPr lang="en-US" altLang="ja-JP" sz="1400" dirty="0"/>
              <a:t>displays</a:t>
            </a:r>
            <a:r>
              <a:rPr lang="ja-JP" altLang="en-US" sz="1400"/>
              <a:t>”</a:t>
            </a:r>
            <a:r>
              <a:rPr lang="en-US" altLang="ja-JP" sz="1400" dirty="0"/>
              <a:t> WWW objects</a:t>
            </a:r>
          </a:p>
          <a:p>
            <a:pPr lvl="1"/>
            <a:r>
              <a:rPr lang="en-US" altLang="en-US" sz="1400" i="1" dirty="0">
                <a:solidFill>
                  <a:schemeClr val="accent2"/>
                </a:solidFill>
              </a:rPr>
              <a:t>server:</a:t>
            </a:r>
            <a:r>
              <a:rPr lang="en-US" altLang="en-US" sz="1400" dirty="0"/>
              <a:t> WWW server, which is hosting the website, sends objects in response to requests</a:t>
            </a:r>
          </a:p>
          <a:p>
            <a:r>
              <a:rPr lang="en-US" altLang="en-US" sz="1600" dirty="0"/>
              <a:t>http1.0: RFC 1945</a:t>
            </a:r>
          </a:p>
          <a:p>
            <a:r>
              <a:rPr lang="en-US" altLang="en-US" sz="1600" dirty="0"/>
              <a:t>http1.1: RFC 2068</a:t>
            </a:r>
          </a:p>
          <a:p>
            <a:pPr lvl="1"/>
            <a:r>
              <a:rPr lang="en-US" altLang="en-US" sz="1200" dirty="0"/>
              <a:t>Leverages same connection to download images, scripts, etc.</a:t>
            </a:r>
          </a:p>
        </p:txBody>
      </p:sp>
      <p:graphicFrame>
        <p:nvGraphicFramePr>
          <p:cNvPr id="57347" name="Object 2">
            <a:extLst>
              <a:ext uri="{FF2B5EF4-FFF2-40B4-BE49-F238E27FC236}">
                <a16:creationId xmlns:a16="http://schemas.microsoft.com/office/drawing/2014/main" id="{F16A0DEB-4C4D-B254-D086-3844C7EE1D4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24425" y="1395413"/>
          <a:ext cx="752475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3" imgW="0" imgH="0" progId="MS_ClipArt_Gallery.2">
                  <p:embed/>
                </p:oleObj>
              </mc:Choice>
              <mc:Fallback>
                <p:oleObj name="Clip" r:id="rId3" imgW="0" imgH="0" progId="MS_ClipArt_Gallery.2">
                  <p:embed/>
                  <p:pic>
                    <p:nvPicPr>
                      <p:cNvPr id="57347" name="Object 2">
                        <a:extLst>
                          <a:ext uri="{FF2B5EF4-FFF2-40B4-BE49-F238E27FC236}">
                            <a16:creationId xmlns:a16="http://schemas.microsoft.com/office/drawing/2014/main" id="{F16A0DEB-4C4D-B254-D086-3844C7EE1D4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4425" y="1395413"/>
                        <a:ext cx="752475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48" name="Text Box 1029">
            <a:extLst>
              <a:ext uri="{FF2B5EF4-FFF2-40B4-BE49-F238E27FC236}">
                <a16:creationId xmlns:a16="http://schemas.microsoft.com/office/drawing/2014/main" id="{10E1805C-B409-14DC-65E7-D0E62510D4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0763" y="1841500"/>
            <a:ext cx="10477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Comic Sans MS" panose="030F0702030302020204" pitchFamily="66" charset="0"/>
              </a:rPr>
              <a:t>PC running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Comic Sans MS" panose="030F0702030302020204" pitchFamily="66" charset="0"/>
              </a:rPr>
              <a:t>Chrome</a:t>
            </a:r>
            <a:endParaRPr lang="en-US" altLang="en-US" sz="2000"/>
          </a:p>
        </p:txBody>
      </p:sp>
      <p:graphicFrame>
        <p:nvGraphicFramePr>
          <p:cNvPr id="57349" name="Object 3">
            <a:extLst>
              <a:ext uri="{FF2B5EF4-FFF2-40B4-BE49-F238E27FC236}">
                <a16:creationId xmlns:a16="http://schemas.microsoft.com/office/drawing/2014/main" id="{E147915B-AB44-A868-14E3-805400FC5A8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19675" y="3417888"/>
          <a:ext cx="752475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5" imgW="0" imgH="0" progId="MS_ClipArt_Gallery.2">
                  <p:embed/>
                </p:oleObj>
              </mc:Choice>
              <mc:Fallback>
                <p:oleObj name="Clip" r:id="rId5" imgW="0" imgH="0" progId="MS_ClipArt_Gallery.2">
                  <p:embed/>
                  <p:pic>
                    <p:nvPicPr>
                      <p:cNvPr id="57349" name="Object 3">
                        <a:extLst>
                          <a:ext uri="{FF2B5EF4-FFF2-40B4-BE49-F238E27FC236}">
                            <a16:creationId xmlns:a16="http://schemas.microsoft.com/office/drawing/2014/main" id="{E147915B-AB44-A868-14E3-805400FC5A8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9675" y="3417888"/>
                        <a:ext cx="752475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50" name="Text Box 1031">
            <a:extLst>
              <a:ext uri="{FF2B5EF4-FFF2-40B4-BE49-F238E27FC236}">
                <a16:creationId xmlns:a16="http://schemas.microsoft.com/office/drawing/2014/main" id="{CA9E8C82-7B1E-BEC8-45B0-934E85CE46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7163" y="2878138"/>
            <a:ext cx="819150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Comic Sans MS" panose="030F0702030302020204" pitchFamily="66" charset="0"/>
              </a:rPr>
              <a:t>Server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Comic Sans MS" panose="030F0702030302020204" pitchFamily="66" charset="0"/>
              </a:rPr>
              <a:t>Running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Comic Sans MS" panose="030F0702030302020204" pitchFamily="66" charset="0"/>
              </a:rPr>
              <a:t>Apache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Comic Sans MS" panose="030F0702030302020204" pitchFamily="66" charset="0"/>
              </a:rPr>
              <a:t> Web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Comic Sans MS" panose="030F0702030302020204" pitchFamily="66" charset="0"/>
              </a:rPr>
              <a:t>server</a:t>
            </a:r>
            <a:endParaRPr lang="en-US" altLang="en-US" sz="2000"/>
          </a:p>
        </p:txBody>
      </p:sp>
      <p:grpSp>
        <p:nvGrpSpPr>
          <p:cNvPr id="57351" name="Group 1032">
            <a:extLst>
              <a:ext uri="{FF2B5EF4-FFF2-40B4-BE49-F238E27FC236}">
                <a16:creationId xmlns:a16="http://schemas.microsoft.com/office/drawing/2014/main" id="{BB014C40-CC3A-0FC0-17BD-E53201C634C1}"/>
              </a:ext>
            </a:extLst>
          </p:cNvPr>
          <p:cNvGrpSpPr>
            <a:grpSpLocks/>
          </p:cNvGrpSpPr>
          <p:nvPr/>
        </p:nvGrpSpPr>
        <p:grpSpPr bwMode="auto">
          <a:xfrm>
            <a:off x="7910513" y="2044700"/>
            <a:ext cx="504825" cy="803275"/>
            <a:chOff x="4180" y="783"/>
            <a:chExt cx="150" cy="307"/>
          </a:xfrm>
        </p:grpSpPr>
        <p:sp>
          <p:nvSpPr>
            <p:cNvPr id="57362" name="AutoShape 1033">
              <a:extLst>
                <a:ext uri="{FF2B5EF4-FFF2-40B4-BE49-F238E27FC236}">
                  <a16:creationId xmlns:a16="http://schemas.microsoft.com/office/drawing/2014/main" id="{40CC3788-5D1B-F74F-5D2B-72D611B829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80" y="1019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000"/>
            </a:p>
          </p:txBody>
        </p:sp>
        <p:sp>
          <p:nvSpPr>
            <p:cNvPr id="57363" name="Rectangle 1034">
              <a:extLst>
                <a:ext uri="{FF2B5EF4-FFF2-40B4-BE49-F238E27FC236}">
                  <a16:creationId xmlns:a16="http://schemas.microsoft.com/office/drawing/2014/main" id="{2EBCC246-3031-53BC-2D99-583E702477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6" y="785"/>
              <a:ext cx="69" cy="236"/>
            </a:xfrm>
            <a:prstGeom prst="rect">
              <a:avLst/>
            </a:prstGeom>
            <a:solidFill>
              <a:srgbClr val="33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000"/>
            </a:p>
          </p:txBody>
        </p:sp>
        <p:sp>
          <p:nvSpPr>
            <p:cNvPr id="57364" name="Rectangle 1035">
              <a:extLst>
                <a:ext uri="{FF2B5EF4-FFF2-40B4-BE49-F238E27FC236}">
                  <a16:creationId xmlns:a16="http://schemas.microsoft.com/office/drawing/2014/main" id="{04C70AEF-7DFF-BFED-E8C3-5936F103AC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81" y="852"/>
              <a:ext cx="95" cy="236"/>
            </a:xfrm>
            <a:prstGeom prst="rect">
              <a:avLst/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000"/>
            </a:p>
          </p:txBody>
        </p:sp>
        <p:sp>
          <p:nvSpPr>
            <p:cNvPr id="57365" name="AutoShape 1036">
              <a:extLst>
                <a:ext uri="{FF2B5EF4-FFF2-40B4-BE49-F238E27FC236}">
                  <a16:creationId xmlns:a16="http://schemas.microsoft.com/office/drawing/2014/main" id="{65A41151-2296-F191-0DB1-5410FE48CB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80" y="783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000"/>
            </a:p>
          </p:txBody>
        </p:sp>
        <p:sp>
          <p:nvSpPr>
            <p:cNvPr id="57366" name="Line 1037">
              <a:extLst>
                <a:ext uri="{FF2B5EF4-FFF2-40B4-BE49-F238E27FC236}">
                  <a16:creationId xmlns:a16="http://schemas.microsoft.com/office/drawing/2014/main" id="{CF5B6BA2-17C7-9A3D-7532-BE091BA2C1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30" y="788"/>
              <a:ext cx="0" cy="2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367" name="Line 1038">
              <a:extLst>
                <a:ext uri="{FF2B5EF4-FFF2-40B4-BE49-F238E27FC236}">
                  <a16:creationId xmlns:a16="http://schemas.microsoft.com/office/drawing/2014/main" id="{15DE9D5F-1A43-38F2-2174-C782AD9FF26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276" y="1019"/>
              <a:ext cx="54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368" name="Rectangle 1039">
              <a:extLst>
                <a:ext uri="{FF2B5EF4-FFF2-40B4-BE49-F238E27FC236}">
                  <a16:creationId xmlns:a16="http://schemas.microsoft.com/office/drawing/2014/main" id="{CB6CCD71-881A-A98B-647D-C67B5C7CDB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3" y="883"/>
              <a:ext cx="63" cy="13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000"/>
            </a:p>
          </p:txBody>
        </p:sp>
        <p:sp>
          <p:nvSpPr>
            <p:cNvPr id="57369" name="Rectangle 1040">
              <a:extLst>
                <a:ext uri="{FF2B5EF4-FFF2-40B4-BE49-F238E27FC236}">
                  <a16:creationId xmlns:a16="http://schemas.microsoft.com/office/drawing/2014/main" id="{CBED30EC-0D15-4A8E-DF17-91C8A8C790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2" y="924"/>
              <a:ext cx="48" cy="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000"/>
            </a:p>
          </p:txBody>
        </p:sp>
      </p:grpSp>
      <p:sp>
        <p:nvSpPr>
          <p:cNvPr id="57352" name="Line 1041">
            <a:extLst>
              <a:ext uri="{FF2B5EF4-FFF2-40B4-BE49-F238E27FC236}">
                <a16:creationId xmlns:a16="http://schemas.microsoft.com/office/drawing/2014/main" id="{801E91EA-3E41-82EE-AC1E-98DA7A250D02}"/>
              </a:ext>
            </a:extLst>
          </p:cNvPr>
          <p:cNvSpPr>
            <a:spLocks noChangeShapeType="1"/>
          </p:cNvSpPr>
          <p:nvPr/>
        </p:nvSpPr>
        <p:spPr bwMode="auto">
          <a:xfrm>
            <a:off x="5743575" y="1600200"/>
            <a:ext cx="2085975" cy="72231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3" name="Line 1042">
            <a:extLst>
              <a:ext uri="{FF2B5EF4-FFF2-40B4-BE49-F238E27FC236}">
                <a16:creationId xmlns:a16="http://schemas.microsoft.com/office/drawing/2014/main" id="{3C579151-74D2-F254-6BAB-E5826E3D60D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800725" y="1751013"/>
            <a:ext cx="1971675" cy="6778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4" name="Line 1043">
            <a:extLst>
              <a:ext uri="{FF2B5EF4-FFF2-40B4-BE49-F238E27FC236}">
                <a16:creationId xmlns:a16="http://schemas.microsoft.com/office/drawing/2014/main" id="{96F48E4B-3495-8F9D-683B-DA96136C65B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34050" y="2628900"/>
            <a:ext cx="2047875" cy="8223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5" name="Line 1044">
            <a:extLst>
              <a:ext uri="{FF2B5EF4-FFF2-40B4-BE49-F238E27FC236}">
                <a16:creationId xmlns:a16="http://schemas.microsoft.com/office/drawing/2014/main" id="{F327E05B-A588-F258-B300-C96CF436B85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10250" y="2722563"/>
            <a:ext cx="2047875" cy="8493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6" name="Text Box 1045">
            <a:extLst>
              <a:ext uri="{FF2B5EF4-FFF2-40B4-BE49-F238E27FC236}">
                <a16:creationId xmlns:a16="http://schemas.microsoft.com/office/drawing/2014/main" id="{3242B04C-8101-5355-FFE7-AC1377949B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7925" y="3913188"/>
            <a:ext cx="11890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Comic Sans MS" panose="030F0702030302020204" pitchFamily="66" charset="0"/>
              </a:rPr>
              <a:t>Mac running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latin typeface="Comic Sans MS" panose="030F0702030302020204" pitchFamily="66" charset="0"/>
              </a:rPr>
              <a:t>Safari</a:t>
            </a:r>
            <a:endParaRPr lang="en-US" altLang="en-US" sz="2000"/>
          </a:p>
        </p:txBody>
      </p:sp>
      <p:sp>
        <p:nvSpPr>
          <p:cNvPr id="57357" name="Text Box 1046">
            <a:extLst>
              <a:ext uri="{FF2B5EF4-FFF2-40B4-BE49-F238E27FC236}">
                <a16:creationId xmlns:a16="http://schemas.microsoft.com/office/drawing/2014/main" id="{DD66DC2F-EF58-6F5E-9EE5-5E7A63BB689A}"/>
              </a:ext>
            </a:extLst>
          </p:cNvPr>
          <p:cNvSpPr txBox="1">
            <a:spLocks noChangeArrowheads="1"/>
          </p:cNvSpPr>
          <p:nvPr/>
        </p:nvSpPr>
        <p:spPr bwMode="auto">
          <a:xfrm rot="1422049">
            <a:off x="6226175" y="1692275"/>
            <a:ext cx="12477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FF0000"/>
                </a:solidFill>
                <a:latin typeface="Comic Sans MS" panose="030F0702030302020204" pitchFamily="66" charset="0"/>
              </a:rPr>
              <a:t>http request</a:t>
            </a:r>
            <a:endParaRPr lang="en-US" altLang="en-US" sz="2000"/>
          </a:p>
        </p:txBody>
      </p:sp>
      <p:sp>
        <p:nvSpPr>
          <p:cNvPr id="57358" name="Text Box 1047">
            <a:extLst>
              <a:ext uri="{FF2B5EF4-FFF2-40B4-BE49-F238E27FC236}">
                <a16:creationId xmlns:a16="http://schemas.microsoft.com/office/drawing/2014/main" id="{5C5762CF-9A26-8E01-6847-59A4AB19A6BF}"/>
              </a:ext>
            </a:extLst>
          </p:cNvPr>
          <p:cNvSpPr txBox="1">
            <a:spLocks noChangeArrowheads="1"/>
          </p:cNvSpPr>
          <p:nvPr/>
        </p:nvSpPr>
        <p:spPr bwMode="auto">
          <a:xfrm rot="-1692639">
            <a:off x="6016625" y="2814638"/>
            <a:ext cx="12477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FF0000"/>
                </a:solidFill>
                <a:latin typeface="Comic Sans MS" panose="030F0702030302020204" pitchFamily="66" charset="0"/>
              </a:rPr>
              <a:t>http request</a:t>
            </a:r>
            <a:endParaRPr lang="en-US" altLang="en-US" sz="2000"/>
          </a:p>
        </p:txBody>
      </p:sp>
      <p:sp>
        <p:nvSpPr>
          <p:cNvPr id="57359" name="Text Box 1048">
            <a:extLst>
              <a:ext uri="{FF2B5EF4-FFF2-40B4-BE49-F238E27FC236}">
                <a16:creationId xmlns:a16="http://schemas.microsoft.com/office/drawing/2014/main" id="{0AF10E57-A0E2-B78F-07CE-57E2397D71C5}"/>
              </a:ext>
            </a:extLst>
          </p:cNvPr>
          <p:cNvSpPr txBox="1">
            <a:spLocks noChangeArrowheads="1"/>
          </p:cNvSpPr>
          <p:nvPr/>
        </p:nvSpPr>
        <p:spPr bwMode="auto">
          <a:xfrm rot="1411598">
            <a:off x="6043613" y="2028825"/>
            <a:ext cx="13493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FF0000"/>
                </a:solidFill>
                <a:latin typeface="Comic Sans MS" panose="030F0702030302020204" pitchFamily="66" charset="0"/>
              </a:rPr>
              <a:t>http response</a:t>
            </a:r>
            <a:endParaRPr lang="en-US" altLang="en-US" sz="2000"/>
          </a:p>
        </p:txBody>
      </p:sp>
      <p:sp>
        <p:nvSpPr>
          <p:cNvPr id="57360" name="Text Box 1049">
            <a:extLst>
              <a:ext uri="{FF2B5EF4-FFF2-40B4-BE49-F238E27FC236}">
                <a16:creationId xmlns:a16="http://schemas.microsoft.com/office/drawing/2014/main" id="{F585E313-1022-ED31-3580-194BBBDBD807}"/>
              </a:ext>
            </a:extLst>
          </p:cNvPr>
          <p:cNvSpPr txBox="1">
            <a:spLocks noChangeArrowheads="1"/>
          </p:cNvSpPr>
          <p:nvPr/>
        </p:nvSpPr>
        <p:spPr bwMode="auto">
          <a:xfrm rot="-1737783">
            <a:off x="6224588" y="3063875"/>
            <a:ext cx="13493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FF0000"/>
                </a:solidFill>
                <a:latin typeface="Comic Sans MS" panose="030F0702030302020204" pitchFamily="66" charset="0"/>
              </a:rPr>
              <a:t>http response</a:t>
            </a:r>
            <a:endParaRPr lang="en-US" altLang="en-US" sz="2000"/>
          </a:p>
        </p:txBody>
      </p:sp>
      <p:sp>
        <p:nvSpPr>
          <p:cNvPr id="57361" name="Slide Number Placeholder 2">
            <a:extLst>
              <a:ext uri="{FF2B5EF4-FFF2-40B4-BE49-F238E27FC236}">
                <a16:creationId xmlns:a16="http://schemas.microsoft.com/office/drawing/2014/main" id="{353F89DD-B6E1-04E3-4FB9-0D969D85B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95DF27D-88F4-4746-82BA-DFC2DA1ACD80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22</a:t>
            </a:fld>
            <a:endParaRPr lang="en-US" altLang="en-US" sz="1400"/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3">
            <a:extLst>
              <a:ext uri="{FF2B5EF4-FFF2-40B4-BE49-F238E27FC236}">
                <a16:creationId xmlns:a16="http://schemas.microsoft.com/office/drawing/2014/main" id="{95968E0F-4F98-F932-41CB-89B0A24FA8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25" y="2428875"/>
            <a:ext cx="828675" cy="2222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12644" name="Rectangle 4">
            <a:extLst>
              <a:ext uri="{FF2B5EF4-FFF2-40B4-BE49-F238E27FC236}">
                <a16:creationId xmlns:a16="http://schemas.microsoft.com/office/drawing/2014/main" id="{4E03B9DA-B8CF-3B23-9E59-7F6DFDD17E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285750"/>
            <a:ext cx="6781800" cy="392113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  <a:ea typeface="+mj-ea"/>
                <a:cs typeface="+mj-cs"/>
              </a:rPr>
              <a:t>The HTTP Protocol: More</a:t>
            </a:r>
          </a:p>
        </p:txBody>
      </p:sp>
      <p:sp>
        <p:nvSpPr>
          <p:cNvPr id="59395" name="Rectangle 5">
            <a:extLst>
              <a:ext uri="{FF2B5EF4-FFF2-40B4-BE49-F238E27FC236}">
                <a16:creationId xmlns:a16="http://schemas.microsoft.com/office/drawing/2014/main" id="{9EA47A91-0B96-9286-C49A-B101765C617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485900"/>
            <a:ext cx="3971925" cy="30861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http: TCP transport service:</a:t>
            </a:r>
            <a:endParaRPr lang="en-US" altLang="en-US" sz="2400"/>
          </a:p>
          <a:p>
            <a:pPr>
              <a:lnSpc>
                <a:spcPct val="80000"/>
              </a:lnSpc>
            </a:pPr>
            <a:r>
              <a:rPr lang="en-US" altLang="en-US" sz="2000"/>
              <a:t>client initiates a TCP connection (creates socket) to server, port 80</a:t>
            </a:r>
          </a:p>
          <a:p>
            <a:pPr>
              <a:lnSpc>
                <a:spcPct val="80000"/>
              </a:lnSpc>
            </a:pPr>
            <a:r>
              <a:rPr lang="en-US" altLang="en-US" sz="2000"/>
              <a:t>server accepts the TCP connection from client</a:t>
            </a:r>
          </a:p>
          <a:p>
            <a:pPr>
              <a:lnSpc>
                <a:spcPct val="80000"/>
              </a:lnSpc>
            </a:pPr>
            <a:r>
              <a:rPr lang="en-US" altLang="en-US" sz="2000"/>
              <a:t>http messages (application-layer protocol messages) exchanged between browser (http client) and WWW server (http server)</a:t>
            </a:r>
          </a:p>
          <a:p>
            <a:pPr>
              <a:lnSpc>
                <a:spcPct val="80000"/>
              </a:lnSpc>
            </a:pPr>
            <a:r>
              <a:rPr lang="en-US" altLang="en-US" sz="2000"/>
              <a:t>TCP connection closed</a:t>
            </a:r>
            <a:endParaRPr lang="en-US" altLang="en-US" sz="2400"/>
          </a:p>
        </p:txBody>
      </p:sp>
      <p:sp>
        <p:nvSpPr>
          <p:cNvPr id="59396" name="Rectangle 6">
            <a:extLst>
              <a:ext uri="{FF2B5EF4-FFF2-40B4-BE49-F238E27FC236}">
                <a16:creationId xmlns:a16="http://schemas.microsoft.com/office/drawing/2014/main" id="{28BA7493-95DA-FB17-98CD-4E81E382EE11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5181600" y="1485900"/>
            <a:ext cx="3200400" cy="960438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http is </a:t>
            </a:r>
            <a:r>
              <a:rPr lang="ja-JP" altLang="en-US" sz="2400">
                <a:solidFill>
                  <a:srgbClr val="FF0000"/>
                </a:solidFill>
              </a:rPr>
              <a:t>“</a:t>
            </a:r>
            <a:r>
              <a:rPr lang="en-US" altLang="ja-JP" sz="2400">
                <a:solidFill>
                  <a:srgbClr val="FF0000"/>
                </a:solidFill>
              </a:rPr>
              <a:t>stateless</a:t>
            </a:r>
            <a:r>
              <a:rPr lang="ja-JP" altLang="en-US" sz="2400">
                <a:solidFill>
                  <a:srgbClr val="FF0000"/>
                </a:solidFill>
              </a:rPr>
              <a:t>”</a:t>
            </a:r>
            <a:endParaRPr lang="en-US" altLang="ja-JP" sz="2400"/>
          </a:p>
          <a:p>
            <a:pPr>
              <a:lnSpc>
                <a:spcPct val="80000"/>
              </a:lnSpc>
            </a:pPr>
            <a:r>
              <a:rPr lang="en-US" altLang="en-US" sz="2000"/>
              <a:t>server maintains no information about past client requests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C031C8E-226C-FA03-2ACD-80755F7EFA3E}"/>
              </a:ext>
            </a:extLst>
          </p:cNvPr>
          <p:cNvGrpSpPr>
            <a:grpSpLocks/>
          </p:cNvGrpSpPr>
          <p:nvPr/>
        </p:nvGrpSpPr>
        <p:grpSpPr bwMode="auto">
          <a:xfrm>
            <a:off x="4716463" y="2660650"/>
            <a:ext cx="3838575" cy="2135188"/>
            <a:chOff x="4772025" y="2565400"/>
            <a:chExt cx="3838575" cy="2135188"/>
          </a:xfrm>
        </p:grpSpPr>
        <p:sp>
          <p:nvSpPr>
            <p:cNvPr id="59400" name="Rectangle 2">
              <a:extLst>
                <a:ext uri="{FF2B5EF4-FFF2-40B4-BE49-F238E27FC236}">
                  <a16:creationId xmlns:a16="http://schemas.microsoft.com/office/drawing/2014/main" id="{D599812B-EB3C-C25A-1B33-D725676D70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72025" y="2647950"/>
              <a:ext cx="3838575" cy="2043113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59401" name="Rectangle 7">
              <a:extLst>
                <a:ext uri="{FF2B5EF4-FFF2-40B4-BE49-F238E27FC236}">
                  <a16:creationId xmlns:a16="http://schemas.microsoft.com/office/drawing/2014/main" id="{C680221C-C913-1F1D-FAE5-F02E507D4C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0125" y="2565400"/>
              <a:ext cx="3752850" cy="2135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285750" indent="-28575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30000"/>
                </a:spcBef>
                <a:buFontTx/>
                <a:buNone/>
              </a:pPr>
              <a:r>
                <a:rPr lang="en-US" altLang="en-US" sz="1400" b="1">
                  <a:solidFill>
                    <a:srgbClr val="FF0000"/>
                  </a:solidFill>
                </a:rPr>
                <a:t>Protocols that maintain session </a:t>
              </a:r>
              <a:r>
                <a:rPr lang="ja-JP" altLang="en-US" sz="1400" b="1">
                  <a:solidFill>
                    <a:srgbClr val="FF0000"/>
                  </a:solidFill>
                </a:rPr>
                <a:t>“</a:t>
              </a:r>
              <a:r>
                <a:rPr lang="en-US" altLang="ja-JP" sz="1400" b="1">
                  <a:solidFill>
                    <a:srgbClr val="FF0000"/>
                  </a:solidFill>
                </a:rPr>
                <a:t>state</a:t>
              </a:r>
              <a:r>
                <a:rPr lang="ja-JP" altLang="en-US" sz="1400" b="1">
                  <a:solidFill>
                    <a:srgbClr val="FF0000"/>
                  </a:solidFill>
                </a:rPr>
                <a:t>”</a:t>
              </a:r>
              <a:r>
                <a:rPr lang="en-US" altLang="ja-JP" sz="1400" b="1">
                  <a:solidFill>
                    <a:srgbClr val="FF0000"/>
                  </a:solidFill>
                </a:rPr>
                <a:t> are complex!</a:t>
              </a:r>
              <a:endParaRPr lang="en-US" altLang="ja-JP" sz="1400" b="1"/>
            </a:p>
            <a:p>
              <a:pPr eaLnBrk="1" hangingPunct="1">
                <a:spcBef>
                  <a:spcPct val="30000"/>
                </a:spcBef>
              </a:pPr>
              <a:r>
                <a:rPr lang="en-US" altLang="en-US" sz="1400" b="1"/>
                <a:t>past history (state) must be maintained and updated.</a:t>
              </a:r>
            </a:p>
            <a:p>
              <a:pPr eaLnBrk="1" hangingPunct="1">
                <a:spcBef>
                  <a:spcPct val="30000"/>
                </a:spcBef>
              </a:pPr>
              <a:r>
                <a:rPr lang="en-US" altLang="en-US" sz="1400" b="1"/>
                <a:t>if server/client crashes, their views of </a:t>
              </a:r>
              <a:r>
                <a:rPr lang="ja-JP" altLang="en-US" sz="1400" b="1"/>
                <a:t>“</a:t>
              </a:r>
              <a:r>
                <a:rPr lang="en-US" altLang="ja-JP" sz="1400" b="1"/>
                <a:t>state</a:t>
              </a:r>
              <a:r>
                <a:rPr lang="ja-JP" altLang="en-US" sz="1400" b="1"/>
                <a:t>”</a:t>
              </a:r>
              <a:r>
                <a:rPr lang="en-US" altLang="ja-JP" sz="1400" b="1"/>
                <a:t> may be inconsistent, and hence must be reconciled.</a:t>
              </a:r>
            </a:p>
            <a:p>
              <a:pPr eaLnBrk="1" hangingPunct="1">
                <a:spcBef>
                  <a:spcPct val="30000"/>
                </a:spcBef>
              </a:pPr>
              <a:r>
                <a:rPr lang="en-US" altLang="ja-JP" sz="1400" b="1"/>
                <a:t>RESTful protocols are stateless.</a:t>
              </a:r>
            </a:p>
            <a:p>
              <a:pPr eaLnBrk="1" hangingPunct="1">
                <a:spcBef>
                  <a:spcPct val="30000"/>
                </a:spcBef>
              </a:pPr>
              <a:endParaRPr lang="en-US" altLang="en-US" sz="1400" b="1"/>
            </a:p>
          </p:txBody>
        </p:sp>
      </p:grpSp>
      <p:sp>
        <p:nvSpPr>
          <p:cNvPr id="59398" name="Text Box 8">
            <a:extLst>
              <a:ext uri="{FF2B5EF4-FFF2-40B4-BE49-F238E27FC236}">
                <a16:creationId xmlns:a16="http://schemas.microsoft.com/office/drawing/2014/main" id="{4EB5F408-4A26-10F3-84E9-923F845270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9675" y="2370138"/>
            <a:ext cx="10048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chemeClr val="accent2"/>
                </a:solidFill>
                <a:latin typeface="Comic Sans MS" panose="030F0702030302020204" pitchFamily="66" charset="0"/>
              </a:rPr>
              <a:t>Why?</a:t>
            </a:r>
            <a:endParaRPr lang="en-US" altLang="en-US" sz="2400"/>
          </a:p>
        </p:txBody>
      </p:sp>
      <p:sp>
        <p:nvSpPr>
          <p:cNvPr id="59399" name="Slide Number Placeholder 3">
            <a:extLst>
              <a:ext uri="{FF2B5EF4-FFF2-40B4-BE49-F238E27FC236}">
                <a16:creationId xmlns:a16="http://schemas.microsoft.com/office/drawing/2014/main" id="{D1CC9D55-AF27-7B00-89A0-B3B3048CA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8C28280-6C3F-454C-8750-9809AE505797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23</a:t>
            </a:fld>
            <a:endParaRPr lang="en-US" altLang="en-US" sz="140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1026">
            <a:extLst>
              <a:ext uri="{FF2B5EF4-FFF2-40B4-BE49-F238E27FC236}">
                <a16:creationId xmlns:a16="http://schemas.microsoft.com/office/drawing/2014/main" id="{40542855-C523-2348-98DB-55ABEDB46A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" y="114300"/>
            <a:ext cx="8986838" cy="757238"/>
          </a:xfrm>
        </p:spPr>
        <p:txBody>
          <a:bodyPr/>
          <a:lstStyle/>
          <a:p>
            <a:pPr>
              <a:defRPr/>
            </a:pPr>
            <a:r>
              <a:rPr lang="en-US" sz="3200" dirty="0">
                <a:solidFill>
                  <a:srgbClr val="FFFFFF"/>
                </a:solidFill>
                <a:ea typeface="+mj-ea"/>
                <a:cs typeface="+mj-cs"/>
              </a:rPr>
              <a:t>Does our Working Definition work for the http </a:t>
            </a:r>
            <a:br>
              <a:rPr lang="en-US" sz="3200" dirty="0">
                <a:solidFill>
                  <a:srgbClr val="FFFFFF"/>
                </a:solidFill>
                <a:ea typeface="+mj-ea"/>
                <a:cs typeface="+mj-cs"/>
              </a:rPr>
            </a:br>
            <a:r>
              <a:rPr lang="en-US" sz="3200" dirty="0">
                <a:solidFill>
                  <a:srgbClr val="FFFFFF"/>
                </a:solidFill>
                <a:ea typeface="+mj-ea"/>
                <a:cs typeface="+mj-cs"/>
              </a:rPr>
              <a:t>Web?</a:t>
            </a:r>
          </a:p>
        </p:txBody>
      </p:sp>
      <p:sp>
        <p:nvSpPr>
          <p:cNvPr id="61442" name="Rectangle 1027">
            <a:extLst>
              <a:ext uri="{FF2B5EF4-FFF2-40B4-BE49-F238E27FC236}">
                <a16:creationId xmlns:a16="http://schemas.microsoft.com/office/drawing/2014/main" id="{5BB0CA58-3003-C256-FBB5-7C31BF2467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314450"/>
            <a:ext cx="8153400" cy="30861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2400"/>
              <a:t>	</a:t>
            </a:r>
            <a:r>
              <a:rPr lang="en-US" altLang="en-US" sz="2400" i="1"/>
              <a:t>A distributed system is a collection of entities, each of which is </a:t>
            </a:r>
            <a:r>
              <a:rPr lang="en-US" altLang="en-US" sz="2400" i="1">
                <a:solidFill>
                  <a:srgbClr val="FF3300"/>
                </a:solidFill>
              </a:rPr>
              <a:t>autonomous</a:t>
            </a:r>
            <a:r>
              <a:rPr lang="en-US" altLang="en-US" sz="2400" i="1"/>
              <a:t>, </a:t>
            </a:r>
            <a:r>
              <a:rPr lang="en-US" altLang="en-US" sz="2400" i="1">
                <a:solidFill>
                  <a:srgbClr val="FF3300"/>
                </a:solidFill>
              </a:rPr>
              <a:t>programmable</a:t>
            </a:r>
            <a:r>
              <a:rPr lang="en-US" altLang="en-US" sz="2400" i="1"/>
              <a:t>, </a:t>
            </a:r>
            <a:r>
              <a:rPr lang="en-US" altLang="en-US" sz="2400" i="1">
                <a:solidFill>
                  <a:srgbClr val="FF3300"/>
                </a:solidFill>
              </a:rPr>
              <a:t>asynchronous</a:t>
            </a:r>
            <a:r>
              <a:rPr lang="en-US" altLang="en-US" sz="2400" i="1"/>
              <a:t> and </a:t>
            </a:r>
            <a:r>
              <a:rPr lang="en-US" altLang="en-US" sz="2400" i="1">
                <a:solidFill>
                  <a:srgbClr val="FF3300"/>
                </a:solidFill>
              </a:rPr>
              <a:t>failure-prone</a:t>
            </a:r>
            <a:r>
              <a:rPr lang="en-US" altLang="en-US" sz="2400" i="1"/>
              <a:t>, and that communicate through an </a:t>
            </a:r>
            <a:r>
              <a:rPr lang="en-US" altLang="en-US" sz="2400" i="1">
                <a:solidFill>
                  <a:srgbClr val="038A69"/>
                </a:solidFill>
              </a:rPr>
              <a:t>unreliable</a:t>
            </a:r>
            <a:r>
              <a:rPr lang="en-US" altLang="en-US" sz="2400" i="1"/>
              <a:t> communication medium.</a:t>
            </a:r>
          </a:p>
          <a:p>
            <a:endParaRPr lang="en-US" altLang="en-US" sz="2400"/>
          </a:p>
          <a:p>
            <a:r>
              <a:rPr lang="en-US" altLang="en-US" sz="2400"/>
              <a:t>Entity=a process on a device (PC, PDA)</a:t>
            </a:r>
          </a:p>
          <a:p>
            <a:r>
              <a:rPr lang="en-US" altLang="en-US" sz="2400"/>
              <a:t>Communication Medium=Wired or wireless network</a:t>
            </a:r>
            <a:endParaRPr lang="en-US" altLang="en-US" sz="2400" i="1"/>
          </a:p>
          <a:p>
            <a:r>
              <a:rPr lang="en-US" altLang="en-US" sz="2400"/>
              <a:t>Our interest in distributed systems involves </a:t>
            </a:r>
          </a:p>
          <a:p>
            <a:pPr lvl="1"/>
            <a:r>
              <a:rPr lang="en-US" altLang="en-US" sz="2000"/>
              <a:t>design and implementation, maintenance, study, algorithmics</a:t>
            </a:r>
          </a:p>
          <a:p>
            <a:endParaRPr lang="en-US" altLang="en-US" sz="2400"/>
          </a:p>
        </p:txBody>
      </p:sp>
      <p:sp>
        <p:nvSpPr>
          <p:cNvPr id="61443" name="Slide Number Placeholder 2">
            <a:extLst>
              <a:ext uri="{FF2B5EF4-FFF2-40B4-BE49-F238E27FC236}">
                <a16:creationId xmlns:a16="http://schemas.microsoft.com/office/drawing/2014/main" id="{7A4ECC37-33DE-F654-D5C1-5DA8C20B8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0B00B39-866C-4D2C-BA57-303E62FAA7D9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24</a:t>
            </a:fld>
            <a:endParaRPr lang="en-US" altLang="en-US" sz="1400"/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2">
            <a:extLst>
              <a:ext uri="{FF2B5EF4-FFF2-40B4-BE49-F238E27FC236}">
                <a16:creationId xmlns:a16="http://schemas.microsoft.com/office/drawing/2014/main" id="{DE0D17EA-E807-002A-6D60-930E07FFE1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427038"/>
            <a:ext cx="9144000" cy="392112"/>
          </a:xfrm>
        </p:spPr>
        <p:txBody>
          <a:bodyPr/>
          <a:lstStyle/>
          <a:p>
            <a:r>
              <a:rPr lang="en-US" altLang="ja-JP" sz="4000" u="sng" dirty="0">
                <a:solidFill>
                  <a:srgbClr val="FFFFFF"/>
                </a:solidFill>
                <a:latin typeface="Whitney-BlackSC" pitchFamily="1" charset="0"/>
              </a:rPr>
              <a:t>Important</a:t>
            </a:r>
            <a:r>
              <a:rPr lang="en-US" altLang="ja-JP" sz="4000" dirty="0">
                <a:solidFill>
                  <a:srgbClr val="FFFFFF"/>
                </a:solidFill>
                <a:latin typeface="Whitney-BlackSC" pitchFamily="1" charset="0"/>
              </a:rPr>
              <a:t> Distributed Systems Issues</a:t>
            </a:r>
            <a:endParaRPr lang="en-US" altLang="en-US" sz="4000" dirty="0">
              <a:solidFill>
                <a:srgbClr val="FFFFFF"/>
              </a:solidFill>
              <a:latin typeface="Whitney-BlackSC" pitchFamily="1" charset="0"/>
            </a:endParaRPr>
          </a:p>
        </p:txBody>
      </p:sp>
      <p:sp>
        <p:nvSpPr>
          <p:cNvPr id="88066" name="Rectangle 3">
            <a:extLst>
              <a:ext uri="{FF2B5EF4-FFF2-40B4-BE49-F238E27FC236}">
                <a16:creationId xmlns:a16="http://schemas.microsoft.com/office/drawing/2014/main" id="{5CCC06EB-17E9-20F3-B62F-A124C05C15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200150"/>
            <a:ext cx="7924800" cy="3886200"/>
          </a:xfrm>
        </p:spPr>
        <p:txBody>
          <a:bodyPr/>
          <a:lstStyle/>
          <a:p>
            <a:endParaRPr lang="en-US" altLang="en-US" sz="1400" dirty="0"/>
          </a:p>
          <a:p>
            <a:r>
              <a:rPr lang="en-US" altLang="en-US" sz="2000" dirty="0"/>
              <a:t>No global clock; no single global notion of the correct time</a:t>
            </a:r>
            <a:r>
              <a:rPr lang="en-US" altLang="en-US" sz="2000" dirty="0">
                <a:solidFill>
                  <a:schemeClr val="hlink"/>
                </a:solidFill>
              </a:rPr>
              <a:t> </a:t>
            </a:r>
          </a:p>
          <a:p>
            <a:pPr marL="457200" lvl="1" indent="0">
              <a:buNone/>
            </a:pPr>
            <a:r>
              <a:rPr lang="en-US" altLang="en-US" sz="2000" dirty="0">
                <a:solidFill>
                  <a:schemeClr val="hlink"/>
                </a:solidFill>
              </a:rPr>
              <a:t>(</a:t>
            </a:r>
            <a:r>
              <a:rPr lang="en-US" altLang="en-US" sz="2000" dirty="0">
                <a:solidFill>
                  <a:srgbClr val="FF3300"/>
                </a:solidFill>
              </a:rPr>
              <a:t>asynchrony</a:t>
            </a:r>
            <a:r>
              <a:rPr lang="en-US" altLang="en-US" sz="2000" dirty="0">
                <a:solidFill>
                  <a:schemeClr val="hlink"/>
                </a:solidFill>
              </a:rPr>
              <a:t>)</a:t>
            </a:r>
          </a:p>
          <a:p>
            <a:r>
              <a:rPr lang="en-US" altLang="en-US" sz="2000" dirty="0"/>
              <a:t>Unpredictable failures of components </a:t>
            </a:r>
            <a:r>
              <a:rPr lang="en-US" altLang="en-US" sz="2000" dirty="0">
                <a:solidFill>
                  <a:schemeClr val="hlink"/>
                </a:solidFill>
              </a:rPr>
              <a:t>(</a:t>
            </a:r>
            <a:r>
              <a:rPr lang="en-US" altLang="en-US" sz="2000" dirty="0">
                <a:solidFill>
                  <a:srgbClr val="FF3300"/>
                </a:solidFill>
              </a:rPr>
              <a:t>failure-prone, </a:t>
            </a:r>
            <a:r>
              <a:rPr lang="en-US" altLang="en-US" sz="2000" dirty="0">
                <a:solidFill>
                  <a:srgbClr val="038A69"/>
                </a:solidFill>
              </a:rPr>
              <a:t>unreliable</a:t>
            </a:r>
            <a:r>
              <a:rPr lang="en-US" altLang="en-US" sz="2000" dirty="0">
                <a:solidFill>
                  <a:schemeClr val="hlink"/>
                </a:solidFill>
              </a:rPr>
              <a:t>)</a:t>
            </a:r>
            <a:r>
              <a:rPr lang="en-US" altLang="en-US" sz="2000" dirty="0"/>
              <a:t> </a:t>
            </a:r>
          </a:p>
          <a:p>
            <a:pPr lvl="1"/>
            <a:r>
              <a:rPr lang="en-US" altLang="en-US" sz="1600" dirty="0"/>
              <a:t>Fail-stop failures (or sometimes recover after failing)</a:t>
            </a:r>
          </a:p>
          <a:p>
            <a:pPr lvl="1"/>
            <a:r>
              <a:rPr lang="en-US" altLang="en-US" sz="1600" dirty="0"/>
              <a:t>Lack of response may be due to either failure of a network component, network path being down, or a computer crash – challenging </a:t>
            </a:r>
            <a:endParaRPr lang="en-US" altLang="en-US" sz="1600" dirty="0">
              <a:solidFill>
                <a:schemeClr val="hlink"/>
              </a:solidFill>
            </a:endParaRPr>
          </a:p>
          <a:p>
            <a:r>
              <a:rPr lang="en-US" altLang="en-US" sz="2000" dirty="0"/>
              <a:t>Highly variable bandwidth: from 16Kbps (slow modems) to Gbps (Internet2) to </a:t>
            </a:r>
            <a:r>
              <a:rPr lang="en-US" altLang="en-US" sz="2000" dirty="0" err="1"/>
              <a:t>Tbps</a:t>
            </a:r>
            <a:r>
              <a:rPr lang="en-US" altLang="en-US" sz="2000" dirty="0"/>
              <a:t> (in between DCs of same big company)</a:t>
            </a:r>
          </a:p>
          <a:p>
            <a:r>
              <a:rPr lang="en-US" altLang="en-US" sz="2000" dirty="0"/>
              <a:t>Possibly large and variable latency: few </a:t>
            </a:r>
            <a:r>
              <a:rPr lang="en-US" altLang="en-US" sz="2000" dirty="0" err="1"/>
              <a:t>ms</a:t>
            </a:r>
            <a:r>
              <a:rPr lang="en-US" altLang="en-US" sz="2000" dirty="0"/>
              <a:t> to several seconds</a:t>
            </a:r>
          </a:p>
          <a:p>
            <a:r>
              <a:rPr lang="en-US" altLang="en-US" sz="2000" dirty="0"/>
              <a:t>Large numbers of hosts: 2 to several million</a:t>
            </a:r>
          </a:p>
          <a:p>
            <a:pPr lvl="1">
              <a:buFontTx/>
              <a:buNone/>
            </a:pPr>
            <a:endParaRPr lang="en-US" altLang="en-US" sz="1600" dirty="0"/>
          </a:p>
        </p:txBody>
      </p:sp>
      <p:sp>
        <p:nvSpPr>
          <p:cNvPr id="88067" name="Slide Number Placeholder 2">
            <a:extLst>
              <a:ext uri="{FF2B5EF4-FFF2-40B4-BE49-F238E27FC236}">
                <a16:creationId xmlns:a16="http://schemas.microsoft.com/office/drawing/2014/main" id="{0DCDD1AA-EE5C-7D17-6629-A8FC115F0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A7A0CB9-E845-47DE-B8E9-8BF62481FE2B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25</a:t>
            </a:fld>
            <a:endParaRPr lang="en-US" altLang="en-US" sz="140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>
            <a:extLst>
              <a:ext uri="{FF2B5EF4-FFF2-40B4-BE49-F238E27FC236}">
                <a16:creationId xmlns:a16="http://schemas.microsoft.com/office/drawing/2014/main" id="{3D67E4B1-5131-A745-BE27-F91353AE64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14300"/>
            <a:ext cx="8915400" cy="757238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  <a:ea typeface="+mj-ea"/>
                <a:cs typeface="+mj-cs"/>
              </a:rPr>
              <a:t>Many Interesting Design Problems</a:t>
            </a:r>
          </a:p>
        </p:txBody>
      </p:sp>
      <p:sp>
        <p:nvSpPr>
          <p:cNvPr id="90114" name="Rectangle 3">
            <a:extLst>
              <a:ext uri="{FF2B5EF4-FFF2-40B4-BE49-F238E27FC236}">
                <a16:creationId xmlns:a16="http://schemas.microsoft.com/office/drawing/2014/main" id="{F27A74E9-1288-A38B-B6D7-631B53AC6A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57225" y="1236663"/>
            <a:ext cx="7772400" cy="30861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000" dirty="0"/>
              <a:t> </a:t>
            </a:r>
          </a:p>
          <a:p>
            <a:pPr>
              <a:lnSpc>
                <a:spcPct val="80000"/>
              </a:lnSpc>
            </a:pPr>
            <a:r>
              <a:rPr lang="en-US" altLang="en-US" sz="2000" dirty="0"/>
              <a:t> </a:t>
            </a:r>
          </a:p>
          <a:p>
            <a:pPr>
              <a:lnSpc>
                <a:spcPct val="80000"/>
              </a:lnSpc>
            </a:pPr>
            <a:r>
              <a:rPr lang="en-US" altLang="en-US" sz="2000" dirty="0"/>
              <a:t>Real distributed systems 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/>
              <a:t>Cloud Computing, Peer to peer systems, Hadoop, key-value stores/NoSQL, distributed file systems, graph processing, stream processing, machine learning …</a:t>
            </a:r>
          </a:p>
          <a:p>
            <a:pPr>
              <a:lnSpc>
                <a:spcPct val="80000"/>
              </a:lnSpc>
            </a:pPr>
            <a:r>
              <a:rPr lang="en-US" altLang="en-US" sz="2000" dirty="0"/>
              <a:t>Classical Problems (Distributed algorithms)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/>
              <a:t>Failure detection, Asynchrony, Snapshots, Multicast, Consensus, Mutual Exclusion, Election, …</a:t>
            </a:r>
          </a:p>
          <a:p>
            <a:pPr>
              <a:lnSpc>
                <a:spcPct val="80000"/>
              </a:lnSpc>
            </a:pPr>
            <a:r>
              <a:rPr lang="en-US" altLang="en-US" sz="2000" dirty="0"/>
              <a:t>Concurrency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/>
              <a:t>RPCs, Concurrency Control, Replication Control, Paxos, Raft…</a:t>
            </a:r>
          </a:p>
          <a:p>
            <a:pPr>
              <a:lnSpc>
                <a:spcPct val="80000"/>
              </a:lnSpc>
            </a:pPr>
            <a:r>
              <a:rPr lang="en-US" altLang="en-US" sz="2000" dirty="0"/>
              <a:t>Security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/>
              <a:t>ACLs, Capabilities, … </a:t>
            </a:r>
          </a:p>
          <a:p>
            <a:pPr>
              <a:lnSpc>
                <a:spcPct val="80000"/>
              </a:lnSpc>
            </a:pPr>
            <a:r>
              <a:rPr lang="en-US" altLang="en-US" sz="2000" dirty="0"/>
              <a:t> Others…</a:t>
            </a:r>
          </a:p>
          <a:p>
            <a:pPr>
              <a:lnSpc>
                <a:spcPct val="80000"/>
              </a:lnSpc>
            </a:pPr>
            <a:r>
              <a:rPr lang="en-US" altLang="en-US" sz="2000" dirty="0"/>
              <a:t> </a:t>
            </a:r>
          </a:p>
          <a:p>
            <a:pPr>
              <a:lnSpc>
                <a:spcPct val="80000"/>
              </a:lnSpc>
            </a:pPr>
            <a:endParaRPr lang="en-US" altLang="en-US" sz="2000" dirty="0"/>
          </a:p>
        </p:txBody>
      </p:sp>
      <p:sp>
        <p:nvSpPr>
          <p:cNvPr id="90115" name="Slide Number Placeholder 2">
            <a:extLst>
              <a:ext uri="{FF2B5EF4-FFF2-40B4-BE49-F238E27FC236}">
                <a16:creationId xmlns:a16="http://schemas.microsoft.com/office/drawing/2014/main" id="{7DAEC7B6-16CD-CF95-32CF-6DF77EAD1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D4F37B1-A189-4171-96B9-085CAE7CE8D3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26</a:t>
            </a:fld>
            <a:endParaRPr lang="en-US" altLang="en-US" sz="1400"/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>
            <a:extLst>
              <a:ext uri="{FF2B5EF4-FFF2-40B4-BE49-F238E27FC236}">
                <a16:creationId xmlns:a16="http://schemas.microsoft.com/office/drawing/2014/main" id="{5EB70199-482A-67AE-1F10-A00FB9AA99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61950"/>
            <a:ext cx="9144000" cy="392113"/>
          </a:xfrm>
        </p:spPr>
        <p:txBody>
          <a:bodyPr/>
          <a:lstStyle/>
          <a:p>
            <a:pPr>
              <a:defRPr/>
            </a:pPr>
            <a:r>
              <a:rPr lang="en-US" sz="4000" dirty="0">
                <a:solidFill>
                  <a:srgbClr val="FFFFFF"/>
                </a:solidFill>
                <a:ea typeface="+mj-ea"/>
                <a:cs typeface="Whitney-BlackSC"/>
              </a:rPr>
              <a:t>Typical Distributed Systems Design Goals</a:t>
            </a:r>
          </a:p>
        </p:txBody>
      </p:sp>
      <p:sp>
        <p:nvSpPr>
          <p:cNvPr id="92162" name="Rectangle 3">
            <a:extLst>
              <a:ext uri="{FF2B5EF4-FFF2-40B4-BE49-F238E27FC236}">
                <a16:creationId xmlns:a16="http://schemas.microsoft.com/office/drawing/2014/main" id="{C5054491-B8C0-BCB8-2FBA-384AF101A8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162050"/>
            <a:ext cx="8458200" cy="4229100"/>
          </a:xfrm>
        </p:spPr>
        <p:txBody>
          <a:bodyPr/>
          <a:lstStyle/>
          <a:p>
            <a:pPr marL="0" indent="0">
              <a:buNone/>
            </a:pPr>
            <a:endParaRPr lang="en-US" altLang="en-US" sz="1600" dirty="0">
              <a:solidFill>
                <a:srgbClr val="FF6600"/>
              </a:solidFill>
            </a:endParaRPr>
          </a:p>
          <a:p>
            <a:r>
              <a:rPr lang="en-US" altLang="en-US" sz="1600" dirty="0">
                <a:solidFill>
                  <a:srgbClr val="FF6600"/>
                </a:solidFill>
              </a:rPr>
              <a:t>Heterogeneity</a:t>
            </a:r>
            <a:r>
              <a:rPr lang="en-US" altLang="en-US" sz="1600" dirty="0">
                <a:solidFill>
                  <a:schemeClr val="bg2"/>
                </a:solidFill>
              </a:rPr>
              <a:t> </a:t>
            </a:r>
            <a:r>
              <a:rPr lang="en-US" altLang="en-US" sz="1600" dirty="0"/>
              <a:t>– can the system handle a large variety of types of machines and devices?</a:t>
            </a:r>
            <a:endParaRPr lang="en-US" altLang="en-US" sz="1600" dirty="0">
              <a:solidFill>
                <a:schemeClr val="bg2"/>
              </a:solidFill>
            </a:endParaRPr>
          </a:p>
          <a:p>
            <a:r>
              <a:rPr lang="en-US" altLang="en-US" sz="1600" dirty="0">
                <a:solidFill>
                  <a:srgbClr val="0000FF"/>
                </a:solidFill>
              </a:rPr>
              <a:t>Robustness</a:t>
            </a:r>
            <a:r>
              <a:rPr lang="en-US" altLang="en-US" sz="1600" dirty="0">
                <a:solidFill>
                  <a:schemeClr val="bg2"/>
                </a:solidFill>
              </a:rPr>
              <a:t> </a:t>
            </a:r>
            <a:r>
              <a:rPr lang="en-US" altLang="en-US" sz="1600" dirty="0"/>
              <a:t>– is the system resilient to host crashes and failures, and to the network dropping messages? </a:t>
            </a:r>
          </a:p>
          <a:p>
            <a:r>
              <a:rPr lang="en-US" altLang="en-US" sz="1600" dirty="0">
                <a:solidFill>
                  <a:srgbClr val="008000"/>
                </a:solidFill>
              </a:rPr>
              <a:t>Availability</a:t>
            </a:r>
            <a:r>
              <a:rPr lang="en-US" altLang="en-US" sz="1600" dirty="0">
                <a:solidFill>
                  <a:schemeClr val="bg2"/>
                </a:solidFill>
              </a:rPr>
              <a:t> </a:t>
            </a:r>
            <a:r>
              <a:rPr lang="en-US" altLang="en-US" sz="1600" dirty="0"/>
              <a:t>– are </a:t>
            </a:r>
            <a:r>
              <a:rPr lang="en-US" altLang="en-US" sz="1600" dirty="0" err="1"/>
              <a:t>data+services</a:t>
            </a:r>
            <a:r>
              <a:rPr lang="en-US" altLang="en-US" sz="1600" dirty="0"/>
              <a:t> always there for clients?</a:t>
            </a:r>
            <a:endParaRPr lang="en-US" altLang="en-US" sz="1600" dirty="0">
              <a:solidFill>
                <a:schemeClr val="bg2"/>
              </a:solidFill>
            </a:endParaRPr>
          </a:p>
          <a:p>
            <a:r>
              <a:rPr lang="en-US" altLang="en-US" sz="1600" dirty="0">
                <a:solidFill>
                  <a:srgbClr val="660066"/>
                </a:solidFill>
              </a:rPr>
              <a:t>Transparency</a:t>
            </a:r>
            <a:r>
              <a:rPr lang="en-US" altLang="en-US" sz="1600" dirty="0">
                <a:solidFill>
                  <a:schemeClr val="bg2"/>
                </a:solidFill>
              </a:rPr>
              <a:t> </a:t>
            </a:r>
            <a:r>
              <a:rPr lang="en-US" altLang="en-US" sz="1600" dirty="0"/>
              <a:t>– can the system hide its internal workings from the users? (warning: term means the opposite of what the name implies!)</a:t>
            </a:r>
            <a:endParaRPr lang="en-US" altLang="en-US" sz="1600" dirty="0">
              <a:solidFill>
                <a:schemeClr val="bg2"/>
              </a:solidFill>
            </a:endParaRPr>
          </a:p>
          <a:p>
            <a:r>
              <a:rPr lang="en-US" altLang="en-US" sz="1600" dirty="0">
                <a:solidFill>
                  <a:srgbClr val="FF0000"/>
                </a:solidFill>
              </a:rPr>
              <a:t>Concurrency</a:t>
            </a:r>
            <a:r>
              <a:rPr lang="en-US" altLang="en-US" sz="1600" dirty="0">
                <a:solidFill>
                  <a:schemeClr val="bg2"/>
                </a:solidFill>
              </a:rPr>
              <a:t> </a:t>
            </a:r>
            <a:r>
              <a:rPr lang="en-US" altLang="en-US" sz="1600" dirty="0"/>
              <a:t>– can the server handle multiple clients simultaneously?</a:t>
            </a:r>
          </a:p>
          <a:p>
            <a:r>
              <a:rPr lang="en-US" altLang="en-US" sz="1600" dirty="0">
                <a:solidFill>
                  <a:srgbClr val="008000"/>
                </a:solidFill>
              </a:rPr>
              <a:t>Efficiency</a:t>
            </a:r>
            <a:r>
              <a:rPr lang="en-US" altLang="en-US" sz="1600" dirty="0">
                <a:solidFill>
                  <a:schemeClr val="bg2"/>
                </a:solidFill>
              </a:rPr>
              <a:t> </a:t>
            </a:r>
            <a:r>
              <a:rPr lang="en-US" altLang="en-US" sz="1600" dirty="0"/>
              <a:t>– is the service fast enough? Does it utilize 100% of all resources?</a:t>
            </a:r>
          </a:p>
          <a:p>
            <a:r>
              <a:rPr lang="en-US" altLang="en-US" sz="1600" dirty="0">
                <a:solidFill>
                  <a:srgbClr val="0000FF"/>
                </a:solidFill>
              </a:rPr>
              <a:t>Scalability</a:t>
            </a:r>
            <a:r>
              <a:rPr lang="en-US" altLang="en-US" sz="1600" dirty="0">
                <a:solidFill>
                  <a:schemeClr val="bg2"/>
                </a:solidFill>
              </a:rPr>
              <a:t> </a:t>
            </a:r>
            <a:r>
              <a:rPr lang="en-US" altLang="en-US" sz="1600" dirty="0"/>
              <a:t>– can it handle 100 million </a:t>
            </a:r>
            <a:r>
              <a:rPr lang="en-US" altLang="en-US" sz="1600" dirty="0">
                <a:solidFill>
                  <a:schemeClr val="accent2"/>
                </a:solidFill>
              </a:rPr>
              <a:t>nodes </a:t>
            </a:r>
            <a:r>
              <a:rPr lang="en-US" altLang="en-US" sz="1600" dirty="0"/>
              <a:t>without degrading service? (nodes=clients and/or servers) How about 6 B? More?</a:t>
            </a:r>
          </a:p>
          <a:p>
            <a:r>
              <a:rPr lang="en-US" altLang="en-US" sz="1600" dirty="0"/>
              <a:t>Security</a:t>
            </a:r>
            <a:r>
              <a:rPr lang="en-US" altLang="en-US" sz="1600" dirty="0">
                <a:solidFill>
                  <a:schemeClr val="bg2"/>
                </a:solidFill>
              </a:rPr>
              <a:t> </a:t>
            </a:r>
            <a:r>
              <a:rPr lang="en-US" altLang="en-US" sz="1600" dirty="0"/>
              <a:t>– can the system withstand hacker attacks?</a:t>
            </a:r>
          </a:p>
          <a:p>
            <a:r>
              <a:rPr lang="en-US" altLang="en-US" sz="1600" dirty="0">
                <a:solidFill>
                  <a:srgbClr val="FF6600"/>
                </a:solidFill>
              </a:rPr>
              <a:t>Openness </a:t>
            </a:r>
            <a:r>
              <a:rPr lang="en-US" altLang="en-US" sz="1600" dirty="0"/>
              <a:t>– is the system extensible?</a:t>
            </a:r>
          </a:p>
          <a:p>
            <a:endParaRPr lang="en-US" altLang="en-US" sz="1600" dirty="0"/>
          </a:p>
          <a:p>
            <a:endParaRPr lang="en-US" altLang="en-US" sz="1600" dirty="0">
              <a:solidFill>
                <a:schemeClr val="bg2"/>
              </a:solidFill>
            </a:endParaRPr>
          </a:p>
        </p:txBody>
      </p:sp>
      <p:sp>
        <p:nvSpPr>
          <p:cNvPr id="92163" name="Slide Number Placeholder 2">
            <a:extLst>
              <a:ext uri="{FF2B5EF4-FFF2-40B4-BE49-F238E27FC236}">
                <a16:creationId xmlns:a16="http://schemas.microsoft.com/office/drawing/2014/main" id="{1960CAB5-65D2-600D-1DC0-19EB8E661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84E1C2C-22EF-4BB6-AB6E-66CFDA0A94CE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27</a:t>
            </a:fld>
            <a:endParaRPr lang="en-US" altLang="en-US" sz="140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2">
            <a:extLst>
              <a:ext uri="{FF2B5EF4-FFF2-40B4-BE49-F238E27FC236}">
                <a16:creationId xmlns:a16="http://schemas.microsoft.com/office/drawing/2014/main" id="{FCEA713F-77CA-3531-A7CB-EA61FAE3F7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350838"/>
            <a:ext cx="6781800" cy="392112"/>
          </a:xfrm>
        </p:spPr>
        <p:txBody>
          <a:bodyPr/>
          <a:lstStyle/>
          <a:p>
            <a:r>
              <a:rPr lang="ja-JP" altLang="en-US">
                <a:solidFill>
                  <a:srgbClr val="FFFFFF"/>
                </a:solidFill>
                <a:latin typeface="Whitney-BlackSC" pitchFamily="1" charset="0"/>
              </a:rPr>
              <a:t>“</a:t>
            </a:r>
            <a:r>
              <a:rPr lang="en-US" altLang="ja-JP">
                <a:solidFill>
                  <a:srgbClr val="FFFFFF"/>
                </a:solidFill>
                <a:latin typeface="Whitney-BlackSC" pitchFamily="1" charset="0"/>
              </a:rPr>
              <a:t>Important</a:t>
            </a:r>
            <a:r>
              <a:rPr lang="ja-JP" altLang="en-US">
                <a:solidFill>
                  <a:srgbClr val="FFFFFF"/>
                </a:solidFill>
                <a:latin typeface="Whitney-BlackSC" pitchFamily="1" charset="0"/>
              </a:rPr>
              <a:t>”</a:t>
            </a:r>
            <a:r>
              <a:rPr lang="en-US" altLang="ja-JP">
                <a:solidFill>
                  <a:srgbClr val="FFFFFF"/>
                </a:solidFill>
                <a:latin typeface="Whitney-BlackSC" pitchFamily="1" charset="0"/>
              </a:rPr>
              <a:t> Issues</a:t>
            </a:r>
            <a:endParaRPr lang="en-US" altLang="en-US">
              <a:solidFill>
                <a:srgbClr val="FFFFFF"/>
              </a:solidFill>
              <a:latin typeface="Whitney-BlackSC" pitchFamily="1" charset="0"/>
            </a:endParaRPr>
          </a:p>
        </p:txBody>
      </p:sp>
      <p:sp>
        <p:nvSpPr>
          <p:cNvPr id="94210" name="Rectangle 3">
            <a:extLst>
              <a:ext uri="{FF2B5EF4-FFF2-40B4-BE49-F238E27FC236}">
                <a16:creationId xmlns:a16="http://schemas.microsoft.com/office/drawing/2014/main" id="{1769D6D0-43EC-061C-AF76-9AA2111BE3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428750"/>
            <a:ext cx="7924800" cy="2667000"/>
          </a:xfrm>
        </p:spPr>
        <p:txBody>
          <a:bodyPr/>
          <a:lstStyle/>
          <a:p>
            <a:r>
              <a:rPr lang="en-US" altLang="en-US" sz="2400" dirty="0"/>
              <a:t>If you’</a:t>
            </a:r>
            <a:r>
              <a:rPr lang="en-US" altLang="ja-JP" sz="2400" dirty="0"/>
              <a:t>re already complaining that the list of topics we’ve discussed so far has been perplexing…</a:t>
            </a:r>
          </a:p>
          <a:p>
            <a:pPr lvl="1"/>
            <a:r>
              <a:rPr lang="en-US" altLang="en-US" sz="2000" dirty="0"/>
              <a:t>You</a:t>
            </a:r>
            <a:r>
              <a:rPr lang="ja-JP" altLang="en-US" sz="2000" dirty="0"/>
              <a:t>’</a:t>
            </a:r>
            <a:r>
              <a:rPr lang="en-US" altLang="ja-JP" sz="2000" dirty="0"/>
              <a:t>re right!</a:t>
            </a:r>
          </a:p>
          <a:p>
            <a:pPr lvl="1"/>
            <a:r>
              <a:rPr lang="en-US" altLang="en-US" sz="2000" dirty="0"/>
              <a:t>It was meant to be (perplexing)</a:t>
            </a:r>
          </a:p>
          <a:p>
            <a:pPr marL="457200" lvl="1" indent="0">
              <a:buNone/>
            </a:pPr>
            <a:endParaRPr lang="en-US" altLang="en-US" sz="2000" dirty="0"/>
          </a:p>
          <a:p>
            <a:r>
              <a:rPr lang="en-US" altLang="en-US" sz="2400" dirty="0"/>
              <a:t>The Goal for the Rest of the Course: see enough </a:t>
            </a:r>
            <a:r>
              <a:rPr lang="en-US" altLang="en-US" sz="2400" dirty="0">
                <a:solidFill>
                  <a:srgbClr val="0000FF"/>
                </a:solidFill>
              </a:rPr>
              <a:t>examples </a:t>
            </a:r>
            <a:r>
              <a:rPr lang="en-US" altLang="en-US" sz="2400" dirty="0"/>
              <a:t>and learn enough </a:t>
            </a:r>
            <a:r>
              <a:rPr lang="en-US" altLang="en-US" sz="2400" dirty="0">
                <a:solidFill>
                  <a:srgbClr val="FF3300"/>
                </a:solidFill>
              </a:rPr>
              <a:t>concepts</a:t>
            </a:r>
            <a:r>
              <a:rPr lang="en-US" altLang="en-US" sz="2400" dirty="0"/>
              <a:t> so these topics and issues will make sense</a:t>
            </a:r>
          </a:p>
          <a:p>
            <a:pPr lvl="1"/>
            <a:r>
              <a:rPr lang="en-US" altLang="en-US" sz="2000" dirty="0"/>
              <a:t>We will revisit many of these slides in the very last lecture!</a:t>
            </a:r>
          </a:p>
        </p:txBody>
      </p:sp>
      <p:sp>
        <p:nvSpPr>
          <p:cNvPr id="94211" name="Slide Number Placeholder 2">
            <a:extLst>
              <a:ext uri="{FF2B5EF4-FFF2-40B4-BE49-F238E27FC236}">
                <a16:creationId xmlns:a16="http://schemas.microsoft.com/office/drawing/2014/main" id="{569C0F40-69E6-4FD1-59E7-3CF9FE74E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24F359B-FD1B-4F03-B20A-213E0CB50C54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28</a:t>
            </a:fld>
            <a:endParaRPr lang="en-US" altLang="en-US" sz="1400"/>
          </a:p>
        </p:txBody>
      </p: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2">
            <a:extLst>
              <a:ext uri="{FF2B5EF4-FFF2-40B4-BE49-F238E27FC236}">
                <a16:creationId xmlns:a16="http://schemas.microsoft.com/office/drawing/2014/main" id="{25AAB523-6D72-B071-F25A-792F0B0508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350838"/>
            <a:ext cx="3810000" cy="392112"/>
          </a:xfrm>
        </p:spPr>
        <p:txBody>
          <a:bodyPr/>
          <a:lstStyle/>
          <a:p>
            <a:r>
              <a:rPr lang="ja-JP" altLang="en-US">
                <a:solidFill>
                  <a:srgbClr val="FFFFFF"/>
                </a:solidFill>
                <a:latin typeface="Whitney-BlackSC" pitchFamily="1" charset="0"/>
              </a:rPr>
              <a:t>“</a:t>
            </a:r>
            <a:r>
              <a:rPr lang="en-US" altLang="ja-JP">
                <a:solidFill>
                  <a:srgbClr val="FFFFFF"/>
                </a:solidFill>
                <a:latin typeface="Whitney-BlackSC" pitchFamily="1" charset="0"/>
              </a:rPr>
              <a:t>Concepts</a:t>
            </a:r>
            <a:r>
              <a:rPr lang="ja-JP" altLang="en-US">
                <a:solidFill>
                  <a:srgbClr val="FFFFFF"/>
                </a:solidFill>
                <a:latin typeface="Whitney-BlackSC" pitchFamily="1" charset="0"/>
              </a:rPr>
              <a:t>”</a:t>
            </a:r>
            <a:r>
              <a:rPr lang="en-US" altLang="ja-JP">
                <a:solidFill>
                  <a:srgbClr val="FFFFFF"/>
                </a:solidFill>
                <a:latin typeface="Whitney-BlackSC" pitchFamily="1" charset="0"/>
              </a:rPr>
              <a:t>?</a:t>
            </a:r>
            <a:endParaRPr lang="en-US" altLang="en-US">
              <a:solidFill>
                <a:srgbClr val="FFFFFF"/>
              </a:solidFill>
              <a:latin typeface="Whitney-BlackSC" pitchFamily="1" charset="0"/>
            </a:endParaRPr>
          </a:p>
        </p:txBody>
      </p:sp>
      <p:sp>
        <p:nvSpPr>
          <p:cNvPr id="96258" name="Rectangle 3">
            <a:extLst>
              <a:ext uri="{FF2B5EF4-FFF2-40B4-BE49-F238E27FC236}">
                <a16:creationId xmlns:a16="http://schemas.microsoft.com/office/drawing/2014/main" id="{AFB7F849-0E2D-2D60-A7DE-742D66F0CB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lnSpc>
                <a:spcPct val="80000"/>
              </a:lnSpc>
            </a:pPr>
            <a:r>
              <a:rPr lang="en-US" altLang="en-US"/>
              <a:t>Which of the following inventions do you think is the most important?</a:t>
            </a:r>
          </a:p>
          <a:p>
            <a:pPr marL="800100" lvl="1" indent="-342900">
              <a:lnSpc>
                <a:spcPct val="80000"/>
              </a:lnSpc>
              <a:buFontTx/>
              <a:buAutoNum type="arabicPeriod"/>
            </a:pPr>
            <a:r>
              <a:rPr lang="en-US" altLang="en-US"/>
              <a:t>Car</a:t>
            </a:r>
          </a:p>
          <a:p>
            <a:pPr marL="800100" lvl="1" indent="-342900">
              <a:lnSpc>
                <a:spcPct val="80000"/>
              </a:lnSpc>
              <a:buFontTx/>
              <a:buAutoNum type="arabicPeriod"/>
            </a:pPr>
            <a:r>
              <a:rPr lang="en-US" altLang="en-US"/>
              <a:t>Wheel</a:t>
            </a:r>
          </a:p>
          <a:p>
            <a:pPr marL="800100" lvl="1" indent="-342900">
              <a:lnSpc>
                <a:spcPct val="80000"/>
              </a:lnSpc>
              <a:buFontTx/>
              <a:buAutoNum type="arabicPeriod"/>
            </a:pPr>
            <a:r>
              <a:rPr lang="en-US" altLang="en-US"/>
              <a:t>Bicycle</a:t>
            </a:r>
          </a:p>
          <a:p>
            <a:pPr marL="800100" lvl="1" indent="-342900">
              <a:lnSpc>
                <a:spcPct val="80000"/>
              </a:lnSpc>
              <a:buFontTx/>
              <a:buAutoNum type="arabicPeriod"/>
            </a:pPr>
            <a:endParaRPr lang="en-US" altLang="en-US"/>
          </a:p>
          <a:p>
            <a:pPr marL="457200" indent="-457200">
              <a:lnSpc>
                <a:spcPct val="80000"/>
              </a:lnSpc>
              <a:buFontTx/>
              <a:buNone/>
            </a:pPr>
            <a:r>
              <a:rPr lang="ja-JP" altLang="en-US" i="1"/>
              <a:t>“</a:t>
            </a:r>
            <a:r>
              <a:rPr lang="en-US" altLang="ja-JP" i="1"/>
              <a:t>What lies beneath?</a:t>
            </a:r>
            <a:r>
              <a:rPr lang="ja-JP" altLang="en-US" i="1"/>
              <a:t>”</a:t>
            </a:r>
            <a:r>
              <a:rPr lang="en-US" altLang="ja-JP" i="1"/>
              <a:t> Concepts!</a:t>
            </a:r>
          </a:p>
          <a:p>
            <a:pPr marL="800100" lvl="1" indent="-342900">
              <a:lnSpc>
                <a:spcPct val="80000"/>
              </a:lnSpc>
              <a:buFontTx/>
              <a:buNone/>
            </a:pPr>
            <a:endParaRPr lang="en-US" altLang="en-US" i="1"/>
          </a:p>
          <a:p>
            <a:pPr marL="800100" lvl="1" indent="-342900">
              <a:lnSpc>
                <a:spcPct val="80000"/>
              </a:lnSpc>
              <a:buFontTx/>
              <a:buChar char="•"/>
            </a:pPr>
            <a:endParaRPr lang="en-US" altLang="en-US"/>
          </a:p>
          <a:p>
            <a:pPr marL="800100" lvl="1" indent="-342900">
              <a:lnSpc>
                <a:spcPct val="80000"/>
              </a:lnSpc>
              <a:buFontTx/>
              <a:buChar char="•"/>
            </a:pPr>
            <a:endParaRPr lang="en-US" altLang="en-US"/>
          </a:p>
        </p:txBody>
      </p:sp>
      <p:sp>
        <p:nvSpPr>
          <p:cNvPr id="96259" name="Slide Number Placeholder 2">
            <a:extLst>
              <a:ext uri="{FF2B5EF4-FFF2-40B4-BE49-F238E27FC236}">
                <a16:creationId xmlns:a16="http://schemas.microsoft.com/office/drawing/2014/main" id="{A5F8E660-2E3B-DEB9-C42D-ADEDC66A7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31583B6-D058-410F-9758-045742B96CE9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29</a:t>
            </a:fld>
            <a:endParaRPr lang="en-US" altLang="en-US" sz="140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62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>
            <a:extLst>
              <a:ext uri="{FF2B5EF4-FFF2-40B4-BE49-F238E27FC236}">
                <a16:creationId xmlns:a16="http://schemas.microsoft.com/office/drawing/2014/main" id="{F9A04FEB-7518-419E-D1A2-FE3B1DC1CF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361950"/>
            <a:ext cx="8763000" cy="395288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  <a:ea typeface="+mj-ea"/>
                <a:cs typeface="+mj-cs"/>
              </a:rPr>
              <a:t>What This Course is Really About</a:t>
            </a:r>
          </a:p>
        </p:txBody>
      </p:sp>
      <p:sp>
        <p:nvSpPr>
          <p:cNvPr id="19458" name="Rectangle 3">
            <a:extLst>
              <a:ext uri="{FF2B5EF4-FFF2-40B4-BE49-F238E27FC236}">
                <a16:creationId xmlns:a16="http://schemas.microsoft.com/office/drawing/2014/main" id="{F5BF5559-512E-1F90-9665-5B240F6B08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57350"/>
            <a:ext cx="7924800" cy="3200400"/>
          </a:xfrm>
        </p:spPr>
        <p:txBody>
          <a:bodyPr/>
          <a:lstStyle/>
          <a:p>
            <a:r>
              <a:rPr lang="en-US" altLang="en-US" sz="1800" dirty="0"/>
              <a:t>Distributed Systems</a:t>
            </a:r>
          </a:p>
          <a:p>
            <a:r>
              <a:rPr lang="en-US" altLang="en-US" sz="1800" dirty="0"/>
              <a:t>How to design algorithms for them</a:t>
            </a:r>
          </a:p>
          <a:p>
            <a:r>
              <a:rPr lang="en-US" altLang="en-US" sz="1800" dirty="0"/>
              <a:t>How to design these systems</a:t>
            </a:r>
          </a:p>
          <a:p>
            <a:r>
              <a:rPr lang="en-US" altLang="en-US" sz="1800" dirty="0"/>
              <a:t>How they work in real life</a:t>
            </a:r>
          </a:p>
          <a:p>
            <a:r>
              <a:rPr lang="en-US" altLang="en-US" sz="1800" dirty="0"/>
              <a:t>How to build real distributed systems</a:t>
            </a:r>
            <a:endParaRPr lang="en-US" altLang="en-US" sz="2000" dirty="0"/>
          </a:p>
        </p:txBody>
      </p:sp>
      <p:sp>
        <p:nvSpPr>
          <p:cNvPr id="19459" name="Slide Number Placeholder 2">
            <a:extLst>
              <a:ext uri="{FF2B5EF4-FFF2-40B4-BE49-F238E27FC236}">
                <a16:creationId xmlns:a16="http://schemas.microsoft.com/office/drawing/2014/main" id="{7AC1C737-4027-5677-F2A5-ADC9D7726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ED12B74-496F-41DF-890B-395C7109285D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400"/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>
            <a:extLst>
              <a:ext uri="{FF2B5EF4-FFF2-40B4-BE49-F238E27FC236}">
                <a16:creationId xmlns:a16="http://schemas.microsoft.com/office/drawing/2014/main" id="{D0DF3F77-B13A-4DD1-9AC9-605A2F5477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347663"/>
            <a:ext cx="5715000" cy="395287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  <a:ea typeface="+mj-ea"/>
                <a:cs typeface="+mj-cs"/>
              </a:rPr>
              <a:t>How will We Learn?</a:t>
            </a:r>
          </a:p>
        </p:txBody>
      </p:sp>
      <p:sp>
        <p:nvSpPr>
          <p:cNvPr id="98306" name="Rectangle 3">
            <a:extLst>
              <a:ext uri="{FF2B5EF4-FFF2-40B4-BE49-F238E27FC236}">
                <a16:creationId xmlns:a16="http://schemas.microsoft.com/office/drawing/2014/main" id="{A69634E0-A59C-F421-970F-1A04417B0A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333500"/>
            <a:ext cx="7772400" cy="382905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altLang="en-US" sz="2000" i="1" dirty="0"/>
              <a:t>All this information is contained in handout on course website: “</a:t>
            </a:r>
            <a:r>
              <a:rPr lang="en-US" altLang="ja-JP" sz="2000" i="1" dirty="0"/>
              <a:t>Syllabus/Course Information Sheet/”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altLang="ja-JP" sz="2000" i="1" dirty="0"/>
          </a:p>
          <a:p>
            <a:pPr>
              <a:lnSpc>
                <a:spcPct val="80000"/>
              </a:lnSpc>
            </a:pPr>
            <a:r>
              <a:rPr lang="en-US" altLang="en-US" sz="2000" b="1" dirty="0">
                <a:solidFill>
                  <a:srgbClr val="FF6600"/>
                </a:solidFill>
              </a:rPr>
              <a:t>Web: courses.engr.illinois.edu/cs425/</a:t>
            </a:r>
          </a:p>
          <a:p>
            <a:pPr marL="0" indent="0">
              <a:lnSpc>
                <a:spcPct val="80000"/>
              </a:lnSpc>
              <a:buNone/>
            </a:pPr>
            <a:endParaRPr lang="en-US" altLang="en-US" sz="2000" dirty="0"/>
          </a:p>
          <a:p>
            <a:pPr>
              <a:lnSpc>
                <a:spcPct val="80000"/>
              </a:lnSpc>
            </a:pPr>
            <a:r>
              <a:rPr lang="en-US" altLang="en-US" sz="2000" dirty="0"/>
              <a:t>Lectures 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/>
              <a:t>In-class activities (incl. quizzes)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 err="1"/>
              <a:t>Mediaspace</a:t>
            </a:r>
            <a:r>
              <a:rPr lang="en-US" altLang="en-US" sz="1600" dirty="0"/>
              <a:t> recordings for review</a:t>
            </a:r>
          </a:p>
          <a:p>
            <a:pPr lvl="1">
              <a:lnSpc>
                <a:spcPct val="80000"/>
              </a:lnSpc>
            </a:pPr>
            <a:endParaRPr lang="en-US" altLang="en-US" sz="1600" dirty="0"/>
          </a:p>
          <a:p>
            <a:pPr>
              <a:lnSpc>
                <a:spcPct val="80000"/>
              </a:lnSpc>
            </a:pPr>
            <a:r>
              <a:rPr lang="en-US" altLang="en-US" sz="2000" dirty="0"/>
              <a:t>Textbook, </a:t>
            </a:r>
            <a:r>
              <a:rPr lang="en-US" altLang="en-US" sz="2000" dirty="0">
                <a:solidFill>
                  <a:srgbClr val="0000FF"/>
                </a:solidFill>
              </a:rPr>
              <a:t>Recommended but not Required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 err="1"/>
              <a:t>Colouris</a:t>
            </a:r>
            <a:r>
              <a:rPr lang="en-US" altLang="en-US" sz="1600" dirty="0"/>
              <a:t>, Dollimore, Kindberg and Blair (</a:t>
            </a:r>
            <a:r>
              <a:rPr lang="en-US" altLang="en-US" sz="1600" u="sng" dirty="0"/>
              <a:t>5</a:t>
            </a:r>
            <a:r>
              <a:rPr lang="en-US" altLang="en-US" sz="1600" u="sng" baseline="30000" dirty="0"/>
              <a:t>th</a:t>
            </a:r>
            <a:r>
              <a:rPr lang="en-US" altLang="en-US" sz="1600" u="sng" dirty="0"/>
              <a:t> edition</a:t>
            </a:r>
            <a:r>
              <a:rPr lang="en-US" altLang="en-US" sz="1600" dirty="0"/>
              <a:t>). CDK Textbook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/>
              <a:t>If you use a different or older version, be sure to check problem numbers, etc.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/>
              <a:t>Textbook is a great source of practice problems for the exams (midterm and final)</a:t>
            </a:r>
          </a:p>
          <a:p>
            <a:pPr lvl="1">
              <a:lnSpc>
                <a:spcPct val="80000"/>
              </a:lnSpc>
            </a:pPr>
            <a:endParaRPr lang="en-US" altLang="en-US" sz="1600" dirty="0"/>
          </a:p>
        </p:txBody>
      </p:sp>
      <p:sp>
        <p:nvSpPr>
          <p:cNvPr id="98307" name="Slide Number Placeholder 2">
            <a:extLst>
              <a:ext uri="{FF2B5EF4-FFF2-40B4-BE49-F238E27FC236}">
                <a16:creationId xmlns:a16="http://schemas.microsoft.com/office/drawing/2014/main" id="{28654108-E23B-1F0B-5733-2BA6E0E30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E0E69FF-C337-404E-B885-2352588D4578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30</a:t>
            </a:fld>
            <a:endParaRPr lang="en-US" altLang="en-US" sz="140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6A1532-6E44-37C4-49DE-8CD26A108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>
            <a:extLst>
              <a:ext uri="{FF2B5EF4-FFF2-40B4-BE49-F238E27FC236}">
                <a16:creationId xmlns:a16="http://schemas.microsoft.com/office/drawing/2014/main" id="{5B4053FC-9FF1-1CBE-D015-B483D758D8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347663"/>
            <a:ext cx="6781800" cy="395287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  <a:ea typeface="+mj-ea"/>
                <a:cs typeface="+mj-cs"/>
              </a:rPr>
              <a:t>How will We Learn? (2)</a:t>
            </a:r>
          </a:p>
        </p:txBody>
      </p:sp>
      <p:sp>
        <p:nvSpPr>
          <p:cNvPr id="100354" name="Rectangle 3">
            <a:extLst>
              <a:ext uri="{FF2B5EF4-FFF2-40B4-BE49-F238E27FC236}">
                <a16:creationId xmlns:a16="http://schemas.microsoft.com/office/drawing/2014/main" id="{25EA3004-39B8-E8D5-C2B4-3A2CE96E6C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276350"/>
            <a:ext cx="8763000" cy="382905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altLang="en-US" sz="2000" i="1" dirty="0"/>
              <a:t>This information is in “Syllabus” handout on course website (read carefully!)</a:t>
            </a:r>
            <a:endParaRPr lang="en-US" altLang="ja-JP" sz="2000" i="1" dirty="0"/>
          </a:p>
          <a:p>
            <a:pPr>
              <a:lnSpc>
                <a:spcPct val="80000"/>
              </a:lnSpc>
            </a:pPr>
            <a:r>
              <a:rPr lang="en-US" altLang="en-US" sz="2000" b="1" dirty="0">
                <a:solidFill>
                  <a:srgbClr val="FF6600"/>
                </a:solidFill>
              </a:rPr>
              <a:t>Web: courses.engr.illinois.edu/cs425/</a:t>
            </a:r>
          </a:p>
          <a:p>
            <a:pPr marL="0" indent="0">
              <a:lnSpc>
                <a:spcPct val="80000"/>
              </a:lnSpc>
              <a:buNone/>
            </a:pPr>
            <a:endParaRPr lang="en-US" altLang="en-US" sz="2000" b="1" dirty="0">
              <a:solidFill>
                <a:srgbClr val="FF6600"/>
              </a:solidFill>
            </a:endParaRPr>
          </a:p>
          <a:p>
            <a:pPr>
              <a:lnSpc>
                <a:spcPct val="80000"/>
              </a:lnSpc>
            </a:pPr>
            <a:r>
              <a:rPr lang="en-US" altLang="en-US" sz="2000" dirty="0" err="1"/>
              <a:t>Homeworks</a:t>
            </a:r>
            <a:r>
              <a:rPr lang="en-US" altLang="en-US" sz="2000" dirty="0"/>
              <a:t> (HWs)</a:t>
            </a:r>
          </a:p>
          <a:p>
            <a:pPr>
              <a:lnSpc>
                <a:spcPct val="80000"/>
              </a:lnSpc>
            </a:pPr>
            <a:endParaRPr lang="en-US" altLang="en-US" sz="2000" dirty="0"/>
          </a:p>
          <a:p>
            <a:pPr>
              <a:lnSpc>
                <a:spcPct val="80000"/>
              </a:lnSpc>
            </a:pPr>
            <a:r>
              <a:rPr lang="en-US" altLang="en-US" sz="2000" dirty="0"/>
              <a:t>Machine Programming Assignments (MPs)</a:t>
            </a:r>
          </a:p>
          <a:p>
            <a:pPr>
              <a:lnSpc>
                <a:spcPct val="80000"/>
              </a:lnSpc>
            </a:pPr>
            <a:endParaRPr lang="en-US" altLang="en-US" sz="2000" dirty="0"/>
          </a:p>
          <a:p>
            <a:pPr>
              <a:lnSpc>
                <a:spcPct val="80000"/>
              </a:lnSpc>
            </a:pPr>
            <a:r>
              <a:rPr lang="en-US" altLang="en-US" sz="2000" dirty="0"/>
              <a:t>Exams/quizzes</a:t>
            </a:r>
          </a:p>
        </p:txBody>
      </p:sp>
      <p:sp>
        <p:nvSpPr>
          <p:cNvPr id="100355" name="Slide Number Placeholder 2">
            <a:extLst>
              <a:ext uri="{FF2B5EF4-FFF2-40B4-BE49-F238E27FC236}">
                <a16:creationId xmlns:a16="http://schemas.microsoft.com/office/drawing/2014/main" id="{EA37BE00-4BA9-44C0-F81D-AE93A3ACA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94C7D2C-473C-448D-A5B8-2B12C54E2E77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31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4019947535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>
            <a:extLst>
              <a:ext uri="{FF2B5EF4-FFF2-40B4-BE49-F238E27FC236}">
                <a16:creationId xmlns:a16="http://schemas.microsoft.com/office/drawing/2014/main" id="{55881F0A-0D77-0EF5-D872-C2B748BEC2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347663"/>
            <a:ext cx="6781800" cy="395287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  <a:ea typeface="+mj-ea"/>
                <a:cs typeface="+mj-cs"/>
              </a:rPr>
              <a:t>How will We Learn? (2)</a:t>
            </a:r>
          </a:p>
        </p:txBody>
      </p:sp>
      <p:sp>
        <p:nvSpPr>
          <p:cNvPr id="100354" name="Rectangle 3">
            <a:extLst>
              <a:ext uri="{FF2B5EF4-FFF2-40B4-BE49-F238E27FC236}">
                <a16:creationId xmlns:a16="http://schemas.microsoft.com/office/drawing/2014/main" id="{575C29B7-4118-ED01-6807-403D674BF3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276350"/>
            <a:ext cx="8763000" cy="382905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altLang="en-US" sz="2000" i="1" dirty="0"/>
              <a:t>This information is in “Syllabus” handout on course website (read carefully!)</a:t>
            </a:r>
            <a:endParaRPr lang="en-US" altLang="ja-JP" sz="2000" i="1" dirty="0"/>
          </a:p>
          <a:p>
            <a:pPr>
              <a:lnSpc>
                <a:spcPct val="80000"/>
              </a:lnSpc>
            </a:pPr>
            <a:r>
              <a:rPr lang="en-US" altLang="en-US" sz="2000" b="1" dirty="0">
                <a:solidFill>
                  <a:srgbClr val="FF6600"/>
                </a:solidFill>
              </a:rPr>
              <a:t>Web: courses.engr.illinois.edu/cs425/</a:t>
            </a:r>
          </a:p>
          <a:p>
            <a:pPr>
              <a:lnSpc>
                <a:spcPct val="80000"/>
              </a:lnSpc>
            </a:pPr>
            <a:endParaRPr lang="en-US" altLang="en-US" sz="2000" dirty="0"/>
          </a:p>
          <a:p>
            <a:pPr>
              <a:lnSpc>
                <a:spcPct val="80000"/>
              </a:lnSpc>
            </a:pPr>
            <a:r>
              <a:rPr lang="en-US" altLang="en-US" sz="2000" dirty="0" err="1"/>
              <a:t>Homeworks</a:t>
            </a:r>
            <a:r>
              <a:rPr lang="en-US" altLang="en-US" sz="2000" dirty="0"/>
              <a:t> (HWs)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/>
              <a:t>Four in total, two before midterm (early-Oct) and two after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/>
              <a:t>About 2-3 weeks per homework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/>
              <a:t>Solutions need to be typed, figures can be hand-drawn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/>
              <a:t>Best 3/4 policy</a:t>
            </a:r>
          </a:p>
          <a:p>
            <a:pPr>
              <a:lnSpc>
                <a:spcPct val="80000"/>
              </a:lnSpc>
            </a:pPr>
            <a:endParaRPr lang="en-US" altLang="en-US" sz="2000" dirty="0"/>
          </a:p>
          <a:p>
            <a:pPr>
              <a:lnSpc>
                <a:spcPct val="80000"/>
              </a:lnSpc>
            </a:pPr>
            <a:r>
              <a:rPr lang="en-US" altLang="en-US" sz="2000" dirty="0"/>
              <a:t>Machine Programming Assignments(MPs)</a:t>
            </a:r>
          </a:p>
          <a:p>
            <a:pPr>
              <a:lnSpc>
                <a:spcPct val="80000"/>
              </a:lnSpc>
            </a:pPr>
            <a:endParaRPr lang="en-US" altLang="en-US" sz="2000" dirty="0"/>
          </a:p>
          <a:p>
            <a:pPr>
              <a:lnSpc>
                <a:spcPct val="80000"/>
              </a:lnSpc>
            </a:pPr>
            <a:r>
              <a:rPr lang="en-US" altLang="en-US" sz="2000" dirty="0"/>
              <a:t>Exams/quizzes</a:t>
            </a:r>
          </a:p>
        </p:txBody>
      </p:sp>
      <p:sp>
        <p:nvSpPr>
          <p:cNvPr id="100355" name="Slide Number Placeholder 2">
            <a:extLst>
              <a:ext uri="{FF2B5EF4-FFF2-40B4-BE49-F238E27FC236}">
                <a16:creationId xmlns:a16="http://schemas.microsoft.com/office/drawing/2014/main" id="{C63C90A8-2BDE-F5CA-B6D4-9DD878E7D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94C7D2C-473C-448D-A5B8-2B12C54E2E77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32</a:t>
            </a:fld>
            <a:endParaRPr lang="en-US" altLang="en-US" sz="1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F86B8-5285-C096-AD01-DE5F93A4D7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>
            <a:extLst>
              <a:ext uri="{FF2B5EF4-FFF2-40B4-BE49-F238E27FC236}">
                <a16:creationId xmlns:a16="http://schemas.microsoft.com/office/drawing/2014/main" id="{25D76131-D70C-8F83-57A6-AEC63B2DFF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347663"/>
            <a:ext cx="6781800" cy="395287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  <a:ea typeface="+mj-ea"/>
                <a:cs typeface="+mj-cs"/>
              </a:rPr>
              <a:t>How will We Learn? (2)</a:t>
            </a:r>
          </a:p>
        </p:txBody>
      </p:sp>
      <p:sp>
        <p:nvSpPr>
          <p:cNvPr id="100354" name="Rectangle 3">
            <a:extLst>
              <a:ext uri="{FF2B5EF4-FFF2-40B4-BE49-F238E27FC236}">
                <a16:creationId xmlns:a16="http://schemas.microsoft.com/office/drawing/2014/main" id="{4180B1A1-8843-79C2-C481-62CAF7B5CD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276350"/>
            <a:ext cx="8763000" cy="382905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altLang="en-US" sz="2000" i="1" dirty="0"/>
              <a:t>This information is in “Syllabus” handout on course website (read carefully!)</a:t>
            </a:r>
            <a:endParaRPr lang="en-US" altLang="ja-JP" sz="2000" i="1" dirty="0"/>
          </a:p>
          <a:p>
            <a:pPr>
              <a:lnSpc>
                <a:spcPct val="80000"/>
              </a:lnSpc>
            </a:pPr>
            <a:r>
              <a:rPr lang="en-US" altLang="en-US" sz="2000" b="1" dirty="0">
                <a:solidFill>
                  <a:srgbClr val="FF6600"/>
                </a:solidFill>
              </a:rPr>
              <a:t>Web: courses.engr.illinois.edu/cs425/</a:t>
            </a:r>
          </a:p>
          <a:p>
            <a:pPr>
              <a:lnSpc>
                <a:spcPct val="80000"/>
              </a:lnSpc>
            </a:pPr>
            <a:r>
              <a:rPr lang="en-US" altLang="en-US" sz="2000" dirty="0" err="1"/>
              <a:t>Homeworks</a:t>
            </a:r>
            <a:r>
              <a:rPr lang="en-US" altLang="en-US" sz="2000" dirty="0"/>
              <a:t> (HWs)</a:t>
            </a:r>
          </a:p>
          <a:p>
            <a:pPr>
              <a:lnSpc>
                <a:spcPct val="80000"/>
              </a:lnSpc>
            </a:pPr>
            <a:r>
              <a:rPr lang="en-US" altLang="en-US" sz="2000" dirty="0"/>
              <a:t>Machine Programming Assignments(MPs)</a:t>
            </a:r>
          </a:p>
          <a:p>
            <a:pPr lvl="1">
              <a:lnSpc>
                <a:spcPct val="80000"/>
              </a:lnSpc>
            </a:pPr>
            <a:r>
              <a:rPr lang="en-US" altLang="en-US" sz="1600" b="1" dirty="0">
                <a:solidFill>
                  <a:srgbClr val="008000"/>
                </a:solidFill>
              </a:rPr>
              <a:t>Only for 4credit on-campus/Chicago </a:t>
            </a:r>
            <a:r>
              <a:rPr lang="en-US" altLang="en-US" sz="1600" dirty="0"/>
              <a:t>(others welcome to try; no VMs/grading/extra credit)</a:t>
            </a:r>
            <a:endParaRPr lang="en-US" altLang="en-US" sz="1600" dirty="0">
              <a:solidFill>
                <a:srgbClr val="008000"/>
              </a:solidFill>
            </a:endParaRPr>
          </a:p>
          <a:p>
            <a:pPr lvl="1">
              <a:lnSpc>
                <a:spcPct val="80000"/>
              </a:lnSpc>
            </a:pPr>
            <a:r>
              <a:rPr lang="en-US" altLang="en-US" sz="1600" dirty="0"/>
              <a:t>You will be building a distributed (surprise!) processing system in stages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/>
              <a:t>Four in total, two before midterm and two after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/>
              <a:t>Demo dates set on website: please be in town on those days (no excuses for interviews, travel.)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/>
              <a:t>No LLM/coding agents for MP1 and MP2 </a:t>
            </a:r>
            <a:endParaRPr lang="en-US" altLang="en-US" sz="2000" dirty="0"/>
          </a:p>
          <a:p>
            <a:pPr lvl="2">
              <a:lnSpc>
                <a:spcPct val="80000"/>
              </a:lnSpc>
            </a:pPr>
            <a:r>
              <a:rPr lang="en-US" altLang="en-US" sz="1600" dirty="0"/>
              <a:t>For MP3/MP4, we plan to allow but strict guidelines on how (e.g., you will submit traces)</a:t>
            </a:r>
            <a:endParaRPr lang="en-US" altLang="en-US" sz="2800" dirty="0"/>
          </a:p>
          <a:p>
            <a:pPr lvl="2">
              <a:lnSpc>
                <a:spcPct val="80000"/>
              </a:lnSpc>
            </a:pPr>
            <a:r>
              <a:rPr lang="en-US" altLang="en-US" sz="1600" dirty="0"/>
              <a:t>In-person demos will include questions about your code</a:t>
            </a:r>
            <a:endParaRPr lang="en-US" altLang="en-US" dirty="0"/>
          </a:p>
          <a:p>
            <a:pPr>
              <a:lnSpc>
                <a:spcPct val="80000"/>
              </a:lnSpc>
            </a:pPr>
            <a:r>
              <a:rPr lang="en-US" altLang="en-US" sz="2000" dirty="0"/>
              <a:t>Exams/quizzes</a:t>
            </a:r>
          </a:p>
        </p:txBody>
      </p:sp>
      <p:sp>
        <p:nvSpPr>
          <p:cNvPr id="100355" name="Slide Number Placeholder 2">
            <a:extLst>
              <a:ext uri="{FF2B5EF4-FFF2-40B4-BE49-F238E27FC236}">
                <a16:creationId xmlns:a16="http://schemas.microsoft.com/office/drawing/2014/main" id="{2A3E0844-FDA6-DBF2-C200-CFC9CAECF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94C7D2C-473C-448D-A5B8-2B12C54E2E77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33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130051798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26ED99-C7D1-28DC-AE7B-A4E534BCE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>
            <a:extLst>
              <a:ext uri="{FF2B5EF4-FFF2-40B4-BE49-F238E27FC236}">
                <a16:creationId xmlns:a16="http://schemas.microsoft.com/office/drawing/2014/main" id="{B6D1575E-6AED-760F-0008-CF35469F28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347663"/>
            <a:ext cx="6781800" cy="395287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  <a:ea typeface="+mj-ea"/>
                <a:cs typeface="+mj-cs"/>
              </a:rPr>
              <a:t>How will We Learn? (2)</a:t>
            </a:r>
          </a:p>
        </p:txBody>
      </p:sp>
      <p:sp>
        <p:nvSpPr>
          <p:cNvPr id="100354" name="Rectangle 3">
            <a:extLst>
              <a:ext uri="{FF2B5EF4-FFF2-40B4-BE49-F238E27FC236}">
                <a16:creationId xmlns:a16="http://schemas.microsoft.com/office/drawing/2014/main" id="{D49854BE-C624-3241-3ACF-912E1F3DFE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276350"/>
            <a:ext cx="8763000" cy="382905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altLang="en-US" sz="2000" i="1" dirty="0"/>
              <a:t>This information is in “Syllabus” handout on course website (read carefully!)</a:t>
            </a:r>
            <a:endParaRPr lang="en-US" altLang="ja-JP" sz="2000" i="1" dirty="0"/>
          </a:p>
          <a:p>
            <a:pPr>
              <a:lnSpc>
                <a:spcPct val="80000"/>
              </a:lnSpc>
            </a:pPr>
            <a:r>
              <a:rPr lang="en-US" altLang="en-US" sz="2000" b="1" dirty="0">
                <a:solidFill>
                  <a:srgbClr val="FF6600"/>
                </a:solidFill>
              </a:rPr>
              <a:t>Web: courses.engr.illinois.edu/cs425/</a:t>
            </a:r>
          </a:p>
          <a:p>
            <a:pPr>
              <a:lnSpc>
                <a:spcPct val="80000"/>
              </a:lnSpc>
            </a:pPr>
            <a:r>
              <a:rPr lang="en-US" altLang="en-US" sz="2000" dirty="0" err="1"/>
              <a:t>Homeworks</a:t>
            </a:r>
            <a:r>
              <a:rPr lang="en-US" altLang="en-US" sz="2000" dirty="0"/>
              <a:t> (HWs)</a:t>
            </a:r>
          </a:p>
          <a:p>
            <a:pPr>
              <a:lnSpc>
                <a:spcPct val="80000"/>
              </a:lnSpc>
            </a:pPr>
            <a:endParaRPr lang="en-US" altLang="en-US" sz="2000" dirty="0"/>
          </a:p>
          <a:p>
            <a:pPr>
              <a:lnSpc>
                <a:spcPct val="80000"/>
              </a:lnSpc>
            </a:pPr>
            <a:r>
              <a:rPr lang="en-US" altLang="en-US" sz="2000" dirty="0"/>
              <a:t>Machine Programming Assignments(MPs)</a:t>
            </a:r>
          </a:p>
          <a:p>
            <a:pPr>
              <a:lnSpc>
                <a:spcPct val="80000"/>
              </a:lnSpc>
            </a:pPr>
            <a:endParaRPr lang="en-US" altLang="en-US" sz="2000" dirty="0"/>
          </a:p>
          <a:p>
            <a:pPr>
              <a:lnSpc>
                <a:spcPct val="80000"/>
              </a:lnSpc>
            </a:pPr>
            <a:r>
              <a:rPr lang="en-US" altLang="en-US" sz="2000" dirty="0"/>
              <a:t>Exams/quizzes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/>
              <a:t>Midterm in class (</a:t>
            </a:r>
            <a:r>
              <a:rPr lang="en-US" altLang="en-US" sz="1600" b="1" dirty="0"/>
              <a:t>Oct 8th</a:t>
            </a:r>
            <a:r>
              <a:rPr lang="en-US" altLang="en-US" sz="1600" dirty="0"/>
              <a:t>) 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/>
              <a:t>Final in person (date decided by campus)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/>
              <a:t>In-class quizzes/activities</a:t>
            </a:r>
          </a:p>
          <a:p>
            <a:pPr lvl="2">
              <a:lnSpc>
                <a:spcPct val="100000"/>
              </a:lnSpc>
            </a:pPr>
            <a:r>
              <a:rPr lang="en-US" sz="1200" dirty="0"/>
              <a:t>Score is ignored but your participation will be recorded</a:t>
            </a:r>
          </a:p>
          <a:p>
            <a:pPr lvl="2">
              <a:lnSpc>
                <a:spcPct val="100000"/>
              </a:lnSpc>
            </a:pPr>
            <a:r>
              <a:rPr lang="en-US" sz="1200" dirty="0"/>
              <a:t>5 points in your final grade</a:t>
            </a:r>
            <a:endParaRPr lang="en-US" altLang="en-US" sz="1200" dirty="0"/>
          </a:p>
        </p:txBody>
      </p:sp>
      <p:sp>
        <p:nvSpPr>
          <p:cNvPr id="100355" name="Slide Number Placeholder 2">
            <a:extLst>
              <a:ext uri="{FF2B5EF4-FFF2-40B4-BE49-F238E27FC236}">
                <a16:creationId xmlns:a16="http://schemas.microsoft.com/office/drawing/2014/main" id="{129FE96B-C066-64C7-2695-8AF76A367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94C7D2C-473C-448D-A5B8-2B12C54E2E77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34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987663685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F1BA5-2AC4-EC4D-979D-FECBAE39E7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>
            <a:extLst>
              <a:ext uri="{FF2B5EF4-FFF2-40B4-BE49-F238E27FC236}">
                <a16:creationId xmlns:a16="http://schemas.microsoft.com/office/drawing/2014/main" id="{866A5885-5782-B802-3B7B-F2D6E0A8AA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347663"/>
            <a:ext cx="8229600" cy="395287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  <a:ea typeface="+mj-ea"/>
                <a:cs typeface="+mj-cs"/>
              </a:rPr>
              <a:t>What will the schedule look like?</a:t>
            </a:r>
          </a:p>
        </p:txBody>
      </p:sp>
      <p:sp>
        <p:nvSpPr>
          <p:cNvPr id="100354" name="Rectangle 3">
            <a:extLst>
              <a:ext uri="{FF2B5EF4-FFF2-40B4-BE49-F238E27FC236}">
                <a16:creationId xmlns:a16="http://schemas.microsoft.com/office/drawing/2014/main" id="{B684F59D-6C3C-2F18-58C9-4135DB8511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276350"/>
            <a:ext cx="8763000" cy="38290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000" b="1" dirty="0">
                <a:solidFill>
                  <a:srgbClr val="FF6600"/>
                </a:solidFill>
              </a:rPr>
              <a:t>Web: courses.engr.illinois.edu/cs425/</a:t>
            </a:r>
          </a:p>
          <a:p>
            <a:pPr>
              <a:lnSpc>
                <a:spcPct val="80000"/>
              </a:lnSpc>
            </a:pPr>
            <a:r>
              <a:rPr lang="en-US" altLang="en-US" sz="2000" dirty="0"/>
              <a:t>Check schedule on web</a:t>
            </a:r>
          </a:p>
          <a:p>
            <a:pPr>
              <a:lnSpc>
                <a:spcPct val="80000"/>
              </a:lnSpc>
            </a:pPr>
            <a:endParaRPr lang="en-US" altLang="en-US" sz="2000" dirty="0"/>
          </a:p>
          <a:p>
            <a:pPr>
              <a:lnSpc>
                <a:spcPct val="80000"/>
              </a:lnSpc>
            </a:pPr>
            <a:r>
              <a:rPr lang="en-US" altLang="en-US" sz="2000" dirty="0"/>
              <a:t>Tentative: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/>
              <a:t>Lectures</a:t>
            </a:r>
          </a:p>
          <a:p>
            <a:pPr marL="457200" lvl="1" indent="0">
              <a:lnSpc>
                <a:spcPct val="80000"/>
              </a:lnSpc>
              <a:buNone/>
            </a:pPr>
            <a:endParaRPr lang="en-US" altLang="en-US" sz="2000" dirty="0"/>
          </a:p>
          <a:p>
            <a:pPr>
              <a:lnSpc>
                <a:spcPct val="80000"/>
              </a:lnSpc>
            </a:pPr>
            <a:r>
              <a:rPr lang="en-US" altLang="en-US" sz="2000" dirty="0"/>
              <a:t>Final: 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/>
              <a:t>HW due dates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/>
              <a:t>MP demos (in-person) 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/>
              <a:t>Midterm in class (</a:t>
            </a:r>
            <a:r>
              <a:rPr lang="en-US" altLang="en-US" sz="1600" b="1" dirty="0"/>
              <a:t>Oct 8th</a:t>
            </a:r>
            <a:r>
              <a:rPr lang="en-US" altLang="en-US" sz="1600" dirty="0"/>
              <a:t>)</a:t>
            </a:r>
          </a:p>
          <a:p>
            <a:pPr lvl="1">
              <a:lnSpc>
                <a:spcPct val="80000"/>
              </a:lnSpc>
            </a:pPr>
            <a:endParaRPr lang="en-US" altLang="en-US" sz="1600" dirty="0"/>
          </a:p>
          <a:p>
            <a:pPr>
              <a:lnSpc>
                <a:spcPct val="80000"/>
              </a:lnSpc>
            </a:pPr>
            <a:r>
              <a:rPr lang="en-US" altLang="en-US" sz="2000" dirty="0"/>
              <a:t>TBA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/>
              <a:t>Final (campus sets the date)</a:t>
            </a:r>
          </a:p>
          <a:p>
            <a:pPr>
              <a:lnSpc>
                <a:spcPct val="80000"/>
              </a:lnSpc>
            </a:pPr>
            <a:endParaRPr lang="en-US" altLang="en-US" sz="2000" dirty="0"/>
          </a:p>
        </p:txBody>
      </p:sp>
      <p:sp>
        <p:nvSpPr>
          <p:cNvPr id="100355" name="Slide Number Placeholder 2">
            <a:extLst>
              <a:ext uri="{FF2B5EF4-FFF2-40B4-BE49-F238E27FC236}">
                <a16:creationId xmlns:a16="http://schemas.microsoft.com/office/drawing/2014/main" id="{5BD2D269-FF03-FFDF-DD84-FB749D682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94C7D2C-473C-448D-A5B8-2B12C54E2E77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35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1864280611"/>
      </p:ext>
    </p:extLst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>
            <a:extLst>
              <a:ext uri="{FF2B5EF4-FFF2-40B4-BE49-F238E27FC236}">
                <a16:creationId xmlns:a16="http://schemas.microsoft.com/office/drawing/2014/main" id="{B29D2D6B-C199-75C4-9775-A9D8DA78B3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427038"/>
            <a:ext cx="9144000" cy="392112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  <a:ea typeface="+mj-ea"/>
                <a:cs typeface="+mj-cs"/>
              </a:rPr>
              <a:t>What assistance is available to you?</a:t>
            </a:r>
          </a:p>
        </p:txBody>
      </p:sp>
      <p:sp>
        <p:nvSpPr>
          <p:cNvPr id="102402" name="Rectangle 3">
            <a:extLst>
              <a:ext uri="{FF2B5EF4-FFF2-40B4-BE49-F238E27FC236}">
                <a16:creationId xmlns:a16="http://schemas.microsoft.com/office/drawing/2014/main" id="{E8477B11-2E6D-8E2C-E2E9-A53A21435A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276350"/>
            <a:ext cx="8839200" cy="30861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000" dirty="0"/>
              <a:t>Lectures 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/>
              <a:t>Lecture slides will be placed online at course website</a:t>
            </a:r>
          </a:p>
          <a:p>
            <a:pPr lvl="2">
              <a:lnSpc>
                <a:spcPct val="80000"/>
              </a:lnSpc>
            </a:pPr>
            <a:r>
              <a:rPr lang="ja-JP" altLang="en-US" sz="1600" dirty="0"/>
              <a:t>“</a:t>
            </a:r>
            <a:r>
              <a:rPr lang="en-US" altLang="ja-JP" sz="1600" dirty="0"/>
              <a:t>Tentative</a:t>
            </a:r>
            <a:r>
              <a:rPr lang="ja-JP" altLang="en-US" sz="1600" dirty="0"/>
              <a:t>”</a:t>
            </a:r>
            <a:r>
              <a:rPr lang="en-US" altLang="ja-JP" sz="1600" dirty="0"/>
              <a:t> version before lecture</a:t>
            </a:r>
          </a:p>
          <a:p>
            <a:pPr lvl="2">
              <a:lnSpc>
                <a:spcPct val="80000"/>
              </a:lnSpc>
            </a:pPr>
            <a:r>
              <a:rPr lang="ja-JP" altLang="en-US" sz="1600" dirty="0"/>
              <a:t>“</a:t>
            </a:r>
            <a:r>
              <a:rPr lang="en-US" altLang="ja-JP" sz="1600" dirty="0"/>
              <a:t>Final</a:t>
            </a:r>
            <a:r>
              <a:rPr lang="ja-JP" altLang="en-US" sz="1600" dirty="0"/>
              <a:t>”</a:t>
            </a:r>
            <a:r>
              <a:rPr lang="en-US" altLang="ja-JP" sz="1600" dirty="0"/>
              <a:t> version after lecture</a:t>
            </a:r>
          </a:p>
          <a:p>
            <a:pPr lvl="2">
              <a:lnSpc>
                <a:spcPct val="80000"/>
              </a:lnSpc>
            </a:pPr>
            <a:r>
              <a:rPr lang="en-US" altLang="en-US" sz="2000" dirty="0">
                <a:solidFill>
                  <a:srgbClr val="00B050"/>
                </a:solidFill>
              </a:rPr>
              <a:t>Ask questions during and after lecture</a:t>
            </a:r>
            <a:endParaRPr lang="en-US" altLang="en-US" sz="2000" dirty="0"/>
          </a:p>
          <a:p>
            <a:pPr>
              <a:lnSpc>
                <a:spcPct val="80000"/>
              </a:lnSpc>
            </a:pPr>
            <a:r>
              <a:rPr lang="en-US" altLang="en-US" sz="2000" dirty="0"/>
              <a:t>Asking Questions outside lectures: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en-US" sz="1600" dirty="0"/>
              <a:t>       In order of preference:</a:t>
            </a:r>
          </a:p>
          <a:p>
            <a:pPr lvl="1">
              <a:lnSpc>
                <a:spcPct val="80000"/>
              </a:lnSpc>
              <a:buFont typeface="Times New Roman" panose="02020603050405020304" pitchFamily="18" charset="0"/>
              <a:buAutoNum type="arabicPeriod"/>
            </a:pPr>
            <a:r>
              <a:rPr lang="en-US" altLang="en-US" sz="1600" b="1" dirty="0">
                <a:solidFill>
                  <a:srgbClr val="0000FF"/>
                </a:solidFill>
              </a:rPr>
              <a:t>Piazza</a:t>
            </a:r>
            <a:r>
              <a:rPr lang="en-US" altLang="en-US" sz="1600" dirty="0"/>
              <a:t>: Your first stop for all questions (see if your question has already been asked)</a:t>
            </a:r>
          </a:p>
          <a:p>
            <a:pPr lvl="2">
              <a:lnSpc>
                <a:spcPct val="80000"/>
              </a:lnSpc>
            </a:pPr>
            <a:r>
              <a:rPr lang="en-US" altLang="en-US" sz="1400" dirty="0"/>
              <a:t>We will try to ensure that every question is answered within </a:t>
            </a:r>
            <a:r>
              <a:rPr lang="en-US" altLang="en-US" sz="1400" u="sng" dirty="0"/>
              <a:t>24 hours </a:t>
            </a:r>
            <a:r>
              <a:rPr lang="en-US" altLang="en-US" sz="1400" dirty="0"/>
              <a:t>of posting (during weekdays).</a:t>
            </a:r>
          </a:p>
          <a:p>
            <a:pPr lvl="2">
              <a:lnSpc>
                <a:spcPct val="80000"/>
              </a:lnSpc>
            </a:pPr>
            <a:r>
              <a:rPr lang="en-US" sz="1400" dirty="0"/>
              <a:t>Students can answer other students' Qs, but to do so respectfully</a:t>
            </a:r>
            <a:endParaRPr lang="en-US" altLang="en-US" sz="1400" dirty="0"/>
          </a:p>
          <a:p>
            <a:pPr lvl="2">
              <a:lnSpc>
                <a:spcPct val="80000"/>
              </a:lnSpc>
            </a:pPr>
            <a:r>
              <a:rPr lang="en-US" altLang="en-US" sz="1400" dirty="0"/>
              <a:t>Do not post solutions or code on Piazza – that’ll immediately earn you a zero on the HW/MP.</a:t>
            </a:r>
            <a:endParaRPr lang="en-US" altLang="en-US" sz="1800" b="1" dirty="0">
              <a:solidFill>
                <a:srgbClr val="0000FF"/>
              </a:solidFill>
            </a:endParaRPr>
          </a:p>
          <a:p>
            <a:pPr lvl="1">
              <a:lnSpc>
                <a:spcPct val="80000"/>
              </a:lnSpc>
              <a:buFont typeface="Times New Roman" panose="02020603050405020304" pitchFamily="18" charset="0"/>
              <a:buAutoNum type="arabicPeriod"/>
            </a:pPr>
            <a:r>
              <a:rPr lang="en-US" altLang="en-US" sz="1600" b="1" dirty="0">
                <a:solidFill>
                  <a:srgbClr val="0000FF"/>
                </a:solidFill>
              </a:rPr>
              <a:t>Office Hours</a:t>
            </a:r>
            <a:r>
              <a:rPr lang="en-US" altLang="en-US" sz="1600" dirty="0"/>
              <a:t> (posted on course website): Every weekday has multiple office hours scheduled, including evenings.</a:t>
            </a:r>
          </a:p>
          <a:p>
            <a:pPr lvl="1">
              <a:lnSpc>
                <a:spcPct val="80000"/>
              </a:lnSpc>
              <a:buFont typeface="Times New Roman" panose="02020603050405020304" pitchFamily="18" charset="0"/>
              <a:buAutoNum type="arabicPeriod"/>
            </a:pPr>
            <a:r>
              <a:rPr lang="en-US" altLang="en-US" sz="1600" b="1" dirty="0">
                <a:solidFill>
                  <a:srgbClr val="0000FF"/>
                </a:solidFill>
              </a:rPr>
              <a:t>Email staff</a:t>
            </a:r>
            <a:r>
              <a:rPr lang="en-US" altLang="en-US" sz="1600" dirty="0"/>
              <a:t> mailing list (don’t email individual instructor/TA except for private issues)</a:t>
            </a:r>
            <a:endParaRPr lang="en-US" altLang="en-US" sz="2000" dirty="0"/>
          </a:p>
          <a:p>
            <a:pPr>
              <a:lnSpc>
                <a:spcPct val="80000"/>
              </a:lnSpc>
              <a:buFontTx/>
              <a:buNone/>
            </a:pPr>
            <a:endParaRPr lang="en-US" altLang="en-US" sz="2000" dirty="0"/>
          </a:p>
          <a:p>
            <a:pPr>
              <a:lnSpc>
                <a:spcPct val="80000"/>
              </a:lnSpc>
            </a:pPr>
            <a:endParaRPr lang="en-US" altLang="en-US" sz="2000" dirty="0"/>
          </a:p>
        </p:txBody>
      </p:sp>
      <p:sp>
        <p:nvSpPr>
          <p:cNvPr id="102403" name="Slide Number Placeholder 2">
            <a:extLst>
              <a:ext uri="{FF2B5EF4-FFF2-40B4-BE49-F238E27FC236}">
                <a16:creationId xmlns:a16="http://schemas.microsoft.com/office/drawing/2014/main" id="{D0D4FAB5-BEC8-0C4F-9717-A3C19B4F8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4E38508-56D1-4547-BDD4-6E6875188BFE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36</a:t>
            </a:fld>
            <a:endParaRPr lang="en-US" altLang="en-US" sz="1400"/>
          </a:p>
        </p:txBody>
      </p:sp>
    </p:spTree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5799D-73B6-E32D-DCBF-0CDC2CCDC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>
            <a:extLst>
              <a:ext uri="{FF2B5EF4-FFF2-40B4-BE49-F238E27FC236}">
                <a16:creationId xmlns:a16="http://schemas.microsoft.com/office/drawing/2014/main" id="{437FD41C-CF2A-027F-9EF0-B5682F0974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347663"/>
            <a:ext cx="6781800" cy="395287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  <a:ea typeface="+mj-ea"/>
                <a:cs typeface="+mj-cs"/>
              </a:rPr>
              <a:t>What tools will we use?</a:t>
            </a:r>
          </a:p>
        </p:txBody>
      </p:sp>
      <p:sp>
        <p:nvSpPr>
          <p:cNvPr id="100354" name="Rectangle 3">
            <a:extLst>
              <a:ext uri="{FF2B5EF4-FFF2-40B4-BE49-F238E27FC236}">
                <a16:creationId xmlns:a16="http://schemas.microsoft.com/office/drawing/2014/main" id="{35ADE0F6-5D57-D43F-52D8-09F1A5063E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8600" y="1276350"/>
            <a:ext cx="8763000" cy="38290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000" dirty="0"/>
              <a:t>All links are posted on website. Signup by today!</a:t>
            </a:r>
          </a:p>
          <a:p>
            <a:pPr>
              <a:lnSpc>
                <a:spcPct val="80000"/>
              </a:lnSpc>
            </a:pPr>
            <a:endParaRPr lang="en-US" altLang="en-US" sz="2000" dirty="0"/>
          </a:p>
          <a:p>
            <a:pPr>
              <a:lnSpc>
                <a:spcPct val="80000"/>
              </a:lnSpc>
            </a:pPr>
            <a:r>
              <a:rPr lang="en-US" altLang="en-US" sz="2000" dirty="0" err="1">
                <a:solidFill>
                  <a:srgbClr val="00B050"/>
                </a:solidFill>
              </a:rPr>
              <a:t>Gradescope</a:t>
            </a:r>
            <a:r>
              <a:rPr lang="en-US" altLang="en-US" sz="2000" dirty="0"/>
              <a:t>: You one-stop shop to submit all HWs and all MP reports</a:t>
            </a:r>
          </a:p>
          <a:p>
            <a:pPr>
              <a:lnSpc>
                <a:spcPct val="80000"/>
              </a:lnSpc>
            </a:pPr>
            <a:endParaRPr lang="en-US" altLang="en-US" sz="2000" dirty="0"/>
          </a:p>
          <a:p>
            <a:pPr>
              <a:lnSpc>
                <a:spcPct val="80000"/>
              </a:lnSpc>
            </a:pPr>
            <a:r>
              <a:rPr lang="en-US" altLang="en-US" sz="2000" dirty="0">
                <a:solidFill>
                  <a:srgbClr val="00B050"/>
                </a:solidFill>
              </a:rPr>
              <a:t>Piazza</a:t>
            </a:r>
            <a:r>
              <a:rPr lang="en-US" altLang="en-US" sz="2000" dirty="0"/>
              <a:t>: Your first stop for all questions and important announcements </a:t>
            </a:r>
          </a:p>
          <a:p>
            <a:pPr>
              <a:lnSpc>
                <a:spcPct val="80000"/>
              </a:lnSpc>
            </a:pPr>
            <a:endParaRPr lang="en-US" altLang="en-US" sz="2000" dirty="0"/>
          </a:p>
          <a:p>
            <a:pPr>
              <a:lnSpc>
                <a:spcPct val="80000"/>
              </a:lnSpc>
            </a:pPr>
            <a:r>
              <a:rPr lang="en-US" altLang="en-US" sz="2000" dirty="0">
                <a:solidFill>
                  <a:srgbClr val="00B050"/>
                </a:solidFill>
              </a:rPr>
              <a:t>Canvas</a:t>
            </a:r>
            <a:r>
              <a:rPr lang="en-US" altLang="en-US" sz="2000" dirty="0"/>
              <a:t>: We will post all your final HW, MP, and exam grades here</a:t>
            </a:r>
          </a:p>
          <a:p>
            <a:pPr>
              <a:lnSpc>
                <a:spcPct val="80000"/>
              </a:lnSpc>
            </a:pPr>
            <a:endParaRPr lang="en-US" altLang="en-US" sz="2000" dirty="0"/>
          </a:p>
          <a:p>
            <a:pPr>
              <a:lnSpc>
                <a:spcPct val="80000"/>
              </a:lnSpc>
            </a:pPr>
            <a:r>
              <a:rPr lang="en-US" altLang="en-US" sz="2000" dirty="0"/>
              <a:t>(4cr students) 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>
                <a:solidFill>
                  <a:srgbClr val="00B050"/>
                </a:solidFill>
              </a:rPr>
              <a:t>Google Apps: </a:t>
            </a:r>
            <a:r>
              <a:rPr lang="en-US" altLang="en-US" sz="1600" dirty="0"/>
              <a:t>For MP group signups, MP(1-4) demo signups, MP(1-4) repo link submissions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>
                <a:solidFill>
                  <a:srgbClr val="00B050"/>
                </a:solidFill>
              </a:rPr>
              <a:t>GitHub</a:t>
            </a:r>
            <a:r>
              <a:rPr lang="en-US" altLang="en-US" sz="1600" dirty="0"/>
              <a:t>: For MP code repositories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/>
              <a:t>MP group signup link posted</a:t>
            </a:r>
          </a:p>
          <a:p>
            <a:pPr lvl="1">
              <a:lnSpc>
                <a:spcPct val="80000"/>
              </a:lnSpc>
            </a:pPr>
            <a:r>
              <a:rPr lang="en-US" altLang="en-US" sz="1600" dirty="0"/>
              <a:t>Others will be posted as we progress…</a:t>
            </a:r>
          </a:p>
        </p:txBody>
      </p:sp>
      <p:sp>
        <p:nvSpPr>
          <p:cNvPr id="100355" name="Slide Number Placeholder 2">
            <a:extLst>
              <a:ext uri="{FF2B5EF4-FFF2-40B4-BE49-F238E27FC236}">
                <a16:creationId xmlns:a16="http://schemas.microsoft.com/office/drawing/2014/main" id="{E55B37C7-F5CA-9FB8-4541-7180DEE0E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94C7D2C-473C-448D-A5B8-2B12C54E2E77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37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38363554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203F16-38E7-2001-A1EF-A74B50DCA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78069"/>
            <a:ext cx="7772400" cy="857250"/>
          </a:xfrm>
        </p:spPr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What tools will we use? (2)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F79B3D-4BFC-D31C-58EB-3348F11527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New this year…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For in-class activities: </a:t>
            </a:r>
            <a:r>
              <a:rPr lang="en-US" sz="2400" dirty="0" err="1">
                <a:solidFill>
                  <a:srgbClr val="00B050"/>
                </a:solidFill>
              </a:rPr>
              <a:t>Acadly</a:t>
            </a:r>
            <a:r>
              <a:rPr lang="en-US" sz="2400" dirty="0">
                <a:solidFill>
                  <a:srgbClr val="00B050"/>
                </a:solidFill>
              </a:rPr>
              <a:t> </a:t>
            </a:r>
          </a:p>
          <a:p>
            <a:pPr lvl="1"/>
            <a:r>
              <a:rPr lang="en-US" sz="2000" dirty="0">
                <a:solidFill>
                  <a:schemeClr val="accent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https://app.acadly.com/auth/signup/student</a:t>
            </a:r>
            <a:endParaRPr lang="en-US" sz="2000" dirty="0">
              <a:solidFill>
                <a:schemeClr val="accent2"/>
              </a:solidFill>
            </a:endParaRPr>
          </a:p>
          <a:p>
            <a:pPr lvl="1"/>
            <a:r>
              <a:rPr lang="en-US" sz="2000" dirty="0"/>
              <a:t>Enter </a:t>
            </a:r>
            <a:r>
              <a:rPr lang="en-US" sz="2000" dirty="0">
                <a:solidFill>
                  <a:srgbClr val="FF0000"/>
                </a:solidFill>
              </a:rPr>
              <a:t>Illinois email address</a:t>
            </a:r>
          </a:p>
          <a:p>
            <a:pPr lvl="1"/>
            <a:r>
              <a:rPr lang="en-US" sz="2000" dirty="0"/>
              <a:t>Use code: </a:t>
            </a:r>
            <a:r>
              <a:rPr lang="en-US" sz="2000" b="1" dirty="0">
                <a:solidFill>
                  <a:srgbClr val="FF0000"/>
                </a:solidFill>
              </a:rPr>
              <a:t>ZHXVAN</a:t>
            </a:r>
          </a:p>
          <a:p>
            <a:pPr lvl="1"/>
            <a:r>
              <a:rPr lang="en-US" sz="2000" dirty="0"/>
              <a:t>Signup by next class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8C6A15-BE74-6403-4610-A578DD700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E755CD-C803-46FF-80EA-207D51F3AE33}" type="slidenum">
              <a:rPr lang="en-US" altLang="en-US" smtClean="0"/>
              <a:pPr>
                <a:defRPr/>
              </a:pPr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9552539"/>
      </p:ext>
    </p:extLst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93C06-983C-82C3-346D-F6A730FFE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285750"/>
            <a:ext cx="7772400" cy="857250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solidFill>
                  <a:schemeClr val="bg1"/>
                </a:solidFill>
              </a:rPr>
              <a:t>Course Prerequisites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EFA379-8B0B-9836-84B5-240805B70D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000" dirty="0"/>
              <a:t>Credit or concurrent enrollment in one of CS 240/241/340/341, </a:t>
            </a:r>
          </a:p>
          <a:p>
            <a:pPr marL="0" indent="0">
              <a:buNone/>
            </a:pPr>
            <a:r>
              <a:rPr lang="en-US" altLang="en-US" sz="2000" dirty="0"/>
              <a:t>	or ECE 391, </a:t>
            </a:r>
          </a:p>
          <a:p>
            <a:pPr marL="0" indent="0">
              <a:buNone/>
            </a:pPr>
            <a:r>
              <a:rPr lang="en-US" altLang="en-US" sz="2000" dirty="0"/>
              <a:t>	or equivalent OS/networking course</a:t>
            </a:r>
          </a:p>
          <a:p>
            <a:pPr marL="0" indent="0">
              <a:buNone/>
            </a:pPr>
            <a:r>
              <a:rPr lang="en-US" altLang="en-US" sz="2000" dirty="0"/>
              <a:t> (latter need instructor permission)</a:t>
            </a:r>
          </a:p>
          <a:p>
            <a:pPr marL="0" indent="0">
              <a:buNone/>
            </a:pPr>
            <a:endParaRPr lang="en-US" altLang="en-US" sz="2000" dirty="0"/>
          </a:p>
          <a:p>
            <a:pPr marL="0" indent="0">
              <a:buNone/>
            </a:pPr>
            <a:endParaRPr lang="en-US" altLang="en-US" sz="2000" dirty="0"/>
          </a:p>
          <a:p>
            <a:pPr marL="0" indent="0">
              <a:buNone/>
            </a:pPr>
            <a:r>
              <a:rPr lang="en-US" altLang="en-US" sz="2000" dirty="0"/>
              <a:t>Please fill survey by 9/1: </a:t>
            </a:r>
            <a:r>
              <a:rPr lang="en-US" altLang="en-US" sz="2000" dirty="0">
                <a:solidFill>
                  <a:schemeClr val="accent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https://forms.illinois.edu/chooseAuth/165568737</a:t>
            </a:r>
            <a:endParaRPr lang="en-US" altLang="en-US" sz="2000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altLang="en-US" sz="2000" dirty="0"/>
          </a:p>
          <a:p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D4CCCA-32A5-43E4-4CE4-6D730AE44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E755CD-C803-46FF-80EA-207D51F3AE33}" type="slidenum">
              <a:rPr lang="en-US" altLang="en-US" smtClean="0"/>
              <a:pPr>
                <a:defRPr/>
              </a:pPr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043075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>
            <a:extLst>
              <a:ext uri="{FF2B5EF4-FFF2-40B4-BE49-F238E27FC236}">
                <a16:creationId xmlns:a16="http://schemas.microsoft.com/office/drawing/2014/main" id="{23F7FFB7-4167-ADFF-2596-122AD7D5E8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361950"/>
            <a:ext cx="8763000" cy="395288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  <a:ea typeface="+mj-ea"/>
                <a:cs typeface="+mj-cs"/>
              </a:rPr>
              <a:t>Computer Science in the time of AI</a:t>
            </a:r>
          </a:p>
        </p:txBody>
      </p:sp>
      <p:sp>
        <p:nvSpPr>
          <p:cNvPr id="21506" name="Rectangle 3">
            <a:extLst>
              <a:ext uri="{FF2B5EF4-FFF2-40B4-BE49-F238E27FC236}">
                <a16:creationId xmlns:a16="http://schemas.microsoft.com/office/drawing/2014/main" id="{18EE2F17-EE3A-26E8-197D-8AF15AF903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257300"/>
            <a:ext cx="8077200" cy="3600450"/>
          </a:xfrm>
        </p:spPr>
        <p:txBody>
          <a:bodyPr/>
          <a:lstStyle/>
          <a:p>
            <a:r>
              <a:rPr lang="en-US" altLang="en-US" sz="1800" dirty="0"/>
              <a:t>Should I bother writing or debugging my MP code?</a:t>
            </a:r>
          </a:p>
          <a:p>
            <a:r>
              <a:rPr lang="en-US" altLang="en-US" sz="1800" dirty="0"/>
              <a:t>AI is a capability multiplier:</a:t>
            </a:r>
          </a:p>
          <a:p>
            <a:pPr lvl="1"/>
            <a:r>
              <a:rPr lang="en-US" altLang="en-US" sz="1400" dirty="0"/>
              <a:t>But, 0 x 1000 = 0; if your understanding of concepts, systems, and algorithms is zero, then you’ll produce zero!</a:t>
            </a:r>
          </a:p>
          <a:p>
            <a:pPr lvl="1"/>
            <a:r>
              <a:rPr lang="en-US" altLang="en-US" sz="1400" dirty="0"/>
              <a:t>AI is creating a bigger gulf between a highly capable + experienced engineer and the rest! </a:t>
            </a:r>
            <a:endParaRPr lang="en-US" altLang="en-US" sz="1800" dirty="0"/>
          </a:p>
          <a:p>
            <a:r>
              <a:rPr lang="en-US" altLang="en-US" sz="1800" dirty="0"/>
              <a:t>Prompts express intent, but true engineering is about trade-offs, performance, maintenance, and architectural taste.</a:t>
            </a:r>
          </a:p>
          <a:p>
            <a:r>
              <a:rPr lang="en-US" altLang="en-US" sz="1800" dirty="0"/>
              <a:t>If anything, knowing the fundamentals is even more important than before</a:t>
            </a:r>
          </a:p>
          <a:p>
            <a:pPr lvl="1"/>
            <a:r>
              <a:rPr lang="en-US" altLang="en-US" sz="1400" dirty="0"/>
              <a:t>Requires deep engagement with the material</a:t>
            </a:r>
          </a:p>
          <a:p>
            <a:pPr lvl="1"/>
            <a:r>
              <a:rPr lang="en-US" altLang="en-US" sz="1400" dirty="0"/>
              <a:t>Best gained by writing, reading, and debugging code</a:t>
            </a:r>
          </a:p>
          <a:p>
            <a:r>
              <a:rPr lang="en-US" altLang="en-US" sz="1800" dirty="0"/>
              <a:t>My recommendation: write and debug your MPs to better learn the fundamentals</a:t>
            </a:r>
          </a:p>
          <a:p>
            <a:pPr lvl="1"/>
            <a:r>
              <a:rPr lang="en-US" altLang="en-US" sz="1400" dirty="0"/>
              <a:t>Use this time to learn. Learning on-the-job will be difficult—there’ll be no time</a:t>
            </a:r>
          </a:p>
        </p:txBody>
      </p:sp>
      <p:sp>
        <p:nvSpPr>
          <p:cNvPr id="21507" name="Slide Number Placeholder 2">
            <a:extLst>
              <a:ext uri="{FF2B5EF4-FFF2-40B4-BE49-F238E27FC236}">
                <a16:creationId xmlns:a16="http://schemas.microsoft.com/office/drawing/2014/main" id="{1FC79152-8713-689B-7BD8-8C639820F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2E87C71-0D68-44C3-8C51-B2EC7C0EC1F9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400"/>
          </a:p>
        </p:txBody>
      </p:sp>
    </p:spTree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>
            <a:extLst>
              <a:ext uri="{FF2B5EF4-FFF2-40B4-BE49-F238E27FC236}">
                <a16:creationId xmlns:a16="http://schemas.microsoft.com/office/drawing/2014/main" id="{9CD2B5E1-423D-2C1E-056F-DCBA14F14F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1950"/>
            <a:ext cx="6935788" cy="395288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  <a:ea typeface="+mj-ea"/>
                <a:cs typeface="+mj-cs"/>
              </a:rPr>
              <a:t>Individual vs. Group Work</a:t>
            </a:r>
          </a:p>
        </p:txBody>
      </p:sp>
      <p:sp>
        <p:nvSpPr>
          <p:cNvPr id="106498" name="Rectangle 3">
            <a:extLst>
              <a:ext uri="{FF2B5EF4-FFF2-40B4-BE49-F238E27FC236}">
                <a16:creationId xmlns:a16="http://schemas.microsoft.com/office/drawing/2014/main" id="{5A96C906-3F09-DADF-ED48-AFC98EE148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-76200" y="1185863"/>
            <a:ext cx="9220200" cy="3600450"/>
          </a:xfrm>
        </p:spPr>
        <p:txBody>
          <a:bodyPr/>
          <a:lstStyle/>
          <a:p>
            <a:r>
              <a:rPr lang="en-US" altLang="en-US" sz="1800" dirty="0" err="1"/>
              <a:t>Homeworks</a:t>
            </a:r>
            <a:endParaRPr lang="en-US" altLang="en-US" sz="1800" dirty="0"/>
          </a:p>
          <a:p>
            <a:pPr lvl="1"/>
            <a:r>
              <a:rPr lang="en-US" altLang="en-US" sz="1600" b="1" dirty="0"/>
              <a:t>Individual work only</a:t>
            </a:r>
            <a:r>
              <a:rPr lang="en-US" altLang="en-US" sz="1600" dirty="0"/>
              <a:t>. All work must be your own. </a:t>
            </a:r>
          </a:p>
          <a:p>
            <a:r>
              <a:rPr lang="en-US" altLang="en-US" sz="1800" dirty="0"/>
              <a:t>MPs</a:t>
            </a:r>
          </a:p>
          <a:p>
            <a:pPr lvl="1"/>
            <a:r>
              <a:rPr lang="en-US" altLang="en-US" sz="1600" dirty="0"/>
              <a:t>In groups of 2</a:t>
            </a:r>
          </a:p>
          <a:p>
            <a:pPr lvl="1"/>
            <a:r>
              <a:rPr lang="en-US" altLang="en-US" sz="1600" dirty="0"/>
              <a:t>Within group: Can discuss everything. </a:t>
            </a:r>
          </a:p>
          <a:p>
            <a:pPr lvl="1"/>
            <a:r>
              <a:rPr lang="en-US" altLang="en-US" sz="1600" dirty="0"/>
              <a:t>Outside group (e.g., on Piazza): can only discuss concepts and question (but not solution)</a:t>
            </a:r>
          </a:p>
          <a:p>
            <a:r>
              <a:rPr lang="en-US" altLang="en-US" sz="2000" dirty="0"/>
              <a:t>For both HWs and MPs</a:t>
            </a:r>
          </a:p>
          <a:p>
            <a:pPr lvl="1"/>
            <a:r>
              <a:rPr lang="en-US" altLang="en-US" sz="1600" dirty="0"/>
              <a:t>You can discuss with others (and course staff) lecture concepts and the HW/MP question/spec itself, but </a:t>
            </a:r>
            <a:r>
              <a:rPr lang="en-US" altLang="en-US" sz="1600" b="1" dirty="0"/>
              <a:t>you cannot discuss solutions or even ideas.</a:t>
            </a:r>
          </a:p>
          <a:p>
            <a:pPr lvl="1"/>
            <a:r>
              <a:rPr lang="en-US" altLang="en-US" sz="1600" dirty="0"/>
              <a:t>You cannot copy solutions/code or look at someone else’s solutions: we check with Moss, etc.</a:t>
            </a:r>
          </a:p>
          <a:p>
            <a:pPr lvl="1"/>
            <a:r>
              <a:rPr lang="en-US" altLang="en-US" sz="1600" dirty="0"/>
              <a:t>No use of AI permitted (you will get wrong solutions, and you won’t know it)</a:t>
            </a:r>
          </a:p>
          <a:p>
            <a:r>
              <a:rPr lang="en-US" altLang="en-US" sz="2000" dirty="0"/>
              <a:t>First violation: zero on HW/MP. Second violation: F in course. (Both have happened in the past!)</a:t>
            </a:r>
          </a:p>
        </p:txBody>
      </p:sp>
      <p:sp>
        <p:nvSpPr>
          <p:cNvPr id="106499" name="Slide Number Placeholder 2">
            <a:extLst>
              <a:ext uri="{FF2B5EF4-FFF2-40B4-BE49-F238E27FC236}">
                <a16:creationId xmlns:a16="http://schemas.microsoft.com/office/drawing/2014/main" id="{7D4062F0-980E-DF08-9D15-69E7E7F06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21488" y="4781550"/>
            <a:ext cx="1905000" cy="3429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A60725A-F3A4-4665-99A7-30FA5D42CCE8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40</a:t>
            </a:fld>
            <a:endParaRPr lang="en-US" altLang="en-US" sz="1400"/>
          </a:p>
        </p:txBody>
      </p:sp>
    </p:spTree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>
            <a:extLst>
              <a:ext uri="{FF2B5EF4-FFF2-40B4-BE49-F238E27FC236}">
                <a16:creationId xmlns:a16="http://schemas.microsoft.com/office/drawing/2014/main" id="{77C78200-AA96-7ED8-9377-B7AD19D17A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61950"/>
            <a:ext cx="6935788" cy="395288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  <a:ea typeface="+mj-ea"/>
                <a:cs typeface="+mj-cs"/>
              </a:rPr>
              <a:t>Course Staff</a:t>
            </a:r>
          </a:p>
        </p:txBody>
      </p:sp>
      <p:sp>
        <p:nvSpPr>
          <p:cNvPr id="17410" name="Rectangle 3">
            <a:extLst>
              <a:ext uri="{FF2B5EF4-FFF2-40B4-BE49-F238E27FC236}">
                <a16:creationId xmlns:a16="http://schemas.microsoft.com/office/drawing/2014/main" id="{61F2A529-954A-6E65-1BAB-C03778DD1A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90513" y="1257300"/>
            <a:ext cx="8562975" cy="3600450"/>
          </a:xfrm>
        </p:spPr>
        <p:txBody>
          <a:bodyPr/>
          <a:lstStyle/>
          <a:p>
            <a:r>
              <a:rPr lang="en-US" altLang="en-US" sz="2000" dirty="0"/>
              <a:t>Instructors: </a:t>
            </a:r>
          </a:p>
          <a:p>
            <a:pPr lvl="1"/>
            <a:r>
              <a:rPr lang="en-US" altLang="en-US" sz="1600" dirty="0"/>
              <a:t>(</a:t>
            </a:r>
            <a:r>
              <a:rPr lang="en-US" altLang="en-US" sz="1600" i="1" dirty="0"/>
              <a:t>Aishwarya Ganesan</a:t>
            </a:r>
            <a:r>
              <a:rPr lang="en-US" altLang="en-US" sz="1600" dirty="0"/>
              <a:t>): 3120 Siebel Center</a:t>
            </a:r>
          </a:p>
          <a:p>
            <a:pPr lvl="1" algn="just"/>
            <a:r>
              <a:rPr lang="en-US" altLang="en-US" sz="1600" dirty="0"/>
              <a:t>(</a:t>
            </a:r>
            <a:r>
              <a:rPr lang="en-US" altLang="en-US" sz="1600" i="1" dirty="0"/>
              <a:t>Ram Kesavan</a:t>
            </a:r>
            <a:r>
              <a:rPr lang="en-US" altLang="en-US" sz="1600" dirty="0"/>
              <a:t>): 3126 Siebel Center</a:t>
            </a:r>
          </a:p>
          <a:p>
            <a:pPr lvl="1"/>
            <a:r>
              <a:rPr lang="en-US" altLang="en-US" sz="1600" dirty="0"/>
              <a:t>Office Hours Every Tue and Thu right after class until 4 pm – see website</a:t>
            </a:r>
            <a:endParaRPr lang="en-US" altLang="en-US" sz="2000" dirty="0"/>
          </a:p>
          <a:p>
            <a:r>
              <a:rPr lang="en-US" altLang="en-US" sz="2000" dirty="0"/>
              <a:t>TAs: (see course website for OH)</a:t>
            </a:r>
          </a:p>
          <a:p>
            <a:pPr lvl="1"/>
            <a:r>
              <a:rPr lang="en-US" altLang="en-US" sz="1800" i="1" dirty="0"/>
              <a:t>Nishant Sheik (Lead TA)</a:t>
            </a:r>
          </a:p>
          <a:p>
            <a:pPr lvl="2"/>
            <a:r>
              <a:rPr lang="en-US" altLang="en-US" sz="1600" i="1" dirty="0"/>
              <a:t>TAs for On-campus Students: Wei Zhang, Rafid Murshed, Tianyi Zhong, TBD</a:t>
            </a:r>
          </a:p>
          <a:p>
            <a:pPr lvl="1"/>
            <a:r>
              <a:rPr lang="en-US" altLang="en-US" sz="1800" i="1" dirty="0"/>
              <a:t>Xinying Zheng (lead TA for MCS Coursera, and Deputy Lead TA)</a:t>
            </a:r>
          </a:p>
          <a:p>
            <a:pPr lvl="2"/>
            <a:r>
              <a:rPr lang="en-US" altLang="en-US" sz="1600" i="1" dirty="0"/>
              <a:t>TAs for MCS Online Students: Parham </a:t>
            </a:r>
            <a:r>
              <a:rPr lang="en-US" altLang="en-US" sz="1600" i="1" dirty="0" err="1"/>
              <a:t>Chavoshian</a:t>
            </a:r>
            <a:r>
              <a:rPr lang="en-US" altLang="en-US" sz="1600" i="1" dirty="0"/>
              <a:t>, Soham Chakraborty, TBD</a:t>
            </a:r>
          </a:p>
          <a:p>
            <a:pPr lvl="1"/>
            <a:r>
              <a:rPr lang="en-US" altLang="en-US" sz="2000" i="1" dirty="0"/>
              <a:t>All students (on-campus &amp; MCS Coursera) can access all TAs</a:t>
            </a:r>
          </a:p>
        </p:txBody>
      </p:sp>
      <p:sp>
        <p:nvSpPr>
          <p:cNvPr id="17411" name="Slide Number Placeholder 2">
            <a:extLst>
              <a:ext uri="{FF2B5EF4-FFF2-40B4-BE49-F238E27FC236}">
                <a16:creationId xmlns:a16="http://schemas.microsoft.com/office/drawing/2014/main" id="{1FE0D8B5-819E-76EA-01E2-10EFEB981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3E84542-4BEB-41CB-AAD3-4C0FD214A626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41</a:t>
            </a:fld>
            <a:endParaRPr lang="en-US" altLang="en-US" sz="1400"/>
          </a:p>
        </p:txBody>
      </p:sp>
    </p:spTree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>
            <a:extLst>
              <a:ext uri="{FF2B5EF4-FFF2-40B4-BE49-F238E27FC236}">
                <a16:creationId xmlns:a16="http://schemas.microsoft.com/office/drawing/2014/main" id="{404171EB-0625-D307-846D-CEB9AC84FC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114300"/>
            <a:ext cx="7696200" cy="392113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  <a:ea typeface="+mj-ea"/>
                <a:cs typeface="+mj-cs"/>
              </a:rPr>
              <a:t>Speaking of HWs and MPs</a:t>
            </a:r>
          </a:p>
        </p:txBody>
      </p:sp>
      <p:sp>
        <p:nvSpPr>
          <p:cNvPr id="108546" name="Rectangle 3">
            <a:extLst>
              <a:ext uri="{FF2B5EF4-FFF2-40B4-BE49-F238E27FC236}">
                <a16:creationId xmlns:a16="http://schemas.microsoft.com/office/drawing/2014/main" id="{3DF4F484-09B1-022D-6BFF-CC3EB93433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352550"/>
            <a:ext cx="8610600" cy="3086100"/>
          </a:xfrm>
        </p:spPr>
        <p:txBody>
          <a:bodyPr/>
          <a:lstStyle/>
          <a:p>
            <a:r>
              <a:rPr lang="en-US" altLang="en-US" sz="1600" dirty="0"/>
              <a:t>MPs </a:t>
            </a:r>
            <a:r>
              <a:rPr lang="en-US" altLang="en-US" sz="1600" dirty="0">
                <a:solidFill>
                  <a:srgbClr val="FF0000"/>
                </a:solidFill>
              </a:rPr>
              <a:t>(4 </a:t>
            </a:r>
            <a:r>
              <a:rPr lang="en-US" altLang="en-US" sz="1600" dirty="0" err="1">
                <a:solidFill>
                  <a:srgbClr val="FF0000"/>
                </a:solidFill>
              </a:rPr>
              <a:t>cr</a:t>
            </a:r>
            <a:r>
              <a:rPr lang="en-US" altLang="en-US" sz="1600" dirty="0">
                <a:solidFill>
                  <a:srgbClr val="FF0000"/>
                </a:solidFill>
              </a:rPr>
              <a:t> only)</a:t>
            </a:r>
            <a:r>
              <a:rPr lang="en-US" altLang="en-US" sz="1600" dirty="0"/>
              <a:t>:</a:t>
            </a:r>
          </a:p>
          <a:p>
            <a:pPr lvl="1"/>
            <a:r>
              <a:rPr lang="en-US" altLang="en-US" sz="1400" dirty="0"/>
              <a:t>MP demos in-person (not online), and the demo dates are posted to website. So please plan ahead!</a:t>
            </a:r>
          </a:p>
          <a:p>
            <a:pPr lvl="1"/>
            <a:r>
              <a:rPr lang="en-US" altLang="en-US" sz="1400" dirty="0"/>
              <a:t>MP1 has been released</a:t>
            </a:r>
          </a:p>
          <a:p>
            <a:pPr lvl="1"/>
            <a:r>
              <a:rPr lang="en-US" altLang="en-US" sz="1400" dirty="0">
                <a:solidFill>
                  <a:srgbClr val="FF0000"/>
                </a:solidFill>
              </a:rPr>
              <a:t>Must form groups and let us know your group by Monday 8/31 @ 5 pm. </a:t>
            </a:r>
          </a:p>
          <a:p>
            <a:pPr lvl="2"/>
            <a:r>
              <a:rPr lang="en-US" altLang="en-US" sz="1400" dirty="0"/>
              <a:t>If you don’t meet this deadline, you won’t get VMs to do your MP!</a:t>
            </a:r>
          </a:p>
          <a:p>
            <a:pPr lvl="2"/>
            <a:r>
              <a:rPr lang="en-US" altLang="en-US" sz="1400" dirty="0"/>
              <a:t>Submit form and not e-mail (see course website for instructions)</a:t>
            </a:r>
          </a:p>
          <a:p>
            <a:pPr lvl="1"/>
            <a:r>
              <a:rPr lang="en-US" altLang="en-US" sz="1400" dirty="0"/>
              <a:t>You can start on MP1 right away (don’t need lectures for it)</a:t>
            </a:r>
          </a:p>
          <a:p>
            <a:r>
              <a:rPr lang="en-US" altLang="en-US" sz="1600" dirty="0"/>
              <a:t>HWs:</a:t>
            </a:r>
          </a:p>
          <a:p>
            <a:pPr lvl="1"/>
            <a:r>
              <a:rPr lang="en-US" altLang="en-US" sz="1400" dirty="0"/>
              <a:t>HW1 releases this Thursday</a:t>
            </a:r>
          </a:p>
          <a:p>
            <a:r>
              <a:rPr lang="en-US" altLang="en-US" sz="1600" dirty="0"/>
              <a:t>Don’t worry – you have time, but start early! Start now</a:t>
            </a:r>
          </a:p>
          <a:p>
            <a:pPr lvl="1"/>
            <a:r>
              <a:rPr lang="en-US" altLang="en-US" sz="1400" dirty="0"/>
              <a:t>Due in about 2-3 weeks</a:t>
            </a:r>
          </a:p>
          <a:p>
            <a:pPr lvl="1"/>
            <a:r>
              <a:rPr lang="en-US" altLang="en-US" sz="1400" dirty="0"/>
              <a:t>MP1 due 9/13 (demos on 9/14)</a:t>
            </a:r>
          </a:p>
          <a:p>
            <a:pPr lvl="1"/>
            <a:r>
              <a:rPr lang="en-US" altLang="en-US" sz="1400" dirty="0"/>
              <a:t>HW1 will be due 9/20 after we release it this Thursday</a:t>
            </a:r>
          </a:p>
        </p:txBody>
      </p:sp>
      <p:sp>
        <p:nvSpPr>
          <p:cNvPr id="108547" name="Slide Number Placeholder 2">
            <a:extLst>
              <a:ext uri="{FF2B5EF4-FFF2-40B4-BE49-F238E27FC236}">
                <a16:creationId xmlns:a16="http://schemas.microsoft.com/office/drawing/2014/main" id="{6D9CFE90-4120-1657-9D76-A8AEDB3FC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352939F-6E29-4254-AB41-754786113B15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42</a:t>
            </a:fld>
            <a:endParaRPr lang="en-US" altLang="en-US" sz="140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6" grpId="0" uiExpand="1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Title 1">
            <a:extLst>
              <a:ext uri="{FF2B5EF4-FFF2-40B4-BE49-F238E27FC236}">
                <a16:creationId xmlns:a16="http://schemas.microsoft.com/office/drawing/2014/main" id="{8326C536-17B3-AA78-EB34-D7A8E0BEA6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209550"/>
            <a:ext cx="7772400" cy="857250"/>
          </a:xfrm>
        </p:spPr>
        <p:txBody>
          <a:bodyPr/>
          <a:lstStyle/>
          <a:p>
            <a:r>
              <a:rPr lang="en-US" altLang="en-US" dirty="0">
                <a:solidFill>
                  <a:schemeClr val="bg1"/>
                </a:solidFill>
                <a:latin typeface="Whitney-BlackSC" pitchFamily="1" charset="0"/>
              </a:rPr>
              <a:t>3 </a:t>
            </a:r>
            <a:r>
              <a:rPr lang="en-US" altLang="en-US" dirty="0" err="1">
                <a:solidFill>
                  <a:schemeClr val="bg1"/>
                </a:solidFill>
                <a:latin typeface="Whitney-BlackSC" pitchFamily="1" charset="0"/>
              </a:rPr>
              <a:t>cr</a:t>
            </a:r>
            <a:r>
              <a:rPr lang="en-US" altLang="en-US" dirty="0">
                <a:solidFill>
                  <a:schemeClr val="bg1"/>
                </a:solidFill>
                <a:latin typeface="Whitney-BlackSC" pitchFamily="1" charset="0"/>
              </a:rPr>
              <a:t> vs 4 </a:t>
            </a:r>
            <a:r>
              <a:rPr lang="en-US" altLang="en-US" dirty="0" err="1">
                <a:solidFill>
                  <a:schemeClr val="bg1"/>
                </a:solidFill>
                <a:latin typeface="Whitney-BlackSC" pitchFamily="1" charset="0"/>
              </a:rPr>
              <a:t>cr</a:t>
            </a:r>
            <a:r>
              <a:rPr lang="en-US" altLang="en-US" dirty="0">
                <a:solidFill>
                  <a:schemeClr val="bg1"/>
                </a:solidFill>
                <a:latin typeface="Whitney-BlackSC" pitchFamily="1" charset="0"/>
              </a:rPr>
              <a:t> vs MCS Coursera</a:t>
            </a:r>
          </a:p>
        </p:txBody>
      </p:sp>
      <p:sp>
        <p:nvSpPr>
          <p:cNvPr id="110594" name="Slide Number Placeholder 3">
            <a:extLst>
              <a:ext uri="{FF2B5EF4-FFF2-40B4-BE49-F238E27FC236}">
                <a16:creationId xmlns:a16="http://schemas.microsoft.com/office/drawing/2014/main" id="{1975159D-3512-9227-709B-3BCA0E0B0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B9E777B-30C1-48EA-8184-DB623BBF4019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43</a:t>
            </a:fld>
            <a:endParaRPr lang="en-US" altLang="en-US" sz="1400"/>
          </a:p>
        </p:txBody>
      </p:sp>
      <p:pic>
        <p:nvPicPr>
          <p:cNvPr id="110595" name="Picture 2" descr="A table with black text&#10;&#10;AI-generated content may be incorrect.">
            <a:extLst>
              <a:ext uri="{FF2B5EF4-FFF2-40B4-BE49-F238E27FC236}">
                <a16:creationId xmlns:a16="http://schemas.microsoft.com/office/drawing/2014/main" id="{552D75B7-D3D9-67F8-3E51-20DFF15633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8750"/>
            <a:ext cx="9007475" cy="267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0947D64-164D-12AD-5A5F-091328DAD047}"/>
              </a:ext>
            </a:extLst>
          </p:cNvPr>
          <p:cNvSpPr/>
          <p:nvPr/>
        </p:nvSpPr>
        <p:spPr>
          <a:xfrm>
            <a:off x="3200400" y="1733550"/>
            <a:ext cx="1524000" cy="27940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C4BCAE3-A239-2DEA-3C7C-24CEBCAC941E}"/>
              </a:ext>
            </a:extLst>
          </p:cNvPr>
          <p:cNvSpPr/>
          <p:nvPr/>
        </p:nvSpPr>
        <p:spPr>
          <a:xfrm>
            <a:off x="4953000" y="1742914"/>
            <a:ext cx="1524000" cy="27940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523BC1-6307-35CD-B5AD-B24192AB71E0}"/>
              </a:ext>
            </a:extLst>
          </p:cNvPr>
          <p:cNvSpPr/>
          <p:nvPr/>
        </p:nvSpPr>
        <p:spPr>
          <a:xfrm>
            <a:off x="6595819" y="1428750"/>
            <a:ext cx="2411655" cy="274320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DE613C-77CF-8C5C-1250-8BD89B46E001}"/>
              </a:ext>
            </a:extLst>
          </p:cNvPr>
          <p:cNvSpPr txBox="1"/>
          <p:nvPr/>
        </p:nvSpPr>
        <p:spPr>
          <a:xfrm>
            <a:off x="1219200" y="4455467"/>
            <a:ext cx="44326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+ Pop-up in-class Quizzes for on-campus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7ADAB18-5774-6ADD-0BBE-404C5A21327D}"/>
              </a:ext>
            </a:extLst>
          </p:cNvPr>
          <p:cNvSpPr/>
          <p:nvPr/>
        </p:nvSpPr>
        <p:spPr>
          <a:xfrm>
            <a:off x="119736" y="2571750"/>
            <a:ext cx="6433464" cy="83820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  <p:bldP spid="6" grpId="1" animBg="1"/>
      <p:bldP spid="8" grpId="0" animBg="1"/>
      <p:bldP spid="8" grpId="1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>
            <a:extLst>
              <a:ext uri="{FF2B5EF4-FFF2-40B4-BE49-F238E27FC236}">
                <a16:creationId xmlns:a16="http://schemas.microsoft.com/office/drawing/2014/main" id="{C5BE72BE-DEEC-F8E8-90D2-63B6136DD5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114300"/>
            <a:ext cx="3733800" cy="392113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  <a:ea typeface="+mj-ea"/>
                <a:cs typeface="+mj-cs"/>
              </a:rPr>
              <a:t>Wrap-Up</a:t>
            </a:r>
          </a:p>
        </p:txBody>
      </p:sp>
      <p:sp>
        <p:nvSpPr>
          <p:cNvPr id="105474" name="Rectangle 3">
            <a:extLst>
              <a:ext uri="{FF2B5EF4-FFF2-40B4-BE49-F238E27FC236}">
                <a16:creationId xmlns:a16="http://schemas.microsoft.com/office/drawing/2014/main" id="{DE257E25-6875-D2F2-A01B-8A864CFD21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200150"/>
            <a:ext cx="7772400" cy="3086100"/>
          </a:xfrm>
        </p:spPr>
        <p:txBody>
          <a:bodyPr/>
          <a:lstStyle/>
          <a:p>
            <a:pPr>
              <a:defRPr/>
            </a:pPr>
            <a:r>
              <a:rPr lang="en-US" altLang="x-none" sz="2000" dirty="0">
                <a:ea typeface="ＭＳ Ｐゴシック" charset="-128"/>
              </a:rPr>
              <a:t>(Reading for today</a:t>
            </a:r>
            <a:r>
              <a:rPr lang="ja-JP" altLang="en-US" sz="2000" dirty="0">
                <a:ea typeface="ＭＳ Ｐゴシック" charset="-128"/>
              </a:rPr>
              <a:t>’</a:t>
            </a:r>
            <a:r>
              <a:rPr lang="en-US" altLang="ja-JP" sz="2000" dirty="0">
                <a:ea typeface="ＭＳ Ｐゴシック" charset="-128"/>
              </a:rPr>
              <a:t>s lecture: Relevant parts of Chapter 1)</a:t>
            </a:r>
          </a:p>
          <a:p>
            <a:pPr>
              <a:defRPr/>
            </a:pPr>
            <a:r>
              <a:rPr lang="en-US" altLang="x-none" sz="2000" dirty="0">
                <a:ea typeface="ＭＳ Ｐゴシック" charset="-128"/>
              </a:rPr>
              <a:t>All students: </a:t>
            </a:r>
          </a:p>
          <a:p>
            <a:pPr lvl="1">
              <a:defRPr/>
            </a:pPr>
            <a:r>
              <a:rPr lang="en-US" altLang="x-none" sz="1800" dirty="0">
                <a:ea typeface="ＭＳ Ｐゴシック" charset="-128"/>
              </a:rPr>
              <a:t>Go to course website </a:t>
            </a:r>
            <a:r>
              <a:rPr lang="en-US" altLang="x-none" sz="1800" b="1" dirty="0">
                <a:solidFill>
                  <a:schemeClr val="accent6">
                    <a:lumMod val="60000"/>
                    <a:lumOff val="40000"/>
                  </a:schemeClr>
                </a:solidFill>
                <a:ea typeface="ＭＳ Ｐゴシック" charset="-128"/>
              </a:rPr>
              <a:t>https://</a:t>
            </a:r>
            <a:r>
              <a:rPr lang="en-US" altLang="x-none" sz="1800" b="1" dirty="0" err="1">
                <a:solidFill>
                  <a:schemeClr val="accent6">
                    <a:lumMod val="60000"/>
                    <a:lumOff val="40000"/>
                  </a:schemeClr>
                </a:solidFill>
                <a:ea typeface="ＭＳ Ｐゴシック" charset="-128"/>
              </a:rPr>
              <a:t>courses.engr.illinois.edu</a:t>
            </a:r>
            <a:r>
              <a:rPr lang="en-US" altLang="x-none" sz="1800" b="1" dirty="0">
                <a:solidFill>
                  <a:schemeClr val="accent6">
                    <a:lumMod val="60000"/>
                    <a:lumOff val="40000"/>
                  </a:schemeClr>
                </a:solidFill>
                <a:ea typeface="ＭＳ Ｐゴシック" charset="-128"/>
              </a:rPr>
              <a:t>/cs425/</a:t>
            </a:r>
            <a:r>
              <a:rPr lang="en-US" altLang="x-none" sz="1800" dirty="0">
                <a:ea typeface="ＭＳ Ｐゴシック" charset="-128"/>
              </a:rPr>
              <a:t>   </a:t>
            </a:r>
          </a:p>
          <a:p>
            <a:pPr lvl="1">
              <a:defRPr/>
            </a:pPr>
            <a:r>
              <a:rPr lang="en-US" altLang="x-none" sz="1800" dirty="0" err="1">
                <a:ea typeface="ＭＳ Ｐゴシック" charset="-128"/>
              </a:rPr>
              <a:t>Todos</a:t>
            </a:r>
            <a:r>
              <a:rPr lang="en-US" altLang="x-none" sz="1800" dirty="0">
                <a:ea typeface="ＭＳ Ｐゴシック" charset="-128"/>
              </a:rPr>
              <a:t>:</a:t>
            </a:r>
          </a:p>
          <a:p>
            <a:pPr lvl="2">
              <a:defRPr/>
            </a:pPr>
            <a:r>
              <a:rPr lang="en-US" altLang="x-none" sz="1600" dirty="0">
                <a:ea typeface="ＭＳ Ｐゴシック" charset="-128"/>
              </a:rPr>
              <a:t>(All) Sign up for Piazza, </a:t>
            </a:r>
            <a:r>
              <a:rPr lang="en-US" altLang="x-none" sz="1600" dirty="0" err="1">
                <a:ea typeface="ＭＳ Ｐゴシック" charset="-128"/>
              </a:rPr>
              <a:t>Gradescope</a:t>
            </a:r>
            <a:r>
              <a:rPr lang="en-US" altLang="x-none" sz="1600" dirty="0">
                <a:ea typeface="ＭＳ Ｐゴシック" charset="-128"/>
              </a:rPr>
              <a:t>, </a:t>
            </a:r>
            <a:r>
              <a:rPr lang="en-US" altLang="x-none" sz="1600" dirty="0" err="1">
                <a:ea typeface="ＭＳ Ｐゴシック" charset="-128"/>
              </a:rPr>
              <a:t>Acadly</a:t>
            </a:r>
            <a:r>
              <a:rPr lang="en-US" altLang="x-none" sz="1600" dirty="0">
                <a:ea typeface="ＭＳ Ｐゴシック" charset="-128"/>
              </a:rPr>
              <a:t> by today!</a:t>
            </a:r>
          </a:p>
          <a:p>
            <a:pPr lvl="2">
              <a:defRPr/>
            </a:pPr>
            <a:r>
              <a:rPr lang="en-US" altLang="x-none" sz="1600" dirty="0">
                <a:ea typeface="ＭＳ Ｐゴシック" charset="-128"/>
              </a:rPr>
              <a:t>(4 </a:t>
            </a:r>
            <a:r>
              <a:rPr lang="en-US" altLang="x-none" sz="1600" dirty="0" err="1">
                <a:ea typeface="ＭＳ Ｐゴシック" charset="-128"/>
              </a:rPr>
              <a:t>cr</a:t>
            </a:r>
            <a:r>
              <a:rPr lang="en-US" altLang="x-none" sz="1600" dirty="0">
                <a:ea typeface="ＭＳ Ｐゴシック" charset="-128"/>
              </a:rPr>
              <a:t>) Form MP group by this week and respond to MP group survey. You can use Piazza “Search for Teammates”, or just hang around after class today.</a:t>
            </a:r>
          </a:p>
          <a:p>
            <a:pPr lvl="2">
              <a:defRPr/>
            </a:pPr>
            <a:r>
              <a:rPr lang="en-US" altLang="x-none" sz="1600" dirty="0">
                <a:ea typeface="ＭＳ Ｐゴシック" charset="-128"/>
              </a:rPr>
              <a:t>(All) Fill out Student Survey sheet by this week</a:t>
            </a:r>
          </a:p>
          <a:p>
            <a:pPr lvl="1">
              <a:defRPr/>
            </a:pPr>
            <a:r>
              <a:rPr lang="en-US" altLang="x-none" sz="2000" dirty="0">
                <a:ea typeface="ＭＳ Ｐゴシック" charset="-128"/>
              </a:rPr>
              <a:t>Not yet registered? </a:t>
            </a:r>
          </a:p>
          <a:p>
            <a:pPr lvl="2">
              <a:defRPr/>
            </a:pPr>
            <a:r>
              <a:rPr lang="en-US" altLang="x-none" sz="1600" dirty="0">
                <a:ea typeface="ＭＳ Ｐゴシック" charset="-128"/>
              </a:rPr>
              <a:t>We cannot allow “double booking” with CS425 and another class at same time</a:t>
            </a:r>
          </a:p>
          <a:p>
            <a:pPr lvl="2">
              <a:defRPr/>
            </a:pPr>
            <a:r>
              <a:rPr lang="en-US" altLang="x-none" sz="1600" dirty="0">
                <a:ea typeface="ＭＳ Ｐゴシック" charset="-128"/>
              </a:rPr>
              <a:t>No waitlist, </a:t>
            </a:r>
            <a:r>
              <a:rPr lang="en-US" altLang="x-none" sz="1600" dirty="0">
                <a:ea typeface="ＭＳ Ｐゴシック" charset="-128"/>
                <a:sym typeface="Wingdings" pitchFamily="2" charset="2"/>
              </a:rPr>
              <a:t>continue to do all the HWs, (MPs if 4 </a:t>
            </a:r>
            <a:r>
              <a:rPr lang="en-US" altLang="x-none" sz="1600" dirty="0" err="1">
                <a:ea typeface="ＭＳ Ｐゴシック" charset="-128"/>
                <a:sym typeface="Wingdings" pitchFamily="2" charset="2"/>
              </a:rPr>
              <a:t>cr</a:t>
            </a:r>
            <a:r>
              <a:rPr lang="en-US" altLang="x-none" sz="1600" dirty="0">
                <a:ea typeface="ＭＳ Ｐゴシック" charset="-128"/>
                <a:sym typeface="Wingdings" pitchFamily="2" charset="2"/>
              </a:rPr>
              <a:t>). </a:t>
            </a:r>
          </a:p>
          <a:p>
            <a:pPr lvl="2">
              <a:defRPr/>
            </a:pPr>
            <a:r>
              <a:rPr lang="en-US" altLang="x-none" sz="1600" dirty="0">
                <a:ea typeface="ＭＳ Ｐゴシック" charset="-128"/>
                <a:sym typeface="Wingdings" pitchFamily="2" charset="2"/>
              </a:rPr>
              <a:t>Usually we get everyone in by end of September (no guarantees though!). </a:t>
            </a:r>
            <a:endParaRPr lang="en-US" altLang="x-none" sz="1600" dirty="0">
              <a:ea typeface="ＭＳ Ｐゴシック" charset="-128"/>
            </a:endParaRPr>
          </a:p>
        </p:txBody>
      </p:sp>
      <p:sp>
        <p:nvSpPr>
          <p:cNvPr id="111619" name="Slide Number Placeholder 2">
            <a:extLst>
              <a:ext uri="{FF2B5EF4-FFF2-40B4-BE49-F238E27FC236}">
                <a16:creationId xmlns:a16="http://schemas.microsoft.com/office/drawing/2014/main" id="{71575F8E-F91B-D1E0-322B-9BF2A50CC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7EAB4A1-6BF5-4CA2-A047-3BE9DA2BAB69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44</a:t>
            </a:fld>
            <a:endParaRPr lang="en-US" altLang="en-US" sz="1400"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>
            <a:extLst>
              <a:ext uri="{FF2B5EF4-FFF2-40B4-BE49-F238E27FC236}">
                <a16:creationId xmlns:a16="http://schemas.microsoft.com/office/drawing/2014/main" id="{05EA276A-61C5-61C1-5D9F-BD0548BF66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427038"/>
            <a:ext cx="6629400" cy="392112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chemeClr val="bg1"/>
                </a:solidFill>
                <a:ea typeface="+mj-ea"/>
                <a:cs typeface="+mj-cs"/>
              </a:rPr>
              <a:t>Definition</a:t>
            </a:r>
          </a:p>
        </p:txBody>
      </p:sp>
      <p:sp>
        <p:nvSpPr>
          <p:cNvPr id="23554" name="Rectangle 3">
            <a:extLst>
              <a:ext uri="{FF2B5EF4-FFF2-40B4-BE49-F238E27FC236}">
                <a16:creationId xmlns:a16="http://schemas.microsoft.com/office/drawing/2014/main" id="{A033919B-3FE0-7639-BA1A-99C4B025F4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485900"/>
            <a:ext cx="7772400" cy="22860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/>
              <a:t>Define the Term </a:t>
            </a:r>
            <a:r>
              <a:rPr lang="en-US" altLang="en-US">
                <a:solidFill>
                  <a:schemeClr val="accent2"/>
                </a:solidFill>
              </a:rPr>
              <a:t>Distributed System</a:t>
            </a:r>
          </a:p>
        </p:txBody>
      </p:sp>
      <p:sp>
        <p:nvSpPr>
          <p:cNvPr id="23555" name="Slide Number Placeholder 2">
            <a:extLst>
              <a:ext uri="{FF2B5EF4-FFF2-40B4-BE49-F238E27FC236}">
                <a16:creationId xmlns:a16="http://schemas.microsoft.com/office/drawing/2014/main" id="{B7BAAA4C-2878-A1BF-2B1C-E4F4A2BEE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766EA9F-9544-447F-8149-B984A00834E9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400"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>
            <a:extLst>
              <a:ext uri="{FF2B5EF4-FFF2-40B4-BE49-F238E27FC236}">
                <a16:creationId xmlns:a16="http://schemas.microsoft.com/office/drawing/2014/main" id="{51726F31-8BBB-ED2A-F904-B4C2B0E3F2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350838"/>
            <a:ext cx="8305800" cy="392112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  <a:ea typeface="+mj-ea"/>
                <a:cs typeface="+mj-cs"/>
              </a:rPr>
              <a:t>What is an Operating System?</a:t>
            </a:r>
          </a:p>
        </p:txBody>
      </p:sp>
      <p:sp>
        <p:nvSpPr>
          <p:cNvPr id="25602" name="Rectangle 3">
            <a:extLst>
              <a:ext uri="{FF2B5EF4-FFF2-40B4-BE49-F238E27FC236}">
                <a16:creationId xmlns:a16="http://schemas.microsoft.com/office/drawing/2014/main" id="{D255B221-6D68-4288-4843-23DA7E5EE9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25603" name="Slide Number Placeholder 2">
            <a:extLst>
              <a:ext uri="{FF2B5EF4-FFF2-40B4-BE49-F238E27FC236}">
                <a16:creationId xmlns:a16="http://schemas.microsoft.com/office/drawing/2014/main" id="{569A9DC6-D17B-A171-FDB8-2ED5FC242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D92AF19-5305-42CA-9FD6-2EE93DA151EF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400"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>
            <a:extLst>
              <a:ext uri="{FF2B5EF4-FFF2-40B4-BE49-F238E27FC236}">
                <a16:creationId xmlns:a16="http://schemas.microsoft.com/office/drawing/2014/main" id="{4432ADA6-1855-C9FC-A232-5073F20878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114300"/>
            <a:ext cx="7848600" cy="392113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  <a:ea typeface="+mj-ea"/>
                <a:cs typeface="+mj-cs"/>
              </a:rPr>
              <a:t>FOLDOC definition</a:t>
            </a:r>
          </a:p>
        </p:txBody>
      </p:sp>
      <p:sp>
        <p:nvSpPr>
          <p:cNvPr id="27650" name="Rectangle 3">
            <a:extLst>
              <a:ext uri="{FF2B5EF4-FFF2-40B4-BE49-F238E27FC236}">
                <a16:creationId xmlns:a16="http://schemas.microsoft.com/office/drawing/2014/main" id="{8AF2E805-3F22-0818-C5BC-FC60F1AC33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en-US" dirty="0">
                <a:ea typeface="ＭＳ Ｐゴシック" charset="0"/>
                <a:cs typeface="Times New Roman" charset="0"/>
              </a:rPr>
              <a:t>Operating System - The low-level software which handles peripheral hardware, schedules tasks, allocates storage, and presents a default interface to the user when no application program is running.</a:t>
            </a:r>
          </a:p>
          <a:p>
            <a:pPr>
              <a:defRPr/>
            </a:pPr>
            <a:endParaRPr lang="en-US" dirty="0">
              <a:ea typeface="ＭＳ Ｐゴシック" charset="0"/>
            </a:endParaRPr>
          </a:p>
          <a:p>
            <a:pPr>
              <a:defRPr/>
            </a:pPr>
            <a:endParaRPr lang="en-US" dirty="0">
              <a:ea typeface="ＭＳ Ｐゴシック" charset="0"/>
            </a:endParaRPr>
          </a:p>
        </p:txBody>
      </p:sp>
      <p:sp>
        <p:nvSpPr>
          <p:cNvPr id="27651" name="Text Box 4">
            <a:extLst>
              <a:ext uri="{FF2B5EF4-FFF2-40B4-BE49-F238E27FC236}">
                <a16:creationId xmlns:a16="http://schemas.microsoft.com/office/drawing/2014/main" id="{B02CC450-159E-8EE5-97DE-65CD2D9C09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742950"/>
            <a:ext cx="5451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med" len="lg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hlink"/>
                </a:solidFill>
                <a:latin typeface="Helvetica" panose="020B0604020202020204" pitchFamily="34" charset="0"/>
              </a:rPr>
              <a:t>(FOLDOC = Free On-Line Dictionary of Computing)</a:t>
            </a:r>
          </a:p>
        </p:txBody>
      </p:sp>
      <p:sp>
        <p:nvSpPr>
          <p:cNvPr id="27652" name="Slide Number Placeholder 2">
            <a:extLst>
              <a:ext uri="{FF2B5EF4-FFF2-40B4-BE49-F238E27FC236}">
                <a16:creationId xmlns:a16="http://schemas.microsoft.com/office/drawing/2014/main" id="{A42188C6-7218-C704-DA0B-27050BB59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E5295D8-49C3-453A-85CA-6E1B0C765CEB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400"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>
            <a:extLst>
              <a:ext uri="{FF2B5EF4-FFF2-40B4-BE49-F238E27FC236}">
                <a16:creationId xmlns:a16="http://schemas.microsoft.com/office/drawing/2014/main" id="{51E6A87D-F9F7-EF58-DE26-D62A7244A2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114300"/>
            <a:ext cx="8686800" cy="1122363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  <a:ea typeface="+mj-ea"/>
                <a:cs typeface="+mj-cs"/>
              </a:rPr>
              <a:t>Can you name some examples of </a:t>
            </a:r>
            <a:br>
              <a:rPr lang="en-US" dirty="0">
                <a:solidFill>
                  <a:srgbClr val="FFFFFF"/>
                </a:solidFill>
                <a:ea typeface="+mj-ea"/>
                <a:cs typeface="+mj-cs"/>
              </a:rPr>
            </a:br>
            <a:r>
              <a:rPr lang="en-US" dirty="0">
                <a:solidFill>
                  <a:srgbClr val="FFFFFF"/>
                </a:solidFill>
                <a:ea typeface="+mj-ea"/>
                <a:cs typeface="+mj-cs"/>
              </a:rPr>
              <a:t>Distributed Systems?</a:t>
            </a:r>
          </a:p>
        </p:txBody>
      </p:sp>
      <p:sp>
        <p:nvSpPr>
          <p:cNvPr id="29698" name="Rectangle 3">
            <a:extLst>
              <a:ext uri="{FF2B5EF4-FFF2-40B4-BE49-F238E27FC236}">
                <a16:creationId xmlns:a16="http://schemas.microsoft.com/office/drawing/2014/main" id="{D395BC5E-9D7F-EF95-FEC9-42DD53CBFE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29699" name="Slide Number Placeholder 2">
            <a:extLst>
              <a:ext uri="{FF2B5EF4-FFF2-40B4-BE49-F238E27FC236}">
                <a16:creationId xmlns:a16="http://schemas.microsoft.com/office/drawing/2014/main" id="{FB7AFD0C-D6B0-A251-055C-B642249E6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75F6A7F-F151-4B4B-AF54-255118150E07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400"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3">
            <a:extLst>
              <a:ext uri="{FF2B5EF4-FFF2-40B4-BE49-F238E27FC236}">
                <a16:creationId xmlns:a16="http://schemas.microsoft.com/office/drawing/2014/main" id="{3981F876-1F4C-B668-72C6-A6DE0B280A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543050"/>
            <a:ext cx="7772400" cy="3028950"/>
          </a:xfrm>
        </p:spPr>
        <p:txBody>
          <a:bodyPr/>
          <a:lstStyle/>
          <a:p>
            <a:r>
              <a:rPr lang="en-US" altLang="en-US" sz="2000" dirty="0"/>
              <a:t>Client-Server  (NFS)</a:t>
            </a:r>
          </a:p>
          <a:p>
            <a:r>
              <a:rPr lang="en-US" altLang="en-US" sz="2000" dirty="0"/>
              <a:t>The Web &amp; the internet</a:t>
            </a:r>
          </a:p>
          <a:p>
            <a:r>
              <a:rPr lang="en-US" altLang="en-US" sz="2000" dirty="0"/>
              <a:t>IoT (Internet of Things) networks</a:t>
            </a:r>
          </a:p>
          <a:p>
            <a:r>
              <a:rPr lang="en-US" altLang="en-US" sz="2000" dirty="0"/>
              <a:t>DNS</a:t>
            </a:r>
          </a:p>
          <a:p>
            <a:r>
              <a:rPr lang="en-US" altLang="en-US" sz="2000" dirty="0"/>
              <a:t>Gnutella, BitTorrent, Blockchain (peer to peer overlay network)</a:t>
            </a:r>
          </a:p>
          <a:p>
            <a:r>
              <a:rPr lang="ja-JP" altLang="en-US" sz="2000"/>
              <a:t>“</a:t>
            </a:r>
            <a:r>
              <a:rPr lang="en-US" altLang="ja-JP" sz="2000" dirty="0"/>
              <a:t>Cloud</a:t>
            </a:r>
            <a:r>
              <a:rPr lang="ja-JP" altLang="en-US" sz="2000"/>
              <a:t>”</a:t>
            </a:r>
            <a:r>
              <a:rPr lang="en-US" altLang="ja-JP" sz="2000" dirty="0"/>
              <a:t> service, from AWS, Microsoft Azure, Google Cloud, etc.</a:t>
            </a:r>
          </a:p>
          <a:p>
            <a:r>
              <a:rPr lang="en-US" altLang="en-US" sz="2000" dirty="0"/>
              <a:t>Datacenter, e.g., NCSA, a Google/AWS datacenter</a:t>
            </a:r>
          </a:p>
          <a:p>
            <a:pPr>
              <a:buFontTx/>
              <a:buNone/>
            </a:pPr>
            <a:endParaRPr lang="en-US" altLang="en-US" sz="20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6976312-34EF-2824-3D1C-808D0DF10C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114300"/>
            <a:ext cx="8686800" cy="1122363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  <a:ea typeface="+mj-ea"/>
                <a:cs typeface="+mj-cs"/>
              </a:rPr>
              <a:t>Can you name some examples of </a:t>
            </a:r>
            <a:br>
              <a:rPr lang="en-US" dirty="0">
                <a:solidFill>
                  <a:srgbClr val="FFFFFF"/>
                </a:solidFill>
                <a:ea typeface="+mj-ea"/>
                <a:cs typeface="+mj-cs"/>
              </a:rPr>
            </a:br>
            <a:r>
              <a:rPr lang="en-US" dirty="0">
                <a:solidFill>
                  <a:srgbClr val="FFFFFF"/>
                </a:solidFill>
                <a:ea typeface="+mj-ea"/>
                <a:cs typeface="+mj-cs"/>
              </a:rPr>
              <a:t>Distributed Systems?</a:t>
            </a:r>
          </a:p>
        </p:txBody>
      </p:sp>
      <p:sp>
        <p:nvSpPr>
          <p:cNvPr id="31747" name="Slide Number Placeholder 2">
            <a:extLst>
              <a:ext uri="{FF2B5EF4-FFF2-40B4-BE49-F238E27FC236}">
                <a16:creationId xmlns:a16="http://schemas.microsoft.com/office/drawing/2014/main" id="{2E706E67-982B-346E-2117-500D04A83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46D3FF2-2F97-4AF5-A886-B79369674785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400"/>
          </a:p>
        </p:txBody>
      </p:sp>
    </p:spTree>
  </p:cSld>
  <p:clrMapOvr>
    <a:masterClrMapping/>
  </p:clrMapOvr>
  <p:transition spd="med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CADLY_PRESENTATION_ID" val="9500dac8-c3a1-4b49-858b-be158cf02f63"/>
  <p:tag name="HAS_ACADLY_METADATA_ON_BACKEND" val="0"/>
</p:tagLst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4965</TotalTime>
  <Words>3658</Words>
  <Application>Microsoft Macintosh PowerPoint</Application>
  <PresentationFormat>On-screen Show (16:9)</PresentationFormat>
  <Paragraphs>521</Paragraphs>
  <Slides>44</Slides>
  <Notes>40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2" baseType="lpstr">
      <vt:lpstr>ＭＳ Ｐゴシック</vt:lpstr>
      <vt:lpstr>Arial</vt:lpstr>
      <vt:lpstr>Comic Sans MS</vt:lpstr>
      <vt:lpstr>Helvetica</vt:lpstr>
      <vt:lpstr>Times New Roman</vt:lpstr>
      <vt:lpstr>Whitney-BlackSC</vt:lpstr>
      <vt:lpstr>Default Design</vt:lpstr>
      <vt:lpstr>Clip</vt:lpstr>
      <vt:lpstr>PowerPoint Presentation</vt:lpstr>
      <vt:lpstr>Course Staff</vt:lpstr>
      <vt:lpstr>What This Course is Really About</vt:lpstr>
      <vt:lpstr>Computer Science in the time of AI</vt:lpstr>
      <vt:lpstr>Definition</vt:lpstr>
      <vt:lpstr>What is an Operating System?</vt:lpstr>
      <vt:lpstr>FOLDOC definition</vt:lpstr>
      <vt:lpstr>Can you name some examples of  Distributed Systems?</vt:lpstr>
      <vt:lpstr>Can you name some examples of  Distributed Systems?</vt:lpstr>
      <vt:lpstr>What is a Distributed System?</vt:lpstr>
      <vt:lpstr>How does Leslie Lamport define Distributed System?</vt:lpstr>
      <vt:lpstr>FOLDOC definition</vt:lpstr>
      <vt:lpstr>Textbook definitions</vt:lpstr>
      <vt:lpstr>Unsatisfactory</vt:lpstr>
      <vt:lpstr>A working definition for us</vt:lpstr>
      <vt:lpstr>Gnutella Peer to Peer System</vt:lpstr>
      <vt:lpstr>Datacenter</vt:lpstr>
      <vt:lpstr>The Internet: A Refresher</vt:lpstr>
      <vt:lpstr>An Intranet &amp; a distributed system</vt:lpstr>
      <vt:lpstr>Networking Stacks</vt:lpstr>
      <vt:lpstr>The History of internet Standards</vt:lpstr>
      <vt:lpstr>The Heart of the World Wide Web:     the HTTP Standard</vt:lpstr>
      <vt:lpstr>The HTTP Protocol: More</vt:lpstr>
      <vt:lpstr>Does our Working Definition work for the http  Web?</vt:lpstr>
      <vt:lpstr>Important Distributed Systems Issues</vt:lpstr>
      <vt:lpstr>Many Interesting Design Problems</vt:lpstr>
      <vt:lpstr>Typical Distributed Systems Design Goals</vt:lpstr>
      <vt:lpstr>“Important” Issues</vt:lpstr>
      <vt:lpstr>“Concepts”?</vt:lpstr>
      <vt:lpstr>How will We Learn?</vt:lpstr>
      <vt:lpstr>How will We Learn? (2)</vt:lpstr>
      <vt:lpstr>How will We Learn? (2)</vt:lpstr>
      <vt:lpstr>How will We Learn? (2)</vt:lpstr>
      <vt:lpstr>How will We Learn? (2)</vt:lpstr>
      <vt:lpstr>What will the schedule look like?</vt:lpstr>
      <vt:lpstr>What assistance is available to you?</vt:lpstr>
      <vt:lpstr>What tools will we use?</vt:lpstr>
      <vt:lpstr>What tools will we use? (2)</vt:lpstr>
      <vt:lpstr>Course Prerequisites</vt:lpstr>
      <vt:lpstr>Individual vs. Group Work</vt:lpstr>
      <vt:lpstr>Course Staff</vt:lpstr>
      <vt:lpstr>Speaking of HWs and MPs</vt:lpstr>
      <vt:lpstr>3 cr vs 4 cr vs MCS Coursera</vt:lpstr>
      <vt:lpstr>Wrap-Up</vt:lpstr>
    </vt:vector>
  </TitlesOfParts>
  <Company>CUCS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Indranil</dc:creator>
  <cp:lastModifiedBy>Kesavan, Ram</cp:lastModifiedBy>
  <cp:revision>1434</cp:revision>
  <cp:lastPrinted>2019-08-25T13:59:24Z</cp:lastPrinted>
  <dcterms:created xsi:type="dcterms:W3CDTF">2011-01-15T17:00:17Z</dcterms:created>
  <dcterms:modified xsi:type="dcterms:W3CDTF">2026-08-26T01:22:57Z</dcterms:modified>
</cp:coreProperties>
</file>