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5"/>
  </p:notesMasterIdLst>
  <p:sldIdLst>
    <p:sldId id="334" r:id="rId2"/>
    <p:sldId id="337" r:id="rId3"/>
    <p:sldId id="338" r:id="rId4"/>
    <p:sldId id="339" r:id="rId5"/>
    <p:sldId id="373" r:id="rId6"/>
    <p:sldId id="340" r:id="rId7"/>
    <p:sldId id="341" r:id="rId8"/>
    <p:sldId id="370" r:id="rId9"/>
    <p:sldId id="371" r:id="rId10"/>
    <p:sldId id="344" r:id="rId11"/>
    <p:sldId id="345" r:id="rId12"/>
    <p:sldId id="346" r:id="rId13"/>
    <p:sldId id="347" r:id="rId14"/>
    <p:sldId id="348" r:id="rId15"/>
    <p:sldId id="349" r:id="rId16"/>
    <p:sldId id="350" r:id="rId17"/>
    <p:sldId id="374" r:id="rId18"/>
    <p:sldId id="375" r:id="rId19"/>
    <p:sldId id="351" r:id="rId20"/>
    <p:sldId id="352" r:id="rId21"/>
    <p:sldId id="353" r:id="rId22"/>
    <p:sldId id="372" r:id="rId23"/>
    <p:sldId id="354" r:id="rId24"/>
  </p:sldIdLst>
  <p:sldSz cx="12984163" cy="7315200"/>
  <p:notesSz cx="6858000" cy="9144000"/>
  <p:defaultTextStyle>
    <a:defPPr>
      <a:defRPr lang="en-US"/>
    </a:defPPr>
    <a:lvl1pPr marL="0" algn="l" defTabSz="1298925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1pPr>
    <a:lvl2pPr marL="649463" algn="l" defTabSz="1298925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2pPr>
    <a:lvl3pPr marL="1298925" algn="l" defTabSz="1298925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3pPr>
    <a:lvl4pPr marL="1948389" algn="l" defTabSz="1298925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4pPr>
    <a:lvl5pPr marL="2597852" algn="l" defTabSz="1298925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5pPr>
    <a:lvl6pPr marL="3247315" algn="l" defTabSz="1298925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6pPr>
    <a:lvl7pPr marL="3896777" algn="l" defTabSz="1298925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7pPr>
    <a:lvl8pPr marL="4546240" algn="l" defTabSz="1298925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8pPr>
    <a:lvl9pPr marL="5195704" algn="l" defTabSz="1298925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304">
          <p15:clr>
            <a:srgbClr val="A4A3A4"/>
          </p15:clr>
        </p15:guide>
        <p15:guide id="2" pos="409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4389" autoAdjust="0"/>
    <p:restoredTop sz="87869"/>
  </p:normalViewPr>
  <p:slideViewPr>
    <p:cSldViewPr>
      <p:cViewPr varScale="1">
        <p:scale>
          <a:sx n="78" d="100"/>
          <a:sy n="78" d="100"/>
        </p:scale>
        <p:origin x="208" y="352"/>
      </p:cViewPr>
      <p:guideLst>
        <p:guide orient="horz" pos="2304"/>
        <p:guide pos="409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11F443E-0F79-A241-AF3A-49CA404541F0}" type="datetimeFigureOut">
              <a:rPr lang="en-US" smtClean="0"/>
              <a:t>11/6/25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5763" y="685800"/>
            <a:ext cx="608647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99C5403-D6CF-9147-BC21-EBC85D0043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94482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49463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1pPr>
    <a:lvl2pPr marL="649463" algn="l" defTabSz="649463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2pPr>
    <a:lvl3pPr marL="1298925" algn="l" defTabSz="649463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3pPr>
    <a:lvl4pPr marL="1948389" algn="l" defTabSz="649463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4pPr>
    <a:lvl5pPr marL="2597852" algn="l" defTabSz="649463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5pPr>
    <a:lvl6pPr marL="3247315" algn="l" defTabSz="649463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6pPr>
    <a:lvl7pPr marL="3896777" algn="l" defTabSz="649463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7pPr>
    <a:lvl8pPr marL="4546240" algn="l" defTabSz="649463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8pPr>
    <a:lvl9pPr marL="5195704" algn="l" defTabSz="649463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7350" y="685800"/>
            <a:ext cx="6084888" cy="3429000"/>
          </a:xfrm>
          <a:ln/>
        </p:spPr>
      </p:sp>
      <p:sp>
        <p:nvSpPr>
          <p:cNvPr id="1638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dirty="0">
                <a:latin typeface="Arial" charset="0"/>
                <a:ea typeface="ＭＳ Ｐゴシック" charset="0"/>
                <a:cs typeface="ＭＳ Ｐゴシック" charset="0"/>
              </a:rPr>
              <a:t>MP4</a:t>
            </a:r>
          </a:p>
          <a:p>
            <a:pPr eaLnBrk="1" hangingPunct="1"/>
            <a:endParaRPr lang="en-US" dirty="0">
              <a:latin typeface="Arial" charset="0"/>
              <a:ea typeface="ＭＳ Ｐゴシック" charset="0"/>
              <a:cs typeface="ＭＳ Ｐゴシック" charset="0"/>
            </a:endParaRPr>
          </a:p>
          <a:p>
            <a:pPr eaLnBrk="1" hangingPunct="1"/>
            <a:r>
              <a:rPr lang="en-US" dirty="0">
                <a:latin typeface="Arial" charset="0"/>
                <a:ea typeface="ＭＳ Ｐゴシック" charset="0"/>
                <a:cs typeface="ＭＳ Ｐゴシック" charset="0"/>
              </a:rPr>
              <a:t>Twitter launched in 2006</a:t>
            </a:r>
          </a:p>
          <a:p>
            <a:pPr eaLnBrk="1" hangingPunct="1"/>
            <a:endParaRPr lang="en-US" dirty="0">
              <a:latin typeface="Arial" charset="0"/>
              <a:ea typeface="ＭＳ Ｐゴシック" charset="0"/>
              <a:cs typeface="ＭＳ Ｐゴシック" charset="0"/>
            </a:endParaRPr>
          </a:p>
          <a:p>
            <a:pPr eaLnBrk="1" hangingPunct="1"/>
            <a:r>
              <a:rPr lang="en-US" dirty="0">
                <a:latin typeface="Arial" charset="0"/>
                <a:ea typeface="ＭＳ Ｐゴシック" charset="0"/>
                <a:cs typeface="ＭＳ Ｐゴシック" charset="0"/>
              </a:rPr>
              <a:t>Storm</a:t>
            </a:r>
            <a:r>
              <a:rPr lang="en-US" baseline="0" dirty="0">
                <a:latin typeface="Arial" charset="0"/>
                <a:ea typeface="ＭＳ Ｐゴシック" charset="0"/>
                <a:cs typeface="ＭＳ Ｐゴシック" charset="0"/>
              </a:rPr>
              <a:t> </a:t>
            </a:r>
            <a:r>
              <a:rPr lang="mr-IN" baseline="0" dirty="0">
                <a:latin typeface="Arial" charset="0"/>
                <a:ea typeface="ＭＳ Ｐゴシック" charset="0"/>
                <a:cs typeface="ＭＳ Ｐゴシック" charset="0"/>
              </a:rPr>
              <a:t>–</a:t>
            </a:r>
            <a:r>
              <a:rPr lang="en-US" baseline="0" dirty="0">
                <a:latin typeface="Arial" charset="0"/>
                <a:ea typeface="ＭＳ Ｐゴシック" charset="0"/>
                <a:cs typeface="ＭＳ Ｐゴシック" charset="0"/>
              </a:rPr>
              <a:t> 2014 publication,</a:t>
            </a:r>
          </a:p>
          <a:p>
            <a:pPr eaLnBrk="1" hangingPunct="1"/>
            <a:r>
              <a:rPr lang="en-US" baseline="0" dirty="0">
                <a:latin typeface="Arial" charset="0"/>
                <a:ea typeface="ＭＳ Ｐゴシック" charset="0"/>
                <a:cs typeface="ＭＳ Ｐゴシック" charset="0"/>
              </a:rPr>
              <a:t>2008 first video</a:t>
            </a:r>
            <a:endParaRPr lang="en-US" dirty="0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303188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32770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dirty="0">
                <a:latin typeface="Times New Roman" charset="0"/>
                <a:ea typeface="ＭＳ Ｐゴシック" charset="0"/>
                <a:cs typeface="ＭＳ Ｐゴシック" charset="0"/>
              </a:rPr>
              <a:t>Where does the stream</a:t>
            </a:r>
            <a:r>
              <a:rPr lang="en-US" baseline="0" dirty="0">
                <a:latin typeface="Times New Roman" charset="0"/>
                <a:ea typeface="ＭＳ Ｐゴシック" charset="0"/>
                <a:cs typeface="ＭＳ Ｐゴシック" charset="0"/>
              </a:rPr>
              <a:t> come from? </a:t>
            </a:r>
          </a:p>
          <a:p>
            <a:r>
              <a:rPr lang="en-US" baseline="0" dirty="0">
                <a:latin typeface="Times New Roman" charset="0"/>
                <a:ea typeface="ＭＳ Ｐゴシック" charset="0"/>
                <a:cs typeface="ＭＳ Ｐゴシック" charset="0"/>
              </a:rPr>
              <a:t>A spout can generate 1+ streams.</a:t>
            </a:r>
          </a:p>
          <a:p>
            <a:r>
              <a:rPr lang="en-US" baseline="0" dirty="0">
                <a:latin typeface="Times New Roman" charset="0"/>
                <a:ea typeface="ＭＳ Ｐゴシック" charset="0"/>
                <a:cs typeface="ＭＳ Ｐゴシック" charset="0"/>
              </a:rPr>
              <a:t>An application may have 2 spouts: </a:t>
            </a:r>
            <a:r>
              <a:rPr lang="en-US" baseline="0" dirty="0" err="1">
                <a:latin typeface="Times New Roman" charset="0"/>
                <a:ea typeface="ＭＳ Ｐゴシック" charset="0"/>
                <a:cs typeface="ＭＳ Ｐゴシック" charset="0"/>
              </a:rPr>
              <a:t>Eg.</a:t>
            </a:r>
            <a:r>
              <a:rPr lang="en-US" baseline="0" dirty="0">
                <a:latin typeface="Times New Roman" charset="0"/>
                <a:ea typeface="ＭＳ Ｐゴシック" charset="0"/>
                <a:cs typeface="ＭＳ Ｐゴシック" charset="0"/>
              </a:rPr>
              <a:t> Uber may use input from 2 streams—complaints on Twitter about surge pricing &amp;&amp; fares in a specific area---to throttle/change the surge pricing algorithm.</a:t>
            </a:r>
            <a:endParaRPr lang="en-US" dirty="0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32771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 eaLnBrk="0" hangingPunct="0">
              <a:defRPr sz="23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02756" indent="-270291" defTabSz="914485" eaLnBrk="0" hangingPunct="0">
              <a:defRPr sz="23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081164" indent="-216233" defTabSz="914485" eaLnBrk="0" hangingPunct="0">
              <a:defRPr sz="23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513629" indent="-216233" defTabSz="914485" eaLnBrk="0" hangingPunct="0">
              <a:defRPr sz="23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946095" indent="-216233" defTabSz="914485" eaLnBrk="0" hangingPunct="0">
              <a:defRPr sz="23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378560" indent="-216233" defTabSz="914485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811026" indent="-216233" defTabSz="914485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243491" indent="-216233" defTabSz="914485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675957" indent="-216233" defTabSz="914485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fld id="{3DBDAEDC-045C-D644-A566-39D100707C86}" type="slidenum">
              <a:rPr lang="en-US" sz="1200"/>
              <a:pPr eaLnBrk="1" hangingPunct="1"/>
              <a:t>10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12668037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34818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34819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 eaLnBrk="0" hangingPunct="0">
              <a:defRPr sz="23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02756" indent="-270291" defTabSz="914485" eaLnBrk="0" hangingPunct="0">
              <a:defRPr sz="23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081164" indent="-216233" defTabSz="914485" eaLnBrk="0" hangingPunct="0">
              <a:defRPr sz="23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513629" indent="-216233" defTabSz="914485" eaLnBrk="0" hangingPunct="0">
              <a:defRPr sz="23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946095" indent="-216233" defTabSz="914485" eaLnBrk="0" hangingPunct="0">
              <a:defRPr sz="23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378560" indent="-216233" defTabSz="914485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811026" indent="-216233" defTabSz="914485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243491" indent="-216233" defTabSz="914485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675957" indent="-216233" defTabSz="914485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fld id="{C0792307-2B31-8349-B688-18A7F5569A3E}" type="slidenum">
              <a:rPr lang="en-US" sz="1200"/>
              <a:pPr eaLnBrk="1" hangingPunct="1"/>
              <a:t>11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98823899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36866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dirty="0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36867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 eaLnBrk="0" hangingPunct="0">
              <a:defRPr sz="23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02756" indent="-270291" defTabSz="914485" eaLnBrk="0" hangingPunct="0">
              <a:defRPr sz="23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081164" indent="-216233" defTabSz="914485" eaLnBrk="0" hangingPunct="0">
              <a:defRPr sz="23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513629" indent="-216233" defTabSz="914485" eaLnBrk="0" hangingPunct="0">
              <a:defRPr sz="23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946095" indent="-216233" defTabSz="914485" eaLnBrk="0" hangingPunct="0">
              <a:defRPr sz="23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378560" indent="-216233" defTabSz="914485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811026" indent="-216233" defTabSz="914485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243491" indent="-216233" defTabSz="914485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675957" indent="-216233" defTabSz="914485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fld id="{A7387BD2-BE15-1647-95A9-A5710142545C}" type="slidenum">
              <a:rPr lang="en-US" sz="1200"/>
              <a:pPr eaLnBrk="1" hangingPunct="1"/>
              <a:t>12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69421264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38914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0" marR="0" lvl="0" indent="0" algn="l" defTabSz="64946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latin typeface="Times New Roman" charset="0"/>
                <a:ea typeface="ＭＳ Ｐゴシック" charset="0"/>
                <a:cs typeface="ＭＳ Ｐゴシック" charset="0"/>
              </a:rPr>
              <a:t>Database similarity: a real-time query plan can map to a DAG of bolts.</a:t>
            </a:r>
          </a:p>
          <a:p>
            <a:endParaRPr lang="en-US" dirty="0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38915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 eaLnBrk="0" hangingPunct="0">
              <a:defRPr sz="23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02756" indent="-270291" defTabSz="914485" eaLnBrk="0" hangingPunct="0">
              <a:defRPr sz="23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081164" indent="-216233" defTabSz="914485" eaLnBrk="0" hangingPunct="0">
              <a:defRPr sz="23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513629" indent="-216233" defTabSz="914485" eaLnBrk="0" hangingPunct="0">
              <a:defRPr sz="23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946095" indent="-216233" defTabSz="914485" eaLnBrk="0" hangingPunct="0">
              <a:defRPr sz="23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378560" indent="-216233" defTabSz="914485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811026" indent="-216233" defTabSz="914485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243491" indent="-216233" defTabSz="914485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675957" indent="-216233" defTabSz="914485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fld id="{2DCD4FE2-C06E-0946-99C5-00F56270C322}" type="slidenum">
              <a:rPr lang="en-US" sz="1200"/>
              <a:pPr eaLnBrk="1" hangingPunct="1"/>
              <a:t>13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35328717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40962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dirty="0">
                <a:latin typeface="Times New Roman" charset="0"/>
                <a:ea typeface="ＭＳ Ｐゴシック" charset="0"/>
                <a:cs typeface="ＭＳ Ｐゴシック" charset="0"/>
              </a:rPr>
              <a:t>User</a:t>
            </a:r>
            <a:r>
              <a:rPr lang="en-US" baseline="0" dirty="0">
                <a:latin typeface="Times New Roman" charset="0"/>
                <a:ea typeface="ＭＳ Ｐゴシック" charset="0"/>
                <a:cs typeface="ＭＳ Ｐゴシック" charset="0"/>
              </a:rPr>
              <a:t> specified bolt: </a:t>
            </a:r>
          </a:p>
          <a:p>
            <a:r>
              <a:rPr lang="en-US" baseline="0" dirty="0">
                <a:latin typeface="Times New Roman" charset="0"/>
                <a:ea typeface="ＭＳ Ｐゴシック" charset="0"/>
                <a:cs typeface="ＭＳ Ｐゴシック" charset="0"/>
              </a:rPr>
              <a:t>Join: maps to a specific step in a query plan.</a:t>
            </a:r>
          </a:p>
          <a:p>
            <a:r>
              <a:rPr lang="en-US" baseline="0" dirty="0">
                <a:latin typeface="Times New Roman" charset="0"/>
                <a:ea typeface="ＭＳ Ｐゴシック" charset="0"/>
                <a:cs typeface="ＭＳ Ｐゴシック" charset="0"/>
              </a:rPr>
              <a:t>Joins can work on sliding window of tuples: specified by time-period or #consecutive tuples</a:t>
            </a:r>
            <a:endParaRPr lang="en-US" dirty="0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0963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 eaLnBrk="0" hangingPunct="0">
              <a:defRPr sz="23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02756" indent="-270291" defTabSz="914485" eaLnBrk="0" hangingPunct="0">
              <a:defRPr sz="23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081164" indent="-216233" defTabSz="914485" eaLnBrk="0" hangingPunct="0">
              <a:defRPr sz="23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513629" indent="-216233" defTabSz="914485" eaLnBrk="0" hangingPunct="0">
              <a:defRPr sz="23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946095" indent="-216233" defTabSz="914485" eaLnBrk="0" hangingPunct="0">
              <a:defRPr sz="23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378560" indent="-216233" defTabSz="914485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811026" indent="-216233" defTabSz="914485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243491" indent="-216233" defTabSz="914485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675957" indent="-216233" defTabSz="914485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fld id="{8F2F9E2D-3D80-D042-BDF1-8A2B916908A8}" type="slidenum">
              <a:rPr lang="en-US" sz="1200"/>
              <a:pPr eaLnBrk="1" hangingPunct="1"/>
              <a:t>14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205268268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43010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dirty="0">
                <a:latin typeface="Times New Roman" charset="0"/>
                <a:ea typeface="ＭＳ Ｐゴシック" charset="0"/>
                <a:cs typeface="ＭＳ Ｐゴシック" charset="0"/>
              </a:rPr>
              <a:t>Parallelization</a:t>
            </a:r>
            <a:r>
              <a:rPr lang="en-US" baseline="0" dirty="0">
                <a:latin typeface="Times New Roman" charset="0"/>
                <a:ea typeface="ＭＳ Ｐゴシック" charset="0"/>
                <a:cs typeface="ＭＳ Ｐゴシック" charset="0"/>
              </a:rPr>
              <a:t> means that there are multiple instantiations of each bolt, and these are called tasks.</a:t>
            </a:r>
          </a:p>
          <a:p>
            <a:r>
              <a:rPr lang="en-US" baseline="0" dirty="0">
                <a:latin typeface="Times New Roman" charset="0"/>
                <a:ea typeface="ＭＳ Ｐゴシック" charset="0"/>
                <a:cs typeface="ＭＳ Ｐゴシック" charset="0"/>
              </a:rPr>
              <a:t>Bolt&lt;-&gt;stage in MP4.</a:t>
            </a:r>
            <a:endParaRPr lang="en-US" dirty="0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3011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 eaLnBrk="0" hangingPunct="0">
              <a:defRPr sz="23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02756" indent="-270291" defTabSz="914485" eaLnBrk="0" hangingPunct="0">
              <a:defRPr sz="23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081164" indent="-216233" defTabSz="914485" eaLnBrk="0" hangingPunct="0">
              <a:defRPr sz="23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513629" indent="-216233" defTabSz="914485" eaLnBrk="0" hangingPunct="0">
              <a:defRPr sz="23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946095" indent="-216233" defTabSz="914485" eaLnBrk="0" hangingPunct="0">
              <a:defRPr sz="23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378560" indent="-216233" defTabSz="914485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811026" indent="-216233" defTabSz="914485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243491" indent="-216233" defTabSz="914485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675957" indent="-216233" defTabSz="914485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fld id="{6F5CA189-527B-F845-8970-92AA1AE338F0}" type="slidenum">
              <a:rPr lang="en-US" sz="1200"/>
              <a:pPr eaLnBrk="1" hangingPunct="1"/>
              <a:t>15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91991216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45058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dirty="0">
                <a:latin typeface="Times New Roman" charset="0"/>
                <a:ea typeface="ＭＳ Ｐゴシック" charset="0"/>
                <a:cs typeface="ＭＳ Ｐゴシック" charset="0"/>
              </a:rPr>
              <a:t>Naïve splitting of incoming tuples.</a:t>
            </a:r>
          </a:p>
        </p:txBody>
      </p:sp>
      <p:sp>
        <p:nvSpPr>
          <p:cNvPr id="45059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 eaLnBrk="0" hangingPunct="0">
              <a:defRPr sz="23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02756" indent="-270291" defTabSz="914485" eaLnBrk="0" hangingPunct="0">
              <a:defRPr sz="23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081164" indent="-216233" defTabSz="914485" eaLnBrk="0" hangingPunct="0">
              <a:defRPr sz="23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513629" indent="-216233" defTabSz="914485" eaLnBrk="0" hangingPunct="0">
              <a:defRPr sz="23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946095" indent="-216233" defTabSz="914485" eaLnBrk="0" hangingPunct="0">
              <a:defRPr sz="23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378560" indent="-216233" defTabSz="914485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811026" indent="-216233" defTabSz="914485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243491" indent="-216233" defTabSz="914485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675957" indent="-216233" defTabSz="914485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fld id="{B6A92E9A-4E16-B84E-814E-A6F77A7A45AA}" type="slidenum">
              <a:rPr lang="en-US" sz="1200"/>
              <a:pPr eaLnBrk="1" hangingPunct="1"/>
              <a:t>16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1438462663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45058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dirty="0">
                <a:latin typeface="Times New Roman" charset="0"/>
                <a:ea typeface="ＭＳ Ｐゴシック" charset="0"/>
                <a:cs typeface="ＭＳ Ｐゴシック" charset="0"/>
              </a:rPr>
              <a:t>Range-based partitioning: presumably keeping them together will help for a single task in the next bolt.</a:t>
            </a:r>
          </a:p>
        </p:txBody>
      </p:sp>
      <p:sp>
        <p:nvSpPr>
          <p:cNvPr id="45059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 eaLnBrk="0" hangingPunct="0">
              <a:defRPr sz="23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02756" indent="-270291" defTabSz="914485" eaLnBrk="0" hangingPunct="0">
              <a:defRPr sz="23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081164" indent="-216233" defTabSz="914485" eaLnBrk="0" hangingPunct="0">
              <a:defRPr sz="23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513629" indent="-216233" defTabSz="914485" eaLnBrk="0" hangingPunct="0">
              <a:defRPr sz="23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946095" indent="-216233" defTabSz="914485" eaLnBrk="0" hangingPunct="0">
              <a:defRPr sz="23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378560" indent="-216233" defTabSz="914485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811026" indent="-216233" defTabSz="914485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243491" indent="-216233" defTabSz="914485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675957" indent="-216233" defTabSz="914485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fld id="{B6A92E9A-4E16-B84E-814E-A6F77A7A45AA}" type="slidenum">
              <a:rPr lang="en-US" sz="1200"/>
              <a:pPr eaLnBrk="1" hangingPunct="1"/>
              <a:t>17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1395481274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45058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dirty="0">
                <a:latin typeface="Times New Roman" charset="0"/>
                <a:ea typeface="ＭＳ Ｐゴシック" charset="0"/>
                <a:cs typeface="ＭＳ Ｐゴシック" charset="0"/>
              </a:rPr>
              <a:t>Not common. Use-cases:</a:t>
            </a:r>
          </a:p>
          <a:p>
            <a:pPr marL="342900" indent="-342900">
              <a:buAutoNum type="arabicParenBoth"/>
            </a:pPr>
            <a:r>
              <a:rPr lang="en-US" dirty="0">
                <a:latin typeface="Times New Roman" charset="0"/>
                <a:ea typeface="ＭＳ Ｐゴシック" charset="0"/>
                <a:cs typeface="ＭＳ Ｐゴシック" charset="0"/>
              </a:rPr>
              <a:t>Usually for sending signals or config updates that should hit all tasks in a bolt.</a:t>
            </a:r>
          </a:p>
          <a:p>
            <a:pPr marL="342900" indent="-342900">
              <a:buAutoNum type="arabicParenBoth"/>
            </a:pPr>
            <a:r>
              <a:rPr lang="en-US" dirty="0">
                <a:latin typeface="Times New Roman" charset="0"/>
                <a:ea typeface="ＭＳ Ｐゴシック" charset="0"/>
                <a:cs typeface="ＭＳ Ｐゴシック" charset="0"/>
              </a:rPr>
              <a:t>One of the streams in a JOIN needs to hit all tasks in the bolt</a:t>
            </a:r>
          </a:p>
        </p:txBody>
      </p:sp>
      <p:sp>
        <p:nvSpPr>
          <p:cNvPr id="45059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 eaLnBrk="0" hangingPunct="0">
              <a:defRPr sz="23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02756" indent="-270291" defTabSz="914485" eaLnBrk="0" hangingPunct="0">
              <a:defRPr sz="23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081164" indent="-216233" defTabSz="914485" eaLnBrk="0" hangingPunct="0">
              <a:defRPr sz="23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513629" indent="-216233" defTabSz="914485" eaLnBrk="0" hangingPunct="0">
              <a:defRPr sz="23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946095" indent="-216233" defTabSz="914485" eaLnBrk="0" hangingPunct="0">
              <a:defRPr sz="23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378560" indent="-216233" defTabSz="914485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811026" indent="-216233" defTabSz="914485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243491" indent="-216233" defTabSz="914485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675957" indent="-216233" defTabSz="914485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fld id="{B6A92E9A-4E16-B84E-814E-A6F77A7A45AA}" type="slidenum">
              <a:rPr lang="en-US" sz="1200"/>
              <a:pPr eaLnBrk="1" hangingPunct="1"/>
              <a:t>18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125737678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47106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dirty="0">
                <a:latin typeface="Times New Roman" charset="0"/>
                <a:ea typeface="ＭＳ Ｐゴシック" charset="0"/>
                <a:cs typeface="ＭＳ Ｐゴシック" charset="0"/>
              </a:rPr>
              <a:t>ZK used to store the control-plane information; and serve reads/writes to it.</a:t>
            </a:r>
          </a:p>
        </p:txBody>
      </p:sp>
      <p:sp>
        <p:nvSpPr>
          <p:cNvPr id="47107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 eaLnBrk="0" hangingPunct="0">
              <a:defRPr sz="23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02756" indent="-270291" defTabSz="914485" eaLnBrk="0" hangingPunct="0">
              <a:defRPr sz="23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081164" indent="-216233" defTabSz="914485" eaLnBrk="0" hangingPunct="0">
              <a:defRPr sz="23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513629" indent="-216233" defTabSz="914485" eaLnBrk="0" hangingPunct="0">
              <a:defRPr sz="23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946095" indent="-216233" defTabSz="914485" eaLnBrk="0" hangingPunct="0">
              <a:defRPr sz="23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378560" indent="-216233" defTabSz="914485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811026" indent="-216233" defTabSz="914485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243491" indent="-216233" defTabSz="914485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675957" indent="-216233" defTabSz="914485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fld id="{A4F58C62-928D-F64C-9E8B-3683B8D75D41}" type="slidenum">
              <a:rPr lang="en-US" sz="1200"/>
              <a:pPr eaLnBrk="1" hangingPunct="1"/>
              <a:t>19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3768562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18434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0" marR="0" indent="0" algn="l" defTabSz="64946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latin typeface="Times New Roman" charset="0"/>
                <a:ea typeface="ＭＳ Ｐゴシック" charset="0"/>
                <a:cs typeface="ＭＳ Ｐゴシック" charset="0"/>
              </a:rPr>
              <a:t>Papers</a:t>
            </a:r>
            <a:r>
              <a:rPr lang="en-US" baseline="0" dirty="0">
                <a:latin typeface="Times New Roman" charset="0"/>
                <a:ea typeface="ＭＳ Ｐゴシック" charset="0"/>
                <a:cs typeface="ＭＳ Ｐゴシック" charset="0"/>
              </a:rPr>
              <a:t> published in stream processing from the 90s</a:t>
            </a:r>
          </a:p>
          <a:p>
            <a:pPr marL="0" marR="0" indent="0" algn="l" defTabSz="64946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>
                <a:latin typeface="Times New Roman" charset="0"/>
                <a:ea typeface="ＭＳ Ｐゴシック" charset="0"/>
                <a:cs typeface="ＭＳ Ｐゴシック" charset="0"/>
              </a:rPr>
              <a:t>Spark (video on the lectures page)</a:t>
            </a:r>
          </a:p>
          <a:p>
            <a:pPr marL="0" marR="0" indent="0" algn="l" defTabSz="64946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>
                <a:latin typeface="Times New Roman" charset="0"/>
                <a:ea typeface="ＭＳ Ｐゴシック" charset="0"/>
                <a:cs typeface="ＭＳ Ｐゴシック" charset="0"/>
              </a:rPr>
              <a:t>Cloud vendors services: AWS Kinesis, Google Dataflow, Azure Stream Analytics, IBM</a:t>
            </a:r>
            <a:endParaRPr lang="en-US" dirty="0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8435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 eaLnBrk="0" hangingPunct="0">
              <a:defRPr sz="23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02756" indent="-270291" defTabSz="914485" eaLnBrk="0" hangingPunct="0">
              <a:defRPr sz="23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081164" indent="-216233" defTabSz="914485" eaLnBrk="0" hangingPunct="0">
              <a:defRPr sz="23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513629" indent="-216233" defTabSz="914485" eaLnBrk="0" hangingPunct="0">
              <a:defRPr sz="23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946095" indent="-216233" defTabSz="914485" eaLnBrk="0" hangingPunct="0">
              <a:defRPr sz="23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378560" indent="-216233" defTabSz="914485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811026" indent="-216233" defTabSz="914485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243491" indent="-216233" defTabSz="914485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675957" indent="-216233" defTabSz="914485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fld id="{F3CD29DF-AD15-7C48-B92E-727AEB2E1168}" type="slidenum">
              <a:rPr lang="en-US" sz="1200"/>
              <a:pPr eaLnBrk="1" hangingPunct="1"/>
              <a:t>2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983770867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49154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dirty="0">
                <a:latin typeface="Times New Roman" charset="0"/>
                <a:ea typeface="ＭＳ Ｐゴシック" charset="0"/>
                <a:cs typeface="ＭＳ Ｐゴシック" charset="0"/>
              </a:rPr>
              <a:t>Storm provides at-least-once semantics</a:t>
            </a:r>
          </a:p>
        </p:txBody>
      </p:sp>
      <p:sp>
        <p:nvSpPr>
          <p:cNvPr id="49155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 eaLnBrk="0" hangingPunct="0">
              <a:defRPr sz="23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02756" indent="-270291" defTabSz="914485" eaLnBrk="0" hangingPunct="0">
              <a:defRPr sz="23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081164" indent="-216233" defTabSz="914485" eaLnBrk="0" hangingPunct="0">
              <a:defRPr sz="23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513629" indent="-216233" defTabSz="914485" eaLnBrk="0" hangingPunct="0">
              <a:defRPr sz="23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946095" indent="-216233" defTabSz="914485" eaLnBrk="0" hangingPunct="0">
              <a:defRPr sz="23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378560" indent="-216233" defTabSz="914485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811026" indent="-216233" defTabSz="914485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243491" indent="-216233" defTabSz="914485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675957" indent="-216233" defTabSz="914485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fld id="{A3D98681-6A09-6F41-A3B3-9F183B199946}" type="slidenum">
              <a:rPr lang="en-US" sz="1200"/>
              <a:pPr eaLnBrk="1" hangingPunct="1"/>
              <a:t>20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2022157578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51202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dirty="0">
                <a:latin typeface="Times New Roman" charset="0"/>
                <a:ea typeface="ＭＳ Ｐゴシック" charset="0"/>
                <a:cs typeface="ＭＳ Ｐゴシック" charset="0"/>
              </a:rPr>
              <a:t>Emit is used by bolts</a:t>
            </a:r>
          </a:p>
          <a:p>
            <a:r>
              <a:rPr lang="en-US" dirty="0">
                <a:latin typeface="Times New Roman" charset="0"/>
                <a:ea typeface="ＭＳ Ｐゴシック" charset="0"/>
                <a:cs typeface="ＭＳ Ｐゴシック" charset="0"/>
              </a:rPr>
              <a:t>The acks sent back via bolts to the spout. If ack not received, spout resends the tuple; which provides the at-least-once semantics.</a:t>
            </a:r>
          </a:p>
          <a:p>
            <a:r>
              <a:rPr lang="en-US" dirty="0">
                <a:latin typeface="Times New Roman" charset="0"/>
                <a:ea typeface="ＭＳ Ｐゴシック" charset="0"/>
                <a:cs typeface="ＭＳ Ｐゴシック" charset="0"/>
              </a:rPr>
              <a:t>Spouts/bolts consumes memory waiting on acks.</a:t>
            </a:r>
          </a:p>
          <a:p>
            <a:r>
              <a:rPr lang="en-US" dirty="0">
                <a:latin typeface="Times New Roman" charset="0"/>
                <a:ea typeface="ＭＳ Ｐゴシック" charset="0"/>
                <a:cs typeface="ＭＳ Ｐゴシック" charset="0"/>
              </a:rPr>
              <a:t>At-least-once: bolts should ideally be idempotent to avoid “bad” behavior</a:t>
            </a:r>
          </a:p>
        </p:txBody>
      </p:sp>
      <p:sp>
        <p:nvSpPr>
          <p:cNvPr id="51203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 eaLnBrk="0" hangingPunct="0">
              <a:defRPr sz="23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02756" indent="-270291" defTabSz="914485" eaLnBrk="0" hangingPunct="0">
              <a:defRPr sz="23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081164" indent="-216233" defTabSz="914485" eaLnBrk="0" hangingPunct="0">
              <a:defRPr sz="23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513629" indent="-216233" defTabSz="914485" eaLnBrk="0" hangingPunct="0">
              <a:defRPr sz="23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946095" indent="-216233" defTabSz="914485" eaLnBrk="0" hangingPunct="0">
              <a:defRPr sz="23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378560" indent="-216233" defTabSz="914485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811026" indent="-216233" defTabSz="914485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243491" indent="-216233" defTabSz="914485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675957" indent="-216233" defTabSz="914485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fld id="{BD9293CE-FA93-3B42-8CB1-80453F536FF6}" type="slidenum">
              <a:rPr lang="en-US" sz="1200"/>
              <a:pPr eaLnBrk="1" hangingPunct="1"/>
              <a:t>21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326216024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99C5403-D6CF-9147-BC21-EBC85D004347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6953369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53250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dirty="0">
                <a:latin typeface="Times New Roman" charset="0"/>
                <a:ea typeface="ＭＳ Ｐゴシック" charset="0"/>
                <a:cs typeface="ＭＳ Ｐゴシック" charset="0"/>
              </a:rPr>
              <a:t>Fault-tolerance: resending, check-pointing, lineage, etc.</a:t>
            </a:r>
          </a:p>
          <a:p>
            <a:r>
              <a:rPr lang="en-US" dirty="0">
                <a:latin typeface="Times New Roman" charset="0"/>
                <a:ea typeface="ＭＳ Ｐゴシック" charset="0"/>
                <a:cs typeface="ＭＳ Ｐゴシック" charset="0"/>
              </a:rPr>
              <a:t>Spark video on the lectures page</a:t>
            </a:r>
          </a:p>
        </p:txBody>
      </p:sp>
      <p:sp>
        <p:nvSpPr>
          <p:cNvPr id="53251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 eaLnBrk="0" hangingPunct="0">
              <a:defRPr sz="23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02756" indent="-270291" defTabSz="914485" eaLnBrk="0" hangingPunct="0">
              <a:defRPr sz="23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081164" indent="-216233" defTabSz="914485" eaLnBrk="0" hangingPunct="0">
              <a:defRPr sz="23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513629" indent="-216233" defTabSz="914485" eaLnBrk="0" hangingPunct="0">
              <a:defRPr sz="23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946095" indent="-216233" defTabSz="914485" eaLnBrk="0" hangingPunct="0">
              <a:defRPr sz="23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378560" indent="-216233" defTabSz="914485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811026" indent="-216233" defTabSz="914485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243491" indent="-216233" defTabSz="914485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675957" indent="-216233" defTabSz="914485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fld id="{A3AC00D1-2C13-5543-9FA6-0FEE653A4BC5}" type="slidenum">
              <a:rPr lang="en-US" sz="1200"/>
              <a:pPr eaLnBrk="1" hangingPunct="1"/>
              <a:t>23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18696457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20482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dirty="0">
                <a:latin typeface="Times New Roman" charset="0"/>
                <a:ea typeface="ＭＳ Ｐゴシック" charset="0"/>
                <a:cs typeface="ＭＳ Ｐゴシック" charset="0"/>
              </a:rPr>
              <a:t>3vs</a:t>
            </a:r>
            <a:r>
              <a:rPr lang="en-US" baseline="0" dirty="0">
                <a:latin typeface="Times New Roman" charset="0"/>
                <a:ea typeface="ＭＳ Ｐゴシック" charset="0"/>
                <a:cs typeface="ＭＳ Ｐゴシック" charset="0"/>
              </a:rPr>
              <a:t> </a:t>
            </a:r>
            <a:r>
              <a:rPr lang="en-US" baseline="0" dirty="0">
                <a:latin typeface="Times New Roman" charset="0"/>
                <a:ea typeface="ＭＳ Ｐゴシック" charset="0"/>
                <a:cs typeface="ＭＳ Ｐゴシック" charset="0"/>
                <a:sym typeface="Wingdings"/>
              </a:rPr>
              <a:t> volume, velocity and variety</a:t>
            </a:r>
          </a:p>
          <a:p>
            <a:r>
              <a:rPr lang="en-US" baseline="0" dirty="0">
                <a:latin typeface="Times New Roman" charset="0"/>
                <a:ea typeface="ＭＳ Ｐゴシック" charset="0"/>
                <a:cs typeface="ＭＳ Ｐゴシック" charset="0"/>
                <a:sym typeface="Wingdings"/>
              </a:rPr>
              <a:t>X: the Artist formerly called Twitter</a:t>
            </a:r>
          </a:p>
          <a:p>
            <a:r>
              <a:rPr lang="en-US" baseline="0" dirty="0">
                <a:latin typeface="Times New Roman" charset="0"/>
                <a:ea typeface="ＭＳ Ｐゴシック" charset="0"/>
                <a:cs typeface="ＭＳ Ｐゴシック" charset="0"/>
                <a:sym typeface="Wingdings"/>
              </a:rPr>
              <a:t>The data has higher value when it arrives and so you want to process it quickly.</a:t>
            </a:r>
            <a:endParaRPr lang="en-US" dirty="0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20483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 eaLnBrk="0" hangingPunct="0">
              <a:defRPr sz="23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02756" indent="-270291" defTabSz="914485" eaLnBrk="0" hangingPunct="0">
              <a:defRPr sz="23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081164" indent="-216233" defTabSz="914485" eaLnBrk="0" hangingPunct="0">
              <a:defRPr sz="23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513629" indent="-216233" defTabSz="914485" eaLnBrk="0" hangingPunct="0">
              <a:defRPr sz="23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946095" indent="-216233" defTabSz="914485" eaLnBrk="0" hangingPunct="0">
              <a:defRPr sz="23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378560" indent="-216233" defTabSz="914485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811026" indent="-216233" defTabSz="914485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243491" indent="-216233" defTabSz="914485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675957" indent="-216233" defTabSz="914485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fld id="{7EE3E583-659D-0142-8FD3-2C997A5815EF}" type="slidenum">
              <a:rPr lang="en-US" sz="1200"/>
              <a:pPr eaLnBrk="1" hangingPunct="1"/>
              <a:t>3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76036341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22530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dirty="0">
                <a:latin typeface="Times New Roman" charset="0"/>
                <a:ea typeface="ＭＳ Ｐゴシック" charset="0"/>
                <a:cs typeface="ＭＳ Ｐゴシック" charset="0"/>
              </a:rPr>
              <a:t>Incremental versions of stream processing</a:t>
            </a:r>
          </a:p>
          <a:p>
            <a:r>
              <a:rPr lang="en-US" dirty="0">
                <a:latin typeface="Times New Roman" charset="0"/>
                <a:ea typeface="ＭＳ Ｐゴシック" charset="0"/>
                <a:cs typeface="ＭＳ Ｐゴシック" charset="0"/>
              </a:rPr>
              <a:t>Not intended</a:t>
            </a:r>
            <a:r>
              <a:rPr lang="en-US" baseline="0" dirty="0">
                <a:latin typeface="Times New Roman" charset="0"/>
                <a:ea typeface="ＭＳ Ｐゴシック" charset="0"/>
                <a:cs typeface="ＭＳ Ｐゴシック" charset="0"/>
              </a:rPr>
              <a:t> to be a long running application</a:t>
            </a:r>
          </a:p>
          <a:p>
            <a:r>
              <a:rPr lang="en-US" baseline="0" dirty="0">
                <a:latin typeface="Times New Roman" charset="0"/>
                <a:ea typeface="ＭＳ Ｐゴシック" charset="0"/>
                <a:cs typeface="ＭＳ Ｐゴシック" charset="0"/>
              </a:rPr>
              <a:t>Also, old data is less relevant…need to process only the most recent data for streaming use-case.</a:t>
            </a:r>
            <a:endParaRPr lang="en-US" dirty="0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22531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 eaLnBrk="0" hangingPunct="0">
              <a:defRPr sz="23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02756" indent="-270291" defTabSz="914485" eaLnBrk="0" hangingPunct="0">
              <a:defRPr sz="23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081164" indent="-216233" defTabSz="914485" eaLnBrk="0" hangingPunct="0">
              <a:defRPr sz="23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513629" indent="-216233" defTabSz="914485" eaLnBrk="0" hangingPunct="0">
              <a:defRPr sz="23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946095" indent="-216233" defTabSz="914485" eaLnBrk="0" hangingPunct="0">
              <a:defRPr sz="23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378560" indent="-216233" defTabSz="914485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811026" indent="-216233" defTabSz="914485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243491" indent="-216233" defTabSz="914485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675957" indent="-216233" defTabSz="914485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fld id="{3E32F88A-5011-3243-A425-B06EA5B62739}" type="slidenum">
              <a:rPr lang="en-US" sz="1200"/>
              <a:pPr eaLnBrk="1" hangingPunct="1"/>
              <a:t>4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190023306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99C5403-D6CF-9147-BC21-EBC85D004347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933798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24578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dirty="0">
                <a:latin typeface="Times New Roman" charset="0"/>
                <a:ea typeface="ＭＳ Ｐゴシック" charset="0"/>
                <a:cs typeface="ＭＳ Ｐゴシック" charset="0"/>
              </a:rPr>
              <a:t>Written in Clojure. Originally created by </a:t>
            </a:r>
            <a:r>
              <a:rPr lang="en-US" dirty="0" err="1">
                <a:latin typeface="Times New Roman" charset="0"/>
                <a:ea typeface="ＭＳ Ｐゴシック" charset="0"/>
                <a:cs typeface="ＭＳ Ｐゴシック" charset="0"/>
              </a:rPr>
              <a:t>BackType</a:t>
            </a:r>
            <a:r>
              <a:rPr lang="en-US" dirty="0">
                <a:latin typeface="Times New Roman" charset="0"/>
                <a:ea typeface="ＭＳ Ｐゴシック" charset="0"/>
                <a:cs typeface="ＭＳ Ｐゴシック" charset="0"/>
              </a:rPr>
              <a:t>, acquired by Twitter and then open sourced on Sep 2011.</a:t>
            </a:r>
          </a:p>
        </p:txBody>
      </p:sp>
      <p:sp>
        <p:nvSpPr>
          <p:cNvPr id="24579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 eaLnBrk="0" hangingPunct="0">
              <a:defRPr sz="23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02756" indent="-270291" defTabSz="914485" eaLnBrk="0" hangingPunct="0">
              <a:defRPr sz="23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081164" indent="-216233" defTabSz="914485" eaLnBrk="0" hangingPunct="0">
              <a:defRPr sz="23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513629" indent="-216233" defTabSz="914485" eaLnBrk="0" hangingPunct="0">
              <a:defRPr sz="23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946095" indent="-216233" defTabSz="914485" eaLnBrk="0" hangingPunct="0">
              <a:defRPr sz="23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378560" indent="-216233" defTabSz="914485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811026" indent="-216233" defTabSz="914485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243491" indent="-216233" defTabSz="914485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675957" indent="-216233" defTabSz="914485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fld id="{B94362BB-8AD3-EE42-A3A8-BD912BDD1551}" type="slidenum">
              <a:rPr lang="en-US" sz="1200"/>
              <a:pPr eaLnBrk="1" hangingPunct="1"/>
              <a:t>6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198775849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26626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dirty="0">
                <a:latin typeface="Times New Roman" charset="0"/>
                <a:ea typeface="ＭＳ Ｐゴシック" charset="0"/>
                <a:cs typeface="ＭＳ Ｐゴシック" charset="0"/>
              </a:rPr>
              <a:t>We’ll use Storm technology to understand streaming infrastructure…the names might change, but the functionalities are very similar.</a:t>
            </a:r>
          </a:p>
        </p:txBody>
      </p:sp>
      <p:sp>
        <p:nvSpPr>
          <p:cNvPr id="26627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 eaLnBrk="0" hangingPunct="0">
              <a:defRPr sz="23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02756" indent="-270291" defTabSz="914485" eaLnBrk="0" hangingPunct="0">
              <a:defRPr sz="23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081164" indent="-216233" defTabSz="914485" eaLnBrk="0" hangingPunct="0">
              <a:defRPr sz="23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513629" indent="-216233" defTabSz="914485" eaLnBrk="0" hangingPunct="0">
              <a:defRPr sz="23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946095" indent="-216233" defTabSz="914485" eaLnBrk="0" hangingPunct="0">
              <a:defRPr sz="23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378560" indent="-216233" defTabSz="914485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811026" indent="-216233" defTabSz="914485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243491" indent="-216233" defTabSz="914485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675957" indent="-216233" defTabSz="914485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fld id="{D3DB298B-B83F-3E44-AB8B-3B9140A414E4}" type="slidenum">
              <a:rPr lang="en-US" sz="1200"/>
              <a:pPr eaLnBrk="1" hangingPunct="1"/>
              <a:t>7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122750162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28674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dirty="0">
                <a:latin typeface="Times New Roman" charset="0"/>
                <a:ea typeface="ＭＳ Ｐゴシック" charset="0"/>
                <a:cs typeface="ＭＳ Ｐゴシック" charset="0"/>
              </a:rPr>
              <a:t>For</a:t>
            </a:r>
            <a:r>
              <a:rPr lang="en-US" baseline="0" dirty="0">
                <a:latin typeface="Times New Roman" charset="0"/>
                <a:ea typeface="ＭＳ Ｐゴシック" charset="0"/>
                <a:cs typeface="ＭＳ Ｐゴシック" charset="0"/>
              </a:rPr>
              <a:t> a single job, you might have many thousands of tuples coming in per second.</a:t>
            </a:r>
            <a:endParaRPr lang="en-US" dirty="0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28675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 eaLnBrk="0" hangingPunct="0">
              <a:defRPr sz="23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02756" indent="-270291" defTabSz="914485" eaLnBrk="0" hangingPunct="0">
              <a:defRPr sz="23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081164" indent="-216233" defTabSz="914485" eaLnBrk="0" hangingPunct="0">
              <a:defRPr sz="23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513629" indent="-216233" defTabSz="914485" eaLnBrk="0" hangingPunct="0">
              <a:defRPr sz="23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946095" indent="-216233" defTabSz="914485" eaLnBrk="0" hangingPunct="0">
              <a:defRPr sz="23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378560" indent="-216233" defTabSz="914485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811026" indent="-216233" defTabSz="914485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243491" indent="-216233" defTabSz="914485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675957" indent="-216233" defTabSz="914485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fld id="{AF3F92DE-2911-E549-BA48-3768BCB7A58F}" type="slidenum">
              <a:rPr lang="en-US" sz="1200"/>
              <a:pPr eaLnBrk="1" hangingPunct="1"/>
              <a:t>8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189194871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30722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dirty="0">
                <a:latin typeface="Times New Roman" charset="0"/>
                <a:ea typeface="ＭＳ Ｐゴシック" charset="0"/>
                <a:cs typeface="ＭＳ Ｐゴシック" charset="0"/>
              </a:rPr>
              <a:t>Unbounded</a:t>
            </a:r>
            <a:r>
              <a:rPr lang="en-US" baseline="0" dirty="0">
                <a:latin typeface="Times New Roman" charset="0"/>
                <a:ea typeface="ＭＳ Ｐゴシック" charset="0"/>
                <a:cs typeface="ＭＳ Ｐゴシック" charset="0"/>
              </a:rPr>
              <a:t> </a:t>
            </a:r>
            <a:r>
              <a:rPr lang="mr-IN" baseline="0" dirty="0">
                <a:latin typeface="Times New Roman" charset="0"/>
                <a:ea typeface="ＭＳ Ｐゴシック" charset="0"/>
                <a:cs typeface="ＭＳ Ｐゴシック" charset="0"/>
              </a:rPr>
              <a:t>–</a:t>
            </a:r>
            <a:r>
              <a:rPr lang="en-US" baseline="0" dirty="0">
                <a:latin typeface="Times New Roman" charset="0"/>
                <a:ea typeface="ＭＳ Ｐゴシック" charset="0"/>
                <a:cs typeface="ＭＳ Ｐゴシック" charset="0"/>
              </a:rPr>
              <a:t> jobs can run forever until forcibly stopped.</a:t>
            </a:r>
          </a:p>
          <a:p>
            <a:r>
              <a:rPr lang="en-US" baseline="0" dirty="0">
                <a:latin typeface="Times New Roman" charset="0"/>
                <a:ea typeface="ＭＳ Ｐゴシック" charset="0"/>
                <a:cs typeface="ＭＳ Ｐゴシック" charset="0"/>
              </a:rPr>
              <a:t>Social media: used by recommendation engine</a:t>
            </a:r>
          </a:p>
          <a:p>
            <a:r>
              <a:rPr lang="en-US" baseline="0" dirty="0">
                <a:latin typeface="Times New Roman" charset="0"/>
                <a:ea typeface="ＭＳ Ｐゴシック" charset="0"/>
                <a:cs typeface="ＭＳ Ｐゴシック" charset="0"/>
              </a:rPr>
              <a:t>Non-social media: stream from IoT devices trigger safety actions (detect fire or other unsafe conditions), fraud detection patterns, dynamic pricing</a:t>
            </a:r>
            <a:endParaRPr lang="en-US" dirty="0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30723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 eaLnBrk="0" hangingPunct="0">
              <a:defRPr sz="23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02756" indent="-270291" defTabSz="914485" eaLnBrk="0" hangingPunct="0">
              <a:defRPr sz="23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081164" indent="-216233" defTabSz="914485" eaLnBrk="0" hangingPunct="0">
              <a:defRPr sz="23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513629" indent="-216233" defTabSz="914485" eaLnBrk="0" hangingPunct="0">
              <a:defRPr sz="23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946095" indent="-216233" defTabSz="914485" eaLnBrk="0" hangingPunct="0">
              <a:defRPr sz="23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378560" indent="-216233" defTabSz="914485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811026" indent="-216233" defTabSz="914485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243491" indent="-216233" defTabSz="914485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675957" indent="-216233" defTabSz="914485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fld id="{14055B1F-2D73-6A46-AEA0-E182193193AA}" type="slidenum">
              <a:rPr lang="en-US" sz="1200"/>
              <a:pPr eaLnBrk="1" hangingPunct="1"/>
              <a:t>9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1916750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925036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ext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01-background.jp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" y="0"/>
            <a:ext cx="12984163" cy="73152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9209" y="292953"/>
            <a:ext cx="11902149" cy="1197185"/>
          </a:xfrm>
        </p:spPr>
        <p:txBody>
          <a:bodyPr>
            <a:normAutofit/>
          </a:bodyPr>
          <a:lstStyle>
            <a:lvl1pPr algn="l">
              <a:defRPr sz="4000" b="0" i="0">
                <a:solidFill>
                  <a:schemeClr val="bg1"/>
                </a:solidFill>
                <a:latin typeface="Whitney-BlackSC"/>
                <a:cs typeface="Whitney-BlackSC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9208" y="2140373"/>
            <a:ext cx="7033088" cy="4551680"/>
          </a:xfrm>
        </p:spPr>
        <p:txBody>
          <a:bodyPr>
            <a:normAutofit/>
          </a:bodyPr>
          <a:lstStyle>
            <a:lvl1pPr>
              <a:defRPr sz="2600">
                <a:latin typeface="Times New Roman"/>
                <a:cs typeface="Times New Roman"/>
              </a:defRPr>
            </a:lvl1pPr>
            <a:lvl2pPr marL="1055377" indent="-405914">
              <a:buFont typeface="Arial" pitchFamily="34" charset="0"/>
              <a:buChar char="•"/>
              <a:defRPr sz="2600">
                <a:latin typeface="Times New Roman"/>
                <a:cs typeface="Times New Roman"/>
              </a:defRPr>
            </a:lvl2pPr>
            <a:lvl3pPr>
              <a:defRPr sz="2600">
                <a:latin typeface="Times New Roman"/>
                <a:cs typeface="Times New Roman"/>
              </a:defRPr>
            </a:lvl3pPr>
            <a:lvl4pPr marL="2273121" indent="-324731">
              <a:buFont typeface="Arial" pitchFamily="34" charset="0"/>
              <a:buChar char="•"/>
              <a:defRPr sz="2600">
                <a:latin typeface="Times New Roman"/>
                <a:cs typeface="Times New Roman"/>
              </a:defRPr>
            </a:lvl4pPr>
            <a:lvl5pPr marL="2922583" indent="-324731">
              <a:buFont typeface="Arial" pitchFamily="34" charset="0"/>
              <a:buChar char="•"/>
              <a:defRPr sz="2600">
                <a:latin typeface="Times New Roman"/>
                <a:cs typeface="Times New Roman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1904191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3814" y="2272455"/>
            <a:ext cx="11036539" cy="156802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7625" y="4145280"/>
            <a:ext cx="9088914" cy="1869440"/>
          </a:xfrm>
        </p:spPr>
        <p:txBody>
          <a:bodyPr/>
          <a:lstStyle>
            <a:lvl1pPr marL="0" indent="0" algn="ctr">
              <a:buNone/>
              <a:defRPr/>
            </a:lvl1pPr>
            <a:lvl2pPr marL="649544" indent="0" algn="ctr">
              <a:buNone/>
              <a:defRPr/>
            </a:lvl2pPr>
            <a:lvl3pPr marL="1299088" indent="0" algn="ctr">
              <a:buNone/>
              <a:defRPr/>
            </a:lvl3pPr>
            <a:lvl4pPr marL="1948632" indent="0" algn="ctr">
              <a:buNone/>
              <a:defRPr/>
            </a:lvl4pPr>
            <a:lvl5pPr marL="2598176" indent="0" algn="ctr">
              <a:buNone/>
              <a:defRPr/>
            </a:lvl5pPr>
            <a:lvl6pPr marL="3247720" indent="0" algn="ctr">
              <a:buNone/>
              <a:defRPr/>
            </a:lvl6pPr>
            <a:lvl7pPr marL="3897264" indent="0" algn="ctr">
              <a:buNone/>
              <a:defRPr/>
            </a:lvl7pPr>
            <a:lvl8pPr marL="4546808" indent="0" algn="ctr">
              <a:buNone/>
              <a:defRPr/>
            </a:lvl8pPr>
            <a:lvl9pPr marL="5196352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F1BEBC-633C-FF42-B9F8-085A82D6466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8887201"/>
      </p:ext>
    </p:extLst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jp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5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9210" y="292948"/>
            <a:ext cx="11685747" cy="1219200"/>
          </a:xfrm>
          <a:prstGeom prst="rect">
            <a:avLst/>
          </a:prstGeom>
        </p:spPr>
        <p:txBody>
          <a:bodyPr vert="horz" lIns="129892" tIns="64947" rIns="129892" bIns="64947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49210" y="1706882"/>
            <a:ext cx="11685747" cy="4827694"/>
          </a:xfrm>
          <a:prstGeom prst="rect">
            <a:avLst/>
          </a:prstGeom>
        </p:spPr>
        <p:txBody>
          <a:bodyPr vert="horz" lIns="129892" tIns="64947" rIns="129892" bIns="64947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9208" y="6780110"/>
            <a:ext cx="3029638" cy="389467"/>
          </a:xfrm>
          <a:prstGeom prst="rect">
            <a:avLst/>
          </a:prstGeom>
        </p:spPr>
        <p:txBody>
          <a:bodyPr vert="horz" lIns="129892" tIns="64947" rIns="129892" bIns="64947" rtlCol="0" anchor="ctr"/>
          <a:lstStyle>
            <a:lvl1pPr algn="l">
              <a:defRPr sz="1700">
                <a:solidFill>
                  <a:schemeClr val="tx1">
                    <a:tint val="75000"/>
                  </a:schemeClr>
                </a:solidFill>
                <a:latin typeface="Times New Roman"/>
              </a:defRPr>
            </a:lvl1pPr>
          </a:lstStyle>
          <a:p>
            <a:fld id="{B748812E-561E-438A-81D3-22B6B9FAEA9A}" type="datetimeFigureOut">
              <a:rPr lang="en-US" smtClean="0"/>
              <a:pPr/>
              <a:t>11/6/25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436256" y="6780110"/>
            <a:ext cx="4111652" cy="389467"/>
          </a:xfrm>
          <a:prstGeom prst="rect">
            <a:avLst/>
          </a:prstGeom>
        </p:spPr>
        <p:txBody>
          <a:bodyPr vert="horz" lIns="129892" tIns="64947" rIns="129892" bIns="64947" rtlCol="0" anchor="ctr"/>
          <a:lstStyle>
            <a:lvl1pPr algn="ctr">
              <a:defRPr sz="1700">
                <a:solidFill>
                  <a:schemeClr val="tx1">
                    <a:tint val="75000"/>
                  </a:schemeClr>
                </a:solidFill>
                <a:latin typeface="Times New Roman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05317" y="6780110"/>
            <a:ext cx="3029638" cy="389467"/>
          </a:xfrm>
          <a:prstGeom prst="rect">
            <a:avLst/>
          </a:prstGeom>
        </p:spPr>
        <p:txBody>
          <a:bodyPr vert="horz" lIns="129892" tIns="64947" rIns="129892" bIns="64947" rtlCol="0" anchor="ctr"/>
          <a:lstStyle>
            <a:lvl1pPr algn="r">
              <a:defRPr sz="1700">
                <a:solidFill>
                  <a:schemeClr val="tx1">
                    <a:tint val="75000"/>
                  </a:schemeClr>
                </a:solidFill>
                <a:latin typeface="Times New Roman"/>
              </a:defRPr>
            </a:lvl1pPr>
          </a:lstStyle>
          <a:p>
            <a:fld id="{18288952-07DD-45F2-92DF-2D7C6E70F14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24207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txStyles>
    <p:titleStyle>
      <a:lvl1pPr algn="ctr" defTabSz="1298925" rtl="0" eaLnBrk="1" latinLnBrk="0" hangingPunct="1">
        <a:spcBef>
          <a:spcPct val="0"/>
        </a:spcBef>
        <a:buNone/>
        <a:defRPr sz="6300" kern="1200">
          <a:solidFill>
            <a:schemeClr val="tx1"/>
          </a:solidFill>
          <a:latin typeface="Times"/>
          <a:ea typeface="+mj-ea"/>
          <a:cs typeface="+mj-cs"/>
        </a:defRPr>
      </a:lvl1pPr>
    </p:titleStyle>
    <p:bodyStyle>
      <a:lvl1pPr marL="487097" indent="-487097" algn="l" defTabSz="1298925" rtl="0" eaLnBrk="1" latinLnBrk="0" hangingPunct="1">
        <a:spcBef>
          <a:spcPct val="20000"/>
        </a:spcBef>
        <a:buFont typeface="Arial" pitchFamily="34" charset="0"/>
        <a:buChar char="•"/>
        <a:defRPr sz="4500" kern="1200">
          <a:solidFill>
            <a:schemeClr val="tx1"/>
          </a:solidFill>
          <a:latin typeface="Arial"/>
          <a:ea typeface="+mn-ea"/>
          <a:cs typeface="+mn-cs"/>
        </a:defRPr>
      </a:lvl1pPr>
      <a:lvl2pPr marL="1055377" indent="-405914" algn="l" defTabSz="1298925" rtl="0" eaLnBrk="1" latinLnBrk="0" hangingPunct="1">
        <a:spcBef>
          <a:spcPct val="20000"/>
        </a:spcBef>
        <a:buFont typeface="Arial" pitchFamily="34" charset="0"/>
        <a:buChar char="–"/>
        <a:defRPr sz="4000" kern="1200">
          <a:solidFill>
            <a:schemeClr val="tx1"/>
          </a:solidFill>
          <a:latin typeface="Arial"/>
          <a:ea typeface="+mn-ea"/>
          <a:cs typeface="+mn-cs"/>
        </a:defRPr>
      </a:lvl2pPr>
      <a:lvl3pPr marL="1623658" indent="-324731" algn="l" defTabSz="1298925" rtl="0" eaLnBrk="1" latinLnBrk="0" hangingPunct="1">
        <a:spcBef>
          <a:spcPct val="20000"/>
        </a:spcBef>
        <a:buFont typeface="Arial" pitchFamily="34" charset="0"/>
        <a:buChar char="•"/>
        <a:defRPr sz="3400" kern="1200">
          <a:solidFill>
            <a:schemeClr val="tx1"/>
          </a:solidFill>
          <a:latin typeface="Arial"/>
          <a:ea typeface="+mn-ea"/>
          <a:cs typeface="+mn-cs"/>
        </a:defRPr>
      </a:lvl3pPr>
      <a:lvl4pPr marL="2273121" indent="-324731" algn="l" defTabSz="1298925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Arial"/>
          <a:ea typeface="+mn-ea"/>
          <a:cs typeface="+mn-cs"/>
        </a:defRPr>
      </a:lvl4pPr>
      <a:lvl5pPr marL="2922583" indent="-324731" algn="l" defTabSz="1298925" rtl="0" eaLnBrk="1" latinLnBrk="0" hangingPunct="1">
        <a:spcBef>
          <a:spcPct val="20000"/>
        </a:spcBef>
        <a:buFont typeface="Arial" pitchFamily="34" charset="0"/>
        <a:buChar char="»"/>
        <a:defRPr sz="2800" kern="1200">
          <a:solidFill>
            <a:schemeClr val="tx1"/>
          </a:solidFill>
          <a:latin typeface="Arial"/>
          <a:ea typeface="+mn-ea"/>
          <a:cs typeface="+mn-cs"/>
        </a:defRPr>
      </a:lvl5pPr>
      <a:lvl6pPr marL="3572046" indent="-324731" algn="l" defTabSz="1298925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4221509" indent="-324731" algn="l" defTabSz="1298925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4870974" indent="-324731" algn="l" defTabSz="1298925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5520435" indent="-324731" algn="l" defTabSz="1298925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98925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9463" algn="l" defTabSz="1298925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298925" algn="l" defTabSz="1298925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3pPr>
      <a:lvl4pPr marL="1948389" algn="l" defTabSz="1298925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4pPr>
      <a:lvl5pPr marL="2597852" algn="l" defTabSz="1298925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5pPr>
      <a:lvl6pPr marL="3247315" algn="l" defTabSz="1298925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6pPr>
      <a:lvl7pPr marL="3896777" algn="l" defTabSz="1298925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7pPr>
      <a:lvl8pPr marL="4546240" algn="l" defTabSz="1298925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8pPr>
      <a:lvl9pPr marL="5195704" algn="l" defTabSz="1298925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storm.apache.org/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12"/>
          <p:cNvSpPr>
            <a:spLocks noChangeArrowheads="1"/>
          </p:cNvSpPr>
          <p:nvPr/>
        </p:nvSpPr>
        <p:spPr bwMode="auto">
          <a:xfrm>
            <a:off x="865612" y="2465493"/>
            <a:ext cx="11036539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6969" tIns="63484" rIns="126969" bIns="63484" anchor="ctr"/>
          <a:lstStyle/>
          <a:p>
            <a:pPr algn="ctr"/>
            <a:r>
              <a:rPr lang="en-US" sz="6100" dirty="0">
                <a:solidFill>
                  <a:schemeClr val="tx2"/>
                </a:solidFill>
                <a:latin typeface="Times New Roman"/>
              </a:rPr>
              <a:t>CS 425 / ECE 428 </a:t>
            </a:r>
          </a:p>
          <a:p>
            <a:pPr algn="ctr"/>
            <a:r>
              <a:rPr lang="en-US" sz="6100" dirty="0">
                <a:solidFill>
                  <a:schemeClr val="tx2"/>
                </a:solidFill>
                <a:latin typeface="Times New Roman"/>
              </a:rPr>
              <a:t>Distributed Systems</a:t>
            </a:r>
          </a:p>
          <a:p>
            <a:pPr algn="ctr"/>
            <a:r>
              <a:rPr lang="en-US" sz="6100" dirty="0">
                <a:solidFill>
                  <a:schemeClr val="tx2"/>
                </a:solidFill>
                <a:latin typeface="Times New Roman"/>
              </a:rPr>
              <a:t>Fall 2025</a:t>
            </a:r>
          </a:p>
        </p:txBody>
      </p:sp>
      <p:sp>
        <p:nvSpPr>
          <p:cNvPr id="15362" name="Rectangle 3"/>
          <p:cNvSpPr>
            <a:spLocks noChangeArrowheads="1"/>
          </p:cNvSpPr>
          <p:nvPr/>
        </p:nvSpPr>
        <p:spPr bwMode="auto">
          <a:xfrm>
            <a:off x="1081881" y="4572000"/>
            <a:ext cx="10945258" cy="18694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6969" tIns="63484" rIns="126969" bIns="63484"/>
          <a:lstStyle/>
          <a:p>
            <a:pPr algn="ctr">
              <a:spcBef>
                <a:spcPct val="20000"/>
              </a:spcBef>
            </a:pPr>
            <a:r>
              <a:rPr lang="en-US" sz="3900" dirty="0">
                <a:latin typeface="Times New Roman"/>
              </a:rPr>
              <a:t>Aishwarya Ganesan </a:t>
            </a:r>
          </a:p>
          <a:p>
            <a:pPr algn="ctr">
              <a:spcBef>
                <a:spcPct val="20000"/>
              </a:spcBef>
            </a:pPr>
            <a:r>
              <a:rPr lang="en-US" sz="3900" dirty="0">
                <a:latin typeface="Times New Roman"/>
              </a:rPr>
              <a:t>W/ </a:t>
            </a:r>
            <a:r>
              <a:rPr lang="en-US" sz="3900" dirty="0" err="1">
                <a:latin typeface="Times New Roman"/>
              </a:rPr>
              <a:t>Indranil</a:t>
            </a:r>
            <a:r>
              <a:rPr lang="en-US" sz="3900" dirty="0">
                <a:latin typeface="Times New Roman"/>
              </a:rPr>
              <a:t> Gupta (Indy)</a:t>
            </a:r>
          </a:p>
          <a:p>
            <a:pPr algn="ctr">
              <a:spcBef>
                <a:spcPct val="20000"/>
              </a:spcBef>
            </a:pPr>
            <a:r>
              <a:rPr lang="en-US" sz="3900" i="1" dirty="0">
                <a:latin typeface="Times New Roman"/>
              </a:rPr>
              <a:t>Lecture 22 B: Stream Processing </a:t>
            </a:r>
          </a:p>
        </p:txBody>
      </p:sp>
      <p:sp>
        <p:nvSpPr>
          <p:cNvPr id="4" name="Rectangle 3"/>
          <p:cNvSpPr/>
          <p:nvPr/>
        </p:nvSpPr>
        <p:spPr>
          <a:xfrm>
            <a:off x="10759281" y="6629400"/>
            <a:ext cx="208262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All slides © IG</a:t>
            </a:r>
          </a:p>
        </p:txBody>
      </p:sp>
    </p:spTree>
    <p:extLst>
      <p:ext uri="{BB962C8B-B14F-4D97-AF65-F5344CB8AC3E}">
        <p14:creationId xmlns:p14="http://schemas.microsoft.com/office/powerpoint/2010/main" val="1253675069"/>
      </p:ext>
    </p:extLst>
  </p:cSld>
  <p:clrMapOvr>
    <a:masterClrMapping/>
  </p:clrMapOvr>
  <p:transition spd="med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Content Placeholder 2"/>
          <p:cNvSpPr>
            <a:spLocks noGrp="1"/>
          </p:cNvSpPr>
          <p:nvPr>
            <p:ph idx="1"/>
          </p:nvPr>
        </p:nvSpPr>
        <p:spPr>
          <a:xfrm>
            <a:off x="541007" y="2032000"/>
            <a:ext cx="9305317" cy="4226560"/>
          </a:xfrm>
        </p:spPr>
        <p:txBody>
          <a:bodyPr/>
          <a:lstStyle/>
          <a:p>
            <a:pPr>
              <a:defRPr/>
            </a:pPr>
            <a:r>
              <a:rPr lang="en-US" sz="2800" dirty="0">
                <a:latin typeface="Times"/>
                <a:ea typeface="ＭＳ Ｐゴシック" charset="0"/>
                <a:cs typeface="ＭＳ Ｐゴシック" charset="0"/>
              </a:rPr>
              <a:t>A Storm entity (process) that is a source of streams</a:t>
            </a:r>
          </a:p>
          <a:p>
            <a:pPr>
              <a:defRPr/>
            </a:pPr>
            <a:r>
              <a:rPr lang="en-US" sz="2800" dirty="0">
                <a:latin typeface="Times"/>
                <a:ea typeface="ＭＳ Ｐゴシック" charset="0"/>
                <a:cs typeface="ＭＳ Ｐゴシック" charset="0"/>
              </a:rPr>
              <a:t>Often reads from a crawler or DB</a:t>
            </a:r>
          </a:p>
        </p:txBody>
      </p:sp>
      <p:sp>
        <p:nvSpPr>
          <p:cNvPr id="4" name="Title 1"/>
          <p:cNvSpPr txBox="1">
            <a:spLocks/>
          </p:cNvSpPr>
          <p:nvPr/>
        </p:nvSpPr>
        <p:spPr bwMode="auto">
          <a:xfrm>
            <a:off x="649208" y="514773"/>
            <a:ext cx="11902149" cy="866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9909" tIns="64954" rIns="129909" bIns="64954"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ＭＳ Ｐゴシック" pitchFamily="-111" charset="-128"/>
                <a:cs typeface="ＭＳ Ｐゴシック" pitchFamily="-111" charset="-128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  <a:ea typeface="ＭＳ Ｐゴシック" pitchFamily="-111" charset="-128"/>
                <a:cs typeface="ＭＳ Ｐゴシック" pitchFamily="-111" charset="-128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  <a:ea typeface="ＭＳ Ｐゴシック" pitchFamily="-111" charset="-128"/>
                <a:cs typeface="ＭＳ Ｐゴシック" pitchFamily="-111" charset="-128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  <a:ea typeface="ＭＳ Ｐゴシック" pitchFamily="-111" charset="-128"/>
                <a:cs typeface="ＭＳ Ｐゴシック" pitchFamily="-111" charset="-128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  <a:ea typeface="ＭＳ Ｐゴシック" pitchFamily="-111" charset="-128"/>
                <a:cs typeface="ＭＳ Ｐゴシック" pitchFamily="-111" charset="-128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</a:defRPr>
            </a:lvl9pPr>
          </a:lstStyle>
          <a:p>
            <a:pPr algn="l">
              <a:defRPr/>
            </a:pPr>
            <a:r>
              <a:rPr lang="en-US" sz="4500" kern="0" dirty="0">
                <a:solidFill>
                  <a:schemeClr val="bg1"/>
                </a:solidFill>
                <a:latin typeface="Whitney-BlackSC" pitchFamily="50" charset="0"/>
              </a:rPr>
              <a:t>Spout</a:t>
            </a:r>
            <a:endParaRPr lang="en-US" sz="4500" kern="0" dirty="0">
              <a:solidFill>
                <a:schemeClr val="bg1"/>
              </a:solidFill>
              <a:latin typeface="Whitney-Black" pitchFamily="50" charset="0"/>
            </a:endParaRPr>
          </a:p>
        </p:txBody>
      </p:sp>
      <p:grpSp>
        <p:nvGrpSpPr>
          <p:cNvPr id="31747" name="Group 1"/>
          <p:cNvGrpSpPr>
            <a:grpSpLocks/>
          </p:cNvGrpSpPr>
          <p:nvPr/>
        </p:nvGrpSpPr>
        <p:grpSpPr bwMode="auto">
          <a:xfrm>
            <a:off x="0" y="3194757"/>
            <a:ext cx="8872511" cy="3714044"/>
            <a:chOff x="0" y="2246313"/>
            <a:chExt cx="6248400" cy="2611437"/>
          </a:xfrm>
        </p:grpSpPr>
        <p:sp>
          <p:nvSpPr>
            <p:cNvPr id="31748" name="Rounded Rectangle 14"/>
            <p:cNvSpPr>
              <a:spLocks noChangeArrowheads="1"/>
            </p:cNvSpPr>
            <p:nvPr/>
          </p:nvSpPr>
          <p:spPr bwMode="auto">
            <a:xfrm rot="-472738">
              <a:off x="2003425" y="2551113"/>
              <a:ext cx="838200" cy="381000"/>
            </a:xfrm>
            <a:prstGeom prst="roundRect">
              <a:avLst>
                <a:gd name="adj" fmla="val 16667"/>
              </a:avLst>
            </a:prstGeom>
            <a:solidFill>
              <a:srgbClr val="008000"/>
            </a:solidFill>
            <a:ln w="12700">
              <a:solidFill>
                <a:srgbClr val="000000"/>
              </a:solidFill>
              <a:round/>
              <a:headEnd type="none" w="sm" len="sm"/>
              <a:tailEnd type="stealth" w="med" len="lg"/>
            </a:ln>
          </p:spPr>
          <p:txBody>
            <a:bodyPr/>
            <a:lstStyle/>
            <a:p>
              <a:pPr algn="ctr" eaLnBrk="0" hangingPunct="0">
                <a:lnSpc>
                  <a:spcPct val="90000"/>
                </a:lnSpc>
              </a:pPr>
              <a:r>
                <a:rPr lang="en-US" dirty="0">
                  <a:latin typeface="Times New Roman"/>
                </a:rPr>
                <a:t>Tuple</a:t>
              </a:r>
            </a:p>
          </p:txBody>
        </p:sp>
        <p:cxnSp>
          <p:nvCxnSpPr>
            <p:cNvPr id="31749" name="Straight Arrow Connector 21"/>
            <p:cNvCxnSpPr>
              <a:cxnSpLocks noChangeShapeType="1"/>
            </p:cNvCxnSpPr>
            <p:nvPr/>
          </p:nvCxnSpPr>
          <p:spPr bwMode="auto">
            <a:xfrm>
              <a:off x="1600200" y="3562350"/>
              <a:ext cx="3886200" cy="1295400"/>
            </a:xfrm>
            <a:prstGeom prst="straightConnector1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arrow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  <p:sp>
          <p:nvSpPr>
            <p:cNvPr id="31750" name="Rounded Rectangle 17"/>
            <p:cNvSpPr>
              <a:spLocks noChangeArrowheads="1"/>
            </p:cNvSpPr>
            <p:nvPr/>
          </p:nvSpPr>
          <p:spPr bwMode="auto">
            <a:xfrm rot="-472738">
              <a:off x="3070225" y="2398713"/>
              <a:ext cx="838200" cy="381000"/>
            </a:xfrm>
            <a:prstGeom prst="roundRect">
              <a:avLst>
                <a:gd name="adj" fmla="val 16667"/>
              </a:avLst>
            </a:prstGeom>
            <a:solidFill>
              <a:srgbClr val="008000"/>
            </a:solidFill>
            <a:ln w="12700">
              <a:solidFill>
                <a:srgbClr val="000000"/>
              </a:solidFill>
              <a:round/>
              <a:headEnd type="none" w="sm" len="sm"/>
              <a:tailEnd type="stealth" w="med" len="lg"/>
            </a:ln>
          </p:spPr>
          <p:txBody>
            <a:bodyPr/>
            <a:lstStyle/>
            <a:p>
              <a:pPr algn="ctr" eaLnBrk="0" hangingPunct="0">
                <a:lnSpc>
                  <a:spcPct val="90000"/>
                </a:lnSpc>
              </a:pPr>
              <a:r>
                <a:rPr lang="en-US" dirty="0">
                  <a:latin typeface="Times New Roman"/>
                </a:rPr>
                <a:t>Tuple</a:t>
              </a:r>
            </a:p>
          </p:txBody>
        </p:sp>
        <p:sp>
          <p:nvSpPr>
            <p:cNvPr id="31751" name="Rounded Rectangle 18"/>
            <p:cNvSpPr>
              <a:spLocks noChangeArrowheads="1"/>
            </p:cNvSpPr>
            <p:nvPr/>
          </p:nvSpPr>
          <p:spPr bwMode="auto">
            <a:xfrm rot="-472738">
              <a:off x="4137025" y="2246313"/>
              <a:ext cx="838200" cy="381000"/>
            </a:xfrm>
            <a:prstGeom prst="roundRect">
              <a:avLst>
                <a:gd name="adj" fmla="val 16667"/>
              </a:avLst>
            </a:prstGeom>
            <a:solidFill>
              <a:srgbClr val="008000"/>
            </a:solidFill>
            <a:ln w="12700">
              <a:solidFill>
                <a:srgbClr val="000000"/>
              </a:solidFill>
              <a:round/>
              <a:headEnd type="none" w="sm" len="sm"/>
              <a:tailEnd type="stealth" w="med" len="lg"/>
            </a:ln>
          </p:spPr>
          <p:txBody>
            <a:bodyPr/>
            <a:lstStyle/>
            <a:p>
              <a:pPr algn="ctr" eaLnBrk="0" hangingPunct="0">
                <a:lnSpc>
                  <a:spcPct val="90000"/>
                </a:lnSpc>
              </a:pPr>
              <a:r>
                <a:rPr lang="en-US" dirty="0">
                  <a:latin typeface="Times New Roman"/>
                </a:rPr>
                <a:t>Tuple</a:t>
              </a:r>
            </a:p>
          </p:txBody>
        </p:sp>
        <p:cxnSp>
          <p:nvCxnSpPr>
            <p:cNvPr id="31752" name="Straight Arrow Connector 3"/>
            <p:cNvCxnSpPr>
              <a:cxnSpLocks noChangeShapeType="1"/>
            </p:cNvCxnSpPr>
            <p:nvPr/>
          </p:nvCxnSpPr>
          <p:spPr bwMode="auto">
            <a:xfrm flipV="1">
              <a:off x="1600200" y="2571750"/>
              <a:ext cx="4648200" cy="650875"/>
            </a:xfrm>
            <a:prstGeom prst="straightConnector1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arrow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  <p:pic>
          <p:nvPicPr>
            <p:cNvPr id="31753" name="Picture 2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2800350"/>
              <a:ext cx="1625600" cy="16256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1754" name="Rounded Rectangle 28"/>
            <p:cNvSpPr>
              <a:spLocks noChangeArrowheads="1"/>
            </p:cNvSpPr>
            <p:nvPr/>
          </p:nvSpPr>
          <p:spPr bwMode="auto">
            <a:xfrm rot="1156853">
              <a:off x="2097088" y="3384550"/>
              <a:ext cx="838200" cy="381000"/>
            </a:xfrm>
            <a:prstGeom prst="roundRect">
              <a:avLst>
                <a:gd name="adj" fmla="val 16667"/>
              </a:avLst>
            </a:prstGeom>
            <a:solidFill>
              <a:srgbClr val="FF6600"/>
            </a:solidFill>
            <a:ln w="12700">
              <a:solidFill>
                <a:srgbClr val="000000"/>
              </a:solidFill>
              <a:round/>
              <a:headEnd type="none" w="sm" len="sm"/>
              <a:tailEnd type="stealth" w="med" len="lg"/>
            </a:ln>
          </p:spPr>
          <p:txBody>
            <a:bodyPr/>
            <a:lstStyle/>
            <a:p>
              <a:pPr algn="ctr" eaLnBrk="0" hangingPunct="0">
                <a:lnSpc>
                  <a:spcPct val="90000"/>
                </a:lnSpc>
              </a:pPr>
              <a:r>
                <a:rPr lang="en-US" sz="2800" dirty="0">
                  <a:latin typeface="Times New Roman"/>
                </a:rPr>
                <a:t>Tuple</a:t>
              </a:r>
            </a:p>
          </p:txBody>
        </p:sp>
        <p:sp>
          <p:nvSpPr>
            <p:cNvPr id="31755" name="Rounded Rectangle 28"/>
            <p:cNvSpPr>
              <a:spLocks noChangeArrowheads="1"/>
            </p:cNvSpPr>
            <p:nvPr/>
          </p:nvSpPr>
          <p:spPr bwMode="auto">
            <a:xfrm rot="1156853">
              <a:off x="3163888" y="3740150"/>
              <a:ext cx="838200" cy="381000"/>
            </a:xfrm>
            <a:prstGeom prst="roundRect">
              <a:avLst>
                <a:gd name="adj" fmla="val 16667"/>
              </a:avLst>
            </a:prstGeom>
            <a:solidFill>
              <a:srgbClr val="FF6600"/>
            </a:solidFill>
            <a:ln w="12700">
              <a:solidFill>
                <a:srgbClr val="000000"/>
              </a:solidFill>
              <a:round/>
              <a:headEnd type="none" w="sm" len="sm"/>
              <a:tailEnd type="stealth" w="med" len="lg"/>
            </a:ln>
          </p:spPr>
          <p:txBody>
            <a:bodyPr/>
            <a:lstStyle/>
            <a:p>
              <a:pPr algn="ctr" eaLnBrk="0" hangingPunct="0">
                <a:lnSpc>
                  <a:spcPct val="90000"/>
                </a:lnSpc>
              </a:pPr>
              <a:r>
                <a:rPr lang="en-US" sz="2800" dirty="0">
                  <a:latin typeface="Times New Roman"/>
                </a:rPr>
                <a:t>Tuple</a:t>
              </a:r>
            </a:p>
          </p:txBody>
        </p:sp>
        <p:sp>
          <p:nvSpPr>
            <p:cNvPr id="31756" name="Rounded Rectangle 28"/>
            <p:cNvSpPr>
              <a:spLocks noChangeArrowheads="1"/>
            </p:cNvSpPr>
            <p:nvPr/>
          </p:nvSpPr>
          <p:spPr bwMode="auto">
            <a:xfrm rot="1156853">
              <a:off x="4143375" y="4110038"/>
              <a:ext cx="838200" cy="381000"/>
            </a:xfrm>
            <a:prstGeom prst="roundRect">
              <a:avLst>
                <a:gd name="adj" fmla="val 16667"/>
              </a:avLst>
            </a:prstGeom>
            <a:solidFill>
              <a:srgbClr val="FF6600"/>
            </a:solidFill>
            <a:ln w="12700">
              <a:solidFill>
                <a:srgbClr val="000000"/>
              </a:solidFill>
              <a:round/>
              <a:headEnd type="none" w="sm" len="sm"/>
              <a:tailEnd type="stealth" w="med" len="lg"/>
            </a:ln>
          </p:spPr>
          <p:txBody>
            <a:bodyPr/>
            <a:lstStyle/>
            <a:p>
              <a:pPr algn="ctr" eaLnBrk="0" hangingPunct="0">
                <a:lnSpc>
                  <a:spcPct val="90000"/>
                </a:lnSpc>
              </a:pPr>
              <a:r>
                <a:rPr lang="en-US" sz="2800" dirty="0">
                  <a:latin typeface="Times New Roman"/>
                </a:rPr>
                <a:t>Tuple</a:t>
              </a:r>
            </a:p>
          </p:txBody>
        </p:sp>
      </p:grp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FFE1316-B87A-7DBE-B120-055D53B49328}"/>
              </a:ext>
            </a:extLst>
          </p:cNvPr>
          <p:cNvSpPr txBox="1">
            <a:spLocks/>
          </p:cNvSpPr>
          <p:nvPr/>
        </p:nvSpPr>
        <p:spPr>
          <a:xfrm>
            <a:off x="11749881" y="6584952"/>
            <a:ext cx="585074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34914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69827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904741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539655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174568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809482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444395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079309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10CF8EBF-B98F-E04E-82EC-984B70870C6D}" type="slidenum">
              <a:rPr lang="en-US"/>
              <a:pPr>
                <a:defRPr/>
              </a:pPr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130867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Content Placeholder 2"/>
          <p:cNvSpPr>
            <a:spLocks noGrp="1"/>
          </p:cNvSpPr>
          <p:nvPr>
            <p:ph idx="1"/>
          </p:nvPr>
        </p:nvSpPr>
        <p:spPr>
          <a:xfrm>
            <a:off x="541007" y="1815253"/>
            <a:ext cx="9305317" cy="4226560"/>
          </a:xfrm>
        </p:spPr>
        <p:txBody>
          <a:bodyPr/>
          <a:lstStyle/>
          <a:p>
            <a:pPr>
              <a:defRPr/>
            </a:pPr>
            <a:r>
              <a:rPr lang="en-US" sz="2800" dirty="0">
                <a:latin typeface="Times"/>
                <a:ea typeface="ＭＳ Ｐゴシック" charset="0"/>
                <a:cs typeface="ＭＳ Ｐゴシック" charset="0"/>
              </a:rPr>
              <a:t>A Storm entity (process) that </a:t>
            </a:r>
          </a:p>
          <a:p>
            <a:pPr lvl="1">
              <a:defRPr/>
            </a:pPr>
            <a:r>
              <a:rPr lang="en-US" sz="2300" dirty="0">
                <a:latin typeface="Times"/>
                <a:ea typeface="ＭＳ Ｐゴシック" charset="0"/>
                <a:cs typeface="ＭＳ Ｐゴシック" charset="0"/>
              </a:rPr>
              <a:t>Processes input streams</a:t>
            </a:r>
          </a:p>
          <a:p>
            <a:pPr lvl="1">
              <a:defRPr/>
            </a:pPr>
            <a:r>
              <a:rPr lang="en-US" sz="2300" dirty="0">
                <a:latin typeface="Times"/>
                <a:ea typeface="ＭＳ Ｐゴシック" charset="0"/>
                <a:cs typeface="ＭＳ Ｐゴシック" charset="0"/>
              </a:rPr>
              <a:t>Outputs more streams for other bolts</a:t>
            </a:r>
          </a:p>
        </p:txBody>
      </p:sp>
      <p:sp>
        <p:nvSpPr>
          <p:cNvPr id="4" name="Title 1"/>
          <p:cNvSpPr txBox="1">
            <a:spLocks/>
          </p:cNvSpPr>
          <p:nvPr/>
        </p:nvSpPr>
        <p:spPr bwMode="auto">
          <a:xfrm>
            <a:off x="649208" y="514773"/>
            <a:ext cx="11902149" cy="866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9909" tIns="64954" rIns="129909" bIns="64954"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ＭＳ Ｐゴシック" pitchFamily="-111" charset="-128"/>
                <a:cs typeface="ＭＳ Ｐゴシック" pitchFamily="-111" charset="-128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  <a:ea typeface="ＭＳ Ｐゴシック" pitchFamily="-111" charset="-128"/>
                <a:cs typeface="ＭＳ Ｐゴシック" pitchFamily="-111" charset="-128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  <a:ea typeface="ＭＳ Ｐゴシック" pitchFamily="-111" charset="-128"/>
                <a:cs typeface="ＭＳ Ｐゴシック" pitchFamily="-111" charset="-128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  <a:ea typeface="ＭＳ Ｐゴシック" pitchFamily="-111" charset="-128"/>
                <a:cs typeface="ＭＳ Ｐゴシック" pitchFamily="-111" charset="-128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  <a:ea typeface="ＭＳ Ｐゴシック" pitchFamily="-111" charset="-128"/>
                <a:cs typeface="ＭＳ Ｐゴシック" pitchFamily="-111" charset="-128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</a:defRPr>
            </a:lvl9pPr>
          </a:lstStyle>
          <a:p>
            <a:pPr algn="l">
              <a:defRPr/>
            </a:pPr>
            <a:r>
              <a:rPr lang="en-US" sz="4500" kern="0" dirty="0">
                <a:solidFill>
                  <a:schemeClr val="bg1"/>
                </a:solidFill>
                <a:latin typeface="Whitney-BlackSC" pitchFamily="50" charset="0"/>
              </a:rPr>
              <a:t>Bolt</a:t>
            </a:r>
            <a:endParaRPr lang="en-US" sz="4500" kern="0" dirty="0">
              <a:solidFill>
                <a:schemeClr val="bg1"/>
              </a:solidFill>
              <a:latin typeface="Whitney-Black" pitchFamily="50" charset="0"/>
            </a:endParaRPr>
          </a:p>
        </p:txBody>
      </p:sp>
      <p:grpSp>
        <p:nvGrpSpPr>
          <p:cNvPr id="33795" name="Group 33"/>
          <p:cNvGrpSpPr>
            <a:grpSpLocks/>
          </p:cNvGrpSpPr>
          <p:nvPr/>
        </p:nvGrpSpPr>
        <p:grpSpPr bwMode="auto">
          <a:xfrm>
            <a:off x="2164027" y="514773"/>
            <a:ext cx="1082014" cy="975360"/>
            <a:chOff x="3352800" y="2343150"/>
            <a:chExt cx="762000" cy="685800"/>
          </a:xfrm>
        </p:grpSpPr>
        <p:sp>
          <p:nvSpPr>
            <p:cNvPr id="35" name="Lightning Bolt 34"/>
            <p:cNvSpPr/>
            <p:nvPr/>
          </p:nvSpPr>
          <p:spPr>
            <a:xfrm>
              <a:off x="3429000" y="2419350"/>
              <a:ext cx="533400" cy="533400"/>
            </a:xfrm>
            <a:prstGeom prst="lightningBolt">
              <a:avLst/>
            </a:prstGeom>
            <a:solidFill>
              <a:srgbClr val="0000FF"/>
            </a:solidFill>
            <a:ln>
              <a:solidFill>
                <a:srgbClr val="00009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>
                <a:latin typeface="Times New Roman"/>
              </a:endParaRPr>
            </a:p>
          </p:txBody>
        </p:sp>
        <p:sp>
          <p:nvSpPr>
            <p:cNvPr id="36" name="Oval 35"/>
            <p:cNvSpPr/>
            <p:nvPr/>
          </p:nvSpPr>
          <p:spPr>
            <a:xfrm>
              <a:off x="3352800" y="2343150"/>
              <a:ext cx="762000" cy="685800"/>
            </a:xfrm>
            <a:prstGeom prst="ellipse">
              <a:avLst/>
            </a:prstGeom>
            <a:noFill/>
            <a:ln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>
                <a:latin typeface="Times New Roman"/>
              </a:endParaRPr>
            </a:p>
          </p:txBody>
        </p:sp>
      </p:grpSp>
      <p:grpSp>
        <p:nvGrpSpPr>
          <p:cNvPr id="33796" name="Group 1"/>
          <p:cNvGrpSpPr>
            <a:grpSpLocks/>
          </p:cNvGrpSpPr>
          <p:nvPr/>
        </p:nvGrpSpPr>
        <p:grpSpPr bwMode="auto">
          <a:xfrm>
            <a:off x="0" y="3332480"/>
            <a:ext cx="11902149" cy="2962204"/>
            <a:chOff x="0" y="2343150"/>
            <a:chExt cx="8382000" cy="2082800"/>
          </a:xfrm>
        </p:grpSpPr>
        <p:sp>
          <p:nvSpPr>
            <p:cNvPr id="33797" name="Rounded Rectangle 14"/>
            <p:cNvSpPr>
              <a:spLocks noChangeArrowheads="1"/>
            </p:cNvSpPr>
            <p:nvPr/>
          </p:nvSpPr>
          <p:spPr bwMode="auto">
            <a:xfrm rot="-472738">
              <a:off x="1995488" y="2590800"/>
              <a:ext cx="276225" cy="230188"/>
            </a:xfrm>
            <a:prstGeom prst="roundRect">
              <a:avLst>
                <a:gd name="adj" fmla="val 16667"/>
              </a:avLst>
            </a:prstGeom>
            <a:solidFill>
              <a:srgbClr val="008000"/>
            </a:solidFill>
            <a:ln w="12700">
              <a:solidFill>
                <a:srgbClr val="000000"/>
              </a:solidFill>
              <a:round/>
              <a:headEnd type="none" w="sm" len="sm"/>
              <a:tailEnd type="stealth" w="med" len="lg"/>
            </a:ln>
          </p:spPr>
          <p:txBody>
            <a:bodyPr/>
            <a:lstStyle/>
            <a:p>
              <a:pPr algn="ctr" eaLnBrk="0" hangingPunct="0">
                <a:lnSpc>
                  <a:spcPct val="90000"/>
                </a:lnSpc>
              </a:pPr>
              <a:endParaRPr lang="en-US" dirty="0">
                <a:latin typeface="Times New Roman"/>
              </a:endParaRPr>
            </a:p>
          </p:txBody>
        </p:sp>
        <p:cxnSp>
          <p:nvCxnSpPr>
            <p:cNvPr id="33798" name="Straight Arrow Connector 3"/>
            <p:cNvCxnSpPr>
              <a:cxnSpLocks noChangeShapeType="1"/>
              <a:endCxn id="7" idx="3"/>
            </p:cNvCxnSpPr>
            <p:nvPr/>
          </p:nvCxnSpPr>
          <p:spPr bwMode="auto">
            <a:xfrm flipV="1">
              <a:off x="1600200" y="2928938"/>
              <a:ext cx="1863725" cy="293687"/>
            </a:xfrm>
            <a:prstGeom prst="straightConnector1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arrow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  <p:pic>
          <p:nvPicPr>
            <p:cNvPr id="33799" name="Picture 2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2800350"/>
              <a:ext cx="1625600" cy="16256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grpSp>
          <p:nvGrpSpPr>
            <p:cNvPr id="33800" name="Group 8"/>
            <p:cNvGrpSpPr>
              <a:grpSpLocks/>
            </p:cNvGrpSpPr>
            <p:nvPr/>
          </p:nvGrpSpPr>
          <p:grpSpPr bwMode="auto">
            <a:xfrm>
              <a:off x="3352800" y="2343150"/>
              <a:ext cx="762000" cy="685800"/>
              <a:chOff x="3352800" y="2343150"/>
              <a:chExt cx="762000" cy="685800"/>
            </a:xfrm>
          </p:grpSpPr>
          <p:sp>
            <p:nvSpPr>
              <p:cNvPr id="6" name="Lightning Bolt 5"/>
              <p:cNvSpPr/>
              <p:nvPr/>
            </p:nvSpPr>
            <p:spPr>
              <a:xfrm>
                <a:off x="3429000" y="2419350"/>
                <a:ext cx="533400" cy="533400"/>
              </a:xfrm>
              <a:prstGeom prst="lightningBolt">
                <a:avLst/>
              </a:prstGeom>
              <a:solidFill>
                <a:srgbClr val="0000FF"/>
              </a:solidFill>
              <a:ln>
                <a:solidFill>
                  <a:srgbClr val="000090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dirty="0">
                  <a:latin typeface="Times New Roman"/>
                </a:endParaRPr>
              </a:p>
            </p:txBody>
          </p:sp>
          <p:sp>
            <p:nvSpPr>
              <p:cNvPr id="7" name="Oval 6"/>
              <p:cNvSpPr/>
              <p:nvPr/>
            </p:nvSpPr>
            <p:spPr>
              <a:xfrm>
                <a:off x="3352800" y="2343150"/>
                <a:ext cx="762000" cy="685800"/>
              </a:xfrm>
              <a:prstGeom prst="ellipse">
                <a:avLst/>
              </a:prstGeom>
              <a:noFill/>
              <a:ln>
                <a:solidFill>
                  <a:schemeClr val="accent2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dirty="0">
                  <a:latin typeface="Times New Roman"/>
                </a:endParaRPr>
              </a:p>
            </p:txBody>
          </p:sp>
        </p:grpSp>
        <p:grpSp>
          <p:nvGrpSpPr>
            <p:cNvPr id="33801" name="Group 26"/>
            <p:cNvGrpSpPr>
              <a:grpSpLocks/>
            </p:cNvGrpSpPr>
            <p:nvPr/>
          </p:nvGrpSpPr>
          <p:grpSpPr bwMode="auto">
            <a:xfrm>
              <a:off x="5867400" y="2647950"/>
              <a:ext cx="762000" cy="685800"/>
              <a:chOff x="3352800" y="2343150"/>
              <a:chExt cx="762000" cy="685800"/>
            </a:xfrm>
          </p:grpSpPr>
          <p:sp>
            <p:nvSpPr>
              <p:cNvPr id="28" name="Lightning Bolt 27"/>
              <p:cNvSpPr/>
              <p:nvPr/>
            </p:nvSpPr>
            <p:spPr>
              <a:xfrm>
                <a:off x="3429000" y="2419350"/>
                <a:ext cx="533400" cy="533400"/>
              </a:xfrm>
              <a:prstGeom prst="lightningBolt">
                <a:avLst/>
              </a:prstGeom>
              <a:solidFill>
                <a:srgbClr val="0000FF"/>
              </a:solidFill>
              <a:ln>
                <a:solidFill>
                  <a:srgbClr val="000090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dirty="0">
                  <a:latin typeface="Times New Roman"/>
                </a:endParaRPr>
              </a:p>
            </p:txBody>
          </p:sp>
          <p:sp>
            <p:nvSpPr>
              <p:cNvPr id="29" name="Oval 28"/>
              <p:cNvSpPr/>
              <p:nvPr/>
            </p:nvSpPr>
            <p:spPr>
              <a:xfrm>
                <a:off x="3352800" y="2343150"/>
                <a:ext cx="762000" cy="685800"/>
              </a:xfrm>
              <a:prstGeom prst="ellipse">
                <a:avLst/>
              </a:prstGeom>
              <a:noFill/>
              <a:ln>
                <a:solidFill>
                  <a:schemeClr val="accent2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dirty="0">
                  <a:latin typeface="Times New Roman"/>
                </a:endParaRPr>
              </a:p>
            </p:txBody>
          </p:sp>
        </p:grpSp>
        <p:cxnSp>
          <p:nvCxnSpPr>
            <p:cNvPr id="33802" name="Straight Arrow Connector 3"/>
            <p:cNvCxnSpPr>
              <a:cxnSpLocks noChangeShapeType="1"/>
            </p:cNvCxnSpPr>
            <p:nvPr/>
          </p:nvCxnSpPr>
          <p:spPr bwMode="auto">
            <a:xfrm>
              <a:off x="4114800" y="2800350"/>
              <a:ext cx="1752600" cy="152400"/>
            </a:xfrm>
            <a:prstGeom prst="straightConnector1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arrow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  <p:cxnSp>
          <p:nvCxnSpPr>
            <p:cNvPr id="33803" name="Straight Arrow Connector 3"/>
            <p:cNvCxnSpPr>
              <a:cxnSpLocks noChangeShapeType="1"/>
            </p:cNvCxnSpPr>
            <p:nvPr/>
          </p:nvCxnSpPr>
          <p:spPr bwMode="auto">
            <a:xfrm>
              <a:off x="6629400" y="3028950"/>
              <a:ext cx="1752600" cy="0"/>
            </a:xfrm>
            <a:prstGeom prst="straightConnector1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arrow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  <p:sp>
          <p:nvSpPr>
            <p:cNvPr id="33804" name="Rounded Rectangle 36"/>
            <p:cNvSpPr>
              <a:spLocks noChangeArrowheads="1"/>
            </p:cNvSpPr>
            <p:nvPr/>
          </p:nvSpPr>
          <p:spPr bwMode="auto">
            <a:xfrm rot="337682">
              <a:off x="4432300" y="2438400"/>
              <a:ext cx="350838" cy="241300"/>
            </a:xfrm>
            <a:prstGeom prst="roundRect">
              <a:avLst>
                <a:gd name="adj" fmla="val 16667"/>
              </a:avLst>
            </a:prstGeom>
            <a:solidFill>
              <a:srgbClr val="660066"/>
            </a:solidFill>
            <a:ln w="12700">
              <a:solidFill>
                <a:srgbClr val="000000"/>
              </a:solidFill>
              <a:round/>
              <a:headEnd type="none" w="sm" len="sm"/>
              <a:tailEnd type="stealth" w="med" len="lg"/>
            </a:ln>
          </p:spPr>
          <p:txBody>
            <a:bodyPr/>
            <a:lstStyle/>
            <a:p>
              <a:pPr algn="ctr" eaLnBrk="0" hangingPunct="0">
                <a:lnSpc>
                  <a:spcPct val="90000"/>
                </a:lnSpc>
              </a:pPr>
              <a:endParaRPr lang="en-US" dirty="0">
                <a:latin typeface="Times New Roman"/>
              </a:endParaRPr>
            </a:p>
          </p:txBody>
        </p:sp>
        <p:sp>
          <p:nvSpPr>
            <p:cNvPr id="33805" name="Rounded Rectangle 37"/>
            <p:cNvSpPr>
              <a:spLocks noChangeArrowheads="1"/>
            </p:cNvSpPr>
            <p:nvPr/>
          </p:nvSpPr>
          <p:spPr bwMode="auto">
            <a:xfrm rot="-472738">
              <a:off x="2376488" y="2530475"/>
              <a:ext cx="276225" cy="230188"/>
            </a:xfrm>
            <a:prstGeom prst="roundRect">
              <a:avLst>
                <a:gd name="adj" fmla="val 16667"/>
              </a:avLst>
            </a:prstGeom>
            <a:solidFill>
              <a:srgbClr val="008000"/>
            </a:solidFill>
            <a:ln w="12700">
              <a:solidFill>
                <a:srgbClr val="000000"/>
              </a:solidFill>
              <a:round/>
              <a:headEnd type="none" w="sm" len="sm"/>
              <a:tailEnd type="stealth" w="med" len="lg"/>
            </a:ln>
          </p:spPr>
          <p:txBody>
            <a:bodyPr/>
            <a:lstStyle/>
            <a:p>
              <a:pPr algn="ctr" eaLnBrk="0" hangingPunct="0">
                <a:lnSpc>
                  <a:spcPct val="90000"/>
                </a:lnSpc>
              </a:pPr>
              <a:endParaRPr lang="en-US" dirty="0">
                <a:latin typeface="Times New Roman"/>
              </a:endParaRPr>
            </a:p>
          </p:txBody>
        </p:sp>
        <p:sp>
          <p:nvSpPr>
            <p:cNvPr id="33806" name="Rounded Rectangle 38"/>
            <p:cNvSpPr>
              <a:spLocks noChangeArrowheads="1"/>
            </p:cNvSpPr>
            <p:nvPr/>
          </p:nvSpPr>
          <p:spPr bwMode="auto">
            <a:xfrm rot="-472738">
              <a:off x="2757488" y="2478088"/>
              <a:ext cx="276225" cy="230187"/>
            </a:xfrm>
            <a:prstGeom prst="roundRect">
              <a:avLst>
                <a:gd name="adj" fmla="val 16667"/>
              </a:avLst>
            </a:prstGeom>
            <a:solidFill>
              <a:srgbClr val="008000"/>
            </a:solidFill>
            <a:ln w="12700">
              <a:solidFill>
                <a:srgbClr val="000000"/>
              </a:solidFill>
              <a:round/>
              <a:headEnd type="none" w="sm" len="sm"/>
              <a:tailEnd type="stealth" w="med" len="lg"/>
            </a:ln>
          </p:spPr>
          <p:txBody>
            <a:bodyPr/>
            <a:lstStyle/>
            <a:p>
              <a:pPr algn="ctr" eaLnBrk="0" hangingPunct="0">
                <a:lnSpc>
                  <a:spcPct val="90000"/>
                </a:lnSpc>
              </a:pPr>
              <a:endParaRPr lang="en-US" dirty="0">
                <a:latin typeface="Times New Roman"/>
              </a:endParaRPr>
            </a:p>
          </p:txBody>
        </p:sp>
        <p:sp>
          <p:nvSpPr>
            <p:cNvPr id="33807" name="Rounded Rectangle 41"/>
            <p:cNvSpPr>
              <a:spLocks noChangeArrowheads="1"/>
            </p:cNvSpPr>
            <p:nvPr/>
          </p:nvSpPr>
          <p:spPr bwMode="auto">
            <a:xfrm rot="337682">
              <a:off x="4837113" y="2476500"/>
              <a:ext cx="350837" cy="239713"/>
            </a:xfrm>
            <a:prstGeom prst="roundRect">
              <a:avLst>
                <a:gd name="adj" fmla="val 16667"/>
              </a:avLst>
            </a:prstGeom>
            <a:solidFill>
              <a:srgbClr val="660066"/>
            </a:solidFill>
            <a:ln w="12700">
              <a:solidFill>
                <a:srgbClr val="000000"/>
              </a:solidFill>
              <a:round/>
              <a:headEnd type="none" w="sm" len="sm"/>
              <a:tailEnd type="stealth" w="med" len="lg"/>
            </a:ln>
          </p:spPr>
          <p:txBody>
            <a:bodyPr/>
            <a:lstStyle/>
            <a:p>
              <a:pPr algn="ctr" eaLnBrk="0" hangingPunct="0">
                <a:lnSpc>
                  <a:spcPct val="90000"/>
                </a:lnSpc>
              </a:pPr>
              <a:endParaRPr lang="en-US" dirty="0">
                <a:latin typeface="Times New Roman"/>
              </a:endParaRPr>
            </a:p>
          </p:txBody>
        </p:sp>
        <p:sp>
          <p:nvSpPr>
            <p:cNvPr id="33808" name="Rounded Rectangle 45"/>
            <p:cNvSpPr>
              <a:spLocks noChangeArrowheads="1"/>
            </p:cNvSpPr>
            <p:nvPr/>
          </p:nvSpPr>
          <p:spPr bwMode="auto">
            <a:xfrm>
              <a:off x="6808788" y="2587625"/>
              <a:ext cx="350837" cy="241300"/>
            </a:xfrm>
            <a:prstGeom prst="roundRect">
              <a:avLst>
                <a:gd name="adj" fmla="val 16667"/>
              </a:avLst>
            </a:prstGeom>
            <a:solidFill>
              <a:srgbClr val="FFFF00"/>
            </a:solidFill>
            <a:ln w="12700">
              <a:solidFill>
                <a:srgbClr val="000000"/>
              </a:solidFill>
              <a:round/>
              <a:headEnd type="none" w="sm" len="sm"/>
              <a:tailEnd type="stealth" w="med" len="lg"/>
            </a:ln>
          </p:spPr>
          <p:txBody>
            <a:bodyPr/>
            <a:lstStyle/>
            <a:p>
              <a:pPr algn="ctr" eaLnBrk="0" hangingPunct="0">
                <a:lnSpc>
                  <a:spcPct val="90000"/>
                </a:lnSpc>
              </a:pPr>
              <a:endParaRPr lang="en-US" dirty="0">
                <a:latin typeface="Times New Roman"/>
              </a:endParaRPr>
            </a:p>
          </p:txBody>
        </p:sp>
        <p:sp>
          <p:nvSpPr>
            <p:cNvPr id="33809" name="Rounded Rectangle 47"/>
            <p:cNvSpPr>
              <a:spLocks noChangeArrowheads="1"/>
            </p:cNvSpPr>
            <p:nvPr/>
          </p:nvSpPr>
          <p:spPr bwMode="auto">
            <a:xfrm>
              <a:off x="7308850" y="2581275"/>
              <a:ext cx="352425" cy="239713"/>
            </a:xfrm>
            <a:prstGeom prst="roundRect">
              <a:avLst>
                <a:gd name="adj" fmla="val 16667"/>
              </a:avLst>
            </a:prstGeom>
            <a:solidFill>
              <a:srgbClr val="FFFF00"/>
            </a:solidFill>
            <a:ln w="12700">
              <a:solidFill>
                <a:srgbClr val="000000"/>
              </a:solidFill>
              <a:round/>
              <a:headEnd type="none" w="sm" len="sm"/>
              <a:tailEnd type="stealth" w="med" len="lg"/>
            </a:ln>
          </p:spPr>
          <p:txBody>
            <a:bodyPr/>
            <a:lstStyle/>
            <a:p>
              <a:pPr algn="ctr" eaLnBrk="0" hangingPunct="0">
                <a:lnSpc>
                  <a:spcPct val="90000"/>
                </a:lnSpc>
              </a:pPr>
              <a:endParaRPr lang="en-US" dirty="0">
                <a:latin typeface="Times New Roman"/>
              </a:endParaRPr>
            </a:p>
          </p:txBody>
        </p:sp>
      </p:grp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4A47E66A-7D52-F448-75BB-220CD430C0A7}"/>
              </a:ext>
            </a:extLst>
          </p:cNvPr>
          <p:cNvSpPr txBox="1">
            <a:spLocks/>
          </p:cNvSpPr>
          <p:nvPr/>
        </p:nvSpPr>
        <p:spPr>
          <a:xfrm>
            <a:off x="11749881" y="6584952"/>
            <a:ext cx="585074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34914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69827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904741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539655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174568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809482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444395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079309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10CF8EBF-B98F-E04E-82EC-984B70870C6D}" type="slidenum">
              <a:rPr lang="en-US"/>
              <a:pPr>
                <a:defRPr/>
              </a:pPr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860618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Content Placeholder 2"/>
          <p:cNvSpPr>
            <a:spLocks noGrp="1"/>
          </p:cNvSpPr>
          <p:nvPr>
            <p:ph idx="1"/>
          </p:nvPr>
        </p:nvSpPr>
        <p:spPr>
          <a:xfrm>
            <a:off x="541007" y="1815253"/>
            <a:ext cx="9305317" cy="4226560"/>
          </a:xfrm>
        </p:spPr>
        <p:txBody>
          <a:bodyPr/>
          <a:lstStyle/>
          <a:p>
            <a:r>
              <a:rPr lang="en-US" sz="2800">
                <a:latin typeface="Times New Roman" charset="0"/>
                <a:ea typeface="ＭＳ Ｐゴシック" charset="0"/>
                <a:cs typeface="ＭＳ Ｐゴシック" charset="0"/>
              </a:rPr>
              <a:t>A directed graph of spouts and bolts (and output bolts)</a:t>
            </a:r>
          </a:p>
          <a:p>
            <a:r>
              <a:rPr lang="en-US" sz="2800">
                <a:latin typeface="Times New Roman" charset="0"/>
                <a:ea typeface="ＭＳ Ｐゴシック" charset="0"/>
                <a:cs typeface="ＭＳ Ｐゴシック" charset="0"/>
              </a:rPr>
              <a:t>Corresponds to a Storm “application”</a:t>
            </a:r>
            <a:endParaRPr lang="en-US" sz="2300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 bwMode="auto">
          <a:xfrm>
            <a:off x="649208" y="514773"/>
            <a:ext cx="11902149" cy="866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9909" tIns="64954" rIns="129909" bIns="64954"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ＭＳ Ｐゴシック" pitchFamily="-111" charset="-128"/>
                <a:cs typeface="ＭＳ Ｐゴシック" pitchFamily="-111" charset="-128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  <a:ea typeface="ＭＳ Ｐゴシック" pitchFamily="-111" charset="-128"/>
                <a:cs typeface="ＭＳ Ｐゴシック" pitchFamily="-111" charset="-128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  <a:ea typeface="ＭＳ Ｐゴシック" pitchFamily="-111" charset="-128"/>
                <a:cs typeface="ＭＳ Ｐゴシック" pitchFamily="-111" charset="-128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  <a:ea typeface="ＭＳ Ｐゴシック" pitchFamily="-111" charset="-128"/>
                <a:cs typeface="ＭＳ Ｐゴシック" pitchFamily="-111" charset="-128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  <a:ea typeface="ＭＳ Ｐゴシック" pitchFamily="-111" charset="-128"/>
                <a:cs typeface="ＭＳ Ｐゴシック" pitchFamily="-111" charset="-128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</a:defRPr>
            </a:lvl9pPr>
          </a:lstStyle>
          <a:p>
            <a:pPr algn="l">
              <a:defRPr/>
            </a:pPr>
            <a:r>
              <a:rPr lang="en-US" sz="4500" kern="0" dirty="0">
                <a:solidFill>
                  <a:schemeClr val="bg1"/>
                </a:solidFill>
                <a:latin typeface="Whitney-BlackSC" pitchFamily="50" charset="0"/>
              </a:rPr>
              <a:t>Topology</a:t>
            </a:r>
            <a:endParaRPr lang="en-US" sz="4500" kern="0" dirty="0">
              <a:solidFill>
                <a:schemeClr val="bg1"/>
              </a:solidFill>
              <a:latin typeface="Whitney-Black" pitchFamily="50" charset="0"/>
            </a:endParaRPr>
          </a:p>
        </p:txBody>
      </p:sp>
      <p:grpSp>
        <p:nvGrpSpPr>
          <p:cNvPr id="35843" name="Group 1"/>
          <p:cNvGrpSpPr>
            <a:grpSpLocks/>
          </p:cNvGrpSpPr>
          <p:nvPr/>
        </p:nvGrpSpPr>
        <p:grpSpPr bwMode="auto">
          <a:xfrm>
            <a:off x="0" y="3332480"/>
            <a:ext cx="11902149" cy="3576320"/>
            <a:chOff x="0" y="2343150"/>
            <a:chExt cx="8382000" cy="2514600"/>
          </a:xfrm>
        </p:grpSpPr>
        <p:sp>
          <p:nvSpPr>
            <p:cNvPr id="35844" name="Rounded Rectangle 14"/>
            <p:cNvSpPr>
              <a:spLocks noChangeArrowheads="1"/>
            </p:cNvSpPr>
            <p:nvPr/>
          </p:nvSpPr>
          <p:spPr bwMode="auto">
            <a:xfrm rot="-472738">
              <a:off x="1995488" y="2590800"/>
              <a:ext cx="276225" cy="230188"/>
            </a:xfrm>
            <a:prstGeom prst="roundRect">
              <a:avLst>
                <a:gd name="adj" fmla="val 16667"/>
              </a:avLst>
            </a:prstGeom>
            <a:solidFill>
              <a:srgbClr val="008000"/>
            </a:solidFill>
            <a:ln w="12700">
              <a:solidFill>
                <a:srgbClr val="000000"/>
              </a:solidFill>
              <a:round/>
              <a:headEnd type="none" w="sm" len="sm"/>
              <a:tailEnd type="stealth" w="med" len="lg"/>
            </a:ln>
          </p:spPr>
          <p:txBody>
            <a:bodyPr/>
            <a:lstStyle/>
            <a:p>
              <a:pPr algn="ctr" eaLnBrk="0" hangingPunct="0">
                <a:lnSpc>
                  <a:spcPct val="90000"/>
                </a:lnSpc>
              </a:pPr>
              <a:endParaRPr lang="en-US" dirty="0">
                <a:latin typeface="Times New Roman"/>
              </a:endParaRPr>
            </a:p>
          </p:txBody>
        </p:sp>
        <p:cxnSp>
          <p:nvCxnSpPr>
            <p:cNvPr id="35845" name="Straight Arrow Connector 21"/>
            <p:cNvCxnSpPr>
              <a:cxnSpLocks noChangeShapeType="1"/>
            </p:cNvCxnSpPr>
            <p:nvPr/>
          </p:nvCxnSpPr>
          <p:spPr bwMode="auto">
            <a:xfrm>
              <a:off x="1600200" y="3562350"/>
              <a:ext cx="2971800" cy="914400"/>
            </a:xfrm>
            <a:prstGeom prst="straightConnector1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arrow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  <p:cxnSp>
          <p:nvCxnSpPr>
            <p:cNvPr id="35846" name="Straight Arrow Connector 3"/>
            <p:cNvCxnSpPr>
              <a:cxnSpLocks noChangeShapeType="1"/>
              <a:endCxn id="7" idx="3"/>
            </p:cNvCxnSpPr>
            <p:nvPr/>
          </p:nvCxnSpPr>
          <p:spPr bwMode="auto">
            <a:xfrm flipV="1">
              <a:off x="1600200" y="2928938"/>
              <a:ext cx="1863725" cy="293687"/>
            </a:xfrm>
            <a:prstGeom prst="straightConnector1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arrow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  <p:pic>
          <p:nvPicPr>
            <p:cNvPr id="35847" name="Picture 2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2800350"/>
              <a:ext cx="1625600" cy="16256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5848" name="Rounded Rectangle 28"/>
            <p:cNvSpPr>
              <a:spLocks noChangeArrowheads="1"/>
            </p:cNvSpPr>
            <p:nvPr/>
          </p:nvSpPr>
          <p:spPr bwMode="auto">
            <a:xfrm rot="1156853">
              <a:off x="2139950" y="3308350"/>
              <a:ext cx="341313" cy="203200"/>
            </a:xfrm>
            <a:prstGeom prst="roundRect">
              <a:avLst>
                <a:gd name="adj" fmla="val 16667"/>
              </a:avLst>
            </a:prstGeom>
            <a:solidFill>
              <a:srgbClr val="FF6600"/>
            </a:solidFill>
            <a:ln w="12700">
              <a:solidFill>
                <a:srgbClr val="000000"/>
              </a:solidFill>
              <a:round/>
              <a:headEnd type="none" w="sm" len="sm"/>
              <a:tailEnd type="stealth" w="med" len="lg"/>
            </a:ln>
          </p:spPr>
          <p:txBody>
            <a:bodyPr/>
            <a:lstStyle/>
            <a:p>
              <a:pPr algn="ctr" eaLnBrk="0" hangingPunct="0">
                <a:lnSpc>
                  <a:spcPct val="90000"/>
                </a:lnSpc>
              </a:pPr>
              <a:endParaRPr lang="en-US" sz="2800" dirty="0">
                <a:latin typeface="Times New Roman"/>
              </a:endParaRPr>
            </a:p>
          </p:txBody>
        </p:sp>
        <p:grpSp>
          <p:nvGrpSpPr>
            <p:cNvPr id="35849" name="Group 8"/>
            <p:cNvGrpSpPr>
              <a:grpSpLocks/>
            </p:cNvGrpSpPr>
            <p:nvPr/>
          </p:nvGrpSpPr>
          <p:grpSpPr bwMode="auto">
            <a:xfrm>
              <a:off x="3352800" y="2343150"/>
              <a:ext cx="762000" cy="685800"/>
              <a:chOff x="3352800" y="2343150"/>
              <a:chExt cx="762000" cy="685800"/>
            </a:xfrm>
          </p:grpSpPr>
          <p:sp>
            <p:nvSpPr>
              <p:cNvPr id="6" name="Lightning Bolt 5"/>
              <p:cNvSpPr/>
              <p:nvPr/>
            </p:nvSpPr>
            <p:spPr>
              <a:xfrm>
                <a:off x="3429000" y="2419350"/>
                <a:ext cx="533400" cy="533400"/>
              </a:xfrm>
              <a:prstGeom prst="lightningBolt">
                <a:avLst/>
              </a:prstGeom>
              <a:solidFill>
                <a:srgbClr val="0000FF"/>
              </a:solidFill>
              <a:ln>
                <a:solidFill>
                  <a:srgbClr val="000090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dirty="0">
                  <a:latin typeface="Times New Roman"/>
                </a:endParaRPr>
              </a:p>
            </p:txBody>
          </p:sp>
          <p:sp>
            <p:nvSpPr>
              <p:cNvPr id="7" name="Oval 6"/>
              <p:cNvSpPr/>
              <p:nvPr/>
            </p:nvSpPr>
            <p:spPr>
              <a:xfrm>
                <a:off x="3352800" y="2343150"/>
                <a:ext cx="762000" cy="685800"/>
              </a:xfrm>
              <a:prstGeom prst="ellipse">
                <a:avLst/>
              </a:prstGeom>
              <a:noFill/>
              <a:ln>
                <a:solidFill>
                  <a:schemeClr val="accent2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dirty="0">
                  <a:latin typeface="Times New Roman"/>
                </a:endParaRPr>
              </a:p>
            </p:txBody>
          </p:sp>
        </p:grpSp>
        <p:grpSp>
          <p:nvGrpSpPr>
            <p:cNvPr id="35850" name="Group 20"/>
            <p:cNvGrpSpPr>
              <a:grpSpLocks/>
            </p:cNvGrpSpPr>
            <p:nvPr/>
          </p:nvGrpSpPr>
          <p:grpSpPr bwMode="auto">
            <a:xfrm>
              <a:off x="4572000" y="4171950"/>
              <a:ext cx="762000" cy="685800"/>
              <a:chOff x="3352800" y="2343150"/>
              <a:chExt cx="762000" cy="685800"/>
            </a:xfrm>
          </p:grpSpPr>
          <p:sp>
            <p:nvSpPr>
              <p:cNvPr id="24" name="Lightning Bolt 23"/>
              <p:cNvSpPr/>
              <p:nvPr/>
            </p:nvSpPr>
            <p:spPr>
              <a:xfrm>
                <a:off x="3429000" y="2419350"/>
                <a:ext cx="533400" cy="533400"/>
              </a:xfrm>
              <a:prstGeom prst="lightningBolt">
                <a:avLst/>
              </a:prstGeom>
              <a:solidFill>
                <a:srgbClr val="0000FF"/>
              </a:solidFill>
              <a:ln>
                <a:solidFill>
                  <a:srgbClr val="000090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dirty="0">
                  <a:latin typeface="Times New Roman"/>
                </a:endParaRPr>
              </a:p>
            </p:txBody>
          </p:sp>
          <p:sp>
            <p:nvSpPr>
              <p:cNvPr id="26" name="Oval 25"/>
              <p:cNvSpPr/>
              <p:nvPr/>
            </p:nvSpPr>
            <p:spPr>
              <a:xfrm>
                <a:off x="3352800" y="2343150"/>
                <a:ext cx="762000" cy="685800"/>
              </a:xfrm>
              <a:prstGeom prst="ellipse">
                <a:avLst/>
              </a:prstGeom>
              <a:noFill/>
              <a:ln>
                <a:solidFill>
                  <a:schemeClr val="accent2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dirty="0">
                  <a:latin typeface="Times New Roman"/>
                </a:endParaRPr>
              </a:p>
            </p:txBody>
          </p:sp>
        </p:grpSp>
        <p:grpSp>
          <p:nvGrpSpPr>
            <p:cNvPr id="35851" name="Group 26"/>
            <p:cNvGrpSpPr>
              <a:grpSpLocks/>
            </p:cNvGrpSpPr>
            <p:nvPr/>
          </p:nvGrpSpPr>
          <p:grpSpPr bwMode="auto">
            <a:xfrm>
              <a:off x="5867400" y="2647950"/>
              <a:ext cx="762000" cy="685800"/>
              <a:chOff x="3352800" y="2343150"/>
              <a:chExt cx="762000" cy="685800"/>
            </a:xfrm>
          </p:grpSpPr>
          <p:sp>
            <p:nvSpPr>
              <p:cNvPr id="28" name="Lightning Bolt 27"/>
              <p:cNvSpPr/>
              <p:nvPr/>
            </p:nvSpPr>
            <p:spPr>
              <a:xfrm>
                <a:off x="3429000" y="2419350"/>
                <a:ext cx="533400" cy="533400"/>
              </a:xfrm>
              <a:prstGeom prst="lightningBolt">
                <a:avLst/>
              </a:prstGeom>
              <a:solidFill>
                <a:srgbClr val="0000FF"/>
              </a:solidFill>
              <a:ln>
                <a:solidFill>
                  <a:srgbClr val="000090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dirty="0">
                  <a:latin typeface="Times New Roman"/>
                </a:endParaRPr>
              </a:p>
            </p:txBody>
          </p:sp>
          <p:sp>
            <p:nvSpPr>
              <p:cNvPr id="29" name="Oval 28"/>
              <p:cNvSpPr/>
              <p:nvPr/>
            </p:nvSpPr>
            <p:spPr>
              <a:xfrm>
                <a:off x="3352800" y="2343150"/>
                <a:ext cx="762000" cy="685800"/>
              </a:xfrm>
              <a:prstGeom prst="ellipse">
                <a:avLst/>
              </a:prstGeom>
              <a:noFill/>
              <a:ln>
                <a:solidFill>
                  <a:schemeClr val="accent2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dirty="0">
                  <a:latin typeface="Times New Roman"/>
                </a:endParaRPr>
              </a:p>
            </p:txBody>
          </p:sp>
        </p:grpSp>
        <p:cxnSp>
          <p:nvCxnSpPr>
            <p:cNvPr id="35852" name="Straight Arrow Connector 3"/>
            <p:cNvCxnSpPr>
              <a:cxnSpLocks noChangeShapeType="1"/>
            </p:cNvCxnSpPr>
            <p:nvPr/>
          </p:nvCxnSpPr>
          <p:spPr bwMode="auto">
            <a:xfrm>
              <a:off x="4114800" y="2800350"/>
              <a:ext cx="1752600" cy="152400"/>
            </a:xfrm>
            <a:prstGeom prst="straightConnector1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arrow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  <p:cxnSp>
          <p:nvCxnSpPr>
            <p:cNvPr id="35853" name="Straight Arrow Connector 21"/>
            <p:cNvCxnSpPr>
              <a:cxnSpLocks noChangeShapeType="1"/>
              <a:endCxn id="29" idx="4"/>
            </p:cNvCxnSpPr>
            <p:nvPr/>
          </p:nvCxnSpPr>
          <p:spPr bwMode="auto">
            <a:xfrm flipV="1">
              <a:off x="5334000" y="3333750"/>
              <a:ext cx="914400" cy="1066800"/>
            </a:xfrm>
            <a:prstGeom prst="straightConnector1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arrow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  <p:cxnSp>
          <p:nvCxnSpPr>
            <p:cNvPr id="35854" name="Straight Arrow Connector 3"/>
            <p:cNvCxnSpPr>
              <a:cxnSpLocks noChangeShapeType="1"/>
            </p:cNvCxnSpPr>
            <p:nvPr/>
          </p:nvCxnSpPr>
          <p:spPr bwMode="auto">
            <a:xfrm>
              <a:off x="6629400" y="3028950"/>
              <a:ext cx="1752600" cy="0"/>
            </a:xfrm>
            <a:prstGeom prst="straightConnector1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arrow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  <p:sp>
          <p:nvSpPr>
            <p:cNvPr id="35855" name="Rounded Rectangle 36"/>
            <p:cNvSpPr>
              <a:spLocks noChangeArrowheads="1"/>
            </p:cNvSpPr>
            <p:nvPr/>
          </p:nvSpPr>
          <p:spPr bwMode="auto">
            <a:xfrm rot="337682">
              <a:off x="4432300" y="2438400"/>
              <a:ext cx="350838" cy="241300"/>
            </a:xfrm>
            <a:prstGeom prst="roundRect">
              <a:avLst>
                <a:gd name="adj" fmla="val 16667"/>
              </a:avLst>
            </a:prstGeom>
            <a:solidFill>
              <a:srgbClr val="660066"/>
            </a:solidFill>
            <a:ln w="12700">
              <a:solidFill>
                <a:srgbClr val="000000"/>
              </a:solidFill>
              <a:round/>
              <a:headEnd type="none" w="sm" len="sm"/>
              <a:tailEnd type="stealth" w="med" len="lg"/>
            </a:ln>
          </p:spPr>
          <p:txBody>
            <a:bodyPr/>
            <a:lstStyle/>
            <a:p>
              <a:pPr algn="ctr" eaLnBrk="0" hangingPunct="0">
                <a:lnSpc>
                  <a:spcPct val="90000"/>
                </a:lnSpc>
              </a:pPr>
              <a:endParaRPr lang="en-US" dirty="0">
                <a:latin typeface="Times New Roman"/>
              </a:endParaRPr>
            </a:p>
          </p:txBody>
        </p:sp>
        <p:sp>
          <p:nvSpPr>
            <p:cNvPr id="35856" name="Rounded Rectangle 37"/>
            <p:cNvSpPr>
              <a:spLocks noChangeArrowheads="1"/>
            </p:cNvSpPr>
            <p:nvPr/>
          </p:nvSpPr>
          <p:spPr bwMode="auto">
            <a:xfrm rot="-472738">
              <a:off x="2376488" y="2530475"/>
              <a:ext cx="276225" cy="230188"/>
            </a:xfrm>
            <a:prstGeom prst="roundRect">
              <a:avLst>
                <a:gd name="adj" fmla="val 16667"/>
              </a:avLst>
            </a:prstGeom>
            <a:solidFill>
              <a:srgbClr val="008000"/>
            </a:solidFill>
            <a:ln w="12700">
              <a:solidFill>
                <a:srgbClr val="000000"/>
              </a:solidFill>
              <a:round/>
              <a:headEnd type="none" w="sm" len="sm"/>
              <a:tailEnd type="stealth" w="med" len="lg"/>
            </a:ln>
          </p:spPr>
          <p:txBody>
            <a:bodyPr/>
            <a:lstStyle/>
            <a:p>
              <a:pPr algn="ctr" eaLnBrk="0" hangingPunct="0">
                <a:lnSpc>
                  <a:spcPct val="90000"/>
                </a:lnSpc>
              </a:pPr>
              <a:endParaRPr lang="en-US" dirty="0">
                <a:latin typeface="Times New Roman"/>
              </a:endParaRPr>
            </a:p>
          </p:txBody>
        </p:sp>
        <p:sp>
          <p:nvSpPr>
            <p:cNvPr id="35857" name="Rounded Rectangle 38"/>
            <p:cNvSpPr>
              <a:spLocks noChangeArrowheads="1"/>
            </p:cNvSpPr>
            <p:nvPr/>
          </p:nvSpPr>
          <p:spPr bwMode="auto">
            <a:xfrm rot="-472738">
              <a:off x="2757488" y="2478088"/>
              <a:ext cx="276225" cy="230187"/>
            </a:xfrm>
            <a:prstGeom prst="roundRect">
              <a:avLst>
                <a:gd name="adj" fmla="val 16667"/>
              </a:avLst>
            </a:prstGeom>
            <a:solidFill>
              <a:srgbClr val="008000"/>
            </a:solidFill>
            <a:ln w="12700">
              <a:solidFill>
                <a:srgbClr val="000000"/>
              </a:solidFill>
              <a:round/>
              <a:headEnd type="none" w="sm" len="sm"/>
              <a:tailEnd type="stealth" w="med" len="lg"/>
            </a:ln>
          </p:spPr>
          <p:txBody>
            <a:bodyPr/>
            <a:lstStyle/>
            <a:p>
              <a:pPr algn="ctr" eaLnBrk="0" hangingPunct="0">
                <a:lnSpc>
                  <a:spcPct val="90000"/>
                </a:lnSpc>
              </a:pPr>
              <a:endParaRPr lang="en-US" dirty="0">
                <a:latin typeface="Times New Roman"/>
              </a:endParaRPr>
            </a:p>
          </p:txBody>
        </p:sp>
        <p:sp>
          <p:nvSpPr>
            <p:cNvPr id="35858" name="Rounded Rectangle 28"/>
            <p:cNvSpPr>
              <a:spLocks noChangeArrowheads="1"/>
            </p:cNvSpPr>
            <p:nvPr/>
          </p:nvSpPr>
          <p:spPr bwMode="auto">
            <a:xfrm rot="1156853">
              <a:off x="2579688" y="3471863"/>
              <a:ext cx="341312" cy="204787"/>
            </a:xfrm>
            <a:prstGeom prst="roundRect">
              <a:avLst>
                <a:gd name="adj" fmla="val 16667"/>
              </a:avLst>
            </a:prstGeom>
            <a:solidFill>
              <a:srgbClr val="FF6600"/>
            </a:solidFill>
            <a:ln w="12700">
              <a:solidFill>
                <a:srgbClr val="000000"/>
              </a:solidFill>
              <a:round/>
              <a:headEnd type="none" w="sm" len="sm"/>
              <a:tailEnd type="stealth" w="med" len="lg"/>
            </a:ln>
          </p:spPr>
          <p:txBody>
            <a:bodyPr/>
            <a:lstStyle/>
            <a:p>
              <a:pPr algn="ctr" eaLnBrk="0" hangingPunct="0">
                <a:lnSpc>
                  <a:spcPct val="90000"/>
                </a:lnSpc>
              </a:pPr>
              <a:endParaRPr lang="en-US" sz="2800" dirty="0">
                <a:latin typeface="Times New Roman"/>
              </a:endParaRPr>
            </a:p>
          </p:txBody>
        </p:sp>
        <p:sp>
          <p:nvSpPr>
            <p:cNvPr id="35859" name="Rounded Rectangle 28"/>
            <p:cNvSpPr>
              <a:spLocks noChangeArrowheads="1"/>
            </p:cNvSpPr>
            <p:nvPr/>
          </p:nvSpPr>
          <p:spPr bwMode="auto">
            <a:xfrm rot="1156853">
              <a:off x="2995613" y="3636963"/>
              <a:ext cx="341312" cy="203200"/>
            </a:xfrm>
            <a:prstGeom prst="roundRect">
              <a:avLst>
                <a:gd name="adj" fmla="val 16667"/>
              </a:avLst>
            </a:prstGeom>
            <a:solidFill>
              <a:srgbClr val="FF6600"/>
            </a:solidFill>
            <a:ln w="12700">
              <a:solidFill>
                <a:srgbClr val="000000"/>
              </a:solidFill>
              <a:round/>
              <a:headEnd type="none" w="sm" len="sm"/>
              <a:tailEnd type="stealth" w="med" len="lg"/>
            </a:ln>
          </p:spPr>
          <p:txBody>
            <a:bodyPr/>
            <a:lstStyle/>
            <a:p>
              <a:pPr algn="ctr" eaLnBrk="0" hangingPunct="0">
                <a:lnSpc>
                  <a:spcPct val="90000"/>
                </a:lnSpc>
              </a:pPr>
              <a:endParaRPr lang="en-US" sz="2800" dirty="0">
                <a:latin typeface="Times New Roman"/>
              </a:endParaRPr>
            </a:p>
          </p:txBody>
        </p:sp>
        <p:sp>
          <p:nvSpPr>
            <p:cNvPr id="35860" name="Rounded Rectangle 41"/>
            <p:cNvSpPr>
              <a:spLocks noChangeArrowheads="1"/>
            </p:cNvSpPr>
            <p:nvPr/>
          </p:nvSpPr>
          <p:spPr bwMode="auto">
            <a:xfrm rot="337682">
              <a:off x="4837113" y="2476500"/>
              <a:ext cx="350837" cy="239713"/>
            </a:xfrm>
            <a:prstGeom prst="roundRect">
              <a:avLst>
                <a:gd name="adj" fmla="val 16667"/>
              </a:avLst>
            </a:prstGeom>
            <a:solidFill>
              <a:srgbClr val="660066"/>
            </a:solidFill>
            <a:ln w="12700">
              <a:solidFill>
                <a:srgbClr val="000000"/>
              </a:solidFill>
              <a:round/>
              <a:headEnd type="none" w="sm" len="sm"/>
              <a:tailEnd type="stealth" w="med" len="lg"/>
            </a:ln>
          </p:spPr>
          <p:txBody>
            <a:bodyPr/>
            <a:lstStyle/>
            <a:p>
              <a:pPr algn="ctr" eaLnBrk="0" hangingPunct="0">
                <a:lnSpc>
                  <a:spcPct val="90000"/>
                </a:lnSpc>
              </a:pPr>
              <a:endParaRPr lang="en-US" dirty="0">
                <a:latin typeface="Times New Roman"/>
              </a:endParaRPr>
            </a:p>
          </p:txBody>
        </p:sp>
        <p:sp>
          <p:nvSpPr>
            <p:cNvPr id="44" name="Rounded Rectangle 43"/>
            <p:cNvSpPr>
              <a:spLocks noChangeArrowheads="1"/>
            </p:cNvSpPr>
            <p:nvPr/>
          </p:nvSpPr>
          <p:spPr bwMode="auto">
            <a:xfrm rot="18435368">
              <a:off x="5564981" y="4144170"/>
              <a:ext cx="352425" cy="239712"/>
            </a:xfrm>
            <a:prstGeom prst="roundRect">
              <a:avLst>
                <a:gd name="adj" fmla="val 16667"/>
              </a:avLst>
            </a:prstGeom>
            <a:solidFill>
              <a:schemeClr val="accent4">
                <a:lumMod val="75000"/>
                <a:lumOff val="25000"/>
              </a:schemeClr>
            </a:solidFill>
            <a:ln w="12700">
              <a:solidFill>
                <a:srgbClr val="000000"/>
              </a:solidFill>
              <a:round/>
              <a:headEnd type="none" w="sm" len="sm"/>
              <a:tailEnd type="stealth" w="med" len="lg"/>
            </a:ln>
          </p:spPr>
          <p:txBody>
            <a:bodyPr/>
            <a:lstStyle/>
            <a:p>
              <a:pPr algn="ctr" eaLnBrk="0" hangingPunct="0">
                <a:lnSpc>
                  <a:spcPct val="90000"/>
                </a:lnSpc>
                <a:defRPr/>
              </a:pPr>
              <a:endParaRPr lang="en-US" dirty="0">
                <a:latin typeface="Times New Roman"/>
              </a:endParaRPr>
            </a:p>
          </p:txBody>
        </p:sp>
        <p:sp>
          <p:nvSpPr>
            <p:cNvPr id="45" name="Rounded Rectangle 44"/>
            <p:cNvSpPr>
              <a:spLocks noChangeArrowheads="1"/>
            </p:cNvSpPr>
            <p:nvPr/>
          </p:nvSpPr>
          <p:spPr bwMode="auto">
            <a:xfrm rot="18435368">
              <a:off x="5838825" y="3830638"/>
              <a:ext cx="350838" cy="239712"/>
            </a:xfrm>
            <a:prstGeom prst="roundRect">
              <a:avLst>
                <a:gd name="adj" fmla="val 16667"/>
              </a:avLst>
            </a:prstGeom>
            <a:solidFill>
              <a:schemeClr val="accent4">
                <a:lumMod val="75000"/>
                <a:lumOff val="25000"/>
              </a:schemeClr>
            </a:solidFill>
            <a:ln w="12700">
              <a:solidFill>
                <a:srgbClr val="000000"/>
              </a:solidFill>
              <a:round/>
              <a:headEnd type="none" w="sm" len="sm"/>
              <a:tailEnd type="stealth" w="med" len="lg"/>
            </a:ln>
          </p:spPr>
          <p:txBody>
            <a:bodyPr/>
            <a:lstStyle/>
            <a:p>
              <a:pPr algn="ctr" eaLnBrk="0" hangingPunct="0">
                <a:lnSpc>
                  <a:spcPct val="90000"/>
                </a:lnSpc>
                <a:defRPr/>
              </a:pPr>
              <a:endParaRPr lang="en-US" dirty="0">
                <a:latin typeface="Times New Roman"/>
              </a:endParaRPr>
            </a:p>
          </p:txBody>
        </p:sp>
        <p:sp>
          <p:nvSpPr>
            <p:cNvPr id="35863" name="Rounded Rectangle 45"/>
            <p:cNvSpPr>
              <a:spLocks noChangeArrowheads="1"/>
            </p:cNvSpPr>
            <p:nvPr/>
          </p:nvSpPr>
          <p:spPr bwMode="auto">
            <a:xfrm>
              <a:off x="6808788" y="2587625"/>
              <a:ext cx="350837" cy="241300"/>
            </a:xfrm>
            <a:prstGeom prst="roundRect">
              <a:avLst>
                <a:gd name="adj" fmla="val 16667"/>
              </a:avLst>
            </a:prstGeom>
            <a:solidFill>
              <a:srgbClr val="FFFF00"/>
            </a:solidFill>
            <a:ln w="12700">
              <a:solidFill>
                <a:srgbClr val="000000"/>
              </a:solidFill>
              <a:round/>
              <a:headEnd type="none" w="sm" len="sm"/>
              <a:tailEnd type="stealth" w="med" len="lg"/>
            </a:ln>
          </p:spPr>
          <p:txBody>
            <a:bodyPr/>
            <a:lstStyle/>
            <a:p>
              <a:pPr algn="ctr" eaLnBrk="0" hangingPunct="0">
                <a:lnSpc>
                  <a:spcPct val="90000"/>
                </a:lnSpc>
              </a:pPr>
              <a:endParaRPr lang="en-US" dirty="0">
                <a:latin typeface="Times New Roman"/>
              </a:endParaRPr>
            </a:p>
          </p:txBody>
        </p:sp>
        <p:sp>
          <p:nvSpPr>
            <p:cNvPr id="35864" name="Rounded Rectangle 47"/>
            <p:cNvSpPr>
              <a:spLocks noChangeArrowheads="1"/>
            </p:cNvSpPr>
            <p:nvPr/>
          </p:nvSpPr>
          <p:spPr bwMode="auto">
            <a:xfrm>
              <a:off x="7308850" y="2581275"/>
              <a:ext cx="352425" cy="239713"/>
            </a:xfrm>
            <a:prstGeom prst="roundRect">
              <a:avLst>
                <a:gd name="adj" fmla="val 16667"/>
              </a:avLst>
            </a:prstGeom>
            <a:solidFill>
              <a:srgbClr val="FFFF00"/>
            </a:solidFill>
            <a:ln w="12700">
              <a:solidFill>
                <a:srgbClr val="000000"/>
              </a:solidFill>
              <a:round/>
              <a:headEnd type="none" w="sm" len="sm"/>
              <a:tailEnd type="stealth" w="med" len="lg"/>
            </a:ln>
          </p:spPr>
          <p:txBody>
            <a:bodyPr/>
            <a:lstStyle/>
            <a:p>
              <a:pPr algn="ctr" eaLnBrk="0" hangingPunct="0">
                <a:lnSpc>
                  <a:spcPct val="90000"/>
                </a:lnSpc>
              </a:pPr>
              <a:endParaRPr lang="en-US" dirty="0">
                <a:latin typeface="Times New Roman"/>
              </a:endParaRPr>
            </a:p>
          </p:txBody>
        </p:sp>
      </p:grp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9391EA76-F182-3DAC-A370-4C8E057F1364}"/>
              </a:ext>
            </a:extLst>
          </p:cNvPr>
          <p:cNvSpPr txBox="1">
            <a:spLocks/>
          </p:cNvSpPr>
          <p:nvPr/>
        </p:nvSpPr>
        <p:spPr>
          <a:xfrm>
            <a:off x="11749881" y="6584952"/>
            <a:ext cx="585074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34914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69827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904741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539655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174568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809482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444395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079309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10CF8EBF-B98F-E04E-82EC-984B70870C6D}" type="slidenum">
              <a:rPr lang="en-US"/>
              <a:pPr>
                <a:defRPr/>
              </a:pPr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074851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Content Placeholder 2"/>
          <p:cNvSpPr>
            <a:spLocks noGrp="1"/>
          </p:cNvSpPr>
          <p:nvPr>
            <p:ph idx="1"/>
          </p:nvPr>
        </p:nvSpPr>
        <p:spPr>
          <a:xfrm>
            <a:off x="541007" y="1815253"/>
            <a:ext cx="9305317" cy="4226560"/>
          </a:xfrm>
        </p:spPr>
        <p:txBody>
          <a:bodyPr/>
          <a:lstStyle/>
          <a:p>
            <a:pPr>
              <a:defRPr/>
            </a:pPr>
            <a:r>
              <a:rPr lang="en-US" sz="2800" dirty="0">
                <a:latin typeface="Times New Roman" charset="0"/>
                <a:ea typeface="ＭＳ Ｐゴシック" charset="0"/>
                <a:cs typeface="ＭＳ Ｐゴシック" charset="0"/>
              </a:rPr>
              <a:t>Can have cycles if the application</a:t>
            </a:r>
          </a:p>
          <a:p>
            <a:pPr marL="0" indent="0">
              <a:buNone/>
              <a:defRPr/>
            </a:pPr>
            <a:r>
              <a:rPr lang="en-US" sz="2800" dirty="0">
                <a:latin typeface="Times New Roman" charset="0"/>
                <a:ea typeface="ＭＳ Ｐゴシック" charset="0"/>
                <a:cs typeface="ＭＳ Ｐゴシック" charset="0"/>
              </a:rPr>
              <a:t>	requires it</a:t>
            </a:r>
            <a:endParaRPr lang="en-US" sz="2300" dirty="0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 bwMode="auto">
          <a:xfrm>
            <a:off x="649208" y="514773"/>
            <a:ext cx="11902149" cy="866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9909" tIns="64954" rIns="129909" bIns="64954"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ＭＳ Ｐゴシック" pitchFamily="-111" charset="-128"/>
                <a:cs typeface="ＭＳ Ｐゴシック" pitchFamily="-111" charset="-128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  <a:ea typeface="ＭＳ Ｐゴシック" pitchFamily="-111" charset="-128"/>
                <a:cs typeface="ＭＳ Ｐゴシック" pitchFamily="-111" charset="-128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  <a:ea typeface="ＭＳ Ｐゴシック" pitchFamily="-111" charset="-128"/>
                <a:cs typeface="ＭＳ Ｐゴシック" pitchFamily="-111" charset="-128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  <a:ea typeface="ＭＳ Ｐゴシック" pitchFamily="-111" charset="-128"/>
                <a:cs typeface="ＭＳ Ｐゴシック" pitchFamily="-111" charset="-128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  <a:ea typeface="ＭＳ Ｐゴシック" pitchFamily="-111" charset="-128"/>
                <a:cs typeface="ＭＳ Ｐゴシック" pitchFamily="-111" charset="-128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</a:defRPr>
            </a:lvl9pPr>
          </a:lstStyle>
          <a:p>
            <a:pPr algn="l">
              <a:defRPr/>
            </a:pPr>
            <a:r>
              <a:rPr lang="en-US" sz="4500" kern="0" dirty="0">
                <a:solidFill>
                  <a:schemeClr val="bg1"/>
                </a:solidFill>
                <a:latin typeface="Whitney-BlackSC" pitchFamily="50" charset="0"/>
              </a:rPr>
              <a:t>Topology</a:t>
            </a:r>
            <a:endParaRPr lang="en-US" sz="4500" kern="0" dirty="0">
              <a:solidFill>
                <a:schemeClr val="bg1"/>
              </a:solidFill>
              <a:latin typeface="Whitney-Black" pitchFamily="50" charset="0"/>
            </a:endParaRPr>
          </a:p>
        </p:txBody>
      </p:sp>
      <p:grpSp>
        <p:nvGrpSpPr>
          <p:cNvPr id="37891" name="Group 8"/>
          <p:cNvGrpSpPr>
            <a:grpSpLocks/>
          </p:cNvGrpSpPr>
          <p:nvPr/>
        </p:nvGrpSpPr>
        <p:grpSpPr bwMode="auto">
          <a:xfrm>
            <a:off x="0" y="2032000"/>
            <a:ext cx="11902149" cy="4876800"/>
            <a:chOff x="0" y="1428750"/>
            <a:chExt cx="8382000" cy="3429000"/>
          </a:xfrm>
        </p:grpSpPr>
        <p:sp>
          <p:nvSpPr>
            <p:cNvPr id="37892" name="Rounded Rectangle 14"/>
            <p:cNvSpPr>
              <a:spLocks noChangeArrowheads="1"/>
            </p:cNvSpPr>
            <p:nvPr/>
          </p:nvSpPr>
          <p:spPr bwMode="auto">
            <a:xfrm rot="-472738">
              <a:off x="1995488" y="2590800"/>
              <a:ext cx="276225" cy="230188"/>
            </a:xfrm>
            <a:prstGeom prst="roundRect">
              <a:avLst>
                <a:gd name="adj" fmla="val 16667"/>
              </a:avLst>
            </a:prstGeom>
            <a:solidFill>
              <a:srgbClr val="008000"/>
            </a:solidFill>
            <a:ln w="12700">
              <a:solidFill>
                <a:srgbClr val="000000"/>
              </a:solidFill>
              <a:round/>
              <a:headEnd type="none" w="sm" len="sm"/>
              <a:tailEnd type="stealth" w="med" len="lg"/>
            </a:ln>
          </p:spPr>
          <p:txBody>
            <a:bodyPr/>
            <a:lstStyle/>
            <a:p>
              <a:pPr algn="ctr" eaLnBrk="0" hangingPunct="0">
                <a:lnSpc>
                  <a:spcPct val="90000"/>
                </a:lnSpc>
              </a:pPr>
              <a:endParaRPr lang="en-US" dirty="0">
                <a:latin typeface="Times New Roman"/>
              </a:endParaRPr>
            </a:p>
          </p:txBody>
        </p:sp>
        <p:cxnSp>
          <p:nvCxnSpPr>
            <p:cNvPr id="37893" name="Straight Arrow Connector 21"/>
            <p:cNvCxnSpPr>
              <a:cxnSpLocks noChangeShapeType="1"/>
            </p:cNvCxnSpPr>
            <p:nvPr/>
          </p:nvCxnSpPr>
          <p:spPr bwMode="auto">
            <a:xfrm>
              <a:off x="1600200" y="3562350"/>
              <a:ext cx="2971800" cy="914400"/>
            </a:xfrm>
            <a:prstGeom prst="straightConnector1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arrow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  <p:cxnSp>
          <p:nvCxnSpPr>
            <p:cNvPr id="37894" name="Straight Arrow Connector 3"/>
            <p:cNvCxnSpPr>
              <a:cxnSpLocks noChangeShapeType="1"/>
              <a:endCxn id="7" idx="3"/>
            </p:cNvCxnSpPr>
            <p:nvPr/>
          </p:nvCxnSpPr>
          <p:spPr bwMode="auto">
            <a:xfrm flipV="1">
              <a:off x="1600200" y="2928938"/>
              <a:ext cx="1863725" cy="293687"/>
            </a:xfrm>
            <a:prstGeom prst="straightConnector1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arrow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  <p:pic>
          <p:nvPicPr>
            <p:cNvPr id="37895" name="Picture 2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2800350"/>
              <a:ext cx="1625600" cy="16256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7896" name="Rounded Rectangle 28"/>
            <p:cNvSpPr>
              <a:spLocks noChangeArrowheads="1"/>
            </p:cNvSpPr>
            <p:nvPr/>
          </p:nvSpPr>
          <p:spPr bwMode="auto">
            <a:xfrm rot="1156853">
              <a:off x="2139950" y="3308350"/>
              <a:ext cx="341313" cy="203200"/>
            </a:xfrm>
            <a:prstGeom prst="roundRect">
              <a:avLst>
                <a:gd name="adj" fmla="val 16667"/>
              </a:avLst>
            </a:prstGeom>
            <a:solidFill>
              <a:srgbClr val="FF6600"/>
            </a:solidFill>
            <a:ln w="12700">
              <a:solidFill>
                <a:srgbClr val="000000"/>
              </a:solidFill>
              <a:round/>
              <a:headEnd type="none" w="sm" len="sm"/>
              <a:tailEnd type="stealth" w="med" len="lg"/>
            </a:ln>
          </p:spPr>
          <p:txBody>
            <a:bodyPr/>
            <a:lstStyle/>
            <a:p>
              <a:pPr algn="ctr" eaLnBrk="0" hangingPunct="0">
                <a:lnSpc>
                  <a:spcPct val="90000"/>
                </a:lnSpc>
              </a:pPr>
              <a:endParaRPr lang="en-US" sz="2800" dirty="0">
                <a:latin typeface="Times New Roman"/>
              </a:endParaRPr>
            </a:p>
          </p:txBody>
        </p:sp>
        <p:grpSp>
          <p:nvGrpSpPr>
            <p:cNvPr id="37897" name="Group 8"/>
            <p:cNvGrpSpPr>
              <a:grpSpLocks/>
            </p:cNvGrpSpPr>
            <p:nvPr/>
          </p:nvGrpSpPr>
          <p:grpSpPr bwMode="auto">
            <a:xfrm>
              <a:off x="3352800" y="2343150"/>
              <a:ext cx="762000" cy="685800"/>
              <a:chOff x="3352800" y="2343150"/>
              <a:chExt cx="762000" cy="685800"/>
            </a:xfrm>
          </p:grpSpPr>
          <p:sp>
            <p:nvSpPr>
              <p:cNvPr id="6" name="Lightning Bolt 5"/>
              <p:cNvSpPr/>
              <p:nvPr/>
            </p:nvSpPr>
            <p:spPr>
              <a:xfrm>
                <a:off x="3429000" y="2419350"/>
                <a:ext cx="533400" cy="533400"/>
              </a:xfrm>
              <a:prstGeom prst="lightningBolt">
                <a:avLst/>
              </a:prstGeom>
              <a:solidFill>
                <a:srgbClr val="0000FF"/>
              </a:solidFill>
              <a:ln>
                <a:solidFill>
                  <a:srgbClr val="000090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dirty="0">
                  <a:latin typeface="Times New Roman"/>
                </a:endParaRPr>
              </a:p>
            </p:txBody>
          </p:sp>
          <p:sp>
            <p:nvSpPr>
              <p:cNvPr id="7" name="Oval 6"/>
              <p:cNvSpPr/>
              <p:nvPr/>
            </p:nvSpPr>
            <p:spPr>
              <a:xfrm>
                <a:off x="3352800" y="2343150"/>
                <a:ext cx="762000" cy="685800"/>
              </a:xfrm>
              <a:prstGeom prst="ellipse">
                <a:avLst/>
              </a:prstGeom>
              <a:noFill/>
              <a:ln>
                <a:solidFill>
                  <a:schemeClr val="accent2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dirty="0">
                  <a:latin typeface="Times New Roman"/>
                </a:endParaRPr>
              </a:p>
            </p:txBody>
          </p:sp>
        </p:grpSp>
        <p:grpSp>
          <p:nvGrpSpPr>
            <p:cNvPr id="37898" name="Group 20"/>
            <p:cNvGrpSpPr>
              <a:grpSpLocks/>
            </p:cNvGrpSpPr>
            <p:nvPr/>
          </p:nvGrpSpPr>
          <p:grpSpPr bwMode="auto">
            <a:xfrm>
              <a:off x="4572000" y="4171950"/>
              <a:ext cx="762000" cy="685800"/>
              <a:chOff x="3352800" y="2343150"/>
              <a:chExt cx="762000" cy="685800"/>
            </a:xfrm>
          </p:grpSpPr>
          <p:sp>
            <p:nvSpPr>
              <p:cNvPr id="24" name="Lightning Bolt 23"/>
              <p:cNvSpPr/>
              <p:nvPr/>
            </p:nvSpPr>
            <p:spPr>
              <a:xfrm>
                <a:off x="3429000" y="2419350"/>
                <a:ext cx="533400" cy="533400"/>
              </a:xfrm>
              <a:prstGeom prst="lightningBolt">
                <a:avLst/>
              </a:prstGeom>
              <a:solidFill>
                <a:srgbClr val="0000FF"/>
              </a:solidFill>
              <a:ln>
                <a:solidFill>
                  <a:srgbClr val="000090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dirty="0">
                  <a:latin typeface="Times New Roman"/>
                </a:endParaRPr>
              </a:p>
            </p:txBody>
          </p:sp>
          <p:sp>
            <p:nvSpPr>
              <p:cNvPr id="26" name="Oval 25"/>
              <p:cNvSpPr/>
              <p:nvPr/>
            </p:nvSpPr>
            <p:spPr>
              <a:xfrm>
                <a:off x="3352800" y="2343150"/>
                <a:ext cx="762000" cy="685800"/>
              </a:xfrm>
              <a:prstGeom prst="ellipse">
                <a:avLst/>
              </a:prstGeom>
              <a:noFill/>
              <a:ln>
                <a:solidFill>
                  <a:schemeClr val="accent2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dirty="0">
                  <a:latin typeface="Times New Roman"/>
                </a:endParaRPr>
              </a:p>
            </p:txBody>
          </p:sp>
        </p:grpSp>
        <p:grpSp>
          <p:nvGrpSpPr>
            <p:cNvPr id="37899" name="Group 26"/>
            <p:cNvGrpSpPr>
              <a:grpSpLocks/>
            </p:cNvGrpSpPr>
            <p:nvPr/>
          </p:nvGrpSpPr>
          <p:grpSpPr bwMode="auto">
            <a:xfrm>
              <a:off x="5867400" y="2647950"/>
              <a:ext cx="762000" cy="685800"/>
              <a:chOff x="3352800" y="2343150"/>
              <a:chExt cx="762000" cy="685800"/>
            </a:xfrm>
          </p:grpSpPr>
          <p:sp>
            <p:nvSpPr>
              <p:cNvPr id="28" name="Lightning Bolt 27"/>
              <p:cNvSpPr/>
              <p:nvPr/>
            </p:nvSpPr>
            <p:spPr>
              <a:xfrm>
                <a:off x="3429000" y="2419350"/>
                <a:ext cx="533400" cy="533400"/>
              </a:xfrm>
              <a:prstGeom prst="lightningBolt">
                <a:avLst/>
              </a:prstGeom>
              <a:solidFill>
                <a:srgbClr val="0000FF"/>
              </a:solidFill>
              <a:ln>
                <a:solidFill>
                  <a:srgbClr val="000090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dirty="0">
                  <a:latin typeface="Times New Roman"/>
                </a:endParaRPr>
              </a:p>
            </p:txBody>
          </p:sp>
          <p:sp>
            <p:nvSpPr>
              <p:cNvPr id="29" name="Oval 28"/>
              <p:cNvSpPr/>
              <p:nvPr/>
            </p:nvSpPr>
            <p:spPr>
              <a:xfrm>
                <a:off x="3352800" y="2343150"/>
                <a:ext cx="762000" cy="685800"/>
              </a:xfrm>
              <a:prstGeom prst="ellipse">
                <a:avLst/>
              </a:prstGeom>
              <a:noFill/>
              <a:ln>
                <a:solidFill>
                  <a:schemeClr val="accent2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dirty="0">
                  <a:latin typeface="Times New Roman"/>
                </a:endParaRPr>
              </a:p>
            </p:txBody>
          </p:sp>
        </p:grpSp>
        <p:cxnSp>
          <p:nvCxnSpPr>
            <p:cNvPr id="37900" name="Straight Arrow Connector 3"/>
            <p:cNvCxnSpPr>
              <a:cxnSpLocks noChangeShapeType="1"/>
            </p:cNvCxnSpPr>
            <p:nvPr/>
          </p:nvCxnSpPr>
          <p:spPr bwMode="auto">
            <a:xfrm>
              <a:off x="4114800" y="2800350"/>
              <a:ext cx="1752600" cy="152400"/>
            </a:xfrm>
            <a:prstGeom prst="straightConnector1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arrow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  <p:cxnSp>
          <p:nvCxnSpPr>
            <p:cNvPr id="37901" name="Straight Arrow Connector 21"/>
            <p:cNvCxnSpPr>
              <a:cxnSpLocks noChangeShapeType="1"/>
              <a:endCxn id="29" idx="4"/>
            </p:cNvCxnSpPr>
            <p:nvPr/>
          </p:nvCxnSpPr>
          <p:spPr bwMode="auto">
            <a:xfrm flipV="1">
              <a:off x="5334000" y="3333750"/>
              <a:ext cx="914400" cy="1066800"/>
            </a:xfrm>
            <a:prstGeom prst="straightConnector1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arrow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  <p:cxnSp>
          <p:nvCxnSpPr>
            <p:cNvPr id="37902" name="Straight Arrow Connector 3"/>
            <p:cNvCxnSpPr>
              <a:cxnSpLocks noChangeShapeType="1"/>
            </p:cNvCxnSpPr>
            <p:nvPr/>
          </p:nvCxnSpPr>
          <p:spPr bwMode="auto">
            <a:xfrm>
              <a:off x="6629400" y="3028950"/>
              <a:ext cx="1752600" cy="0"/>
            </a:xfrm>
            <a:prstGeom prst="straightConnector1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arrow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  <p:sp>
          <p:nvSpPr>
            <p:cNvPr id="37903" name="Rounded Rectangle 36"/>
            <p:cNvSpPr>
              <a:spLocks noChangeArrowheads="1"/>
            </p:cNvSpPr>
            <p:nvPr/>
          </p:nvSpPr>
          <p:spPr bwMode="auto">
            <a:xfrm rot="337682">
              <a:off x="4432300" y="2438400"/>
              <a:ext cx="350838" cy="241300"/>
            </a:xfrm>
            <a:prstGeom prst="roundRect">
              <a:avLst>
                <a:gd name="adj" fmla="val 16667"/>
              </a:avLst>
            </a:prstGeom>
            <a:solidFill>
              <a:srgbClr val="660066"/>
            </a:solidFill>
            <a:ln w="12700">
              <a:solidFill>
                <a:srgbClr val="000000"/>
              </a:solidFill>
              <a:round/>
              <a:headEnd type="none" w="sm" len="sm"/>
              <a:tailEnd type="stealth" w="med" len="lg"/>
            </a:ln>
          </p:spPr>
          <p:txBody>
            <a:bodyPr/>
            <a:lstStyle/>
            <a:p>
              <a:pPr algn="ctr" eaLnBrk="0" hangingPunct="0">
                <a:lnSpc>
                  <a:spcPct val="90000"/>
                </a:lnSpc>
              </a:pPr>
              <a:endParaRPr lang="en-US" dirty="0">
                <a:latin typeface="Times New Roman"/>
              </a:endParaRPr>
            </a:p>
          </p:txBody>
        </p:sp>
        <p:sp>
          <p:nvSpPr>
            <p:cNvPr id="37904" name="Rounded Rectangle 37"/>
            <p:cNvSpPr>
              <a:spLocks noChangeArrowheads="1"/>
            </p:cNvSpPr>
            <p:nvPr/>
          </p:nvSpPr>
          <p:spPr bwMode="auto">
            <a:xfrm rot="-472738">
              <a:off x="2376488" y="2530475"/>
              <a:ext cx="276225" cy="230188"/>
            </a:xfrm>
            <a:prstGeom prst="roundRect">
              <a:avLst>
                <a:gd name="adj" fmla="val 16667"/>
              </a:avLst>
            </a:prstGeom>
            <a:solidFill>
              <a:srgbClr val="008000"/>
            </a:solidFill>
            <a:ln w="12700">
              <a:solidFill>
                <a:srgbClr val="000000"/>
              </a:solidFill>
              <a:round/>
              <a:headEnd type="none" w="sm" len="sm"/>
              <a:tailEnd type="stealth" w="med" len="lg"/>
            </a:ln>
          </p:spPr>
          <p:txBody>
            <a:bodyPr/>
            <a:lstStyle/>
            <a:p>
              <a:pPr algn="ctr" eaLnBrk="0" hangingPunct="0">
                <a:lnSpc>
                  <a:spcPct val="90000"/>
                </a:lnSpc>
              </a:pPr>
              <a:endParaRPr lang="en-US" dirty="0">
                <a:latin typeface="Times New Roman"/>
              </a:endParaRPr>
            </a:p>
          </p:txBody>
        </p:sp>
        <p:sp>
          <p:nvSpPr>
            <p:cNvPr id="37905" name="Rounded Rectangle 38"/>
            <p:cNvSpPr>
              <a:spLocks noChangeArrowheads="1"/>
            </p:cNvSpPr>
            <p:nvPr/>
          </p:nvSpPr>
          <p:spPr bwMode="auto">
            <a:xfrm rot="-472738">
              <a:off x="2757488" y="2478088"/>
              <a:ext cx="276225" cy="230187"/>
            </a:xfrm>
            <a:prstGeom prst="roundRect">
              <a:avLst>
                <a:gd name="adj" fmla="val 16667"/>
              </a:avLst>
            </a:prstGeom>
            <a:solidFill>
              <a:srgbClr val="008000"/>
            </a:solidFill>
            <a:ln w="12700">
              <a:solidFill>
                <a:srgbClr val="000000"/>
              </a:solidFill>
              <a:round/>
              <a:headEnd type="none" w="sm" len="sm"/>
              <a:tailEnd type="stealth" w="med" len="lg"/>
            </a:ln>
          </p:spPr>
          <p:txBody>
            <a:bodyPr/>
            <a:lstStyle/>
            <a:p>
              <a:pPr algn="ctr" eaLnBrk="0" hangingPunct="0">
                <a:lnSpc>
                  <a:spcPct val="90000"/>
                </a:lnSpc>
              </a:pPr>
              <a:endParaRPr lang="en-US" dirty="0">
                <a:latin typeface="Times New Roman"/>
              </a:endParaRPr>
            </a:p>
          </p:txBody>
        </p:sp>
        <p:sp>
          <p:nvSpPr>
            <p:cNvPr id="37906" name="Rounded Rectangle 28"/>
            <p:cNvSpPr>
              <a:spLocks noChangeArrowheads="1"/>
            </p:cNvSpPr>
            <p:nvPr/>
          </p:nvSpPr>
          <p:spPr bwMode="auto">
            <a:xfrm rot="1156853">
              <a:off x="2579688" y="3471863"/>
              <a:ext cx="341312" cy="204787"/>
            </a:xfrm>
            <a:prstGeom prst="roundRect">
              <a:avLst>
                <a:gd name="adj" fmla="val 16667"/>
              </a:avLst>
            </a:prstGeom>
            <a:solidFill>
              <a:srgbClr val="FF6600"/>
            </a:solidFill>
            <a:ln w="12700">
              <a:solidFill>
                <a:srgbClr val="000000"/>
              </a:solidFill>
              <a:round/>
              <a:headEnd type="none" w="sm" len="sm"/>
              <a:tailEnd type="stealth" w="med" len="lg"/>
            </a:ln>
          </p:spPr>
          <p:txBody>
            <a:bodyPr/>
            <a:lstStyle/>
            <a:p>
              <a:pPr algn="ctr" eaLnBrk="0" hangingPunct="0">
                <a:lnSpc>
                  <a:spcPct val="90000"/>
                </a:lnSpc>
              </a:pPr>
              <a:endParaRPr lang="en-US" sz="2800" dirty="0">
                <a:latin typeface="Times New Roman"/>
              </a:endParaRPr>
            </a:p>
          </p:txBody>
        </p:sp>
        <p:sp>
          <p:nvSpPr>
            <p:cNvPr id="37907" name="Rounded Rectangle 28"/>
            <p:cNvSpPr>
              <a:spLocks noChangeArrowheads="1"/>
            </p:cNvSpPr>
            <p:nvPr/>
          </p:nvSpPr>
          <p:spPr bwMode="auto">
            <a:xfrm rot="1156853">
              <a:off x="2995613" y="3636963"/>
              <a:ext cx="341312" cy="203200"/>
            </a:xfrm>
            <a:prstGeom prst="roundRect">
              <a:avLst>
                <a:gd name="adj" fmla="val 16667"/>
              </a:avLst>
            </a:prstGeom>
            <a:solidFill>
              <a:srgbClr val="FF6600"/>
            </a:solidFill>
            <a:ln w="12700">
              <a:solidFill>
                <a:srgbClr val="000000"/>
              </a:solidFill>
              <a:round/>
              <a:headEnd type="none" w="sm" len="sm"/>
              <a:tailEnd type="stealth" w="med" len="lg"/>
            </a:ln>
          </p:spPr>
          <p:txBody>
            <a:bodyPr/>
            <a:lstStyle/>
            <a:p>
              <a:pPr algn="ctr" eaLnBrk="0" hangingPunct="0">
                <a:lnSpc>
                  <a:spcPct val="90000"/>
                </a:lnSpc>
              </a:pPr>
              <a:endParaRPr lang="en-US" sz="2800" dirty="0">
                <a:latin typeface="Times New Roman"/>
              </a:endParaRPr>
            </a:p>
          </p:txBody>
        </p:sp>
        <p:sp>
          <p:nvSpPr>
            <p:cNvPr id="37908" name="Rounded Rectangle 41"/>
            <p:cNvSpPr>
              <a:spLocks noChangeArrowheads="1"/>
            </p:cNvSpPr>
            <p:nvPr/>
          </p:nvSpPr>
          <p:spPr bwMode="auto">
            <a:xfrm rot="337682">
              <a:off x="4837113" y="2476500"/>
              <a:ext cx="350837" cy="239713"/>
            </a:xfrm>
            <a:prstGeom prst="roundRect">
              <a:avLst>
                <a:gd name="adj" fmla="val 16667"/>
              </a:avLst>
            </a:prstGeom>
            <a:solidFill>
              <a:srgbClr val="660066"/>
            </a:solidFill>
            <a:ln w="12700">
              <a:solidFill>
                <a:srgbClr val="000000"/>
              </a:solidFill>
              <a:round/>
              <a:headEnd type="none" w="sm" len="sm"/>
              <a:tailEnd type="stealth" w="med" len="lg"/>
            </a:ln>
          </p:spPr>
          <p:txBody>
            <a:bodyPr/>
            <a:lstStyle/>
            <a:p>
              <a:pPr algn="ctr" eaLnBrk="0" hangingPunct="0">
                <a:lnSpc>
                  <a:spcPct val="90000"/>
                </a:lnSpc>
              </a:pPr>
              <a:endParaRPr lang="en-US" dirty="0">
                <a:latin typeface="Times New Roman"/>
              </a:endParaRPr>
            </a:p>
          </p:txBody>
        </p:sp>
        <p:sp>
          <p:nvSpPr>
            <p:cNvPr id="44" name="Rounded Rectangle 43"/>
            <p:cNvSpPr>
              <a:spLocks noChangeArrowheads="1"/>
            </p:cNvSpPr>
            <p:nvPr/>
          </p:nvSpPr>
          <p:spPr bwMode="auto">
            <a:xfrm rot="18435368">
              <a:off x="5564981" y="4144170"/>
              <a:ext cx="352425" cy="239712"/>
            </a:xfrm>
            <a:prstGeom prst="roundRect">
              <a:avLst>
                <a:gd name="adj" fmla="val 16667"/>
              </a:avLst>
            </a:prstGeom>
            <a:solidFill>
              <a:schemeClr val="accent4">
                <a:lumMod val="75000"/>
                <a:lumOff val="25000"/>
              </a:schemeClr>
            </a:solidFill>
            <a:ln w="12700">
              <a:solidFill>
                <a:srgbClr val="000000"/>
              </a:solidFill>
              <a:round/>
              <a:headEnd type="none" w="sm" len="sm"/>
              <a:tailEnd type="stealth" w="med" len="lg"/>
            </a:ln>
          </p:spPr>
          <p:txBody>
            <a:bodyPr/>
            <a:lstStyle/>
            <a:p>
              <a:pPr algn="ctr" eaLnBrk="0" hangingPunct="0">
                <a:lnSpc>
                  <a:spcPct val="90000"/>
                </a:lnSpc>
                <a:defRPr/>
              </a:pPr>
              <a:endParaRPr lang="en-US" dirty="0">
                <a:latin typeface="Times New Roman"/>
              </a:endParaRPr>
            </a:p>
          </p:txBody>
        </p:sp>
        <p:sp>
          <p:nvSpPr>
            <p:cNvPr id="45" name="Rounded Rectangle 44"/>
            <p:cNvSpPr>
              <a:spLocks noChangeArrowheads="1"/>
            </p:cNvSpPr>
            <p:nvPr/>
          </p:nvSpPr>
          <p:spPr bwMode="auto">
            <a:xfrm rot="18435368">
              <a:off x="5838825" y="3830638"/>
              <a:ext cx="350838" cy="239712"/>
            </a:xfrm>
            <a:prstGeom prst="roundRect">
              <a:avLst>
                <a:gd name="adj" fmla="val 16667"/>
              </a:avLst>
            </a:prstGeom>
            <a:solidFill>
              <a:schemeClr val="accent4">
                <a:lumMod val="75000"/>
                <a:lumOff val="25000"/>
              </a:schemeClr>
            </a:solidFill>
            <a:ln w="12700">
              <a:solidFill>
                <a:srgbClr val="000000"/>
              </a:solidFill>
              <a:round/>
              <a:headEnd type="none" w="sm" len="sm"/>
              <a:tailEnd type="stealth" w="med" len="lg"/>
            </a:ln>
          </p:spPr>
          <p:txBody>
            <a:bodyPr/>
            <a:lstStyle/>
            <a:p>
              <a:pPr algn="ctr" eaLnBrk="0" hangingPunct="0">
                <a:lnSpc>
                  <a:spcPct val="90000"/>
                </a:lnSpc>
                <a:defRPr/>
              </a:pPr>
              <a:endParaRPr lang="en-US" dirty="0">
                <a:latin typeface="Times New Roman"/>
              </a:endParaRPr>
            </a:p>
          </p:txBody>
        </p:sp>
        <p:sp>
          <p:nvSpPr>
            <p:cNvPr id="37911" name="Rounded Rectangle 45"/>
            <p:cNvSpPr>
              <a:spLocks noChangeArrowheads="1"/>
            </p:cNvSpPr>
            <p:nvPr/>
          </p:nvSpPr>
          <p:spPr bwMode="auto">
            <a:xfrm>
              <a:off x="6808788" y="2587625"/>
              <a:ext cx="350837" cy="241300"/>
            </a:xfrm>
            <a:prstGeom prst="roundRect">
              <a:avLst>
                <a:gd name="adj" fmla="val 16667"/>
              </a:avLst>
            </a:prstGeom>
            <a:solidFill>
              <a:srgbClr val="FFFF00"/>
            </a:solidFill>
            <a:ln w="12700">
              <a:solidFill>
                <a:srgbClr val="000000"/>
              </a:solidFill>
              <a:round/>
              <a:headEnd type="none" w="sm" len="sm"/>
              <a:tailEnd type="stealth" w="med" len="lg"/>
            </a:ln>
          </p:spPr>
          <p:txBody>
            <a:bodyPr/>
            <a:lstStyle/>
            <a:p>
              <a:pPr algn="ctr" eaLnBrk="0" hangingPunct="0">
                <a:lnSpc>
                  <a:spcPct val="90000"/>
                </a:lnSpc>
              </a:pPr>
              <a:endParaRPr lang="en-US" dirty="0">
                <a:latin typeface="Times New Roman"/>
              </a:endParaRPr>
            </a:p>
          </p:txBody>
        </p:sp>
        <p:sp>
          <p:nvSpPr>
            <p:cNvPr id="37912" name="Rounded Rectangle 47"/>
            <p:cNvSpPr>
              <a:spLocks noChangeArrowheads="1"/>
            </p:cNvSpPr>
            <p:nvPr/>
          </p:nvSpPr>
          <p:spPr bwMode="auto">
            <a:xfrm>
              <a:off x="7308850" y="2581275"/>
              <a:ext cx="352425" cy="239713"/>
            </a:xfrm>
            <a:prstGeom prst="roundRect">
              <a:avLst>
                <a:gd name="adj" fmla="val 16667"/>
              </a:avLst>
            </a:prstGeom>
            <a:solidFill>
              <a:srgbClr val="FFFF00"/>
            </a:solidFill>
            <a:ln w="12700">
              <a:solidFill>
                <a:srgbClr val="000000"/>
              </a:solidFill>
              <a:round/>
              <a:headEnd type="none" w="sm" len="sm"/>
              <a:tailEnd type="stealth" w="med" len="lg"/>
            </a:ln>
          </p:spPr>
          <p:txBody>
            <a:bodyPr/>
            <a:lstStyle/>
            <a:p>
              <a:pPr algn="ctr" eaLnBrk="0" hangingPunct="0">
                <a:lnSpc>
                  <a:spcPct val="90000"/>
                </a:lnSpc>
              </a:pPr>
              <a:endParaRPr lang="en-US" dirty="0">
                <a:latin typeface="Times New Roman"/>
              </a:endParaRPr>
            </a:p>
          </p:txBody>
        </p:sp>
        <p:cxnSp>
          <p:nvCxnSpPr>
            <p:cNvPr id="37913" name="Straight Arrow Connector 21"/>
            <p:cNvCxnSpPr>
              <a:cxnSpLocks noChangeShapeType="1"/>
            </p:cNvCxnSpPr>
            <p:nvPr/>
          </p:nvCxnSpPr>
          <p:spPr bwMode="auto">
            <a:xfrm flipH="1" flipV="1">
              <a:off x="5410200" y="1962150"/>
              <a:ext cx="685800" cy="685800"/>
            </a:xfrm>
            <a:prstGeom prst="straightConnector1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arrow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  <p:grpSp>
          <p:nvGrpSpPr>
            <p:cNvPr id="37914" name="Group 20"/>
            <p:cNvGrpSpPr>
              <a:grpSpLocks/>
            </p:cNvGrpSpPr>
            <p:nvPr/>
          </p:nvGrpSpPr>
          <p:grpSpPr bwMode="auto">
            <a:xfrm>
              <a:off x="4648200" y="1428750"/>
              <a:ext cx="762000" cy="685800"/>
              <a:chOff x="3352800" y="2343150"/>
              <a:chExt cx="762000" cy="685800"/>
            </a:xfrm>
          </p:grpSpPr>
          <p:sp>
            <p:nvSpPr>
              <p:cNvPr id="33" name="Lightning Bolt 32"/>
              <p:cNvSpPr/>
              <p:nvPr/>
            </p:nvSpPr>
            <p:spPr>
              <a:xfrm>
                <a:off x="3429000" y="2419350"/>
                <a:ext cx="533400" cy="533400"/>
              </a:xfrm>
              <a:prstGeom prst="lightningBolt">
                <a:avLst/>
              </a:prstGeom>
              <a:solidFill>
                <a:srgbClr val="0000FF"/>
              </a:solidFill>
              <a:ln>
                <a:solidFill>
                  <a:srgbClr val="000090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dirty="0">
                  <a:latin typeface="Times New Roman"/>
                </a:endParaRPr>
              </a:p>
            </p:txBody>
          </p:sp>
          <p:sp>
            <p:nvSpPr>
              <p:cNvPr id="34" name="Oval 33"/>
              <p:cNvSpPr/>
              <p:nvPr/>
            </p:nvSpPr>
            <p:spPr>
              <a:xfrm>
                <a:off x="3352800" y="2343150"/>
                <a:ext cx="762000" cy="685800"/>
              </a:xfrm>
              <a:prstGeom prst="ellipse">
                <a:avLst/>
              </a:prstGeom>
              <a:noFill/>
              <a:ln>
                <a:solidFill>
                  <a:schemeClr val="accent2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dirty="0">
                  <a:latin typeface="Times New Roman"/>
                </a:endParaRPr>
              </a:p>
            </p:txBody>
          </p:sp>
        </p:grpSp>
        <p:cxnSp>
          <p:nvCxnSpPr>
            <p:cNvPr id="37915" name="Straight Arrow Connector 21"/>
            <p:cNvCxnSpPr>
              <a:cxnSpLocks noChangeShapeType="1"/>
            </p:cNvCxnSpPr>
            <p:nvPr/>
          </p:nvCxnSpPr>
          <p:spPr bwMode="auto">
            <a:xfrm flipH="1">
              <a:off x="3886200" y="1885950"/>
              <a:ext cx="762000" cy="457200"/>
            </a:xfrm>
            <a:prstGeom prst="straightConnector1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arrow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</p:grp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A739BA12-1DC1-4ED0-13BA-41C6DFB34FCB}"/>
              </a:ext>
            </a:extLst>
          </p:cNvPr>
          <p:cNvSpPr txBox="1">
            <a:spLocks/>
          </p:cNvSpPr>
          <p:nvPr/>
        </p:nvSpPr>
        <p:spPr>
          <a:xfrm>
            <a:off x="11749881" y="6584952"/>
            <a:ext cx="585074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34914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69827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904741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539655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174568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809482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444395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079309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10CF8EBF-B98F-E04E-82EC-984B70870C6D}" type="slidenum">
              <a:rPr lang="en-US"/>
              <a:pPr>
                <a:defRPr/>
              </a:pPr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234610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Content Placeholder 2"/>
          <p:cNvSpPr>
            <a:spLocks noGrp="1"/>
          </p:cNvSpPr>
          <p:nvPr>
            <p:ph idx="1"/>
          </p:nvPr>
        </p:nvSpPr>
        <p:spPr>
          <a:xfrm>
            <a:off x="541007" y="2032000"/>
            <a:ext cx="9305317" cy="4226560"/>
          </a:xfrm>
        </p:spPr>
        <p:txBody>
          <a:bodyPr>
            <a:normAutofit fontScale="92500" lnSpcReduction="10000"/>
          </a:bodyPr>
          <a:lstStyle/>
          <a:p>
            <a:r>
              <a:rPr lang="en-US" sz="3400">
                <a:latin typeface="Times New Roman" charset="0"/>
                <a:ea typeface="ＭＳ Ｐゴシック" charset="0"/>
                <a:cs typeface="ＭＳ Ｐゴシック" charset="0"/>
              </a:rPr>
              <a:t>Operations that can be performed</a:t>
            </a:r>
          </a:p>
          <a:p>
            <a:pPr lvl="1"/>
            <a:r>
              <a:rPr lang="en-US" b="1">
                <a:latin typeface="Times New Roman" charset="0"/>
                <a:ea typeface="ＭＳ Ｐゴシック" charset="0"/>
              </a:rPr>
              <a:t>Filter</a:t>
            </a:r>
            <a:r>
              <a:rPr lang="en-US">
                <a:latin typeface="Times New Roman" charset="0"/>
                <a:ea typeface="ＭＳ Ｐゴシック" charset="0"/>
              </a:rPr>
              <a:t>: forward only tuples which satisfy a condition</a:t>
            </a:r>
          </a:p>
          <a:p>
            <a:pPr lvl="1"/>
            <a:r>
              <a:rPr lang="en-US" b="1">
                <a:latin typeface="Times New Roman" charset="0"/>
                <a:ea typeface="ＭＳ Ｐゴシック" charset="0"/>
              </a:rPr>
              <a:t>Joins</a:t>
            </a:r>
            <a:r>
              <a:rPr lang="en-US">
                <a:latin typeface="Times New Roman" charset="0"/>
                <a:ea typeface="ＭＳ Ｐゴシック" charset="0"/>
              </a:rPr>
              <a:t>: When receiving two streams A and B, output all pairs (A,B) which satisfy a condition</a:t>
            </a:r>
          </a:p>
          <a:p>
            <a:pPr lvl="1"/>
            <a:r>
              <a:rPr lang="en-US" b="1">
                <a:latin typeface="Times New Roman" charset="0"/>
                <a:ea typeface="ＭＳ Ｐゴシック" charset="0"/>
              </a:rPr>
              <a:t>Apply/transform</a:t>
            </a:r>
            <a:r>
              <a:rPr lang="en-US">
                <a:latin typeface="Times New Roman" charset="0"/>
                <a:ea typeface="ＭＳ Ｐゴシック" charset="0"/>
              </a:rPr>
              <a:t>: Modify each tuple according to a function</a:t>
            </a:r>
          </a:p>
          <a:p>
            <a:pPr lvl="1"/>
            <a:r>
              <a:rPr lang="en-US">
                <a:latin typeface="Times New Roman" charset="0"/>
                <a:ea typeface="ＭＳ Ｐゴシック" charset="0"/>
              </a:rPr>
              <a:t>And many others</a:t>
            </a:r>
          </a:p>
          <a:p>
            <a:endParaRPr lang="en-US" sz="3100">
              <a:latin typeface="Times New Roman" charset="0"/>
              <a:ea typeface="ＭＳ Ｐゴシック" charset="0"/>
              <a:cs typeface="ＭＳ Ｐゴシック" charset="0"/>
            </a:endParaRPr>
          </a:p>
          <a:p>
            <a:r>
              <a:rPr lang="en-US" sz="3400">
                <a:latin typeface="Times New Roman" charset="0"/>
                <a:ea typeface="ＭＳ Ｐゴシック" charset="0"/>
                <a:cs typeface="ＭＳ Ｐゴシック" charset="0"/>
              </a:rPr>
              <a:t>But bolts need to process a lot of data</a:t>
            </a:r>
          </a:p>
          <a:p>
            <a:pPr lvl="1"/>
            <a:r>
              <a:rPr lang="en-US" sz="2800">
                <a:latin typeface="Times New Roman" charset="0"/>
                <a:ea typeface="ＭＳ Ｐゴシック" charset="0"/>
                <a:cs typeface="ＭＳ Ｐゴシック" charset="0"/>
              </a:rPr>
              <a:t>Need to make them fast</a:t>
            </a:r>
          </a:p>
        </p:txBody>
      </p:sp>
      <p:sp>
        <p:nvSpPr>
          <p:cNvPr id="4" name="Title 1"/>
          <p:cNvSpPr txBox="1">
            <a:spLocks/>
          </p:cNvSpPr>
          <p:nvPr/>
        </p:nvSpPr>
        <p:spPr bwMode="auto">
          <a:xfrm>
            <a:off x="649208" y="514773"/>
            <a:ext cx="11902149" cy="866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9909" tIns="64954" rIns="129909" bIns="64954"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ＭＳ Ｐゴシック" pitchFamily="-111" charset="-128"/>
                <a:cs typeface="ＭＳ Ｐゴシック" pitchFamily="-111" charset="-128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  <a:ea typeface="ＭＳ Ｐゴシック" pitchFamily="-111" charset="-128"/>
                <a:cs typeface="ＭＳ Ｐゴシック" pitchFamily="-111" charset="-128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  <a:ea typeface="ＭＳ Ｐゴシック" pitchFamily="-111" charset="-128"/>
                <a:cs typeface="ＭＳ Ｐゴシック" pitchFamily="-111" charset="-128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  <a:ea typeface="ＭＳ Ｐゴシック" pitchFamily="-111" charset="-128"/>
                <a:cs typeface="ＭＳ Ｐゴシック" pitchFamily="-111" charset="-128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  <a:ea typeface="ＭＳ Ｐゴシック" pitchFamily="-111" charset="-128"/>
                <a:cs typeface="ＭＳ Ｐゴシック" pitchFamily="-111" charset="-128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</a:defRPr>
            </a:lvl9pPr>
          </a:lstStyle>
          <a:p>
            <a:pPr algn="l">
              <a:defRPr/>
            </a:pPr>
            <a:r>
              <a:rPr lang="en-US" sz="4500" kern="0" dirty="0">
                <a:solidFill>
                  <a:schemeClr val="bg1"/>
                </a:solidFill>
                <a:latin typeface="Whitney-BlackSC" pitchFamily="50" charset="0"/>
              </a:rPr>
              <a:t>Bolts come in many Flavors</a:t>
            </a:r>
            <a:endParaRPr lang="en-US" sz="4500" kern="0" dirty="0">
              <a:solidFill>
                <a:schemeClr val="bg1"/>
              </a:solidFill>
              <a:latin typeface="Whitney-Black" pitchFamily="50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4866C540-FE77-1B64-7521-6AD8C153C73A}"/>
              </a:ext>
            </a:extLst>
          </p:cNvPr>
          <p:cNvSpPr txBox="1">
            <a:spLocks/>
          </p:cNvSpPr>
          <p:nvPr/>
        </p:nvSpPr>
        <p:spPr>
          <a:xfrm>
            <a:off x="11749881" y="6584952"/>
            <a:ext cx="585074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34914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69827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904741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539655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174568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809482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444395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079309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10CF8EBF-B98F-E04E-82EC-984B70870C6D}" type="slidenum">
              <a:rPr lang="en-US"/>
              <a:pPr>
                <a:defRPr/>
              </a:pPr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593928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Content Placeholder 2"/>
          <p:cNvSpPr>
            <a:spLocks noGrp="1"/>
          </p:cNvSpPr>
          <p:nvPr>
            <p:ph idx="1"/>
          </p:nvPr>
        </p:nvSpPr>
        <p:spPr>
          <a:xfrm>
            <a:off x="541007" y="2032000"/>
            <a:ext cx="9305317" cy="4226560"/>
          </a:xfrm>
        </p:spPr>
        <p:txBody>
          <a:bodyPr/>
          <a:lstStyle/>
          <a:p>
            <a:pPr>
              <a:defRPr/>
            </a:pPr>
            <a:r>
              <a:rPr lang="en-US" sz="2800" dirty="0">
                <a:latin typeface="Times"/>
                <a:ea typeface="MS PGothic" charset="0"/>
              </a:rPr>
              <a:t>Have multiple processes (“tasks”) constitute a bolt</a:t>
            </a:r>
          </a:p>
          <a:p>
            <a:pPr>
              <a:defRPr/>
            </a:pPr>
            <a:r>
              <a:rPr lang="en-US" sz="2800" dirty="0">
                <a:latin typeface="Times"/>
                <a:ea typeface="MS PGothic" charset="0"/>
              </a:rPr>
              <a:t>Incoming streams split among the tasks</a:t>
            </a:r>
          </a:p>
          <a:p>
            <a:pPr>
              <a:defRPr/>
            </a:pPr>
            <a:r>
              <a:rPr lang="en-US" sz="2800" dirty="0">
                <a:latin typeface="Times"/>
                <a:ea typeface="MS PGothic" charset="0"/>
              </a:rPr>
              <a:t>Typically each incoming tuple goes to one task in the bolt</a:t>
            </a:r>
          </a:p>
          <a:p>
            <a:pPr lvl="1">
              <a:defRPr/>
            </a:pPr>
            <a:r>
              <a:rPr lang="en-US" sz="2300" dirty="0">
                <a:latin typeface="Times"/>
                <a:ea typeface="MS PGothic" charset="0"/>
              </a:rPr>
              <a:t>Decided by “</a:t>
            </a:r>
            <a:r>
              <a:rPr lang="en-US" sz="2300" dirty="0">
                <a:solidFill>
                  <a:srgbClr val="008000"/>
                </a:solidFill>
                <a:latin typeface="Times"/>
                <a:ea typeface="MS PGothic" charset="0"/>
              </a:rPr>
              <a:t>Grouping strategy</a:t>
            </a:r>
            <a:r>
              <a:rPr lang="en-US" sz="2300" dirty="0">
                <a:latin typeface="Times"/>
                <a:ea typeface="MS PGothic" charset="0"/>
              </a:rPr>
              <a:t>”</a:t>
            </a:r>
          </a:p>
          <a:p>
            <a:pPr>
              <a:defRPr/>
            </a:pPr>
            <a:r>
              <a:rPr lang="en-US" sz="2800" dirty="0">
                <a:latin typeface="Times"/>
                <a:ea typeface="MS PGothic" charset="0"/>
              </a:rPr>
              <a:t>Three types of grouping are popular</a:t>
            </a:r>
          </a:p>
          <a:p>
            <a:pPr>
              <a:defRPr/>
            </a:pPr>
            <a:endParaRPr lang="en-US" sz="2800" dirty="0">
              <a:latin typeface="Times"/>
              <a:ea typeface="MS PGothic" charset="0"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 bwMode="auto">
          <a:xfrm>
            <a:off x="649208" y="514773"/>
            <a:ext cx="11902149" cy="866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9909" tIns="64954" rIns="129909" bIns="64954"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ＭＳ Ｐゴシック" pitchFamily="-111" charset="-128"/>
                <a:cs typeface="ＭＳ Ｐゴシック" pitchFamily="-111" charset="-128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  <a:ea typeface="ＭＳ Ｐゴシック" pitchFamily="-111" charset="-128"/>
                <a:cs typeface="ＭＳ Ｐゴシック" pitchFamily="-111" charset="-128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  <a:ea typeface="ＭＳ Ｐゴシック" pitchFamily="-111" charset="-128"/>
                <a:cs typeface="ＭＳ Ｐゴシック" pitchFamily="-111" charset="-128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  <a:ea typeface="ＭＳ Ｐゴシック" pitchFamily="-111" charset="-128"/>
                <a:cs typeface="ＭＳ Ｐゴシック" pitchFamily="-111" charset="-128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  <a:ea typeface="ＭＳ Ｐゴシック" pitchFamily="-111" charset="-128"/>
                <a:cs typeface="ＭＳ Ｐゴシック" pitchFamily="-111" charset="-128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</a:defRPr>
            </a:lvl9pPr>
          </a:lstStyle>
          <a:p>
            <a:pPr algn="l">
              <a:defRPr/>
            </a:pPr>
            <a:r>
              <a:rPr lang="en-US" sz="4500" kern="0" dirty="0">
                <a:solidFill>
                  <a:schemeClr val="bg1"/>
                </a:solidFill>
                <a:latin typeface="Whitney-BlackSC" pitchFamily="50" charset="0"/>
              </a:rPr>
              <a:t>Parallelizing Bolts</a:t>
            </a:r>
            <a:endParaRPr lang="en-US" sz="4500" kern="0" dirty="0">
              <a:solidFill>
                <a:schemeClr val="bg1"/>
              </a:solidFill>
              <a:latin typeface="Whitney-Black" pitchFamily="50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EDD3E048-CDFA-F939-8854-F5A998914972}"/>
              </a:ext>
            </a:extLst>
          </p:cNvPr>
          <p:cNvSpPr txBox="1">
            <a:spLocks/>
          </p:cNvSpPr>
          <p:nvPr/>
        </p:nvSpPr>
        <p:spPr>
          <a:xfrm>
            <a:off x="11749881" y="6584952"/>
            <a:ext cx="585074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34914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69827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904741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539655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174568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809482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444395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079309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10CF8EBF-B98F-E04E-82EC-984B70870C6D}" type="slidenum">
              <a:rPr lang="en-US"/>
              <a:pPr>
                <a:defRPr/>
              </a:pPr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098868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Content Placeholder 2"/>
          <p:cNvSpPr>
            <a:spLocks noGrp="1"/>
          </p:cNvSpPr>
          <p:nvPr>
            <p:ph idx="1"/>
          </p:nvPr>
        </p:nvSpPr>
        <p:spPr>
          <a:xfrm>
            <a:off x="624681" y="1945640"/>
            <a:ext cx="9305317" cy="4226560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US" b="1" dirty="0">
                <a:latin typeface="Times"/>
                <a:ea typeface="MS PGothic" charset="0"/>
              </a:rPr>
              <a:t>Shuffle Grouping</a:t>
            </a:r>
          </a:p>
          <a:p>
            <a:pPr lvl="1">
              <a:defRPr/>
            </a:pPr>
            <a:r>
              <a:rPr lang="en-US" sz="2300" dirty="0">
                <a:latin typeface="Times"/>
                <a:ea typeface="MS PGothic" charset="0"/>
              </a:rPr>
              <a:t>Streams are distributed evenly among the bolt’s tasks</a:t>
            </a:r>
          </a:p>
          <a:p>
            <a:pPr lvl="1">
              <a:defRPr/>
            </a:pPr>
            <a:r>
              <a:rPr lang="en-US" sz="2300" dirty="0">
                <a:latin typeface="Times"/>
                <a:ea typeface="MS PGothic" charset="0"/>
              </a:rPr>
              <a:t>Round-robin fashion</a:t>
            </a:r>
          </a:p>
          <a:p>
            <a:pPr lvl="1">
              <a:buFontTx/>
              <a:buNone/>
              <a:defRPr/>
            </a:pPr>
            <a:endParaRPr lang="en-US" sz="2300" dirty="0">
              <a:latin typeface="Times"/>
              <a:ea typeface="MS PGothic" charset="0"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 bwMode="auto">
          <a:xfrm>
            <a:off x="649208" y="514773"/>
            <a:ext cx="11902149" cy="866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9909" tIns="64954" rIns="129909" bIns="64954"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ＭＳ Ｐゴシック" pitchFamily="-111" charset="-128"/>
                <a:cs typeface="ＭＳ Ｐゴシック" pitchFamily="-111" charset="-128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  <a:ea typeface="ＭＳ Ｐゴシック" pitchFamily="-111" charset="-128"/>
                <a:cs typeface="ＭＳ Ｐゴシック" pitchFamily="-111" charset="-128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  <a:ea typeface="ＭＳ Ｐゴシック" pitchFamily="-111" charset="-128"/>
                <a:cs typeface="ＭＳ Ｐゴシック" pitchFamily="-111" charset="-128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  <a:ea typeface="ＭＳ Ｐゴシック" pitchFamily="-111" charset="-128"/>
                <a:cs typeface="ＭＳ Ｐゴシック" pitchFamily="-111" charset="-128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  <a:ea typeface="ＭＳ Ｐゴシック" pitchFamily="-111" charset="-128"/>
                <a:cs typeface="ＭＳ Ｐゴシック" pitchFamily="-111" charset="-128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</a:defRPr>
            </a:lvl9pPr>
          </a:lstStyle>
          <a:p>
            <a:pPr algn="l">
              <a:defRPr/>
            </a:pPr>
            <a:r>
              <a:rPr lang="en-US" sz="4500" kern="0" dirty="0">
                <a:solidFill>
                  <a:schemeClr val="bg1"/>
                </a:solidFill>
                <a:latin typeface="Whitney-BlackSC" pitchFamily="50" charset="0"/>
              </a:rPr>
              <a:t>Grouping </a:t>
            </a:r>
            <a:endParaRPr lang="en-US" sz="4500" kern="0" dirty="0">
              <a:solidFill>
                <a:schemeClr val="bg1"/>
              </a:solidFill>
              <a:latin typeface="Whitney-Black" pitchFamily="50" charset="0"/>
            </a:endParaRPr>
          </a:p>
        </p:txBody>
      </p:sp>
      <p:grpSp>
        <p:nvGrpSpPr>
          <p:cNvPr id="47" name="Group 46"/>
          <p:cNvGrpSpPr/>
          <p:nvPr/>
        </p:nvGrpSpPr>
        <p:grpSpPr>
          <a:xfrm>
            <a:off x="1743598" y="3443823"/>
            <a:ext cx="7708572" cy="3260881"/>
            <a:chOff x="1734265" y="3124201"/>
            <a:chExt cx="7708572" cy="3260881"/>
          </a:xfrm>
        </p:grpSpPr>
        <p:grpSp>
          <p:nvGrpSpPr>
            <p:cNvPr id="5" name="Group 4"/>
            <p:cNvGrpSpPr>
              <a:grpSpLocks/>
            </p:cNvGrpSpPr>
            <p:nvPr/>
          </p:nvGrpSpPr>
          <p:grpSpPr bwMode="auto">
            <a:xfrm>
              <a:off x="4632789" y="3124201"/>
              <a:ext cx="4791870" cy="1765952"/>
              <a:chOff x="3262607" y="2196704"/>
              <a:chExt cx="3374639" cy="1241685"/>
            </a:xfrm>
          </p:grpSpPr>
          <p:grpSp>
            <p:nvGrpSpPr>
              <p:cNvPr id="13" name="Group 26"/>
              <p:cNvGrpSpPr>
                <a:grpSpLocks/>
              </p:cNvGrpSpPr>
              <p:nvPr/>
            </p:nvGrpSpPr>
            <p:grpSpPr bwMode="auto">
              <a:xfrm>
                <a:off x="5893441" y="2196704"/>
                <a:ext cx="743805" cy="685800"/>
                <a:chOff x="3378841" y="1891904"/>
                <a:chExt cx="743805" cy="685800"/>
              </a:xfrm>
            </p:grpSpPr>
            <p:sp>
              <p:nvSpPr>
                <p:cNvPr id="27" name="Lightning Bolt 26"/>
                <p:cNvSpPr/>
                <p:nvPr/>
              </p:nvSpPr>
              <p:spPr>
                <a:xfrm>
                  <a:off x="3494655" y="1976766"/>
                  <a:ext cx="520664" cy="533400"/>
                </a:xfrm>
                <a:prstGeom prst="lightningBolt">
                  <a:avLst/>
                </a:prstGeom>
                <a:solidFill>
                  <a:srgbClr val="0000FF"/>
                </a:solidFill>
                <a:ln>
                  <a:solidFill>
                    <a:srgbClr val="00009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 dirty="0">
                    <a:latin typeface="Times New Roman"/>
                  </a:endParaRPr>
                </a:p>
              </p:txBody>
            </p:sp>
            <p:sp>
              <p:nvSpPr>
                <p:cNvPr id="28" name="Oval 27"/>
                <p:cNvSpPr/>
                <p:nvPr/>
              </p:nvSpPr>
              <p:spPr>
                <a:xfrm>
                  <a:off x="3378841" y="1891904"/>
                  <a:ext cx="743805" cy="685800"/>
                </a:xfrm>
                <a:prstGeom prst="ellipse">
                  <a:avLst/>
                </a:prstGeom>
                <a:noFill/>
                <a:ln>
                  <a:solidFill>
                    <a:schemeClr val="accent2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 dirty="0">
                    <a:latin typeface="Times New Roman"/>
                  </a:endParaRPr>
                </a:p>
              </p:txBody>
            </p:sp>
          </p:grpSp>
          <p:cxnSp>
            <p:nvCxnSpPr>
              <p:cNvPr id="14" name="Straight Arrow Connector 3"/>
              <p:cNvCxnSpPr>
                <a:cxnSpLocks noChangeShapeType="1"/>
                <a:stCxn id="33" idx="6"/>
                <a:endCxn id="28" idx="2"/>
              </p:cNvCxnSpPr>
              <p:nvPr/>
            </p:nvCxnSpPr>
            <p:spPr bwMode="auto">
              <a:xfrm flipV="1">
                <a:off x="3262607" y="2539604"/>
                <a:ext cx="2630834" cy="898785"/>
              </a:xfrm>
              <a:prstGeom prst="straightConnector1">
                <a:avLst/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arrow" w="med" len="med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</p:cxnSp>
          <p:sp>
            <p:nvSpPr>
              <p:cNvPr id="17" name="Rounded Rectangle 36"/>
              <p:cNvSpPr>
                <a:spLocks noChangeArrowheads="1"/>
              </p:cNvSpPr>
              <p:nvPr/>
            </p:nvSpPr>
            <p:spPr bwMode="auto">
              <a:xfrm rot="21378885">
                <a:off x="5430099" y="3005266"/>
                <a:ext cx="350838" cy="241300"/>
              </a:xfrm>
              <a:prstGeom prst="roundRect">
                <a:avLst>
                  <a:gd name="adj" fmla="val 16667"/>
                </a:avLst>
              </a:prstGeom>
              <a:solidFill>
                <a:srgbClr val="660066"/>
              </a:solidFill>
              <a:ln w="12700">
                <a:solidFill>
                  <a:srgbClr val="000000"/>
                </a:solidFill>
                <a:round/>
                <a:headEnd type="none" w="sm" len="sm"/>
                <a:tailEnd type="stealth" w="med" len="lg"/>
              </a:ln>
            </p:spPr>
            <p:txBody>
              <a:bodyPr/>
              <a:lstStyle/>
              <a:p>
                <a:pPr algn="ctr" eaLnBrk="0" hangingPunct="0">
                  <a:lnSpc>
                    <a:spcPct val="90000"/>
                  </a:lnSpc>
                </a:pPr>
                <a:endParaRPr lang="en-US" dirty="0">
                  <a:latin typeface="Times New Roman"/>
                </a:endParaRPr>
              </a:p>
            </p:txBody>
          </p:sp>
          <p:sp>
            <p:nvSpPr>
              <p:cNvPr id="22" name="Rounded Rectangle 41"/>
              <p:cNvSpPr>
                <a:spLocks noChangeArrowheads="1"/>
              </p:cNvSpPr>
              <p:nvPr/>
            </p:nvSpPr>
            <p:spPr bwMode="auto">
              <a:xfrm rot="20492376">
                <a:off x="5362141" y="2321995"/>
                <a:ext cx="350837" cy="220411"/>
              </a:xfrm>
              <a:prstGeom prst="roundRect">
                <a:avLst>
                  <a:gd name="adj" fmla="val 16667"/>
                </a:avLst>
              </a:prstGeom>
              <a:solidFill>
                <a:srgbClr val="660066"/>
              </a:solidFill>
              <a:ln w="12700">
                <a:solidFill>
                  <a:srgbClr val="000000"/>
                </a:solidFill>
                <a:round/>
                <a:headEnd type="none" w="sm" len="sm"/>
                <a:tailEnd type="stealth" w="med" len="lg"/>
              </a:ln>
            </p:spPr>
            <p:txBody>
              <a:bodyPr/>
              <a:lstStyle/>
              <a:p>
                <a:pPr algn="ctr" eaLnBrk="0" hangingPunct="0">
                  <a:lnSpc>
                    <a:spcPct val="90000"/>
                  </a:lnSpc>
                </a:pPr>
                <a:endParaRPr lang="en-US" dirty="0">
                  <a:latin typeface="Times New Roman"/>
                </a:endParaRPr>
              </a:p>
            </p:txBody>
          </p:sp>
        </p:grpSp>
        <p:grpSp>
          <p:nvGrpSpPr>
            <p:cNvPr id="2" name="Group 1"/>
            <p:cNvGrpSpPr/>
            <p:nvPr/>
          </p:nvGrpSpPr>
          <p:grpSpPr>
            <a:xfrm>
              <a:off x="3550774" y="4402473"/>
              <a:ext cx="1082014" cy="975360"/>
              <a:chOff x="4594068" y="3571240"/>
              <a:chExt cx="1082014" cy="975360"/>
            </a:xfrm>
          </p:grpSpPr>
          <p:sp>
            <p:nvSpPr>
              <p:cNvPr id="33" name="Oval 32"/>
              <p:cNvSpPr/>
              <p:nvPr/>
            </p:nvSpPr>
            <p:spPr bwMode="auto">
              <a:xfrm>
                <a:off x="4594068" y="3571240"/>
                <a:ext cx="1082014" cy="975360"/>
              </a:xfrm>
              <a:prstGeom prst="ellipse">
                <a:avLst/>
              </a:prstGeom>
              <a:noFill/>
              <a:ln>
                <a:solidFill>
                  <a:schemeClr val="accent2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dirty="0">
                  <a:latin typeface="Times New Roman"/>
                </a:endParaRPr>
              </a:p>
            </p:txBody>
          </p:sp>
          <p:sp>
            <p:nvSpPr>
              <p:cNvPr id="34" name="Lightning Bolt 33"/>
              <p:cNvSpPr/>
              <p:nvPr/>
            </p:nvSpPr>
            <p:spPr bwMode="auto">
              <a:xfrm>
                <a:off x="4756370" y="3680177"/>
                <a:ext cx="757410" cy="758613"/>
              </a:xfrm>
              <a:prstGeom prst="lightningBolt">
                <a:avLst/>
              </a:prstGeom>
              <a:solidFill>
                <a:srgbClr val="0000FF"/>
              </a:solidFill>
              <a:ln>
                <a:solidFill>
                  <a:srgbClr val="000090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dirty="0">
                  <a:latin typeface="Times New Roman"/>
                </a:endParaRPr>
              </a:p>
            </p:txBody>
          </p:sp>
        </p:grpSp>
        <p:sp>
          <p:nvSpPr>
            <p:cNvPr id="38" name="Lightning Bolt 37"/>
            <p:cNvSpPr/>
            <p:nvPr/>
          </p:nvSpPr>
          <p:spPr bwMode="auto">
            <a:xfrm>
              <a:off x="8551112" y="4351854"/>
              <a:ext cx="739325" cy="758613"/>
            </a:xfrm>
            <a:prstGeom prst="lightningBolt">
              <a:avLst/>
            </a:prstGeom>
            <a:solidFill>
              <a:srgbClr val="0000FF"/>
            </a:solidFill>
            <a:ln>
              <a:solidFill>
                <a:srgbClr val="00009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>
                <a:latin typeface="Times New Roman"/>
              </a:endParaRPr>
            </a:p>
          </p:txBody>
        </p:sp>
        <p:sp>
          <p:nvSpPr>
            <p:cNvPr id="39" name="Oval 38"/>
            <p:cNvSpPr/>
            <p:nvPr/>
          </p:nvSpPr>
          <p:spPr bwMode="auto">
            <a:xfrm>
              <a:off x="8386660" y="4231161"/>
              <a:ext cx="1056177" cy="975360"/>
            </a:xfrm>
            <a:prstGeom prst="ellipse">
              <a:avLst/>
            </a:prstGeom>
            <a:noFill/>
            <a:ln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>
                <a:latin typeface="Times New Roman"/>
              </a:endParaRPr>
            </a:p>
          </p:txBody>
        </p:sp>
        <p:sp>
          <p:nvSpPr>
            <p:cNvPr id="40" name="Lightning Bolt 39"/>
            <p:cNvSpPr/>
            <p:nvPr/>
          </p:nvSpPr>
          <p:spPr bwMode="auto">
            <a:xfrm>
              <a:off x="8551112" y="5530415"/>
              <a:ext cx="739325" cy="758613"/>
            </a:xfrm>
            <a:prstGeom prst="lightningBolt">
              <a:avLst/>
            </a:prstGeom>
            <a:solidFill>
              <a:srgbClr val="0000FF"/>
            </a:solidFill>
            <a:ln>
              <a:solidFill>
                <a:srgbClr val="00009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>
                <a:latin typeface="Times New Roman"/>
              </a:endParaRPr>
            </a:p>
          </p:txBody>
        </p:sp>
        <p:sp>
          <p:nvSpPr>
            <p:cNvPr id="41" name="Oval 40"/>
            <p:cNvSpPr/>
            <p:nvPr/>
          </p:nvSpPr>
          <p:spPr bwMode="auto">
            <a:xfrm>
              <a:off x="8386660" y="5409722"/>
              <a:ext cx="1056177" cy="975360"/>
            </a:xfrm>
            <a:prstGeom prst="ellipse">
              <a:avLst/>
            </a:prstGeom>
            <a:noFill/>
            <a:ln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>
                <a:latin typeface="Times New Roman"/>
              </a:endParaRPr>
            </a:p>
          </p:txBody>
        </p:sp>
        <p:cxnSp>
          <p:nvCxnSpPr>
            <p:cNvPr id="42" name="Straight Arrow Connector 3"/>
            <p:cNvCxnSpPr>
              <a:cxnSpLocks noChangeShapeType="1"/>
              <a:stCxn id="33" idx="6"/>
              <a:endCxn id="39" idx="2"/>
            </p:cNvCxnSpPr>
            <p:nvPr/>
          </p:nvCxnSpPr>
          <p:spPr bwMode="auto">
            <a:xfrm flipV="1">
              <a:off x="4632788" y="4718841"/>
              <a:ext cx="3753872" cy="171312"/>
            </a:xfrm>
            <a:prstGeom prst="straightConnector1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arrow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  <p:cxnSp>
          <p:nvCxnSpPr>
            <p:cNvPr id="45" name="Straight Arrow Connector 3"/>
            <p:cNvCxnSpPr>
              <a:cxnSpLocks noChangeShapeType="1"/>
              <a:stCxn id="33" idx="6"/>
              <a:endCxn id="41" idx="2"/>
            </p:cNvCxnSpPr>
            <p:nvPr/>
          </p:nvCxnSpPr>
          <p:spPr bwMode="auto">
            <a:xfrm>
              <a:off x="4632788" y="4890153"/>
              <a:ext cx="3753872" cy="1007249"/>
            </a:xfrm>
            <a:prstGeom prst="straightConnector1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arrow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  <p:sp>
          <p:nvSpPr>
            <p:cNvPr id="49" name="Rounded Rectangle 36"/>
            <p:cNvSpPr>
              <a:spLocks noChangeArrowheads="1"/>
            </p:cNvSpPr>
            <p:nvPr/>
          </p:nvSpPr>
          <p:spPr bwMode="auto">
            <a:xfrm rot="894937">
              <a:off x="7825358" y="5392333"/>
              <a:ext cx="498178" cy="343182"/>
            </a:xfrm>
            <a:prstGeom prst="roundRect">
              <a:avLst>
                <a:gd name="adj" fmla="val 16667"/>
              </a:avLst>
            </a:prstGeom>
            <a:solidFill>
              <a:srgbClr val="660066"/>
            </a:solidFill>
            <a:ln w="12700">
              <a:solidFill>
                <a:srgbClr val="000000"/>
              </a:solidFill>
              <a:round/>
              <a:headEnd type="none" w="sm" len="sm"/>
              <a:tailEnd type="stealth" w="med" len="lg"/>
            </a:ln>
          </p:spPr>
          <p:txBody>
            <a:bodyPr/>
            <a:lstStyle/>
            <a:p>
              <a:pPr algn="ctr" eaLnBrk="0" hangingPunct="0">
                <a:lnSpc>
                  <a:spcPct val="90000"/>
                </a:lnSpc>
              </a:pPr>
              <a:endParaRPr lang="en-US" dirty="0">
                <a:latin typeface="Times New Roman"/>
              </a:endParaRPr>
            </a:p>
          </p:txBody>
        </p:sp>
        <p:sp>
          <p:nvSpPr>
            <p:cNvPr id="50" name="Rounded Rectangle 41"/>
            <p:cNvSpPr>
              <a:spLocks noChangeArrowheads="1"/>
            </p:cNvSpPr>
            <p:nvPr/>
          </p:nvSpPr>
          <p:spPr bwMode="auto">
            <a:xfrm>
              <a:off x="2887410" y="4821365"/>
              <a:ext cx="498176" cy="313473"/>
            </a:xfrm>
            <a:prstGeom prst="roundRect">
              <a:avLst>
                <a:gd name="adj" fmla="val 16667"/>
              </a:avLst>
            </a:prstGeom>
            <a:solidFill>
              <a:srgbClr val="660066"/>
            </a:solidFill>
            <a:ln w="12700">
              <a:solidFill>
                <a:srgbClr val="000000"/>
              </a:solidFill>
              <a:round/>
              <a:headEnd type="none" w="sm" len="sm"/>
              <a:tailEnd type="stealth" w="med" len="lg"/>
            </a:ln>
          </p:spPr>
          <p:txBody>
            <a:bodyPr/>
            <a:lstStyle/>
            <a:p>
              <a:pPr algn="ctr" eaLnBrk="0" hangingPunct="0">
                <a:lnSpc>
                  <a:spcPct val="90000"/>
                </a:lnSpc>
              </a:pPr>
              <a:endParaRPr lang="en-US" dirty="0">
                <a:latin typeface="Times New Roman"/>
              </a:endParaRPr>
            </a:p>
          </p:txBody>
        </p:sp>
        <p:sp>
          <p:nvSpPr>
            <p:cNvPr id="51" name="Rounded Rectangle 41"/>
            <p:cNvSpPr>
              <a:spLocks noChangeArrowheads="1"/>
            </p:cNvSpPr>
            <p:nvPr/>
          </p:nvSpPr>
          <p:spPr bwMode="auto">
            <a:xfrm>
              <a:off x="2306319" y="4828868"/>
              <a:ext cx="498176" cy="313473"/>
            </a:xfrm>
            <a:prstGeom prst="roundRect">
              <a:avLst>
                <a:gd name="adj" fmla="val 16667"/>
              </a:avLst>
            </a:prstGeom>
            <a:solidFill>
              <a:srgbClr val="660066"/>
            </a:solidFill>
            <a:ln w="12700">
              <a:solidFill>
                <a:srgbClr val="000000"/>
              </a:solidFill>
              <a:round/>
              <a:headEnd type="none" w="sm" len="sm"/>
              <a:tailEnd type="stealth" w="med" len="lg"/>
            </a:ln>
          </p:spPr>
          <p:txBody>
            <a:bodyPr/>
            <a:lstStyle/>
            <a:p>
              <a:pPr algn="ctr" eaLnBrk="0" hangingPunct="0">
                <a:lnSpc>
                  <a:spcPct val="90000"/>
                </a:lnSpc>
              </a:pPr>
              <a:endParaRPr lang="en-US" dirty="0">
                <a:latin typeface="Times New Roman"/>
              </a:endParaRPr>
            </a:p>
          </p:txBody>
        </p:sp>
        <p:sp>
          <p:nvSpPr>
            <p:cNvPr id="52" name="Rounded Rectangle 41"/>
            <p:cNvSpPr>
              <a:spLocks noChangeArrowheads="1"/>
            </p:cNvSpPr>
            <p:nvPr/>
          </p:nvSpPr>
          <p:spPr bwMode="auto">
            <a:xfrm>
              <a:off x="1734265" y="4828868"/>
              <a:ext cx="498176" cy="313473"/>
            </a:xfrm>
            <a:prstGeom prst="roundRect">
              <a:avLst>
                <a:gd name="adj" fmla="val 16667"/>
              </a:avLst>
            </a:prstGeom>
            <a:solidFill>
              <a:srgbClr val="660066"/>
            </a:solidFill>
            <a:ln w="12700">
              <a:solidFill>
                <a:srgbClr val="000000"/>
              </a:solidFill>
              <a:round/>
              <a:headEnd type="none" w="sm" len="sm"/>
              <a:tailEnd type="stealth" w="med" len="lg"/>
            </a:ln>
          </p:spPr>
          <p:txBody>
            <a:bodyPr/>
            <a:lstStyle/>
            <a:p>
              <a:pPr algn="ctr" eaLnBrk="0" hangingPunct="0">
                <a:lnSpc>
                  <a:spcPct val="90000"/>
                </a:lnSpc>
              </a:pPr>
              <a:endParaRPr lang="en-US" dirty="0">
                <a:latin typeface="Times New Roman"/>
              </a:endParaRPr>
            </a:p>
          </p:txBody>
        </p:sp>
      </p:grpSp>
      <p:sp>
        <p:nvSpPr>
          <p:cNvPr id="3" name="Slide Number Placeholder 1">
            <a:extLst>
              <a:ext uri="{FF2B5EF4-FFF2-40B4-BE49-F238E27FC236}">
                <a16:creationId xmlns:a16="http://schemas.microsoft.com/office/drawing/2014/main" id="{ED20F113-8F9D-D3E3-028E-C98974618D6F}"/>
              </a:ext>
            </a:extLst>
          </p:cNvPr>
          <p:cNvSpPr txBox="1">
            <a:spLocks/>
          </p:cNvSpPr>
          <p:nvPr/>
        </p:nvSpPr>
        <p:spPr>
          <a:xfrm>
            <a:off x="11749881" y="6584952"/>
            <a:ext cx="585074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34914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69827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904741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539655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174568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809482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444395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079309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10CF8EBF-B98F-E04E-82EC-984B70870C6D}" type="slidenum">
              <a:rPr lang="en-US"/>
              <a:pPr>
                <a:defRPr/>
              </a:pPr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622440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Content Placeholder 2"/>
          <p:cNvSpPr>
            <a:spLocks noGrp="1"/>
          </p:cNvSpPr>
          <p:nvPr>
            <p:ph idx="1"/>
          </p:nvPr>
        </p:nvSpPr>
        <p:spPr>
          <a:xfrm>
            <a:off x="624681" y="1945640"/>
            <a:ext cx="11811000" cy="4226560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US" b="1" dirty="0">
                <a:latin typeface="Times"/>
                <a:ea typeface="MS PGothic" charset="0"/>
              </a:rPr>
              <a:t>Fields Grouping</a:t>
            </a:r>
          </a:p>
          <a:p>
            <a:pPr lvl="1">
              <a:defRPr/>
            </a:pPr>
            <a:r>
              <a:rPr lang="en-US" sz="2300" dirty="0">
                <a:latin typeface="Times"/>
                <a:ea typeface="MS PGothic" charset="0"/>
              </a:rPr>
              <a:t>Group a stream by a subset of its fields</a:t>
            </a:r>
          </a:p>
          <a:p>
            <a:pPr lvl="1">
              <a:defRPr/>
            </a:pPr>
            <a:r>
              <a:rPr lang="en-US" sz="2300" dirty="0">
                <a:latin typeface="Times"/>
                <a:ea typeface="MS PGothic" charset="0"/>
              </a:rPr>
              <a:t>E.g., All tweets where twitter username starts with [A-H,a-h,0-3] go to task 1, tweets starting with </a:t>
            </a:r>
            <a:r>
              <a:rPr lang="en-US" sz="2400" dirty="0">
                <a:latin typeface="Times"/>
                <a:ea typeface="MS PGothic" charset="0"/>
              </a:rPr>
              <a:t>[I-Q,i-q,4-6]</a:t>
            </a:r>
            <a:r>
              <a:rPr lang="en-US" sz="2300" dirty="0">
                <a:latin typeface="Times"/>
                <a:ea typeface="MS PGothic" charset="0"/>
              </a:rPr>
              <a:t>go to task 2, tweets starting with </a:t>
            </a:r>
            <a:r>
              <a:rPr lang="en-US" sz="2400" dirty="0">
                <a:latin typeface="Times"/>
                <a:ea typeface="MS PGothic" charset="0"/>
              </a:rPr>
              <a:t>[R-Z,r-z,7-9]</a:t>
            </a:r>
            <a:r>
              <a:rPr lang="en-US" sz="2400" dirty="0"/>
              <a:t> go to task 3</a:t>
            </a:r>
            <a:endParaRPr lang="en-US" sz="2300" dirty="0">
              <a:latin typeface="Times"/>
              <a:ea typeface="MS PGothic" charset="0"/>
            </a:endParaRPr>
          </a:p>
          <a:p>
            <a:pPr>
              <a:defRPr/>
            </a:pPr>
            <a:endParaRPr lang="en-US" dirty="0">
              <a:latin typeface="Times"/>
              <a:ea typeface="MS PGothic" charset="0"/>
            </a:endParaRPr>
          </a:p>
          <a:p>
            <a:pPr>
              <a:defRPr/>
            </a:pPr>
            <a:endParaRPr lang="en-US" dirty="0">
              <a:latin typeface="Times"/>
              <a:ea typeface="MS PGothic" charset="0"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 bwMode="auto">
          <a:xfrm>
            <a:off x="649208" y="514773"/>
            <a:ext cx="11902149" cy="866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9909" tIns="64954" rIns="129909" bIns="64954"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ＭＳ Ｐゴシック" pitchFamily="-111" charset="-128"/>
                <a:cs typeface="ＭＳ Ｐゴシック" pitchFamily="-111" charset="-128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  <a:ea typeface="ＭＳ Ｐゴシック" pitchFamily="-111" charset="-128"/>
                <a:cs typeface="ＭＳ Ｐゴシック" pitchFamily="-111" charset="-128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  <a:ea typeface="ＭＳ Ｐゴシック" pitchFamily="-111" charset="-128"/>
                <a:cs typeface="ＭＳ Ｐゴシック" pitchFamily="-111" charset="-128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  <a:ea typeface="ＭＳ Ｐゴシック" pitchFamily="-111" charset="-128"/>
                <a:cs typeface="ＭＳ Ｐゴシック" pitchFamily="-111" charset="-128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  <a:ea typeface="ＭＳ Ｐゴシック" pitchFamily="-111" charset="-128"/>
                <a:cs typeface="ＭＳ Ｐゴシック" pitchFamily="-111" charset="-128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</a:defRPr>
            </a:lvl9pPr>
          </a:lstStyle>
          <a:p>
            <a:pPr algn="l">
              <a:defRPr/>
            </a:pPr>
            <a:r>
              <a:rPr lang="en-US" sz="4500" kern="0" dirty="0">
                <a:solidFill>
                  <a:schemeClr val="bg1"/>
                </a:solidFill>
                <a:latin typeface="Whitney-BlackSC" pitchFamily="50" charset="0"/>
              </a:rPr>
              <a:t>Grouping </a:t>
            </a:r>
            <a:endParaRPr lang="en-US" sz="4500" kern="0" dirty="0">
              <a:solidFill>
                <a:schemeClr val="bg1"/>
              </a:solidFill>
              <a:latin typeface="Whitney-Black" pitchFamily="50" charset="0"/>
            </a:endParaRPr>
          </a:p>
        </p:txBody>
      </p:sp>
      <p:grpSp>
        <p:nvGrpSpPr>
          <p:cNvPr id="5" name="Group 4"/>
          <p:cNvGrpSpPr/>
          <p:nvPr/>
        </p:nvGrpSpPr>
        <p:grpSpPr>
          <a:xfrm>
            <a:off x="1843881" y="3673319"/>
            <a:ext cx="7684489" cy="3260881"/>
            <a:chOff x="1758348" y="3124201"/>
            <a:chExt cx="7684489" cy="3260881"/>
          </a:xfrm>
        </p:grpSpPr>
        <p:grpSp>
          <p:nvGrpSpPr>
            <p:cNvPr id="6" name="Group 5"/>
            <p:cNvGrpSpPr>
              <a:grpSpLocks/>
            </p:cNvGrpSpPr>
            <p:nvPr/>
          </p:nvGrpSpPr>
          <p:grpSpPr bwMode="auto">
            <a:xfrm>
              <a:off x="4632789" y="3124201"/>
              <a:ext cx="4791870" cy="1765952"/>
              <a:chOff x="3262607" y="2196704"/>
              <a:chExt cx="3374639" cy="1241685"/>
            </a:xfrm>
          </p:grpSpPr>
          <p:grpSp>
            <p:nvGrpSpPr>
              <p:cNvPr id="20" name="Group 26"/>
              <p:cNvGrpSpPr>
                <a:grpSpLocks/>
              </p:cNvGrpSpPr>
              <p:nvPr/>
            </p:nvGrpSpPr>
            <p:grpSpPr bwMode="auto">
              <a:xfrm>
                <a:off x="5893441" y="2196704"/>
                <a:ext cx="743805" cy="685800"/>
                <a:chOff x="3378841" y="1891904"/>
                <a:chExt cx="743805" cy="685800"/>
              </a:xfrm>
            </p:grpSpPr>
            <p:sp>
              <p:nvSpPr>
                <p:cNvPr id="24" name="Lightning Bolt 23"/>
                <p:cNvSpPr/>
                <p:nvPr/>
              </p:nvSpPr>
              <p:spPr>
                <a:xfrm>
                  <a:off x="3494655" y="1976766"/>
                  <a:ext cx="520664" cy="533400"/>
                </a:xfrm>
                <a:prstGeom prst="lightningBolt">
                  <a:avLst/>
                </a:prstGeom>
                <a:solidFill>
                  <a:srgbClr val="0000FF"/>
                </a:solidFill>
                <a:ln>
                  <a:solidFill>
                    <a:srgbClr val="00009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 dirty="0">
                    <a:latin typeface="Times New Roman"/>
                  </a:endParaRPr>
                </a:p>
              </p:txBody>
            </p:sp>
            <p:sp>
              <p:nvSpPr>
                <p:cNvPr id="25" name="Oval 24"/>
                <p:cNvSpPr/>
                <p:nvPr/>
              </p:nvSpPr>
              <p:spPr>
                <a:xfrm>
                  <a:off x="3378841" y="1891904"/>
                  <a:ext cx="743805" cy="685800"/>
                </a:xfrm>
                <a:prstGeom prst="ellipse">
                  <a:avLst/>
                </a:prstGeom>
                <a:noFill/>
                <a:ln>
                  <a:solidFill>
                    <a:schemeClr val="accent2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 dirty="0">
                    <a:latin typeface="Times New Roman"/>
                  </a:endParaRPr>
                </a:p>
              </p:txBody>
            </p:sp>
          </p:grpSp>
          <p:cxnSp>
            <p:nvCxnSpPr>
              <p:cNvPr id="21" name="Straight Arrow Connector 3"/>
              <p:cNvCxnSpPr>
                <a:cxnSpLocks noChangeShapeType="1"/>
              </p:cNvCxnSpPr>
              <p:nvPr/>
            </p:nvCxnSpPr>
            <p:spPr bwMode="auto">
              <a:xfrm flipV="1">
                <a:off x="3262607" y="2539604"/>
                <a:ext cx="2630834" cy="898785"/>
              </a:xfrm>
              <a:prstGeom prst="straightConnector1">
                <a:avLst/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arrow" w="med" len="med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</p:cxnSp>
          <p:sp>
            <p:nvSpPr>
              <p:cNvPr id="23" name="Rounded Rectangle 41"/>
              <p:cNvSpPr>
                <a:spLocks noChangeArrowheads="1"/>
              </p:cNvSpPr>
              <p:nvPr/>
            </p:nvSpPr>
            <p:spPr bwMode="auto">
              <a:xfrm rot="20492376">
                <a:off x="5362141" y="2344078"/>
                <a:ext cx="350837" cy="220411"/>
              </a:xfrm>
              <a:prstGeom prst="roundRect">
                <a:avLst>
                  <a:gd name="adj" fmla="val 16667"/>
                </a:avLst>
              </a:prstGeom>
              <a:solidFill>
                <a:srgbClr val="660066"/>
              </a:solidFill>
              <a:ln w="12700">
                <a:solidFill>
                  <a:srgbClr val="000000"/>
                </a:solidFill>
                <a:round/>
                <a:headEnd type="none" w="sm" len="sm"/>
                <a:tailEnd type="stealth" w="med" len="lg"/>
              </a:ln>
            </p:spPr>
            <p:txBody>
              <a:bodyPr/>
              <a:lstStyle/>
              <a:p>
                <a:pPr algn="ctr" eaLnBrk="0" hangingPunct="0">
                  <a:lnSpc>
                    <a:spcPct val="90000"/>
                  </a:lnSpc>
                </a:pPr>
                <a:endParaRPr lang="en-US" dirty="0">
                  <a:latin typeface="Times New Roman"/>
                </a:endParaRPr>
              </a:p>
            </p:txBody>
          </p:sp>
        </p:grpSp>
        <p:grpSp>
          <p:nvGrpSpPr>
            <p:cNvPr id="7" name="Group 6"/>
            <p:cNvGrpSpPr/>
            <p:nvPr/>
          </p:nvGrpSpPr>
          <p:grpSpPr>
            <a:xfrm>
              <a:off x="3550774" y="4402473"/>
              <a:ext cx="1082014" cy="975360"/>
              <a:chOff x="4594068" y="3571240"/>
              <a:chExt cx="1082014" cy="975360"/>
            </a:xfrm>
          </p:grpSpPr>
          <p:sp>
            <p:nvSpPr>
              <p:cNvPr id="18" name="Oval 17"/>
              <p:cNvSpPr/>
              <p:nvPr/>
            </p:nvSpPr>
            <p:spPr bwMode="auto">
              <a:xfrm>
                <a:off x="4594068" y="3571240"/>
                <a:ext cx="1082014" cy="975360"/>
              </a:xfrm>
              <a:prstGeom prst="ellipse">
                <a:avLst/>
              </a:prstGeom>
              <a:noFill/>
              <a:ln>
                <a:solidFill>
                  <a:schemeClr val="accent2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dirty="0">
                  <a:latin typeface="Times New Roman"/>
                </a:endParaRPr>
              </a:p>
            </p:txBody>
          </p:sp>
          <p:sp>
            <p:nvSpPr>
              <p:cNvPr id="19" name="Lightning Bolt 18"/>
              <p:cNvSpPr/>
              <p:nvPr/>
            </p:nvSpPr>
            <p:spPr bwMode="auto">
              <a:xfrm>
                <a:off x="4756370" y="3680177"/>
                <a:ext cx="757410" cy="758613"/>
              </a:xfrm>
              <a:prstGeom prst="lightningBolt">
                <a:avLst/>
              </a:prstGeom>
              <a:solidFill>
                <a:srgbClr val="0000FF"/>
              </a:solidFill>
              <a:ln>
                <a:solidFill>
                  <a:srgbClr val="000090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dirty="0">
                  <a:latin typeface="Times New Roman"/>
                </a:endParaRPr>
              </a:p>
            </p:txBody>
          </p:sp>
        </p:grpSp>
        <p:sp>
          <p:nvSpPr>
            <p:cNvPr id="8" name="Lightning Bolt 7"/>
            <p:cNvSpPr/>
            <p:nvPr/>
          </p:nvSpPr>
          <p:spPr bwMode="auto">
            <a:xfrm>
              <a:off x="8551112" y="4351854"/>
              <a:ext cx="739325" cy="758613"/>
            </a:xfrm>
            <a:prstGeom prst="lightningBolt">
              <a:avLst/>
            </a:prstGeom>
            <a:solidFill>
              <a:srgbClr val="0000FF"/>
            </a:solidFill>
            <a:ln>
              <a:solidFill>
                <a:srgbClr val="00009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>
                <a:latin typeface="Times New Roman"/>
              </a:endParaRPr>
            </a:p>
          </p:txBody>
        </p:sp>
        <p:sp>
          <p:nvSpPr>
            <p:cNvPr id="9" name="Oval 8"/>
            <p:cNvSpPr/>
            <p:nvPr/>
          </p:nvSpPr>
          <p:spPr bwMode="auto">
            <a:xfrm>
              <a:off x="8386660" y="4231161"/>
              <a:ext cx="1056177" cy="975360"/>
            </a:xfrm>
            <a:prstGeom prst="ellipse">
              <a:avLst/>
            </a:prstGeom>
            <a:noFill/>
            <a:ln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>
                <a:latin typeface="Times New Roman"/>
              </a:endParaRPr>
            </a:p>
          </p:txBody>
        </p:sp>
        <p:sp>
          <p:nvSpPr>
            <p:cNvPr id="10" name="Lightning Bolt 9"/>
            <p:cNvSpPr/>
            <p:nvPr/>
          </p:nvSpPr>
          <p:spPr bwMode="auto">
            <a:xfrm>
              <a:off x="8551112" y="5530415"/>
              <a:ext cx="739325" cy="758613"/>
            </a:xfrm>
            <a:prstGeom prst="lightningBolt">
              <a:avLst/>
            </a:prstGeom>
            <a:solidFill>
              <a:srgbClr val="0000FF"/>
            </a:solidFill>
            <a:ln>
              <a:solidFill>
                <a:srgbClr val="00009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>
                <a:latin typeface="Times New Roman"/>
              </a:endParaRPr>
            </a:p>
          </p:txBody>
        </p:sp>
        <p:sp>
          <p:nvSpPr>
            <p:cNvPr id="11" name="Oval 10"/>
            <p:cNvSpPr/>
            <p:nvPr/>
          </p:nvSpPr>
          <p:spPr bwMode="auto">
            <a:xfrm>
              <a:off x="8386660" y="5409722"/>
              <a:ext cx="1056177" cy="975360"/>
            </a:xfrm>
            <a:prstGeom prst="ellipse">
              <a:avLst/>
            </a:prstGeom>
            <a:noFill/>
            <a:ln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>
                <a:latin typeface="Times New Roman"/>
              </a:endParaRPr>
            </a:p>
          </p:txBody>
        </p:sp>
        <p:cxnSp>
          <p:nvCxnSpPr>
            <p:cNvPr id="12" name="Straight Arrow Connector 3"/>
            <p:cNvCxnSpPr>
              <a:cxnSpLocks noChangeShapeType="1"/>
            </p:cNvCxnSpPr>
            <p:nvPr/>
          </p:nvCxnSpPr>
          <p:spPr bwMode="auto">
            <a:xfrm flipV="1">
              <a:off x="4632788" y="4718841"/>
              <a:ext cx="3753872" cy="171312"/>
            </a:xfrm>
            <a:prstGeom prst="straightConnector1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arrow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  <p:cxnSp>
          <p:nvCxnSpPr>
            <p:cNvPr id="13" name="Straight Arrow Connector 3"/>
            <p:cNvCxnSpPr>
              <a:cxnSpLocks noChangeShapeType="1"/>
            </p:cNvCxnSpPr>
            <p:nvPr/>
          </p:nvCxnSpPr>
          <p:spPr bwMode="auto">
            <a:xfrm>
              <a:off x="4632788" y="4890153"/>
              <a:ext cx="3753872" cy="1007249"/>
            </a:xfrm>
            <a:prstGeom prst="straightConnector1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arrow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  <p:sp>
          <p:nvSpPr>
            <p:cNvPr id="15" name="Rounded Rectangle 41"/>
            <p:cNvSpPr>
              <a:spLocks noChangeArrowheads="1"/>
            </p:cNvSpPr>
            <p:nvPr/>
          </p:nvSpPr>
          <p:spPr bwMode="auto">
            <a:xfrm>
              <a:off x="2887196" y="4797813"/>
              <a:ext cx="498176" cy="313473"/>
            </a:xfrm>
            <a:prstGeom prst="roundRect">
              <a:avLst>
                <a:gd name="adj" fmla="val 16667"/>
              </a:avLst>
            </a:prstGeom>
            <a:solidFill>
              <a:srgbClr val="660066"/>
            </a:solidFill>
            <a:ln w="12700">
              <a:solidFill>
                <a:srgbClr val="000000"/>
              </a:solidFill>
              <a:round/>
              <a:headEnd type="none" w="sm" len="sm"/>
              <a:tailEnd type="stealth" w="med" len="lg"/>
            </a:ln>
          </p:spPr>
          <p:txBody>
            <a:bodyPr/>
            <a:lstStyle/>
            <a:p>
              <a:pPr algn="ctr" eaLnBrk="0" hangingPunct="0">
                <a:lnSpc>
                  <a:spcPct val="90000"/>
                </a:lnSpc>
              </a:pPr>
              <a:endParaRPr lang="en-US" dirty="0">
                <a:latin typeface="Times New Roman"/>
              </a:endParaRPr>
            </a:p>
          </p:txBody>
        </p:sp>
        <p:sp>
          <p:nvSpPr>
            <p:cNvPr id="16" name="Rounded Rectangle 41"/>
            <p:cNvSpPr>
              <a:spLocks noChangeArrowheads="1"/>
            </p:cNvSpPr>
            <p:nvPr/>
          </p:nvSpPr>
          <p:spPr bwMode="auto">
            <a:xfrm>
              <a:off x="2306319" y="4804497"/>
              <a:ext cx="498176" cy="313473"/>
            </a:xfrm>
            <a:prstGeom prst="roundRect">
              <a:avLst>
                <a:gd name="adj" fmla="val 16667"/>
              </a:avLst>
            </a:prstGeom>
            <a:solidFill>
              <a:srgbClr val="660066"/>
            </a:solidFill>
            <a:ln w="12700">
              <a:solidFill>
                <a:srgbClr val="000000"/>
              </a:solidFill>
              <a:round/>
              <a:headEnd type="none" w="sm" len="sm"/>
              <a:tailEnd type="stealth" w="med" len="lg"/>
            </a:ln>
          </p:spPr>
          <p:txBody>
            <a:bodyPr/>
            <a:lstStyle/>
            <a:p>
              <a:pPr algn="ctr" eaLnBrk="0" hangingPunct="0">
                <a:lnSpc>
                  <a:spcPct val="90000"/>
                </a:lnSpc>
              </a:pPr>
              <a:endParaRPr lang="en-US" dirty="0">
                <a:latin typeface="Times New Roman"/>
              </a:endParaRPr>
            </a:p>
          </p:txBody>
        </p:sp>
        <p:sp>
          <p:nvSpPr>
            <p:cNvPr id="17" name="Rounded Rectangle 41"/>
            <p:cNvSpPr>
              <a:spLocks noChangeArrowheads="1"/>
            </p:cNvSpPr>
            <p:nvPr/>
          </p:nvSpPr>
          <p:spPr bwMode="auto">
            <a:xfrm>
              <a:off x="1758348" y="4797813"/>
              <a:ext cx="498176" cy="313473"/>
            </a:xfrm>
            <a:prstGeom prst="roundRect">
              <a:avLst>
                <a:gd name="adj" fmla="val 16667"/>
              </a:avLst>
            </a:prstGeom>
            <a:solidFill>
              <a:srgbClr val="660066"/>
            </a:solidFill>
            <a:ln w="12700">
              <a:solidFill>
                <a:srgbClr val="000000"/>
              </a:solidFill>
              <a:round/>
              <a:headEnd type="none" w="sm" len="sm"/>
              <a:tailEnd type="stealth" w="med" len="lg"/>
            </a:ln>
          </p:spPr>
          <p:txBody>
            <a:bodyPr/>
            <a:lstStyle/>
            <a:p>
              <a:pPr algn="ctr" eaLnBrk="0" hangingPunct="0">
                <a:lnSpc>
                  <a:spcPct val="90000"/>
                </a:lnSpc>
              </a:pPr>
              <a:endParaRPr lang="en-US" dirty="0">
                <a:latin typeface="Times New Roman"/>
              </a:endParaRPr>
            </a:p>
          </p:txBody>
        </p:sp>
      </p:grpSp>
      <p:sp>
        <p:nvSpPr>
          <p:cNvPr id="2" name="TextBox 1"/>
          <p:cNvSpPr txBox="1"/>
          <p:nvPr/>
        </p:nvSpPr>
        <p:spPr>
          <a:xfrm>
            <a:off x="9465391" y="3669293"/>
            <a:ext cx="24866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Times"/>
                <a:ea typeface="MS PGothic" charset="0"/>
              </a:rPr>
              <a:t>[A-H,a-h,0-3]</a:t>
            </a:r>
            <a:endParaRPr lang="en-US" dirty="0"/>
          </a:p>
        </p:txBody>
      </p:sp>
      <p:sp>
        <p:nvSpPr>
          <p:cNvPr id="26" name="TextBox 25"/>
          <p:cNvSpPr txBox="1"/>
          <p:nvPr/>
        </p:nvSpPr>
        <p:spPr>
          <a:xfrm>
            <a:off x="9510133" y="4980447"/>
            <a:ext cx="24866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Times"/>
                <a:ea typeface="MS PGothic" charset="0"/>
              </a:rPr>
              <a:t>[I-Q,i-q,4-6]</a:t>
            </a:r>
            <a:endParaRPr lang="en-US" dirty="0"/>
          </a:p>
        </p:txBody>
      </p:sp>
      <p:sp>
        <p:nvSpPr>
          <p:cNvPr id="28" name="Rounded Rectangle 41"/>
          <p:cNvSpPr>
            <a:spLocks noChangeArrowheads="1"/>
          </p:cNvSpPr>
          <p:nvPr/>
        </p:nvSpPr>
        <p:spPr bwMode="auto">
          <a:xfrm rot="20492376">
            <a:off x="7194246" y="4075531"/>
            <a:ext cx="498176" cy="313473"/>
          </a:xfrm>
          <a:prstGeom prst="roundRect">
            <a:avLst>
              <a:gd name="adj" fmla="val 16667"/>
            </a:avLst>
          </a:prstGeom>
          <a:solidFill>
            <a:srgbClr val="660066"/>
          </a:solidFill>
          <a:ln w="12700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/>
          <a:lstStyle/>
          <a:p>
            <a:pPr algn="ctr" eaLnBrk="0" hangingPunct="0">
              <a:lnSpc>
                <a:spcPct val="90000"/>
              </a:lnSpc>
            </a:pPr>
            <a:endParaRPr lang="en-US" dirty="0">
              <a:latin typeface="Times New Roman"/>
            </a:endParaRPr>
          </a:p>
        </p:txBody>
      </p:sp>
      <p:sp>
        <p:nvSpPr>
          <p:cNvPr id="29" name="Rounded Rectangle 41"/>
          <p:cNvSpPr>
            <a:spLocks noChangeArrowheads="1"/>
          </p:cNvSpPr>
          <p:nvPr/>
        </p:nvSpPr>
        <p:spPr bwMode="auto">
          <a:xfrm rot="21378866">
            <a:off x="7833939" y="4861968"/>
            <a:ext cx="498176" cy="313473"/>
          </a:xfrm>
          <a:prstGeom prst="roundRect">
            <a:avLst>
              <a:gd name="adj" fmla="val 16667"/>
            </a:avLst>
          </a:prstGeom>
          <a:solidFill>
            <a:srgbClr val="660066"/>
          </a:solidFill>
          <a:ln w="12700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/>
          <a:lstStyle/>
          <a:p>
            <a:pPr algn="ctr" eaLnBrk="0" hangingPunct="0">
              <a:lnSpc>
                <a:spcPct val="90000"/>
              </a:lnSpc>
            </a:pPr>
            <a:endParaRPr lang="en-US" dirty="0">
              <a:latin typeface="Times New Roman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9540422" y="6184910"/>
            <a:ext cx="24866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Times"/>
                <a:ea typeface="MS PGothic" charset="0"/>
              </a:rPr>
              <a:t>[R-Z,r-z,7-9]</a:t>
            </a:r>
            <a:endParaRPr lang="en-US" dirty="0"/>
          </a:p>
        </p:txBody>
      </p:sp>
      <p:sp>
        <p:nvSpPr>
          <p:cNvPr id="3" name="Slide Number Placeholder 1">
            <a:extLst>
              <a:ext uri="{FF2B5EF4-FFF2-40B4-BE49-F238E27FC236}">
                <a16:creationId xmlns:a16="http://schemas.microsoft.com/office/drawing/2014/main" id="{3EA02C5D-7F23-7509-4D65-286AC664E957}"/>
              </a:ext>
            </a:extLst>
          </p:cNvPr>
          <p:cNvSpPr txBox="1">
            <a:spLocks/>
          </p:cNvSpPr>
          <p:nvPr/>
        </p:nvSpPr>
        <p:spPr>
          <a:xfrm>
            <a:off x="11749881" y="6584952"/>
            <a:ext cx="585074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34914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69827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904741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539655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174568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809482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444395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079309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10CF8EBF-B98F-E04E-82EC-984B70870C6D}" type="slidenum">
              <a:rPr lang="en-US"/>
              <a:pPr>
                <a:defRPr/>
              </a:pPr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870393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Content Placeholder 2"/>
          <p:cNvSpPr>
            <a:spLocks noGrp="1"/>
          </p:cNvSpPr>
          <p:nvPr>
            <p:ph idx="1"/>
          </p:nvPr>
        </p:nvSpPr>
        <p:spPr>
          <a:xfrm>
            <a:off x="624681" y="1945640"/>
            <a:ext cx="9305317" cy="4226560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US" b="1" dirty="0">
                <a:latin typeface="Times"/>
                <a:ea typeface="MS PGothic" charset="0"/>
              </a:rPr>
              <a:t>All Grouping</a:t>
            </a:r>
          </a:p>
          <a:p>
            <a:pPr lvl="1">
              <a:defRPr/>
            </a:pPr>
            <a:r>
              <a:rPr lang="en-US" sz="2300" dirty="0">
                <a:latin typeface="Times"/>
                <a:ea typeface="MS PGothic" charset="0"/>
              </a:rPr>
              <a:t>All tasks of bolt receive all input tuples</a:t>
            </a:r>
          </a:p>
          <a:p>
            <a:pPr>
              <a:defRPr/>
            </a:pPr>
            <a:endParaRPr lang="en-US" dirty="0">
              <a:latin typeface="Times"/>
              <a:ea typeface="MS PGothic" charset="0"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 bwMode="auto">
          <a:xfrm>
            <a:off x="649208" y="514773"/>
            <a:ext cx="11902149" cy="866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9909" tIns="64954" rIns="129909" bIns="64954"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ＭＳ Ｐゴシック" pitchFamily="-111" charset="-128"/>
                <a:cs typeface="ＭＳ Ｐゴシック" pitchFamily="-111" charset="-128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  <a:ea typeface="ＭＳ Ｐゴシック" pitchFamily="-111" charset="-128"/>
                <a:cs typeface="ＭＳ Ｐゴシック" pitchFamily="-111" charset="-128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  <a:ea typeface="ＭＳ Ｐゴシック" pitchFamily="-111" charset="-128"/>
                <a:cs typeface="ＭＳ Ｐゴシック" pitchFamily="-111" charset="-128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  <a:ea typeface="ＭＳ Ｐゴシック" pitchFamily="-111" charset="-128"/>
                <a:cs typeface="ＭＳ Ｐゴシック" pitchFamily="-111" charset="-128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  <a:ea typeface="ＭＳ Ｐゴシック" pitchFamily="-111" charset="-128"/>
                <a:cs typeface="ＭＳ Ｐゴシック" pitchFamily="-111" charset="-128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</a:defRPr>
            </a:lvl9pPr>
          </a:lstStyle>
          <a:p>
            <a:pPr algn="l">
              <a:defRPr/>
            </a:pPr>
            <a:r>
              <a:rPr lang="en-US" sz="4500" kern="0" dirty="0">
                <a:solidFill>
                  <a:schemeClr val="bg1"/>
                </a:solidFill>
                <a:latin typeface="Whitney-BlackSC" pitchFamily="50" charset="0"/>
              </a:rPr>
              <a:t>Grouping </a:t>
            </a:r>
            <a:endParaRPr lang="en-US" sz="4500" kern="0" dirty="0">
              <a:solidFill>
                <a:schemeClr val="bg1"/>
              </a:solidFill>
              <a:latin typeface="Whitney-Black" pitchFamily="50" charset="0"/>
            </a:endParaRPr>
          </a:p>
        </p:txBody>
      </p:sp>
      <p:grpSp>
        <p:nvGrpSpPr>
          <p:cNvPr id="5" name="Group 4"/>
          <p:cNvGrpSpPr/>
          <p:nvPr/>
        </p:nvGrpSpPr>
        <p:grpSpPr>
          <a:xfrm>
            <a:off x="1843881" y="3502908"/>
            <a:ext cx="7684489" cy="3260881"/>
            <a:chOff x="1758348" y="3124201"/>
            <a:chExt cx="7684489" cy="3260881"/>
          </a:xfrm>
        </p:grpSpPr>
        <p:grpSp>
          <p:nvGrpSpPr>
            <p:cNvPr id="6" name="Group 5"/>
            <p:cNvGrpSpPr>
              <a:grpSpLocks/>
            </p:cNvGrpSpPr>
            <p:nvPr/>
          </p:nvGrpSpPr>
          <p:grpSpPr bwMode="auto">
            <a:xfrm>
              <a:off x="4632789" y="3124201"/>
              <a:ext cx="4791870" cy="1765952"/>
              <a:chOff x="3262607" y="2196704"/>
              <a:chExt cx="3374639" cy="1241685"/>
            </a:xfrm>
          </p:grpSpPr>
          <p:grpSp>
            <p:nvGrpSpPr>
              <p:cNvPr id="20" name="Group 26"/>
              <p:cNvGrpSpPr>
                <a:grpSpLocks/>
              </p:cNvGrpSpPr>
              <p:nvPr/>
            </p:nvGrpSpPr>
            <p:grpSpPr bwMode="auto">
              <a:xfrm>
                <a:off x="5893441" y="2196704"/>
                <a:ext cx="743805" cy="685800"/>
                <a:chOff x="3378841" y="1891904"/>
                <a:chExt cx="743805" cy="685800"/>
              </a:xfrm>
            </p:grpSpPr>
            <p:sp>
              <p:nvSpPr>
                <p:cNvPr id="24" name="Lightning Bolt 23"/>
                <p:cNvSpPr/>
                <p:nvPr/>
              </p:nvSpPr>
              <p:spPr>
                <a:xfrm>
                  <a:off x="3494655" y="1976766"/>
                  <a:ext cx="520664" cy="533400"/>
                </a:xfrm>
                <a:prstGeom prst="lightningBolt">
                  <a:avLst/>
                </a:prstGeom>
                <a:solidFill>
                  <a:srgbClr val="0000FF"/>
                </a:solidFill>
                <a:ln>
                  <a:solidFill>
                    <a:srgbClr val="00009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 dirty="0">
                    <a:latin typeface="Times New Roman"/>
                  </a:endParaRPr>
                </a:p>
              </p:txBody>
            </p:sp>
            <p:sp>
              <p:nvSpPr>
                <p:cNvPr id="25" name="Oval 24"/>
                <p:cNvSpPr/>
                <p:nvPr/>
              </p:nvSpPr>
              <p:spPr>
                <a:xfrm>
                  <a:off x="3378841" y="1891904"/>
                  <a:ext cx="743805" cy="685800"/>
                </a:xfrm>
                <a:prstGeom prst="ellipse">
                  <a:avLst/>
                </a:prstGeom>
                <a:noFill/>
                <a:ln>
                  <a:solidFill>
                    <a:schemeClr val="accent2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 dirty="0">
                    <a:latin typeface="Times New Roman"/>
                  </a:endParaRPr>
                </a:p>
              </p:txBody>
            </p:sp>
          </p:grpSp>
          <p:cxnSp>
            <p:nvCxnSpPr>
              <p:cNvPr id="21" name="Straight Arrow Connector 3"/>
              <p:cNvCxnSpPr>
                <a:cxnSpLocks noChangeShapeType="1"/>
              </p:cNvCxnSpPr>
              <p:nvPr/>
            </p:nvCxnSpPr>
            <p:spPr bwMode="auto">
              <a:xfrm flipV="1">
                <a:off x="3262607" y="2539604"/>
                <a:ext cx="2630834" cy="898785"/>
              </a:xfrm>
              <a:prstGeom prst="straightConnector1">
                <a:avLst/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arrow" w="med" len="med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</p:cxnSp>
          <p:sp>
            <p:nvSpPr>
              <p:cNvPr id="22" name="Rounded Rectangle 36"/>
              <p:cNvSpPr>
                <a:spLocks noChangeArrowheads="1"/>
              </p:cNvSpPr>
              <p:nvPr/>
            </p:nvSpPr>
            <p:spPr bwMode="auto">
              <a:xfrm rot="21378885">
                <a:off x="5430099" y="3017570"/>
                <a:ext cx="350838" cy="241300"/>
              </a:xfrm>
              <a:prstGeom prst="roundRect">
                <a:avLst>
                  <a:gd name="adj" fmla="val 16667"/>
                </a:avLst>
              </a:prstGeom>
              <a:solidFill>
                <a:srgbClr val="660066"/>
              </a:solidFill>
              <a:ln w="12700">
                <a:solidFill>
                  <a:srgbClr val="000000"/>
                </a:solidFill>
                <a:round/>
                <a:headEnd type="none" w="sm" len="sm"/>
                <a:tailEnd type="stealth" w="med" len="lg"/>
              </a:ln>
            </p:spPr>
            <p:txBody>
              <a:bodyPr/>
              <a:lstStyle/>
              <a:p>
                <a:pPr algn="ctr" eaLnBrk="0" hangingPunct="0">
                  <a:lnSpc>
                    <a:spcPct val="90000"/>
                  </a:lnSpc>
                </a:pPr>
                <a:endParaRPr lang="en-US" dirty="0">
                  <a:latin typeface="Times New Roman"/>
                </a:endParaRPr>
              </a:p>
            </p:txBody>
          </p:sp>
        </p:grpSp>
        <p:grpSp>
          <p:nvGrpSpPr>
            <p:cNvPr id="7" name="Group 6"/>
            <p:cNvGrpSpPr/>
            <p:nvPr/>
          </p:nvGrpSpPr>
          <p:grpSpPr>
            <a:xfrm>
              <a:off x="3550774" y="4402473"/>
              <a:ext cx="1082014" cy="975360"/>
              <a:chOff x="4594068" y="3571240"/>
              <a:chExt cx="1082014" cy="975360"/>
            </a:xfrm>
          </p:grpSpPr>
          <p:sp>
            <p:nvSpPr>
              <p:cNvPr id="18" name="Oval 17"/>
              <p:cNvSpPr/>
              <p:nvPr/>
            </p:nvSpPr>
            <p:spPr bwMode="auto">
              <a:xfrm>
                <a:off x="4594068" y="3571240"/>
                <a:ext cx="1082014" cy="975360"/>
              </a:xfrm>
              <a:prstGeom prst="ellipse">
                <a:avLst/>
              </a:prstGeom>
              <a:noFill/>
              <a:ln>
                <a:solidFill>
                  <a:schemeClr val="accent2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dirty="0">
                  <a:latin typeface="Times New Roman"/>
                </a:endParaRPr>
              </a:p>
            </p:txBody>
          </p:sp>
          <p:sp>
            <p:nvSpPr>
              <p:cNvPr id="19" name="Lightning Bolt 18"/>
              <p:cNvSpPr/>
              <p:nvPr/>
            </p:nvSpPr>
            <p:spPr bwMode="auto">
              <a:xfrm>
                <a:off x="4756370" y="3680177"/>
                <a:ext cx="757410" cy="758613"/>
              </a:xfrm>
              <a:prstGeom prst="lightningBolt">
                <a:avLst/>
              </a:prstGeom>
              <a:solidFill>
                <a:srgbClr val="0000FF"/>
              </a:solidFill>
              <a:ln>
                <a:solidFill>
                  <a:srgbClr val="000090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dirty="0">
                  <a:latin typeface="Times New Roman"/>
                </a:endParaRPr>
              </a:p>
            </p:txBody>
          </p:sp>
        </p:grpSp>
        <p:sp>
          <p:nvSpPr>
            <p:cNvPr id="8" name="Lightning Bolt 7"/>
            <p:cNvSpPr/>
            <p:nvPr/>
          </p:nvSpPr>
          <p:spPr bwMode="auto">
            <a:xfrm>
              <a:off x="8551112" y="4351854"/>
              <a:ext cx="739325" cy="758613"/>
            </a:xfrm>
            <a:prstGeom prst="lightningBolt">
              <a:avLst/>
            </a:prstGeom>
            <a:solidFill>
              <a:srgbClr val="0000FF"/>
            </a:solidFill>
            <a:ln>
              <a:solidFill>
                <a:srgbClr val="00009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>
                <a:latin typeface="Times New Roman"/>
              </a:endParaRPr>
            </a:p>
          </p:txBody>
        </p:sp>
        <p:sp>
          <p:nvSpPr>
            <p:cNvPr id="9" name="Oval 8"/>
            <p:cNvSpPr/>
            <p:nvPr/>
          </p:nvSpPr>
          <p:spPr bwMode="auto">
            <a:xfrm>
              <a:off x="8386660" y="4231161"/>
              <a:ext cx="1056177" cy="975360"/>
            </a:xfrm>
            <a:prstGeom prst="ellipse">
              <a:avLst/>
            </a:prstGeom>
            <a:noFill/>
            <a:ln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>
                <a:latin typeface="Times New Roman"/>
              </a:endParaRPr>
            </a:p>
          </p:txBody>
        </p:sp>
        <p:sp>
          <p:nvSpPr>
            <p:cNvPr id="10" name="Lightning Bolt 9"/>
            <p:cNvSpPr/>
            <p:nvPr/>
          </p:nvSpPr>
          <p:spPr bwMode="auto">
            <a:xfrm>
              <a:off x="8551112" y="5530415"/>
              <a:ext cx="739325" cy="758613"/>
            </a:xfrm>
            <a:prstGeom prst="lightningBolt">
              <a:avLst/>
            </a:prstGeom>
            <a:solidFill>
              <a:srgbClr val="0000FF"/>
            </a:solidFill>
            <a:ln>
              <a:solidFill>
                <a:srgbClr val="00009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>
                <a:latin typeface="Times New Roman"/>
              </a:endParaRPr>
            </a:p>
          </p:txBody>
        </p:sp>
        <p:sp>
          <p:nvSpPr>
            <p:cNvPr id="11" name="Oval 10"/>
            <p:cNvSpPr/>
            <p:nvPr/>
          </p:nvSpPr>
          <p:spPr bwMode="auto">
            <a:xfrm>
              <a:off x="8386660" y="5409722"/>
              <a:ext cx="1056177" cy="975360"/>
            </a:xfrm>
            <a:prstGeom prst="ellipse">
              <a:avLst/>
            </a:prstGeom>
            <a:noFill/>
            <a:ln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>
                <a:latin typeface="Times New Roman"/>
              </a:endParaRPr>
            </a:p>
          </p:txBody>
        </p:sp>
        <p:cxnSp>
          <p:nvCxnSpPr>
            <p:cNvPr id="12" name="Straight Arrow Connector 3"/>
            <p:cNvCxnSpPr>
              <a:cxnSpLocks noChangeShapeType="1"/>
            </p:cNvCxnSpPr>
            <p:nvPr/>
          </p:nvCxnSpPr>
          <p:spPr bwMode="auto">
            <a:xfrm flipV="1">
              <a:off x="4632788" y="4718841"/>
              <a:ext cx="3753872" cy="171312"/>
            </a:xfrm>
            <a:prstGeom prst="straightConnector1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arrow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  <p:cxnSp>
          <p:nvCxnSpPr>
            <p:cNvPr id="13" name="Straight Arrow Connector 3"/>
            <p:cNvCxnSpPr>
              <a:cxnSpLocks noChangeShapeType="1"/>
            </p:cNvCxnSpPr>
            <p:nvPr/>
          </p:nvCxnSpPr>
          <p:spPr bwMode="auto">
            <a:xfrm>
              <a:off x="4632788" y="4890153"/>
              <a:ext cx="3753872" cy="1007249"/>
            </a:xfrm>
            <a:prstGeom prst="straightConnector1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arrow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  <p:sp>
          <p:nvSpPr>
            <p:cNvPr id="14" name="Rounded Rectangle 36"/>
            <p:cNvSpPr>
              <a:spLocks noChangeArrowheads="1"/>
            </p:cNvSpPr>
            <p:nvPr/>
          </p:nvSpPr>
          <p:spPr bwMode="auto">
            <a:xfrm rot="894937">
              <a:off x="7825358" y="5392333"/>
              <a:ext cx="498178" cy="343182"/>
            </a:xfrm>
            <a:prstGeom prst="roundRect">
              <a:avLst>
                <a:gd name="adj" fmla="val 16667"/>
              </a:avLst>
            </a:prstGeom>
            <a:solidFill>
              <a:srgbClr val="660066"/>
            </a:solidFill>
            <a:ln w="12700">
              <a:solidFill>
                <a:srgbClr val="000000"/>
              </a:solidFill>
              <a:round/>
              <a:headEnd type="none" w="sm" len="sm"/>
              <a:tailEnd type="stealth" w="med" len="lg"/>
            </a:ln>
          </p:spPr>
          <p:txBody>
            <a:bodyPr/>
            <a:lstStyle/>
            <a:p>
              <a:pPr algn="ctr" eaLnBrk="0" hangingPunct="0">
                <a:lnSpc>
                  <a:spcPct val="90000"/>
                </a:lnSpc>
              </a:pPr>
              <a:endParaRPr lang="en-US" dirty="0">
                <a:latin typeface="Times New Roman"/>
              </a:endParaRPr>
            </a:p>
          </p:txBody>
        </p:sp>
        <p:sp>
          <p:nvSpPr>
            <p:cNvPr id="15" name="Rounded Rectangle 41"/>
            <p:cNvSpPr>
              <a:spLocks noChangeArrowheads="1"/>
            </p:cNvSpPr>
            <p:nvPr/>
          </p:nvSpPr>
          <p:spPr bwMode="auto">
            <a:xfrm>
              <a:off x="2887196" y="4797813"/>
              <a:ext cx="498176" cy="313473"/>
            </a:xfrm>
            <a:prstGeom prst="roundRect">
              <a:avLst>
                <a:gd name="adj" fmla="val 16667"/>
              </a:avLst>
            </a:prstGeom>
            <a:solidFill>
              <a:srgbClr val="660066"/>
            </a:solidFill>
            <a:ln w="12700">
              <a:solidFill>
                <a:srgbClr val="000000"/>
              </a:solidFill>
              <a:round/>
              <a:headEnd type="none" w="sm" len="sm"/>
              <a:tailEnd type="stealth" w="med" len="lg"/>
            </a:ln>
          </p:spPr>
          <p:txBody>
            <a:bodyPr/>
            <a:lstStyle/>
            <a:p>
              <a:pPr algn="ctr" eaLnBrk="0" hangingPunct="0">
                <a:lnSpc>
                  <a:spcPct val="90000"/>
                </a:lnSpc>
              </a:pPr>
              <a:endParaRPr lang="en-US" dirty="0">
                <a:latin typeface="Times New Roman"/>
              </a:endParaRPr>
            </a:p>
          </p:txBody>
        </p:sp>
        <p:sp>
          <p:nvSpPr>
            <p:cNvPr id="16" name="Rounded Rectangle 41"/>
            <p:cNvSpPr>
              <a:spLocks noChangeArrowheads="1"/>
            </p:cNvSpPr>
            <p:nvPr/>
          </p:nvSpPr>
          <p:spPr bwMode="auto">
            <a:xfrm>
              <a:off x="2306319" y="4804497"/>
              <a:ext cx="498176" cy="313473"/>
            </a:xfrm>
            <a:prstGeom prst="roundRect">
              <a:avLst>
                <a:gd name="adj" fmla="val 16667"/>
              </a:avLst>
            </a:prstGeom>
            <a:solidFill>
              <a:srgbClr val="660066"/>
            </a:solidFill>
            <a:ln w="12700">
              <a:solidFill>
                <a:srgbClr val="000000"/>
              </a:solidFill>
              <a:round/>
              <a:headEnd type="none" w="sm" len="sm"/>
              <a:tailEnd type="stealth" w="med" len="lg"/>
            </a:ln>
          </p:spPr>
          <p:txBody>
            <a:bodyPr/>
            <a:lstStyle/>
            <a:p>
              <a:pPr algn="ctr" eaLnBrk="0" hangingPunct="0">
                <a:lnSpc>
                  <a:spcPct val="90000"/>
                </a:lnSpc>
              </a:pPr>
              <a:endParaRPr lang="en-US" dirty="0">
                <a:latin typeface="Times New Roman"/>
              </a:endParaRPr>
            </a:p>
          </p:txBody>
        </p:sp>
        <p:sp>
          <p:nvSpPr>
            <p:cNvPr id="17" name="Rounded Rectangle 41"/>
            <p:cNvSpPr>
              <a:spLocks noChangeArrowheads="1"/>
            </p:cNvSpPr>
            <p:nvPr/>
          </p:nvSpPr>
          <p:spPr bwMode="auto">
            <a:xfrm>
              <a:off x="1758348" y="4797813"/>
              <a:ext cx="498176" cy="313473"/>
            </a:xfrm>
            <a:prstGeom prst="roundRect">
              <a:avLst>
                <a:gd name="adj" fmla="val 16667"/>
              </a:avLst>
            </a:prstGeom>
            <a:solidFill>
              <a:srgbClr val="660066"/>
            </a:solidFill>
            <a:ln w="12700">
              <a:solidFill>
                <a:srgbClr val="000000"/>
              </a:solidFill>
              <a:round/>
              <a:headEnd type="none" w="sm" len="sm"/>
              <a:tailEnd type="stealth" w="med" len="lg"/>
            </a:ln>
          </p:spPr>
          <p:txBody>
            <a:bodyPr/>
            <a:lstStyle/>
            <a:p>
              <a:pPr algn="ctr" eaLnBrk="0" hangingPunct="0">
                <a:lnSpc>
                  <a:spcPct val="90000"/>
                </a:lnSpc>
              </a:pPr>
              <a:endParaRPr lang="en-US" dirty="0">
                <a:latin typeface="Times New Roman"/>
              </a:endParaRPr>
            </a:p>
          </p:txBody>
        </p:sp>
      </p:grpSp>
      <p:sp>
        <p:nvSpPr>
          <p:cNvPr id="30" name="Rounded Rectangle 41"/>
          <p:cNvSpPr>
            <a:spLocks noChangeArrowheads="1"/>
          </p:cNvSpPr>
          <p:nvPr/>
        </p:nvSpPr>
        <p:spPr bwMode="auto">
          <a:xfrm rot="20492376">
            <a:off x="7766626" y="3765245"/>
            <a:ext cx="498176" cy="313473"/>
          </a:xfrm>
          <a:prstGeom prst="roundRect">
            <a:avLst>
              <a:gd name="adj" fmla="val 16667"/>
            </a:avLst>
          </a:prstGeom>
          <a:solidFill>
            <a:srgbClr val="660066"/>
          </a:solidFill>
          <a:ln w="12700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/>
          <a:lstStyle/>
          <a:p>
            <a:pPr algn="ctr" eaLnBrk="0" hangingPunct="0">
              <a:lnSpc>
                <a:spcPct val="90000"/>
              </a:lnSpc>
            </a:pPr>
            <a:endParaRPr lang="en-US" dirty="0">
              <a:latin typeface="Times New Roman"/>
            </a:endParaRPr>
          </a:p>
        </p:txBody>
      </p:sp>
      <p:sp>
        <p:nvSpPr>
          <p:cNvPr id="32" name="Rounded Rectangle 41"/>
          <p:cNvSpPr>
            <a:spLocks noChangeArrowheads="1"/>
          </p:cNvSpPr>
          <p:nvPr/>
        </p:nvSpPr>
        <p:spPr bwMode="auto">
          <a:xfrm rot="20492376">
            <a:off x="7250582" y="3943287"/>
            <a:ext cx="498176" cy="313473"/>
          </a:xfrm>
          <a:prstGeom prst="roundRect">
            <a:avLst>
              <a:gd name="adj" fmla="val 16667"/>
            </a:avLst>
          </a:prstGeom>
          <a:solidFill>
            <a:srgbClr val="660066"/>
          </a:solidFill>
          <a:ln w="12700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/>
          <a:lstStyle/>
          <a:p>
            <a:pPr algn="ctr" eaLnBrk="0" hangingPunct="0">
              <a:lnSpc>
                <a:spcPct val="90000"/>
              </a:lnSpc>
            </a:pPr>
            <a:endParaRPr lang="en-US" dirty="0">
              <a:latin typeface="Times New Roman"/>
            </a:endParaRPr>
          </a:p>
        </p:txBody>
      </p:sp>
      <p:sp>
        <p:nvSpPr>
          <p:cNvPr id="33" name="Rounded Rectangle 41"/>
          <p:cNvSpPr>
            <a:spLocks noChangeArrowheads="1"/>
          </p:cNvSpPr>
          <p:nvPr/>
        </p:nvSpPr>
        <p:spPr bwMode="auto">
          <a:xfrm rot="20492376">
            <a:off x="6734191" y="4128261"/>
            <a:ext cx="498176" cy="313473"/>
          </a:xfrm>
          <a:prstGeom prst="roundRect">
            <a:avLst>
              <a:gd name="adj" fmla="val 16667"/>
            </a:avLst>
          </a:prstGeom>
          <a:solidFill>
            <a:srgbClr val="660066"/>
          </a:solidFill>
          <a:ln w="12700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/>
          <a:lstStyle/>
          <a:p>
            <a:pPr algn="ctr" eaLnBrk="0" hangingPunct="0">
              <a:lnSpc>
                <a:spcPct val="90000"/>
              </a:lnSpc>
            </a:pPr>
            <a:endParaRPr lang="en-US" dirty="0">
              <a:latin typeface="Times New Roman"/>
            </a:endParaRPr>
          </a:p>
        </p:txBody>
      </p:sp>
      <p:sp>
        <p:nvSpPr>
          <p:cNvPr id="34" name="Rounded Rectangle 36"/>
          <p:cNvSpPr>
            <a:spLocks noChangeArrowheads="1"/>
          </p:cNvSpPr>
          <p:nvPr/>
        </p:nvSpPr>
        <p:spPr bwMode="auto">
          <a:xfrm rot="21378885">
            <a:off x="7258700" y="4712589"/>
            <a:ext cx="498178" cy="343182"/>
          </a:xfrm>
          <a:prstGeom prst="roundRect">
            <a:avLst>
              <a:gd name="adj" fmla="val 16667"/>
            </a:avLst>
          </a:prstGeom>
          <a:solidFill>
            <a:srgbClr val="660066"/>
          </a:solidFill>
          <a:ln w="12700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/>
          <a:lstStyle/>
          <a:p>
            <a:pPr algn="ctr" eaLnBrk="0" hangingPunct="0">
              <a:lnSpc>
                <a:spcPct val="90000"/>
              </a:lnSpc>
            </a:pPr>
            <a:endParaRPr lang="en-US" dirty="0">
              <a:latin typeface="Times New Roman"/>
            </a:endParaRPr>
          </a:p>
        </p:txBody>
      </p:sp>
      <p:sp>
        <p:nvSpPr>
          <p:cNvPr id="35" name="Rounded Rectangle 36"/>
          <p:cNvSpPr>
            <a:spLocks noChangeArrowheads="1"/>
          </p:cNvSpPr>
          <p:nvPr/>
        </p:nvSpPr>
        <p:spPr bwMode="auto">
          <a:xfrm rot="21378885">
            <a:off x="6730404" y="4751030"/>
            <a:ext cx="498178" cy="343182"/>
          </a:xfrm>
          <a:prstGeom prst="roundRect">
            <a:avLst>
              <a:gd name="adj" fmla="val 16667"/>
            </a:avLst>
          </a:prstGeom>
          <a:solidFill>
            <a:srgbClr val="660066"/>
          </a:solidFill>
          <a:ln w="12700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/>
          <a:lstStyle/>
          <a:p>
            <a:pPr algn="ctr" eaLnBrk="0" hangingPunct="0">
              <a:lnSpc>
                <a:spcPct val="90000"/>
              </a:lnSpc>
            </a:pPr>
            <a:endParaRPr lang="en-US" dirty="0">
              <a:latin typeface="Times New Roman"/>
            </a:endParaRPr>
          </a:p>
        </p:txBody>
      </p:sp>
      <p:sp>
        <p:nvSpPr>
          <p:cNvPr id="36" name="Rounded Rectangle 36"/>
          <p:cNvSpPr>
            <a:spLocks noChangeArrowheads="1"/>
          </p:cNvSpPr>
          <p:nvPr/>
        </p:nvSpPr>
        <p:spPr bwMode="auto">
          <a:xfrm rot="894937">
            <a:off x="7366056" y="5630383"/>
            <a:ext cx="498178" cy="343182"/>
          </a:xfrm>
          <a:prstGeom prst="roundRect">
            <a:avLst>
              <a:gd name="adj" fmla="val 16667"/>
            </a:avLst>
          </a:prstGeom>
          <a:solidFill>
            <a:srgbClr val="660066"/>
          </a:solidFill>
          <a:ln w="12700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/>
          <a:lstStyle/>
          <a:p>
            <a:pPr algn="ctr" eaLnBrk="0" hangingPunct="0">
              <a:lnSpc>
                <a:spcPct val="90000"/>
              </a:lnSpc>
            </a:pPr>
            <a:endParaRPr lang="en-US" dirty="0">
              <a:latin typeface="Times New Roman"/>
            </a:endParaRPr>
          </a:p>
        </p:txBody>
      </p:sp>
      <p:sp>
        <p:nvSpPr>
          <p:cNvPr id="37" name="Rounded Rectangle 36"/>
          <p:cNvSpPr>
            <a:spLocks noChangeArrowheads="1"/>
          </p:cNvSpPr>
          <p:nvPr/>
        </p:nvSpPr>
        <p:spPr bwMode="auto">
          <a:xfrm rot="894937">
            <a:off x="6832656" y="5480680"/>
            <a:ext cx="498178" cy="343182"/>
          </a:xfrm>
          <a:prstGeom prst="roundRect">
            <a:avLst>
              <a:gd name="adj" fmla="val 16667"/>
            </a:avLst>
          </a:prstGeom>
          <a:solidFill>
            <a:srgbClr val="660066"/>
          </a:solidFill>
          <a:ln w="12700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/>
          <a:lstStyle/>
          <a:p>
            <a:pPr algn="ctr" eaLnBrk="0" hangingPunct="0">
              <a:lnSpc>
                <a:spcPct val="90000"/>
              </a:lnSpc>
            </a:pPr>
            <a:endParaRPr lang="en-US" dirty="0">
              <a:latin typeface="Times New Roman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E9518786-F335-1A9A-59FD-1338195BD071}"/>
              </a:ext>
            </a:extLst>
          </p:cNvPr>
          <p:cNvSpPr txBox="1">
            <a:spLocks/>
          </p:cNvSpPr>
          <p:nvPr/>
        </p:nvSpPr>
        <p:spPr>
          <a:xfrm>
            <a:off x="11749881" y="6584952"/>
            <a:ext cx="585074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34914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69827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904741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539655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174568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809482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444395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079309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10CF8EBF-B98F-E04E-82EC-984B70870C6D}" type="slidenum">
              <a:rPr lang="en-US"/>
              <a:pPr>
                <a:defRPr/>
              </a:pPr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929394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Content Placeholder 2"/>
          <p:cNvSpPr>
            <a:spLocks noGrp="1"/>
          </p:cNvSpPr>
          <p:nvPr>
            <p:ph idx="1"/>
          </p:nvPr>
        </p:nvSpPr>
        <p:spPr>
          <a:xfrm>
            <a:off x="541007" y="1923627"/>
            <a:ext cx="9305317" cy="4226560"/>
          </a:xfrm>
        </p:spPr>
        <p:txBody>
          <a:bodyPr>
            <a:normAutofit fontScale="85000" lnSpcReduction="20000"/>
          </a:bodyPr>
          <a:lstStyle/>
          <a:p>
            <a:pPr>
              <a:defRPr/>
            </a:pPr>
            <a:r>
              <a:rPr lang="en-US" dirty="0">
                <a:latin typeface="Times"/>
                <a:ea typeface="MS PGothic" charset="0"/>
              </a:rPr>
              <a:t>Master (Coordinator or Leader) node</a:t>
            </a:r>
          </a:p>
          <a:p>
            <a:pPr lvl="1">
              <a:defRPr/>
            </a:pPr>
            <a:r>
              <a:rPr lang="en-US" sz="2300" dirty="0">
                <a:latin typeface="Times"/>
                <a:ea typeface="MS PGothic" charset="0"/>
              </a:rPr>
              <a:t>Runs a daemon called </a:t>
            </a:r>
            <a:r>
              <a:rPr lang="en-US" sz="2300" i="1" dirty="0">
                <a:latin typeface="Times"/>
                <a:ea typeface="MS PGothic" charset="0"/>
              </a:rPr>
              <a:t>Nimbus</a:t>
            </a:r>
          </a:p>
          <a:p>
            <a:pPr lvl="1">
              <a:defRPr/>
            </a:pPr>
            <a:r>
              <a:rPr lang="en-US" sz="2300" dirty="0">
                <a:latin typeface="Times"/>
                <a:ea typeface="MS PGothic" charset="0"/>
              </a:rPr>
              <a:t>Responsible for </a:t>
            </a:r>
          </a:p>
          <a:p>
            <a:pPr lvl="2">
              <a:defRPr/>
            </a:pPr>
            <a:r>
              <a:rPr lang="en-US" sz="1700" dirty="0">
                <a:latin typeface="Times"/>
                <a:ea typeface="MS PGothic" charset="0"/>
              </a:rPr>
              <a:t>Distributing code around cluster</a:t>
            </a:r>
          </a:p>
          <a:p>
            <a:pPr lvl="2">
              <a:defRPr/>
            </a:pPr>
            <a:r>
              <a:rPr lang="en-US" sz="1700" dirty="0">
                <a:latin typeface="Times"/>
                <a:ea typeface="MS PGothic" charset="0"/>
              </a:rPr>
              <a:t>Assigning tasks to machines</a:t>
            </a:r>
          </a:p>
          <a:p>
            <a:pPr lvl="2">
              <a:defRPr/>
            </a:pPr>
            <a:r>
              <a:rPr lang="en-US" sz="1700" dirty="0">
                <a:latin typeface="Times"/>
                <a:ea typeface="MS PGothic" charset="0"/>
              </a:rPr>
              <a:t>Monitoring for failures of machines</a:t>
            </a:r>
          </a:p>
          <a:p>
            <a:pPr>
              <a:defRPr/>
            </a:pPr>
            <a:r>
              <a:rPr lang="en-US" dirty="0">
                <a:latin typeface="Times"/>
                <a:ea typeface="MS PGothic" charset="0"/>
              </a:rPr>
              <a:t>Worker node</a:t>
            </a:r>
          </a:p>
          <a:p>
            <a:pPr lvl="1">
              <a:defRPr/>
            </a:pPr>
            <a:r>
              <a:rPr lang="en-US" sz="2300" dirty="0">
                <a:latin typeface="Times"/>
                <a:ea typeface="MS PGothic" charset="0"/>
              </a:rPr>
              <a:t>Runs on a machine (server)</a:t>
            </a:r>
          </a:p>
          <a:p>
            <a:pPr lvl="1">
              <a:defRPr/>
            </a:pPr>
            <a:r>
              <a:rPr lang="en-US" sz="2300" dirty="0">
                <a:latin typeface="Times"/>
                <a:ea typeface="MS PGothic" charset="0"/>
              </a:rPr>
              <a:t>Runs a daemon called </a:t>
            </a:r>
            <a:r>
              <a:rPr lang="en-US" sz="2300" i="1" dirty="0">
                <a:latin typeface="Times"/>
                <a:ea typeface="MS PGothic" charset="0"/>
              </a:rPr>
              <a:t>Supervisor</a:t>
            </a:r>
          </a:p>
          <a:p>
            <a:pPr lvl="1">
              <a:defRPr/>
            </a:pPr>
            <a:r>
              <a:rPr lang="en-US" sz="2300" dirty="0">
                <a:latin typeface="Times"/>
                <a:ea typeface="MS PGothic" charset="0"/>
              </a:rPr>
              <a:t>Listens for work assigned to its machine</a:t>
            </a:r>
          </a:p>
          <a:p>
            <a:pPr lvl="1">
              <a:defRPr/>
            </a:pPr>
            <a:r>
              <a:rPr lang="en-US" sz="2300" dirty="0">
                <a:latin typeface="Times"/>
                <a:ea typeface="MS PGothic" charset="0"/>
              </a:rPr>
              <a:t>Runs “Executors”(which contain groups of tasks)</a:t>
            </a:r>
          </a:p>
          <a:p>
            <a:pPr>
              <a:defRPr/>
            </a:pPr>
            <a:r>
              <a:rPr lang="en-US" dirty="0">
                <a:latin typeface="Times"/>
                <a:ea typeface="MS PGothic" charset="0"/>
              </a:rPr>
              <a:t>Zookeeper</a:t>
            </a:r>
          </a:p>
          <a:p>
            <a:pPr lvl="1">
              <a:defRPr/>
            </a:pPr>
            <a:r>
              <a:rPr lang="en-US" sz="2300" dirty="0">
                <a:latin typeface="Times"/>
                <a:ea typeface="MS PGothic" charset="0"/>
              </a:rPr>
              <a:t>Coordinates Nimbus and Supervisors communication</a:t>
            </a:r>
          </a:p>
          <a:p>
            <a:pPr lvl="1">
              <a:defRPr/>
            </a:pPr>
            <a:r>
              <a:rPr lang="en-US" sz="2300" dirty="0">
                <a:latin typeface="Times"/>
                <a:ea typeface="MS PGothic" charset="0"/>
              </a:rPr>
              <a:t>All state of Supervisor and Nimbus is kept here</a:t>
            </a:r>
          </a:p>
        </p:txBody>
      </p:sp>
      <p:sp>
        <p:nvSpPr>
          <p:cNvPr id="4" name="Title 1"/>
          <p:cNvSpPr txBox="1">
            <a:spLocks/>
          </p:cNvSpPr>
          <p:nvPr/>
        </p:nvSpPr>
        <p:spPr bwMode="auto">
          <a:xfrm>
            <a:off x="649208" y="514773"/>
            <a:ext cx="11902149" cy="866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9909" tIns="64954" rIns="129909" bIns="64954"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ＭＳ Ｐゴシック" pitchFamily="-111" charset="-128"/>
                <a:cs typeface="ＭＳ Ｐゴシック" pitchFamily="-111" charset="-128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  <a:ea typeface="ＭＳ Ｐゴシック" pitchFamily="-111" charset="-128"/>
                <a:cs typeface="ＭＳ Ｐゴシック" pitchFamily="-111" charset="-128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  <a:ea typeface="ＭＳ Ｐゴシック" pitchFamily="-111" charset="-128"/>
                <a:cs typeface="ＭＳ Ｐゴシック" pitchFamily="-111" charset="-128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  <a:ea typeface="ＭＳ Ｐゴシック" pitchFamily="-111" charset="-128"/>
                <a:cs typeface="ＭＳ Ｐゴシック" pitchFamily="-111" charset="-128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  <a:ea typeface="ＭＳ Ｐゴシック" pitchFamily="-111" charset="-128"/>
                <a:cs typeface="ＭＳ Ｐゴシック" pitchFamily="-111" charset="-128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</a:defRPr>
            </a:lvl9pPr>
          </a:lstStyle>
          <a:p>
            <a:pPr algn="l">
              <a:defRPr/>
            </a:pPr>
            <a:r>
              <a:rPr lang="en-US" sz="4500" kern="0" dirty="0">
                <a:solidFill>
                  <a:schemeClr val="bg1"/>
                </a:solidFill>
                <a:latin typeface="Whitney-BlackSC" pitchFamily="50" charset="0"/>
              </a:rPr>
              <a:t>Storm Cluster</a:t>
            </a:r>
            <a:endParaRPr lang="en-US" sz="4500" kern="0" dirty="0">
              <a:solidFill>
                <a:schemeClr val="bg1"/>
              </a:solidFill>
              <a:latin typeface="Whitney-Black" pitchFamily="50" charset="0"/>
            </a:endParaRPr>
          </a:p>
        </p:txBody>
      </p:sp>
      <p:sp>
        <p:nvSpPr>
          <p:cNvPr id="2" name="Rounded Rectangle 1"/>
          <p:cNvSpPr/>
          <p:nvPr/>
        </p:nvSpPr>
        <p:spPr>
          <a:xfrm>
            <a:off x="7574755" y="2875554"/>
            <a:ext cx="1752600" cy="83989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Nimbus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269955" y="1876282"/>
            <a:ext cx="236220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/>
              <a:t>Job Submission</a:t>
            </a:r>
          </a:p>
        </p:txBody>
      </p:sp>
      <p:cxnSp>
        <p:nvCxnSpPr>
          <p:cNvPr id="8" name="Straight Arrow Connector 7"/>
          <p:cNvCxnSpPr>
            <a:stCxn id="3" idx="2"/>
            <a:endCxn id="2" idx="0"/>
          </p:cNvCxnSpPr>
          <p:nvPr/>
        </p:nvCxnSpPr>
        <p:spPr>
          <a:xfrm>
            <a:off x="8451055" y="2368725"/>
            <a:ext cx="0" cy="506829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" name="Rounded Rectangle 6"/>
          <p:cNvSpPr/>
          <p:nvPr/>
        </p:nvSpPr>
        <p:spPr>
          <a:xfrm>
            <a:off x="10378281" y="2875553"/>
            <a:ext cx="1752600" cy="839893"/>
          </a:xfrm>
          <a:prstGeom prst="roundRect">
            <a:avLst/>
          </a:prstGeom>
          <a:ln/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ZK Cluster</a:t>
            </a:r>
            <a:endParaRPr lang="en-US" dirty="0"/>
          </a:p>
        </p:txBody>
      </p:sp>
      <p:sp>
        <p:nvSpPr>
          <p:cNvPr id="9" name="Rounded Rectangle 8"/>
          <p:cNvSpPr/>
          <p:nvPr/>
        </p:nvSpPr>
        <p:spPr>
          <a:xfrm>
            <a:off x="8244681" y="6456823"/>
            <a:ext cx="780328" cy="456467"/>
          </a:xfrm>
          <a:prstGeom prst="round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W1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9106837" y="6456823"/>
            <a:ext cx="780328" cy="456467"/>
          </a:xfrm>
          <a:prstGeom prst="round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W2</a:t>
            </a:r>
            <a:endParaRPr lang="en-US" dirty="0"/>
          </a:p>
        </p:txBody>
      </p:sp>
      <p:sp>
        <p:nvSpPr>
          <p:cNvPr id="11" name="Rounded Rectangle 10"/>
          <p:cNvSpPr/>
          <p:nvPr/>
        </p:nvSpPr>
        <p:spPr>
          <a:xfrm>
            <a:off x="9989487" y="6456823"/>
            <a:ext cx="780328" cy="456467"/>
          </a:xfrm>
          <a:prstGeom prst="round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W3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10872137" y="6456822"/>
            <a:ext cx="780328" cy="456467"/>
          </a:xfrm>
          <a:prstGeom prst="round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W4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8236239" y="5813538"/>
            <a:ext cx="3416226" cy="557885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Supervisor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8092281" y="5619121"/>
            <a:ext cx="3733800" cy="1468582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ounded Rectangle 13"/>
          <p:cNvSpPr/>
          <p:nvPr/>
        </p:nvSpPr>
        <p:spPr>
          <a:xfrm>
            <a:off x="8244681" y="4876302"/>
            <a:ext cx="780328" cy="456467"/>
          </a:xfrm>
          <a:prstGeom prst="round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W1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9106837" y="4876302"/>
            <a:ext cx="780328" cy="456467"/>
          </a:xfrm>
          <a:prstGeom prst="round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W2</a:t>
            </a:r>
            <a:endParaRPr lang="en-US" dirty="0"/>
          </a:p>
        </p:txBody>
      </p:sp>
      <p:sp>
        <p:nvSpPr>
          <p:cNvPr id="16" name="Rounded Rectangle 15"/>
          <p:cNvSpPr/>
          <p:nvPr/>
        </p:nvSpPr>
        <p:spPr>
          <a:xfrm>
            <a:off x="9989487" y="4876302"/>
            <a:ext cx="780328" cy="456467"/>
          </a:xfrm>
          <a:prstGeom prst="round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W3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10872137" y="4876301"/>
            <a:ext cx="780328" cy="456467"/>
          </a:xfrm>
          <a:prstGeom prst="round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W4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8236239" y="4233017"/>
            <a:ext cx="3416226" cy="557885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Supervisor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8092281" y="4038600"/>
            <a:ext cx="3733800" cy="1468582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4" name="Curved Connector 23"/>
          <p:cNvCxnSpPr>
            <a:stCxn id="2" idx="1"/>
            <a:endCxn id="19" idx="1"/>
          </p:cNvCxnSpPr>
          <p:nvPr/>
        </p:nvCxnSpPr>
        <p:spPr>
          <a:xfrm rot="10800000" flipH="1" flipV="1">
            <a:off x="7574755" y="3295501"/>
            <a:ext cx="517526" cy="1477390"/>
          </a:xfrm>
          <a:prstGeom prst="curvedConnector3">
            <a:avLst>
              <a:gd name="adj1" fmla="val -44172"/>
            </a:avLst>
          </a:prstGeom>
          <a:ln w="254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8" name="Curved Connector 27"/>
          <p:cNvCxnSpPr>
            <a:stCxn id="2" idx="1"/>
            <a:endCxn id="5" idx="1"/>
          </p:cNvCxnSpPr>
          <p:nvPr/>
        </p:nvCxnSpPr>
        <p:spPr>
          <a:xfrm rot="10800000" flipH="1" flipV="1">
            <a:off x="7574755" y="3295500"/>
            <a:ext cx="517526" cy="3057911"/>
          </a:xfrm>
          <a:prstGeom prst="curvedConnector3">
            <a:avLst>
              <a:gd name="adj1" fmla="val -44172"/>
            </a:avLst>
          </a:prstGeom>
          <a:ln w="254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1" name="Curved Connector 30"/>
          <p:cNvCxnSpPr/>
          <p:nvPr/>
        </p:nvCxnSpPr>
        <p:spPr>
          <a:xfrm flipH="1">
            <a:off x="11812227" y="3323209"/>
            <a:ext cx="304800" cy="1477391"/>
          </a:xfrm>
          <a:prstGeom prst="curvedConnector3">
            <a:avLst>
              <a:gd name="adj1" fmla="val -75000"/>
            </a:avLst>
          </a:prstGeom>
          <a:ln w="254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2" name="Curved Connector 31"/>
          <p:cNvCxnSpPr/>
          <p:nvPr/>
        </p:nvCxnSpPr>
        <p:spPr>
          <a:xfrm flipH="1">
            <a:off x="11812227" y="3323209"/>
            <a:ext cx="304800" cy="3057912"/>
          </a:xfrm>
          <a:prstGeom prst="curvedConnector3">
            <a:avLst>
              <a:gd name="adj1" fmla="val -75000"/>
            </a:avLst>
          </a:prstGeom>
          <a:ln w="254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3" name="Elbow Connector 42"/>
          <p:cNvCxnSpPr>
            <a:stCxn id="2" idx="3"/>
            <a:endCxn id="7" idx="1"/>
          </p:cNvCxnSpPr>
          <p:nvPr/>
        </p:nvCxnSpPr>
        <p:spPr>
          <a:xfrm flipV="1">
            <a:off x="9327355" y="3295500"/>
            <a:ext cx="1050926" cy="1"/>
          </a:xfrm>
          <a:prstGeom prst="bentConnector3">
            <a:avLst/>
          </a:prstGeom>
          <a:ln w="25400">
            <a:headEnd type="triangle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6" name="TextBox 45"/>
          <p:cNvSpPr txBox="1"/>
          <p:nvPr/>
        </p:nvSpPr>
        <p:spPr>
          <a:xfrm rot="16200000">
            <a:off x="11389546" y="5012120"/>
            <a:ext cx="2323621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Worker Nodes</a:t>
            </a:r>
          </a:p>
        </p:txBody>
      </p:sp>
      <p:sp>
        <p:nvSpPr>
          <p:cNvPr id="20" name="Slide Number Placeholder 1">
            <a:extLst>
              <a:ext uri="{FF2B5EF4-FFF2-40B4-BE49-F238E27FC236}">
                <a16:creationId xmlns:a16="http://schemas.microsoft.com/office/drawing/2014/main" id="{18722855-1225-6D6D-029C-257AC03EA93F}"/>
              </a:ext>
            </a:extLst>
          </p:cNvPr>
          <p:cNvSpPr txBox="1">
            <a:spLocks/>
          </p:cNvSpPr>
          <p:nvPr/>
        </p:nvSpPr>
        <p:spPr>
          <a:xfrm>
            <a:off x="11749881" y="6584952"/>
            <a:ext cx="585074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34914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69827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904741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539655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174568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809482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444395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079309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10CF8EBF-B98F-E04E-82EC-984B70870C6D}" type="slidenum">
              <a:rPr lang="en-US"/>
              <a:pPr>
                <a:defRPr/>
              </a:pPr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07904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Content Placeholder 2"/>
          <p:cNvSpPr>
            <a:spLocks noGrp="1"/>
          </p:cNvSpPr>
          <p:nvPr>
            <p:ph idx="1"/>
          </p:nvPr>
        </p:nvSpPr>
        <p:spPr>
          <a:xfrm>
            <a:off x="649208" y="1815253"/>
            <a:ext cx="9305317" cy="4226560"/>
          </a:xfrm>
        </p:spPr>
        <p:txBody>
          <a:bodyPr/>
          <a:lstStyle/>
          <a:p>
            <a:r>
              <a:rPr lang="en-US" sz="3400" dirty="0">
                <a:latin typeface="Times New Roman" charset="0"/>
                <a:ea typeface="ＭＳ Ｐゴシック" charset="0"/>
                <a:cs typeface="ＭＳ Ｐゴシック" charset="0"/>
              </a:rPr>
              <a:t>Why Stream Processing</a:t>
            </a:r>
          </a:p>
          <a:p>
            <a:r>
              <a:rPr lang="en-US" sz="3400" dirty="0">
                <a:latin typeface="Times New Roman" charset="0"/>
                <a:ea typeface="ＭＳ Ｐゴシック" charset="0"/>
                <a:cs typeface="ＭＳ Ｐゴシック" charset="0"/>
              </a:rPr>
              <a:t>Storm</a:t>
            </a:r>
            <a:endParaRPr lang="en-US" dirty="0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 bwMode="auto">
          <a:xfrm>
            <a:off x="649208" y="514773"/>
            <a:ext cx="11902149" cy="866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9909" tIns="64954" rIns="129909" bIns="64954"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ＭＳ Ｐゴシック" pitchFamily="-111" charset="-128"/>
                <a:cs typeface="ＭＳ Ｐゴシック" pitchFamily="-111" charset="-128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  <a:ea typeface="ＭＳ Ｐゴシック" pitchFamily="-111" charset="-128"/>
                <a:cs typeface="ＭＳ Ｐゴシック" pitchFamily="-111" charset="-128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  <a:ea typeface="ＭＳ Ｐゴシック" pitchFamily="-111" charset="-128"/>
                <a:cs typeface="ＭＳ Ｐゴシック" pitchFamily="-111" charset="-128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  <a:ea typeface="ＭＳ Ｐゴシック" pitchFamily="-111" charset="-128"/>
                <a:cs typeface="ＭＳ Ｐゴシック" pitchFamily="-111" charset="-128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  <a:ea typeface="ＭＳ Ｐゴシック" pitchFamily="-111" charset="-128"/>
                <a:cs typeface="ＭＳ Ｐゴシック" pitchFamily="-111" charset="-128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</a:defRPr>
            </a:lvl9pPr>
          </a:lstStyle>
          <a:p>
            <a:pPr algn="l">
              <a:defRPr/>
            </a:pPr>
            <a:r>
              <a:rPr lang="en-US" sz="4500" kern="0" dirty="0">
                <a:solidFill>
                  <a:schemeClr val="bg1"/>
                </a:solidFill>
                <a:latin typeface="Whitney-BlackSC" pitchFamily="50" charset="0"/>
              </a:rPr>
              <a:t>Stream Processing: What We’ll Cover</a:t>
            </a:r>
            <a:endParaRPr lang="en-US" sz="4500" kern="0" dirty="0">
              <a:solidFill>
                <a:schemeClr val="bg1"/>
              </a:solidFill>
              <a:latin typeface="Whitney-Black" pitchFamily="50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F92E2FFE-4DD5-F785-91B8-676417F12889}"/>
              </a:ext>
            </a:extLst>
          </p:cNvPr>
          <p:cNvSpPr txBox="1">
            <a:spLocks/>
          </p:cNvSpPr>
          <p:nvPr/>
        </p:nvSpPr>
        <p:spPr>
          <a:xfrm>
            <a:off x="11749881" y="6584952"/>
            <a:ext cx="585074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34914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69827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904741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539655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174568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809482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444395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079309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10CF8EBF-B98F-E04E-82EC-984B70870C6D}" type="slidenum">
              <a:rPr lang="en-US"/>
              <a:pPr>
                <a:defRPr/>
              </a:pPr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323474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Content Placeholder 2"/>
          <p:cNvSpPr>
            <a:spLocks noGrp="1"/>
          </p:cNvSpPr>
          <p:nvPr>
            <p:ph idx="1"/>
          </p:nvPr>
        </p:nvSpPr>
        <p:spPr>
          <a:xfrm>
            <a:off x="541007" y="2032000"/>
            <a:ext cx="11513674" cy="4226560"/>
          </a:xfrm>
        </p:spPr>
        <p:txBody>
          <a:bodyPr/>
          <a:lstStyle/>
          <a:p>
            <a:pPr>
              <a:defRPr/>
            </a:pPr>
            <a:r>
              <a:rPr lang="en-US" dirty="0">
                <a:latin typeface="Times"/>
              </a:rPr>
              <a:t>A tuple is considered failed when its topology (graph) of resulting tuples fails to be fully processed within a specified timeout</a:t>
            </a:r>
          </a:p>
          <a:p>
            <a:pPr>
              <a:defRPr/>
            </a:pPr>
            <a:endParaRPr lang="en-US" sz="2300" dirty="0">
              <a:latin typeface="Times"/>
            </a:endParaRPr>
          </a:p>
          <a:p>
            <a:pPr>
              <a:defRPr/>
            </a:pPr>
            <a:r>
              <a:rPr lang="en-US" altLang="en-US" b="1" dirty="0">
                <a:latin typeface="Times"/>
              </a:rPr>
              <a:t>Anchoring</a:t>
            </a:r>
            <a:r>
              <a:rPr lang="en-US" altLang="en-US" dirty="0">
                <a:latin typeface="Times"/>
              </a:rPr>
              <a:t>: Anchor an output to one or more input tuples</a:t>
            </a:r>
          </a:p>
          <a:p>
            <a:pPr lvl="1">
              <a:defRPr/>
            </a:pPr>
            <a:r>
              <a:rPr lang="en-US" altLang="en-US" sz="2000" dirty="0">
                <a:latin typeface="Times"/>
              </a:rPr>
              <a:t>Failure of one tuple causes one or more tuples to replayed</a:t>
            </a:r>
            <a:endParaRPr lang="en-US" altLang="en-US" dirty="0">
              <a:latin typeface="Times"/>
            </a:endParaRPr>
          </a:p>
          <a:p>
            <a:pPr>
              <a:defRPr/>
            </a:pPr>
            <a:endParaRPr lang="en-US" sz="2300" dirty="0">
              <a:latin typeface="Times"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 bwMode="auto">
          <a:xfrm>
            <a:off x="649208" y="514773"/>
            <a:ext cx="11902149" cy="866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9909" tIns="64954" rIns="129909" bIns="64954"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ＭＳ Ｐゴシック" pitchFamily="-111" charset="-128"/>
                <a:cs typeface="ＭＳ Ｐゴシック" pitchFamily="-111" charset="-128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  <a:ea typeface="ＭＳ Ｐゴシック" pitchFamily="-111" charset="-128"/>
                <a:cs typeface="ＭＳ Ｐゴシック" pitchFamily="-111" charset="-128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  <a:ea typeface="ＭＳ Ｐゴシック" pitchFamily="-111" charset="-128"/>
                <a:cs typeface="ＭＳ Ｐゴシック" pitchFamily="-111" charset="-128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  <a:ea typeface="ＭＳ Ｐゴシック" pitchFamily="-111" charset="-128"/>
                <a:cs typeface="ＭＳ Ｐゴシック" pitchFamily="-111" charset="-128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  <a:ea typeface="ＭＳ Ｐゴシック" pitchFamily="-111" charset="-128"/>
                <a:cs typeface="ＭＳ Ｐゴシック" pitchFamily="-111" charset="-128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</a:defRPr>
            </a:lvl9pPr>
          </a:lstStyle>
          <a:p>
            <a:pPr algn="l">
              <a:defRPr/>
            </a:pPr>
            <a:r>
              <a:rPr lang="en-US" sz="4500" kern="0" dirty="0">
                <a:solidFill>
                  <a:schemeClr val="bg1"/>
                </a:solidFill>
                <a:latin typeface="Whitney-BlackSC" pitchFamily="50" charset="0"/>
              </a:rPr>
              <a:t>Failures</a:t>
            </a:r>
            <a:endParaRPr lang="en-US" sz="4500" kern="0" dirty="0">
              <a:solidFill>
                <a:schemeClr val="bg1"/>
              </a:solidFill>
              <a:latin typeface="Whitney-Black" pitchFamily="50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9CEC5B2C-DCFD-0ED5-DB22-20DE5B7ADA35}"/>
              </a:ext>
            </a:extLst>
          </p:cNvPr>
          <p:cNvSpPr txBox="1">
            <a:spLocks/>
          </p:cNvSpPr>
          <p:nvPr/>
        </p:nvSpPr>
        <p:spPr>
          <a:xfrm>
            <a:off x="11749881" y="6584952"/>
            <a:ext cx="585074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34914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69827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904741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539655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174568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809482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444395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079309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10CF8EBF-B98F-E04E-82EC-984B70870C6D}" type="slidenum">
              <a:rPr lang="en-US"/>
              <a:pPr>
                <a:defRPr/>
              </a:pPr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731596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Content Placeholder 2"/>
          <p:cNvSpPr>
            <a:spLocks noGrp="1"/>
          </p:cNvSpPr>
          <p:nvPr>
            <p:ph idx="1"/>
          </p:nvPr>
        </p:nvSpPr>
        <p:spPr>
          <a:xfrm>
            <a:off x="541007" y="2032000"/>
            <a:ext cx="9305317" cy="4226560"/>
          </a:xfrm>
        </p:spPr>
        <p:txBody>
          <a:bodyPr>
            <a:normAutofit fontScale="92500"/>
          </a:bodyPr>
          <a:lstStyle/>
          <a:p>
            <a:pPr>
              <a:defRPr/>
            </a:pPr>
            <a:r>
              <a:rPr lang="en-US" b="1" dirty="0">
                <a:latin typeface="Times"/>
                <a:ea typeface="MS PGothic" charset="0"/>
              </a:rPr>
              <a:t>Emit</a:t>
            </a:r>
            <a:r>
              <a:rPr lang="en-US" dirty="0">
                <a:latin typeface="Times"/>
                <a:ea typeface="MS PGothic" charset="0"/>
              </a:rPr>
              <a:t>(tuple, output)</a:t>
            </a:r>
          </a:p>
          <a:p>
            <a:pPr lvl="1">
              <a:defRPr/>
            </a:pPr>
            <a:r>
              <a:rPr lang="en-US" sz="2300" dirty="0">
                <a:latin typeface="Times"/>
                <a:ea typeface="MS PGothic" charset="0"/>
              </a:rPr>
              <a:t>Emits an output tuple, perhaps anchored on an input tuple (first argument)</a:t>
            </a:r>
          </a:p>
          <a:p>
            <a:pPr>
              <a:defRPr/>
            </a:pPr>
            <a:r>
              <a:rPr lang="en-US" b="1" dirty="0" err="1">
                <a:latin typeface="Times"/>
                <a:ea typeface="MS PGothic" charset="0"/>
              </a:rPr>
              <a:t>Ack</a:t>
            </a:r>
            <a:r>
              <a:rPr lang="en-US" dirty="0">
                <a:latin typeface="Times"/>
                <a:ea typeface="MS PGothic" charset="0"/>
              </a:rPr>
              <a:t>(tuple)</a:t>
            </a:r>
          </a:p>
          <a:p>
            <a:pPr lvl="1">
              <a:defRPr/>
            </a:pPr>
            <a:r>
              <a:rPr lang="en-US" sz="2300" dirty="0">
                <a:latin typeface="Times"/>
                <a:ea typeface="MS PGothic" charset="0"/>
              </a:rPr>
              <a:t>Acknowledge that you (bolt) finished processing a tuple</a:t>
            </a:r>
          </a:p>
          <a:p>
            <a:pPr>
              <a:defRPr/>
            </a:pPr>
            <a:r>
              <a:rPr lang="en-US" b="1" dirty="0">
                <a:latin typeface="Times"/>
                <a:ea typeface="MS PGothic" charset="0"/>
              </a:rPr>
              <a:t>Fail</a:t>
            </a:r>
            <a:r>
              <a:rPr lang="en-US" dirty="0">
                <a:latin typeface="Times"/>
                <a:ea typeface="MS PGothic" charset="0"/>
              </a:rPr>
              <a:t>(tuple)</a:t>
            </a:r>
          </a:p>
          <a:p>
            <a:pPr lvl="1">
              <a:defRPr/>
            </a:pPr>
            <a:r>
              <a:rPr lang="en-US" sz="2300" dirty="0">
                <a:latin typeface="Times"/>
                <a:ea typeface="MS PGothic" charset="0"/>
              </a:rPr>
              <a:t>Immediately fail the spout tuple at the root of tuple topology if there is an exception from the database, etc.</a:t>
            </a:r>
          </a:p>
          <a:p>
            <a:pPr>
              <a:defRPr/>
            </a:pPr>
            <a:r>
              <a:rPr lang="en-US" dirty="0">
                <a:latin typeface="Times"/>
                <a:ea typeface="MS PGothic" charset="0"/>
              </a:rPr>
              <a:t>Must remember to </a:t>
            </a:r>
            <a:r>
              <a:rPr lang="en-US" dirty="0" err="1">
                <a:latin typeface="Times"/>
                <a:ea typeface="MS PGothic" charset="0"/>
              </a:rPr>
              <a:t>ack</a:t>
            </a:r>
            <a:r>
              <a:rPr lang="en-US" dirty="0">
                <a:latin typeface="Times"/>
                <a:ea typeface="MS PGothic" charset="0"/>
              </a:rPr>
              <a:t>/fail each tuple</a:t>
            </a:r>
          </a:p>
          <a:p>
            <a:pPr lvl="1">
              <a:defRPr/>
            </a:pPr>
            <a:r>
              <a:rPr lang="en-US" sz="2300" dirty="0">
                <a:latin typeface="Times"/>
                <a:ea typeface="MS PGothic" charset="0"/>
              </a:rPr>
              <a:t>Each tuple consumes memory. Failure to do so results in memory leaks.</a:t>
            </a:r>
          </a:p>
        </p:txBody>
      </p:sp>
      <p:sp>
        <p:nvSpPr>
          <p:cNvPr id="4" name="Title 1"/>
          <p:cNvSpPr txBox="1">
            <a:spLocks/>
          </p:cNvSpPr>
          <p:nvPr/>
        </p:nvSpPr>
        <p:spPr bwMode="auto">
          <a:xfrm>
            <a:off x="649208" y="514773"/>
            <a:ext cx="11902149" cy="866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9909" tIns="64954" rIns="129909" bIns="64954"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ＭＳ Ｐゴシック" pitchFamily="-111" charset="-128"/>
                <a:cs typeface="ＭＳ Ｐゴシック" pitchFamily="-111" charset="-128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  <a:ea typeface="ＭＳ Ｐゴシック" pitchFamily="-111" charset="-128"/>
                <a:cs typeface="ＭＳ Ｐゴシック" pitchFamily="-111" charset="-128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  <a:ea typeface="ＭＳ Ｐゴシック" pitchFamily="-111" charset="-128"/>
                <a:cs typeface="ＭＳ Ｐゴシック" pitchFamily="-111" charset="-128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  <a:ea typeface="ＭＳ Ｐゴシック" pitchFamily="-111" charset="-128"/>
                <a:cs typeface="ＭＳ Ｐゴシック" pitchFamily="-111" charset="-128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  <a:ea typeface="ＭＳ Ｐゴシック" pitchFamily="-111" charset="-128"/>
                <a:cs typeface="ＭＳ Ｐゴシック" pitchFamily="-111" charset="-128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</a:defRPr>
            </a:lvl9pPr>
          </a:lstStyle>
          <a:p>
            <a:pPr algn="l">
              <a:defRPr/>
            </a:pPr>
            <a:r>
              <a:rPr lang="en-US" sz="4500" kern="0" dirty="0">
                <a:solidFill>
                  <a:schemeClr val="bg1"/>
                </a:solidFill>
                <a:latin typeface="Whitney-BlackSC" pitchFamily="50" charset="0"/>
              </a:rPr>
              <a:t>API For Fault</a:t>
            </a:r>
            <a:r>
              <a:rPr lang="en-US" sz="4500" kern="0">
                <a:solidFill>
                  <a:schemeClr val="bg1"/>
                </a:solidFill>
                <a:latin typeface="Whitney-BlackSC" pitchFamily="50" charset="0"/>
              </a:rPr>
              <a:t>-Tolerance (</a:t>
            </a:r>
            <a:r>
              <a:rPr lang="en-US" sz="4500" kern="0" dirty="0" err="1">
                <a:solidFill>
                  <a:schemeClr val="bg1"/>
                </a:solidFill>
                <a:latin typeface="Whitney-BlackSC" pitchFamily="50" charset="0"/>
              </a:rPr>
              <a:t>OutputCollector</a:t>
            </a:r>
            <a:r>
              <a:rPr lang="en-US" sz="4500" kern="0" dirty="0">
                <a:solidFill>
                  <a:schemeClr val="bg1"/>
                </a:solidFill>
                <a:latin typeface="Whitney-BlackSC" pitchFamily="50" charset="0"/>
              </a:rPr>
              <a:t>)</a:t>
            </a:r>
            <a:endParaRPr lang="en-US" sz="4500" kern="0" dirty="0">
              <a:solidFill>
                <a:schemeClr val="bg1"/>
              </a:solidFill>
              <a:latin typeface="Whitney-Black" pitchFamily="50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2C26B7BA-B949-1AA3-4C79-819C8AF0AEAB}"/>
              </a:ext>
            </a:extLst>
          </p:cNvPr>
          <p:cNvSpPr txBox="1">
            <a:spLocks/>
          </p:cNvSpPr>
          <p:nvPr/>
        </p:nvSpPr>
        <p:spPr>
          <a:xfrm>
            <a:off x="11749881" y="6584952"/>
            <a:ext cx="585074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34914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69827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904741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539655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174568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809482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444395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079309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10CF8EBF-B98F-E04E-82EC-984B70870C6D}" type="slidenum">
              <a:rPr lang="en-US"/>
              <a:pPr>
                <a:defRPr/>
              </a:pPr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10372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Twitter’s Heron System (Optional Additional Slide)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9207" y="2140372"/>
            <a:ext cx="11024474" cy="5174827"/>
          </a:xfrm>
        </p:spPr>
        <p:txBody>
          <a:bodyPr>
            <a:normAutofit lnSpcReduction="10000"/>
          </a:bodyPr>
          <a:lstStyle/>
          <a:p>
            <a:r>
              <a:rPr lang="en-US" dirty="0"/>
              <a:t>Fixes the inefficiencies of Storm’s </a:t>
            </a:r>
            <a:r>
              <a:rPr lang="en-US" dirty="0" err="1"/>
              <a:t>acking</a:t>
            </a:r>
            <a:r>
              <a:rPr lang="en-US" dirty="0"/>
              <a:t> mechanism (among other things)</a:t>
            </a:r>
          </a:p>
          <a:p>
            <a:r>
              <a:rPr lang="en-US" dirty="0"/>
              <a:t>Uses </a:t>
            </a:r>
            <a:r>
              <a:rPr lang="en-US" b="1" dirty="0"/>
              <a:t>backpressure</a:t>
            </a:r>
            <a:r>
              <a:rPr lang="en-US" dirty="0"/>
              <a:t>: congested downstream </a:t>
            </a:r>
            <a:r>
              <a:rPr lang="en-US" dirty="0">
                <a:solidFill>
                  <a:srgbClr val="C00000"/>
                </a:solidFill>
              </a:rPr>
              <a:t>stage</a:t>
            </a:r>
            <a:r>
              <a:rPr lang="en-US" dirty="0"/>
              <a:t> asks upstream </a:t>
            </a:r>
            <a:r>
              <a:rPr lang="en-US" dirty="0">
                <a:solidFill>
                  <a:srgbClr val="C00000"/>
                </a:solidFill>
              </a:rPr>
              <a:t>stage/spout </a:t>
            </a:r>
            <a:r>
              <a:rPr lang="en-US" dirty="0"/>
              <a:t>to slow or stop sending tuples</a:t>
            </a:r>
          </a:p>
          <a:p>
            <a:pPr marL="0" indent="0">
              <a:buNone/>
            </a:pPr>
            <a:r>
              <a:rPr lang="en-US" dirty="0"/>
              <a:t>1. TCP Backpressure: uses TCP windowing mechanism to propagate backpressure</a:t>
            </a:r>
          </a:p>
          <a:p>
            <a:pPr marL="0" indent="0">
              <a:buNone/>
            </a:pPr>
            <a:r>
              <a:rPr lang="en-US" dirty="0"/>
              <a:t>2. Spout Backpressure: node stops reading from its upstream spouts</a:t>
            </a:r>
          </a:p>
          <a:p>
            <a:pPr marL="0" indent="0">
              <a:buNone/>
            </a:pPr>
            <a:r>
              <a:rPr lang="en-US" dirty="0"/>
              <a:t>3. Stage by Stage Backpressure: think of the topology as stage-based, and propagate back via stages</a:t>
            </a:r>
          </a:p>
          <a:p>
            <a:r>
              <a:rPr lang="en-US" dirty="0"/>
              <a:t>Use:</a:t>
            </a:r>
          </a:p>
          <a:p>
            <a:pPr lvl="1"/>
            <a:r>
              <a:rPr lang="en-US" dirty="0" err="1"/>
              <a:t>Spout+TCP</a:t>
            </a:r>
            <a:r>
              <a:rPr lang="en-US" dirty="0"/>
              <a:t>, or</a:t>
            </a:r>
          </a:p>
          <a:p>
            <a:pPr lvl="1"/>
            <a:r>
              <a:rPr lang="en-US" dirty="0"/>
              <a:t>Stage by Stage + TCP</a:t>
            </a:r>
          </a:p>
          <a:p>
            <a:r>
              <a:rPr lang="en-US" dirty="0"/>
              <a:t>Beats Storm throughput handily (see Heron paper)</a:t>
            </a:r>
          </a:p>
        </p:txBody>
      </p:sp>
      <p:sp>
        <p:nvSpPr>
          <p:cNvPr id="4" name="Slide Number Placeholder 1">
            <a:extLst>
              <a:ext uri="{FF2B5EF4-FFF2-40B4-BE49-F238E27FC236}">
                <a16:creationId xmlns:a16="http://schemas.microsoft.com/office/drawing/2014/main" id="{282BB623-0127-641C-258E-5C1813177883}"/>
              </a:ext>
            </a:extLst>
          </p:cNvPr>
          <p:cNvSpPr txBox="1">
            <a:spLocks/>
          </p:cNvSpPr>
          <p:nvPr/>
        </p:nvSpPr>
        <p:spPr>
          <a:xfrm>
            <a:off x="11749881" y="6584952"/>
            <a:ext cx="585074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34914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69827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904741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539655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174568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809482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444395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079309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10CF8EBF-B98F-E04E-82EC-984B70870C6D}" type="slidenum">
              <a:rPr lang="en-US"/>
              <a:pPr>
                <a:defRPr/>
              </a:pPr>
              <a:t>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859882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Content Placeholder 2"/>
          <p:cNvSpPr>
            <a:spLocks noGrp="1"/>
          </p:cNvSpPr>
          <p:nvPr>
            <p:ph idx="1"/>
          </p:nvPr>
        </p:nvSpPr>
        <p:spPr>
          <a:xfrm>
            <a:off x="541007" y="2032000"/>
            <a:ext cx="9305317" cy="4226560"/>
          </a:xfrm>
        </p:spPr>
        <p:txBody>
          <a:bodyPr/>
          <a:lstStyle/>
          <a:p>
            <a:pPr>
              <a:defRPr/>
            </a:pPr>
            <a:r>
              <a:rPr lang="en-US" sz="2800" dirty="0">
                <a:latin typeface="Times"/>
                <a:ea typeface="ＭＳ Ｐゴシック" charset="0"/>
                <a:cs typeface="ＭＳ Ｐゴシック" charset="0"/>
              </a:rPr>
              <a:t>Processing data in real-time a big requirement today</a:t>
            </a:r>
          </a:p>
          <a:p>
            <a:pPr>
              <a:defRPr/>
            </a:pPr>
            <a:r>
              <a:rPr lang="en-US" sz="2800" dirty="0">
                <a:latin typeface="Times"/>
                <a:ea typeface="ＭＳ Ｐゴシック" charset="0"/>
                <a:cs typeface="ＭＳ Ｐゴシック" charset="0"/>
              </a:rPr>
              <a:t>Storm </a:t>
            </a:r>
          </a:p>
          <a:p>
            <a:pPr lvl="1">
              <a:defRPr/>
            </a:pPr>
            <a:r>
              <a:rPr lang="en-US" sz="2300" dirty="0">
                <a:latin typeface="Times"/>
                <a:ea typeface="ＭＳ Ｐゴシック" charset="0"/>
                <a:cs typeface="ＭＳ Ｐゴシック" charset="0"/>
              </a:rPr>
              <a:t>And other sister systems, e.g., Spark Streaming, Heron, (LinkedIn’s </a:t>
            </a:r>
            <a:r>
              <a:rPr lang="en-US" sz="2300" dirty="0" err="1">
                <a:latin typeface="Times"/>
                <a:ea typeface="ＭＳ Ｐゴシック" charset="0"/>
                <a:cs typeface="ＭＳ Ｐゴシック" charset="0"/>
              </a:rPr>
              <a:t>Samza</a:t>
            </a:r>
            <a:r>
              <a:rPr lang="en-US" sz="2300" dirty="0">
                <a:latin typeface="Times"/>
                <a:ea typeface="ＭＳ Ｐゴシック" charset="0"/>
                <a:cs typeface="ＭＳ Ｐゴシック" charset="0"/>
              </a:rPr>
              <a:t>, “Kafka”, etc.)</a:t>
            </a:r>
          </a:p>
          <a:p>
            <a:pPr>
              <a:defRPr/>
            </a:pPr>
            <a:r>
              <a:rPr lang="en-US" sz="2800" dirty="0">
                <a:latin typeface="Times"/>
                <a:ea typeface="ＭＳ Ｐゴシック" charset="0"/>
                <a:cs typeface="ＭＳ Ｐゴシック" charset="0"/>
              </a:rPr>
              <a:t>Parallelism</a:t>
            </a:r>
          </a:p>
          <a:p>
            <a:pPr>
              <a:defRPr/>
            </a:pPr>
            <a:r>
              <a:rPr lang="en-US" sz="2800" dirty="0">
                <a:latin typeface="Times"/>
                <a:ea typeface="ＭＳ Ｐゴシック" charset="0"/>
                <a:cs typeface="ＭＳ Ｐゴシック" charset="0"/>
              </a:rPr>
              <a:t>Application topologies</a:t>
            </a:r>
          </a:p>
          <a:p>
            <a:pPr>
              <a:defRPr/>
            </a:pPr>
            <a:r>
              <a:rPr lang="en-US" sz="2800" dirty="0">
                <a:latin typeface="Times"/>
                <a:ea typeface="ＭＳ Ｐゴシック" charset="0"/>
                <a:cs typeface="ＭＳ Ｐゴシック" charset="0"/>
              </a:rPr>
              <a:t>Fault-tolerance</a:t>
            </a:r>
          </a:p>
        </p:txBody>
      </p:sp>
      <p:sp>
        <p:nvSpPr>
          <p:cNvPr id="4" name="Title 1"/>
          <p:cNvSpPr txBox="1">
            <a:spLocks/>
          </p:cNvSpPr>
          <p:nvPr/>
        </p:nvSpPr>
        <p:spPr bwMode="auto">
          <a:xfrm>
            <a:off x="649208" y="514773"/>
            <a:ext cx="11902149" cy="866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9909" tIns="64954" rIns="129909" bIns="64954"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ＭＳ Ｐゴシック" pitchFamily="-111" charset="-128"/>
                <a:cs typeface="ＭＳ Ｐゴシック" pitchFamily="-111" charset="-128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  <a:ea typeface="ＭＳ Ｐゴシック" pitchFamily="-111" charset="-128"/>
                <a:cs typeface="ＭＳ Ｐゴシック" pitchFamily="-111" charset="-128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  <a:ea typeface="ＭＳ Ｐゴシック" pitchFamily="-111" charset="-128"/>
                <a:cs typeface="ＭＳ Ｐゴシック" pitchFamily="-111" charset="-128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  <a:ea typeface="ＭＳ Ｐゴシック" pitchFamily="-111" charset="-128"/>
                <a:cs typeface="ＭＳ Ｐゴシック" pitchFamily="-111" charset="-128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  <a:ea typeface="ＭＳ Ｐゴシック" pitchFamily="-111" charset="-128"/>
                <a:cs typeface="ＭＳ Ｐゴシック" pitchFamily="-111" charset="-128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</a:defRPr>
            </a:lvl9pPr>
          </a:lstStyle>
          <a:p>
            <a:pPr algn="l">
              <a:defRPr/>
            </a:pPr>
            <a:r>
              <a:rPr lang="en-US" sz="4500" kern="0" dirty="0">
                <a:solidFill>
                  <a:schemeClr val="bg1"/>
                </a:solidFill>
                <a:latin typeface="Whitney-BlackSC" pitchFamily="50" charset="0"/>
              </a:rPr>
              <a:t>Summary: Stream Processing</a:t>
            </a:r>
            <a:endParaRPr lang="en-US" sz="4500" kern="0" dirty="0">
              <a:solidFill>
                <a:schemeClr val="bg1"/>
              </a:solidFill>
              <a:latin typeface="Whitney-Black" pitchFamily="50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C3F9A771-ECCC-92D3-5B81-290C3B42ACE1}"/>
              </a:ext>
            </a:extLst>
          </p:cNvPr>
          <p:cNvSpPr txBox="1">
            <a:spLocks/>
          </p:cNvSpPr>
          <p:nvPr/>
        </p:nvSpPr>
        <p:spPr>
          <a:xfrm>
            <a:off x="11749881" y="6629400"/>
            <a:ext cx="585074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34914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69827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904741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539655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174568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809482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444395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079309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10CF8EBF-B98F-E04E-82EC-984B70870C6D}" type="slidenum">
              <a:rPr lang="en-US"/>
              <a:pPr>
                <a:defRPr/>
              </a:pPr>
              <a:t>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07862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Content Placeholder 2"/>
          <p:cNvSpPr>
            <a:spLocks noGrp="1"/>
          </p:cNvSpPr>
          <p:nvPr>
            <p:ph idx="1"/>
          </p:nvPr>
        </p:nvSpPr>
        <p:spPr>
          <a:xfrm>
            <a:off x="432805" y="2140373"/>
            <a:ext cx="9305317" cy="4226560"/>
          </a:xfrm>
        </p:spPr>
        <p:txBody>
          <a:bodyPr>
            <a:normAutofit fontScale="92500" lnSpcReduction="10000"/>
          </a:bodyPr>
          <a:lstStyle/>
          <a:p>
            <a:pPr>
              <a:defRPr/>
            </a:pPr>
            <a:r>
              <a:rPr lang="en-US" altLang="en-US" sz="3400" dirty="0">
                <a:latin typeface="Times"/>
              </a:rPr>
              <a:t>Large amounts of data =&gt; Need for real-time views of data</a:t>
            </a:r>
          </a:p>
          <a:p>
            <a:pPr lvl="1">
              <a:defRPr/>
            </a:pPr>
            <a:r>
              <a:rPr lang="en-US" altLang="en-US" dirty="0">
                <a:latin typeface="Times"/>
              </a:rPr>
              <a:t>Social network trends, e.g., Twitter real-time search</a:t>
            </a:r>
          </a:p>
          <a:p>
            <a:pPr lvl="1">
              <a:defRPr/>
            </a:pPr>
            <a:r>
              <a:rPr lang="en-US" altLang="en-US" dirty="0">
                <a:latin typeface="Times"/>
              </a:rPr>
              <a:t>Website statistics, e.g., Google Analytics</a:t>
            </a:r>
          </a:p>
          <a:p>
            <a:pPr lvl="1">
              <a:defRPr/>
            </a:pPr>
            <a:r>
              <a:rPr lang="en-US" altLang="en-US" dirty="0">
                <a:latin typeface="Times"/>
              </a:rPr>
              <a:t>Intrusion detection systems, e.g., in most datacenters</a:t>
            </a:r>
          </a:p>
          <a:p>
            <a:pPr marL="649544" lvl="1" indent="0">
              <a:buNone/>
              <a:defRPr/>
            </a:pPr>
            <a:endParaRPr lang="en-US" altLang="en-US" dirty="0">
              <a:latin typeface="Times"/>
            </a:endParaRPr>
          </a:p>
          <a:p>
            <a:pPr>
              <a:defRPr/>
            </a:pPr>
            <a:r>
              <a:rPr lang="en-US" altLang="en-US" sz="3400" dirty="0">
                <a:latin typeface="Times"/>
              </a:rPr>
              <a:t>Process large amounts of data</a:t>
            </a:r>
          </a:p>
          <a:p>
            <a:pPr lvl="1">
              <a:defRPr/>
            </a:pPr>
            <a:r>
              <a:rPr lang="en-US" altLang="en-US" dirty="0">
                <a:latin typeface="Times"/>
              </a:rPr>
              <a:t>With latencies of few seconds</a:t>
            </a:r>
          </a:p>
          <a:p>
            <a:pPr lvl="1">
              <a:defRPr/>
            </a:pPr>
            <a:r>
              <a:rPr lang="en-US" altLang="en-US" dirty="0">
                <a:latin typeface="Times"/>
              </a:rPr>
              <a:t>With high throughput</a:t>
            </a:r>
          </a:p>
          <a:p>
            <a:pPr>
              <a:defRPr/>
            </a:pPr>
            <a:endParaRPr lang="en-US" altLang="en-US" sz="2800" dirty="0">
              <a:latin typeface="Times"/>
            </a:endParaRPr>
          </a:p>
          <a:p>
            <a:pPr>
              <a:defRPr/>
            </a:pPr>
            <a:endParaRPr lang="en-US" altLang="en-US" sz="2800" dirty="0">
              <a:latin typeface="Times"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 bwMode="auto">
          <a:xfrm>
            <a:off x="649208" y="514773"/>
            <a:ext cx="11902149" cy="866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9909" tIns="64954" rIns="129909" bIns="64954"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ＭＳ Ｐゴシック" pitchFamily="-111" charset="-128"/>
                <a:cs typeface="ＭＳ Ｐゴシック" pitchFamily="-111" charset="-128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  <a:ea typeface="ＭＳ Ｐゴシック" pitchFamily="-111" charset="-128"/>
                <a:cs typeface="ＭＳ Ｐゴシック" pitchFamily="-111" charset="-128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  <a:ea typeface="ＭＳ Ｐゴシック" pitchFamily="-111" charset="-128"/>
                <a:cs typeface="ＭＳ Ｐゴシック" pitchFamily="-111" charset="-128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  <a:ea typeface="ＭＳ Ｐゴシック" pitchFamily="-111" charset="-128"/>
                <a:cs typeface="ＭＳ Ｐゴシック" pitchFamily="-111" charset="-128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  <a:ea typeface="ＭＳ Ｐゴシック" pitchFamily="-111" charset="-128"/>
                <a:cs typeface="ＭＳ Ｐゴシック" pitchFamily="-111" charset="-128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</a:defRPr>
            </a:lvl9pPr>
          </a:lstStyle>
          <a:p>
            <a:pPr algn="l">
              <a:defRPr/>
            </a:pPr>
            <a:r>
              <a:rPr lang="en-US" sz="4500" kern="0" dirty="0">
                <a:solidFill>
                  <a:schemeClr val="bg1"/>
                </a:solidFill>
                <a:latin typeface="Whitney-BlackSC" pitchFamily="50" charset="0"/>
              </a:rPr>
              <a:t>Stream Processing Challenge</a:t>
            </a:r>
            <a:endParaRPr lang="en-US" sz="4500" kern="0" dirty="0">
              <a:solidFill>
                <a:schemeClr val="bg1"/>
              </a:solidFill>
              <a:latin typeface="Whitney-Black" pitchFamily="50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C8DD6BF-5F3C-D945-BADB-45F9F54A7C11}"/>
              </a:ext>
            </a:extLst>
          </p:cNvPr>
          <p:cNvSpPr txBox="1">
            <a:spLocks/>
          </p:cNvSpPr>
          <p:nvPr/>
        </p:nvSpPr>
        <p:spPr>
          <a:xfrm>
            <a:off x="11749881" y="6584952"/>
            <a:ext cx="585074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34914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69827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904741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539655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174568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809482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444395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079309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10CF8EBF-B98F-E04E-82EC-984B70870C6D}" type="slidenum">
              <a:rPr lang="en-US"/>
              <a:pPr>
                <a:defRPr/>
              </a:pPr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15686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Content Placeholder 2"/>
          <p:cNvSpPr>
            <a:spLocks noGrp="1"/>
          </p:cNvSpPr>
          <p:nvPr>
            <p:ph idx="1"/>
          </p:nvPr>
        </p:nvSpPr>
        <p:spPr>
          <a:xfrm>
            <a:off x="541007" y="2465493"/>
            <a:ext cx="9305317" cy="4226560"/>
          </a:xfrm>
        </p:spPr>
        <p:txBody>
          <a:bodyPr/>
          <a:lstStyle/>
          <a:p>
            <a:r>
              <a:rPr lang="en-US" sz="2800" dirty="0">
                <a:ea typeface="ＭＳ Ｐゴシック" charset="0"/>
                <a:cs typeface="ＭＳ Ｐゴシック" charset="0"/>
              </a:rPr>
              <a:t>Batch Processing =&gt; Need to wait for entire computation on large dataset to complete</a:t>
            </a:r>
          </a:p>
          <a:p>
            <a:r>
              <a:rPr lang="en-US" sz="2800" dirty="0">
                <a:ea typeface="ＭＳ Ｐゴシック" charset="0"/>
                <a:cs typeface="ＭＳ Ｐゴシック" charset="0"/>
              </a:rPr>
              <a:t>Not intended for long-running stream-processing</a:t>
            </a:r>
            <a:endParaRPr lang="en-US" sz="2300" dirty="0">
              <a:ea typeface="ＭＳ Ｐゴシック" charset="0"/>
              <a:cs typeface="ＭＳ Ｐゴシック" charset="0"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 bwMode="auto">
          <a:xfrm>
            <a:off x="649208" y="514773"/>
            <a:ext cx="11902149" cy="866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9909" tIns="64954" rIns="129909" bIns="64954"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ＭＳ Ｐゴシック" pitchFamily="-111" charset="-128"/>
                <a:cs typeface="ＭＳ Ｐゴシック" pitchFamily="-111" charset="-128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  <a:ea typeface="ＭＳ Ｐゴシック" pitchFamily="-111" charset="-128"/>
                <a:cs typeface="ＭＳ Ｐゴシック" pitchFamily="-111" charset="-128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  <a:ea typeface="ＭＳ Ｐゴシック" pitchFamily="-111" charset="-128"/>
                <a:cs typeface="ＭＳ Ｐゴシック" pitchFamily="-111" charset="-128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  <a:ea typeface="ＭＳ Ｐゴシック" pitchFamily="-111" charset="-128"/>
                <a:cs typeface="ＭＳ Ｐゴシック" pitchFamily="-111" charset="-128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  <a:ea typeface="ＭＳ Ｐゴシック" pitchFamily="-111" charset="-128"/>
                <a:cs typeface="ＭＳ Ｐゴシック" pitchFamily="-111" charset="-128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</a:defRPr>
            </a:lvl9pPr>
          </a:lstStyle>
          <a:p>
            <a:pPr algn="l">
              <a:defRPr/>
            </a:pPr>
            <a:r>
              <a:rPr lang="en-US" sz="4500" kern="0" dirty="0" err="1">
                <a:solidFill>
                  <a:schemeClr val="bg1"/>
                </a:solidFill>
                <a:latin typeface="Whitney-BlackSC" pitchFamily="50" charset="0"/>
              </a:rPr>
              <a:t>MapReduce</a:t>
            </a:r>
            <a:r>
              <a:rPr lang="en-US" sz="4500" kern="0" dirty="0">
                <a:solidFill>
                  <a:schemeClr val="bg1"/>
                </a:solidFill>
                <a:latin typeface="Whitney-BlackSC" pitchFamily="50" charset="0"/>
              </a:rPr>
              <a:t>?</a:t>
            </a:r>
            <a:endParaRPr lang="en-US" sz="4500" kern="0" dirty="0">
              <a:solidFill>
                <a:schemeClr val="bg1"/>
              </a:solidFill>
              <a:latin typeface="Whitney-Black" pitchFamily="50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C4216ADE-2A1C-18B1-8F0F-C929A9CD8847}"/>
              </a:ext>
            </a:extLst>
          </p:cNvPr>
          <p:cNvSpPr txBox="1">
            <a:spLocks/>
          </p:cNvSpPr>
          <p:nvPr/>
        </p:nvSpPr>
        <p:spPr>
          <a:xfrm>
            <a:off x="11749881" y="6584952"/>
            <a:ext cx="585074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34914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69827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904741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539655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174568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809482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444395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079309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10CF8EBF-B98F-E04E-82EC-984B70870C6D}" type="slidenum">
              <a:rPr lang="en-US"/>
              <a:pPr>
                <a:defRPr/>
              </a:pPr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08976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Which one of these is NOT a stream processing job?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9207" y="2140372"/>
            <a:ext cx="10795874" cy="517482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A) </a:t>
            </a:r>
            <a:r>
              <a:rPr lang="en-US" dirty="0" err="1"/>
              <a:t>Uber</a:t>
            </a:r>
            <a:endParaRPr lang="en-US" dirty="0"/>
          </a:p>
          <a:p>
            <a:pPr marL="649463" lvl="1" indent="0">
              <a:buNone/>
            </a:pPr>
            <a:r>
              <a:rPr lang="en-US" dirty="0"/>
              <a:t>Calculating surge prices</a:t>
            </a:r>
          </a:p>
          <a:p>
            <a:pPr marL="0" indent="0">
              <a:buNone/>
            </a:pPr>
            <a:r>
              <a:rPr lang="en-US" dirty="0"/>
              <a:t>B) LinkedIn</a:t>
            </a:r>
          </a:p>
          <a:p>
            <a:pPr marL="649463" lvl="1" indent="0">
              <a:buNone/>
            </a:pPr>
            <a:r>
              <a:rPr lang="en-US" dirty="0"/>
              <a:t>Aggregating updates into one email</a:t>
            </a:r>
          </a:p>
          <a:p>
            <a:pPr marL="0" indent="0">
              <a:buNone/>
            </a:pPr>
            <a:r>
              <a:rPr lang="en-US" dirty="0"/>
              <a:t>C) Netflix</a:t>
            </a:r>
          </a:p>
          <a:p>
            <a:pPr marL="649463" lvl="1" indent="0">
              <a:buNone/>
            </a:pPr>
            <a:r>
              <a:rPr lang="en-US" dirty="0"/>
              <a:t>Understanding user behavior to improve personalization</a:t>
            </a:r>
          </a:p>
          <a:p>
            <a:pPr marL="0" indent="0">
              <a:buNone/>
            </a:pPr>
            <a:r>
              <a:rPr lang="en-US" dirty="0"/>
              <a:t>D) </a:t>
            </a:r>
            <a:r>
              <a:rPr lang="en-US" dirty="0" err="1"/>
              <a:t>TripAdvisor</a:t>
            </a:r>
            <a:endParaRPr lang="en-US" dirty="0"/>
          </a:p>
          <a:p>
            <a:pPr marL="649463" lvl="1" indent="0">
              <a:buNone/>
            </a:pPr>
            <a:r>
              <a:rPr lang="en-US" dirty="0"/>
              <a:t>Calculating earnings per day &amp; fraud detection</a:t>
            </a:r>
          </a:p>
          <a:p>
            <a:pPr marL="0" indent="0">
              <a:buNone/>
            </a:pPr>
            <a:r>
              <a:rPr lang="en-US" dirty="0"/>
              <a:t>E) None of them are stream processing</a:t>
            </a:r>
          </a:p>
          <a:p>
            <a:pPr marL="0" indent="0">
              <a:buNone/>
            </a:pPr>
            <a:r>
              <a:rPr lang="en-US" b="1" dirty="0"/>
              <a:t>F) </a:t>
            </a:r>
            <a:r>
              <a:rPr lang="en-US" b="1" dirty="0">
                <a:sym typeface="Wingdings" pitchFamily="2" charset="2"/>
              </a:rPr>
              <a:t> </a:t>
            </a:r>
            <a:r>
              <a:rPr lang="en-US" b="1" dirty="0"/>
              <a:t>ALL</a:t>
            </a:r>
            <a:r>
              <a:rPr lang="en-US" b="1" dirty="0">
                <a:sym typeface="Wingdings"/>
              </a:rPr>
              <a:t> of them</a:t>
            </a:r>
            <a:r>
              <a:rPr lang="en-US" b="1" dirty="0"/>
              <a:t> are stream processing jobs!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87081" y="2743200"/>
            <a:ext cx="463255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[https://</a:t>
            </a:r>
            <a:r>
              <a:rPr lang="en-US" sz="1600" dirty="0" err="1"/>
              <a:t>www.youtube.com</a:t>
            </a:r>
            <a:r>
              <a:rPr lang="en-US" sz="1600" dirty="0"/>
              <a:t>/</a:t>
            </a:r>
            <a:r>
              <a:rPr lang="en-US" sz="1600" dirty="0" err="1"/>
              <a:t>watch?v</a:t>
            </a:r>
            <a:r>
              <a:rPr lang="en-US" sz="1600" dirty="0"/>
              <a:t>=YUBPimFvcN4]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126728" y="3700046"/>
            <a:ext cx="463255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[http://</a:t>
            </a:r>
            <a:r>
              <a:rPr lang="en-US" sz="1600" dirty="0" err="1"/>
              <a:t>www.vldb.org</a:t>
            </a:r>
            <a:r>
              <a:rPr lang="en-US" sz="1600" dirty="0"/>
              <a:t>/</a:t>
            </a:r>
            <a:r>
              <a:rPr lang="en-US" sz="1600" dirty="0" err="1"/>
              <a:t>pvldb</a:t>
            </a:r>
            <a:r>
              <a:rPr lang="en-US" sz="1600" dirty="0"/>
              <a:t>/vol10/p1634-noghabi.pdf]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87080" y="4859922"/>
            <a:ext cx="463255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[https://</a:t>
            </a:r>
            <a:r>
              <a:rPr lang="en-US" sz="1600" dirty="0" err="1"/>
              <a:t>www.youtube.com</a:t>
            </a:r>
            <a:r>
              <a:rPr lang="en-US" sz="1600" dirty="0"/>
              <a:t>/</a:t>
            </a:r>
            <a:r>
              <a:rPr lang="en-US" sz="1600" dirty="0" err="1"/>
              <a:t>watch?v</a:t>
            </a:r>
            <a:r>
              <a:rPr lang="en-US" sz="1600" dirty="0"/>
              <a:t>=p8qSWE_nAAE]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558881" y="5605046"/>
            <a:ext cx="5029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[https://</a:t>
            </a:r>
            <a:r>
              <a:rPr lang="en-US" sz="1600" dirty="0" err="1"/>
              <a:t>www.youtube.com</a:t>
            </a:r>
            <a:r>
              <a:rPr lang="en-US" sz="1600" dirty="0"/>
              <a:t>/</a:t>
            </a:r>
            <a:r>
              <a:rPr lang="en-US" sz="1600" dirty="0" err="1"/>
              <a:t>watch?v</a:t>
            </a:r>
            <a:r>
              <a:rPr lang="en-US" sz="1600" dirty="0"/>
              <a:t>=KQ5OnL2hMBY]</a:t>
            </a:r>
          </a:p>
        </p:txBody>
      </p:sp>
      <p:sp>
        <p:nvSpPr>
          <p:cNvPr id="7" name="Slide Number Placeholder 1">
            <a:extLst>
              <a:ext uri="{FF2B5EF4-FFF2-40B4-BE49-F238E27FC236}">
                <a16:creationId xmlns:a16="http://schemas.microsoft.com/office/drawing/2014/main" id="{3D9E7D95-2BB5-7404-5D3E-9AF24B4B3468}"/>
              </a:ext>
            </a:extLst>
          </p:cNvPr>
          <p:cNvSpPr txBox="1">
            <a:spLocks/>
          </p:cNvSpPr>
          <p:nvPr/>
        </p:nvSpPr>
        <p:spPr>
          <a:xfrm>
            <a:off x="11749881" y="6584952"/>
            <a:ext cx="585074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34914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69827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904741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539655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174568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809482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444395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079309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10CF8EBF-B98F-E04E-82EC-984B70870C6D}" type="slidenum">
              <a:rPr lang="en-US"/>
              <a:pPr>
                <a:defRPr/>
              </a:pPr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20460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Content Placeholder 2"/>
          <p:cNvSpPr>
            <a:spLocks noGrp="1"/>
          </p:cNvSpPr>
          <p:nvPr>
            <p:ph idx="1"/>
          </p:nvPr>
        </p:nvSpPr>
        <p:spPr>
          <a:xfrm>
            <a:off x="541007" y="2032000"/>
            <a:ext cx="9305317" cy="4226560"/>
          </a:xfrm>
        </p:spPr>
        <p:txBody>
          <a:bodyPr>
            <a:normAutofit fontScale="92500" lnSpcReduction="20000"/>
          </a:bodyPr>
          <a:lstStyle/>
          <a:p>
            <a:pPr>
              <a:defRPr/>
            </a:pPr>
            <a:r>
              <a:rPr lang="en-US" sz="2800" dirty="0">
                <a:latin typeface="Times"/>
                <a:ea typeface="ＭＳ Ｐゴシック" charset="0"/>
                <a:cs typeface="ＭＳ Ｐゴシック" charset="0"/>
              </a:rPr>
              <a:t>Apache Project </a:t>
            </a:r>
          </a:p>
          <a:p>
            <a:pPr>
              <a:defRPr/>
            </a:pPr>
            <a:r>
              <a:rPr lang="en-US" altLang="en-US" sz="2800" dirty="0">
                <a:solidFill>
                  <a:srgbClr val="0000FF"/>
                </a:solidFill>
                <a:latin typeface="Times"/>
                <a:hlinkClick r:id="rId3"/>
              </a:rPr>
              <a:t>http://storm.apache.org/</a:t>
            </a:r>
            <a:r>
              <a:rPr lang="en-US" altLang="en-US" sz="2800" dirty="0">
                <a:solidFill>
                  <a:srgbClr val="0000FF"/>
                </a:solidFill>
                <a:latin typeface="Times"/>
              </a:rPr>
              <a:t> </a:t>
            </a:r>
          </a:p>
          <a:p>
            <a:pPr>
              <a:defRPr/>
            </a:pPr>
            <a:r>
              <a:rPr lang="en-US" sz="2800" dirty="0">
                <a:latin typeface="Times"/>
                <a:ea typeface="ＭＳ Ｐゴシック" charset="0"/>
                <a:cs typeface="ＭＳ Ｐゴシック" charset="0"/>
              </a:rPr>
              <a:t>Highly active JVM project</a:t>
            </a:r>
          </a:p>
          <a:p>
            <a:pPr>
              <a:defRPr/>
            </a:pPr>
            <a:r>
              <a:rPr lang="en-US" altLang="en-US" sz="2800" dirty="0">
                <a:latin typeface="Times"/>
              </a:rPr>
              <a:t>Multiple languages supported via API</a:t>
            </a:r>
          </a:p>
          <a:p>
            <a:pPr lvl="1">
              <a:defRPr/>
            </a:pPr>
            <a:r>
              <a:rPr lang="en-US" altLang="en-US" sz="2800" dirty="0">
                <a:latin typeface="Times"/>
              </a:rPr>
              <a:t>Python, Ruby, etc.</a:t>
            </a:r>
          </a:p>
          <a:p>
            <a:pPr lvl="1">
              <a:defRPr/>
            </a:pPr>
            <a:endParaRPr lang="en-US" altLang="en-US" sz="2800" dirty="0">
              <a:latin typeface="Times"/>
            </a:endParaRPr>
          </a:p>
          <a:p>
            <a:pPr>
              <a:defRPr/>
            </a:pPr>
            <a:r>
              <a:rPr lang="en-US" altLang="en-US" sz="2800" dirty="0">
                <a:latin typeface="Times"/>
              </a:rPr>
              <a:t>Used by over 30 companies including</a:t>
            </a:r>
          </a:p>
          <a:p>
            <a:pPr lvl="1">
              <a:defRPr/>
            </a:pPr>
            <a:r>
              <a:rPr lang="en-US" altLang="en-US" sz="2800" dirty="0">
                <a:latin typeface="Times"/>
              </a:rPr>
              <a:t>Twitter: For personalization, search</a:t>
            </a:r>
          </a:p>
          <a:p>
            <a:pPr lvl="1">
              <a:defRPr/>
            </a:pPr>
            <a:r>
              <a:rPr lang="en-US" altLang="en-US" sz="2800" dirty="0" err="1">
                <a:latin typeface="Times"/>
              </a:rPr>
              <a:t>Flipboard</a:t>
            </a:r>
            <a:r>
              <a:rPr lang="en-US" altLang="en-US" sz="2800" dirty="0">
                <a:latin typeface="Times"/>
              </a:rPr>
              <a:t>: For generating custom feeds</a:t>
            </a:r>
          </a:p>
          <a:p>
            <a:pPr lvl="1">
              <a:defRPr/>
            </a:pPr>
            <a:r>
              <a:rPr lang="en-US" altLang="en-US" sz="2800" dirty="0">
                <a:latin typeface="Times"/>
              </a:rPr>
              <a:t>Weather Channel, WebMD, etc.</a:t>
            </a:r>
          </a:p>
          <a:p>
            <a:pPr>
              <a:defRPr/>
            </a:pPr>
            <a:endParaRPr lang="en-US" sz="2800" dirty="0">
              <a:latin typeface="Times"/>
              <a:ea typeface="ＭＳ Ｐゴシック" charset="0"/>
              <a:cs typeface="ＭＳ Ｐゴシック" charset="0"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 bwMode="auto">
          <a:xfrm>
            <a:off x="649208" y="514773"/>
            <a:ext cx="11902149" cy="866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9909" tIns="64954" rIns="129909" bIns="64954"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ＭＳ Ｐゴシック" pitchFamily="-111" charset="-128"/>
                <a:cs typeface="ＭＳ Ｐゴシック" pitchFamily="-111" charset="-128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  <a:ea typeface="ＭＳ Ｐゴシック" pitchFamily="-111" charset="-128"/>
                <a:cs typeface="ＭＳ Ｐゴシック" pitchFamily="-111" charset="-128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  <a:ea typeface="ＭＳ Ｐゴシック" pitchFamily="-111" charset="-128"/>
                <a:cs typeface="ＭＳ Ｐゴシック" pitchFamily="-111" charset="-128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  <a:ea typeface="ＭＳ Ｐゴシック" pitchFamily="-111" charset="-128"/>
                <a:cs typeface="ＭＳ Ｐゴシック" pitchFamily="-111" charset="-128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  <a:ea typeface="ＭＳ Ｐゴシック" pitchFamily="-111" charset="-128"/>
                <a:cs typeface="ＭＳ Ｐゴシック" pitchFamily="-111" charset="-128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</a:defRPr>
            </a:lvl9pPr>
          </a:lstStyle>
          <a:p>
            <a:pPr algn="l">
              <a:defRPr/>
            </a:pPr>
            <a:r>
              <a:rPr lang="en-US" sz="4500" kern="0" dirty="0">
                <a:solidFill>
                  <a:schemeClr val="bg1"/>
                </a:solidFill>
                <a:latin typeface="Whitney-BlackSC" pitchFamily="50" charset="0"/>
              </a:rPr>
              <a:t>Enter Storm</a:t>
            </a:r>
            <a:endParaRPr lang="en-US" sz="4500" kern="0" dirty="0">
              <a:solidFill>
                <a:schemeClr val="bg1"/>
              </a:solidFill>
              <a:latin typeface="Whitney-Black" pitchFamily="50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00BC6C7A-5C40-FB37-F6B6-3F6D579A5C45}"/>
              </a:ext>
            </a:extLst>
          </p:cNvPr>
          <p:cNvSpPr txBox="1">
            <a:spLocks/>
          </p:cNvSpPr>
          <p:nvPr/>
        </p:nvSpPr>
        <p:spPr>
          <a:xfrm>
            <a:off x="11749881" y="6584952"/>
            <a:ext cx="585074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34914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69827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904741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539655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174568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809482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444395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079309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10CF8EBF-B98F-E04E-82EC-984B70870C6D}" type="slidenum">
              <a:rPr lang="en-US"/>
              <a:pPr>
                <a:defRPr/>
              </a:pPr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22717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Content Placeholder 2"/>
          <p:cNvSpPr>
            <a:spLocks noGrp="1"/>
          </p:cNvSpPr>
          <p:nvPr>
            <p:ph idx="1"/>
          </p:nvPr>
        </p:nvSpPr>
        <p:spPr>
          <a:xfrm>
            <a:off x="541007" y="2032000"/>
            <a:ext cx="9305317" cy="4226560"/>
          </a:xfrm>
        </p:spPr>
        <p:txBody>
          <a:bodyPr/>
          <a:lstStyle/>
          <a:p>
            <a:pPr>
              <a:defRPr/>
            </a:pPr>
            <a:r>
              <a:rPr lang="en-US" sz="2800" dirty="0">
                <a:latin typeface="Times"/>
                <a:ea typeface="ＭＳ Ｐゴシック" charset="0"/>
                <a:cs typeface="ＭＳ Ｐゴシック" charset="0"/>
              </a:rPr>
              <a:t>Tuples</a:t>
            </a:r>
          </a:p>
          <a:p>
            <a:pPr>
              <a:defRPr/>
            </a:pPr>
            <a:r>
              <a:rPr lang="en-US" sz="2800" dirty="0">
                <a:latin typeface="Times"/>
                <a:ea typeface="ＭＳ Ｐゴシック" charset="0"/>
                <a:cs typeface="ＭＳ Ｐゴシック" charset="0"/>
              </a:rPr>
              <a:t>Streams</a:t>
            </a:r>
          </a:p>
          <a:p>
            <a:pPr>
              <a:defRPr/>
            </a:pPr>
            <a:r>
              <a:rPr lang="en-US" sz="2800" dirty="0">
                <a:latin typeface="Times"/>
                <a:ea typeface="ＭＳ Ｐゴシック" charset="0"/>
                <a:cs typeface="ＭＳ Ｐゴシック" charset="0"/>
              </a:rPr>
              <a:t>Spouts</a:t>
            </a:r>
          </a:p>
          <a:p>
            <a:pPr>
              <a:defRPr/>
            </a:pPr>
            <a:r>
              <a:rPr lang="en-US" sz="2800" dirty="0">
                <a:latin typeface="Times"/>
                <a:ea typeface="ＭＳ Ｐゴシック" charset="0"/>
                <a:cs typeface="ＭＳ Ｐゴシック" charset="0"/>
              </a:rPr>
              <a:t>Bolts</a:t>
            </a:r>
          </a:p>
          <a:p>
            <a:pPr>
              <a:defRPr/>
            </a:pPr>
            <a:r>
              <a:rPr lang="en-US" sz="2800" dirty="0">
                <a:latin typeface="Times"/>
                <a:ea typeface="ＭＳ Ｐゴシック" charset="0"/>
                <a:cs typeface="ＭＳ Ｐゴシック" charset="0"/>
              </a:rPr>
              <a:t>Topologies</a:t>
            </a:r>
          </a:p>
          <a:p>
            <a:pPr>
              <a:defRPr/>
            </a:pPr>
            <a:endParaRPr lang="en-US" sz="2800" dirty="0">
              <a:latin typeface="Times"/>
              <a:ea typeface="ＭＳ Ｐゴシック" charset="0"/>
              <a:cs typeface="ＭＳ Ｐゴシック" charset="0"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 bwMode="auto">
          <a:xfrm>
            <a:off x="649208" y="514773"/>
            <a:ext cx="11902149" cy="866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9909" tIns="64954" rIns="129909" bIns="64954"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ＭＳ Ｐゴシック" pitchFamily="-111" charset="-128"/>
                <a:cs typeface="ＭＳ Ｐゴシック" pitchFamily="-111" charset="-128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  <a:ea typeface="ＭＳ Ｐゴシック" pitchFamily="-111" charset="-128"/>
                <a:cs typeface="ＭＳ Ｐゴシック" pitchFamily="-111" charset="-128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  <a:ea typeface="ＭＳ Ｐゴシック" pitchFamily="-111" charset="-128"/>
                <a:cs typeface="ＭＳ Ｐゴシック" pitchFamily="-111" charset="-128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  <a:ea typeface="ＭＳ Ｐゴシック" pitchFamily="-111" charset="-128"/>
                <a:cs typeface="ＭＳ Ｐゴシック" pitchFamily="-111" charset="-128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  <a:ea typeface="ＭＳ Ｐゴシック" pitchFamily="-111" charset="-128"/>
                <a:cs typeface="ＭＳ Ｐゴシック" pitchFamily="-111" charset="-128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</a:defRPr>
            </a:lvl9pPr>
          </a:lstStyle>
          <a:p>
            <a:pPr algn="l">
              <a:defRPr/>
            </a:pPr>
            <a:r>
              <a:rPr lang="en-US" sz="4500" kern="0" dirty="0">
                <a:solidFill>
                  <a:schemeClr val="bg1"/>
                </a:solidFill>
                <a:latin typeface="Whitney-BlackSC" pitchFamily="50" charset="0"/>
              </a:rPr>
              <a:t>Storm Components</a:t>
            </a:r>
            <a:endParaRPr lang="en-US" sz="4500" kern="0" dirty="0">
              <a:solidFill>
                <a:schemeClr val="bg1"/>
              </a:solidFill>
              <a:latin typeface="Whitney-Black" pitchFamily="50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EC5E490D-D476-2927-400F-6B49139613D6}"/>
              </a:ext>
            </a:extLst>
          </p:cNvPr>
          <p:cNvSpPr txBox="1">
            <a:spLocks/>
          </p:cNvSpPr>
          <p:nvPr/>
        </p:nvSpPr>
        <p:spPr>
          <a:xfrm>
            <a:off x="11749881" y="6584952"/>
            <a:ext cx="585074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34914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69827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904741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539655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174568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809482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444395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079309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10CF8EBF-B98F-E04E-82EC-984B70870C6D}" type="slidenum">
              <a:rPr lang="en-US"/>
              <a:pPr>
                <a:defRPr/>
              </a:pPr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79475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Content Placeholder 2"/>
          <p:cNvSpPr>
            <a:spLocks noGrp="1"/>
          </p:cNvSpPr>
          <p:nvPr>
            <p:ph idx="1"/>
          </p:nvPr>
        </p:nvSpPr>
        <p:spPr>
          <a:xfrm>
            <a:off x="541007" y="2032000"/>
            <a:ext cx="9305317" cy="4226560"/>
          </a:xfrm>
        </p:spPr>
        <p:txBody>
          <a:bodyPr/>
          <a:lstStyle/>
          <a:p>
            <a:pPr>
              <a:defRPr/>
            </a:pPr>
            <a:r>
              <a:rPr lang="en-US" sz="2800" dirty="0">
                <a:ea typeface="ＭＳ Ｐゴシック" charset="0"/>
              </a:rPr>
              <a:t>An ordered list of elements</a:t>
            </a:r>
          </a:p>
          <a:p>
            <a:pPr>
              <a:defRPr/>
            </a:pPr>
            <a:r>
              <a:rPr lang="en-US" sz="2800" dirty="0">
                <a:ea typeface="ＭＳ Ｐゴシック" charset="0"/>
              </a:rPr>
              <a:t>E.g., &lt;tweeter, tweet&gt;</a:t>
            </a:r>
          </a:p>
          <a:p>
            <a:pPr lvl="1">
              <a:defRPr/>
            </a:pPr>
            <a:r>
              <a:rPr lang="en-US" sz="2300" dirty="0">
                <a:ea typeface="ＭＳ Ｐゴシック" charset="0"/>
              </a:rPr>
              <a:t>E.g., &lt;“</a:t>
            </a:r>
            <a:r>
              <a:rPr lang="en-US" sz="2300" dirty="0" err="1">
                <a:ea typeface="ＭＳ Ｐゴシック" charset="0"/>
              </a:rPr>
              <a:t>Miley</a:t>
            </a:r>
            <a:r>
              <a:rPr lang="en-US" sz="2300" dirty="0">
                <a:ea typeface="ＭＳ Ｐゴシック" charset="0"/>
              </a:rPr>
              <a:t> Cyrus”, “Hey! Here’s my new song!”&gt;</a:t>
            </a:r>
          </a:p>
          <a:p>
            <a:pPr lvl="1">
              <a:defRPr/>
            </a:pPr>
            <a:r>
              <a:rPr lang="en-US" sz="2300" dirty="0">
                <a:ea typeface="ＭＳ Ｐゴシック" charset="0"/>
              </a:rPr>
              <a:t>E.g., &lt;“Justin </a:t>
            </a:r>
            <a:r>
              <a:rPr lang="en-US" sz="2300" dirty="0" err="1">
                <a:ea typeface="ＭＳ Ｐゴシック" charset="0"/>
              </a:rPr>
              <a:t>Bieber</a:t>
            </a:r>
            <a:r>
              <a:rPr lang="en-US" sz="2300" dirty="0">
                <a:ea typeface="ＭＳ Ｐゴシック" charset="0"/>
              </a:rPr>
              <a:t>”, “Hey! Here’s MY new song!”&gt;</a:t>
            </a:r>
          </a:p>
          <a:p>
            <a:pPr lvl="1">
              <a:defRPr/>
            </a:pPr>
            <a:endParaRPr lang="en-US" sz="2300" dirty="0">
              <a:ea typeface="ＭＳ Ｐゴシック" charset="0"/>
            </a:endParaRPr>
          </a:p>
          <a:p>
            <a:pPr>
              <a:defRPr/>
            </a:pPr>
            <a:r>
              <a:rPr lang="en-US" sz="2800" dirty="0">
                <a:ea typeface="ＭＳ Ｐゴシック" charset="0"/>
              </a:rPr>
              <a:t>E.g., &lt;URL, clicker-IP, date, time&gt;</a:t>
            </a:r>
          </a:p>
          <a:p>
            <a:pPr lvl="1">
              <a:defRPr/>
            </a:pPr>
            <a:r>
              <a:rPr lang="en-US" sz="2300" dirty="0">
                <a:ea typeface="ＭＳ Ｐゴシック" charset="0"/>
              </a:rPr>
              <a:t>E.g., &lt;</a:t>
            </a:r>
            <a:r>
              <a:rPr lang="en-US" sz="2300" dirty="0" err="1">
                <a:ea typeface="ＭＳ Ｐゴシック" charset="0"/>
              </a:rPr>
              <a:t>coursera.org</a:t>
            </a:r>
            <a:r>
              <a:rPr lang="en-US" sz="2300" dirty="0">
                <a:ea typeface="ＭＳ Ｐゴシック" charset="0"/>
              </a:rPr>
              <a:t>, 101.102.103.104, 4/4, 10:35:40&gt;</a:t>
            </a:r>
          </a:p>
          <a:p>
            <a:pPr lvl="1">
              <a:defRPr/>
            </a:pPr>
            <a:r>
              <a:rPr lang="en-US" sz="2300" dirty="0">
                <a:ea typeface="ＭＳ Ｐゴシック" charset="0"/>
              </a:rPr>
              <a:t>E.g., &lt;</a:t>
            </a:r>
            <a:r>
              <a:rPr lang="en-US" sz="2300" dirty="0" err="1">
                <a:ea typeface="ＭＳ Ｐゴシック" charset="0"/>
              </a:rPr>
              <a:t>coursera.org</a:t>
            </a:r>
            <a:r>
              <a:rPr lang="en-US" sz="2300" dirty="0">
                <a:ea typeface="ＭＳ Ｐゴシック" charset="0"/>
              </a:rPr>
              <a:t>, 101.102.103.105, 4/4, 10:35:42&gt;</a:t>
            </a:r>
          </a:p>
          <a:p>
            <a:pPr lvl="1">
              <a:defRPr/>
            </a:pPr>
            <a:endParaRPr lang="en-US" sz="2300" dirty="0">
              <a:ea typeface="ＭＳ Ｐゴシック" charset="0"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 bwMode="auto">
          <a:xfrm>
            <a:off x="649208" y="514773"/>
            <a:ext cx="11902149" cy="866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9909" tIns="64954" rIns="129909" bIns="64954"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ＭＳ Ｐゴシック" pitchFamily="-111" charset="-128"/>
                <a:cs typeface="ＭＳ Ｐゴシック" pitchFamily="-111" charset="-128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  <a:ea typeface="ＭＳ Ｐゴシック" pitchFamily="-111" charset="-128"/>
                <a:cs typeface="ＭＳ Ｐゴシック" pitchFamily="-111" charset="-128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  <a:ea typeface="ＭＳ Ｐゴシック" pitchFamily="-111" charset="-128"/>
                <a:cs typeface="ＭＳ Ｐゴシック" pitchFamily="-111" charset="-128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  <a:ea typeface="ＭＳ Ｐゴシック" pitchFamily="-111" charset="-128"/>
                <a:cs typeface="ＭＳ Ｐゴシック" pitchFamily="-111" charset="-128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  <a:ea typeface="ＭＳ Ｐゴシック" pitchFamily="-111" charset="-128"/>
                <a:cs typeface="ＭＳ Ｐゴシック" pitchFamily="-111" charset="-128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</a:defRPr>
            </a:lvl9pPr>
          </a:lstStyle>
          <a:p>
            <a:pPr algn="l">
              <a:defRPr/>
            </a:pPr>
            <a:r>
              <a:rPr lang="en-US" sz="4500" kern="0" dirty="0">
                <a:solidFill>
                  <a:schemeClr val="bg1"/>
                </a:solidFill>
                <a:latin typeface="Whitney-BlackSC" pitchFamily="50" charset="0"/>
              </a:rPr>
              <a:t>Tuple</a:t>
            </a:r>
            <a:endParaRPr lang="en-US" sz="4500" kern="0" dirty="0">
              <a:solidFill>
                <a:schemeClr val="bg1"/>
              </a:solidFill>
              <a:latin typeface="Whitney-Black" pitchFamily="50" charset="0"/>
            </a:endParaRPr>
          </a:p>
        </p:txBody>
      </p:sp>
      <p:sp>
        <p:nvSpPr>
          <p:cNvPr id="27651" name="Rounded Rectangle 18"/>
          <p:cNvSpPr>
            <a:spLocks noChangeArrowheads="1"/>
          </p:cNvSpPr>
          <p:nvPr/>
        </p:nvSpPr>
        <p:spPr bwMode="auto">
          <a:xfrm>
            <a:off x="8811649" y="2327769"/>
            <a:ext cx="1190215" cy="541867"/>
          </a:xfrm>
          <a:prstGeom prst="roundRect">
            <a:avLst>
              <a:gd name="adj" fmla="val 16667"/>
            </a:avLst>
          </a:prstGeom>
          <a:solidFill>
            <a:srgbClr val="008000"/>
          </a:solidFill>
          <a:ln w="12700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 lIns="129909" tIns="64954" rIns="129909" bIns="64954"/>
          <a:lstStyle/>
          <a:p>
            <a:pPr algn="ctr" eaLnBrk="0" hangingPunct="0">
              <a:lnSpc>
                <a:spcPct val="90000"/>
              </a:lnSpc>
            </a:pPr>
            <a:r>
              <a:rPr lang="en-US"/>
              <a:t>Tuple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24B6B2DB-FD80-D51F-184E-863CFF3A5CC8}"/>
              </a:ext>
            </a:extLst>
          </p:cNvPr>
          <p:cNvSpPr txBox="1">
            <a:spLocks/>
          </p:cNvSpPr>
          <p:nvPr/>
        </p:nvSpPr>
        <p:spPr>
          <a:xfrm>
            <a:off x="11749881" y="6584952"/>
            <a:ext cx="585074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34914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69827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904741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539655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174568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809482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444395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079309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10CF8EBF-B98F-E04E-82EC-984B70870C6D}" type="slidenum">
              <a:rPr lang="en-US"/>
              <a:pPr>
                <a:defRPr/>
              </a:pPr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515571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Content Placeholder 2"/>
          <p:cNvSpPr>
            <a:spLocks noGrp="1"/>
          </p:cNvSpPr>
          <p:nvPr>
            <p:ph idx="1"/>
          </p:nvPr>
        </p:nvSpPr>
        <p:spPr>
          <a:xfrm>
            <a:off x="541007" y="2032000"/>
            <a:ext cx="9305317" cy="4226560"/>
          </a:xfrm>
        </p:spPr>
        <p:txBody>
          <a:bodyPr>
            <a:normAutofit fontScale="92500"/>
          </a:bodyPr>
          <a:lstStyle/>
          <a:p>
            <a:pPr>
              <a:defRPr/>
            </a:pPr>
            <a:r>
              <a:rPr lang="en-US" sz="2800" dirty="0">
                <a:ea typeface="ＭＳ Ｐゴシック" charset="0"/>
              </a:rPr>
              <a:t>Sequence of tuples</a:t>
            </a:r>
          </a:p>
          <a:p>
            <a:pPr lvl="1">
              <a:defRPr/>
            </a:pPr>
            <a:r>
              <a:rPr lang="en-US" sz="2300" dirty="0">
                <a:ea typeface="ＭＳ Ｐゴシック" charset="0"/>
              </a:rPr>
              <a:t>Potentially unbounded in number of tuples</a:t>
            </a:r>
          </a:p>
          <a:p>
            <a:pPr>
              <a:defRPr/>
            </a:pPr>
            <a:r>
              <a:rPr lang="en-US" sz="2800" dirty="0">
                <a:ea typeface="ＭＳ Ｐゴシック" charset="0"/>
              </a:rPr>
              <a:t>Social network example:</a:t>
            </a:r>
          </a:p>
          <a:p>
            <a:pPr lvl="1">
              <a:defRPr/>
            </a:pPr>
            <a:r>
              <a:rPr lang="en-US" sz="2300" dirty="0">
                <a:ea typeface="ＭＳ Ｐゴシック" charset="0"/>
              </a:rPr>
              <a:t>&lt;“</a:t>
            </a:r>
            <a:r>
              <a:rPr lang="en-US" sz="2300" dirty="0" err="1">
                <a:ea typeface="ＭＳ Ｐゴシック" charset="0"/>
              </a:rPr>
              <a:t>Miley</a:t>
            </a:r>
            <a:r>
              <a:rPr lang="en-US" sz="2300" dirty="0">
                <a:ea typeface="ＭＳ Ｐゴシック" charset="0"/>
              </a:rPr>
              <a:t> Cyrus”, “Hey! Here’s my new song!”&gt;, </a:t>
            </a:r>
          </a:p>
          <a:p>
            <a:pPr marL="649544" lvl="1" indent="0">
              <a:buNone/>
              <a:defRPr/>
            </a:pPr>
            <a:r>
              <a:rPr lang="en-US" sz="2300" dirty="0">
                <a:ea typeface="ＭＳ Ｐゴシック" charset="0"/>
              </a:rPr>
              <a:t>      &lt;“Justin </a:t>
            </a:r>
            <a:r>
              <a:rPr lang="en-US" sz="2300" dirty="0" err="1">
                <a:ea typeface="ＭＳ Ｐゴシック" charset="0"/>
              </a:rPr>
              <a:t>Bieber</a:t>
            </a:r>
            <a:r>
              <a:rPr lang="en-US" sz="2300" dirty="0">
                <a:ea typeface="ＭＳ Ｐゴシック" charset="0"/>
              </a:rPr>
              <a:t>”, “Hey! Here’s MY new song!”&gt;, </a:t>
            </a:r>
          </a:p>
          <a:p>
            <a:pPr marL="649544" lvl="1" indent="0">
              <a:buNone/>
              <a:defRPr/>
            </a:pPr>
            <a:r>
              <a:rPr lang="en-US" sz="2300" dirty="0">
                <a:ea typeface="ＭＳ Ｐゴシック" charset="0"/>
              </a:rPr>
              <a:t>      &lt;“Rolling Stones”, “Hey! Here’s my old song that’s still a super-hit!”&gt;, …</a:t>
            </a:r>
          </a:p>
          <a:p>
            <a:pPr lvl="1">
              <a:defRPr/>
            </a:pPr>
            <a:endParaRPr lang="en-US" sz="2300" dirty="0">
              <a:ea typeface="ＭＳ Ｐゴシック" charset="0"/>
            </a:endParaRPr>
          </a:p>
          <a:p>
            <a:pPr>
              <a:defRPr/>
            </a:pPr>
            <a:r>
              <a:rPr lang="en-US" sz="2800" dirty="0">
                <a:ea typeface="ＭＳ Ｐゴシック" charset="0"/>
              </a:rPr>
              <a:t>Website example:</a:t>
            </a:r>
          </a:p>
          <a:p>
            <a:pPr lvl="1">
              <a:defRPr/>
            </a:pPr>
            <a:r>
              <a:rPr lang="en-US" sz="2300" dirty="0">
                <a:ea typeface="ＭＳ Ｐゴシック" charset="0"/>
              </a:rPr>
              <a:t>&lt;</a:t>
            </a:r>
            <a:r>
              <a:rPr lang="en-US" sz="2300" dirty="0" err="1">
                <a:ea typeface="ＭＳ Ｐゴシック" charset="0"/>
              </a:rPr>
              <a:t>coursera.org</a:t>
            </a:r>
            <a:r>
              <a:rPr lang="en-US" sz="2300" dirty="0">
                <a:ea typeface="ＭＳ Ｐゴシック" charset="0"/>
              </a:rPr>
              <a:t>, 101.102.103.104, 4/4, 10:35:40&gt;, &lt;</a:t>
            </a:r>
            <a:r>
              <a:rPr lang="en-US" sz="2300" dirty="0" err="1">
                <a:ea typeface="ＭＳ Ｐゴシック" charset="0"/>
              </a:rPr>
              <a:t>coursera.org</a:t>
            </a:r>
            <a:r>
              <a:rPr lang="en-US" sz="2300" dirty="0">
                <a:ea typeface="ＭＳ Ｐゴシック" charset="0"/>
              </a:rPr>
              <a:t>, 101.102.103.105, 4/4, 10:35:42&gt;, …</a:t>
            </a:r>
          </a:p>
          <a:p>
            <a:pPr lvl="1">
              <a:defRPr/>
            </a:pPr>
            <a:endParaRPr lang="en-US" sz="2300" dirty="0">
              <a:ea typeface="ＭＳ Ｐゴシック" charset="0"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 bwMode="auto">
          <a:xfrm>
            <a:off x="649208" y="514773"/>
            <a:ext cx="11902149" cy="866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9909" tIns="64954" rIns="129909" bIns="64954"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ＭＳ Ｐゴシック" pitchFamily="-111" charset="-128"/>
                <a:cs typeface="ＭＳ Ｐゴシック" pitchFamily="-111" charset="-128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  <a:ea typeface="ＭＳ Ｐゴシック" pitchFamily="-111" charset="-128"/>
                <a:cs typeface="ＭＳ Ｐゴシック" pitchFamily="-111" charset="-128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  <a:ea typeface="ＭＳ Ｐゴシック" pitchFamily="-111" charset="-128"/>
                <a:cs typeface="ＭＳ Ｐゴシック" pitchFamily="-111" charset="-128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  <a:ea typeface="ＭＳ Ｐゴシック" pitchFamily="-111" charset="-128"/>
                <a:cs typeface="ＭＳ Ｐゴシック" pitchFamily="-111" charset="-128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  <a:ea typeface="ＭＳ Ｐゴシック" pitchFamily="-111" charset="-128"/>
                <a:cs typeface="ＭＳ Ｐゴシック" pitchFamily="-111" charset="-128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</a:defRPr>
            </a:lvl9pPr>
          </a:lstStyle>
          <a:p>
            <a:pPr algn="l">
              <a:defRPr/>
            </a:pPr>
            <a:r>
              <a:rPr lang="en-US" sz="4500" kern="0" dirty="0">
                <a:solidFill>
                  <a:schemeClr val="bg1"/>
                </a:solidFill>
                <a:latin typeface="Whitney-BlackSC" pitchFamily="50" charset="0"/>
              </a:rPr>
              <a:t>Stream</a:t>
            </a:r>
            <a:endParaRPr lang="en-US" sz="4500" kern="0" dirty="0">
              <a:solidFill>
                <a:schemeClr val="bg1"/>
              </a:solidFill>
              <a:latin typeface="Whitney-Black" pitchFamily="50" charset="0"/>
            </a:endParaRPr>
          </a:p>
        </p:txBody>
      </p:sp>
      <p:grpSp>
        <p:nvGrpSpPr>
          <p:cNvPr id="29699" name="Group 9"/>
          <p:cNvGrpSpPr>
            <a:grpSpLocks/>
          </p:cNvGrpSpPr>
          <p:nvPr/>
        </p:nvGrpSpPr>
        <p:grpSpPr bwMode="auto">
          <a:xfrm>
            <a:off x="8547907" y="2323254"/>
            <a:ext cx="4436256" cy="792479"/>
            <a:chOff x="6019800" y="1634260"/>
            <a:chExt cx="3124200" cy="556490"/>
          </a:xfrm>
        </p:grpSpPr>
        <p:sp>
          <p:nvSpPr>
            <p:cNvPr id="29700" name="Rounded Rectangle 18"/>
            <p:cNvSpPr>
              <a:spLocks noChangeArrowheads="1"/>
            </p:cNvSpPr>
            <p:nvPr/>
          </p:nvSpPr>
          <p:spPr bwMode="auto">
            <a:xfrm>
              <a:off x="6205902" y="1636803"/>
              <a:ext cx="838200" cy="381000"/>
            </a:xfrm>
            <a:prstGeom prst="roundRect">
              <a:avLst>
                <a:gd name="adj" fmla="val 16667"/>
              </a:avLst>
            </a:prstGeom>
            <a:solidFill>
              <a:srgbClr val="008000"/>
            </a:solidFill>
            <a:ln w="12700">
              <a:solidFill>
                <a:srgbClr val="000000"/>
              </a:solidFill>
              <a:round/>
              <a:headEnd type="none" w="sm" len="sm"/>
              <a:tailEnd type="stealth" w="med" len="lg"/>
            </a:ln>
          </p:spPr>
          <p:txBody>
            <a:bodyPr/>
            <a:lstStyle/>
            <a:p>
              <a:pPr algn="ctr" eaLnBrk="0" hangingPunct="0">
                <a:lnSpc>
                  <a:spcPct val="90000"/>
                </a:lnSpc>
              </a:pPr>
              <a:r>
                <a:rPr lang="en-US"/>
                <a:t>Tuple</a:t>
              </a:r>
            </a:p>
          </p:txBody>
        </p:sp>
        <p:sp>
          <p:nvSpPr>
            <p:cNvPr id="29701" name="Rounded Rectangle 18"/>
            <p:cNvSpPr>
              <a:spLocks noChangeArrowheads="1"/>
            </p:cNvSpPr>
            <p:nvPr/>
          </p:nvSpPr>
          <p:spPr bwMode="auto">
            <a:xfrm>
              <a:off x="7162800" y="1634260"/>
              <a:ext cx="838200" cy="381000"/>
            </a:xfrm>
            <a:prstGeom prst="roundRect">
              <a:avLst>
                <a:gd name="adj" fmla="val 16667"/>
              </a:avLst>
            </a:prstGeom>
            <a:solidFill>
              <a:srgbClr val="008000"/>
            </a:solidFill>
            <a:ln w="12700">
              <a:solidFill>
                <a:srgbClr val="000000"/>
              </a:solidFill>
              <a:round/>
              <a:headEnd type="none" w="sm" len="sm"/>
              <a:tailEnd type="stealth" w="med" len="lg"/>
            </a:ln>
          </p:spPr>
          <p:txBody>
            <a:bodyPr/>
            <a:lstStyle/>
            <a:p>
              <a:pPr algn="ctr" eaLnBrk="0" hangingPunct="0">
                <a:lnSpc>
                  <a:spcPct val="90000"/>
                </a:lnSpc>
              </a:pPr>
              <a:r>
                <a:rPr lang="en-US"/>
                <a:t>Tuple</a:t>
              </a:r>
            </a:p>
          </p:txBody>
        </p:sp>
        <p:sp>
          <p:nvSpPr>
            <p:cNvPr id="29702" name="Rounded Rectangle 18"/>
            <p:cNvSpPr>
              <a:spLocks noChangeArrowheads="1"/>
            </p:cNvSpPr>
            <p:nvPr/>
          </p:nvSpPr>
          <p:spPr bwMode="auto">
            <a:xfrm>
              <a:off x="8077200" y="1634260"/>
              <a:ext cx="838200" cy="381000"/>
            </a:xfrm>
            <a:prstGeom prst="roundRect">
              <a:avLst>
                <a:gd name="adj" fmla="val 16667"/>
              </a:avLst>
            </a:prstGeom>
            <a:solidFill>
              <a:srgbClr val="008000"/>
            </a:solidFill>
            <a:ln w="12700">
              <a:solidFill>
                <a:srgbClr val="000000"/>
              </a:solidFill>
              <a:round/>
              <a:headEnd type="none" w="sm" len="sm"/>
              <a:tailEnd type="stealth" w="med" len="lg"/>
            </a:ln>
          </p:spPr>
          <p:txBody>
            <a:bodyPr/>
            <a:lstStyle/>
            <a:p>
              <a:pPr algn="ctr" eaLnBrk="0" hangingPunct="0">
                <a:lnSpc>
                  <a:spcPct val="90000"/>
                </a:lnSpc>
              </a:pPr>
              <a:r>
                <a:rPr lang="en-US"/>
                <a:t>Tuple</a:t>
              </a:r>
            </a:p>
          </p:txBody>
        </p:sp>
        <p:cxnSp>
          <p:nvCxnSpPr>
            <p:cNvPr id="29703" name="Straight Arrow Connector 3"/>
            <p:cNvCxnSpPr>
              <a:cxnSpLocks noChangeShapeType="1"/>
            </p:cNvCxnSpPr>
            <p:nvPr/>
          </p:nvCxnSpPr>
          <p:spPr bwMode="auto">
            <a:xfrm>
              <a:off x="6019800" y="2190750"/>
              <a:ext cx="3124200" cy="0"/>
            </a:xfrm>
            <a:prstGeom prst="straightConnector1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arrow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</p:grp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23313753-4E64-FAA7-1244-637A20C63894}"/>
              </a:ext>
            </a:extLst>
          </p:cNvPr>
          <p:cNvSpPr txBox="1">
            <a:spLocks/>
          </p:cNvSpPr>
          <p:nvPr/>
        </p:nvSpPr>
        <p:spPr>
          <a:xfrm>
            <a:off x="11749881" y="6584952"/>
            <a:ext cx="585074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34914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69827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904741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539655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174568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809482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444395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079309" algn="l" defTabSz="1269827" rtl="0" eaLnBrk="1" latinLnBrk="0" hangingPunct="1"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10CF8EBF-B98F-E04E-82EC-984B70870C6D}" type="slidenum">
              <a:rPr lang="en-US"/>
              <a:pPr>
                <a:defRPr/>
              </a:pPr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9216415"/>
      </p:ext>
    </p:extLst>
  </p:cSld>
  <p:clrMapOvr>
    <a:masterClrMapping/>
  </p:clrMapOvr>
</p:sld>
</file>

<file path=ppt/theme/theme1.xml><?xml version="1.0" encoding="utf-8"?>
<a:theme xmlns:a="http://schemas.openxmlformats.org/drawingml/2006/main" name="HPP-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8">
      <a:majorFont>
        <a:latin typeface="Akzidenz-Grotesk Extended BQ"/>
        <a:ea typeface=""/>
        <a:cs typeface=""/>
      </a:majorFont>
      <a:minorFont>
        <a:latin typeface="Akzidenz-Grotesk BQ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4414</TotalTime>
  <Words>1663</Words>
  <Application>Microsoft Macintosh PowerPoint</Application>
  <PresentationFormat>Custom</PresentationFormat>
  <Paragraphs>272</Paragraphs>
  <Slides>23</Slides>
  <Notes>23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32" baseType="lpstr">
      <vt:lpstr>ＭＳ Ｐゴシック</vt:lpstr>
      <vt:lpstr>Arial</vt:lpstr>
      <vt:lpstr>Calibri</vt:lpstr>
      <vt:lpstr>Times</vt:lpstr>
      <vt:lpstr>Times New Roman</vt:lpstr>
      <vt:lpstr>Whitney-Black</vt:lpstr>
      <vt:lpstr>Whitney-BlackSC</vt:lpstr>
      <vt:lpstr>Wingdings</vt:lpstr>
      <vt:lpstr>HPP-template</vt:lpstr>
      <vt:lpstr>PowerPoint Presentation</vt:lpstr>
      <vt:lpstr>PowerPoint Presentation</vt:lpstr>
      <vt:lpstr>PowerPoint Presentation</vt:lpstr>
      <vt:lpstr>PowerPoint Presentation</vt:lpstr>
      <vt:lpstr>Which one of these is NOT a stream processing job?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Twitter’s Heron System (Optional Additional Slide)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Calianno, Vincent Luke</dc:creator>
  <cp:lastModifiedBy>Kesavan, Ram</cp:lastModifiedBy>
  <cp:revision>514</cp:revision>
  <dcterms:created xsi:type="dcterms:W3CDTF">2012-12-19T21:49:48Z</dcterms:created>
  <dcterms:modified xsi:type="dcterms:W3CDTF">2025-11-06T21:59:26Z</dcterms:modified>
</cp:coreProperties>
</file>