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334" r:id="rId2"/>
    <p:sldId id="257" r:id="rId3"/>
    <p:sldId id="279" r:id="rId4"/>
    <p:sldId id="280" r:id="rId5"/>
    <p:sldId id="282" r:id="rId6"/>
    <p:sldId id="285" r:id="rId7"/>
    <p:sldId id="283" r:id="rId8"/>
    <p:sldId id="284" r:id="rId9"/>
    <p:sldId id="286" r:id="rId10"/>
    <p:sldId id="287" r:id="rId11"/>
    <p:sldId id="288" r:id="rId12"/>
    <p:sldId id="290" r:id="rId13"/>
    <p:sldId id="292" r:id="rId14"/>
    <p:sldId id="293" r:id="rId15"/>
    <p:sldId id="294" r:id="rId16"/>
    <p:sldId id="291" r:id="rId17"/>
    <p:sldId id="295" r:id="rId18"/>
    <p:sldId id="296" r:id="rId19"/>
    <p:sldId id="298" r:id="rId20"/>
    <p:sldId id="299" r:id="rId21"/>
    <p:sldId id="300" r:id="rId22"/>
    <p:sldId id="297" r:id="rId23"/>
    <p:sldId id="301" r:id="rId24"/>
    <p:sldId id="302" r:id="rId25"/>
    <p:sldId id="303" r:id="rId26"/>
    <p:sldId id="305" r:id="rId27"/>
    <p:sldId id="307" r:id="rId28"/>
    <p:sldId id="306" r:id="rId29"/>
    <p:sldId id="308" r:id="rId30"/>
    <p:sldId id="309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0" r:id="rId39"/>
    <p:sldId id="336" r:id="rId40"/>
    <p:sldId id="318" r:id="rId41"/>
    <p:sldId id="319" r:id="rId42"/>
    <p:sldId id="321" r:id="rId43"/>
    <p:sldId id="322" r:id="rId44"/>
    <p:sldId id="323" r:id="rId45"/>
    <p:sldId id="324" r:id="rId46"/>
    <p:sldId id="335" r:id="rId47"/>
    <p:sldId id="325" r:id="rId48"/>
    <p:sldId id="326" r:id="rId49"/>
    <p:sldId id="327" r:id="rId50"/>
    <p:sldId id="328" r:id="rId51"/>
    <p:sldId id="333" r:id="rId52"/>
    <p:sldId id="332" r:id="rId53"/>
    <p:sldId id="329" r:id="rId54"/>
    <p:sldId id="330" r:id="rId55"/>
    <p:sldId id="331" r:id="rId56"/>
    <p:sldId id="337" r:id="rId57"/>
  </p:sldIdLst>
  <p:sldSz cx="12984163" cy="7315200"/>
  <p:notesSz cx="6858000" cy="9144000"/>
  <p:defaultTextStyle>
    <a:defPPr>
      <a:defRPr lang="en-US"/>
    </a:defPPr>
    <a:lvl1pPr marL="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4" autoAdjust="0"/>
    <p:restoredTop sz="84014"/>
  </p:normalViewPr>
  <p:slideViewPr>
    <p:cSldViewPr>
      <p:cViewPr varScale="1">
        <p:scale>
          <a:sx n="100" d="100"/>
          <a:sy n="100" d="100"/>
        </p:scale>
        <p:origin x="1384" y="160"/>
      </p:cViewPr>
      <p:guideLst>
        <p:guide orient="horz" pos="2304"/>
        <p:guide pos="4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F443E-0F79-A241-AF3A-49CA404541F0}" type="datetimeFigureOut">
              <a:rPr lang="en-US" smtClean="0"/>
              <a:t>10/1/24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5403-D6CF-9147-BC21-EBC85D00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7350" y="685800"/>
            <a:ext cx="6084888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02756" indent="-270291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081164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513629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1946095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378560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811026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243491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675957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322C6589-A35F-F649-8A13-3150791726A4}" type="slidenum">
              <a:rPr lang="en-US" sz="900">
                <a:solidFill>
                  <a:schemeClr val="tx1"/>
                </a:solidFill>
                <a:latin typeface="Times New Roman" charset="0"/>
              </a:rPr>
              <a:pPr/>
              <a:t>10</a:t>
            </a:fld>
            <a:endParaRPr lang="en-US" sz="9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7" rIns="90653" bIns="45327"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16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07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39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2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804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909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60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73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Ring Mutual Exclusion - Not to be confused with the algorithm used by Computer Scientists when they break an engagement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7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862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954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114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174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682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799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570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959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used to </a:t>
            </a:r>
            <a:r>
              <a:rPr lang="en-US"/>
              <a:t>pronounce Ri-kart</a:t>
            </a:r>
            <a:r>
              <a:rPr lang="en-US" dirty="0"/>
              <a:t>. Then I met Glenn at a conference. He corrected me to say that his last name is pronounced as “Rai-kart.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926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</a:t>
            </a:r>
            <a:r>
              <a:rPr lang="en-US" dirty="0" err="1"/>
              <a:t>Ricart-Agrawala</a:t>
            </a:r>
            <a:r>
              <a:rPr lang="en-US" dirty="0"/>
              <a:t> Algorithm is like an Indian wedding – you need to invite and get permission from EVERYONE in your family!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014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799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251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 </a:t>
            </a:r>
            <a:r>
              <a:rPr lang="en-US" dirty="0" err="1"/>
              <a:t>Ricart-Agrawala</a:t>
            </a:r>
            <a:r>
              <a:rPr lang="en-US" dirty="0"/>
              <a:t> Algorithm is like an Indian wedding – you need to invite and get permission from EVERYONE in your family!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759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654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474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763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437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838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272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905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90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161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097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617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Mamoru Maekawa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084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1289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7283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Maekawa algorithm is like when you start to date someone – you only need to ensure your closest friends approve of your new date.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6987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Maekawa algorithm is like when you start to date someone – you only need to ensure your closest friends approve of your new date.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6987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Maekawa algorithm is like when you start to date someone – you only need to ensure your closest friends approve of your new date.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5846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7501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38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9797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9246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>
                <a:ea typeface="ＭＳ Ｐゴシック" charset="0"/>
                <a:sym typeface="Symbol" charset="0"/>
              </a:rPr>
              <a:t></a:t>
            </a:r>
            <a:r>
              <a:rPr lang="en-US" sz="1600" i="1" dirty="0">
                <a:ea typeface="ＭＳ Ｐゴシック" charset="0"/>
                <a:sym typeface="Symbol" charset="0"/>
              </a:rPr>
              <a:t>N </a:t>
            </a:r>
            <a:r>
              <a:rPr lang="en-US" dirty="0"/>
              <a:t>True only for large N</a:t>
            </a:r>
          </a:p>
          <a:p>
            <a:r>
              <a:rPr lang="en-US" dirty="0"/>
              <a:t>Why (M-1)*K+1: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Consider process Pi and its voting set Vi (of size K).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Each of the K members of Vi is contained in (M - 1) other subsets (apart from Vi).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These are the only voting sets possible in the entire system (because any voting set must overlap with Vi)!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total count of such sets is (M-1)*K+1.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Notice that in this count, some voting sets may be double counted!   (e.g., two of Vi’s members may together belong to more than one voting sets!)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To minimize M (or K) is the same as maximizing N, i.e., we minimize double counting of these voting sets, and this occurs when (M-1)*K+1=N.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882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827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8747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4166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7980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79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02756" indent="-270291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081164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513629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1946095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378560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811026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243491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675957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322C6589-A35F-F649-8A13-3150791726A4}" type="slidenum">
              <a:rPr lang="en-US" sz="900">
                <a:solidFill>
                  <a:schemeClr val="tx1"/>
                </a:solidFill>
                <a:latin typeface="Times New Roman" charset="0"/>
              </a:rPr>
              <a:pPr/>
              <a:t>6</a:t>
            </a:fld>
            <a:endParaRPr lang="en-US" sz="9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7" rIns="90653" bIns="45327"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05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47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BDC1C6"/>
                </a:solidFill>
                <a:effectLst/>
                <a:latin typeface="Roboto" panose="020F0502020204030204" pitchFamily="34" charset="0"/>
              </a:rPr>
              <a:t>Coined by Edgar Dijkstra. From Dutch. </a:t>
            </a:r>
            <a:r>
              <a:rPr lang="en-US" b="1" i="0" dirty="0" err="1">
                <a:solidFill>
                  <a:srgbClr val="BDC1C6"/>
                </a:solidFill>
                <a:effectLst/>
                <a:latin typeface="Roboto" panose="020F0502020204030204" pitchFamily="34" charset="0"/>
              </a:rPr>
              <a:t>Probeer</a:t>
            </a:r>
            <a:r>
              <a:rPr lang="en-US" b="1" i="0" dirty="0">
                <a:solidFill>
                  <a:srgbClr val="BDC1C6"/>
                </a:solidFill>
                <a:effectLst/>
                <a:latin typeface="Roboto" panose="020F0502020204030204" pitchFamily="34" charset="0"/>
              </a:rPr>
              <a:t> (try) and </a:t>
            </a:r>
            <a:r>
              <a:rPr lang="en-US" b="1" i="0" dirty="0" err="1">
                <a:solidFill>
                  <a:srgbClr val="BDC1C6"/>
                </a:solidFill>
                <a:effectLst/>
                <a:latin typeface="Roboto" panose="020F0502020204030204" pitchFamily="34" charset="0"/>
              </a:rPr>
              <a:t>Verhoog</a:t>
            </a:r>
            <a:r>
              <a:rPr lang="en-US" b="1" i="0" dirty="0">
                <a:solidFill>
                  <a:srgbClr val="BDC1C6"/>
                </a:solidFill>
                <a:effectLst/>
                <a:latin typeface="Roboto" panose="020F0502020204030204" pitchFamily="34" charset="0"/>
              </a:rPr>
              <a:t> (increment).</a:t>
            </a:r>
          </a:p>
          <a:p>
            <a:endParaRPr lang="en-US" b="1" i="0" dirty="0">
              <a:solidFill>
                <a:srgbClr val="BDC1C6"/>
              </a:solidFill>
              <a:effectLst/>
              <a:latin typeface="Roboto" panose="020F0502020204030204" pitchFamily="34" charset="0"/>
            </a:endParaRPr>
          </a:p>
          <a:p>
            <a:r>
              <a:rPr lang="en-US" b="1" dirty="0"/>
              <a:t>function</a:t>
            </a:r>
            <a:r>
              <a:rPr lang="en-US" dirty="0"/>
              <a:t> </a:t>
            </a:r>
            <a:r>
              <a:rPr lang="en-US" dirty="0" err="1"/>
              <a:t>cas</a:t>
            </a:r>
            <a:r>
              <a:rPr lang="en-US" dirty="0"/>
              <a:t>(p: pointer to int, old: int, new: int) </a:t>
            </a:r>
            <a:r>
              <a:rPr lang="en-US" b="1" dirty="0"/>
              <a:t>is</a:t>
            </a:r>
            <a:r>
              <a:rPr lang="en-US" dirty="0"/>
              <a:t> </a:t>
            </a:r>
            <a:r>
              <a:rPr lang="en-US" b="1" dirty="0"/>
              <a:t>if</a:t>
            </a:r>
            <a:r>
              <a:rPr lang="en-US" dirty="0"/>
              <a:t> *p ≠ old </a:t>
            </a:r>
            <a:r>
              <a:rPr lang="en-US" b="1" dirty="0"/>
              <a:t>return</a:t>
            </a:r>
            <a:r>
              <a:rPr lang="en-US" dirty="0"/>
              <a:t> false; *p ← new; </a:t>
            </a:r>
            <a:r>
              <a:rPr lang="en-US" b="1" dirty="0"/>
              <a:t>return</a:t>
            </a:r>
            <a:r>
              <a:rPr lang="en-US" dirty="0"/>
              <a:t> true;</a:t>
            </a:r>
            <a:endParaRPr lang="en-US" b="1" i="0" dirty="0">
              <a:solidFill>
                <a:srgbClr val="BDC1C6"/>
              </a:solidFill>
              <a:effectLst/>
              <a:latin typeface="Roboto" panose="020F0502020204030204" pitchFamily="34" charset="0"/>
            </a:endParaRPr>
          </a:p>
          <a:p>
            <a:endParaRPr lang="en-US" b="1" i="0" dirty="0">
              <a:solidFill>
                <a:srgbClr val="BDC1C6"/>
              </a:solidFill>
              <a:effectLst/>
              <a:latin typeface="Roboto" panose="020F0502020204030204" pitchFamily="34" charset="0"/>
            </a:endParaRPr>
          </a:p>
          <a:p>
            <a:r>
              <a:rPr lang="en-US" b="1" i="0" dirty="0">
                <a:solidFill>
                  <a:srgbClr val="BDC1C6"/>
                </a:solidFill>
                <a:effectLst/>
                <a:latin typeface="Roboto" panose="020F0502020204030204" pitchFamily="34" charset="0"/>
              </a:rPr>
              <a:t>TAS: Return old value, set variable to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97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5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984163" cy="731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9" y="292953"/>
            <a:ext cx="11902149" cy="1197185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3"/>
            <a:ext cx="7033088" cy="4551680"/>
          </a:xfrm>
        </p:spPr>
        <p:txBody>
          <a:bodyPr>
            <a:normAutofit/>
          </a:bodyPr>
          <a:lstStyle>
            <a:lvl1pPr>
              <a:defRPr sz="2600">
                <a:latin typeface="Times New Roman"/>
                <a:cs typeface="Times New Roman"/>
              </a:defRPr>
            </a:lvl1pPr>
            <a:lvl2pPr marL="1055377" indent="-405914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2pPr>
            <a:lvl3pPr>
              <a:defRPr sz="2600">
                <a:latin typeface="Times New Roman"/>
                <a:cs typeface="Times New Roman"/>
              </a:defRPr>
            </a:lvl3pPr>
            <a:lvl4pPr marL="2273121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4pPr>
            <a:lvl5pPr marL="2922583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041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814" y="2272455"/>
            <a:ext cx="11036539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625" y="4145280"/>
            <a:ext cx="9088914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649544" indent="0" algn="ctr">
              <a:buNone/>
              <a:defRPr/>
            </a:lvl2pPr>
            <a:lvl3pPr marL="1299088" indent="0" algn="ctr">
              <a:buNone/>
              <a:defRPr/>
            </a:lvl3pPr>
            <a:lvl4pPr marL="1948632" indent="0" algn="ctr">
              <a:buNone/>
              <a:defRPr/>
            </a:lvl4pPr>
            <a:lvl5pPr marL="2598176" indent="0" algn="ctr">
              <a:buNone/>
              <a:defRPr/>
            </a:lvl5pPr>
            <a:lvl6pPr marL="3247720" indent="0" algn="ctr">
              <a:buNone/>
              <a:defRPr/>
            </a:lvl6pPr>
            <a:lvl7pPr marL="3897264" indent="0" algn="ctr">
              <a:buNone/>
              <a:defRPr/>
            </a:lvl7pPr>
            <a:lvl8pPr marL="4546808" indent="0" algn="ctr">
              <a:buNone/>
              <a:defRPr/>
            </a:lvl8pPr>
            <a:lvl9pPr marL="51963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BEBC-633C-FF42-B9F8-085A82D6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87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812" y="2113280"/>
            <a:ext cx="5410068" cy="438912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0283" y="2113280"/>
            <a:ext cx="5410068" cy="438912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64F64-9FF7-8B40-9C80-0BE8153D97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1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10" y="292948"/>
            <a:ext cx="11685747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10" y="1706882"/>
            <a:ext cx="11685747" cy="4827694"/>
          </a:xfrm>
          <a:prstGeom prst="rect">
            <a:avLst/>
          </a:prstGeom>
        </p:spPr>
        <p:txBody>
          <a:bodyPr vert="horz" lIns="129892" tIns="64947" rIns="129892" bIns="6494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208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812E-561E-438A-81D3-22B6B9FAEA9A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6256" y="6780110"/>
            <a:ext cx="4111652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5317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8952-07DD-45F2-92DF-2D7C6E70F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129892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097" indent="-487097" algn="l" defTabSz="129892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Arial"/>
          <a:ea typeface="+mn-ea"/>
          <a:cs typeface="+mn-cs"/>
        </a:defRPr>
      </a:lvl1pPr>
      <a:lvl2pPr marL="1055377" indent="-405914" algn="l" defTabSz="129892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Arial"/>
          <a:ea typeface="+mn-ea"/>
          <a:cs typeface="+mn-cs"/>
        </a:defRPr>
      </a:lvl2pPr>
      <a:lvl3pPr marL="1623658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/>
          <a:ea typeface="+mn-ea"/>
          <a:cs typeface="+mn-cs"/>
        </a:defRPr>
      </a:lvl3pPr>
      <a:lvl4pPr marL="2273121" indent="-324731" algn="l" defTabSz="129892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4pPr>
      <a:lvl5pPr marL="2922583" indent="-324731" algn="l" defTabSz="129892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Arial"/>
          <a:ea typeface="+mn-ea"/>
          <a:cs typeface="+mn-cs"/>
        </a:defRPr>
      </a:lvl5pPr>
      <a:lvl6pPr marL="3572046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1509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974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0435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463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92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8389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7852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731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6777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624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5704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ChangeArrowheads="1"/>
          </p:cNvSpPr>
          <p:nvPr/>
        </p:nvSpPr>
        <p:spPr bwMode="auto">
          <a:xfrm>
            <a:off x="865612" y="2465493"/>
            <a:ext cx="1103653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 anchor="ctr"/>
          <a:lstStyle/>
          <a:p>
            <a:pPr algn="ctr"/>
            <a:r>
              <a:rPr lang="en-US" sz="61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Fall 2023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947625" y="4822613"/>
            <a:ext cx="9088914" cy="186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/>
          <a:lstStyle/>
          <a:p>
            <a:pPr algn="ctr">
              <a:spcBef>
                <a:spcPct val="20000"/>
              </a:spcBef>
            </a:pPr>
            <a:r>
              <a:rPr lang="en-US" sz="3900" dirty="0"/>
              <a:t>Indranil Gupta (Indy)</a:t>
            </a:r>
          </a:p>
          <a:p>
            <a:pPr algn="ctr">
              <a:spcBef>
                <a:spcPct val="20000"/>
              </a:spcBef>
            </a:pPr>
            <a:r>
              <a:rPr lang="en-US" sz="3900" dirty="0"/>
              <a:t>W/ Aishwarya Ganesan</a:t>
            </a:r>
          </a:p>
          <a:p>
            <a:pPr algn="ctr">
              <a:spcBef>
                <a:spcPct val="20000"/>
              </a:spcBef>
            </a:pPr>
            <a:r>
              <a:rPr lang="en-US" sz="3900" i="1" dirty="0"/>
              <a:t>Lecture 18: Mutual Exclusion</a:t>
            </a:r>
            <a:endParaRPr lang="en-US" sz="3900" i="1" dirty="0">
              <a:solidFill>
                <a:srgbClr val="17375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9281" y="6705600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All slides © IG</a:t>
            </a:r>
          </a:p>
        </p:txBody>
      </p:sp>
    </p:spTree>
    <p:extLst>
      <p:ext uri="{BB962C8B-B14F-4D97-AF65-F5344CB8AC3E}">
        <p14:creationId xmlns:p14="http://schemas.microsoft.com/office/powerpoint/2010/main" val="12536750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681" y="609601"/>
            <a:ext cx="9220200" cy="562187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4000" dirty="0">
                <a:solidFill>
                  <a:schemeClr val="bg2"/>
                </a:solidFill>
                <a:latin typeface="Whitney-BlackSC"/>
                <a:ea typeface="ＭＳ Ｐゴシック" charset="0"/>
                <a:cs typeface="Whitney-BlackSC"/>
              </a:rPr>
              <a:t>Our Bank Example Using Semaphores</a:t>
            </a:r>
            <a:endParaRPr lang="en-US" sz="4000" dirty="0">
              <a:latin typeface="Whitney-BlackSC"/>
              <a:ea typeface="ＭＳ Ｐゴシック" charset="0"/>
              <a:cs typeface="Whitney-BlackSC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Semaphore S=1; // shared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ATM1: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wait(S);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obtain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add in deposit;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update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 end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signal(S); // exit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4281" y="2133600"/>
            <a:ext cx="5410068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Semaphore S=1; // shared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ATM2: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wait(S);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obtain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add in deposit;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update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 end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signal(S); // exit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20481" y="2133600"/>
            <a:ext cx="0" cy="48006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29235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3200" dirty="0">
                <a:ea typeface="ＭＳ Ｐゴシック" charset="0"/>
              </a:rPr>
              <a:t>In a distributed system, cannot share variables like semaphores</a:t>
            </a:r>
          </a:p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3200" dirty="0">
                <a:ea typeface="ＭＳ Ｐゴシック" charset="0"/>
              </a:rPr>
              <a:t>So how do we support mutual exclusion in a distributed system?</a:t>
            </a: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51721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ＭＳ Ｐゴシック" charset="0"/>
              </a:rPr>
              <a:t>Before solving any problem, specify its System Model:</a:t>
            </a:r>
          </a:p>
          <a:p>
            <a:pPr lvl="1"/>
            <a:r>
              <a:rPr lang="en-US" sz="2400" dirty="0">
                <a:ea typeface="ＭＳ Ｐゴシック" charset="0"/>
              </a:rPr>
              <a:t>Each pair of processes is connected by reliable channels (such as TCP). </a:t>
            </a:r>
          </a:p>
          <a:p>
            <a:pPr lvl="1"/>
            <a:r>
              <a:rPr lang="en-US" sz="2400" dirty="0">
                <a:ea typeface="ＭＳ Ｐゴシック" charset="0"/>
              </a:rPr>
              <a:t>Messages are eventually delivered to recipient, and </a:t>
            </a:r>
            <a:r>
              <a:rPr lang="en-US" altLang="ja-JP" sz="2400" dirty="0">
                <a:ea typeface="ＭＳ Ｐゴシック" charset="0"/>
              </a:rPr>
              <a:t>in FIFO (First In First Out) order.</a:t>
            </a:r>
          </a:p>
          <a:p>
            <a:pPr lvl="1"/>
            <a:r>
              <a:rPr lang="en-US" sz="2400" dirty="0">
                <a:ea typeface="ＭＳ Ｐゴシック" charset="0"/>
              </a:rPr>
              <a:t>Processes do not fail.</a:t>
            </a:r>
          </a:p>
          <a:p>
            <a:pPr lvl="2"/>
            <a:r>
              <a:rPr lang="en-US" sz="2400" dirty="0">
                <a:ea typeface="ＭＳ Ｐゴシック" charset="0"/>
              </a:rPr>
              <a:t>Fault-tolerant variants exist in literature.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300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325189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Elect a central master (or leader)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Use one of our election algorithms!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Leader keeps 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A </a:t>
            </a:r>
            <a:r>
              <a:rPr lang="en-US" b="1" dirty="0">
                <a:ea typeface="ＭＳ Ｐゴシック" charset="0"/>
              </a:rPr>
              <a:t>queue </a:t>
            </a:r>
            <a:r>
              <a:rPr lang="en-US" dirty="0">
                <a:ea typeface="ＭＳ Ｐゴシック" charset="0"/>
              </a:rPr>
              <a:t>of waiting requests from processes who wish to access the CS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A special </a:t>
            </a:r>
            <a:r>
              <a:rPr lang="en-US" b="1" dirty="0">
                <a:ea typeface="ＭＳ Ｐゴシック" charset="0"/>
              </a:rPr>
              <a:t>token </a:t>
            </a:r>
            <a:r>
              <a:rPr lang="en-US" dirty="0">
                <a:ea typeface="ＭＳ Ｐゴシック" charset="0"/>
              </a:rPr>
              <a:t>which allows its holder to access CS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Actions of any process in group: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solidFill>
                  <a:srgbClr val="008000"/>
                </a:solidFill>
                <a:ea typeface="ＭＳ Ｐゴシック" charset="0"/>
              </a:rPr>
              <a:t>enter()</a:t>
            </a:r>
          </a:p>
          <a:p>
            <a:pPr lvl="2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Send a request to leader</a:t>
            </a:r>
          </a:p>
          <a:p>
            <a:pPr lvl="2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Wait for token from leader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solidFill>
                  <a:srgbClr val="008000"/>
                </a:solidFill>
                <a:ea typeface="ＭＳ Ｐゴシック" charset="0"/>
              </a:rPr>
              <a:t>exit()</a:t>
            </a:r>
          </a:p>
          <a:p>
            <a:pPr lvl="2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Send back token to leader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62601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60545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Leader Actions: 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On receiving a request from process P</a:t>
            </a:r>
            <a:r>
              <a:rPr lang="en-US" i="1" dirty="0">
                <a:ea typeface="ＭＳ Ｐゴシック" charset="0"/>
              </a:rPr>
              <a:t>i</a:t>
            </a:r>
          </a:p>
          <a:p>
            <a:pPr marL="1298927" lvl="2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b="1" dirty="0">
                <a:ea typeface="ＭＳ Ｐゴシック" charset="0"/>
              </a:rPr>
              <a:t>if</a:t>
            </a:r>
            <a:r>
              <a:rPr lang="en-US" dirty="0">
                <a:ea typeface="ＭＳ Ｐゴシック" charset="0"/>
              </a:rPr>
              <a:t> (leader has token) </a:t>
            </a:r>
          </a:p>
          <a:p>
            <a:pPr marL="1948390" lvl="3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dirty="0">
                <a:ea typeface="ＭＳ Ｐゴシック" charset="0"/>
              </a:rPr>
              <a:t>Send token to P</a:t>
            </a:r>
            <a:r>
              <a:rPr lang="en-US" i="1" dirty="0">
                <a:ea typeface="ＭＳ Ｐゴシック" charset="0"/>
              </a:rPr>
              <a:t>i</a:t>
            </a:r>
          </a:p>
          <a:p>
            <a:pPr marL="1298927" lvl="2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b="1" dirty="0">
                <a:ea typeface="ＭＳ Ｐゴシック" charset="0"/>
              </a:rPr>
              <a:t>else</a:t>
            </a:r>
          </a:p>
          <a:p>
            <a:pPr marL="1948390" lvl="3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dirty="0">
                <a:ea typeface="ＭＳ Ｐゴシック" charset="0"/>
              </a:rPr>
              <a:t>Add P</a:t>
            </a:r>
            <a:r>
              <a:rPr lang="en-US" i="1" dirty="0">
                <a:ea typeface="ＭＳ Ｐゴシック" charset="0"/>
              </a:rPr>
              <a:t>i </a:t>
            </a:r>
            <a:r>
              <a:rPr lang="en-US" dirty="0">
                <a:ea typeface="ＭＳ Ｐゴシック" charset="0"/>
              </a:rPr>
              <a:t>to queue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On receiving a token from process P</a:t>
            </a:r>
            <a:r>
              <a:rPr lang="en-US" i="1" dirty="0">
                <a:ea typeface="ＭＳ Ｐゴシック" charset="0"/>
              </a:rPr>
              <a:t>i</a:t>
            </a:r>
          </a:p>
          <a:p>
            <a:pPr marL="1298927" lvl="2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b="1" dirty="0">
                <a:ea typeface="ＭＳ Ｐゴシック" charset="0"/>
              </a:rPr>
              <a:t>if</a:t>
            </a:r>
            <a:r>
              <a:rPr lang="en-US" dirty="0">
                <a:ea typeface="ＭＳ Ｐゴシック" charset="0"/>
              </a:rPr>
              <a:t> (queue is not empty)</a:t>
            </a:r>
          </a:p>
          <a:p>
            <a:pPr marL="1948390" lvl="3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dirty="0" err="1">
                <a:ea typeface="ＭＳ Ｐゴシック" charset="0"/>
              </a:rPr>
              <a:t>Dequeue</a:t>
            </a:r>
            <a:r>
              <a:rPr lang="en-US" dirty="0">
                <a:ea typeface="ＭＳ Ｐゴシック" charset="0"/>
              </a:rPr>
              <a:t> head of queue (say </a:t>
            </a:r>
            <a:r>
              <a:rPr lang="en-US" dirty="0" err="1">
                <a:ea typeface="ＭＳ Ｐゴシック" charset="0"/>
              </a:rPr>
              <a:t>P</a:t>
            </a:r>
            <a:r>
              <a:rPr lang="en-US" i="1" dirty="0" err="1">
                <a:ea typeface="ＭＳ Ｐゴシック" charset="0"/>
              </a:rPr>
              <a:t>j</a:t>
            </a:r>
            <a:r>
              <a:rPr lang="en-US" dirty="0">
                <a:ea typeface="ＭＳ Ｐゴシック" charset="0"/>
              </a:rPr>
              <a:t>), send that process the token</a:t>
            </a:r>
          </a:p>
          <a:p>
            <a:pPr marL="1298927" lvl="2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b="1" dirty="0">
                <a:ea typeface="ＭＳ Ｐゴシック" charset="0"/>
              </a:rPr>
              <a:t>else</a:t>
            </a:r>
          </a:p>
          <a:p>
            <a:pPr marL="1948390" lvl="3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dirty="0">
                <a:ea typeface="ＭＳ Ｐゴシック" charset="0"/>
              </a:rPr>
              <a:t>Retain token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01087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Central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Safety – at most one process in CS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Exactly one token</a:t>
            </a:r>
          </a:p>
          <a:p>
            <a:pPr>
              <a:buClr>
                <a:schemeClr val="hlink"/>
              </a:buClr>
              <a:buSzPct val="120000"/>
            </a:pPr>
            <a:r>
              <a:rPr lang="en-US" sz="2400" dirty="0" err="1">
                <a:ea typeface="ＭＳ Ｐゴシック" charset="0"/>
              </a:rPr>
              <a:t>Liveness</a:t>
            </a:r>
            <a:r>
              <a:rPr lang="en-US" sz="2400" dirty="0">
                <a:ea typeface="ＭＳ Ｐゴシック" charset="0"/>
              </a:rPr>
              <a:t> – every request for CS granted eventually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With </a:t>
            </a:r>
            <a:r>
              <a:rPr lang="en-US" sz="2400" i="1" dirty="0">
                <a:ea typeface="ＭＳ Ｐゴシック" charset="0"/>
              </a:rPr>
              <a:t>N </a:t>
            </a:r>
            <a:r>
              <a:rPr lang="en-US" sz="2400" dirty="0">
                <a:ea typeface="ＭＳ Ｐゴシック" charset="0"/>
              </a:rPr>
              <a:t>processes in system, queue has at most </a:t>
            </a:r>
            <a:r>
              <a:rPr lang="en-US" sz="2400" i="1" dirty="0">
                <a:ea typeface="ＭＳ Ｐゴシック" charset="0"/>
              </a:rPr>
              <a:t>N </a:t>
            </a:r>
            <a:r>
              <a:rPr lang="en-US" sz="2400" dirty="0">
                <a:ea typeface="ＭＳ Ｐゴシック" charset="0"/>
              </a:rPr>
              <a:t>processes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If each process exits CS eventually and no failures, </a:t>
            </a:r>
            <a:r>
              <a:rPr lang="en-US" sz="2400" dirty="0" err="1">
                <a:ea typeface="ＭＳ Ｐゴシック" charset="0"/>
              </a:rPr>
              <a:t>liveness</a:t>
            </a:r>
            <a:r>
              <a:rPr lang="en-US" sz="2400" dirty="0">
                <a:ea typeface="ＭＳ Ｐゴシック" charset="0"/>
              </a:rPr>
              <a:t> guaranteed</a:t>
            </a:r>
          </a:p>
          <a:p>
            <a:pPr>
              <a:buClr>
                <a:srgbClr val="037C03"/>
              </a:buClr>
              <a:buSzPct val="120000"/>
            </a:pPr>
            <a:r>
              <a:rPr lang="en-US" sz="2400" dirty="0">
                <a:ea typeface="ＭＳ Ｐゴシック" charset="0"/>
              </a:rPr>
              <a:t>FIFO Ordering is guaranteed, in order of requests received at leader</a:t>
            </a:r>
          </a:p>
          <a:p>
            <a:pPr>
              <a:buClr>
                <a:srgbClr val="037C03"/>
              </a:buClr>
              <a:buSzPct val="120000"/>
            </a:pPr>
            <a:endParaRPr lang="en-US" sz="2400" dirty="0">
              <a:ea typeface="ＭＳ Ｐゴシック" charset="0"/>
            </a:endParaRPr>
          </a:p>
          <a:p>
            <a:pPr marL="0" indent="0">
              <a:buClr>
                <a:srgbClr val="037C03"/>
              </a:buClr>
              <a:buSzPct val="120000"/>
              <a:buNone/>
            </a:pPr>
            <a:endParaRPr lang="en-US" sz="3600" dirty="0">
              <a:ea typeface="ＭＳ Ｐゴシック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103290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Analyzing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ea typeface="ＭＳ Ｐゴシック" charset="0"/>
              </a:rPr>
              <a:t>Efficient mutual exclusion algorithms use fewer messages, and make processes wait for shorter durations to access resources. Three metrics:</a:t>
            </a:r>
          </a:p>
          <a:p>
            <a:pPr>
              <a:lnSpc>
                <a:spcPct val="120000"/>
              </a:lnSpc>
            </a:pPr>
            <a:r>
              <a:rPr lang="en-US" sz="3200" b="1" i="1" dirty="0">
                <a:solidFill>
                  <a:srgbClr val="037C03"/>
                </a:solidFill>
                <a:ea typeface="ＭＳ Ｐゴシック" charset="0"/>
              </a:rPr>
              <a:t>Bandwidth</a:t>
            </a:r>
            <a:r>
              <a:rPr lang="en-US" sz="3200" dirty="0">
                <a:ea typeface="ＭＳ Ｐゴシック" charset="0"/>
              </a:rPr>
              <a:t>: the total number of messages sent in each </a:t>
            </a:r>
            <a:r>
              <a:rPr lang="en-US" sz="3200" i="1" dirty="0">
                <a:ea typeface="ＭＳ Ｐゴシック" charset="0"/>
              </a:rPr>
              <a:t>enter</a:t>
            </a:r>
            <a:r>
              <a:rPr lang="en-US" sz="3200" dirty="0">
                <a:ea typeface="ＭＳ Ｐゴシック" charset="0"/>
              </a:rPr>
              <a:t> and </a:t>
            </a:r>
            <a:r>
              <a:rPr lang="en-US" sz="3200" i="1" dirty="0">
                <a:ea typeface="ＭＳ Ｐゴシック" charset="0"/>
              </a:rPr>
              <a:t>exit </a:t>
            </a:r>
            <a:r>
              <a:rPr lang="en-US" sz="3200" dirty="0">
                <a:ea typeface="ＭＳ Ｐゴシック" charset="0"/>
              </a:rPr>
              <a:t>operation.</a:t>
            </a:r>
          </a:p>
          <a:p>
            <a:pPr>
              <a:lnSpc>
                <a:spcPct val="120000"/>
              </a:lnSpc>
            </a:pPr>
            <a:r>
              <a:rPr lang="en-US" sz="3200" b="1" i="1" dirty="0">
                <a:solidFill>
                  <a:srgbClr val="037C03"/>
                </a:solidFill>
                <a:ea typeface="ＭＳ Ｐゴシック" charset="0"/>
              </a:rPr>
              <a:t>Client delay</a:t>
            </a:r>
            <a:r>
              <a:rPr lang="en-US" sz="3200" dirty="0">
                <a:ea typeface="ＭＳ Ｐゴシック" charset="0"/>
              </a:rPr>
              <a:t>: the delay incurred by a process at each enter and exit operation (when </a:t>
            </a:r>
            <a:r>
              <a:rPr lang="en-US" sz="3200" i="1" dirty="0">
                <a:ea typeface="ＭＳ Ｐゴシック" charset="0"/>
              </a:rPr>
              <a:t>no </a:t>
            </a:r>
            <a:r>
              <a:rPr lang="en-US" sz="3200" dirty="0">
                <a:ea typeface="ＭＳ Ｐゴシック" charset="0"/>
              </a:rPr>
              <a:t>other process is in, or waiting)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200" dirty="0">
                <a:ea typeface="ＭＳ Ｐゴシック" charset="0"/>
              </a:rPr>
              <a:t>		(We will prefer mostly the enter operation.)</a:t>
            </a:r>
          </a:p>
          <a:p>
            <a:pPr>
              <a:lnSpc>
                <a:spcPct val="120000"/>
              </a:lnSpc>
            </a:pPr>
            <a:r>
              <a:rPr lang="en-US" sz="3200" b="1" i="1" dirty="0">
                <a:solidFill>
                  <a:srgbClr val="037C03"/>
                </a:solidFill>
                <a:ea typeface="ＭＳ Ｐゴシック" charset="0"/>
              </a:rPr>
              <a:t>Synchronization delay</a:t>
            </a:r>
            <a:r>
              <a:rPr lang="en-US" sz="3200" dirty="0">
                <a:ea typeface="ＭＳ Ｐゴシック" charset="0"/>
              </a:rPr>
              <a:t>: the time interval between one process exiting the critical section and the next process entering it (when there is </a:t>
            </a:r>
            <a:r>
              <a:rPr lang="en-US" sz="3200" i="1" dirty="0">
                <a:ea typeface="ＭＳ Ｐゴシック" charset="0"/>
              </a:rPr>
              <a:t>only one </a:t>
            </a:r>
            <a:r>
              <a:rPr lang="en-US" sz="3200" dirty="0">
                <a:ea typeface="ＭＳ Ｐゴシック" charset="0"/>
              </a:rPr>
              <a:t>process waiting)</a:t>
            </a:r>
          </a:p>
          <a:p>
            <a:pPr>
              <a:lnSpc>
                <a:spcPct val="120000"/>
              </a:lnSpc>
            </a:pPr>
            <a:endParaRPr lang="en-US" sz="32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sz="3200" dirty="0">
              <a:ea typeface="ＭＳ Ｐゴシック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44545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Central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i="1" dirty="0">
                <a:solidFill>
                  <a:srgbClr val="037C03"/>
                </a:solidFill>
                <a:ea typeface="ＭＳ Ｐゴシック" charset="0"/>
              </a:rPr>
              <a:t>Bandwidth</a:t>
            </a:r>
            <a:r>
              <a:rPr lang="en-US" sz="2000" dirty="0">
                <a:ea typeface="ＭＳ Ｐゴシック" charset="0"/>
              </a:rPr>
              <a:t>: the total number of messages sent in each </a:t>
            </a:r>
            <a:r>
              <a:rPr lang="en-US" sz="2000" i="1" dirty="0">
                <a:ea typeface="ＭＳ Ｐゴシック" charset="0"/>
              </a:rPr>
              <a:t>enter </a:t>
            </a:r>
            <a:r>
              <a:rPr lang="en-US" sz="2000" dirty="0">
                <a:ea typeface="ＭＳ Ｐゴシック" charset="0"/>
              </a:rPr>
              <a:t>and </a:t>
            </a:r>
            <a:r>
              <a:rPr lang="en-US" sz="2000" i="1" dirty="0">
                <a:ea typeface="ＭＳ Ｐゴシック" charset="0"/>
              </a:rPr>
              <a:t>exit </a:t>
            </a:r>
            <a:r>
              <a:rPr lang="en-US" sz="2000" dirty="0">
                <a:ea typeface="ＭＳ Ｐゴシック" charset="0"/>
              </a:rPr>
              <a:t>operation.</a:t>
            </a:r>
          </a:p>
          <a:p>
            <a:pPr lvl="1">
              <a:buClr>
                <a:srgbClr val="037C03"/>
              </a:buClr>
              <a:buSzPct val="120000"/>
            </a:pPr>
            <a:r>
              <a:rPr lang="en-US" sz="2000" dirty="0">
                <a:ea typeface="ＭＳ Ｐゴシック" charset="0"/>
              </a:rPr>
              <a:t>2 messages for enter </a:t>
            </a:r>
          </a:p>
          <a:p>
            <a:pPr lvl="1">
              <a:buClr>
                <a:srgbClr val="037C03"/>
              </a:buClr>
              <a:buSzPct val="120000"/>
            </a:pPr>
            <a:r>
              <a:rPr lang="en-US" sz="2000" dirty="0">
                <a:ea typeface="ＭＳ Ｐゴシック" charset="0"/>
              </a:rPr>
              <a:t>1 message for exit</a:t>
            </a:r>
          </a:p>
          <a:p>
            <a:pPr>
              <a:lnSpc>
                <a:spcPct val="120000"/>
              </a:lnSpc>
            </a:pPr>
            <a:r>
              <a:rPr lang="en-US" sz="2000" b="1" i="1" dirty="0">
                <a:solidFill>
                  <a:srgbClr val="037C03"/>
                </a:solidFill>
                <a:ea typeface="ＭＳ Ｐゴシック" charset="0"/>
              </a:rPr>
              <a:t>Client delay</a:t>
            </a:r>
            <a:r>
              <a:rPr lang="en-US" sz="2000" dirty="0">
                <a:ea typeface="ＭＳ Ｐゴシック" charset="0"/>
              </a:rPr>
              <a:t>: the delay incurred by a process at each enter and exit operation (when </a:t>
            </a:r>
            <a:r>
              <a:rPr lang="en-US" sz="2000" i="1" dirty="0">
                <a:ea typeface="ＭＳ Ｐゴシック" charset="0"/>
              </a:rPr>
              <a:t>no </a:t>
            </a:r>
            <a:r>
              <a:rPr lang="en-US" sz="2000" dirty="0">
                <a:ea typeface="ＭＳ Ｐゴシック" charset="0"/>
              </a:rPr>
              <a:t>other process is in, or waiting)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ea typeface="ＭＳ Ｐゴシック" charset="0"/>
              </a:rPr>
              <a:t>2 message latencies (request + grant) </a:t>
            </a:r>
          </a:p>
          <a:p>
            <a:pPr>
              <a:lnSpc>
                <a:spcPct val="120000"/>
              </a:lnSpc>
            </a:pPr>
            <a:r>
              <a:rPr lang="en-US" sz="2000" b="1" i="1" dirty="0">
                <a:solidFill>
                  <a:srgbClr val="037C03"/>
                </a:solidFill>
                <a:ea typeface="ＭＳ Ｐゴシック" charset="0"/>
              </a:rPr>
              <a:t>Synchronization delay</a:t>
            </a:r>
            <a:r>
              <a:rPr lang="en-US" sz="2000" dirty="0">
                <a:ea typeface="ＭＳ Ｐゴシック" charset="0"/>
              </a:rPr>
              <a:t>: the time interval between one process exiting the critical section and the next process entering it (when there is </a:t>
            </a:r>
            <a:r>
              <a:rPr lang="en-US" sz="2000" i="1" dirty="0">
                <a:ea typeface="ＭＳ Ｐゴシック" charset="0"/>
              </a:rPr>
              <a:t>only one </a:t>
            </a:r>
            <a:r>
              <a:rPr lang="en-US" sz="2000" dirty="0">
                <a:ea typeface="ＭＳ Ｐゴシック" charset="0"/>
              </a:rPr>
              <a:t>process waiting)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ea typeface="ＭＳ Ｐゴシック" charset="0"/>
              </a:rPr>
              <a:t>2 message latencies (release + grant) </a:t>
            </a:r>
          </a:p>
          <a:p>
            <a:pPr marL="81183" indent="0">
              <a:lnSpc>
                <a:spcPct val="120000"/>
              </a:lnSpc>
              <a:buNone/>
            </a:pPr>
            <a:endParaRPr lang="en-US" sz="3200" dirty="0">
              <a:ea typeface="ＭＳ Ｐゴシック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60049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a typeface="ＭＳ Ｐゴシック" charset="0"/>
              </a:rPr>
              <a:t>The leader is the performance bottleneck and </a:t>
            </a:r>
            <a:r>
              <a:rPr lang="en-US" sz="2800" dirty="0" err="1">
                <a:ea typeface="ＭＳ Ｐゴシック" charset="0"/>
              </a:rPr>
              <a:t>SPoF</a:t>
            </a:r>
            <a:r>
              <a:rPr lang="en-US" sz="2800" dirty="0">
                <a:ea typeface="ＭＳ Ｐゴシック" charset="0"/>
              </a:rPr>
              <a:t> (single point of failure)</a:t>
            </a:r>
            <a:endParaRPr lang="en-US" sz="4000" dirty="0"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15987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Ring-based Mutual Exclusion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" y="2205066"/>
            <a:ext cx="9347081" cy="4881535"/>
            <a:chOff x="0" y="2205065"/>
            <a:chExt cx="9347081" cy="4881535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0" y="2205065"/>
              <a:ext cx="9347081" cy="4881535"/>
              <a:chOff x="0" y="1828800"/>
              <a:chExt cx="9346362" cy="4881237"/>
            </a:xfrm>
          </p:grpSpPr>
          <p:sp>
            <p:nvSpPr>
              <p:cNvPr id="5" name="TextBox 1"/>
              <p:cNvSpPr txBox="1">
                <a:spLocks noChangeArrowheads="1"/>
              </p:cNvSpPr>
              <p:nvPr/>
            </p:nvSpPr>
            <p:spPr bwMode="auto">
              <a:xfrm>
                <a:off x="6400800" y="1976736"/>
                <a:ext cx="2945562" cy="830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/>
                  <a:t>Currently holds token,</a:t>
                </a:r>
              </a:p>
              <a:p>
                <a:pPr eaLnBrk="1" hangingPunct="1"/>
                <a:r>
                  <a:rPr lang="en-US" dirty="0"/>
                  <a:t>   can access CS</a:t>
                </a:r>
              </a:p>
            </p:txBody>
          </p:sp>
          <p:sp>
            <p:nvSpPr>
              <p:cNvPr id="6" name="TextBox 24"/>
              <p:cNvSpPr txBox="1">
                <a:spLocks noChangeArrowheads="1"/>
              </p:cNvSpPr>
              <p:nvPr/>
            </p:nvSpPr>
            <p:spPr bwMode="auto">
              <a:xfrm>
                <a:off x="7010400" y="2895600"/>
                <a:ext cx="184652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7" name="TextBox 25"/>
              <p:cNvSpPr txBox="1">
                <a:spLocks noChangeArrowheads="1"/>
              </p:cNvSpPr>
              <p:nvPr/>
            </p:nvSpPr>
            <p:spPr bwMode="auto">
              <a:xfrm>
                <a:off x="0" y="6248400"/>
                <a:ext cx="1034879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0000FF"/>
                    </a:solidFill>
                  </a:rPr>
                  <a:t>Token: </a:t>
                </a:r>
              </a:p>
            </p:txBody>
          </p: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1981200" y="1828800"/>
                <a:ext cx="5176754" cy="4521200"/>
                <a:chOff x="1981200" y="1828800"/>
                <a:chExt cx="5176754" cy="4521200"/>
              </a:xfrm>
            </p:grpSpPr>
            <p:sp>
              <p:nvSpPr>
                <p:cNvPr id="9" name="Oval 3"/>
                <p:cNvSpPr>
                  <a:spLocks noChangeArrowheads="1"/>
                </p:cNvSpPr>
                <p:nvPr/>
              </p:nvSpPr>
              <p:spPr bwMode="auto">
                <a:xfrm>
                  <a:off x="2897188" y="2528888"/>
                  <a:ext cx="3427412" cy="342741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590800" y="5424488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N80</a:t>
                  </a:r>
                </a:p>
              </p:txBody>
            </p:sp>
            <p:sp>
              <p:nvSpPr>
                <p:cNvPr id="1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408738" y="4038600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N32</a:t>
                  </a:r>
                </a:p>
              </p:txBody>
            </p:sp>
            <p:sp>
              <p:nvSpPr>
                <p:cNvPr id="1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5816600" y="5400675"/>
                  <a:ext cx="578059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N5</a:t>
                  </a:r>
                </a:p>
              </p:txBody>
            </p:sp>
            <p:sp>
              <p:nvSpPr>
                <p:cNvPr id="13" name="Line 10"/>
                <p:cNvSpPr>
                  <a:spLocks noChangeShapeType="1"/>
                </p:cNvSpPr>
                <p:nvPr/>
              </p:nvSpPr>
              <p:spPr bwMode="auto">
                <a:xfrm>
                  <a:off x="5791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6172200" y="41910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12"/>
                <p:cNvSpPr>
                  <a:spLocks noChangeShapeType="1"/>
                </p:cNvSpPr>
                <p:nvPr/>
              </p:nvSpPr>
              <p:spPr bwMode="auto">
                <a:xfrm>
                  <a:off x="5943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13"/>
                <p:cNvSpPr>
                  <a:spLocks noChangeShapeType="1"/>
                </p:cNvSpPr>
                <p:nvPr/>
              </p:nvSpPr>
              <p:spPr bwMode="auto">
                <a:xfrm>
                  <a:off x="3276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14"/>
                <p:cNvSpPr>
                  <a:spLocks noChangeShapeType="1"/>
                </p:cNvSpPr>
                <p:nvPr/>
              </p:nvSpPr>
              <p:spPr bwMode="auto">
                <a:xfrm>
                  <a:off x="3505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2819400" y="41148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Freeform 16"/>
                <p:cNvSpPr>
                  <a:spLocks/>
                </p:cNvSpPr>
                <p:nvPr/>
              </p:nvSpPr>
              <p:spPr bwMode="auto">
                <a:xfrm>
                  <a:off x="2209800" y="4114800"/>
                  <a:ext cx="304800" cy="1219200"/>
                </a:xfrm>
                <a:custGeom>
                  <a:avLst/>
                  <a:gdLst>
                    <a:gd name="T0" fmla="*/ 2147483647 w 312"/>
                    <a:gd name="T1" fmla="*/ 2147483647 h 1200"/>
                    <a:gd name="T2" fmla="*/ 2147483647 w 312"/>
                    <a:gd name="T3" fmla="*/ 2147483647 h 1200"/>
                    <a:gd name="T4" fmla="*/ 2147483647 w 312"/>
                    <a:gd name="T5" fmla="*/ 0 h 1200"/>
                    <a:gd name="T6" fmla="*/ 0 60000 65536"/>
                    <a:gd name="T7" fmla="*/ 0 60000 65536"/>
                    <a:gd name="T8" fmla="*/ 0 60000 65536"/>
                    <a:gd name="T9" fmla="*/ 0 w 312"/>
                    <a:gd name="T10" fmla="*/ 0 h 1200"/>
                    <a:gd name="T11" fmla="*/ 312 w 312"/>
                    <a:gd name="T12" fmla="*/ 1200 h 1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12" h="1200">
                      <a:moveTo>
                        <a:pt x="312" y="1200"/>
                      </a:moveTo>
                      <a:cubicBezTo>
                        <a:pt x="180" y="1012"/>
                        <a:pt x="48" y="824"/>
                        <a:pt x="24" y="624"/>
                      </a:cubicBezTo>
                      <a:cubicBezTo>
                        <a:pt x="0" y="424"/>
                        <a:pt x="84" y="212"/>
                        <a:pt x="168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Freeform 17"/>
                <p:cNvSpPr>
                  <a:spLocks/>
                </p:cNvSpPr>
                <p:nvPr/>
              </p:nvSpPr>
              <p:spPr bwMode="auto">
                <a:xfrm>
                  <a:off x="6553200" y="2971800"/>
                  <a:ext cx="457200" cy="492413"/>
                </a:xfrm>
                <a:custGeom>
                  <a:avLst/>
                  <a:gdLst>
                    <a:gd name="T0" fmla="*/ 0 w 432"/>
                    <a:gd name="T1" fmla="*/ 0 h 768"/>
                    <a:gd name="T2" fmla="*/ 2147483647 w 432"/>
                    <a:gd name="T3" fmla="*/ 2147483647 h 768"/>
                    <a:gd name="T4" fmla="*/ 2147483647 w 432"/>
                    <a:gd name="T5" fmla="*/ 2147483647 h 768"/>
                    <a:gd name="T6" fmla="*/ 0 60000 65536"/>
                    <a:gd name="T7" fmla="*/ 0 60000 65536"/>
                    <a:gd name="T8" fmla="*/ 0 60000 65536"/>
                    <a:gd name="T9" fmla="*/ 0 w 432"/>
                    <a:gd name="T10" fmla="*/ 0 h 768"/>
                    <a:gd name="T11" fmla="*/ 432 w 432"/>
                    <a:gd name="T12" fmla="*/ 768 h 7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" h="768">
                      <a:moveTo>
                        <a:pt x="0" y="0"/>
                      </a:moveTo>
                      <a:cubicBezTo>
                        <a:pt x="108" y="104"/>
                        <a:pt x="216" y="208"/>
                        <a:pt x="288" y="336"/>
                      </a:cubicBezTo>
                      <a:cubicBezTo>
                        <a:pt x="360" y="464"/>
                        <a:pt x="396" y="616"/>
                        <a:pt x="432" y="76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18"/>
                <p:cNvSpPr>
                  <a:spLocks/>
                </p:cNvSpPr>
                <p:nvPr/>
              </p:nvSpPr>
              <p:spPr bwMode="auto">
                <a:xfrm>
                  <a:off x="2819400" y="1828800"/>
                  <a:ext cx="3352800" cy="609600"/>
                </a:xfrm>
                <a:custGeom>
                  <a:avLst/>
                  <a:gdLst>
                    <a:gd name="T0" fmla="*/ 0 w 2112"/>
                    <a:gd name="T1" fmla="*/ 2147483647 h 384"/>
                    <a:gd name="T2" fmla="*/ 2147483647 w 2112"/>
                    <a:gd name="T3" fmla="*/ 0 h 384"/>
                    <a:gd name="T4" fmla="*/ 2147483647 w 2112"/>
                    <a:gd name="T5" fmla="*/ 2147483647 h 384"/>
                    <a:gd name="T6" fmla="*/ 0 60000 65536"/>
                    <a:gd name="T7" fmla="*/ 0 60000 65536"/>
                    <a:gd name="T8" fmla="*/ 0 60000 65536"/>
                    <a:gd name="T9" fmla="*/ 0 w 2112"/>
                    <a:gd name="T10" fmla="*/ 0 h 384"/>
                    <a:gd name="T11" fmla="*/ 2112 w 2112"/>
                    <a:gd name="T12" fmla="*/ 384 h 3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12" h="384">
                      <a:moveTo>
                        <a:pt x="0" y="384"/>
                      </a:moveTo>
                      <a:cubicBezTo>
                        <a:pt x="328" y="192"/>
                        <a:pt x="656" y="0"/>
                        <a:pt x="1008" y="0"/>
                      </a:cubicBezTo>
                      <a:cubicBezTo>
                        <a:pt x="1360" y="0"/>
                        <a:pt x="1736" y="192"/>
                        <a:pt x="2112" y="38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590800" y="2971800"/>
                  <a:ext cx="152400" cy="6096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20"/>
                <p:cNvSpPr>
                  <a:spLocks/>
                </p:cNvSpPr>
                <p:nvPr/>
              </p:nvSpPr>
              <p:spPr bwMode="auto">
                <a:xfrm>
                  <a:off x="6324600" y="4572000"/>
                  <a:ext cx="457200" cy="492413"/>
                </a:xfrm>
                <a:custGeom>
                  <a:avLst/>
                  <a:gdLst>
                    <a:gd name="T0" fmla="*/ 2147483647 w 624"/>
                    <a:gd name="T1" fmla="*/ 0 h 1056"/>
                    <a:gd name="T2" fmla="*/ 2147483647 w 624"/>
                    <a:gd name="T3" fmla="*/ 2147483647 h 1056"/>
                    <a:gd name="T4" fmla="*/ 0 w 624"/>
                    <a:gd name="T5" fmla="*/ 2147483647 h 1056"/>
                    <a:gd name="T6" fmla="*/ 0 60000 65536"/>
                    <a:gd name="T7" fmla="*/ 0 60000 65536"/>
                    <a:gd name="T8" fmla="*/ 0 60000 65536"/>
                    <a:gd name="T9" fmla="*/ 0 w 624"/>
                    <a:gd name="T10" fmla="*/ 0 h 1056"/>
                    <a:gd name="T11" fmla="*/ 624 w 624"/>
                    <a:gd name="T12" fmla="*/ 1056 h 1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24" h="1056">
                      <a:moveTo>
                        <a:pt x="624" y="0"/>
                      </a:moveTo>
                      <a:cubicBezTo>
                        <a:pt x="580" y="200"/>
                        <a:pt x="536" y="400"/>
                        <a:pt x="432" y="576"/>
                      </a:cubicBezTo>
                      <a:cubicBezTo>
                        <a:pt x="328" y="752"/>
                        <a:pt x="164" y="904"/>
                        <a:pt x="0" y="105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21"/>
                <p:cNvSpPr>
                  <a:spLocks/>
                </p:cNvSpPr>
                <p:nvPr/>
              </p:nvSpPr>
              <p:spPr bwMode="auto">
                <a:xfrm>
                  <a:off x="3505200" y="5867400"/>
                  <a:ext cx="2286000" cy="482600"/>
                </a:xfrm>
                <a:custGeom>
                  <a:avLst/>
                  <a:gdLst>
                    <a:gd name="T0" fmla="*/ 2147483647 w 1440"/>
                    <a:gd name="T1" fmla="*/ 0 h 304"/>
                    <a:gd name="T2" fmla="*/ 2147483647 w 1440"/>
                    <a:gd name="T3" fmla="*/ 2147483647 h 304"/>
                    <a:gd name="T4" fmla="*/ 0 w 1440"/>
                    <a:gd name="T5" fmla="*/ 2147483647 h 304"/>
                    <a:gd name="T6" fmla="*/ 0 60000 65536"/>
                    <a:gd name="T7" fmla="*/ 0 60000 65536"/>
                    <a:gd name="T8" fmla="*/ 0 60000 65536"/>
                    <a:gd name="T9" fmla="*/ 0 w 1440"/>
                    <a:gd name="T10" fmla="*/ 0 h 304"/>
                    <a:gd name="T11" fmla="*/ 1440 w 1440"/>
                    <a:gd name="T12" fmla="*/ 304 h 3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0" h="304">
                      <a:moveTo>
                        <a:pt x="1440" y="0"/>
                      </a:moveTo>
                      <a:cubicBezTo>
                        <a:pt x="1224" y="136"/>
                        <a:pt x="1008" y="272"/>
                        <a:pt x="768" y="288"/>
                      </a:cubicBezTo>
                      <a:cubicBezTo>
                        <a:pt x="528" y="304"/>
                        <a:pt x="264" y="200"/>
                        <a:pt x="0" y="9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362200" y="2451100"/>
                  <a:ext cx="749216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N12</a:t>
                  </a:r>
                </a:p>
              </p:txBody>
            </p:sp>
            <p:sp>
              <p:nvSpPr>
                <p:cNvPr id="2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81200" y="3581401"/>
                  <a:ext cx="578059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N6</a:t>
                  </a:r>
                </a:p>
              </p:txBody>
            </p:sp>
            <p:sp>
              <p:nvSpPr>
                <p:cNvPr id="2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43600" y="2438400"/>
                  <a:ext cx="578059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</a:t>
                  </a:r>
                </a:p>
              </p:txBody>
            </p:sp>
          </p:grpSp>
        </p:grpSp>
        <p:sp>
          <p:nvSpPr>
            <p:cNvPr id="28" name="Oval 27"/>
            <p:cNvSpPr/>
            <p:nvPr/>
          </p:nvSpPr>
          <p:spPr>
            <a:xfrm>
              <a:off x="1018381" y="68072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6415881" y="28194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32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51430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Why Mutual Exclusion?</a:t>
            </a:r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Bank</a:t>
            </a:r>
            <a:r>
              <a:rPr lang="ja-JP" altLang="en-US" dirty="0">
                <a:solidFill>
                  <a:schemeClr val="hlink"/>
                </a:solidFill>
                <a:ea typeface="ＭＳ Ｐゴシック" charset="0"/>
              </a:rPr>
              <a:t>’</a:t>
            </a:r>
            <a:r>
              <a:rPr lang="en-US" altLang="ja-JP" dirty="0">
                <a:solidFill>
                  <a:schemeClr val="hlink"/>
                </a:solidFill>
                <a:ea typeface="ＭＳ Ｐゴシック" charset="0"/>
              </a:rPr>
              <a:t>s Servers in the Cloud</a:t>
            </a:r>
            <a:r>
              <a:rPr lang="en-US" altLang="ja-JP" dirty="0">
                <a:ea typeface="ＭＳ Ｐゴシック" charset="0"/>
              </a:rPr>
              <a:t>: Two of your customers make simultaneous deposits of $10,000 into your bank account, each from a separate ATM. </a:t>
            </a:r>
          </a:p>
          <a:p>
            <a:pPr lvl="1"/>
            <a:r>
              <a:rPr lang="en-US" dirty="0">
                <a:ea typeface="ＭＳ Ｐゴシック" charset="0"/>
              </a:rPr>
              <a:t>Both ATMs read initial amount of $1000 concurrently from the bank</a:t>
            </a:r>
            <a:r>
              <a:rPr lang="ja-JP" altLang="en-US" dirty="0">
                <a:ea typeface="ＭＳ Ｐゴシック" charset="0"/>
              </a:rPr>
              <a:t>’</a:t>
            </a:r>
            <a:r>
              <a:rPr lang="en-US" altLang="ja-JP" dirty="0">
                <a:ea typeface="ＭＳ Ｐゴシック" charset="0"/>
              </a:rPr>
              <a:t>s cloud server</a:t>
            </a:r>
          </a:p>
          <a:p>
            <a:pPr lvl="1"/>
            <a:r>
              <a:rPr lang="en-US" dirty="0">
                <a:ea typeface="ＭＳ Ｐゴシック" charset="0"/>
              </a:rPr>
              <a:t>Both ATMs add $10,000 to this amount (locally at the ATM)</a:t>
            </a:r>
          </a:p>
          <a:p>
            <a:pPr lvl="1"/>
            <a:r>
              <a:rPr lang="en-US" dirty="0">
                <a:ea typeface="ＭＳ Ｐゴシック" charset="0"/>
              </a:rPr>
              <a:t>Both write the final amount to the server</a:t>
            </a:r>
          </a:p>
          <a:p>
            <a:pPr lvl="1"/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What</a:t>
            </a:r>
            <a:r>
              <a:rPr lang="ja-JP" altLang="en-US" dirty="0">
                <a:solidFill>
                  <a:schemeClr val="accent2"/>
                </a:solidFill>
                <a:ea typeface="ＭＳ Ｐゴシック" charset="0"/>
              </a:rPr>
              <a:t>’</a:t>
            </a:r>
            <a:r>
              <a:rPr lang="en-US" altLang="ja-JP" dirty="0">
                <a:solidFill>
                  <a:schemeClr val="accent2"/>
                </a:solidFill>
                <a:ea typeface="ＭＳ Ｐゴシック" charset="0"/>
              </a:rPr>
              <a:t>s wrong?</a:t>
            </a:r>
          </a:p>
          <a:p>
            <a:pPr lvl="1"/>
            <a:endParaRPr lang="en-US" dirty="0">
              <a:ea typeface="ＭＳ Ｐゴシック" charset="0"/>
            </a:endParaRPr>
          </a:p>
          <a:p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39222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Ring-based Mutual Exclusion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2205066"/>
            <a:ext cx="9945052" cy="4881535"/>
            <a:chOff x="0" y="2205065"/>
            <a:chExt cx="9945052" cy="4881535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0" y="2205065"/>
              <a:ext cx="9945052" cy="4881535"/>
              <a:chOff x="0" y="1828800"/>
              <a:chExt cx="9944286" cy="4881237"/>
            </a:xfrm>
          </p:grpSpPr>
          <p:sp>
            <p:nvSpPr>
              <p:cNvPr id="5" name="TextBox 1"/>
              <p:cNvSpPr txBox="1">
                <a:spLocks noChangeArrowheads="1"/>
              </p:cNvSpPr>
              <p:nvPr/>
            </p:nvSpPr>
            <p:spPr bwMode="auto">
              <a:xfrm>
                <a:off x="6400800" y="1976736"/>
                <a:ext cx="3543486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/>
                  <a:t>Cannot access CS anymore</a:t>
                </a:r>
              </a:p>
            </p:txBody>
          </p:sp>
          <p:sp>
            <p:nvSpPr>
              <p:cNvPr id="6" name="TextBox 24"/>
              <p:cNvSpPr txBox="1">
                <a:spLocks noChangeArrowheads="1"/>
              </p:cNvSpPr>
              <p:nvPr/>
            </p:nvSpPr>
            <p:spPr bwMode="auto">
              <a:xfrm>
                <a:off x="7010400" y="2895600"/>
                <a:ext cx="2303909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6600"/>
                    </a:solidFill>
                  </a:rPr>
                  <a:t>Here’s the token!</a:t>
                </a:r>
              </a:p>
            </p:txBody>
          </p:sp>
          <p:sp>
            <p:nvSpPr>
              <p:cNvPr id="7" name="TextBox 25"/>
              <p:cNvSpPr txBox="1">
                <a:spLocks noChangeArrowheads="1"/>
              </p:cNvSpPr>
              <p:nvPr/>
            </p:nvSpPr>
            <p:spPr bwMode="auto">
              <a:xfrm>
                <a:off x="0" y="6248400"/>
                <a:ext cx="1034879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0000FF"/>
                    </a:solidFill>
                  </a:rPr>
                  <a:t>Token: </a:t>
                </a:r>
              </a:p>
            </p:txBody>
          </p: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1981200" y="1828800"/>
                <a:ext cx="5176754" cy="4521200"/>
                <a:chOff x="1981200" y="1828800"/>
                <a:chExt cx="5176754" cy="4521200"/>
              </a:xfrm>
            </p:grpSpPr>
            <p:sp>
              <p:nvSpPr>
                <p:cNvPr id="9" name="Oval 3"/>
                <p:cNvSpPr>
                  <a:spLocks noChangeArrowheads="1"/>
                </p:cNvSpPr>
                <p:nvPr/>
              </p:nvSpPr>
              <p:spPr bwMode="auto">
                <a:xfrm>
                  <a:off x="2897188" y="2528888"/>
                  <a:ext cx="3427412" cy="342741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590800" y="5424488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N80</a:t>
                  </a:r>
                </a:p>
              </p:txBody>
            </p:sp>
            <p:sp>
              <p:nvSpPr>
                <p:cNvPr id="1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408738" y="4038600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N32</a:t>
                  </a:r>
                </a:p>
              </p:txBody>
            </p:sp>
            <p:sp>
              <p:nvSpPr>
                <p:cNvPr id="1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5816600" y="5400675"/>
                  <a:ext cx="578058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N5</a:t>
                  </a:r>
                </a:p>
              </p:txBody>
            </p:sp>
            <p:sp>
              <p:nvSpPr>
                <p:cNvPr id="13" name="Line 10"/>
                <p:cNvSpPr>
                  <a:spLocks noChangeShapeType="1"/>
                </p:cNvSpPr>
                <p:nvPr/>
              </p:nvSpPr>
              <p:spPr bwMode="auto">
                <a:xfrm>
                  <a:off x="5791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6172200" y="41910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12"/>
                <p:cNvSpPr>
                  <a:spLocks noChangeShapeType="1"/>
                </p:cNvSpPr>
                <p:nvPr/>
              </p:nvSpPr>
              <p:spPr bwMode="auto">
                <a:xfrm>
                  <a:off x="5943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13"/>
                <p:cNvSpPr>
                  <a:spLocks noChangeShapeType="1"/>
                </p:cNvSpPr>
                <p:nvPr/>
              </p:nvSpPr>
              <p:spPr bwMode="auto">
                <a:xfrm>
                  <a:off x="3276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14"/>
                <p:cNvSpPr>
                  <a:spLocks noChangeShapeType="1"/>
                </p:cNvSpPr>
                <p:nvPr/>
              </p:nvSpPr>
              <p:spPr bwMode="auto">
                <a:xfrm>
                  <a:off x="3505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2819400" y="41148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Freeform 16"/>
                <p:cNvSpPr>
                  <a:spLocks/>
                </p:cNvSpPr>
                <p:nvPr/>
              </p:nvSpPr>
              <p:spPr bwMode="auto">
                <a:xfrm>
                  <a:off x="2209800" y="4114800"/>
                  <a:ext cx="304800" cy="1219200"/>
                </a:xfrm>
                <a:custGeom>
                  <a:avLst/>
                  <a:gdLst>
                    <a:gd name="T0" fmla="*/ 2147483647 w 312"/>
                    <a:gd name="T1" fmla="*/ 2147483647 h 1200"/>
                    <a:gd name="T2" fmla="*/ 2147483647 w 312"/>
                    <a:gd name="T3" fmla="*/ 2147483647 h 1200"/>
                    <a:gd name="T4" fmla="*/ 2147483647 w 312"/>
                    <a:gd name="T5" fmla="*/ 0 h 1200"/>
                    <a:gd name="T6" fmla="*/ 0 60000 65536"/>
                    <a:gd name="T7" fmla="*/ 0 60000 65536"/>
                    <a:gd name="T8" fmla="*/ 0 60000 65536"/>
                    <a:gd name="T9" fmla="*/ 0 w 312"/>
                    <a:gd name="T10" fmla="*/ 0 h 1200"/>
                    <a:gd name="T11" fmla="*/ 312 w 312"/>
                    <a:gd name="T12" fmla="*/ 1200 h 1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12" h="1200">
                      <a:moveTo>
                        <a:pt x="312" y="1200"/>
                      </a:moveTo>
                      <a:cubicBezTo>
                        <a:pt x="180" y="1012"/>
                        <a:pt x="48" y="824"/>
                        <a:pt x="24" y="624"/>
                      </a:cubicBezTo>
                      <a:cubicBezTo>
                        <a:pt x="0" y="424"/>
                        <a:pt x="84" y="212"/>
                        <a:pt x="168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Freeform 17"/>
                <p:cNvSpPr>
                  <a:spLocks/>
                </p:cNvSpPr>
                <p:nvPr/>
              </p:nvSpPr>
              <p:spPr bwMode="auto">
                <a:xfrm>
                  <a:off x="6553200" y="2971800"/>
                  <a:ext cx="457200" cy="492413"/>
                </a:xfrm>
                <a:custGeom>
                  <a:avLst/>
                  <a:gdLst>
                    <a:gd name="T0" fmla="*/ 0 w 432"/>
                    <a:gd name="T1" fmla="*/ 0 h 768"/>
                    <a:gd name="T2" fmla="*/ 2147483647 w 432"/>
                    <a:gd name="T3" fmla="*/ 2147483647 h 768"/>
                    <a:gd name="T4" fmla="*/ 2147483647 w 432"/>
                    <a:gd name="T5" fmla="*/ 2147483647 h 768"/>
                    <a:gd name="T6" fmla="*/ 0 60000 65536"/>
                    <a:gd name="T7" fmla="*/ 0 60000 65536"/>
                    <a:gd name="T8" fmla="*/ 0 60000 65536"/>
                    <a:gd name="T9" fmla="*/ 0 w 432"/>
                    <a:gd name="T10" fmla="*/ 0 h 768"/>
                    <a:gd name="T11" fmla="*/ 432 w 432"/>
                    <a:gd name="T12" fmla="*/ 768 h 7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" h="768">
                      <a:moveTo>
                        <a:pt x="0" y="0"/>
                      </a:moveTo>
                      <a:cubicBezTo>
                        <a:pt x="108" y="104"/>
                        <a:pt x="216" y="208"/>
                        <a:pt x="288" y="336"/>
                      </a:cubicBezTo>
                      <a:cubicBezTo>
                        <a:pt x="360" y="464"/>
                        <a:pt x="396" y="616"/>
                        <a:pt x="432" y="76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18"/>
                <p:cNvSpPr>
                  <a:spLocks/>
                </p:cNvSpPr>
                <p:nvPr/>
              </p:nvSpPr>
              <p:spPr bwMode="auto">
                <a:xfrm>
                  <a:off x="2819400" y="1828800"/>
                  <a:ext cx="3352800" cy="609600"/>
                </a:xfrm>
                <a:custGeom>
                  <a:avLst/>
                  <a:gdLst>
                    <a:gd name="T0" fmla="*/ 0 w 2112"/>
                    <a:gd name="T1" fmla="*/ 2147483647 h 384"/>
                    <a:gd name="T2" fmla="*/ 2147483647 w 2112"/>
                    <a:gd name="T3" fmla="*/ 0 h 384"/>
                    <a:gd name="T4" fmla="*/ 2147483647 w 2112"/>
                    <a:gd name="T5" fmla="*/ 2147483647 h 384"/>
                    <a:gd name="T6" fmla="*/ 0 60000 65536"/>
                    <a:gd name="T7" fmla="*/ 0 60000 65536"/>
                    <a:gd name="T8" fmla="*/ 0 60000 65536"/>
                    <a:gd name="T9" fmla="*/ 0 w 2112"/>
                    <a:gd name="T10" fmla="*/ 0 h 384"/>
                    <a:gd name="T11" fmla="*/ 2112 w 2112"/>
                    <a:gd name="T12" fmla="*/ 384 h 3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12" h="384">
                      <a:moveTo>
                        <a:pt x="0" y="384"/>
                      </a:moveTo>
                      <a:cubicBezTo>
                        <a:pt x="328" y="192"/>
                        <a:pt x="656" y="0"/>
                        <a:pt x="1008" y="0"/>
                      </a:cubicBezTo>
                      <a:cubicBezTo>
                        <a:pt x="1360" y="0"/>
                        <a:pt x="1736" y="192"/>
                        <a:pt x="2112" y="38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590800" y="2971800"/>
                  <a:ext cx="152400" cy="6096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20"/>
                <p:cNvSpPr>
                  <a:spLocks/>
                </p:cNvSpPr>
                <p:nvPr/>
              </p:nvSpPr>
              <p:spPr bwMode="auto">
                <a:xfrm>
                  <a:off x="6324600" y="4572000"/>
                  <a:ext cx="457200" cy="492413"/>
                </a:xfrm>
                <a:custGeom>
                  <a:avLst/>
                  <a:gdLst>
                    <a:gd name="T0" fmla="*/ 2147483647 w 624"/>
                    <a:gd name="T1" fmla="*/ 0 h 1056"/>
                    <a:gd name="T2" fmla="*/ 2147483647 w 624"/>
                    <a:gd name="T3" fmla="*/ 2147483647 h 1056"/>
                    <a:gd name="T4" fmla="*/ 0 w 624"/>
                    <a:gd name="T5" fmla="*/ 2147483647 h 1056"/>
                    <a:gd name="T6" fmla="*/ 0 60000 65536"/>
                    <a:gd name="T7" fmla="*/ 0 60000 65536"/>
                    <a:gd name="T8" fmla="*/ 0 60000 65536"/>
                    <a:gd name="T9" fmla="*/ 0 w 624"/>
                    <a:gd name="T10" fmla="*/ 0 h 1056"/>
                    <a:gd name="T11" fmla="*/ 624 w 624"/>
                    <a:gd name="T12" fmla="*/ 1056 h 1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24" h="1056">
                      <a:moveTo>
                        <a:pt x="624" y="0"/>
                      </a:moveTo>
                      <a:cubicBezTo>
                        <a:pt x="580" y="200"/>
                        <a:pt x="536" y="400"/>
                        <a:pt x="432" y="576"/>
                      </a:cubicBezTo>
                      <a:cubicBezTo>
                        <a:pt x="328" y="752"/>
                        <a:pt x="164" y="904"/>
                        <a:pt x="0" y="105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21"/>
                <p:cNvSpPr>
                  <a:spLocks/>
                </p:cNvSpPr>
                <p:nvPr/>
              </p:nvSpPr>
              <p:spPr bwMode="auto">
                <a:xfrm>
                  <a:off x="3505200" y="5867400"/>
                  <a:ext cx="2286000" cy="482600"/>
                </a:xfrm>
                <a:custGeom>
                  <a:avLst/>
                  <a:gdLst>
                    <a:gd name="T0" fmla="*/ 2147483647 w 1440"/>
                    <a:gd name="T1" fmla="*/ 0 h 304"/>
                    <a:gd name="T2" fmla="*/ 2147483647 w 1440"/>
                    <a:gd name="T3" fmla="*/ 2147483647 h 304"/>
                    <a:gd name="T4" fmla="*/ 0 w 1440"/>
                    <a:gd name="T5" fmla="*/ 2147483647 h 304"/>
                    <a:gd name="T6" fmla="*/ 0 60000 65536"/>
                    <a:gd name="T7" fmla="*/ 0 60000 65536"/>
                    <a:gd name="T8" fmla="*/ 0 60000 65536"/>
                    <a:gd name="T9" fmla="*/ 0 w 1440"/>
                    <a:gd name="T10" fmla="*/ 0 h 304"/>
                    <a:gd name="T11" fmla="*/ 1440 w 1440"/>
                    <a:gd name="T12" fmla="*/ 304 h 3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0" h="304">
                      <a:moveTo>
                        <a:pt x="1440" y="0"/>
                      </a:moveTo>
                      <a:cubicBezTo>
                        <a:pt x="1224" y="136"/>
                        <a:pt x="1008" y="272"/>
                        <a:pt x="768" y="288"/>
                      </a:cubicBezTo>
                      <a:cubicBezTo>
                        <a:pt x="528" y="304"/>
                        <a:pt x="264" y="200"/>
                        <a:pt x="0" y="9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362200" y="2451100"/>
                  <a:ext cx="749216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N12</a:t>
                  </a:r>
                </a:p>
              </p:txBody>
            </p:sp>
            <p:sp>
              <p:nvSpPr>
                <p:cNvPr id="2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81200" y="3581401"/>
                  <a:ext cx="578058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N6</a:t>
                  </a:r>
                </a:p>
              </p:txBody>
            </p:sp>
            <p:sp>
              <p:nvSpPr>
                <p:cNvPr id="2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43600" y="2438400"/>
                  <a:ext cx="578058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</a:t>
                  </a:r>
                </a:p>
              </p:txBody>
            </p:sp>
          </p:grpSp>
        </p:grpSp>
        <p:sp>
          <p:nvSpPr>
            <p:cNvPr id="29" name="Oval 28"/>
            <p:cNvSpPr/>
            <p:nvPr/>
          </p:nvSpPr>
          <p:spPr>
            <a:xfrm>
              <a:off x="6873081" y="35052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018381" y="68072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33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Ring-based Mutual Exclusion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" y="2205066"/>
            <a:ext cx="9997281" cy="4881535"/>
            <a:chOff x="0" y="2205065"/>
            <a:chExt cx="9997281" cy="4881535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0" y="2205065"/>
              <a:ext cx="7158505" cy="4881535"/>
              <a:chOff x="0" y="1828800"/>
              <a:chExt cx="7157954" cy="4881237"/>
            </a:xfrm>
          </p:grpSpPr>
          <p:sp>
            <p:nvSpPr>
              <p:cNvPr id="7" name="TextBox 25"/>
              <p:cNvSpPr txBox="1">
                <a:spLocks noChangeArrowheads="1"/>
              </p:cNvSpPr>
              <p:nvPr/>
            </p:nvSpPr>
            <p:spPr bwMode="auto">
              <a:xfrm>
                <a:off x="0" y="6248400"/>
                <a:ext cx="1034879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0000FF"/>
                    </a:solidFill>
                  </a:rPr>
                  <a:t>Token: </a:t>
                </a:r>
              </a:p>
            </p:txBody>
          </p: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1981200" y="1828800"/>
                <a:ext cx="5176754" cy="4521200"/>
                <a:chOff x="1981200" y="1828800"/>
                <a:chExt cx="5176754" cy="4521200"/>
              </a:xfrm>
            </p:grpSpPr>
            <p:sp>
              <p:nvSpPr>
                <p:cNvPr id="9" name="Oval 3"/>
                <p:cNvSpPr>
                  <a:spLocks noChangeArrowheads="1"/>
                </p:cNvSpPr>
                <p:nvPr/>
              </p:nvSpPr>
              <p:spPr bwMode="auto">
                <a:xfrm>
                  <a:off x="2897188" y="2528888"/>
                  <a:ext cx="3427412" cy="342741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590800" y="5424488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N80</a:t>
                  </a:r>
                </a:p>
              </p:txBody>
            </p:sp>
            <p:sp>
              <p:nvSpPr>
                <p:cNvPr id="1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408738" y="4038600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N32</a:t>
                  </a:r>
                </a:p>
              </p:txBody>
            </p:sp>
            <p:sp>
              <p:nvSpPr>
                <p:cNvPr id="1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5816600" y="5400675"/>
                  <a:ext cx="578059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N5</a:t>
                  </a:r>
                </a:p>
              </p:txBody>
            </p:sp>
            <p:sp>
              <p:nvSpPr>
                <p:cNvPr id="13" name="Line 10"/>
                <p:cNvSpPr>
                  <a:spLocks noChangeShapeType="1"/>
                </p:cNvSpPr>
                <p:nvPr/>
              </p:nvSpPr>
              <p:spPr bwMode="auto">
                <a:xfrm>
                  <a:off x="5791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6172200" y="41910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12"/>
                <p:cNvSpPr>
                  <a:spLocks noChangeShapeType="1"/>
                </p:cNvSpPr>
                <p:nvPr/>
              </p:nvSpPr>
              <p:spPr bwMode="auto">
                <a:xfrm>
                  <a:off x="5943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13"/>
                <p:cNvSpPr>
                  <a:spLocks noChangeShapeType="1"/>
                </p:cNvSpPr>
                <p:nvPr/>
              </p:nvSpPr>
              <p:spPr bwMode="auto">
                <a:xfrm>
                  <a:off x="3276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14"/>
                <p:cNvSpPr>
                  <a:spLocks noChangeShapeType="1"/>
                </p:cNvSpPr>
                <p:nvPr/>
              </p:nvSpPr>
              <p:spPr bwMode="auto">
                <a:xfrm>
                  <a:off x="3505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2819400" y="41148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Freeform 16"/>
                <p:cNvSpPr>
                  <a:spLocks/>
                </p:cNvSpPr>
                <p:nvPr/>
              </p:nvSpPr>
              <p:spPr bwMode="auto">
                <a:xfrm>
                  <a:off x="2209800" y="4114800"/>
                  <a:ext cx="304800" cy="1219200"/>
                </a:xfrm>
                <a:custGeom>
                  <a:avLst/>
                  <a:gdLst>
                    <a:gd name="T0" fmla="*/ 2147483647 w 312"/>
                    <a:gd name="T1" fmla="*/ 2147483647 h 1200"/>
                    <a:gd name="T2" fmla="*/ 2147483647 w 312"/>
                    <a:gd name="T3" fmla="*/ 2147483647 h 1200"/>
                    <a:gd name="T4" fmla="*/ 2147483647 w 312"/>
                    <a:gd name="T5" fmla="*/ 0 h 1200"/>
                    <a:gd name="T6" fmla="*/ 0 60000 65536"/>
                    <a:gd name="T7" fmla="*/ 0 60000 65536"/>
                    <a:gd name="T8" fmla="*/ 0 60000 65536"/>
                    <a:gd name="T9" fmla="*/ 0 w 312"/>
                    <a:gd name="T10" fmla="*/ 0 h 1200"/>
                    <a:gd name="T11" fmla="*/ 312 w 312"/>
                    <a:gd name="T12" fmla="*/ 1200 h 1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12" h="1200">
                      <a:moveTo>
                        <a:pt x="312" y="1200"/>
                      </a:moveTo>
                      <a:cubicBezTo>
                        <a:pt x="180" y="1012"/>
                        <a:pt x="48" y="824"/>
                        <a:pt x="24" y="624"/>
                      </a:cubicBezTo>
                      <a:cubicBezTo>
                        <a:pt x="0" y="424"/>
                        <a:pt x="84" y="212"/>
                        <a:pt x="168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Freeform 17"/>
                <p:cNvSpPr>
                  <a:spLocks/>
                </p:cNvSpPr>
                <p:nvPr/>
              </p:nvSpPr>
              <p:spPr bwMode="auto">
                <a:xfrm>
                  <a:off x="6553200" y="2971800"/>
                  <a:ext cx="457200" cy="492413"/>
                </a:xfrm>
                <a:custGeom>
                  <a:avLst/>
                  <a:gdLst>
                    <a:gd name="T0" fmla="*/ 0 w 432"/>
                    <a:gd name="T1" fmla="*/ 0 h 768"/>
                    <a:gd name="T2" fmla="*/ 2147483647 w 432"/>
                    <a:gd name="T3" fmla="*/ 2147483647 h 768"/>
                    <a:gd name="T4" fmla="*/ 2147483647 w 432"/>
                    <a:gd name="T5" fmla="*/ 2147483647 h 768"/>
                    <a:gd name="T6" fmla="*/ 0 60000 65536"/>
                    <a:gd name="T7" fmla="*/ 0 60000 65536"/>
                    <a:gd name="T8" fmla="*/ 0 60000 65536"/>
                    <a:gd name="T9" fmla="*/ 0 w 432"/>
                    <a:gd name="T10" fmla="*/ 0 h 768"/>
                    <a:gd name="T11" fmla="*/ 432 w 432"/>
                    <a:gd name="T12" fmla="*/ 768 h 7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" h="768">
                      <a:moveTo>
                        <a:pt x="0" y="0"/>
                      </a:moveTo>
                      <a:cubicBezTo>
                        <a:pt x="108" y="104"/>
                        <a:pt x="216" y="208"/>
                        <a:pt x="288" y="336"/>
                      </a:cubicBezTo>
                      <a:cubicBezTo>
                        <a:pt x="360" y="464"/>
                        <a:pt x="396" y="616"/>
                        <a:pt x="432" y="76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18"/>
                <p:cNvSpPr>
                  <a:spLocks/>
                </p:cNvSpPr>
                <p:nvPr/>
              </p:nvSpPr>
              <p:spPr bwMode="auto">
                <a:xfrm>
                  <a:off x="2819400" y="1828800"/>
                  <a:ext cx="3352800" cy="609600"/>
                </a:xfrm>
                <a:custGeom>
                  <a:avLst/>
                  <a:gdLst>
                    <a:gd name="T0" fmla="*/ 0 w 2112"/>
                    <a:gd name="T1" fmla="*/ 2147483647 h 384"/>
                    <a:gd name="T2" fmla="*/ 2147483647 w 2112"/>
                    <a:gd name="T3" fmla="*/ 0 h 384"/>
                    <a:gd name="T4" fmla="*/ 2147483647 w 2112"/>
                    <a:gd name="T5" fmla="*/ 2147483647 h 384"/>
                    <a:gd name="T6" fmla="*/ 0 60000 65536"/>
                    <a:gd name="T7" fmla="*/ 0 60000 65536"/>
                    <a:gd name="T8" fmla="*/ 0 60000 65536"/>
                    <a:gd name="T9" fmla="*/ 0 w 2112"/>
                    <a:gd name="T10" fmla="*/ 0 h 384"/>
                    <a:gd name="T11" fmla="*/ 2112 w 2112"/>
                    <a:gd name="T12" fmla="*/ 384 h 3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12" h="384">
                      <a:moveTo>
                        <a:pt x="0" y="384"/>
                      </a:moveTo>
                      <a:cubicBezTo>
                        <a:pt x="328" y="192"/>
                        <a:pt x="656" y="0"/>
                        <a:pt x="1008" y="0"/>
                      </a:cubicBezTo>
                      <a:cubicBezTo>
                        <a:pt x="1360" y="0"/>
                        <a:pt x="1736" y="192"/>
                        <a:pt x="2112" y="38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590800" y="2971800"/>
                  <a:ext cx="152400" cy="6096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20"/>
                <p:cNvSpPr>
                  <a:spLocks/>
                </p:cNvSpPr>
                <p:nvPr/>
              </p:nvSpPr>
              <p:spPr bwMode="auto">
                <a:xfrm>
                  <a:off x="6324600" y="4572000"/>
                  <a:ext cx="457200" cy="492413"/>
                </a:xfrm>
                <a:custGeom>
                  <a:avLst/>
                  <a:gdLst>
                    <a:gd name="T0" fmla="*/ 2147483647 w 624"/>
                    <a:gd name="T1" fmla="*/ 0 h 1056"/>
                    <a:gd name="T2" fmla="*/ 2147483647 w 624"/>
                    <a:gd name="T3" fmla="*/ 2147483647 h 1056"/>
                    <a:gd name="T4" fmla="*/ 0 w 624"/>
                    <a:gd name="T5" fmla="*/ 2147483647 h 1056"/>
                    <a:gd name="T6" fmla="*/ 0 60000 65536"/>
                    <a:gd name="T7" fmla="*/ 0 60000 65536"/>
                    <a:gd name="T8" fmla="*/ 0 60000 65536"/>
                    <a:gd name="T9" fmla="*/ 0 w 624"/>
                    <a:gd name="T10" fmla="*/ 0 h 1056"/>
                    <a:gd name="T11" fmla="*/ 624 w 624"/>
                    <a:gd name="T12" fmla="*/ 1056 h 1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24" h="1056">
                      <a:moveTo>
                        <a:pt x="624" y="0"/>
                      </a:moveTo>
                      <a:cubicBezTo>
                        <a:pt x="580" y="200"/>
                        <a:pt x="536" y="400"/>
                        <a:pt x="432" y="576"/>
                      </a:cubicBezTo>
                      <a:cubicBezTo>
                        <a:pt x="328" y="752"/>
                        <a:pt x="164" y="904"/>
                        <a:pt x="0" y="105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21"/>
                <p:cNvSpPr>
                  <a:spLocks/>
                </p:cNvSpPr>
                <p:nvPr/>
              </p:nvSpPr>
              <p:spPr bwMode="auto">
                <a:xfrm>
                  <a:off x="3505200" y="5867400"/>
                  <a:ext cx="2286000" cy="482600"/>
                </a:xfrm>
                <a:custGeom>
                  <a:avLst/>
                  <a:gdLst>
                    <a:gd name="T0" fmla="*/ 2147483647 w 1440"/>
                    <a:gd name="T1" fmla="*/ 0 h 304"/>
                    <a:gd name="T2" fmla="*/ 2147483647 w 1440"/>
                    <a:gd name="T3" fmla="*/ 2147483647 h 304"/>
                    <a:gd name="T4" fmla="*/ 0 w 1440"/>
                    <a:gd name="T5" fmla="*/ 2147483647 h 304"/>
                    <a:gd name="T6" fmla="*/ 0 60000 65536"/>
                    <a:gd name="T7" fmla="*/ 0 60000 65536"/>
                    <a:gd name="T8" fmla="*/ 0 60000 65536"/>
                    <a:gd name="T9" fmla="*/ 0 w 1440"/>
                    <a:gd name="T10" fmla="*/ 0 h 304"/>
                    <a:gd name="T11" fmla="*/ 1440 w 1440"/>
                    <a:gd name="T12" fmla="*/ 304 h 3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0" h="304">
                      <a:moveTo>
                        <a:pt x="1440" y="0"/>
                      </a:moveTo>
                      <a:cubicBezTo>
                        <a:pt x="1224" y="136"/>
                        <a:pt x="1008" y="272"/>
                        <a:pt x="768" y="288"/>
                      </a:cubicBezTo>
                      <a:cubicBezTo>
                        <a:pt x="528" y="304"/>
                        <a:pt x="264" y="200"/>
                        <a:pt x="0" y="9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362200" y="2451100"/>
                  <a:ext cx="749216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N12</a:t>
                  </a:r>
                </a:p>
              </p:txBody>
            </p:sp>
            <p:sp>
              <p:nvSpPr>
                <p:cNvPr id="2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81200" y="3581401"/>
                  <a:ext cx="578059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N6</a:t>
                  </a:r>
                </a:p>
              </p:txBody>
            </p:sp>
            <p:sp>
              <p:nvSpPr>
                <p:cNvPr id="2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43600" y="2438400"/>
                  <a:ext cx="578059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</a:t>
                  </a:r>
                </a:p>
              </p:txBody>
            </p:sp>
          </p:grpSp>
        </p:grpSp>
        <p:sp>
          <p:nvSpPr>
            <p:cNvPr id="29" name="Oval 28"/>
            <p:cNvSpPr/>
            <p:nvPr/>
          </p:nvSpPr>
          <p:spPr>
            <a:xfrm>
              <a:off x="7025481" y="44196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018381" y="68072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1"/>
            <p:cNvSpPr txBox="1">
              <a:spLocks noChangeArrowheads="1"/>
            </p:cNvSpPr>
            <p:nvPr/>
          </p:nvSpPr>
          <p:spPr bwMode="auto">
            <a:xfrm>
              <a:off x="7051492" y="3962400"/>
              <a:ext cx="294578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/>
                <a:t>Currently holds token,</a:t>
              </a:r>
            </a:p>
            <a:p>
              <a:pPr eaLnBrk="1" hangingPunct="1"/>
              <a:r>
                <a:rPr lang="en-US" dirty="0"/>
                <a:t>   can access CS</a:t>
              </a:r>
            </a:p>
          </p:txBody>
        </p:sp>
      </p:grp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498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Ring-based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N </a:t>
            </a:r>
            <a:r>
              <a:rPr lang="en-US" dirty="0"/>
              <a:t>Processes organized in a virtual ring</a:t>
            </a:r>
          </a:p>
          <a:p>
            <a:r>
              <a:rPr lang="en-US" dirty="0"/>
              <a:t>Each process can send message to its successor in ring</a:t>
            </a:r>
          </a:p>
          <a:p>
            <a:r>
              <a:rPr lang="en-US" dirty="0"/>
              <a:t>Exactly 1 token</a:t>
            </a:r>
          </a:p>
          <a:p>
            <a:r>
              <a:rPr lang="en-US" dirty="0"/>
              <a:t>enter()</a:t>
            </a:r>
          </a:p>
          <a:p>
            <a:pPr lvl="1"/>
            <a:r>
              <a:rPr lang="en-US" dirty="0"/>
              <a:t>Wait until you get token</a:t>
            </a:r>
          </a:p>
          <a:p>
            <a:r>
              <a:rPr lang="en-US" dirty="0"/>
              <a:t>exit() // already have token</a:t>
            </a:r>
          </a:p>
          <a:p>
            <a:pPr lvl="1"/>
            <a:r>
              <a:rPr lang="en-US" dirty="0"/>
              <a:t>Pass on token to ring successor</a:t>
            </a:r>
          </a:p>
          <a:p>
            <a:r>
              <a:rPr lang="en-US" dirty="0"/>
              <a:t>If receive token, and not currently in enter(), just pass on token to ring successor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42067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Ring-based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Safety</a:t>
            </a:r>
          </a:p>
          <a:p>
            <a:pPr lvl="1"/>
            <a:r>
              <a:rPr lang="en-US" dirty="0"/>
              <a:t>Exactly one token</a:t>
            </a:r>
          </a:p>
          <a:p>
            <a:r>
              <a:rPr lang="en-US" dirty="0" err="1"/>
              <a:t>Liveness</a:t>
            </a:r>
            <a:endParaRPr lang="en-US" dirty="0"/>
          </a:p>
          <a:p>
            <a:pPr lvl="1"/>
            <a:r>
              <a:rPr lang="en-US" dirty="0"/>
              <a:t>Token eventually loops around ring and reaches requesting process (no failures)</a:t>
            </a:r>
          </a:p>
          <a:p>
            <a:pPr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Bandwidth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Per enter(), 1 message by requesting process but up to </a:t>
            </a:r>
            <a:r>
              <a:rPr lang="en-US" sz="2400" i="1" dirty="0"/>
              <a:t>N </a:t>
            </a:r>
            <a:r>
              <a:rPr lang="en-US" sz="2400" dirty="0"/>
              <a:t>messages throughout system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1 message sent per exit()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89667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Ring-Based Mutual Exclusion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Client delay: 0 to </a:t>
            </a:r>
            <a:r>
              <a:rPr lang="en-US" sz="2400" i="1" dirty="0"/>
              <a:t>N</a:t>
            </a:r>
            <a:r>
              <a:rPr lang="en-US" sz="2400" dirty="0"/>
              <a:t> message transmissions after entering enter()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Best case: already have token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Worst case: just sent token to neighbor</a:t>
            </a:r>
          </a:p>
          <a:p>
            <a:pPr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Synchronization delay between one process’</a:t>
            </a:r>
            <a:r>
              <a:rPr lang="en-US" altLang="ja-JP" sz="2400" dirty="0"/>
              <a:t> exit() from the CS and the next process’ enter(): 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altLang="ja-JP" sz="2400" dirty="0"/>
              <a:t>Between 1 and (</a:t>
            </a:r>
            <a:r>
              <a:rPr lang="en-US" altLang="ja-JP" sz="2400" i="1" dirty="0"/>
              <a:t>N-1</a:t>
            </a:r>
            <a:r>
              <a:rPr lang="en-US" altLang="ja-JP" sz="2400" dirty="0"/>
              <a:t>) message transmissions.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u="sng" dirty="0"/>
              <a:t>Best case</a:t>
            </a:r>
            <a:r>
              <a:rPr lang="en-US" sz="2400" dirty="0"/>
              <a:t>: process in enter() is successor of process in exit()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u="sng" dirty="0"/>
              <a:t>Worst case</a:t>
            </a:r>
            <a:r>
              <a:rPr lang="en-US" sz="2400" dirty="0"/>
              <a:t>: process in enter() is predecessor of process in exit()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135552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Client/Synchronization delay to access CS still O(</a:t>
            </a:r>
            <a:r>
              <a:rPr lang="en-US" i="1" dirty="0"/>
              <a:t>N</a:t>
            </a:r>
            <a:r>
              <a:rPr lang="en-US" dirty="0"/>
              <a:t>) in Ring-Based approach.</a:t>
            </a:r>
          </a:p>
          <a:p>
            <a:r>
              <a:rPr lang="en-US" dirty="0"/>
              <a:t>Can we make this faster?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15206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ＭＳ Ｐゴシック" charset="0"/>
              </a:rPr>
              <a:t>Before solving any problem, specify its System Model:</a:t>
            </a:r>
          </a:p>
          <a:p>
            <a:pPr lvl="1"/>
            <a:r>
              <a:rPr lang="en-US" sz="2400" dirty="0">
                <a:ea typeface="ＭＳ Ｐゴシック" charset="0"/>
              </a:rPr>
              <a:t>Each pair of processes is connected by reliable channels (such as TCP). </a:t>
            </a:r>
          </a:p>
          <a:p>
            <a:pPr lvl="1"/>
            <a:r>
              <a:rPr lang="en-US" sz="2400" dirty="0">
                <a:ea typeface="ＭＳ Ｐゴシック" charset="0"/>
              </a:rPr>
              <a:t>Messages are eventually delivered to recipient, and </a:t>
            </a:r>
            <a:r>
              <a:rPr lang="en-US" altLang="ja-JP" sz="2400" dirty="0">
                <a:ea typeface="ＭＳ Ｐゴシック" charset="0"/>
              </a:rPr>
              <a:t>in FIFO (First In First Out) order.</a:t>
            </a:r>
          </a:p>
          <a:p>
            <a:pPr lvl="1"/>
            <a:r>
              <a:rPr lang="en-US" sz="2400" dirty="0">
                <a:ea typeface="ＭＳ Ｐゴシック" charset="0"/>
              </a:rPr>
              <a:t>Processes do not fail.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29933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Ricart-Agrawala’s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Classical algorithm from 1981</a:t>
            </a:r>
          </a:p>
          <a:p>
            <a:r>
              <a:rPr lang="en-US" dirty="0"/>
              <a:t>Invented by Glenn </a:t>
            </a:r>
            <a:r>
              <a:rPr lang="en-US" dirty="0" err="1"/>
              <a:t>Ricart</a:t>
            </a:r>
            <a:r>
              <a:rPr lang="en-US" dirty="0"/>
              <a:t> (NIH) and Ashok </a:t>
            </a:r>
            <a:r>
              <a:rPr lang="en-US" dirty="0" err="1"/>
              <a:t>Agrawala</a:t>
            </a:r>
            <a:r>
              <a:rPr lang="en-US" dirty="0"/>
              <a:t> (U. Maryland)</a:t>
            </a:r>
          </a:p>
          <a:p>
            <a:endParaRPr lang="en-US" dirty="0"/>
          </a:p>
          <a:p>
            <a:r>
              <a:rPr lang="en-US" dirty="0"/>
              <a:t>No token</a:t>
            </a:r>
          </a:p>
          <a:p>
            <a:r>
              <a:rPr lang="en-US" dirty="0"/>
              <a:t>Uses the notion of causality and multicast</a:t>
            </a:r>
          </a:p>
          <a:p>
            <a:r>
              <a:rPr lang="en-US" dirty="0"/>
              <a:t>Has lower waiting time to enter CS than Ring-Based approach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651500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85051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enter() at process P</a:t>
            </a:r>
            <a:r>
              <a:rPr lang="en-US" sz="2400" i="1" dirty="0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u="sng" dirty="0">
                <a:solidFill>
                  <a:srgbClr val="FF6600"/>
                </a:solidFill>
                <a:ea typeface="ＭＳ Ｐゴシック" charset="0"/>
              </a:rPr>
              <a:t>multicast</a:t>
            </a:r>
            <a:r>
              <a:rPr lang="en-US" sz="2400" dirty="0">
                <a:solidFill>
                  <a:srgbClr val="FF6600"/>
                </a:solidFill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a request to all processes</a:t>
            </a:r>
          </a:p>
          <a:p>
            <a:pPr lvl="2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Request: &lt;T, P</a:t>
            </a:r>
            <a:r>
              <a:rPr lang="en-US" sz="2400" i="1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&gt;, where T = current </a:t>
            </a:r>
            <a:r>
              <a:rPr lang="en-US" sz="2400" dirty="0" err="1">
                <a:ea typeface="ＭＳ Ｐゴシック" charset="0"/>
              </a:rPr>
              <a:t>Lamport</a:t>
            </a:r>
            <a:r>
              <a:rPr lang="en-US" sz="2400" dirty="0">
                <a:ea typeface="ＭＳ Ｐゴシック" charset="0"/>
              </a:rPr>
              <a:t> timestamp at P</a:t>
            </a:r>
            <a:r>
              <a:rPr lang="en-US" sz="2400" i="1" dirty="0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Wait until 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all </a:t>
            </a:r>
            <a:r>
              <a:rPr lang="en-US" sz="2400" dirty="0">
                <a:ea typeface="ＭＳ Ｐゴシック" charset="0"/>
              </a:rPr>
              <a:t>other processes have responded positively to request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Requests are granted in order of causality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&lt;T, P</a:t>
            </a:r>
            <a:r>
              <a:rPr lang="en-US" sz="2400" i="1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&gt; is used lexicographically: P</a:t>
            </a:r>
            <a:r>
              <a:rPr lang="en-US" sz="2400" i="1" dirty="0">
                <a:ea typeface="ＭＳ Ｐゴシック" charset="0"/>
              </a:rPr>
              <a:t>i </a:t>
            </a:r>
            <a:r>
              <a:rPr lang="en-US" sz="2400" dirty="0">
                <a:ea typeface="ＭＳ Ｐゴシック" charset="0"/>
              </a:rPr>
              <a:t>in request &lt;T, P</a:t>
            </a:r>
            <a:r>
              <a:rPr lang="en-US" sz="2400" i="1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&gt; is used to break ties (since </a:t>
            </a:r>
            <a:r>
              <a:rPr lang="en-US" sz="2400" dirty="0" err="1">
                <a:ea typeface="ＭＳ Ｐゴシック" charset="0"/>
              </a:rPr>
              <a:t>Lamport</a:t>
            </a:r>
            <a:r>
              <a:rPr lang="en-US" sz="2400" dirty="0">
                <a:ea typeface="ＭＳ Ｐゴシック" charset="0"/>
              </a:rPr>
              <a:t> timestamps are not unique for concurrent events)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endParaRPr lang="en-US" sz="2400" dirty="0">
              <a:ea typeface="ＭＳ Ｐゴシック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010206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Messages in RA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1828800"/>
            <a:ext cx="7033088" cy="5486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enter() at process P</a:t>
            </a:r>
            <a:r>
              <a:rPr lang="en-US" sz="2400" i="1" dirty="0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 set state to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</a:rPr>
              <a:t>Wanted</a:t>
            </a:r>
            <a:endParaRPr lang="en-US" sz="1800" dirty="0">
              <a:solidFill>
                <a:schemeClr val="accent2">
                  <a:lumMod val="75000"/>
                </a:schemeClr>
              </a:solidFill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 multicast 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chemeClr val="hlink"/>
                </a:solidFill>
                <a:ea typeface="ＭＳ Ｐゴシック" charset="0"/>
              </a:rPr>
              <a:t>Request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”</a:t>
            </a:r>
            <a:r>
              <a:rPr lang="en-US" altLang="ja-JP" sz="1800" dirty="0"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&lt;T</a:t>
            </a:r>
            <a:r>
              <a:rPr lang="en-US" altLang="ja-JP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, P</a:t>
            </a:r>
            <a:r>
              <a:rPr lang="en-US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&gt; </a:t>
            </a:r>
            <a:r>
              <a:rPr lang="en-US" altLang="ja-JP" sz="1800" dirty="0">
                <a:ea typeface="ＭＳ Ｐゴシック" charset="0"/>
              </a:rPr>
              <a:t>to all processes, where T</a:t>
            </a:r>
            <a:r>
              <a:rPr lang="en-US" altLang="ja-JP" sz="1800" i="1" dirty="0">
                <a:ea typeface="ＭＳ Ｐゴシック" charset="0"/>
              </a:rPr>
              <a:t>i</a:t>
            </a:r>
            <a:r>
              <a:rPr lang="en-US" altLang="ja-JP" sz="1800" dirty="0">
                <a:ea typeface="ＭＳ Ｐゴシック" charset="0"/>
              </a:rPr>
              <a:t> = current </a:t>
            </a:r>
            <a:r>
              <a:rPr lang="en-US" altLang="ja-JP" sz="1800" dirty="0" err="1">
                <a:ea typeface="ＭＳ Ｐゴシック" charset="0"/>
              </a:rPr>
              <a:t>Lamport</a:t>
            </a:r>
            <a:r>
              <a:rPr lang="en-US" altLang="ja-JP" sz="1800" dirty="0">
                <a:ea typeface="ＭＳ Ｐゴシック" charset="0"/>
              </a:rPr>
              <a:t> timestamp at P</a:t>
            </a:r>
            <a:r>
              <a:rPr lang="en-US" altLang="ja-JP" sz="1800" i="1" dirty="0">
                <a:ea typeface="ＭＳ Ｐゴシック" charset="0"/>
              </a:rPr>
              <a:t>i</a:t>
            </a:r>
            <a:endParaRPr lang="en-US" altLang="ja-JP" sz="18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dirty="0">
                <a:solidFill>
                  <a:schemeClr val="hlink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wait until </a:t>
            </a:r>
            <a:r>
              <a:rPr lang="en-US" sz="1800" b="1" i="1" u="sng" dirty="0">
                <a:solidFill>
                  <a:srgbClr val="008000"/>
                </a:solidFill>
                <a:ea typeface="ＭＳ Ｐゴシック" charset="0"/>
              </a:rPr>
              <a:t>all</a:t>
            </a:r>
            <a:r>
              <a:rPr lang="en-US" sz="1800" dirty="0">
                <a:ea typeface="ＭＳ Ｐゴシック" charset="0"/>
              </a:rPr>
              <a:t> processes send back 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chemeClr val="hlink"/>
                </a:solidFill>
                <a:ea typeface="ＭＳ Ｐゴシック" charset="0"/>
              </a:rPr>
              <a:t>Reply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”</a:t>
            </a:r>
            <a:endParaRPr lang="en-US" altLang="ja-JP" sz="18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 change state to </a:t>
            </a:r>
            <a:r>
              <a:rPr lang="en-US" sz="1800" u="sng" dirty="0">
                <a:solidFill>
                  <a:srgbClr val="953735"/>
                </a:solidFill>
                <a:ea typeface="ＭＳ Ｐゴシック" charset="0"/>
              </a:rPr>
              <a:t>Held</a:t>
            </a:r>
            <a:r>
              <a:rPr lang="en-US" sz="1800" dirty="0">
                <a:solidFill>
                  <a:srgbClr val="953735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and enter the CS</a:t>
            </a:r>
            <a:endParaRPr lang="en-US" sz="1800" u="sng" dirty="0">
              <a:solidFill>
                <a:schemeClr val="hlink"/>
              </a:solidFill>
              <a:ea typeface="ＭＳ Ｐゴシック" charset="0"/>
            </a:endParaRP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On receipt of a </a:t>
            </a:r>
            <a:r>
              <a:rPr lang="en-US" sz="2400" dirty="0">
                <a:solidFill>
                  <a:schemeClr val="hlink"/>
                </a:solidFill>
                <a:ea typeface="ＭＳ Ｐゴシック" charset="0"/>
              </a:rPr>
              <a:t>Request &lt;</a:t>
            </a:r>
            <a:r>
              <a:rPr lang="en-US" sz="2400" dirty="0" err="1">
                <a:solidFill>
                  <a:schemeClr val="hlink"/>
                </a:solidFill>
                <a:ea typeface="ＭＳ Ｐゴシック" charset="0"/>
              </a:rPr>
              <a:t>T</a:t>
            </a:r>
            <a:r>
              <a:rPr lang="en-US" sz="2400" i="1" dirty="0" err="1">
                <a:solidFill>
                  <a:schemeClr val="hlink"/>
                </a:solidFill>
                <a:ea typeface="ＭＳ Ｐゴシック" charset="0"/>
              </a:rPr>
              <a:t>j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, </a:t>
            </a:r>
            <a:r>
              <a:rPr lang="en-US" sz="2400" dirty="0" err="1">
                <a:solidFill>
                  <a:schemeClr val="hlink"/>
                </a:solidFill>
                <a:ea typeface="ＭＳ Ｐゴシック" charset="0"/>
              </a:rPr>
              <a:t>P</a:t>
            </a:r>
            <a:r>
              <a:rPr lang="en-US" sz="2400" i="1" dirty="0" err="1">
                <a:solidFill>
                  <a:schemeClr val="hlink"/>
                </a:solidFill>
                <a:ea typeface="ＭＳ Ｐゴシック" charset="0"/>
              </a:rPr>
              <a:t>j</a:t>
            </a:r>
            <a:r>
              <a:rPr lang="en-US" sz="2400" dirty="0">
                <a:solidFill>
                  <a:schemeClr val="hlink"/>
                </a:solidFill>
                <a:ea typeface="ＭＳ Ｐゴシック" charset="0"/>
              </a:rPr>
              <a:t>&gt; at P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i </a:t>
            </a:r>
            <a:r>
              <a:rPr lang="en-US" sz="2400" dirty="0">
                <a:solidFill>
                  <a:schemeClr val="hlink"/>
                </a:solidFill>
                <a:ea typeface="ＭＳ Ｐゴシック" charset="0"/>
              </a:rPr>
              <a:t>(</a:t>
            </a:r>
            <a:r>
              <a:rPr lang="en-US" sz="2400" i="1" dirty="0" err="1">
                <a:solidFill>
                  <a:schemeClr val="hlink"/>
                </a:solidFill>
                <a:ea typeface="ＭＳ Ｐゴシック" charset="0"/>
              </a:rPr>
              <a:t>i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 ≠ j</a:t>
            </a:r>
            <a:r>
              <a:rPr lang="en-US" sz="2400" dirty="0">
                <a:solidFill>
                  <a:schemeClr val="hlink"/>
                </a:solidFill>
                <a:ea typeface="ＭＳ Ｐゴシック" charset="0"/>
              </a:rPr>
              <a:t>)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:</a:t>
            </a:r>
            <a:endParaRPr lang="en-US" sz="2800" i="1" dirty="0">
              <a:solidFill>
                <a:schemeClr val="hlink"/>
              </a:solidFill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b="1" dirty="0">
                <a:solidFill>
                  <a:srgbClr val="000000"/>
                </a:solidFill>
                <a:ea typeface="ＭＳ Ｐゴシック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(state = </a:t>
            </a:r>
            <a:r>
              <a:rPr lang="en-US" sz="1800" u="sng" dirty="0">
                <a:solidFill>
                  <a:srgbClr val="953735"/>
                </a:solidFill>
                <a:ea typeface="ＭＳ Ｐゴシック" charset="0"/>
              </a:rPr>
              <a:t>Held</a:t>
            </a:r>
            <a:r>
              <a:rPr lang="en-US" sz="1800" dirty="0">
                <a:ea typeface="ＭＳ Ｐゴシック" charset="0"/>
              </a:rPr>
              <a:t>) or (state = </a:t>
            </a:r>
            <a:r>
              <a:rPr lang="en-US" sz="1800" u="sng" dirty="0">
                <a:solidFill>
                  <a:srgbClr val="953735"/>
                </a:solidFill>
                <a:ea typeface="ＭＳ Ｐゴシック" charset="0"/>
              </a:rPr>
              <a:t>Wanted</a:t>
            </a:r>
            <a:r>
              <a:rPr lang="en-US" sz="1800" dirty="0">
                <a:solidFill>
                  <a:srgbClr val="953735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&amp; (T</a:t>
            </a:r>
            <a:r>
              <a:rPr lang="en-US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, </a:t>
            </a:r>
            <a:r>
              <a:rPr lang="en-US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) &lt; (</a:t>
            </a:r>
            <a:r>
              <a:rPr lang="en-US" sz="1800" dirty="0" err="1">
                <a:ea typeface="ＭＳ Ｐゴシック" charset="0"/>
              </a:rPr>
              <a:t>T</a:t>
            </a:r>
            <a:r>
              <a:rPr lang="en-US" sz="1800" i="1" dirty="0" err="1">
                <a:ea typeface="ＭＳ Ｐゴシック" charset="0"/>
              </a:rPr>
              <a:t>j</a:t>
            </a:r>
            <a:r>
              <a:rPr lang="en-US" sz="1800" dirty="0">
                <a:ea typeface="ＭＳ Ｐゴシック" charset="0"/>
              </a:rPr>
              <a:t>, </a:t>
            </a:r>
            <a:r>
              <a:rPr lang="en-US" sz="1800" i="1" dirty="0">
                <a:ea typeface="ＭＳ Ｐゴシック" charset="0"/>
              </a:rPr>
              <a:t>j</a:t>
            </a:r>
            <a:r>
              <a:rPr lang="en-US" sz="1800" dirty="0">
                <a:ea typeface="ＭＳ Ｐゴシック" charset="0"/>
              </a:rPr>
              <a:t>)) </a:t>
            </a:r>
          </a:p>
          <a:p>
            <a:pPr marL="649463" lvl="1" indent="0">
              <a:lnSpc>
                <a:spcPct val="110000"/>
              </a:lnSpc>
              <a:buClr>
                <a:schemeClr val="tx1"/>
              </a:buClr>
              <a:buSzPct val="120000"/>
              <a:buNone/>
            </a:pPr>
            <a:r>
              <a:rPr lang="en-US" sz="1800" dirty="0">
                <a:ea typeface="ＭＳ Ｐゴシック" charset="0"/>
              </a:rPr>
              <a:t>		// lexicographic ordering in (</a:t>
            </a:r>
            <a:r>
              <a:rPr lang="en-US" sz="1800" dirty="0" err="1">
                <a:ea typeface="ＭＳ Ｐゴシック" charset="0"/>
              </a:rPr>
              <a:t>T</a:t>
            </a:r>
            <a:r>
              <a:rPr lang="en-US" sz="1800" i="1" dirty="0" err="1">
                <a:ea typeface="ＭＳ Ｐゴシック" charset="0"/>
              </a:rPr>
              <a:t>j</a:t>
            </a:r>
            <a:r>
              <a:rPr lang="en-US" sz="1800" dirty="0">
                <a:ea typeface="ＭＳ Ｐゴシック" charset="0"/>
              </a:rPr>
              <a:t>, </a:t>
            </a:r>
            <a:r>
              <a:rPr lang="en-US" sz="1800" dirty="0" err="1">
                <a:ea typeface="ＭＳ Ｐゴシック" charset="0"/>
              </a:rPr>
              <a:t>P</a:t>
            </a:r>
            <a:r>
              <a:rPr lang="en-US" sz="1800" i="1" dirty="0" err="1">
                <a:ea typeface="ＭＳ Ｐゴシック" charset="0"/>
              </a:rPr>
              <a:t>j</a:t>
            </a:r>
            <a:r>
              <a:rPr lang="en-US" sz="1800" dirty="0">
                <a:ea typeface="ＭＳ Ｐゴシック" charset="0"/>
              </a:rPr>
              <a:t>)</a:t>
            </a:r>
          </a:p>
          <a:p>
            <a:pPr lvl="1">
              <a:lnSpc>
                <a:spcPct val="110000"/>
              </a:lnSpc>
              <a:buClr>
                <a:schemeClr val="bg2"/>
              </a:buClr>
              <a:buSzPct val="120000"/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ea typeface="ＭＳ Ｐゴシック" charset="0"/>
              </a:rPr>
              <a:t>     		</a:t>
            </a:r>
            <a:r>
              <a:rPr lang="en-US" sz="1800" dirty="0">
                <a:ea typeface="ＭＳ Ｐゴシック" charset="0"/>
              </a:rPr>
              <a:t>add request to local queue (of waiting requests)</a:t>
            </a:r>
          </a:p>
          <a:p>
            <a:pPr marL="649463" lvl="1" indent="0">
              <a:lnSpc>
                <a:spcPct val="110000"/>
              </a:lnSpc>
              <a:buClr>
                <a:schemeClr val="tx1"/>
              </a:buClr>
              <a:buSzPct val="120000"/>
              <a:buNone/>
            </a:pPr>
            <a:r>
              <a:rPr lang="en-US" sz="1800" dirty="0">
                <a:solidFill>
                  <a:srgbClr val="000000"/>
                </a:solidFill>
                <a:ea typeface="ＭＳ Ｐゴシック" charset="0"/>
              </a:rPr>
              <a:t>       </a:t>
            </a:r>
            <a:r>
              <a:rPr lang="en-US" sz="1800" b="1" dirty="0">
                <a:solidFill>
                  <a:srgbClr val="000000"/>
                </a:solidFill>
                <a:ea typeface="ＭＳ Ｐゴシック" charset="0"/>
              </a:rPr>
              <a:t>else </a:t>
            </a:r>
            <a:r>
              <a:rPr lang="en-US" sz="1800" dirty="0">
                <a:solidFill>
                  <a:srgbClr val="000000"/>
                </a:solidFill>
                <a:ea typeface="ＭＳ Ｐゴシック" charset="0"/>
              </a:rPr>
              <a:t>send</a:t>
            </a:r>
            <a:r>
              <a:rPr lang="en-US" sz="1800" dirty="0">
                <a:ea typeface="ＭＳ Ｐゴシック" charset="0"/>
              </a:rPr>
              <a:t> 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chemeClr val="hlink"/>
                </a:solidFill>
                <a:ea typeface="ＭＳ Ｐゴシック" charset="0"/>
              </a:rPr>
              <a:t>Reply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”</a:t>
            </a:r>
            <a:r>
              <a:rPr lang="en-US" altLang="ja-JP" sz="1800" dirty="0">
                <a:ea typeface="ＭＳ Ｐゴシック" charset="0"/>
              </a:rPr>
              <a:t> to </a:t>
            </a:r>
            <a:r>
              <a:rPr lang="en-US" altLang="ja-JP" sz="1800" dirty="0" err="1">
                <a:ea typeface="ＭＳ Ｐゴシック" charset="0"/>
              </a:rPr>
              <a:t>P</a:t>
            </a:r>
            <a:r>
              <a:rPr lang="en-US" altLang="ja-JP" sz="1800" i="1" dirty="0" err="1">
                <a:ea typeface="ＭＳ Ｐゴシック" charset="0"/>
              </a:rPr>
              <a:t>j</a:t>
            </a:r>
            <a:endParaRPr lang="en-US" sz="1800" u="sng" dirty="0">
              <a:solidFill>
                <a:schemeClr val="hlink"/>
              </a:solidFill>
              <a:ea typeface="ＭＳ Ｐゴシック" charset="0"/>
            </a:endParaRP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exit() at process P</a:t>
            </a:r>
            <a:r>
              <a:rPr lang="en-US" sz="2400" i="1" dirty="0">
                <a:solidFill>
                  <a:srgbClr val="000000"/>
                </a:solidFill>
                <a:ea typeface="ＭＳ Ｐゴシック" charset="0"/>
              </a:rPr>
              <a:t>i</a:t>
            </a:r>
            <a:endParaRPr lang="en-US" sz="2800" dirty="0">
              <a:solidFill>
                <a:srgbClr val="000000"/>
              </a:solidFill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change state to </a:t>
            </a:r>
            <a:r>
              <a:rPr lang="en-US" sz="1800" u="sng" dirty="0">
                <a:solidFill>
                  <a:srgbClr val="953735"/>
                </a:solidFill>
                <a:ea typeface="ＭＳ Ｐゴシック" charset="0"/>
              </a:rPr>
              <a:t>Released</a:t>
            </a:r>
            <a:r>
              <a:rPr lang="en-US" sz="1800" dirty="0">
                <a:solidFill>
                  <a:srgbClr val="953735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and 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chemeClr val="hlink"/>
                </a:solidFill>
                <a:ea typeface="ＭＳ Ｐゴシック" charset="0"/>
              </a:rPr>
              <a:t>Reply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”</a:t>
            </a:r>
            <a:r>
              <a:rPr lang="en-US" altLang="ja-JP" sz="1800" dirty="0">
                <a:ea typeface="ＭＳ Ｐゴシック" charset="0"/>
              </a:rPr>
              <a:t> to </a:t>
            </a:r>
            <a:r>
              <a:rPr lang="en-US" altLang="ja-JP" sz="1800" i="1" u="sng" dirty="0">
                <a:solidFill>
                  <a:srgbClr val="008000"/>
                </a:solidFill>
                <a:ea typeface="ＭＳ Ｐゴシック" charset="0"/>
              </a:rPr>
              <a:t>all</a:t>
            </a:r>
            <a:r>
              <a:rPr lang="en-US" altLang="ja-JP" sz="1800" dirty="0">
                <a:ea typeface="ＭＳ Ｐゴシック" charset="0"/>
              </a:rPr>
              <a:t> queued requests.</a:t>
            </a:r>
            <a:endParaRPr lang="en-US" sz="2800" dirty="0">
              <a:ea typeface="ＭＳ Ｐゴシック" charset="0"/>
            </a:endParaRPr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6207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Why Mutual Exclusion?</a:t>
            </a:r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Bank</a:t>
            </a:r>
            <a:r>
              <a:rPr lang="ja-JP" altLang="en-US" dirty="0">
                <a:solidFill>
                  <a:schemeClr val="hlink"/>
                </a:solidFill>
                <a:ea typeface="ＭＳ Ｐゴシック" charset="0"/>
              </a:rPr>
              <a:t>’</a:t>
            </a:r>
            <a:r>
              <a:rPr lang="en-US" altLang="ja-JP" dirty="0">
                <a:solidFill>
                  <a:schemeClr val="hlink"/>
                </a:solidFill>
                <a:ea typeface="ＭＳ Ｐゴシック" charset="0"/>
              </a:rPr>
              <a:t>s Servers in the Cloud</a:t>
            </a:r>
            <a:r>
              <a:rPr lang="en-US" altLang="ja-JP" dirty="0">
                <a:ea typeface="ＭＳ Ｐゴシック" charset="0"/>
              </a:rPr>
              <a:t>: Two of your customers make simultaneous deposits of $10,000 into your bank account, each from a separate ATM. </a:t>
            </a:r>
          </a:p>
          <a:p>
            <a:pPr lvl="1"/>
            <a:r>
              <a:rPr lang="en-US" dirty="0">
                <a:ea typeface="ＭＳ Ｐゴシック" charset="0"/>
              </a:rPr>
              <a:t>Both ATMs read initial amount of $1000 concurrently from the bank</a:t>
            </a:r>
            <a:r>
              <a:rPr lang="ja-JP" altLang="en-US" dirty="0">
                <a:ea typeface="ＭＳ Ｐゴシック" charset="0"/>
              </a:rPr>
              <a:t>’</a:t>
            </a:r>
            <a:r>
              <a:rPr lang="en-US" altLang="ja-JP" dirty="0">
                <a:ea typeface="ＭＳ Ｐゴシック" charset="0"/>
              </a:rPr>
              <a:t>s cloud server</a:t>
            </a:r>
          </a:p>
          <a:p>
            <a:pPr lvl="1"/>
            <a:r>
              <a:rPr lang="en-US" dirty="0">
                <a:ea typeface="ＭＳ Ｐゴシック" charset="0"/>
              </a:rPr>
              <a:t>Both ATMs add $10,000 to this amount (locally at the ATM)</a:t>
            </a:r>
          </a:p>
          <a:p>
            <a:pPr lvl="1"/>
            <a:r>
              <a:rPr lang="en-US" dirty="0">
                <a:ea typeface="ＭＳ Ｐゴシック" charset="0"/>
              </a:rPr>
              <a:t>Both write the final amount to the server</a:t>
            </a:r>
          </a:p>
          <a:p>
            <a:pPr lvl="1"/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You lost $10,000!</a:t>
            </a:r>
          </a:p>
          <a:p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The ATMs need </a:t>
            </a:r>
            <a:r>
              <a:rPr lang="en-US" i="1" dirty="0">
                <a:solidFill>
                  <a:schemeClr val="hlink"/>
                </a:solidFill>
                <a:ea typeface="ＭＳ Ｐゴシック" charset="0"/>
              </a:rPr>
              <a:t>mutually exclusive </a:t>
            </a:r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access to your  account entry at the server </a:t>
            </a:r>
          </a:p>
          <a:p>
            <a:pPr lvl="1"/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or, mutually exclusive access to executing the code that modifies the account entry</a:t>
            </a:r>
          </a:p>
          <a:p>
            <a:endParaRPr lang="en-US" altLang="ja-JP" dirty="0">
              <a:solidFill>
                <a:schemeClr val="accent2"/>
              </a:solidFill>
              <a:ea typeface="ＭＳ Ｐゴシック" charset="0"/>
            </a:endParaRPr>
          </a:p>
          <a:p>
            <a:pPr lvl="1"/>
            <a:endParaRPr lang="en-US" dirty="0">
              <a:ea typeface="ＭＳ Ｐゴシック" charset="0"/>
            </a:endParaRPr>
          </a:p>
          <a:p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981611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081883" y="2209801"/>
            <a:ext cx="7282999" cy="4043065"/>
            <a:chOff x="1081881" y="2209800"/>
            <a:chExt cx="7282999" cy="404306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1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6" idx="1"/>
            </p:cNvCxnSpPr>
            <p:nvPr/>
          </p:nvCxnSpPr>
          <p:spPr bwMode="auto">
            <a:xfrm flipH="1" flipV="1">
              <a:off x="2910681" y="2743202"/>
              <a:ext cx="2895600" cy="145003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1"/>
            </p:cNvCxnSpPr>
            <p:nvPr/>
          </p:nvCxnSpPr>
          <p:spPr bwMode="auto">
            <a:xfrm flipH="1" flipV="1">
              <a:off x="5501481" y="2667001"/>
              <a:ext cx="304800" cy="152623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1"/>
              <a:endCxn id="9" idx="3"/>
            </p:cNvCxnSpPr>
            <p:nvPr/>
          </p:nvCxnSpPr>
          <p:spPr bwMode="auto">
            <a:xfrm flipH="1" flipV="1">
              <a:off x="1659984" y="3964633"/>
              <a:ext cx="4146297" cy="2286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1"/>
              <a:endCxn id="7" idx="0"/>
            </p:cNvCxnSpPr>
            <p:nvPr/>
          </p:nvCxnSpPr>
          <p:spPr bwMode="auto">
            <a:xfrm flipH="1">
              <a:off x="5561933" y="4193233"/>
              <a:ext cx="244348" cy="1597967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6" idx="1"/>
              <a:endCxn id="5" idx="0"/>
            </p:cNvCxnSpPr>
            <p:nvPr/>
          </p:nvCxnSpPr>
          <p:spPr bwMode="auto">
            <a:xfrm flipH="1">
              <a:off x="2599518" y="4193233"/>
              <a:ext cx="3206763" cy="1369367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5653881" y="3124200"/>
              <a:ext cx="271099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&lt;T, P</a:t>
              </a:r>
              <a:r>
                <a:rPr lang="en-US" i="1" dirty="0">
                  <a:latin typeface="Times New Roman"/>
                  <a:cs typeface="Times New Roman"/>
                </a:rPr>
                <a:t>i</a:t>
              </a:r>
              <a:r>
                <a:rPr lang="en-US" dirty="0">
                  <a:latin typeface="Times New Roman"/>
                  <a:cs typeface="Times New Roman"/>
                </a:rPr>
                <a:t>&gt; = &lt;102, 32&gt;</a:t>
              </a:r>
            </a:p>
          </p:txBody>
        </p:sp>
      </p:grp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48323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081881" y="2209801"/>
            <a:ext cx="7874372" cy="4043065"/>
            <a:chOff x="1081881" y="2209800"/>
            <a:chExt cx="7874372" cy="404306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1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8" idx="2"/>
            </p:cNvCxnSpPr>
            <p:nvPr/>
          </p:nvCxnSpPr>
          <p:spPr bwMode="auto">
            <a:xfrm>
              <a:off x="2599518" y="2747666"/>
              <a:ext cx="3206763" cy="12147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2"/>
            </p:cNvCxnSpPr>
            <p:nvPr/>
          </p:nvCxnSpPr>
          <p:spPr bwMode="auto">
            <a:xfrm>
              <a:off x="5714333" y="2671465"/>
              <a:ext cx="244348" cy="1290936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3"/>
              <a:endCxn id="6" idx="1"/>
            </p:cNvCxnSpPr>
            <p:nvPr/>
          </p:nvCxnSpPr>
          <p:spPr bwMode="auto">
            <a:xfrm>
              <a:off x="1659984" y="3964633"/>
              <a:ext cx="4146297" cy="228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5806281" y="4419600"/>
              <a:ext cx="152400" cy="1371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2986881" y="4343400"/>
              <a:ext cx="2819400" cy="1371601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5882481" y="31242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61657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56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777081" y="2133602"/>
            <a:ext cx="8179172" cy="4717196"/>
            <a:chOff x="777081" y="2133600"/>
            <a:chExt cx="8179172" cy="4717197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799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8" idx="2"/>
            </p:cNvCxnSpPr>
            <p:nvPr/>
          </p:nvCxnSpPr>
          <p:spPr bwMode="auto">
            <a:xfrm>
              <a:off x="2599518" y="2747665"/>
              <a:ext cx="2444763" cy="9861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2"/>
            </p:cNvCxnSpPr>
            <p:nvPr/>
          </p:nvCxnSpPr>
          <p:spPr bwMode="auto">
            <a:xfrm flipV="1">
              <a:off x="2599518" y="2438401"/>
              <a:ext cx="2063763" cy="309264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2"/>
            </p:cNvCxnSpPr>
            <p:nvPr/>
          </p:nvCxnSpPr>
          <p:spPr bwMode="auto">
            <a:xfrm flipH="1">
              <a:off x="1691482" y="2747665"/>
              <a:ext cx="908036" cy="6813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8" idx="2"/>
            </p:cNvCxnSpPr>
            <p:nvPr/>
          </p:nvCxnSpPr>
          <p:spPr bwMode="auto">
            <a:xfrm>
              <a:off x="2599518" y="2747665"/>
              <a:ext cx="1758963" cy="1976735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</p:cNvCxnSpPr>
            <p:nvPr/>
          </p:nvCxnSpPr>
          <p:spPr bwMode="auto">
            <a:xfrm>
              <a:off x="2599518" y="2747665"/>
              <a:ext cx="6363" cy="19005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61657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2986881" y="4953000"/>
              <a:ext cx="2133600" cy="9144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 flipH="1" flipV="1">
              <a:off x="1920081" y="4572000"/>
              <a:ext cx="1066800" cy="12954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 flipH="1" flipV="1">
              <a:off x="2986881" y="4724400"/>
              <a:ext cx="1" cy="1143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>
              <a:off x="2986881" y="5867400"/>
              <a:ext cx="1600200" cy="2286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2986881" y="4876800"/>
              <a:ext cx="685800" cy="9906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43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</p:grp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236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777081" y="2133602"/>
            <a:ext cx="8179172" cy="4717196"/>
            <a:chOff x="777081" y="2133600"/>
            <a:chExt cx="8179172" cy="4717197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799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8" idx="2"/>
            </p:cNvCxnSpPr>
            <p:nvPr/>
          </p:nvCxnSpPr>
          <p:spPr bwMode="auto">
            <a:xfrm>
              <a:off x="2599518" y="2747665"/>
              <a:ext cx="2444763" cy="9861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2"/>
              <a:ext cx="2451126" cy="76201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</p:cNvCxnSpPr>
            <p:nvPr/>
          </p:nvCxnSpPr>
          <p:spPr bwMode="auto">
            <a:xfrm>
              <a:off x="2599518" y="2747665"/>
              <a:ext cx="6363" cy="19005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61657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2986881" y="4953000"/>
              <a:ext cx="2133600" cy="9144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 flipH="1" flipV="1">
              <a:off x="2986881" y="4724400"/>
              <a:ext cx="1" cy="1143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5120481" y="28956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41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</p:grp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08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77083" y="2133602"/>
            <a:ext cx="8440311" cy="4717196"/>
            <a:chOff x="777081" y="2133600"/>
            <a:chExt cx="8440311" cy="4717197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799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8" idx="2"/>
            </p:cNvCxnSpPr>
            <p:nvPr/>
          </p:nvCxnSpPr>
          <p:spPr bwMode="auto">
            <a:xfrm>
              <a:off x="2599518" y="2747665"/>
              <a:ext cx="3206763" cy="12909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2"/>
              <a:ext cx="2451126" cy="76201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</p:cNvCxnSpPr>
            <p:nvPr/>
          </p:nvCxnSpPr>
          <p:spPr bwMode="auto">
            <a:xfrm>
              <a:off x="2599518" y="2747665"/>
              <a:ext cx="6363" cy="19005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877711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&lt;115, 12&gt;, &lt;110, 80&gt;</a:t>
              </a:r>
            </a:p>
            <a:p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2986881" y="4343400"/>
              <a:ext cx="2819400" cy="1524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 flipH="1" flipV="1">
              <a:off x="2986881" y="4724400"/>
              <a:ext cx="1" cy="1143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5120481" y="28956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</p:grp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312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77083" y="2133600"/>
            <a:ext cx="8440311" cy="5455861"/>
            <a:chOff x="777081" y="2133600"/>
            <a:chExt cx="8440311" cy="545586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1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4"/>
              <a:ext cx="2451126" cy="76199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  <a:endCxn id="5" idx="0"/>
            </p:cNvCxnSpPr>
            <p:nvPr/>
          </p:nvCxnSpPr>
          <p:spPr bwMode="auto">
            <a:xfrm>
              <a:off x="2599518" y="2747665"/>
              <a:ext cx="0" cy="2814935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877711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&lt;115, 12&gt;, &lt;110, 80&gt;</a:t>
              </a:r>
            </a:p>
            <a:p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7162800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 &lt;115, 12&gt; (since &gt; (110, 80)) 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5120481" y="28956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H="1" flipV="1">
              <a:off x="2986881" y="4724400"/>
              <a:ext cx="1" cy="1143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77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77083" y="2133600"/>
            <a:ext cx="8440311" cy="5455861"/>
            <a:chOff x="777081" y="2133600"/>
            <a:chExt cx="8440311" cy="545586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1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4"/>
              <a:ext cx="2451126" cy="76199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877711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&lt;115, 12&gt;, &lt;110, 80&gt;</a:t>
              </a:r>
            </a:p>
            <a:p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4495800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 &lt;115, 12&gt;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1996281" y="33528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H="1" flipV="1">
              <a:off x="2986881" y="2743200"/>
              <a:ext cx="2" cy="31242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>
              <a:off x="2453481" y="2743200"/>
              <a:ext cx="0" cy="28194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730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7483" y="2133600"/>
            <a:ext cx="9049911" cy="5455861"/>
            <a:chOff x="167481" y="2133600"/>
            <a:chExt cx="9049911" cy="545586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1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4"/>
              <a:ext cx="2451126" cy="76199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877711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Released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Multicast Reply to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&lt;115, 12&gt;, &lt;110, 80&gt;</a:t>
              </a:r>
            </a:p>
            <a:p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167481" y="2133600"/>
              <a:ext cx="3841274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(waiting for 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N80’s 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reply)</a:t>
              </a:r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4495800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Held. </a:t>
              </a:r>
              <a:r>
                <a:rPr lang="en-US" dirty="0">
                  <a:latin typeface="Times New Roman"/>
                  <a:cs typeface="Times New Roman"/>
                </a:rPr>
                <a:t>Can now access CS.</a:t>
              </a:r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  <a:p>
              <a:r>
                <a:rPr lang="en-US" dirty="0">
                  <a:latin typeface="Times New Roman"/>
                  <a:cs typeface="Times New Roman"/>
                </a:rPr>
                <a:t>Queue requests: &lt;115, 12&gt;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1996281" y="33528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2453481" y="2743200"/>
              <a:ext cx="0" cy="28194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1"/>
            </p:cNvCxnSpPr>
            <p:nvPr/>
          </p:nvCxnSpPr>
          <p:spPr bwMode="auto">
            <a:xfrm flipH="1">
              <a:off x="2910681" y="4193233"/>
              <a:ext cx="2895600" cy="1369368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6" idx="1"/>
            </p:cNvCxnSpPr>
            <p:nvPr/>
          </p:nvCxnSpPr>
          <p:spPr bwMode="auto">
            <a:xfrm flipH="1" flipV="1">
              <a:off x="2910681" y="2743202"/>
              <a:ext cx="2895600" cy="1450031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477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</a:t>
            </a:r>
            <a:r>
              <a:rPr lang="en-US" dirty="0" err="1"/>
              <a:t>Ricart-Agrawala’s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Safety</a:t>
            </a:r>
          </a:p>
          <a:p>
            <a:pPr lvl="1"/>
            <a:r>
              <a:rPr lang="en-US" dirty="0"/>
              <a:t>Two processes P</a:t>
            </a:r>
            <a:r>
              <a:rPr lang="en-US" i="1" dirty="0"/>
              <a:t>i</a:t>
            </a:r>
            <a:r>
              <a:rPr lang="en-US" dirty="0"/>
              <a:t>  and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dirty="0"/>
              <a:t> cannot both have access to CS</a:t>
            </a:r>
          </a:p>
          <a:p>
            <a:pPr lvl="2"/>
            <a:r>
              <a:rPr lang="en-US" sz="2200" dirty="0"/>
              <a:t>If they did, then both would have sent Reply to each other </a:t>
            </a:r>
          </a:p>
          <a:p>
            <a:pPr lvl="2"/>
            <a:r>
              <a:rPr lang="en-US" sz="2200" dirty="0"/>
              <a:t>Thus, </a:t>
            </a:r>
            <a:r>
              <a:rPr lang="en-US" sz="2200" dirty="0">
                <a:ea typeface="ＭＳ Ｐゴシック" charset="0"/>
              </a:rPr>
              <a:t>(T</a:t>
            </a:r>
            <a:r>
              <a:rPr lang="en-US" sz="2200" i="1" dirty="0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 err="1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) &lt; (</a:t>
            </a:r>
            <a:r>
              <a:rPr lang="en-US" sz="2200" dirty="0" err="1">
                <a:ea typeface="ＭＳ Ｐゴシック" charset="0"/>
              </a:rPr>
              <a:t>T</a:t>
            </a:r>
            <a:r>
              <a:rPr lang="en-US" sz="2200" i="1" dirty="0" err="1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) and (</a:t>
            </a:r>
            <a:r>
              <a:rPr lang="en-US" sz="2200" dirty="0" err="1">
                <a:ea typeface="ＭＳ Ｐゴシック" charset="0"/>
              </a:rPr>
              <a:t>T</a:t>
            </a:r>
            <a:r>
              <a:rPr lang="en-US" sz="2200" i="1" dirty="0" err="1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) &lt; (T</a:t>
            </a:r>
            <a:r>
              <a:rPr lang="en-US" sz="2200" i="1" dirty="0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 err="1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), which are together not possible</a:t>
            </a:r>
          </a:p>
          <a:p>
            <a:pPr lvl="2"/>
            <a:r>
              <a:rPr lang="en-US" sz="2200" dirty="0">
                <a:ea typeface="ＭＳ Ｐゴシック" charset="0"/>
              </a:rPr>
              <a:t>What if (T</a:t>
            </a:r>
            <a:r>
              <a:rPr lang="en-US" sz="2200" i="1" dirty="0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 err="1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) &lt; (</a:t>
            </a:r>
            <a:r>
              <a:rPr lang="en-US" sz="2200" dirty="0" err="1">
                <a:ea typeface="ＭＳ Ｐゴシック" charset="0"/>
              </a:rPr>
              <a:t>T</a:t>
            </a:r>
            <a:r>
              <a:rPr lang="en-US" sz="2200" i="1" dirty="0" err="1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) and </a:t>
            </a:r>
            <a:r>
              <a:rPr lang="en-US" sz="2200" dirty="0"/>
              <a:t>P</a:t>
            </a:r>
            <a:r>
              <a:rPr lang="en-US" sz="2200" i="1" dirty="0"/>
              <a:t>i </a:t>
            </a:r>
            <a:r>
              <a:rPr lang="en-US" sz="2200" dirty="0"/>
              <a:t>replied to </a:t>
            </a:r>
            <a:r>
              <a:rPr lang="en-US" sz="2200" dirty="0" err="1"/>
              <a:t>P</a:t>
            </a:r>
            <a:r>
              <a:rPr lang="en-US" sz="2200" i="1" dirty="0" err="1"/>
              <a:t>j</a:t>
            </a:r>
            <a:r>
              <a:rPr lang="en-US" sz="2200" dirty="0" err="1"/>
              <a:t>’s</a:t>
            </a:r>
            <a:r>
              <a:rPr lang="en-US" sz="2200" dirty="0"/>
              <a:t> request before it created its own request? </a:t>
            </a:r>
          </a:p>
          <a:p>
            <a:pPr lvl="3"/>
            <a:r>
              <a:rPr lang="en-US" sz="2200" dirty="0"/>
              <a:t>Then it seems like both P</a:t>
            </a:r>
            <a:r>
              <a:rPr lang="en-US" sz="2200" i="1" dirty="0"/>
              <a:t>i</a:t>
            </a:r>
            <a:r>
              <a:rPr lang="en-US" sz="2200" dirty="0"/>
              <a:t> and </a:t>
            </a:r>
            <a:r>
              <a:rPr lang="en-US" sz="2200" dirty="0" err="1"/>
              <a:t>P</a:t>
            </a:r>
            <a:r>
              <a:rPr lang="en-US" sz="2200" i="1" dirty="0" err="1"/>
              <a:t>j</a:t>
            </a:r>
            <a:r>
              <a:rPr lang="en-US" sz="2200" dirty="0"/>
              <a:t> would approve each others’ requests</a:t>
            </a:r>
          </a:p>
          <a:p>
            <a:pPr lvl="3"/>
            <a:r>
              <a:rPr lang="en-US" sz="2200" dirty="0"/>
              <a:t>But then, causality and </a:t>
            </a:r>
            <a:r>
              <a:rPr lang="en-US" sz="2200" dirty="0" err="1"/>
              <a:t>Lamport</a:t>
            </a:r>
            <a:r>
              <a:rPr lang="en-US" sz="2200" dirty="0"/>
              <a:t> timestamps at P</a:t>
            </a:r>
            <a:r>
              <a:rPr lang="en-US" sz="2200" i="1" dirty="0"/>
              <a:t>i</a:t>
            </a:r>
            <a:r>
              <a:rPr lang="en-US" sz="2200" dirty="0"/>
              <a:t> implies that </a:t>
            </a:r>
            <a:r>
              <a:rPr lang="en-US" sz="2200" dirty="0">
                <a:ea typeface="ＭＳ Ｐゴシック" charset="0"/>
              </a:rPr>
              <a:t>T</a:t>
            </a:r>
            <a:r>
              <a:rPr lang="en-US" sz="2200" i="1" dirty="0">
                <a:ea typeface="ＭＳ Ｐゴシック" charset="0"/>
              </a:rPr>
              <a:t>i </a:t>
            </a:r>
            <a:r>
              <a:rPr lang="en-US" sz="2200" dirty="0">
                <a:ea typeface="ＭＳ Ｐゴシック" charset="0"/>
              </a:rPr>
              <a:t>&gt; </a:t>
            </a:r>
            <a:r>
              <a:rPr lang="en-US" sz="2200" dirty="0" err="1">
                <a:ea typeface="ＭＳ Ｐゴシック" charset="0"/>
              </a:rPr>
              <a:t>T</a:t>
            </a:r>
            <a:r>
              <a:rPr lang="en-US" sz="2200" i="1" dirty="0" err="1">
                <a:ea typeface="ＭＳ Ｐゴシック" charset="0"/>
              </a:rPr>
              <a:t>j</a:t>
            </a:r>
            <a:r>
              <a:rPr lang="en-US" sz="2200" i="1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</a:rPr>
              <a:t>, which is a contradiction</a:t>
            </a:r>
          </a:p>
          <a:p>
            <a:pPr lvl="3"/>
            <a:r>
              <a:rPr lang="en-US" sz="2200" dirty="0">
                <a:ea typeface="ＭＳ Ｐゴシック" charset="0"/>
              </a:rPr>
              <a:t>So this situation cannot arise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389670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</a:t>
            </a:r>
            <a:r>
              <a:rPr lang="en-US" dirty="0" err="1"/>
              <a:t>Ricart-Agrawala’s</a:t>
            </a:r>
            <a:r>
              <a:rPr lang="en-US"/>
              <a:t> Algorithm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a typeface="ＭＳ Ｐゴシック" charset="0"/>
              </a:rPr>
              <a:t>Liveness</a:t>
            </a:r>
            <a:endParaRPr lang="en-US" dirty="0">
              <a:ea typeface="ＭＳ Ｐゴシック" charset="0"/>
            </a:endParaRPr>
          </a:p>
          <a:p>
            <a:pPr lvl="1"/>
            <a:r>
              <a:rPr lang="en-US" dirty="0">
                <a:ea typeface="ＭＳ Ｐゴシック" charset="0"/>
              </a:rPr>
              <a:t>Worst-case: wait for all other (</a:t>
            </a:r>
            <a:r>
              <a:rPr lang="en-US" i="1" dirty="0">
                <a:ea typeface="ＭＳ Ｐゴシック" charset="0"/>
              </a:rPr>
              <a:t>N-1</a:t>
            </a:r>
            <a:r>
              <a:rPr lang="en-US" dirty="0">
                <a:ea typeface="ＭＳ Ｐゴシック" charset="0"/>
              </a:rPr>
              <a:t>) processes to send Reply</a:t>
            </a:r>
          </a:p>
          <a:p>
            <a:r>
              <a:rPr lang="en-US" dirty="0">
                <a:ea typeface="ＭＳ Ｐゴシック" charset="0"/>
              </a:rPr>
              <a:t>Ordering</a:t>
            </a:r>
          </a:p>
          <a:p>
            <a:pPr lvl="1"/>
            <a:r>
              <a:rPr lang="en-US" dirty="0">
                <a:ea typeface="ＭＳ Ｐゴシック" charset="0"/>
              </a:rPr>
              <a:t>Requests with lower </a:t>
            </a:r>
            <a:r>
              <a:rPr lang="en-US" dirty="0" err="1">
                <a:ea typeface="ＭＳ Ｐゴシック" charset="0"/>
              </a:rPr>
              <a:t>Lamport</a:t>
            </a:r>
            <a:r>
              <a:rPr lang="en-US" dirty="0">
                <a:ea typeface="ＭＳ Ｐゴシック" charset="0"/>
              </a:rPr>
              <a:t> timestamps are granted earlier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8838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Uses of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6600"/>
                </a:solidFill>
              </a:rPr>
              <a:t>Distributed File systems</a:t>
            </a:r>
          </a:p>
          <a:p>
            <a:pPr lvl="1"/>
            <a:r>
              <a:rPr lang="en-US" dirty="0"/>
              <a:t>Locking of files and directories</a:t>
            </a:r>
          </a:p>
          <a:p>
            <a:r>
              <a:rPr lang="en-US" dirty="0">
                <a:solidFill>
                  <a:srgbClr val="660066"/>
                </a:solidFill>
              </a:rPr>
              <a:t>Accessing objects</a:t>
            </a:r>
            <a:r>
              <a:rPr lang="en-US" dirty="0"/>
              <a:t> in a safe and consistent way</a:t>
            </a:r>
          </a:p>
          <a:p>
            <a:pPr lvl="1"/>
            <a:r>
              <a:rPr lang="en-US" dirty="0"/>
              <a:t>Ensure at most one server has access to object at any point of time</a:t>
            </a:r>
          </a:p>
          <a:p>
            <a:r>
              <a:rPr lang="en-US" dirty="0">
                <a:solidFill>
                  <a:srgbClr val="008000"/>
                </a:solidFill>
              </a:rPr>
              <a:t>Server coordination</a:t>
            </a:r>
          </a:p>
          <a:p>
            <a:pPr lvl="1"/>
            <a:r>
              <a:rPr lang="en-US" dirty="0"/>
              <a:t>Work partitioned across servers</a:t>
            </a:r>
          </a:p>
          <a:p>
            <a:pPr lvl="1"/>
            <a:r>
              <a:rPr lang="en-US" dirty="0"/>
              <a:t>Servers coordinate using locks</a:t>
            </a:r>
          </a:p>
          <a:p>
            <a:r>
              <a:rPr lang="en-US" dirty="0">
                <a:solidFill>
                  <a:srgbClr val="0000FF"/>
                </a:solidFill>
              </a:rPr>
              <a:t>In industry</a:t>
            </a:r>
          </a:p>
          <a:p>
            <a:pPr lvl="1"/>
            <a:r>
              <a:rPr lang="en-US" dirty="0"/>
              <a:t>Chubby is Google’s locking service</a:t>
            </a:r>
          </a:p>
          <a:p>
            <a:pPr lvl="1"/>
            <a:r>
              <a:rPr lang="en-US" dirty="0"/>
              <a:t>Many cloud stacks use Apache Zookeeper for coordination among servers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3084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Performance: </a:t>
            </a:r>
            <a:r>
              <a:rPr lang="en-US" dirty="0" err="1"/>
              <a:t>Ricart-Agrawala’s</a:t>
            </a:r>
            <a:r>
              <a:rPr lang="en-US" dirty="0"/>
              <a:t>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120000"/>
            </a:pPr>
            <a:r>
              <a:rPr lang="en-US" dirty="0">
                <a:ea typeface="ＭＳ Ｐゴシック" charset="0"/>
              </a:rPr>
              <a:t>Bandwidth: 2*(</a:t>
            </a:r>
            <a:r>
              <a:rPr lang="en-US" i="1" dirty="0">
                <a:ea typeface="ＭＳ Ｐゴシック" charset="0"/>
              </a:rPr>
              <a:t>N-1</a:t>
            </a:r>
            <a:r>
              <a:rPr lang="en-US" dirty="0">
                <a:ea typeface="ＭＳ Ｐゴシック" charset="0"/>
              </a:rPr>
              <a:t>) messages per enter() operation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sz="2000" i="1" dirty="0">
                <a:ea typeface="ＭＳ Ｐゴシック" charset="0"/>
              </a:rPr>
              <a:t>N-1</a:t>
            </a:r>
            <a:r>
              <a:rPr lang="en-US" sz="2000" dirty="0">
                <a:ea typeface="ＭＳ Ｐゴシック" charset="0"/>
              </a:rPr>
              <a:t> unicasts for the multicast request + </a:t>
            </a:r>
            <a:r>
              <a:rPr lang="en-US" sz="2000" i="1" dirty="0">
                <a:ea typeface="ＭＳ Ｐゴシック" charset="0"/>
              </a:rPr>
              <a:t>N-1</a:t>
            </a:r>
            <a:r>
              <a:rPr lang="en-US" sz="2000" dirty="0">
                <a:ea typeface="ＭＳ Ｐゴシック" charset="0"/>
              </a:rPr>
              <a:t> replies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sz="2000" i="1" dirty="0">
                <a:ea typeface="ＭＳ Ｐゴシック" charset="0"/>
              </a:rPr>
              <a:t>N</a:t>
            </a:r>
            <a:r>
              <a:rPr lang="en-US" sz="2000" dirty="0">
                <a:ea typeface="ＭＳ Ｐゴシック" charset="0"/>
              </a:rPr>
              <a:t> messages if the underlying network supports multicast (1 multicast + </a:t>
            </a:r>
            <a:r>
              <a:rPr lang="en-US" sz="2000" i="1" dirty="0">
                <a:ea typeface="ＭＳ Ｐゴシック" charset="0"/>
              </a:rPr>
              <a:t>N-1</a:t>
            </a:r>
            <a:r>
              <a:rPr lang="en-US" sz="2000" dirty="0">
                <a:ea typeface="ＭＳ Ｐゴシック" charset="0"/>
              </a:rPr>
              <a:t> unicast replies)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sz="2000" i="1" dirty="0">
                <a:ea typeface="ＭＳ Ｐゴシック" charset="0"/>
              </a:rPr>
              <a:t>N-1</a:t>
            </a:r>
            <a:r>
              <a:rPr lang="en-US" sz="2000" dirty="0">
                <a:ea typeface="ＭＳ Ｐゴシック" charset="0"/>
              </a:rPr>
              <a:t> unicast messages per exit operation </a:t>
            </a:r>
          </a:p>
          <a:p>
            <a:pPr lvl="2">
              <a:buClr>
                <a:schemeClr val="tx1"/>
              </a:buClr>
              <a:buSzPct val="120000"/>
            </a:pPr>
            <a:r>
              <a:rPr lang="en-US" sz="2000" dirty="0">
                <a:ea typeface="ＭＳ Ｐゴシック" charset="0"/>
              </a:rPr>
              <a:t>1 multicast if the underlying network supports multicast</a:t>
            </a:r>
          </a:p>
          <a:p>
            <a:pPr>
              <a:buClr>
                <a:schemeClr val="tx1"/>
              </a:buClr>
              <a:buSzPct val="120000"/>
            </a:pPr>
            <a:r>
              <a:rPr lang="en-US" dirty="0">
                <a:ea typeface="ＭＳ Ｐゴシック" charset="0"/>
              </a:rPr>
              <a:t>Client delay: one round-trip time</a:t>
            </a:r>
          </a:p>
          <a:p>
            <a:pPr>
              <a:buClr>
                <a:schemeClr val="tx1"/>
              </a:buClr>
              <a:buSzPct val="120000"/>
            </a:pPr>
            <a:r>
              <a:rPr lang="en-US" dirty="0">
                <a:ea typeface="ＭＳ Ｐゴシック" charset="0"/>
              </a:rPr>
              <a:t>Synchronization delay: one message transmission time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016415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Ok, but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Compared to Ring-Based approach, in </a:t>
            </a:r>
            <a:r>
              <a:rPr lang="en-US" dirty="0" err="1"/>
              <a:t>Ricart-Agrawala</a:t>
            </a:r>
            <a:r>
              <a:rPr lang="en-US" dirty="0"/>
              <a:t> approach </a:t>
            </a:r>
          </a:p>
          <a:p>
            <a:pPr lvl="1"/>
            <a:r>
              <a:rPr lang="en-US" dirty="0"/>
              <a:t>Client/synchronization delay has now gone down to O(1)</a:t>
            </a:r>
          </a:p>
          <a:p>
            <a:pPr lvl="1"/>
            <a:r>
              <a:rPr lang="en-US" dirty="0"/>
              <a:t>But bandwidth has gone up to O(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Can we get </a:t>
            </a:r>
            <a:r>
              <a:rPr lang="en-US" i="1" dirty="0"/>
              <a:t>both</a:t>
            </a:r>
            <a:r>
              <a:rPr lang="en-US" dirty="0"/>
              <a:t> down?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159902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Maekawa’s</a:t>
            </a:r>
            <a:r>
              <a:rPr lang="en-US" dirty="0"/>
              <a:t> Algorithm: Key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ea typeface="ＭＳ Ｐゴシック" charset="0"/>
              </a:rPr>
              <a:t>Ricart-Agrawala</a:t>
            </a:r>
            <a:r>
              <a:rPr lang="en-US" sz="2400" dirty="0">
                <a:ea typeface="ＭＳ Ｐゴシック" charset="0"/>
              </a:rPr>
              <a:t> requires replies from </a:t>
            </a:r>
            <a:r>
              <a:rPr lang="en-US" sz="2400" i="1" dirty="0">
                <a:ea typeface="ＭＳ Ｐゴシック" charset="0"/>
              </a:rPr>
              <a:t>all</a:t>
            </a:r>
            <a:r>
              <a:rPr lang="en-US" sz="2400" dirty="0">
                <a:ea typeface="ＭＳ Ｐゴシック" charset="0"/>
              </a:rPr>
              <a:t> processes in group</a:t>
            </a:r>
          </a:p>
          <a:p>
            <a:r>
              <a:rPr lang="en-US" sz="2400" dirty="0">
                <a:ea typeface="ＭＳ Ｐゴシック" charset="0"/>
              </a:rPr>
              <a:t>Instead, get replies from only </a:t>
            </a:r>
            <a:r>
              <a:rPr lang="en-US" sz="2400" i="1" dirty="0">
                <a:ea typeface="ＭＳ Ｐゴシック" charset="0"/>
              </a:rPr>
              <a:t>some </a:t>
            </a:r>
            <a:r>
              <a:rPr lang="en-US" sz="2400" dirty="0">
                <a:ea typeface="ＭＳ Ｐゴシック" charset="0"/>
              </a:rPr>
              <a:t>processes in group</a:t>
            </a:r>
          </a:p>
          <a:p>
            <a:r>
              <a:rPr lang="en-US" sz="2400" dirty="0">
                <a:ea typeface="ＭＳ Ｐゴシック" charset="0"/>
              </a:rPr>
              <a:t>But ensure that only process one is given access to CS (Critical Section) at a time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461517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Maekawa’s</a:t>
            </a:r>
            <a:r>
              <a:rPr lang="en-US" dirty="0"/>
              <a:t> Voting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9" y="1849120"/>
            <a:ext cx="8052673" cy="45516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Each process P</a:t>
            </a:r>
            <a:r>
              <a:rPr lang="en-US" sz="2400" i="1" dirty="0">
                <a:ea typeface="ＭＳ Ｐゴシック" charset="0"/>
              </a:rPr>
              <a:t>i </a:t>
            </a:r>
            <a:r>
              <a:rPr lang="en-US" sz="2400" dirty="0">
                <a:ea typeface="ＭＳ Ｐゴシック" charset="0"/>
              </a:rPr>
              <a:t>is associated with a </a:t>
            </a:r>
            <a:r>
              <a:rPr lang="en-US" sz="2400" i="1" u="sng" dirty="0">
                <a:ea typeface="ＭＳ Ｐゴシック" charset="0"/>
              </a:rPr>
              <a:t>voting set</a:t>
            </a:r>
            <a:r>
              <a:rPr lang="en-US" sz="2400" dirty="0">
                <a:ea typeface="ＭＳ Ｐゴシック" charset="0"/>
              </a:rPr>
              <a:t> V</a:t>
            </a:r>
            <a:r>
              <a:rPr lang="en-US" sz="2400" i="1" dirty="0">
                <a:ea typeface="ＭＳ Ｐゴシック" charset="0"/>
              </a:rPr>
              <a:t>i </a:t>
            </a:r>
            <a:r>
              <a:rPr lang="en-US" sz="2400" dirty="0">
                <a:ea typeface="ＭＳ Ｐゴシック" charset="0"/>
              </a:rPr>
              <a:t>(of processes)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Each process belongs to its own voting set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i="1" dirty="0">
                <a:ea typeface="ＭＳ Ｐゴシック" charset="0"/>
              </a:rPr>
              <a:t>The intersection of any two voting sets must be non-empty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i="1" dirty="0">
                <a:ea typeface="ＭＳ Ｐゴシック" charset="0"/>
              </a:rPr>
              <a:t>Same concept as </a:t>
            </a:r>
            <a:r>
              <a:rPr lang="en-US" sz="2400" i="1" dirty="0">
                <a:solidFill>
                  <a:srgbClr val="FF6600"/>
                </a:solidFill>
                <a:ea typeface="ＭＳ Ｐゴシック" charset="0"/>
              </a:rPr>
              <a:t>Quorums</a:t>
            </a:r>
            <a:r>
              <a:rPr lang="en-US" sz="2400" i="1" dirty="0">
                <a:ea typeface="ＭＳ Ｐゴシック" charset="0"/>
              </a:rPr>
              <a:t>!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Each voting set is of size </a:t>
            </a:r>
            <a:r>
              <a:rPr lang="en-US" sz="2400" i="1" dirty="0">
                <a:ea typeface="ＭＳ Ｐゴシック" charset="0"/>
              </a:rPr>
              <a:t>K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Each process belongs to </a:t>
            </a:r>
            <a:r>
              <a:rPr lang="en-US" sz="2400" i="1" dirty="0">
                <a:ea typeface="ＭＳ Ｐゴシック" charset="0"/>
              </a:rPr>
              <a:t>M</a:t>
            </a:r>
            <a:r>
              <a:rPr lang="en-US" sz="2400" dirty="0">
                <a:ea typeface="ＭＳ Ｐゴシック" charset="0"/>
              </a:rPr>
              <a:t> other voting sets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 err="1">
                <a:ea typeface="ＭＳ Ｐゴシック" charset="0"/>
              </a:rPr>
              <a:t>Maekawa</a:t>
            </a:r>
            <a:r>
              <a:rPr lang="en-US" sz="2400" dirty="0">
                <a:ea typeface="ＭＳ Ｐゴシック" charset="0"/>
              </a:rPr>
              <a:t> showed that </a:t>
            </a:r>
            <a:r>
              <a:rPr lang="en-US" sz="2400" i="1" dirty="0">
                <a:ea typeface="ＭＳ Ｐゴシック" charset="0"/>
              </a:rPr>
              <a:t>K=M=</a:t>
            </a:r>
            <a:r>
              <a:rPr lang="en-US" sz="2400" dirty="0">
                <a:ea typeface="ＭＳ Ｐゴシック" charset="0"/>
                <a:sym typeface="Symbol" charset="0"/>
              </a:rPr>
              <a:t></a:t>
            </a:r>
            <a:r>
              <a:rPr lang="en-US" sz="2400" i="1" dirty="0">
                <a:ea typeface="ＭＳ Ｐゴシック" charset="0"/>
                <a:sym typeface="Symbol" charset="0"/>
              </a:rPr>
              <a:t>N</a:t>
            </a:r>
            <a:r>
              <a:rPr lang="en-US" sz="2400" dirty="0">
                <a:ea typeface="ＭＳ Ｐゴシック" charset="0"/>
                <a:sym typeface="Symbol" charset="0"/>
              </a:rPr>
              <a:t> works best</a:t>
            </a:r>
            <a:endParaRPr lang="en-US" sz="24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  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</a:rPr>
              <a:t>One way of doing this is to put N processes in a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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N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 by 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N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  matrix and for each P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i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, its voting set V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i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= row containing P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i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+ column containing P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i.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Size of voting set = 2*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N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-1</a:t>
            </a:r>
          </a:p>
          <a:p>
            <a:pPr>
              <a:lnSpc>
                <a:spcPct val="120000"/>
              </a:lnSpc>
            </a:pPr>
            <a:endParaRPr lang="en-US" sz="2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269641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Voting Sets with N=4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58815" y="2438402"/>
            <a:ext cx="7418387" cy="3832027"/>
            <a:chOff x="658813" y="2438400"/>
            <a:chExt cx="7418387" cy="3832027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658813" y="2895600"/>
              <a:ext cx="5384252" cy="3374827"/>
              <a:chOff x="658813" y="1676400"/>
              <a:chExt cx="5384252" cy="3374827"/>
            </a:xfrm>
          </p:grpSpPr>
          <p:sp>
            <p:nvSpPr>
              <p:cNvPr id="5" name="Oval 11"/>
              <p:cNvSpPr>
                <a:spLocks noChangeArrowheads="1"/>
              </p:cNvSpPr>
              <p:nvPr/>
            </p:nvSpPr>
            <p:spPr bwMode="auto">
              <a:xfrm>
                <a:off x="3579813" y="2667000"/>
                <a:ext cx="2362200" cy="2209800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Oval 3"/>
              <p:cNvSpPr>
                <a:spLocks noChangeArrowheads="1"/>
              </p:cNvSpPr>
              <p:nvPr/>
            </p:nvSpPr>
            <p:spPr bwMode="auto">
              <a:xfrm>
                <a:off x="2290763" y="1703388"/>
                <a:ext cx="2362200" cy="2209800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</p:spPr>
            <p:txBody>
              <a:bodyPr/>
              <a:lstStyle/>
              <a:p>
                <a:endParaRPr lang="en-US" b="1">
                  <a:solidFill>
                    <a:srgbClr val="0070C0"/>
                  </a:solidFill>
                </a:endParaRPr>
              </a:p>
            </p:txBody>
          </p:sp>
          <p:sp>
            <p:nvSpPr>
              <p:cNvPr id="7" name="Oval 4"/>
              <p:cNvSpPr>
                <a:spLocks noChangeArrowheads="1"/>
              </p:cNvSpPr>
              <p:nvPr/>
            </p:nvSpPr>
            <p:spPr bwMode="auto">
              <a:xfrm>
                <a:off x="3581400" y="1676400"/>
                <a:ext cx="2362200" cy="2209800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Oval 5"/>
              <p:cNvSpPr>
                <a:spLocks noChangeArrowheads="1"/>
              </p:cNvSpPr>
              <p:nvPr/>
            </p:nvSpPr>
            <p:spPr bwMode="auto">
              <a:xfrm>
                <a:off x="2306638" y="2690813"/>
                <a:ext cx="2362200" cy="2209800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TextBox 6"/>
              <p:cNvSpPr txBox="1">
                <a:spLocks noChangeArrowheads="1"/>
              </p:cNvSpPr>
              <p:nvPr/>
            </p:nvSpPr>
            <p:spPr bwMode="auto">
              <a:xfrm>
                <a:off x="3541713" y="2781300"/>
                <a:ext cx="4241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70C0"/>
                    </a:solidFill>
                  </a:rPr>
                  <a:t>p1</a:t>
                </a:r>
              </a:p>
            </p:txBody>
          </p:sp>
          <p:sp>
            <p:nvSpPr>
              <p:cNvPr id="10" name="TextBox 7"/>
              <p:cNvSpPr txBox="1">
                <a:spLocks noChangeArrowheads="1"/>
              </p:cNvSpPr>
              <p:nvPr/>
            </p:nvSpPr>
            <p:spPr bwMode="auto">
              <a:xfrm>
                <a:off x="4229100" y="2762250"/>
                <a:ext cx="4241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70C0"/>
                    </a:solidFill>
                  </a:rPr>
                  <a:t>p2</a:t>
                </a:r>
              </a:p>
            </p:txBody>
          </p:sp>
          <p:sp>
            <p:nvSpPr>
              <p:cNvPr id="11" name="TextBox 8"/>
              <p:cNvSpPr txBox="1">
                <a:spLocks noChangeArrowheads="1"/>
              </p:cNvSpPr>
              <p:nvPr/>
            </p:nvSpPr>
            <p:spPr bwMode="auto">
              <a:xfrm>
                <a:off x="3535363" y="3487738"/>
                <a:ext cx="4241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70C0"/>
                    </a:solidFill>
                  </a:rPr>
                  <a:t>p3</a:t>
                </a:r>
              </a:p>
            </p:txBody>
          </p:sp>
          <p:sp>
            <p:nvSpPr>
              <p:cNvPr id="12" name="TextBox 10"/>
              <p:cNvSpPr txBox="1">
                <a:spLocks noChangeArrowheads="1"/>
              </p:cNvSpPr>
              <p:nvPr/>
            </p:nvSpPr>
            <p:spPr bwMode="auto">
              <a:xfrm>
                <a:off x="4211638" y="3487738"/>
                <a:ext cx="4241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70C0"/>
                    </a:solidFill>
                  </a:rPr>
                  <a:t>p4</a:t>
                </a:r>
              </a:p>
            </p:txBody>
          </p:sp>
          <p:sp>
            <p:nvSpPr>
              <p:cNvPr id="13" name="TextBox 12"/>
              <p:cNvSpPr txBox="1">
                <a:spLocks noChangeArrowheads="1"/>
              </p:cNvSpPr>
              <p:nvPr/>
            </p:nvSpPr>
            <p:spPr bwMode="auto">
              <a:xfrm>
                <a:off x="658813" y="1819275"/>
                <a:ext cx="17733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dirty="0"/>
                  <a:t>P</a:t>
                </a:r>
                <a:r>
                  <a:rPr lang="en-US" i="1" dirty="0"/>
                  <a:t>1</a:t>
                </a:r>
                <a:r>
                  <a:rPr lang="en-US" dirty="0"/>
                  <a:t>’s voting set = V</a:t>
                </a:r>
                <a:r>
                  <a:rPr lang="en-US" i="1" dirty="0"/>
                  <a:t>1</a:t>
                </a:r>
                <a:endParaRPr lang="en-US" dirty="0"/>
              </a:p>
            </p:txBody>
          </p:sp>
          <p:sp>
            <p:nvSpPr>
              <p:cNvPr id="14" name="TextBox 13"/>
              <p:cNvSpPr txBox="1">
                <a:spLocks noChangeArrowheads="1"/>
              </p:cNvSpPr>
              <p:nvPr/>
            </p:nvSpPr>
            <p:spPr bwMode="auto">
              <a:xfrm>
                <a:off x="5494338" y="1676400"/>
                <a:ext cx="43422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dirty="0"/>
                  <a:t>V</a:t>
                </a:r>
                <a:r>
                  <a:rPr lang="en-US" i="1" dirty="0"/>
                  <a:t>2</a:t>
                </a:r>
              </a:p>
            </p:txBody>
          </p:sp>
          <p:sp>
            <p:nvSpPr>
              <p:cNvPr id="15" name="TextBox 14"/>
              <p:cNvSpPr txBox="1">
                <a:spLocks noChangeArrowheads="1"/>
              </p:cNvSpPr>
              <p:nvPr/>
            </p:nvSpPr>
            <p:spPr bwMode="auto">
              <a:xfrm>
                <a:off x="1989138" y="4743450"/>
                <a:ext cx="41549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dirty="0"/>
                  <a:t>V</a:t>
                </a:r>
                <a:r>
                  <a:rPr lang="en-US" i="1" dirty="0"/>
                  <a:t>3</a:t>
                </a:r>
                <a:endParaRPr lang="en-US" dirty="0"/>
              </a:p>
            </p:txBody>
          </p:sp>
          <p:sp>
            <p:nvSpPr>
              <p:cNvPr id="16" name="TextBox 15"/>
              <p:cNvSpPr txBox="1">
                <a:spLocks noChangeArrowheads="1"/>
              </p:cNvSpPr>
              <p:nvPr/>
            </p:nvSpPr>
            <p:spPr bwMode="auto">
              <a:xfrm>
                <a:off x="5638800" y="4724400"/>
                <a:ext cx="40426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dirty="0"/>
                  <a:t>V</a:t>
                </a:r>
                <a:r>
                  <a:rPr lang="en-US" i="1" dirty="0"/>
                  <a:t>4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7162800" y="2590800"/>
              <a:ext cx="70346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b="1">
                  <a:solidFill>
                    <a:srgbClr val="0070C0"/>
                  </a:solidFill>
                </a:rPr>
                <a:t>p1  p2</a:t>
              </a:r>
            </a:p>
            <a:p>
              <a:r>
                <a:rPr lang="en-US" b="1">
                  <a:solidFill>
                    <a:srgbClr val="0070C0"/>
                  </a:solidFill>
                </a:rPr>
                <a:t>p3  p4</a:t>
              </a:r>
            </a:p>
          </p:txBody>
        </p:sp>
        <p:cxnSp>
          <p:nvCxnSpPr>
            <p:cNvPr id="18" name="Straight Connector 18"/>
            <p:cNvCxnSpPr>
              <a:cxnSpLocks noChangeShapeType="1"/>
            </p:cNvCxnSpPr>
            <p:nvPr/>
          </p:nvCxnSpPr>
          <p:spPr bwMode="auto">
            <a:xfrm>
              <a:off x="7513638" y="2438400"/>
              <a:ext cx="0" cy="914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19"/>
            <p:cNvCxnSpPr>
              <a:cxnSpLocks noChangeShapeType="1"/>
            </p:cNvCxnSpPr>
            <p:nvPr/>
          </p:nvCxnSpPr>
          <p:spPr bwMode="auto">
            <a:xfrm flipH="1">
              <a:off x="7010400" y="2830513"/>
              <a:ext cx="1066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22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091954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Maekawa</a:t>
            </a:r>
            <a:r>
              <a:rPr lang="en-US" dirty="0"/>
              <a:t>: Key Differences From </a:t>
            </a:r>
            <a:r>
              <a:rPr lang="en-US" dirty="0" err="1"/>
              <a:t>Ricart-Agrawala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306320"/>
            <a:ext cx="7033088" cy="4551680"/>
          </a:xfrm>
        </p:spPr>
        <p:txBody>
          <a:bodyPr>
            <a:noAutofit/>
          </a:bodyPr>
          <a:lstStyle/>
          <a:p>
            <a:r>
              <a:rPr lang="en-US" sz="2200" dirty="0"/>
              <a:t>Each process requests permission from only its voting set members</a:t>
            </a:r>
          </a:p>
          <a:p>
            <a:pPr lvl="1"/>
            <a:r>
              <a:rPr lang="en-US" sz="2200" dirty="0"/>
              <a:t>Not from all</a:t>
            </a:r>
          </a:p>
          <a:p>
            <a:r>
              <a:rPr lang="en-US" sz="2200" dirty="0"/>
              <a:t>Each process (in a voting set) gives permission to at most one process at a time</a:t>
            </a:r>
          </a:p>
          <a:p>
            <a:pPr lvl="1"/>
            <a:r>
              <a:rPr lang="en-US" sz="2200" dirty="0"/>
              <a:t>Not to all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4084234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306320"/>
            <a:ext cx="7033088" cy="4551680"/>
          </a:xfrm>
        </p:spPr>
        <p:txBody>
          <a:bodyPr>
            <a:noAutofit/>
          </a:bodyPr>
          <a:lstStyle/>
          <a:p>
            <a:r>
              <a:rPr lang="en-US" sz="2200" dirty="0"/>
              <a:t>state = </a:t>
            </a:r>
            <a:r>
              <a:rPr lang="en-US" sz="2200" u="sng" dirty="0">
                <a:solidFill>
                  <a:srgbClr val="953735"/>
                </a:solidFill>
              </a:rPr>
              <a:t>Released</a:t>
            </a:r>
            <a:r>
              <a:rPr lang="en-US" sz="2200" dirty="0"/>
              <a:t>, voted = false</a:t>
            </a:r>
          </a:p>
          <a:p>
            <a:r>
              <a:rPr lang="en-US" sz="2200" dirty="0"/>
              <a:t>enter() at process P</a:t>
            </a:r>
            <a:r>
              <a:rPr lang="en-US" sz="2200" i="1" dirty="0"/>
              <a:t>i</a:t>
            </a:r>
            <a:r>
              <a:rPr lang="en-US" sz="2200" dirty="0"/>
              <a:t>:</a:t>
            </a:r>
          </a:p>
          <a:p>
            <a:pPr lvl="1"/>
            <a:r>
              <a:rPr lang="en-US" sz="2200" dirty="0"/>
              <a:t>state = </a:t>
            </a:r>
            <a:r>
              <a:rPr lang="en-US" sz="2200" u="sng" dirty="0">
                <a:solidFill>
                  <a:srgbClr val="953735"/>
                </a:solidFill>
              </a:rPr>
              <a:t>Wanted</a:t>
            </a:r>
          </a:p>
          <a:p>
            <a:pPr lvl="1"/>
            <a:r>
              <a:rPr lang="en-US" sz="2200" dirty="0"/>
              <a:t>Multicast </a:t>
            </a:r>
            <a:r>
              <a:rPr lang="en-US" sz="2200" dirty="0">
                <a:solidFill>
                  <a:srgbClr val="0000FF"/>
                </a:solidFill>
              </a:rPr>
              <a:t>Request</a:t>
            </a:r>
            <a:r>
              <a:rPr lang="en-US" sz="2200" dirty="0"/>
              <a:t> message to all processes in V</a:t>
            </a:r>
            <a:r>
              <a:rPr lang="en-US" sz="2200" i="1" dirty="0"/>
              <a:t>i</a:t>
            </a:r>
          </a:p>
          <a:p>
            <a:pPr lvl="1"/>
            <a:r>
              <a:rPr lang="en-US" sz="2200" dirty="0"/>
              <a:t>Wait for </a:t>
            </a:r>
            <a:r>
              <a:rPr lang="en-US" sz="2200" dirty="0">
                <a:solidFill>
                  <a:srgbClr val="0000FF"/>
                </a:solidFill>
              </a:rPr>
              <a:t>Reply (vote)</a:t>
            </a:r>
            <a:r>
              <a:rPr lang="en-US" sz="2200" dirty="0"/>
              <a:t> messages from all processes in V</a:t>
            </a:r>
            <a:r>
              <a:rPr lang="en-US" sz="2200" i="1" dirty="0"/>
              <a:t>i </a:t>
            </a:r>
            <a:r>
              <a:rPr lang="en-US" sz="2200" dirty="0"/>
              <a:t>(</a:t>
            </a:r>
            <a:r>
              <a:rPr lang="en-US" sz="2200"/>
              <a:t>including vote from </a:t>
            </a:r>
            <a:r>
              <a:rPr lang="en-US" sz="2200" dirty="0"/>
              <a:t>self)</a:t>
            </a:r>
          </a:p>
          <a:p>
            <a:pPr lvl="1"/>
            <a:r>
              <a:rPr lang="en-US" sz="2200" dirty="0"/>
              <a:t>state = </a:t>
            </a:r>
            <a:r>
              <a:rPr lang="en-US" sz="2200" u="sng" dirty="0">
                <a:solidFill>
                  <a:srgbClr val="953735"/>
                </a:solidFill>
              </a:rPr>
              <a:t>Held</a:t>
            </a:r>
          </a:p>
          <a:p>
            <a:r>
              <a:rPr lang="en-US" sz="2200" dirty="0"/>
              <a:t>exit() at process P</a:t>
            </a:r>
            <a:r>
              <a:rPr lang="en-US" sz="2200" i="1" dirty="0"/>
              <a:t>i</a:t>
            </a:r>
            <a:r>
              <a:rPr lang="en-US" sz="2200" dirty="0"/>
              <a:t>:</a:t>
            </a:r>
          </a:p>
          <a:p>
            <a:pPr lvl="1"/>
            <a:r>
              <a:rPr lang="en-US" sz="2200" dirty="0"/>
              <a:t>state = </a:t>
            </a:r>
            <a:r>
              <a:rPr lang="en-US" sz="2200" u="sng" dirty="0">
                <a:solidFill>
                  <a:srgbClr val="953735"/>
                </a:solidFill>
              </a:rPr>
              <a:t>Released</a:t>
            </a:r>
          </a:p>
          <a:p>
            <a:pPr lvl="1"/>
            <a:r>
              <a:rPr lang="en-US" sz="2200" dirty="0"/>
              <a:t>Multicast </a:t>
            </a:r>
            <a:r>
              <a:rPr lang="en-US" sz="2200" dirty="0">
                <a:solidFill>
                  <a:srgbClr val="0000FF"/>
                </a:solidFill>
              </a:rPr>
              <a:t>Release </a:t>
            </a:r>
            <a:r>
              <a:rPr lang="en-US" sz="2200" dirty="0"/>
              <a:t>to all processes in V</a:t>
            </a:r>
            <a:r>
              <a:rPr lang="en-US" sz="2200" i="1" dirty="0"/>
              <a:t>i</a:t>
            </a:r>
            <a:endParaRPr lang="en-US" sz="22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0637511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When P</a:t>
            </a:r>
            <a:r>
              <a:rPr lang="en-US" i="1" dirty="0"/>
              <a:t>i </a:t>
            </a:r>
            <a:r>
              <a:rPr lang="en-US" dirty="0"/>
              <a:t>receives a Request from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b="1" dirty="0"/>
              <a:t>if </a:t>
            </a:r>
            <a:r>
              <a:rPr lang="en-US" dirty="0"/>
              <a:t>(state == </a:t>
            </a:r>
            <a:r>
              <a:rPr lang="en-US" u="sng" dirty="0">
                <a:solidFill>
                  <a:srgbClr val="953735"/>
                </a:solidFill>
              </a:rPr>
              <a:t>Held</a:t>
            </a:r>
            <a:r>
              <a:rPr lang="en-US" dirty="0">
                <a:solidFill>
                  <a:srgbClr val="953735"/>
                </a:solidFill>
              </a:rPr>
              <a:t> </a:t>
            </a:r>
            <a:r>
              <a:rPr lang="en-US" dirty="0"/>
              <a:t>OR voted = true)</a:t>
            </a:r>
          </a:p>
          <a:p>
            <a:pPr marL="0" indent="0">
              <a:buNone/>
            </a:pPr>
            <a:r>
              <a:rPr lang="en-US" dirty="0"/>
              <a:t>	queue Request</a:t>
            </a:r>
          </a:p>
          <a:p>
            <a:pPr marL="0" indent="0">
              <a:buNone/>
            </a:pPr>
            <a:r>
              <a:rPr lang="en-US" b="1" dirty="0"/>
              <a:t>else</a:t>
            </a:r>
          </a:p>
          <a:p>
            <a:pPr marL="0" indent="0">
              <a:buNone/>
            </a:pPr>
            <a:r>
              <a:rPr lang="en-US" dirty="0"/>
              <a:t>	send </a:t>
            </a:r>
            <a:r>
              <a:rPr lang="en-US" dirty="0">
                <a:solidFill>
                  <a:srgbClr val="0000FF"/>
                </a:solidFill>
              </a:rPr>
              <a:t>Reply</a:t>
            </a:r>
            <a:r>
              <a:rPr lang="en-US" dirty="0"/>
              <a:t> to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i="1" dirty="0"/>
              <a:t> </a:t>
            </a:r>
            <a:r>
              <a:rPr lang="en-US" dirty="0"/>
              <a:t>and set voted = true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P</a:t>
            </a:r>
            <a:r>
              <a:rPr lang="en-US" i="1" dirty="0"/>
              <a:t>i</a:t>
            </a:r>
            <a:r>
              <a:rPr lang="en-US" dirty="0"/>
              <a:t> receives a Release from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b="1" dirty="0"/>
              <a:t>if</a:t>
            </a:r>
            <a:r>
              <a:rPr lang="en-US" dirty="0"/>
              <a:t> (queue empty)</a:t>
            </a:r>
          </a:p>
          <a:p>
            <a:pPr marL="0" indent="0">
              <a:buNone/>
            </a:pPr>
            <a:r>
              <a:rPr lang="en-US" dirty="0"/>
              <a:t>	voted = false</a:t>
            </a:r>
          </a:p>
          <a:p>
            <a:pPr marL="0" indent="0">
              <a:buNone/>
            </a:pPr>
            <a:r>
              <a:rPr lang="en-US" b="1" dirty="0"/>
              <a:t>else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dequeue</a:t>
            </a:r>
            <a:r>
              <a:rPr lang="en-US" dirty="0"/>
              <a:t> head of queue, say </a:t>
            </a:r>
            <a:r>
              <a:rPr lang="en-US" dirty="0" err="1"/>
              <a:t>P</a:t>
            </a:r>
            <a:r>
              <a:rPr lang="en-US" i="1" dirty="0" err="1"/>
              <a:t>k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dirty="0"/>
              <a:t>Send </a:t>
            </a:r>
            <a:r>
              <a:rPr lang="en-US" dirty="0">
                <a:solidFill>
                  <a:srgbClr val="0000FF"/>
                </a:solidFill>
              </a:rPr>
              <a:t>Reply </a:t>
            </a:r>
            <a:r>
              <a:rPr lang="en-US" i="1" dirty="0"/>
              <a:t>only</a:t>
            </a:r>
            <a:r>
              <a:rPr lang="en-US" dirty="0"/>
              <a:t> to </a:t>
            </a:r>
            <a:r>
              <a:rPr lang="en-US" dirty="0" err="1"/>
              <a:t>P</a:t>
            </a:r>
            <a:r>
              <a:rPr lang="en-US" i="1" dirty="0" err="1"/>
              <a:t>k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	voted = true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1339895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process P</a:t>
            </a:r>
            <a:r>
              <a:rPr lang="en-US" i="1" dirty="0"/>
              <a:t>i </a:t>
            </a:r>
            <a:r>
              <a:rPr lang="en-US" dirty="0"/>
              <a:t>receives replies from all its voting set V</a:t>
            </a:r>
            <a:r>
              <a:rPr lang="en-US" i="1" dirty="0"/>
              <a:t>i </a:t>
            </a:r>
            <a:r>
              <a:rPr lang="en-US" dirty="0"/>
              <a:t>members, no other process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dirty="0"/>
              <a:t> could have received replies from all its voting set members </a:t>
            </a:r>
            <a:r>
              <a:rPr lang="en-US" dirty="0" err="1"/>
              <a:t>V</a:t>
            </a:r>
            <a:r>
              <a:rPr lang="en-US" i="1" dirty="0" err="1"/>
              <a:t>j</a:t>
            </a:r>
            <a:endParaRPr lang="en-US" i="1" dirty="0"/>
          </a:p>
          <a:p>
            <a:pPr lvl="1"/>
            <a:r>
              <a:rPr lang="en-US" dirty="0"/>
              <a:t>V</a:t>
            </a:r>
            <a:r>
              <a:rPr lang="en-US" i="1" dirty="0"/>
              <a:t>i </a:t>
            </a:r>
            <a:r>
              <a:rPr lang="en-US" dirty="0"/>
              <a:t>and </a:t>
            </a:r>
            <a:r>
              <a:rPr lang="en-US" dirty="0" err="1"/>
              <a:t>V</a:t>
            </a:r>
            <a:r>
              <a:rPr lang="en-US" i="1" dirty="0" err="1"/>
              <a:t>j</a:t>
            </a:r>
            <a:r>
              <a:rPr lang="en-US" i="1" dirty="0"/>
              <a:t> </a:t>
            </a:r>
            <a:r>
              <a:rPr lang="en-US" dirty="0"/>
              <a:t>intersect in at least one process say </a:t>
            </a:r>
            <a:r>
              <a:rPr lang="en-US" dirty="0" err="1"/>
              <a:t>P</a:t>
            </a:r>
            <a:r>
              <a:rPr lang="en-US" i="1" dirty="0" err="1"/>
              <a:t>k</a:t>
            </a:r>
            <a:endParaRPr lang="en-US" dirty="0"/>
          </a:p>
          <a:p>
            <a:pPr lvl="1"/>
            <a:r>
              <a:rPr lang="en-US" dirty="0"/>
              <a:t>But </a:t>
            </a:r>
            <a:r>
              <a:rPr lang="en-US" dirty="0" err="1"/>
              <a:t>P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sends only one Reply (vote) at a time, so it could not have voted for both P</a:t>
            </a:r>
            <a:r>
              <a:rPr lang="en-US" i="1" dirty="0"/>
              <a:t>i</a:t>
            </a:r>
            <a:r>
              <a:rPr lang="en-US" dirty="0"/>
              <a:t> and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endParaRPr lang="en-US" i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296574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A process needs to wait for at most (</a:t>
            </a:r>
            <a:r>
              <a:rPr lang="en-US" i="1" dirty="0"/>
              <a:t>N-1</a:t>
            </a:r>
            <a:r>
              <a:rPr lang="en-US" dirty="0"/>
              <a:t>) other processes to finish CS</a:t>
            </a:r>
          </a:p>
          <a:p>
            <a:r>
              <a:rPr lang="en-US" dirty="0"/>
              <a:t>But does not guarantee </a:t>
            </a:r>
            <a:r>
              <a:rPr lang="en-US" dirty="0" err="1"/>
              <a:t>liveness</a:t>
            </a:r>
            <a:endParaRPr lang="en-US" dirty="0"/>
          </a:p>
          <a:p>
            <a:r>
              <a:rPr lang="en-US" dirty="0"/>
              <a:t>Since can have a </a:t>
            </a:r>
            <a:r>
              <a:rPr lang="en-US" i="1" dirty="0"/>
              <a:t>deadlock</a:t>
            </a:r>
          </a:p>
          <a:p>
            <a:r>
              <a:rPr lang="en-US" dirty="0"/>
              <a:t>Example: all 4 processes need access</a:t>
            </a:r>
          </a:p>
          <a:p>
            <a:pPr lvl="1"/>
            <a:r>
              <a:rPr lang="en-US" dirty="0"/>
              <a:t>P1 is waiting for P3</a:t>
            </a:r>
          </a:p>
          <a:p>
            <a:pPr lvl="1"/>
            <a:r>
              <a:rPr lang="en-US" dirty="0"/>
              <a:t>P3 is waiting for P4</a:t>
            </a:r>
          </a:p>
          <a:p>
            <a:pPr lvl="1"/>
            <a:r>
              <a:rPr lang="en-US" dirty="0"/>
              <a:t>P4 is waiting for P2</a:t>
            </a:r>
          </a:p>
          <a:p>
            <a:pPr lvl="1"/>
            <a:r>
              <a:rPr lang="en-US" dirty="0"/>
              <a:t>P2 is waiting for P1</a:t>
            </a:r>
          </a:p>
          <a:p>
            <a:pPr lvl="1"/>
            <a:r>
              <a:rPr lang="en-US" dirty="0"/>
              <a:t>No progress in the system!</a:t>
            </a:r>
          </a:p>
          <a:p>
            <a:r>
              <a:rPr lang="en-US" dirty="0"/>
              <a:t>There are deadlock-free versions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899029" y="1882974"/>
            <a:ext cx="5384252" cy="3374827"/>
            <a:chOff x="658813" y="1676400"/>
            <a:chExt cx="5384252" cy="3374827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3579813" y="2667000"/>
              <a:ext cx="2362200" cy="2209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2290763" y="1703388"/>
              <a:ext cx="2362200" cy="2209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b="1">
                <a:solidFill>
                  <a:srgbClr val="0070C0"/>
                </a:solidFill>
              </a:endParaRPr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3581400" y="1676400"/>
              <a:ext cx="2362200" cy="2209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2306638" y="2690813"/>
              <a:ext cx="2362200" cy="2209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3541713" y="2781300"/>
              <a:ext cx="4241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70C0"/>
                  </a:solidFill>
                </a:rPr>
                <a:t>p1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4229100" y="2762250"/>
              <a:ext cx="4241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70C0"/>
                  </a:solidFill>
                </a:rPr>
                <a:t>p2</a:t>
              </a: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3535363" y="3487738"/>
              <a:ext cx="4241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70C0"/>
                  </a:solidFill>
                </a:rPr>
                <a:t>p3</a:t>
              </a:r>
            </a:p>
          </p:txBody>
        </p:sp>
        <p:sp>
          <p:nvSpPr>
            <p:cNvPr id="12" name="TextBox 10"/>
            <p:cNvSpPr txBox="1">
              <a:spLocks noChangeArrowheads="1"/>
            </p:cNvSpPr>
            <p:nvPr/>
          </p:nvSpPr>
          <p:spPr bwMode="auto">
            <a:xfrm>
              <a:off x="4211638" y="3487738"/>
              <a:ext cx="4241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70C0"/>
                  </a:solidFill>
                </a:rPr>
                <a:t>p4</a:t>
              </a: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658813" y="1819275"/>
              <a:ext cx="17733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P</a:t>
              </a:r>
              <a:r>
                <a:rPr lang="en-US" i="1" dirty="0"/>
                <a:t>1</a:t>
              </a:r>
              <a:r>
                <a:rPr lang="en-US" dirty="0"/>
                <a:t>’s voting set = V</a:t>
              </a:r>
              <a:r>
                <a:rPr lang="en-US" i="1" dirty="0"/>
                <a:t>1</a:t>
              </a:r>
              <a:endParaRPr lang="en-US" dirty="0"/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5494338" y="1676400"/>
              <a:ext cx="4342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V</a:t>
              </a:r>
              <a:r>
                <a:rPr lang="en-US" i="1" dirty="0"/>
                <a:t>2</a:t>
              </a: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1989138" y="4743450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V</a:t>
              </a:r>
              <a:r>
                <a:rPr lang="en-US" i="1" dirty="0"/>
                <a:t>3</a:t>
              </a:r>
              <a:endParaRPr lang="en-US" dirty="0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5638800" y="4724400"/>
              <a:ext cx="4042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V</a:t>
              </a:r>
              <a:r>
                <a:rPr lang="en-US" i="1" dirty="0"/>
                <a:t>4</a:t>
              </a:r>
              <a:endParaRPr lang="en-US" dirty="0"/>
            </a:p>
          </p:txBody>
        </p:sp>
      </p:grp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47561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for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b="1" i="1" dirty="0">
                <a:solidFill>
                  <a:srgbClr val="037C03"/>
                </a:solidFill>
                <a:ea typeface="ＭＳ Ｐゴシック" charset="0"/>
              </a:rPr>
              <a:t>Critical Section</a:t>
            </a:r>
            <a:r>
              <a:rPr lang="en-US" i="1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Problem: Piece of code (at all processes) for which we need to ensure there is </a:t>
            </a:r>
            <a:r>
              <a:rPr lang="en-US" u="sng" dirty="0">
                <a:ea typeface="ＭＳ Ｐゴシック" charset="0"/>
              </a:rPr>
              <a:t>at most one process</a:t>
            </a:r>
            <a:r>
              <a:rPr lang="en-US" dirty="0">
                <a:ea typeface="ＭＳ Ｐゴシック" charset="0"/>
              </a:rPr>
              <a:t> executing it at any point of time.</a:t>
            </a:r>
          </a:p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dirty="0">
                <a:ea typeface="ＭＳ Ｐゴシック" charset="0"/>
              </a:rPr>
              <a:t>Each process can call three functions</a:t>
            </a:r>
          </a:p>
          <a:p>
            <a:pPr lvl="1">
              <a:buClr>
                <a:schemeClr val="tx1"/>
              </a:buClr>
              <a:buSzPct val="120000"/>
              <a:buFont typeface="Arial"/>
              <a:buChar char="•"/>
            </a:pPr>
            <a:r>
              <a:rPr lang="en-US" sz="2000" dirty="0">
                <a:ea typeface="ＭＳ Ｐゴシック" charset="0"/>
              </a:rPr>
              <a:t> </a:t>
            </a:r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enter() </a:t>
            </a:r>
            <a:r>
              <a:rPr lang="en-US" dirty="0">
                <a:ea typeface="ＭＳ Ｐゴシック" charset="0"/>
              </a:rPr>
              <a:t>to enter the critical section (CS)</a:t>
            </a:r>
          </a:p>
          <a:p>
            <a:pPr lvl="1">
              <a:buClr>
                <a:schemeClr val="tx1"/>
              </a:buClr>
              <a:buSzPct val="120000"/>
              <a:buFont typeface="Arial"/>
              <a:buChar char="•"/>
            </a:pPr>
            <a:r>
              <a:rPr lang="en-US" sz="2000" dirty="0">
                <a:ea typeface="ＭＳ Ｐゴシック" charset="0"/>
              </a:rPr>
              <a:t> </a:t>
            </a:r>
            <a:r>
              <a:rPr lang="en-US" dirty="0" err="1">
                <a:solidFill>
                  <a:schemeClr val="hlink"/>
                </a:solidFill>
                <a:ea typeface="ＭＳ Ｐゴシック" charset="0"/>
              </a:rPr>
              <a:t>AccessResource</a:t>
            </a: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()</a:t>
            </a:r>
            <a:r>
              <a:rPr lang="en-US" dirty="0">
                <a:ea typeface="ＭＳ Ｐゴシック" charset="0"/>
              </a:rPr>
              <a:t> to run the critical section code</a:t>
            </a:r>
          </a:p>
          <a:p>
            <a:pPr lvl="1">
              <a:buClr>
                <a:schemeClr val="tx1"/>
              </a:buClr>
              <a:buSzPct val="120000"/>
              <a:buFont typeface="Arial"/>
              <a:buChar char="•"/>
            </a:pPr>
            <a:r>
              <a:rPr lang="en-US" sz="2000" dirty="0">
                <a:ea typeface="ＭＳ Ｐゴシック" charset="0"/>
              </a:rPr>
              <a:t> </a:t>
            </a:r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exit() </a:t>
            </a:r>
            <a:r>
              <a:rPr lang="en-US" dirty="0">
                <a:ea typeface="ＭＳ Ｐゴシック" charset="0"/>
              </a:rPr>
              <a:t>to exit the critical section</a:t>
            </a:r>
            <a:r>
              <a:rPr lang="en-US" sz="2000" dirty="0">
                <a:ea typeface="ＭＳ Ｐゴシック" charset="0"/>
              </a:rPr>
              <a:t> </a:t>
            </a:r>
            <a:endParaRPr lang="en-US" dirty="0">
              <a:ea typeface="ＭＳ Ｐゴシック" charset="0"/>
            </a:endParaRPr>
          </a:p>
          <a:p>
            <a:pPr marL="81183" indent="0">
              <a:buClr>
                <a:srgbClr val="037C03"/>
              </a:buClr>
              <a:buSzPct val="120000"/>
              <a:buNone/>
            </a:pPr>
            <a:r>
              <a:rPr lang="en-US" sz="2000" dirty="0">
                <a:ea typeface="ＭＳ Ｐゴシック" charset="0"/>
              </a:rPr>
              <a:t> 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4210485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sym typeface="Symbol" charset="0"/>
              </a:rPr>
              <a:t>Bandwidth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2</a:t>
            </a:r>
            <a:r>
              <a:rPr lang="en-US" i="1" dirty="0">
                <a:ea typeface="ＭＳ Ｐゴシック" charset="0"/>
                <a:sym typeface="Symbol" charset="0"/>
              </a:rPr>
              <a:t>N</a:t>
            </a:r>
            <a:r>
              <a:rPr lang="en-US" dirty="0">
                <a:ea typeface="ＭＳ Ｐゴシック" charset="0"/>
                <a:sym typeface="Symbol" charset="0"/>
              </a:rPr>
              <a:t> messages per enter() 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</a:t>
            </a:r>
            <a:r>
              <a:rPr lang="en-US" i="1" dirty="0">
                <a:ea typeface="ＭＳ Ｐゴシック" charset="0"/>
                <a:sym typeface="Symbol" charset="0"/>
              </a:rPr>
              <a:t>N</a:t>
            </a:r>
            <a:r>
              <a:rPr lang="en-US" dirty="0">
                <a:ea typeface="ＭＳ Ｐゴシック" charset="0"/>
                <a:sym typeface="Symbol" charset="0"/>
              </a:rPr>
              <a:t> messages per exit()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Better than </a:t>
            </a:r>
            <a:r>
              <a:rPr lang="en-US" dirty="0" err="1">
                <a:ea typeface="ＭＳ Ｐゴシック" charset="0"/>
                <a:sym typeface="Symbol" charset="0"/>
              </a:rPr>
              <a:t>Ricart</a:t>
            </a:r>
            <a:r>
              <a:rPr lang="en-US" dirty="0">
                <a:ea typeface="ＭＳ Ｐゴシック" charset="0"/>
                <a:sym typeface="Symbol" charset="0"/>
              </a:rPr>
              <a:t> and </a:t>
            </a:r>
            <a:r>
              <a:rPr lang="en-US" dirty="0" err="1">
                <a:ea typeface="ＭＳ Ｐゴシック" charset="0"/>
                <a:sym typeface="Symbol" charset="0"/>
              </a:rPr>
              <a:t>Agrawala</a:t>
            </a:r>
            <a:r>
              <a:rPr lang="ja-JP" altLang="en-US" dirty="0">
                <a:ea typeface="ＭＳ Ｐゴシック" charset="0"/>
                <a:sym typeface="Symbol" charset="0"/>
              </a:rPr>
              <a:t>’</a:t>
            </a:r>
            <a:r>
              <a:rPr lang="en-US" altLang="ja-JP" dirty="0">
                <a:ea typeface="ＭＳ Ｐゴシック" charset="0"/>
                <a:sym typeface="Symbol" charset="0"/>
              </a:rPr>
              <a:t>s (2*(</a:t>
            </a:r>
            <a:r>
              <a:rPr lang="en-US" altLang="ja-JP" i="1" dirty="0">
                <a:ea typeface="ＭＳ Ｐゴシック" charset="0"/>
                <a:sym typeface="Symbol" charset="0"/>
              </a:rPr>
              <a:t>N-1</a:t>
            </a:r>
            <a:r>
              <a:rPr lang="en-US" altLang="ja-JP" dirty="0">
                <a:ea typeface="ＭＳ Ｐゴシック" charset="0"/>
                <a:sym typeface="Symbol" charset="0"/>
              </a:rPr>
              <a:t>) and </a:t>
            </a:r>
            <a:r>
              <a:rPr lang="en-US" altLang="ja-JP" i="1" dirty="0">
                <a:ea typeface="ＭＳ Ｐゴシック" charset="0"/>
                <a:sym typeface="Symbol" charset="0"/>
              </a:rPr>
              <a:t>N-1</a:t>
            </a:r>
            <a:r>
              <a:rPr lang="en-US" altLang="ja-JP" dirty="0">
                <a:ea typeface="ＭＳ Ｐゴシック" charset="0"/>
                <a:sym typeface="Symbol" charset="0"/>
              </a:rPr>
              <a:t> messages)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</a:t>
            </a:r>
            <a:r>
              <a:rPr lang="en-US" i="1" dirty="0">
                <a:ea typeface="ＭＳ Ｐゴシック" charset="0"/>
                <a:sym typeface="Symbol" charset="0"/>
              </a:rPr>
              <a:t>N </a:t>
            </a:r>
            <a:r>
              <a:rPr lang="en-US" dirty="0">
                <a:ea typeface="ＭＳ Ｐゴシック" charset="0"/>
                <a:sym typeface="Symbol" charset="0"/>
              </a:rPr>
              <a:t>quite small. </a:t>
            </a:r>
            <a:r>
              <a:rPr lang="en-US" i="1" dirty="0">
                <a:ea typeface="ＭＳ Ｐゴシック" charset="0"/>
                <a:sym typeface="Symbol" charset="0"/>
              </a:rPr>
              <a:t>N</a:t>
            </a:r>
            <a:r>
              <a:rPr lang="en-US" dirty="0">
                <a:ea typeface="ＭＳ Ｐゴシック" charset="0"/>
                <a:sym typeface="Symbol" charset="0"/>
              </a:rPr>
              <a:t> ~ 1 million =&gt; </a:t>
            </a:r>
            <a:r>
              <a:rPr lang="en-US" i="1" dirty="0">
                <a:ea typeface="ＭＳ Ｐゴシック" charset="0"/>
                <a:sym typeface="Symbol" charset="0"/>
              </a:rPr>
              <a:t>N = </a:t>
            </a:r>
            <a:r>
              <a:rPr lang="en-US" dirty="0">
                <a:ea typeface="ＭＳ Ｐゴシック" charset="0"/>
                <a:sym typeface="Symbol" charset="0"/>
              </a:rPr>
              <a:t>1K</a:t>
            </a:r>
            <a:endParaRPr lang="en-US" altLang="ja-JP" dirty="0">
              <a:ea typeface="ＭＳ Ｐゴシック" charset="0"/>
              <a:sym typeface="Symbol" charset="0"/>
            </a:endParaRPr>
          </a:p>
          <a:p>
            <a:r>
              <a:rPr lang="en-US" dirty="0">
                <a:ea typeface="ＭＳ Ｐゴシック" charset="0"/>
                <a:sym typeface="Symbol" charset="0"/>
              </a:rPr>
              <a:t>Client delay: One round trip time</a:t>
            </a:r>
          </a:p>
          <a:p>
            <a:r>
              <a:rPr lang="en-US" dirty="0">
                <a:ea typeface="ＭＳ Ｐゴシック" charset="0"/>
                <a:sym typeface="Symbol" charset="0"/>
              </a:rPr>
              <a:t>Synchronization delay: 2 message transmission times</a:t>
            </a:r>
          </a:p>
          <a:p>
            <a:endParaRPr lang="en-US" dirty="0">
              <a:ea typeface="ＭＳ Ｐゴシック" charset="0"/>
              <a:sym typeface="Symbol" charset="0"/>
            </a:endParaRP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4592255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>
                <a:ea typeface="ＭＳ Ｐゴシック" charset="0"/>
                <a:sym typeface="Symbol" charset="0"/>
              </a:rPr>
              <a:t></a:t>
            </a:r>
            <a:r>
              <a:rPr lang="en-US" i="1" dirty="0">
                <a:ea typeface="ＭＳ Ｐゴシック" charset="0"/>
                <a:sym typeface="Symbol" charset="0"/>
              </a:rPr>
              <a:t>N</a:t>
            </a:r>
            <a:r>
              <a:rPr lang="en-US" dirty="0">
                <a:ea typeface="ＭＳ Ｐゴシック" charset="0"/>
                <a:sym typeface="Symbol" charset="0"/>
              </a:rPr>
              <a:t> ?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1696720"/>
            <a:ext cx="7033088" cy="45516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Each voting set is of size </a:t>
            </a:r>
            <a:r>
              <a:rPr lang="en-US" sz="1800" i="1" dirty="0">
                <a:ea typeface="ＭＳ Ｐゴシック" charset="0"/>
              </a:rPr>
              <a:t>K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Each process belongs to </a:t>
            </a:r>
            <a:r>
              <a:rPr lang="en-US" sz="1800" i="1" dirty="0">
                <a:ea typeface="ＭＳ Ｐゴシック" charset="0"/>
              </a:rPr>
              <a:t>M</a:t>
            </a:r>
            <a:r>
              <a:rPr lang="en-US" sz="1800" dirty="0">
                <a:ea typeface="ＭＳ Ｐゴシック" charset="0"/>
              </a:rPr>
              <a:t> other voting sets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Total number of voting set members (processes may be repeated) = </a:t>
            </a:r>
            <a:r>
              <a:rPr lang="en-US" sz="1800" i="1" dirty="0">
                <a:ea typeface="ＭＳ Ｐゴシック" charset="0"/>
              </a:rPr>
              <a:t>K*N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But since each process is in </a:t>
            </a:r>
            <a:r>
              <a:rPr lang="en-US" sz="1800" i="1" dirty="0">
                <a:ea typeface="ＭＳ Ｐゴシック" charset="0"/>
              </a:rPr>
              <a:t>M</a:t>
            </a:r>
            <a:r>
              <a:rPr lang="en-US" sz="1800" dirty="0">
                <a:ea typeface="ＭＳ Ｐゴシック" charset="0"/>
              </a:rPr>
              <a:t> voting sets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i="1" dirty="0">
                <a:ea typeface="ＭＳ Ｐゴシック" charset="0"/>
              </a:rPr>
              <a:t>K*N/M = N</a:t>
            </a:r>
            <a:r>
              <a:rPr lang="en-US" sz="1800" dirty="0">
                <a:ea typeface="ＭＳ Ｐゴシック" charset="0"/>
              </a:rPr>
              <a:t> =&gt; </a:t>
            </a:r>
            <a:r>
              <a:rPr lang="en-US" sz="1800" i="1" dirty="0">
                <a:ea typeface="ＭＳ Ｐゴシック" charset="0"/>
              </a:rPr>
              <a:t>K = M   </a:t>
            </a:r>
            <a:r>
              <a:rPr lang="en-US" sz="1800" dirty="0">
                <a:ea typeface="ＭＳ Ｐゴシック" charset="0"/>
              </a:rPr>
              <a:t>(1)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Consider a process P</a:t>
            </a:r>
            <a:r>
              <a:rPr lang="en-US" sz="1800" i="1" dirty="0">
                <a:ea typeface="ＭＳ Ｐゴシック" charset="0"/>
              </a:rPr>
              <a:t>i</a:t>
            </a:r>
            <a:endParaRPr lang="en-US" sz="1800" dirty="0">
              <a:ea typeface="ＭＳ Ｐゴシック" charset="0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Total number of voting sets = members present in P</a:t>
            </a:r>
            <a:r>
              <a:rPr lang="en-US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’s voting set and all their voting sets = </a:t>
            </a:r>
            <a:r>
              <a:rPr lang="en-US" sz="1800" i="1" dirty="0">
                <a:ea typeface="ＭＳ Ｐゴシック" charset="0"/>
              </a:rPr>
              <a:t>(M-1)*K + 1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All processes in group must be in above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To minimize the overhead at each process (</a:t>
            </a:r>
            <a:r>
              <a:rPr lang="en-US" sz="1800" i="1" dirty="0">
                <a:ea typeface="ＭＳ Ｐゴシック" charset="0"/>
              </a:rPr>
              <a:t>K</a:t>
            </a:r>
            <a:r>
              <a:rPr lang="en-US" sz="1800" dirty="0">
                <a:ea typeface="ＭＳ Ｐゴシック" charset="0"/>
              </a:rPr>
              <a:t>), need each of the above members to be unique, i.e.,</a:t>
            </a: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i="1" dirty="0">
                <a:ea typeface="ＭＳ Ｐゴシック" charset="0"/>
              </a:rPr>
              <a:t>N =</a:t>
            </a:r>
            <a:r>
              <a:rPr lang="en-US" sz="1800" dirty="0">
                <a:ea typeface="ＭＳ Ｐゴシック" charset="0"/>
              </a:rPr>
              <a:t> </a:t>
            </a:r>
            <a:r>
              <a:rPr lang="en-US" sz="1800" i="1" dirty="0">
                <a:ea typeface="ＭＳ Ｐゴシック" charset="0"/>
              </a:rPr>
              <a:t>(M-1)*K + 1</a:t>
            </a: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i="1" dirty="0">
                <a:ea typeface="ＭＳ Ｐゴシック" charset="0"/>
              </a:rPr>
              <a:t>N =</a:t>
            </a:r>
            <a:r>
              <a:rPr lang="en-US" sz="1800" dirty="0">
                <a:ea typeface="ＭＳ Ｐゴシック" charset="0"/>
              </a:rPr>
              <a:t> </a:t>
            </a:r>
            <a:r>
              <a:rPr lang="en-US" sz="1800" i="1" dirty="0">
                <a:ea typeface="ＭＳ Ｐゴシック" charset="0"/>
              </a:rPr>
              <a:t>(K-1)*K + 1  </a:t>
            </a:r>
            <a:r>
              <a:rPr lang="en-US" sz="1800" dirty="0">
                <a:ea typeface="ＭＳ Ｐゴシック" charset="0"/>
              </a:rPr>
              <a:t>(due to (1))</a:t>
            </a: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i="1" dirty="0">
                <a:ea typeface="ＭＳ Ｐゴシック" charset="0"/>
              </a:rPr>
              <a:t>K ~ </a:t>
            </a:r>
            <a:r>
              <a:rPr lang="en-US" sz="1800" dirty="0">
                <a:ea typeface="ＭＳ Ｐゴシック" charset="0"/>
                <a:sym typeface="Symbol" charset="0"/>
              </a:rPr>
              <a:t></a:t>
            </a:r>
            <a:r>
              <a:rPr lang="en-US" sz="1800" i="1" dirty="0">
                <a:ea typeface="ＭＳ Ｐゴシック" charset="0"/>
                <a:sym typeface="Symbol" charset="0"/>
              </a:rPr>
              <a:t>N</a:t>
            </a:r>
            <a:r>
              <a:rPr lang="en-US" sz="1800" dirty="0">
                <a:ea typeface="ＭＳ Ｐゴシック" charset="0"/>
                <a:sym typeface="Symbol" charset="0"/>
              </a:rPr>
              <a:t> </a:t>
            </a:r>
            <a:endParaRPr lang="en-US" sz="1800" i="1" dirty="0">
              <a:ea typeface="ＭＳ Ｐゴシック" charset="0"/>
            </a:endParaRP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endParaRPr lang="en-US" sz="1800" i="1" dirty="0">
              <a:ea typeface="ＭＳ Ｐゴシック" charset="0"/>
            </a:endParaRP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endParaRPr lang="en-US" sz="18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endParaRPr lang="en-US" sz="18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endParaRPr lang="en-US" sz="1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664446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fault-tolerant versions of the algorithms we’ve discussed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Maekawa</a:t>
            </a:r>
            <a:endParaRPr lang="en-US" dirty="0"/>
          </a:p>
          <a:p>
            <a:endParaRPr lang="en-US" dirty="0"/>
          </a:p>
          <a:p>
            <a:r>
              <a:rPr lang="en-US" dirty="0"/>
              <a:t>One other way to handle failures: Use </a:t>
            </a:r>
            <a:r>
              <a:rPr lang="en-US" dirty="0" err="1"/>
              <a:t>Paxos</a:t>
            </a:r>
            <a:r>
              <a:rPr lang="en-US" dirty="0"/>
              <a:t>-like approaches!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6182778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Chubby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Google’s system for locking</a:t>
            </a:r>
          </a:p>
          <a:p>
            <a:r>
              <a:rPr lang="en-US" dirty="0"/>
              <a:t>Used underneath Google’s systems like </a:t>
            </a:r>
            <a:r>
              <a:rPr lang="en-US" dirty="0" err="1"/>
              <a:t>BigTable</a:t>
            </a:r>
            <a:r>
              <a:rPr lang="en-US" dirty="0"/>
              <a:t>, Megastore, etc.</a:t>
            </a:r>
          </a:p>
          <a:p>
            <a:r>
              <a:rPr lang="en-US" dirty="0"/>
              <a:t>Not open-sourced but published</a:t>
            </a:r>
          </a:p>
          <a:p>
            <a:r>
              <a:rPr lang="en-US" dirty="0"/>
              <a:t>Chubby provides </a:t>
            </a:r>
            <a:r>
              <a:rPr lang="en-US" i="1" dirty="0"/>
              <a:t>Advisory </a:t>
            </a:r>
            <a:r>
              <a:rPr lang="en-US" dirty="0"/>
              <a:t>locks only</a:t>
            </a:r>
          </a:p>
          <a:p>
            <a:pPr lvl="1"/>
            <a:r>
              <a:rPr lang="en-US" dirty="0"/>
              <a:t>Doesn’t guarantee mutual exclusion unless every client checks lock before accessing resource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57202" y="5943600"/>
            <a:ext cx="87018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/>
                <a:cs typeface="Times New Roman"/>
              </a:rPr>
              <a:t>Reference: http://</a:t>
            </a:r>
            <a:r>
              <a:rPr lang="en-US" sz="2400" i="1" dirty="0" err="1">
                <a:latin typeface="Times New Roman"/>
                <a:cs typeface="Times New Roman"/>
              </a:rPr>
              <a:t>research.google.com</a:t>
            </a:r>
            <a:r>
              <a:rPr lang="en-US" sz="2400" i="1" dirty="0">
                <a:latin typeface="Times New Roman"/>
                <a:cs typeface="Times New Roman"/>
              </a:rPr>
              <a:t>/archive/</a:t>
            </a:r>
            <a:r>
              <a:rPr lang="en-US" sz="2400" i="1" dirty="0" err="1">
                <a:latin typeface="Times New Roman"/>
                <a:cs typeface="Times New Roman"/>
              </a:rPr>
              <a:t>chubby.html</a:t>
            </a:r>
            <a:endParaRPr lang="en-US" sz="2400" i="1" dirty="0">
              <a:latin typeface="Times New Roman"/>
              <a:cs typeface="Times New Roman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916322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Chubby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Can use not only for locking but also writing small configuration files</a:t>
            </a:r>
          </a:p>
          <a:p>
            <a:r>
              <a:rPr lang="en-US" dirty="0"/>
              <a:t>Relies on </a:t>
            </a:r>
            <a:r>
              <a:rPr lang="en-US" dirty="0" err="1"/>
              <a:t>Paxos</a:t>
            </a:r>
            <a:r>
              <a:rPr lang="en-US" dirty="0"/>
              <a:t>-like (consensus) protocol</a:t>
            </a:r>
          </a:p>
          <a:p>
            <a:r>
              <a:rPr lang="en-US" dirty="0"/>
              <a:t>Group of servers with one elected as Master (Leader) </a:t>
            </a:r>
          </a:p>
          <a:p>
            <a:pPr lvl="1"/>
            <a:r>
              <a:rPr lang="en-US" dirty="0"/>
              <a:t>All servers replicate same information</a:t>
            </a:r>
          </a:p>
          <a:p>
            <a:r>
              <a:rPr lang="en-US" dirty="0"/>
              <a:t>Clients send read requests to Leader, which serves it locally</a:t>
            </a:r>
          </a:p>
          <a:p>
            <a:r>
              <a:rPr lang="en-US" dirty="0"/>
              <a:t>Clients send write requests to Leader, which sends it to all servers, gets majority (quorum) among servers, and then responds to client</a:t>
            </a:r>
          </a:p>
          <a:p>
            <a:r>
              <a:rPr lang="en-US" dirty="0"/>
              <a:t>On leader failure, run election protocol</a:t>
            </a:r>
          </a:p>
          <a:p>
            <a:r>
              <a:rPr lang="en-US" dirty="0"/>
              <a:t>On replica failure, just replace it and have it catch up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711286" y="2057400"/>
            <a:ext cx="4003238" cy="4495801"/>
            <a:chOff x="5715000" y="1981200"/>
            <a:chExt cx="4002264" cy="4495800"/>
          </a:xfrm>
        </p:grpSpPr>
        <p:sp>
          <p:nvSpPr>
            <p:cNvPr id="5" name="Rectangle 4"/>
            <p:cNvSpPr/>
            <p:nvPr/>
          </p:nvSpPr>
          <p:spPr>
            <a:xfrm>
              <a:off x="5715000" y="1981200"/>
              <a:ext cx="1675992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1261577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7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1269840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8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1269840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9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1286818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10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125256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  <p:sp>
          <p:nvSpPr>
            <p:cNvPr id="11" name="TextBox 12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21734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/>
                <a:t>Leader (Master)</a:t>
              </a:r>
            </a:p>
          </p:txBody>
        </p:sp>
        <p:cxnSp>
          <p:nvCxnSpPr>
            <p:cNvPr id="12" name="Straight Connector 11"/>
            <p:cNvCxnSpPr>
              <a:stCxn id="11" idx="1"/>
              <a:endCxn id="9" idx="3"/>
            </p:cNvCxnSpPr>
            <p:nvPr/>
          </p:nvCxnSpPr>
          <p:spPr>
            <a:xfrm flipH="1">
              <a:off x="7230418" y="5183833"/>
              <a:ext cx="313382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108838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Mutual exclusion important problem in cloud computing systems</a:t>
            </a:r>
          </a:p>
          <a:p>
            <a:r>
              <a:rPr lang="en-US" dirty="0"/>
              <a:t>Classical algorithms</a:t>
            </a:r>
          </a:p>
          <a:p>
            <a:pPr lvl="1"/>
            <a:r>
              <a:rPr lang="en-US" dirty="0"/>
              <a:t>Central</a:t>
            </a:r>
          </a:p>
          <a:p>
            <a:pPr lvl="1"/>
            <a:r>
              <a:rPr lang="en-US" dirty="0"/>
              <a:t>Ring-based</a:t>
            </a:r>
          </a:p>
          <a:p>
            <a:pPr lvl="1"/>
            <a:r>
              <a:rPr lang="en-US" dirty="0" err="1"/>
              <a:t>Ricart-Agrawala</a:t>
            </a:r>
            <a:endParaRPr lang="en-US" dirty="0"/>
          </a:p>
          <a:p>
            <a:pPr lvl="1"/>
            <a:r>
              <a:rPr lang="en-US" dirty="0" err="1"/>
              <a:t>Maekawa</a:t>
            </a:r>
            <a:endParaRPr lang="en-US" dirty="0"/>
          </a:p>
          <a:p>
            <a:r>
              <a:rPr lang="en-US" dirty="0"/>
              <a:t>Industry systems</a:t>
            </a:r>
          </a:p>
          <a:p>
            <a:pPr lvl="1"/>
            <a:r>
              <a:rPr lang="en-US" dirty="0"/>
              <a:t>Chubby: a coordination service</a:t>
            </a:r>
          </a:p>
          <a:p>
            <a:pPr lvl="1"/>
            <a:r>
              <a:rPr lang="en-US" dirty="0"/>
              <a:t>Similarly, Apache Zookeeper for coordination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585999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7" y="2140373"/>
            <a:ext cx="11902149" cy="4551680"/>
          </a:xfrm>
        </p:spPr>
        <p:txBody>
          <a:bodyPr>
            <a:normAutofit/>
          </a:bodyPr>
          <a:lstStyle/>
          <a:p>
            <a:r>
              <a:rPr lang="en-US" dirty="0"/>
              <a:t>Reminder: HW3 due 11/3 (Sunday!)</a:t>
            </a:r>
          </a:p>
          <a:p>
            <a:r>
              <a:rPr lang="en-US" dirty="0"/>
              <a:t>MP3 due 11/10 (demos 11/11)</a:t>
            </a:r>
          </a:p>
          <a:p>
            <a:r>
              <a:rPr lang="en-US" dirty="0"/>
              <a:t>You should have started on both by now.</a:t>
            </a:r>
          </a:p>
          <a:p>
            <a:r>
              <a:rPr lang="en-US" dirty="0"/>
              <a:t>If you have uncollected midterms, they are available this week in my office during my OHs (only!)</a:t>
            </a:r>
          </a:p>
          <a:p>
            <a:r>
              <a:rPr lang="en-US" dirty="0"/>
              <a:t>Final </a:t>
            </a:r>
            <a:r>
              <a:rPr lang="en-US"/>
              <a:t>exam 12/17 </a:t>
            </a:r>
            <a:r>
              <a:rPr lang="en-US" dirty="0"/>
              <a:t>7PM-10PM. See details on Piazza and website. Please plan accordingly!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8400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681" y="609601"/>
            <a:ext cx="9220200" cy="562187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4000" dirty="0">
                <a:solidFill>
                  <a:schemeClr val="bg2"/>
                </a:solidFill>
                <a:latin typeface="Whitney-BlackSC"/>
                <a:ea typeface="ＭＳ Ｐゴシック" charset="0"/>
                <a:cs typeface="Whitney-BlackSC"/>
              </a:rPr>
              <a:t>Our Bank Example</a:t>
            </a:r>
            <a:endParaRPr lang="en-US" sz="4000" dirty="0">
              <a:latin typeface="Whitney-BlackSC"/>
              <a:ea typeface="ＭＳ Ｐゴシック" charset="0"/>
              <a:cs typeface="Whitney-BlackSC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sz="25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ATM1: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enter(S);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obtain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add in deposit;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update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 end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exit(S); // exit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4281" y="2133600"/>
            <a:ext cx="5410068" cy="438912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sz="25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ATM2: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enter(S);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obtain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add in deposit;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update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 end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exit(S); // exit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120481" y="2133600"/>
            <a:ext cx="0" cy="48006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4506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Solve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3200" dirty="0">
                <a:ea typeface="ＭＳ Ｐゴシック" charset="0"/>
              </a:rPr>
              <a:t>Single OS:</a:t>
            </a:r>
            <a:endParaRPr lang="en-US" sz="2800" dirty="0">
              <a:ea typeface="ＭＳ Ｐゴシック" charset="0"/>
            </a:endParaRPr>
          </a:p>
          <a:p>
            <a:pPr lvl="1">
              <a:buClr>
                <a:srgbClr val="037C03"/>
              </a:buClr>
              <a:buSzPct val="120000"/>
              <a:buFont typeface="Arial"/>
              <a:buChar char="•"/>
            </a:pPr>
            <a:r>
              <a:rPr lang="en-US" sz="2400" dirty="0">
                <a:ea typeface="ＭＳ Ｐゴシック" charset="0"/>
              </a:rPr>
              <a:t>If all processes are running in one OS on a machine (or VM), then </a:t>
            </a:r>
          </a:p>
          <a:p>
            <a:pPr lvl="1">
              <a:buClr>
                <a:srgbClr val="037C03"/>
              </a:buClr>
              <a:buSzPct val="120000"/>
              <a:buFont typeface="Arial"/>
              <a:buChar char="•"/>
            </a:pPr>
            <a:r>
              <a:rPr lang="en-US" sz="2400" dirty="0">
                <a:ea typeface="ＭＳ Ｐゴシック" charset="0"/>
              </a:rPr>
              <a:t>Semaphores, </a:t>
            </a:r>
            <a:r>
              <a:rPr lang="en-US" sz="2400" dirty="0" err="1">
                <a:ea typeface="ＭＳ Ｐゴシック" charset="0"/>
              </a:rPr>
              <a:t>mutexes</a:t>
            </a:r>
            <a:r>
              <a:rPr lang="en-US" sz="2400" dirty="0">
                <a:ea typeface="ＭＳ Ｐゴシック" charset="0"/>
              </a:rPr>
              <a:t>, condition variables, monitors, etc.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2665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Solve Mutual Exclusion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2800" dirty="0">
                <a:ea typeface="ＭＳ Ｐゴシック" charset="0"/>
              </a:rPr>
              <a:t>Distributed system:</a:t>
            </a:r>
          </a:p>
          <a:p>
            <a:pPr lvl="1"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2800" dirty="0">
                <a:ea typeface="ＭＳ Ｐゴシック" charset="0"/>
              </a:rPr>
              <a:t>Processes communicating by passing messages</a:t>
            </a:r>
          </a:p>
          <a:p>
            <a:pPr marL="0" indent="0">
              <a:buClr>
                <a:schemeClr val="hlink"/>
              </a:buClr>
              <a:buSzPct val="120000"/>
              <a:buNone/>
            </a:pPr>
            <a:r>
              <a:rPr lang="en-US" sz="2800" dirty="0">
                <a:ea typeface="ＭＳ Ｐゴシック" charset="0"/>
              </a:rPr>
              <a:t>Need to guarantee 3 properties: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Safety </a:t>
            </a:r>
            <a:r>
              <a:rPr lang="en-US" dirty="0">
                <a:ea typeface="ＭＳ Ｐゴシック" charset="0"/>
              </a:rPr>
              <a:t>(essential) </a:t>
            </a: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–</a:t>
            </a:r>
            <a:r>
              <a:rPr lang="en-US" dirty="0">
                <a:ea typeface="ＭＳ Ｐゴシック" charset="0"/>
              </a:rPr>
              <a:t> At most one process executes in CS (Critical Section) at any time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dirty="0" err="1">
                <a:solidFill>
                  <a:schemeClr val="hlink"/>
                </a:solidFill>
                <a:ea typeface="ＭＳ Ｐゴシック" charset="0"/>
              </a:rPr>
              <a:t>Liveness</a:t>
            </a: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(essential) </a:t>
            </a: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–</a:t>
            </a:r>
            <a:r>
              <a:rPr lang="en-US" dirty="0">
                <a:ea typeface="ＭＳ Ｐゴシック" charset="0"/>
              </a:rPr>
              <a:t> Every request for a CS is granted eventually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Ordering</a:t>
            </a:r>
            <a:r>
              <a:rPr lang="en-US" dirty="0">
                <a:ea typeface="ＭＳ Ｐゴシック" charset="0"/>
              </a:rPr>
              <a:t> (desirable) – Requests are granted in the order they were made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8726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Sharing an OS: Semaphores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2"/>
            <a:ext cx="7033088" cy="494622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Semaphore == an integer that can only be accessed via two special functions</a:t>
            </a:r>
          </a:p>
          <a:p>
            <a:pPr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Semaphore S=1; // Max number of allowed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accessors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971550" lvl="1" indent="-514350">
              <a:lnSpc>
                <a:spcPct val="80000"/>
              </a:lnSpc>
              <a:buFontTx/>
              <a:buAutoNum type="arabicPeriod"/>
              <a:defRPr/>
            </a:pPr>
            <a:r>
              <a:rPr lang="en-US" b="1" dirty="0">
                <a:ea typeface="ＭＳ Ｐゴシック" charset="0"/>
              </a:rPr>
              <a:t>wait(S)</a:t>
            </a:r>
            <a:r>
              <a:rPr lang="en-US" dirty="0">
                <a:ea typeface="ＭＳ Ｐゴシック" charset="0"/>
              </a:rPr>
              <a:t> (or </a:t>
            </a:r>
            <a:r>
              <a:rPr lang="en-US" b="1" dirty="0">
                <a:ea typeface="ＭＳ Ｐゴシック" charset="0"/>
              </a:rPr>
              <a:t>P(S) </a:t>
            </a:r>
            <a:r>
              <a:rPr lang="en-US" dirty="0">
                <a:ea typeface="ＭＳ Ｐゴシック" charset="0"/>
              </a:rPr>
              <a:t>or </a:t>
            </a:r>
            <a:r>
              <a:rPr lang="en-US" b="1" dirty="0">
                <a:ea typeface="ＭＳ Ｐゴシック" charset="0"/>
              </a:rPr>
              <a:t>down(S)</a:t>
            </a:r>
            <a:r>
              <a:rPr lang="en-US" dirty="0">
                <a:ea typeface="ＭＳ Ｐゴシック" charset="0"/>
              </a:rPr>
              <a:t>): </a:t>
            </a:r>
          </a:p>
          <a:p>
            <a:pPr marL="971550" lvl="1" indent="-514350">
              <a:lnSpc>
                <a:spcPct val="80000"/>
              </a:lnSpc>
              <a:buFontTx/>
              <a:buAutoNum type="arabicPeriod"/>
              <a:defRPr/>
            </a:pPr>
            <a:endParaRPr lang="en-US" dirty="0">
              <a:ea typeface="ＭＳ Ｐゴシック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while(1) { // each execution of the while loop is </a:t>
            </a:r>
            <a:r>
              <a:rPr lang="en-US" sz="2300" u="sng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atomic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		  if (S &gt; 0) {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		     S--;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		     break;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           }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dirty="0">
              <a:ea typeface="ＭＳ Ｐゴシック" charset="0"/>
            </a:endParaRPr>
          </a:p>
          <a:p>
            <a:pPr lvl="1">
              <a:buFontTx/>
              <a:buNone/>
              <a:defRPr/>
            </a:pPr>
            <a:r>
              <a:rPr lang="en-US" dirty="0">
                <a:ea typeface="ＭＳ Ｐゴシック" charset="0"/>
              </a:rPr>
              <a:t>Each while loop execution and S++ are each </a:t>
            </a:r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atomic </a:t>
            </a:r>
            <a:r>
              <a:rPr lang="en-US" dirty="0">
                <a:ea typeface="ＭＳ Ｐゴシック" charset="0"/>
              </a:rPr>
              <a:t>operations – supported via hardware instructions such as compare-and-swap, test-and-set, etc.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dirty="0">
              <a:ea typeface="ＭＳ Ｐゴシック" charset="0"/>
            </a:endParaRP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2. </a:t>
            </a:r>
            <a:r>
              <a:rPr lang="en-US" b="1" dirty="0">
                <a:ea typeface="ＭＳ Ｐゴシック" charset="0"/>
              </a:rPr>
              <a:t>signal(S)</a:t>
            </a:r>
            <a:r>
              <a:rPr lang="en-US" dirty="0">
                <a:ea typeface="ＭＳ Ｐゴシック" charset="0"/>
              </a:rPr>
              <a:t> (or </a:t>
            </a:r>
            <a:r>
              <a:rPr lang="en-US" b="1" dirty="0">
                <a:ea typeface="ＭＳ Ｐゴシック" charset="0"/>
              </a:rPr>
              <a:t>V(S)</a:t>
            </a:r>
            <a:r>
              <a:rPr lang="en-US" dirty="0">
                <a:ea typeface="ＭＳ Ｐゴシック" charset="0"/>
              </a:rPr>
              <a:t> or </a:t>
            </a:r>
            <a:r>
              <a:rPr lang="en-US" b="1" dirty="0">
                <a:ea typeface="ＭＳ Ｐゴシック" charset="0"/>
              </a:rPr>
              <a:t>up(s)</a:t>
            </a:r>
            <a:r>
              <a:rPr lang="en-US" dirty="0">
                <a:ea typeface="ＭＳ Ｐゴシック" charset="0"/>
              </a:rPr>
              <a:t>):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dirty="0">
              <a:ea typeface="ＭＳ Ｐゴシック" charset="0"/>
            </a:endParaRP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	</a:t>
            </a:r>
            <a:r>
              <a:rPr lang="en-US" dirty="0">
                <a:latin typeface="Arial"/>
                <a:ea typeface="ＭＳ Ｐゴシック" charset="0"/>
                <a:cs typeface="Arial"/>
              </a:rPr>
              <a:t>	</a:t>
            </a:r>
            <a:r>
              <a:rPr lang="en-US" sz="2300" dirty="0">
                <a:solidFill>
                  <a:srgbClr val="037C03"/>
                </a:solidFill>
                <a:latin typeface="Arial"/>
                <a:ea typeface="ＭＳ Ｐゴシック" charset="0"/>
                <a:cs typeface="Arial"/>
              </a:rPr>
              <a:t>S++; // </a:t>
            </a:r>
            <a:r>
              <a:rPr lang="en-US" sz="2300" u="sng" dirty="0">
                <a:solidFill>
                  <a:srgbClr val="037C03"/>
                </a:solidFill>
                <a:latin typeface="Arial"/>
                <a:ea typeface="ＭＳ Ｐゴシック" charset="0"/>
                <a:cs typeface="Arial"/>
              </a:rPr>
              <a:t>atomic</a:t>
            </a:r>
          </a:p>
          <a:p>
            <a:pPr lvl="1">
              <a:lnSpc>
                <a:spcPct val="80000"/>
              </a:lnSpc>
              <a:defRPr/>
            </a:pPr>
            <a:endParaRPr lang="en-US" dirty="0">
              <a:ea typeface="ＭＳ Ｐゴシック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43683" y="3962402"/>
            <a:ext cx="713457" cy="2357241"/>
            <a:chOff x="243681" y="4495800"/>
            <a:chExt cx="713457" cy="2357240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243681" y="4495800"/>
              <a:ext cx="7134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enter()</a:t>
              </a: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97656" y="6545263"/>
              <a:ext cx="58362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/>
                <a:t>exit()</a:t>
              </a:r>
            </a:p>
          </p:txBody>
        </p:sp>
      </p:grp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32924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PP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8">
      <a:majorFont>
        <a:latin typeface="Akzidenz-Grotesk Extended BQ"/>
        <a:ea typeface=""/>
        <a:cs typeface=""/>
      </a:majorFont>
      <a:minorFont>
        <a:latin typeface="Akzidenz-Grotesk BQ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</TotalTime>
  <Words>3938</Words>
  <Application>Microsoft Macintosh PowerPoint</Application>
  <PresentationFormat>Custom</PresentationFormat>
  <Paragraphs>690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7" baseType="lpstr">
      <vt:lpstr>ＭＳ Ｐゴシック</vt:lpstr>
      <vt:lpstr>Akzidenz-Grotesk BQ</vt:lpstr>
      <vt:lpstr>Akzidenz-Grotesk Extended BQ</vt:lpstr>
      <vt:lpstr>Arial</vt:lpstr>
      <vt:lpstr>Calibri</vt:lpstr>
      <vt:lpstr>Helvetica</vt:lpstr>
      <vt:lpstr>Roboto</vt:lpstr>
      <vt:lpstr>Times New Roman</vt:lpstr>
      <vt:lpstr>Whitney-BlackSC</vt:lpstr>
      <vt:lpstr>Wingdings</vt:lpstr>
      <vt:lpstr>HPP-template</vt:lpstr>
      <vt:lpstr>PowerPoint Presentation</vt:lpstr>
      <vt:lpstr>Why Mutual Exclusion?</vt:lpstr>
      <vt:lpstr>Why Mutual Exclusion?</vt:lpstr>
      <vt:lpstr>More Uses of Mutual Exclusion</vt:lpstr>
      <vt:lpstr>Problem Statement for Mutual Exclusion</vt:lpstr>
      <vt:lpstr>Our Bank Example</vt:lpstr>
      <vt:lpstr>Approaches to Solve Mutual Exclusion</vt:lpstr>
      <vt:lpstr>Approaches to Solve Mutual Exclusion (2)</vt:lpstr>
      <vt:lpstr>Processes Sharing an OS: Semaphores</vt:lpstr>
      <vt:lpstr>Our Bank Example Using Semaphores</vt:lpstr>
      <vt:lpstr>Next</vt:lpstr>
      <vt:lpstr>System Model</vt:lpstr>
      <vt:lpstr>Central Solution</vt:lpstr>
      <vt:lpstr>Central Solution</vt:lpstr>
      <vt:lpstr>Analysis of Central Algorithm</vt:lpstr>
      <vt:lpstr>Analyzing Performance</vt:lpstr>
      <vt:lpstr>Analysis of Central Algorithm</vt:lpstr>
      <vt:lpstr>But…</vt:lpstr>
      <vt:lpstr>Ring-based Mutual Exclusion</vt:lpstr>
      <vt:lpstr>Ring-based Mutual Exclusion</vt:lpstr>
      <vt:lpstr>Ring-based Mutual Exclusion</vt:lpstr>
      <vt:lpstr>Ring-based Mutual Exclusion</vt:lpstr>
      <vt:lpstr>Analysis of Ring-based Mutual Exclusion</vt:lpstr>
      <vt:lpstr>Analysis of Ring-Based Mutual Exclusion (2)</vt:lpstr>
      <vt:lpstr>Next</vt:lpstr>
      <vt:lpstr>System Model</vt:lpstr>
      <vt:lpstr>Ricart-Agrawala’s Algorithm</vt:lpstr>
      <vt:lpstr>Key Idea: Ricart-Agrawala Algorithm</vt:lpstr>
      <vt:lpstr>Messages in RA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Analysis: Ricart-Agrawala’s Algorithm</vt:lpstr>
      <vt:lpstr>Analysis: Ricart-Agrawala’s Algorithm (2)</vt:lpstr>
      <vt:lpstr>Performance: Ricart-Agrawala’s Algorithm </vt:lpstr>
      <vt:lpstr>Ok, but …</vt:lpstr>
      <vt:lpstr>Maekawa’s Algorithm: Key Idea</vt:lpstr>
      <vt:lpstr>Maekawa’s Voting Sets</vt:lpstr>
      <vt:lpstr>Example: Voting Sets with N=4</vt:lpstr>
      <vt:lpstr>Maekawa: Key Differences From Ricart-Agrawala</vt:lpstr>
      <vt:lpstr>Actions</vt:lpstr>
      <vt:lpstr>Actions (2)</vt:lpstr>
      <vt:lpstr>Safety</vt:lpstr>
      <vt:lpstr>Liveness</vt:lpstr>
      <vt:lpstr>Performance</vt:lpstr>
      <vt:lpstr>Why N ? </vt:lpstr>
      <vt:lpstr>Failures?</vt:lpstr>
      <vt:lpstr>Chubby</vt:lpstr>
      <vt:lpstr>Chubby (2)</vt:lpstr>
      <vt:lpstr>Summary</vt:lpstr>
      <vt:lpstr>Announcements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Calianno, Vincent Luke</dc:creator>
  <cp:lastModifiedBy>Indranil Gupta</cp:lastModifiedBy>
  <cp:revision>417</cp:revision>
  <dcterms:created xsi:type="dcterms:W3CDTF">2012-12-19T21:49:48Z</dcterms:created>
  <dcterms:modified xsi:type="dcterms:W3CDTF">2024-10-01T13:29:57Z</dcterms:modified>
</cp:coreProperties>
</file>