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handoutMasterIdLst>
    <p:handoutMasterId r:id="rId87"/>
  </p:handoutMasterIdLst>
  <p:sldIdLst>
    <p:sldId id="398" r:id="rId2"/>
    <p:sldId id="430" r:id="rId3"/>
    <p:sldId id="257" r:id="rId4"/>
    <p:sldId id="334" r:id="rId5"/>
    <p:sldId id="336" r:id="rId6"/>
    <p:sldId id="337" r:id="rId7"/>
    <p:sldId id="338" r:id="rId8"/>
    <p:sldId id="339" r:id="rId9"/>
    <p:sldId id="340" r:id="rId10"/>
    <p:sldId id="341" r:id="rId11"/>
    <p:sldId id="342" r:id="rId12"/>
    <p:sldId id="343" r:id="rId13"/>
    <p:sldId id="388" r:id="rId14"/>
    <p:sldId id="345" r:id="rId15"/>
    <p:sldId id="346" r:id="rId16"/>
    <p:sldId id="347" r:id="rId17"/>
    <p:sldId id="348" r:id="rId18"/>
    <p:sldId id="349" r:id="rId19"/>
    <p:sldId id="350" r:id="rId20"/>
    <p:sldId id="353" r:id="rId21"/>
    <p:sldId id="354" r:id="rId22"/>
    <p:sldId id="355" r:id="rId23"/>
    <p:sldId id="389" r:id="rId24"/>
    <p:sldId id="356" r:id="rId25"/>
    <p:sldId id="390" r:id="rId26"/>
    <p:sldId id="391" r:id="rId27"/>
    <p:sldId id="357" r:id="rId28"/>
    <p:sldId id="358" r:id="rId29"/>
    <p:sldId id="359" r:id="rId30"/>
    <p:sldId id="361" r:id="rId31"/>
    <p:sldId id="362" r:id="rId32"/>
    <p:sldId id="393" r:id="rId33"/>
    <p:sldId id="394" r:id="rId34"/>
    <p:sldId id="392" r:id="rId35"/>
    <p:sldId id="363" r:id="rId36"/>
    <p:sldId id="364" r:id="rId37"/>
    <p:sldId id="365" r:id="rId38"/>
    <p:sldId id="366" r:id="rId39"/>
    <p:sldId id="367" r:id="rId40"/>
    <p:sldId id="368" r:id="rId41"/>
    <p:sldId id="395" r:id="rId42"/>
    <p:sldId id="369" r:id="rId43"/>
    <p:sldId id="370" r:id="rId44"/>
    <p:sldId id="396" r:id="rId45"/>
    <p:sldId id="372" r:id="rId46"/>
    <p:sldId id="397" r:id="rId47"/>
    <p:sldId id="377" r:id="rId48"/>
    <p:sldId id="373" r:id="rId49"/>
    <p:sldId id="374" r:id="rId50"/>
    <p:sldId id="375" r:id="rId51"/>
    <p:sldId id="376" r:id="rId52"/>
    <p:sldId id="399" r:id="rId53"/>
    <p:sldId id="379" r:id="rId54"/>
    <p:sldId id="380" r:id="rId55"/>
    <p:sldId id="381" r:id="rId56"/>
    <p:sldId id="382" r:id="rId57"/>
    <p:sldId id="383" r:id="rId58"/>
    <p:sldId id="384" r:id="rId59"/>
    <p:sldId id="385" r:id="rId60"/>
    <p:sldId id="401" r:id="rId61"/>
    <p:sldId id="402" r:id="rId62"/>
    <p:sldId id="403" r:id="rId63"/>
    <p:sldId id="404" r:id="rId64"/>
    <p:sldId id="405" r:id="rId65"/>
    <p:sldId id="406" r:id="rId66"/>
    <p:sldId id="407" r:id="rId67"/>
    <p:sldId id="408" r:id="rId68"/>
    <p:sldId id="409" r:id="rId69"/>
    <p:sldId id="410" r:id="rId70"/>
    <p:sldId id="411" r:id="rId71"/>
    <p:sldId id="412" r:id="rId72"/>
    <p:sldId id="415" r:id="rId73"/>
    <p:sldId id="416" r:id="rId74"/>
    <p:sldId id="417" r:id="rId75"/>
    <p:sldId id="387" r:id="rId76"/>
    <p:sldId id="418" r:id="rId77"/>
    <p:sldId id="419" r:id="rId78"/>
    <p:sldId id="420" r:id="rId79"/>
    <p:sldId id="421" r:id="rId80"/>
    <p:sldId id="422" r:id="rId81"/>
    <p:sldId id="423" r:id="rId82"/>
    <p:sldId id="424" r:id="rId83"/>
    <p:sldId id="425" r:id="rId84"/>
    <p:sldId id="431" r:id="rId85"/>
  </p:sldIdLst>
  <p:sldSz cx="12984163" cy="6858000"/>
  <p:notesSz cx="6858000" cy="9144000"/>
  <p:defaultTex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09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92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4"/>
    <p:restoredTop sz="90680" autoAdjust="0"/>
  </p:normalViewPr>
  <p:slideViewPr>
    <p:cSldViewPr>
      <p:cViewPr varScale="1">
        <p:scale>
          <a:sx n="115" d="100"/>
          <a:sy n="115" d="100"/>
        </p:scale>
        <p:origin x="432" y="208"/>
      </p:cViewPr>
      <p:guideLst>
        <p:guide orient="horz" pos="2160"/>
        <p:guide pos="409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52BACFD-77DC-9F42-9CCB-F21BB9A809DD}" type="datetimeFigureOut">
              <a:rPr lang="en-US" smtClean="0"/>
              <a:t>9/24/23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FA3BE7-DB81-014F-9A2F-D552AD4E5BC7}" type="slidenum">
              <a:rPr lang="en-US" smtClean="0"/>
              <a:t>‹#›</a:t>
            </a:fld>
            <a:endParaRPr lang="en-US"/>
          </a:p>
        </p:txBody>
      </p:sp>
    </p:spTree>
    <p:extLst>
      <p:ext uri="{BB962C8B-B14F-4D97-AF65-F5344CB8AC3E}">
        <p14:creationId xmlns:p14="http://schemas.microsoft.com/office/powerpoint/2010/main" val="15388803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1F443E-0F79-A241-AF3A-49CA404541F0}" type="datetimeFigureOut">
              <a:rPr lang="en-US" smtClean="0"/>
              <a:t>9/24/23</a:t>
            </a:fld>
            <a:endParaRPr lang="en-US"/>
          </a:p>
        </p:txBody>
      </p:sp>
      <p:sp>
        <p:nvSpPr>
          <p:cNvPr id="4" name="Slide Image Placeholder 3"/>
          <p:cNvSpPr>
            <a:spLocks noGrp="1" noRot="1" noChangeAspect="1"/>
          </p:cNvSpPr>
          <p:nvPr>
            <p:ph type="sldImg" idx="2"/>
          </p:nvPr>
        </p:nvSpPr>
        <p:spPr>
          <a:xfrm>
            <a:off x="184150" y="685800"/>
            <a:ext cx="64897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9C5403-D6CF-9147-BC21-EBC85D004347}" type="slidenum">
              <a:rPr lang="en-US" smtClean="0"/>
              <a:t>‹#›</a:t>
            </a:fld>
            <a:endParaRPr lang="en-US"/>
          </a:p>
        </p:txBody>
      </p:sp>
    </p:spTree>
    <p:extLst>
      <p:ext uri="{BB962C8B-B14F-4D97-AF65-F5344CB8AC3E}">
        <p14:creationId xmlns:p14="http://schemas.microsoft.com/office/powerpoint/2010/main" val="3709448215"/>
      </p:ext>
    </p:extLst>
  </p:cSld>
  <p:clrMap bg1="lt1" tx1="dk1" bg2="lt2" tx2="dk2" accent1="accent1" accent2="accent2" accent3="accent3" accent4="accent4" accent5="accent5" accent6="accent6" hlink="hlink" folHlink="folHlink"/>
  <p:hf hdr="0" ftr="0" dt="0"/>
  <p:notesStyle>
    <a:lvl1pPr marL="0" algn="l" defTabSz="634914" rtl="0" eaLnBrk="1" latinLnBrk="0" hangingPunct="1">
      <a:defRPr sz="1700" kern="1200">
        <a:solidFill>
          <a:schemeClr val="tx1"/>
        </a:solidFill>
        <a:latin typeface="+mn-lt"/>
        <a:ea typeface="+mn-ea"/>
        <a:cs typeface="+mn-cs"/>
      </a:defRPr>
    </a:lvl1pPr>
    <a:lvl2pPr marL="634914" algn="l" defTabSz="634914" rtl="0" eaLnBrk="1" latinLnBrk="0" hangingPunct="1">
      <a:defRPr sz="1700" kern="1200">
        <a:solidFill>
          <a:schemeClr val="tx1"/>
        </a:solidFill>
        <a:latin typeface="+mn-lt"/>
        <a:ea typeface="+mn-ea"/>
        <a:cs typeface="+mn-cs"/>
      </a:defRPr>
    </a:lvl2pPr>
    <a:lvl3pPr marL="1269827" algn="l" defTabSz="634914" rtl="0" eaLnBrk="1" latinLnBrk="0" hangingPunct="1">
      <a:defRPr sz="1700" kern="1200">
        <a:solidFill>
          <a:schemeClr val="tx1"/>
        </a:solidFill>
        <a:latin typeface="+mn-lt"/>
        <a:ea typeface="+mn-ea"/>
        <a:cs typeface="+mn-cs"/>
      </a:defRPr>
    </a:lvl3pPr>
    <a:lvl4pPr marL="1904741" algn="l" defTabSz="634914" rtl="0" eaLnBrk="1" latinLnBrk="0" hangingPunct="1">
      <a:defRPr sz="1700" kern="1200">
        <a:solidFill>
          <a:schemeClr val="tx1"/>
        </a:solidFill>
        <a:latin typeface="+mn-lt"/>
        <a:ea typeface="+mn-ea"/>
        <a:cs typeface="+mn-cs"/>
      </a:defRPr>
    </a:lvl4pPr>
    <a:lvl5pPr marL="2539655" algn="l" defTabSz="634914" rtl="0" eaLnBrk="1" latinLnBrk="0" hangingPunct="1">
      <a:defRPr sz="1700" kern="1200">
        <a:solidFill>
          <a:schemeClr val="tx1"/>
        </a:solidFill>
        <a:latin typeface="+mn-lt"/>
        <a:ea typeface="+mn-ea"/>
        <a:cs typeface="+mn-cs"/>
      </a:defRPr>
    </a:lvl5pPr>
    <a:lvl6pPr marL="3174568" algn="l" defTabSz="634914" rtl="0" eaLnBrk="1" latinLnBrk="0" hangingPunct="1">
      <a:defRPr sz="1700" kern="1200">
        <a:solidFill>
          <a:schemeClr val="tx1"/>
        </a:solidFill>
        <a:latin typeface="+mn-lt"/>
        <a:ea typeface="+mn-ea"/>
        <a:cs typeface="+mn-cs"/>
      </a:defRPr>
    </a:lvl6pPr>
    <a:lvl7pPr marL="3809482" algn="l" defTabSz="634914" rtl="0" eaLnBrk="1" latinLnBrk="0" hangingPunct="1">
      <a:defRPr sz="1700" kern="1200">
        <a:solidFill>
          <a:schemeClr val="tx1"/>
        </a:solidFill>
        <a:latin typeface="+mn-lt"/>
        <a:ea typeface="+mn-ea"/>
        <a:cs typeface="+mn-cs"/>
      </a:defRPr>
    </a:lvl7pPr>
    <a:lvl8pPr marL="4444395" algn="l" defTabSz="634914" rtl="0" eaLnBrk="1" latinLnBrk="0" hangingPunct="1">
      <a:defRPr sz="1700" kern="1200">
        <a:solidFill>
          <a:schemeClr val="tx1"/>
        </a:solidFill>
        <a:latin typeface="+mn-lt"/>
        <a:ea typeface="+mn-ea"/>
        <a:cs typeface="+mn-cs"/>
      </a:defRPr>
    </a:lvl8pPr>
    <a:lvl9pPr marL="5079309" algn="l" defTabSz="634914"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84150" y="685800"/>
            <a:ext cx="6491288" cy="3429000"/>
          </a:xfrm>
          <a:ln/>
        </p:spPr>
      </p:sp>
      <p:sp>
        <p:nvSpPr>
          <p:cNvPr id="16386"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atin typeface="Arial"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34914" rtl="0" eaLnBrk="1" fontAlgn="auto" latinLnBrk="0" hangingPunct="1">
              <a:lnSpc>
                <a:spcPct val="100000"/>
              </a:lnSpc>
              <a:spcBef>
                <a:spcPts val="0"/>
              </a:spcBef>
              <a:spcAft>
                <a:spcPts val="0"/>
              </a:spcAft>
              <a:buClrTx/>
              <a:buSzTx/>
              <a:buFontTx/>
              <a:buNone/>
              <a:tabLst/>
              <a:defRPr/>
            </a:pPr>
            <a:r>
              <a:rPr lang="en-US" b="1" dirty="0"/>
              <a:t>Why is the NoSQL database a bad building architect? Because its buildings often have missing columns.</a:t>
            </a:r>
            <a:endParaRPr lang="en-US" dirty="0"/>
          </a:p>
          <a:p>
            <a:pPr marL="0" marR="0" lvl="0" indent="0" algn="l" defTabSz="634914"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634914" rtl="0" eaLnBrk="1" fontAlgn="auto" latinLnBrk="0" hangingPunct="1">
              <a:lnSpc>
                <a:spcPct val="100000"/>
              </a:lnSpc>
              <a:spcBef>
                <a:spcPts val="0"/>
              </a:spcBef>
              <a:spcAft>
                <a:spcPts val="0"/>
              </a:spcAft>
              <a:buClrTx/>
              <a:buSzTx/>
              <a:buFontTx/>
              <a:buNone/>
              <a:tabLst/>
              <a:defRPr/>
            </a:pPr>
            <a:r>
              <a:rPr lang="en-US" b="1" dirty="0"/>
              <a:t>Why was the NoSQL query frustrated at the restaurant? Because it had no table.</a:t>
            </a:r>
            <a:endParaRPr lang="en-US" dirty="0"/>
          </a:p>
          <a:p>
            <a:endParaRPr lang="en-US" dirty="0"/>
          </a:p>
        </p:txBody>
      </p:sp>
      <p:sp>
        <p:nvSpPr>
          <p:cNvPr id="4" name="Slide Number Placeholder 3"/>
          <p:cNvSpPr>
            <a:spLocks noGrp="1"/>
          </p:cNvSpPr>
          <p:nvPr>
            <p:ph type="sldNum" sz="quarter" idx="10"/>
          </p:nvPr>
        </p:nvSpPr>
        <p:spPr/>
        <p:txBody>
          <a:bodyPr/>
          <a:lstStyle/>
          <a:p>
            <a:fld id="{699C5403-D6CF-9147-BC21-EBC85D004347}" type="slidenum">
              <a:rPr lang="en-US" smtClean="0"/>
              <a:t>11</a:t>
            </a:fld>
            <a:endParaRPr lang="en-US"/>
          </a:p>
        </p:txBody>
      </p:sp>
    </p:spTree>
    <p:extLst>
      <p:ext uri="{BB962C8B-B14F-4D97-AF65-F5344CB8AC3E}">
        <p14:creationId xmlns:p14="http://schemas.microsoft.com/office/powerpoint/2010/main" val="31624439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12</a:t>
            </a:fld>
            <a:endParaRPr lang="en-US"/>
          </a:p>
        </p:txBody>
      </p:sp>
    </p:spTree>
    <p:extLst>
      <p:ext uri="{BB962C8B-B14F-4D97-AF65-F5344CB8AC3E}">
        <p14:creationId xmlns:p14="http://schemas.microsoft.com/office/powerpoint/2010/main" val="18073730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13</a:t>
            </a:fld>
            <a:endParaRPr lang="en-US"/>
          </a:p>
        </p:txBody>
      </p:sp>
    </p:spTree>
    <p:extLst>
      <p:ext uri="{BB962C8B-B14F-4D97-AF65-F5344CB8AC3E}">
        <p14:creationId xmlns:p14="http://schemas.microsoft.com/office/powerpoint/2010/main" val="1402268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14</a:t>
            </a:fld>
            <a:endParaRPr lang="en-US"/>
          </a:p>
        </p:txBody>
      </p:sp>
    </p:spTree>
    <p:extLst>
      <p:ext uri="{BB962C8B-B14F-4D97-AF65-F5344CB8AC3E}">
        <p14:creationId xmlns:p14="http://schemas.microsoft.com/office/powerpoint/2010/main" val="188835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15</a:t>
            </a:fld>
            <a:endParaRPr lang="en-US"/>
          </a:p>
        </p:txBody>
      </p:sp>
    </p:spTree>
    <p:extLst>
      <p:ext uri="{BB962C8B-B14F-4D97-AF65-F5344CB8AC3E}">
        <p14:creationId xmlns:p14="http://schemas.microsoft.com/office/powerpoint/2010/main" val="4230300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16</a:t>
            </a:fld>
            <a:endParaRPr lang="en-US"/>
          </a:p>
        </p:txBody>
      </p:sp>
    </p:spTree>
    <p:extLst>
      <p:ext uri="{BB962C8B-B14F-4D97-AF65-F5344CB8AC3E}">
        <p14:creationId xmlns:p14="http://schemas.microsoft.com/office/powerpoint/2010/main" val="24487980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17</a:t>
            </a:fld>
            <a:endParaRPr lang="en-US"/>
          </a:p>
        </p:txBody>
      </p:sp>
    </p:spTree>
    <p:extLst>
      <p:ext uri="{BB962C8B-B14F-4D97-AF65-F5344CB8AC3E}">
        <p14:creationId xmlns:p14="http://schemas.microsoft.com/office/powerpoint/2010/main" val="27414211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18</a:t>
            </a:fld>
            <a:endParaRPr lang="en-US"/>
          </a:p>
        </p:txBody>
      </p:sp>
    </p:spTree>
    <p:extLst>
      <p:ext uri="{BB962C8B-B14F-4D97-AF65-F5344CB8AC3E}">
        <p14:creationId xmlns:p14="http://schemas.microsoft.com/office/powerpoint/2010/main" val="30950173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19</a:t>
            </a:fld>
            <a:endParaRPr lang="en-US"/>
          </a:p>
        </p:txBody>
      </p:sp>
    </p:spTree>
    <p:extLst>
      <p:ext uri="{BB962C8B-B14F-4D97-AF65-F5344CB8AC3E}">
        <p14:creationId xmlns:p14="http://schemas.microsoft.com/office/powerpoint/2010/main" val="11189265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20</a:t>
            </a:fld>
            <a:endParaRPr lang="en-US"/>
          </a:p>
        </p:txBody>
      </p:sp>
    </p:spTree>
    <p:extLst>
      <p:ext uri="{BB962C8B-B14F-4D97-AF65-F5344CB8AC3E}">
        <p14:creationId xmlns:p14="http://schemas.microsoft.com/office/powerpoint/2010/main" val="4104924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3</a:t>
            </a:fld>
            <a:endParaRPr lang="en-US"/>
          </a:p>
        </p:txBody>
      </p:sp>
    </p:spTree>
    <p:extLst>
      <p:ext uri="{BB962C8B-B14F-4D97-AF65-F5344CB8AC3E}">
        <p14:creationId xmlns:p14="http://schemas.microsoft.com/office/powerpoint/2010/main" val="1939609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34914" rtl="0" eaLnBrk="1" fontAlgn="auto" latinLnBrk="0" hangingPunct="1">
              <a:lnSpc>
                <a:spcPct val="100000"/>
              </a:lnSpc>
              <a:spcBef>
                <a:spcPts val="0"/>
              </a:spcBef>
              <a:spcAft>
                <a:spcPts val="0"/>
              </a:spcAft>
              <a:buClrTx/>
              <a:buSzTx/>
              <a:buFontTx/>
              <a:buNone/>
              <a:tabLst/>
              <a:defRPr/>
            </a:pPr>
            <a:r>
              <a:rPr lang="en-US" b="1" dirty="0"/>
              <a:t>What does a photographer use to store their many photos of flowers? … A Bloom filter.</a:t>
            </a:r>
          </a:p>
          <a:p>
            <a:endParaRPr lang="en-US" dirty="0"/>
          </a:p>
        </p:txBody>
      </p:sp>
      <p:sp>
        <p:nvSpPr>
          <p:cNvPr id="4" name="Slide Number Placeholder 3"/>
          <p:cNvSpPr>
            <a:spLocks noGrp="1"/>
          </p:cNvSpPr>
          <p:nvPr>
            <p:ph type="sldNum" sz="quarter" idx="10"/>
          </p:nvPr>
        </p:nvSpPr>
        <p:spPr/>
        <p:txBody>
          <a:bodyPr/>
          <a:lstStyle/>
          <a:p>
            <a:fld id="{699C5403-D6CF-9147-BC21-EBC85D004347}" type="slidenum">
              <a:rPr lang="en-US" smtClean="0"/>
              <a:t>21</a:t>
            </a:fld>
            <a:endParaRPr lang="en-US"/>
          </a:p>
        </p:txBody>
      </p:sp>
    </p:spTree>
    <p:extLst>
      <p:ext uri="{BB962C8B-B14F-4D97-AF65-F5344CB8AC3E}">
        <p14:creationId xmlns:p14="http://schemas.microsoft.com/office/powerpoint/2010/main" val="12792545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34914" rtl="0" eaLnBrk="1" fontAlgn="auto" latinLnBrk="0" hangingPunct="1">
              <a:lnSpc>
                <a:spcPct val="100000"/>
              </a:lnSpc>
              <a:spcBef>
                <a:spcPts val="0"/>
              </a:spcBef>
              <a:spcAft>
                <a:spcPts val="0"/>
              </a:spcAft>
              <a:buClrTx/>
              <a:buSzTx/>
              <a:buFontTx/>
              <a:buNone/>
              <a:tabLst/>
              <a:defRPr/>
            </a:pPr>
            <a:r>
              <a:rPr lang="en-US" b="1" dirty="0"/>
              <a:t>What does a photographer use to store their many photos of flowers? … A Bloom filter.</a:t>
            </a:r>
          </a:p>
          <a:p>
            <a:endParaRPr lang="en-US" dirty="0"/>
          </a:p>
        </p:txBody>
      </p:sp>
      <p:sp>
        <p:nvSpPr>
          <p:cNvPr id="4" name="Slide Number Placeholder 3"/>
          <p:cNvSpPr>
            <a:spLocks noGrp="1"/>
          </p:cNvSpPr>
          <p:nvPr>
            <p:ph type="sldNum" sz="quarter" idx="10"/>
          </p:nvPr>
        </p:nvSpPr>
        <p:spPr/>
        <p:txBody>
          <a:bodyPr/>
          <a:lstStyle/>
          <a:p>
            <a:fld id="{699C5403-D6CF-9147-BC21-EBC85D004347}" type="slidenum">
              <a:rPr lang="en-US" smtClean="0"/>
              <a:t>22</a:t>
            </a:fld>
            <a:endParaRPr lang="en-US"/>
          </a:p>
        </p:txBody>
      </p:sp>
    </p:spTree>
    <p:extLst>
      <p:ext uri="{BB962C8B-B14F-4D97-AF65-F5344CB8AC3E}">
        <p14:creationId xmlns:p14="http://schemas.microsoft.com/office/powerpoint/2010/main" val="14741388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23</a:t>
            </a:fld>
            <a:endParaRPr lang="en-US"/>
          </a:p>
        </p:txBody>
      </p:sp>
    </p:spTree>
    <p:extLst>
      <p:ext uri="{BB962C8B-B14F-4D97-AF65-F5344CB8AC3E}">
        <p14:creationId xmlns:p14="http://schemas.microsoft.com/office/powerpoint/2010/main" val="38521027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24</a:t>
            </a:fld>
            <a:endParaRPr lang="en-US"/>
          </a:p>
        </p:txBody>
      </p:sp>
    </p:spTree>
    <p:extLst>
      <p:ext uri="{BB962C8B-B14F-4D97-AF65-F5344CB8AC3E}">
        <p14:creationId xmlns:p14="http://schemas.microsoft.com/office/powerpoint/2010/main" val="8208304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25</a:t>
            </a:fld>
            <a:endParaRPr lang="en-US"/>
          </a:p>
        </p:txBody>
      </p:sp>
    </p:spTree>
    <p:extLst>
      <p:ext uri="{BB962C8B-B14F-4D97-AF65-F5344CB8AC3E}">
        <p14:creationId xmlns:p14="http://schemas.microsoft.com/office/powerpoint/2010/main" val="35555949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26</a:t>
            </a:fld>
            <a:endParaRPr lang="en-US"/>
          </a:p>
        </p:txBody>
      </p:sp>
    </p:spTree>
    <p:extLst>
      <p:ext uri="{BB962C8B-B14F-4D97-AF65-F5344CB8AC3E}">
        <p14:creationId xmlns:p14="http://schemas.microsoft.com/office/powerpoint/2010/main" val="14487325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27</a:t>
            </a:fld>
            <a:endParaRPr lang="en-US"/>
          </a:p>
        </p:txBody>
      </p:sp>
    </p:spTree>
    <p:extLst>
      <p:ext uri="{BB962C8B-B14F-4D97-AF65-F5344CB8AC3E}">
        <p14:creationId xmlns:p14="http://schemas.microsoft.com/office/powerpoint/2010/main" val="10449021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28</a:t>
            </a:fld>
            <a:endParaRPr lang="en-US"/>
          </a:p>
        </p:txBody>
      </p:sp>
    </p:spTree>
    <p:extLst>
      <p:ext uri="{BB962C8B-B14F-4D97-AF65-F5344CB8AC3E}">
        <p14:creationId xmlns:p14="http://schemas.microsoft.com/office/powerpoint/2010/main" val="29888280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29</a:t>
            </a:fld>
            <a:endParaRPr lang="en-US"/>
          </a:p>
        </p:txBody>
      </p:sp>
    </p:spTree>
    <p:extLst>
      <p:ext uri="{BB962C8B-B14F-4D97-AF65-F5344CB8AC3E}">
        <p14:creationId xmlns:p14="http://schemas.microsoft.com/office/powerpoint/2010/main" val="41678304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30</a:t>
            </a:fld>
            <a:endParaRPr lang="en-US"/>
          </a:p>
        </p:txBody>
      </p:sp>
    </p:spTree>
    <p:extLst>
      <p:ext uri="{BB962C8B-B14F-4D97-AF65-F5344CB8AC3E}">
        <p14:creationId xmlns:p14="http://schemas.microsoft.com/office/powerpoint/2010/main" val="686151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4</a:t>
            </a:fld>
            <a:endParaRPr lang="en-US"/>
          </a:p>
        </p:txBody>
      </p:sp>
    </p:spTree>
    <p:extLst>
      <p:ext uri="{BB962C8B-B14F-4D97-AF65-F5344CB8AC3E}">
        <p14:creationId xmlns:p14="http://schemas.microsoft.com/office/powerpoint/2010/main" val="26438460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31</a:t>
            </a:fld>
            <a:endParaRPr lang="en-US"/>
          </a:p>
        </p:txBody>
      </p:sp>
    </p:spTree>
    <p:extLst>
      <p:ext uri="{BB962C8B-B14F-4D97-AF65-F5344CB8AC3E}">
        <p14:creationId xmlns:p14="http://schemas.microsoft.com/office/powerpoint/2010/main" val="37732444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32</a:t>
            </a:fld>
            <a:endParaRPr lang="en-US"/>
          </a:p>
        </p:txBody>
      </p:sp>
    </p:spTree>
    <p:extLst>
      <p:ext uri="{BB962C8B-B14F-4D97-AF65-F5344CB8AC3E}">
        <p14:creationId xmlns:p14="http://schemas.microsoft.com/office/powerpoint/2010/main" val="12768627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33</a:t>
            </a:fld>
            <a:endParaRPr lang="en-US"/>
          </a:p>
        </p:txBody>
      </p:sp>
    </p:spTree>
    <p:extLst>
      <p:ext uri="{BB962C8B-B14F-4D97-AF65-F5344CB8AC3E}">
        <p14:creationId xmlns:p14="http://schemas.microsoft.com/office/powerpoint/2010/main" val="23010139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34</a:t>
            </a:fld>
            <a:endParaRPr lang="en-US"/>
          </a:p>
        </p:txBody>
      </p:sp>
    </p:spTree>
    <p:extLst>
      <p:ext uri="{BB962C8B-B14F-4D97-AF65-F5344CB8AC3E}">
        <p14:creationId xmlns:p14="http://schemas.microsoft.com/office/powerpoint/2010/main" val="4506202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35</a:t>
            </a:fld>
            <a:endParaRPr lang="en-US"/>
          </a:p>
        </p:txBody>
      </p:sp>
    </p:spTree>
    <p:extLst>
      <p:ext uri="{BB962C8B-B14F-4D97-AF65-F5344CB8AC3E}">
        <p14:creationId xmlns:p14="http://schemas.microsoft.com/office/powerpoint/2010/main" val="34646770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36</a:t>
            </a:fld>
            <a:endParaRPr lang="en-US"/>
          </a:p>
        </p:txBody>
      </p:sp>
    </p:spTree>
    <p:extLst>
      <p:ext uri="{BB962C8B-B14F-4D97-AF65-F5344CB8AC3E}">
        <p14:creationId xmlns:p14="http://schemas.microsoft.com/office/powerpoint/2010/main" val="35542392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37</a:t>
            </a:fld>
            <a:endParaRPr lang="en-US"/>
          </a:p>
        </p:txBody>
      </p:sp>
    </p:spTree>
    <p:extLst>
      <p:ext uri="{BB962C8B-B14F-4D97-AF65-F5344CB8AC3E}">
        <p14:creationId xmlns:p14="http://schemas.microsoft.com/office/powerpoint/2010/main" val="25166860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38</a:t>
            </a:fld>
            <a:endParaRPr lang="en-US"/>
          </a:p>
        </p:txBody>
      </p:sp>
    </p:spTree>
    <p:extLst>
      <p:ext uri="{BB962C8B-B14F-4D97-AF65-F5344CB8AC3E}">
        <p14:creationId xmlns:p14="http://schemas.microsoft.com/office/powerpoint/2010/main" val="39640928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39</a:t>
            </a:fld>
            <a:endParaRPr lang="en-US"/>
          </a:p>
        </p:txBody>
      </p:sp>
    </p:spTree>
    <p:extLst>
      <p:ext uri="{BB962C8B-B14F-4D97-AF65-F5344CB8AC3E}">
        <p14:creationId xmlns:p14="http://schemas.microsoft.com/office/powerpoint/2010/main" val="191719744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40</a:t>
            </a:fld>
            <a:endParaRPr lang="en-US"/>
          </a:p>
        </p:txBody>
      </p:sp>
    </p:spTree>
    <p:extLst>
      <p:ext uri="{BB962C8B-B14F-4D97-AF65-F5344CB8AC3E}">
        <p14:creationId xmlns:p14="http://schemas.microsoft.com/office/powerpoint/2010/main" val="2409029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5</a:t>
            </a:fld>
            <a:endParaRPr lang="en-US"/>
          </a:p>
        </p:txBody>
      </p:sp>
    </p:spTree>
    <p:extLst>
      <p:ext uri="{BB962C8B-B14F-4D97-AF65-F5344CB8AC3E}">
        <p14:creationId xmlns:p14="http://schemas.microsoft.com/office/powerpoint/2010/main" val="289008280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41</a:t>
            </a:fld>
            <a:endParaRPr lang="en-US"/>
          </a:p>
        </p:txBody>
      </p:sp>
    </p:spTree>
    <p:extLst>
      <p:ext uri="{BB962C8B-B14F-4D97-AF65-F5344CB8AC3E}">
        <p14:creationId xmlns:p14="http://schemas.microsoft.com/office/powerpoint/2010/main" val="38062179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42</a:t>
            </a:fld>
            <a:endParaRPr lang="en-US"/>
          </a:p>
        </p:txBody>
      </p:sp>
    </p:spTree>
    <p:extLst>
      <p:ext uri="{BB962C8B-B14F-4D97-AF65-F5344CB8AC3E}">
        <p14:creationId xmlns:p14="http://schemas.microsoft.com/office/powerpoint/2010/main" val="17611288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43</a:t>
            </a:fld>
            <a:endParaRPr lang="en-US"/>
          </a:p>
        </p:txBody>
      </p:sp>
    </p:spTree>
    <p:extLst>
      <p:ext uri="{BB962C8B-B14F-4D97-AF65-F5344CB8AC3E}">
        <p14:creationId xmlns:p14="http://schemas.microsoft.com/office/powerpoint/2010/main" val="320145738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44</a:t>
            </a:fld>
            <a:endParaRPr lang="en-US"/>
          </a:p>
        </p:txBody>
      </p:sp>
    </p:spTree>
    <p:extLst>
      <p:ext uri="{BB962C8B-B14F-4D97-AF65-F5344CB8AC3E}">
        <p14:creationId xmlns:p14="http://schemas.microsoft.com/office/powerpoint/2010/main" val="242315445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45</a:t>
            </a:fld>
            <a:endParaRPr lang="en-US"/>
          </a:p>
        </p:txBody>
      </p:sp>
    </p:spTree>
    <p:extLst>
      <p:ext uri="{BB962C8B-B14F-4D97-AF65-F5344CB8AC3E}">
        <p14:creationId xmlns:p14="http://schemas.microsoft.com/office/powerpoint/2010/main" val="214252620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46</a:t>
            </a:fld>
            <a:endParaRPr lang="en-US"/>
          </a:p>
        </p:txBody>
      </p:sp>
    </p:spTree>
    <p:extLst>
      <p:ext uri="{BB962C8B-B14F-4D97-AF65-F5344CB8AC3E}">
        <p14:creationId xmlns:p14="http://schemas.microsoft.com/office/powerpoint/2010/main" val="414191100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47</a:t>
            </a:fld>
            <a:endParaRPr lang="en-US"/>
          </a:p>
        </p:txBody>
      </p:sp>
    </p:spTree>
    <p:extLst>
      <p:ext uri="{BB962C8B-B14F-4D97-AF65-F5344CB8AC3E}">
        <p14:creationId xmlns:p14="http://schemas.microsoft.com/office/powerpoint/2010/main" val="38998825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48</a:t>
            </a:fld>
            <a:endParaRPr lang="en-US"/>
          </a:p>
        </p:txBody>
      </p:sp>
    </p:spTree>
    <p:extLst>
      <p:ext uri="{BB962C8B-B14F-4D97-AF65-F5344CB8AC3E}">
        <p14:creationId xmlns:p14="http://schemas.microsoft.com/office/powerpoint/2010/main" val="371251007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49</a:t>
            </a:fld>
            <a:endParaRPr lang="en-US"/>
          </a:p>
        </p:txBody>
      </p:sp>
    </p:spTree>
    <p:extLst>
      <p:ext uri="{BB962C8B-B14F-4D97-AF65-F5344CB8AC3E}">
        <p14:creationId xmlns:p14="http://schemas.microsoft.com/office/powerpoint/2010/main" val="123174311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50</a:t>
            </a:fld>
            <a:endParaRPr lang="en-US"/>
          </a:p>
        </p:txBody>
      </p:sp>
    </p:spTree>
    <p:extLst>
      <p:ext uri="{BB962C8B-B14F-4D97-AF65-F5344CB8AC3E}">
        <p14:creationId xmlns:p14="http://schemas.microsoft.com/office/powerpoint/2010/main" val="2492015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6</a:t>
            </a:fld>
            <a:endParaRPr lang="en-US"/>
          </a:p>
        </p:txBody>
      </p:sp>
    </p:spTree>
    <p:extLst>
      <p:ext uri="{BB962C8B-B14F-4D97-AF65-F5344CB8AC3E}">
        <p14:creationId xmlns:p14="http://schemas.microsoft.com/office/powerpoint/2010/main" val="130065740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51</a:t>
            </a:fld>
            <a:endParaRPr lang="en-US"/>
          </a:p>
        </p:txBody>
      </p:sp>
    </p:spTree>
    <p:extLst>
      <p:ext uri="{BB962C8B-B14F-4D97-AF65-F5344CB8AC3E}">
        <p14:creationId xmlns:p14="http://schemas.microsoft.com/office/powerpoint/2010/main" val="26592082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52</a:t>
            </a:fld>
            <a:endParaRPr lang="en-US"/>
          </a:p>
        </p:txBody>
      </p:sp>
    </p:spTree>
    <p:extLst>
      <p:ext uri="{BB962C8B-B14F-4D97-AF65-F5344CB8AC3E}">
        <p14:creationId xmlns:p14="http://schemas.microsoft.com/office/powerpoint/2010/main" val="371251007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53</a:t>
            </a:fld>
            <a:endParaRPr lang="en-US"/>
          </a:p>
        </p:txBody>
      </p:sp>
    </p:spTree>
    <p:extLst>
      <p:ext uri="{BB962C8B-B14F-4D97-AF65-F5344CB8AC3E}">
        <p14:creationId xmlns:p14="http://schemas.microsoft.com/office/powerpoint/2010/main" val="380362902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54</a:t>
            </a:fld>
            <a:endParaRPr lang="en-US"/>
          </a:p>
        </p:txBody>
      </p:sp>
    </p:spTree>
    <p:extLst>
      <p:ext uri="{BB962C8B-B14F-4D97-AF65-F5344CB8AC3E}">
        <p14:creationId xmlns:p14="http://schemas.microsoft.com/office/powerpoint/2010/main" val="213598167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55</a:t>
            </a:fld>
            <a:endParaRPr lang="en-US"/>
          </a:p>
        </p:txBody>
      </p:sp>
    </p:spTree>
    <p:extLst>
      <p:ext uri="{BB962C8B-B14F-4D97-AF65-F5344CB8AC3E}">
        <p14:creationId xmlns:p14="http://schemas.microsoft.com/office/powerpoint/2010/main" val="304620302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56</a:t>
            </a:fld>
            <a:endParaRPr lang="en-US"/>
          </a:p>
        </p:txBody>
      </p:sp>
    </p:spTree>
    <p:extLst>
      <p:ext uri="{BB962C8B-B14F-4D97-AF65-F5344CB8AC3E}">
        <p14:creationId xmlns:p14="http://schemas.microsoft.com/office/powerpoint/2010/main" val="124555943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Hlog</a:t>
            </a:r>
            <a:r>
              <a:rPr lang="en-US" dirty="0"/>
              <a:t> is an in-memory file, which is flushed periodically to disk. </a:t>
            </a:r>
            <a:r>
              <a:rPr lang="en-US" dirty="0" err="1"/>
              <a:t>Hlog</a:t>
            </a:r>
            <a:r>
              <a:rPr lang="en-US" dirty="0"/>
              <a:t> is </a:t>
            </a:r>
            <a:r>
              <a:rPr lang="en-US"/>
              <a:t>a write-ahead log.</a:t>
            </a:r>
          </a:p>
        </p:txBody>
      </p:sp>
      <p:sp>
        <p:nvSpPr>
          <p:cNvPr id="4" name="Slide Number Placeholder 3"/>
          <p:cNvSpPr>
            <a:spLocks noGrp="1"/>
          </p:cNvSpPr>
          <p:nvPr>
            <p:ph type="sldNum" sz="quarter" idx="10"/>
          </p:nvPr>
        </p:nvSpPr>
        <p:spPr/>
        <p:txBody>
          <a:bodyPr/>
          <a:lstStyle/>
          <a:p>
            <a:fld id="{699C5403-D6CF-9147-BC21-EBC85D004347}" type="slidenum">
              <a:rPr lang="en-US" smtClean="0"/>
              <a:t>57</a:t>
            </a:fld>
            <a:endParaRPr lang="en-US"/>
          </a:p>
        </p:txBody>
      </p:sp>
    </p:spTree>
    <p:extLst>
      <p:ext uri="{BB962C8B-B14F-4D97-AF65-F5344CB8AC3E}">
        <p14:creationId xmlns:p14="http://schemas.microsoft.com/office/powerpoint/2010/main" val="256044127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58</a:t>
            </a:fld>
            <a:endParaRPr lang="en-US"/>
          </a:p>
        </p:txBody>
      </p:sp>
    </p:spTree>
    <p:extLst>
      <p:ext uri="{BB962C8B-B14F-4D97-AF65-F5344CB8AC3E}">
        <p14:creationId xmlns:p14="http://schemas.microsoft.com/office/powerpoint/2010/main" val="137764774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59</a:t>
            </a:fld>
            <a:endParaRPr lang="en-US"/>
          </a:p>
        </p:txBody>
      </p:sp>
    </p:spTree>
    <p:extLst>
      <p:ext uri="{BB962C8B-B14F-4D97-AF65-F5344CB8AC3E}">
        <p14:creationId xmlns:p14="http://schemas.microsoft.com/office/powerpoint/2010/main" val="298293029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75</a:t>
            </a:fld>
            <a:endParaRPr lang="en-US"/>
          </a:p>
        </p:txBody>
      </p:sp>
    </p:spTree>
    <p:extLst>
      <p:ext uri="{BB962C8B-B14F-4D97-AF65-F5344CB8AC3E}">
        <p14:creationId xmlns:p14="http://schemas.microsoft.com/office/powerpoint/2010/main" val="783337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9C5403-D6CF-9147-BC21-EBC85D004347}" type="slidenum">
              <a:rPr lang="en-US" smtClean="0"/>
              <a:t>7</a:t>
            </a:fld>
            <a:endParaRPr lang="en-US"/>
          </a:p>
        </p:txBody>
      </p:sp>
    </p:spTree>
    <p:extLst>
      <p:ext uri="{BB962C8B-B14F-4D97-AF65-F5344CB8AC3E}">
        <p14:creationId xmlns:p14="http://schemas.microsoft.com/office/powerpoint/2010/main" val="346502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8</a:t>
            </a:fld>
            <a:endParaRPr lang="en-US"/>
          </a:p>
        </p:txBody>
      </p:sp>
    </p:spTree>
    <p:extLst>
      <p:ext uri="{BB962C8B-B14F-4D97-AF65-F5344CB8AC3E}">
        <p14:creationId xmlns:p14="http://schemas.microsoft.com/office/powerpoint/2010/main" val="824718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9</a:t>
            </a:fld>
            <a:endParaRPr lang="en-US"/>
          </a:p>
        </p:txBody>
      </p:sp>
    </p:spTree>
    <p:extLst>
      <p:ext uri="{BB962C8B-B14F-4D97-AF65-F5344CB8AC3E}">
        <p14:creationId xmlns:p14="http://schemas.microsoft.com/office/powerpoint/2010/main" val="16902348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34914" rtl="0" eaLnBrk="1" fontAlgn="auto" latinLnBrk="0" hangingPunct="1">
              <a:lnSpc>
                <a:spcPct val="100000"/>
              </a:lnSpc>
              <a:spcBef>
                <a:spcPts val="0"/>
              </a:spcBef>
              <a:spcAft>
                <a:spcPts val="0"/>
              </a:spcAft>
              <a:buClrTx/>
              <a:buSzTx/>
              <a:buFontTx/>
              <a:buNone/>
              <a:tabLst/>
              <a:defRPr/>
            </a:pPr>
            <a:r>
              <a:rPr lang="en-US" b="1" dirty="0"/>
              <a:t>What reason did the NoSQL database give when it declined the birthday party invite? It said it could not join.</a:t>
            </a:r>
            <a:endParaRPr lang="en-US" dirty="0"/>
          </a:p>
          <a:p>
            <a:endParaRPr lang="en-US" dirty="0"/>
          </a:p>
        </p:txBody>
      </p:sp>
      <p:sp>
        <p:nvSpPr>
          <p:cNvPr id="4" name="Slide Number Placeholder 3"/>
          <p:cNvSpPr>
            <a:spLocks noGrp="1"/>
          </p:cNvSpPr>
          <p:nvPr>
            <p:ph type="sldNum" sz="quarter" idx="10"/>
          </p:nvPr>
        </p:nvSpPr>
        <p:spPr/>
        <p:txBody>
          <a:bodyPr/>
          <a:lstStyle/>
          <a:p>
            <a:fld id="{699C5403-D6CF-9147-BC21-EBC85D004347}" type="slidenum">
              <a:rPr lang="en-US" smtClean="0"/>
              <a:t>10</a:t>
            </a:fld>
            <a:endParaRPr lang="en-US"/>
          </a:p>
        </p:txBody>
      </p:sp>
    </p:spTree>
    <p:extLst>
      <p:ext uri="{BB962C8B-B14F-4D97-AF65-F5344CB8AC3E}">
        <p14:creationId xmlns:p14="http://schemas.microsoft.com/office/powerpoint/2010/main" val="26358018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ext only">
    <p:spTree>
      <p:nvGrpSpPr>
        <p:cNvPr id="1" name=""/>
        <p:cNvGrpSpPr/>
        <p:nvPr/>
      </p:nvGrpSpPr>
      <p:grpSpPr>
        <a:xfrm>
          <a:off x="0" y="0"/>
          <a:ext cx="0" cy="0"/>
          <a:chOff x="0" y="0"/>
          <a:chExt cx="0" cy="0"/>
        </a:xfrm>
      </p:grpSpPr>
      <p:pic>
        <p:nvPicPr>
          <p:cNvPr id="4" name="Picture 3" descr="01-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984163" cy="6858000"/>
          </a:xfrm>
          <a:prstGeom prst="rect">
            <a:avLst/>
          </a:prstGeom>
        </p:spPr>
      </p:pic>
      <p:sp>
        <p:nvSpPr>
          <p:cNvPr id="2" name="Title 1"/>
          <p:cNvSpPr>
            <a:spLocks noGrp="1"/>
          </p:cNvSpPr>
          <p:nvPr>
            <p:ph type="title"/>
          </p:nvPr>
        </p:nvSpPr>
        <p:spPr>
          <a:xfrm>
            <a:off x="649208" y="274640"/>
            <a:ext cx="11902149" cy="1122361"/>
          </a:xfrm>
        </p:spPr>
        <p:txBody>
          <a:bodyPr>
            <a:normAutofit/>
          </a:bodyPr>
          <a:lstStyle>
            <a:lvl1pPr algn="l">
              <a:defRPr sz="3900" b="0" i="0">
                <a:solidFill>
                  <a:schemeClr val="bg1"/>
                </a:solidFill>
                <a:latin typeface="Whitney-BlackSC"/>
                <a:cs typeface="Whitney-BlackSC"/>
              </a:defRPr>
            </a:lvl1pPr>
          </a:lstStyle>
          <a:p>
            <a:r>
              <a:rPr lang="en-US" dirty="0"/>
              <a:t>Click to edit Master title style</a:t>
            </a:r>
          </a:p>
        </p:txBody>
      </p:sp>
      <p:sp>
        <p:nvSpPr>
          <p:cNvPr id="3" name="Content Placeholder 2"/>
          <p:cNvSpPr>
            <a:spLocks noGrp="1"/>
          </p:cNvSpPr>
          <p:nvPr>
            <p:ph idx="1"/>
          </p:nvPr>
        </p:nvSpPr>
        <p:spPr>
          <a:xfrm>
            <a:off x="649208" y="2006600"/>
            <a:ext cx="7033088" cy="4267200"/>
          </a:xfrm>
        </p:spPr>
        <p:txBody>
          <a:bodyPr>
            <a:normAutofit/>
          </a:bodyPr>
          <a:lstStyle>
            <a:lvl1pPr>
              <a:defRPr sz="2500">
                <a:latin typeface="Times New Roman"/>
                <a:cs typeface="Times New Roman"/>
              </a:defRPr>
            </a:lvl1pPr>
            <a:lvl2pPr marL="1031735" indent="-396821">
              <a:buFont typeface="Arial" pitchFamily="34" charset="0"/>
              <a:buChar char="•"/>
              <a:defRPr sz="2500">
                <a:latin typeface="Times New Roman"/>
                <a:cs typeface="Times New Roman"/>
              </a:defRPr>
            </a:lvl2pPr>
            <a:lvl3pPr>
              <a:defRPr sz="2500">
                <a:latin typeface="Times New Roman"/>
                <a:cs typeface="Times New Roman"/>
              </a:defRPr>
            </a:lvl3pPr>
            <a:lvl4pPr marL="2222198" indent="-317457">
              <a:buFont typeface="Arial" pitchFamily="34" charset="0"/>
              <a:buChar char="•"/>
              <a:defRPr sz="2500">
                <a:latin typeface="Times New Roman"/>
                <a:cs typeface="Times New Roman"/>
              </a:defRPr>
            </a:lvl4pPr>
            <a:lvl5pPr marL="2857111" indent="-317457">
              <a:buFont typeface="Arial" pitchFamily="34" charset="0"/>
              <a:buChar char="•"/>
              <a:defRPr sz="2500">
                <a:latin typeface="Times New Roman"/>
                <a:cs typeface="Times New Roman"/>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90419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98832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3812" y="2130426"/>
            <a:ext cx="11036539" cy="1470025"/>
          </a:xfrm>
        </p:spPr>
        <p:txBody>
          <a:bodyPr/>
          <a:lstStyle/>
          <a:p>
            <a:r>
              <a:rPr lang="en-US"/>
              <a:t>Click to edit Master title style</a:t>
            </a:r>
          </a:p>
        </p:txBody>
      </p:sp>
      <p:sp>
        <p:nvSpPr>
          <p:cNvPr id="3" name="Subtitle 2"/>
          <p:cNvSpPr>
            <a:spLocks noGrp="1"/>
          </p:cNvSpPr>
          <p:nvPr>
            <p:ph type="subTitle" idx="1"/>
          </p:nvPr>
        </p:nvSpPr>
        <p:spPr>
          <a:xfrm>
            <a:off x="1947625" y="3886200"/>
            <a:ext cx="9088914" cy="1752600"/>
          </a:xfrm>
        </p:spPr>
        <p:txBody>
          <a:bodyPr/>
          <a:lstStyle>
            <a:lvl1pPr marL="0" indent="0" algn="ctr">
              <a:buNone/>
              <a:defRPr/>
            </a:lvl1pPr>
            <a:lvl2pPr marL="634914" indent="0" algn="ctr">
              <a:buNone/>
              <a:defRPr/>
            </a:lvl2pPr>
            <a:lvl3pPr marL="1269827" indent="0" algn="ctr">
              <a:buNone/>
              <a:defRPr/>
            </a:lvl3pPr>
            <a:lvl4pPr marL="1904741" indent="0" algn="ctr">
              <a:buNone/>
              <a:defRPr/>
            </a:lvl4pPr>
            <a:lvl5pPr marL="2539655" indent="0" algn="ctr">
              <a:buNone/>
              <a:defRPr/>
            </a:lvl5pPr>
            <a:lvl6pPr marL="3174568" indent="0" algn="ctr">
              <a:buNone/>
              <a:defRPr/>
            </a:lvl6pPr>
            <a:lvl7pPr marL="3809482" indent="0" algn="ctr">
              <a:buNone/>
              <a:defRPr/>
            </a:lvl7pPr>
            <a:lvl8pPr marL="4444395" indent="0" algn="ctr">
              <a:buNone/>
              <a:defRPr/>
            </a:lvl8pPr>
            <a:lvl9pPr marL="5079309"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fld id="{69DDF8CD-1BBF-1047-9489-BFC9B18DC846}" type="datetime1">
              <a:rPr lang="en-US" smtClean="0"/>
              <a:t>9/24/23</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96A11911-0372-6942-A66F-79FD5E566AC6}" type="slidenum">
              <a:rPr lang="en-US"/>
              <a:pPr>
                <a:defRPr/>
              </a:pPr>
              <a:t>‹#›</a:t>
            </a:fld>
            <a:endParaRPr lang="en-US"/>
          </a:p>
        </p:txBody>
      </p:sp>
    </p:spTree>
    <p:extLst>
      <p:ext uri="{BB962C8B-B14F-4D97-AF65-F5344CB8AC3E}">
        <p14:creationId xmlns:p14="http://schemas.microsoft.com/office/powerpoint/2010/main" val="2940393294"/>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9208" y="274639"/>
            <a:ext cx="11685747" cy="1143000"/>
          </a:xfrm>
          <a:prstGeom prst="rect">
            <a:avLst/>
          </a:prstGeom>
        </p:spPr>
        <p:txBody>
          <a:bodyPr vert="horz" lIns="126983" tIns="63491" rIns="126983" bIns="63491" rtlCol="0" anchor="ctr">
            <a:normAutofit/>
          </a:bodyPr>
          <a:lstStyle/>
          <a:p>
            <a:r>
              <a:rPr lang="en-US"/>
              <a:t>Click to edit Master title style</a:t>
            </a:r>
          </a:p>
        </p:txBody>
      </p:sp>
      <p:sp>
        <p:nvSpPr>
          <p:cNvPr id="3" name="Text Placeholder 2"/>
          <p:cNvSpPr>
            <a:spLocks noGrp="1"/>
          </p:cNvSpPr>
          <p:nvPr>
            <p:ph type="body" idx="1"/>
          </p:nvPr>
        </p:nvSpPr>
        <p:spPr>
          <a:xfrm>
            <a:off x="649208" y="1600201"/>
            <a:ext cx="11685747" cy="4525963"/>
          </a:xfrm>
          <a:prstGeom prst="rect">
            <a:avLst/>
          </a:prstGeom>
        </p:spPr>
        <p:txBody>
          <a:bodyPr vert="horz" lIns="126983" tIns="63491" rIns="126983" bIns="6349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49208" y="6356351"/>
            <a:ext cx="3029638" cy="365125"/>
          </a:xfrm>
          <a:prstGeom prst="rect">
            <a:avLst/>
          </a:prstGeom>
        </p:spPr>
        <p:txBody>
          <a:bodyPr vert="horz" lIns="126983" tIns="63491" rIns="126983" bIns="63491" rtlCol="0" anchor="ctr"/>
          <a:lstStyle>
            <a:lvl1pPr algn="l">
              <a:defRPr sz="1700">
                <a:solidFill>
                  <a:schemeClr val="tx1">
                    <a:tint val="75000"/>
                  </a:schemeClr>
                </a:solidFill>
              </a:defRPr>
            </a:lvl1pPr>
          </a:lstStyle>
          <a:p>
            <a:fld id="{CD25DB73-49A9-FA47-AA78-1E3FC74202E4}" type="datetime1">
              <a:rPr lang="en-US" smtClean="0"/>
              <a:t>9/24/23</a:t>
            </a:fld>
            <a:endParaRPr lang="en-US"/>
          </a:p>
        </p:txBody>
      </p:sp>
      <p:sp>
        <p:nvSpPr>
          <p:cNvPr id="5" name="Footer Placeholder 4"/>
          <p:cNvSpPr>
            <a:spLocks noGrp="1"/>
          </p:cNvSpPr>
          <p:nvPr>
            <p:ph type="ftr" sz="quarter" idx="3"/>
          </p:nvPr>
        </p:nvSpPr>
        <p:spPr>
          <a:xfrm>
            <a:off x="4436256" y="6356351"/>
            <a:ext cx="4111652" cy="365125"/>
          </a:xfrm>
          <a:prstGeom prst="rect">
            <a:avLst/>
          </a:prstGeom>
        </p:spPr>
        <p:txBody>
          <a:bodyPr vert="horz" lIns="126983" tIns="63491" rIns="126983" bIns="63491" rtlCol="0" anchor="ctr"/>
          <a:lstStyle>
            <a:lvl1pPr algn="ctr">
              <a:defRPr sz="1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05317" y="6356351"/>
            <a:ext cx="3029638" cy="365125"/>
          </a:xfrm>
          <a:prstGeom prst="rect">
            <a:avLst/>
          </a:prstGeom>
        </p:spPr>
        <p:txBody>
          <a:bodyPr vert="horz" lIns="126983" tIns="63491" rIns="126983" bIns="63491" rtlCol="0" anchor="ctr"/>
          <a:lstStyle>
            <a:lvl1pPr algn="r">
              <a:defRPr sz="1700">
                <a:solidFill>
                  <a:schemeClr val="tx1">
                    <a:tint val="75000"/>
                  </a:schemeClr>
                </a:solidFill>
              </a:defRPr>
            </a:lvl1pPr>
          </a:lstStyle>
          <a:p>
            <a:fld id="{18288952-07DD-45F2-92DF-2D7C6E70F14E}" type="slidenum">
              <a:rPr lang="en-US" smtClean="0"/>
              <a:t>‹#›</a:t>
            </a:fld>
            <a:endParaRPr lang="en-US"/>
          </a:p>
        </p:txBody>
      </p:sp>
    </p:spTree>
    <p:extLst>
      <p:ext uri="{BB962C8B-B14F-4D97-AF65-F5344CB8AC3E}">
        <p14:creationId xmlns:p14="http://schemas.microsoft.com/office/powerpoint/2010/main" val="1912420794"/>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hf sldNum="0" hdr="0" ftr="0" dt="0"/>
  <p:txStyles>
    <p:titleStyle>
      <a:lvl1pPr algn="ctr" defTabSz="1269827" rtl="0" eaLnBrk="1" latinLnBrk="0" hangingPunct="1">
        <a:spcBef>
          <a:spcPct val="0"/>
        </a:spcBef>
        <a:buNone/>
        <a:defRPr sz="6100" kern="1200">
          <a:solidFill>
            <a:schemeClr val="tx1"/>
          </a:solidFill>
          <a:latin typeface="+mj-lt"/>
          <a:ea typeface="+mj-ea"/>
          <a:cs typeface="+mj-cs"/>
        </a:defRPr>
      </a:lvl1pPr>
    </p:titleStyle>
    <p:bodyStyle>
      <a:lvl1pPr marL="476185" indent="-476185" algn="l" defTabSz="1269827" rtl="0" eaLnBrk="1" latinLnBrk="0" hangingPunct="1">
        <a:spcBef>
          <a:spcPct val="20000"/>
        </a:spcBef>
        <a:buFont typeface="Arial" pitchFamily="34" charset="0"/>
        <a:buChar char="•"/>
        <a:defRPr sz="4400" kern="1200">
          <a:solidFill>
            <a:schemeClr val="tx1"/>
          </a:solidFill>
          <a:latin typeface="+mn-lt"/>
          <a:ea typeface="+mn-ea"/>
          <a:cs typeface="+mn-cs"/>
        </a:defRPr>
      </a:lvl1pPr>
      <a:lvl2pPr marL="1031735" indent="-396821" algn="l" defTabSz="1269827"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587284" indent="-317457" algn="l" defTabSz="1269827" rtl="0" eaLnBrk="1" latinLnBrk="0" hangingPunct="1">
        <a:spcBef>
          <a:spcPct val="20000"/>
        </a:spcBef>
        <a:buFont typeface="Arial" pitchFamily="34" charset="0"/>
        <a:buChar char="•"/>
        <a:defRPr sz="3300" kern="1200">
          <a:solidFill>
            <a:schemeClr val="tx1"/>
          </a:solidFill>
          <a:latin typeface="+mn-lt"/>
          <a:ea typeface="+mn-ea"/>
          <a:cs typeface="+mn-cs"/>
        </a:defRPr>
      </a:lvl3pPr>
      <a:lvl4pPr marL="2222198" indent="-317457" algn="l" defTabSz="1269827"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57111" indent="-317457" algn="l" defTabSz="1269827"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492025" indent="-317457" algn="l" defTabSz="1269827"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26939" indent="-317457" algn="l" defTabSz="1269827"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761852" indent="-317457" algn="l" defTabSz="1269827"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396766" indent="-317457" algn="l" defTabSz="1269827"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docs.mongodb.org/manual/installation" TargetMode="External"/><Relationship Id="rId2" Type="http://schemas.openxmlformats.org/officeDocument/2006/relationships/hyperlink" Target="http://www.mongodb.org/downloads" TargetMode="Externa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hyperlink" Target="http://hyperdex.org/performance/" TargetMode="External"/><Relationship Id="rId2" Type="http://schemas.openxmlformats.org/officeDocument/2006/relationships/hyperlink" Target="http://blog.michaelckennedy.net/2010/04/29/mongodb-vs-sql-server-2008-performance-showdown/" TargetMode="Externa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2"/>
          <p:cNvSpPr>
            <a:spLocks noChangeArrowheads="1"/>
          </p:cNvSpPr>
          <p:nvPr/>
        </p:nvSpPr>
        <p:spPr bwMode="auto">
          <a:xfrm>
            <a:off x="865611" y="2311400"/>
            <a:ext cx="11036539"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24096" tIns="62047" rIns="124096" bIns="62047" anchor="ctr"/>
          <a:lstStyle/>
          <a:p>
            <a:pPr algn="ctr"/>
            <a:r>
              <a:rPr lang="en-US" sz="6000" dirty="0">
                <a:solidFill>
                  <a:schemeClr val="tx2"/>
                </a:solidFill>
              </a:rPr>
              <a:t>CS 425 / ECE 428 </a:t>
            </a:r>
          </a:p>
          <a:p>
            <a:pPr algn="ctr"/>
            <a:r>
              <a:rPr lang="en-US" sz="6000" dirty="0">
                <a:solidFill>
                  <a:schemeClr val="tx2"/>
                </a:solidFill>
              </a:rPr>
              <a:t>Distributed Systems</a:t>
            </a:r>
          </a:p>
          <a:p>
            <a:pPr algn="ctr"/>
            <a:r>
              <a:rPr lang="en-US" sz="6000" dirty="0">
                <a:solidFill>
                  <a:schemeClr val="tx2"/>
                </a:solidFill>
              </a:rPr>
              <a:t>Fall 2023</a:t>
            </a:r>
          </a:p>
        </p:txBody>
      </p:sp>
      <p:sp>
        <p:nvSpPr>
          <p:cNvPr id="15362" name="Rectangle 3"/>
          <p:cNvSpPr>
            <a:spLocks noChangeArrowheads="1"/>
          </p:cNvSpPr>
          <p:nvPr/>
        </p:nvSpPr>
        <p:spPr bwMode="auto">
          <a:xfrm>
            <a:off x="1947625" y="4521200"/>
            <a:ext cx="9088914" cy="175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24096" tIns="62047" rIns="124096" bIns="62047"/>
          <a:lstStyle/>
          <a:p>
            <a:pPr algn="ctr">
              <a:spcBef>
                <a:spcPct val="20000"/>
              </a:spcBef>
            </a:pPr>
            <a:r>
              <a:rPr lang="en-US" sz="3700" dirty="0"/>
              <a:t>Aishwarya Ganesan</a:t>
            </a:r>
          </a:p>
          <a:p>
            <a:pPr algn="ctr">
              <a:spcBef>
                <a:spcPct val="20000"/>
              </a:spcBef>
            </a:pPr>
            <a:r>
              <a:rPr lang="en-US" sz="3700" dirty="0"/>
              <a:t>w/ </a:t>
            </a:r>
            <a:r>
              <a:rPr lang="en-US" sz="3700" dirty="0" err="1"/>
              <a:t>Indranil</a:t>
            </a:r>
            <a:r>
              <a:rPr lang="en-US" sz="3700" dirty="0"/>
              <a:t> Gupta (Indy)</a:t>
            </a:r>
          </a:p>
          <a:p>
            <a:pPr algn="ctr">
              <a:spcBef>
                <a:spcPct val="20000"/>
              </a:spcBef>
            </a:pPr>
            <a:r>
              <a:rPr lang="en-US" sz="3700" i="1" dirty="0"/>
              <a:t>Lecture 9-11: Key-Value/NoSQL Stores</a:t>
            </a:r>
          </a:p>
        </p:txBody>
      </p:sp>
      <p:sp>
        <p:nvSpPr>
          <p:cNvPr id="4" name="Rectangle 3"/>
          <p:cNvSpPr/>
          <p:nvPr/>
        </p:nvSpPr>
        <p:spPr>
          <a:xfrm>
            <a:off x="10683081" y="6375209"/>
            <a:ext cx="2082621" cy="461665"/>
          </a:xfrm>
          <a:prstGeom prst="rect">
            <a:avLst/>
          </a:prstGeom>
        </p:spPr>
        <p:txBody>
          <a:bodyPr wrap="none">
            <a:spAutoFit/>
          </a:bodyPr>
          <a:lstStyle/>
          <a:p>
            <a:r>
              <a:rPr lang="en-US" dirty="0"/>
              <a:t>All slides © IG</a:t>
            </a:r>
          </a:p>
        </p:txBody>
      </p:sp>
    </p:spTree>
    <p:extLst>
      <p:ext uri="{BB962C8B-B14F-4D97-AF65-F5344CB8AC3E}">
        <p14:creationId xmlns:p14="http://schemas.microsoft.com/office/powerpoint/2010/main" val="2237338334"/>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Key-value/NoSQL Data Model</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a:t>NoSQL</a:t>
            </a:r>
            <a:r>
              <a:rPr lang="en-US" dirty="0"/>
              <a:t> = “Not Only SQL”</a:t>
            </a:r>
            <a:endParaRPr lang="en-US" altLang="ja-JP" dirty="0"/>
          </a:p>
          <a:p>
            <a:r>
              <a:rPr lang="en-US" altLang="ja-JP" dirty="0"/>
              <a:t>Necessary API operations: </a:t>
            </a:r>
            <a:r>
              <a:rPr lang="en-US" altLang="ja-JP" dirty="0">
                <a:solidFill>
                  <a:srgbClr val="FF0000"/>
                </a:solidFill>
              </a:rPr>
              <a:t>get(key) and put(key, value)</a:t>
            </a:r>
          </a:p>
          <a:p>
            <a:pPr lvl="1"/>
            <a:r>
              <a:rPr lang="en-US" altLang="ja-JP" dirty="0"/>
              <a:t>And some extended operations, e.g., “CQL” in Cassandra key-value store</a:t>
            </a:r>
          </a:p>
          <a:p>
            <a:endParaRPr lang="en-US" dirty="0"/>
          </a:p>
          <a:p>
            <a:r>
              <a:rPr lang="en-US" dirty="0"/>
              <a:t>Tables</a:t>
            </a:r>
          </a:p>
          <a:p>
            <a:pPr lvl="1"/>
            <a:r>
              <a:rPr lang="en-US" dirty="0"/>
              <a:t>“Column families”</a:t>
            </a:r>
            <a:r>
              <a:rPr lang="en-US" altLang="ja-JP" dirty="0"/>
              <a:t> in Cassandra, </a:t>
            </a:r>
            <a:r>
              <a:rPr lang="en-US" dirty="0"/>
              <a:t>“</a:t>
            </a:r>
            <a:r>
              <a:rPr lang="en-US" altLang="ja-JP" dirty="0"/>
              <a:t>Table</a:t>
            </a:r>
            <a:r>
              <a:rPr lang="en-US" dirty="0"/>
              <a:t>”</a:t>
            </a:r>
            <a:r>
              <a:rPr lang="en-US" altLang="ja-JP" dirty="0"/>
              <a:t> in </a:t>
            </a:r>
            <a:r>
              <a:rPr lang="en-US" altLang="ja-JP" dirty="0" err="1"/>
              <a:t>HBase</a:t>
            </a:r>
            <a:r>
              <a:rPr lang="en-US" altLang="ja-JP" dirty="0"/>
              <a:t>, </a:t>
            </a:r>
            <a:r>
              <a:rPr lang="en-US" dirty="0"/>
              <a:t>“</a:t>
            </a:r>
            <a:r>
              <a:rPr lang="en-US" altLang="ja-JP" dirty="0"/>
              <a:t>Collection</a:t>
            </a:r>
            <a:r>
              <a:rPr lang="en-US" dirty="0"/>
              <a:t>”</a:t>
            </a:r>
            <a:r>
              <a:rPr lang="en-US" altLang="ja-JP" dirty="0"/>
              <a:t> in </a:t>
            </a:r>
            <a:r>
              <a:rPr lang="en-US" altLang="ja-JP" dirty="0" err="1"/>
              <a:t>MongoDB</a:t>
            </a:r>
            <a:endParaRPr lang="en-US" altLang="ja-JP" dirty="0"/>
          </a:p>
          <a:p>
            <a:pPr lvl="1"/>
            <a:r>
              <a:rPr lang="en-US" dirty="0"/>
              <a:t>Like RDBMS tables, but … </a:t>
            </a:r>
          </a:p>
          <a:p>
            <a:pPr lvl="1"/>
            <a:r>
              <a:rPr lang="en-US" dirty="0"/>
              <a:t>May be unstructured: May not have schemas </a:t>
            </a:r>
          </a:p>
          <a:p>
            <a:pPr lvl="2"/>
            <a:r>
              <a:rPr lang="en-US" dirty="0"/>
              <a:t>Some columns may be missing from some rows</a:t>
            </a:r>
          </a:p>
          <a:p>
            <a:pPr lvl="1"/>
            <a:r>
              <a:rPr lang="en-US" dirty="0"/>
              <a:t>Don’t always support joins or have foreign keys</a:t>
            </a:r>
          </a:p>
          <a:p>
            <a:pPr lvl="1"/>
            <a:r>
              <a:rPr lang="en-US" dirty="0"/>
              <a:t>Can have index tables, just like RDBMSs</a:t>
            </a:r>
          </a:p>
          <a:p>
            <a:pPr lvl="2"/>
            <a:endParaRPr lang="en-US" altLang="ja-JP" dirty="0"/>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10</a:t>
            </a:fld>
            <a:endParaRPr lang="en-US" dirty="0"/>
          </a:p>
        </p:txBody>
      </p:sp>
    </p:spTree>
    <p:extLst>
      <p:ext uri="{BB962C8B-B14F-4D97-AF65-F5344CB8AC3E}">
        <p14:creationId xmlns:p14="http://schemas.microsoft.com/office/powerpoint/2010/main" val="910832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Key-value/</a:t>
            </a:r>
            <a:r>
              <a:rPr lang="en-US" dirty="0" err="1"/>
              <a:t>NoSQL</a:t>
            </a:r>
            <a:r>
              <a:rPr lang="en-US" dirty="0"/>
              <a:t> Data Model </a:t>
            </a:r>
          </a:p>
        </p:txBody>
      </p:sp>
      <p:sp>
        <p:nvSpPr>
          <p:cNvPr id="3" name="Content Placeholder 2"/>
          <p:cNvSpPr>
            <a:spLocks noGrp="1"/>
          </p:cNvSpPr>
          <p:nvPr>
            <p:ph idx="1"/>
          </p:nvPr>
        </p:nvSpPr>
        <p:spPr>
          <a:xfrm>
            <a:off x="649208" y="2006600"/>
            <a:ext cx="2490073" cy="4267200"/>
          </a:xfrm>
        </p:spPr>
        <p:txBody>
          <a:bodyPr>
            <a:normAutofit fontScale="85000" lnSpcReduction="20000"/>
          </a:bodyPr>
          <a:lstStyle/>
          <a:p>
            <a:r>
              <a:rPr lang="en-US" dirty="0"/>
              <a:t>Unstructured</a:t>
            </a:r>
          </a:p>
          <a:p>
            <a:endParaRPr lang="en-US" dirty="0"/>
          </a:p>
          <a:p>
            <a:r>
              <a:rPr lang="en-US" dirty="0"/>
              <a:t>Columns Missing from some Rows</a:t>
            </a:r>
          </a:p>
          <a:p>
            <a:endParaRPr lang="en-US" dirty="0"/>
          </a:p>
          <a:p>
            <a:r>
              <a:rPr lang="en-US" dirty="0"/>
              <a:t>No schema imposed</a:t>
            </a:r>
          </a:p>
          <a:p>
            <a:endParaRPr lang="en-US" dirty="0"/>
          </a:p>
          <a:p>
            <a:endParaRPr lang="en-US" dirty="0"/>
          </a:p>
          <a:p>
            <a:r>
              <a:rPr lang="en-US" dirty="0"/>
              <a:t>No foreign keys, joins may not be supported</a:t>
            </a:r>
          </a:p>
          <a:p>
            <a:endParaRPr lang="en-US" dirty="0"/>
          </a:p>
        </p:txBody>
      </p:sp>
      <p:grpSp>
        <p:nvGrpSpPr>
          <p:cNvPr id="32" name="Group 9"/>
          <p:cNvGrpSpPr>
            <a:grpSpLocks/>
          </p:cNvGrpSpPr>
          <p:nvPr/>
        </p:nvGrpSpPr>
        <p:grpSpPr bwMode="auto">
          <a:xfrm>
            <a:off x="3748881" y="2209800"/>
            <a:ext cx="4039513" cy="1658197"/>
            <a:chOff x="3352800" y="1143000"/>
            <a:chExt cx="4343400" cy="1828800"/>
          </a:xfrm>
        </p:grpSpPr>
        <p:sp>
          <p:nvSpPr>
            <p:cNvPr id="33" name="Rectangle 11"/>
            <p:cNvSpPr>
              <a:spLocks noChangeArrowheads="1"/>
            </p:cNvSpPr>
            <p:nvPr/>
          </p:nvSpPr>
          <p:spPr bwMode="auto">
            <a:xfrm>
              <a:off x="3352800" y="1447800"/>
              <a:ext cx="4343400" cy="1524000"/>
            </a:xfrm>
            <a:prstGeom prst="rect">
              <a:avLst/>
            </a:prstGeom>
            <a:solidFill>
              <a:srgbClr val="FFFFFF"/>
            </a:solidFill>
            <a:ln w="12700">
              <a:solidFill>
                <a:srgbClr val="000000"/>
              </a:solidFill>
              <a:round/>
              <a:headEnd type="none" w="sm" len="sm"/>
              <a:tailEnd type="stealth" w="med" len="lg"/>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srgbClr val="000000"/>
                  </a:solidFill>
                  <a:effectLst/>
                  <a:uLnTx/>
                  <a:uFillTx/>
                </a:rPr>
                <a:t>user_id</a:t>
              </a:r>
              <a:r>
                <a:rPr kumimoji="0" lang="en-US" sz="1200" b="0" i="0" u="none" strike="noStrike" kern="0" cap="none" spc="0" normalizeH="0" baseline="0" noProof="0" dirty="0">
                  <a:ln>
                    <a:noFill/>
                  </a:ln>
                  <a:solidFill>
                    <a:srgbClr val="000000"/>
                  </a:solidFill>
                  <a:effectLst/>
                  <a:uLnTx/>
                  <a:uFillTx/>
                </a:rPr>
                <a:t> 	name 	</a:t>
              </a:r>
              <a:r>
                <a:rPr kumimoji="0" lang="en-US" sz="1200" b="0" i="0" u="none" strike="noStrike" kern="0" cap="none" spc="0" normalizeH="0" baseline="0" noProof="0" dirty="0" err="1">
                  <a:ln>
                    <a:noFill/>
                  </a:ln>
                  <a:solidFill>
                    <a:srgbClr val="000000"/>
                  </a:solidFill>
                  <a:effectLst/>
                  <a:uLnTx/>
                  <a:uFillTx/>
                </a:rPr>
                <a:t>zipcode</a:t>
              </a:r>
              <a:r>
                <a:rPr kumimoji="0" lang="en-US" sz="1200" b="0" i="0" u="none" strike="noStrike" kern="0" cap="none" spc="0" normalizeH="0" baseline="0" noProof="0" dirty="0">
                  <a:ln>
                    <a:noFill/>
                  </a:ln>
                  <a:solidFill>
                    <a:srgbClr val="000000"/>
                  </a:solidFill>
                  <a:effectLst/>
                  <a:uLnTx/>
                  <a:uFillTx/>
                </a:rPr>
                <a:t> 	</a:t>
              </a:r>
              <a:r>
                <a:rPr kumimoji="0" lang="en-US" sz="1200" b="0" i="0" u="none" strike="noStrike" kern="0" cap="none" spc="0" normalizeH="0" baseline="0" noProof="0" dirty="0" err="1">
                  <a:ln>
                    <a:noFill/>
                  </a:ln>
                  <a:solidFill>
                    <a:srgbClr val="000000"/>
                  </a:solidFill>
                  <a:effectLst/>
                  <a:uLnTx/>
                  <a:uFillTx/>
                </a:rPr>
                <a:t>blog_url</a:t>
              </a:r>
              <a:r>
                <a:rPr kumimoji="0" lang="en-US" sz="1200" b="0" i="0" u="none" strike="noStrike" kern="0" cap="none" spc="0" normalizeH="0" baseline="0" noProof="0" dirty="0">
                  <a:ln>
                    <a:noFill/>
                  </a:ln>
                  <a:solidFill>
                    <a:srgbClr val="000000"/>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rPr>
                <a:t>101	Alice   	12345   	</a:t>
              </a:r>
              <a:r>
                <a:rPr kumimoji="0" lang="en-US" sz="1200" b="0" i="0" u="none" strike="noStrike" kern="0" cap="none" spc="0" normalizeH="0" baseline="0" noProof="0" dirty="0" err="1">
                  <a:ln>
                    <a:noFill/>
                  </a:ln>
                  <a:solidFill>
                    <a:srgbClr val="000000"/>
                  </a:solidFill>
                  <a:effectLst/>
                  <a:uLnTx/>
                  <a:uFillTx/>
                </a:rPr>
                <a:t>alice.net</a:t>
              </a:r>
              <a:r>
                <a:rPr kumimoji="0" lang="en-US" sz="1200" b="0" i="0" u="none" strike="noStrike" kern="0" cap="none" spc="0" normalizeH="0" baseline="0" noProof="0" dirty="0">
                  <a:ln>
                    <a:noFill/>
                  </a:ln>
                  <a:solidFill>
                    <a:srgbClr val="000000"/>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rPr>
                <a:t>422 	Charlie 		</a:t>
              </a:r>
              <a:r>
                <a:rPr kumimoji="0" lang="en-US" sz="1200" b="0" i="0" u="none" strike="noStrike" kern="0" cap="none" spc="0" normalizeH="0" baseline="0" noProof="0" dirty="0" err="1">
                  <a:ln>
                    <a:noFill/>
                  </a:ln>
                  <a:solidFill>
                    <a:srgbClr val="000000"/>
                  </a:solidFill>
                  <a:effectLst/>
                  <a:uLnTx/>
                  <a:uFillTx/>
                </a:rPr>
                <a:t>charlie.com</a:t>
              </a:r>
              <a:r>
                <a:rPr kumimoji="0" lang="en-US" sz="1200" b="0" i="0" u="none" strike="noStrike" kern="0" cap="none" spc="0" normalizeH="0" baseline="0" noProof="0" dirty="0">
                  <a:ln>
                    <a:noFill/>
                  </a:ln>
                  <a:solidFill>
                    <a:srgbClr val="000000"/>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rPr>
                <a:t>555 		99910  </a:t>
              </a:r>
              <a:r>
                <a:rPr lang="en-US" sz="1200" kern="0" dirty="0">
                  <a:solidFill>
                    <a:srgbClr val="000000"/>
                  </a:solidFill>
                </a:rPr>
                <a:t>   </a:t>
              </a:r>
              <a:r>
                <a:rPr kumimoji="0" lang="en-US" sz="1200" b="0" i="0" u="none" strike="noStrike" kern="0" cap="none" spc="0" normalizeH="0" baseline="0" noProof="0" dirty="0" err="1">
                  <a:ln>
                    <a:noFill/>
                  </a:ln>
                  <a:solidFill>
                    <a:srgbClr val="000000"/>
                  </a:solidFill>
                  <a:effectLst/>
                  <a:uLnTx/>
                  <a:uFillTx/>
                </a:rPr>
                <a:t>bob.blogspot.com</a:t>
              </a:r>
              <a:r>
                <a:rPr kumimoji="0" lang="en-US" sz="1200" b="0" i="0" u="none" strike="noStrike" kern="0" cap="none" spc="0" normalizeH="0" baseline="0" noProof="0" dirty="0">
                  <a:ln>
                    <a:noFill/>
                  </a:ln>
                  <a:solidFill>
                    <a:srgbClr val="000000"/>
                  </a:solidFill>
                  <a:effectLst/>
                  <a:uLnTx/>
                  <a:uFillTx/>
                </a:rPr>
                <a:t>	</a:t>
              </a:r>
            </a:p>
          </p:txBody>
        </p:sp>
        <p:sp>
          <p:nvSpPr>
            <p:cNvPr id="34" name="TextBox 12"/>
            <p:cNvSpPr txBox="1">
              <a:spLocks noChangeArrowheads="1"/>
            </p:cNvSpPr>
            <p:nvPr/>
          </p:nvSpPr>
          <p:spPr bwMode="auto">
            <a:xfrm>
              <a:off x="3733799" y="1143000"/>
              <a:ext cx="1218926" cy="3196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FA0000"/>
                  </a:solidFill>
                  <a:effectLst/>
                  <a:uLnTx/>
                  <a:uFillTx/>
                  <a:latin typeface="Helvetica" charset="0"/>
                  <a:ea typeface="ＭＳ Ｐゴシック" charset="0"/>
                  <a:cs typeface="ＭＳ Ｐゴシック" charset="0"/>
                </a:rPr>
                <a:t>users table</a:t>
              </a:r>
            </a:p>
          </p:txBody>
        </p:sp>
        <p:cxnSp>
          <p:nvCxnSpPr>
            <p:cNvPr id="35" name="Straight Connector 13"/>
            <p:cNvCxnSpPr>
              <a:cxnSpLocks noChangeShapeType="1"/>
            </p:cNvCxnSpPr>
            <p:nvPr/>
          </p:nvCxnSpPr>
          <p:spPr bwMode="auto">
            <a:xfrm>
              <a:off x="4191000" y="1447800"/>
              <a:ext cx="0" cy="1524000"/>
            </a:xfrm>
            <a:prstGeom prst="line">
              <a:avLst/>
            </a:prstGeom>
            <a:noFill/>
            <a:ln w="12700">
              <a:solidFill>
                <a:srgbClr val="000000"/>
              </a:solidFill>
              <a:round/>
              <a:headEnd type="none" w="sm" len="sm"/>
              <a:tailEnd type="none" w="med" len="lg"/>
            </a:ln>
          </p:spPr>
        </p:cxnSp>
        <p:cxnSp>
          <p:nvCxnSpPr>
            <p:cNvPr id="36" name="Straight Connector 14"/>
            <p:cNvCxnSpPr>
              <a:cxnSpLocks noChangeShapeType="1"/>
            </p:cNvCxnSpPr>
            <p:nvPr/>
          </p:nvCxnSpPr>
          <p:spPr bwMode="auto">
            <a:xfrm>
              <a:off x="5105400" y="1447800"/>
              <a:ext cx="0" cy="1524000"/>
            </a:xfrm>
            <a:prstGeom prst="line">
              <a:avLst/>
            </a:prstGeom>
            <a:noFill/>
            <a:ln w="12700">
              <a:solidFill>
                <a:srgbClr val="000000"/>
              </a:solidFill>
              <a:round/>
              <a:headEnd type="none" w="sm" len="sm"/>
              <a:tailEnd type="none" w="med" len="lg"/>
            </a:ln>
          </p:spPr>
        </p:cxnSp>
        <p:cxnSp>
          <p:nvCxnSpPr>
            <p:cNvPr id="37" name="Straight Connector 15"/>
            <p:cNvCxnSpPr>
              <a:cxnSpLocks noChangeShapeType="1"/>
            </p:cNvCxnSpPr>
            <p:nvPr/>
          </p:nvCxnSpPr>
          <p:spPr bwMode="auto">
            <a:xfrm>
              <a:off x="6019800" y="1447800"/>
              <a:ext cx="0" cy="1524000"/>
            </a:xfrm>
            <a:prstGeom prst="line">
              <a:avLst/>
            </a:prstGeom>
            <a:noFill/>
            <a:ln w="12700">
              <a:solidFill>
                <a:srgbClr val="000000"/>
              </a:solidFill>
              <a:round/>
              <a:headEnd type="none" w="sm" len="sm"/>
              <a:tailEnd type="none" w="med" len="lg"/>
            </a:ln>
          </p:spPr>
        </p:cxnSp>
        <p:cxnSp>
          <p:nvCxnSpPr>
            <p:cNvPr id="38" name="Straight Connector 16"/>
            <p:cNvCxnSpPr>
              <a:cxnSpLocks noChangeShapeType="1"/>
            </p:cNvCxnSpPr>
            <p:nvPr/>
          </p:nvCxnSpPr>
          <p:spPr bwMode="auto">
            <a:xfrm>
              <a:off x="3352800" y="1828800"/>
              <a:ext cx="4343400" cy="0"/>
            </a:xfrm>
            <a:prstGeom prst="line">
              <a:avLst/>
            </a:prstGeom>
            <a:noFill/>
            <a:ln w="12700">
              <a:solidFill>
                <a:srgbClr val="000000"/>
              </a:solidFill>
              <a:round/>
              <a:headEnd type="none" w="sm" len="sm"/>
              <a:tailEnd type="none" w="med" len="lg"/>
            </a:ln>
          </p:spPr>
        </p:cxnSp>
      </p:grpSp>
      <p:grpSp>
        <p:nvGrpSpPr>
          <p:cNvPr id="39" name="Group 17"/>
          <p:cNvGrpSpPr>
            <a:grpSpLocks/>
          </p:cNvGrpSpPr>
          <p:nvPr/>
        </p:nvGrpSpPr>
        <p:grpSpPr bwMode="auto">
          <a:xfrm>
            <a:off x="3536275" y="4835277"/>
            <a:ext cx="5546606" cy="1658197"/>
            <a:chOff x="762000" y="3048000"/>
            <a:chExt cx="5963869" cy="1828800"/>
          </a:xfrm>
        </p:grpSpPr>
        <p:sp>
          <p:nvSpPr>
            <p:cNvPr id="40" name="Rectangle 39"/>
            <p:cNvSpPr/>
            <p:nvPr/>
          </p:nvSpPr>
          <p:spPr bwMode="auto">
            <a:xfrm>
              <a:off x="762000" y="3352800"/>
              <a:ext cx="5943600" cy="1524000"/>
            </a:xfrm>
            <a:prstGeom prst="rect">
              <a:avLst/>
            </a:prstGeom>
            <a:solidFill>
              <a:srgbClr val="FFFFFF"/>
            </a:solidFill>
            <a:ln w="12700" cap="flat" cmpd="sng" algn="ctr">
              <a:solidFill>
                <a:srgbClr val="000000"/>
              </a:solidFill>
              <a:prstDash val="solid"/>
              <a:round/>
              <a:headEnd type="none" w="sm" len="sm"/>
              <a:tailEnd type="stealth" w="med" len="lg"/>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Helvetica" pitchFamily="-107" charset="0"/>
                </a:rPr>
                <a:t>id 	</a:t>
              </a:r>
              <a:r>
                <a:rPr kumimoji="0" lang="en-US" sz="1200" b="0" i="0" u="none" strike="noStrike" kern="0" cap="none" spc="0" normalizeH="0" baseline="0" noProof="0" dirty="0" err="1">
                  <a:ln>
                    <a:noFill/>
                  </a:ln>
                  <a:solidFill>
                    <a:srgbClr val="000000"/>
                  </a:solidFill>
                  <a:effectLst/>
                  <a:uLnTx/>
                  <a:uFillTx/>
                  <a:latin typeface="Helvetica" pitchFamily="-107" charset="0"/>
                </a:rPr>
                <a:t>url</a:t>
              </a:r>
              <a:r>
                <a:rPr kumimoji="0" lang="en-US" sz="1200" b="0" i="0" u="none" strike="noStrike" kern="0" cap="none" spc="0" normalizeH="0" baseline="0" noProof="0" dirty="0">
                  <a:ln>
                    <a:noFill/>
                  </a:ln>
                  <a:solidFill>
                    <a:srgbClr val="000000"/>
                  </a:solidFill>
                  <a:effectLst/>
                  <a:uLnTx/>
                  <a:uFillTx/>
                  <a:latin typeface="Helvetica" pitchFamily="-107" charset="0"/>
                </a:rPr>
                <a:t>		</a:t>
              </a:r>
              <a:r>
                <a:rPr kumimoji="0" lang="en-US" sz="1200" b="0" i="0" u="none" strike="noStrike" kern="0" cap="none" spc="0" normalizeH="0" baseline="0" noProof="0" dirty="0" err="1">
                  <a:ln>
                    <a:noFill/>
                  </a:ln>
                  <a:solidFill>
                    <a:srgbClr val="000000"/>
                  </a:solidFill>
                  <a:effectLst/>
                  <a:uLnTx/>
                  <a:uFillTx/>
                  <a:latin typeface="Helvetica" pitchFamily="-107" charset="0"/>
                </a:rPr>
                <a:t>last_updated</a:t>
              </a:r>
              <a:r>
                <a:rPr kumimoji="0" lang="en-US" sz="1200" b="0" i="0" u="none" strike="noStrike" kern="0" cap="none" spc="0" normalizeH="0" baseline="0" noProof="0" dirty="0">
                  <a:ln>
                    <a:noFill/>
                  </a:ln>
                  <a:solidFill>
                    <a:srgbClr val="000000"/>
                  </a:solidFill>
                  <a:effectLst/>
                  <a:uLnTx/>
                  <a:uFillTx/>
                  <a:latin typeface="Helvetica" pitchFamily="-107" charset="0"/>
                </a:rPr>
                <a:t>	 	</a:t>
              </a:r>
              <a:r>
                <a:rPr kumimoji="0" lang="en-US" sz="1200" b="0" i="0" u="none" strike="noStrike" kern="0" cap="none" spc="0" normalizeH="0" baseline="0" noProof="0" dirty="0" err="1">
                  <a:ln>
                    <a:noFill/>
                  </a:ln>
                  <a:solidFill>
                    <a:srgbClr val="000000"/>
                  </a:solidFill>
                  <a:effectLst/>
                  <a:uLnTx/>
                  <a:uFillTx/>
                  <a:latin typeface="Helvetica" pitchFamily="-107" charset="0"/>
                </a:rPr>
                <a:t>num_posts</a:t>
              </a:r>
              <a:endParaRPr kumimoji="0" lang="en-US" sz="1200" b="0" i="0" u="none" strike="noStrike" kern="0" cap="none" spc="0" normalizeH="0" baseline="0" noProof="0" dirty="0">
                <a:ln>
                  <a:noFill/>
                </a:ln>
                <a:solidFill>
                  <a:srgbClr val="000000"/>
                </a:solidFill>
                <a:effectLst/>
                <a:uLnTx/>
                <a:uFillTx/>
                <a:latin typeface="Helvetica" pitchFamily="-107"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Helvetica" pitchFamily="-107"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Helvetica" pitchFamily="-107" charset="0"/>
                </a:rPr>
                <a:t>1 	</a:t>
              </a:r>
              <a:r>
                <a:rPr kumimoji="0" lang="en-US" sz="1200" b="0" i="0" u="none" strike="noStrike" kern="0" cap="none" spc="0" normalizeH="0" baseline="0" noProof="0" dirty="0" err="1">
                  <a:ln>
                    <a:noFill/>
                  </a:ln>
                  <a:solidFill>
                    <a:srgbClr val="000000"/>
                  </a:solidFill>
                  <a:effectLst/>
                  <a:uLnTx/>
                  <a:uFillTx/>
                  <a:latin typeface="Helvetica" pitchFamily="-107" charset="0"/>
                </a:rPr>
                <a:t>alice.net</a:t>
              </a:r>
              <a:r>
                <a:rPr kumimoji="0" lang="en-US" sz="1200" b="0" i="0" u="none" strike="noStrike" kern="0" cap="none" spc="0" normalizeH="0" baseline="0" noProof="0" dirty="0">
                  <a:ln>
                    <a:noFill/>
                  </a:ln>
                  <a:solidFill>
                    <a:srgbClr val="000000"/>
                  </a:solidFill>
                  <a:effectLst/>
                  <a:uLnTx/>
                  <a:uFillTx/>
                  <a:latin typeface="Helvetica" pitchFamily="-107" charset="0"/>
                </a:rPr>
                <a:t>		5/2/14		332</a:t>
              </a:r>
            </a:p>
            <a:p>
              <a:pPr marL="315411" marR="0" lvl="0" indent="-315411" defTabSz="914400" eaLnBrk="1" fontAlgn="auto" latinLnBrk="0" hangingPunct="1">
                <a:lnSpc>
                  <a:spcPct val="100000"/>
                </a:lnSpc>
                <a:spcBef>
                  <a:spcPts val="0"/>
                </a:spcBef>
                <a:spcAft>
                  <a:spcPts val="0"/>
                </a:spcAft>
                <a:buClrTx/>
                <a:buSzTx/>
                <a:buFontTx/>
                <a:buAutoNum type="arabicPlain"/>
                <a:tabLst/>
                <a:defRPr/>
              </a:pPr>
              <a:endParaRPr kumimoji="0" lang="en-US" sz="1200" b="0" i="0" u="none" strike="noStrike" kern="0" cap="none" spc="0" normalizeH="0" baseline="0" noProof="0" dirty="0">
                <a:ln>
                  <a:noFill/>
                </a:ln>
                <a:solidFill>
                  <a:srgbClr val="000000"/>
                </a:solidFill>
                <a:effectLst/>
                <a:uLnTx/>
                <a:uFillTx/>
                <a:latin typeface="Helvetica" pitchFamily="-107"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Helvetica" pitchFamily="-107" charset="0"/>
                </a:rPr>
                <a:t>2	</a:t>
              </a:r>
              <a:r>
                <a:rPr kumimoji="0" lang="en-US" sz="1200" b="0" i="0" u="none" strike="noStrike" kern="0" cap="none" spc="0" normalizeH="0" baseline="0" noProof="0" dirty="0" err="1">
                  <a:ln>
                    <a:noFill/>
                  </a:ln>
                  <a:solidFill>
                    <a:srgbClr val="000000"/>
                  </a:solidFill>
                  <a:effectLst/>
                  <a:uLnTx/>
                  <a:uFillTx/>
                  <a:latin typeface="Helvetica" pitchFamily="-107" charset="0"/>
                </a:rPr>
                <a:t>bob.blogspot.com</a:t>
              </a:r>
              <a:r>
                <a:rPr kumimoji="0" lang="en-US" sz="1200" b="0" i="0" u="none" strike="noStrike" kern="0" cap="none" spc="0" normalizeH="0" baseline="0" noProof="0" dirty="0">
                  <a:ln>
                    <a:noFill/>
                  </a:ln>
                  <a:solidFill>
                    <a:srgbClr val="000000"/>
                  </a:solidFill>
                  <a:effectLst/>
                  <a:uLnTx/>
                  <a:uFillTx/>
                  <a:latin typeface="Helvetica" pitchFamily="-107" charset="0"/>
                </a:rPr>
                <a:t>     			10003</a:t>
              </a:r>
            </a:p>
            <a:p>
              <a:pPr marL="315411" marR="0" lvl="0" indent="-315411" defTabSz="914400" eaLnBrk="1" fontAlgn="auto" latinLnBrk="0" hangingPunct="1">
                <a:lnSpc>
                  <a:spcPct val="100000"/>
                </a:lnSpc>
                <a:spcBef>
                  <a:spcPts val="0"/>
                </a:spcBef>
                <a:spcAft>
                  <a:spcPts val="0"/>
                </a:spcAft>
                <a:buClrTx/>
                <a:buSzTx/>
                <a:buFontTx/>
                <a:buAutoNum type="arabicPlain" startAt="3"/>
                <a:tabLst/>
                <a:defRPr/>
              </a:pPr>
              <a:endParaRPr kumimoji="0" lang="en-US" sz="1200" b="0" i="0" u="none" strike="noStrike" kern="0" cap="none" spc="0" normalizeH="0" baseline="0" noProof="0" dirty="0">
                <a:ln>
                  <a:noFill/>
                </a:ln>
                <a:solidFill>
                  <a:srgbClr val="000000"/>
                </a:solidFill>
                <a:effectLst/>
                <a:uLnTx/>
                <a:uFillTx/>
                <a:latin typeface="Helvetica" pitchFamily="-107"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Helvetica" pitchFamily="-107" charset="0"/>
                </a:rPr>
                <a:t>3 	</a:t>
              </a:r>
              <a:r>
                <a:rPr kumimoji="0" lang="en-US" sz="1200" b="0" i="0" u="none" strike="noStrike" kern="0" cap="none" spc="0" normalizeH="0" baseline="0" noProof="0" dirty="0" err="1">
                  <a:ln>
                    <a:noFill/>
                  </a:ln>
                  <a:solidFill>
                    <a:srgbClr val="000000"/>
                  </a:solidFill>
                  <a:effectLst/>
                  <a:uLnTx/>
                  <a:uFillTx/>
                  <a:latin typeface="Helvetica" pitchFamily="-107" charset="0"/>
                </a:rPr>
                <a:t>charlie.com</a:t>
              </a:r>
              <a:r>
                <a:rPr kumimoji="0" lang="en-US" sz="1200" b="0" i="0" u="none" strike="noStrike" kern="0" cap="none" spc="0" normalizeH="0" baseline="0" noProof="0" dirty="0">
                  <a:ln>
                    <a:noFill/>
                  </a:ln>
                  <a:solidFill>
                    <a:srgbClr val="000000"/>
                  </a:solidFill>
                  <a:effectLst/>
                  <a:uLnTx/>
                  <a:uFillTx/>
                  <a:latin typeface="Helvetica" pitchFamily="-107" charset="0"/>
                </a:rPr>
                <a:t>		6/15/14		</a:t>
              </a:r>
            </a:p>
            <a:p>
              <a:pPr marL="315411" marR="0" lvl="0" indent="-315411" defTabSz="914400" eaLnBrk="1" fontAlgn="auto" latinLnBrk="0" hangingPunct="1">
                <a:lnSpc>
                  <a:spcPct val="100000"/>
                </a:lnSpc>
                <a:spcBef>
                  <a:spcPts val="0"/>
                </a:spcBef>
                <a:spcAft>
                  <a:spcPts val="0"/>
                </a:spcAft>
                <a:buClrTx/>
                <a:buSzTx/>
                <a:buFontTx/>
                <a:buAutoNum type="arabicPlain" startAt="3"/>
                <a:tabLst/>
                <a:defRPr/>
              </a:pPr>
              <a:endParaRPr kumimoji="0" lang="en-US" sz="1200" b="0" i="0" u="none" strike="noStrike" kern="0" cap="none" spc="0" normalizeH="0" baseline="0" noProof="0" dirty="0">
                <a:ln>
                  <a:noFill/>
                </a:ln>
                <a:solidFill>
                  <a:srgbClr val="000000"/>
                </a:solidFill>
                <a:effectLst/>
                <a:uLnTx/>
                <a:uFillTx/>
                <a:latin typeface="Helvetica" pitchFamily="-107" charset="0"/>
              </a:endParaRPr>
            </a:p>
          </p:txBody>
        </p:sp>
        <p:sp>
          <p:nvSpPr>
            <p:cNvPr id="41" name="TextBox 19"/>
            <p:cNvSpPr txBox="1">
              <a:spLocks noChangeArrowheads="1"/>
            </p:cNvSpPr>
            <p:nvPr/>
          </p:nvSpPr>
          <p:spPr bwMode="auto">
            <a:xfrm>
              <a:off x="1143000" y="3048000"/>
              <a:ext cx="1110138" cy="3196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FA0000"/>
                  </a:solidFill>
                  <a:effectLst/>
                  <a:uLnTx/>
                  <a:uFillTx/>
                  <a:latin typeface="Helvetica" charset="0"/>
                  <a:ea typeface="ＭＳ Ｐゴシック" charset="0"/>
                  <a:cs typeface="ＭＳ Ｐゴシック" charset="0"/>
                </a:rPr>
                <a:t>blog table</a:t>
              </a:r>
            </a:p>
          </p:txBody>
        </p:sp>
        <p:cxnSp>
          <p:nvCxnSpPr>
            <p:cNvPr id="42" name="Straight Connector 20"/>
            <p:cNvCxnSpPr>
              <a:cxnSpLocks noChangeShapeType="1"/>
            </p:cNvCxnSpPr>
            <p:nvPr/>
          </p:nvCxnSpPr>
          <p:spPr bwMode="auto">
            <a:xfrm>
              <a:off x="762000" y="3733800"/>
              <a:ext cx="5963869" cy="32313"/>
            </a:xfrm>
            <a:prstGeom prst="line">
              <a:avLst/>
            </a:prstGeom>
            <a:noFill/>
            <a:ln w="12700">
              <a:solidFill>
                <a:srgbClr val="000000"/>
              </a:solidFill>
              <a:round/>
              <a:headEnd type="none" w="sm" len="sm"/>
              <a:tailEnd type="none" w="med" len="lg"/>
            </a:ln>
          </p:spPr>
        </p:cxnSp>
        <p:cxnSp>
          <p:nvCxnSpPr>
            <p:cNvPr id="43" name="Straight Connector 21"/>
            <p:cNvCxnSpPr>
              <a:cxnSpLocks noChangeShapeType="1"/>
            </p:cNvCxnSpPr>
            <p:nvPr/>
          </p:nvCxnSpPr>
          <p:spPr bwMode="auto">
            <a:xfrm>
              <a:off x="1600200" y="3352800"/>
              <a:ext cx="0" cy="1524000"/>
            </a:xfrm>
            <a:prstGeom prst="line">
              <a:avLst/>
            </a:prstGeom>
            <a:noFill/>
            <a:ln w="12700">
              <a:solidFill>
                <a:srgbClr val="000000"/>
              </a:solidFill>
              <a:round/>
              <a:headEnd type="none" w="sm" len="sm"/>
              <a:tailEnd type="none" w="med" len="lg"/>
            </a:ln>
          </p:spPr>
        </p:cxnSp>
        <p:cxnSp>
          <p:nvCxnSpPr>
            <p:cNvPr id="44" name="Straight Connector 22"/>
            <p:cNvCxnSpPr>
              <a:cxnSpLocks noChangeShapeType="1"/>
            </p:cNvCxnSpPr>
            <p:nvPr/>
          </p:nvCxnSpPr>
          <p:spPr bwMode="auto">
            <a:xfrm>
              <a:off x="5029200" y="3352800"/>
              <a:ext cx="0" cy="1524000"/>
            </a:xfrm>
            <a:prstGeom prst="line">
              <a:avLst/>
            </a:prstGeom>
            <a:noFill/>
            <a:ln w="12700">
              <a:solidFill>
                <a:srgbClr val="000000"/>
              </a:solidFill>
              <a:round/>
              <a:headEnd type="none" w="sm" len="sm"/>
              <a:tailEnd type="none" w="med" len="lg"/>
            </a:ln>
          </p:spPr>
        </p:cxnSp>
        <p:cxnSp>
          <p:nvCxnSpPr>
            <p:cNvPr id="45" name="Straight Connector 23"/>
            <p:cNvCxnSpPr>
              <a:cxnSpLocks noChangeShapeType="1"/>
            </p:cNvCxnSpPr>
            <p:nvPr/>
          </p:nvCxnSpPr>
          <p:spPr bwMode="auto">
            <a:xfrm>
              <a:off x="3429000" y="3352800"/>
              <a:ext cx="0" cy="1524000"/>
            </a:xfrm>
            <a:prstGeom prst="line">
              <a:avLst/>
            </a:prstGeom>
            <a:noFill/>
            <a:ln w="12700">
              <a:solidFill>
                <a:srgbClr val="000000"/>
              </a:solidFill>
              <a:round/>
              <a:headEnd type="none" w="sm" len="sm"/>
              <a:tailEnd type="none" w="med" len="lg"/>
            </a:ln>
          </p:spPr>
        </p:cxnSp>
      </p:grpSp>
      <p:sp>
        <p:nvSpPr>
          <p:cNvPr id="46" name="TextBox 24"/>
          <p:cNvSpPr txBox="1">
            <a:spLocks noChangeArrowheads="1"/>
          </p:cNvSpPr>
          <p:nvPr/>
        </p:nvSpPr>
        <p:spPr bwMode="auto">
          <a:xfrm>
            <a:off x="3678014" y="1864343"/>
            <a:ext cx="516111"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Key</a:t>
            </a:r>
          </a:p>
        </p:txBody>
      </p:sp>
      <p:cxnSp>
        <p:nvCxnSpPr>
          <p:cNvPr id="47" name="Straight Arrow Connector 29"/>
          <p:cNvCxnSpPr>
            <a:cxnSpLocks noChangeShapeType="1"/>
          </p:cNvCxnSpPr>
          <p:nvPr/>
        </p:nvCxnSpPr>
        <p:spPr bwMode="auto">
          <a:xfrm>
            <a:off x="3961487" y="2071616"/>
            <a:ext cx="0" cy="414549"/>
          </a:xfrm>
          <a:prstGeom prst="straightConnector1">
            <a:avLst/>
          </a:prstGeom>
          <a:noFill/>
          <a:ln w="12700">
            <a:solidFill>
              <a:srgbClr val="000000"/>
            </a:solidFill>
            <a:round/>
            <a:headEnd type="none" w="sm" len="sm"/>
            <a:tailEnd type="arrow" w="med" len="med"/>
          </a:ln>
        </p:spPr>
      </p:cxnSp>
      <p:sp>
        <p:nvSpPr>
          <p:cNvPr id="48" name="TextBox 31"/>
          <p:cNvSpPr txBox="1">
            <a:spLocks noChangeArrowheads="1"/>
          </p:cNvSpPr>
          <p:nvPr/>
        </p:nvSpPr>
        <p:spPr bwMode="auto">
          <a:xfrm>
            <a:off x="5874943" y="1657068"/>
            <a:ext cx="644352"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Value</a:t>
            </a:r>
          </a:p>
        </p:txBody>
      </p:sp>
      <p:sp>
        <p:nvSpPr>
          <p:cNvPr id="49" name="Right Brace 2"/>
          <p:cNvSpPr>
            <a:spLocks/>
          </p:cNvSpPr>
          <p:nvPr/>
        </p:nvSpPr>
        <p:spPr bwMode="auto">
          <a:xfrm rot="16200000">
            <a:off x="5951140" y="512505"/>
            <a:ext cx="414549" cy="3118221"/>
          </a:xfrm>
          <a:prstGeom prst="rightBrace">
            <a:avLst>
              <a:gd name="adj1" fmla="val 8318"/>
              <a:gd name="adj2" fmla="val 50000"/>
            </a:avLst>
          </a:prstGeom>
          <a:noFill/>
          <a:ln w="12700">
            <a:solidFill>
              <a:srgbClr val="000000"/>
            </a:solidFill>
            <a:round/>
            <a:headEnd type="none" w="sm" len="sm"/>
            <a:tailEnd type="none" w="med" len="lg"/>
          </a:ln>
          <a:extLst>
            <a:ext uri="{909E8E84-426E-40dd-AFC4-6F175D3DCCD1}">
              <a14:hiddenFill xmlns:a14="http://schemas.microsoft.com/office/drawing/2010/main" xmlns="">
                <a:solidFill>
                  <a:srgbClr val="FFFFFF"/>
                </a:solid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0" name="Oval 3"/>
          <p:cNvSpPr>
            <a:spLocks noChangeArrowheads="1"/>
          </p:cNvSpPr>
          <p:nvPr/>
        </p:nvSpPr>
        <p:spPr bwMode="auto">
          <a:xfrm>
            <a:off x="5378859" y="3048000"/>
            <a:ext cx="850425" cy="483641"/>
          </a:xfrm>
          <a:prstGeom prst="ellipse">
            <a:avLst/>
          </a:prstGeom>
          <a:noFill/>
          <a:ln w="12700">
            <a:solidFill>
              <a:srgbClr val="FA0000"/>
            </a:solidFill>
            <a:round/>
            <a:headEnd type="none" w="sm" len="sm"/>
            <a:tailEnd type="stealth" w="med" len="lg"/>
          </a:ln>
          <a:extLst>
            <a:ext uri="{909E8E84-426E-40dd-AFC4-6F175D3DCCD1}">
              <a14:hiddenFill xmlns:a14="http://schemas.microsoft.com/office/drawing/2010/main" xmlns="">
                <a:solidFill>
                  <a:srgbClr val="FFFFFF"/>
                </a:solid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51" name="Straight Arrow Connector 9"/>
          <p:cNvCxnSpPr>
            <a:cxnSpLocks noChangeShapeType="1"/>
            <a:endCxn id="50" idx="2"/>
          </p:cNvCxnSpPr>
          <p:nvPr/>
        </p:nvCxnSpPr>
        <p:spPr bwMode="auto">
          <a:xfrm>
            <a:off x="3181931" y="3186183"/>
            <a:ext cx="2196928" cy="103637"/>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sp>
        <p:nvSpPr>
          <p:cNvPr id="52" name="Oval 6"/>
          <p:cNvSpPr>
            <a:spLocks noChangeArrowheads="1"/>
          </p:cNvSpPr>
          <p:nvPr/>
        </p:nvSpPr>
        <p:spPr bwMode="auto">
          <a:xfrm>
            <a:off x="6158415" y="5664376"/>
            <a:ext cx="1275636" cy="552732"/>
          </a:xfrm>
          <a:prstGeom prst="ellipse">
            <a:avLst/>
          </a:prstGeom>
          <a:noFill/>
          <a:ln w="12700">
            <a:solidFill>
              <a:srgbClr val="FA0000"/>
            </a:solidFill>
            <a:round/>
            <a:headEnd type="none" w="sm" len="sm"/>
            <a:tailEnd type="stealth" w="med" len="lg"/>
          </a:ln>
          <a:extLst>
            <a:ext uri="{909E8E84-426E-40dd-AFC4-6F175D3DCCD1}">
              <a14:hiddenFill xmlns:a14="http://schemas.microsoft.com/office/drawing/2010/main" xmlns="">
                <a:solidFill>
                  <a:srgbClr val="FFFFFF"/>
                </a:solid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53" name="Straight Arrow Connector 11"/>
          <p:cNvCxnSpPr>
            <a:cxnSpLocks noChangeShapeType="1"/>
          </p:cNvCxnSpPr>
          <p:nvPr/>
        </p:nvCxnSpPr>
        <p:spPr bwMode="auto">
          <a:xfrm>
            <a:off x="3181931" y="3522539"/>
            <a:ext cx="3118221" cy="2280021"/>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sp>
        <p:nvSpPr>
          <p:cNvPr id="54" name="TextBox 38"/>
          <p:cNvSpPr txBox="1">
            <a:spLocks noChangeArrowheads="1"/>
          </p:cNvSpPr>
          <p:nvPr/>
        </p:nvSpPr>
        <p:spPr bwMode="auto">
          <a:xfrm>
            <a:off x="3465408" y="4420729"/>
            <a:ext cx="516111"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Key</a:t>
            </a:r>
          </a:p>
        </p:txBody>
      </p:sp>
      <p:cxnSp>
        <p:nvCxnSpPr>
          <p:cNvPr id="55" name="Straight Arrow Connector 39"/>
          <p:cNvCxnSpPr>
            <a:cxnSpLocks noChangeShapeType="1"/>
          </p:cNvCxnSpPr>
          <p:nvPr/>
        </p:nvCxnSpPr>
        <p:spPr bwMode="auto">
          <a:xfrm>
            <a:off x="3748881" y="4628003"/>
            <a:ext cx="0" cy="414549"/>
          </a:xfrm>
          <a:prstGeom prst="straightConnector1">
            <a:avLst/>
          </a:prstGeom>
          <a:noFill/>
          <a:ln w="12700">
            <a:solidFill>
              <a:srgbClr val="000000"/>
            </a:solidFill>
            <a:round/>
            <a:headEnd type="none" w="sm" len="sm"/>
            <a:tailEnd type="arrow" w="med" len="med"/>
          </a:ln>
        </p:spPr>
      </p:cxnSp>
      <p:sp>
        <p:nvSpPr>
          <p:cNvPr id="56" name="TextBox 40"/>
          <p:cNvSpPr txBox="1">
            <a:spLocks noChangeArrowheads="1"/>
          </p:cNvSpPr>
          <p:nvPr/>
        </p:nvSpPr>
        <p:spPr bwMode="auto">
          <a:xfrm>
            <a:off x="6371024" y="4075272"/>
            <a:ext cx="644352"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Helvetica" charset="0"/>
                <a:ea typeface="ＭＳ Ｐゴシック" charset="0"/>
                <a:cs typeface="ＭＳ Ｐゴシック" charset="0"/>
              </a:rPr>
              <a:t>Value</a:t>
            </a:r>
          </a:p>
        </p:txBody>
      </p:sp>
      <p:sp>
        <p:nvSpPr>
          <p:cNvPr id="57" name="Right Brace 41"/>
          <p:cNvSpPr>
            <a:spLocks/>
          </p:cNvSpPr>
          <p:nvPr/>
        </p:nvSpPr>
        <p:spPr bwMode="auto">
          <a:xfrm rot="16200000">
            <a:off x="6517202" y="2219358"/>
            <a:ext cx="345458" cy="4748200"/>
          </a:xfrm>
          <a:prstGeom prst="rightBrace">
            <a:avLst>
              <a:gd name="adj1" fmla="val 8313"/>
              <a:gd name="adj2" fmla="val 50000"/>
            </a:avLst>
          </a:prstGeom>
          <a:noFill/>
          <a:ln w="12700">
            <a:solidFill>
              <a:srgbClr val="000000"/>
            </a:solidFill>
            <a:round/>
            <a:headEnd type="none" w="sm" len="sm"/>
            <a:tailEnd type="none" w="med" len="lg"/>
          </a:ln>
          <a:extLst>
            <a:ext uri="{909E8E84-426E-40dd-AFC4-6F175D3DCCD1}">
              <a14:hiddenFill xmlns:a14="http://schemas.microsoft.com/office/drawing/2010/main" xmlns="">
                <a:solidFill>
                  <a:srgbClr val="FFFFFF"/>
                </a:solid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58" name="Straight Arrow Connector 11"/>
          <p:cNvCxnSpPr>
            <a:cxnSpLocks noChangeShapeType="1"/>
          </p:cNvCxnSpPr>
          <p:nvPr/>
        </p:nvCxnSpPr>
        <p:spPr bwMode="auto">
          <a:xfrm flipV="1">
            <a:off x="3040195" y="3384355"/>
            <a:ext cx="4889937" cy="898190"/>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sp>
        <p:nvSpPr>
          <p:cNvPr id="59" name="Oval 3"/>
          <p:cNvSpPr>
            <a:spLocks noChangeArrowheads="1"/>
          </p:cNvSpPr>
          <p:nvPr/>
        </p:nvSpPr>
        <p:spPr bwMode="auto">
          <a:xfrm>
            <a:off x="7859263" y="2417073"/>
            <a:ext cx="921292" cy="1520014"/>
          </a:xfrm>
          <a:prstGeom prst="ellipse">
            <a:avLst/>
          </a:prstGeom>
          <a:noFill/>
          <a:ln w="12700">
            <a:solidFill>
              <a:srgbClr val="FA0000"/>
            </a:solidFill>
            <a:round/>
            <a:headEnd type="none" w="sm" len="sm"/>
            <a:tailEnd type="stealth" w="med" len="lg"/>
          </a:ln>
          <a:extLst>
            <a:ext uri="{909E8E84-426E-40dd-AFC4-6F175D3DCCD1}">
              <a14:hiddenFill xmlns:a14="http://schemas.microsoft.com/office/drawing/2010/main" xmlns="">
                <a:solidFill>
                  <a:srgbClr val="FFFFFF"/>
                </a:solid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0"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11</a:t>
            </a:fld>
            <a:endParaRPr lang="en-US" dirty="0"/>
          </a:p>
        </p:txBody>
      </p:sp>
    </p:spTree>
    <p:extLst>
      <p:ext uri="{BB962C8B-B14F-4D97-AF65-F5344CB8AC3E}">
        <p14:creationId xmlns:p14="http://schemas.microsoft.com/office/powerpoint/2010/main" val="2625507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Column-Oriented Storage</a:t>
            </a:r>
          </a:p>
        </p:txBody>
      </p:sp>
      <p:sp>
        <p:nvSpPr>
          <p:cNvPr id="3" name="Content Placeholder 2"/>
          <p:cNvSpPr>
            <a:spLocks noGrp="1"/>
          </p:cNvSpPr>
          <p:nvPr>
            <p:ph idx="1"/>
          </p:nvPr>
        </p:nvSpPr>
        <p:spPr>
          <a:xfrm>
            <a:off x="649208" y="2006600"/>
            <a:ext cx="7033088" cy="4546600"/>
          </a:xfrm>
        </p:spPr>
        <p:txBody>
          <a:bodyPr>
            <a:normAutofit fontScale="85000" lnSpcReduction="20000"/>
          </a:bodyPr>
          <a:lstStyle/>
          <a:p>
            <a:pPr marL="0" indent="0">
              <a:buNone/>
            </a:pPr>
            <a:r>
              <a:rPr lang="en-US" dirty="0" err="1"/>
              <a:t>NoSQL</a:t>
            </a:r>
            <a:r>
              <a:rPr lang="en-US" dirty="0"/>
              <a:t> systems often use column-oriented storage</a:t>
            </a:r>
          </a:p>
          <a:p>
            <a:r>
              <a:rPr lang="en-US" dirty="0"/>
              <a:t>RDBMSs store an entire row together (on disk or at a server)</a:t>
            </a:r>
          </a:p>
          <a:p>
            <a:r>
              <a:rPr lang="en-US" dirty="0" err="1"/>
              <a:t>NoSQL</a:t>
            </a:r>
            <a:r>
              <a:rPr lang="en-US" dirty="0"/>
              <a:t> systems typically store a column together (or a group of columns). </a:t>
            </a:r>
          </a:p>
          <a:p>
            <a:pPr lvl="1"/>
            <a:r>
              <a:rPr lang="en-US" dirty="0"/>
              <a:t>Entries within a column are indexed and easy to locate, given a key (and vice-versa)</a:t>
            </a:r>
          </a:p>
          <a:p>
            <a:r>
              <a:rPr lang="en-US" dirty="0"/>
              <a:t>Why useful?</a:t>
            </a:r>
          </a:p>
          <a:p>
            <a:pPr lvl="1"/>
            <a:r>
              <a:rPr lang="en-US" dirty="0"/>
              <a:t>Range searches within a column are fast since you don’t need to fetch the entire database</a:t>
            </a:r>
          </a:p>
          <a:p>
            <a:pPr lvl="1"/>
            <a:r>
              <a:rPr lang="en-US" dirty="0"/>
              <a:t>E.g., Get me all the </a:t>
            </a:r>
            <a:r>
              <a:rPr lang="en-US" dirty="0" err="1"/>
              <a:t>blog_ids</a:t>
            </a:r>
            <a:r>
              <a:rPr lang="en-US" dirty="0"/>
              <a:t> from the blog table that were updated within the past month </a:t>
            </a:r>
          </a:p>
          <a:p>
            <a:pPr lvl="2"/>
            <a:r>
              <a:rPr lang="en-US" dirty="0"/>
              <a:t>Search in the the </a:t>
            </a:r>
            <a:r>
              <a:rPr lang="en-US" dirty="0" err="1"/>
              <a:t>last_updated</a:t>
            </a:r>
            <a:r>
              <a:rPr lang="en-US" dirty="0"/>
              <a:t> column, fetch corresponding </a:t>
            </a:r>
            <a:r>
              <a:rPr lang="en-US" dirty="0" err="1"/>
              <a:t>blog_id</a:t>
            </a:r>
            <a:r>
              <a:rPr lang="en-US" dirty="0"/>
              <a:t> column</a:t>
            </a:r>
          </a:p>
          <a:p>
            <a:pPr lvl="2"/>
            <a:r>
              <a:rPr lang="en-US" dirty="0"/>
              <a:t>Don’t need to fetch the other columns</a:t>
            </a: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12</a:t>
            </a:fld>
            <a:endParaRPr lang="en-US" dirty="0"/>
          </a:p>
        </p:txBody>
      </p:sp>
    </p:spTree>
    <p:extLst>
      <p:ext uri="{BB962C8B-B14F-4D97-AF65-F5344CB8AC3E}">
        <p14:creationId xmlns:p14="http://schemas.microsoft.com/office/powerpoint/2010/main" val="3376082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a:t>
            </a:r>
          </a:p>
        </p:txBody>
      </p:sp>
      <p:sp>
        <p:nvSpPr>
          <p:cNvPr id="3" name="Content Placeholder 2"/>
          <p:cNvSpPr>
            <a:spLocks noGrp="1"/>
          </p:cNvSpPr>
          <p:nvPr>
            <p:ph idx="1"/>
          </p:nvPr>
        </p:nvSpPr>
        <p:spPr>
          <a:xfrm>
            <a:off x="649208" y="2006600"/>
            <a:ext cx="7033088" cy="4546600"/>
          </a:xfrm>
        </p:spPr>
        <p:txBody>
          <a:bodyPr>
            <a:normAutofit/>
          </a:bodyPr>
          <a:lstStyle/>
          <a:p>
            <a:pPr marL="0" indent="0">
              <a:buNone/>
            </a:pPr>
            <a:r>
              <a:rPr lang="en-US" dirty="0"/>
              <a:t>Design of a real key-value store, Cassandra.</a:t>
            </a:r>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13</a:t>
            </a:fld>
            <a:endParaRPr lang="en-US" dirty="0"/>
          </a:p>
        </p:txBody>
      </p:sp>
    </p:spTree>
    <p:extLst>
      <p:ext uri="{BB962C8B-B14F-4D97-AF65-F5344CB8AC3E}">
        <p14:creationId xmlns:p14="http://schemas.microsoft.com/office/powerpoint/2010/main" val="1823065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Cassandra</a:t>
            </a:r>
            <a:endParaRPr lang="en-US" dirty="0"/>
          </a:p>
        </p:txBody>
      </p:sp>
      <p:sp>
        <p:nvSpPr>
          <p:cNvPr id="3" name="Content Placeholder 2"/>
          <p:cNvSpPr>
            <a:spLocks noGrp="1"/>
          </p:cNvSpPr>
          <p:nvPr>
            <p:ph idx="1"/>
          </p:nvPr>
        </p:nvSpPr>
        <p:spPr/>
        <p:txBody>
          <a:bodyPr>
            <a:normAutofit fontScale="92500" lnSpcReduction="20000"/>
          </a:bodyPr>
          <a:lstStyle/>
          <a:p>
            <a:r>
              <a:rPr lang="en-US" dirty="0"/>
              <a:t>A distributed key-value store</a:t>
            </a:r>
          </a:p>
          <a:p>
            <a:r>
              <a:rPr lang="en-US" dirty="0"/>
              <a:t>Intended to run in a datacenter (and also across DCs)</a:t>
            </a:r>
          </a:p>
          <a:p>
            <a:r>
              <a:rPr lang="en-US" dirty="0"/>
              <a:t>Originally designed at Facebook</a:t>
            </a:r>
          </a:p>
          <a:p>
            <a:r>
              <a:rPr lang="en-US" dirty="0"/>
              <a:t>Open-sourced later, today an Apache project</a:t>
            </a:r>
          </a:p>
          <a:p>
            <a:r>
              <a:rPr lang="en-US" dirty="0"/>
              <a:t>Some of the companies that use Cassandra in their production clusters</a:t>
            </a:r>
          </a:p>
          <a:p>
            <a:pPr lvl="1"/>
            <a:r>
              <a:rPr lang="en-US" dirty="0"/>
              <a:t>IBM, Adobe, HP, eBay, Ericsson, Symantec</a:t>
            </a:r>
          </a:p>
          <a:p>
            <a:pPr lvl="1"/>
            <a:r>
              <a:rPr lang="en-US" dirty="0"/>
              <a:t>Twitter, </a:t>
            </a:r>
            <a:r>
              <a:rPr lang="en-US" dirty="0" err="1"/>
              <a:t>Spotify</a:t>
            </a:r>
            <a:endParaRPr lang="en-US" dirty="0"/>
          </a:p>
          <a:p>
            <a:pPr lvl="1"/>
            <a:r>
              <a:rPr lang="en-US" dirty="0"/>
              <a:t>PBS Kids</a:t>
            </a:r>
          </a:p>
          <a:p>
            <a:pPr lvl="1"/>
            <a:r>
              <a:rPr lang="en-US" dirty="0"/>
              <a:t>Netflix: uses Cassandra to keep track of your current position in the video you’re watching</a:t>
            </a:r>
          </a:p>
          <a:p>
            <a:r>
              <a:rPr lang="en-US" dirty="0"/>
              <a:t>(Version from 2015)</a:t>
            </a:r>
          </a:p>
          <a:p>
            <a:pPr lvl="1"/>
            <a:endParaRPr lang="en-US" dirty="0"/>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14</a:t>
            </a:fld>
            <a:endParaRPr lang="en-US" dirty="0"/>
          </a:p>
        </p:txBody>
      </p:sp>
    </p:spTree>
    <p:extLst>
      <p:ext uri="{BB962C8B-B14F-4D97-AF65-F5344CB8AC3E}">
        <p14:creationId xmlns:p14="http://schemas.microsoft.com/office/powerpoint/2010/main" val="3236953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Let’s go Inside Cassandra: </a:t>
            </a:r>
            <a:br>
              <a:rPr lang="en-US" dirty="0"/>
            </a:br>
            <a:r>
              <a:rPr lang="en-US" dirty="0"/>
              <a:t>				Key -&gt; Server Mapping</a:t>
            </a:r>
          </a:p>
        </p:txBody>
      </p:sp>
      <p:sp>
        <p:nvSpPr>
          <p:cNvPr id="3" name="Content Placeholder 2"/>
          <p:cNvSpPr>
            <a:spLocks noGrp="1"/>
          </p:cNvSpPr>
          <p:nvPr>
            <p:ph idx="1"/>
          </p:nvPr>
        </p:nvSpPr>
        <p:spPr/>
        <p:txBody>
          <a:bodyPr/>
          <a:lstStyle/>
          <a:p>
            <a:r>
              <a:rPr lang="en-US" dirty="0"/>
              <a:t>How do you decide which server(s) a key-value resides on?</a:t>
            </a: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15</a:t>
            </a:fld>
            <a:endParaRPr lang="en-US" dirty="0"/>
          </a:p>
        </p:txBody>
      </p:sp>
    </p:spTree>
    <p:extLst>
      <p:ext uri="{BB962C8B-B14F-4D97-AF65-F5344CB8AC3E}">
        <p14:creationId xmlns:p14="http://schemas.microsoft.com/office/powerpoint/2010/main" val="329097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Box 13"/>
          <p:cNvSpPr txBox="1">
            <a:spLocks noChangeArrowheads="1"/>
          </p:cNvSpPr>
          <p:nvPr/>
        </p:nvSpPr>
        <p:spPr bwMode="auto">
          <a:xfrm>
            <a:off x="614997" y="6164595"/>
            <a:ext cx="6791483" cy="638929"/>
          </a:xfrm>
          <a:prstGeom prst="rect">
            <a:avLst/>
          </a:prstGeom>
          <a:solidFill>
            <a:srgbClr val="FFC000"/>
          </a:solidFill>
          <a:ln w="9525">
            <a:solidFill>
              <a:srgbClr val="000000"/>
            </a:solidFill>
            <a:miter lim="800000"/>
            <a:headEnd/>
            <a:tailEnd/>
          </a:ln>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Times New Roman" charset="0"/>
                <a:ea typeface="ＭＳ Ｐゴシック" charset="0"/>
                <a:cs typeface="ＭＳ Ｐゴシック" charset="0"/>
              </a:rPr>
              <a:t>Cassandra uses a Ring-based DHT but without finger tables or routing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a:ln>
                  <a:noFill/>
                </a:ln>
                <a:solidFill>
                  <a:srgbClr val="000000"/>
                </a:solidFill>
                <a:effectLst/>
                <a:uLnTx/>
                <a:uFillTx/>
                <a:latin typeface="Times New Roman" charset="0"/>
                <a:ea typeface="ＭＳ Ｐゴシック" charset="0"/>
                <a:cs typeface="ＭＳ Ｐゴシック" charset="0"/>
              </a:rPr>
              <a:t>Key</a:t>
            </a:r>
            <a:r>
              <a:rPr lang="en-US" sz="1800" i="1" kern="0" dirty="0">
                <a:solidFill>
                  <a:srgbClr val="000000"/>
                </a:solidFill>
                <a:latin typeface="Times New Roman" charset="0"/>
                <a:sym typeface="Wingdings"/>
              </a:rPr>
              <a:t></a:t>
            </a:r>
            <a:r>
              <a:rPr kumimoji="0" lang="en-US" sz="1800" b="0" i="1" u="none" strike="noStrike" kern="0" cap="none" spc="0" normalizeH="0" baseline="0" noProof="0" dirty="0">
                <a:ln>
                  <a:noFill/>
                </a:ln>
                <a:solidFill>
                  <a:srgbClr val="000000"/>
                </a:solidFill>
                <a:effectLst/>
                <a:uLnTx/>
                <a:uFillTx/>
                <a:latin typeface="Times New Roman" charset="0"/>
                <a:ea typeface="ＭＳ Ｐゴシック" charset="0"/>
                <a:cs typeface="ＭＳ Ｐゴシック" charset="0"/>
              </a:rPr>
              <a:t>server mapping is the “</a:t>
            </a:r>
            <a:r>
              <a:rPr kumimoji="0" lang="en-US" sz="1800" b="0" i="1" u="none" strike="noStrike" kern="0" cap="none" spc="0" normalizeH="0" baseline="0" noProof="0" dirty="0" err="1">
                <a:ln>
                  <a:noFill/>
                </a:ln>
                <a:solidFill>
                  <a:srgbClr val="000000"/>
                </a:solidFill>
                <a:effectLst/>
                <a:uLnTx/>
                <a:uFillTx/>
                <a:latin typeface="Times New Roman" charset="0"/>
                <a:ea typeface="ＭＳ Ｐゴシック" charset="0"/>
                <a:cs typeface="ＭＳ Ｐゴシック" charset="0"/>
              </a:rPr>
              <a:t>Partitioner</a:t>
            </a:r>
            <a:r>
              <a:rPr kumimoji="0" lang="en-US" sz="1800" b="0" i="1" u="none" strike="noStrike" kern="0" cap="none" spc="0" normalizeH="0" baseline="0" noProof="0" dirty="0">
                <a:ln>
                  <a:noFill/>
                </a:ln>
                <a:solidFill>
                  <a:srgbClr val="000000"/>
                </a:solidFill>
                <a:effectLst/>
                <a:uLnTx/>
                <a:uFillTx/>
                <a:latin typeface="Times New Roman" charset="0"/>
                <a:ea typeface="ＭＳ Ｐゴシック" charset="0"/>
                <a:cs typeface="ＭＳ Ｐゴシック" charset="0"/>
              </a:rPr>
              <a:t>”</a:t>
            </a:r>
          </a:p>
        </p:txBody>
      </p:sp>
      <p:grpSp>
        <p:nvGrpSpPr>
          <p:cNvPr id="3" name="Group 2"/>
          <p:cNvGrpSpPr/>
          <p:nvPr/>
        </p:nvGrpSpPr>
        <p:grpSpPr>
          <a:xfrm>
            <a:off x="334476" y="1618645"/>
            <a:ext cx="8449077" cy="4491733"/>
            <a:chOff x="334476" y="1618645"/>
            <a:chExt cx="8449077" cy="4491733"/>
          </a:xfrm>
        </p:grpSpPr>
        <p:sp>
          <p:nvSpPr>
            <p:cNvPr id="31" name="Oval 3"/>
            <p:cNvSpPr>
              <a:spLocks noChangeArrowheads="1"/>
            </p:cNvSpPr>
            <p:nvPr/>
          </p:nvSpPr>
          <p:spPr bwMode="auto">
            <a:xfrm>
              <a:off x="3028962" y="2170243"/>
              <a:ext cx="3187612" cy="3107678"/>
            </a:xfrm>
            <a:prstGeom prst="ellipse">
              <a:avLst/>
            </a:prstGeom>
            <a:noFill/>
            <a:ln w="2857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wrap="none" lIns="84110" tIns="42055" rIns="84110" bIns="42055"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2" name="Text Box 4"/>
            <p:cNvSpPr txBox="1">
              <a:spLocks noChangeArrowheads="1"/>
            </p:cNvSpPr>
            <p:nvPr/>
          </p:nvSpPr>
          <p:spPr bwMode="auto">
            <a:xfrm>
              <a:off x="2744012" y="4795719"/>
              <a:ext cx="694853" cy="395104"/>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a:ln>
                    <a:noFill/>
                  </a:ln>
                  <a:solidFill>
                    <a:srgbClr val="FA0000"/>
                  </a:solidFill>
                  <a:effectLst/>
                  <a:uLnTx/>
                  <a:uFillTx/>
                  <a:latin typeface="Helvetica" charset="0"/>
                  <a:ea typeface="ＭＳ Ｐゴシック" charset="0"/>
                  <a:cs typeface="ＭＳ Ｐゴシック" charset="0"/>
                </a:rPr>
                <a:t>N80</a:t>
              </a:r>
            </a:p>
          </p:txBody>
        </p:sp>
        <p:sp>
          <p:nvSpPr>
            <p:cNvPr id="33" name="Text Box 5"/>
            <p:cNvSpPr txBox="1">
              <a:spLocks noChangeArrowheads="1"/>
            </p:cNvSpPr>
            <p:nvPr/>
          </p:nvSpPr>
          <p:spPr bwMode="auto">
            <a:xfrm>
              <a:off x="4485921" y="1782688"/>
              <a:ext cx="313560" cy="3951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nchor="ct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a:ln>
                    <a:noFill/>
                  </a:ln>
                  <a:solidFill>
                    <a:srgbClr val="000000"/>
                  </a:solidFill>
                  <a:effectLst/>
                  <a:uLnTx/>
                  <a:uFillTx/>
                  <a:latin typeface="Times New Roman" charset="0"/>
                  <a:ea typeface="ＭＳ Ｐゴシック" charset="0"/>
                  <a:cs typeface="ＭＳ Ｐゴシック" charset="0"/>
                </a:rPr>
                <a:t>0</a:t>
              </a:r>
            </a:p>
          </p:txBody>
        </p:sp>
        <p:sp>
          <p:nvSpPr>
            <p:cNvPr id="34" name="Text Box 6"/>
            <p:cNvSpPr txBox="1">
              <a:spLocks noChangeArrowheads="1"/>
            </p:cNvSpPr>
            <p:nvPr/>
          </p:nvSpPr>
          <p:spPr bwMode="auto">
            <a:xfrm>
              <a:off x="624681" y="1905000"/>
              <a:ext cx="1285196" cy="3951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dirty="0">
                  <a:ln>
                    <a:noFill/>
                  </a:ln>
                  <a:solidFill>
                    <a:srgbClr val="000000"/>
                  </a:solidFill>
                  <a:effectLst/>
                  <a:uLnTx/>
                  <a:uFillTx/>
                  <a:latin typeface="Times New Roman" charset="0"/>
                  <a:ea typeface="ＭＳ Ｐゴシック" charset="0"/>
                  <a:cs typeface="ＭＳ Ｐゴシック" charset="0"/>
                </a:rPr>
                <a:t>Say </a:t>
              </a:r>
              <a:r>
                <a:rPr kumimoji="0" lang="en-US" sz="2200" b="0" i="1" u="none" strike="noStrike" kern="0" cap="none" spc="0" normalizeH="0" baseline="0" noProof="0" dirty="0">
                  <a:ln>
                    <a:noFill/>
                  </a:ln>
                  <a:solidFill>
                    <a:srgbClr val="000000"/>
                  </a:solidFill>
                  <a:effectLst/>
                  <a:uLnTx/>
                  <a:uFillTx/>
                  <a:latin typeface="Times New Roman" charset="0"/>
                  <a:ea typeface="ＭＳ Ｐゴシック" charset="0"/>
                  <a:cs typeface="ＭＳ Ｐゴシック" charset="0"/>
                </a:rPr>
                <a:t>m=7</a:t>
              </a:r>
            </a:p>
          </p:txBody>
        </p:sp>
        <p:sp>
          <p:nvSpPr>
            <p:cNvPr id="35" name="Text Box 7"/>
            <p:cNvSpPr txBox="1">
              <a:spLocks noChangeArrowheads="1"/>
            </p:cNvSpPr>
            <p:nvPr/>
          </p:nvSpPr>
          <p:spPr bwMode="auto">
            <a:xfrm>
              <a:off x="6294825" y="3539117"/>
              <a:ext cx="694853" cy="395104"/>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a:ln>
                    <a:noFill/>
                  </a:ln>
                  <a:solidFill>
                    <a:srgbClr val="FA0000"/>
                  </a:solidFill>
                  <a:effectLst/>
                  <a:uLnTx/>
                  <a:uFillTx/>
                  <a:latin typeface="Helvetica" charset="0"/>
                  <a:ea typeface="ＭＳ Ｐゴシック" charset="0"/>
                  <a:cs typeface="ＭＳ Ｐゴシック" charset="0"/>
                </a:rPr>
                <a:t>N32</a:t>
              </a:r>
            </a:p>
          </p:txBody>
        </p:sp>
        <p:sp>
          <p:nvSpPr>
            <p:cNvPr id="36" name="Text Box 8"/>
            <p:cNvSpPr txBox="1">
              <a:spLocks noChangeArrowheads="1"/>
            </p:cNvSpPr>
            <p:nvPr/>
          </p:nvSpPr>
          <p:spPr bwMode="auto">
            <a:xfrm>
              <a:off x="5744118" y="4774129"/>
              <a:ext cx="694853" cy="395104"/>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a:ln>
                    <a:noFill/>
                  </a:ln>
                  <a:solidFill>
                    <a:srgbClr val="FA0000"/>
                  </a:solidFill>
                  <a:effectLst/>
                  <a:uLnTx/>
                  <a:uFillTx/>
                  <a:latin typeface="Helvetica" charset="0"/>
                  <a:ea typeface="ＭＳ Ｐゴシック" charset="0"/>
                  <a:cs typeface="ＭＳ Ｐゴシック" charset="0"/>
                </a:rPr>
                <a:t>N45</a:t>
              </a:r>
            </a:p>
          </p:txBody>
        </p:sp>
        <p:sp>
          <p:nvSpPr>
            <p:cNvPr id="37" name="Text Box 9"/>
            <p:cNvSpPr txBox="1">
              <a:spLocks noChangeArrowheads="1"/>
            </p:cNvSpPr>
            <p:nvPr/>
          </p:nvSpPr>
          <p:spPr bwMode="auto">
            <a:xfrm>
              <a:off x="6111081" y="5410200"/>
              <a:ext cx="2600479" cy="700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dirty="0">
                  <a:ln>
                    <a:noFill/>
                  </a:ln>
                  <a:solidFill>
                    <a:srgbClr val="000000"/>
                  </a:solidFill>
                  <a:effectLst/>
                  <a:uLnTx/>
                  <a:uFillTx/>
                  <a:latin typeface="Helvetica" charset="0"/>
                  <a:ea typeface="ＭＳ Ｐゴシック" charset="0"/>
                  <a:cs typeface="ＭＳ Ｐゴシック" charset="0"/>
                </a:rPr>
                <a:t>Backup replicas for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dirty="0">
                  <a:ln>
                    <a:noFill/>
                  </a:ln>
                  <a:solidFill>
                    <a:srgbClr val="000000"/>
                  </a:solidFill>
                  <a:effectLst/>
                  <a:uLnTx/>
                  <a:uFillTx/>
                  <a:latin typeface="Helvetica" charset="0"/>
                  <a:ea typeface="ＭＳ Ｐゴシック" charset="0"/>
                  <a:cs typeface="ＭＳ Ｐゴシック" charset="0"/>
                </a:rPr>
                <a:t>key </a:t>
              </a:r>
              <a:r>
                <a:rPr kumimoji="0" lang="en-US" sz="2200" b="0" i="0" u="none" strike="noStrike" kern="0" cap="none" spc="0" normalizeH="0" baseline="0" noProof="0" dirty="0">
                  <a:ln>
                    <a:noFill/>
                  </a:ln>
                  <a:solidFill>
                    <a:srgbClr val="00BE00"/>
                  </a:solidFill>
                  <a:effectLst/>
                  <a:uLnTx/>
                  <a:uFillTx/>
                  <a:latin typeface="Helvetica" charset="0"/>
                  <a:ea typeface="ＭＳ Ｐゴシック" charset="0"/>
                  <a:cs typeface="ＭＳ Ｐゴシック" charset="0"/>
                </a:rPr>
                <a:t>K13</a:t>
              </a:r>
              <a:endParaRPr kumimoji="0" lang="en-US" sz="2200" b="0" i="0" u="none" strike="noStrike" kern="0" cap="none" spc="0" normalizeH="0" baseline="0" noProof="0" dirty="0">
                <a:ln>
                  <a:noFill/>
                </a:ln>
                <a:solidFill>
                  <a:srgbClr val="000000"/>
                </a:solidFill>
                <a:effectLst/>
                <a:uLnTx/>
                <a:uFillTx/>
                <a:latin typeface="Helvetica" charset="0"/>
                <a:ea typeface="ＭＳ Ｐゴシック" charset="0"/>
                <a:cs typeface="ＭＳ Ｐゴシック" charset="0"/>
              </a:endParaRPr>
            </a:p>
          </p:txBody>
        </p:sp>
        <p:sp>
          <p:nvSpPr>
            <p:cNvPr id="38" name="Line 10"/>
            <p:cNvSpPr>
              <a:spLocks noChangeShapeType="1"/>
            </p:cNvSpPr>
            <p:nvPr/>
          </p:nvSpPr>
          <p:spPr bwMode="auto">
            <a:xfrm>
              <a:off x="6429180" y="4782764"/>
              <a:ext cx="566949" cy="414549"/>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AutoShape 12"/>
            <p:cNvSpPr>
              <a:spLocks noChangeArrowheads="1"/>
            </p:cNvSpPr>
            <p:nvPr/>
          </p:nvSpPr>
          <p:spPr bwMode="auto">
            <a:xfrm>
              <a:off x="334476" y="3539116"/>
              <a:ext cx="2622140" cy="1036373"/>
            </a:xfrm>
            <a:prstGeom prst="cloudCallout">
              <a:avLst>
                <a:gd name="adj1" fmla="val 28352"/>
                <a:gd name="adj2" fmla="val 78532"/>
              </a:avLst>
            </a:pr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84110" tIns="42055" rIns="84110" bIns="42055"/>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1" name="Text Box 14"/>
            <p:cNvSpPr txBox="1">
              <a:spLocks noChangeArrowheads="1"/>
            </p:cNvSpPr>
            <p:nvPr/>
          </p:nvSpPr>
          <p:spPr bwMode="auto">
            <a:xfrm>
              <a:off x="2531405" y="2099709"/>
              <a:ext cx="832693" cy="395104"/>
            </a:xfrm>
            <a:prstGeom prst="rect">
              <a:avLst/>
            </a:prstGeom>
            <a:noFill/>
            <a:ln w="12700">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a:ln>
                    <a:noFill/>
                  </a:ln>
                  <a:solidFill>
                    <a:srgbClr val="FA0000"/>
                  </a:solidFill>
                  <a:effectLst/>
                  <a:uLnTx/>
                  <a:uFillTx/>
                  <a:latin typeface="Helvetica" charset="0"/>
                  <a:ea typeface="ＭＳ Ｐゴシック" charset="0"/>
                  <a:cs typeface="ＭＳ Ｐゴシック" charset="0"/>
                </a:rPr>
                <a:t>N112</a:t>
              </a:r>
            </a:p>
          </p:txBody>
        </p:sp>
        <p:sp>
          <p:nvSpPr>
            <p:cNvPr id="42" name="Text Box 15"/>
            <p:cNvSpPr txBox="1">
              <a:spLocks noChangeArrowheads="1"/>
            </p:cNvSpPr>
            <p:nvPr/>
          </p:nvSpPr>
          <p:spPr bwMode="auto">
            <a:xfrm>
              <a:off x="2177062" y="3124567"/>
              <a:ext cx="694853" cy="395104"/>
            </a:xfrm>
            <a:prstGeom prst="rect">
              <a:avLst/>
            </a:prstGeom>
            <a:noFill/>
            <a:ln w="12700">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a:ln>
                    <a:noFill/>
                  </a:ln>
                  <a:solidFill>
                    <a:srgbClr val="FA0000"/>
                  </a:solidFill>
                  <a:effectLst/>
                  <a:uLnTx/>
                  <a:uFillTx/>
                  <a:latin typeface="Helvetica" charset="0"/>
                  <a:ea typeface="ＭＳ Ｐゴシック" charset="0"/>
                  <a:cs typeface="ＭＳ Ｐゴシック" charset="0"/>
                </a:rPr>
                <a:t>N96</a:t>
              </a:r>
            </a:p>
          </p:txBody>
        </p:sp>
        <p:sp>
          <p:nvSpPr>
            <p:cNvPr id="43" name="Text Box 16"/>
            <p:cNvSpPr txBox="1">
              <a:spLocks noChangeArrowheads="1"/>
            </p:cNvSpPr>
            <p:nvPr/>
          </p:nvSpPr>
          <p:spPr bwMode="auto">
            <a:xfrm>
              <a:off x="5862232" y="2088194"/>
              <a:ext cx="694853" cy="395104"/>
            </a:xfrm>
            <a:prstGeom prst="rect">
              <a:avLst/>
            </a:prstGeom>
            <a:noFill/>
            <a:ln w="12700">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a:ln>
                    <a:noFill/>
                  </a:ln>
                  <a:solidFill>
                    <a:srgbClr val="FA0000"/>
                  </a:solidFill>
                  <a:effectLst/>
                  <a:uLnTx/>
                  <a:uFillTx/>
                  <a:latin typeface="Helvetica" charset="0"/>
                  <a:ea typeface="ＭＳ Ｐゴシック" charset="0"/>
                  <a:cs typeface="ＭＳ Ｐゴシック" charset="0"/>
                </a:rPr>
                <a:t>N16</a:t>
              </a:r>
            </a:p>
          </p:txBody>
        </p:sp>
        <p:sp>
          <p:nvSpPr>
            <p:cNvPr id="44" name="Text Box 17"/>
            <p:cNvSpPr txBox="1">
              <a:spLocks noChangeArrowheads="1"/>
            </p:cNvSpPr>
            <p:nvPr/>
          </p:nvSpPr>
          <p:spPr bwMode="auto">
            <a:xfrm>
              <a:off x="729931" y="3608208"/>
              <a:ext cx="1987732" cy="3951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a:ln>
                    <a:noFill/>
                  </a:ln>
                  <a:solidFill>
                    <a:srgbClr val="000000"/>
                  </a:solidFill>
                  <a:effectLst/>
                  <a:uLnTx/>
                  <a:uFillTx/>
                  <a:latin typeface="Times New Roman" charset="0"/>
                  <a:ea typeface="ＭＳ Ｐゴシック" charset="0"/>
                  <a:cs typeface="ＭＳ Ｐゴシック" charset="0"/>
                </a:rPr>
                <a:t>Read/write K13</a:t>
              </a:r>
            </a:p>
          </p:txBody>
        </p:sp>
        <p:sp>
          <p:nvSpPr>
            <p:cNvPr id="45" name="Text Box 9"/>
            <p:cNvSpPr txBox="1">
              <a:spLocks noChangeArrowheads="1"/>
            </p:cNvSpPr>
            <p:nvPr/>
          </p:nvSpPr>
          <p:spPr bwMode="auto">
            <a:xfrm>
              <a:off x="6294826" y="2710019"/>
              <a:ext cx="2488727" cy="700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Primary replica for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key </a:t>
              </a:r>
              <a:r>
                <a:rPr kumimoji="0" lang="en-US" sz="2200" b="0" i="0" u="none" strike="noStrike" kern="0" cap="none" spc="0" normalizeH="0" baseline="0" noProof="0">
                  <a:ln>
                    <a:noFill/>
                  </a:ln>
                  <a:solidFill>
                    <a:srgbClr val="00BE00"/>
                  </a:solidFill>
                  <a:effectLst/>
                  <a:uLnTx/>
                  <a:uFillTx/>
                  <a:latin typeface="Helvetica" charset="0"/>
                  <a:ea typeface="ＭＳ Ｐゴシック" charset="0"/>
                  <a:cs typeface="ＭＳ Ｐゴシック" charset="0"/>
                </a:rPr>
                <a:t>K13</a:t>
              </a:r>
              <a:endParaRPr kumimoji="0" lang="en-US" sz="22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endParaRPr>
            </a:p>
          </p:txBody>
        </p:sp>
        <p:sp>
          <p:nvSpPr>
            <p:cNvPr id="46" name="Line 10"/>
            <p:cNvSpPr>
              <a:spLocks noChangeShapeType="1"/>
            </p:cNvSpPr>
            <p:nvPr/>
          </p:nvSpPr>
          <p:spPr bwMode="auto">
            <a:xfrm>
              <a:off x="6666886" y="2331455"/>
              <a:ext cx="566949" cy="414549"/>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7" name="Line 10"/>
            <p:cNvSpPr>
              <a:spLocks noChangeShapeType="1"/>
            </p:cNvSpPr>
            <p:nvPr/>
          </p:nvSpPr>
          <p:spPr bwMode="auto">
            <a:xfrm>
              <a:off x="6854393" y="3981016"/>
              <a:ext cx="379443" cy="123789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8" name="TextBox 47"/>
            <p:cNvSpPr txBox="1"/>
            <p:nvPr/>
          </p:nvSpPr>
          <p:spPr>
            <a:xfrm>
              <a:off x="548481" y="2667000"/>
              <a:ext cx="1606504" cy="300375"/>
            </a:xfrm>
            <a:prstGeom prst="rect">
              <a:avLst/>
            </a:prstGeom>
            <a:gradFill>
              <a:gsLst>
                <a:gs pos="0">
                  <a:srgbClr val="FAFD00">
                    <a:lumMod val="20000"/>
                    <a:lumOff val="80000"/>
                  </a:srgbClr>
                </a:gs>
                <a:gs pos="50000">
                  <a:srgbClr val="FFFFFF">
                    <a:shade val="67500"/>
                    <a:satMod val="115000"/>
                  </a:srgbClr>
                </a:gs>
                <a:gs pos="100000">
                  <a:srgbClr val="FFFFFF">
                    <a:shade val="100000"/>
                    <a:satMod val="115000"/>
                  </a:srgbClr>
                </a:gs>
              </a:gsLst>
              <a:lin ang="5400000" scaled="0"/>
            </a:gradFill>
          </p:spPr>
          <p:txBody>
            <a:bodyPr wrap="none" lIns="84110" tIns="42055" rIns="84110" bIns="42055">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Helvetica" pitchFamily="34" charset="0"/>
                  <a:ea typeface="ＭＳ Ｐゴシック" pitchFamily="-107" charset="-128"/>
                  <a:cs typeface="+mn-cs"/>
                </a:rPr>
                <a:t>(Remember this?)</a:t>
              </a:r>
            </a:p>
          </p:txBody>
        </p:sp>
        <p:cxnSp>
          <p:nvCxnSpPr>
            <p:cNvPr id="49" name="Straight Arrow Connector 3"/>
            <p:cNvCxnSpPr>
              <a:cxnSpLocks noChangeShapeType="1"/>
              <a:stCxn id="55" idx="0"/>
            </p:cNvCxnSpPr>
            <p:nvPr/>
          </p:nvCxnSpPr>
          <p:spPr bwMode="auto">
            <a:xfrm flipV="1">
              <a:off x="1144994" y="4851855"/>
              <a:ext cx="1528151" cy="552733"/>
            </a:xfrm>
            <a:prstGeom prst="straightConnector1">
              <a:avLst/>
            </a:prstGeom>
            <a:noFill/>
            <a:ln w="28575">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sp>
          <p:nvSpPr>
            <p:cNvPr id="50" name="TextBox 4"/>
            <p:cNvSpPr txBox="1">
              <a:spLocks noChangeArrowheads="1"/>
            </p:cNvSpPr>
            <p:nvPr/>
          </p:nvSpPr>
          <p:spPr bwMode="auto">
            <a:xfrm>
              <a:off x="2744012" y="5335496"/>
              <a:ext cx="1107958" cy="30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FA0000"/>
                  </a:solidFill>
                  <a:effectLst/>
                  <a:uLnTx/>
                  <a:uFillTx/>
                  <a:latin typeface="Helvetica" charset="0"/>
                  <a:ea typeface="ＭＳ Ｐゴシック" charset="0"/>
                  <a:cs typeface="ＭＳ Ｐゴシック" charset="0"/>
                </a:rPr>
                <a:t>Coordinator</a:t>
              </a:r>
            </a:p>
          </p:txBody>
        </p:sp>
        <p:cxnSp>
          <p:nvCxnSpPr>
            <p:cNvPr id="51" name="Straight Connector 6"/>
            <p:cNvCxnSpPr>
              <a:cxnSpLocks noChangeShapeType="1"/>
              <a:stCxn id="32" idx="2"/>
            </p:cNvCxnSpPr>
            <p:nvPr/>
          </p:nvCxnSpPr>
          <p:spPr bwMode="auto">
            <a:xfrm>
              <a:off x="3091439" y="5190825"/>
              <a:ext cx="77784" cy="213764"/>
            </a:xfrm>
            <a:prstGeom prst="line">
              <a:avLst/>
            </a:prstGeom>
            <a:noFill/>
            <a:ln w="12700">
              <a:solidFill>
                <a:srgbClr val="000000"/>
              </a:solidFill>
              <a:round/>
              <a:headEnd type="none" w="sm" len="sm"/>
              <a:tailEnd type="stealth" w="med" len="lg"/>
            </a:ln>
            <a:extLst>
              <a:ext uri="{909E8E84-426E-40dd-AFC4-6F175D3DCCD1}">
                <a14:hiddenFill xmlns:a14="http://schemas.microsoft.com/office/drawing/2010/main" xmlns="">
                  <a:noFill/>
                </a14:hiddenFill>
              </a:ext>
            </a:extLst>
          </p:spPr>
        </p:cxnSp>
        <p:cxnSp>
          <p:nvCxnSpPr>
            <p:cNvPr id="52" name="Straight Arrow Connector 26"/>
            <p:cNvCxnSpPr>
              <a:cxnSpLocks noChangeShapeType="1"/>
            </p:cNvCxnSpPr>
            <p:nvPr/>
          </p:nvCxnSpPr>
          <p:spPr bwMode="auto">
            <a:xfrm flipV="1">
              <a:off x="3594435" y="3746391"/>
              <a:ext cx="2480403" cy="967281"/>
            </a:xfrm>
            <a:prstGeom prst="straightConnector1">
              <a:avLst/>
            </a:prstGeom>
            <a:noFill/>
            <a:ln w="28575">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cxnSp>
          <p:nvCxnSpPr>
            <p:cNvPr id="53" name="Straight Arrow Connector 28"/>
            <p:cNvCxnSpPr>
              <a:cxnSpLocks noChangeShapeType="1"/>
            </p:cNvCxnSpPr>
            <p:nvPr/>
          </p:nvCxnSpPr>
          <p:spPr bwMode="auto">
            <a:xfrm flipV="1">
              <a:off x="3594435" y="2571834"/>
              <a:ext cx="2055191" cy="2141838"/>
            </a:xfrm>
            <a:prstGeom prst="straightConnector1">
              <a:avLst/>
            </a:prstGeom>
            <a:noFill/>
            <a:ln w="28575">
              <a:solidFill>
                <a:srgbClr val="000000"/>
              </a:solidFill>
              <a:prstDash val="dash"/>
              <a:round/>
              <a:headEnd type="none" w="sm" len="sm"/>
              <a:tailEnd type="arrow" w="med" len="med"/>
            </a:ln>
            <a:extLst>
              <a:ext uri="{909E8E84-426E-40dd-AFC4-6F175D3DCCD1}">
                <a14:hiddenFill xmlns:a14="http://schemas.microsoft.com/office/drawing/2010/main" xmlns="">
                  <a:noFill/>
                </a14:hiddenFill>
              </a:ext>
            </a:extLst>
          </p:spPr>
        </p:cxnSp>
        <p:cxnSp>
          <p:nvCxnSpPr>
            <p:cNvPr id="54" name="Straight Arrow Connector 31"/>
            <p:cNvCxnSpPr>
              <a:cxnSpLocks noChangeShapeType="1"/>
            </p:cNvCxnSpPr>
            <p:nvPr/>
          </p:nvCxnSpPr>
          <p:spPr bwMode="auto">
            <a:xfrm>
              <a:off x="3594435" y="4713672"/>
              <a:ext cx="2055191" cy="138183"/>
            </a:xfrm>
            <a:prstGeom prst="straightConnector1">
              <a:avLst/>
            </a:prstGeom>
            <a:noFill/>
            <a:ln w="28575">
              <a:solidFill>
                <a:srgbClr val="000000"/>
              </a:solidFill>
              <a:prstDash val="dash"/>
              <a:round/>
              <a:headEnd type="none" w="sm" len="sm"/>
              <a:tailEnd type="arrow" w="med" len="med"/>
            </a:ln>
            <a:extLst>
              <a:ext uri="{909E8E84-426E-40dd-AFC4-6F175D3DCCD1}">
                <a14:hiddenFill xmlns:a14="http://schemas.microsoft.com/office/drawing/2010/main" xmlns="">
                  <a:noFill/>
                </a14:hiddenFill>
              </a:ext>
            </a:extLst>
          </p:spPr>
        </p:cxnSp>
        <p:sp>
          <p:nvSpPr>
            <p:cNvPr id="55" name="TextBox 1"/>
            <p:cNvSpPr txBox="1">
              <a:spLocks noChangeArrowheads="1"/>
            </p:cNvSpPr>
            <p:nvPr/>
          </p:nvSpPr>
          <p:spPr bwMode="auto">
            <a:xfrm>
              <a:off x="830557" y="5404588"/>
              <a:ext cx="628873"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FA0000"/>
                  </a:solidFill>
                  <a:effectLst/>
                  <a:uLnTx/>
                  <a:uFillTx/>
                  <a:latin typeface="Helvetica" charset="0"/>
                  <a:ea typeface="ＭＳ Ｐゴシック" charset="0"/>
                  <a:cs typeface="ＭＳ Ｐゴシック" charset="0"/>
                </a:rPr>
                <a:t>Client</a:t>
              </a:r>
            </a:p>
          </p:txBody>
        </p:sp>
        <p:sp>
          <p:nvSpPr>
            <p:cNvPr id="27" name="TextBox 4"/>
            <p:cNvSpPr txBox="1">
              <a:spLocks noChangeArrowheads="1"/>
            </p:cNvSpPr>
            <p:nvPr/>
          </p:nvSpPr>
          <p:spPr bwMode="auto">
            <a:xfrm>
              <a:off x="6919168" y="1676400"/>
              <a:ext cx="1477913" cy="30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FA0000"/>
                  </a:solidFill>
                  <a:effectLst/>
                  <a:uLnTx/>
                  <a:uFillTx/>
                  <a:latin typeface="Helvetica" charset="0"/>
                  <a:ea typeface="ＭＳ Ｐゴシック" charset="0"/>
                  <a:cs typeface="ＭＳ Ｐゴシック" charset="0"/>
                </a:rPr>
                <a:t>One ring per DC</a:t>
              </a:r>
            </a:p>
          </p:txBody>
        </p:sp>
        <p:sp>
          <p:nvSpPr>
            <p:cNvPr id="2" name="Right Brace 1"/>
            <p:cNvSpPr/>
            <p:nvPr/>
          </p:nvSpPr>
          <p:spPr>
            <a:xfrm rot="19271075">
              <a:off x="6660392" y="1618645"/>
              <a:ext cx="381000" cy="914400"/>
            </a:xfrm>
            <a:prstGeom prst="rightBrace">
              <a:avLst/>
            </a:pr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30"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16</a:t>
            </a:fld>
            <a:endParaRPr lang="en-US" dirty="0"/>
          </a:p>
        </p:txBody>
      </p:sp>
    </p:spTree>
    <p:extLst>
      <p:ext uri="{BB962C8B-B14F-4D97-AF65-F5344CB8AC3E}">
        <p14:creationId xmlns:p14="http://schemas.microsoft.com/office/powerpoint/2010/main" val="2850829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Placement Strategies</a:t>
            </a:r>
          </a:p>
        </p:txBody>
      </p:sp>
      <p:sp>
        <p:nvSpPr>
          <p:cNvPr id="3" name="Content Placeholder 2"/>
          <p:cNvSpPr>
            <a:spLocks noGrp="1"/>
          </p:cNvSpPr>
          <p:nvPr>
            <p:ph idx="1"/>
          </p:nvPr>
        </p:nvSpPr>
        <p:spPr/>
        <p:txBody>
          <a:bodyPr>
            <a:noAutofit/>
          </a:bodyPr>
          <a:lstStyle/>
          <a:p>
            <a:pPr>
              <a:defRPr/>
            </a:pPr>
            <a:r>
              <a:rPr lang="en-US" sz="1600" dirty="0"/>
              <a:t>Replication Strategy: two options:</a:t>
            </a:r>
          </a:p>
          <a:p>
            <a:pPr marL="800100" lvl="1" indent="-342900">
              <a:buFont typeface="+mj-lt"/>
              <a:buAutoNum type="arabicPeriod"/>
              <a:defRPr/>
            </a:pPr>
            <a:r>
              <a:rPr lang="en-US" sz="1600" i="1" dirty="0" err="1"/>
              <a:t>SimpleStrategy</a:t>
            </a:r>
            <a:endParaRPr lang="en-US" sz="1600" i="1" dirty="0"/>
          </a:p>
          <a:p>
            <a:pPr marL="800100" lvl="1" indent="-342900">
              <a:buFont typeface="+mj-lt"/>
              <a:buAutoNum type="arabicPeriod"/>
              <a:defRPr/>
            </a:pPr>
            <a:r>
              <a:rPr lang="en-US" sz="1600" i="1" dirty="0" err="1"/>
              <a:t>NetworkTopologyStrategy</a:t>
            </a:r>
            <a:endParaRPr lang="en-US" sz="1600" i="1" dirty="0"/>
          </a:p>
          <a:p>
            <a:pPr marL="400050" indent="-342900">
              <a:buFont typeface="+mj-lt"/>
              <a:buAutoNum type="arabicPeriod"/>
              <a:defRPr/>
            </a:pPr>
            <a:r>
              <a:rPr lang="en-US" sz="1600" u="sng" dirty="0" err="1"/>
              <a:t>SimpleStrategy</a:t>
            </a:r>
            <a:r>
              <a:rPr lang="en-US" sz="1600" dirty="0"/>
              <a:t>: uses the </a:t>
            </a:r>
            <a:r>
              <a:rPr lang="en-US" sz="1600" dirty="0" err="1"/>
              <a:t>Partitioner</a:t>
            </a:r>
            <a:r>
              <a:rPr lang="en-US" sz="1600" dirty="0"/>
              <a:t>, of which there are two kinds</a:t>
            </a:r>
          </a:p>
          <a:p>
            <a:pPr marL="800100" lvl="1" indent="-342900">
              <a:buFont typeface="+mj-lt"/>
              <a:buAutoNum type="arabicPeriod"/>
              <a:defRPr/>
            </a:pPr>
            <a:r>
              <a:rPr lang="en-US" sz="1600" i="1" dirty="0" err="1"/>
              <a:t>RandomPartitioner</a:t>
            </a:r>
            <a:r>
              <a:rPr lang="en-US" sz="1600" dirty="0"/>
              <a:t>: Chord-like hash partitioning</a:t>
            </a:r>
          </a:p>
          <a:p>
            <a:pPr marL="800100" lvl="1" indent="-342900">
              <a:buFont typeface="+mj-lt"/>
              <a:buAutoNum type="arabicPeriod"/>
              <a:defRPr/>
            </a:pPr>
            <a:r>
              <a:rPr lang="en-US" sz="1600" i="1" dirty="0" err="1"/>
              <a:t>ByteOrderedPartitioner</a:t>
            </a:r>
            <a:r>
              <a:rPr lang="en-US" sz="1600" dirty="0"/>
              <a:t>: Assigns ranges of keys to servers. </a:t>
            </a:r>
          </a:p>
          <a:p>
            <a:pPr lvl="2">
              <a:defRPr/>
            </a:pPr>
            <a:r>
              <a:rPr lang="en-US" sz="1600" dirty="0"/>
              <a:t>Easier for </a:t>
            </a:r>
            <a:r>
              <a:rPr lang="en-US" sz="1600" i="1" u="sng" dirty="0"/>
              <a:t>range queries</a:t>
            </a:r>
            <a:r>
              <a:rPr lang="en-US" sz="1600" dirty="0"/>
              <a:t> (e.g., Get me all twitter users starting with [a-b])</a:t>
            </a:r>
          </a:p>
          <a:p>
            <a:pPr marL="400050" indent="-342900">
              <a:buFont typeface="+mj-lt"/>
              <a:buAutoNum type="arabicPeriod"/>
              <a:defRPr/>
            </a:pPr>
            <a:r>
              <a:rPr lang="en-US" sz="1600" u="sng" dirty="0" err="1"/>
              <a:t>NetworkTopologyStrategy</a:t>
            </a:r>
            <a:r>
              <a:rPr lang="en-US" sz="1600" dirty="0"/>
              <a:t>: for multi-DC deployments</a:t>
            </a:r>
          </a:p>
          <a:p>
            <a:pPr lvl="1">
              <a:defRPr/>
            </a:pPr>
            <a:r>
              <a:rPr lang="en-US" sz="1600" dirty="0"/>
              <a:t>Two replicas per DC</a:t>
            </a:r>
          </a:p>
          <a:p>
            <a:pPr lvl="1">
              <a:defRPr/>
            </a:pPr>
            <a:r>
              <a:rPr lang="en-US" sz="1600" dirty="0"/>
              <a:t>Three replicas per DC</a:t>
            </a:r>
          </a:p>
          <a:p>
            <a:pPr lvl="1">
              <a:defRPr/>
            </a:pPr>
            <a:r>
              <a:rPr lang="en-US" sz="1600" dirty="0"/>
              <a:t>Per DC</a:t>
            </a:r>
          </a:p>
          <a:p>
            <a:pPr lvl="2">
              <a:defRPr/>
            </a:pPr>
            <a:r>
              <a:rPr lang="en-US" sz="1600" dirty="0"/>
              <a:t>First replica placed according to </a:t>
            </a:r>
            <a:r>
              <a:rPr lang="en-US" sz="1600" dirty="0" err="1"/>
              <a:t>Partitioner</a:t>
            </a:r>
            <a:endParaRPr lang="en-US" sz="1600" dirty="0"/>
          </a:p>
          <a:p>
            <a:pPr lvl="2">
              <a:defRPr/>
            </a:pPr>
            <a:r>
              <a:rPr lang="en-US" sz="1600" dirty="0"/>
              <a:t>Then go clockwise around ring until you hit a different rack</a:t>
            </a:r>
          </a:p>
          <a:p>
            <a:endParaRPr lang="en-US" sz="1600"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17</a:t>
            </a:fld>
            <a:endParaRPr lang="en-US" dirty="0"/>
          </a:p>
        </p:txBody>
      </p:sp>
    </p:spTree>
    <p:extLst>
      <p:ext uri="{BB962C8B-B14F-4D97-AF65-F5344CB8AC3E}">
        <p14:creationId xmlns:p14="http://schemas.microsoft.com/office/powerpoint/2010/main" val="839251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Snitches</a:t>
            </a:r>
            <a:endParaRPr lang="en-US" dirty="0"/>
          </a:p>
        </p:txBody>
      </p:sp>
      <p:sp>
        <p:nvSpPr>
          <p:cNvPr id="3" name="Content Placeholder 2"/>
          <p:cNvSpPr>
            <a:spLocks noGrp="1"/>
          </p:cNvSpPr>
          <p:nvPr>
            <p:ph idx="1"/>
          </p:nvPr>
        </p:nvSpPr>
        <p:spPr/>
        <p:txBody>
          <a:bodyPr>
            <a:normAutofit fontScale="85000" lnSpcReduction="20000"/>
          </a:bodyPr>
          <a:lstStyle/>
          <a:p>
            <a:r>
              <a:rPr lang="en-US" dirty="0"/>
              <a:t>Maps: IPs to racks and DCs. Configured in </a:t>
            </a:r>
            <a:r>
              <a:rPr lang="en-US" dirty="0" err="1"/>
              <a:t>cassandra.yaml</a:t>
            </a:r>
            <a:r>
              <a:rPr lang="en-US" dirty="0"/>
              <a:t> </a:t>
            </a:r>
            <a:r>
              <a:rPr lang="en-US" dirty="0" err="1"/>
              <a:t>config</a:t>
            </a:r>
            <a:r>
              <a:rPr lang="en-US" dirty="0"/>
              <a:t> file</a:t>
            </a:r>
          </a:p>
          <a:p>
            <a:r>
              <a:rPr lang="en-US" dirty="0"/>
              <a:t>Some options:</a:t>
            </a:r>
          </a:p>
          <a:p>
            <a:pPr lvl="1"/>
            <a:r>
              <a:rPr lang="en-US" dirty="0" err="1"/>
              <a:t>SimpleSnitch</a:t>
            </a:r>
            <a:r>
              <a:rPr lang="en-US" dirty="0"/>
              <a:t>: Unaware of Topology (Rack-unaware)</a:t>
            </a:r>
          </a:p>
          <a:p>
            <a:pPr lvl="1"/>
            <a:r>
              <a:rPr lang="en-US" dirty="0" err="1"/>
              <a:t>RackInferring</a:t>
            </a:r>
            <a:r>
              <a:rPr lang="en-US" dirty="0"/>
              <a:t>: Assumes topology of network by octet of server’s IP address</a:t>
            </a:r>
          </a:p>
          <a:p>
            <a:pPr lvl="2"/>
            <a:r>
              <a:rPr lang="en-US" dirty="0"/>
              <a:t>101.201.202.203 = x.&lt;DC octet&gt;.&lt;rack octet&gt;.&lt;node octet&gt;</a:t>
            </a:r>
          </a:p>
          <a:p>
            <a:pPr lvl="1"/>
            <a:r>
              <a:rPr lang="en-US" dirty="0" err="1"/>
              <a:t>PropertyFileSnitch</a:t>
            </a:r>
            <a:r>
              <a:rPr lang="en-US" dirty="0"/>
              <a:t>: uses a </a:t>
            </a:r>
            <a:r>
              <a:rPr lang="en-US" dirty="0" err="1"/>
              <a:t>config</a:t>
            </a:r>
            <a:r>
              <a:rPr lang="en-US" dirty="0"/>
              <a:t> file</a:t>
            </a:r>
          </a:p>
          <a:p>
            <a:pPr lvl="1"/>
            <a:r>
              <a:rPr lang="en-US" dirty="0"/>
              <a:t>EC2Snitch: uses EC2.</a:t>
            </a:r>
          </a:p>
          <a:p>
            <a:pPr lvl="2"/>
            <a:r>
              <a:rPr lang="en-US" dirty="0"/>
              <a:t>EC2 Region = DC</a:t>
            </a:r>
          </a:p>
          <a:p>
            <a:pPr lvl="2"/>
            <a:r>
              <a:rPr lang="en-US" dirty="0"/>
              <a:t>Availability zone = rack</a:t>
            </a:r>
          </a:p>
          <a:p>
            <a:r>
              <a:rPr lang="en-US" dirty="0"/>
              <a:t>Other snitch options available</a:t>
            </a:r>
          </a:p>
          <a:p>
            <a:pPr lvl="1"/>
            <a:endParaRPr lang="en-US" dirty="0"/>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18</a:t>
            </a:fld>
            <a:endParaRPr lang="en-US" dirty="0"/>
          </a:p>
        </p:txBody>
      </p:sp>
    </p:spTree>
    <p:extLst>
      <p:ext uri="{BB962C8B-B14F-4D97-AF65-F5344CB8AC3E}">
        <p14:creationId xmlns:p14="http://schemas.microsoft.com/office/powerpoint/2010/main" val="1843308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Writes </a:t>
            </a:r>
            <a:endParaRPr lang="en-US" dirty="0"/>
          </a:p>
        </p:txBody>
      </p:sp>
      <p:sp>
        <p:nvSpPr>
          <p:cNvPr id="3" name="Content Placeholder 2"/>
          <p:cNvSpPr>
            <a:spLocks noGrp="1"/>
          </p:cNvSpPr>
          <p:nvPr>
            <p:ph idx="1"/>
          </p:nvPr>
        </p:nvSpPr>
        <p:spPr/>
        <p:txBody>
          <a:bodyPr>
            <a:normAutofit fontScale="92500" lnSpcReduction="20000"/>
          </a:bodyPr>
          <a:lstStyle/>
          <a:p>
            <a:r>
              <a:rPr lang="en-US" dirty="0"/>
              <a:t>Need to be lock-free and fast (no reads or disk seeks)</a:t>
            </a:r>
          </a:p>
          <a:p>
            <a:r>
              <a:rPr lang="en-US" dirty="0"/>
              <a:t>Client sends write to one coordinator node in Cassandra cluster </a:t>
            </a:r>
          </a:p>
          <a:p>
            <a:pPr lvl="1"/>
            <a:r>
              <a:rPr lang="en-US" dirty="0"/>
              <a:t>Coordinator may be per-key, or per-client, or per-query</a:t>
            </a:r>
          </a:p>
          <a:p>
            <a:pPr lvl="1"/>
            <a:r>
              <a:rPr lang="en-US" dirty="0"/>
              <a:t>Per-key Coordinator ensures writes for the key are serialized</a:t>
            </a:r>
          </a:p>
          <a:p>
            <a:r>
              <a:rPr lang="en-US" dirty="0"/>
              <a:t>Coordinator uses </a:t>
            </a:r>
            <a:r>
              <a:rPr lang="en-US" dirty="0" err="1"/>
              <a:t>Partitioner</a:t>
            </a:r>
            <a:r>
              <a:rPr lang="en-US" dirty="0"/>
              <a:t> to send query to all replica nodes responsible for key</a:t>
            </a:r>
          </a:p>
          <a:p>
            <a:r>
              <a:rPr lang="en-US" dirty="0"/>
              <a:t>When X replicas respond, coordinator returns an acknowledgement to the client</a:t>
            </a:r>
          </a:p>
          <a:p>
            <a:pPr lvl="1"/>
            <a:r>
              <a:rPr lang="en-US" dirty="0"/>
              <a:t>X? We’ll see later.</a:t>
            </a:r>
          </a:p>
          <a:p>
            <a:endParaRPr lang="en-US" dirty="0"/>
          </a:p>
          <a:p>
            <a:endParaRPr lang="en-US" dirty="0"/>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19</a:t>
            </a:fld>
            <a:endParaRPr lang="en-US" dirty="0"/>
          </a:p>
        </p:txBody>
      </p:sp>
    </p:spTree>
    <p:extLst>
      <p:ext uri="{BB962C8B-B14F-4D97-AF65-F5344CB8AC3E}">
        <p14:creationId xmlns:p14="http://schemas.microsoft.com/office/powerpoint/2010/main" val="2491509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Announcements</a:t>
            </a:r>
          </a:p>
        </p:txBody>
      </p:sp>
      <p:sp>
        <p:nvSpPr>
          <p:cNvPr id="3" name="Content Placeholder 2"/>
          <p:cNvSpPr>
            <a:spLocks noGrp="1"/>
          </p:cNvSpPr>
          <p:nvPr>
            <p:ph idx="1"/>
          </p:nvPr>
        </p:nvSpPr>
        <p:spPr>
          <a:xfrm>
            <a:off x="649207" y="2006600"/>
            <a:ext cx="10719673" cy="4267200"/>
          </a:xfrm>
        </p:spPr>
        <p:txBody>
          <a:bodyPr/>
          <a:lstStyle/>
          <a:p>
            <a:r>
              <a:rPr lang="en-US" dirty="0"/>
              <a:t>HW2 Released, due on Monday 10/2 in less than 2 weeks (start early, no extensions!)</a:t>
            </a:r>
          </a:p>
          <a:p>
            <a:r>
              <a:rPr lang="en-US" dirty="0"/>
              <a:t>MP2 is already out, due soon 9/24 (start early, no extensions!) </a:t>
            </a:r>
          </a:p>
          <a:p>
            <a:r>
              <a:rPr lang="en-US" dirty="0"/>
              <a:t>MP1 grades released (see Piazza post)</a:t>
            </a:r>
          </a:p>
          <a:p>
            <a:r>
              <a:rPr lang="en-US" dirty="0"/>
              <a:t>HW1 Solutions released</a:t>
            </a:r>
          </a:p>
          <a:p>
            <a:r>
              <a:rPr lang="en-US" dirty="0"/>
              <a:t>In class midterm October 6</a:t>
            </a:r>
            <a:r>
              <a:rPr lang="en-US" baseline="30000" dirty="0"/>
              <a:t>th</a:t>
            </a:r>
            <a:endParaRPr lang="en-US" dirty="0"/>
          </a:p>
          <a:p>
            <a:pPr lvl="1"/>
            <a:r>
              <a:rPr lang="en-US" dirty="0"/>
              <a:t>Make sure you’re in class that day!</a:t>
            </a:r>
          </a:p>
          <a:p>
            <a:pPr lvl="1"/>
            <a:r>
              <a:rPr lang="en-US" dirty="0"/>
              <a:t>There will be two rooms, different buildings (more information on Piazza and the website.)</a:t>
            </a:r>
          </a:p>
        </p:txBody>
      </p:sp>
    </p:spTree>
    <p:extLst>
      <p:ext uri="{BB962C8B-B14F-4D97-AF65-F5344CB8AC3E}">
        <p14:creationId xmlns:p14="http://schemas.microsoft.com/office/powerpoint/2010/main" val="798998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Writes (2)</a:t>
            </a:r>
            <a:endParaRPr lang="en-US" dirty="0"/>
          </a:p>
        </p:txBody>
      </p:sp>
      <p:sp>
        <p:nvSpPr>
          <p:cNvPr id="3" name="Content Placeholder 2"/>
          <p:cNvSpPr>
            <a:spLocks noGrp="1"/>
          </p:cNvSpPr>
          <p:nvPr>
            <p:ph idx="1"/>
          </p:nvPr>
        </p:nvSpPr>
        <p:spPr/>
        <p:txBody>
          <a:bodyPr>
            <a:normAutofit fontScale="92500" lnSpcReduction="20000"/>
          </a:bodyPr>
          <a:lstStyle/>
          <a:p>
            <a:r>
              <a:rPr lang="en-US" dirty="0"/>
              <a:t>Always writable: </a:t>
            </a:r>
            <a:r>
              <a:rPr lang="en-US" u="sng" dirty="0"/>
              <a:t>Hinted Handoff mechanism</a:t>
            </a:r>
          </a:p>
          <a:p>
            <a:pPr lvl="1"/>
            <a:r>
              <a:rPr lang="en-US" dirty="0"/>
              <a:t>If any replica is down, the coordinator writes to all other replicas, and keeps the write locally until down replica comes back up.</a:t>
            </a:r>
          </a:p>
          <a:p>
            <a:pPr lvl="1"/>
            <a:r>
              <a:rPr lang="en-US" dirty="0"/>
              <a:t>When all replicas are down, the Coordinator (front end) buffers writes (for up to a few hours). </a:t>
            </a:r>
          </a:p>
          <a:p>
            <a:r>
              <a:rPr lang="en-US" dirty="0"/>
              <a:t>One ring per datacenter</a:t>
            </a:r>
          </a:p>
          <a:p>
            <a:pPr lvl="1"/>
            <a:r>
              <a:rPr lang="en-US" dirty="0"/>
              <a:t>Per-DC coordinator elected to coordinate with other DCs</a:t>
            </a:r>
          </a:p>
          <a:p>
            <a:pPr lvl="1"/>
            <a:r>
              <a:rPr lang="en-US" dirty="0"/>
              <a:t>Election done via Zookeeper, which runs a </a:t>
            </a:r>
            <a:r>
              <a:rPr lang="en-US" dirty="0" err="1"/>
              <a:t>Paxos</a:t>
            </a:r>
            <a:r>
              <a:rPr lang="en-US" dirty="0"/>
              <a:t> (consensus) variant</a:t>
            </a:r>
          </a:p>
          <a:p>
            <a:pPr lvl="2"/>
            <a:r>
              <a:rPr lang="en-US" dirty="0" err="1"/>
              <a:t>Paxos</a:t>
            </a:r>
            <a:r>
              <a:rPr lang="en-US" dirty="0"/>
              <a:t>: elsewhere in this course</a:t>
            </a:r>
          </a:p>
          <a:p>
            <a:pPr lvl="1"/>
            <a:endParaRPr lang="en-US" dirty="0"/>
          </a:p>
          <a:p>
            <a:endParaRPr lang="en-US" dirty="0"/>
          </a:p>
          <a:p>
            <a:endParaRPr lang="en-US" dirty="0"/>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20</a:t>
            </a:fld>
            <a:endParaRPr lang="en-US" dirty="0"/>
          </a:p>
        </p:txBody>
      </p:sp>
    </p:spTree>
    <p:extLst>
      <p:ext uri="{BB962C8B-B14F-4D97-AF65-F5344CB8AC3E}">
        <p14:creationId xmlns:p14="http://schemas.microsoft.com/office/powerpoint/2010/main" val="939947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Writes at a replica node</a:t>
            </a:r>
            <a:endParaRPr lang="en-US" dirty="0"/>
          </a:p>
        </p:txBody>
      </p:sp>
      <p:sp>
        <p:nvSpPr>
          <p:cNvPr id="3" name="Content Placeholder 2"/>
          <p:cNvSpPr>
            <a:spLocks noGrp="1"/>
          </p:cNvSpPr>
          <p:nvPr>
            <p:ph idx="1"/>
          </p:nvPr>
        </p:nvSpPr>
        <p:spPr>
          <a:xfrm>
            <a:off x="649207" y="1600200"/>
            <a:ext cx="8662273" cy="4267200"/>
          </a:xfrm>
        </p:spPr>
        <p:txBody>
          <a:bodyPr>
            <a:noAutofit/>
          </a:bodyPr>
          <a:lstStyle/>
          <a:p>
            <a:pPr marL="0" indent="0">
              <a:buNone/>
            </a:pPr>
            <a:r>
              <a:rPr lang="en-US" sz="2000" dirty="0"/>
              <a:t>On receiving a write</a:t>
            </a:r>
          </a:p>
          <a:p>
            <a:pPr marL="0" indent="0">
              <a:buNone/>
            </a:pPr>
            <a:r>
              <a:rPr lang="en-US" sz="2000" dirty="0"/>
              <a:t>1. Log it in disk commit log (for failure recovery)</a:t>
            </a:r>
          </a:p>
          <a:p>
            <a:pPr marL="0" indent="0">
              <a:buNone/>
            </a:pPr>
            <a:r>
              <a:rPr lang="en-US" sz="2000" dirty="0"/>
              <a:t>2. Make changes to appropriate </a:t>
            </a:r>
            <a:r>
              <a:rPr lang="en-US" sz="2000" dirty="0" err="1"/>
              <a:t>memtables</a:t>
            </a:r>
            <a:endParaRPr lang="en-US" sz="2000" dirty="0"/>
          </a:p>
          <a:p>
            <a:pPr lvl="1"/>
            <a:r>
              <a:rPr lang="en-US" sz="2000" b="1" dirty="0" err="1"/>
              <a:t>Memtable</a:t>
            </a:r>
            <a:r>
              <a:rPr lang="en-US" sz="2000" dirty="0"/>
              <a:t> = In-memory representation of multiple key-value pairs</a:t>
            </a:r>
          </a:p>
          <a:p>
            <a:pPr lvl="1"/>
            <a:r>
              <a:rPr lang="en-US" sz="2000" i="1" dirty="0"/>
              <a:t>Typically append-only </a:t>
            </a:r>
            <a:r>
              <a:rPr lang="en-US" sz="2000" i="1" dirty="0" err="1"/>
              <a:t>datastructure</a:t>
            </a:r>
            <a:r>
              <a:rPr lang="en-US" sz="2000" i="1" dirty="0"/>
              <a:t> (fast)</a:t>
            </a:r>
          </a:p>
          <a:p>
            <a:pPr lvl="1"/>
            <a:r>
              <a:rPr lang="en-US" sz="2000" dirty="0"/>
              <a:t>Cache that can be searched by key</a:t>
            </a:r>
          </a:p>
          <a:p>
            <a:pPr lvl="1"/>
            <a:r>
              <a:rPr lang="en-US" sz="2000" dirty="0"/>
              <a:t>Write-back cache as opposed to write-through</a:t>
            </a:r>
          </a:p>
          <a:p>
            <a:pPr marL="0" indent="0">
              <a:buNone/>
            </a:pPr>
            <a:endParaRPr lang="en-US" sz="2000" dirty="0"/>
          </a:p>
          <a:p>
            <a:pPr marL="0" indent="0">
              <a:buNone/>
            </a:pPr>
            <a:r>
              <a:rPr lang="en-US" sz="2000" dirty="0"/>
              <a:t>Later, when </a:t>
            </a:r>
            <a:r>
              <a:rPr lang="en-US" sz="2000" dirty="0" err="1"/>
              <a:t>memtable</a:t>
            </a:r>
            <a:r>
              <a:rPr lang="en-US" sz="2000" dirty="0"/>
              <a:t> is full or old, flush to disk</a:t>
            </a:r>
          </a:p>
          <a:p>
            <a:pPr lvl="1"/>
            <a:r>
              <a:rPr lang="en-US" sz="2000" dirty="0"/>
              <a:t>Data File: An </a:t>
            </a:r>
            <a:r>
              <a:rPr lang="en-US" sz="2000" b="1" dirty="0" err="1"/>
              <a:t>SSTable</a:t>
            </a:r>
            <a:r>
              <a:rPr lang="en-US" sz="2000" dirty="0"/>
              <a:t> (Sorted String Table) – list of key-value pairs, sorted by key</a:t>
            </a:r>
          </a:p>
          <a:p>
            <a:pPr lvl="1"/>
            <a:r>
              <a:rPr lang="en-US" sz="2000" i="1" dirty="0" err="1"/>
              <a:t>SSTables</a:t>
            </a:r>
            <a:r>
              <a:rPr lang="en-US" sz="2000" i="1" dirty="0"/>
              <a:t> are immutable (once created, they don’t change)</a:t>
            </a:r>
          </a:p>
          <a:p>
            <a:pPr lvl="1"/>
            <a:r>
              <a:rPr lang="en-US" sz="2000" dirty="0"/>
              <a:t>Index file: An </a:t>
            </a:r>
            <a:r>
              <a:rPr lang="en-US" sz="2000" dirty="0" err="1"/>
              <a:t>SSTable</a:t>
            </a:r>
            <a:r>
              <a:rPr lang="en-US" sz="2000" dirty="0"/>
              <a:t> of (key, position in data </a:t>
            </a:r>
            <a:r>
              <a:rPr lang="en-US" sz="2000" dirty="0" err="1"/>
              <a:t>sstable</a:t>
            </a:r>
            <a:r>
              <a:rPr lang="en-US" sz="2000" dirty="0"/>
              <a:t>) pairs</a:t>
            </a:r>
          </a:p>
          <a:p>
            <a:pPr lvl="1"/>
            <a:r>
              <a:rPr lang="en-US" sz="2000" dirty="0"/>
              <a:t>And a Bloom filter (for efficient search) – next slide</a:t>
            </a:r>
          </a:p>
          <a:p>
            <a:pPr marL="0" indent="0">
              <a:buNone/>
            </a:pPr>
            <a:endParaRPr lang="en-US" sz="2000"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21</a:t>
            </a:fld>
            <a:endParaRPr lang="en-US" dirty="0"/>
          </a:p>
        </p:txBody>
      </p:sp>
    </p:spTree>
    <p:extLst>
      <p:ext uri="{BB962C8B-B14F-4D97-AF65-F5344CB8AC3E}">
        <p14:creationId xmlns:p14="http://schemas.microsoft.com/office/powerpoint/2010/main" val="137481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Bloom Filter</a:t>
            </a:r>
          </a:p>
        </p:txBody>
      </p:sp>
      <p:sp>
        <p:nvSpPr>
          <p:cNvPr id="3" name="Content Placeholder 2"/>
          <p:cNvSpPr>
            <a:spLocks noGrp="1"/>
          </p:cNvSpPr>
          <p:nvPr>
            <p:ph idx="1"/>
          </p:nvPr>
        </p:nvSpPr>
        <p:spPr>
          <a:xfrm>
            <a:off x="649208" y="2006600"/>
            <a:ext cx="6376273" cy="1498600"/>
          </a:xfrm>
        </p:spPr>
        <p:txBody>
          <a:bodyPr>
            <a:normAutofit fontScale="77500" lnSpcReduction="20000"/>
          </a:bodyPr>
          <a:lstStyle/>
          <a:p>
            <a:r>
              <a:rPr lang="en-US" dirty="0"/>
              <a:t>Compact way of representing a set of items</a:t>
            </a:r>
          </a:p>
          <a:p>
            <a:r>
              <a:rPr lang="en-US" dirty="0"/>
              <a:t>Checking for existence in set is cheap</a:t>
            </a:r>
          </a:p>
          <a:p>
            <a:r>
              <a:rPr lang="en-US" dirty="0"/>
              <a:t>Some probability of false positives: an item not in set may check true as being in set</a:t>
            </a:r>
          </a:p>
          <a:p>
            <a:r>
              <a:rPr lang="en-US" dirty="0"/>
              <a:t>Never false negatives</a:t>
            </a:r>
          </a:p>
          <a:p>
            <a:endParaRPr lang="en-US" dirty="0"/>
          </a:p>
        </p:txBody>
      </p:sp>
      <p:sp>
        <p:nvSpPr>
          <p:cNvPr id="112" name="Rectangle 3"/>
          <p:cNvSpPr>
            <a:spLocks noChangeArrowheads="1"/>
          </p:cNvSpPr>
          <p:nvPr/>
        </p:nvSpPr>
        <p:spPr bwMode="auto">
          <a:xfrm>
            <a:off x="4815681" y="3581400"/>
            <a:ext cx="947274" cy="3109120"/>
          </a:xfrm>
          <a:prstGeom prst="rect">
            <a:avLst/>
          </a:prstGeom>
          <a:solidFill>
            <a:srgbClr val="FFFFFF"/>
          </a:solidFill>
          <a:ln w="12700">
            <a:solidFill>
              <a:srgbClr val="000000"/>
            </a:solidFill>
            <a:round/>
            <a:headEnd type="none" w="sm" len="sm"/>
            <a:tailEnd type="stealth" w="med" len="lg"/>
          </a:ln>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113" name="Straight Connector 7"/>
          <p:cNvCxnSpPr>
            <a:cxnSpLocks noChangeShapeType="1"/>
          </p:cNvCxnSpPr>
          <p:nvPr/>
        </p:nvCxnSpPr>
        <p:spPr bwMode="auto">
          <a:xfrm>
            <a:off x="4815681" y="3995950"/>
            <a:ext cx="947274" cy="0"/>
          </a:xfrm>
          <a:prstGeom prst="line">
            <a:avLst/>
          </a:prstGeom>
          <a:noFill/>
          <a:ln w="12700">
            <a:solidFill>
              <a:srgbClr val="000000"/>
            </a:solidFill>
            <a:round/>
            <a:headEnd type="none" w="sm" len="sm"/>
            <a:tailEnd type="none" w="med" len="lg"/>
          </a:ln>
          <a:extLst>
            <a:ext uri="{909E8E84-426E-40dd-AFC4-6F175D3DCCD1}">
              <a14:hiddenFill xmlns:a14="http://schemas.microsoft.com/office/drawing/2010/main" xmlns="">
                <a:noFill/>
              </a14:hiddenFill>
            </a:ext>
          </a:extLst>
        </p:spPr>
      </p:cxnSp>
      <p:cxnSp>
        <p:nvCxnSpPr>
          <p:cNvPr id="114" name="Straight Connector 8"/>
          <p:cNvCxnSpPr>
            <a:cxnSpLocks noChangeShapeType="1"/>
          </p:cNvCxnSpPr>
          <p:nvPr/>
        </p:nvCxnSpPr>
        <p:spPr bwMode="auto">
          <a:xfrm>
            <a:off x="4815681" y="3788676"/>
            <a:ext cx="947274" cy="0"/>
          </a:xfrm>
          <a:prstGeom prst="line">
            <a:avLst/>
          </a:prstGeom>
          <a:noFill/>
          <a:ln w="12700">
            <a:solidFill>
              <a:srgbClr val="000000"/>
            </a:solidFill>
            <a:round/>
            <a:headEnd type="none" w="sm" len="sm"/>
            <a:tailEnd type="none" w="med" len="lg"/>
          </a:ln>
          <a:extLst>
            <a:ext uri="{909E8E84-426E-40dd-AFC4-6F175D3DCCD1}">
              <a14:hiddenFill xmlns:a14="http://schemas.microsoft.com/office/drawing/2010/main" xmlns="">
                <a:noFill/>
              </a14:hiddenFill>
            </a:ext>
          </a:extLst>
        </p:spPr>
      </p:cxnSp>
      <p:cxnSp>
        <p:nvCxnSpPr>
          <p:cNvPr id="115" name="Straight Connector 9"/>
          <p:cNvCxnSpPr>
            <a:cxnSpLocks noChangeShapeType="1"/>
          </p:cNvCxnSpPr>
          <p:nvPr/>
        </p:nvCxnSpPr>
        <p:spPr bwMode="auto">
          <a:xfrm>
            <a:off x="4815681" y="4203225"/>
            <a:ext cx="947274" cy="0"/>
          </a:xfrm>
          <a:prstGeom prst="line">
            <a:avLst/>
          </a:prstGeom>
          <a:noFill/>
          <a:ln w="12700">
            <a:solidFill>
              <a:srgbClr val="000000"/>
            </a:solidFill>
            <a:round/>
            <a:headEnd type="none" w="sm" len="sm"/>
            <a:tailEnd type="none" w="med" len="lg"/>
          </a:ln>
          <a:extLst>
            <a:ext uri="{909E8E84-426E-40dd-AFC4-6F175D3DCCD1}">
              <a14:hiddenFill xmlns:a14="http://schemas.microsoft.com/office/drawing/2010/main" xmlns="">
                <a:noFill/>
              </a14:hiddenFill>
            </a:ext>
          </a:extLst>
        </p:spPr>
      </p:cxnSp>
      <p:cxnSp>
        <p:nvCxnSpPr>
          <p:cNvPr id="116" name="Straight Connector 10"/>
          <p:cNvCxnSpPr>
            <a:cxnSpLocks noChangeShapeType="1"/>
          </p:cNvCxnSpPr>
          <p:nvPr/>
        </p:nvCxnSpPr>
        <p:spPr bwMode="auto">
          <a:xfrm>
            <a:off x="4815681" y="4410499"/>
            <a:ext cx="947274" cy="0"/>
          </a:xfrm>
          <a:prstGeom prst="line">
            <a:avLst/>
          </a:prstGeom>
          <a:noFill/>
          <a:ln w="12700">
            <a:solidFill>
              <a:srgbClr val="000000"/>
            </a:solidFill>
            <a:round/>
            <a:headEnd type="none" w="sm" len="sm"/>
            <a:tailEnd type="none" w="med" len="lg"/>
          </a:ln>
          <a:extLst>
            <a:ext uri="{909E8E84-426E-40dd-AFC4-6F175D3DCCD1}">
              <a14:hiddenFill xmlns:a14="http://schemas.microsoft.com/office/drawing/2010/main" xmlns="">
                <a:noFill/>
              </a14:hiddenFill>
            </a:ext>
          </a:extLst>
        </p:spPr>
      </p:cxnSp>
      <p:cxnSp>
        <p:nvCxnSpPr>
          <p:cNvPr id="117" name="Straight Connector 12"/>
          <p:cNvCxnSpPr>
            <a:cxnSpLocks noChangeShapeType="1"/>
          </p:cNvCxnSpPr>
          <p:nvPr/>
        </p:nvCxnSpPr>
        <p:spPr bwMode="auto">
          <a:xfrm>
            <a:off x="4815681" y="6483245"/>
            <a:ext cx="947274" cy="0"/>
          </a:xfrm>
          <a:prstGeom prst="line">
            <a:avLst/>
          </a:prstGeom>
          <a:noFill/>
          <a:ln w="12700">
            <a:solidFill>
              <a:srgbClr val="000000"/>
            </a:solidFill>
            <a:round/>
            <a:headEnd type="none" w="sm" len="sm"/>
            <a:tailEnd type="none" w="med" len="lg"/>
          </a:ln>
          <a:extLst>
            <a:ext uri="{909E8E84-426E-40dd-AFC4-6F175D3DCCD1}">
              <a14:hiddenFill xmlns:a14="http://schemas.microsoft.com/office/drawing/2010/main" xmlns="">
                <a:noFill/>
              </a14:hiddenFill>
            </a:ext>
          </a:extLst>
        </p:spPr>
      </p:cxnSp>
      <p:cxnSp>
        <p:nvCxnSpPr>
          <p:cNvPr id="118" name="Straight Connector 13"/>
          <p:cNvCxnSpPr>
            <a:cxnSpLocks noChangeShapeType="1"/>
          </p:cNvCxnSpPr>
          <p:nvPr/>
        </p:nvCxnSpPr>
        <p:spPr bwMode="auto">
          <a:xfrm>
            <a:off x="4815681" y="5170506"/>
            <a:ext cx="947274" cy="0"/>
          </a:xfrm>
          <a:prstGeom prst="line">
            <a:avLst/>
          </a:prstGeom>
          <a:noFill/>
          <a:ln w="12700">
            <a:solidFill>
              <a:srgbClr val="000000"/>
            </a:solidFill>
            <a:round/>
            <a:headEnd type="none" w="sm" len="sm"/>
            <a:tailEnd type="none" w="med" len="lg"/>
          </a:ln>
          <a:extLst>
            <a:ext uri="{909E8E84-426E-40dd-AFC4-6F175D3DCCD1}">
              <a14:hiddenFill xmlns:a14="http://schemas.microsoft.com/office/drawing/2010/main" xmlns="">
                <a:noFill/>
              </a14:hiddenFill>
            </a:ext>
          </a:extLst>
        </p:spPr>
      </p:cxnSp>
      <p:cxnSp>
        <p:nvCxnSpPr>
          <p:cNvPr id="119" name="Straight Connector 14"/>
          <p:cNvCxnSpPr>
            <a:cxnSpLocks noChangeShapeType="1"/>
          </p:cNvCxnSpPr>
          <p:nvPr/>
        </p:nvCxnSpPr>
        <p:spPr bwMode="auto">
          <a:xfrm>
            <a:off x="4815681" y="5377781"/>
            <a:ext cx="947274" cy="0"/>
          </a:xfrm>
          <a:prstGeom prst="line">
            <a:avLst/>
          </a:prstGeom>
          <a:noFill/>
          <a:ln w="12700">
            <a:solidFill>
              <a:srgbClr val="000000"/>
            </a:solidFill>
            <a:round/>
            <a:headEnd type="none" w="sm" len="sm"/>
            <a:tailEnd type="none" w="med" len="lg"/>
          </a:ln>
          <a:extLst>
            <a:ext uri="{909E8E84-426E-40dd-AFC4-6F175D3DCCD1}">
              <a14:hiddenFill xmlns:a14="http://schemas.microsoft.com/office/drawing/2010/main" xmlns="">
                <a:noFill/>
              </a14:hiddenFill>
            </a:ext>
          </a:extLst>
        </p:spPr>
      </p:cxnSp>
      <p:cxnSp>
        <p:nvCxnSpPr>
          <p:cNvPr id="120" name="Straight Connector 15"/>
          <p:cNvCxnSpPr>
            <a:cxnSpLocks noChangeShapeType="1"/>
          </p:cNvCxnSpPr>
          <p:nvPr/>
        </p:nvCxnSpPr>
        <p:spPr bwMode="auto">
          <a:xfrm>
            <a:off x="4815681" y="5861422"/>
            <a:ext cx="947274" cy="0"/>
          </a:xfrm>
          <a:prstGeom prst="line">
            <a:avLst/>
          </a:prstGeom>
          <a:noFill/>
          <a:ln w="12700">
            <a:solidFill>
              <a:srgbClr val="000000"/>
            </a:solidFill>
            <a:round/>
            <a:headEnd type="none" w="sm" len="sm"/>
            <a:tailEnd type="none" w="med" len="lg"/>
          </a:ln>
          <a:extLst>
            <a:ext uri="{909E8E84-426E-40dd-AFC4-6F175D3DCCD1}">
              <a14:hiddenFill xmlns:a14="http://schemas.microsoft.com/office/drawing/2010/main" xmlns="">
                <a:noFill/>
              </a14:hiddenFill>
            </a:ext>
          </a:extLst>
        </p:spPr>
      </p:cxnSp>
      <p:cxnSp>
        <p:nvCxnSpPr>
          <p:cNvPr id="121" name="Straight Connector 16"/>
          <p:cNvCxnSpPr>
            <a:cxnSpLocks noChangeShapeType="1"/>
          </p:cNvCxnSpPr>
          <p:nvPr/>
        </p:nvCxnSpPr>
        <p:spPr bwMode="auto">
          <a:xfrm>
            <a:off x="4815681" y="6068696"/>
            <a:ext cx="947274" cy="0"/>
          </a:xfrm>
          <a:prstGeom prst="line">
            <a:avLst/>
          </a:prstGeom>
          <a:noFill/>
          <a:ln w="12700">
            <a:solidFill>
              <a:srgbClr val="000000"/>
            </a:solidFill>
            <a:round/>
            <a:headEnd type="none" w="sm" len="sm"/>
            <a:tailEnd type="none" w="med" len="lg"/>
          </a:ln>
          <a:extLst>
            <a:ext uri="{909E8E84-426E-40dd-AFC4-6F175D3DCCD1}">
              <a14:hiddenFill xmlns:a14="http://schemas.microsoft.com/office/drawing/2010/main" xmlns="">
                <a:noFill/>
              </a14:hiddenFill>
            </a:ext>
          </a:extLst>
        </p:spPr>
      </p:cxnSp>
      <p:sp>
        <p:nvSpPr>
          <p:cNvPr id="122" name="TextBox 17"/>
          <p:cNvSpPr txBox="1">
            <a:spLocks noChangeArrowheads="1"/>
          </p:cNvSpPr>
          <p:nvPr/>
        </p:nvSpPr>
        <p:spPr bwMode="auto">
          <a:xfrm>
            <a:off x="4673945" y="3305036"/>
            <a:ext cx="1323894" cy="30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Large Bit Map</a:t>
            </a:r>
          </a:p>
        </p:txBody>
      </p:sp>
      <p:sp>
        <p:nvSpPr>
          <p:cNvPr id="123" name="TextBox 18"/>
          <p:cNvSpPr txBox="1">
            <a:spLocks noChangeArrowheads="1"/>
          </p:cNvSpPr>
          <p:nvPr/>
        </p:nvSpPr>
        <p:spPr bwMode="auto">
          <a:xfrm>
            <a:off x="5807843" y="3512311"/>
            <a:ext cx="277318" cy="30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0</a:t>
            </a:r>
          </a:p>
        </p:txBody>
      </p:sp>
      <p:sp>
        <p:nvSpPr>
          <p:cNvPr id="124" name="TextBox 19"/>
          <p:cNvSpPr txBox="1">
            <a:spLocks noChangeArrowheads="1"/>
          </p:cNvSpPr>
          <p:nvPr/>
        </p:nvSpPr>
        <p:spPr bwMode="auto">
          <a:xfrm>
            <a:off x="5827036" y="3719585"/>
            <a:ext cx="277318" cy="30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1</a:t>
            </a:r>
          </a:p>
        </p:txBody>
      </p:sp>
      <p:sp>
        <p:nvSpPr>
          <p:cNvPr id="125" name="TextBox 20"/>
          <p:cNvSpPr txBox="1">
            <a:spLocks noChangeArrowheads="1"/>
          </p:cNvSpPr>
          <p:nvPr/>
        </p:nvSpPr>
        <p:spPr bwMode="auto">
          <a:xfrm>
            <a:off x="5827036" y="3995950"/>
            <a:ext cx="277318" cy="30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2</a:t>
            </a:r>
          </a:p>
        </p:txBody>
      </p:sp>
      <p:sp>
        <p:nvSpPr>
          <p:cNvPr id="126" name="TextBox 21"/>
          <p:cNvSpPr txBox="1">
            <a:spLocks noChangeArrowheads="1"/>
          </p:cNvSpPr>
          <p:nvPr/>
        </p:nvSpPr>
        <p:spPr bwMode="auto">
          <a:xfrm>
            <a:off x="5827036" y="4216182"/>
            <a:ext cx="277318" cy="30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3</a:t>
            </a:r>
          </a:p>
        </p:txBody>
      </p:sp>
      <p:sp>
        <p:nvSpPr>
          <p:cNvPr id="127" name="TextBox 22"/>
          <p:cNvSpPr txBox="1">
            <a:spLocks noChangeArrowheads="1"/>
          </p:cNvSpPr>
          <p:nvPr/>
        </p:nvSpPr>
        <p:spPr bwMode="auto">
          <a:xfrm rot="10800000" flipH="1" flipV="1">
            <a:off x="5878710" y="5095891"/>
            <a:ext cx="364336" cy="30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69</a:t>
            </a:r>
          </a:p>
        </p:txBody>
      </p:sp>
      <p:sp>
        <p:nvSpPr>
          <p:cNvPr id="128" name="TextBox 23"/>
          <p:cNvSpPr txBox="1">
            <a:spLocks noChangeArrowheads="1"/>
          </p:cNvSpPr>
          <p:nvPr/>
        </p:nvSpPr>
        <p:spPr bwMode="auto">
          <a:xfrm rot="10800000" flipH="1" flipV="1">
            <a:off x="5807841" y="6395674"/>
            <a:ext cx="582938" cy="30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127</a:t>
            </a:r>
          </a:p>
        </p:txBody>
      </p:sp>
      <p:sp>
        <p:nvSpPr>
          <p:cNvPr id="129" name="TextBox 24"/>
          <p:cNvSpPr txBox="1">
            <a:spLocks noChangeArrowheads="1"/>
          </p:cNvSpPr>
          <p:nvPr/>
        </p:nvSpPr>
        <p:spPr bwMode="auto">
          <a:xfrm rot="10800000" flipH="1" flipV="1">
            <a:off x="5807841" y="5786804"/>
            <a:ext cx="582938" cy="30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111</a:t>
            </a:r>
          </a:p>
        </p:txBody>
      </p:sp>
      <p:sp>
        <p:nvSpPr>
          <p:cNvPr id="130" name="TextBox 25"/>
          <p:cNvSpPr txBox="1">
            <a:spLocks noChangeArrowheads="1"/>
          </p:cNvSpPr>
          <p:nvPr/>
        </p:nvSpPr>
        <p:spPr bwMode="auto">
          <a:xfrm>
            <a:off x="421825" y="4686867"/>
            <a:ext cx="677344" cy="30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Helvetica" charset="0"/>
                <a:ea typeface="ＭＳ Ｐゴシック" charset="0"/>
                <a:cs typeface="ＭＳ Ｐゴシック" charset="0"/>
              </a:rPr>
              <a:t>Key-K</a:t>
            </a:r>
          </a:p>
        </p:txBody>
      </p:sp>
      <p:sp>
        <p:nvSpPr>
          <p:cNvPr id="131" name="TextBox 26"/>
          <p:cNvSpPr txBox="1">
            <a:spLocks noChangeArrowheads="1"/>
          </p:cNvSpPr>
          <p:nvPr/>
        </p:nvSpPr>
        <p:spPr bwMode="auto">
          <a:xfrm>
            <a:off x="1626592" y="4410501"/>
            <a:ext cx="708261" cy="30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Helvetica" charset="0"/>
                <a:ea typeface="ＭＳ Ｐゴシック" charset="0"/>
                <a:cs typeface="ＭＳ Ｐゴシック" charset="0"/>
              </a:rPr>
              <a:t>Hash1</a:t>
            </a:r>
          </a:p>
        </p:txBody>
      </p:sp>
      <p:sp>
        <p:nvSpPr>
          <p:cNvPr id="132" name="TextBox 27"/>
          <p:cNvSpPr txBox="1">
            <a:spLocks noChangeArrowheads="1"/>
          </p:cNvSpPr>
          <p:nvPr/>
        </p:nvSpPr>
        <p:spPr bwMode="auto">
          <a:xfrm>
            <a:off x="1626592" y="4894141"/>
            <a:ext cx="708261" cy="30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Hash2</a:t>
            </a:r>
          </a:p>
        </p:txBody>
      </p:sp>
      <p:sp>
        <p:nvSpPr>
          <p:cNvPr id="133" name="TextBox 28"/>
          <p:cNvSpPr txBox="1">
            <a:spLocks noChangeArrowheads="1"/>
          </p:cNvSpPr>
          <p:nvPr/>
        </p:nvSpPr>
        <p:spPr bwMode="auto">
          <a:xfrm>
            <a:off x="1681220" y="5585056"/>
            <a:ext cx="772261" cy="30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a:ln>
                  <a:noFill/>
                </a:ln>
                <a:solidFill>
                  <a:srgbClr val="000000"/>
                </a:solidFill>
                <a:effectLst/>
                <a:uLnTx/>
                <a:uFillTx/>
                <a:latin typeface="Helvetica" charset="0"/>
                <a:ea typeface="ＭＳ Ｐゴシック" charset="0"/>
                <a:cs typeface="ＭＳ Ｐゴシック" charset="0"/>
              </a:rPr>
              <a:t>Hashm</a:t>
            </a:r>
            <a:endParaRPr kumimoji="0" lang="en-US" sz="1400" b="0" i="0" u="none" strike="noStrike" kern="0" cap="none" spc="0" normalizeH="0" baseline="0" noProof="0" dirty="0">
              <a:ln>
                <a:noFill/>
              </a:ln>
              <a:solidFill>
                <a:srgbClr val="000000"/>
              </a:solidFill>
              <a:effectLst/>
              <a:uLnTx/>
              <a:uFillTx/>
              <a:latin typeface="Helvetica" charset="0"/>
              <a:ea typeface="ＭＳ Ｐゴシック" charset="0"/>
              <a:cs typeface="ＭＳ Ｐゴシック" charset="0"/>
            </a:endParaRPr>
          </a:p>
        </p:txBody>
      </p:sp>
      <p:cxnSp>
        <p:nvCxnSpPr>
          <p:cNvPr id="134" name="Curved Connector 30"/>
          <p:cNvCxnSpPr>
            <a:cxnSpLocks noChangeShapeType="1"/>
            <a:stCxn id="130" idx="3"/>
          </p:cNvCxnSpPr>
          <p:nvPr/>
        </p:nvCxnSpPr>
        <p:spPr bwMode="auto">
          <a:xfrm flipV="1">
            <a:off x="1099169" y="3857772"/>
            <a:ext cx="3716512" cy="979283"/>
          </a:xfrm>
          <a:prstGeom prst="curvedConnector3">
            <a:avLst>
              <a:gd name="adj1" fmla="val 50000"/>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cxnSp>
        <p:nvCxnSpPr>
          <p:cNvPr id="135" name="Curved Connector 31"/>
          <p:cNvCxnSpPr>
            <a:cxnSpLocks noChangeShapeType="1"/>
            <a:stCxn id="130" idx="3"/>
          </p:cNvCxnSpPr>
          <p:nvPr/>
        </p:nvCxnSpPr>
        <p:spPr bwMode="auto">
          <a:xfrm>
            <a:off x="1099169" y="4837055"/>
            <a:ext cx="3645645" cy="471635"/>
          </a:xfrm>
          <a:prstGeom prst="curvedConnector3">
            <a:avLst>
              <a:gd name="adj1" fmla="val 50000"/>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cxnSp>
        <p:nvCxnSpPr>
          <p:cNvPr id="136" name="Curved Connector 38"/>
          <p:cNvCxnSpPr>
            <a:cxnSpLocks noChangeShapeType="1"/>
            <a:stCxn id="130" idx="3"/>
          </p:cNvCxnSpPr>
          <p:nvPr/>
        </p:nvCxnSpPr>
        <p:spPr bwMode="auto">
          <a:xfrm>
            <a:off x="1099169" y="4837055"/>
            <a:ext cx="3645645" cy="1162550"/>
          </a:xfrm>
          <a:prstGeom prst="curvedConnector3">
            <a:avLst>
              <a:gd name="adj1" fmla="val 50000"/>
            </a:avLst>
          </a:prstGeom>
          <a:noFill/>
          <a:ln w="12700">
            <a:solidFill>
              <a:srgbClr val="000000"/>
            </a:solidFill>
            <a:round/>
            <a:headEnd/>
            <a:tailEnd type="arrow" w="med" len="med"/>
          </a:ln>
          <a:extLst>
            <a:ext uri="{909E8E84-426E-40dd-AFC4-6F175D3DCCD1}">
              <a14:hiddenFill xmlns:a14="http://schemas.microsoft.com/office/drawing/2010/main" xmlns="">
                <a:noFill/>
              </a14:hiddenFill>
            </a:ext>
          </a:extLst>
        </p:spPr>
      </p:cxnSp>
      <p:sp>
        <p:nvSpPr>
          <p:cNvPr id="137" name="TextBox 136"/>
          <p:cNvSpPr txBox="1"/>
          <p:nvPr/>
        </p:nvSpPr>
        <p:spPr>
          <a:xfrm>
            <a:off x="6658265" y="3650493"/>
            <a:ext cx="2272216" cy="2885698"/>
          </a:xfrm>
          <a:prstGeom prst="rect">
            <a:avLst/>
          </a:prstGeom>
          <a:noFill/>
        </p:spPr>
        <p:txBody>
          <a:bodyPr wrap="square" lIns="84110" tIns="42055" rIns="84110" bIns="42055">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rPr>
              <a:t>On insert, set all hashed bits.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rPr>
              <a:t>On check-if-present,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rPr>
              <a:t>return true if all hashed bits set.</a:t>
            </a:r>
          </a:p>
          <a:p>
            <a:pPr marL="262842" marR="0" lvl="0" indent="-262842" defTabSz="914400" eaLnBrk="1" fontAlgn="auto" latinLnBrk="0" hangingPunct="1">
              <a:lnSpc>
                <a:spcPct val="100000"/>
              </a:lnSpc>
              <a:spcBef>
                <a:spcPts val="0"/>
              </a:spcBef>
              <a:spcAft>
                <a:spcPts val="0"/>
              </a:spcAft>
              <a:buClrTx/>
              <a:buSzTx/>
              <a:buFont typeface="Arial"/>
              <a:buChar char="•"/>
              <a:tabLst/>
              <a:defRPr/>
            </a:pPr>
            <a:r>
              <a:rPr kumimoji="0" lang="en-US" sz="1400" b="0" i="0" u="none" strike="noStrike" kern="0" cap="none" spc="0" normalizeH="0" baseline="0" noProof="0" dirty="0">
                <a:ln>
                  <a:noFill/>
                </a:ln>
                <a:solidFill>
                  <a:srgbClr val="000000"/>
                </a:solidFill>
                <a:effectLst/>
                <a:uLnTx/>
                <a:uFillTx/>
              </a:rPr>
              <a:t>False positives</a:t>
            </a:r>
          </a:p>
          <a:p>
            <a:pPr marL="262842" marR="0" lvl="0" indent="-262842" defTabSz="914400" eaLnBrk="1" fontAlgn="auto" latinLnBrk="0" hangingPunct="1">
              <a:lnSpc>
                <a:spcPct val="100000"/>
              </a:lnSpc>
              <a:spcBef>
                <a:spcPts val="0"/>
              </a:spcBef>
              <a:spcAft>
                <a:spcPts val="0"/>
              </a:spcAft>
              <a:buClrTx/>
              <a:buSzTx/>
              <a:buFont typeface="Arial"/>
              <a:buChar char="•"/>
              <a:tabLst/>
              <a:defRPr/>
            </a:pPr>
            <a:endParaRPr kumimoji="0" lang="en-US" sz="1400" b="0" i="0" u="none" strike="noStrike" kern="0" cap="none" spc="0" normalizeH="0" baseline="0" noProof="0" dirty="0">
              <a:ln>
                <a:noFill/>
              </a:ln>
              <a:solidFill>
                <a:srgbClr val="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rPr>
              <a:t>False positive rate low</a:t>
            </a:r>
          </a:p>
          <a:p>
            <a:pPr marL="262842" marR="0" lvl="0" indent="-262842" defTabSz="914400" eaLnBrk="1" fontAlgn="auto" latinLnBrk="0" hangingPunct="1">
              <a:lnSpc>
                <a:spcPct val="100000"/>
              </a:lnSpc>
              <a:spcBef>
                <a:spcPts val="0"/>
              </a:spcBef>
              <a:spcAft>
                <a:spcPts val="0"/>
              </a:spcAft>
              <a:buClrTx/>
              <a:buSzTx/>
              <a:buFont typeface="Arial"/>
              <a:buChar char="•"/>
              <a:tabLst/>
              <a:defRPr/>
            </a:pPr>
            <a:r>
              <a:rPr lang="en-US" sz="1400" kern="0" dirty="0">
                <a:solidFill>
                  <a:srgbClr val="000000"/>
                </a:solidFill>
              </a:rPr>
              <a:t>m</a:t>
            </a:r>
            <a:r>
              <a:rPr kumimoji="0" lang="en-US" sz="1400" b="0" i="0" u="none" strike="noStrike" kern="0" cap="none" spc="0" normalizeH="0" baseline="0" noProof="0" dirty="0">
                <a:ln>
                  <a:noFill/>
                </a:ln>
                <a:solidFill>
                  <a:srgbClr val="000000"/>
                </a:solidFill>
                <a:effectLst/>
                <a:uLnTx/>
                <a:uFillTx/>
              </a:rPr>
              <a:t>=4 hash functions</a:t>
            </a:r>
          </a:p>
          <a:p>
            <a:pPr marL="262842" marR="0" lvl="0" indent="-262842" defTabSz="914400" eaLnBrk="1" fontAlgn="auto" latinLnBrk="0" hangingPunct="1">
              <a:lnSpc>
                <a:spcPct val="100000"/>
              </a:lnSpc>
              <a:spcBef>
                <a:spcPts val="0"/>
              </a:spcBef>
              <a:spcAft>
                <a:spcPts val="0"/>
              </a:spcAft>
              <a:buClrTx/>
              <a:buSzTx/>
              <a:buFont typeface="Arial"/>
              <a:buChar char="•"/>
              <a:tabLst/>
              <a:defRPr/>
            </a:pPr>
            <a:r>
              <a:rPr kumimoji="0" lang="en-US" sz="1400" b="0" i="0" u="none" strike="noStrike" kern="0" cap="none" spc="0" normalizeH="0" baseline="0" noProof="0" dirty="0">
                <a:ln>
                  <a:noFill/>
                </a:ln>
                <a:solidFill>
                  <a:srgbClr val="000000"/>
                </a:solidFill>
                <a:effectLst/>
                <a:uLnTx/>
                <a:uFillTx/>
              </a:rPr>
              <a:t>100 items</a:t>
            </a:r>
          </a:p>
          <a:p>
            <a:pPr marL="262842" marR="0" lvl="0" indent="-262842" defTabSz="914400" eaLnBrk="1" fontAlgn="auto" latinLnBrk="0" hangingPunct="1">
              <a:lnSpc>
                <a:spcPct val="100000"/>
              </a:lnSpc>
              <a:spcBef>
                <a:spcPts val="0"/>
              </a:spcBef>
              <a:spcAft>
                <a:spcPts val="0"/>
              </a:spcAft>
              <a:buClrTx/>
              <a:buSzTx/>
              <a:buFont typeface="Arial"/>
              <a:buChar char="•"/>
              <a:tabLst/>
              <a:defRPr/>
            </a:pPr>
            <a:r>
              <a:rPr kumimoji="0" lang="en-US" sz="1400" b="0" i="0" u="none" strike="noStrike" kern="0" cap="none" spc="0" normalizeH="0" baseline="0" noProof="0" dirty="0">
                <a:ln>
                  <a:noFill/>
                </a:ln>
                <a:solidFill>
                  <a:srgbClr val="000000"/>
                </a:solidFill>
                <a:effectLst/>
                <a:uLnTx/>
                <a:uFillTx/>
              </a:rPr>
              <a:t> 3200 bits</a:t>
            </a:r>
          </a:p>
          <a:p>
            <a:pPr marL="262842" marR="0" lvl="0" indent="-262842" defTabSz="914400" eaLnBrk="1" fontAlgn="auto" latinLnBrk="0" hangingPunct="1">
              <a:lnSpc>
                <a:spcPct val="100000"/>
              </a:lnSpc>
              <a:spcBef>
                <a:spcPts val="0"/>
              </a:spcBef>
              <a:spcAft>
                <a:spcPts val="0"/>
              </a:spcAft>
              <a:buClrTx/>
              <a:buSzTx/>
              <a:buFont typeface="Arial"/>
              <a:buChar char="•"/>
              <a:tabLst/>
              <a:defRPr/>
            </a:pPr>
            <a:r>
              <a:rPr kumimoji="0" lang="en-US" sz="1400" b="0" i="0" u="none" strike="noStrike" kern="0" cap="none" spc="0" normalizeH="0" baseline="0" noProof="0" dirty="0">
                <a:ln>
                  <a:noFill/>
                </a:ln>
                <a:solidFill>
                  <a:srgbClr val="000000"/>
                </a:solidFill>
                <a:effectLst/>
                <a:uLnTx/>
                <a:uFillTx/>
              </a:rPr>
              <a:t>FP rate = 0.02%</a:t>
            </a:r>
          </a:p>
        </p:txBody>
      </p:sp>
      <p:sp>
        <p:nvSpPr>
          <p:cNvPr id="138" name="TextBox 42"/>
          <p:cNvSpPr txBox="1">
            <a:spLocks noChangeArrowheads="1"/>
          </p:cNvSpPr>
          <p:nvPr/>
        </p:nvSpPr>
        <p:spPr bwMode="auto">
          <a:xfrm>
            <a:off x="1839198" y="5101415"/>
            <a:ext cx="225941" cy="5158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a:t>
            </a:r>
          </a:p>
        </p:txBody>
      </p:sp>
      <p:sp>
        <p:nvSpPr>
          <p:cNvPr id="31"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22</a:t>
            </a:fld>
            <a:endParaRPr lang="en-US" dirty="0"/>
          </a:p>
        </p:txBody>
      </p:sp>
    </p:spTree>
    <p:extLst>
      <p:ext uri="{BB962C8B-B14F-4D97-AF65-F5344CB8AC3E}">
        <p14:creationId xmlns:p14="http://schemas.microsoft.com/office/powerpoint/2010/main" val="3778654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Compaction</a:t>
            </a:r>
          </a:p>
        </p:txBody>
      </p:sp>
      <p:sp>
        <p:nvSpPr>
          <p:cNvPr id="3" name="Content Placeholder 2"/>
          <p:cNvSpPr>
            <a:spLocks noGrp="1"/>
          </p:cNvSpPr>
          <p:nvPr>
            <p:ph idx="1"/>
          </p:nvPr>
        </p:nvSpPr>
        <p:spPr/>
        <p:txBody>
          <a:bodyPr>
            <a:noAutofit/>
          </a:bodyPr>
          <a:lstStyle/>
          <a:p>
            <a:pPr marL="0" indent="0">
              <a:buNone/>
            </a:pPr>
            <a:endParaRPr lang="en-US" dirty="0"/>
          </a:p>
          <a:p>
            <a:pPr marL="0" indent="0">
              <a:buNone/>
            </a:pPr>
            <a:r>
              <a:rPr lang="en-US"/>
              <a:t>Data updates </a:t>
            </a:r>
            <a:r>
              <a:rPr lang="en-US" dirty="0"/>
              <a:t>accumulate over time and </a:t>
            </a:r>
            <a:r>
              <a:rPr lang="en-US" dirty="0" err="1"/>
              <a:t>SStables</a:t>
            </a:r>
            <a:r>
              <a:rPr lang="en-US" dirty="0"/>
              <a:t> and logs need to be compacted</a:t>
            </a:r>
          </a:p>
          <a:p>
            <a:pPr lvl="1"/>
            <a:r>
              <a:rPr lang="en-US" dirty="0"/>
              <a:t>The process of compaction merges </a:t>
            </a:r>
            <a:r>
              <a:rPr lang="en-US" dirty="0" err="1"/>
              <a:t>SSTables</a:t>
            </a:r>
            <a:r>
              <a:rPr lang="en-US" dirty="0"/>
              <a:t>, i.e., by merging updates for a key</a:t>
            </a:r>
          </a:p>
          <a:p>
            <a:pPr lvl="1"/>
            <a:r>
              <a:rPr lang="en-US" dirty="0"/>
              <a:t>Run periodically and locally at each server</a:t>
            </a:r>
          </a:p>
          <a:p>
            <a:pPr marL="0" indent="0">
              <a:buNone/>
            </a:pPr>
            <a:endParaRPr lang="en-US" dirty="0"/>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23</a:t>
            </a:fld>
            <a:endParaRPr lang="en-US" dirty="0"/>
          </a:p>
        </p:txBody>
      </p:sp>
    </p:spTree>
    <p:extLst>
      <p:ext uri="{BB962C8B-B14F-4D97-AF65-F5344CB8AC3E}">
        <p14:creationId xmlns:p14="http://schemas.microsoft.com/office/powerpoint/2010/main" val="3762484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Deletes</a:t>
            </a:r>
          </a:p>
        </p:txBody>
      </p:sp>
      <p:sp>
        <p:nvSpPr>
          <p:cNvPr id="3" name="Content Placeholder 2"/>
          <p:cNvSpPr>
            <a:spLocks noGrp="1"/>
          </p:cNvSpPr>
          <p:nvPr>
            <p:ph idx="1"/>
          </p:nvPr>
        </p:nvSpPr>
        <p:spPr/>
        <p:txBody>
          <a:bodyPr>
            <a:normAutofit/>
          </a:bodyPr>
          <a:lstStyle/>
          <a:p>
            <a:pPr marL="0" indent="0">
              <a:buNone/>
            </a:pPr>
            <a:r>
              <a:rPr lang="en-US" dirty="0"/>
              <a:t>Delete: don’t delete item right away</a:t>
            </a:r>
          </a:p>
          <a:p>
            <a:pPr lvl="1"/>
            <a:r>
              <a:rPr lang="en-US" dirty="0"/>
              <a:t>Add a </a:t>
            </a:r>
            <a:r>
              <a:rPr lang="en-US" b="1" dirty="0"/>
              <a:t>tombstone</a:t>
            </a:r>
            <a:r>
              <a:rPr lang="en-US" dirty="0"/>
              <a:t> to the log </a:t>
            </a:r>
          </a:p>
          <a:p>
            <a:pPr lvl="1"/>
            <a:r>
              <a:rPr lang="en-US" dirty="0"/>
              <a:t>Eventually, when compaction encounters tombstone it will delete item</a:t>
            </a:r>
          </a:p>
          <a:p>
            <a:endParaRPr lang="en-US" dirty="0"/>
          </a:p>
          <a:p>
            <a:pPr lvl="2"/>
            <a:endParaRPr lang="en-US" dirty="0"/>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24</a:t>
            </a:fld>
            <a:endParaRPr lang="en-US" dirty="0"/>
          </a:p>
        </p:txBody>
      </p:sp>
    </p:spTree>
    <p:extLst>
      <p:ext uri="{BB962C8B-B14F-4D97-AF65-F5344CB8AC3E}">
        <p14:creationId xmlns:p14="http://schemas.microsoft.com/office/powerpoint/2010/main" val="1301482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Reads </a:t>
            </a:r>
          </a:p>
        </p:txBody>
      </p:sp>
      <p:sp>
        <p:nvSpPr>
          <p:cNvPr id="3" name="Content Placeholder 2"/>
          <p:cNvSpPr>
            <a:spLocks noGrp="1"/>
          </p:cNvSpPr>
          <p:nvPr>
            <p:ph idx="1"/>
          </p:nvPr>
        </p:nvSpPr>
        <p:spPr>
          <a:xfrm>
            <a:off x="649207" y="2006600"/>
            <a:ext cx="8433673" cy="4267200"/>
          </a:xfrm>
        </p:spPr>
        <p:txBody>
          <a:bodyPr>
            <a:normAutofit fontScale="77500" lnSpcReduction="20000"/>
          </a:bodyPr>
          <a:lstStyle/>
          <a:p>
            <a:pPr marL="0" indent="0">
              <a:buNone/>
            </a:pPr>
            <a:r>
              <a:rPr lang="en-US" dirty="0"/>
              <a:t>Read: Similar to writes, except</a:t>
            </a:r>
          </a:p>
          <a:p>
            <a:pPr lvl="1"/>
            <a:r>
              <a:rPr lang="en-US" dirty="0"/>
              <a:t>Coordinator can contact X replicas (e.g., in same rack)</a:t>
            </a:r>
          </a:p>
          <a:p>
            <a:pPr lvl="2"/>
            <a:r>
              <a:rPr lang="en-US" dirty="0"/>
              <a:t>Coordinator sends read to replicas that have responded quickest in past</a:t>
            </a:r>
          </a:p>
          <a:p>
            <a:pPr lvl="2"/>
            <a:r>
              <a:rPr lang="en-US" dirty="0"/>
              <a:t>When X replicas respond, coordinator returns the latest-</a:t>
            </a:r>
            <a:r>
              <a:rPr lang="en-US" dirty="0" err="1"/>
              <a:t>timestamped</a:t>
            </a:r>
            <a:r>
              <a:rPr lang="en-US" dirty="0"/>
              <a:t> value from among those X</a:t>
            </a:r>
          </a:p>
          <a:p>
            <a:pPr lvl="2"/>
            <a:r>
              <a:rPr lang="en-US" dirty="0"/>
              <a:t>(X? We’ll see later.)</a:t>
            </a:r>
          </a:p>
          <a:p>
            <a:pPr lvl="1"/>
            <a:r>
              <a:rPr lang="en-US" dirty="0"/>
              <a:t>Coordinator also fetches value from other replicas</a:t>
            </a:r>
          </a:p>
          <a:p>
            <a:pPr lvl="2"/>
            <a:r>
              <a:rPr lang="en-US" dirty="0"/>
              <a:t>Checks consistency in the background, initiating a </a:t>
            </a:r>
            <a:r>
              <a:rPr lang="en-US" b="1" dirty="0"/>
              <a:t>read repair</a:t>
            </a:r>
            <a:r>
              <a:rPr lang="en-US" dirty="0"/>
              <a:t> if any two values are different</a:t>
            </a:r>
          </a:p>
          <a:p>
            <a:pPr lvl="2"/>
            <a:r>
              <a:rPr lang="en-US" dirty="0"/>
              <a:t>This mechanism seeks to eventually bring all replicas up to date</a:t>
            </a:r>
          </a:p>
          <a:p>
            <a:pPr lvl="1"/>
            <a:r>
              <a:rPr lang="en-US" dirty="0"/>
              <a:t>At a replica</a:t>
            </a:r>
          </a:p>
          <a:p>
            <a:pPr lvl="2"/>
            <a:r>
              <a:rPr lang="en-US" dirty="0"/>
              <a:t>Read looks at </a:t>
            </a:r>
            <a:r>
              <a:rPr lang="en-US" dirty="0" err="1"/>
              <a:t>Memtables</a:t>
            </a:r>
            <a:r>
              <a:rPr lang="en-US" dirty="0"/>
              <a:t> first, and then </a:t>
            </a:r>
            <a:r>
              <a:rPr lang="en-US" dirty="0" err="1"/>
              <a:t>SSTables</a:t>
            </a:r>
            <a:endParaRPr lang="en-US" dirty="0"/>
          </a:p>
          <a:p>
            <a:pPr lvl="2"/>
            <a:r>
              <a:rPr lang="en-US" dirty="0"/>
              <a:t>A row may be split across multiple </a:t>
            </a:r>
            <a:r>
              <a:rPr lang="en-US" dirty="0" err="1"/>
              <a:t>SSTables</a:t>
            </a:r>
            <a:r>
              <a:rPr lang="en-US" dirty="0"/>
              <a:t> =&gt; reads need to touch multiple </a:t>
            </a:r>
            <a:r>
              <a:rPr lang="en-US" dirty="0" err="1"/>
              <a:t>SSTables</a:t>
            </a:r>
            <a:r>
              <a:rPr lang="en-US" dirty="0"/>
              <a:t> =&gt; reads slower than writes (but still fast)</a:t>
            </a:r>
          </a:p>
          <a:p>
            <a:pPr lvl="2"/>
            <a:endParaRPr lang="en-US" dirty="0"/>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25</a:t>
            </a:fld>
            <a:endParaRPr lang="en-US" dirty="0"/>
          </a:p>
        </p:txBody>
      </p:sp>
    </p:spTree>
    <p:extLst>
      <p:ext uri="{BB962C8B-B14F-4D97-AF65-F5344CB8AC3E}">
        <p14:creationId xmlns:p14="http://schemas.microsoft.com/office/powerpoint/2010/main" val="33141426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Membership</a:t>
            </a:r>
          </a:p>
        </p:txBody>
      </p:sp>
      <p:sp>
        <p:nvSpPr>
          <p:cNvPr id="3" name="Content Placeholder 2"/>
          <p:cNvSpPr>
            <a:spLocks noGrp="1"/>
          </p:cNvSpPr>
          <p:nvPr>
            <p:ph idx="1"/>
          </p:nvPr>
        </p:nvSpPr>
        <p:spPr/>
        <p:txBody>
          <a:bodyPr>
            <a:normAutofit/>
          </a:bodyPr>
          <a:lstStyle/>
          <a:p>
            <a:r>
              <a:rPr lang="en-US" dirty="0"/>
              <a:t>Any server in cluster could be the coordinator</a:t>
            </a:r>
          </a:p>
          <a:p>
            <a:r>
              <a:rPr lang="en-US" dirty="0"/>
              <a:t>So every server needs to maintain a list of all the other servers that are currently in the server</a:t>
            </a:r>
          </a:p>
          <a:p>
            <a:r>
              <a:rPr lang="en-US" dirty="0"/>
              <a:t>List needs to be updated automatically as servers join, leave, and fail</a:t>
            </a:r>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26</a:t>
            </a:fld>
            <a:endParaRPr lang="en-US" dirty="0"/>
          </a:p>
        </p:txBody>
      </p:sp>
    </p:spTree>
    <p:extLst>
      <p:ext uri="{BB962C8B-B14F-4D97-AF65-F5344CB8AC3E}">
        <p14:creationId xmlns:p14="http://schemas.microsoft.com/office/powerpoint/2010/main" val="8271550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Cluster Membership – Gossip-Style </a:t>
            </a:r>
          </a:p>
        </p:txBody>
      </p:sp>
      <p:sp>
        <p:nvSpPr>
          <p:cNvPr id="31" name="Oval 3"/>
          <p:cNvSpPr>
            <a:spLocks noChangeArrowheads="1"/>
          </p:cNvSpPr>
          <p:nvPr/>
        </p:nvSpPr>
        <p:spPr bwMode="auto">
          <a:xfrm>
            <a:off x="3764293" y="3346642"/>
            <a:ext cx="496081" cy="483641"/>
          </a:xfrm>
          <a:prstGeom prst="ellipse">
            <a:avLst/>
          </a:prstGeom>
          <a:solidFill>
            <a:srgbClr val="FFFFFF"/>
          </a:solidFill>
          <a:ln w="9525">
            <a:solidFill>
              <a:srgbClr val="000000"/>
            </a:solidFill>
            <a:round/>
            <a:headEnd/>
            <a:tailEnd/>
          </a:ln>
        </p:spPr>
        <p:txBody>
          <a:bodyPr wrap="none" lIns="84110" tIns="42055" rIns="84110" bIns="42055"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200" b="0" i="0" u="none" strike="noStrike" kern="0" cap="none" spc="0" normalizeH="0" baseline="0" noProof="0">
                <a:ln>
                  <a:noFill/>
                </a:ln>
                <a:solidFill>
                  <a:sysClr val="windowText" lastClr="000000"/>
                </a:solidFill>
                <a:effectLst/>
                <a:uLnTx/>
                <a:uFillTx/>
                <a:latin typeface="Times New Roman" charset="0"/>
                <a:ea typeface="굴림" charset="0"/>
                <a:cs typeface="굴림" charset="0"/>
              </a:rPr>
              <a:t>1</a:t>
            </a:r>
          </a:p>
        </p:txBody>
      </p:sp>
      <p:sp>
        <p:nvSpPr>
          <p:cNvPr id="32" name="Line 4"/>
          <p:cNvSpPr>
            <a:spLocks noChangeShapeType="1"/>
          </p:cNvSpPr>
          <p:nvPr/>
        </p:nvSpPr>
        <p:spPr bwMode="auto">
          <a:xfrm flipH="1" flipV="1">
            <a:off x="3126476" y="2655727"/>
            <a:ext cx="708687" cy="829098"/>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aphicFrame>
        <p:nvGraphicFramePr>
          <p:cNvPr id="33" name="Group 5"/>
          <p:cNvGraphicFramePr>
            <a:graphicFrameLocks noGrp="1"/>
          </p:cNvGraphicFramePr>
          <p:nvPr>
            <p:extLst>
              <p:ext uri="{D42A27DB-BD31-4B8C-83A1-F6EECF244321}">
                <p14:modId xmlns:p14="http://schemas.microsoft.com/office/powerpoint/2010/main" val="101730231"/>
              </p:ext>
            </p:extLst>
          </p:nvPr>
        </p:nvGraphicFramePr>
        <p:xfrm>
          <a:off x="1567365" y="2655726"/>
          <a:ext cx="1559110" cy="1124120"/>
        </p:xfrm>
        <a:graphic>
          <a:graphicData uri="http://schemas.openxmlformats.org/drawingml/2006/table">
            <a:tbl>
              <a:tblPr/>
              <a:tblGrid>
                <a:gridCol w="283475">
                  <a:extLst>
                    <a:ext uri="{9D8B030D-6E8A-4147-A177-3AD203B41FA5}">
                      <a16:colId xmlns:a16="http://schemas.microsoft.com/office/drawing/2014/main" val="20000"/>
                    </a:ext>
                  </a:extLst>
                </a:gridCol>
                <a:gridCol w="755932">
                  <a:extLst>
                    <a:ext uri="{9D8B030D-6E8A-4147-A177-3AD203B41FA5}">
                      <a16:colId xmlns:a16="http://schemas.microsoft.com/office/drawing/2014/main" val="20001"/>
                    </a:ext>
                  </a:extLst>
                </a:gridCol>
                <a:gridCol w="519703">
                  <a:extLst>
                    <a:ext uri="{9D8B030D-6E8A-4147-A177-3AD203B41FA5}">
                      <a16:colId xmlns:a16="http://schemas.microsoft.com/office/drawing/2014/main" val="20002"/>
                    </a:ext>
                  </a:extLst>
                </a:gridCol>
              </a:tblGrid>
              <a:tr h="280314">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1</a:t>
                      </a:r>
                    </a:p>
                  </a:txBody>
                  <a:tcPr marL="85042" marR="85042" marT="41455" marB="41455"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rgbClr val="FF3300"/>
                          </a:solidFill>
                          <a:effectLst/>
                          <a:latin typeface="Arial" pitchFamily="-111" charset="0"/>
                          <a:ea typeface="굴림" pitchFamily="-111" charset="-127"/>
                          <a:cs typeface="굴림" pitchFamily="-111" charset="-127"/>
                        </a:rPr>
                        <a:t>10120</a:t>
                      </a:r>
                    </a:p>
                  </a:txBody>
                  <a:tcPr marL="85042" marR="85042" marT="41455" marB="4145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rgbClr val="FF3300"/>
                          </a:solidFill>
                          <a:effectLst/>
                          <a:latin typeface="Arial" pitchFamily="-111" charset="0"/>
                          <a:ea typeface="굴림" pitchFamily="-111" charset="-127"/>
                          <a:cs typeface="굴림" pitchFamily="-111" charset="-127"/>
                        </a:rPr>
                        <a:t>66</a:t>
                      </a:r>
                    </a:p>
                  </a:txBody>
                  <a:tcPr marL="85042" marR="85042" marT="41455" marB="4145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0314">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2</a:t>
                      </a:r>
                    </a:p>
                  </a:txBody>
                  <a:tcPr marL="85042" marR="85042" marT="41455" marB="41455"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10103</a:t>
                      </a:r>
                    </a:p>
                  </a:txBody>
                  <a:tcPr marL="85042" marR="85042" marT="41455" marB="4145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62</a:t>
                      </a:r>
                    </a:p>
                  </a:txBody>
                  <a:tcPr marL="85042" marR="85042" marT="41455" marB="4145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314">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3</a:t>
                      </a:r>
                    </a:p>
                  </a:txBody>
                  <a:tcPr marL="85042" marR="85042" marT="41455" marB="41455"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rgbClr val="FF3300"/>
                          </a:solidFill>
                          <a:effectLst/>
                          <a:latin typeface="Arial" pitchFamily="-111" charset="0"/>
                          <a:ea typeface="굴림" pitchFamily="-111" charset="-127"/>
                          <a:cs typeface="굴림" pitchFamily="-111" charset="-127"/>
                        </a:rPr>
                        <a:t>10098</a:t>
                      </a:r>
                    </a:p>
                  </a:txBody>
                  <a:tcPr marL="85042" marR="85042" marT="41455" marB="4145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rgbClr val="FF3300"/>
                          </a:solidFill>
                          <a:effectLst/>
                          <a:latin typeface="Arial" pitchFamily="-111" charset="0"/>
                          <a:ea typeface="굴림" pitchFamily="-111" charset="-127"/>
                          <a:cs typeface="굴림" pitchFamily="-111" charset="-127"/>
                        </a:rPr>
                        <a:t>63</a:t>
                      </a:r>
                    </a:p>
                  </a:txBody>
                  <a:tcPr marL="85042" marR="85042" marT="41455" marB="4145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0314">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4</a:t>
                      </a:r>
                    </a:p>
                  </a:txBody>
                  <a:tcPr marL="85042" marR="85042" marT="41455" marB="41455"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10111</a:t>
                      </a:r>
                    </a:p>
                  </a:txBody>
                  <a:tcPr marL="85042" marR="85042" marT="41455" marB="4145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65</a:t>
                      </a:r>
                    </a:p>
                  </a:txBody>
                  <a:tcPr marL="85042" marR="85042" marT="41455" marB="4145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4" name="Oval 27"/>
          <p:cNvSpPr>
            <a:spLocks noChangeArrowheads="1"/>
          </p:cNvSpPr>
          <p:nvPr/>
        </p:nvSpPr>
        <p:spPr bwMode="auto">
          <a:xfrm>
            <a:off x="5890353" y="3001185"/>
            <a:ext cx="496081" cy="483641"/>
          </a:xfrm>
          <a:prstGeom prst="ellipse">
            <a:avLst/>
          </a:prstGeom>
          <a:solidFill>
            <a:srgbClr val="FFFFFF"/>
          </a:solidFill>
          <a:ln w="9525">
            <a:solidFill>
              <a:srgbClr val="000000"/>
            </a:solidFill>
            <a:round/>
            <a:headEnd/>
            <a:tailEnd/>
          </a:ln>
        </p:spPr>
        <p:txBody>
          <a:bodyPr wrap="none" lIns="84110" tIns="42055" rIns="84110" bIns="42055"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200" b="0" i="0" u="none" strike="noStrike" kern="0" cap="none" spc="0" normalizeH="0" baseline="0" noProof="0">
                <a:ln>
                  <a:noFill/>
                </a:ln>
                <a:solidFill>
                  <a:sysClr val="windowText" lastClr="000000"/>
                </a:solidFill>
                <a:effectLst/>
                <a:uLnTx/>
                <a:uFillTx/>
                <a:latin typeface="Times New Roman" charset="0"/>
                <a:ea typeface="굴림" charset="0"/>
                <a:cs typeface="굴림" charset="0"/>
              </a:rPr>
              <a:t>2</a:t>
            </a:r>
          </a:p>
        </p:txBody>
      </p:sp>
      <p:sp>
        <p:nvSpPr>
          <p:cNvPr id="35" name="Oval 28"/>
          <p:cNvSpPr>
            <a:spLocks noChangeArrowheads="1"/>
          </p:cNvSpPr>
          <p:nvPr/>
        </p:nvSpPr>
        <p:spPr bwMode="auto">
          <a:xfrm>
            <a:off x="5606878" y="4728473"/>
            <a:ext cx="496081" cy="483641"/>
          </a:xfrm>
          <a:prstGeom prst="ellipse">
            <a:avLst/>
          </a:prstGeom>
          <a:solidFill>
            <a:srgbClr val="FFFFFF"/>
          </a:solidFill>
          <a:ln w="9525">
            <a:solidFill>
              <a:srgbClr val="000000"/>
            </a:solidFill>
            <a:round/>
            <a:headEnd/>
            <a:tailEnd/>
          </a:ln>
        </p:spPr>
        <p:txBody>
          <a:bodyPr wrap="none" lIns="84110" tIns="42055" rIns="84110" bIns="42055"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200" b="0" i="0" u="none" strike="noStrike" kern="0" cap="none" spc="0" normalizeH="0" baseline="0" noProof="0">
                <a:ln>
                  <a:noFill/>
                </a:ln>
                <a:solidFill>
                  <a:sysClr val="windowText" lastClr="000000"/>
                </a:solidFill>
                <a:effectLst/>
                <a:uLnTx/>
                <a:uFillTx/>
                <a:latin typeface="Times New Roman" charset="0"/>
                <a:ea typeface="굴림" charset="0"/>
                <a:cs typeface="굴림" charset="0"/>
              </a:rPr>
              <a:t>4</a:t>
            </a:r>
          </a:p>
        </p:txBody>
      </p:sp>
      <p:sp>
        <p:nvSpPr>
          <p:cNvPr id="36" name="Oval 29"/>
          <p:cNvSpPr>
            <a:spLocks noChangeArrowheads="1"/>
          </p:cNvSpPr>
          <p:nvPr/>
        </p:nvSpPr>
        <p:spPr bwMode="auto">
          <a:xfrm>
            <a:off x="4189505" y="5073931"/>
            <a:ext cx="496081" cy="483641"/>
          </a:xfrm>
          <a:prstGeom prst="ellipse">
            <a:avLst/>
          </a:prstGeom>
          <a:solidFill>
            <a:srgbClr val="FFFFFF"/>
          </a:solidFill>
          <a:ln w="9525">
            <a:solidFill>
              <a:srgbClr val="000000"/>
            </a:solidFill>
            <a:round/>
            <a:headEnd/>
            <a:tailEnd/>
          </a:ln>
        </p:spPr>
        <p:txBody>
          <a:bodyPr wrap="none" lIns="84110" tIns="42055" rIns="84110" bIns="42055"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200" b="0" i="0" u="none" strike="noStrike" kern="0" cap="none" spc="0" normalizeH="0" baseline="0" noProof="0">
                <a:ln>
                  <a:noFill/>
                </a:ln>
                <a:solidFill>
                  <a:sysClr val="windowText" lastClr="000000"/>
                </a:solidFill>
                <a:effectLst/>
                <a:uLnTx/>
                <a:uFillTx/>
                <a:latin typeface="Times New Roman" charset="0"/>
                <a:ea typeface="굴림" charset="0"/>
                <a:cs typeface="굴림" charset="0"/>
              </a:rPr>
              <a:t>3</a:t>
            </a:r>
          </a:p>
        </p:txBody>
      </p:sp>
      <p:sp>
        <p:nvSpPr>
          <p:cNvPr id="37" name="Line 30"/>
          <p:cNvSpPr>
            <a:spLocks noChangeShapeType="1"/>
          </p:cNvSpPr>
          <p:nvPr/>
        </p:nvSpPr>
        <p:spPr bwMode="auto">
          <a:xfrm flipV="1">
            <a:off x="4260374" y="3277550"/>
            <a:ext cx="1629979" cy="207275"/>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xmlns="">
                <a:no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8" name="Line 31"/>
          <p:cNvSpPr>
            <a:spLocks noChangeShapeType="1"/>
          </p:cNvSpPr>
          <p:nvPr/>
        </p:nvSpPr>
        <p:spPr bwMode="auto">
          <a:xfrm>
            <a:off x="4047769" y="3830283"/>
            <a:ext cx="283475" cy="1243648"/>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xmlns="">
                <a:no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Line 32"/>
          <p:cNvSpPr>
            <a:spLocks noChangeShapeType="1"/>
          </p:cNvSpPr>
          <p:nvPr/>
        </p:nvSpPr>
        <p:spPr bwMode="auto">
          <a:xfrm flipV="1">
            <a:off x="4685586" y="5004838"/>
            <a:ext cx="921292" cy="276366"/>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xmlns="">
                <a:no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0" name="Line 33"/>
          <p:cNvSpPr>
            <a:spLocks noChangeShapeType="1"/>
          </p:cNvSpPr>
          <p:nvPr/>
        </p:nvSpPr>
        <p:spPr bwMode="auto">
          <a:xfrm flipV="1">
            <a:off x="5961222" y="3484825"/>
            <a:ext cx="141737" cy="1243648"/>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xmlns="">
                <a:no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1" name="Line 34"/>
          <p:cNvSpPr>
            <a:spLocks noChangeShapeType="1"/>
          </p:cNvSpPr>
          <p:nvPr/>
        </p:nvSpPr>
        <p:spPr bwMode="auto">
          <a:xfrm flipV="1">
            <a:off x="4614718" y="3415733"/>
            <a:ext cx="1346504" cy="1658197"/>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xmlns="">
                <a:no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2" name="Line 35"/>
          <p:cNvSpPr>
            <a:spLocks noChangeShapeType="1"/>
          </p:cNvSpPr>
          <p:nvPr/>
        </p:nvSpPr>
        <p:spPr bwMode="auto">
          <a:xfrm flipH="1" flipV="1">
            <a:off x="4260374" y="3692099"/>
            <a:ext cx="1346504" cy="1105465"/>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xmlns="">
                <a:no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3" name="AutoShape 37"/>
          <p:cNvSpPr>
            <a:spLocks noChangeArrowheads="1"/>
          </p:cNvSpPr>
          <p:nvPr/>
        </p:nvSpPr>
        <p:spPr bwMode="auto">
          <a:xfrm rot="21102171">
            <a:off x="4043339" y="3168156"/>
            <a:ext cx="1984322" cy="138183"/>
          </a:xfrm>
          <a:prstGeom prst="rightArrow">
            <a:avLst>
              <a:gd name="adj1" fmla="val 50000"/>
              <a:gd name="adj2" fmla="val 350000"/>
            </a:avLst>
          </a:prstGeom>
          <a:solidFill>
            <a:srgbClr val="FAFD00"/>
          </a:solidFill>
          <a:ln w="9525">
            <a:solidFill>
              <a:srgbClr val="000000"/>
            </a:solidFill>
            <a:miter lim="800000"/>
            <a:headEnd/>
            <a:tailEnd/>
          </a:ln>
        </p:spPr>
        <p:txBody>
          <a:bodyPr wrap="none" lIns="84110" tIns="42055" rIns="84110" bIns="42055"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4" name="Text Box 38"/>
          <p:cNvSpPr txBox="1">
            <a:spLocks noChangeArrowheads="1"/>
          </p:cNvSpPr>
          <p:nvPr/>
        </p:nvSpPr>
        <p:spPr bwMode="auto">
          <a:xfrm>
            <a:off x="716942" y="4673776"/>
            <a:ext cx="3330827" cy="1916202"/>
          </a:xfrm>
          <a:prstGeom prst="rect">
            <a:avLst/>
          </a:prstGeom>
          <a:solidFill>
            <a:srgbClr val="FFCC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ko-KR" b="0" i="0" u="none" strike="noStrike" kern="0" cap="none" spc="0" normalizeH="0" baseline="0" noProof="0" dirty="0">
                <a:ln>
                  <a:noFill/>
                </a:ln>
                <a:solidFill>
                  <a:srgbClr val="000000"/>
                </a:solidFill>
                <a:effectLst/>
                <a:uLnTx/>
                <a:uFillTx/>
                <a:latin typeface="Arial" charset="0"/>
                <a:ea typeface="굴림" charset="0"/>
                <a:cs typeface="굴림" charset="0"/>
              </a:rPr>
              <a:t>Protocol: </a:t>
            </a:r>
          </a:p>
          <a:p>
            <a:pPr marL="0" marR="0" lvl="0" indent="0" defTabSz="914400" eaLnBrk="1" fontAlgn="auto" latinLnBrk="0" hangingPunct="1">
              <a:lnSpc>
                <a:spcPct val="100000"/>
              </a:lnSpc>
              <a:spcBef>
                <a:spcPct val="50000"/>
              </a:spcBef>
              <a:spcAft>
                <a:spcPts val="0"/>
              </a:spcAft>
              <a:buClrTx/>
              <a:buSzTx/>
              <a:buFontTx/>
              <a:buChar char="•"/>
              <a:tabLst/>
              <a:defRPr/>
            </a:pPr>
            <a:r>
              <a:rPr kumimoji="0" lang="en-US" altLang="ko-KR" b="0" i="0" u="none" strike="noStrike" kern="0" cap="none" spc="0" normalizeH="0" baseline="0" noProof="0" dirty="0">
                <a:ln>
                  <a:noFill/>
                </a:ln>
                <a:solidFill>
                  <a:srgbClr val="000000"/>
                </a:solidFill>
                <a:effectLst/>
                <a:uLnTx/>
                <a:uFillTx/>
                <a:latin typeface="Arial" charset="0"/>
                <a:ea typeface="굴림" charset="0"/>
                <a:cs typeface="굴림" charset="0"/>
              </a:rPr>
              <a:t>Nodes periodically gossip their membership list</a:t>
            </a:r>
          </a:p>
          <a:p>
            <a:pPr marL="0" marR="0" lvl="0" indent="0" defTabSz="914400" eaLnBrk="1" fontAlgn="auto" latinLnBrk="0" hangingPunct="1">
              <a:lnSpc>
                <a:spcPct val="100000"/>
              </a:lnSpc>
              <a:spcBef>
                <a:spcPct val="50000"/>
              </a:spcBef>
              <a:spcAft>
                <a:spcPts val="0"/>
              </a:spcAft>
              <a:buClrTx/>
              <a:buSzTx/>
              <a:buFontTx/>
              <a:buChar char="•"/>
              <a:tabLst/>
              <a:defRPr/>
            </a:pPr>
            <a:r>
              <a:rPr kumimoji="0" lang="en-US" altLang="ko-KR" b="0" i="0" u="none" strike="noStrike" kern="0" cap="none" spc="0" normalizeH="0" baseline="0" noProof="0" dirty="0">
                <a:ln>
                  <a:noFill/>
                </a:ln>
                <a:solidFill>
                  <a:srgbClr val="000000"/>
                </a:solidFill>
                <a:effectLst/>
                <a:uLnTx/>
                <a:uFillTx/>
                <a:latin typeface="Arial" charset="0"/>
                <a:ea typeface="굴림" charset="0"/>
                <a:cs typeface="굴림" charset="0"/>
              </a:rPr>
              <a:t>On receipt, the local membership list is updated, as shown</a:t>
            </a:r>
          </a:p>
          <a:p>
            <a:pPr marL="0" marR="0" lvl="0" indent="0" defTabSz="914400" eaLnBrk="1" fontAlgn="auto" latinLnBrk="0" hangingPunct="1">
              <a:lnSpc>
                <a:spcPct val="100000"/>
              </a:lnSpc>
              <a:spcBef>
                <a:spcPct val="50000"/>
              </a:spcBef>
              <a:spcAft>
                <a:spcPts val="0"/>
              </a:spcAft>
              <a:buClrTx/>
              <a:buSzTx/>
              <a:buFontTx/>
              <a:buChar char="•"/>
              <a:tabLst/>
              <a:defRPr/>
            </a:pPr>
            <a:r>
              <a:rPr kumimoji="0" lang="en-US" altLang="ko-KR" b="0" i="0" u="none" strike="noStrike" kern="0" cap="none" spc="0" normalizeH="0" baseline="0" noProof="0" dirty="0">
                <a:ln>
                  <a:noFill/>
                </a:ln>
                <a:solidFill>
                  <a:srgbClr val="000000"/>
                </a:solidFill>
                <a:effectLst/>
                <a:uLnTx/>
                <a:uFillTx/>
                <a:latin typeface="Arial" charset="0"/>
                <a:ea typeface="굴림" charset="0"/>
                <a:cs typeface="굴림" charset="0"/>
              </a:rPr>
              <a:t>If any heartbeat older than </a:t>
            </a:r>
            <a:r>
              <a:rPr kumimoji="0" lang="en-US" altLang="ko-KR" b="0" i="0" u="none" strike="noStrike" kern="0" cap="none" spc="0" normalizeH="0" baseline="0" noProof="0" dirty="0" err="1">
                <a:ln>
                  <a:noFill/>
                </a:ln>
                <a:solidFill>
                  <a:srgbClr val="000000"/>
                </a:solidFill>
                <a:effectLst/>
                <a:uLnTx/>
                <a:uFillTx/>
                <a:latin typeface="Arial" charset="0"/>
                <a:ea typeface="굴림" charset="0"/>
                <a:cs typeface="굴림" charset="0"/>
              </a:rPr>
              <a:t>Tfail</a:t>
            </a:r>
            <a:r>
              <a:rPr kumimoji="0" lang="en-US" altLang="ko-KR" b="0" i="0" u="none" strike="noStrike" kern="0" cap="none" spc="0" normalizeH="0" baseline="0" noProof="0" dirty="0">
                <a:ln>
                  <a:noFill/>
                </a:ln>
                <a:solidFill>
                  <a:srgbClr val="000000"/>
                </a:solidFill>
                <a:effectLst/>
                <a:uLnTx/>
                <a:uFillTx/>
                <a:latin typeface="Arial" charset="0"/>
                <a:ea typeface="굴림" charset="0"/>
                <a:cs typeface="굴림" charset="0"/>
              </a:rPr>
              <a:t>, node is marked as failed</a:t>
            </a:r>
          </a:p>
        </p:txBody>
      </p:sp>
      <p:graphicFrame>
        <p:nvGraphicFramePr>
          <p:cNvPr id="45" name="Group 39"/>
          <p:cNvGraphicFramePr>
            <a:graphicFrameLocks noGrp="1"/>
          </p:cNvGraphicFramePr>
          <p:nvPr>
            <p:extLst>
              <p:ext uri="{D42A27DB-BD31-4B8C-83A1-F6EECF244321}">
                <p14:modId xmlns:p14="http://schemas.microsoft.com/office/powerpoint/2010/main" val="2570728298"/>
              </p:ext>
            </p:extLst>
          </p:nvPr>
        </p:nvGraphicFramePr>
        <p:xfrm>
          <a:off x="6528171" y="2033904"/>
          <a:ext cx="1559110" cy="1124120"/>
        </p:xfrm>
        <a:graphic>
          <a:graphicData uri="http://schemas.openxmlformats.org/drawingml/2006/table">
            <a:tbl>
              <a:tblPr/>
              <a:tblGrid>
                <a:gridCol w="283475">
                  <a:extLst>
                    <a:ext uri="{9D8B030D-6E8A-4147-A177-3AD203B41FA5}">
                      <a16:colId xmlns:a16="http://schemas.microsoft.com/office/drawing/2014/main" val="20000"/>
                    </a:ext>
                  </a:extLst>
                </a:gridCol>
                <a:gridCol w="755932">
                  <a:extLst>
                    <a:ext uri="{9D8B030D-6E8A-4147-A177-3AD203B41FA5}">
                      <a16:colId xmlns:a16="http://schemas.microsoft.com/office/drawing/2014/main" val="20001"/>
                    </a:ext>
                  </a:extLst>
                </a:gridCol>
                <a:gridCol w="519703">
                  <a:extLst>
                    <a:ext uri="{9D8B030D-6E8A-4147-A177-3AD203B41FA5}">
                      <a16:colId xmlns:a16="http://schemas.microsoft.com/office/drawing/2014/main" val="20002"/>
                    </a:ext>
                  </a:extLst>
                </a:gridCol>
              </a:tblGrid>
              <a:tr h="280314">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1</a:t>
                      </a:r>
                    </a:p>
                  </a:txBody>
                  <a:tcPr marL="85042" marR="85042" marT="41455" marB="41455"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rgbClr val="FF3300"/>
                          </a:solidFill>
                          <a:effectLst/>
                          <a:latin typeface="Arial" pitchFamily="-111" charset="0"/>
                          <a:ea typeface="굴림" pitchFamily="-111" charset="-127"/>
                          <a:cs typeface="굴림" pitchFamily="-111" charset="-127"/>
                        </a:rPr>
                        <a:t>10118</a:t>
                      </a:r>
                    </a:p>
                  </a:txBody>
                  <a:tcPr marL="85042" marR="85042" marT="41455" marB="4145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rgbClr val="FF3300"/>
                          </a:solidFill>
                          <a:effectLst/>
                          <a:latin typeface="Arial" pitchFamily="-111" charset="0"/>
                          <a:ea typeface="굴림" pitchFamily="-111" charset="-127"/>
                          <a:cs typeface="굴림" pitchFamily="-111" charset="-127"/>
                        </a:rPr>
                        <a:t>64</a:t>
                      </a:r>
                    </a:p>
                  </a:txBody>
                  <a:tcPr marL="85042" marR="85042" marT="41455" marB="4145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0314">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2</a:t>
                      </a:r>
                    </a:p>
                  </a:txBody>
                  <a:tcPr marL="85042" marR="85042" marT="41455" marB="41455"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10110</a:t>
                      </a:r>
                    </a:p>
                  </a:txBody>
                  <a:tcPr marL="85042" marR="85042" marT="41455" marB="4145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64</a:t>
                      </a:r>
                    </a:p>
                  </a:txBody>
                  <a:tcPr marL="85042" marR="85042" marT="41455" marB="4145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314">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3</a:t>
                      </a:r>
                    </a:p>
                  </a:txBody>
                  <a:tcPr marL="85042" marR="85042" marT="41455" marB="41455"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rgbClr val="FF3300"/>
                          </a:solidFill>
                          <a:effectLst/>
                          <a:latin typeface="Arial" pitchFamily="-111" charset="0"/>
                          <a:ea typeface="굴림" pitchFamily="-111" charset="-127"/>
                          <a:cs typeface="굴림" pitchFamily="-111" charset="-127"/>
                        </a:rPr>
                        <a:t>10090</a:t>
                      </a:r>
                    </a:p>
                  </a:txBody>
                  <a:tcPr marL="85042" marR="85042" marT="41455" marB="4145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rgbClr val="FF3300"/>
                          </a:solidFill>
                          <a:effectLst/>
                          <a:latin typeface="Arial" pitchFamily="-111" charset="0"/>
                          <a:ea typeface="굴림" pitchFamily="-111" charset="-127"/>
                          <a:cs typeface="굴림" pitchFamily="-111" charset="-127"/>
                        </a:rPr>
                        <a:t>58</a:t>
                      </a:r>
                    </a:p>
                  </a:txBody>
                  <a:tcPr marL="85042" marR="85042" marT="41455" marB="4145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0314">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4</a:t>
                      </a:r>
                    </a:p>
                  </a:txBody>
                  <a:tcPr marL="85042" marR="85042" marT="41455" marB="41455"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10111</a:t>
                      </a:r>
                    </a:p>
                  </a:txBody>
                  <a:tcPr marL="85042" marR="85042" marT="41455" marB="4145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65</a:t>
                      </a:r>
                    </a:p>
                  </a:txBody>
                  <a:tcPr marL="85042" marR="85042" marT="41455" marB="4145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6" name="Line 61"/>
          <p:cNvSpPr>
            <a:spLocks noChangeShapeType="1"/>
          </p:cNvSpPr>
          <p:nvPr/>
        </p:nvSpPr>
        <p:spPr bwMode="auto">
          <a:xfrm flipV="1">
            <a:off x="6244697" y="2033904"/>
            <a:ext cx="283475" cy="967281"/>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aphicFrame>
        <p:nvGraphicFramePr>
          <p:cNvPr id="47" name="Group 62"/>
          <p:cNvGraphicFramePr>
            <a:graphicFrameLocks noGrp="1"/>
          </p:cNvGraphicFramePr>
          <p:nvPr>
            <p:extLst>
              <p:ext uri="{D42A27DB-BD31-4B8C-83A1-F6EECF244321}">
                <p14:modId xmlns:p14="http://schemas.microsoft.com/office/powerpoint/2010/main" val="2952050827"/>
              </p:ext>
            </p:extLst>
          </p:nvPr>
        </p:nvGraphicFramePr>
        <p:xfrm>
          <a:off x="6599040" y="3968466"/>
          <a:ext cx="1559110" cy="1124120"/>
        </p:xfrm>
        <a:graphic>
          <a:graphicData uri="http://schemas.openxmlformats.org/drawingml/2006/table">
            <a:tbl>
              <a:tblPr/>
              <a:tblGrid>
                <a:gridCol w="283475">
                  <a:extLst>
                    <a:ext uri="{9D8B030D-6E8A-4147-A177-3AD203B41FA5}">
                      <a16:colId xmlns:a16="http://schemas.microsoft.com/office/drawing/2014/main" val="20000"/>
                    </a:ext>
                  </a:extLst>
                </a:gridCol>
                <a:gridCol w="755932">
                  <a:extLst>
                    <a:ext uri="{9D8B030D-6E8A-4147-A177-3AD203B41FA5}">
                      <a16:colId xmlns:a16="http://schemas.microsoft.com/office/drawing/2014/main" val="20001"/>
                    </a:ext>
                  </a:extLst>
                </a:gridCol>
                <a:gridCol w="519703">
                  <a:extLst>
                    <a:ext uri="{9D8B030D-6E8A-4147-A177-3AD203B41FA5}">
                      <a16:colId xmlns:a16="http://schemas.microsoft.com/office/drawing/2014/main" val="20002"/>
                    </a:ext>
                  </a:extLst>
                </a:gridCol>
              </a:tblGrid>
              <a:tr h="280314">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1</a:t>
                      </a:r>
                    </a:p>
                  </a:txBody>
                  <a:tcPr marL="85042" marR="85042" marT="41455" marB="41455"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rgbClr val="FF3300"/>
                          </a:solidFill>
                          <a:effectLst/>
                          <a:latin typeface="Arial" pitchFamily="-111" charset="0"/>
                          <a:ea typeface="굴림" pitchFamily="-111" charset="-127"/>
                          <a:cs typeface="굴림" pitchFamily="-111" charset="-127"/>
                        </a:rPr>
                        <a:t>10120</a:t>
                      </a:r>
                    </a:p>
                  </a:txBody>
                  <a:tcPr marL="85042" marR="85042" marT="41455" marB="4145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rgbClr val="FF3300"/>
                          </a:solidFill>
                          <a:effectLst/>
                          <a:latin typeface="Arial" pitchFamily="-111" charset="0"/>
                          <a:ea typeface="굴림" pitchFamily="-111" charset="-127"/>
                          <a:cs typeface="굴림" pitchFamily="-111" charset="-127"/>
                        </a:rPr>
                        <a:t>70</a:t>
                      </a:r>
                    </a:p>
                  </a:txBody>
                  <a:tcPr marL="85042" marR="85042" marT="41455" marB="4145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0314">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2</a:t>
                      </a:r>
                    </a:p>
                  </a:txBody>
                  <a:tcPr marL="85042" marR="85042" marT="41455" marB="41455"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10110</a:t>
                      </a:r>
                    </a:p>
                  </a:txBody>
                  <a:tcPr marL="85042" marR="85042" marT="41455" marB="4145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64</a:t>
                      </a:r>
                    </a:p>
                  </a:txBody>
                  <a:tcPr marL="85042" marR="85042" marT="41455" marB="4145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314">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3</a:t>
                      </a:r>
                    </a:p>
                  </a:txBody>
                  <a:tcPr marL="85042" marR="85042" marT="41455" marB="41455"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rgbClr val="FF3300"/>
                          </a:solidFill>
                          <a:effectLst/>
                          <a:latin typeface="Arial" pitchFamily="-111" charset="0"/>
                          <a:ea typeface="굴림" pitchFamily="-111" charset="-127"/>
                          <a:cs typeface="굴림" pitchFamily="-111" charset="-127"/>
                        </a:rPr>
                        <a:t>10098</a:t>
                      </a:r>
                    </a:p>
                  </a:txBody>
                  <a:tcPr marL="85042" marR="85042" marT="41455" marB="4145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rgbClr val="FF3300"/>
                          </a:solidFill>
                          <a:effectLst/>
                          <a:latin typeface="Arial" pitchFamily="-111" charset="0"/>
                          <a:ea typeface="굴림" pitchFamily="-111" charset="-127"/>
                          <a:cs typeface="굴림" pitchFamily="-111" charset="-127"/>
                        </a:rPr>
                        <a:t>70</a:t>
                      </a:r>
                    </a:p>
                  </a:txBody>
                  <a:tcPr marL="85042" marR="85042" marT="41455" marB="4145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0314">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4</a:t>
                      </a:r>
                    </a:p>
                  </a:txBody>
                  <a:tcPr marL="85042" marR="85042" marT="41455" marB="41455"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10111</a:t>
                      </a:r>
                    </a:p>
                  </a:txBody>
                  <a:tcPr marL="85042" marR="85042" marT="41455" marB="4145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1269827" rtl="0" eaLnBrk="1" latinLnBrk="0" hangingPunct="1">
                        <a:defRPr sz="2500" kern="1200">
                          <a:solidFill>
                            <a:schemeClr val="tx1"/>
                          </a:solidFill>
                          <a:latin typeface="Arial"/>
                        </a:defRPr>
                      </a:lvl1pPr>
                      <a:lvl2pPr marL="634914" algn="l" defTabSz="1269827" rtl="0" eaLnBrk="1" latinLnBrk="0" hangingPunct="1">
                        <a:defRPr sz="2500" kern="1200">
                          <a:solidFill>
                            <a:schemeClr val="tx1"/>
                          </a:solidFill>
                          <a:latin typeface="Arial"/>
                        </a:defRPr>
                      </a:lvl2pPr>
                      <a:lvl3pPr marL="1269827" algn="l" defTabSz="1269827" rtl="0" eaLnBrk="1" latinLnBrk="0" hangingPunct="1">
                        <a:defRPr sz="2500" kern="1200">
                          <a:solidFill>
                            <a:schemeClr val="tx1"/>
                          </a:solidFill>
                          <a:latin typeface="Arial"/>
                        </a:defRPr>
                      </a:lvl3pPr>
                      <a:lvl4pPr marL="1904741" algn="l" defTabSz="1269827" rtl="0" eaLnBrk="1" latinLnBrk="0" hangingPunct="1">
                        <a:defRPr sz="2500" kern="1200">
                          <a:solidFill>
                            <a:schemeClr val="tx1"/>
                          </a:solidFill>
                          <a:latin typeface="Arial"/>
                        </a:defRPr>
                      </a:lvl4pPr>
                      <a:lvl5pPr marL="2539655" algn="l" defTabSz="1269827" rtl="0" eaLnBrk="1" latinLnBrk="0" hangingPunct="1">
                        <a:defRPr sz="2500" kern="1200">
                          <a:solidFill>
                            <a:schemeClr val="tx1"/>
                          </a:solidFill>
                          <a:latin typeface="Arial"/>
                        </a:defRPr>
                      </a:lvl5pPr>
                      <a:lvl6pPr marL="3174568" algn="l" defTabSz="1269827" rtl="0" eaLnBrk="1" latinLnBrk="0" hangingPunct="1">
                        <a:defRPr sz="2500" kern="1200">
                          <a:solidFill>
                            <a:schemeClr val="tx1"/>
                          </a:solidFill>
                          <a:latin typeface="Arial"/>
                        </a:defRPr>
                      </a:lvl6pPr>
                      <a:lvl7pPr marL="3809482" algn="l" defTabSz="1269827" rtl="0" eaLnBrk="1" latinLnBrk="0" hangingPunct="1">
                        <a:defRPr sz="2500" kern="1200">
                          <a:solidFill>
                            <a:schemeClr val="tx1"/>
                          </a:solidFill>
                          <a:latin typeface="Arial"/>
                        </a:defRPr>
                      </a:lvl7pPr>
                      <a:lvl8pPr marL="4444395" algn="l" defTabSz="1269827" rtl="0" eaLnBrk="1" latinLnBrk="0" hangingPunct="1">
                        <a:defRPr sz="2500" kern="1200">
                          <a:solidFill>
                            <a:schemeClr val="tx1"/>
                          </a:solidFill>
                          <a:latin typeface="Arial"/>
                        </a:defRPr>
                      </a:lvl8pPr>
                      <a:lvl9pPr marL="5079309" algn="l" defTabSz="1269827" rtl="0" eaLnBrk="1" latinLnBrk="0" hangingPunct="1">
                        <a:defRPr sz="25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300" b="0" i="0" u="none" strike="noStrike" cap="none" normalizeH="0" baseline="0">
                          <a:ln>
                            <a:noFill/>
                          </a:ln>
                          <a:solidFill>
                            <a:schemeClr val="tx1"/>
                          </a:solidFill>
                          <a:effectLst/>
                          <a:latin typeface="Arial" pitchFamily="-111" charset="0"/>
                          <a:ea typeface="굴림" pitchFamily="-111" charset="-127"/>
                          <a:cs typeface="굴림" pitchFamily="-111" charset="-127"/>
                        </a:rPr>
                        <a:t>65</a:t>
                      </a:r>
                    </a:p>
                  </a:txBody>
                  <a:tcPr marL="85042" marR="85042" marT="41455" marB="4145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8" name="AutoShape 84"/>
          <p:cNvSpPr>
            <a:spLocks noChangeArrowheads="1"/>
          </p:cNvSpPr>
          <p:nvPr/>
        </p:nvSpPr>
        <p:spPr bwMode="auto">
          <a:xfrm>
            <a:off x="7024251" y="3346640"/>
            <a:ext cx="637818" cy="414549"/>
          </a:xfrm>
          <a:prstGeom prst="downArrow">
            <a:avLst>
              <a:gd name="adj1" fmla="val 50000"/>
              <a:gd name="adj2" fmla="val 25000"/>
            </a:avLst>
          </a:prstGeom>
          <a:solidFill>
            <a:srgbClr val="1700E5"/>
          </a:solidFill>
          <a:ln w="9525">
            <a:solidFill>
              <a:srgbClr val="000000"/>
            </a:solidFill>
            <a:miter lim="800000"/>
            <a:headEnd/>
            <a:tailEnd/>
          </a:ln>
        </p:spPr>
        <p:txBody>
          <a:bodyPr vert="eaVert" wrap="none" lIns="84110" tIns="42055" rIns="84110" bIns="42055"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9" name="Text Box 85"/>
          <p:cNvSpPr txBox="1">
            <a:spLocks noChangeArrowheads="1"/>
          </p:cNvSpPr>
          <p:nvPr/>
        </p:nvSpPr>
        <p:spPr bwMode="auto">
          <a:xfrm>
            <a:off x="5677748" y="5419390"/>
            <a:ext cx="2551272" cy="6196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ko-KR" sz="1500" b="0" i="0" u="none" strike="noStrike" kern="0" cap="none" spc="0" normalizeH="0" baseline="0" noProof="0">
                <a:ln>
                  <a:noFill/>
                </a:ln>
                <a:solidFill>
                  <a:srgbClr val="000000"/>
                </a:solidFill>
                <a:effectLst/>
                <a:uLnTx/>
                <a:uFillTx/>
                <a:latin typeface="Arial" charset="0"/>
                <a:ea typeface="굴림" charset="0"/>
                <a:cs typeface="굴림" charset="0"/>
              </a:rPr>
              <a:t>Current time : 70 at node 2</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ko-KR" sz="1500" b="0" i="0" u="none" strike="noStrike" kern="0" cap="none" spc="0" normalizeH="0" baseline="0" noProof="0">
                <a:ln>
                  <a:noFill/>
                </a:ln>
                <a:solidFill>
                  <a:srgbClr val="000000"/>
                </a:solidFill>
                <a:effectLst/>
                <a:uLnTx/>
                <a:uFillTx/>
                <a:latin typeface="Arial" charset="0"/>
                <a:ea typeface="굴림" charset="0"/>
                <a:cs typeface="굴림" charset="0"/>
              </a:rPr>
              <a:t>(asynchronous clocks)</a:t>
            </a:r>
          </a:p>
        </p:txBody>
      </p:sp>
      <p:sp>
        <p:nvSpPr>
          <p:cNvPr id="50" name="Text Box 86"/>
          <p:cNvSpPr txBox="1">
            <a:spLocks noChangeArrowheads="1"/>
          </p:cNvSpPr>
          <p:nvPr/>
        </p:nvSpPr>
        <p:spPr bwMode="auto">
          <a:xfrm>
            <a:off x="716943" y="3968467"/>
            <a:ext cx="1133898" cy="3395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ko-KR" sz="1800" b="0" i="0" u="none" strike="noStrike" kern="0" cap="none" spc="0" normalizeH="0" baseline="0" noProof="0">
                <a:ln>
                  <a:noFill/>
                </a:ln>
                <a:solidFill>
                  <a:srgbClr val="000000"/>
                </a:solidFill>
                <a:effectLst/>
                <a:uLnTx/>
                <a:uFillTx/>
                <a:latin typeface="Arial" charset="0"/>
                <a:ea typeface="굴림" charset="0"/>
                <a:cs typeface="굴림" charset="0"/>
              </a:rPr>
              <a:t>Address</a:t>
            </a:r>
          </a:p>
        </p:txBody>
      </p:sp>
      <p:sp>
        <p:nvSpPr>
          <p:cNvPr id="51" name="Line 87"/>
          <p:cNvSpPr>
            <a:spLocks noChangeShapeType="1"/>
          </p:cNvSpPr>
          <p:nvPr/>
        </p:nvSpPr>
        <p:spPr bwMode="auto">
          <a:xfrm flipV="1">
            <a:off x="1283891" y="3761190"/>
            <a:ext cx="283475" cy="276366"/>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2" name="Text Box 88"/>
          <p:cNvSpPr txBox="1">
            <a:spLocks noChangeArrowheads="1"/>
          </p:cNvSpPr>
          <p:nvPr/>
        </p:nvSpPr>
        <p:spPr bwMode="auto">
          <a:xfrm>
            <a:off x="1071285" y="4244833"/>
            <a:ext cx="2196928" cy="3395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ko-KR" sz="1800" b="0" i="0" u="none" strike="noStrike" kern="0" cap="none" spc="0" normalizeH="0" baseline="0" noProof="0">
                <a:ln>
                  <a:noFill/>
                </a:ln>
                <a:solidFill>
                  <a:srgbClr val="000000"/>
                </a:solidFill>
                <a:effectLst/>
                <a:uLnTx/>
                <a:uFillTx/>
                <a:latin typeface="Arial" charset="0"/>
                <a:ea typeface="굴림" charset="0"/>
                <a:cs typeface="굴림" charset="0"/>
              </a:rPr>
              <a:t>Heartbeat Counter</a:t>
            </a:r>
          </a:p>
        </p:txBody>
      </p:sp>
      <p:sp>
        <p:nvSpPr>
          <p:cNvPr id="53" name="Line 89"/>
          <p:cNvSpPr>
            <a:spLocks noChangeShapeType="1"/>
          </p:cNvSpPr>
          <p:nvPr/>
        </p:nvSpPr>
        <p:spPr bwMode="auto">
          <a:xfrm flipV="1">
            <a:off x="1779971" y="3761191"/>
            <a:ext cx="354343" cy="621825"/>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4" name="Line 90"/>
          <p:cNvSpPr>
            <a:spLocks noChangeShapeType="1"/>
          </p:cNvSpPr>
          <p:nvPr/>
        </p:nvSpPr>
        <p:spPr bwMode="auto">
          <a:xfrm flipV="1">
            <a:off x="2843001" y="3761190"/>
            <a:ext cx="0" cy="276366"/>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lIns="84110" tIns="42055" rIns="84110" bIns="42055"/>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5" name="Text Box 91"/>
          <p:cNvSpPr txBox="1">
            <a:spLocks noChangeArrowheads="1"/>
          </p:cNvSpPr>
          <p:nvPr/>
        </p:nvSpPr>
        <p:spPr bwMode="auto">
          <a:xfrm>
            <a:off x="2488658" y="3968467"/>
            <a:ext cx="1488242" cy="3395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ko-KR" sz="1800" b="0" i="0" u="none" strike="noStrike" kern="0" cap="none" spc="0" normalizeH="0" baseline="0" noProof="0">
                <a:ln>
                  <a:noFill/>
                </a:ln>
                <a:solidFill>
                  <a:srgbClr val="000000"/>
                </a:solidFill>
                <a:effectLst/>
                <a:uLnTx/>
                <a:uFillTx/>
                <a:latin typeface="Arial" charset="0"/>
                <a:ea typeface="굴림" charset="0"/>
                <a:cs typeface="굴림" charset="0"/>
              </a:rPr>
              <a:t>Time (local)</a:t>
            </a:r>
          </a:p>
        </p:txBody>
      </p:sp>
      <p:sp>
        <p:nvSpPr>
          <p:cNvPr id="56" name="Text Box 13"/>
          <p:cNvSpPr txBox="1">
            <a:spLocks noChangeArrowheads="1"/>
          </p:cNvSpPr>
          <p:nvPr/>
        </p:nvSpPr>
        <p:spPr bwMode="auto">
          <a:xfrm>
            <a:off x="220861" y="1910113"/>
            <a:ext cx="5845362" cy="395104"/>
          </a:xfrm>
          <a:prstGeom prst="rect">
            <a:avLst/>
          </a:prstGeom>
          <a:solidFill>
            <a:srgbClr val="FFC000"/>
          </a:solidFill>
          <a:ln w="9525">
            <a:solidFill>
              <a:srgbClr val="000000"/>
            </a:solidFill>
            <a:miter lim="800000"/>
            <a:headEnd/>
            <a:tailEnd/>
          </a:ln>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a:ln>
                  <a:noFill/>
                </a:ln>
                <a:solidFill>
                  <a:srgbClr val="000000"/>
                </a:solidFill>
                <a:effectLst/>
                <a:uLnTx/>
                <a:uFillTx/>
                <a:latin typeface="Times New Roman" charset="0"/>
                <a:ea typeface="ＭＳ Ｐゴシック" charset="0"/>
                <a:cs typeface="ＭＳ Ｐゴシック" charset="0"/>
              </a:rPr>
              <a:t>Cassandra uses gossip-based cluster membership</a:t>
            </a:r>
            <a:endParaRPr kumimoji="0" lang="en-US" sz="2200" b="0" i="1" u="none" strike="noStrike" kern="0" cap="none" spc="0" normalizeH="0" baseline="0" noProof="0">
              <a:ln>
                <a:noFill/>
              </a:ln>
              <a:solidFill>
                <a:srgbClr val="000000"/>
              </a:solidFill>
              <a:effectLst/>
              <a:uLnTx/>
              <a:uFillTx/>
              <a:latin typeface="Times New Roman" charset="0"/>
              <a:ea typeface="ＭＳ Ｐゴシック" charset="0"/>
              <a:cs typeface="ＭＳ Ｐゴシック" charset="0"/>
            </a:endParaRPr>
          </a:p>
        </p:txBody>
      </p:sp>
      <p:sp>
        <p:nvSpPr>
          <p:cNvPr id="57" name="TextBox 56"/>
          <p:cNvSpPr txBox="1"/>
          <p:nvPr/>
        </p:nvSpPr>
        <p:spPr>
          <a:xfrm>
            <a:off x="6263481" y="6248400"/>
            <a:ext cx="1606504" cy="300375"/>
          </a:xfrm>
          <a:prstGeom prst="rect">
            <a:avLst/>
          </a:prstGeom>
          <a:gradFill>
            <a:gsLst>
              <a:gs pos="0">
                <a:srgbClr val="FAFD00">
                  <a:lumMod val="20000"/>
                  <a:lumOff val="80000"/>
                </a:srgbClr>
              </a:gs>
              <a:gs pos="50000">
                <a:srgbClr val="FFFFFF">
                  <a:shade val="67500"/>
                  <a:satMod val="115000"/>
                </a:srgbClr>
              </a:gs>
              <a:gs pos="100000">
                <a:srgbClr val="FFFFFF">
                  <a:shade val="100000"/>
                  <a:satMod val="115000"/>
                </a:srgbClr>
              </a:gs>
            </a:gsLst>
            <a:lin ang="5400000" scaled="0"/>
          </a:gradFill>
        </p:spPr>
        <p:txBody>
          <a:bodyPr wrap="none" lIns="84110" tIns="42055" rIns="84110" bIns="42055">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Helvetica" pitchFamily="34" charset="0"/>
                <a:ea typeface="ＭＳ Ｐゴシック" pitchFamily="-107" charset="-128"/>
                <a:cs typeface="+mn-cs"/>
              </a:rPr>
              <a:t>(Remember this?)</a:t>
            </a:r>
          </a:p>
        </p:txBody>
      </p:sp>
      <p:sp>
        <p:nvSpPr>
          <p:cNvPr id="30"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27</a:t>
            </a:fld>
            <a:endParaRPr lang="en-US" dirty="0"/>
          </a:p>
        </p:txBody>
      </p:sp>
    </p:spTree>
    <p:extLst>
      <p:ext uri="{BB962C8B-B14F-4D97-AF65-F5344CB8AC3E}">
        <p14:creationId xmlns:p14="http://schemas.microsoft.com/office/powerpoint/2010/main" val="27501157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Suspicion Mechanisms in Cassandra</a:t>
            </a:r>
            <a:endParaRPr lang="en-US" dirty="0"/>
          </a:p>
        </p:txBody>
      </p:sp>
      <p:sp>
        <p:nvSpPr>
          <p:cNvPr id="3" name="Content Placeholder 2"/>
          <p:cNvSpPr>
            <a:spLocks noGrp="1"/>
          </p:cNvSpPr>
          <p:nvPr>
            <p:ph idx="1"/>
          </p:nvPr>
        </p:nvSpPr>
        <p:spPr>
          <a:xfrm>
            <a:off x="649208" y="2006600"/>
            <a:ext cx="7033088" cy="4546600"/>
          </a:xfrm>
        </p:spPr>
        <p:txBody>
          <a:bodyPr>
            <a:normAutofit fontScale="85000" lnSpcReduction="10000"/>
          </a:bodyPr>
          <a:lstStyle/>
          <a:p>
            <a:r>
              <a:rPr lang="en-US" dirty="0"/>
              <a:t>Suspicion mechanisms to adaptively set the timeout based on underlying network and failure behavior</a:t>
            </a:r>
          </a:p>
          <a:p>
            <a:r>
              <a:rPr lang="en-US" dirty="0"/>
              <a:t>Accrual detector: Failure Detector outputs a value (PHI) representing suspicion</a:t>
            </a:r>
          </a:p>
          <a:p>
            <a:r>
              <a:rPr lang="en-US" dirty="0"/>
              <a:t>Apps set an appropriate threshold</a:t>
            </a:r>
          </a:p>
          <a:p>
            <a:r>
              <a:rPr lang="en-US" dirty="0"/>
              <a:t>PHI calculation for a member</a:t>
            </a:r>
          </a:p>
          <a:p>
            <a:pPr lvl="1"/>
            <a:r>
              <a:rPr lang="en-US" dirty="0"/>
              <a:t>Inter-arrival times for gossip messages</a:t>
            </a:r>
          </a:p>
          <a:p>
            <a:pPr lvl="1"/>
            <a:r>
              <a:rPr lang="en-US" dirty="0"/>
              <a:t>PHI(t) = </a:t>
            </a:r>
          </a:p>
          <a:p>
            <a:pPr marL="634914" lvl="1" indent="0">
              <a:buNone/>
            </a:pPr>
            <a:r>
              <a:rPr lang="en-US" dirty="0"/>
              <a:t>	– log(CDF or Probability(</a:t>
            </a:r>
            <a:r>
              <a:rPr lang="en-US" dirty="0" err="1"/>
              <a:t>t_now</a:t>
            </a:r>
            <a:r>
              <a:rPr lang="en-US" dirty="0"/>
              <a:t> – </a:t>
            </a:r>
            <a:r>
              <a:rPr lang="en-US" dirty="0" err="1"/>
              <a:t>t_last</a:t>
            </a:r>
            <a:r>
              <a:rPr lang="en-US" dirty="0"/>
              <a:t>))/log 10</a:t>
            </a:r>
          </a:p>
          <a:p>
            <a:pPr lvl="1"/>
            <a:r>
              <a:rPr lang="en-US" dirty="0"/>
              <a:t>PHI basically determines the detection timeout, but takes into account historical inter-arrival time variations for gossiped heartbeats</a:t>
            </a:r>
          </a:p>
          <a:p>
            <a:r>
              <a:rPr lang="en-US" dirty="0"/>
              <a:t>In practice, PHI = 5 =&gt; 10-15 sec detection time</a:t>
            </a:r>
          </a:p>
          <a:p>
            <a:endParaRPr lang="en-US" dirty="0"/>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28</a:t>
            </a:fld>
            <a:endParaRPr lang="en-US" dirty="0"/>
          </a:p>
        </p:txBody>
      </p:sp>
    </p:spTree>
    <p:extLst>
      <p:ext uri="{BB962C8B-B14F-4D97-AF65-F5344CB8AC3E}">
        <p14:creationId xmlns:p14="http://schemas.microsoft.com/office/powerpoint/2010/main" val="29179106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Cassandra Vs. RDBMS</a:t>
            </a:r>
            <a:endParaRPr lang="en-US" dirty="0"/>
          </a:p>
        </p:txBody>
      </p:sp>
      <p:sp>
        <p:nvSpPr>
          <p:cNvPr id="3" name="Content Placeholder 2"/>
          <p:cNvSpPr>
            <a:spLocks noGrp="1"/>
          </p:cNvSpPr>
          <p:nvPr>
            <p:ph idx="1"/>
          </p:nvPr>
        </p:nvSpPr>
        <p:spPr/>
        <p:txBody>
          <a:bodyPr>
            <a:normAutofit fontScale="92500" lnSpcReduction="10000"/>
          </a:bodyPr>
          <a:lstStyle/>
          <a:p>
            <a:r>
              <a:rPr lang="en-US" dirty="0"/>
              <a:t>MySQL is one of the most popular (and has been for a while)</a:t>
            </a:r>
          </a:p>
          <a:p>
            <a:r>
              <a:rPr lang="en-US" dirty="0"/>
              <a:t>On &gt; 50 GB data</a:t>
            </a:r>
          </a:p>
          <a:p>
            <a:r>
              <a:rPr lang="en-US" dirty="0"/>
              <a:t>MySQL </a:t>
            </a:r>
          </a:p>
          <a:p>
            <a:pPr lvl="1"/>
            <a:r>
              <a:rPr lang="en-US" dirty="0"/>
              <a:t>Writes 300 </a:t>
            </a:r>
            <a:r>
              <a:rPr lang="en-US" dirty="0" err="1"/>
              <a:t>ms</a:t>
            </a:r>
            <a:r>
              <a:rPr lang="en-US" dirty="0"/>
              <a:t> </a:t>
            </a:r>
            <a:r>
              <a:rPr lang="en-US" dirty="0" err="1"/>
              <a:t>avg</a:t>
            </a:r>
            <a:endParaRPr lang="en-US" dirty="0"/>
          </a:p>
          <a:p>
            <a:pPr lvl="1"/>
            <a:r>
              <a:rPr lang="en-US" dirty="0"/>
              <a:t>Reads 350 </a:t>
            </a:r>
            <a:r>
              <a:rPr lang="en-US" dirty="0" err="1"/>
              <a:t>ms</a:t>
            </a:r>
            <a:r>
              <a:rPr lang="en-US" dirty="0"/>
              <a:t> </a:t>
            </a:r>
            <a:r>
              <a:rPr lang="en-US" dirty="0" err="1"/>
              <a:t>avg</a:t>
            </a:r>
            <a:endParaRPr lang="en-US" dirty="0"/>
          </a:p>
          <a:p>
            <a:r>
              <a:rPr lang="en-US" dirty="0"/>
              <a:t>Cassandra </a:t>
            </a:r>
          </a:p>
          <a:p>
            <a:pPr lvl="1"/>
            <a:r>
              <a:rPr lang="en-US" dirty="0"/>
              <a:t>Writes 0.12 </a:t>
            </a:r>
            <a:r>
              <a:rPr lang="en-US" dirty="0" err="1"/>
              <a:t>ms</a:t>
            </a:r>
            <a:r>
              <a:rPr lang="en-US" dirty="0"/>
              <a:t> </a:t>
            </a:r>
            <a:r>
              <a:rPr lang="en-US" dirty="0" err="1"/>
              <a:t>avg</a:t>
            </a:r>
            <a:endParaRPr lang="en-US" dirty="0"/>
          </a:p>
          <a:p>
            <a:pPr lvl="1"/>
            <a:r>
              <a:rPr lang="en-US" dirty="0"/>
              <a:t>Reads 15 </a:t>
            </a:r>
            <a:r>
              <a:rPr lang="en-US" dirty="0" err="1"/>
              <a:t>ms</a:t>
            </a:r>
            <a:r>
              <a:rPr lang="en-US" dirty="0"/>
              <a:t> </a:t>
            </a:r>
            <a:r>
              <a:rPr lang="en-US" dirty="0" err="1"/>
              <a:t>avg</a:t>
            </a:r>
            <a:endParaRPr lang="en-US" dirty="0"/>
          </a:p>
          <a:p>
            <a:r>
              <a:rPr lang="en-US" dirty="0"/>
              <a:t>Orders of magnitude faster</a:t>
            </a:r>
          </a:p>
          <a:p>
            <a:r>
              <a:rPr lang="en-US" dirty="0"/>
              <a:t>What</a:t>
            </a:r>
            <a:r>
              <a:rPr lang="fr-FR" dirty="0"/>
              <a:t>’</a:t>
            </a:r>
            <a:r>
              <a:rPr lang="en-US" dirty="0"/>
              <a:t>s the catch? What did we lose?</a:t>
            </a: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29</a:t>
            </a:fld>
            <a:endParaRPr lang="en-US" dirty="0"/>
          </a:p>
        </p:txBody>
      </p:sp>
    </p:spTree>
    <p:extLst>
      <p:ext uri="{BB962C8B-B14F-4D97-AF65-F5344CB8AC3E}">
        <p14:creationId xmlns:p14="http://schemas.microsoft.com/office/powerpoint/2010/main" val="1244512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The Key-value Abstraction</a:t>
            </a:r>
          </a:p>
        </p:txBody>
      </p:sp>
      <p:sp>
        <p:nvSpPr>
          <p:cNvPr id="4" name="Content Placeholder 3"/>
          <p:cNvSpPr>
            <a:spLocks noGrp="1"/>
          </p:cNvSpPr>
          <p:nvPr>
            <p:ph idx="1"/>
          </p:nvPr>
        </p:nvSpPr>
        <p:spPr/>
        <p:txBody>
          <a:bodyPr/>
          <a:lstStyle/>
          <a:p>
            <a:r>
              <a:rPr lang="en-US" dirty="0"/>
              <a:t>(Business) Key </a:t>
            </a:r>
            <a:r>
              <a:rPr lang="en-US" dirty="0">
                <a:sym typeface="Wingdings"/>
              </a:rPr>
              <a:t></a:t>
            </a:r>
            <a:r>
              <a:rPr lang="en-US" dirty="0"/>
              <a:t> Value</a:t>
            </a:r>
          </a:p>
          <a:p>
            <a:r>
              <a:rPr lang="en-US" dirty="0"/>
              <a:t>(</a:t>
            </a:r>
            <a:r>
              <a:rPr lang="en-US" dirty="0" err="1"/>
              <a:t>twitter.com</a:t>
            </a:r>
            <a:r>
              <a:rPr lang="en-US" dirty="0"/>
              <a:t>) tweet id </a:t>
            </a:r>
            <a:r>
              <a:rPr lang="en-US" dirty="0">
                <a:sym typeface="Wingdings"/>
              </a:rPr>
              <a:t></a:t>
            </a:r>
            <a:r>
              <a:rPr lang="en-US" dirty="0"/>
              <a:t> information about tweet</a:t>
            </a:r>
          </a:p>
          <a:p>
            <a:r>
              <a:rPr lang="en-US" dirty="0"/>
              <a:t>(</a:t>
            </a:r>
            <a:r>
              <a:rPr lang="en-US" dirty="0" err="1"/>
              <a:t>amazon.com</a:t>
            </a:r>
            <a:r>
              <a:rPr lang="en-US" dirty="0"/>
              <a:t>) item number </a:t>
            </a:r>
            <a:r>
              <a:rPr lang="en-US" dirty="0">
                <a:sym typeface="Wingdings"/>
              </a:rPr>
              <a:t></a:t>
            </a:r>
            <a:r>
              <a:rPr lang="en-US" dirty="0"/>
              <a:t> information about it</a:t>
            </a:r>
          </a:p>
          <a:p>
            <a:r>
              <a:rPr lang="en-US" dirty="0"/>
              <a:t>(</a:t>
            </a:r>
            <a:r>
              <a:rPr lang="en-US" dirty="0" err="1"/>
              <a:t>kayak.com</a:t>
            </a:r>
            <a:r>
              <a:rPr lang="en-US" dirty="0"/>
              <a:t>) Flight number </a:t>
            </a:r>
            <a:r>
              <a:rPr lang="en-US" dirty="0">
                <a:sym typeface="Wingdings"/>
              </a:rPr>
              <a:t></a:t>
            </a:r>
            <a:r>
              <a:rPr lang="en-US" dirty="0"/>
              <a:t> information about flight, e.g., availability</a:t>
            </a:r>
          </a:p>
          <a:p>
            <a:r>
              <a:rPr lang="en-US" dirty="0"/>
              <a:t>(</a:t>
            </a:r>
            <a:r>
              <a:rPr lang="en-US" dirty="0" err="1"/>
              <a:t>yourbank.com</a:t>
            </a:r>
            <a:r>
              <a:rPr lang="en-US" dirty="0"/>
              <a:t>) Account number </a:t>
            </a:r>
            <a:r>
              <a:rPr lang="en-US" dirty="0">
                <a:sym typeface="Wingdings"/>
              </a:rPr>
              <a:t></a:t>
            </a:r>
            <a:r>
              <a:rPr lang="en-US" dirty="0"/>
              <a:t> information about it</a:t>
            </a:r>
          </a:p>
          <a:p>
            <a:endParaRPr lang="en-US" dirty="0"/>
          </a:p>
          <a:p>
            <a:endParaRPr lang="en-US" dirty="0"/>
          </a:p>
          <a:p>
            <a:endParaRPr lang="en-US" dirty="0"/>
          </a:p>
        </p:txBody>
      </p:sp>
      <p:sp>
        <p:nvSpPr>
          <p:cNvPr id="5"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3</a:t>
            </a:fld>
            <a:endParaRPr lang="en-US" dirty="0"/>
          </a:p>
        </p:txBody>
      </p:sp>
    </p:spTree>
    <p:extLst>
      <p:ext uri="{BB962C8B-B14F-4D97-AF65-F5344CB8AC3E}">
        <p14:creationId xmlns:p14="http://schemas.microsoft.com/office/powerpoint/2010/main" val="2507389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Mystery of “X”: CAP Theorem</a:t>
            </a:r>
          </a:p>
        </p:txBody>
      </p:sp>
      <p:sp>
        <p:nvSpPr>
          <p:cNvPr id="3" name="Content Placeholder 2"/>
          <p:cNvSpPr>
            <a:spLocks noGrp="1"/>
          </p:cNvSpPr>
          <p:nvPr>
            <p:ph idx="1"/>
          </p:nvPr>
        </p:nvSpPr>
        <p:spPr/>
        <p:txBody>
          <a:bodyPr>
            <a:normAutofit fontScale="92500" lnSpcReduction="10000"/>
          </a:bodyPr>
          <a:lstStyle/>
          <a:p>
            <a:pPr>
              <a:defRPr/>
            </a:pPr>
            <a:r>
              <a:rPr lang="en-US" dirty="0"/>
              <a:t>Proposed by Eric Brewer (Berkeley)</a:t>
            </a:r>
          </a:p>
          <a:p>
            <a:pPr>
              <a:defRPr/>
            </a:pPr>
            <a:r>
              <a:rPr lang="en-US" dirty="0"/>
              <a:t>Subsequently proved by Gilbert and Lynch (NUS and MIT)</a:t>
            </a:r>
          </a:p>
          <a:p>
            <a:pPr>
              <a:defRPr/>
            </a:pPr>
            <a:r>
              <a:rPr lang="en-US" dirty="0"/>
              <a:t>In a distributed system you can satisfy at </a:t>
            </a:r>
          </a:p>
          <a:p>
            <a:pPr marL="0" indent="0">
              <a:buFontTx/>
              <a:buNone/>
              <a:defRPr/>
            </a:pPr>
            <a:r>
              <a:rPr lang="en-US" dirty="0"/>
              <a:t>    most 2 out of the 3 guarantees:</a:t>
            </a:r>
          </a:p>
          <a:p>
            <a:pPr marL="800100" lvl="1" indent="-342900">
              <a:buFont typeface="+mj-lt"/>
              <a:buAutoNum type="arabicPeriod"/>
              <a:defRPr/>
            </a:pPr>
            <a:r>
              <a:rPr lang="en-US" b="1" dirty="0"/>
              <a:t>Consistency</a:t>
            </a:r>
            <a:r>
              <a:rPr lang="en-US" dirty="0"/>
              <a:t>: all nodes see same data at any time, or reads return latest written value by any client</a:t>
            </a:r>
          </a:p>
          <a:p>
            <a:pPr marL="800100" lvl="1" indent="-342900">
              <a:buFont typeface="+mj-lt"/>
              <a:buAutoNum type="arabicPeriod"/>
              <a:defRPr/>
            </a:pPr>
            <a:r>
              <a:rPr lang="en-US" b="1" dirty="0"/>
              <a:t>Availability</a:t>
            </a:r>
            <a:r>
              <a:rPr lang="en-US" dirty="0"/>
              <a:t>: the system allows operations all the time, and operations return quickly</a:t>
            </a:r>
          </a:p>
          <a:p>
            <a:pPr marL="800100" lvl="1" indent="-342900">
              <a:buFont typeface="+mj-lt"/>
              <a:buAutoNum type="arabicPeriod"/>
              <a:defRPr/>
            </a:pPr>
            <a:r>
              <a:rPr lang="en-US" b="1" dirty="0"/>
              <a:t>Partition-tolerance</a:t>
            </a:r>
            <a:r>
              <a:rPr lang="en-US" dirty="0"/>
              <a:t>: the system continues to work in spite of network partitions</a:t>
            </a:r>
          </a:p>
          <a:p>
            <a:pPr marL="800100" lvl="1" indent="-342900">
              <a:buFont typeface="+mj-lt"/>
              <a:buAutoNum type="arabicPeriod"/>
              <a:defRPr/>
            </a:pPr>
            <a:endParaRPr lang="en-US" dirty="0"/>
          </a:p>
          <a:p>
            <a:pPr marL="400050" indent="-342900">
              <a:defRPr/>
            </a:pPr>
            <a:endParaRPr lang="en-US" dirty="0"/>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30</a:t>
            </a:fld>
            <a:endParaRPr lang="en-US" dirty="0"/>
          </a:p>
        </p:txBody>
      </p:sp>
    </p:spTree>
    <p:extLst>
      <p:ext uri="{BB962C8B-B14F-4D97-AF65-F5344CB8AC3E}">
        <p14:creationId xmlns:p14="http://schemas.microsoft.com/office/powerpoint/2010/main" val="3231514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Availability Important? </a:t>
            </a:r>
          </a:p>
        </p:txBody>
      </p:sp>
      <p:sp>
        <p:nvSpPr>
          <p:cNvPr id="3" name="Content Placeholder 2"/>
          <p:cNvSpPr>
            <a:spLocks noGrp="1"/>
          </p:cNvSpPr>
          <p:nvPr>
            <p:ph idx="1"/>
          </p:nvPr>
        </p:nvSpPr>
        <p:spPr>
          <a:xfrm>
            <a:off x="649208" y="2006600"/>
            <a:ext cx="7033088" cy="4851400"/>
          </a:xfrm>
        </p:spPr>
        <p:txBody>
          <a:bodyPr>
            <a:normAutofit fontScale="85000" lnSpcReduction="10000"/>
          </a:bodyPr>
          <a:lstStyle/>
          <a:p>
            <a:r>
              <a:rPr lang="en-US" dirty="0"/>
              <a:t>Availability = Reads/writes complete reliably and quickly.</a:t>
            </a:r>
          </a:p>
          <a:p>
            <a:r>
              <a:rPr lang="en-US" dirty="0"/>
              <a:t>Measurements have shown that a 500 </a:t>
            </a:r>
            <a:r>
              <a:rPr lang="en-US" dirty="0" err="1"/>
              <a:t>ms</a:t>
            </a:r>
            <a:r>
              <a:rPr lang="en-US" dirty="0"/>
              <a:t> increase in latency for operations at </a:t>
            </a:r>
            <a:r>
              <a:rPr lang="en-US" dirty="0" err="1"/>
              <a:t>Amazon.com</a:t>
            </a:r>
            <a:r>
              <a:rPr lang="en-US" dirty="0"/>
              <a:t> or at </a:t>
            </a:r>
            <a:r>
              <a:rPr lang="en-US" dirty="0" err="1"/>
              <a:t>Google.com</a:t>
            </a:r>
            <a:r>
              <a:rPr lang="en-US" dirty="0"/>
              <a:t> can cause a 20% drop in revenue. </a:t>
            </a:r>
          </a:p>
          <a:p>
            <a:pPr lvl="1"/>
            <a:r>
              <a:rPr lang="en-US" dirty="0"/>
              <a:t>More recent measurements: Amazon: 100 </a:t>
            </a:r>
            <a:r>
              <a:rPr lang="en-US" dirty="0" err="1"/>
              <a:t>ms</a:t>
            </a:r>
            <a:r>
              <a:rPr lang="en-US" dirty="0"/>
              <a:t> increase </a:t>
            </a:r>
            <a:r>
              <a:rPr lang="en-US" dirty="0">
                <a:sym typeface="Wingdings" pitchFamily="2" charset="2"/>
              </a:rPr>
              <a:t> 1% drop in sales. Akamai: 100 </a:t>
            </a:r>
            <a:r>
              <a:rPr lang="en-US" dirty="0" err="1">
                <a:sym typeface="Wingdings" pitchFamily="2" charset="2"/>
              </a:rPr>
              <a:t>ms</a:t>
            </a:r>
            <a:r>
              <a:rPr lang="en-US" dirty="0">
                <a:sym typeface="Wingdings" pitchFamily="2" charset="2"/>
              </a:rPr>
              <a:t>  7% drop. </a:t>
            </a:r>
            <a:endParaRPr lang="en-US" dirty="0"/>
          </a:p>
          <a:p>
            <a:r>
              <a:rPr lang="en-US" dirty="0"/>
              <a:t>At Amazon, each added millisecond of latency implies a $6M yearly loss.</a:t>
            </a:r>
          </a:p>
          <a:p>
            <a:pPr lvl="1"/>
            <a:r>
              <a:rPr lang="en-US" dirty="0"/>
              <a:t>More recent measurements: </a:t>
            </a:r>
            <a:r>
              <a:rPr lang="en-US" dirty="0">
                <a:sym typeface="Wingdings" pitchFamily="2" charset="2"/>
              </a:rPr>
              <a:t>Amazon: 1 s  $1.6 B.</a:t>
            </a:r>
            <a:endParaRPr lang="en-US" dirty="0"/>
          </a:p>
          <a:p>
            <a:r>
              <a:rPr lang="en-US" dirty="0"/>
              <a:t>User cognitive drift: If more than a second elapses between clicking and material appearing, the user’s mind is already somewhere else</a:t>
            </a:r>
          </a:p>
          <a:p>
            <a:r>
              <a:rPr lang="en-US" dirty="0"/>
              <a:t>SLAs (Service Level Agreements) written by providers predominantly deal with latencies faced by clients.  </a:t>
            </a:r>
          </a:p>
          <a:p>
            <a:endParaRPr lang="en-US" dirty="0"/>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31</a:t>
            </a:fld>
            <a:endParaRPr lang="en-US" dirty="0"/>
          </a:p>
        </p:txBody>
      </p:sp>
    </p:spTree>
    <p:extLst>
      <p:ext uri="{BB962C8B-B14F-4D97-AF65-F5344CB8AC3E}">
        <p14:creationId xmlns:p14="http://schemas.microsoft.com/office/powerpoint/2010/main" val="15226185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Consistency Important?</a:t>
            </a:r>
          </a:p>
        </p:txBody>
      </p:sp>
      <p:sp>
        <p:nvSpPr>
          <p:cNvPr id="3" name="Content Placeholder 2"/>
          <p:cNvSpPr>
            <a:spLocks noGrp="1"/>
          </p:cNvSpPr>
          <p:nvPr>
            <p:ph idx="1"/>
          </p:nvPr>
        </p:nvSpPr>
        <p:spPr/>
        <p:txBody>
          <a:bodyPr>
            <a:normAutofit lnSpcReduction="10000"/>
          </a:bodyPr>
          <a:lstStyle/>
          <a:p>
            <a:pPr marL="476185" lvl="1" indent="-476185"/>
            <a:r>
              <a:rPr lang="en-US" dirty="0"/>
              <a:t>Consistency = all nodes see same data at any time, or reads return latest written value by any client.</a:t>
            </a:r>
          </a:p>
          <a:p>
            <a:r>
              <a:rPr lang="en-US" dirty="0"/>
              <a:t>When you access your bank or investment account via multiple clients (laptop, workstation, phone, tablet), you want the updates done from one client to be visible to other clients.</a:t>
            </a:r>
          </a:p>
          <a:p>
            <a:r>
              <a:rPr lang="en-US" dirty="0"/>
              <a:t>When thousands of customers are looking to book a flight, all updates from any client (e.g., book a flight) should be accessible by other clients.</a:t>
            </a: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32</a:t>
            </a:fld>
            <a:endParaRPr lang="en-US" dirty="0"/>
          </a:p>
        </p:txBody>
      </p:sp>
    </p:spTree>
    <p:extLst>
      <p:ext uri="{BB962C8B-B14F-4D97-AF65-F5344CB8AC3E}">
        <p14:creationId xmlns:p14="http://schemas.microsoft.com/office/powerpoint/2010/main" val="21373972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Partition-Tolerance Important?</a:t>
            </a:r>
          </a:p>
        </p:txBody>
      </p:sp>
      <p:sp>
        <p:nvSpPr>
          <p:cNvPr id="3" name="Content Placeholder 2"/>
          <p:cNvSpPr>
            <a:spLocks noGrp="1"/>
          </p:cNvSpPr>
          <p:nvPr>
            <p:ph idx="1"/>
          </p:nvPr>
        </p:nvSpPr>
        <p:spPr/>
        <p:txBody>
          <a:bodyPr>
            <a:normAutofit/>
          </a:bodyPr>
          <a:lstStyle/>
          <a:p>
            <a:pPr marL="476185" lvl="1" indent="-476185"/>
            <a:r>
              <a:rPr lang="en-US" dirty="0"/>
              <a:t>Partitions can happen across datacenters when the Internet gets disconnected</a:t>
            </a:r>
          </a:p>
          <a:p>
            <a:pPr marL="1031734" lvl="2" indent="-476185"/>
            <a:r>
              <a:rPr lang="en-US" dirty="0"/>
              <a:t>Internet router outages</a:t>
            </a:r>
          </a:p>
          <a:p>
            <a:pPr marL="1031734" lvl="2" indent="-476185"/>
            <a:r>
              <a:rPr lang="en-US" dirty="0"/>
              <a:t>Under-sea cables cut</a:t>
            </a:r>
          </a:p>
          <a:p>
            <a:pPr marL="1031734" lvl="2" indent="-476185"/>
            <a:r>
              <a:rPr lang="en-US" dirty="0"/>
              <a:t>DNS not working</a:t>
            </a:r>
          </a:p>
          <a:p>
            <a:pPr marL="476185" lvl="1" indent="-476185"/>
            <a:r>
              <a:rPr lang="en-US" dirty="0"/>
              <a:t>Partitions can also occur within a datacenter, e.g., a rack switch outage</a:t>
            </a:r>
          </a:p>
          <a:p>
            <a:pPr marL="476185" lvl="1" indent="-476185"/>
            <a:r>
              <a:rPr lang="en-US" dirty="0"/>
              <a:t>Still desire system to continue functioning normally under this scenario</a:t>
            </a: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33</a:t>
            </a:fld>
            <a:endParaRPr lang="en-US" dirty="0"/>
          </a:p>
        </p:txBody>
      </p:sp>
    </p:spTree>
    <p:extLst>
      <p:ext uri="{BB962C8B-B14F-4D97-AF65-F5344CB8AC3E}">
        <p14:creationId xmlns:p14="http://schemas.microsoft.com/office/powerpoint/2010/main" val="3796993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 Theorem Fallout</a:t>
            </a:r>
          </a:p>
        </p:txBody>
      </p:sp>
      <p:sp>
        <p:nvSpPr>
          <p:cNvPr id="3" name="Content Placeholder 2"/>
          <p:cNvSpPr>
            <a:spLocks noGrp="1"/>
          </p:cNvSpPr>
          <p:nvPr>
            <p:ph idx="1"/>
          </p:nvPr>
        </p:nvSpPr>
        <p:spPr/>
        <p:txBody>
          <a:bodyPr>
            <a:normAutofit fontScale="92500" lnSpcReduction="20000"/>
          </a:bodyPr>
          <a:lstStyle/>
          <a:p>
            <a:pPr marL="57150" indent="0">
              <a:buNone/>
              <a:defRPr/>
            </a:pPr>
            <a:endParaRPr lang="en-US" dirty="0"/>
          </a:p>
          <a:p>
            <a:pPr marL="400050" indent="-342900">
              <a:defRPr/>
            </a:pPr>
            <a:r>
              <a:rPr lang="en-US" dirty="0"/>
              <a:t>Since partition-tolerance is essential in today’s cloud computing systems, CAP theorem implies that a system has to choose between consistency and availability</a:t>
            </a:r>
          </a:p>
          <a:p>
            <a:pPr marL="400050" indent="-342900">
              <a:defRPr/>
            </a:pPr>
            <a:endParaRPr lang="en-US" dirty="0"/>
          </a:p>
          <a:p>
            <a:pPr marL="400050" indent="-342900">
              <a:defRPr/>
            </a:pPr>
            <a:r>
              <a:rPr lang="en-US" dirty="0"/>
              <a:t>Cassandra</a:t>
            </a:r>
          </a:p>
          <a:p>
            <a:pPr lvl="1">
              <a:defRPr/>
            </a:pPr>
            <a:r>
              <a:rPr lang="en-US" dirty="0"/>
              <a:t>Eventual (weak) consistency, Availability, Partition-tolerance </a:t>
            </a:r>
          </a:p>
          <a:p>
            <a:pPr>
              <a:defRPr/>
            </a:pPr>
            <a:r>
              <a:rPr lang="en-US" dirty="0"/>
              <a:t>Traditional RDBMSs</a:t>
            </a:r>
          </a:p>
          <a:p>
            <a:pPr lvl="1">
              <a:defRPr/>
            </a:pPr>
            <a:r>
              <a:rPr lang="en-US" dirty="0"/>
              <a:t>Strong consistency over availability under a partition</a:t>
            </a:r>
          </a:p>
          <a:p>
            <a:pPr marL="400050" indent="-342900">
              <a:defRPr/>
            </a:pPr>
            <a:endParaRPr lang="en-US" dirty="0"/>
          </a:p>
          <a:p>
            <a:pPr marL="0" indent="0">
              <a:buNone/>
            </a:pPr>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34</a:t>
            </a:fld>
            <a:endParaRPr lang="en-US" dirty="0"/>
          </a:p>
        </p:txBody>
      </p:sp>
    </p:spTree>
    <p:extLst>
      <p:ext uri="{BB962C8B-B14F-4D97-AF65-F5344CB8AC3E}">
        <p14:creationId xmlns:p14="http://schemas.microsoft.com/office/powerpoint/2010/main" val="33955135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 Tradeoff</a:t>
            </a:r>
          </a:p>
        </p:txBody>
      </p:sp>
      <p:sp>
        <p:nvSpPr>
          <p:cNvPr id="3" name="Content Placeholder 2"/>
          <p:cNvSpPr>
            <a:spLocks noGrp="1"/>
          </p:cNvSpPr>
          <p:nvPr>
            <p:ph idx="1"/>
          </p:nvPr>
        </p:nvSpPr>
        <p:spPr>
          <a:xfrm>
            <a:off x="649208" y="2006600"/>
            <a:ext cx="2794873" cy="4267200"/>
          </a:xfrm>
        </p:spPr>
        <p:txBody>
          <a:bodyPr>
            <a:normAutofit/>
          </a:bodyPr>
          <a:lstStyle/>
          <a:p>
            <a:pPr>
              <a:defRPr/>
            </a:pPr>
            <a:r>
              <a:rPr lang="en-US" sz="1800" dirty="0">
                <a:cs typeface="Arial"/>
              </a:rPr>
              <a:t>Starting point for </a:t>
            </a:r>
            <a:r>
              <a:rPr lang="en-US" sz="1800" dirty="0" err="1">
                <a:cs typeface="Arial"/>
              </a:rPr>
              <a:t>NoSQL</a:t>
            </a:r>
            <a:r>
              <a:rPr lang="en-US" sz="1800" dirty="0">
                <a:cs typeface="Arial"/>
              </a:rPr>
              <a:t> Revolution</a:t>
            </a:r>
          </a:p>
          <a:p>
            <a:pPr>
              <a:defRPr/>
            </a:pPr>
            <a:r>
              <a:rPr lang="en-US" sz="1800" dirty="0">
                <a:cs typeface="Arial"/>
              </a:rPr>
              <a:t>A distributed storage system can achieve</a:t>
            </a:r>
            <a:r>
              <a:rPr lang="en-US" sz="1800" dirty="0">
                <a:solidFill>
                  <a:srgbClr val="FF0000"/>
                </a:solidFill>
                <a:cs typeface="Arial"/>
              </a:rPr>
              <a:t> at most two of C, A, and P</a:t>
            </a:r>
            <a:r>
              <a:rPr lang="en-US" sz="1800" dirty="0">
                <a:cs typeface="Arial"/>
              </a:rPr>
              <a:t>.</a:t>
            </a:r>
          </a:p>
          <a:p>
            <a:pPr>
              <a:defRPr/>
            </a:pPr>
            <a:r>
              <a:rPr lang="en-US" sz="1800" dirty="0">
                <a:cs typeface="Arial"/>
              </a:rPr>
              <a:t>When partition-tolerance is important, you have to choose between consistency and availability</a:t>
            </a:r>
          </a:p>
          <a:p>
            <a:endParaRPr lang="en-US" dirty="0"/>
          </a:p>
        </p:txBody>
      </p:sp>
      <p:sp>
        <p:nvSpPr>
          <p:cNvPr id="50" name="Isosceles Triangle 49"/>
          <p:cNvSpPr>
            <a:spLocks noChangeArrowheads="1"/>
          </p:cNvSpPr>
          <p:nvPr/>
        </p:nvSpPr>
        <p:spPr bwMode="auto">
          <a:xfrm>
            <a:off x="4542620" y="2911055"/>
            <a:ext cx="3184660" cy="2557828"/>
          </a:xfrm>
          <a:prstGeom prst="triangle">
            <a:avLst>
              <a:gd name="adj" fmla="val 50000"/>
            </a:avLst>
          </a:prstGeom>
          <a:noFill/>
          <a:ln w="50800">
            <a:solidFill>
              <a:srgbClr val="000000"/>
            </a:solidFill>
            <a:miter lim="800000"/>
            <a:headEnd/>
            <a:tailEnd/>
          </a:ln>
          <a:effectLst>
            <a:outerShdw blurRad="40000" dist="23000" dir="5400000" rotWithShape="0">
              <a:srgbClr val="000000">
                <a:alpha val="34999"/>
              </a:srgbClr>
            </a:outerShdw>
          </a:effectLst>
          <a:extLst>
            <a:ext uri="{909E8E84-426E-40dd-AFC4-6F175D3DCCD1}">
              <a14:hiddenFill xmlns:a14="http://schemas.microsoft.com/office/drawing/2010/main" xmlns="">
                <a:solidFill>
                  <a:srgbClr val="FFFFFF"/>
                </a:solidFill>
              </a14:hiddenFill>
            </a:ext>
          </a:extLst>
        </p:spPr>
        <p:txBody>
          <a:bodyPr lIns="84110" tIns="42055" rIns="84110" bIns="42055"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noFill/>
              <a:effectLst/>
              <a:uLnTx/>
              <a:uFillTx/>
              <a:latin typeface="Arial"/>
              <a:ea typeface="+mn-ea"/>
              <a:cs typeface="+mn-cs"/>
            </a:endParaRPr>
          </a:p>
        </p:txBody>
      </p:sp>
      <p:sp>
        <p:nvSpPr>
          <p:cNvPr id="51" name="TextBox 4"/>
          <p:cNvSpPr txBox="1">
            <a:spLocks noChangeArrowheads="1"/>
          </p:cNvSpPr>
          <p:nvPr/>
        </p:nvSpPr>
        <p:spPr bwMode="auto">
          <a:xfrm>
            <a:off x="5196681" y="1981200"/>
            <a:ext cx="2460661" cy="5031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900" b="1" i="0" u="sng" strike="noStrike" kern="0" cap="none" spc="0" normalizeH="0" baseline="0" noProof="0">
                <a:ln>
                  <a:noFill/>
                </a:ln>
                <a:solidFill>
                  <a:srgbClr val="2F3EFF"/>
                </a:solidFill>
                <a:effectLst/>
                <a:uLnTx/>
                <a:uFillTx/>
                <a:latin typeface="Helvetica" charset="0"/>
                <a:ea typeface="ＭＳ Ｐゴシック" charset="0"/>
                <a:cs typeface="ＭＳ Ｐゴシック" charset="0"/>
              </a:rPr>
              <a:t>C</a:t>
            </a:r>
            <a:r>
              <a:rPr kumimoji="0" lang="en-US" sz="2900" b="1" i="0" u="none" strike="noStrike" kern="0" cap="none" spc="0" normalizeH="0" baseline="0" noProof="0">
                <a:ln>
                  <a:noFill/>
                </a:ln>
                <a:solidFill>
                  <a:srgbClr val="2F3EFF"/>
                </a:solidFill>
                <a:effectLst/>
                <a:uLnTx/>
                <a:uFillTx/>
                <a:latin typeface="Helvetica" charset="0"/>
                <a:ea typeface="ＭＳ Ｐゴシック" charset="0"/>
                <a:cs typeface="ＭＳ Ｐゴシック" charset="0"/>
              </a:rPr>
              <a:t>onsistency</a:t>
            </a:r>
          </a:p>
        </p:txBody>
      </p:sp>
      <p:sp>
        <p:nvSpPr>
          <p:cNvPr id="52" name="TextBox 5"/>
          <p:cNvSpPr txBox="1">
            <a:spLocks noChangeArrowheads="1"/>
          </p:cNvSpPr>
          <p:nvPr/>
        </p:nvSpPr>
        <p:spPr bwMode="auto">
          <a:xfrm>
            <a:off x="3113437" y="5627217"/>
            <a:ext cx="3574556" cy="5031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900" b="1" i="0" u="sng" strike="noStrike" kern="0" cap="none" spc="0" normalizeH="0" baseline="0" noProof="0">
                <a:ln>
                  <a:noFill/>
                </a:ln>
                <a:solidFill>
                  <a:srgbClr val="FF6600"/>
                </a:solidFill>
                <a:effectLst/>
                <a:uLnTx/>
                <a:uFillTx/>
                <a:latin typeface="Helvetica" charset="0"/>
                <a:ea typeface="ＭＳ Ｐゴシック" charset="0"/>
                <a:cs typeface="ＭＳ Ｐゴシック" charset="0"/>
              </a:rPr>
              <a:t>P</a:t>
            </a:r>
            <a:r>
              <a:rPr kumimoji="0" lang="en-US" sz="2900" b="1" i="0" u="none" strike="noStrike" kern="0" cap="none" spc="0" normalizeH="0" baseline="0" noProof="0">
                <a:ln>
                  <a:noFill/>
                </a:ln>
                <a:solidFill>
                  <a:srgbClr val="FF6600"/>
                </a:solidFill>
                <a:effectLst/>
                <a:uLnTx/>
                <a:uFillTx/>
                <a:latin typeface="Helvetica" charset="0"/>
                <a:ea typeface="ＭＳ Ｐゴシック" charset="0"/>
                <a:cs typeface="ＭＳ Ｐゴシック" charset="0"/>
              </a:rPr>
              <a:t>artition-tolerance</a:t>
            </a:r>
          </a:p>
        </p:txBody>
      </p:sp>
      <p:sp>
        <p:nvSpPr>
          <p:cNvPr id="53" name="TextBox 6"/>
          <p:cNvSpPr txBox="1">
            <a:spLocks noChangeArrowheads="1"/>
          </p:cNvSpPr>
          <p:nvPr/>
        </p:nvSpPr>
        <p:spPr bwMode="auto">
          <a:xfrm>
            <a:off x="6577143" y="5627217"/>
            <a:ext cx="2189881" cy="5031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900" b="1" i="0" u="sng" strike="noStrike" kern="0" cap="none" spc="0" normalizeH="0" baseline="0" noProof="0">
                <a:ln>
                  <a:noFill/>
                </a:ln>
                <a:solidFill>
                  <a:srgbClr val="008000"/>
                </a:solidFill>
                <a:effectLst/>
                <a:uLnTx/>
                <a:uFillTx/>
                <a:latin typeface="Helvetica" charset="0"/>
                <a:ea typeface="ＭＳ Ｐゴシック" charset="0"/>
                <a:cs typeface="ＭＳ Ｐゴシック" charset="0"/>
              </a:rPr>
              <a:t>A</a:t>
            </a:r>
            <a:r>
              <a:rPr kumimoji="0" lang="en-US" sz="2900" b="1" i="0" u="none" strike="noStrike" kern="0" cap="none" spc="0" normalizeH="0" baseline="0" noProof="0">
                <a:ln>
                  <a:noFill/>
                </a:ln>
                <a:solidFill>
                  <a:srgbClr val="008000"/>
                </a:solidFill>
                <a:effectLst/>
                <a:uLnTx/>
                <a:uFillTx/>
                <a:latin typeface="Helvetica" charset="0"/>
                <a:ea typeface="ＭＳ Ｐゴシック" charset="0"/>
                <a:cs typeface="ＭＳ Ｐゴシック" charset="0"/>
              </a:rPr>
              <a:t>vailability</a:t>
            </a:r>
          </a:p>
        </p:txBody>
      </p:sp>
      <p:sp>
        <p:nvSpPr>
          <p:cNvPr id="54" name="TextBox 7"/>
          <p:cNvSpPr txBox="1">
            <a:spLocks noChangeArrowheads="1"/>
          </p:cNvSpPr>
          <p:nvPr/>
        </p:nvSpPr>
        <p:spPr bwMode="auto">
          <a:xfrm>
            <a:off x="7015641" y="3622123"/>
            <a:ext cx="1564513" cy="5158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1" u="none" strike="noStrike" kern="0" cap="none" spc="0" normalizeH="0" baseline="0" noProof="0" dirty="0">
                <a:ln>
                  <a:noFill/>
                </a:ln>
                <a:solidFill>
                  <a:srgbClr val="FA0000"/>
                </a:solidFill>
                <a:effectLst/>
                <a:uLnTx/>
                <a:uFillTx/>
                <a:latin typeface="Helvetica" charset="0"/>
                <a:ea typeface="ＭＳ Ｐゴシック" charset="0"/>
                <a:cs typeface="ＭＳ Ｐゴシック" charset="0"/>
              </a:rPr>
              <a:t>RDBMSs </a:t>
            </a:r>
          </a:p>
          <a:p>
            <a:pPr marL="0" marR="0" lvl="0" indent="0" defTabSz="914400" eaLnBrk="1" fontAlgn="auto" latinLnBrk="0" hangingPunct="1">
              <a:lnSpc>
                <a:spcPct val="100000"/>
              </a:lnSpc>
              <a:spcBef>
                <a:spcPts val="0"/>
              </a:spcBef>
              <a:spcAft>
                <a:spcPts val="0"/>
              </a:spcAft>
              <a:buClrTx/>
              <a:buSzTx/>
              <a:buFontTx/>
              <a:buNone/>
              <a:tabLst/>
              <a:defRPr/>
            </a:pPr>
            <a:r>
              <a:rPr lang="en-US" b="1" i="1" kern="0" dirty="0">
                <a:solidFill>
                  <a:srgbClr val="FA0000"/>
                </a:solidFill>
              </a:rPr>
              <a:t>(non-replicated)</a:t>
            </a:r>
            <a:endParaRPr kumimoji="0" lang="en-US" sz="1400" b="1" i="1" u="none" strike="noStrike" kern="0" cap="none" spc="0" normalizeH="0" baseline="0" noProof="0" dirty="0">
              <a:ln>
                <a:noFill/>
              </a:ln>
              <a:solidFill>
                <a:srgbClr val="FA0000"/>
              </a:solidFill>
              <a:effectLst/>
              <a:uLnTx/>
              <a:uFillTx/>
              <a:latin typeface="Helvetica" charset="0"/>
              <a:ea typeface="ＭＳ Ｐゴシック" charset="0"/>
              <a:cs typeface="ＭＳ Ｐゴシック" charset="0"/>
            </a:endParaRPr>
          </a:p>
        </p:txBody>
      </p:sp>
      <p:sp>
        <p:nvSpPr>
          <p:cNvPr id="55" name="TextBox 8"/>
          <p:cNvSpPr txBox="1">
            <a:spLocks noChangeArrowheads="1"/>
          </p:cNvSpPr>
          <p:nvPr/>
        </p:nvSpPr>
        <p:spPr bwMode="auto">
          <a:xfrm>
            <a:off x="5235380" y="6276389"/>
            <a:ext cx="1862634" cy="5158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1" u="sng" strike="noStrike" kern="0" cap="none" spc="0" normalizeH="0" baseline="0" noProof="0" dirty="0">
                <a:ln>
                  <a:noFill/>
                </a:ln>
                <a:solidFill>
                  <a:srgbClr val="FF0000"/>
                </a:solidFill>
                <a:effectLst/>
                <a:uLnTx/>
                <a:uFillTx/>
                <a:latin typeface="Helvetica" charset="0"/>
                <a:ea typeface="ＭＳ Ｐゴシック" charset="0"/>
                <a:cs typeface="ＭＳ Ｐゴシック" charset="0"/>
              </a:rPr>
              <a:t>Cassandra</a:t>
            </a:r>
            <a:r>
              <a:rPr kumimoji="0" lang="en-US" sz="1400" b="1" i="1" u="none" strike="noStrike" kern="0" cap="none" spc="0" normalizeH="0" baseline="0" noProof="0" dirty="0">
                <a:ln>
                  <a:noFill/>
                </a:ln>
                <a:solidFill>
                  <a:srgbClr val="FA0000"/>
                </a:solidFill>
                <a:effectLst/>
                <a:uLnTx/>
                <a:uFillTx/>
                <a:latin typeface="Helvetica" charset="0"/>
                <a:ea typeface="ＭＳ Ｐゴシック" charset="0"/>
                <a:cs typeface="ＭＳ Ｐゴシック" charset="0"/>
              </a:rPr>
              <a:t>, </a:t>
            </a:r>
            <a:r>
              <a:rPr kumimoji="0" lang="en-US" sz="1400" b="1" i="1" u="none" strike="noStrike" kern="0" cap="none" spc="0" normalizeH="0" baseline="0" noProof="0" dirty="0" err="1">
                <a:ln>
                  <a:noFill/>
                </a:ln>
                <a:solidFill>
                  <a:srgbClr val="FA0000"/>
                </a:solidFill>
                <a:effectLst/>
                <a:uLnTx/>
                <a:uFillTx/>
                <a:latin typeface="Helvetica" charset="0"/>
                <a:ea typeface="ＭＳ Ｐゴシック" charset="0"/>
                <a:cs typeface="ＭＳ Ｐゴシック" charset="0"/>
              </a:rPr>
              <a:t>Riak</a:t>
            </a:r>
            <a:r>
              <a:rPr kumimoji="0" lang="en-US" sz="1400" b="1" i="1" u="none" strike="noStrike" kern="0" cap="none" spc="0" normalizeH="0" baseline="0" noProof="0" dirty="0">
                <a:ln>
                  <a:noFill/>
                </a:ln>
                <a:solidFill>
                  <a:srgbClr val="FA0000"/>
                </a:solidFill>
                <a:effectLst/>
                <a:uLnTx/>
                <a:uFillTx/>
                <a:latin typeface="Helvetica" charset="0"/>
                <a:ea typeface="ＭＳ Ｐゴシック" charset="0"/>
                <a:cs typeface="ＭＳ Ｐゴシック" charset="0"/>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1" u="none" strike="noStrike" kern="0" cap="none" spc="0" normalizeH="0" baseline="0" noProof="0" dirty="0">
                <a:ln>
                  <a:noFill/>
                </a:ln>
                <a:solidFill>
                  <a:srgbClr val="FA0000"/>
                </a:solidFill>
                <a:effectLst/>
                <a:uLnTx/>
                <a:uFillTx/>
                <a:latin typeface="Helvetica" charset="0"/>
                <a:ea typeface="ＭＳ Ｐゴシック" charset="0"/>
                <a:cs typeface="ＭＳ Ｐゴシック" charset="0"/>
              </a:rPr>
              <a:t>Dynamo, Voldemort</a:t>
            </a:r>
          </a:p>
        </p:txBody>
      </p:sp>
      <p:sp>
        <p:nvSpPr>
          <p:cNvPr id="56" name="TextBox 9"/>
          <p:cNvSpPr txBox="1">
            <a:spLocks noChangeArrowheads="1"/>
          </p:cNvSpPr>
          <p:nvPr/>
        </p:nvSpPr>
        <p:spPr bwMode="auto">
          <a:xfrm>
            <a:off x="3602826" y="3622122"/>
            <a:ext cx="1881068" cy="4763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1" u="sng" strike="noStrike" kern="0" cap="none" spc="0" normalizeH="0" baseline="0" noProof="0">
                <a:ln>
                  <a:noFill/>
                </a:ln>
                <a:solidFill>
                  <a:srgbClr val="FA0000"/>
                </a:solidFill>
                <a:effectLst/>
                <a:uLnTx/>
                <a:uFillTx/>
                <a:latin typeface="Helvetica" charset="0"/>
                <a:ea typeface="ＭＳ Ｐゴシック" charset="0"/>
                <a:cs typeface="ＭＳ Ｐゴシック" charset="0"/>
              </a:rPr>
              <a:t>HBase</a:t>
            </a:r>
            <a:r>
              <a:rPr kumimoji="0" lang="en-US" sz="1400" b="1" i="1" u="none" strike="noStrike" kern="0" cap="none" spc="0" normalizeH="0" baseline="0" noProof="0">
                <a:ln>
                  <a:noFill/>
                </a:ln>
                <a:solidFill>
                  <a:srgbClr val="FA0000"/>
                </a:solidFill>
                <a:effectLst/>
                <a:uLnTx/>
                <a:uFillTx/>
                <a:latin typeface="Helvetica" charset="0"/>
                <a:ea typeface="ＭＳ Ｐゴシック" charset="0"/>
                <a:cs typeface="ＭＳ Ｐゴシック" charset="0"/>
              </a:rPr>
              <a:t>, HyperTable,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1" u="none" strike="noStrike" kern="0" cap="none" spc="0" normalizeH="0" baseline="0" noProof="0">
                <a:ln>
                  <a:noFill/>
                </a:ln>
                <a:solidFill>
                  <a:srgbClr val="FA0000"/>
                </a:solidFill>
                <a:effectLst/>
                <a:uLnTx/>
                <a:uFillTx/>
                <a:latin typeface="Helvetica" charset="0"/>
                <a:ea typeface="ＭＳ Ｐゴシック" charset="0"/>
                <a:cs typeface="ＭＳ Ｐゴシック" charset="0"/>
              </a:rPr>
              <a:t>BigTable, Spanner</a:t>
            </a:r>
          </a:p>
        </p:txBody>
      </p:sp>
      <p:cxnSp>
        <p:nvCxnSpPr>
          <p:cNvPr id="57" name="Straight Connector 56"/>
          <p:cNvCxnSpPr>
            <a:cxnSpLocks noChangeShapeType="1"/>
            <a:stCxn id="50" idx="2"/>
          </p:cNvCxnSpPr>
          <p:nvPr/>
        </p:nvCxnSpPr>
        <p:spPr bwMode="auto">
          <a:xfrm flipH="1">
            <a:off x="3957954" y="5468883"/>
            <a:ext cx="584666" cy="266290"/>
          </a:xfrm>
          <a:prstGeom prst="line">
            <a:avLst/>
          </a:prstGeom>
          <a:noFill/>
          <a:ln w="25400">
            <a:solidFill>
              <a:srgbClr val="000000"/>
            </a:solidFill>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xmlns="">
                <a:noFill/>
              </a14:hiddenFill>
            </a:ext>
          </a:extLst>
        </p:spPr>
      </p:cxnSp>
      <p:cxnSp>
        <p:nvCxnSpPr>
          <p:cNvPr id="58" name="Straight Connector 57"/>
          <p:cNvCxnSpPr>
            <a:cxnSpLocks noChangeShapeType="1"/>
          </p:cNvCxnSpPr>
          <p:nvPr/>
        </p:nvCxnSpPr>
        <p:spPr bwMode="auto">
          <a:xfrm flipH="1" flipV="1">
            <a:off x="7718423" y="5468881"/>
            <a:ext cx="320386" cy="158336"/>
          </a:xfrm>
          <a:prstGeom prst="line">
            <a:avLst/>
          </a:prstGeom>
          <a:noFill/>
          <a:ln w="25400">
            <a:solidFill>
              <a:srgbClr val="000000"/>
            </a:solidFill>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xmlns="">
                <a:noFill/>
              </a14:hiddenFill>
            </a:ext>
          </a:extLst>
        </p:spPr>
      </p:cxnSp>
      <p:cxnSp>
        <p:nvCxnSpPr>
          <p:cNvPr id="59" name="Straight Connector 58"/>
          <p:cNvCxnSpPr>
            <a:cxnSpLocks noChangeShapeType="1"/>
          </p:cNvCxnSpPr>
          <p:nvPr/>
        </p:nvCxnSpPr>
        <p:spPr bwMode="auto">
          <a:xfrm>
            <a:off x="6138643" y="2510901"/>
            <a:ext cx="0" cy="400155"/>
          </a:xfrm>
          <a:prstGeom prst="line">
            <a:avLst/>
          </a:prstGeom>
          <a:noFill/>
          <a:ln w="25400">
            <a:solidFill>
              <a:srgbClr val="000000"/>
            </a:solidFill>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xmlns="">
                <a:noFill/>
              </a14:hiddenFill>
            </a:ext>
          </a:extLst>
        </p:spPr>
      </p:cxnSp>
      <p:pic>
        <p:nvPicPr>
          <p:cNvPr id="60" name="Picture 1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3044" y="4045308"/>
            <a:ext cx="1184097" cy="1075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35</a:t>
            </a:fld>
            <a:endParaRPr lang="en-US" dirty="0"/>
          </a:p>
        </p:txBody>
      </p:sp>
    </p:spTree>
    <p:extLst>
      <p:ext uri="{BB962C8B-B14F-4D97-AF65-F5344CB8AC3E}">
        <p14:creationId xmlns:p14="http://schemas.microsoft.com/office/powerpoint/2010/main" val="27857147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Eventual Consistency </a:t>
            </a:r>
          </a:p>
        </p:txBody>
      </p:sp>
      <p:sp>
        <p:nvSpPr>
          <p:cNvPr id="3" name="Content Placeholder 2"/>
          <p:cNvSpPr>
            <a:spLocks noGrp="1"/>
          </p:cNvSpPr>
          <p:nvPr>
            <p:ph idx="1"/>
          </p:nvPr>
        </p:nvSpPr>
        <p:spPr/>
        <p:txBody>
          <a:bodyPr>
            <a:normAutofit fontScale="92500" lnSpcReduction="20000"/>
          </a:bodyPr>
          <a:lstStyle/>
          <a:p>
            <a:r>
              <a:rPr lang="en-US" dirty="0"/>
              <a:t>If all writes stop (to a key), then all its values (replicas) will converge eventually.</a:t>
            </a:r>
          </a:p>
          <a:p>
            <a:endParaRPr lang="en-US" dirty="0"/>
          </a:p>
          <a:p>
            <a:r>
              <a:rPr lang="en-US" dirty="0"/>
              <a:t>If writes continue, then system always tries to keep converging.</a:t>
            </a:r>
          </a:p>
          <a:p>
            <a:pPr lvl="1"/>
            <a:r>
              <a:rPr lang="en-US" sz="1800" dirty="0"/>
              <a:t>Moving “wave” of updated values lagging behind the latest values sent by clients, but always trying to catch up.</a:t>
            </a:r>
          </a:p>
          <a:p>
            <a:pPr lvl="1"/>
            <a:endParaRPr lang="en-US" sz="1800" dirty="0"/>
          </a:p>
          <a:p>
            <a:r>
              <a:rPr lang="en-US" dirty="0"/>
              <a:t>May still return stale values to clients (e.g., if many back-to-back writes).</a:t>
            </a:r>
          </a:p>
          <a:p>
            <a:endParaRPr lang="en-US" dirty="0"/>
          </a:p>
          <a:p>
            <a:r>
              <a:rPr lang="en-US" dirty="0"/>
              <a:t>But works well when there a few periods of low writes – system converges quickly.</a:t>
            </a:r>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36</a:t>
            </a:fld>
            <a:endParaRPr lang="en-US" dirty="0"/>
          </a:p>
        </p:txBody>
      </p:sp>
    </p:spTree>
    <p:extLst>
      <p:ext uri="{BB962C8B-B14F-4D97-AF65-F5344CB8AC3E}">
        <p14:creationId xmlns:p14="http://schemas.microsoft.com/office/powerpoint/2010/main" val="32125372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RDBMS vs. Key-value stores</a:t>
            </a:r>
          </a:p>
        </p:txBody>
      </p:sp>
      <p:sp>
        <p:nvSpPr>
          <p:cNvPr id="3" name="Content Placeholder 2"/>
          <p:cNvSpPr>
            <a:spLocks noGrp="1"/>
          </p:cNvSpPr>
          <p:nvPr>
            <p:ph idx="1"/>
          </p:nvPr>
        </p:nvSpPr>
        <p:spPr>
          <a:xfrm>
            <a:off x="649207" y="2006600"/>
            <a:ext cx="7366873" cy="4267200"/>
          </a:xfrm>
        </p:spPr>
        <p:txBody>
          <a:bodyPr>
            <a:normAutofit/>
          </a:bodyPr>
          <a:lstStyle/>
          <a:p>
            <a:r>
              <a:rPr lang="en-US" dirty="0">
                <a:ea typeface="ＭＳ Ｐゴシック" charset="0"/>
              </a:rPr>
              <a:t>While RDBMS provide </a:t>
            </a:r>
            <a:r>
              <a:rPr lang="en-US" dirty="0">
                <a:solidFill>
                  <a:srgbClr val="0000FF"/>
                </a:solidFill>
                <a:ea typeface="ＭＳ Ｐゴシック" charset="0"/>
              </a:rPr>
              <a:t>ACID </a:t>
            </a:r>
          </a:p>
          <a:p>
            <a:pPr lvl="1"/>
            <a:r>
              <a:rPr lang="en-US" dirty="0">
                <a:ea typeface="ＭＳ Ｐゴシック" charset="0"/>
              </a:rPr>
              <a:t>Atomicity </a:t>
            </a:r>
          </a:p>
          <a:p>
            <a:pPr lvl="1"/>
            <a:r>
              <a:rPr lang="en-US" dirty="0">
                <a:ea typeface="ＭＳ Ｐゴシック" charset="0"/>
              </a:rPr>
              <a:t>Consistency </a:t>
            </a:r>
          </a:p>
          <a:p>
            <a:pPr lvl="1"/>
            <a:r>
              <a:rPr lang="en-US" dirty="0">
                <a:ea typeface="ＭＳ Ｐゴシック" charset="0"/>
              </a:rPr>
              <a:t>Isolation</a:t>
            </a:r>
          </a:p>
          <a:p>
            <a:pPr lvl="1"/>
            <a:r>
              <a:rPr lang="en-US" dirty="0">
                <a:ea typeface="ＭＳ Ｐゴシック" charset="0"/>
              </a:rPr>
              <a:t>Durability</a:t>
            </a:r>
          </a:p>
          <a:p>
            <a:r>
              <a:rPr lang="en-US" dirty="0">
                <a:ea typeface="ＭＳ Ｐゴシック" charset="0"/>
              </a:rPr>
              <a:t>Key-value stores like Cassandra provide </a:t>
            </a:r>
            <a:r>
              <a:rPr lang="en-US" dirty="0">
                <a:solidFill>
                  <a:schemeClr val="accent2"/>
                </a:solidFill>
                <a:ea typeface="ＭＳ Ｐゴシック" charset="0"/>
              </a:rPr>
              <a:t>BASE</a:t>
            </a:r>
          </a:p>
          <a:p>
            <a:pPr lvl="1"/>
            <a:r>
              <a:rPr lang="en-US" u="sng" dirty="0">
                <a:ea typeface="ＭＳ Ｐゴシック" charset="0"/>
              </a:rPr>
              <a:t>B</a:t>
            </a:r>
            <a:r>
              <a:rPr lang="en-US" dirty="0">
                <a:ea typeface="ＭＳ Ｐゴシック" charset="0"/>
              </a:rPr>
              <a:t>asically </a:t>
            </a:r>
            <a:r>
              <a:rPr lang="en-US" u="sng" dirty="0">
                <a:ea typeface="ＭＳ Ｐゴシック" charset="0"/>
              </a:rPr>
              <a:t>A</a:t>
            </a:r>
            <a:r>
              <a:rPr lang="en-US" dirty="0">
                <a:ea typeface="ＭＳ Ｐゴシック" charset="0"/>
              </a:rPr>
              <a:t>vailable </a:t>
            </a:r>
            <a:r>
              <a:rPr lang="en-US" u="sng" dirty="0">
                <a:ea typeface="ＭＳ Ｐゴシック" charset="0"/>
              </a:rPr>
              <a:t>S</a:t>
            </a:r>
            <a:r>
              <a:rPr lang="en-US" dirty="0">
                <a:ea typeface="ＭＳ Ｐゴシック" charset="0"/>
              </a:rPr>
              <a:t>oft-state </a:t>
            </a:r>
            <a:r>
              <a:rPr lang="en-US" u="sng" dirty="0">
                <a:ea typeface="ＭＳ Ｐゴシック" charset="0"/>
              </a:rPr>
              <a:t>E</a:t>
            </a:r>
            <a:r>
              <a:rPr lang="en-US" dirty="0">
                <a:ea typeface="ＭＳ Ｐゴシック" charset="0"/>
              </a:rPr>
              <a:t>ventual Consistency</a:t>
            </a:r>
          </a:p>
          <a:p>
            <a:pPr lvl="1"/>
            <a:r>
              <a:rPr lang="en-US" dirty="0">
                <a:ea typeface="ＭＳ Ｐゴシック" charset="0"/>
              </a:rPr>
              <a:t>Prefers Availability over Consistency</a:t>
            </a:r>
          </a:p>
          <a:p>
            <a:endParaRPr lang="en-US" dirty="0">
              <a:ea typeface="ＭＳ Ｐゴシック" charset="0"/>
            </a:endParaRP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37</a:t>
            </a:fld>
            <a:endParaRPr lang="en-US" dirty="0"/>
          </a:p>
        </p:txBody>
      </p:sp>
    </p:spTree>
    <p:extLst>
      <p:ext uri="{BB962C8B-B14F-4D97-AF65-F5344CB8AC3E}">
        <p14:creationId xmlns:p14="http://schemas.microsoft.com/office/powerpoint/2010/main" val="42502846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 to Cassandra: Mystery of X</a:t>
            </a:r>
          </a:p>
        </p:txBody>
      </p:sp>
      <p:sp>
        <p:nvSpPr>
          <p:cNvPr id="3" name="Content Placeholder 2"/>
          <p:cNvSpPr>
            <a:spLocks noGrp="1"/>
          </p:cNvSpPr>
          <p:nvPr>
            <p:ph idx="1"/>
          </p:nvPr>
        </p:nvSpPr>
        <p:spPr>
          <a:xfrm>
            <a:off x="649207" y="2006600"/>
            <a:ext cx="7366873" cy="4699000"/>
          </a:xfrm>
        </p:spPr>
        <p:txBody>
          <a:bodyPr>
            <a:normAutofit fontScale="92500" lnSpcReduction="20000"/>
          </a:bodyPr>
          <a:lstStyle/>
          <a:p>
            <a:r>
              <a:rPr lang="en-US" dirty="0">
                <a:ea typeface="ＭＳ Ｐゴシック" charset="0"/>
              </a:rPr>
              <a:t>Cassandra has </a:t>
            </a:r>
            <a:r>
              <a:rPr lang="en-US" dirty="0">
                <a:solidFill>
                  <a:srgbClr val="0000FF"/>
                </a:solidFill>
                <a:ea typeface="ＭＳ Ｐゴシック" charset="0"/>
              </a:rPr>
              <a:t>consistency levels</a:t>
            </a:r>
          </a:p>
          <a:p>
            <a:r>
              <a:rPr lang="en-US" dirty="0">
                <a:ea typeface="ＭＳ Ｐゴシック" charset="0"/>
              </a:rPr>
              <a:t>Client is allowed to choose a consistency level for each operation (read/write)</a:t>
            </a:r>
          </a:p>
          <a:p>
            <a:pPr lvl="1"/>
            <a:r>
              <a:rPr lang="en-US" dirty="0">
                <a:ea typeface="ＭＳ Ｐゴシック" charset="0"/>
              </a:rPr>
              <a:t>ANY: any server (may not be replica)</a:t>
            </a:r>
          </a:p>
          <a:p>
            <a:pPr lvl="2"/>
            <a:r>
              <a:rPr lang="en-US" dirty="0">
                <a:ea typeface="ＭＳ Ｐゴシック" charset="0"/>
              </a:rPr>
              <a:t>Fastest: coordinator caches write and replies quickly to client</a:t>
            </a:r>
          </a:p>
          <a:p>
            <a:pPr lvl="1"/>
            <a:r>
              <a:rPr lang="en-US" dirty="0">
                <a:ea typeface="ＭＳ Ｐゴシック" charset="0"/>
              </a:rPr>
              <a:t>ALL: all replicas</a:t>
            </a:r>
          </a:p>
          <a:p>
            <a:pPr lvl="2"/>
            <a:r>
              <a:rPr lang="en-US" dirty="0">
                <a:ea typeface="ＭＳ Ｐゴシック" charset="0"/>
              </a:rPr>
              <a:t>Ensures strong consistency, but slowest</a:t>
            </a:r>
          </a:p>
          <a:p>
            <a:pPr lvl="1"/>
            <a:r>
              <a:rPr lang="en-US" dirty="0">
                <a:ea typeface="ＭＳ Ｐゴシック" charset="0"/>
              </a:rPr>
              <a:t>ONE: at least one replica</a:t>
            </a:r>
          </a:p>
          <a:p>
            <a:pPr lvl="2"/>
            <a:r>
              <a:rPr lang="en-US" dirty="0">
                <a:ea typeface="ＭＳ Ｐゴシック" charset="0"/>
              </a:rPr>
              <a:t>Faster than ALL</a:t>
            </a:r>
          </a:p>
          <a:p>
            <a:pPr lvl="1"/>
            <a:r>
              <a:rPr lang="en-US" dirty="0">
                <a:ea typeface="ＭＳ Ｐゴシック" charset="0"/>
              </a:rPr>
              <a:t>QUORUM: quorum across all replicas in all datacenters (DCs)</a:t>
            </a:r>
          </a:p>
          <a:p>
            <a:pPr lvl="2"/>
            <a:r>
              <a:rPr lang="en-US" dirty="0">
                <a:ea typeface="ＭＳ Ｐゴシック" charset="0"/>
              </a:rPr>
              <a:t>What?</a:t>
            </a:r>
          </a:p>
          <a:p>
            <a:pPr lvl="1"/>
            <a:endParaRPr lang="en-US" dirty="0">
              <a:ea typeface="ＭＳ Ｐゴシック" charset="0"/>
            </a:endParaRP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38</a:t>
            </a:fld>
            <a:endParaRPr lang="en-US" dirty="0"/>
          </a:p>
        </p:txBody>
      </p:sp>
    </p:spTree>
    <p:extLst>
      <p:ext uri="{BB962C8B-B14F-4D97-AF65-F5344CB8AC3E}">
        <p14:creationId xmlns:p14="http://schemas.microsoft.com/office/powerpoint/2010/main" val="3098899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Quorums?</a:t>
            </a:r>
          </a:p>
        </p:txBody>
      </p:sp>
      <p:sp>
        <p:nvSpPr>
          <p:cNvPr id="3" name="Content Placeholder 2"/>
          <p:cNvSpPr>
            <a:spLocks noGrp="1"/>
          </p:cNvSpPr>
          <p:nvPr>
            <p:ph idx="1"/>
          </p:nvPr>
        </p:nvSpPr>
        <p:spPr>
          <a:xfrm>
            <a:off x="649208" y="2006600"/>
            <a:ext cx="3023473" cy="4267200"/>
          </a:xfrm>
        </p:spPr>
        <p:txBody>
          <a:bodyPr>
            <a:normAutofit fontScale="92500" lnSpcReduction="10000"/>
          </a:bodyPr>
          <a:lstStyle/>
          <a:p>
            <a:pPr marL="0" indent="0">
              <a:buFontTx/>
              <a:buNone/>
              <a:defRPr/>
            </a:pPr>
            <a:r>
              <a:rPr lang="en-US" sz="1800" dirty="0"/>
              <a:t>In a nutshell:</a:t>
            </a:r>
          </a:p>
          <a:p>
            <a:pPr>
              <a:defRPr/>
            </a:pPr>
            <a:r>
              <a:rPr lang="en-US" sz="1800" dirty="0"/>
              <a:t>Quorum = majority </a:t>
            </a:r>
          </a:p>
          <a:p>
            <a:pPr lvl="1">
              <a:defRPr/>
            </a:pPr>
            <a:r>
              <a:rPr lang="en-US" sz="1800" dirty="0"/>
              <a:t>&gt; 50%</a:t>
            </a:r>
          </a:p>
          <a:p>
            <a:pPr>
              <a:defRPr/>
            </a:pPr>
            <a:r>
              <a:rPr lang="en-US" sz="1800" dirty="0"/>
              <a:t>Any two quorums intersect</a:t>
            </a:r>
          </a:p>
          <a:p>
            <a:pPr lvl="1">
              <a:defRPr/>
            </a:pPr>
            <a:r>
              <a:rPr lang="en-US" sz="1800" dirty="0"/>
              <a:t>Client 1 does a write in red quorum </a:t>
            </a:r>
          </a:p>
          <a:p>
            <a:pPr lvl="1">
              <a:defRPr/>
            </a:pPr>
            <a:r>
              <a:rPr lang="en-US" sz="1800" dirty="0"/>
              <a:t>Then client 2 does read in blue quorum</a:t>
            </a:r>
          </a:p>
          <a:p>
            <a:pPr>
              <a:defRPr/>
            </a:pPr>
            <a:r>
              <a:rPr lang="en-US" sz="1800" dirty="0"/>
              <a:t>At least one server in blue quorum returns latest write</a:t>
            </a:r>
          </a:p>
          <a:p>
            <a:pPr>
              <a:defRPr/>
            </a:pPr>
            <a:r>
              <a:rPr lang="en-US" sz="1800" dirty="0"/>
              <a:t>Quorums faster than ALL, but still ensure strong consistency</a:t>
            </a:r>
          </a:p>
          <a:p>
            <a:endParaRPr lang="en-US" sz="1800" dirty="0"/>
          </a:p>
        </p:txBody>
      </p:sp>
      <p:sp>
        <p:nvSpPr>
          <p:cNvPr id="4" name="Oval 3"/>
          <p:cNvSpPr/>
          <p:nvPr/>
        </p:nvSpPr>
        <p:spPr>
          <a:xfrm>
            <a:off x="4584206" y="3510756"/>
            <a:ext cx="307097" cy="299397"/>
          </a:xfrm>
          <a:prstGeom prst="ellipse">
            <a:avLst/>
          </a:prstGeom>
          <a:solidFill>
            <a:srgbClr val="008000"/>
          </a:solidFill>
          <a:ln>
            <a:solidFill>
              <a:srgbClr val="FF6600"/>
            </a:solidFill>
          </a:ln>
        </p:spPr>
        <p:style>
          <a:lnRef idx="1">
            <a:schemeClr val="accent1"/>
          </a:lnRef>
          <a:fillRef idx="3">
            <a:schemeClr val="accent1"/>
          </a:fillRef>
          <a:effectRef idx="2">
            <a:schemeClr val="accent1"/>
          </a:effectRef>
          <a:fontRef idx="minor">
            <a:schemeClr val="lt1"/>
          </a:fontRef>
        </p:style>
        <p:txBody>
          <a:bodyPr lIns="84110" tIns="42055" rIns="84110" bIns="42055" anchor="ctr"/>
          <a:lstStyle/>
          <a:p>
            <a:pPr algn="ctr">
              <a:defRPr/>
            </a:pPr>
            <a:endParaRPr lang="en-US"/>
          </a:p>
        </p:txBody>
      </p:sp>
      <p:sp>
        <p:nvSpPr>
          <p:cNvPr id="5" name="Oval 4"/>
          <p:cNvSpPr/>
          <p:nvPr/>
        </p:nvSpPr>
        <p:spPr>
          <a:xfrm>
            <a:off x="4879492" y="4282278"/>
            <a:ext cx="307097" cy="299397"/>
          </a:xfrm>
          <a:prstGeom prst="ellipse">
            <a:avLst/>
          </a:prstGeom>
          <a:solidFill>
            <a:srgbClr val="008000"/>
          </a:solidFill>
          <a:ln>
            <a:solidFill>
              <a:srgbClr val="FF6600"/>
            </a:solidFill>
          </a:ln>
        </p:spPr>
        <p:style>
          <a:lnRef idx="1">
            <a:schemeClr val="accent1"/>
          </a:lnRef>
          <a:fillRef idx="3">
            <a:schemeClr val="accent1"/>
          </a:fillRef>
          <a:effectRef idx="2">
            <a:schemeClr val="accent1"/>
          </a:effectRef>
          <a:fontRef idx="minor">
            <a:schemeClr val="lt1"/>
          </a:fontRef>
        </p:style>
        <p:txBody>
          <a:bodyPr lIns="84110" tIns="42055" rIns="84110" bIns="42055" anchor="ctr"/>
          <a:lstStyle/>
          <a:p>
            <a:pPr algn="ctr">
              <a:defRPr/>
            </a:pPr>
            <a:endParaRPr lang="en-US"/>
          </a:p>
        </p:txBody>
      </p:sp>
      <p:sp>
        <p:nvSpPr>
          <p:cNvPr id="6" name="Oval 5"/>
          <p:cNvSpPr/>
          <p:nvPr/>
        </p:nvSpPr>
        <p:spPr>
          <a:xfrm>
            <a:off x="6001579" y="4282278"/>
            <a:ext cx="307097" cy="299397"/>
          </a:xfrm>
          <a:prstGeom prst="ellipse">
            <a:avLst/>
          </a:prstGeom>
          <a:solidFill>
            <a:srgbClr val="008000"/>
          </a:solidFill>
          <a:ln>
            <a:solidFill>
              <a:srgbClr val="FF6600"/>
            </a:solidFill>
          </a:ln>
        </p:spPr>
        <p:style>
          <a:lnRef idx="1">
            <a:schemeClr val="accent1"/>
          </a:lnRef>
          <a:fillRef idx="3">
            <a:schemeClr val="accent1"/>
          </a:fillRef>
          <a:effectRef idx="2">
            <a:schemeClr val="accent1"/>
          </a:effectRef>
          <a:fontRef idx="minor">
            <a:schemeClr val="lt1"/>
          </a:fontRef>
        </p:style>
        <p:txBody>
          <a:bodyPr lIns="84110" tIns="42055" rIns="84110" bIns="42055" anchor="ctr"/>
          <a:lstStyle/>
          <a:p>
            <a:pPr algn="ctr">
              <a:defRPr/>
            </a:pPr>
            <a:endParaRPr lang="en-US"/>
          </a:p>
        </p:txBody>
      </p:sp>
      <p:sp>
        <p:nvSpPr>
          <p:cNvPr id="7" name="Oval 6"/>
          <p:cNvSpPr/>
          <p:nvPr/>
        </p:nvSpPr>
        <p:spPr>
          <a:xfrm>
            <a:off x="6155127" y="3487725"/>
            <a:ext cx="307097" cy="299397"/>
          </a:xfrm>
          <a:prstGeom prst="ellipse">
            <a:avLst/>
          </a:prstGeom>
          <a:solidFill>
            <a:srgbClr val="008000"/>
          </a:solidFill>
          <a:ln>
            <a:solidFill>
              <a:srgbClr val="FF6600"/>
            </a:solidFill>
          </a:ln>
        </p:spPr>
        <p:style>
          <a:lnRef idx="1">
            <a:schemeClr val="accent1"/>
          </a:lnRef>
          <a:fillRef idx="3">
            <a:schemeClr val="accent1"/>
          </a:fillRef>
          <a:effectRef idx="2">
            <a:schemeClr val="accent1"/>
          </a:effectRef>
          <a:fontRef idx="minor">
            <a:schemeClr val="lt1"/>
          </a:fontRef>
        </p:style>
        <p:txBody>
          <a:bodyPr lIns="84110" tIns="42055" rIns="84110" bIns="42055" anchor="ctr"/>
          <a:lstStyle/>
          <a:p>
            <a:pPr algn="ctr">
              <a:defRPr/>
            </a:pPr>
            <a:endParaRPr lang="en-US"/>
          </a:p>
        </p:txBody>
      </p:sp>
      <p:sp>
        <p:nvSpPr>
          <p:cNvPr id="8" name="Oval 7"/>
          <p:cNvSpPr/>
          <p:nvPr/>
        </p:nvSpPr>
        <p:spPr>
          <a:xfrm>
            <a:off x="5517310" y="2946508"/>
            <a:ext cx="307097" cy="299397"/>
          </a:xfrm>
          <a:prstGeom prst="ellipse">
            <a:avLst/>
          </a:prstGeom>
          <a:solidFill>
            <a:srgbClr val="008000"/>
          </a:solidFill>
          <a:ln>
            <a:solidFill>
              <a:srgbClr val="FF6600"/>
            </a:solidFill>
          </a:ln>
        </p:spPr>
        <p:style>
          <a:lnRef idx="1">
            <a:schemeClr val="accent1"/>
          </a:lnRef>
          <a:fillRef idx="3">
            <a:schemeClr val="accent1"/>
          </a:fillRef>
          <a:effectRef idx="2">
            <a:schemeClr val="accent1"/>
          </a:effectRef>
          <a:fontRef idx="minor">
            <a:schemeClr val="lt1"/>
          </a:fontRef>
        </p:style>
        <p:txBody>
          <a:bodyPr lIns="84110" tIns="42055" rIns="84110" bIns="42055" anchor="ctr"/>
          <a:lstStyle/>
          <a:p>
            <a:pPr algn="ctr">
              <a:defRPr/>
            </a:pPr>
            <a:endParaRPr lang="en-US"/>
          </a:p>
        </p:txBody>
      </p:sp>
      <p:sp>
        <p:nvSpPr>
          <p:cNvPr id="9" name="Text Box 9"/>
          <p:cNvSpPr txBox="1">
            <a:spLocks noChangeArrowheads="1"/>
          </p:cNvSpPr>
          <p:nvPr/>
        </p:nvSpPr>
        <p:spPr bwMode="auto">
          <a:xfrm>
            <a:off x="3975917" y="5538883"/>
            <a:ext cx="4188430" cy="3951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sz="2200">
                <a:solidFill>
                  <a:schemeClr val="tx1"/>
                </a:solidFill>
              </a:rPr>
              <a:t>Five replicas of a key-value pair</a:t>
            </a:r>
          </a:p>
        </p:txBody>
      </p:sp>
      <p:sp>
        <p:nvSpPr>
          <p:cNvPr id="10" name="Left Brace 9"/>
          <p:cNvSpPr/>
          <p:nvPr/>
        </p:nvSpPr>
        <p:spPr>
          <a:xfrm rot="16200000">
            <a:off x="5921882" y="3465253"/>
            <a:ext cx="289322" cy="4145816"/>
          </a:xfrm>
          <a:prstGeom prst="leftBrace">
            <a:avLst/>
          </a:prstGeom>
          <a:ln>
            <a:solidFill>
              <a:srgbClr val="000000"/>
            </a:solidFill>
          </a:ln>
        </p:spPr>
        <p:style>
          <a:lnRef idx="2">
            <a:schemeClr val="accent1"/>
          </a:lnRef>
          <a:fillRef idx="0">
            <a:schemeClr val="accent1"/>
          </a:fillRef>
          <a:effectRef idx="1">
            <a:schemeClr val="accent1"/>
          </a:effectRef>
          <a:fontRef idx="minor">
            <a:schemeClr val="tx1"/>
          </a:fontRef>
        </p:style>
        <p:txBody>
          <a:bodyPr lIns="84110" tIns="42055" rIns="84110" bIns="42055" anchor="ctr"/>
          <a:lstStyle/>
          <a:p>
            <a:pPr algn="ctr">
              <a:defRPr/>
            </a:pPr>
            <a:endParaRPr lang="en-US"/>
          </a:p>
        </p:txBody>
      </p:sp>
      <p:sp>
        <p:nvSpPr>
          <p:cNvPr id="11" name="Oval 10"/>
          <p:cNvSpPr/>
          <p:nvPr/>
        </p:nvSpPr>
        <p:spPr>
          <a:xfrm>
            <a:off x="5328326" y="2647112"/>
            <a:ext cx="1346504" cy="2326082"/>
          </a:xfrm>
          <a:prstGeom prst="ellipse">
            <a:avLst/>
          </a:prstGeom>
          <a:noFill/>
          <a:ln w="19050" cmpd="sng">
            <a:solidFill>
              <a:srgbClr val="FF0000"/>
            </a:solidFill>
            <a:prstDash val="dash"/>
          </a:ln>
        </p:spPr>
        <p:style>
          <a:lnRef idx="1">
            <a:schemeClr val="accent1"/>
          </a:lnRef>
          <a:fillRef idx="3">
            <a:schemeClr val="accent1"/>
          </a:fillRef>
          <a:effectRef idx="2">
            <a:schemeClr val="accent1"/>
          </a:effectRef>
          <a:fontRef idx="minor">
            <a:schemeClr val="lt1"/>
          </a:fontRef>
        </p:style>
        <p:txBody>
          <a:bodyPr lIns="84110" tIns="42055" rIns="84110" bIns="42055" anchor="ctr"/>
          <a:lstStyle/>
          <a:p>
            <a:pPr algn="ctr">
              <a:defRPr/>
            </a:pPr>
            <a:endParaRPr lang="en-US"/>
          </a:p>
        </p:txBody>
      </p:sp>
      <p:sp>
        <p:nvSpPr>
          <p:cNvPr id="12" name="Text Box 9"/>
          <p:cNvSpPr txBox="1">
            <a:spLocks noChangeArrowheads="1"/>
          </p:cNvSpPr>
          <p:nvPr/>
        </p:nvSpPr>
        <p:spPr bwMode="auto">
          <a:xfrm>
            <a:off x="6339681" y="2438400"/>
            <a:ext cx="1377635" cy="700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sz="2200">
                <a:solidFill>
                  <a:srgbClr val="FF0000"/>
                </a:solidFill>
              </a:rPr>
              <a:t>A second </a:t>
            </a:r>
          </a:p>
          <a:p>
            <a:r>
              <a:rPr lang="en-US" sz="2200">
                <a:solidFill>
                  <a:srgbClr val="FF0000"/>
                </a:solidFill>
              </a:rPr>
              <a:t>   quorum</a:t>
            </a:r>
          </a:p>
        </p:txBody>
      </p:sp>
      <p:sp>
        <p:nvSpPr>
          <p:cNvPr id="13" name="Oval 12"/>
          <p:cNvSpPr/>
          <p:nvPr/>
        </p:nvSpPr>
        <p:spPr>
          <a:xfrm>
            <a:off x="4253485" y="3245906"/>
            <a:ext cx="2086196" cy="1865472"/>
          </a:xfrm>
          <a:prstGeom prst="ellipse">
            <a:avLst/>
          </a:prstGeom>
          <a:noFill/>
          <a:ln w="19050" cmpd="sng">
            <a:solidFill>
              <a:srgbClr val="0000FF"/>
            </a:solidFill>
            <a:prstDash val="dash"/>
          </a:ln>
        </p:spPr>
        <p:style>
          <a:lnRef idx="1">
            <a:schemeClr val="accent1"/>
          </a:lnRef>
          <a:fillRef idx="3">
            <a:schemeClr val="accent1"/>
          </a:fillRef>
          <a:effectRef idx="2">
            <a:schemeClr val="accent1"/>
          </a:effectRef>
          <a:fontRef idx="minor">
            <a:schemeClr val="lt1"/>
          </a:fontRef>
        </p:style>
        <p:txBody>
          <a:bodyPr lIns="84110" tIns="42055" rIns="84110" bIns="42055" anchor="ctr"/>
          <a:lstStyle/>
          <a:p>
            <a:pPr algn="ctr">
              <a:defRPr/>
            </a:pPr>
            <a:endParaRPr lang="en-US"/>
          </a:p>
        </p:txBody>
      </p:sp>
      <p:sp>
        <p:nvSpPr>
          <p:cNvPr id="14" name="Text Box 9"/>
          <p:cNvSpPr txBox="1">
            <a:spLocks noChangeArrowheads="1"/>
          </p:cNvSpPr>
          <p:nvPr/>
        </p:nvSpPr>
        <p:spPr bwMode="auto">
          <a:xfrm>
            <a:off x="3683583" y="2860144"/>
            <a:ext cx="1393820" cy="3951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sz="2200">
                <a:solidFill>
                  <a:srgbClr val="0000FF"/>
                </a:solidFill>
              </a:rPr>
              <a:t>A quorum</a:t>
            </a:r>
          </a:p>
        </p:txBody>
      </p:sp>
      <p:sp>
        <p:nvSpPr>
          <p:cNvPr id="15" name="Text Box 9"/>
          <p:cNvSpPr txBox="1">
            <a:spLocks noChangeArrowheads="1"/>
          </p:cNvSpPr>
          <p:nvPr/>
        </p:nvSpPr>
        <p:spPr bwMode="auto">
          <a:xfrm>
            <a:off x="6674832" y="4358568"/>
            <a:ext cx="1218868" cy="3951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sz="2200">
                <a:solidFill>
                  <a:srgbClr val="008000"/>
                </a:solidFill>
              </a:rPr>
              <a:t>A server</a:t>
            </a:r>
          </a:p>
        </p:txBody>
      </p:sp>
      <p:cxnSp>
        <p:nvCxnSpPr>
          <p:cNvPr id="16" name="Straight Connector 15"/>
          <p:cNvCxnSpPr>
            <a:endCxn id="15" idx="1"/>
          </p:cNvCxnSpPr>
          <p:nvPr/>
        </p:nvCxnSpPr>
        <p:spPr>
          <a:xfrm>
            <a:off x="6155128" y="4478039"/>
            <a:ext cx="519703" cy="78082"/>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sp>
        <p:nvSpPr>
          <p:cNvPr id="17"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39</a:t>
            </a:fld>
            <a:endParaRPr lang="en-US" dirty="0"/>
          </a:p>
        </p:txBody>
      </p:sp>
    </p:spTree>
    <p:extLst>
      <p:ext uri="{BB962C8B-B14F-4D97-AF65-F5344CB8AC3E}">
        <p14:creationId xmlns:p14="http://schemas.microsoft.com/office/powerpoint/2010/main" val="2167357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The Key-value Abstraction (2)</a:t>
            </a:r>
          </a:p>
        </p:txBody>
      </p:sp>
      <p:sp>
        <p:nvSpPr>
          <p:cNvPr id="5" name="Content Placeholder 4"/>
          <p:cNvSpPr>
            <a:spLocks noGrp="1"/>
          </p:cNvSpPr>
          <p:nvPr>
            <p:ph idx="1"/>
          </p:nvPr>
        </p:nvSpPr>
        <p:spPr/>
        <p:txBody>
          <a:bodyPr/>
          <a:lstStyle/>
          <a:p>
            <a:r>
              <a:rPr lang="en-US" dirty="0"/>
              <a:t>It’s a dictionary </a:t>
            </a:r>
            <a:r>
              <a:rPr lang="en-US" dirty="0" err="1"/>
              <a:t>datastructure</a:t>
            </a:r>
            <a:r>
              <a:rPr lang="en-US" dirty="0"/>
              <a:t>.</a:t>
            </a:r>
          </a:p>
          <a:p>
            <a:pPr lvl="1"/>
            <a:r>
              <a:rPr lang="en-US" dirty="0"/>
              <a:t>Insert, lookup, and delete by key</a:t>
            </a:r>
          </a:p>
          <a:p>
            <a:pPr lvl="1"/>
            <a:r>
              <a:rPr lang="en-US" dirty="0"/>
              <a:t>E.g., hash table, binary tree</a:t>
            </a:r>
          </a:p>
          <a:p>
            <a:r>
              <a:rPr lang="en-US" dirty="0"/>
              <a:t>But distributed.</a:t>
            </a:r>
          </a:p>
          <a:p>
            <a:r>
              <a:rPr lang="en-US" dirty="0"/>
              <a:t>Sound familiar? Remember Distributed Hash tables (DHT) in P2P systems?</a:t>
            </a:r>
          </a:p>
          <a:p>
            <a:r>
              <a:rPr lang="en-US" dirty="0"/>
              <a:t>It’s not surprising that key-value stores reuse many techniques from DHTs.</a:t>
            </a:r>
          </a:p>
          <a:p>
            <a:endParaRPr lang="en-US" dirty="0"/>
          </a:p>
          <a:p>
            <a:endParaRPr lang="en-US" dirty="0"/>
          </a:p>
          <a:p>
            <a:endParaRPr lang="en-US" dirty="0"/>
          </a:p>
        </p:txBody>
      </p:sp>
      <p:sp>
        <p:nvSpPr>
          <p:cNvPr id="6"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4</a:t>
            </a:fld>
            <a:endParaRPr lang="en-US" dirty="0"/>
          </a:p>
        </p:txBody>
      </p:sp>
    </p:spTree>
    <p:extLst>
      <p:ext uri="{BB962C8B-B14F-4D97-AF65-F5344CB8AC3E}">
        <p14:creationId xmlns:p14="http://schemas.microsoft.com/office/powerpoint/2010/main" val="285715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Quorums in Detail</a:t>
            </a:r>
          </a:p>
        </p:txBody>
      </p:sp>
      <p:sp>
        <p:nvSpPr>
          <p:cNvPr id="3" name="Content Placeholder 2"/>
          <p:cNvSpPr>
            <a:spLocks noGrp="1"/>
          </p:cNvSpPr>
          <p:nvPr>
            <p:ph idx="1"/>
          </p:nvPr>
        </p:nvSpPr>
        <p:spPr/>
        <p:txBody>
          <a:bodyPr>
            <a:normAutofit fontScale="92500" lnSpcReduction="10000"/>
          </a:bodyPr>
          <a:lstStyle/>
          <a:p>
            <a:pPr>
              <a:defRPr/>
            </a:pPr>
            <a:r>
              <a:rPr lang="en-US" dirty="0">
                <a:ea typeface="ＭＳ Ｐゴシック" charset="0"/>
              </a:rPr>
              <a:t>Several key-value/</a:t>
            </a:r>
            <a:r>
              <a:rPr lang="en-US" dirty="0" err="1">
                <a:ea typeface="ＭＳ Ｐゴシック" charset="0"/>
              </a:rPr>
              <a:t>NoSQL</a:t>
            </a:r>
            <a:r>
              <a:rPr lang="en-US" dirty="0">
                <a:ea typeface="ＭＳ Ｐゴシック" charset="0"/>
              </a:rPr>
              <a:t> stores (e.g., </a:t>
            </a:r>
            <a:r>
              <a:rPr lang="en-US" dirty="0" err="1">
                <a:ea typeface="ＭＳ Ｐゴシック" charset="0"/>
              </a:rPr>
              <a:t>Riak</a:t>
            </a:r>
            <a:r>
              <a:rPr lang="en-US" dirty="0">
                <a:ea typeface="ＭＳ Ｐゴシック" charset="0"/>
              </a:rPr>
              <a:t> and Cassandra) use quorums.</a:t>
            </a:r>
          </a:p>
          <a:p>
            <a:pPr>
              <a:defRPr/>
            </a:pPr>
            <a:r>
              <a:rPr lang="en-US" dirty="0">
                <a:ea typeface="ＭＳ Ｐゴシック" charset="0"/>
              </a:rPr>
              <a:t>Reads</a:t>
            </a:r>
          </a:p>
          <a:p>
            <a:pPr lvl="1">
              <a:defRPr/>
            </a:pPr>
            <a:r>
              <a:rPr lang="en-US" dirty="0">
                <a:ea typeface="ＭＳ Ｐゴシック" charset="0"/>
              </a:rPr>
              <a:t>Client specifies value of </a:t>
            </a:r>
            <a:r>
              <a:rPr lang="en-US" dirty="0">
                <a:solidFill>
                  <a:srgbClr val="FF6600"/>
                </a:solidFill>
                <a:ea typeface="ＭＳ Ｐゴシック" charset="0"/>
              </a:rPr>
              <a:t>R</a:t>
            </a:r>
            <a:r>
              <a:rPr lang="en-US" dirty="0">
                <a:ea typeface="ＭＳ Ｐゴシック" charset="0"/>
              </a:rPr>
              <a:t> (≤ N = total number of replicas of that key). </a:t>
            </a:r>
          </a:p>
          <a:p>
            <a:pPr lvl="1">
              <a:defRPr/>
            </a:pPr>
            <a:r>
              <a:rPr lang="en-US" dirty="0">
                <a:ea typeface="ＭＳ Ｐゴシック" charset="0"/>
              </a:rPr>
              <a:t>R = read consistency level.</a:t>
            </a:r>
          </a:p>
          <a:p>
            <a:pPr lvl="1">
              <a:defRPr/>
            </a:pPr>
            <a:r>
              <a:rPr lang="en-US" dirty="0">
                <a:ea typeface="ＭＳ Ｐゴシック" charset="0"/>
              </a:rPr>
              <a:t>Coordinator waits for R replicas to respond before sending result to client. </a:t>
            </a:r>
          </a:p>
          <a:p>
            <a:pPr lvl="1">
              <a:defRPr/>
            </a:pPr>
            <a:r>
              <a:rPr lang="en-US" dirty="0">
                <a:ea typeface="ＭＳ Ｐゴシック" charset="0"/>
              </a:rPr>
              <a:t>In background, coordinator checks for consistency of remaining (N-R) replicas, and initiates read repair if needed.</a:t>
            </a:r>
          </a:p>
          <a:p>
            <a:pPr marL="0" indent="0">
              <a:buNone/>
              <a:defRPr/>
            </a:pPr>
            <a:endParaRPr lang="en-US" dirty="0">
              <a:ea typeface="ＭＳ Ｐゴシック" charset="0"/>
            </a:endParaRP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40</a:t>
            </a:fld>
            <a:endParaRPr lang="en-US" dirty="0"/>
          </a:p>
        </p:txBody>
      </p:sp>
    </p:spTree>
    <p:extLst>
      <p:ext uri="{BB962C8B-B14F-4D97-AF65-F5344CB8AC3E}">
        <p14:creationId xmlns:p14="http://schemas.microsoft.com/office/powerpoint/2010/main" val="2053279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Quorums in Detail (Contd.)</a:t>
            </a:r>
          </a:p>
        </p:txBody>
      </p:sp>
      <p:sp>
        <p:nvSpPr>
          <p:cNvPr id="3" name="Content Placeholder 2"/>
          <p:cNvSpPr>
            <a:spLocks noGrp="1"/>
          </p:cNvSpPr>
          <p:nvPr>
            <p:ph idx="1"/>
          </p:nvPr>
        </p:nvSpPr>
        <p:spPr/>
        <p:txBody>
          <a:bodyPr>
            <a:normAutofit/>
          </a:bodyPr>
          <a:lstStyle/>
          <a:p>
            <a:pPr>
              <a:defRPr/>
            </a:pPr>
            <a:r>
              <a:rPr lang="en-US" dirty="0">
                <a:ea typeface="ＭＳ Ｐゴシック" charset="0"/>
              </a:rPr>
              <a:t>Writes come in two flavors</a:t>
            </a:r>
          </a:p>
          <a:p>
            <a:pPr lvl="1">
              <a:defRPr/>
            </a:pPr>
            <a:r>
              <a:rPr lang="en-US" dirty="0">
                <a:ea typeface="ＭＳ Ｐゴシック" charset="0"/>
              </a:rPr>
              <a:t>Client specifies </a:t>
            </a:r>
            <a:r>
              <a:rPr lang="en-US" dirty="0">
                <a:solidFill>
                  <a:srgbClr val="0000FF"/>
                </a:solidFill>
                <a:ea typeface="ＭＳ Ｐゴシック" charset="0"/>
              </a:rPr>
              <a:t>W</a:t>
            </a:r>
            <a:r>
              <a:rPr lang="en-US" dirty="0">
                <a:ea typeface="ＭＳ Ｐゴシック" charset="0"/>
              </a:rPr>
              <a:t> (≤ N)</a:t>
            </a:r>
          </a:p>
          <a:p>
            <a:pPr lvl="1">
              <a:defRPr/>
            </a:pPr>
            <a:r>
              <a:rPr lang="en-US" dirty="0">
                <a:ea typeface="ＭＳ Ｐゴシック" charset="0"/>
              </a:rPr>
              <a:t>W = write consistency level.</a:t>
            </a:r>
          </a:p>
          <a:p>
            <a:pPr lvl="1">
              <a:defRPr/>
            </a:pPr>
            <a:r>
              <a:rPr lang="en-US" dirty="0">
                <a:ea typeface="ＭＳ Ｐゴシック" charset="0"/>
              </a:rPr>
              <a:t>Client writes new value to W replicas and returns. Two flavors:</a:t>
            </a:r>
          </a:p>
          <a:p>
            <a:pPr lvl="2">
              <a:defRPr/>
            </a:pPr>
            <a:r>
              <a:rPr lang="en-US" dirty="0">
                <a:ea typeface="ＭＳ Ｐゴシック" charset="0"/>
              </a:rPr>
              <a:t>Coordinator blocks until quorum is reached.</a:t>
            </a:r>
          </a:p>
          <a:p>
            <a:pPr lvl="2">
              <a:defRPr/>
            </a:pPr>
            <a:r>
              <a:rPr lang="en-US" dirty="0">
                <a:ea typeface="ＭＳ Ｐゴシック" charset="0"/>
              </a:rPr>
              <a:t>Asynchronous: Just write and return.</a:t>
            </a:r>
          </a:p>
          <a:p>
            <a:pPr>
              <a:defRPr/>
            </a:pPr>
            <a:endParaRPr lang="en-US" dirty="0">
              <a:ea typeface="ＭＳ Ｐゴシック" charset="0"/>
            </a:endParaRP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41</a:t>
            </a:fld>
            <a:endParaRPr lang="en-US" dirty="0"/>
          </a:p>
        </p:txBody>
      </p:sp>
    </p:spTree>
    <p:extLst>
      <p:ext uri="{BB962C8B-B14F-4D97-AF65-F5344CB8AC3E}">
        <p14:creationId xmlns:p14="http://schemas.microsoft.com/office/powerpoint/2010/main" val="30137101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Quorums in Detail (Contd.)</a:t>
            </a:r>
          </a:p>
        </p:txBody>
      </p:sp>
      <p:sp>
        <p:nvSpPr>
          <p:cNvPr id="3" name="Content Placeholder 2"/>
          <p:cNvSpPr>
            <a:spLocks noGrp="1"/>
          </p:cNvSpPr>
          <p:nvPr>
            <p:ph idx="1"/>
          </p:nvPr>
        </p:nvSpPr>
        <p:spPr/>
        <p:txBody>
          <a:bodyPr>
            <a:normAutofit fontScale="92500" lnSpcReduction="10000"/>
          </a:bodyPr>
          <a:lstStyle/>
          <a:p>
            <a:pPr>
              <a:defRPr/>
            </a:pPr>
            <a:r>
              <a:rPr lang="en-US" dirty="0">
                <a:ea typeface="ＭＳ Ｐゴシック" charset="0"/>
              </a:rPr>
              <a:t>R = read replica count, W = write replica count</a:t>
            </a:r>
          </a:p>
          <a:p>
            <a:pPr>
              <a:defRPr/>
            </a:pPr>
            <a:r>
              <a:rPr lang="en-US" dirty="0">
                <a:ea typeface="ＭＳ Ｐゴシック" charset="0"/>
              </a:rPr>
              <a:t>Two necessary conditions:</a:t>
            </a:r>
          </a:p>
          <a:p>
            <a:pPr marL="971550" lvl="1" indent="-514350">
              <a:buFont typeface="+mj-lt"/>
              <a:buAutoNum type="arabicPeriod"/>
              <a:defRPr/>
            </a:pPr>
            <a:r>
              <a:rPr lang="en-US" dirty="0">
                <a:solidFill>
                  <a:srgbClr val="FF6600"/>
                </a:solidFill>
                <a:ea typeface="ＭＳ Ｐゴシック" charset="0"/>
              </a:rPr>
              <a:t>W+R &gt; N</a:t>
            </a:r>
          </a:p>
          <a:p>
            <a:pPr marL="971550" lvl="1" indent="-514350">
              <a:buFont typeface="+mj-lt"/>
              <a:buAutoNum type="arabicPeriod"/>
              <a:defRPr/>
            </a:pPr>
            <a:r>
              <a:rPr lang="en-US" dirty="0">
                <a:solidFill>
                  <a:srgbClr val="FF6600"/>
                </a:solidFill>
                <a:ea typeface="ＭＳ Ｐゴシック" charset="0"/>
              </a:rPr>
              <a:t>W &gt; N/2</a:t>
            </a:r>
          </a:p>
          <a:p>
            <a:pPr>
              <a:defRPr/>
            </a:pPr>
            <a:r>
              <a:rPr lang="en-US" dirty="0">
                <a:ea typeface="ＭＳ Ｐゴシック" charset="0"/>
              </a:rPr>
              <a:t>Select values based on application </a:t>
            </a:r>
          </a:p>
          <a:p>
            <a:pPr lvl="1">
              <a:defRPr/>
            </a:pPr>
            <a:r>
              <a:rPr lang="en-US" dirty="0">
                <a:ea typeface="ＭＳ Ｐゴシック" charset="0"/>
              </a:rPr>
              <a:t>(W=1, R=1): very few writes and reads</a:t>
            </a:r>
          </a:p>
          <a:p>
            <a:pPr lvl="1">
              <a:defRPr/>
            </a:pPr>
            <a:r>
              <a:rPr lang="en-US" dirty="0">
                <a:ea typeface="ＭＳ Ｐゴシック" charset="0"/>
              </a:rPr>
              <a:t>(W=N, R=1): great for read-heavy workloads</a:t>
            </a:r>
          </a:p>
          <a:p>
            <a:pPr lvl="1">
              <a:defRPr/>
            </a:pPr>
            <a:r>
              <a:rPr lang="en-US" dirty="0">
                <a:ea typeface="ＭＳ Ｐゴシック" charset="0"/>
              </a:rPr>
              <a:t>(W=N/2+1, R=N/2+1): great for write-heavy workloads</a:t>
            </a:r>
          </a:p>
          <a:p>
            <a:pPr lvl="1">
              <a:defRPr/>
            </a:pPr>
            <a:r>
              <a:rPr lang="en-US" dirty="0">
                <a:ea typeface="ＭＳ Ｐゴシック" charset="0"/>
              </a:rPr>
              <a:t>(W=1, R=N): great for write-heavy workloads with mostly one client writing per key</a:t>
            </a: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42</a:t>
            </a:fld>
            <a:endParaRPr lang="en-US" dirty="0"/>
          </a:p>
        </p:txBody>
      </p:sp>
    </p:spTree>
    <p:extLst>
      <p:ext uri="{BB962C8B-B14F-4D97-AF65-F5344CB8AC3E}">
        <p14:creationId xmlns:p14="http://schemas.microsoft.com/office/powerpoint/2010/main" val="901084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Cassandra Consistency Levels (Contd.)</a:t>
            </a:r>
          </a:p>
        </p:txBody>
      </p:sp>
      <p:sp>
        <p:nvSpPr>
          <p:cNvPr id="3" name="Content Placeholder 2"/>
          <p:cNvSpPr>
            <a:spLocks noGrp="1"/>
          </p:cNvSpPr>
          <p:nvPr>
            <p:ph idx="1"/>
          </p:nvPr>
        </p:nvSpPr>
        <p:spPr/>
        <p:txBody>
          <a:bodyPr>
            <a:normAutofit fontScale="62500" lnSpcReduction="20000"/>
          </a:bodyPr>
          <a:lstStyle/>
          <a:p>
            <a:pPr>
              <a:defRPr/>
            </a:pPr>
            <a:r>
              <a:rPr lang="en-US" dirty="0">
                <a:ea typeface="ＭＳ Ｐゴシック" charset="0"/>
              </a:rPr>
              <a:t>Client is allowed to choose a consistency level for each operation (read/write)</a:t>
            </a:r>
          </a:p>
          <a:p>
            <a:pPr lvl="1">
              <a:defRPr/>
            </a:pPr>
            <a:r>
              <a:rPr lang="en-US" sz="2300" dirty="0">
                <a:solidFill>
                  <a:schemeClr val="bg1">
                    <a:lumMod val="65000"/>
                  </a:schemeClr>
                </a:solidFill>
                <a:ea typeface="ＭＳ Ｐゴシック" charset="0"/>
              </a:rPr>
              <a:t>ANY: any server (may not be replica)</a:t>
            </a:r>
          </a:p>
          <a:p>
            <a:pPr lvl="2">
              <a:defRPr/>
            </a:pPr>
            <a:r>
              <a:rPr lang="en-US" sz="2000" dirty="0">
                <a:solidFill>
                  <a:schemeClr val="bg1">
                    <a:lumMod val="65000"/>
                  </a:schemeClr>
                </a:solidFill>
                <a:ea typeface="ＭＳ Ｐゴシック" charset="0"/>
              </a:rPr>
              <a:t>Fastest: coordinator may cache write and reply quickly to client</a:t>
            </a:r>
          </a:p>
          <a:p>
            <a:pPr lvl="1">
              <a:defRPr/>
            </a:pPr>
            <a:r>
              <a:rPr lang="en-US" sz="2300" dirty="0">
                <a:solidFill>
                  <a:schemeClr val="bg1">
                    <a:lumMod val="65000"/>
                  </a:schemeClr>
                </a:solidFill>
                <a:ea typeface="ＭＳ Ｐゴシック" charset="0"/>
              </a:rPr>
              <a:t>ALL: all replicas</a:t>
            </a:r>
          </a:p>
          <a:p>
            <a:pPr lvl="2">
              <a:defRPr/>
            </a:pPr>
            <a:r>
              <a:rPr lang="en-US" sz="2000" dirty="0">
                <a:solidFill>
                  <a:schemeClr val="bg1">
                    <a:lumMod val="65000"/>
                  </a:schemeClr>
                </a:solidFill>
                <a:ea typeface="ＭＳ Ｐゴシック" charset="0"/>
              </a:rPr>
              <a:t>Slowest, but ensures strong consistency</a:t>
            </a:r>
          </a:p>
          <a:p>
            <a:pPr lvl="1">
              <a:defRPr/>
            </a:pPr>
            <a:r>
              <a:rPr lang="en-US" sz="2300" dirty="0">
                <a:solidFill>
                  <a:schemeClr val="bg1">
                    <a:lumMod val="65000"/>
                  </a:schemeClr>
                </a:solidFill>
                <a:ea typeface="ＭＳ Ｐゴシック" charset="0"/>
              </a:rPr>
              <a:t>ONE: at least one replica</a:t>
            </a:r>
          </a:p>
          <a:p>
            <a:pPr lvl="2">
              <a:defRPr/>
            </a:pPr>
            <a:r>
              <a:rPr lang="en-US" sz="2000" dirty="0">
                <a:solidFill>
                  <a:schemeClr val="bg1">
                    <a:lumMod val="65000"/>
                  </a:schemeClr>
                </a:solidFill>
                <a:ea typeface="ＭＳ Ｐゴシック" charset="0"/>
              </a:rPr>
              <a:t>Faster than ALL</a:t>
            </a:r>
          </a:p>
          <a:p>
            <a:pPr lvl="1">
              <a:defRPr/>
            </a:pPr>
            <a:r>
              <a:rPr lang="en-US" sz="3400" dirty="0">
                <a:ea typeface="ＭＳ Ｐゴシック" charset="0"/>
              </a:rPr>
              <a:t>QUORUM: quorum across all replicas in all datacenters (DCs)</a:t>
            </a:r>
          </a:p>
          <a:p>
            <a:pPr lvl="2">
              <a:defRPr/>
            </a:pPr>
            <a:r>
              <a:rPr lang="en-US" sz="2600" dirty="0">
                <a:ea typeface="ＭＳ Ｐゴシック" charset="0"/>
              </a:rPr>
              <a:t>Global consistency, but still fast</a:t>
            </a:r>
          </a:p>
          <a:p>
            <a:pPr lvl="1">
              <a:defRPr/>
            </a:pPr>
            <a:r>
              <a:rPr lang="en-US" sz="3400" dirty="0">
                <a:ea typeface="ＭＳ Ｐゴシック" charset="0"/>
              </a:rPr>
              <a:t>LOCAL_QUORUM: quorum in coordinator’s DC</a:t>
            </a:r>
          </a:p>
          <a:p>
            <a:pPr lvl="2">
              <a:defRPr/>
            </a:pPr>
            <a:r>
              <a:rPr lang="en-US" sz="2600" dirty="0">
                <a:ea typeface="ＭＳ Ｐゴシック" charset="0"/>
              </a:rPr>
              <a:t>Faster: only waits for quorum in first DC client contacts</a:t>
            </a:r>
          </a:p>
          <a:p>
            <a:pPr lvl="1">
              <a:defRPr/>
            </a:pPr>
            <a:r>
              <a:rPr lang="en-US" sz="3400" dirty="0">
                <a:ea typeface="ＭＳ Ｐゴシック" charset="0"/>
              </a:rPr>
              <a:t>EACH_QUORUM: quorum in every DC</a:t>
            </a:r>
          </a:p>
          <a:p>
            <a:pPr lvl="2">
              <a:defRPr/>
            </a:pPr>
            <a:r>
              <a:rPr lang="en-US" sz="2600" dirty="0">
                <a:ea typeface="ＭＳ Ｐゴシック" charset="0"/>
              </a:rPr>
              <a:t>Lets each DC do its own quorum: supports hierarchical replies</a:t>
            </a:r>
          </a:p>
          <a:p>
            <a:pPr lvl="1">
              <a:defRPr/>
            </a:pPr>
            <a:endParaRPr lang="en-US" dirty="0">
              <a:ea typeface="ＭＳ Ｐゴシック" charset="0"/>
            </a:endParaRP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43</a:t>
            </a:fld>
            <a:endParaRPr lang="en-US" dirty="0"/>
          </a:p>
        </p:txBody>
      </p:sp>
    </p:spTree>
    <p:extLst>
      <p:ext uri="{BB962C8B-B14F-4D97-AF65-F5344CB8AC3E}">
        <p14:creationId xmlns:p14="http://schemas.microsoft.com/office/powerpoint/2010/main" val="25550035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Types of Consistency</a:t>
            </a:r>
          </a:p>
        </p:txBody>
      </p:sp>
      <p:sp>
        <p:nvSpPr>
          <p:cNvPr id="3" name="Content Placeholder 2"/>
          <p:cNvSpPr>
            <a:spLocks noGrp="1"/>
          </p:cNvSpPr>
          <p:nvPr>
            <p:ph idx="1"/>
          </p:nvPr>
        </p:nvSpPr>
        <p:spPr/>
        <p:txBody>
          <a:bodyPr>
            <a:normAutofit/>
          </a:bodyPr>
          <a:lstStyle/>
          <a:p>
            <a:pPr>
              <a:defRPr/>
            </a:pPr>
            <a:r>
              <a:rPr lang="en-US" dirty="0">
                <a:ea typeface="ＭＳ Ｐゴシック" charset="0"/>
              </a:rPr>
              <a:t>Cassandra offers Eventual Consistency</a:t>
            </a:r>
          </a:p>
          <a:p>
            <a:pPr>
              <a:defRPr/>
            </a:pPr>
            <a:r>
              <a:rPr lang="en-US" dirty="0">
                <a:ea typeface="ＭＳ Ｐゴシック" charset="0"/>
              </a:rPr>
              <a:t>Are there other types of weak consistency models?</a:t>
            </a:r>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44</a:t>
            </a:fld>
            <a:endParaRPr lang="en-US" dirty="0"/>
          </a:p>
        </p:txBody>
      </p:sp>
    </p:spTree>
    <p:extLst>
      <p:ext uri="{BB962C8B-B14F-4D97-AF65-F5344CB8AC3E}">
        <p14:creationId xmlns:p14="http://schemas.microsoft.com/office/powerpoint/2010/main" val="4463684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Consistency Spectrum</a:t>
            </a:r>
          </a:p>
        </p:txBody>
      </p:sp>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l="9898" t="20122" r="9898" b="20122"/>
          <a:stretch>
            <a:fillRect/>
          </a:stretch>
        </p:blipFill>
        <p:spPr bwMode="auto">
          <a:xfrm rot="10800000">
            <a:off x="1754981" y="3963987"/>
            <a:ext cx="8775700" cy="341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 Box 9"/>
          <p:cNvSpPr txBox="1">
            <a:spLocks noChangeArrowheads="1"/>
          </p:cNvSpPr>
          <p:nvPr/>
        </p:nvSpPr>
        <p:spPr bwMode="auto">
          <a:xfrm>
            <a:off x="8447326" y="4327525"/>
            <a:ext cx="194262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Strong </a:t>
            </a:r>
          </a:p>
          <a:p>
            <a:pPr algn="ctr"/>
            <a:r>
              <a:rPr lang="en-US" sz="1800">
                <a:solidFill>
                  <a:schemeClr val="tx1"/>
                </a:solidFill>
              </a:rPr>
              <a:t>(e.g., Sequential)</a:t>
            </a:r>
          </a:p>
        </p:txBody>
      </p:sp>
      <p:sp>
        <p:nvSpPr>
          <p:cNvPr id="6" name="Text Box 9"/>
          <p:cNvSpPr txBox="1">
            <a:spLocks noChangeArrowheads="1"/>
          </p:cNvSpPr>
          <p:nvPr/>
        </p:nvSpPr>
        <p:spPr bwMode="auto">
          <a:xfrm>
            <a:off x="1688950" y="4633912"/>
            <a:ext cx="108297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Eventual</a:t>
            </a:r>
          </a:p>
        </p:txBody>
      </p:sp>
      <p:cxnSp>
        <p:nvCxnSpPr>
          <p:cNvPr id="14" name="Straight Arrow Connector 13"/>
          <p:cNvCxnSpPr/>
          <p:nvPr/>
        </p:nvCxnSpPr>
        <p:spPr>
          <a:xfrm flipH="1">
            <a:off x="2878138" y="3505200"/>
            <a:ext cx="5053013" cy="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2878138" y="4724400"/>
            <a:ext cx="5053013" cy="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6" name="Text Box 9"/>
          <p:cNvSpPr txBox="1">
            <a:spLocks noChangeArrowheads="1"/>
          </p:cNvSpPr>
          <p:nvPr/>
        </p:nvSpPr>
        <p:spPr bwMode="auto">
          <a:xfrm>
            <a:off x="3986213" y="4291013"/>
            <a:ext cx="2644775"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2400" i="1">
                <a:solidFill>
                  <a:schemeClr val="tx1"/>
                </a:solidFill>
              </a:rPr>
              <a:t>More consistency</a:t>
            </a:r>
          </a:p>
        </p:txBody>
      </p:sp>
      <p:sp>
        <p:nvSpPr>
          <p:cNvPr id="17" name="Text Box 9"/>
          <p:cNvSpPr txBox="1">
            <a:spLocks noChangeArrowheads="1"/>
          </p:cNvSpPr>
          <p:nvPr/>
        </p:nvSpPr>
        <p:spPr bwMode="auto">
          <a:xfrm>
            <a:off x="3617119" y="3517900"/>
            <a:ext cx="3465513"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2400" i="1" dirty="0">
                <a:solidFill>
                  <a:schemeClr val="tx1"/>
                </a:solidFill>
              </a:rPr>
              <a:t>Faster reads and writes</a:t>
            </a:r>
          </a:p>
        </p:txBody>
      </p:sp>
      <p:sp>
        <p:nvSpPr>
          <p:cNvPr id="10"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45</a:t>
            </a:fld>
            <a:endParaRPr lang="en-US" dirty="0"/>
          </a:p>
        </p:txBody>
      </p:sp>
    </p:spTree>
    <p:extLst>
      <p:ext uri="{BB962C8B-B14F-4D97-AF65-F5344CB8AC3E}">
        <p14:creationId xmlns:p14="http://schemas.microsoft.com/office/powerpoint/2010/main" val="28185612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Spectrum Ends: Eventual Consistency</a:t>
            </a:r>
          </a:p>
        </p:txBody>
      </p:sp>
      <p:sp>
        <p:nvSpPr>
          <p:cNvPr id="3" name="Content Placeholder 2"/>
          <p:cNvSpPr>
            <a:spLocks noGrp="1"/>
          </p:cNvSpPr>
          <p:nvPr>
            <p:ph idx="1"/>
          </p:nvPr>
        </p:nvSpPr>
        <p:spPr/>
        <p:txBody>
          <a:bodyPr/>
          <a:lstStyle/>
          <a:p>
            <a:r>
              <a:rPr lang="en-US" dirty="0">
                <a:ea typeface="ＭＳ Ｐゴシック" charset="0"/>
              </a:rPr>
              <a:t>Cassandra offers </a:t>
            </a:r>
            <a:r>
              <a:rPr lang="en-US" dirty="0">
                <a:solidFill>
                  <a:srgbClr val="0000FF"/>
                </a:solidFill>
                <a:ea typeface="ＭＳ Ｐゴシック" charset="0"/>
              </a:rPr>
              <a:t>Eventual Consistency</a:t>
            </a:r>
          </a:p>
          <a:p>
            <a:pPr lvl="1"/>
            <a:r>
              <a:rPr lang="en-US" dirty="0">
                <a:ea typeface="ＭＳ Ｐゴシック" charset="0"/>
              </a:rPr>
              <a:t>If writes to a key stop, all replicas of key will converge</a:t>
            </a:r>
          </a:p>
          <a:p>
            <a:pPr lvl="1"/>
            <a:r>
              <a:rPr lang="en-US" dirty="0">
                <a:ea typeface="ＭＳ Ｐゴシック" charset="0"/>
              </a:rPr>
              <a:t>Originally from Amazon’s Dynamo and LinkedIn’s </a:t>
            </a:r>
            <a:r>
              <a:rPr lang="en-US" dirty="0" err="1">
                <a:ea typeface="ＭＳ Ｐゴシック" charset="0"/>
              </a:rPr>
              <a:t>Voldemort</a:t>
            </a:r>
            <a:r>
              <a:rPr lang="en-US" dirty="0">
                <a:ea typeface="ＭＳ Ｐゴシック" charset="0"/>
              </a:rPr>
              <a:t> systems</a:t>
            </a:r>
          </a:p>
          <a:p>
            <a:endParaRPr lang="en-US" dirty="0">
              <a:solidFill>
                <a:srgbClr val="0000FF"/>
              </a:solidFill>
              <a:ea typeface="ＭＳ Ｐゴシック" charset="0"/>
            </a:endParaRPr>
          </a:p>
          <a:p>
            <a:endParaRPr lang="en-US" dirty="0"/>
          </a:p>
        </p:txBody>
      </p:sp>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l="9898" t="20122" r="9898" b="20122"/>
          <a:stretch>
            <a:fillRect/>
          </a:stretch>
        </p:blipFill>
        <p:spPr bwMode="auto">
          <a:xfrm rot="10800000">
            <a:off x="438943" y="5322887"/>
            <a:ext cx="8775700" cy="341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 Box 9"/>
          <p:cNvSpPr txBox="1">
            <a:spLocks noChangeArrowheads="1"/>
          </p:cNvSpPr>
          <p:nvPr/>
        </p:nvSpPr>
        <p:spPr bwMode="auto">
          <a:xfrm>
            <a:off x="7131288" y="5686425"/>
            <a:ext cx="194262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Strong </a:t>
            </a:r>
          </a:p>
          <a:p>
            <a:pPr algn="ctr"/>
            <a:r>
              <a:rPr lang="en-US" sz="1800">
                <a:solidFill>
                  <a:schemeClr val="tx1"/>
                </a:solidFill>
              </a:rPr>
              <a:t>(e.g., Sequential)</a:t>
            </a:r>
          </a:p>
        </p:txBody>
      </p:sp>
      <p:sp>
        <p:nvSpPr>
          <p:cNvPr id="6" name="Text Box 9"/>
          <p:cNvSpPr txBox="1">
            <a:spLocks noChangeArrowheads="1"/>
          </p:cNvSpPr>
          <p:nvPr/>
        </p:nvSpPr>
        <p:spPr bwMode="auto">
          <a:xfrm>
            <a:off x="372912" y="5992812"/>
            <a:ext cx="108297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Eventual</a:t>
            </a:r>
          </a:p>
        </p:txBody>
      </p:sp>
      <p:cxnSp>
        <p:nvCxnSpPr>
          <p:cNvPr id="14" name="Straight Arrow Connector 13"/>
          <p:cNvCxnSpPr/>
          <p:nvPr/>
        </p:nvCxnSpPr>
        <p:spPr>
          <a:xfrm flipH="1">
            <a:off x="1562100" y="4864100"/>
            <a:ext cx="5053013" cy="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1562100" y="6083300"/>
            <a:ext cx="5053013" cy="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6" name="Text Box 9"/>
          <p:cNvSpPr txBox="1">
            <a:spLocks noChangeArrowheads="1"/>
          </p:cNvSpPr>
          <p:nvPr/>
        </p:nvSpPr>
        <p:spPr bwMode="auto">
          <a:xfrm>
            <a:off x="2670175" y="5649913"/>
            <a:ext cx="2644775"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2400" i="1">
                <a:solidFill>
                  <a:schemeClr val="tx1"/>
                </a:solidFill>
              </a:rPr>
              <a:t>More consistency</a:t>
            </a:r>
          </a:p>
        </p:txBody>
      </p:sp>
      <p:sp>
        <p:nvSpPr>
          <p:cNvPr id="17" name="Text Box 9"/>
          <p:cNvSpPr txBox="1">
            <a:spLocks noChangeArrowheads="1"/>
          </p:cNvSpPr>
          <p:nvPr/>
        </p:nvSpPr>
        <p:spPr bwMode="auto">
          <a:xfrm>
            <a:off x="2301081" y="4876800"/>
            <a:ext cx="3465513"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2400" i="1" dirty="0">
                <a:solidFill>
                  <a:schemeClr val="tx1"/>
                </a:solidFill>
              </a:rPr>
              <a:t>Faster reads and writes</a:t>
            </a:r>
          </a:p>
        </p:txBody>
      </p:sp>
      <p:sp>
        <p:nvSpPr>
          <p:cNvPr id="11"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46</a:t>
            </a:fld>
            <a:endParaRPr lang="en-US" dirty="0"/>
          </a:p>
        </p:txBody>
      </p:sp>
    </p:spTree>
    <p:extLst>
      <p:ext uri="{BB962C8B-B14F-4D97-AF65-F5344CB8AC3E}">
        <p14:creationId xmlns:p14="http://schemas.microsoft.com/office/powerpoint/2010/main" val="16578278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Spectrum Ends: Strong Consistency Models</a:t>
            </a:r>
          </a:p>
        </p:txBody>
      </p:sp>
      <p:sp>
        <p:nvSpPr>
          <p:cNvPr id="3" name="Content Placeholder 2"/>
          <p:cNvSpPr>
            <a:spLocks noGrp="1"/>
          </p:cNvSpPr>
          <p:nvPr>
            <p:ph idx="1"/>
          </p:nvPr>
        </p:nvSpPr>
        <p:spPr>
          <a:xfrm>
            <a:off x="649207" y="2006600"/>
            <a:ext cx="7900273" cy="4267200"/>
          </a:xfrm>
        </p:spPr>
        <p:txBody>
          <a:bodyPr>
            <a:normAutofit fontScale="70000" lnSpcReduction="20000"/>
          </a:bodyPr>
          <a:lstStyle/>
          <a:p>
            <a:r>
              <a:rPr lang="en-US" b="1" dirty="0" err="1">
                <a:ea typeface="ＭＳ Ｐゴシック" charset="0"/>
              </a:rPr>
              <a:t>Linearizability</a:t>
            </a:r>
            <a:r>
              <a:rPr lang="en-US" dirty="0">
                <a:ea typeface="ＭＳ Ｐゴシック" charset="0"/>
              </a:rPr>
              <a:t>: Each operation by a client is visible (or available) </a:t>
            </a:r>
            <a:r>
              <a:rPr lang="en-US" u="sng" dirty="0">
                <a:ea typeface="ＭＳ Ｐゴシック" charset="0"/>
              </a:rPr>
              <a:t>instantaneously</a:t>
            </a:r>
            <a:r>
              <a:rPr lang="en-US" dirty="0">
                <a:ea typeface="ＭＳ Ｐゴシック" charset="0"/>
              </a:rPr>
              <a:t> to all other clients</a:t>
            </a:r>
          </a:p>
          <a:p>
            <a:pPr lvl="1"/>
            <a:r>
              <a:rPr lang="en-US" sz="2300" dirty="0">
                <a:ea typeface="ＭＳ Ｐゴシック" charset="0"/>
              </a:rPr>
              <a:t>Instantaneously in real time</a:t>
            </a:r>
          </a:p>
          <a:p>
            <a:r>
              <a:rPr lang="en-US" b="1" dirty="0">
                <a:ea typeface="ＭＳ Ｐゴシック" charset="0"/>
              </a:rPr>
              <a:t>Sequential Consistency</a:t>
            </a:r>
            <a:r>
              <a:rPr lang="en-US" dirty="0">
                <a:ea typeface="ＭＳ Ｐゴシック" charset="0"/>
              </a:rPr>
              <a:t> [</a:t>
            </a:r>
            <a:r>
              <a:rPr lang="en-US" dirty="0" err="1">
                <a:ea typeface="ＭＳ Ｐゴシック" charset="0"/>
              </a:rPr>
              <a:t>Lamport</a:t>
            </a:r>
            <a:r>
              <a:rPr lang="en-US" dirty="0">
                <a:ea typeface="ＭＳ Ｐゴシック" charset="0"/>
              </a:rPr>
              <a:t>]:</a:t>
            </a:r>
          </a:p>
          <a:p>
            <a:pPr lvl="1"/>
            <a:r>
              <a:rPr lang="en-US" sz="2300" i="1" dirty="0">
                <a:ea typeface="ＭＳ Ｐゴシック" charset="0"/>
              </a:rPr>
              <a:t>"... the result of any execution is the same as if the operations of all the processors were executed in some sequential order, and the operations of each individual processor appear in this sequence in the order specified by its program.</a:t>
            </a:r>
          </a:p>
          <a:p>
            <a:pPr lvl="1"/>
            <a:r>
              <a:rPr lang="en-US" sz="2300" dirty="0">
                <a:ea typeface="ＭＳ Ｐゴシック" charset="0"/>
              </a:rPr>
              <a:t>After the fact, find a “reasonable” ordering of the operations (can re-order operations) that obeys sanity (consistency) at all clients, and across clients.</a:t>
            </a:r>
          </a:p>
          <a:p>
            <a:r>
              <a:rPr lang="en-US" dirty="0">
                <a:ea typeface="ＭＳ Ｐゴシック" charset="0"/>
              </a:rPr>
              <a:t>Transaction ACID properties, e.g., newer key-value/</a:t>
            </a:r>
            <a:r>
              <a:rPr lang="en-US" dirty="0" err="1">
                <a:ea typeface="ＭＳ Ｐゴシック" charset="0"/>
              </a:rPr>
              <a:t>NoSQL</a:t>
            </a:r>
            <a:r>
              <a:rPr lang="en-US" dirty="0">
                <a:ea typeface="ＭＳ Ｐゴシック" charset="0"/>
              </a:rPr>
              <a:t> stores (sometimes called “</a:t>
            </a:r>
            <a:r>
              <a:rPr lang="en-US" altLang="ja-JP" dirty="0" err="1">
                <a:ea typeface="ＭＳ Ｐゴシック" charset="0"/>
              </a:rPr>
              <a:t>NewSQL</a:t>
            </a:r>
            <a:r>
              <a:rPr lang="en-US" dirty="0">
                <a:ea typeface="ＭＳ Ｐゴシック" charset="0"/>
              </a:rPr>
              <a:t>”</a:t>
            </a:r>
            <a:r>
              <a:rPr lang="en-US" altLang="ja-JP" dirty="0">
                <a:ea typeface="ＭＳ Ｐゴシック" charset="0"/>
              </a:rPr>
              <a:t>)</a:t>
            </a:r>
          </a:p>
          <a:p>
            <a:pPr lvl="1"/>
            <a:r>
              <a:rPr lang="en-US" sz="2300" dirty="0" err="1">
                <a:ea typeface="ＭＳ Ｐゴシック" charset="0"/>
              </a:rPr>
              <a:t>Hyperdex</a:t>
            </a:r>
            <a:r>
              <a:rPr lang="en-US" sz="2300" dirty="0">
                <a:ea typeface="ＭＳ Ｐゴシック" charset="0"/>
              </a:rPr>
              <a:t> [Cornell]</a:t>
            </a:r>
          </a:p>
          <a:p>
            <a:pPr lvl="1"/>
            <a:r>
              <a:rPr lang="en-US" sz="2300" dirty="0">
                <a:ea typeface="ＭＳ Ｐゴシック" charset="0"/>
              </a:rPr>
              <a:t>Spanner [Google]</a:t>
            </a:r>
          </a:p>
          <a:p>
            <a:pPr lvl="1"/>
            <a:r>
              <a:rPr lang="en-US" sz="2300" dirty="0" err="1">
                <a:ea typeface="ＭＳ Ｐゴシック" charset="0"/>
              </a:rPr>
              <a:t>Yesquel</a:t>
            </a:r>
            <a:r>
              <a:rPr lang="en-US" sz="2300" dirty="0">
                <a:ea typeface="ＭＳ Ｐゴシック" charset="0"/>
              </a:rPr>
              <a:t> [Microsoft Research], Tapir [UW], Callas [UT], </a:t>
            </a:r>
            <a:r>
              <a:rPr lang="en-US" sz="2300" dirty="0" err="1">
                <a:ea typeface="ＭＳ Ｐゴシック" charset="0"/>
              </a:rPr>
              <a:t>Rifl</a:t>
            </a:r>
            <a:r>
              <a:rPr lang="en-US" sz="2300" dirty="0">
                <a:ea typeface="ＭＳ Ｐゴシック" charset="0"/>
              </a:rPr>
              <a:t> [Stanford], </a:t>
            </a:r>
            <a:r>
              <a:rPr lang="is-IS" sz="2300" dirty="0">
                <a:ea typeface="ＭＳ Ｐゴシック" charset="0"/>
              </a:rPr>
              <a:t>…</a:t>
            </a:r>
            <a:endParaRPr lang="en-US" sz="2300" dirty="0">
              <a:ea typeface="ＭＳ Ｐゴシック" charset="0"/>
            </a:endParaRP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47</a:t>
            </a:fld>
            <a:endParaRPr lang="en-US" dirty="0"/>
          </a:p>
        </p:txBody>
      </p:sp>
    </p:spTree>
    <p:extLst>
      <p:ext uri="{BB962C8B-B14F-4D97-AF65-F5344CB8AC3E}">
        <p14:creationId xmlns:p14="http://schemas.microsoft.com/office/powerpoint/2010/main" val="6128997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Newer Consistency Models</a:t>
            </a:r>
          </a:p>
        </p:txBody>
      </p:sp>
      <p:sp>
        <p:nvSpPr>
          <p:cNvPr id="3" name="Content Placeholder 2"/>
          <p:cNvSpPr>
            <a:spLocks noGrp="1"/>
          </p:cNvSpPr>
          <p:nvPr>
            <p:ph idx="1"/>
          </p:nvPr>
        </p:nvSpPr>
        <p:spPr/>
        <p:txBody>
          <a:bodyPr/>
          <a:lstStyle/>
          <a:p>
            <a:r>
              <a:rPr lang="en-US" dirty="0">
                <a:ea typeface="ＭＳ Ｐゴシック" charset="0"/>
              </a:rPr>
              <a:t>Striving towards strong consistency</a:t>
            </a:r>
          </a:p>
          <a:p>
            <a:r>
              <a:rPr lang="en-US" dirty="0">
                <a:ea typeface="ＭＳ Ｐゴシック" charset="0"/>
              </a:rPr>
              <a:t>While still trying to maintain high availability and partition-tolerance</a:t>
            </a:r>
          </a:p>
        </p:txBody>
      </p:sp>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l="9898" t="20122" r="9898" b="20122"/>
          <a:stretch>
            <a:fillRect/>
          </a:stretch>
        </p:blipFill>
        <p:spPr bwMode="auto">
          <a:xfrm rot="10800000">
            <a:off x="438943" y="5322887"/>
            <a:ext cx="8775700" cy="341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 Box 9"/>
          <p:cNvSpPr txBox="1">
            <a:spLocks noChangeArrowheads="1"/>
          </p:cNvSpPr>
          <p:nvPr/>
        </p:nvSpPr>
        <p:spPr bwMode="auto">
          <a:xfrm>
            <a:off x="7131288" y="5686425"/>
            <a:ext cx="194262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Strong </a:t>
            </a:r>
          </a:p>
          <a:p>
            <a:pPr algn="ctr"/>
            <a:r>
              <a:rPr lang="en-US" sz="1800">
                <a:solidFill>
                  <a:schemeClr val="tx1"/>
                </a:solidFill>
              </a:rPr>
              <a:t>(e.g., Sequential)</a:t>
            </a:r>
          </a:p>
        </p:txBody>
      </p:sp>
      <p:sp>
        <p:nvSpPr>
          <p:cNvPr id="6" name="Text Box 9"/>
          <p:cNvSpPr txBox="1">
            <a:spLocks noChangeArrowheads="1"/>
          </p:cNvSpPr>
          <p:nvPr/>
        </p:nvSpPr>
        <p:spPr bwMode="auto">
          <a:xfrm>
            <a:off x="372912" y="5992812"/>
            <a:ext cx="108297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Eventual</a:t>
            </a:r>
          </a:p>
        </p:txBody>
      </p:sp>
      <p:sp>
        <p:nvSpPr>
          <p:cNvPr id="7" name="Text Box 9"/>
          <p:cNvSpPr txBox="1">
            <a:spLocks noChangeArrowheads="1"/>
          </p:cNvSpPr>
          <p:nvPr/>
        </p:nvSpPr>
        <p:spPr bwMode="auto">
          <a:xfrm>
            <a:off x="1135899" y="4878387"/>
            <a:ext cx="9032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Causal</a:t>
            </a:r>
          </a:p>
        </p:txBody>
      </p:sp>
      <p:sp>
        <p:nvSpPr>
          <p:cNvPr id="8" name="Text Box 9"/>
          <p:cNvSpPr txBox="1">
            <a:spLocks noChangeArrowheads="1"/>
          </p:cNvSpPr>
          <p:nvPr/>
        </p:nvSpPr>
        <p:spPr bwMode="auto">
          <a:xfrm>
            <a:off x="2538002" y="4648200"/>
            <a:ext cx="114699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Red-Blue</a:t>
            </a:r>
          </a:p>
        </p:txBody>
      </p:sp>
      <p:sp>
        <p:nvSpPr>
          <p:cNvPr id="9" name="Text Box 9"/>
          <p:cNvSpPr txBox="1">
            <a:spLocks noChangeArrowheads="1"/>
          </p:cNvSpPr>
          <p:nvPr/>
        </p:nvSpPr>
        <p:spPr bwMode="auto">
          <a:xfrm>
            <a:off x="4377707" y="5992812"/>
            <a:ext cx="915635"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CRDTs</a:t>
            </a:r>
          </a:p>
        </p:txBody>
      </p:sp>
      <p:sp>
        <p:nvSpPr>
          <p:cNvPr id="10" name="Text Box 9"/>
          <p:cNvSpPr txBox="1">
            <a:spLocks noChangeArrowheads="1"/>
          </p:cNvSpPr>
          <p:nvPr/>
        </p:nvSpPr>
        <p:spPr bwMode="auto">
          <a:xfrm>
            <a:off x="1840219" y="5762625"/>
            <a:ext cx="2096472"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Per-key sequential</a:t>
            </a:r>
          </a:p>
        </p:txBody>
      </p:sp>
      <p:sp>
        <p:nvSpPr>
          <p:cNvPr id="11" name="Text Box 9"/>
          <p:cNvSpPr txBox="1">
            <a:spLocks noChangeArrowheads="1"/>
          </p:cNvSpPr>
          <p:nvPr/>
        </p:nvSpPr>
        <p:spPr bwMode="auto">
          <a:xfrm>
            <a:off x="4016988" y="4878387"/>
            <a:ext cx="142911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Probabilistic</a:t>
            </a:r>
          </a:p>
        </p:txBody>
      </p:sp>
      <p:sp>
        <p:nvSpPr>
          <p:cNvPr id="12"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48</a:t>
            </a:fld>
            <a:endParaRPr lang="en-US" dirty="0"/>
          </a:p>
        </p:txBody>
      </p:sp>
    </p:spTree>
    <p:extLst>
      <p:ext uri="{BB962C8B-B14F-4D97-AF65-F5344CB8AC3E}">
        <p14:creationId xmlns:p14="http://schemas.microsoft.com/office/powerpoint/2010/main" val="5606004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Newer Consistency Models (Contd.)</a:t>
            </a:r>
          </a:p>
        </p:txBody>
      </p:sp>
      <p:sp>
        <p:nvSpPr>
          <p:cNvPr id="3" name="Content Placeholder 2"/>
          <p:cNvSpPr>
            <a:spLocks noGrp="1"/>
          </p:cNvSpPr>
          <p:nvPr>
            <p:ph idx="1"/>
          </p:nvPr>
        </p:nvSpPr>
        <p:spPr>
          <a:xfrm>
            <a:off x="649208" y="1905000"/>
            <a:ext cx="7033088" cy="4267200"/>
          </a:xfrm>
        </p:spPr>
        <p:txBody>
          <a:bodyPr>
            <a:normAutofit/>
          </a:bodyPr>
          <a:lstStyle/>
          <a:p>
            <a:r>
              <a:rPr lang="en-US" sz="2000" b="1" dirty="0">
                <a:ea typeface="ＭＳ Ｐゴシック" charset="0"/>
              </a:rPr>
              <a:t>Per-key sequential</a:t>
            </a:r>
            <a:r>
              <a:rPr lang="en-US" sz="2000" dirty="0">
                <a:ea typeface="ＭＳ Ｐゴシック" charset="0"/>
              </a:rPr>
              <a:t>: Per key, all operations have a global order</a:t>
            </a:r>
          </a:p>
          <a:p>
            <a:r>
              <a:rPr lang="en-US" sz="2000" b="1" dirty="0">
                <a:ea typeface="ＭＳ Ｐゴシック" charset="0"/>
              </a:rPr>
              <a:t>CRDTs</a:t>
            </a:r>
            <a:r>
              <a:rPr lang="en-US" sz="2000" dirty="0">
                <a:ea typeface="ＭＳ Ｐゴシック" charset="0"/>
              </a:rPr>
              <a:t> (Commutative Replicated Data Types): Data structures for which commutated writes give same result [INRIA, France]</a:t>
            </a:r>
          </a:p>
          <a:p>
            <a:pPr lvl="1"/>
            <a:r>
              <a:rPr lang="en-US" sz="2000" dirty="0">
                <a:ea typeface="ＭＳ Ｐゴシック" charset="0"/>
              </a:rPr>
              <a:t>E.g., value == </a:t>
            </a:r>
            <a:r>
              <a:rPr lang="en-US" sz="2000" dirty="0" err="1">
                <a:ea typeface="ＭＳ Ｐゴシック" charset="0"/>
              </a:rPr>
              <a:t>int</a:t>
            </a:r>
            <a:r>
              <a:rPr lang="en-US" sz="2000" dirty="0">
                <a:ea typeface="ＭＳ Ｐゴシック" charset="0"/>
              </a:rPr>
              <a:t>, and only op allowed is +1</a:t>
            </a:r>
          </a:p>
          <a:p>
            <a:pPr lvl="1"/>
            <a:r>
              <a:rPr lang="en-US" sz="2000" dirty="0">
                <a:ea typeface="ＭＳ Ｐゴシック" charset="0"/>
              </a:rPr>
              <a:t>Effectively, servers don’t need to worry about consistency</a:t>
            </a:r>
          </a:p>
        </p:txBody>
      </p:sp>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l="9898" t="20122" r="9898" b="20122"/>
          <a:stretch>
            <a:fillRect/>
          </a:stretch>
        </p:blipFill>
        <p:spPr bwMode="auto">
          <a:xfrm rot="10800000">
            <a:off x="438943" y="5322887"/>
            <a:ext cx="8775700" cy="341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 Box 9"/>
          <p:cNvSpPr txBox="1">
            <a:spLocks noChangeArrowheads="1"/>
          </p:cNvSpPr>
          <p:nvPr/>
        </p:nvSpPr>
        <p:spPr bwMode="auto">
          <a:xfrm>
            <a:off x="7131288" y="5686425"/>
            <a:ext cx="194262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Strong </a:t>
            </a:r>
          </a:p>
          <a:p>
            <a:pPr algn="ctr"/>
            <a:r>
              <a:rPr lang="en-US" sz="1800">
                <a:solidFill>
                  <a:schemeClr val="tx1"/>
                </a:solidFill>
              </a:rPr>
              <a:t>(e.g., Sequential)</a:t>
            </a:r>
          </a:p>
        </p:txBody>
      </p:sp>
      <p:sp>
        <p:nvSpPr>
          <p:cNvPr id="6" name="Text Box 9"/>
          <p:cNvSpPr txBox="1">
            <a:spLocks noChangeArrowheads="1"/>
          </p:cNvSpPr>
          <p:nvPr/>
        </p:nvSpPr>
        <p:spPr bwMode="auto">
          <a:xfrm>
            <a:off x="372912" y="5992812"/>
            <a:ext cx="108297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Eventual</a:t>
            </a:r>
          </a:p>
        </p:txBody>
      </p:sp>
      <p:sp>
        <p:nvSpPr>
          <p:cNvPr id="7" name="Text Box 9"/>
          <p:cNvSpPr txBox="1">
            <a:spLocks noChangeArrowheads="1"/>
          </p:cNvSpPr>
          <p:nvPr/>
        </p:nvSpPr>
        <p:spPr bwMode="auto">
          <a:xfrm>
            <a:off x="1135899" y="4878387"/>
            <a:ext cx="9032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Causal</a:t>
            </a:r>
          </a:p>
        </p:txBody>
      </p:sp>
      <p:sp>
        <p:nvSpPr>
          <p:cNvPr id="8" name="Text Box 9"/>
          <p:cNvSpPr txBox="1">
            <a:spLocks noChangeArrowheads="1"/>
          </p:cNvSpPr>
          <p:nvPr/>
        </p:nvSpPr>
        <p:spPr bwMode="auto">
          <a:xfrm>
            <a:off x="2538002" y="4648200"/>
            <a:ext cx="114699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Red-Blue</a:t>
            </a:r>
          </a:p>
        </p:txBody>
      </p:sp>
      <p:sp>
        <p:nvSpPr>
          <p:cNvPr id="9" name="Text Box 9"/>
          <p:cNvSpPr txBox="1">
            <a:spLocks noChangeArrowheads="1"/>
          </p:cNvSpPr>
          <p:nvPr/>
        </p:nvSpPr>
        <p:spPr bwMode="auto">
          <a:xfrm>
            <a:off x="4377707" y="5992812"/>
            <a:ext cx="915635"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CRDTs</a:t>
            </a:r>
          </a:p>
        </p:txBody>
      </p:sp>
      <p:sp>
        <p:nvSpPr>
          <p:cNvPr id="10" name="Text Box 9"/>
          <p:cNvSpPr txBox="1">
            <a:spLocks noChangeArrowheads="1"/>
          </p:cNvSpPr>
          <p:nvPr/>
        </p:nvSpPr>
        <p:spPr bwMode="auto">
          <a:xfrm>
            <a:off x="1840219" y="5762625"/>
            <a:ext cx="2096472"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Per-key sequential</a:t>
            </a:r>
          </a:p>
        </p:txBody>
      </p:sp>
      <p:sp>
        <p:nvSpPr>
          <p:cNvPr id="11" name="Text Box 9"/>
          <p:cNvSpPr txBox="1">
            <a:spLocks noChangeArrowheads="1"/>
          </p:cNvSpPr>
          <p:nvPr/>
        </p:nvSpPr>
        <p:spPr bwMode="auto">
          <a:xfrm>
            <a:off x="4016988" y="4878387"/>
            <a:ext cx="142911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Probabilistic</a:t>
            </a:r>
          </a:p>
        </p:txBody>
      </p:sp>
      <p:sp>
        <p:nvSpPr>
          <p:cNvPr id="12"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49</a:t>
            </a:fld>
            <a:endParaRPr lang="en-US" dirty="0"/>
          </a:p>
        </p:txBody>
      </p:sp>
    </p:spTree>
    <p:extLst>
      <p:ext uri="{BB962C8B-B14F-4D97-AF65-F5344CB8AC3E}">
        <p14:creationId xmlns:p14="http://schemas.microsoft.com/office/powerpoint/2010/main" val="1690076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Isn’t that just a database? </a:t>
            </a:r>
            <a:endParaRPr lang="en-US" dirty="0"/>
          </a:p>
        </p:txBody>
      </p:sp>
      <p:sp>
        <p:nvSpPr>
          <p:cNvPr id="3" name="Content Placeholder 2"/>
          <p:cNvSpPr>
            <a:spLocks noGrp="1"/>
          </p:cNvSpPr>
          <p:nvPr>
            <p:ph idx="1"/>
          </p:nvPr>
        </p:nvSpPr>
        <p:spPr/>
        <p:txBody>
          <a:bodyPr>
            <a:normAutofit lnSpcReduction="10000"/>
          </a:bodyPr>
          <a:lstStyle/>
          <a:p>
            <a:r>
              <a:rPr lang="en-US" dirty="0"/>
              <a:t>Yes, sort of</a:t>
            </a:r>
          </a:p>
          <a:p>
            <a:r>
              <a:rPr lang="en-US" dirty="0"/>
              <a:t>Relational Database Management Systems (RDBMSs) have been around for ages</a:t>
            </a:r>
          </a:p>
          <a:p>
            <a:r>
              <a:rPr lang="en-US" dirty="0"/>
              <a:t>MySQL is the most popular among them</a:t>
            </a:r>
          </a:p>
          <a:p>
            <a:r>
              <a:rPr lang="en-US" dirty="0"/>
              <a:t>Data stored in tables</a:t>
            </a:r>
          </a:p>
          <a:p>
            <a:r>
              <a:rPr lang="en-US" dirty="0"/>
              <a:t>Schema-based, i.e., structured tables</a:t>
            </a:r>
          </a:p>
          <a:p>
            <a:r>
              <a:rPr lang="en-US" dirty="0"/>
              <a:t>Each row (data item) in a table has a primary key that is unique within that table</a:t>
            </a:r>
          </a:p>
          <a:p>
            <a:r>
              <a:rPr lang="en-US" dirty="0"/>
              <a:t>Queried using SQL (Structured Query Language)</a:t>
            </a:r>
          </a:p>
          <a:p>
            <a:r>
              <a:rPr lang="en-US" dirty="0"/>
              <a:t>Supports joins</a:t>
            </a: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5</a:t>
            </a:fld>
            <a:endParaRPr lang="en-US" dirty="0"/>
          </a:p>
        </p:txBody>
      </p:sp>
    </p:spTree>
    <p:extLst>
      <p:ext uri="{BB962C8B-B14F-4D97-AF65-F5344CB8AC3E}">
        <p14:creationId xmlns:p14="http://schemas.microsoft.com/office/powerpoint/2010/main" val="6644061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Newer Consistency Models (Contd.)</a:t>
            </a:r>
          </a:p>
        </p:txBody>
      </p:sp>
      <p:sp>
        <p:nvSpPr>
          <p:cNvPr id="3" name="Content Placeholder 2"/>
          <p:cNvSpPr>
            <a:spLocks noGrp="1"/>
          </p:cNvSpPr>
          <p:nvPr>
            <p:ph idx="1"/>
          </p:nvPr>
        </p:nvSpPr>
        <p:spPr/>
        <p:txBody>
          <a:bodyPr>
            <a:normAutofit/>
          </a:bodyPr>
          <a:lstStyle/>
          <a:p>
            <a:r>
              <a:rPr lang="en-US" sz="2000" b="1" dirty="0">
                <a:ea typeface="ＭＳ Ｐゴシック" charset="0"/>
              </a:rPr>
              <a:t>Red-blue Consistency</a:t>
            </a:r>
            <a:r>
              <a:rPr lang="en-US" sz="2000" dirty="0">
                <a:ea typeface="ＭＳ Ｐゴシック" charset="0"/>
              </a:rPr>
              <a:t>: Rewrite client transactions to separate ops into red ops vs. blue ops [MPI-SWS Germany]</a:t>
            </a:r>
          </a:p>
          <a:p>
            <a:pPr lvl="1"/>
            <a:r>
              <a:rPr lang="en-US" sz="2000" dirty="0">
                <a:ea typeface="ＭＳ Ｐゴシック" charset="0"/>
              </a:rPr>
              <a:t>Blue ops can be executed (commutated) in any order across DCs</a:t>
            </a:r>
          </a:p>
          <a:p>
            <a:pPr lvl="1"/>
            <a:r>
              <a:rPr lang="en-US" sz="2000" dirty="0">
                <a:ea typeface="ＭＳ Ｐゴシック" charset="0"/>
              </a:rPr>
              <a:t>Red ops need to be executed in the same order at each DC</a:t>
            </a:r>
          </a:p>
        </p:txBody>
      </p:sp>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l="9898" t="20122" r="9898" b="20122"/>
          <a:stretch>
            <a:fillRect/>
          </a:stretch>
        </p:blipFill>
        <p:spPr bwMode="auto">
          <a:xfrm rot="10800000">
            <a:off x="438943" y="5322887"/>
            <a:ext cx="8775700" cy="341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 Box 9"/>
          <p:cNvSpPr txBox="1">
            <a:spLocks noChangeArrowheads="1"/>
          </p:cNvSpPr>
          <p:nvPr/>
        </p:nvSpPr>
        <p:spPr bwMode="auto">
          <a:xfrm>
            <a:off x="7131288" y="5686425"/>
            <a:ext cx="194262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Strong </a:t>
            </a:r>
          </a:p>
          <a:p>
            <a:pPr algn="ctr"/>
            <a:r>
              <a:rPr lang="en-US" sz="1800">
                <a:solidFill>
                  <a:schemeClr val="tx1"/>
                </a:solidFill>
              </a:rPr>
              <a:t>(e.g., Sequential)</a:t>
            </a:r>
          </a:p>
        </p:txBody>
      </p:sp>
      <p:sp>
        <p:nvSpPr>
          <p:cNvPr id="6" name="Text Box 9"/>
          <p:cNvSpPr txBox="1">
            <a:spLocks noChangeArrowheads="1"/>
          </p:cNvSpPr>
          <p:nvPr/>
        </p:nvSpPr>
        <p:spPr bwMode="auto">
          <a:xfrm>
            <a:off x="372912" y="5992812"/>
            <a:ext cx="108297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Eventual</a:t>
            </a:r>
          </a:p>
        </p:txBody>
      </p:sp>
      <p:sp>
        <p:nvSpPr>
          <p:cNvPr id="7" name="Text Box 9"/>
          <p:cNvSpPr txBox="1">
            <a:spLocks noChangeArrowheads="1"/>
          </p:cNvSpPr>
          <p:nvPr/>
        </p:nvSpPr>
        <p:spPr bwMode="auto">
          <a:xfrm>
            <a:off x="1135899" y="4878387"/>
            <a:ext cx="9032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Causal</a:t>
            </a:r>
          </a:p>
        </p:txBody>
      </p:sp>
      <p:sp>
        <p:nvSpPr>
          <p:cNvPr id="8" name="Text Box 9"/>
          <p:cNvSpPr txBox="1">
            <a:spLocks noChangeArrowheads="1"/>
          </p:cNvSpPr>
          <p:nvPr/>
        </p:nvSpPr>
        <p:spPr bwMode="auto">
          <a:xfrm>
            <a:off x="2538002" y="4648200"/>
            <a:ext cx="114699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Red-Blue</a:t>
            </a:r>
          </a:p>
        </p:txBody>
      </p:sp>
      <p:sp>
        <p:nvSpPr>
          <p:cNvPr id="9" name="Text Box 9"/>
          <p:cNvSpPr txBox="1">
            <a:spLocks noChangeArrowheads="1"/>
          </p:cNvSpPr>
          <p:nvPr/>
        </p:nvSpPr>
        <p:spPr bwMode="auto">
          <a:xfrm>
            <a:off x="4377707" y="5992812"/>
            <a:ext cx="915635"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CRDTs</a:t>
            </a:r>
          </a:p>
        </p:txBody>
      </p:sp>
      <p:sp>
        <p:nvSpPr>
          <p:cNvPr id="10" name="Text Box 9"/>
          <p:cNvSpPr txBox="1">
            <a:spLocks noChangeArrowheads="1"/>
          </p:cNvSpPr>
          <p:nvPr/>
        </p:nvSpPr>
        <p:spPr bwMode="auto">
          <a:xfrm>
            <a:off x="1840219" y="5762625"/>
            <a:ext cx="2096472"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Per-key sequential</a:t>
            </a:r>
          </a:p>
        </p:txBody>
      </p:sp>
      <p:sp>
        <p:nvSpPr>
          <p:cNvPr id="11" name="Text Box 9"/>
          <p:cNvSpPr txBox="1">
            <a:spLocks noChangeArrowheads="1"/>
          </p:cNvSpPr>
          <p:nvPr/>
        </p:nvSpPr>
        <p:spPr bwMode="auto">
          <a:xfrm>
            <a:off x="4016988" y="4878387"/>
            <a:ext cx="142911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Probabilistic</a:t>
            </a:r>
          </a:p>
        </p:txBody>
      </p:sp>
      <p:sp>
        <p:nvSpPr>
          <p:cNvPr id="12"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50</a:t>
            </a:fld>
            <a:endParaRPr lang="en-US" dirty="0"/>
          </a:p>
        </p:txBody>
      </p:sp>
    </p:spTree>
    <p:extLst>
      <p:ext uri="{BB962C8B-B14F-4D97-AF65-F5344CB8AC3E}">
        <p14:creationId xmlns:p14="http://schemas.microsoft.com/office/powerpoint/2010/main" val="38043520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Newer Consistency Models (Contd.)</a:t>
            </a:r>
          </a:p>
        </p:txBody>
      </p:sp>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l="9898" t="20122" r="9898" b="20122"/>
          <a:stretch>
            <a:fillRect/>
          </a:stretch>
        </p:blipFill>
        <p:spPr bwMode="auto">
          <a:xfrm rot="10800000">
            <a:off x="438943" y="5322887"/>
            <a:ext cx="8775700" cy="341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 Box 9"/>
          <p:cNvSpPr txBox="1">
            <a:spLocks noChangeArrowheads="1"/>
          </p:cNvSpPr>
          <p:nvPr/>
        </p:nvSpPr>
        <p:spPr bwMode="auto">
          <a:xfrm>
            <a:off x="7131288" y="5686425"/>
            <a:ext cx="194262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Strong </a:t>
            </a:r>
          </a:p>
          <a:p>
            <a:pPr algn="ctr"/>
            <a:r>
              <a:rPr lang="en-US" sz="1800">
                <a:solidFill>
                  <a:schemeClr val="tx1"/>
                </a:solidFill>
              </a:rPr>
              <a:t>(e.g., Sequential)</a:t>
            </a:r>
          </a:p>
        </p:txBody>
      </p:sp>
      <p:sp>
        <p:nvSpPr>
          <p:cNvPr id="6" name="Text Box 9"/>
          <p:cNvSpPr txBox="1">
            <a:spLocks noChangeArrowheads="1"/>
          </p:cNvSpPr>
          <p:nvPr/>
        </p:nvSpPr>
        <p:spPr bwMode="auto">
          <a:xfrm>
            <a:off x="372912" y="5992812"/>
            <a:ext cx="108297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Eventual</a:t>
            </a:r>
          </a:p>
        </p:txBody>
      </p:sp>
      <p:sp>
        <p:nvSpPr>
          <p:cNvPr id="7" name="Text Box 9"/>
          <p:cNvSpPr txBox="1">
            <a:spLocks noChangeArrowheads="1"/>
          </p:cNvSpPr>
          <p:nvPr/>
        </p:nvSpPr>
        <p:spPr bwMode="auto">
          <a:xfrm>
            <a:off x="1135899" y="4878387"/>
            <a:ext cx="9032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Causal</a:t>
            </a:r>
          </a:p>
        </p:txBody>
      </p:sp>
      <p:sp>
        <p:nvSpPr>
          <p:cNvPr id="8" name="Text Box 9"/>
          <p:cNvSpPr txBox="1">
            <a:spLocks noChangeArrowheads="1"/>
          </p:cNvSpPr>
          <p:nvPr/>
        </p:nvSpPr>
        <p:spPr bwMode="auto">
          <a:xfrm>
            <a:off x="2538002" y="4648200"/>
            <a:ext cx="114699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Red-Blue</a:t>
            </a:r>
          </a:p>
        </p:txBody>
      </p:sp>
      <p:sp>
        <p:nvSpPr>
          <p:cNvPr id="9" name="Text Box 9"/>
          <p:cNvSpPr txBox="1">
            <a:spLocks noChangeArrowheads="1"/>
          </p:cNvSpPr>
          <p:nvPr/>
        </p:nvSpPr>
        <p:spPr bwMode="auto">
          <a:xfrm>
            <a:off x="4377707" y="5992812"/>
            <a:ext cx="915635"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CRDTs</a:t>
            </a:r>
          </a:p>
        </p:txBody>
      </p:sp>
      <p:sp>
        <p:nvSpPr>
          <p:cNvPr id="10" name="Text Box 9"/>
          <p:cNvSpPr txBox="1">
            <a:spLocks noChangeArrowheads="1"/>
          </p:cNvSpPr>
          <p:nvPr/>
        </p:nvSpPr>
        <p:spPr bwMode="auto">
          <a:xfrm>
            <a:off x="1840219" y="5762625"/>
            <a:ext cx="2096472"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Per-key sequential</a:t>
            </a:r>
          </a:p>
        </p:txBody>
      </p:sp>
      <p:sp>
        <p:nvSpPr>
          <p:cNvPr id="11" name="Text Box 9"/>
          <p:cNvSpPr txBox="1">
            <a:spLocks noChangeArrowheads="1"/>
          </p:cNvSpPr>
          <p:nvPr/>
        </p:nvSpPr>
        <p:spPr bwMode="auto">
          <a:xfrm>
            <a:off x="4016988" y="4878387"/>
            <a:ext cx="142911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Probabilistic</a:t>
            </a:r>
          </a:p>
        </p:txBody>
      </p:sp>
      <p:sp>
        <p:nvSpPr>
          <p:cNvPr id="13" name="Content Placeholder 2"/>
          <p:cNvSpPr>
            <a:spLocks noGrp="1"/>
          </p:cNvSpPr>
          <p:nvPr>
            <p:ph idx="1"/>
          </p:nvPr>
        </p:nvSpPr>
        <p:spPr>
          <a:xfrm>
            <a:off x="548481" y="1752600"/>
            <a:ext cx="8229600" cy="674688"/>
          </a:xfrm>
        </p:spPr>
        <p:txBody>
          <a:bodyPr>
            <a:normAutofit/>
          </a:bodyPr>
          <a:lstStyle/>
          <a:p>
            <a:pPr marL="0" indent="0">
              <a:buNone/>
              <a:defRPr/>
            </a:pPr>
            <a:r>
              <a:rPr lang="en-US" sz="1600" b="1" dirty="0"/>
              <a:t>Causal Consistency</a:t>
            </a:r>
            <a:r>
              <a:rPr lang="en-US" sz="1600" dirty="0"/>
              <a:t>: Reads must respect partial order based on information flow [Princeton, CMU]</a:t>
            </a:r>
          </a:p>
        </p:txBody>
      </p:sp>
      <p:cxnSp>
        <p:nvCxnSpPr>
          <p:cNvPr id="14" name="Straight Arrow Connector 13"/>
          <p:cNvCxnSpPr/>
          <p:nvPr/>
        </p:nvCxnSpPr>
        <p:spPr>
          <a:xfrm flipV="1">
            <a:off x="1481931" y="2489200"/>
            <a:ext cx="6877050" cy="38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V="1">
            <a:off x="1481931" y="2895600"/>
            <a:ext cx="6877050" cy="38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flipV="1">
            <a:off x="1481931" y="3352800"/>
            <a:ext cx="6877050" cy="38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7" name="TextBox 9"/>
          <p:cNvSpPr txBox="1">
            <a:spLocks noChangeArrowheads="1"/>
          </p:cNvSpPr>
          <p:nvPr/>
        </p:nvSpPr>
        <p:spPr bwMode="auto">
          <a:xfrm>
            <a:off x="523081" y="2305050"/>
            <a:ext cx="912813"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Client A</a:t>
            </a:r>
          </a:p>
        </p:txBody>
      </p:sp>
      <p:sp>
        <p:nvSpPr>
          <p:cNvPr id="18" name="TextBox 19"/>
          <p:cNvSpPr txBox="1">
            <a:spLocks noChangeArrowheads="1"/>
          </p:cNvSpPr>
          <p:nvPr/>
        </p:nvSpPr>
        <p:spPr bwMode="auto">
          <a:xfrm>
            <a:off x="505619" y="2698750"/>
            <a:ext cx="90487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Client B</a:t>
            </a:r>
          </a:p>
        </p:txBody>
      </p:sp>
      <p:sp>
        <p:nvSpPr>
          <p:cNvPr id="19" name="TextBox 20"/>
          <p:cNvSpPr txBox="1">
            <a:spLocks noChangeArrowheads="1"/>
          </p:cNvSpPr>
          <p:nvPr/>
        </p:nvSpPr>
        <p:spPr bwMode="auto">
          <a:xfrm>
            <a:off x="508794" y="3165475"/>
            <a:ext cx="903287"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Client C</a:t>
            </a:r>
          </a:p>
        </p:txBody>
      </p:sp>
      <p:sp>
        <p:nvSpPr>
          <p:cNvPr id="20" name="TextBox 10"/>
          <p:cNvSpPr txBox="1">
            <a:spLocks noChangeArrowheads="1"/>
          </p:cNvSpPr>
          <p:nvPr/>
        </p:nvSpPr>
        <p:spPr bwMode="auto">
          <a:xfrm>
            <a:off x="1515269" y="2008188"/>
            <a:ext cx="111125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W(K1, 33)</a:t>
            </a:r>
          </a:p>
        </p:txBody>
      </p:sp>
      <p:sp>
        <p:nvSpPr>
          <p:cNvPr id="21" name="TextBox 23"/>
          <p:cNvSpPr txBox="1">
            <a:spLocks noChangeArrowheads="1"/>
          </p:cNvSpPr>
          <p:nvPr/>
        </p:nvSpPr>
        <p:spPr bwMode="auto">
          <a:xfrm>
            <a:off x="3437731" y="2473325"/>
            <a:ext cx="111125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W(K2, 55)</a:t>
            </a:r>
          </a:p>
        </p:txBody>
      </p:sp>
      <p:sp>
        <p:nvSpPr>
          <p:cNvPr id="22" name="TextBox 25"/>
          <p:cNvSpPr txBox="1">
            <a:spLocks noChangeArrowheads="1"/>
          </p:cNvSpPr>
          <p:nvPr/>
        </p:nvSpPr>
        <p:spPr bwMode="auto">
          <a:xfrm>
            <a:off x="6212681" y="3683000"/>
            <a:ext cx="21463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R(K1) </a:t>
            </a:r>
            <a:r>
              <a:rPr lang="en-US" b="1" u="sng"/>
              <a:t>must</a:t>
            </a:r>
            <a:r>
              <a:rPr lang="en-US"/>
              <a:t> return 33</a:t>
            </a:r>
          </a:p>
          <a:p>
            <a:endParaRPr lang="en-US"/>
          </a:p>
        </p:txBody>
      </p:sp>
      <p:sp>
        <p:nvSpPr>
          <p:cNvPr id="23" name="TextBox 26"/>
          <p:cNvSpPr txBox="1">
            <a:spLocks noChangeArrowheads="1"/>
          </p:cNvSpPr>
          <p:nvPr/>
        </p:nvSpPr>
        <p:spPr bwMode="auto">
          <a:xfrm>
            <a:off x="1383506" y="3619500"/>
            <a:ext cx="111125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W(K1, 22)</a:t>
            </a:r>
          </a:p>
        </p:txBody>
      </p:sp>
      <p:sp>
        <p:nvSpPr>
          <p:cNvPr id="24" name="TextBox 30"/>
          <p:cNvSpPr txBox="1">
            <a:spLocks noChangeArrowheads="1"/>
          </p:cNvSpPr>
          <p:nvPr/>
        </p:nvSpPr>
        <p:spPr bwMode="auto">
          <a:xfrm>
            <a:off x="3220244" y="3581400"/>
            <a:ext cx="1785937" cy="923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a:t>R(K1) may return </a:t>
            </a:r>
          </a:p>
          <a:p>
            <a:pPr algn="ctr"/>
            <a:r>
              <a:rPr lang="en-US"/>
              <a:t>22 or 33</a:t>
            </a:r>
          </a:p>
          <a:p>
            <a:pPr algn="ctr"/>
            <a:endParaRPr lang="en-US"/>
          </a:p>
        </p:txBody>
      </p:sp>
      <p:cxnSp>
        <p:nvCxnSpPr>
          <p:cNvPr id="25" name="Straight Connector 24"/>
          <p:cNvCxnSpPr/>
          <p:nvPr/>
        </p:nvCxnSpPr>
        <p:spPr>
          <a:xfrm flipH="1" flipV="1">
            <a:off x="6107906" y="3352800"/>
            <a:ext cx="449263" cy="450850"/>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26" name="Line 10"/>
          <p:cNvSpPr>
            <a:spLocks noChangeShapeType="1"/>
          </p:cNvSpPr>
          <p:nvPr/>
        </p:nvSpPr>
        <p:spPr bwMode="auto">
          <a:xfrm>
            <a:off x="3507581" y="3206750"/>
            <a:ext cx="0" cy="37465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7" name="Line 10"/>
          <p:cNvSpPr>
            <a:spLocks noChangeShapeType="1"/>
          </p:cNvSpPr>
          <p:nvPr/>
        </p:nvSpPr>
        <p:spPr bwMode="auto">
          <a:xfrm>
            <a:off x="6107906" y="3159125"/>
            <a:ext cx="0" cy="3762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8" name="TextBox 37"/>
          <p:cNvSpPr txBox="1">
            <a:spLocks noChangeArrowheads="1"/>
          </p:cNvSpPr>
          <p:nvPr/>
        </p:nvSpPr>
        <p:spPr bwMode="auto">
          <a:xfrm>
            <a:off x="8549481" y="2743200"/>
            <a:ext cx="576263" cy="290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chemeClr val="tx1"/>
                </a:solidFill>
              </a:rPr>
              <a:t>Time</a:t>
            </a:r>
          </a:p>
        </p:txBody>
      </p:sp>
      <p:sp>
        <p:nvSpPr>
          <p:cNvPr id="29" name="Line 10"/>
          <p:cNvSpPr>
            <a:spLocks noChangeShapeType="1"/>
          </p:cNvSpPr>
          <p:nvPr/>
        </p:nvSpPr>
        <p:spPr bwMode="auto">
          <a:xfrm>
            <a:off x="3604419" y="2740025"/>
            <a:ext cx="0" cy="37465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 name="Line 10"/>
          <p:cNvSpPr>
            <a:spLocks noChangeShapeType="1"/>
          </p:cNvSpPr>
          <p:nvPr/>
        </p:nvSpPr>
        <p:spPr bwMode="auto">
          <a:xfrm>
            <a:off x="1977231" y="2378075"/>
            <a:ext cx="0" cy="37465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 name="Line 10"/>
          <p:cNvSpPr>
            <a:spLocks noChangeShapeType="1"/>
          </p:cNvSpPr>
          <p:nvPr/>
        </p:nvSpPr>
        <p:spPr bwMode="auto">
          <a:xfrm>
            <a:off x="1770856" y="3198813"/>
            <a:ext cx="0" cy="37465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 name="Line 10"/>
          <p:cNvSpPr>
            <a:spLocks noChangeShapeType="1"/>
          </p:cNvSpPr>
          <p:nvPr/>
        </p:nvSpPr>
        <p:spPr bwMode="auto">
          <a:xfrm>
            <a:off x="2515394" y="2740025"/>
            <a:ext cx="0" cy="37465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 name="TextBox 42"/>
          <p:cNvSpPr txBox="1">
            <a:spLocks noChangeArrowheads="1"/>
          </p:cNvSpPr>
          <p:nvPr/>
        </p:nvSpPr>
        <p:spPr bwMode="auto">
          <a:xfrm>
            <a:off x="1770856" y="2906713"/>
            <a:ext cx="1711325"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a:t>R(K1) returns 33</a:t>
            </a:r>
          </a:p>
          <a:p>
            <a:pPr algn="ctr"/>
            <a:endParaRPr lang="en-US"/>
          </a:p>
        </p:txBody>
      </p:sp>
      <p:sp>
        <p:nvSpPr>
          <p:cNvPr id="34" name="Line 10"/>
          <p:cNvSpPr>
            <a:spLocks noChangeShapeType="1"/>
          </p:cNvSpPr>
          <p:nvPr/>
        </p:nvSpPr>
        <p:spPr bwMode="auto">
          <a:xfrm>
            <a:off x="5241131" y="3159125"/>
            <a:ext cx="0" cy="3762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 name="TextBox 44"/>
          <p:cNvSpPr txBox="1">
            <a:spLocks noChangeArrowheads="1"/>
          </p:cNvSpPr>
          <p:nvPr/>
        </p:nvSpPr>
        <p:spPr bwMode="auto">
          <a:xfrm>
            <a:off x="5139531" y="4011613"/>
            <a:ext cx="1711325"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R(K2) returns 55</a:t>
            </a:r>
          </a:p>
          <a:p>
            <a:endParaRPr lang="en-US"/>
          </a:p>
        </p:txBody>
      </p:sp>
      <p:cxnSp>
        <p:nvCxnSpPr>
          <p:cNvPr id="36" name="Straight Connector 35"/>
          <p:cNvCxnSpPr/>
          <p:nvPr/>
        </p:nvCxnSpPr>
        <p:spPr>
          <a:xfrm flipH="1" flipV="1">
            <a:off x="5241131" y="3394075"/>
            <a:ext cx="661988" cy="617538"/>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flipH="1" flipV="1">
            <a:off x="3507581" y="3394075"/>
            <a:ext cx="309563" cy="28892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38" name="Curved Connector 37"/>
          <p:cNvCxnSpPr/>
          <p:nvPr/>
        </p:nvCxnSpPr>
        <p:spPr>
          <a:xfrm>
            <a:off x="1977231" y="2527300"/>
            <a:ext cx="538163" cy="368300"/>
          </a:xfrm>
          <a:prstGeom prst="curvedConnector3">
            <a:avLst/>
          </a:prstGeom>
          <a:ln>
            <a:solidFill>
              <a:srgbClr val="0000FF"/>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39" name="Curved Connector 38"/>
          <p:cNvCxnSpPr/>
          <p:nvPr/>
        </p:nvCxnSpPr>
        <p:spPr>
          <a:xfrm>
            <a:off x="3609181" y="2943225"/>
            <a:ext cx="1631950" cy="368300"/>
          </a:xfrm>
          <a:prstGeom prst="curvedConnector3">
            <a:avLst/>
          </a:prstGeom>
          <a:ln>
            <a:solidFill>
              <a:srgbClr val="0000FF"/>
            </a:solidFill>
            <a:prstDash val="sysDash"/>
            <a:tailEnd type="arrow"/>
          </a:ln>
        </p:spPr>
        <p:style>
          <a:lnRef idx="2">
            <a:schemeClr val="accent1"/>
          </a:lnRef>
          <a:fillRef idx="0">
            <a:schemeClr val="accent1"/>
          </a:fillRef>
          <a:effectRef idx="1">
            <a:schemeClr val="accent1"/>
          </a:effectRef>
          <a:fontRef idx="minor">
            <a:schemeClr val="tx1"/>
          </a:fontRef>
        </p:style>
      </p:cxnSp>
      <p:sp>
        <p:nvSpPr>
          <p:cNvPr id="40" name="TextBox 49"/>
          <p:cNvSpPr txBox="1">
            <a:spLocks noChangeArrowheads="1"/>
          </p:cNvSpPr>
          <p:nvPr/>
        </p:nvSpPr>
        <p:spPr bwMode="auto">
          <a:xfrm>
            <a:off x="904081" y="4319588"/>
            <a:ext cx="241617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Causality, </a:t>
            </a:r>
            <a:r>
              <a:rPr lang="en-US" u="sng"/>
              <a:t>not messages</a:t>
            </a:r>
          </a:p>
        </p:txBody>
      </p:sp>
      <p:cxnSp>
        <p:nvCxnSpPr>
          <p:cNvPr id="41" name="Straight Connector 40"/>
          <p:cNvCxnSpPr/>
          <p:nvPr/>
        </p:nvCxnSpPr>
        <p:spPr>
          <a:xfrm flipH="1" flipV="1">
            <a:off x="2269331" y="2740025"/>
            <a:ext cx="307975" cy="1536700"/>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flipV="1">
            <a:off x="2577306" y="3068638"/>
            <a:ext cx="1679575" cy="1208087"/>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43"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51</a:t>
            </a:fld>
            <a:endParaRPr lang="en-US" dirty="0"/>
          </a:p>
        </p:txBody>
      </p:sp>
    </p:spTree>
    <p:extLst>
      <p:ext uri="{BB962C8B-B14F-4D97-AF65-F5344CB8AC3E}">
        <p14:creationId xmlns:p14="http://schemas.microsoft.com/office/powerpoint/2010/main" val="11951922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Consistency Model should you use?</a:t>
            </a:r>
          </a:p>
        </p:txBody>
      </p:sp>
      <p:sp>
        <p:nvSpPr>
          <p:cNvPr id="3" name="Content Placeholder 2"/>
          <p:cNvSpPr>
            <a:spLocks noGrp="1"/>
          </p:cNvSpPr>
          <p:nvPr>
            <p:ph idx="1"/>
          </p:nvPr>
        </p:nvSpPr>
        <p:spPr/>
        <p:txBody>
          <a:bodyPr/>
          <a:lstStyle/>
          <a:p>
            <a:r>
              <a:rPr lang="en-US" dirty="0">
                <a:ea typeface="ＭＳ Ｐゴシック" charset="0"/>
              </a:rPr>
              <a:t>Use the lowest consistency (to the left) consistency model that is “correct” for your application</a:t>
            </a:r>
          </a:p>
          <a:p>
            <a:pPr lvl="1"/>
            <a:r>
              <a:rPr lang="en-US" dirty="0">
                <a:ea typeface="ＭＳ Ｐゴシック" charset="0"/>
              </a:rPr>
              <a:t>Gets you fastest availability</a:t>
            </a:r>
          </a:p>
        </p:txBody>
      </p:sp>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l="9898" t="20122" r="9898" b="20122"/>
          <a:stretch>
            <a:fillRect/>
          </a:stretch>
        </p:blipFill>
        <p:spPr bwMode="auto">
          <a:xfrm rot="10800000">
            <a:off x="438943" y="5322887"/>
            <a:ext cx="8775700" cy="341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 Box 9"/>
          <p:cNvSpPr txBox="1">
            <a:spLocks noChangeArrowheads="1"/>
          </p:cNvSpPr>
          <p:nvPr/>
        </p:nvSpPr>
        <p:spPr bwMode="auto">
          <a:xfrm>
            <a:off x="7131288" y="5686425"/>
            <a:ext cx="194262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Strong </a:t>
            </a:r>
          </a:p>
          <a:p>
            <a:pPr algn="ctr"/>
            <a:r>
              <a:rPr lang="en-US" sz="1800">
                <a:solidFill>
                  <a:schemeClr val="tx1"/>
                </a:solidFill>
              </a:rPr>
              <a:t>(e.g., Sequential)</a:t>
            </a:r>
          </a:p>
        </p:txBody>
      </p:sp>
      <p:sp>
        <p:nvSpPr>
          <p:cNvPr id="6" name="Text Box 9"/>
          <p:cNvSpPr txBox="1">
            <a:spLocks noChangeArrowheads="1"/>
          </p:cNvSpPr>
          <p:nvPr/>
        </p:nvSpPr>
        <p:spPr bwMode="auto">
          <a:xfrm>
            <a:off x="372912" y="5992812"/>
            <a:ext cx="108297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Eventual</a:t>
            </a:r>
          </a:p>
        </p:txBody>
      </p:sp>
      <p:sp>
        <p:nvSpPr>
          <p:cNvPr id="7" name="Text Box 9"/>
          <p:cNvSpPr txBox="1">
            <a:spLocks noChangeArrowheads="1"/>
          </p:cNvSpPr>
          <p:nvPr/>
        </p:nvSpPr>
        <p:spPr bwMode="auto">
          <a:xfrm>
            <a:off x="1135899" y="4878387"/>
            <a:ext cx="9032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Causal</a:t>
            </a:r>
          </a:p>
        </p:txBody>
      </p:sp>
      <p:sp>
        <p:nvSpPr>
          <p:cNvPr id="8" name="Text Box 9"/>
          <p:cNvSpPr txBox="1">
            <a:spLocks noChangeArrowheads="1"/>
          </p:cNvSpPr>
          <p:nvPr/>
        </p:nvSpPr>
        <p:spPr bwMode="auto">
          <a:xfrm>
            <a:off x="2538002" y="4648200"/>
            <a:ext cx="114699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Red-Blue</a:t>
            </a:r>
          </a:p>
        </p:txBody>
      </p:sp>
      <p:sp>
        <p:nvSpPr>
          <p:cNvPr id="9" name="Text Box 9"/>
          <p:cNvSpPr txBox="1">
            <a:spLocks noChangeArrowheads="1"/>
          </p:cNvSpPr>
          <p:nvPr/>
        </p:nvSpPr>
        <p:spPr bwMode="auto">
          <a:xfrm>
            <a:off x="4377707" y="5992812"/>
            <a:ext cx="915635"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CRDTs</a:t>
            </a:r>
          </a:p>
        </p:txBody>
      </p:sp>
      <p:sp>
        <p:nvSpPr>
          <p:cNvPr id="10" name="Text Box 9"/>
          <p:cNvSpPr txBox="1">
            <a:spLocks noChangeArrowheads="1"/>
          </p:cNvSpPr>
          <p:nvPr/>
        </p:nvSpPr>
        <p:spPr bwMode="auto">
          <a:xfrm>
            <a:off x="1840219" y="5762625"/>
            <a:ext cx="2096472"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Per-key sequential</a:t>
            </a:r>
          </a:p>
        </p:txBody>
      </p:sp>
      <p:sp>
        <p:nvSpPr>
          <p:cNvPr id="11" name="Text Box 9"/>
          <p:cNvSpPr txBox="1">
            <a:spLocks noChangeArrowheads="1"/>
          </p:cNvSpPr>
          <p:nvPr/>
        </p:nvSpPr>
        <p:spPr bwMode="auto">
          <a:xfrm>
            <a:off x="4016988" y="4878387"/>
            <a:ext cx="142911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sz="1800">
                <a:solidFill>
                  <a:schemeClr val="tx1"/>
                </a:solidFill>
              </a:rPr>
              <a:t>Probabilistic</a:t>
            </a:r>
          </a:p>
        </p:txBody>
      </p:sp>
      <p:sp>
        <p:nvSpPr>
          <p:cNvPr id="12"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52</a:t>
            </a:fld>
            <a:endParaRPr lang="en-US" dirty="0"/>
          </a:p>
        </p:txBody>
      </p:sp>
    </p:spTree>
    <p:extLst>
      <p:ext uri="{BB962C8B-B14F-4D97-AF65-F5344CB8AC3E}">
        <p14:creationId xmlns:p14="http://schemas.microsoft.com/office/powerpoint/2010/main" val="27356345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HBase</a:t>
            </a:r>
            <a:endParaRPr lang="en-US" dirty="0"/>
          </a:p>
        </p:txBody>
      </p:sp>
      <p:sp>
        <p:nvSpPr>
          <p:cNvPr id="3" name="Content Placeholder 2"/>
          <p:cNvSpPr>
            <a:spLocks noGrp="1"/>
          </p:cNvSpPr>
          <p:nvPr>
            <p:ph idx="1"/>
          </p:nvPr>
        </p:nvSpPr>
        <p:spPr/>
        <p:txBody>
          <a:bodyPr>
            <a:normAutofit fontScale="92500" lnSpcReduction="20000"/>
          </a:bodyPr>
          <a:lstStyle/>
          <a:p>
            <a:r>
              <a:rPr lang="en-US" dirty="0">
                <a:ea typeface="ＭＳ Ｐゴシック" charset="0"/>
              </a:rPr>
              <a:t>Google’s </a:t>
            </a:r>
            <a:r>
              <a:rPr lang="en-US" dirty="0" err="1">
                <a:ea typeface="ＭＳ Ｐゴシック" charset="0"/>
              </a:rPr>
              <a:t>BigTable</a:t>
            </a:r>
            <a:r>
              <a:rPr lang="en-US" dirty="0">
                <a:ea typeface="ＭＳ Ｐゴシック" charset="0"/>
              </a:rPr>
              <a:t> was first “blob-based” storage system</a:t>
            </a:r>
          </a:p>
          <a:p>
            <a:r>
              <a:rPr lang="en-US" dirty="0">
                <a:ea typeface="ＭＳ Ｐゴシック" charset="0"/>
              </a:rPr>
              <a:t>Yahoo! Open-sourced it </a:t>
            </a:r>
            <a:r>
              <a:rPr lang="en-US" dirty="0">
                <a:ea typeface="ＭＳ Ｐゴシック" charset="0"/>
                <a:sym typeface="Wingdings" charset="0"/>
              </a:rPr>
              <a:t> </a:t>
            </a:r>
            <a:r>
              <a:rPr lang="en-US" dirty="0">
                <a:ea typeface="ＭＳ Ｐゴシック" charset="0"/>
              </a:rPr>
              <a:t> </a:t>
            </a:r>
            <a:r>
              <a:rPr lang="en-US" dirty="0" err="1">
                <a:ea typeface="ＭＳ Ｐゴシック" charset="0"/>
              </a:rPr>
              <a:t>HBase</a:t>
            </a:r>
            <a:endParaRPr lang="en-US" dirty="0">
              <a:ea typeface="ＭＳ Ｐゴシック" charset="0"/>
            </a:endParaRPr>
          </a:p>
          <a:p>
            <a:r>
              <a:rPr lang="en-US" dirty="0">
                <a:ea typeface="ＭＳ Ｐゴシック" charset="0"/>
              </a:rPr>
              <a:t>Major Apache project today</a:t>
            </a:r>
          </a:p>
          <a:p>
            <a:r>
              <a:rPr lang="en-US" dirty="0">
                <a:ea typeface="ＭＳ Ｐゴシック" charset="0"/>
              </a:rPr>
              <a:t>Facebook uses </a:t>
            </a:r>
            <a:r>
              <a:rPr lang="en-US" dirty="0" err="1">
                <a:ea typeface="ＭＳ Ｐゴシック" charset="0"/>
              </a:rPr>
              <a:t>HBase</a:t>
            </a:r>
            <a:r>
              <a:rPr lang="en-US" dirty="0">
                <a:ea typeface="ＭＳ Ｐゴシック" charset="0"/>
              </a:rPr>
              <a:t> internally</a:t>
            </a:r>
          </a:p>
          <a:p>
            <a:r>
              <a:rPr lang="en-US" dirty="0">
                <a:ea typeface="ＭＳ Ｐゴシック" charset="0"/>
              </a:rPr>
              <a:t>API functions</a:t>
            </a:r>
          </a:p>
          <a:p>
            <a:pPr lvl="1"/>
            <a:r>
              <a:rPr lang="en-US" dirty="0">
                <a:ea typeface="ＭＳ Ｐゴシック" charset="0"/>
              </a:rPr>
              <a:t>Get/Put(row)</a:t>
            </a:r>
          </a:p>
          <a:p>
            <a:pPr lvl="1"/>
            <a:r>
              <a:rPr lang="en-US" dirty="0">
                <a:ea typeface="ＭＳ Ｐゴシック" charset="0"/>
              </a:rPr>
              <a:t>Scan(row range, filter) – range queries</a:t>
            </a:r>
          </a:p>
          <a:p>
            <a:pPr lvl="1"/>
            <a:r>
              <a:rPr lang="en-US" dirty="0" err="1">
                <a:ea typeface="ＭＳ Ｐゴシック" charset="0"/>
              </a:rPr>
              <a:t>MultiPut</a:t>
            </a:r>
            <a:endParaRPr lang="en-US" dirty="0">
              <a:ea typeface="ＭＳ Ｐゴシック" charset="0"/>
            </a:endParaRPr>
          </a:p>
          <a:p>
            <a:r>
              <a:rPr lang="en-US" dirty="0">
                <a:ea typeface="ＭＳ Ｐゴシック" charset="0"/>
              </a:rPr>
              <a:t>Unlike Cassandra, </a:t>
            </a:r>
            <a:r>
              <a:rPr lang="en-US" dirty="0" err="1">
                <a:ea typeface="ＭＳ Ｐゴシック" charset="0"/>
              </a:rPr>
              <a:t>HBase</a:t>
            </a:r>
            <a:r>
              <a:rPr lang="en-US" dirty="0">
                <a:ea typeface="ＭＳ Ｐゴシック" charset="0"/>
              </a:rPr>
              <a:t> prefers consistency (over availability)</a:t>
            </a:r>
          </a:p>
          <a:p>
            <a:r>
              <a:rPr lang="en-US" dirty="0">
                <a:ea typeface="ＭＳ Ｐゴシック" charset="0"/>
              </a:rPr>
              <a:t>(Version of 2014)</a:t>
            </a:r>
          </a:p>
          <a:p>
            <a:pPr lvl="1"/>
            <a:endParaRPr lang="en-US" dirty="0">
              <a:ea typeface="ＭＳ Ｐゴシック" charset="0"/>
            </a:endParaRP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53</a:t>
            </a:fld>
            <a:endParaRPr lang="en-US" dirty="0"/>
          </a:p>
        </p:txBody>
      </p:sp>
    </p:spTree>
    <p:extLst>
      <p:ext uri="{BB962C8B-B14F-4D97-AF65-F5344CB8AC3E}">
        <p14:creationId xmlns:p14="http://schemas.microsoft.com/office/powerpoint/2010/main" val="16894650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HBase</a:t>
            </a:r>
            <a:r>
              <a:rPr lang="en-US" dirty="0"/>
              <a:t> Architecture</a:t>
            </a:r>
          </a:p>
        </p:txBody>
      </p:sp>
      <p:grpSp>
        <p:nvGrpSpPr>
          <p:cNvPr id="5" name="Group 33"/>
          <p:cNvGrpSpPr>
            <a:grpSpLocks/>
          </p:cNvGrpSpPr>
          <p:nvPr/>
        </p:nvGrpSpPr>
        <p:grpSpPr bwMode="auto">
          <a:xfrm>
            <a:off x="314548" y="2767648"/>
            <a:ext cx="8433369" cy="3883164"/>
            <a:chOff x="228600" y="1524000"/>
            <a:chExt cx="9067800" cy="4281990"/>
          </a:xfrm>
        </p:grpSpPr>
        <p:sp>
          <p:nvSpPr>
            <p:cNvPr id="6" name="TextBox 56"/>
            <p:cNvSpPr txBox="1">
              <a:spLocks noChangeArrowheads="1"/>
            </p:cNvSpPr>
            <p:nvPr/>
          </p:nvSpPr>
          <p:spPr bwMode="auto">
            <a:xfrm>
              <a:off x="228600" y="5486400"/>
              <a:ext cx="8534399" cy="31959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a:solidFill>
                    <a:srgbClr val="000000"/>
                  </a:solidFill>
                </a:rPr>
                <a:t>HDFS</a:t>
              </a:r>
            </a:p>
          </p:txBody>
        </p:sp>
        <p:sp>
          <p:nvSpPr>
            <p:cNvPr id="7" name="TextBox 57"/>
            <p:cNvSpPr txBox="1">
              <a:spLocks noChangeArrowheads="1"/>
            </p:cNvSpPr>
            <p:nvPr/>
          </p:nvSpPr>
          <p:spPr bwMode="auto">
            <a:xfrm>
              <a:off x="8762999" y="3581401"/>
              <a:ext cx="533401" cy="3195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 . .</a:t>
              </a:r>
            </a:p>
          </p:txBody>
        </p:sp>
        <p:sp>
          <p:nvSpPr>
            <p:cNvPr id="8" name="TextBox 58"/>
            <p:cNvSpPr txBox="1">
              <a:spLocks noChangeArrowheads="1"/>
            </p:cNvSpPr>
            <p:nvPr/>
          </p:nvSpPr>
          <p:spPr bwMode="auto">
            <a:xfrm>
              <a:off x="7162800" y="2578100"/>
              <a:ext cx="1600200" cy="2457729"/>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HRegionServer</a:t>
              </a: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p:txBody>
        </p:sp>
        <p:cxnSp>
          <p:nvCxnSpPr>
            <p:cNvPr id="9" name="Straight Arrow Connector 7"/>
            <p:cNvCxnSpPr>
              <a:cxnSpLocks noChangeShapeType="1"/>
              <a:stCxn id="46" idx="2"/>
            </p:cNvCxnSpPr>
            <p:nvPr/>
          </p:nvCxnSpPr>
          <p:spPr bwMode="auto">
            <a:xfrm flipH="1">
              <a:off x="990601" y="4281989"/>
              <a:ext cx="19711" cy="1204412"/>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cxnSp>
          <p:nvCxnSpPr>
            <p:cNvPr id="10" name="Straight Arrow Connector 7"/>
            <p:cNvCxnSpPr>
              <a:cxnSpLocks noChangeShapeType="1"/>
            </p:cNvCxnSpPr>
            <p:nvPr/>
          </p:nvCxnSpPr>
          <p:spPr bwMode="auto">
            <a:xfrm>
              <a:off x="2590800" y="4267200"/>
              <a:ext cx="2993" cy="1234177"/>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cxnSp>
          <p:nvCxnSpPr>
            <p:cNvPr id="11" name="Straight Arrow Connector 7"/>
            <p:cNvCxnSpPr>
              <a:cxnSpLocks noChangeShapeType="1"/>
            </p:cNvCxnSpPr>
            <p:nvPr/>
          </p:nvCxnSpPr>
          <p:spPr bwMode="auto">
            <a:xfrm>
              <a:off x="4343400" y="4267200"/>
              <a:ext cx="2993" cy="1234177"/>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cxnSp>
          <p:nvCxnSpPr>
            <p:cNvPr id="12" name="Straight Arrow Connector 7"/>
            <p:cNvCxnSpPr>
              <a:cxnSpLocks noChangeShapeType="1"/>
            </p:cNvCxnSpPr>
            <p:nvPr/>
          </p:nvCxnSpPr>
          <p:spPr bwMode="auto">
            <a:xfrm>
              <a:off x="5943600" y="4267200"/>
              <a:ext cx="2993" cy="1234177"/>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grpSp>
          <p:nvGrpSpPr>
            <p:cNvPr id="13" name="Group 6"/>
            <p:cNvGrpSpPr>
              <a:grpSpLocks/>
            </p:cNvGrpSpPr>
            <p:nvPr/>
          </p:nvGrpSpPr>
          <p:grpSpPr bwMode="auto">
            <a:xfrm>
              <a:off x="228600" y="2578101"/>
              <a:ext cx="7010400" cy="2457729"/>
              <a:chOff x="228600" y="2197101"/>
              <a:chExt cx="7010400" cy="2457729"/>
            </a:xfrm>
          </p:grpSpPr>
          <p:sp>
            <p:nvSpPr>
              <p:cNvPr id="22" name="TextBox 42"/>
              <p:cNvSpPr txBox="1">
                <a:spLocks noChangeArrowheads="1"/>
              </p:cNvSpPr>
              <p:nvPr/>
            </p:nvSpPr>
            <p:spPr bwMode="auto">
              <a:xfrm>
                <a:off x="228600" y="2197101"/>
                <a:ext cx="6858000" cy="2457729"/>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HRegionServer	</a:t>
                </a: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r>
                  <a:rPr lang="en-US">
                    <a:solidFill>
                      <a:srgbClr val="000000"/>
                    </a:solidFill>
                  </a:rPr>
                  <a:t>	</a:t>
                </a:r>
              </a:p>
            </p:txBody>
          </p:sp>
          <p:sp>
            <p:nvSpPr>
              <p:cNvPr id="23" name="TextBox 10"/>
              <p:cNvSpPr txBox="1">
                <a:spLocks noChangeArrowheads="1"/>
              </p:cNvSpPr>
              <p:nvPr/>
            </p:nvSpPr>
            <p:spPr bwMode="auto">
              <a:xfrm>
                <a:off x="381000" y="2540000"/>
                <a:ext cx="6248399" cy="2030102"/>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Hregion		</a:t>
                </a: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p:txBody>
          </p:sp>
          <p:grpSp>
            <p:nvGrpSpPr>
              <p:cNvPr id="24" name="Group 27"/>
              <p:cNvGrpSpPr>
                <a:grpSpLocks/>
              </p:cNvGrpSpPr>
              <p:nvPr/>
            </p:nvGrpSpPr>
            <p:grpSpPr bwMode="auto">
              <a:xfrm>
                <a:off x="457200" y="2895600"/>
                <a:ext cx="2667000" cy="1388660"/>
                <a:chOff x="4572000" y="1219200"/>
                <a:chExt cx="2667000" cy="1388660"/>
              </a:xfrm>
            </p:grpSpPr>
            <p:sp>
              <p:nvSpPr>
                <p:cNvPr id="38" name="TextBox 24"/>
                <p:cNvSpPr txBox="1">
                  <a:spLocks noChangeArrowheads="1"/>
                </p:cNvSpPr>
                <p:nvPr/>
              </p:nvSpPr>
              <p:spPr bwMode="auto">
                <a:xfrm>
                  <a:off x="4572000" y="1219200"/>
                  <a:ext cx="2667000" cy="138866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Store   </a:t>
                  </a: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p:txBody>
            </p:sp>
            <p:grpSp>
              <p:nvGrpSpPr>
                <p:cNvPr id="39" name="Group 20"/>
                <p:cNvGrpSpPr>
                  <a:grpSpLocks/>
                </p:cNvGrpSpPr>
                <p:nvPr/>
              </p:nvGrpSpPr>
              <p:grpSpPr bwMode="auto">
                <a:xfrm>
                  <a:off x="4648200" y="1600200"/>
                  <a:ext cx="971011" cy="747216"/>
                  <a:chOff x="4648200" y="1600200"/>
                  <a:chExt cx="971011" cy="747216"/>
                </a:xfrm>
              </p:grpSpPr>
              <p:sp>
                <p:nvSpPr>
                  <p:cNvPr id="45" name="TextBox 25"/>
                  <p:cNvSpPr txBox="1">
                    <a:spLocks noChangeArrowheads="1"/>
                  </p:cNvSpPr>
                  <p:nvPr/>
                </p:nvSpPr>
                <p:spPr bwMode="auto">
                  <a:xfrm>
                    <a:off x="4648200" y="1600200"/>
                    <a:ext cx="971011" cy="74721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StoreFile</a:t>
                    </a:r>
                  </a:p>
                  <a:p>
                    <a:endParaRPr lang="en-US">
                      <a:solidFill>
                        <a:srgbClr val="000000"/>
                      </a:solidFill>
                    </a:endParaRPr>
                  </a:p>
                  <a:p>
                    <a:endParaRPr lang="en-US">
                      <a:solidFill>
                        <a:srgbClr val="000000"/>
                      </a:solidFill>
                    </a:endParaRPr>
                  </a:p>
                </p:txBody>
              </p:sp>
              <p:sp>
                <p:nvSpPr>
                  <p:cNvPr id="46" name="TextBox 26"/>
                  <p:cNvSpPr txBox="1">
                    <a:spLocks noChangeArrowheads="1"/>
                  </p:cNvSpPr>
                  <p:nvPr/>
                </p:nvSpPr>
                <p:spPr bwMode="auto">
                  <a:xfrm>
                    <a:off x="4800600" y="1904999"/>
                    <a:ext cx="649022" cy="31959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HFile</a:t>
                    </a:r>
                  </a:p>
                </p:txBody>
              </p:sp>
            </p:grpSp>
            <p:grpSp>
              <p:nvGrpSpPr>
                <p:cNvPr id="40" name="Group 37"/>
                <p:cNvGrpSpPr>
                  <a:grpSpLocks/>
                </p:cNvGrpSpPr>
                <p:nvPr/>
              </p:nvGrpSpPr>
              <p:grpSpPr bwMode="auto">
                <a:xfrm>
                  <a:off x="6248400" y="1600200"/>
                  <a:ext cx="971011" cy="747216"/>
                  <a:chOff x="4648200" y="1600200"/>
                  <a:chExt cx="971011" cy="747216"/>
                </a:xfrm>
              </p:grpSpPr>
              <p:sp>
                <p:nvSpPr>
                  <p:cNvPr id="43" name="TextBox 38"/>
                  <p:cNvSpPr txBox="1">
                    <a:spLocks noChangeArrowheads="1"/>
                  </p:cNvSpPr>
                  <p:nvPr/>
                </p:nvSpPr>
                <p:spPr bwMode="auto">
                  <a:xfrm>
                    <a:off x="4648200" y="1600200"/>
                    <a:ext cx="971011" cy="74721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StoreFile</a:t>
                    </a:r>
                  </a:p>
                  <a:p>
                    <a:endParaRPr lang="en-US">
                      <a:solidFill>
                        <a:srgbClr val="000000"/>
                      </a:solidFill>
                    </a:endParaRPr>
                  </a:p>
                  <a:p>
                    <a:endParaRPr lang="en-US">
                      <a:solidFill>
                        <a:srgbClr val="000000"/>
                      </a:solidFill>
                    </a:endParaRPr>
                  </a:p>
                </p:txBody>
              </p:sp>
              <p:sp>
                <p:nvSpPr>
                  <p:cNvPr id="44" name="TextBox 39"/>
                  <p:cNvSpPr txBox="1">
                    <a:spLocks noChangeArrowheads="1"/>
                  </p:cNvSpPr>
                  <p:nvPr/>
                </p:nvSpPr>
                <p:spPr bwMode="auto">
                  <a:xfrm>
                    <a:off x="4800600" y="1904999"/>
                    <a:ext cx="649022" cy="31959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HFile</a:t>
                    </a:r>
                  </a:p>
                </p:txBody>
              </p:sp>
            </p:grpSp>
            <p:sp>
              <p:nvSpPr>
                <p:cNvPr id="41" name="TextBox 21"/>
                <p:cNvSpPr txBox="1">
                  <a:spLocks noChangeArrowheads="1"/>
                </p:cNvSpPr>
                <p:nvPr/>
              </p:nvSpPr>
              <p:spPr bwMode="auto">
                <a:xfrm>
                  <a:off x="5715000" y="1752599"/>
                  <a:ext cx="391600" cy="3195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a:t>
                  </a:r>
                </a:p>
              </p:txBody>
            </p:sp>
            <p:sp>
              <p:nvSpPr>
                <p:cNvPr id="42" name="TextBox 41"/>
                <p:cNvSpPr txBox="1">
                  <a:spLocks noChangeArrowheads="1"/>
                </p:cNvSpPr>
                <p:nvPr/>
              </p:nvSpPr>
              <p:spPr bwMode="auto">
                <a:xfrm>
                  <a:off x="5486400" y="1234178"/>
                  <a:ext cx="1088929" cy="31959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MemStore</a:t>
                  </a:r>
                </a:p>
              </p:txBody>
            </p:sp>
          </p:grpSp>
          <p:grpSp>
            <p:nvGrpSpPr>
              <p:cNvPr id="25" name="Group 43"/>
              <p:cNvGrpSpPr>
                <a:grpSpLocks/>
              </p:cNvGrpSpPr>
              <p:nvPr/>
            </p:nvGrpSpPr>
            <p:grpSpPr bwMode="auto">
              <a:xfrm>
                <a:off x="3810000" y="2895600"/>
                <a:ext cx="2667000" cy="1388660"/>
                <a:chOff x="4572000" y="1219200"/>
                <a:chExt cx="2667000" cy="1388660"/>
              </a:xfrm>
            </p:grpSpPr>
            <p:sp>
              <p:nvSpPr>
                <p:cNvPr id="29" name="TextBox 44"/>
                <p:cNvSpPr txBox="1">
                  <a:spLocks noChangeArrowheads="1"/>
                </p:cNvSpPr>
                <p:nvPr/>
              </p:nvSpPr>
              <p:spPr bwMode="auto">
                <a:xfrm>
                  <a:off x="4572000" y="1219200"/>
                  <a:ext cx="2667000" cy="138866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Store   </a:t>
                  </a: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p:txBody>
            </p:sp>
            <p:grpSp>
              <p:nvGrpSpPr>
                <p:cNvPr id="30" name="Group 45"/>
                <p:cNvGrpSpPr>
                  <a:grpSpLocks/>
                </p:cNvGrpSpPr>
                <p:nvPr/>
              </p:nvGrpSpPr>
              <p:grpSpPr bwMode="auto">
                <a:xfrm>
                  <a:off x="4648200" y="1600200"/>
                  <a:ext cx="971011" cy="747216"/>
                  <a:chOff x="4648200" y="1600200"/>
                  <a:chExt cx="971011" cy="747216"/>
                </a:xfrm>
              </p:grpSpPr>
              <p:sp>
                <p:nvSpPr>
                  <p:cNvPr id="36" name="TextBox 51"/>
                  <p:cNvSpPr txBox="1">
                    <a:spLocks noChangeArrowheads="1"/>
                  </p:cNvSpPr>
                  <p:nvPr/>
                </p:nvSpPr>
                <p:spPr bwMode="auto">
                  <a:xfrm>
                    <a:off x="4648200" y="1600200"/>
                    <a:ext cx="971011" cy="74721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StoreFile</a:t>
                    </a:r>
                  </a:p>
                  <a:p>
                    <a:endParaRPr lang="en-US">
                      <a:solidFill>
                        <a:srgbClr val="000000"/>
                      </a:solidFill>
                    </a:endParaRPr>
                  </a:p>
                  <a:p>
                    <a:endParaRPr lang="en-US">
                      <a:solidFill>
                        <a:srgbClr val="000000"/>
                      </a:solidFill>
                    </a:endParaRPr>
                  </a:p>
                </p:txBody>
              </p:sp>
              <p:sp>
                <p:nvSpPr>
                  <p:cNvPr id="37" name="TextBox 52"/>
                  <p:cNvSpPr txBox="1">
                    <a:spLocks noChangeArrowheads="1"/>
                  </p:cNvSpPr>
                  <p:nvPr/>
                </p:nvSpPr>
                <p:spPr bwMode="auto">
                  <a:xfrm>
                    <a:off x="4800600" y="1904999"/>
                    <a:ext cx="649022" cy="31959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HFile</a:t>
                    </a:r>
                  </a:p>
                </p:txBody>
              </p:sp>
            </p:grpSp>
            <p:grpSp>
              <p:nvGrpSpPr>
                <p:cNvPr id="31" name="Group 46"/>
                <p:cNvGrpSpPr>
                  <a:grpSpLocks/>
                </p:cNvGrpSpPr>
                <p:nvPr/>
              </p:nvGrpSpPr>
              <p:grpSpPr bwMode="auto">
                <a:xfrm>
                  <a:off x="6248400" y="1600200"/>
                  <a:ext cx="971011" cy="747216"/>
                  <a:chOff x="4648200" y="1600200"/>
                  <a:chExt cx="971011" cy="747216"/>
                </a:xfrm>
              </p:grpSpPr>
              <p:sp>
                <p:nvSpPr>
                  <p:cNvPr id="34" name="TextBox 49"/>
                  <p:cNvSpPr txBox="1">
                    <a:spLocks noChangeArrowheads="1"/>
                  </p:cNvSpPr>
                  <p:nvPr/>
                </p:nvSpPr>
                <p:spPr bwMode="auto">
                  <a:xfrm>
                    <a:off x="4648200" y="1600200"/>
                    <a:ext cx="971011" cy="74721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StoreFile</a:t>
                    </a:r>
                  </a:p>
                  <a:p>
                    <a:endParaRPr lang="en-US">
                      <a:solidFill>
                        <a:srgbClr val="000000"/>
                      </a:solidFill>
                    </a:endParaRPr>
                  </a:p>
                  <a:p>
                    <a:endParaRPr lang="en-US">
                      <a:solidFill>
                        <a:srgbClr val="000000"/>
                      </a:solidFill>
                    </a:endParaRPr>
                  </a:p>
                </p:txBody>
              </p:sp>
              <p:sp>
                <p:nvSpPr>
                  <p:cNvPr id="35" name="TextBox 50"/>
                  <p:cNvSpPr txBox="1">
                    <a:spLocks noChangeArrowheads="1"/>
                  </p:cNvSpPr>
                  <p:nvPr/>
                </p:nvSpPr>
                <p:spPr bwMode="auto">
                  <a:xfrm>
                    <a:off x="4800600" y="1904999"/>
                    <a:ext cx="649022" cy="31959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HFile</a:t>
                    </a:r>
                  </a:p>
                </p:txBody>
              </p:sp>
            </p:grpSp>
            <p:sp>
              <p:nvSpPr>
                <p:cNvPr id="32" name="TextBox 47"/>
                <p:cNvSpPr txBox="1">
                  <a:spLocks noChangeArrowheads="1"/>
                </p:cNvSpPr>
                <p:nvPr/>
              </p:nvSpPr>
              <p:spPr bwMode="auto">
                <a:xfrm>
                  <a:off x="5715000" y="1752599"/>
                  <a:ext cx="391600" cy="3195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a:t>
                  </a:r>
                </a:p>
              </p:txBody>
            </p:sp>
            <p:sp>
              <p:nvSpPr>
                <p:cNvPr id="33" name="TextBox 48"/>
                <p:cNvSpPr txBox="1">
                  <a:spLocks noChangeArrowheads="1"/>
                </p:cNvSpPr>
                <p:nvPr/>
              </p:nvSpPr>
              <p:spPr bwMode="auto">
                <a:xfrm>
                  <a:off x="5486400" y="1234178"/>
                  <a:ext cx="1088929" cy="31959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MemStore</a:t>
                  </a:r>
                </a:p>
              </p:txBody>
            </p:sp>
          </p:grpSp>
          <p:sp>
            <p:nvSpPr>
              <p:cNvPr id="26" name="TextBox 53"/>
              <p:cNvSpPr txBox="1">
                <a:spLocks noChangeArrowheads="1"/>
              </p:cNvSpPr>
              <p:nvPr/>
            </p:nvSpPr>
            <p:spPr bwMode="auto">
              <a:xfrm>
                <a:off x="3276600" y="3352800"/>
                <a:ext cx="533400" cy="3195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 . .</a:t>
                </a:r>
              </a:p>
            </p:txBody>
          </p:sp>
          <p:sp>
            <p:nvSpPr>
              <p:cNvPr id="27" name="TextBox 55"/>
              <p:cNvSpPr txBox="1">
                <a:spLocks noChangeArrowheads="1"/>
              </p:cNvSpPr>
              <p:nvPr/>
            </p:nvSpPr>
            <p:spPr bwMode="auto">
              <a:xfrm>
                <a:off x="2667000" y="2209800"/>
                <a:ext cx="838200" cy="31959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HLog</a:t>
                </a:r>
              </a:p>
            </p:txBody>
          </p:sp>
          <p:sp>
            <p:nvSpPr>
              <p:cNvPr id="28" name="TextBox 63"/>
              <p:cNvSpPr txBox="1">
                <a:spLocks noChangeArrowheads="1"/>
              </p:cNvSpPr>
              <p:nvPr/>
            </p:nvSpPr>
            <p:spPr bwMode="auto">
              <a:xfrm>
                <a:off x="6705600" y="3200400"/>
                <a:ext cx="533400" cy="3195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 . .</a:t>
                </a:r>
              </a:p>
            </p:txBody>
          </p:sp>
        </p:grpSp>
        <p:sp>
          <p:nvSpPr>
            <p:cNvPr id="14" name="TextBox 64"/>
            <p:cNvSpPr txBox="1">
              <a:spLocks noChangeArrowheads="1"/>
            </p:cNvSpPr>
            <p:nvPr/>
          </p:nvSpPr>
          <p:spPr bwMode="auto">
            <a:xfrm>
              <a:off x="533400" y="1524001"/>
              <a:ext cx="761999" cy="31959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Client</a:t>
              </a:r>
            </a:p>
          </p:txBody>
        </p:sp>
        <p:sp>
          <p:nvSpPr>
            <p:cNvPr id="15" name="TextBox 66"/>
            <p:cNvSpPr txBox="1">
              <a:spLocks noChangeArrowheads="1"/>
            </p:cNvSpPr>
            <p:nvPr/>
          </p:nvSpPr>
          <p:spPr bwMode="auto">
            <a:xfrm>
              <a:off x="4724400" y="1524000"/>
              <a:ext cx="990600" cy="31959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dirty="0" err="1">
                  <a:solidFill>
                    <a:srgbClr val="000000"/>
                  </a:solidFill>
                </a:rPr>
                <a:t>HMaster</a:t>
              </a:r>
              <a:endParaRPr lang="en-US" dirty="0">
                <a:solidFill>
                  <a:srgbClr val="000000"/>
                </a:solidFill>
              </a:endParaRPr>
            </a:p>
          </p:txBody>
        </p:sp>
        <p:sp>
          <p:nvSpPr>
            <p:cNvPr id="16" name="TextBox 68"/>
            <p:cNvSpPr txBox="1">
              <a:spLocks noChangeArrowheads="1"/>
            </p:cNvSpPr>
            <p:nvPr/>
          </p:nvSpPr>
          <p:spPr bwMode="auto">
            <a:xfrm>
              <a:off x="2590800" y="1828801"/>
              <a:ext cx="1219200" cy="31959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Zookeeper</a:t>
              </a:r>
            </a:p>
          </p:txBody>
        </p:sp>
        <p:cxnSp>
          <p:nvCxnSpPr>
            <p:cNvPr id="17" name="Straight Arrow Connector 7"/>
            <p:cNvCxnSpPr>
              <a:cxnSpLocks noChangeShapeType="1"/>
              <a:stCxn id="14" idx="3"/>
              <a:endCxn id="16" idx="1"/>
            </p:cNvCxnSpPr>
            <p:nvPr/>
          </p:nvCxnSpPr>
          <p:spPr bwMode="auto">
            <a:xfrm>
              <a:off x="1295400" y="1683797"/>
              <a:ext cx="1295400" cy="304800"/>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cxnSp>
          <p:nvCxnSpPr>
            <p:cNvPr id="18" name="Straight Arrow Connector 7"/>
            <p:cNvCxnSpPr>
              <a:cxnSpLocks noChangeShapeType="1"/>
              <a:stCxn id="14" idx="2"/>
            </p:cNvCxnSpPr>
            <p:nvPr/>
          </p:nvCxnSpPr>
          <p:spPr bwMode="auto">
            <a:xfrm>
              <a:off x="914400" y="1843591"/>
              <a:ext cx="0" cy="747209"/>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cxnSp>
          <p:nvCxnSpPr>
            <p:cNvPr id="19" name="Straight Arrow Connector 7"/>
            <p:cNvCxnSpPr>
              <a:cxnSpLocks noChangeShapeType="1"/>
              <a:stCxn id="15" idx="1"/>
              <a:endCxn id="16" idx="3"/>
            </p:cNvCxnSpPr>
            <p:nvPr/>
          </p:nvCxnSpPr>
          <p:spPr bwMode="auto">
            <a:xfrm flipH="1">
              <a:off x="3810000" y="1683795"/>
              <a:ext cx="914400" cy="304801"/>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cxnSp>
          <p:nvCxnSpPr>
            <p:cNvPr id="20" name="Straight Arrow Connector 7"/>
            <p:cNvCxnSpPr>
              <a:cxnSpLocks noChangeShapeType="1"/>
            </p:cNvCxnSpPr>
            <p:nvPr/>
          </p:nvCxnSpPr>
          <p:spPr bwMode="auto">
            <a:xfrm>
              <a:off x="4876800" y="1828800"/>
              <a:ext cx="0" cy="762000"/>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cxnSp>
          <p:nvCxnSpPr>
            <p:cNvPr id="21" name="Straight Arrow Connector 7"/>
            <p:cNvCxnSpPr>
              <a:cxnSpLocks noChangeShapeType="1"/>
              <a:stCxn id="15" idx="2"/>
            </p:cNvCxnSpPr>
            <p:nvPr/>
          </p:nvCxnSpPr>
          <p:spPr bwMode="auto">
            <a:xfrm>
              <a:off x="5219700" y="1843590"/>
              <a:ext cx="2324100" cy="3642811"/>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grpSp>
      <p:sp>
        <p:nvSpPr>
          <p:cNvPr id="47" name="TextBox 5"/>
          <p:cNvSpPr txBox="1">
            <a:spLocks noChangeArrowheads="1"/>
          </p:cNvSpPr>
          <p:nvPr/>
        </p:nvSpPr>
        <p:spPr bwMode="auto">
          <a:xfrm>
            <a:off x="5629700" y="2145824"/>
            <a:ext cx="3273264" cy="4763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Small group of servers running</a:t>
            </a:r>
          </a:p>
          <a:p>
            <a:r>
              <a:rPr lang="en-US">
                <a:solidFill>
                  <a:srgbClr val="000000"/>
                </a:solidFill>
              </a:rPr>
              <a:t>Zab, a consensus protocol (Paxos-like)</a:t>
            </a:r>
          </a:p>
        </p:txBody>
      </p:sp>
      <p:cxnSp>
        <p:nvCxnSpPr>
          <p:cNvPr id="48" name="Straight Arrow Connector 7"/>
          <p:cNvCxnSpPr>
            <a:cxnSpLocks noChangeShapeType="1"/>
            <a:stCxn id="47" idx="1"/>
          </p:cNvCxnSpPr>
          <p:nvPr/>
        </p:nvCxnSpPr>
        <p:spPr bwMode="auto">
          <a:xfrm flipH="1">
            <a:off x="2936692" y="2383985"/>
            <a:ext cx="2693008" cy="660028"/>
          </a:xfrm>
          <a:prstGeom prst="straightConnector1">
            <a:avLst/>
          </a:prstGeom>
          <a:noFill/>
          <a:ln w="12700">
            <a:solidFill>
              <a:srgbClr val="000000"/>
            </a:solidFill>
            <a:prstDash val="dash"/>
            <a:round/>
            <a:headEnd type="none" w="sm" len="sm"/>
            <a:tailEnd/>
          </a:ln>
          <a:extLst>
            <a:ext uri="{909E8E84-426E-40dd-AFC4-6F175D3DCCD1}">
              <a14:hiddenFill xmlns:a14="http://schemas.microsoft.com/office/drawing/2010/main" xmlns="">
                <a:noFill/>
              </a14:hiddenFill>
            </a:ext>
          </a:extLst>
        </p:spPr>
      </p:cxnSp>
      <p:sp>
        <p:nvSpPr>
          <p:cNvPr id="49"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54</a:t>
            </a:fld>
            <a:endParaRPr lang="en-US" dirty="0"/>
          </a:p>
        </p:txBody>
      </p:sp>
    </p:spTree>
    <p:extLst>
      <p:ext uri="{BB962C8B-B14F-4D97-AF65-F5344CB8AC3E}">
        <p14:creationId xmlns:p14="http://schemas.microsoft.com/office/powerpoint/2010/main" val="21853790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HBase</a:t>
            </a:r>
            <a:r>
              <a:rPr lang="en-US" dirty="0"/>
              <a:t> Storage hierarchy</a:t>
            </a:r>
          </a:p>
        </p:txBody>
      </p:sp>
      <p:sp>
        <p:nvSpPr>
          <p:cNvPr id="3" name="Content Placeholder 2"/>
          <p:cNvSpPr>
            <a:spLocks noGrp="1"/>
          </p:cNvSpPr>
          <p:nvPr>
            <p:ph idx="1"/>
          </p:nvPr>
        </p:nvSpPr>
        <p:spPr>
          <a:xfrm>
            <a:off x="243681" y="2006600"/>
            <a:ext cx="7438615" cy="4267200"/>
          </a:xfrm>
        </p:spPr>
        <p:txBody>
          <a:bodyPr>
            <a:normAutofit fontScale="77500" lnSpcReduction="20000"/>
          </a:bodyPr>
          <a:lstStyle/>
          <a:p>
            <a:r>
              <a:rPr lang="en-US" dirty="0" err="1">
                <a:ea typeface="ＭＳ Ｐゴシック" charset="0"/>
              </a:rPr>
              <a:t>HBase</a:t>
            </a:r>
            <a:r>
              <a:rPr lang="en-US" dirty="0">
                <a:ea typeface="ＭＳ Ｐゴシック" charset="0"/>
              </a:rPr>
              <a:t> Table</a:t>
            </a:r>
          </a:p>
          <a:p>
            <a:pPr lvl="1"/>
            <a:r>
              <a:rPr lang="en-US" dirty="0">
                <a:ea typeface="ＭＳ Ｐゴシック" charset="0"/>
              </a:rPr>
              <a:t>Split it into multiple </a:t>
            </a:r>
            <a:r>
              <a:rPr lang="en-US" u="sng" dirty="0">
                <a:solidFill>
                  <a:srgbClr val="0000FF"/>
                </a:solidFill>
                <a:ea typeface="ＭＳ Ｐゴシック" charset="0"/>
              </a:rPr>
              <a:t>regions</a:t>
            </a:r>
            <a:r>
              <a:rPr lang="en-US" dirty="0">
                <a:ea typeface="ＭＳ Ｐゴシック" charset="0"/>
              </a:rPr>
              <a:t>: replicated across servers</a:t>
            </a:r>
          </a:p>
          <a:p>
            <a:pPr lvl="2"/>
            <a:r>
              <a:rPr lang="en-US" dirty="0" err="1">
                <a:ea typeface="ＭＳ Ｐゴシック" charset="0"/>
              </a:rPr>
              <a:t>ColumnFamily</a:t>
            </a:r>
            <a:r>
              <a:rPr lang="en-US" dirty="0">
                <a:ea typeface="ＭＳ Ｐゴシック" charset="0"/>
              </a:rPr>
              <a:t>  = subset of columns with similar query patterns</a:t>
            </a:r>
          </a:p>
          <a:p>
            <a:pPr lvl="2"/>
            <a:r>
              <a:rPr lang="en-US" dirty="0">
                <a:ea typeface="ＭＳ Ｐゴシック" charset="0"/>
              </a:rPr>
              <a:t>One </a:t>
            </a:r>
            <a:r>
              <a:rPr lang="en-US" u="sng" dirty="0">
                <a:solidFill>
                  <a:srgbClr val="FF6600"/>
                </a:solidFill>
                <a:ea typeface="ＭＳ Ｐゴシック" charset="0"/>
              </a:rPr>
              <a:t>Store</a:t>
            </a:r>
            <a:r>
              <a:rPr lang="en-US" dirty="0">
                <a:ea typeface="ＭＳ Ｐゴシック" charset="0"/>
              </a:rPr>
              <a:t> per combination of </a:t>
            </a:r>
            <a:r>
              <a:rPr lang="en-US" dirty="0" err="1">
                <a:ea typeface="ＭＳ Ｐゴシック" charset="0"/>
              </a:rPr>
              <a:t>ColumnFamily</a:t>
            </a:r>
            <a:r>
              <a:rPr lang="en-US" dirty="0">
                <a:ea typeface="ＭＳ Ｐゴシック" charset="0"/>
              </a:rPr>
              <a:t> + region</a:t>
            </a:r>
          </a:p>
          <a:p>
            <a:pPr lvl="3"/>
            <a:r>
              <a:rPr lang="en-US" u="sng" dirty="0" err="1">
                <a:solidFill>
                  <a:srgbClr val="008000"/>
                </a:solidFill>
                <a:ea typeface="ＭＳ Ｐゴシック" charset="0"/>
              </a:rPr>
              <a:t>Memstore</a:t>
            </a:r>
            <a:r>
              <a:rPr lang="en-US" dirty="0">
                <a:solidFill>
                  <a:srgbClr val="008000"/>
                </a:solidFill>
                <a:ea typeface="ＭＳ Ｐゴシック" charset="0"/>
              </a:rPr>
              <a:t> </a:t>
            </a:r>
            <a:r>
              <a:rPr lang="en-US" dirty="0">
                <a:ea typeface="ＭＳ Ｐゴシック" charset="0"/>
              </a:rPr>
              <a:t>for each Store: in-memory updates to Store; flushed to disk when full</a:t>
            </a:r>
          </a:p>
          <a:p>
            <a:pPr lvl="4"/>
            <a:r>
              <a:rPr lang="en-US" u="sng" dirty="0" err="1">
                <a:solidFill>
                  <a:srgbClr val="660066"/>
                </a:solidFill>
                <a:ea typeface="ＭＳ Ｐゴシック" charset="0"/>
              </a:rPr>
              <a:t>StoreFiles</a:t>
            </a:r>
            <a:r>
              <a:rPr lang="en-US" dirty="0">
                <a:solidFill>
                  <a:srgbClr val="660066"/>
                </a:solidFill>
                <a:ea typeface="ＭＳ Ｐゴシック" charset="0"/>
              </a:rPr>
              <a:t> </a:t>
            </a:r>
            <a:r>
              <a:rPr lang="en-US" dirty="0">
                <a:ea typeface="ＭＳ Ｐゴシック" charset="0"/>
              </a:rPr>
              <a:t>for each store for each region: where the data lives</a:t>
            </a:r>
          </a:p>
          <a:p>
            <a:pPr lvl="4">
              <a:buFontTx/>
              <a:buNone/>
            </a:pPr>
            <a:r>
              <a:rPr lang="en-US" dirty="0">
                <a:ea typeface="ＭＳ Ｐゴシック" charset="0"/>
              </a:rPr>
              <a:t>        - </a:t>
            </a:r>
            <a:r>
              <a:rPr lang="en-US" dirty="0" err="1">
                <a:solidFill>
                  <a:schemeClr val="accent5">
                    <a:lumMod val="75000"/>
                  </a:schemeClr>
                </a:solidFill>
                <a:ea typeface="ＭＳ Ｐゴシック" charset="0"/>
              </a:rPr>
              <a:t>HFile</a:t>
            </a:r>
            <a:endParaRPr lang="en-US" dirty="0">
              <a:solidFill>
                <a:schemeClr val="accent5">
                  <a:lumMod val="75000"/>
                </a:schemeClr>
              </a:solidFill>
              <a:ea typeface="ＭＳ Ｐゴシック" charset="0"/>
            </a:endParaRPr>
          </a:p>
          <a:p>
            <a:pPr lvl="4">
              <a:buFontTx/>
              <a:buNone/>
            </a:pPr>
            <a:endParaRPr lang="en-US" dirty="0">
              <a:ea typeface="ＭＳ Ｐゴシック" charset="0"/>
            </a:endParaRPr>
          </a:p>
          <a:p>
            <a:endParaRPr lang="en-US" dirty="0">
              <a:ea typeface="ＭＳ Ｐゴシック" charset="0"/>
            </a:endParaRPr>
          </a:p>
          <a:p>
            <a:r>
              <a:rPr lang="en-US" dirty="0" err="1">
                <a:ea typeface="ＭＳ Ｐゴシック" charset="0"/>
              </a:rPr>
              <a:t>HFile</a:t>
            </a:r>
            <a:endParaRPr lang="en-US" dirty="0">
              <a:ea typeface="ＭＳ Ｐゴシック" charset="0"/>
            </a:endParaRPr>
          </a:p>
          <a:p>
            <a:pPr lvl="1"/>
            <a:r>
              <a:rPr lang="en-US" dirty="0" err="1">
                <a:ea typeface="ＭＳ Ｐゴシック" charset="0"/>
              </a:rPr>
              <a:t>SSTable</a:t>
            </a:r>
            <a:r>
              <a:rPr lang="en-US" dirty="0">
                <a:ea typeface="ＭＳ Ｐゴシック" charset="0"/>
              </a:rPr>
              <a:t> from Google’s </a:t>
            </a:r>
            <a:r>
              <a:rPr lang="en-US" dirty="0" err="1">
                <a:ea typeface="ＭＳ Ｐゴシック" charset="0"/>
              </a:rPr>
              <a:t>BigTable</a:t>
            </a:r>
            <a:endParaRPr lang="en-US" dirty="0">
              <a:ea typeface="ＭＳ Ｐゴシック" charset="0"/>
            </a:endParaRPr>
          </a:p>
          <a:p>
            <a:pPr lvl="4">
              <a:buFontTx/>
              <a:buNone/>
            </a:pPr>
            <a:endParaRPr lang="en-US" dirty="0">
              <a:ea typeface="ＭＳ Ｐゴシック" charset="0"/>
            </a:endParaRPr>
          </a:p>
          <a:p>
            <a:pPr lvl="4">
              <a:buFontTx/>
              <a:buNone/>
            </a:pPr>
            <a:endParaRPr lang="en-US" dirty="0">
              <a:ea typeface="ＭＳ Ｐゴシック" charset="0"/>
            </a:endParaRP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55</a:t>
            </a:fld>
            <a:endParaRPr lang="en-US" dirty="0"/>
          </a:p>
        </p:txBody>
      </p:sp>
    </p:spTree>
    <p:extLst>
      <p:ext uri="{BB962C8B-B14F-4D97-AF65-F5344CB8AC3E}">
        <p14:creationId xmlns:p14="http://schemas.microsoft.com/office/powerpoint/2010/main" val="33695704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HFile</a:t>
            </a:r>
            <a:endParaRPr lang="en-US" dirty="0"/>
          </a:p>
        </p:txBody>
      </p:sp>
      <p:cxnSp>
        <p:nvCxnSpPr>
          <p:cNvPr id="4" name="Straight Connector 7"/>
          <p:cNvCxnSpPr>
            <a:cxnSpLocks noChangeShapeType="1"/>
          </p:cNvCxnSpPr>
          <p:nvPr/>
        </p:nvCxnSpPr>
        <p:spPr bwMode="auto">
          <a:xfrm flipH="1">
            <a:off x="243681" y="2555258"/>
            <a:ext cx="1629979" cy="760007"/>
          </a:xfrm>
          <a:prstGeom prst="line">
            <a:avLst/>
          </a:prstGeom>
          <a:noFill/>
          <a:ln w="12700">
            <a:solidFill>
              <a:srgbClr val="000000"/>
            </a:solidFill>
            <a:prstDash val="dash"/>
            <a:round/>
            <a:headEnd type="none" w="sm" len="sm"/>
            <a:tailEnd type="none" w="med" len="lg"/>
          </a:ln>
          <a:extLst>
            <a:ext uri="{909E8E84-426E-40dd-AFC4-6F175D3DCCD1}">
              <a14:hiddenFill xmlns:a14="http://schemas.microsoft.com/office/drawing/2010/main" xmlns="">
                <a:noFill/>
              </a14:hiddenFill>
            </a:ext>
          </a:extLst>
        </p:spPr>
      </p:cxnSp>
      <p:cxnSp>
        <p:nvCxnSpPr>
          <p:cNvPr id="5" name="Straight Connector 8"/>
          <p:cNvCxnSpPr>
            <a:cxnSpLocks noChangeShapeType="1"/>
          </p:cNvCxnSpPr>
          <p:nvPr/>
        </p:nvCxnSpPr>
        <p:spPr bwMode="auto">
          <a:xfrm>
            <a:off x="3291033" y="3660722"/>
            <a:ext cx="5173411" cy="760007"/>
          </a:xfrm>
          <a:prstGeom prst="line">
            <a:avLst/>
          </a:prstGeom>
          <a:noFill/>
          <a:ln w="12700">
            <a:solidFill>
              <a:srgbClr val="000000"/>
            </a:solidFill>
            <a:prstDash val="dash"/>
            <a:round/>
            <a:headEnd type="none" w="sm" len="sm"/>
            <a:tailEnd type="none" w="med" len="lg"/>
          </a:ln>
          <a:extLst>
            <a:ext uri="{909E8E84-426E-40dd-AFC4-6F175D3DCCD1}">
              <a14:hiddenFill xmlns:a14="http://schemas.microsoft.com/office/drawing/2010/main" xmlns="">
                <a:noFill/>
              </a14:hiddenFill>
            </a:ext>
          </a:extLst>
        </p:spPr>
      </p:cxnSp>
      <p:sp>
        <p:nvSpPr>
          <p:cNvPr id="6" name="TextBox 2"/>
          <p:cNvSpPr txBox="1">
            <a:spLocks noChangeArrowheads="1"/>
          </p:cNvSpPr>
          <p:nvPr/>
        </p:nvSpPr>
        <p:spPr bwMode="auto">
          <a:xfrm>
            <a:off x="243681" y="2209800"/>
            <a:ext cx="7866420" cy="30037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dirty="0">
                <a:solidFill>
                  <a:srgbClr val="000000"/>
                </a:solidFill>
              </a:rPr>
              <a:t>Data	…	Data 	…  Metadata, file info, indices, and trailer</a:t>
            </a:r>
          </a:p>
        </p:txBody>
      </p:sp>
      <p:sp>
        <p:nvSpPr>
          <p:cNvPr id="7" name="TextBox 16"/>
          <p:cNvSpPr txBox="1">
            <a:spLocks noChangeArrowheads="1"/>
          </p:cNvSpPr>
          <p:nvPr/>
        </p:nvSpPr>
        <p:spPr bwMode="auto">
          <a:xfrm>
            <a:off x="243681" y="3315265"/>
            <a:ext cx="5598623" cy="30037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dirty="0">
                <a:solidFill>
                  <a:srgbClr val="000000"/>
                </a:solidFill>
              </a:rPr>
              <a:t>Magic      (Key, value)  (Key, value)                        … (Key, value)</a:t>
            </a:r>
          </a:p>
        </p:txBody>
      </p:sp>
      <p:sp>
        <p:nvSpPr>
          <p:cNvPr id="8" name="TextBox 17"/>
          <p:cNvSpPr txBox="1">
            <a:spLocks noChangeArrowheads="1"/>
          </p:cNvSpPr>
          <p:nvPr/>
        </p:nvSpPr>
        <p:spPr bwMode="auto">
          <a:xfrm>
            <a:off x="243681" y="4420730"/>
            <a:ext cx="8229600" cy="53227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dirty="0">
                <a:solidFill>
                  <a:srgbClr val="000000"/>
                </a:solidFill>
              </a:rPr>
              <a:t>  Key          Value    Row         Row     Col Family    Col Family    Col            Timestamp       Key   Value</a:t>
            </a:r>
          </a:p>
          <a:p>
            <a:r>
              <a:rPr lang="en-US" dirty="0">
                <a:solidFill>
                  <a:srgbClr val="000000"/>
                </a:solidFill>
              </a:rPr>
              <a:t>length        length   length                     length                              Qualifier                            type</a:t>
            </a:r>
          </a:p>
        </p:txBody>
      </p:sp>
      <p:sp>
        <p:nvSpPr>
          <p:cNvPr id="9" name="TextBox 8"/>
          <p:cNvSpPr txBox="1">
            <a:spLocks noChangeArrowheads="1"/>
          </p:cNvSpPr>
          <p:nvPr/>
        </p:nvSpPr>
        <p:spPr bwMode="auto">
          <a:xfrm>
            <a:off x="2223575" y="5388012"/>
            <a:ext cx="1607118"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chemeClr val="tx1"/>
                </a:solidFill>
              </a:rPr>
              <a:t>SSN:000-01-2345</a:t>
            </a:r>
          </a:p>
        </p:txBody>
      </p:sp>
      <p:cxnSp>
        <p:nvCxnSpPr>
          <p:cNvPr id="10" name="Straight Connector 7"/>
          <p:cNvCxnSpPr>
            <a:cxnSpLocks noChangeShapeType="1"/>
          </p:cNvCxnSpPr>
          <p:nvPr/>
        </p:nvCxnSpPr>
        <p:spPr bwMode="auto">
          <a:xfrm>
            <a:off x="2790523" y="4973461"/>
            <a:ext cx="0" cy="345458"/>
          </a:xfrm>
          <a:prstGeom prst="line">
            <a:avLst/>
          </a:prstGeom>
          <a:noFill/>
          <a:ln w="12700">
            <a:solidFill>
              <a:srgbClr val="000000"/>
            </a:solidFill>
            <a:prstDash val="dash"/>
            <a:round/>
            <a:headEnd type="none" w="sm" len="sm"/>
            <a:tailEnd type="none" w="med" len="lg"/>
          </a:ln>
          <a:extLst>
            <a:ext uri="{909E8E84-426E-40dd-AFC4-6F175D3DCCD1}">
              <a14:hiddenFill xmlns:a14="http://schemas.microsoft.com/office/drawing/2010/main" xmlns="">
                <a:noFill/>
              </a14:hiddenFill>
            </a:ext>
          </a:extLst>
        </p:spPr>
      </p:cxnSp>
      <p:sp>
        <p:nvSpPr>
          <p:cNvPr id="11" name="TextBox 13"/>
          <p:cNvSpPr txBox="1">
            <a:spLocks noChangeArrowheads="1"/>
          </p:cNvSpPr>
          <p:nvPr/>
        </p:nvSpPr>
        <p:spPr bwMode="auto">
          <a:xfrm>
            <a:off x="3790624" y="5318920"/>
            <a:ext cx="1237613" cy="4763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a:solidFill>
                  <a:schemeClr val="tx1"/>
                </a:solidFill>
              </a:rPr>
              <a:t>Demographic</a:t>
            </a:r>
          </a:p>
          <a:p>
            <a:pPr algn="ctr"/>
            <a:r>
              <a:rPr lang="en-US">
                <a:solidFill>
                  <a:schemeClr val="tx1"/>
                </a:solidFill>
              </a:rPr>
              <a:t>Information</a:t>
            </a:r>
          </a:p>
        </p:txBody>
      </p:sp>
      <p:cxnSp>
        <p:nvCxnSpPr>
          <p:cNvPr id="12" name="Straight Connector 7"/>
          <p:cNvCxnSpPr>
            <a:cxnSpLocks noChangeShapeType="1"/>
          </p:cNvCxnSpPr>
          <p:nvPr/>
        </p:nvCxnSpPr>
        <p:spPr bwMode="auto">
          <a:xfrm>
            <a:off x="4495800" y="4973461"/>
            <a:ext cx="0" cy="345458"/>
          </a:xfrm>
          <a:prstGeom prst="line">
            <a:avLst/>
          </a:prstGeom>
          <a:noFill/>
          <a:ln w="12700">
            <a:solidFill>
              <a:srgbClr val="000000"/>
            </a:solidFill>
            <a:prstDash val="dash"/>
            <a:round/>
            <a:headEnd type="none" w="sm" len="sm"/>
            <a:tailEnd type="none" w="med" len="lg"/>
          </a:ln>
          <a:extLst>
            <a:ext uri="{909E8E84-426E-40dd-AFC4-6F175D3DCCD1}">
              <a14:hiddenFill xmlns:a14="http://schemas.microsoft.com/office/drawing/2010/main" xmlns="">
                <a:noFill/>
              </a14:hiddenFill>
            </a:ext>
          </a:extLst>
        </p:spPr>
      </p:cxnSp>
      <p:sp>
        <p:nvSpPr>
          <p:cNvPr id="13" name="TextBox 15"/>
          <p:cNvSpPr txBox="1">
            <a:spLocks noChangeArrowheads="1"/>
          </p:cNvSpPr>
          <p:nvPr/>
        </p:nvSpPr>
        <p:spPr bwMode="auto">
          <a:xfrm>
            <a:off x="5108521" y="5318920"/>
            <a:ext cx="849536"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chemeClr val="tx1"/>
                </a:solidFill>
              </a:rPr>
              <a:t>Ethnicity</a:t>
            </a:r>
          </a:p>
        </p:txBody>
      </p:sp>
      <p:cxnSp>
        <p:nvCxnSpPr>
          <p:cNvPr id="14" name="Straight Connector 7"/>
          <p:cNvCxnSpPr>
            <a:cxnSpLocks noChangeShapeType="1"/>
          </p:cNvCxnSpPr>
          <p:nvPr/>
        </p:nvCxnSpPr>
        <p:spPr bwMode="auto">
          <a:xfrm>
            <a:off x="5558829" y="4973461"/>
            <a:ext cx="0" cy="345458"/>
          </a:xfrm>
          <a:prstGeom prst="line">
            <a:avLst/>
          </a:prstGeom>
          <a:noFill/>
          <a:ln w="12700">
            <a:solidFill>
              <a:srgbClr val="000000"/>
            </a:solidFill>
            <a:prstDash val="dash"/>
            <a:round/>
            <a:headEnd type="none" w="sm" len="sm"/>
            <a:tailEnd type="none" w="med" len="lg"/>
          </a:ln>
          <a:extLst>
            <a:ext uri="{909E8E84-426E-40dd-AFC4-6F175D3DCCD1}">
              <a14:hiddenFill xmlns:a14="http://schemas.microsoft.com/office/drawing/2010/main" xmlns="">
                <a:noFill/>
              </a14:hiddenFill>
            </a:ext>
          </a:extLst>
        </p:spPr>
      </p:cxnSp>
      <p:cxnSp>
        <p:nvCxnSpPr>
          <p:cNvPr id="15" name="Straight Connector 8"/>
          <p:cNvCxnSpPr>
            <a:cxnSpLocks noChangeShapeType="1"/>
          </p:cNvCxnSpPr>
          <p:nvPr/>
        </p:nvCxnSpPr>
        <p:spPr bwMode="auto">
          <a:xfrm>
            <a:off x="2653215" y="2555258"/>
            <a:ext cx="3189089" cy="760007"/>
          </a:xfrm>
          <a:prstGeom prst="line">
            <a:avLst/>
          </a:prstGeom>
          <a:noFill/>
          <a:ln w="12700">
            <a:solidFill>
              <a:srgbClr val="000000"/>
            </a:solidFill>
            <a:prstDash val="dash"/>
            <a:round/>
            <a:headEnd type="none" w="sm" len="sm"/>
            <a:tailEnd type="none" w="med" len="lg"/>
          </a:ln>
          <a:extLst>
            <a:ext uri="{909E8E84-426E-40dd-AFC4-6F175D3DCCD1}">
              <a14:hiddenFill xmlns:a14="http://schemas.microsoft.com/office/drawing/2010/main" xmlns="">
                <a:noFill/>
              </a14:hiddenFill>
            </a:ext>
          </a:extLst>
        </p:spPr>
      </p:cxnSp>
      <p:cxnSp>
        <p:nvCxnSpPr>
          <p:cNvPr id="16" name="Straight Connector 8"/>
          <p:cNvCxnSpPr>
            <a:cxnSpLocks noChangeShapeType="1"/>
          </p:cNvCxnSpPr>
          <p:nvPr/>
        </p:nvCxnSpPr>
        <p:spPr bwMode="auto">
          <a:xfrm flipV="1">
            <a:off x="243681" y="3660722"/>
            <a:ext cx="1842585" cy="760007"/>
          </a:xfrm>
          <a:prstGeom prst="line">
            <a:avLst/>
          </a:prstGeom>
          <a:noFill/>
          <a:ln w="12700">
            <a:solidFill>
              <a:srgbClr val="000000"/>
            </a:solidFill>
            <a:prstDash val="dash"/>
            <a:round/>
            <a:headEnd type="none" w="sm" len="sm"/>
            <a:tailEnd type="none" w="med" len="lg"/>
          </a:ln>
          <a:extLst>
            <a:ext uri="{909E8E84-426E-40dd-AFC4-6F175D3DCCD1}">
              <a14:hiddenFill xmlns:a14="http://schemas.microsoft.com/office/drawing/2010/main" xmlns="">
                <a:noFill/>
              </a14:hiddenFill>
            </a:ext>
          </a:extLst>
        </p:spPr>
      </p:cxnSp>
      <p:cxnSp>
        <p:nvCxnSpPr>
          <p:cNvPr id="17" name="Straight Connector 25"/>
          <p:cNvCxnSpPr>
            <a:cxnSpLocks noChangeShapeType="1"/>
          </p:cNvCxnSpPr>
          <p:nvPr/>
        </p:nvCxnSpPr>
        <p:spPr bwMode="auto">
          <a:xfrm>
            <a:off x="881498" y="2209800"/>
            <a:ext cx="0" cy="310912"/>
          </a:xfrm>
          <a:prstGeom prst="line">
            <a:avLst/>
          </a:prstGeom>
          <a:noFill/>
          <a:ln w="12700">
            <a:solidFill>
              <a:srgbClr val="000000"/>
            </a:solidFill>
            <a:round/>
            <a:headEnd type="none" w="sm" len="sm"/>
            <a:tailEnd type="none" w="med" len="lg"/>
          </a:ln>
        </p:spPr>
      </p:cxnSp>
      <p:cxnSp>
        <p:nvCxnSpPr>
          <p:cNvPr id="18" name="Straight Connector 45"/>
          <p:cNvCxnSpPr>
            <a:cxnSpLocks noChangeShapeType="1"/>
          </p:cNvCxnSpPr>
          <p:nvPr/>
        </p:nvCxnSpPr>
        <p:spPr bwMode="auto">
          <a:xfrm>
            <a:off x="1873660" y="2209800"/>
            <a:ext cx="0" cy="310912"/>
          </a:xfrm>
          <a:prstGeom prst="line">
            <a:avLst/>
          </a:prstGeom>
          <a:noFill/>
          <a:ln w="12700">
            <a:solidFill>
              <a:srgbClr val="000000"/>
            </a:solidFill>
            <a:round/>
            <a:headEnd type="none" w="sm" len="sm"/>
            <a:tailEnd type="none" w="med" len="lg"/>
          </a:ln>
        </p:spPr>
      </p:cxnSp>
      <p:cxnSp>
        <p:nvCxnSpPr>
          <p:cNvPr id="19" name="Straight Connector 46"/>
          <p:cNvCxnSpPr>
            <a:cxnSpLocks noChangeShapeType="1"/>
          </p:cNvCxnSpPr>
          <p:nvPr/>
        </p:nvCxnSpPr>
        <p:spPr bwMode="auto">
          <a:xfrm>
            <a:off x="2653215" y="2209800"/>
            <a:ext cx="0" cy="310912"/>
          </a:xfrm>
          <a:prstGeom prst="line">
            <a:avLst/>
          </a:prstGeom>
          <a:noFill/>
          <a:ln w="12700">
            <a:solidFill>
              <a:srgbClr val="000000"/>
            </a:solidFill>
            <a:round/>
            <a:headEnd type="none" w="sm" len="sm"/>
            <a:tailEnd type="none" w="med" len="lg"/>
          </a:ln>
        </p:spPr>
      </p:cxnSp>
      <p:cxnSp>
        <p:nvCxnSpPr>
          <p:cNvPr id="20" name="Straight Connector 47"/>
          <p:cNvCxnSpPr>
            <a:cxnSpLocks noChangeShapeType="1"/>
          </p:cNvCxnSpPr>
          <p:nvPr/>
        </p:nvCxnSpPr>
        <p:spPr bwMode="auto">
          <a:xfrm>
            <a:off x="3291033" y="3326780"/>
            <a:ext cx="0" cy="310912"/>
          </a:xfrm>
          <a:prstGeom prst="line">
            <a:avLst/>
          </a:prstGeom>
          <a:noFill/>
          <a:ln w="12700">
            <a:solidFill>
              <a:srgbClr val="000000"/>
            </a:solidFill>
            <a:round/>
            <a:headEnd type="none" w="sm" len="sm"/>
            <a:tailEnd type="none" w="med" len="lg"/>
          </a:ln>
        </p:spPr>
      </p:cxnSp>
      <p:cxnSp>
        <p:nvCxnSpPr>
          <p:cNvPr id="21" name="Straight Connector 48"/>
          <p:cNvCxnSpPr>
            <a:cxnSpLocks noChangeShapeType="1"/>
          </p:cNvCxnSpPr>
          <p:nvPr/>
        </p:nvCxnSpPr>
        <p:spPr bwMode="auto">
          <a:xfrm>
            <a:off x="2086266" y="3315264"/>
            <a:ext cx="0" cy="310912"/>
          </a:xfrm>
          <a:prstGeom prst="line">
            <a:avLst/>
          </a:prstGeom>
          <a:noFill/>
          <a:ln w="12700">
            <a:solidFill>
              <a:srgbClr val="000000"/>
            </a:solidFill>
            <a:round/>
            <a:headEnd type="none" w="sm" len="sm"/>
            <a:tailEnd type="none" w="med" len="lg"/>
          </a:ln>
        </p:spPr>
      </p:cxnSp>
      <p:cxnSp>
        <p:nvCxnSpPr>
          <p:cNvPr id="22" name="Straight Connector 49"/>
          <p:cNvCxnSpPr>
            <a:cxnSpLocks noChangeShapeType="1"/>
          </p:cNvCxnSpPr>
          <p:nvPr/>
        </p:nvCxnSpPr>
        <p:spPr bwMode="auto">
          <a:xfrm>
            <a:off x="940556" y="3315264"/>
            <a:ext cx="0" cy="310912"/>
          </a:xfrm>
          <a:prstGeom prst="line">
            <a:avLst/>
          </a:prstGeom>
          <a:noFill/>
          <a:ln w="12700">
            <a:solidFill>
              <a:srgbClr val="000000"/>
            </a:solidFill>
            <a:round/>
            <a:headEnd type="none" w="sm" len="sm"/>
            <a:tailEnd type="none" w="med" len="lg"/>
          </a:ln>
        </p:spPr>
      </p:cxnSp>
      <p:cxnSp>
        <p:nvCxnSpPr>
          <p:cNvPr id="23" name="Straight Connector 53"/>
          <p:cNvCxnSpPr>
            <a:cxnSpLocks noChangeShapeType="1"/>
          </p:cNvCxnSpPr>
          <p:nvPr/>
        </p:nvCxnSpPr>
        <p:spPr bwMode="auto">
          <a:xfrm>
            <a:off x="1023236" y="4420729"/>
            <a:ext cx="0" cy="552732"/>
          </a:xfrm>
          <a:prstGeom prst="line">
            <a:avLst/>
          </a:prstGeom>
          <a:noFill/>
          <a:ln w="12700">
            <a:solidFill>
              <a:srgbClr val="000000"/>
            </a:solidFill>
            <a:round/>
            <a:headEnd type="none" w="sm" len="sm"/>
            <a:tailEnd type="none" w="med" len="lg"/>
          </a:ln>
        </p:spPr>
      </p:cxnSp>
      <p:cxnSp>
        <p:nvCxnSpPr>
          <p:cNvPr id="24" name="Straight Connector 55"/>
          <p:cNvCxnSpPr>
            <a:cxnSpLocks noChangeShapeType="1"/>
          </p:cNvCxnSpPr>
          <p:nvPr/>
        </p:nvCxnSpPr>
        <p:spPr bwMode="auto">
          <a:xfrm>
            <a:off x="1802791" y="4420729"/>
            <a:ext cx="0" cy="552732"/>
          </a:xfrm>
          <a:prstGeom prst="line">
            <a:avLst/>
          </a:prstGeom>
          <a:noFill/>
          <a:ln w="12700">
            <a:solidFill>
              <a:srgbClr val="000000"/>
            </a:solidFill>
            <a:round/>
            <a:headEnd type="none" w="sm" len="sm"/>
            <a:tailEnd type="none" w="med" len="lg"/>
          </a:ln>
        </p:spPr>
      </p:cxnSp>
      <p:cxnSp>
        <p:nvCxnSpPr>
          <p:cNvPr id="25" name="Straight Connector 56"/>
          <p:cNvCxnSpPr>
            <a:cxnSpLocks noChangeShapeType="1"/>
          </p:cNvCxnSpPr>
          <p:nvPr/>
        </p:nvCxnSpPr>
        <p:spPr bwMode="auto">
          <a:xfrm>
            <a:off x="2582346" y="4420729"/>
            <a:ext cx="0" cy="552732"/>
          </a:xfrm>
          <a:prstGeom prst="line">
            <a:avLst/>
          </a:prstGeom>
          <a:noFill/>
          <a:ln w="12700">
            <a:solidFill>
              <a:srgbClr val="000000"/>
            </a:solidFill>
            <a:round/>
            <a:headEnd type="none" w="sm" len="sm"/>
            <a:tailEnd type="none" w="med" len="lg"/>
          </a:ln>
        </p:spPr>
      </p:cxnSp>
      <p:cxnSp>
        <p:nvCxnSpPr>
          <p:cNvPr id="26" name="Straight Connector 57"/>
          <p:cNvCxnSpPr>
            <a:cxnSpLocks noChangeShapeType="1"/>
          </p:cNvCxnSpPr>
          <p:nvPr/>
        </p:nvCxnSpPr>
        <p:spPr bwMode="auto">
          <a:xfrm>
            <a:off x="3102049" y="4420729"/>
            <a:ext cx="0" cy="552732"/>
          </a:xfrm>
          <a:prstGeom prst="line">
            <a:avLst/>
          </a:prstGeom>
          <a:noFill/>
          <a:ln w="12700">
            <a:solidFill>
              <a:srgbClr val="000000"/>
            </a:solidFill>
            <a:round/>
            <a:headEnd type="none" w="sm" len="sm"/>
            <a:tailEnd type="none" w="med" len="lg"/>
          </a:ln>
        </p:spPr>
      </p:cxnSp>
      <p:cxnSp>
        <p:nvCxnSpPr>
          <p:cNvPr id="27" name="Straight Connector 58"/>
          <p:cNvCxnSpPr>
            <a:cxnSpLocks noChangeShapeType="1"/>
          </p:cNvCxnSpPr>
          <p:nvPr/>
        </p:nvCxnSpPr>
        <p:spPr bwMode="auto">
          <a:xfrm>
            <a:off x="4141456" y="4420729"/>
            <a:ext cx="0" cy="552732"/>
          </a:xfrm>
          <a:prstGeom prst="line">
            <a:avLst/>
          </a:prstGeom>
          <a:noFill/>
          <a:ln w="12700">
            <a:solidFill>
              <a:srgbClr val="000000"/>
            </a:solidFill>
            <a:round/>
            <a:headEnd type="none" w="sm" len="sm"/>
            <a:tailEnd type="none" w="med" len="lg"/>
          </a:ln>
        </p:spPr>
      </p:cxnSp>
      <p:cxnSp>
        <p:nvCxnSpPr>
          <p:cNvPr id="28" name="Straight Connector 59"/>
          <p:cNvCxnSpPr>
            <a:cxnSpLocks noChangeShapeType="1"/>
          </p:cNvCxnSpPr>
          <p:nvPr/>
        </p:nvCxnSpPr>
        <p:spPr bwMode="auto">
          <a:xfrm>
            <a:off x="5204486" y="4420729"/>
            <a:ext cx="0" cy="552732"/>
          </a:xfrm>
          <a:prstGeom prst="line">
            <a:avLst/>
          </a:prstGeom>
          <a:noFill/>
          <a:ln w="12700">
            <a:solidFill>
              <a:srgbClr val="000000"/>
            </a:solidFill>
            <a:round/>
            <a:headEnd type="none" w="sm" len="sm"/>
            <a:tailEnd type="none" w="med" len="lg"/>
          </a:ln>
        </p:spPr>
      </p:cxnSp>
      <p:cxnSp>
        <p:nvCxnSpPr>
          <p:cNvPr id="29" name="Straight Connector 60"/>
          <p:cNvCxnSpPr>
            <a:cxnSpLocks noChangeShapeType="1"/>
          </p:cNvCxnSpPr>
          <p:nvPr/>
        </p:nvCxnSpPr>
        <p:spPr bwMode="auto">
          <a:xfrm>
            <a:off x="6125779" y="4420729"/>
            <a:ext cx="0" cy="552732"/>
          </a:xfrm>
          <a:prstGeom prst="line">
            <a:avLst/>
          </a:prstGeom>
          <a:noFill/>
          <a:ln w="12700">
            <a:solidFill>
              <a:srgbClr val="000000"/>
            </a:solidFill>
            <a:round/>
            <a:headEnd type="none" w="sm" len="sm"/>
            <a:tailEnd type="none" w="med" len="lg"/>
          </a:ln>
        </p:spPr>
      </p:cxnSp>
      <p:cxnSp>
        <p:nvCxnSpPr>
          <p:cNvPr id="30" name="Straight Connector 61"/>
          <p:cNvCxnSpPr>
            <a:cxnSpLocks noChangeShapeType="1"/>
          </p:cNvCxnSpPr>
          <p:nvPr/>
        </p:nvCxnSpPr>
        <p:spPr bwMode="auto">
          <a:xfrm>
            <a:off x="7259677" y="4420729"/>
            <a:ext cx="0" cy="552732"/>
          </a:xfrm>
          <a:prstGeom prst="line">
            <a:avLst/>
          </a:prstGeom>
          <a:noFill/>
          <a:ln w="12700">
            <a:solidFill>
              <a:srgbClr val="000000"/>
            </a:solidFill>
            <a:round/>
            <a:headEnd type="none" w="sm" len="sm"/>
            <a:tailEnd type="none" w="med" len="lg"/>
          </a:ln>
        </p:spPr>
      </p:cxnSp>
      <p:cxnSp>
        <p:nvCxnSpPr>
          <p:cNvPr id="31" name="Straight Connector 62"/>
          <p:cNvCxnSpPr>
            <a:cxnSpLocks noChangeShapeType="1"/>
          </p:cNvCxnSpPr>
          <p:nvPr/>
        </p:nvCxnSpPr>
        <p:spPr bwMode="auto">
          <a:xfrm>
            <a:off x="7826626" y="4420729"/>
            <a:ext cx="0" cy="552732"/>
          </a:xfrm>
          <a:prstGeom prst="line">
            <a:avLst/>
          </a:prstGeom>
          <a:noFill/>
          <a:ln w="12700">
            <a:solidFill>
              <a:srgbClr val="000000"/>
            </a:solidFill>
            <a:round/>
            <a:headEnd type="none" w="sm" len="sm"/>
            <a:tailEnd type="none" w="med" len="lg"/>
          </a:ln>
        </p:spPr>
      </p:cxnSp>
      <p:sp>
        <p:nvSpPr>
          <p:cNvPr id="32" name="TextBox 66"/>
          <p:cNvSpPr txBox="1">
            <a:spLocks noChangeArrowheads="1"/>
          </p:cNvSpPr>
          <p:nvPr/>
        </p:nvSpPr>
        <p:spPr bwMode="auto">
          <a:xfrm>
            <a:off x="4495801" y="6299158"/>
            <a:ext cx="1118841"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b="1">
                <a:solidFill>
                  <a:schemeClr val="tx1"/>
                </a:solidFill>
              </a:rPr>
              <a:t>HBase Key</a:t>
            </a:r>
          </a:p>
        </p:txBody>
      </p:sp>
      <p:sp>
        <p:nvSpPr>
          <p:cNvPr id="33" name="Right Brace 67"/>
          <p:cNvSpPr>
            <a:spLocks/>
          </p:cNvSpPr>
          <p:nvPr/>
        </p:nvSpPr>
        <p:spPr bwMode="auto">
          <a:xfrm rot="16200000" flipH="1">
            <a:off x="4607434" y="2941781"/>
            <a:ext cx="414549" cy="6023835"/>
          </a:xfrm>
          <a:prstGeom prst="rightBrace">
            <a:avLst>
              <a:gd name="adj1" fmla="val 8329"/>
              <a:gd name="adj2" fmla="val 50000"/>
            </a:avLst>
          </a:prstGeom>
          <a:noFill/>
          <a:ln w="12700">
            <a:solidFill>
              <a:schemeClr val="tx1"/>
            </a:solidFill>
            <a:round/>
            <a:headEnd type="none" w="sm" len="sm"/>
            <a:tailEnd type="none" w="med" len="lg"/>
          </a:ln>
          <a:extLst>
            <a:ext uri="{909E8E84-426E-40dd-AFC4-6F175D3DCCD1}">
              <a14:hiddenFill xmlns:a14="http://schemas.microsoft.com/office/drawing/2010/main" xmlns="">
                <a:solidFill>
                  <a:srgbClr val="FFFFFF"/>
                </a:solidFill>
              </a14:hiddenFill>
            </a:ext>
          </a:extLst>
        </p:spPr>
        <p:txBody>
          <a:bodyPr lIns="84110" tIns="42055" rIns="84110" bIns="42055"/>
          <a:lstStyle/>
          <a:p>
            <a:endParaRPr lang="en-US"/>
          </a:p>
        </p:txBody>
      </p:sp>
      <p:sp>
        <p:nvSpPr>
          <p:cNvPr id="3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56</a:t>
            </a:fld>
            <a:endParaRPr lang="en-US" dirty="0"/>
          </a:p>
        </p:txBody>
      </p:sp>
    </p:spTree>
    <p:extLst>
      <p:ext uri="{BB962C8B-B14F-4D97-AF65-F5344CB8AC3E}">
        <p14:creationId xmlns:p14="http://schemas.microsoft.com/office/powerpoint/2010/main" val="34803173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Strong Consistency: </a:t>
            </a:r>
            <a:r>
              <a:rPr lang="en-US" dirty="0" err="1"/>
              <a:t>HBase</a:t>
            </a:r>
            <a:r>
              <a:rPr lang="en-US" dirty="0"/>
              <a:t> Write-Ahead Log</a:t>
            </a:r>
          </a:p>
        </p:txBody>
      </p:sp>
      <p:sp>
        <p:nvSpPr>
          <p:cNvPr id="4" name="TextBox 5"/>
          <p:cNvSpPr txBox="1">
            <a:spLocks noChangeArrowheads="1"/>
          </p:cNvSpPr>
          <p:nvPr/>
        </p:nvSpPr>
        <p:spPr bwMode="auto">
          <a:xfrm>
            <a:off x="947036" y="6229279"/>
            <a:ext cx="3712199" cy="4763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Write to HLog </a:t>
            </a:r>
            <a:r>
              <a:rPr lang="en-US" u="sng"/>
              <a:t>before</a:t>
            </a:r>
            <a:r>
              <a:rPr lang="en-US"/>
              <a:t> writing to MemStore</a:t>
            </a:r>
          </a:p>
          <a:p>
            <a:r>
              <a:rPr lang="en-US"/>
              <a:t>Helps recover from failure by replaying Hlog.</a:t>
            </a:r>
          </a:p>
        </p:txBody>
      </p:sp>
      <p:cxnSp>
        <p:nvCxnSpPr>
          <p:cNvPr id="5" name="Straight Arrow Connector 7"/>
          <p:cNvCxnSpPr>
            <a:cxnSpLocks noChangeShapeType="1"/>
          </p:cNvCxnSpPr>
          <p:nvPr/>
        </p:nvCxnSpPr>
        <p:spPr bwMode="auto">
          <a:xfrm flipV="1">
            <a:off x="3073096" y="2819400"/>
            <a:ext cx="1437785" cy="3409878"/>
          </a:xfrm>
          <a:prstGeom prst="straightConnector1">
            <a:avLst/>
          </a:prstGeom>
          <a:noFill/>
          <a:ln w="12700">
            <a:solidFill>
              <a:schemeClr val="accent2"/>
            </a:solidFill>
            <a:round/>
            <a:headEnd type="none" w="sm" len="sm"/>
            <a:tailEnd type="arrow" w="med" len="med"/>
          </a:ln>
          <a:extLst>
            <a:ext uri="{909E8E84-426E-40dd-AFC4-6F175D3DCCD1}">
              <a14:hiddenFill xmlns:a14="http://schemas.microsoft.com/office/drawing/2010/main" xmlns="">
                <a:noFill/>
              </a14:hiddenFill>
            </a:ext>
          </a:extLst>
        </p:spPr>
      </p:cxnSp>
      <p:sp>
        <p:nvSpPr>
          <p:cNvPr id="6" name="TextBox 1"/>
          <p:cNvSpPr txBox="1">
            <a:spLocks noChangeArrowheads="1"/>
          </p:cNvSpPr>
          <p:nvPr/>
        </p:nvSpPr>
        <p:spPr bwMode="auto">
          <a:xfrm>
            <a:off x="167481" y="1945603"/>
            <a:ext cx="628873" cy="282421"/>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Client</a:t>
            </a:r>
          </a:p>
        </p:txBody>
      </p:sp>
      <p:sp>
        <p:nvSpPr>
          <p:cNvPr id="7" name="TextBox 8"/>
          <p:cNvSpPr txBox="1">
            <a:spLocks noChangeArrowheads="1"/>
          </p:cNvSpPr>
          <p:nvPr/>
        </p:nvSpPr>
        <p:spPr bwMode="auto">
          <a:xfrm>
            <a:off x="1159642" y="3120161"/>
            <a:ext cx="1400969" cy="1162149"/>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dirty="0" err="1">
                <a:solidFill>
                  <a:srgbClr val="000000"/>
                </a:solidFill>
              </a:rPr>
              <a:t>HRegionServer</a:t>
            </a:r>
            <a:endParaRPr lang="en-US"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000000"/>
              </a:solidFill>
            </a:endParaRPr>
          </a:p>
          <a:p>
            <a:r>
              <a:rPr lang="en-US" dirty="0">
                <a:solidFill>
                  <a:srgbClr val="000000"/>
                </a:solidFill>
              </a:rPr>
              <a:t>Log flush</a:t>
            </a:r>
          </a:p>
        </p:txBody>
      </p:sp>
      <p:sp>
        <p:nvSpPr>
          <p:cNvPr id="8" name="TextBox 9"/>
          <p:cNvSpPr txBox="1">
            <a:spLocks noChangeArrowheads="1"/>
          </p:cNvSpPr>
          <p:nvPr/>
        </p:nvSpPr>
        <p:spPr bwMode="auto">
          <a:xfrm>
            <a:off x="2577014" y="5261998"/>
            <a:ext cx="3330827" cy="282421"/>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algn="ctr"/>
            <a:r>
              <a:rPr lang="en-US">
                <a:solidFill>
                  <a:srgbClr val="000000"/>
                </a:solidFill>
              </a:rPr>
              <a:t>HLog</a:t>
            </a:r>
          </a:p>
        </p:txBody>
      </p:sp>
      <p:sp>
        <p:nvSpPr>
          <p:cNvPr id="9" name="TextBox 10"/>
          <p:cNvSpPr txBox="1">
            <a:spLocks noChangeArrowheads="1"/>
          </p:cNvSpPr>
          <p:nvPr/>
        </p:nvSpPr>
        <p:spPr bwMode="auto">
          <a:xfrm>
            <a:off x="3073095" y="1945603"/>
            <a:ext cx="868459" cy="282421"/>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HRegion</a:t>
            </a:r>
          </a:p>
        </p:txBody>
      </p:sp>
      <p:sp>
        <p:nvSpPr>
          <p:cNvPr id="10" name="TextBox 11"/>
          <p:cNvSpPr txBox="1">
            <a:spLocks noChangeArrowheads="1"/>
          </p:cNvSpPr>
          <p:nvPr/>
        </p:nvSpPr>
        <p:spPr bwMode="auto">
          <a:xfrm>
            <a:off x="3073095" y="3258343"/>
            <a:ext cx="868459" cy="282421"/>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HRegion</a:t>
            </a:r>
          </a:p>
        </p:txBody>
      </p:sp>
      <p:sp>
        <p:nvSpPr>
          <p:cNvPr id="11" name="TextBox 12"/>
          <p:cNvSpPr txBox="1">
            <a:spLocks noChangeArrowheads="1"/>
          </p:cNvSpPr>
          <p:nvPr/>
        </p:nvSpPr>
        <p:spPr bwMode="auto">
          <a:xfrm>
            <a:off x="3356572" y="2429246"/>
            <a:ext cx="219744" cy="670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a:t>
            </a:r>
          </a:p>
          <a:p>
            <a:r>
              <a:rPr lang="en-US">
                <a:solidFill>
                  <a:srgbClr val="000000"/>
                </a:solidFill>
              </a:rPr>
              <a:t>.</a:t>
            </a:r>
          </a:p>
          <a:p>
            <a:r>
              <a:rPr lang="en-US">
                <a:solidFill>
                  <a:srgbClr val="000000"/>
                </a:solidFill>
              </a:rPr>
              <a:t>.</a:t>
            </a:r>
          </a:p>
        </p:txBody>
      </p:sp>
      <p:cxnSp>
        <p:nvCxnSpPr>
          <p:cNvPr id="12" name="Straight Arrow Connector 7"/>
          <p:cNvCxnSpPr>
            <a:cxnSpLocks noChangeShapeType="1"/>
          </p:cNvCxnSpPr>
          <p:nvPr/>
        </p:nvCxnSpPr>
        <p:spPr bwMode="auto">
          <a:xfrm>
            <a:off x="734429" y="2360152"/>
            <a:ext cx="425212" cy="760007"/>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sp>
        <p:nvSpPr>
          <p:cNvPr id="13" name="TextBox 3"/>
          <p:cNvSpPr txBox="1">
            <a:spLocks noChangeArrowheads="1"/>
          </p:cNvSpPr>
          <p:nvPr/>
        </p:nvSpPr>
        <p:spPr bwMode="auto">
          <a:xfrm>
            <a:off x="876169" y="2498337"/>
            <a:ext cx="1347193"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(k1, k2, k3, k4)</a:t>
            </a:r>
          </a:p>
        </p:txBody>
      </p:sp>
      <p:cxnSp>
        <p:nvCxnSpPr>
          <p:cNvPr id="14" name="Straight Arrow Connector 7"/>
          <p:cNvCxnSpPr>
            <a:cxnSpLocks noChangeShapeType="1"/>
            <a:endCxn id="9" idx="1"/>
          </p:cNvCxnSpPr>
          <p:nvPr/>
        </p:nvCxnSpPr>
        <p:spPr bwMode="auto">
          <a:xfrm flipV="1">
            <a:off x="2435278" y="2086814"/>
            <a:ext cx="637817" cy="1240624"/>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cxnSp>
        <p:nvCxnSpPr>
          <p:cNvPr id="15" name="Straight Arrow Connector 7"/>
          <p:cNvCxnSpPr>
            <a:cxnSpLocks noChangeShapeType="1"/>
            <a:endCxn id="10" idx="1"/>
          </p:cNvCxnSpPr>
          <p:nvPr/>
        </p:nvCxnSpPr>
        <p:spPr bwMode="auto">
          <a:xfrm>
            <a:off x="2435278" y="3327435"/>
            <a:ext cx="637817" cy="72119"/>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sp>
        <p:nvSpPr>
          <p:cNvPr id="16" name="TextBox 22"/>
          <p:cNvSpPr txBox="1">
            <a:spLocks noChangeArrowheads="1"/>
          </p:cNvSpPr>
          <p:nvPr/>
        </p:nvSpPr>
        <p:spPr bwMode="auto">
          <a:xfrm>
            <a:off x="2506147" y="2774703"/>
            <a:ext cx="768434"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(k1, k2)</a:t>
            </a:r>
          </a:p>
        </p:txBody>
      </p:sp>
      <p:sp>
        <p:nvSpPr>
          <p:cNvPr id="17" name="TextBox 23"/>
          <p:cNvSpPr txBox="1">
            <a:spLocks noChangeArrowheads="1"/>
          </p:cNvSpPr>
          <p:nvPr/>
        </p:nvSpPr>
        <p:spPr bwMode="auto">
          <a:xfrm>
            <a:off x="2364411" y="3396527"/>
            <a:ext cx="768434"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(k3, k4)</a:t>
            </a:r>
          </a:p>
        </p:txBody>
      </p:sp>
      <p:cxnSp>
        <p:nvCxnSpPr>
          <p:cNvPr id="18" name="Straight Arrow Connector 7"/>
          <p:cNvCxnSpPr>
            <a:cxnSpLocks noChangeShapeType="1"/>
            <a:endCxn id="8" idx="1"/>
          </p:cNvCxnSpPr>
          <p:nvPr/>
        </p:nvCxnSpPr>
        <p:spPr bwMode="auto">
          <a:xfrm>
            <a:off x="1584853" y="4156533"/>
            <a:ext cx="992161" cy="1246676"/>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grpSp>
        <p:nvGrpSpPr>
          <p:cNvPr id="19" name="Group 27"/>
          <p:cNvGrpSpPr>
            <a:grpSpLocks/>
          </p:cNvGrpSpPr>
          <p:nvPr/>
        </p:nvGrpSpPr>
        <p:grpSpPr bwMode="auto">
          <a:xfrm>
            <a:off x="5340892" y="1876514"/>
            <a:ext cx="2480403" cy="1259319"/>
            <a:chOff x="4572000" y="1219200"/>
            <a:chExt cx="2667000" cy="1389358"/>
          </a:xfrm>
        </p:grpSpPr>
        <p:sp>
          <p:nvSpPr>
            <p:cNvPr id="20" name="TextBox 24"/>
            <p:cNvSpPr txBox="1">
              <a:spLocks noChangeArrowheads="1"/>
            </p:cNvSpPr>
            <p:nvPr/>
          </p:nvSpPr>
          <p:spPr bwMode="auto">
            <a:xfrm>
              <a:off x="4572000" y="1219200"/>
              <a:ext cx="2667000" cy="138935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Store   </a:t>
              </a: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p:txBody>
        </p:sp>
        <p:grpSp>
          <p:nvGrpSpPr>
            <p:cNvPr id="21" name="Group 20"/>
            <p:cNvGrpSpPr>
              <a:grpSpLocks/>
            </p:cNvGrpSpPr>
            <p:nvPr/>
          </p:nvGrpSpPr>
          <p:grpSpPr bwMode="auto">
            <a:xfrm>
              <a:off x="4648200" y="1600200"/>
              <a:ext cx="971011" cy="747594"/>
              <a:chOff x="4648200" y="1600200"/>
              <a:chExt cx="971011" cy="747594"/>
            </a:xfrm>
          </p:grpSpPr>
          <p:sp>
            <p:nvSpPr>
              <p:cNvPr id="27" name="TextBox 25"/>
              <p:cNvSpPr txBox="1">
                <a:spLocks noChangeArrowheads="1"/>
              </p:cNvSpPr>
              <p:nvPr/>
            </p:nvSpPr>
            <p:spPr bwMode="auto">
              <a:xfrm>
                <a:off x="4648200" y="1600200"/>
                <a:ext cx="971011" cy="74759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StoreFile</a:t>
                </a:r>
              </a:p>
              <a:p>
                <a:endParaRPr lang="en-US">
                  <a:solidFill>
                    <a:srgbClr val="000000"/>
                  </a:solidFill>
                </a:endParaRPr>
              </a:p>
              <a:p>
                <a:endParaRPr lang="en-US">
                  <a:solidFill>
                    <a:srgbClr val="000000"/>
                  </a:solidFill>
                </a:endParaRPr>
              </a:p>
            </p:txBody>
          </p:sp>
          <p:sp>
            <p:nvSpPr>
              <p:cNvPr id="28" name="TextBox 26"/>
              <p:cNvSpPr txBox="1">
                <a:spLocks noChangeArrowheads="1"/>
              </p:cNvSpPr>
              <p:nvPr/>
            </p:nvSpPr>
            <p:spPr bwMode="auto">
              <a:xfrm>
                <a:off x="4800600" y="1905000"/>
                <a:ext cx="649022" cy="31975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HFile</a:t>
                </a:r>
              </a:p>
            </p:txBody>
          </p:sp>
        </p:grpSp>
        <p:grpSp>
          <p:nvGrpSpPr>
            <p:cNvPr id="22" name="Group 37"/>
            <p:cNvGrpSpPr>
              <a:grpSpLocks/>
            </p:cNvGrpSpPr>
            <p:nvPr/>
          </p:nvGrpSpPr>
          <p:grpSpPr bwMode="auto">
            <a:xfrm>
              <a:off x="6248400" y="1600200"/>
              <a:ext cx="971011" cy="747594"/>
              <a:chOff x="4648200" y="1600200"/>
              <a:chExt cx="971011" cy="747594"/>
            </a:xfrm>
          </p:grpSpPr>
          <p:sp>
            <p:nvSpPr>
              <p:cNvPr id="25" name="TextBox 38"/>
              <p:cNvSpPr txBox="1">
                <a:spLocks noChangeArrowheads="1"/>
              </p:cNvSpPr>
              <p:nvPr/>
            </p:nvSpPr>
            <p:spPr bwMode="auto">
              <a:xfrm>
                <a:off x="4648200" y="1600200"/>
                <a:ext cx="971011" cy="74759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StoreFile</a:t>
                </a:r>
              </a:p>
              <a:p>
                <a:endParaRPr lang="en-US">
                  <a:solidFill>
                    <a:srgbClr val="000000"/>
                  </a:solidFill>
                </a:endParaRPr>
              </a:p>
              <a:p>
                <a:endParaRPr lang="en-US">
                  <a:solidFill>
                    <a:srgbClr val="000000"/>
                  </a:solidFill>
                </a:endParaRPr>
              </a:p>
            </p:txBody>
          </p:sp>
          <p:sp>
            <p:nvSpPr>
              <p:cNvPr id="26" name="TextBox 39"/>
              <p:cNvSpPr txBox="1">
                <a:spLocks noChangeArrowheads="1"/>
              </p:cNvSpPr>
              <p:nvPr/>
            </p:nvSpPr>
            <p:spPr bwMode="auto">
              <a:xfrm>
                <a:off x="4800600" y="1905000"/>
                <a:ext cx="649022" cy="31975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HFile</a:t>
                </a:r>
              </a:p>
            </p:txBody>
          </p:sp>
        </p:grpSp>
        <p:sp>
          <p:nvSpPr>
            <p:cNvPr id="23" name="TextBox 21"/>
            <p:cNvSpPr txBox="1">
              <a:spLocks noChangeArrowheads="1"/>
            </p:cNvSpPr>
            <p:nvPr/>
          </p:nvSpPr>
          <p:spPr bwMode="auto">
            <a:xfrm>
              <a:off x="5715000" y="1752599"/>
              <a:ext cx="391600" cy="319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a:t>
              </a:r>
            </a:p>
          </p:txBody>
        </p:sp>
        <p:sp>
          <p:nvSpPr>
            <p:cNvPr id="24" name="TextBox 41"/>
            <p:cNvSpPr txBox="1">
              <a:spLocks noChangeArrowheads="1"/>
            </p:cNvSpPr>
            <p:nvPr/>
          </p:nvSpPr>
          <p:spPr bwMode="auto">
            <a:xfrm>
              <a:off x="5486400" y="1234177"/>
              <a:ext cx="1088929" cy="319751"/>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MemStore</a:t>
              </a:r>
            </a:p>
          </p:txBody>
        </p:sp>
      </p:grpSp>
      <p:grpSp>
        <p:nvGrpSpPr>
          <p:cNvPr id="29" name="Group 43"/>
          <p:cNvGrpSpPr>
            <a:grpSpLocks/>
          </p:cNvGrpSpPr>
          <p:nvPr/>
        </p:nvGrpSpPr>
        <p:grpSpPr bwMode="auto">
          <a:xfrm>
            <a:off x="5340892" y="3636910"/>
            <a:ext cx="2480403" cy="1259319"/>
            <a:chOff x="4572000" y="1219200"/>
            <a:chExt cx="2667000" cy="1389361"/>
          </a:xfrm>
        </p:grpSpPr>
        <p:sp>
          <p:nvSpPr>
            <p:cNvPr id="30" name="TextBox 44"/>
            <p:cNvSpPr txBox="1">
              <a:spLocks noChangeArrowheads="1"/>
            </p:cNvSpPr>
            <p:nvPr/>
          </p:nvSpPr>
          <p:spPr bwMode="auto">
            <a:xfrm>
              <a:off x="4572000" y="1219200"/>
              <a:ext cx="2667000" cy="1389361"/>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Store   </a:t>
              </a: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p:txBody>
        </p:sp>
        <p:grpSp>
          <p:nvGrpSpPr>
            <p:cNvPr id="31" name="Group 45"/>
            <p:cNvGrpSpPr>
              <a:grpSpLocks/>
            </p:cNvGrpSpPr>
            <p:nvPr/>
          </p:nvGrpSpPr>
          <p:grpSpPr bwMode="auto">
            <a:xfrm>
              <a:off x="4648200" y="1600200"/>
              <a:ext cx="971011" cy="747595"/>
              <a:chOff x="4648200" y="1600200"/>
              <a:chExt cx="971011" cy="747595"/>
            </a:xfrm>
          </p:grpSpPr>
          <p:sp>
            <p:nvSpPr>
              <p:cNvPr id="37" name="TextBox 51"/>
              <p:cNvSpPr txBox="1">
                <a:spLocks noChangeArrowheads="1"/>
              </p:cNvSpPr>
              <p:nvPr/>
            </p:nvSpPr>
            <p:spPr bwMode="auto">
              <a:xfrm>
                <a:off x="4648200" y="1600200"/>
                <a:ext cx="971011" cy="74759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StoreFile</a:t>
                </a:r>
              </a:p>
              <a:p>
                <a:endParaRPr lang="en-US">
                  <a:solidFill>
                    <a:srgbClr val="000000"/>
                  </a:solidFill>
                </a:endParaRPr>
              </a:p>
              <a:p>
                <a:endParaRPr lang="en-US">
                  <a:solidFill>
                    <a:srgbClr val="000000"/>
                  </a:solidFill>
                </a:endParaRPr>
              </a:p>
            </p:txBody>
          </p:sp>
          <p:sp>
            <p:nvSpPr>
              <p:cNvPr id="38" name="TextBox 52"/>
              <p:cNvSpPr txBox="1">
                <a:spLocks noChangeArrowheads="1"/>
              </p:cNvSpPr>
              <p:nvPr/>
            </p:nvSpPr>
            <p:spPr bwMode="auto">
              <a:xfrm>
                <a:off x="4800600" y="1905000"/>
                <a:ext cx="649022" cy="319751"/>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HFile</a:t>
                </a:r>
              </a:p>
            </p:txBody>
          </p:sp>
        </p:grpSp>
        <p:grpSp>
          <p:nvGrpSpPr>
            <p:cNvPr id="32" name="Group 46"/>
            <p:cNvGrpSpPr>
              <a:grpSpLocks/>
            </p:cNvGrpSpPr>
            <p:nvPr/>
          </p:nvGrpSpPr>
          <p:grpSpPr bwMode="auto">
            <a:xfrm>
              <a:off x="6248400" y="1600200"/>
              <a:ext cx="971011" cy="747595"/>
              <a:chOff x="4648200" y="1600200"/>
              <a:chExt cx="971011" cy="747595"/>
            </a:xfrm>
          </p:grpSpPr>
          <p:sp>
            <p:nvSpPr>
              <p:cNvPr id="35" name="TextBox 49"/>
              <p:cNvSpPr txBox="1">
                <a:spLocks noChangeArrowheads="1"/>
              </p:cNvSpPr>
              <p:nvPr/>
            </p:nvSpPr>
            <p:spPr bwMode="auto">
              <a:xfrm>
                <a:off x="4648200" y="1600200"/>
                <a:ext cx="971011" cy="74759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StoreFile</a:t>
                </a:r>
              </a:p>
              <a:p>
                <a:endParaRPr lang="en-US">
                  <a:solidFill>
                    <a:srgbClr val="000000"/>
                  </a:solidFill>
                </a:endParaRPr>
              </a:p>
              <a:p>
                <a:endParaRPr lang="en-US">
                  <a:solidFill>
                    <a:srgbClr val="000000"/>
                  </a:solidFill>
                </a:endParaRPr>
              </a:p>
            </p:txBody>
          </p:sp>
          <p:sp>
            <p:nvSpPr>
              <p:cNvPr id="36" name="TextBox 50"/>
              <p:cNvSpPr txBox="1">
                <a:spLocks noChangeArrowheads="1"/>
              </p:cNvSpPr>
              <p:nvPr/>
            </p:nvSpPr>
            <p:spPr bwMode="auto">
              <a:xfrm>
                <a:off x="4800600" y="1905000"/>
                <a:ext cx="649022" cy="319751"/>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HFile</a:t>
                </a:r>
              </a:p>
            </p:txBody>
          </p:sp>
        </p:grpSp>
        <p:sp>
          <p:nvSpPr>
            <p:cNvPr id="33" name="TextBox 47"/>
            <p:cNvSpPr txBox="1">
              <a:spLocks noChangeArrowheads="1"/>
            </p:cNvSpPr>
            <p:nvPr/>
          </p:nvSpPr>
          <p:spPr bwMode="auto">
            <a:xfrm>
              <a:off x="5715000" y="1752600"/>
              <a:ext cx="391600" cy="319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a:t>
              </a:r>
            </a:p>
          </p:txBody>
        </p:sp>
        <p:sp>
          <p:nvSpPr>
            <p:cNvPr id="34" name="TextBox 48"/>
            <p:cNvSpPr txBox="1">
              <a:spLocks noChangeArrowheads="1"/>
            </p:cNvSpPr>
            <p:nvPr/>
          </p:nvSpPr>
          <p:spPr bwMode="auto">
            <a:xfrm>
              <a:off x="5486400" y="1234177"/>
              <a:ext cx="1088929" cy="319751"/>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MemStore</a:t>
              </a:r>
            </a:p>
          </p:txBody>
        </p:sp>
      </p:grpSp>
      <p:sp>
        <p:nvSpPr>
          <p:cNvPr id="39" name="TextBox 53"/>
          <p:cNvSpPr txBox="1">
            <a:spLocks noChangeArrowheads="1"/>
          </p:cNvSpPr>
          <p:nvPr/>
        </p:nvSpPr>
        <p:spPr bwMode="auto">
          <a:xfrm>
            <a:off x="6333055" y="2981978"/>
            <a:ext cx="219744" cy="670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solidFill>
                  <a:srgbClr val="000000"/>
                </a:solidFill>
              </a:rPr>
              <a:t>.</a:t>
            </a:r>
          </a:p>
          <a:p>
            <a:r>
              <a:rPr lang="en-US">
                <a:solidFill>
                  <a:srgbClr val="000000"/>
                </a:solidFill>
              </a:rPr>
              <a:t>.</a:t>
            </a:r>
          </a:p>
          <a:p>
            <a:r>
              <a:rPr lang="en-US">
                <a:solidFill>
                  <a:srgbClr val="000000"/>
                </a:solidFill>
              </a:rPr>
              <a:t>.</a:t>
            </a:r>
          </a:p>
        </p:txBody>
      </p:sp>
      <p:cxnSp>
        <p:nvCxnSpPr>
          <p:cNvPr id="40" name="Straight Arrow Connector 7"/>
          <p:cNvCxnSpPr>
            <a:cxnSpLocks noChangeShapeType="1"/>
            <a:endCxn id="20" idx="1"/>
          </p:cNvCxnSpPr>
          <p:nvPr/>
        </p:nvCxnSpPr>
        <p:spPr bwMode="auto">
          <a:xfrm>
            <a:off x="3923520" y="2221971"/>
            <a:ext cx="1417372" cy="284203"/>
          </a:xfrm>
          <a:prstGeom prst="straightConnector1">
            <a:avLst/>
          </a:prstGeom>
          <a:noFill/>
          <a:ln w="12700">
            <a:solidFill>
              <a:srgbClr val="000000"/>
            </a:solidFill>
            <a:round/>
            <a:headEnd type="none" w="sm" len="sm"/>
            <a:tailEnd type="arrow" w="med" len="med"/>
          </a:ln>
          <a:extLst>
            <a:ext uri="{909E8E84-426E-40dd-AFC4-6F175D3DCCD1}">
              <a14:hiddenFill xmlns:a14="http://schemas.microsoft.com/office/drawing/2010/main" xmlns="">
                <a:noFill/>
              </a14:hiddenFill>
            </a:ext>
          </a:extLst>
        </p:spPr>
      </p:cxnSp>
      <p:cxnSp>
        <p:nvCxnSpPr>
          <p:cNvPr id="41" name="Elbow Connector 40"/>
          <p:cNvCxnSpPr>
            <a:cxnSpLocks noChangeShapeType="1"/>
            <a:stCxn id="9" idx="3"/>
          </p:cNvCxnSpPr>
          <p:nvPr/>
        </p:nvCxnSpPr>
        <p:spPr bwMode="auto">
          <a:xfrm>
            <a:off x="3941554" y="2086814"/>
            <a:ext cx="690651" cy="3175184"/>
          </a:xfrm>
          <a:prstGeom prst="bentConnector2">
            <a:avLst/>
          </a:prstGeom>
          <a:noFill/>
          <a:ln w="12700">
            <a:solidFill>
              <a:srgbClr val="000000"/>
            </a:solidFill>
            <a:round/>
            <a:headEnd type="none" w="sm" len="sm"/>
            <a:tailEnd type="arrow" w="med" len="med"/>
          </a:ln>
        </p:spPr>
      </p:cxnSp>
      <p:sp>
        <p:nvSpPr>
          <p:cNvPr id="42" name="TextBox 65"/>
          <p:cNvSpPr txBox="1">
            <a:spLocks noChangeArrowheads="1"/>
          </p:cNvSpPr>
          <p:nvPr/>
        </p:nvSpPr>
        <p:spPr bwMode="auto">
          <a:xfrm>
            <a:off x="4561339" y="3396527"/>
            <a:ext cx="678666"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1. (k1)</a:t>
            </a:r>
          </a:p>
        </p:txBody>
      </p:sp>
      <p:sp>
        <p:nvSpPr>
          <p:cNvPr id="43" name="TextBox 67"/>
          <p:cNvSpPr txBox="1">
            <a:spLocks noChangeArrowheads="1"/>
          </p:cNvSpPr>
          <p:nvPr/>
        </p:nvSpPr>
        <p:spPr bwMode="auto">
          <a:xfrm>
            <a:off x="4773945" y="2083787"/>
            <a:ext cx="678666"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r>
              <a:rPr lang="en-US"/>
              <a:t>2. (k1)</a:t>
            </a:r>
          </a:p>
        </p:txBody>
      </p:sp>
      <p:sp>
        <p:nvSpPr>
          <p:cNvPr id="4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57</a:t>
            </a:fld>
            <a:endParaRPr lang="en-US" dirty="0"/>
          </a:p>
        </p:txBody>
      </p:sp>
    </p:spTree>
    <p:extLst>
      <p:ext uri="{BB962C8B-B14F-4D97-AF65-F5344CB8AC3E}">
        <p14:creationId xmlns:p14="http://schemas.microsoft.com/office/powerpoint/2010/main" val="28177658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 Replay</a:t>
            </a:r>
          </a:p>
        </p:txBody>
      </p:sp>
      <p:sp>
        <p:nvSpPr>
          <p:cNvPr id="3" name="Content Placeholder 2"/>
          <p:cNvSpPr>
            <a:spLocks noGrp="1"/>
          </p:cNvSpPr>
          <p:nvPr>
            <p:ph idx="1"/>
          </p:nvPr>
        </p:nvSpPr>
        <p:spPr/>
        <p:txBody>
          <a:bodyPr>
            <a:normAutofit/>
          </a:bodyPr>
          <a:lstStyle/>
          <a:p>
            <a:r>
              <a:rPr lang="en-US" dirty="0">
                <a:ea typeface="ＭＳ Ｐゴシック" charset="0"/>
              </a:rPr>
              <a:t>After recovery from failure, or upon </a:t>
            </a:r>
            <a:r>
              <a:rPr lang="en-US" dirty="0" err="1">
                <a:ea typeface="ＭＳ Ｐゴシック" charset="0"/>
              </a:rPr>
              <a:t>bootup</a:t>
            </a:r>
            <a:r>
              <a:rPr lang="en-US" dirty="0">
                <a:ea typeface="ＭＳ Ｐゴシック" charset="0"/>
              </a:rPr>
              <a:t> (</a:t>
            </a:r>
            <a:r>
              <a:rPr lang="en-US" dirty="0" err="1">
                <a:ea typeface="ＭＳ Ｐゴシック" charset="0"/>
              </a:rPr>
              <a:t>HRegionServer</a:t>
            </a:r>
            <a:r>
              <a:rPr lang="en-US" dirty="0">
                <a:ea typeface="ＭＳ Ｐゴシック" charset="0"/>
              </a:rPr>
              <a:t>/</a:t>
            </a:r>
            <a:r>
              <a:rPr lang="en-US" dirty="0" err="1">
                <a:ea typeface="ＭＳ Ｐゴシック" charset="0"/>
              </a:rPr>
              <a:t>HMaster</a:t>
            </a:r>
            <a:r>
              <a:rPr lang="en-US" dirty="0">
                <a:ea typeface="ＭＳ Ｐゴシック" charset="0"/>
              </a:rPr>
              <a:t>)</a:t>
            </a:r>
          </a:p>
          <a:p>
            <a:pPr lvl="1"/>
            <a:r>
              <a:rPr lang="en-US" dirty="0">
                <a:ea typeface="ＭＳ Ｐゴシック" charset="0"/>
              </a:rPr>
              <a:t>Replay any stale logs (use timestamps to find out where the database is </a:t>
            </a:r>
            <a:r>
              <a:rPr lang="en-US" dirty="0" err="1">
                <a:ea typeface="ＭＳ Ｐゴシック" charset="0"/>
              </a:rPr>
              <a:t>w.r.t</a:t>
            </a:r>
            <a:r>
              <a:rPr lang="en-US" dirty="0">
                <a:ea typeface="ＭＳ Ｐゴシック" charset="0"/>
              </a:rPr>
              <a:t>. the logs)</a:t>
            </a:r>
          </a:p>
          <a:p>
            <a:pPr lvl="1"/>
            <a:r>
              <a:rPr lang="en-US" dirty="0">
                <a:ea typeface="ＭＳ Ｐゴシック" charset="0"/>
              </a:rPr>
              <a:t>Replay: add edits to the </a:t>
            </a:r>
            <a:r>
              <a:rPr lang="en-US" dirty="0" err="1">
                <a:ea typeface="ＭＳ Ｐゴシック" charset="0"/>
              </a:rPr>
              <a:t>MemStore</a:t>
            </a:r>
            <a:endParaRPr lang="en-US" dirty="0">
              <a:ea typeface="ＭＳ Ｐゴシック" charset="0"/>
            </a:endParaRPr>
          </a:p>
          <a:p>
            <a:pPr lvl="1"/>
            <a:endParaRPr lang="en-US" dirty="0">
              <a:ea typeface="ＭＳ Ｐゴシック" charset="0"/>
            </a:endParaRP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58</a:t>
            </a:fld>
            <a:endParaRPr lang="en-US" dirty="0"/>
          </a:p>
        </p:txBody>
      </p:sp>
    </p:spTree>
    <p:extLst>
      <p:ext uri="{BB962C8B-B14F-4D97-AF65-F5344CB8AC3E}">
        <p14:creationId xmlns:p14="http://schemas.microsoft.com/office/powerpoint/2010/main" val="35457809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Cross-Datacenter Replication</a:t>
            </a:r>
          </a:p>
        </p:txBody>
      </p:sp>
      <p:sp>
        <p:nvSpPr>
          <p:cNvPr id="3" name="Content Placeholder 2"/>
          <p:cNvSpPr>
            <a:spLocks noGrp="1"/>
          </p:cNvSpPr>
          <p:nvPr>
            <p:ph idx="1"/>
          </p:nvPr>
        </p:nvSpPr>
        <p:spPr/>
        <p:txBody>
          <a:bodyPr>
            <a:normAutofit fontScale="92500" lnSpcReduction="10000"/>
          </a:bodyPr>
          <a:lstStyle/>
          <a:p>
            <a:pPr>
              <a:defRPr/>
            </a:pPr>
            <a:r>
              <a:rPr lang="en-US" dirty="0"/>
              <a:t>Single “Leader” (</a:t>
            </a:r>
            <a:r>
              <a:rPr lang="en-US" strike="sngStrike" dirty="0"/>
              <a:t>“Master”</a:t>
            </a:r>
            <a:r>
              <a:rPr lang="en-US" dirty="0"/>
              <a:t>) cluster</a:t>
            </a:r>
          </a:p>
          <a:p>
            <a:pPr>
              <a:defRPr/>
            </a:pPr>
            <a:r>
              <a:rPr lang="en-US" dirty="0"/>
              <a:t>Other “Follower” (</a:t>
            </a:r>
            <a:r>
              <a:rPr lang="en-US" strike="sngStrike" dirty="0"/>
              <a:t>“Slave”</a:t>
            </a:r>
            <a:r>
              <a:rPr lang="en-US" dirty="0"/>
              <a:t>) clusters replicate the same tables</a:t>
            </a:r>
          </a:p>
          <a:p>
            <a:pPr>
              <a:defRPr/>
            </a:pPr>
            <a:r>
              <a:rPr lang="en-US" dirty="0"/>
              <a:t>Leader cluster synchronously sends </a:t>
            </a:r>
            <a:r>
              <a:rPr lang="en-US" dirty="0" err="1"/>
              <a:t>HLogs</a:t>
            </a:r>
            <a:r>
              <a:rPr lang="en-US" dirty="0"/>
              <a:t> over to follower clusters</a:t>
            </a:r>
          </a:p>
          <a:p>
            <a:pPr>
              <a:defRPr/>
            </a:pPr>
            <a:r>
              <a:rPr lang="en-US" dirty="0"/>
              <a:t>Coordination among clusters is via Zookeeper</a:t>
            </a:r>
          </a:p>
          <a:p>
            <a:pPr>
              <a:defRPr/>
            </a:pPr>
            <a:r>
              <a:rPr lang="en-US" dirty="0"/>
              <a:t>Zookeeper can be used like a file system to store control information</a:t>
            </a:r>
          </a:p>
          <a:p>
            <a:pPr marL="0" indent="0">
              <a:buNone/>
              <a:defRPr/>
            </a:pPr>
            <a:r>
              <a:rPr lang="en-US" i="1" dirty="0"/>
              <a:t>1. /</a:t>
            </a:r>
            <a:r>
              <a:rPr lang="en-US" i="1" dirty="0" err="1"/>
              <a:t>hbase</a:t>
            </a:r>
            <a:r>
              <a:rPr lang="en-US" i="1" dirty="0"/>
              <a:t>/replication/state</a:t>
            </a:r>
          </a:p>
          <a:p>
            <a:pPr marL="0" indent="0">
              <a:buNone/>
              <a:defRPr/>
            </a:pPr>
            <a:r>
              <a:rPr lang="en-US" i="1" dirty="0"/>
              <a:t>2. /</a:t>
            </a:r>
            <a:r>
              <a:rPr lang="en-US" i="1" dirty="0" err="1"/>
              <a:t>hbase</a:t>
            </a:r>
            <a:r>
              <a:rPr lang="en-US" i="1" dirty="0"/>
              <a:t>/replication/peers/&lt;peer cluster number&gt;</a:t>
            </a:r>
          </a:p>
          <a:p>
            <a:pPr marL="0" indent="0">
              <a:buNone/>
              <a:defRPr/>
            </a:pPr>
            <a:r>
              <a:rPr lang="en-US" i="1" dirty="0"/>
              <a:t>3. /</a:t>
            </a:r>
            <a:r>
              <a:rPr lang="en-US" i="1" dirty="0" err="1"/>
              <a:t>hbase</a:t>
            </a:r>
            <a:r>
              <a:rPr lang="en-US" i="1" dirty="0"/>
              <a:t>/replication/</a:t>
            </a:r>
            <a:r>
              <a:rPr lang="en-US" i="1" dirty="0" err="1"/>
              <a:t>rs</a:t>
            </a:r>
            <a:r>
              <a:rPr lang="en-US" i="1" dirty="0"/>
              <a:t>/&lt;</a:t>
            </a:r>
            <a:r>
              <a:rPr lang="en-US" i="1" dirty="0" err="1"/>
              <a:t>hlog</a:t>
            </a:r>
            <a:r>
              <a:rPr lang="en-US" i="1" dirty="0"/>
              <a:t>&gt;</a:t>
            </a:r>
          </a:p>
          <a:p>
            <a:pPr>
              <a:defRPr/>
            </a:pPr>
            <a:endParaRPr lang="en-US" dirty="0"/>
          </a:p>
          <a:p>
            <a:pPr>
              <a:defRPr/>
            </a:pPr>
            <a:endParaRPr lang="en-US" dirty="0"/>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59</a:t>
            </a:fld>
            <a:endParaRPr lang="en-US" dirty="0"/>
          </a:p>
        </p:txBody>
      </p:sp>
    </p:spTree>
    <p:extLst>
      <p:ext uri="{BB962C8B-B14F-4D97-AF65-F5344CB8AC3E}">
        <p14:creationId xmlns:p14="http://schemas.microsoft.com/office/powerpoint/2010/main" val="2708243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Relational Database Example</a:t>
            </a:r>
          </a:p>
        </p:txBody>
      </p:sp>
      <p:sp>
        <p:nvSpPr>
          <p:cNvPr id="25" name="TextBox 3"/>
          <p:cNvSpPr txBox="1">
            <a:spLocks noChangeArrowheads="1"/>
          </p:cNvSpPr>
          <p:nvPr/>
        </p:nvSpPr>
        <p:spPr bwMode="auto">
          <a:xfrm>
            <a:off x="5711229" y="2825955"/>
            <a:ext cx="3600252" cy="2485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defRPr>
            </a:lvl2pPr>
            <a:lvl3pPr marL="1143000" indent="-228600">
              <a:defRPr sz="1400">
                <a:solidFill>
                  <a:schemeClr val="accent2"/>
                </a:solidFill>
                <a:latin typeface="Helvetica" charset="0"/>
                <a:ea typeface="ＭＳ Ｐゴシック" charset="0"/>
              </a:defRPr>
            </a:lvl3pPr>
            <a:lvl4pPr marL="1600200" indent="-228600">
              <a:defRPr sz="1400">
                <a:solidFill>
                  <a:schemeClr val="accent2"/>
                </a:solidFill>
                <a:latin typeface="Helvetica" charset="0"/>
                <a:ea typeface="ＭＳ Ｐゴシック" charset="0"/>
              </a:defRPr>
            </a:lvl4pPr>
            <a:lvl5pPr marL="2057400" indent="-228600">
              <a:defRPr sz="1400">
                <a:solidFill>
                  <a:schemeClr val="accent2"/>
                </a:solidFill>
                <a:latin typeface="Helvetica" charset="0"/>
                <a:ea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Example SQL queries </a:t>
            </a:r>
          </a:p>
          <a:p>
            <a:pPr marL="315411" marR="0" lvl="0" indent="-315411" defTabSz="914400" eaLnBrk="1" fontAlgn="auto" latinLnBrk="0" hangingPunct="1">
              <a:lnSpc>
                <a:spcPct val="100000"/>
              </a:lnSpc>
              <a:spcBef>
                <a:spcPts val="0"/>
              </a:spcBef>
              <a:spcAft>
                <a:spcPts val="0"/>
              </a:spcAft>
              <a:buClrTx/>
              <a:buSzTx/>
              <a:buFont typeface="+mj-lt"/>
              <a:buAutoNum type="arabicPeriod"/>
              <a:tabLst/>
              <a:defRPr/>
            </a:pPr>
            <a:r>
              <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SELECT </a:t>
            </a:r>
            <a:r>
              <a:rPr kumimoji="0" lang="en-US" sz="1200" b="0" i="0" u="none" strike="noStrike" kern="0" cap="none" spc="0" normalizeH="0" baseline="0" noProof="0" dirty="0" err="1">
                <a:ln>
                  <a:noFill/>
                </a:ln>
                <a:solidFill>
                  <a:srgbClr val="000090"/>
                </a:solidFill>
                <a:effectLst/>
                <a:uLnTx/>
                <a:uFillTx/>
                <a:latin typeface="Helvetica" charset="0"/>
                <a:ea typeface="ＭＳ Ｐゴシック" charset="0"/>
                <a:cs typeface="ＭＳ Ｐゴシック" charset="0"/>
              </a:rPr>
              <a:t>zipcode</a:t>
            </a:r>
            <a:r>
              <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       FROM users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       WHERE name = </a:t>
            </a:r>
            <a:r>
              <a:rPr kumimoji="0" lang="ja-JP" alt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a:t>
            </a:r>
            <a:r>
              <a:rPr kumimoji="0" lang="en-US" altLang="ja-JP"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Bob</a:t>
            </a:r>
            <a:r>
              <a:rPr kumimoji="0" lang="ja-JP" alt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a:t>
            </a:r>
            <a:endParaRPr kumimoji="0" lang="en-US" altLang="ja-JP"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2.    SELECT </a:t>
            </a:r>
            <a:r>
              <a:rPr kumimoji="0" lang="en-US" sz="1200" b="0" i="0" u="none" strike="noStrike" kern="0" cap="none" spc="0" normalizeH="0" baseline="0" noProof="0" dirty="0" err="1">
                <a:ln>
                  <a:noFill/>
                </a:ln>
                <a:solidFill>
                  <a:srgbClr val="000090"/>
                </a:solidFill>
                <a:effectLst/>
                <a:uLnTx/>
                <a:uFillTx/>
                <a:latin typeface="Helvetica" charset="0"/>
                <a:ea typeface="ＭＳ Ｐゴシック" charset="0"/>
                <a:cs typeface="ＭＳ Ｐゴシック" charset="0"/>
              </a:rPr>
              <a:t>url</a:t>
            </a:r>
            <a:endPar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       FROM blog</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       WHERE id = </a:t>
            </a:r>
            <a:r>
              <a:rPr kumimoji="0" lang="en-US" altLang="ja-JP"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3</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endParaRPr>
          </a:p>
          <a:p>
            <a:pPr marL="315411" marR="0" lvl="0" indent="-315411" defTabSz="914400" eaLnBrk="1" fontAlgn="auto" latinLnBrk="0" hangingPunct="1">
              <a:lnSpc>
                <a:spcPct val="100000"/>
              </a:lnSpc>
              <a:spcBef>
                <a:spcPts val="0"/>
              </a:spcBef>
              <a:spcAft>
                <a:spcPts val="0"/>
              </a:spcAft>
              <a:buClrTx/>
              <a:buSzTx/>
              <a:buFontTx/>
              <a:buAutoNum type="arabicPeriod" startAt="3"/>
              <a:tabLst/>
              <a:defRPr/>
            </a:pPr>
            <a:r>
              <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SELECT </a:t>
            </a:r>
            <a:r>
              <a:rPr kumimoji="0" lang="en-US" sz="1200" b="0" i="0" u="none" strike="noStrike" kern="0" cap="none" spc="0" normalizeH="0" baseline="0" noProof="0" dirty="0" err="1">
                <a:ln>
                  <a:noFill/>
                </a:ln>
                <a:solidFill>
                  <a:srgbClr val="000090"/>
                </a:solidFill>
                <a:effectLst/>
                <a:uLnTx/>
                <a:uFillTx/>
                <a:latin typeface="Helvetica" charset="0"/>
                <a:ea typeface="ＭＳ Ｐゴシック" charset="0"/>
                <a:cs typeface="ＭＳ Ｐゴシック" charset="0"/>
              </a:rPr>
              <a:t>users.zipcode</a:t>
            </a:r>
            <a:r>
              <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 </a:t>
            </a:r>
            <a:r>
              <a:rPr kumimoji="0" lang="en-US" sz="1200" b="0" i="0" u="none" strike="noStrike" kern="0" cap="none" spc="0" normalizeH="0" baseline="0" noProof="0" dirty="0" err="1">
                <a:ln>
                  <a:noFill/>
                </a:ln>
                <a:solidFill>
                  <a:srgbClr val="000090"/>
                </a:solidFill>
                <a:effectLst/>
                <a:uLnTx/>
                <a:uFillTx/>
                <a:latin typeface="Helvetica" charset="0"/>
                <a:ea typeface="ＭＳ Ｐゴシック" charset="0"/>
                <a:cs typeface="ＭＳ Ｐゴシック" charset="0"/>
              </a:rPr>
              <a:t>blog.num_posts</a:t>
            </a:r>
            <a:endPar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       FROM users JOIN blog</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       ON </a:t>
            </a:r>
            <a:r>
              <a:rPr kumimoji="0" lang="en-US" sz="1200" b="0" i="0" u="none" strike="noStrike" kern="0" cap="none" spc="0" normalizeH="0" baseline="0" noProof="0" dirty="0" err="1">
                <a:ln>
                  <a:noFill/>
                </a:ln>
                <a:solidFill>
                  <a:srgbClr val="000090"/>
                </a:solidFill>
                <a:effectLst/>
                <a:uLnTx/>
                <a:uFillTx/>
                <a:latin typeface="Helvetica" charset="0"/>
                <a:ea typeface="ＭＳ Ｐゴシック" charset="0"/>
                <a:cs typeface="ＭＳ Ｐゴシック" charset="0"/>
              </a:rPr>
              <a:t>users.blog_url</a:t>
            </a:r>
            <a:r>
              <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rPr>
              <a:t> = </a:t>
            </a:r>
            <a:r>
              <a:rPr kumimoji="0" lang="en-US" sz="1200" b="0" i="0" u="none" strike="noStrike" kern="0" cap="none" spc="0" normalizeH="0" baseline="0" noProof="0" dirty="0" err="1">
                <a:ln>
                  <a:noFill/>
                </a:ln>
                <a:solidFill>
                  <a:srgbClr val="000090"/>
                </a:solidFill>
                <a:effectLst/>
                <a:uLnTx/>
                <a:uFillTx/>
                <a:latin typeface="Helvetica" charset="0"/>
                <a:ea typeface="ＭＳ Ｐゴシック" charset="0"/>
                <a:cs typeface="ＭＳ Ｐゴシック" charset="0"/>
              </a:rPr>
              <a:t>blog.url</a:t>
            </a:r>
            <a:endPar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90"/>
              </a:solidFill>
              <a:effectLst/>
              <a:uLnTx/>
              <a:uFillTx/>
              <a:latin typeface="Helvetica" charset="0"/>
              <a:ea typeface="ＭＳ Ｐゴシック" charset="0"/>
              <a:cs typeface="ＭＳ Ｐゴシック" charset="0"/>
            </a:endParaRPr>
          </a:p>
        </p:txBody>
      </p:sp>
      <p:grpSp>
        <p:nvGrpSpPr>
          <p:cNvPr id="3" name="Group 2"/>
          <p:cNvGrpSpPr/>
          <p:nvPr/>
        </p:nvGrpSpPr>
        <p:grpSpPr>
          <a:xfrm>
            <a:off x="396081" y="2133600"/>
            <a:ext cx="5315149" cy="2286076"/>
            <a:chOff x="396081" y="2133600"/>
            <a:chExt cx="5315149" cy="2286076"/>
          </a:xfrm>
        </p:grpSpPr>
        <p:grpSp>
          <p:nvGrpSpPr>
            <p:cNvPr id="26" name="Group 11"/>
            <p:cNvGrpSpPr>
              <a:grpSpLocks/>
            </p:cNvGrpSpPr>
            <p:nvPr/>
          </p:nvGrpSpPr>
          <p:grpSpPr bwMode="auto">
            <a:xfrm>
              <a:off x="396081" y="2133600"/>
              <a:ext cx="5315149" cy="1658197"/>
              <a:chOff x="228600" y="990600"/>
              <a:chExt cx="5715000" cy="1828800"/>
            </a:xfrm>
          </p:grpSpPr>
          <p:sp>
            <p:nvSpPr>
              <p:cNvPr id="27" name="Rectangle 1"/>
              <p:cNvSpPr>
                <a:spLocks noChangeArrowheads="1"/>
              </p:cNvSpPr>
              <p:nvPr/>
            </p:nvSpPr>
            <p:spPr bwMode="auto">
              <a:xfrm>
                <a:off x="228600" y="1295400"/>
                <a:ext cx="5715000" cy="1524000"/>
              </a:xfrm>
              <a:prstGeom prst="rect">
                <a:avLst/>
              </a:prstGeom>
              <a:solidFill>
                <a:srgbClr val="FFFFFF"/>
              </a:solidFill>
              <a:ln w="12700">
                <a:solidFill>
                  <a:srgbClr val="000000"/>
                </a:solidFill>
                <a:round/>
                <a:headEnd type="none" w="sm" len="sm"/>
                <a:tailEnd type="stealth" w="med" len="lg"/>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srgbClr val="000000"/>
                    </a:solidFill>
                    <a:effectLst/>
                    <a:uLnTx/>
                    <a:uFillTx/>
                  </a:rPr>
                  <a:t>user_id</a:t>
                </a:r>
                <a:r>
                  <a:rPr kumimoji="0" lang="en-US" sz="1200" b="0" i="0" u="none" strike="noStrike" kern="0" cap="none" spc="0" normalizeH="0" baseline="0" noProof="0" dirty="0">
                    <a:ln>
                      <a:noFill/>
                    </a:ln>
                    <a:solidFill>
                      <a:srgbClr val="000000"/>
                    </a:solidFill>
                    <a:effectLst/>
                    <a:uLnTx/>
                    <a:uFillTx/>
                  </a:rPr>
                  <a:t> 	name 	</a:t>
                </a:r>
                <a:r>
                  <a:rPr kumimoji="0" lang="en-US" sz="1200" b="0" i="0" u="none" strike="noStrike" kern="0" cap="none" spc="0" normalizeH="0" baseline="0" noProof="0" dirty="0" err="1">
                    <a:ln>
                      <a:noFill/>
                    </a:ln>
                    <a:solidFill>
                      <a:srgbClr val="000000"/>
                    </a:solidFill>
                    <a:effectLst/>
                    <a:uLnTx/>
                    <a:uFillTx/>
                  </a:rPr>
                  <a:t>zipcode</a:t>
                </a:r>
                <a:r>
                  <a:rPr kumimoji="0" lang="en-US" sz="1200" b="0" i="0" u="none" strike="noStrike" kern="0" cap="none" spc="0" normalizeH="0" baseline="0" noProof="0" dirty="0">
                    <a:ln>
                      <a:noFill/>
                    </a:ln>
                    <a:solidFill>
                      <a:srgbClr val="000000"/>
                    </a:solidFill>
                    <a:effectLst/>
                    <a:uLnTx/>
                    <a:uFillTx/>
                  </a:rPr>
                  <a:t> 	</a:t>
                </a:r>
                <a:r>
                  <a:rPr kumimoji="0" lang="en-US" sz="1200" b="0" i="0" u="none" strike="noStrike" kern="0" cap="none" spc="0" normalizeH="0" baseline="0" noProof="0" dirty="0" err="1">
                    <a:ln>
                      <a:noFill/>
                    </a:ln>
                    <a:solidFill>
                      <a:srgbClr val="000000"/>
                    </a:solidFill>
                    <a:effectLst/>
                    <a:uLnTx/>
                    <a:uFillTx/>
                  </a:rPr>
                  <a:t>blog_url</a:t>
                </a:r>
                <a:r>
                  <a:rPr kumimoji="0" lang="en-US" sz="1200" b="0" i="0" u="none" strike="noStrike" kern="0" cap="none" spc="0" normalizeH="0" baseline="0" noProof="0" dirty="0">
                    <a:ln>
                      <a:noFill/>
                    </a:ln>
                    <a:solidFill>
                      <a:srgbClr val="000000"/>
                    </a:solidFill>
                    <a:effectLst/>
                    <a:uLnTx/>
                    <a:uFillTx/>
                  </a:rPr>
                  <a:t>		</a:t>
                </a:r>
                <a:r>
                  <a:rPr kumimoji="0" lang="en-US" sz="1200" b="0" i="0" u="none" strike="noStrike" kern="0" cap="none" spc="0" normalizeH="0" baseline="0" noProof="0" dirty="0" err="1">
                    <a:ln>
                      <a:noFill/>
                    </a:ln>
                    <a:solidFill>
                      <a:srgbClr val="000000"/>
                    </a:solidFill>
                    <a:effectLst/>
                    <a:uLnTx/>
                    <a:uFillTx/>
                  </a:rPr>
                  <a:t>blog_id</a:t>
                </a:r>
                <a:endParaRPr kumimoji="0" lang="en-US" sz="1200" b="0" i="0" u="none" strike="noStrike" kern="0" cap="none" spc="0" normalizeH="0" baseline="0" noProof="0" dirty="0">
                  <a:ln>
                    <a:noFill/>
                  </a:ln>
                  <a:solidFill>
                    <a:srgbClr val="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rPr>
                  <a:t>101	Alice   	12345   	</a:t>
                </a:r>
                <a:r>
                  <a:rPr kumimoji="0" lang="en-US" sz="1200" b="0" i="0" u="none" strike="noStrike" kern="0" cap="none" spc="0" normalizeH="0" baseline="0" noProof="0" dirty="0" err="1">
                    <a:ln>
                      <a:noFill/>
                    </a:ln>
                    <a:solidFill>
                      <a:srgbClr val="000000"/>
                    </a:solidFill>
                    <a:effectLst/>
                    <a:uLnTx/>
                    <a:uFillTx/>
                  </a:rPr>
                  <a:t>alice.net</a:t>
                </a:r>
                <a:r>
                  <a:rPr kumimoji="0" lang="en-US" sz="1200" b="0" i="0" u="none" strike="noStrike" kern="0" cap="none" spc="0" normalizeH="0" baseline="0" noProof="0" dirty="0">
                    <a:ln>
                      <a:noFill/>
                    </a:ln>
                    <a:solidFill>
                      <a:srgbClr val="000000"/>
                    </a:solidFill>
                    <a:effectLst/>
                    <a:uLnTx/>
                    <a:uFillTx/>
                  </a:rPr>
                  <a:t>		1</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rPr>
                  <a:t>422 	Charlie 	45783  	</a:t>
                </a:r>
                <a:r>
                  <a:rPr kumimoji="0" lang="en-US" sz="1200" b="0" i="0" u="none" strike="noStrike" kern="0" cap="none" spc="0" normalizeH="0" baseline="0" noProof="0" dirty="0" err="1">
                    <a:ln>
                      <a:noFill/>
                    </a:ln>
                    <a:solidFill>
                      <a:srgbClr val="000000"/>
                    </a:solidFill>
                    <a:effectLst/>
                    <a:uLnTx/>
                    <a:uFillTx/>
                  </a:rPr>
                  <a:t>charlie.com</a:t>
                </a:r>
                <a:r>
                  <a:rPr kumimoji="0" lang="en-US" sz="1200" b="0" i="0" u="none" strike="noStrike" kern="0" cap="none" spc="0" normalizeH="0" baseline="0" noProof="0" dirty="0">
                    <a:ln>
                      <a:noFill/>
                    </a:ln>
                    <a:solidFill>
                      <a:srgbClr val="000000"/>
                    </a:solidFill>
                    <a:effectLst/>
                    <a:uLnTx/>
                    <a:uFillTx/>
                  </a:rPr>
                  <a:t>		3</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rPr>
                  <a:t>555 	Bob     	99910  	</a:t>
                </a:r>
                <a:r>
                  <a:rPr kumimoji="0" lang="en-US" sz="1200" b="0" i="0" u="none" strike="noStrike" kern="0" cap="none" spc="0" normalizeH="0" baseline="0" noProof="0" dirty="0" err="1">
                    <a:ln>
                      <a:noFill/>
                    </a:ln>
                    <a:solidFill>
                      <a:srgbClr val="000000"/>
                    </a:solidFill>
                    <a:effectLst/>
                    <a:uLnTx/>
                    <a:uFillTx/>
                  </a:rPr>
                  <a:t>bob.blogspot.com</a:t>
                </a:r>
                <a:r>
                  <a:rPr kumimoji="0" lang="en-US" sz="1200" b="0" i="0" u="none" strike="noStrike" kern="0" cap="none" spc="0" normalizeH="0" baseline="0" noProof="0" dirty="0">
                    <a:ln>
                      <a:noFill/>
                    </a:ln>
                    <a:solidFill>
                      <a:srgbClr val="000000"/>
                    </a:solidFill>
                    <a:effectLst/>
                    <a:uLnTx/>
                    <a:uFillTx/>
                  </a:rPr>
                  <a:t>	2</a:t>
                </a:r>
              </a:p>
            </p:txBody>
          </p:sp>
          <p:sp>
            <p:nvSpPr>
              <p:cNvPr id="28" name="TextBox 4"/>
              <p:cNvSpPr txBox="1">
                <a:spLocks noChangeArrowheads="1"/>
              </p:cNvSpPr>
              <p:nvPr/>
            </p:nvSpPr>
            <p:spPr bwMode="auto">
              <a:xfrm>
                <a:off x="609600" y="990600"/>
                <a:ext cx="1218926" cy="3196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FA0000"/>
                    </a:solidFill>
                    <a:effectLst/>
                    <a:uLnTx/>
                    <a:uFillTx/>
                    <a:latin typeface="Helvetica" charset="0"/>
                    <a:ea typeface="ＭＳ Ｐゴシック" charset="0"/>
                    <a:cs typeface="ＭＳ Ｐゴシック" charset="0"/>
                  </a:rPr>
                  <a:t>users table</a:t>
                </a:r>
              </a:p>
            </p:txBody>
          </p:sp>
          <p:cxnSp>
            <p:nvCxnSpPr>
              <p:cNvPr id="29" name="Straight Connector 6"/>
              <p:cNvCxnSpPr>
                <a:cxnSpLocks noChangeShapeType="1"/>
              </p:cNvCxnSpPr>
              <p:nvPr/>
            </p:nvCxnSpPr>
            <p:spPr bwMode="auto">
              <a:xfrm>
                <a:off x="1066800" y="1295400"/>
                <a:ext cx="0" cy="1524000"/>
              </a:xfrm>
              <a:prstGeom prst="line">
                <a:avLst/>
              </a:prstGeom>
              <a:noFill/>
              <a:ln w="12700">
                <a:solidFill>
                  <a:srgbClr val="000000"/>
                </a:solidFill>
                <a:round/>
                <a:headEnd type="none" w="sm" len="sm"/>
                <a:tailEnd type="none" w="med" len="lg"/>
              </a:ln>
            </p:spPr>
          </p:cxnSp>
          <p:cxnSp>
            <p:nvCxnSpPr>
              <p:cNvPr id="30" name="Straight Connector 13"/>
              <p:cNvCxnSpPr>
                <a:cxnSpLocks noChangeShapeType="1"/>
              </p:cNvCxnSpPr>
              <p:nvPr/>
            </p:nvCxnSpPr>
            <p:spPr bwMode="auto">
              <a:xfrm>
                <a:off x="1981200" y="1295400"/>
                <a:ext cx="0" cy="1524000"/>
              </a:xfrm>
              <a:prstGeom prst="line">
                <a:avLst/>
              </a:prstGeom>
              <a:noFill/>
              <a:ln w="12700">
                <a:solidFill>
                  <a:srgbClr val="000000"/>
                </a:solidFill>
                <a:round/>
                <a:headEnd type="none" w="sm" len="sm"/>
                <a:tailEnd type="none" w="med" len="lg"/>
              </a:ln>
            </p:spPr>
          </p:cxnSp>
          <p:cxnSp>
            <p:nvCxnSpPr>
              <p:cNvPr id="31" name="Straight Connector 14"/>
              <p:cNvCxnSpPr>
                <a:cxnSpLocks noChangeShapeType="1"/>
              </p:cNvCxnSpPr>
              <p:nvPr/>
            </p:nvCxnSpPr>
            <p:spPr bwMode="auto">
              <a:xfrm>
                <a:off x="2895600" y="1295400"/>
                <a:ext cx="0" cy="1524000"/>
              </a:xfrm>
              <a:prstGeom prst="line">
                <a:avLst/>
              </a:prstGeom>
              <a:noFill/>
              <a:ln w="12700">
                <a:solidFill>
                  <a:srgbClr val="000000"/>
                </a:solidFill>
                <a:round/>
                <a:headEnd type="none" w="sm" len="sm"/>
                <a:tailEnd type="none" w="med" len="lg"/>
              </a:ln>
            </p:spPr>
          </p:cxnSp>
          <p:cxnSp>
            <p:nvCxnSpPr>
              <p:cNvPr id="32" name="Straight Connector 15"/>
              <p:cNvCxnSpPr>
                <a:cxnSpLocks noChangeShapeType="1"/>
              </p:cNvCxnSpPr>
              <p:nvPr/>
            </p:nvCxnSpPr>
            <p:spPr bwMode="auto">
              <a:xfrm>
                <a:off x="228600" y="1676400"/>
                <a:ext cx="5715000" cy="0"/>
              </a:xfrm>
              <a:prstGeom prst="line">
                <a:avLst/>
              </a:prstGeom>
              <a:noFill/>
              <a:ln w="12700">
                <a:solidFill>
                  <a:srgbClr val="000000"/>
                </a:solidFill>
                <a:round/>
                <a:headEnd type="none" w="sm" len="sm"/>
                <a:tailEnd type="none" w="med" len="lg"/>
              </a:ln>
            </p:spPr>
          </p:cxnSp>
        </p:grpSp>
        <p:sp>
          <p:nvSpPr>
            <p:cNvPr id="40" name="TextBox 7"/>
            <p:cNvSpPr txBox="1">
              <a:spLocks noChangeArrowheads="1"/>
            </p:cNvSpPr>
            <p:nvPr/>
          </p:nvSpPr>
          <p:spPr bwMode="auto">
            <a:xfrm>
              <a:off x="396082" y="4137255"/>
              <a:ext cx="1207281"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000000"/>
                  </a:solidFill>
                  <a:effectLst/>
                  <a:uLnTx/>
                  <a:uFillTx/>
                  <a:latin typeface="Helvetica" charset="0"/>
                  <a:ea typeface="ＭＳ Ｐゴシック" charset="0"/>
                  <a:cs typeface="ＭＳ Ｐゴシック" charset="0"/>
                </a:rPr>
                <a:t>Primary keys</a:t>
              </a:r>
            </a:p>
          </p:txBody>
        </p:sp>
        <p:cxnSp>
          <p:nvCxnSpPr>
            <p:cNvPr id="41" name="Straight Arrow Connector 9"/>
            <p:cNvCxnSpPr>
              <a:cxnSpLocks noChangeShapeType="1"/>
            </p:cNvCxnSpPr>
            <p:nvPr/>
          </p:nvCxnSpPr>
          <p:spPr bwMode="auto">
            <a:xfrm flipV="1">
              <a:off x="608686" y="3860887"/>
              <a:ext cx="0" cy="207275"/>
            </a:xfrm>
            <a:prstGeom prst="straightConnector1">
              <a:avLst/>
            </a:prstGeom>
            <a:noFill/>
            <a:ln w="12700">
              <a:solidFill>
                <a:srgbClr val="000000"/>
              </a:solidFill>
              <a:round/>
              <a:headEnd type="none" w="sm" len="sm"/>
              <a:tailEnd type="arrow" w="med" len="med"/>
            </a:ln>
          </p:spPr>
        </p:cxnSp>
        <p:cxnSp>
          <p:nvCxnSpPr>
            <p:cNvPr id="42" name="Straight Connector 27"/>
            <p:cNvCxnSpPr>
              <a:cxnSpLocks noChangeShapeType="1"/>
            </p:cNvCxnSpPr>
            <p:nvPr/>
          </p:nvCxnSpPr>
          <p:spPr bwMode="auto">
            <a:xfrm>
              <a:off x="4506462" y="2409966"/>
              <a:ext cx="0" cy="1381831"/>
            </a:xfrm>
            <a:prstGeom prst="line">
              <a:avLst/>
            </a:prstGeom>
            <a:noFill/>
            <a:ln w="12700">
              <a:solidFill>
                <a:srgbClr val="000000"/>
              </a:solidFill>
              <a:round/>
              <a:headEnd type="none" w="sm" len="sm"/>
              <a:tailEnd type="none" w="med" len="lg"/>
            </a:ln>
          </p:spPr>
        </p:cxnSp>
      </p:grpSp>
      <p:grpSp>
        <p:nvGrpSpPr>
          <p:cNvPr id="4" name="Group 3"/>
          <p:cNvGrpSpPr/>
          <p:nvPr/>
        </p:nvGrpSpPr>
        <p:grpSpPr>
          <a:xfrm>
            <a:off x="396081" y="3810000"/>
            <a:ext cx="5562600" cy="2607275"/>
            <a:chOff x="396081" y="3810000"/>
            <a:chExt cx="5562600" cy="2607275"/>
          </a:xfrm>
        </p:grpSpPr>
        <p:grpSp>
          <p:nvGrpSpPr>
            <p:cNvPr id="33" name="Group 3"/>
            <p:cNvGrpSpPr>
              <a:grpSpLocks/>
            </p:cNvGrpSpPr>
            <p:nvPr/>
          </p:nvGrpSpPr>
          <p:grpSpPr bwMode="auto">
            <a:xfrm>
              <a:off x="396081" y="4759078"/>
              <a:ext cx="5562600" cy="1658197"/>
              <a:chOff x="762000" y="3048000"/>
              <a:chExt cx="5981066" cy="1828800"/>
            </a:xfrm>
          </p:grpSpPr>
          <p:sp>
            <p:nvSpPr>
              <p:cNvPr id="34" name="Rectangle 33"/>
              <p:cNvSpPr/>
              <p:nvPr/>
            </p:nvSpPr>
            <p:spPr bwMode="auto">
              <a:xfrm>
                <a:off x="762000" y="3352800"/>
                <a:ext cx="5943600" cy="1524000"/>
              </a:xfrm>
              <a:prstGeom prst="rect">
                <a:avLst/>
              </a:prstGeom>
              <a:solidFill>
                <a:srgbClr val="FFFFFF"/>
              </a:solidFill>
              <a:ln w="12700" cap="flat" cmpd="sng" algn="ctr">
                <a:solidFill>
                  <a:srgbClr val="000000"/>
                </a:solidFill>
                <a:prstDash val="solid"/>
                <a:round/>
                <a:headEnd type="none" w="sm" len="sm"/>
                <a:tailEnd type="stealth" w="med" len="lg"/>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Helvetica" pitchFamily="-107" charset="0"/>
                  </a:rPr>
                  <a:t>id 	</a:t>
                </a:r>
                <a:r>
                  <a:rPr kumimoji="0" lang="en-US" sz="1200" b="0" i="0" u="none" strike="noStrike" kern="0" cap="none" spc="0" normalizeH="0" baseline="0" noProof="0" dirty="0" err="1">
                    <a:ln>
                      <a:noFill/>
                    </a:ln>
                    <a:solidFill>
                      <a:srgbClr val="000000"/>
                    </a:solidFill>
                    <a:effectLst/>
                    <a:uLnTx/>
                    <a:uFillTx/>
                    <a:latin typeface="Helvetica" pitchFamily="-107" charset="0"/>
                  </a:rPr>
                  <a:t>url</a:t>
                </a:r>
                <a:r>
                  <a:rPr kumimoji="0" lang="en-US" sz="1200" b="0" i="0" u="none" strike="noStrike" kern="0" cap="none" spc="0" normalizeH="0" baseline="0" noProof="0" dirty="0">
                    <a:ln>
                      <a:noFill/>
                    </a:ln>
                    <a:solidFill>
                      <a:srgbClr val="000000"/>
                    </a:solidFill>
                    <a:effectLst/>
                    <a:uLnTx/>
                    <a:uFillTx/>
                    <a:latin typeface="Helvetica" pitchFamily="-107" charset="0"/>
                  </a:rPr>
                  <a:t>		</a:t>
                </a:r>
                <a:r>
                  <a:rPr kumimoji="0" lang="en-US" sz="1200" b="0" i="0" u="none" strike="noStrike" kern="0" cap="none" spc="0" normalizeH="0" baseline="0" noProof="0" dirty="0" err="1">
                    <a:ln>
                      <a:noFill/>
                    </a:ln>
                    <a:solidFill>
                      <a:srgbClr val="000000"/>
                    </a:solidFill>
                    <a:effectLst/>
                    <a:uLnTx/>
                    <a:uFillTx/>
                    <a:latin typeface="Helvetica" pitchFamily="-107" charset="0"/>
                  </a:rPr>
                  <a:t>last_updated</a:t>
                </a:r>
                <a:r>
                  <a:rPr kumimoji="0" lang="en-US" sz="1200" b="0" i="0" u="none" strike="noStrike" kern="0" cap="none" spc="0" normalizeH="0" baseline="0" noProof="0" dirty="0">
                    <a:ln>
                      <a:noFill/>
                    </a:ln>
                    <a:solidFill>
                      <a:srgbClr val="000000"/>
                    </a:solidFill>
                    <a:effectLst/>
                    <a:uLnTx/>
                    <a:uFillTx/>
                    <a:latin typeface="Helvetica" pitchFamily="-107" charset="0"/>
                  </a:rPr>
                  <a:t>   	</a:t>
                </a:r>
                <a:r>
                  <a:rPr kumimoji="0" lang="en-US" sz="1200" b="0" i="0" u="none" strike="noStrike" kern="0" cap="none" spc="0" normalizeH="0" baseline="0" noProof="0" dirty="0" err="1">
                    <a:ln>
                      <a:noFill/>
                    </a:ln>
                    <a:solidFill>
                      <a:srgbClr val="000000"/>
                    </a:solidFill>
                    <a:effectLst/>
                    <a:uLnTx/>
                    <a:uFillTx/>
                    <a:latin typeface="Helvetica" pitchFamily="-107" charset="0"/>
                  </a:rPr>
                  <a:t>num_posts</a:t>
                </a:r>
                <a:endParaRPr kumimoji="0" lang="en-US" sz="1200" b="0" i="0" u="none" strike="noStrike" kern="0" cap="none" spc="0" normalizeH="0" baseline="0" noProof="0" dirty="0">
                  <a:ln>
                    <a:noFill/>
                  </a:ln>
                  <a:solidFill>
                    <a:srgbClr val="000000"/>
                  </a:solidFill>
                  <a:effectLst/>
                  <a:uLnTx/>
                  <a:uFillTx/>
                  <a:latin typeface="Helvetica" pitchFamily="-107"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Helvetica" pitchFamily="-107"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Helvetica" pitchFamily="-107" charset="0"/>
                  </a:rPr>
                  <a:t>1 	</a:t>
                </a:r>
                <a:r>
                  <a:rPr kumimoji="0" lang="en-US" sz="1200" b="0" i="0" u="none" strike="noStrike" kern="0" cap="none" spc="0" normalizeH="0" baseline="0" noProof="0" dirty="0" err="1">
                    <a:ln>
                      <a:noFill/>
                    </a:ln>
                    <a:solidFill>
                      <a:srgbClr val="000000"/>
                    </a:solidFill>
                    <a:effectLst/>
                    <a:uLnTx/>
                    <a:uFillTx/>
                    <a:latin typeface="Helvetica" pitchFamily="-107" charset="0"/>
                  </a:rPr>
                  <a:t>alice.net</a:t>
                </a:r>
                <a:r>
                  <a:rPr kumimoji="0" lang="en-US" sz="1200" b="0" i="0" u="none" strike="noStrike" kern="0" cap="none" spc="0" normalizeH="0" baseline="0" noProof="0" dirty="0">
                    <a:ln>
                      <a:noFill/>
                    </a:ln>
                    <a:solidFill>
                      <a:srgbClr val="000000"/>
                    </a:solidFill>
                    <a:effectLst/>
                    <a:uLnTx/>
                    <a:uFillTx/>
                    <a:latin typeface="Helvetica" pitchFamily="-107" charset="0"/>
                  </a:rPr>
                  <a:t>		5/2/14		332</a:t>
                </a:r>
              </a:p>
              <a:p>
                <a:pPr marL="315411" marR="0" lvl="0" indent="-315411" defTabSz="914400" eaLnBrk="1" fontAlgn="auto" latinLnBrk="0" hangingPunct="1">
                  <a:lnSpc>
                    <a:spcPct val="100000"/>
                  </a:lnSpc>
                  <a:spcBef>
                    <a:spcPts val="0"/>
                  </a:spcBef>
                  <a:spcAft>
                    <a:spcPts val="0"/>
                  </a:spcAft>
                  <a:buClrTx/>
                  <a:buSzTx/>
                  <a:buFontTx/>
                  <a:buAutoNum type="arabicPlain"/>
                  <a:tabLst/>
                  <a:defRPr/>
                </a:pPr>
                <a:endParaRPr kumimoji="0" lang="en-US" sz="1200" b="0" i="0" u="none" strike="noStrike" kern="0" cap="none" spc="0" normalizeH="0" baseline="0" noProof="0" dirty="0">
                  <a:ln>
                    <a:noFill/>
                  </a:ln>
                  <a:solidFill>
                    <a:srgbClr val="000000"/>
                  </a:solidFill>
                  <a:effectLst/>
                  <a:uLnTx/>
                  <a:uFillTx/>
                  <a:latin typeface="Helvetica" pitchFamily="-107"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Helvetica" pitchFamily="-107" charset="0"/>
                  </a:rPr>
                  <a:t>2	</a:t>
                </a:r>
                <a:r>
                  <a:rPr kumimoji="0" lang="en-US" sz="1200" b="0" i="0" u="none" strike="noStrike" kern="0" cap="none" spc="0" normalizeH="0" baseline="0" noProof="0" dirty="0" err="1">
                    <a:ln>
                      <a:noFill/>
                    </a:ln>
                    <a:solidFill>
                      <a:srgbClr val="000000"/>
                    </a:solidFill>
                    <a:effectLst/>
                    <a:uLnTx/>
                    <a:uFillTx/>
                    <a:latin typeface="Helvetica" pitchFamily="-107" charset="0"/>
                  </a:rPr>
                  <a:t>bob.blogspot.com</a:t>
                </a:r>
                <a:r>
                  <a:rPr kumimoji="0" lang="en-US" sz="1200" b="0" i="0" u="none" strike="noStrike" kern="0" cap="none" spc="0" normalizeH="0" baseline="0" noProof="0" dirty="0">
                    <a:ln>
                      <a:noFill/>
                    </a:ln>
                    <a:solidFill>
                      <a:srgbClr val="000000"/>
                    </a:solidFill>
                    <a:effectLst/>
                    <a:uLnTx/>
                    <a:uFillTx/>
                    <a:latin typeface="Helvetica" pitchFamily="-107" charset="0"/>
                  </a:rPr>
                  <a:t>     	4/2/13		10003</a:t>
                </a:r>
              </a:p>
              <a:p>
                <a:pPr marL="315411" marR="0" lvl="0" indent="-315411" defTabSz="914400" eaLnBrk="1" fontAlgn="auto" latinLnBrk="0" hangingPunct="1">
                  <a:lnSpc>
                    <a:spcPct val="100000"/>
                  </a:lnSpc>
                  <a:spcBef>
                    <a:spcPts val="0"/>
                  </a:spcBef>
                  <a:spcAft>
                    <a:spcPts val="0"/>
                  </a:spcAft>
                  <a:buClrTx/>
                  <a:buSzTx/>
                  <a:buFontTx/>
                  <a:buAutoNum type="arabicPlain" startAt="3"/>
                  <a:tabLst/>
                  <a:defRPr/>
                </a:pPr>
                <a:endParaRPr kumimoji="0" lang="en-US" sz="1200" b="0" i="0" u="none" strike="noStrike" kern="0" cap="none" spc="0" normalizeH="0" baseline="0" noProof="0" dirty="0">
                  <a:ln>
                    <a:noFill/>
                  </a:ln>
                  <a:solidFill>
                    <a:srgbClr val="000000"/>
                  </a:solidFill>
                  <a:effectLst/>
                  <a:uLnTx/>
                  <a:uFillTx/>
                  <a:latin typeface="Helvetica" pitchFamily="-107"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Helvetica" pitchFamily="-107" charset="0"/>
                  </a:rPr>
                  <a:t>3 	</a:t>
                </a:r>
                <a:r>
                  <a:rPr kumimoji="0" lang="en-US" sz="1200" b="0" i="0" u="none" strike="noStrike" kern="0" cap="none" spc="0" normalizeH="0" baseline="0" noProof="0" dirty="0" err="1">
                    <a:ln>
                      <a:noFill/>
                    </a:ln>
                    <a:solidFill>
                      <a:srgbClr val="000000"/>
                    </a:solidFill>
                    <a:effectLst/>
                    <a:uLnTx/>
                    <a:uFillTx/>
                    <a:latin typeface="Helvetica" pitchFamily="-107" charset="0"/>
                  </a:rPr>
                  <a:t>charlie.com</a:t>
                </a:r>
                <a:r>
                  <a:rPr kumimoji="0" lang="en-US" sz="1200" b="0" i="0" u="none" strike="noStrike" kern="0" cap="none" spc="0" normalizeH="0" baseline="0" noProof="0" dirty="0">
                    <a:ln>
                      <a:noFill/>
                    </a:ln>
                    <a:solidFill>
                      <a:srgbClr val="000000"/>
                    </a:solidFill>
                    <a:effectLst/>
                    <a:uLnTx/>
                    <a:uFillTx/>
                    <a:latin typeface="Helvetica" pitchFamily="-107" charset="0"/>
                  </a:rPr>
                  <a:t>		6/15/14		7</a:t>
                </a:r>
              </a:p>
              <a:p>
                <a:pPr marL="315411" marR="0" lvl="0" indent="-315411" defTabSz="914400" eaLnBrk="1" fontAlgn="auto" latinLnBrk="0" hangingPunct="1">
                  <a:lnSpc>
                    <a:spcPct val="100000"/>
                  </a:lnSpc>
                  <a:spcBef>
                    <a:spcPts val="0"/>
                  </a:spcBef>
                  <a:spcAft>
                    <a:spcPts val="0"/>
                  </a:spcAft>
                  <a:buClrTx/>
                  <a:buSzTx/>
                  <a:buFontTx/>
                  <a:buAutoNum type="arabicPlain" startAt="3"/>
                  <a:tabLst/>
                  <a:defRPr/>
                </a:pPr>
                <a:endParaRPr kumimoji="0" lang="en-US" sz="1200" b="0" i="0" u="none" strike="noStrike" kern="0" cap="none" spc="0" normalizeH="0" baseline="0" noProof="0" dirty="0">
                  <a:ln>
                    <a:noFill/>
                  </a:ln>
                  <a:solidFill>
                    <a:srgbClr val="000000"/>
                  </a:solidFill>
                  <a:effectLst/>
                  <a:uLnTx/>
                  <a:uFillTx/>
                  <a:latin typeface="Helvetica" pitchFamily="-107" charset="0"/>
                </a:endParaRPr>
              </a:p>
            </p:txBody>
          </p:sp>
          <p:sp>
            <p:nvSpPr>
              <p:cNvPr id="35" name="TextBox 21"/>
              <p:cNvSpPr txBox="1">
                <a:spLocks noChangeArrowheads="1"/>
              </p:cNvSpPr>
              <p:nvPr/>
            </p:nvSpPr>
            <p:spPr bwMode="auto">
              <a:xfrm>
                <a:off x="1143000" y="3048000"/>
                <a:ext cx="1110138" cy="3196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FA0000"/>
                    </a:solidFill>
                    <a:effectLst/>
                    <a:uLnTx/>
                    <a:uFillTx/>
                    <a:latin typeface="Helvetica" charset="0"/>
                    <a:ea typeface="ＭＳ Ｐゴシック" charset="0"/>
                    <a:cs typeface="ＭＳ Ｐゴシック" charset="0"/>
                  </a:rPr>
                  <a:t>blog table</a:t>
                </a:r>
              </a:p>
            </p:txBody>
          </p:sp>
          <p:cxnSp>
            <p:nvCxnSpPr>
              <p:cNvPr id="36" name="Straight Connector 22"/>
              <p:cNvCxnSpPr>
                <a:cxnSpLocks noChangeShapeType="1"/>
              </p:cNvCxnSpPr>
              <p:nvPr/>
            </p:nvCxnSpPr>
            <p:spPr bwMode="auto">
              <a:xfrm>
                <a:off x="762000" y="3733800"/>
                <a:ext cx="5981066" cy="32312"/>
              </a:xfrm>
              <a:prstGeom prst="line">
                <a:avLst/>
              </a:prstGeom>
              <a:noFill/>
              <a:ln w="12700">
                <a:solidFill>
                  <a:srgbClr val="000000"/>
                </a:solidFill>
                <a:round/>
                <a:headEnd type="none" w="sm" len="sm"/>
                <a:tailEnd type="none" w="med" len="lg"/>
              </a:ln>
            </p:spPr>
          </p:cxnSp>
          <p:cxnSp>
            <p:nvCxnSpPr>
              <p:cNvPr id="37" name="Straight Connector 24"/>
              <p:cNvCxnSpPr>
                <a:cxnSpLocks noChangeShapeType="1"/>
              </p:cNvCxnSpPr>
              <p:nvPr/>
            </p:nvCxnSpPr>
            <p:spPr bwMode="auto">
              <a:xfrm>
                <a:off x="1600200" y="3352800"/>
                <a:ext cx="0" cy="1524000"/>
              </a:xfrm>
              <a:prstGeom prst="line">
                <a:avLst/>
              </a:prstGeom>
              <a:noFill/>
              <a:ln w="12700">
                <a:solidFill>
                  <a:srgbClr val="000000"/>
                </a:solidFill>
                <a:round/>
                <a:headEnd type="none" w="sm" len="sm"/>
                <a:tailEnd type="none" w="med" len="lg"/>
              </a:ln>
            </p:spPr>
          </p:cxnSp>
          <p:cxnSp>
            <p:nvCxnSpPr>
              <p:cNvPr id="38" name="Straight Connector 25"/>
              <p:cNvCxnSpPr>
                <a:cxnSpLocks noChangeShapeType="1"/>
              </p:cNvCxnSpPr>
              <p:nvPr/>
            </p:nvCxnSpPr>
            <p:spPr bwMode="auto">
              <a:xfrm>
                <a:off x="5029200" y="3352800"/>
                <a:ext cx="0" cy="1524000"/>
              </a:xfrm>
              <a:prstGeom prst="line">
                <a:avLst/>
              </a:prstGeom>
              <a:noFill/>
              <a:ln w="12700">
                <a:solidFill>
                  <a:srgbClr val="000000"/>
                </a:solidFill>
                <a:round/>
                <a:headEnd type="none" w="sm" len="sm"/>
                <a:tailEnd type="none" w="med" len="lg"/>
              </a:ln>
            </p:spPr>
          </p:cxnSp>
          <p:cxnSp>
            <p:nvCxnSpPr>
              <p:cNvPr id="39" name="Straight Connector 26"/>
              <p:cNvCxnSpPr>
                <a:cxnSpLocks noChangeShapeType="1"/>
              </p:cNvCxnSpPr>
              <p:nvPr/>
            </p:nvCxnSpPr>
            <p:spPr bwMode="auto">
              <a:xfrm>
                <a:off x="3429000" y="3352800"/>
                <a:ext cx="0" cy="1524000"/>
              </a:xfrm>
              <a:prstGeom prst="line">
                <a:avLst/>
              </a:prstGeom>
              <a:noFill/>
              <a:ln w="12700">
                <a:solidFill>
                  <a:srgbClr val="000000"/>
                </a:solidFill>
                <a:round/>
                <a:headEnd type="none" w="sm" len="sm"/>
                <a:tailEnd type="none" w="med" len="lg"/>
              </a:ln>
            </p:spPr>
          </p:cxnSp>
        </p:grpSp>
        <p:sp>
          <p:nvSpPr>
            <p:cNvPr id="43" name="TextBox 28"/>
            <p:cNvSpPr txBox="1">
              <a:spLocks noChangeArrowheads="1"/>
            </p:cNvSpPr>
            <p:nvPr/>
          </p:nvSpPr>
          <p:spPr bwMode="auto">
            <a:xfrm>
              <a:off x="4293857" y="4086368"/>
              <a:ext cx="1197638" cy="28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84110" tIns="42055" rIns="84110" bIns="42055">
              <a:spAutoFit/>
            </a:bodyPr>
            <a:lstStyle>
              <a:lvl1pPr>
                <a:defRPr sz="1400">
                  <a:solidFill>
                    <a:schemeClr val="accent2"/>
                  </a:solidFill>
                  <a:latin typeface="Helvetica" charset="0"/>
                  <a:ea typeface="ＭＳ Ｐゴシック" charset="0"/>
                  <a:cs typeface="ＭＳ Ｐゴシック" charset="0"/>
                </a:defRPr>
              </a:lvl1pPr>
              <a:lvl2pPr marL="742950" indent="-285750">
                <a:defRPr sz="1400">
                  <a:solidFill>
                    <a:schemeClr val="accent2"/>
                  </a:solidFill>
                  <a:latin typeface="Helvetica" charset="0"/>
                  <a:ea typeface="ＭＳ Ｐゴシック" charset="0"/>
                  <a:cs typeface="ＭＳ Ｐゴシック" charset="0"/>
                </a:defRPr>
              </a:lvl2pPr>
              <a:lvl3pPr marL="1143000" indent="-228600">
                <a:defRPr sz="1400">
                  <a:solidFill>
                    <a:schemeClr val="accent2"/>
                  </a:solidFill>
                  <a:latin typeface="Helvetica" charset="0"/>
                  <a:ea typeface="ＭＳ Ｐゴシック" charset="0"/>
                  <a:cs typeface="ＭＳ Ｐゴシック" charset="0"/>
                </a:defRPr>
              </a:lvl3pPr>
              <a:lvl4pPr marL="1600200" indent="-228600">
                <a:defRPr sz="1400">
                  <a:solidFill>
                    <a:schemeClr val="accent2"/>
                  </a:solidFill>
                  <a:latin typeface="Helvetica" charset="0"/>
                  <a:ea typeface="ＭＳ Ｐゴシック" charset="0"/>
                  <a:cs typeface="ＭＳ Ｐゴシック" charset="0"/>
                </a:defRPr>
              </a:lvl4pPr>
              <a:lvl5pPr marL="2057400" indent="-228600">
                <a:defRPr sz="1400">
                  <a:solidFill>
                    <a:schemeClr val="accent2"/>
                  </a:solidFill>
                  <a:latin typeface="Helvetica" charset="0"/>
                  <a:ea typeface="ＭＳ Ｐゴシック" charset="0"/>
                  <a:cs typeface="ＭＳ Ｐゴシック" charset="0"/>
                </a:defRPr>
              </a:lvl5pPr>
              <a:lvl6pPr marL="25146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6pPr>
              <a:lvl7pPr marL="29718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7pPr>
              <a:lvl8pPr marL="34290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8pPr>
              <a:lvl9pPr marL="3886200" indent="-228600" eaLnBrk="0" fontAlgn="base" hangingPunct="0">
                <a:lnSpc>
                  <a:spcPct val="90000"/>
                </a:lnSpc>
                <a:spcBef>
                  <a:spcPct val="0"/>
                </a:spcBef>
                <a:spcAft>
                  <a:spcPct val="0"/>
                </a:spcAft>
                <a:defRPr sz="1400">
                  <a:solidFill>
                    <a:schemeClr val="accent2"/>
                  </a:solidFill>
                  <a:latin typeface="Helvetica"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Helvetica" charset="0"/>
                  <a:ea typeface="ＭＳ Ｐゴシック" charset="0"/>
                  <a:cs typeface="ＭＳ Ｐゴシック" charset="0"/>
                </a:rPr>
                <a:t>Foreign keys</a:t>
              </a:r>
            </a:p>
          </p:txBody>
        </p:sp>
        <p:cxnSp>
          <p:nvCxnSpPr>
            <p:cNvPr id="44" name="Straight Arrow Connector 29"/>
            <p:cNvCxnSpPr>
              <a:cxnSpLocks noChangeShapeType="1"/>
            </p:cNvCxnSpPr>
            <p:nvPr/>
          </p:nvCxnSpPr>
          <p:spPr bwMode="auto">
            <a:xfrm flipV="1">
              <a:off x="4789936" y="3810000"/>
              <a:ext cx="0" cy="207275"/>
            </a:xfrm>
            <a:prstGeom prst="straightConnector1">
              <a:avLst/>
            </a:prstGeom>
            <a:noFill/>
            <a:ln w="12700">
              <a:solidFill>
                <a:srgbClr val="000000"/>
              </a:solidFill>
              <a:round/>
              <a:headEnd type="none" w="sm" len="sm"/>
              <a:tailEnd type="arrow" w="med" len="med"/>
            </a:ln>
          </p:spPr>
        </p:cxnSp>
        <p:cxnSp>
          <p:nvCxnSpPr>
            <p:cNvPr id="45" name="Straight Arrow Connector 30"/>
            <p:cNvCxnSpPr>
              <a:cxnSpLocks noChangeShapeType="1"/>
            </p:cNvCxnSpPr>
            <p:nvPr/>
          </p:nvCxnSpPr>
          <p:spPr bwMode="auto">
            <a:xfrm>
              <a:off x="608686" y="4413620"/>
              <a:ext cx="0" cy="414549"/>
            </a:xfrm>
            <a:prstGeom prst="straightConnector1">
              <a:avLst/>
            </a:prstGeom>
            <a:noFill/>
            <a:ln w="12700">
              <a:solidFill>
                <a:srgbClr val="000000"/>
              </a:solidFill>
              <a:round/>
              <a:headEnd type="none" w="sm" len="sm"/>
              <a:tailEnd type="arrow" w="med" len="med"/>
            </a:ln>
          </p:spPr>
        </p:cxnSp>
      </p:grpSp>
      <p:sp>
        <p:nvSpPr>
          <p:cNvPr id="46"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6</a:t>
            </a:fld>
            <a:endParaRPr lang="en-US" dirty="0"/>
          </a:p>
        </p:txBody>
      </p:sp>
    </p:spTree>
    <p:extLst>
      <p:ext uri="{BB962C8B-B14F-4D97-AF65-F5344CB8AC3E}">
        <p14:creationId xmlns:p14="http://schemas.microsoft.com/office/powerpoint/2010/main" val="3401472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MongoDB</a:t>
            </a:r>
            <a:r>
              <a:rPr lang="en-US" dirty="0"/>
              <a:t>: A </a:t>
            </a:r>
            <a:r>
              <a:rPr lang="en-US" dirty="0" err="1"/>
              <a:t>NoSQL</a:t>
            </a:r>
            <a:r>
              <a:rPr lang="en-US" dirty="0"/>
              <a:t> System Installation</a:t>
            </a:r>
          </a:p>
        </p:txBody>
      </p:sp>
      <p:sp>
        <p:nvSpPr>
          <p:cNvPr id="3" name="Content Placeholder 2"/>
          <p:cNvSpPr>
            <a:spLocks noGrp="1"/>
          </p:cNvSpPr>
          <p:nvPr>
            <p:ph idx="1"/>
          </p:nvPr>
        </p:nvSpPr>
        <p:spPr/>
        <p:txBody>
          <a:bodyPr>
            <a:normAutofit fontScale="92500" lnSpcReduction="10000"/>
          </a:bodyPr>
          <a:lstStyle/>
          <a:p>
            <a:r>
              <a:rPr lang="en-US" dirty="0" err="1">
                <a:solidFill>
                  <a:srgbClr val="FF0000"/>
                </a:solidFill>
              </a:rPr>
              <a:t>MondoDB</a:t>
            </a:r>
            <a:r>
              <a:rPr lang="en-US" dirty="0">
                <a:solidFill>
                  <a:srgbClr val="FF0000"/>
                </a:solidFill>
              </a:rPr>
              <a:t> material not included in syllabus </a:t>
            </a:r>
          </a:p>
          <a:p>
            <a:r>
              <a:rPr lang="en-US" u="sng" dirty="0">
                <a:hlinkClick r:id="rId2"/>
              </a:rPr>
              <a:t>http://www.mongodb.org/downloads</a:t>
            </a:r>
            <a:endParaRPr lang="en-US" u="sng" dirty="0"/>
          </a:p>
          <a:p>
            <a:r>
              <a:rPr lang="en-US" u="sng" dirty="0">
                <a:hlinkClick r:id="rId3"/>
              </a:rPr>
              <a:t>http://docs.mongodb.org/manual/installation</a:t>
            </a:r>
            <a:endParaRPr lang="en-US" u="sng" dirty="0"/>
          </a:p>
          <a:p>
            <a:r>
              <a:rPr lang="en-US" dirty="0" err="1"/>
              <a:t>mongod</a:t>
            </a:r>
            <a:r>
              <a:rPr lang="en-US" dirty="0"/>
              <a:t> --</a:t>
            </a:r>
            <a:r>
              <a:rPr lang="en-US" dirty="0" err="1"/>
              <a:t>dbpath</a:t>
            </a:r>
            <a:r>
              <a:rPr lang="en-US" dirty="0"/>
              <a:t> &lt;path-to-data&gt;</a:t>
            </a:r>
          </a:p>
          <a:p>
            <a:r>
              <a:rPr lang="en-US" dirty="0"/>
              <a:t>Mongo</a:t>
            </a:r>
          </a:p>
          <a:p>
            <a:r>
              <a:rPr lang="en-US" dirty="0"/>
              <a:t>(Version of 2015)</a:t>
            </a:r>
          </a:p>
          <a:p>
            <a:endParaRPr lang="en-US" dirty="0"/>
          </a:p>
          <a:p>
            <a:endParaRPr lang="en-US" dirty="0"/>
          </a:p>
          <a:p>
            <a:endParaRPr lang="en-US" dirty="0"/>
          </a:p>
          <a:p>
            <a:r>
              <a:rPr lang="en-US" dirty="0"/>
              <a:t>(</a:t>
            </a:r>
            <a:r>
              <a:rPr lang="en-US" dirty="0" err="1"/>
              <a:t>MongoDB</a:t>
            </a:r>
            <a:r>
              <a:rPr lang="en-US" dirty="0"/>
              <a:t> slides adapted from </a:t>
            </a:r>
            <a:r>
              <a:rPr lang="en-US" dirty="0" err="1"/>
              <a:t>Mainak</a:t>
            </a:r>
            <a:r>
              <a:rPr lang="en-US" dirty="0"/>
              <a:t> </a:t>
            </a:r>
            <a:r>
              <a:rPr lang="en-US" dirty="0" err="1"/>
              <a:t>Ghosh’s</a:t>
            </a:r>
            <a:r>
              <a:rPr lang="en-US" dirty="0"/>
              <a:t> slides)</a:t>
            </a:r>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60</a:t>
            </a:fld>
            <a:endParaRPr lang="en-US" dirty="0"/>
          </a:p>
        </p:txBody>
      </p:sp>
    </p:spTree>
    <p:extLst>
      <p:ext uri="{BB962C8B-B14F-4D97-AF65-F5344CB8AC3E}">
        <p14:creationId xmlns:p14="http://schemas.microsoft.com/office/powerpoint/2010/main" val="18526037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Model</a:t>
            </a:r>
          </a:p>
        </p:txBody>
      </p:sp>
      <p:sp>
        <p:nvSpPr>
          <p:cNvPr id="3" name="Content Placeholder 2"/>
          <p:cNvSpPr>
            <a:spLocks noGrp="1"/>
          </p:cNvSpPr>
          <p:nvPr>
            <p:ph idx="1"/>
          </p:nvPr>
        </p:nvSpPr>
        <p:spPr/>
        <p:txBody>
          <a:bodyPr>
            <a:normAutofit/>
          </a:bodyPr>
          <a:lstStyle/>
          <a:p>
            <a:r>
              <a:rPr lang="en-US" dirty="0"/>
              <a:t>Stores data in form of BSON (Binary JavaScript Object Notation) </a:t>
            </a:r>
            <a:r>
              <a:rPr lang="en-US" i="1" dirty="0"/>
              <a:t>documents</a:t>
            </a:r>
          </a:p>
          <a:p>
            <a:pPr marL="0" indent="0">
              <a:spcBef>
                <a:spcPts val="0"/>
              </a:spcBef>
              <a:buNone/>
            </a:pPr>
            <a:r>
              <a:rPr lang="en-US" sz="2400" dirty="0">
                <a:solidFill>
                  <a:srgbClr val="00B050"/>
                </a:solidFill>
              </a:rPr>
              <a:t>	{</a:t>
            </a:r>
          </a:p>
          <a:p>
            <a:pPr marL="0" indent="0">
              <a:spcBef>
                <a:spcPts val="0"/>
              </a:spcBef>
              <a:buNone/>
            </a:pPr>
            <a:r>
              <a:rPr lang="en-US" sz="2400" dirty="0">
                <a:solidFill>
                  <a:prstClr val="black"/>
                </a:solidFill>
              </a:rPr>
              <a:t>		</a:t>
            </a:r>
            <a:r>
              <a:rPr lang="en-US" sz="2400" dirty="0">
                <a:solidFill>
                  <a:srgbClr val="FF0000"/>
                </a:solidFill>
              </a:rPr>
              <a:t>name</a:t>
            </a:r>
            <a:r>
              <a:rPr lang="en-US" sz="2400" dirty="0">
                <a:solidFill>
                  <a:prstClr val="black"/>
                </a:solidFill>
              </a:rPr>
              <a:t>: </a:t>
            </a:r>
            <a:r>
              <a:rPr lang="en-US" sz="2400" dirty="0">
                <a:solidFill>
                  <a:srgbClr val="1F497D">
                    <a:lumMod val="60000"/>
                    <a:lumOff val="40000"/>
                  </a:srgbClr>
                </a:solidFill>
              </a:rPr>
              <a:t>"</a:t>
            </a:r>
            <a:r>
              <a:rPr lang="en-US" sz="2400" dirty="0" err="1">
                <a:solidFill>
                  <a:srgbClr val="1F497D">
                    <a:lumMod val="60000"/>
                    <a:lumOff val="40000"/>
                  </a:srgbClr>
                </a:solidFill>
              </a:rPr>
              <a:t>travis</a:t>
            </a:r>
            <a:r>
              <a:rPr lang="en-US" sz="2400" dirty="0">
                <a:solidFill>
                  <a:srgbClr val="1F497D">
                    <a:lumMod val="60000"/>
                    <a:lumOff val="40000"/>
                  </a:srgbClr>
                </a:solidFill>
              </a:rPr>
              <a:t>"</a:t>
            </a:r>
            <a:r>
              <a:rPr lang="en-US" sz="2400" dirty="0">
                <a:solidFill>
                  <a:prstClr val="black"/>
                </a:solidFill>
              </a:rPr>
              <a:t>,</a:t>
            </a:r>
          </a:p>
          <a:p>
            <a:pPr marL="0" indent="0">
              <a:spcBef>
                <a:spcPts val="0"/>
              </a:spcBef>
              <a:buNone/>
            </a:pPr>
            <a:r>
              <a:rPr lang="en-US" sz="2400" dirty="0">
                <a:solidFill>
                  <a:prstClr val="black"/>
                </a:solidFill>
              </a:rPr>
              <a:t>		</a:t>
            </a:r>
            <a:r>
              <a:rPr lang="en-US" sz="2400" dirty="0">
                <a:solidFill>
                  <a:srgbClr val="FF0000"/>
                </a:solidFill>
              </a:rPr>
              <a:t>salary</a:t>
            </a:r>
            <a:r>
              <a:rPr lang="en-US" sz="2400" dirty="0">
                <a:solidFill>
                  <a:prstClr val="black"/>
                </a:solidFill>
              </a:rPr>
              <a:t>: </a:t>
            </a:r>
            <a:r>
              <a:rPr lang="en-US" sz="2400" dirty="0">
                <a:solidFill>
                  <a:srgbClr val="1F497D">
                    <a:lumMod val="60000"/>
                    <a:lumOff val="40000"/>
                  </a:srgbClr>
                </a:solidFill>
              </a:rPr>
              <a:t>30000</a:t>
            </a:r>
            <a:r>
              <a:rPr lang="en-US" sz="2400" dirty="0">
                <a:solidFill>
                  <a:prstClr val="black"/>
                </a:solidFill>
              </a:rPr>
              <a:t>,</a:t>
            </a:r>
          </a:p>
          <a:p>
            <a:pPr marL="0" indent="0">
              <a:spcBef>
                <a:spcPts val="0"/>
              </a:spcBef>
              <a:buNone/>
            </a:pPr>
            <a:r>
              <a:rPr lang="en-US" sz="2400" dirty="0">
                <a:solidFill>
                  <a:prstClr val="black"/>
                </a:solidFill>
              </a:rPr>
              <a:t>		</a:t>
            </a:r>
            <a:r>
              <a:rPr lang="en-US" sz="2400" dirty="0">
                <a:solidFill>
                  <a:srgbClr val="FF0000"/>
                </a:solidFill>
              </a:rPr>
              <a:t>designation</a:t>
            </a:r>
            <a:r>
              <a:rPr lang="en-US" sz="2400" dirty="0">
                <a:solidFill>
                  <a:prstClr val="black"/>
                </a:solidFill>
              </a:rPr>
              <a:t>: </a:t>
            </a:r>
            <a:r>
              <a:rPr lang="en-US" sz="2400" dirty="0">
                <a:solidFill>
                  <a:srgbClr val="1F497D">
                    <a:lumMod val="60000"/>
                    <a:lumOff val="40000"/>
                  </a:srgbClr>
                </a:solidFill>
              </a:rPr>
              <a:t>"Computer Scientist"</a:t>
            </a:r>
            <a:r>
              <a:rPr lang="en-US" sz="2400" dirty="0">
                <a:solidFill>
                  <a:prstClr val="black"/>
                </a:solidFill>
              </a:rPr>
              <a:t>,</a:t>
            </a:r>
          </a:p>
          <a:p>
            <a:pPr marL="0" indent="0">
              <a:spcBef>
                <a:spcPts val="0"/>
              </a:spcBef>
              <a:buNone/>
            </a:pPr>
            <a:r>
              <a:rPr lang="en-US" sz="2400" dirty="0">
                <a:solidFill>
                  <a:prstClr val="black"/>
                </a:solidFill>
              </a:rPr>
              <a:t>		</a:t>
            </a:r>
            <a:r>
              <a:rPr lang="en-US" sz="2400" dirty="0">
                <a:solidFill>
                  <a:srgbClr val="FF0000"/>
                </a:solidFill>
              </a:rPr>
              <a:t>teams</a:t>
            </a:r>
            <a:r>
              <a:rPr lang="en-US" sz="2400" dirty="0">
                <a:solidFill>
                  <a:prstClr val="black"/>
                </a:solidFill>
              </a:rPr>
              <a:t>: </a:t>
            </a:r>
            <a:r>
              <a:rPr lang="en-US" sz="2400" dirty="0">
                <a:solidFill>
                  <a:srgbClr val="1F497D">
                    <a:lumMod val="60000"/>
                    <a:lumOff val="40000"/>
                  </a:srgbClr>
                </a:solidFill>
              </a:rPr>
              <a:t>[ "front-end",  "database" ]</a:t>
            </a:r>
          </a:p>
          <a:p>
            <a:pPr marL="0" indent="0">
              <a:spcBef>
                <a:spcPts val="0"/>
              </a:spcBef>
              <a:buNone/>
            </a:pPr>
            <a:r>
              <a:rPr lang="en-US" sz="2400" dirty="0">
                <a:solidFill>
                  <a:srgbClr val="00B050"/>
                </a:solidFill>
              </a:rPr>
              <a:t>	}</a:t>
            </a:r>
          </a:p>
          <a:p>
            <a:r>
              <a:rPr lang="en-US" dirty="0"/>
              <a:t>Group of related </a:t>
            </a:r>
            <a:r>
              <a:rPr lang="en-US" i="1" dirty="0"/>
              <a:t>documents </a:t>
            </a:r>
            <a:r>
              <a:rPr lang="en-US" dirty="0"/>
              <a:t>with a shared common index is a </a:t>
            </a:r>
            <a:r>
              <a:rPr lang="en-US" i="1" dirty="0"/>
              <a:t>collection</a:t>
            </a:r>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61</a:t>
            </a:fld>
            <a:endParaRPr lang="en-US" dirty="0"/>
          </a:p>
        </p:txBody>
      </p:sp>
    </p:spTree>
    <p:extLst>
      <p:ext uri="{BB962C8B-B14F-4D97-AF65-F5344CB8AC3E}">
        <p14:creationId xmlns:p14="http://schemas.microsoft.com/office/powerpoint/2010/main" val="12255568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481" y="228600"/>
            <a:ext cx="11685747" cy="1143000"/>
          </a:xfrm>
        </p:spPr>
        <p:txBody>
          <a:bodyPr/>
          <a:lstStyle/>
          <a:p>
            <a:r>
              <a:rPr lang="en-US" dirty="0" err="1"/>
              <a:t>MongoDB</a:t>
            </a:r>
            <a:r>
              <a:rPr lang="en-US" dirty="0"/>
              <a:t>: Typical Query</a:t>
            </a:r>
          </a:p>
        </p:txBody>
      </p:sp>
      <p:sp>
        <p:nvSpPr>
          <p:cNvPr id="27" name="Content Placeholder 2"/>
          <p:cNvSpPr>
            <a:spLocks noGrp="1"/>
          </p:cNvSpPr>
          <p:nvPr>
            <p:ph idx="1"/>
          </p:nvPr>
        </p:nvSpPr>
        <p:spPr>
          <a:xfrm>
            <a:off x="548481" y="1646237"/>
            <a:ext cx="11673682" cy="4525963"/>
          </a:xfrm>
        </p:spPr>
        <p:txBody>
          <a:bodyPr/>
          <a:lstStyle/>
          <a:p>
            <a:pPr marL="0" indent="0" algn="ctr">
              <a:buNone/>
            </a:pPr>
            <a:r>
              <a:rPr lang="en-US" sz="2400" dirty="0"/>
              <a:t>Query all employee names with salary greater than 18000 sorted in ascending order</a:t>
            </a:r>
            <a:endParaRPr lang="en-US" sz="2800" dirty="0"/>
          </a:p>
          <a:p>
            <a:pPr marL="0" indent="0" algn="ctr">
              <a:buNone/>
            </a:pPr>
            <a:r>
              <a:rPr lang="en-US" sz="2400" dirty="0" err="1"/>
              <a:t>db.employee.find</a:t>
            </a:r>
            <a:r>
              <a:rPr lang="en-US" sz="2400" dirty="0"/>
              <a:t>(</a:t>
            </a:r>
            <a:r>
              <a:rPr lang="en-US" sz="2400" dirty="0">
                <a:solidFill>
                  <a:srgbClr val="00B050"/>
                </a:solidFill>
              </a:rPr>
              <a:t>{</a:t>
            </a:r>
            <a:r>
              <a:rPr lang="en-US" sz="2400" dirty="0">
                <a:solidFill>
                  <a:srgbClr val="FF0000"/>
                </a:solidFill>
              </a:rPr>
              <a:t>salary</a:t>
            </a:r>
            <a:r>
              <a:rPr lang="en-US" sz="2400" dirty="0"/>
              <a:t>:</a:t>
            </a:r>
            <a:r>
              <a:rPr lang="en-US" sz="2400" dirty="0">
                <a:solidFill>
                  <a:srgbClr val="00B050"/>
                </a:solidFill>
              </a:rPr>
              <a:t>{</a:t>
            </a:r>
            <a:r>
              <a:rPr lang="en-US" sz="2400" dirty="0">
                <a:solidFill>
                  <a:schemeClr val="tx2">
                    <a:lumMod val="60000"/>
                    <a:lumOff val="40000"/>
                  </a:schemeClr>
                </a:solidFill>
              </a:rPr>
              <a:t>$gt:18000</a:t>
            </a:r>
            <a:r>
              <a:rPr lang="en-US" sz="2400" dirty="0">
                <a:solidFill>
                  <a:srgbClr val="00B050"/>
                </a:solidFill>
              </a:rPr>
              <a:t>}, {</a:t>
            </a:r>
            <a:r>
              <a:rPr lang="en-US" sz="2400" dirty="0">
                <a:solidFill>
                  <a:srgbClr val="FF0000"/>
                </a:solidFill>
              </a:rPr>
              <a:t>name</a:t>
            </a:r>
            <a:r>
              <a:rPr lang="en-US" sz="2400" dirty="0"/>
              <a:t>:</a:t>
            </a:r>
            <a:r>
              <a:rPr lang="en-US" sz="2400" dirty="0">
                <a:solidFill>
                  <a:schemeClr val="tx2">
                    <a:lumMod val="60000"/>
                    <a:lumOff val="40000"/>
                  </a:schemeClr>
                </a:solidFill>
              </a:rPr>
              <a:t>1</a:t>
            </a:r>
            <a:r>
              <a:rPr lang="en-US" sz="2400" dirty="0">
                <a:solidFill>
                  <a:srgbClr val="00B050"/>
                </a:solidFill>
              </a:rPr>
              <a:t>}}</a:t>
            </a:r>
            <a:r>
              <a:rPr lang="en-US" sz="2400" dirty="0"/>
              <a:t>).sort(</a:t>
            </a:r>
            <a:r>
              <a:rPr lang="en-US" sz="2400" dirty="0">
                <a:solidFill>
                  <a:srgbClr val="00B050"/>
                </a:solidFill>
              </a:rPr>
              <a:t>{</a:t>
            </a:r>
            <a:r>
              <a:rPr lang="en-US" sz="2400" dirty="0">
                <a:solidFill>
                  <a:srgbClr val="FF0000"/>
                </a:solidFill>
              </a:rPr>
              <a:t>salary</a:t>
            </a:r>
            <a:r>
              <a:rPr lang="en-US" sz="2400" dirty="0"/>
              <a:t>:</a:t>
            </a:r>
            <a:r>
              <a:rPr lang="en-US" sz="2400" dirty="0">
                <a:solidFill>
                  <a:schemeClr val="tx2">
                    <a:lumMod val="60000"/>
                    <a:lumOff val="40000"/>
                  </a:schemeClr>
                </a:solidFill>
              </a:rPr>
              <a:t>1</a:t>
            </a:r>
            <a:r>
              <a:rPr lang="en-US" sz="2400" dirty="0">
                <a:solidFill>
                  <a:srgbClr val="00B050"/>
                </a:solidFill>
              </a:rPr>
              <a:t>}</a:t>
            </a:r>
            <a:r>
              <a:rPr lang="en-US" sz="2400" dirty="0"/>
              <a:t>)</a:t>
            </a:r>
          </a:p>
          <a:p>
            <a:pPr marL="0" indent="0">
              <a:buNone/>
            </a:pPr>
            <a:r>
              <a:rPr lang="en-US" sz="2800" dirty="0"/>
              <a:t>     	          </a:t>
            </a:r>
            <a:r>
              <a:rPr lang="en-US" sz="2000" dirty="0"/>
              <a:t>Collection	            Condition	      Projection        Modifier</a:t>
            </a:r>
            <a:endParaRPr lang="en-US" sz="2400" dirty="0"/>
          </a:p>
        </p:txBody>
      </p:sp>
      <p:graphicFrame>
        <p:nvGraphicFramePr>
          <p:cNvPr id="28" name="Table 27"/>
          <p:cNvGraphicFramePr>
            <a:graphicFrameLocks noGrp="1"/>
          </p:cNvGraphicFramePr>
          <p:nvPr>
            <p:extLst>
              <p:ext uri="{D42A27DB-BD31-4B8C-83A1-F6EECF244321}">
                <p14:modId xmlns:p14="http://schemas.microsoft.com/office/powerpoint/2010/main" val="2840283128"/>
              </p:ext>
            </p:extLst>
          </p:nvPr>
        </p:nvGraphicFramePr>
        <p:xfrm>
          <a:off x="1371600" y="3200400"/>
          <a:ext cx="1905000" cy="3124200"/>
        </p:xfrm>
        <a:graphic>
          <a:graphicData uri="http://schemas.openxmlformats.org/drawingml/2006/table">
            <a:tbl>
              <a:tblPr>
                <a:tableStyleId>{5C22544A-7EE6-4342-B048-85BDC9FD1C3A}</a:tableStyleId>
              </a:tblPr>
              <a:tblGrid>
                <a:gridCol w="1905000">
                  <a:extLst>
                    <a:ext uri="{9D8B030D-6E8A-4147-A177-3AD203B41FA5}">
                      <a16:colId xmlns:a16="http://schemas.microsoft.com/office/drawing/2014/main" val="20000"/>
                    </a:ext>
                  </a:extLst>
                </a:gridCol>
              </a:tblGrid>
              <a:tr h="390525">
                <a:tc>
                  <a:txBody>
                    <a:bodyPr/>
                    <a:lstStyle/>
                    <a:p>
                      <a:r>
                        <a:rPr lang="en-US" sz="1600" dirty="0"/>
                        <a:t>{salary:25000,</a:t>
                      </a:r>
                      <a:r>
                        <a:rPr lang="en-US" sz="1600" baseline="0" dirty="0"/>
                        <a:t> …}</a:t>
                      </a:r>
                      <a:endParaRPr lang="en-US" sz="1600" dirty="0"/>
                    </a:p>
                  </a:txBody>
                  <a:tcPr/>
                </a:tc>
                <a:extLst>
                  <a:ext uri="{0D108BD9-81ED-4DB2-BD59-A6C34878D82A}">
                    <a16:rowId xmlns:a16="http://schemas.microsoft.com/office/drawing/2014/main" val="10000"/>
                  </a:ext>
                </a:extLst>
              </a:tr>
              <a:tr h="390525">
                <a:tc>
                  <a:txBody>
                    <a:bodyPr/>
                    <a:lstStyle/>
                    <a:p>
                      <a:r>
                        <a:rPr lang="en-US" sz="1600" dirty="0"/>
                        <a:t>{salary:10000,</a:t>
                      </a:r>
                      <a:r>
                        <a:rPr lang="en-US" sz="1600" baseline="0" dirty="0"/>
                        <a:t> …}</a:t>
                      </a:r>
                      <a:endParaRPr lang="en-US" sz="1600" dirty="0"/>
                    </a:p>
                  </a:txBody>
                  <a:tcPr/>
                </a:tc>
                <a:extLst>
                  <a:ext uri="{0D108BD9-81ED-4DB2-BD59-A6C34878D82A}">
                    <a16:rowId xmlns:a16="http://schemas.microsoft.com/office/drawing/2014/main" val="10001"/>
                  </a:ext>
                </a:extLst>
              </a:tr>
              <a:tr h="390525">
                <a:tc>
                  <a:txBody>
                    <a:bodyPr/>
                    <a:lstStyle/>
                    <a:p>
                      <a:r>
                        <a:rPr lang="en-US" sz="1600" dirty="0"/>
                        <a:t>{salary:20000,</a:t>
                      </a:r>
                      <a:r>
                        <a:rPr lang="en-US" sz="1600" baseline="0" dirty="0"/>
                        <a:t> …}</a:t>
                      </a:r>
                      <a:endParaRPr lang="en-US" sz="1600" dirty="0"/>
                    </a:p>
                  </a:txBody>
                  <a:tcPr/>
                </a:tc>
                <a:extLst>
                  <a:ext uri="{0D108BD9-81ED-4DB2-BD59-A6C34878D82A}">
                    <a16:rowId xmlns:a16="http://schemas.microsoft.com/office/drawing/2014/main" val="10002"/>
                  </a:ext>
                </a:extLst>
              </a:tr>
              <a:tr h="390525">
                <a:tc>
                  <a:txBody>
                    <a:bodyPr/>
                    <a:lstStyle/>
                    <a:p>
                      <a:r>
                        <a:rPr lang="en-US" sz="1600" dirty="0"/>
                        <a:t>{salary:2000,</a:t>
                      </a:r>
                      <a:r>
                        <a:rPr lang="en-US" sz="1600" baseline="0" dirty="0"/>
                        <a:t> …}</a:t>
                      </a:r>
                      <a:endParaRPr lang="en-US" sz="1600" dirty="0"/>
                    </a:p>
                  </a:txBody>
                  <a:tcPr/>
                </a:tc>
                <a:extLst>
                  <a:ext uri="{0D108BD9-81ED-4DB2-BD59-A6C34878D82A}">
                    <a16:rowId xmlns:a16="http://schemas.microsoft.com/office/drawing/2014/main" val="10003"/>
                  </a:ext>
                </a:extLst>
              </a:tr>
              <a:tr h="390525">
                <a:tc>
                  <a:txBody>
                    <a:bodyPr/>
                    <a:lstStyle/>
                    <a:p>
                      <a:r>
                        <a:rPr lang="en-US" sz="1600" dirty="0"/>
                        <a:t>{salary:30000,</a:t>
                      </a:r>
                      <a:r>
                        <a:rPr lang="en-US" sz="1600" baseline="0" dirty="0"/>
                        <a:t> …}</a:t>
                      </a:r>
                      <a:endParaRPr lang="en-US" sz="1600" dirty="0"/>
                    </a:p>
                  </a:txBody>
                  <a:tcPr/>
                </a:tc>
                <a:extLst>
                  <a:ext uri="{0D108BD9-81ED-4DB2-BD59-A6C34878D82A}">
                    <a16:rowId xmlns:a16="http://schemas.microsoft.com/office/drawing/2014/main" val="10004"/>
                  </a:ext>
                </a:extLst>
              </a:tr>
              <a:tr h="390525">
                <a:tc>
                  <a:txBody>
                    <a:bodyPr/>
                    <a:lstStyle/>
                    <a:p>
                      <a:r>
                        <a:rPr lang="en-US" sz="1600" dirty="0"/>
                        <a:t>{salary:21000,</a:t>
                      </a:r>
                      <a:r>
                        <a:rPr lang="en-US" sz="1600" baseline="0" dirty="0"/>
                        <a:t> …}</a:t>
                      </a:r>
                      <a:endParaRPr lang="en-US" sz="1600" dirty="0"/>
                    </a:p>
                  </a:txBody>
                  <a:tcPr/>
                </a:tc>
                <a:extLst>
                  <a:ext uri="{0D108BD9-81ED-4DB2-BD59-A6C34878D82A}">
                    <a16:rowId xmlns:a16="http://schemas.microsoft.com/office/drawing/2014/main" val="10005"/>
                  </a:ext>
                </a:extLst>
              </a:tr>
              <a:tr h="390525">
                <a:tc>
                  <a:txBody>
                    <a:bodyPr/>
                    <a:lstStyle/>
                    <a:p>
                      <a:r>
                        <a:rPr lang="en-US" sz="1600" dirty="0"/>
                        <a:t>{salary:5000,</a:t>
                      </a:r>
                      <a:r>
                        <a:rPr lang="en-US" sz="1600" baseline="0" dirty="0"/>
                        <a:t> …}</a:t>
                      </a:r>
                      <a:endParaRPr lang="en-US" sz="1600" dirty="0"/>
                    </a:p>
                  </a:txBody>
                  <a:tcPr/>
                </a:tc>
                <a:extLst>
                  <a:ext uri="{0D108BD9-81ED-4DB2-BD59-A6C34878D82A}">
                    <a16:rowId xmlns:a16="http://schemas.microsoft.com/office/drawing/2014/main" val="10006"/>
                  </a:ext>
                </a:extLst>
              </a:tr>
              <a:tr h="390525">
                <a:tc>
                  <a:txBody>
                    <a:bodyPr/>
                    <a:lstStyle/>
                    <a:p>
                      <a:r>
                        <a:rPr lang="en-US" sz="1600" dirty="0"/>
                        <a:t>{salary:50000,</a:t>
                      </a:r>
                      <a:r>
                        <a:rPr lang="en-US" sz="1600" baseline="0" dirty="0"/>
                        <a:t> …}</a:t>
                      </a:r>
                      <a:endParaRPr lang="en-US" sz="1600" dirty="0"/>
                    </a:p>
                  </a:txBody>
                  <a:tcPr/>
                </a:tc>
                <a:extLst>
                  <a:ext uri="{0D108BD9-81ED-4DB2-BD59-A6C34878D82A}">
                    <a16:rowId xmlns:a16="http://schemas.microsoft.com/office/drawing/2014/main" val="10007"/>
                  </a:ext>
                </a:extLst>
              </a:tr>
            </a:tbl>
          </a:graphicData>
        </a:graphic>
      </p:graphicFrame>
      <p:graphicFrame>
        <p:nvGraphicFramePr>
          <p:cNvPr id="29" name="Table 28"/>
          <p:cNvGraphicFramePr>
            <a:graphicFrameLocks noGrp="1"/>
          </p:cNvGraphicFramePr>
          <p:nvPr>
            <p:extLst>
              <p:ext uri="{D42A27DB-BD31-4B8C-83A1-F6EECF244321}">
                <p14:modId xmlns:p14="http://schemas.microsoft.com/office/powerpoint/2010/main" val="2576933591"/>
              </p:ext>
            </p:extLst>
          </p:nvPr>
        </p:nvGraphicFramePr>
        <p:xfrm>
          <a:off x="4038600" y="3810000"/>
          <a:ext cx="1905000" cy="1952625"/>
        </p:xfrm>
        <a:graphic>
          <a:graphicData uri="http://schemas.openxmlformats.org/drawingml/2006/table">
            <a:tbl>
              <a:tblPr>
                <a:tableStyleId>{5C22544A-7EE6-4342-B048-85BDC9FD1C3A}</a:tableStyleId>
              </a:tblPr>
              <a:tblGrid>
                <a:gridCol w="1905000">
                  <a:extLst>
                    <a:ext uri="{9D8B030D-6E8A-4147-A177-3AD203B41FA5}">
                      <a16:colId xmlns:a16="http://schemas.microsoft.com/office/drawing/2014/main" val="20000"/>
                    </a:ext>
                  </a:extLst>
                </a:gridCol>
              </a:tblGrid>
              <a:tr h="390525">
                <a:tc>
                  <a:txBody>
                    <a:bodyPr/>
                    <a:lstStyle/>
                    <a:p>
                      <a:r>
                        <a:rPr lang="en-US" sz="1600" dirty="0"/>
                        <a:t>{salary:25000,</a:t>
                      </a:r>
                      <a:r>
                        <a:rPr lang="en-US" sz="1600" baseline="0" dirty="0"/>
                        <a:t> …}</a:t>
                      </a:r>
                      <a:endParaRPr lang="en-US" sz="1600" dirty="0"/>
                    </a:p>
                  </a:txBody>
                  <a:tcPr/>
                </a:tc>
                <a:extLst>
                  <a:ext uri="{0D108BD9-81ED-4DB2-BD59-A6C34878D82A}">
                    <a16:rowId xmlns:a16="http://schemas.microsoft.com/office/drawing/2014/main" val="10000"/>
                  </a:ext>
                </a:extLst>
              </a:tr>
              <a:tr h="390525">
                <a:tc>
                  <a:txBody>
                    <a:bodyPr/>
                    <a:lstStyle/>
                    <a:p>
                      <a:r>
                        <a:rPr lang="en-US" sz="1600" dirty="0"/>
                        <a:t>{salary:20000,</a:t>
                      </a:r>
                      <a:r>
                        <a:rPr lang="en-US" sz="1600" baseline="0" dirty="0"/>
                        <a:t> …}</a:t>
                      </a:r>
                      <a:endParaRPr lang="en-US" sz="1600" dirty="0"/>
                    </a:p>
                  </a:txBody>
                  <a:tcPr/>
                </a:tc>
                <a:extLst>
                  <a:ext uri="{0D108BD9-81ED-4DB2-BD59-A6C34878D82A}">
                    <a16:rowId xmlns:a16="http://schemas.microsoft.com/office/drawing/2014/main" val="10001"/>
                  </a:ext>
                </a:extLst>
              </a:tr>
              <a:tr h="390525">
                <a:tc>
                  <a:txBody>
                    <a:bodyPr/>
                    <a:lstStyle/>
                    <a:p>
                      <a:r>
                        <a:rPr lang="en-US" sz="1600" dirty="0"/>
                        <a:t>{salary:30000,</a:t>
                      </a:r>
                      <a:r>
                        <a:rPr lang="en-US" sz="1600" baseline="0" dirty="0"/>
                        <a:t> …}</a:t>
                      </a:r>
                      <a:endParaRPr lang="en-US" sz="1600" dirty="0"/>
                    </a:p>
                  </a:txBody>
                  <a:tcPr/>
                </a:tc>
                <a:extLst>
                  <a:ext uri="{0D108BD9-81ED-4DB2-BD59-A6C34878D82A}">
                    <a16:rowId xmlns:a16="http://schemas.microsoft.com/office/drawing/2014/main" val="10002"/>
                  </a:ext>
                </a:extLst>
              </a:tr>
              <a:tr h="390525">
                <a:tc>
                  <a:txBody>
                    <a:bodyPr/>
                    <a:lstStyle/>
                    <a:p>
                      <a:r>
                        <a:rPr lang="en-US" sz="1600" dirty="0"/>
                        <a:t>{salary:21000,</a:t>
                      </a:r>
                      <a:r>
                        <a:rPr lang="en-US" sz="1600" baseline="0" dirty="0"/>
                        <a:t> …}</a:t>
                      </a:r>
                      <a:endParaRPr lang="en-US" sz="1600" dirty="0"/>
                    </a:p>
                  </a:txBody>
                  <a:tcPr/>
                </a:tc>
                <a:extLst>
                  <a:ext uri="{0D108BD9-81ED-4DB2-BD59-A6C34878D82A}">
                    <a16:rowId xmlns:a16="http://schemas.microsoft.com/office/drawing/2014/main" val="10003"/>
                  </a:ext>
                </a:extLst>
              </a:tr>
              <a:tr h="390525">
                <a:tc>
                  <a:txBody>
                    <a:bodyPr/>
                    <a:lstStyle/>
                    <a:p>
                      <a:r>
                        <a:rPr lang="en-US" sz="1600" dirty="0"/>
                        <a:t>{salary:50000,</a:t>
                      </a:r>
                      <a:r>
                        <a:rPr lang="en-US" sz="1600" baseline="0" dirty="0"/>
                        <a:t> …}</a:t>
                      </a:r>
                      <a:endParaRPr lang="en-US" sz="1600" dirty="0"/>
                    </a:p>
                  </a:txBody>
                  <a:tcPr/>
                </a:tc>
                <a:extLst>
                  <a:ext uri="{0D108BD9-81ED-4DB2-BD59-A6C34878D82A}">
                    <a16:rowId xmlns:a16="http://schemas.microsoft.com/office/drawing/2014/main" val="10004"/>
                  </a:ext>
                </a:extLst>
              </a:tr>
            </a:tbl>
          </a:graphicData>
        </a:graphic>
      </p:graphicFrame>
      <p:graphicFrame>
        <p:nvGraphicFramePr>
          <p:cNvPr id="30" name="Table 29"/>
          <p:cNvGraphicFramePr>
            <a:graphicFrameLocks noGrp="1"/>
          </p:cNvGraphicFramePr>
          <p:nvPr>
            <p:extLst>
              <p:ext uri="{D42A27DB-BD31-4B8C-83A1-F6EECF244321}">
                <p14:modId xmlns:p14="http://schemas.microsoft.com/office/powerpoint/2010/main" val="2770080406"/>
              </p:ext>
            </p:extLst>
          </p:nvPr>
        </p:nvGraphicFramePr>
        <p:xfrm>
          <a:off x="6629400" y="3810000"/>
          <a:ext cx="1905000" cy="1952625"/>
        </p:xfrm>
        <a:graphic>
          <a:graphicData uri="http://schemas.openxmlformats.org/drawingml/2006/table">
            <a:tbl>
              <a:tblPr>
                <a:tableStyleId>{5C22544A-7EE6-4342-B048-85BDC9FD1C3A}</a:tableStyleId>
              </a:tblPr>
              <a:tblGrid>
                <a:gridCol w="1905000">
                  <a:extLst>
                    <a:ext uri="{9D8B030D-6E8A-4147-A177-3AD203B41FA5}">
                      <a16:colId xmlns:a16="http://schemas.microsoft.com/office/drawing/2014/main" val="20000"/>
                    </a:ext>
                  </a:extLst>
                </a:gridCol>
              </a:tblGrid>
              <a:tr h="390525">
                <a:tc>
                  <a:txBody>
                    <a:bodyPr/>
                    <a:lstStyle/>
                    <a:p>
                      <a:r>
                        <a:rPr lang="en-US" sz="1600" dirty="0"/>
                        <a:t>{salary:20000,</a:t>
                      </a:r>
                      <a:r>
                        <a:rPr lang="en-US" sz="1600" baseline="0" dirty="0"/>
                        <a:t> …}</a:t>
                      </a:r>
                      <a:endParaRPr lang="en-US" sz="1600" dirty="0"/>
                    </a:p>
                  </a:txBody>
                  <a:tcPr/>
                </a:tc>
                <a:extLst>
                  <a:ext uri="{0D108BD9-81ED-4DB2-BD59-A6C34878D82A}">
                    <a16:rowId xmlns:a16="http://schemas.microsoft.com/office/drawing/2014/main" val="10000"/>
                  </a:ext>
                </a:extLst>
              </a:tr>
              <a:tr h="390525">
                <a:tc>
                  <a:txBody>
                    <a:bodyPr/>
                    <a:lstStyle/>
                    <a:p>
                      <a:r>
                        <a:rPr lang="en-US" sz="1600" dirty="0"/>
                        <a:t>{salary:21000,</a:t>
                      </a:r>
                      <a:r>
                        <a:rPr lang="en-US" sz="1600" baseline="0" dirty="0"/>
                        <a:t> …}</a:t>
                      </a:r>
                      <a:endParaRPr lang="en-US" sz="1600" dirty="0"/>
                    </a:p>
                  </a:txBody>
                  <a:tcPr/>
                </a:tc>
                <a:extLst>
                  <a:ext uri="{0D108BD9-81ED-4DB2-BD59-A6C34878D82A}">
                    <a16:rowId xmlns:a16="http://schemas.microsoft.com/office/drawing/2014/main" val="10001"/>
                  </a:ext>
                </a:extLst>
              </a:tr>
              <a:tr h="390525">
                <a:tc>
                  <a:txBody>
                    <a:bodyPr/>
                    <a:lstStyle/>
                    <a:p>
                      <a:r>
                        <a:rPr lang="en-US" sz="1600" dirty="0"/>
                        <a:t>{salary:25000,</a:t>
                      </a:r>
                      <a:r>
                        <a:rPr lang="en-US" sz="1600" baseline="0" dirty="0"/>
                        <a:t> …}</a:t>
                      </a:r>
                      <a:endParaRPr lang="en-US" sz="1600" dirty="0"/>
                    </a:p>
                  </a:txBody>
                  <a:tcPr/>
                </a:tc>
                <a:extLst>
                  <a:ext uri="{0D108BD9-81ED-4DB2-BD59-A6C34878D82A}">
                    <a16:rowId xmlns:a16="http://schemas.microsoft.com/office/drawing/2014/main" val="10002"/>
                  </a:ext>
                </a:extLst>
              </a:tr>
              <a:tr h="390525">
                <a:tc>
                  <a:txBody>
                    <a:bodyPr/>
                    <a:lstStyle/>
                    <a:p>
                      <a:r>
                        <a:rPr lang="en-US" sz="1600" dirty="0"/>
                        <a:t>{salary:30000,</a:t>
                      </a:r>
                      <a:r>
                        <a:rPr lang="en-US" sz="1600" baseline="0" dirty="0"/>
                        <a:t> …}</a:t>
                      </a:r>
                      <a:endParaRPr lang="en-US" sz="1600" dirty="0"/>
                    </a:p>
                  </a:txBody>
                  <a:tcPr/>
                </a:tc>
                <a:extLst>
                  <a:ext uri="{0D108BD9-81ED-4DB2-BD59-A6C34878D82A}">
                    <a16:rowId xmlns:a16="http://schemas.microsoft.com/office/drawing/2014/main" val="10003"/>
                  </a:ext>
                </a:extLst>
              </a:tr>
              <a:tr h="390525">
                <a:tc>
                  <a:txBody>
                    <a:bodyPr/>
                    <a:lstStyle/>
                    <a:p>
                      <a:r>
                        <a:rPr lang="en-US" sz="1600" dirty="0"/>
                        <a:t>{salary:50000,</a:t>
                      </a:r>
                      <a:r>
                        <a:rPr lang="en-US" sz="1600" baseline="0" dirty="0"/>
                        <a:t> …}</a:t>
                      </a:r>
                      <a:endParaRPr lang="en-US" sz="1600" dirty="0"/>
                    </a:p>
                  </a:txBody>
                  <a:tcPr/>
                </a:tc>
                <a:extLst>
                  <a:ext uri="{0D108BD9-81ED-4DB2-BD59-A6C34878D82A}">
                    <a16:rowId xmlns:a16="http://schemas.microsoft.com/office/drawing/2014/main" val="10004"/>
                  </a:ext>
                </a:extLst>
              </a:tr>
            </a:tbl>
          </a:graphicData>
        </a:graphic>
      </p:graphicFrame>
      <p:cxnSp>
        <p:nvCxnSpPr>
          <p:cNvPr id="31" name="Straight Arrow Connector 30"/>
          <p:cNvCxnSpPr>
            <a:stCxn id="28" idx="3"/>
            <a:endCxn id="29" idx="1"/>
          </p:cNvCxnSpPr>
          <p:nvPr/>
        </p:nvCxnSpPr>
        <p:spPr>
          <a:xfrm>
            <a:off x="3276600" y="4762500"/>
            <a:ext cx="762000" cy="2381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9" idx="3"/>
            <a:endCxn id="30" idx="1"/>
          </p:cNvCxnSpPr>
          <p:nvPr/>
        </p:nvCxnSpPr>
        <p:spPr>
          <a:xfrm>
            <a:off x="5943600" y="4786312"/>
            <a:ext cx="6858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3" name="Right Brace 32"/>
          <p:cNvSpPr/>
          <p:nvPr/>
        </p:nvSpPr>
        <p:spPr>
          <a:xfrm rot="5400000">
            <a:off x="3253581" y="1790700"/>
            <a:ext cx="228600" cy="1676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Right Brace 33"/>
          <p:cNvSpPr/>
          <p:nvPr/>
        </p:nvSpPr>
        <p:spPr>
          <a:xfrm rot="5400000">
            <a:off x="5730081" y="1524000"/>
            <a:ext cx="228600" cy="2209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Right Brace 34"/>
          <p:cNvSpPr/>
          <p:nvPr/>
        </p:nvSpPr>
        <p:spPr>
          <a:xfrm rot="5400000">
            <a:off x="7616031" y="2000250"/>
            <a:ext cx="228600" cy="12573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Right Brace 35"/>
          <p:cNvSpPr/>
          <p:nvPr/>
        </p:nvSpPr>
        <p:spPr>
          <a:xfrm rot="5400000">
            <a:off x="9349581" y="1790700"/>
            <a:ext cx="228600" cy="1676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62</a:t>
            </a:fld>
            <a:endParaRPr lang="en-US" dirty="0"/>
          </a:p>
        </p:txBody>
      </p:sp>
    </p:spTree>
    <p:extLst>
      <p:ext uri="{BB962C8B-B14F-4D97-AF65-F5344CB8AC3E}">
        <p14:creationId xmlns:p14="http://schemas.microsoft.com/office/powerpoint/2010/main" val="21750969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a:t>
            </a:r>
          </a:p>
        </p:txBody>
      </p:sp>
      <p:sp>
        <p:nvSpPr>
          <p:cNvPr id="3" name="Content Placeholder 2"/>
          <p:cNvSpPr>
            <a:spLocks noGrp="1"/>
          </p:cNvSpPr>
          <p:nvPr>
            <p:ph idx="1"/>
          </p:nvPr>
        </p:nvSpPr>
        <p:spPr>
          <a:xfrm>
            <a:off x="1731222" y="1722438"/>
            <a:ext cx="11685747" cy="4525963"/>
          </a:xfrm>
        </p:spPr>
        <p:txBody>
          <a:bodyPr>
            <a:normAutofit/>
          </a:bodyPr>
          <a:lstStyle/>
          <a:p>
            <a:pPr marL="0" indent="0">
              <a:spcBef>
                <a:spcPts val="0"/>
              </a:spcBef>
              <a:buNone/>
            </a:pPr>
            <a:r>
              <a:rPr lang="en-US" dirty="0"/>
              <a:t>Insert a row entry for new employee Sally</a:t>
            </a:r>
          </a:p>
          <a:p>
            <a:pPr marL="0" indent="0">
              <a:spcBef>
                <a:spcPts val="0"/>
              </a:spcBef>
              <a:buNone/>
            </a:pPr>
            <a:endParaRPr lang="en-US" dirty="0"/>
          </a:p>
          <a:p>
            <a:pPr marL="0" indent="0">
              <a:spcBef>
                <a:spcPts val="0"/>
              </a:spcBef>
              <a:buNone/>
            </a:pPr>
            <a:r>
              <a:rPr lang="en-US" dirty="0" err="1"/>
              <a:t>db.employee.insert</a:t>
            </a:r>
            <a:r>
              <a:rPr lang="en-US" dirty="0"/>
              <a:t>(</a:t>
            </a:r>
            <a:r>
              <a:rPr lang="en-US" dirty="0">
                <a:solidFill>
                  <a:srgbClr val="00B050"/>
                </a:solidFill>
              </a:rPr>
              <a:t>{</a:t>
            </a:r>
          </a:p>
          <a:p>
            <a:pPr marL="0" indent="0">
              <a:spcBef>
                <a:spcPts val="0"/>
              </a:spcBef>
              <a:buNone/>
            </a:pPr>
            <a:r>
              <a:rPr lang="en-US" dirty="0">
                <a:solidFill>
                  <a:prstClr val="black"/>
                </a:solidFill>
              </a:rPr>
              <a:t>		</a:t>
            </a:r>
            <a:r>
              <a:rPr lang="en-US" dirty="0">
                <a:solidFill>
                  <a:srgbClr val="FF0000"/>
                </a:solidFill>
              </a:rPr>
              <a:t>name</a:t>
            </a:r>
            <a:r>
              <a:rPr lang="en-US" dirty="0">
                <a:solidFill>
                  <a:prstClr val="black"/>
                </a:solidFill>
              </a:rPr>
              <a:t>: </a:t>
            </a:r>
            <a:r>
              <a:rPr lang="en-US" dirty="0">
                <a:solidFill>
                  <a:srgbClr val="1F497D">
                    <a:lumMod val="60000"/>
                    <a:lumOff val="40000"/>
                  </a:srgbClr>
                </a:solidFill>
              </a:rPr>
              <a:t>"sally"</a:t>
            </a:r>
            <a:r>
              <a:rPr lang="en-US" dirty="0">
                <a:solidFill>
                  <a:prstClr val="black"/>
                </a:solidFill>
              </a:rPr>
              <a:t>,</a:t>
            </a:r>
          </a:p>
          <a:p>
            <a:pPr marL="0" indent="0">
              <a:spcBef>
                <a:spcPts val="0"/>
              </a:spcBef>
              <a:buNone/>
            </a:pPr>
            <a:r>
              <a:rPr lang="en-US" dirty="0">
                <a:solidFill>
                  <a:prstClr val="black"/>
                </a:solidFill>
              </a:rPr>
              <a:t>		</a:t>
            </a:r>
            <a:r>
              <a:rPr lang="en-US" dirty="0">
                <a:solidFill>
                  <a:srgbClr val="FF0000"/>
                </a:solidFill>
              </a:rPr>
              <a:t>salary</a:t>
            </a:r>
            <a:r>
              <a:rPr lang="en-US" dirty="0">
                <a:solidFill>
                  <a:prstClr val="black"/>
                </a:solidFill>
              </a:rPr>
              <a:t>: </a:t>
            </a:r>
            <a:r>
              <a:rPr lang="en-US" dirty="0">
                <a:solidFill>
                  <a:srgbClr val="1F497D">
                    <a:lumMod val="60000"/>
                    <a:lumOff val="40000"/>
                  </a:srgbClr>
                </a:solidFill>
              </a:rPr>
              <a:t>15000</a:t>
            </a:r>
            <a:r>
              <a:rPr lang="en-US" dirty="0">
                <a:solidFill>
                  <a:prstClr val="black"/>
                </a:solidFill>
              </a:rPr>
              <a:t>,</a:t>
            </a:r>
          </a:p>
          <a:p>
            <a:pPr marL="0" indent="0">
              <a:spcBef>
                <a:spcPts val="0"/>
              </a:spcBef>
              <a:buNone/>
            </a:pPr>
            <a:r>
              <a:rPr lang="en-US" dirty="0">
                <a:solidFill>
                  <a:prstClr val="black"/>
                </a:solidFill>
              </a:rPr>
              <a:t>		</a:t>
            </a:r>
            <a:r>
              <a:rPr lang="en-US" dirty="0">
                <a:solidFill>
                  <a:srgbClr val="FF0000"/>
                </a:solidFill>
              </a:rPr>
              <a:t>designation</a:t>
            </a:r>
            <a:r>
              <a:rPr lang="en-US" dirty="0">
                <a:solidFill>
                  <a:prstClr val="black"/>
                </a:solidFill>
              </a:rPr>
              <a:t>: </a:t>
            </a:r>
            <a:r>
              <a:rPr lang="en-US" dirty="0">
                <a:solidFill>
                  <a:srgbClr val="1F497D">
                    <a:lumMod val="60000"/>
                    <a:lumOff val="40000"/>
                  </a:srgbClr>
                </a:solidFill>
              </a:rPr>
              <a:t>"MTS"</a:t>
            </a:r>
            <a:r>
              <a:rPr lang="en-US" dirty="0">
                <a:solidFill>
                  <a:prstClr val="black"/>
                </a:solidFill>
              </a:rPr>
              <a:t>,</a:t>
            </a:r>
          </a:p>
          <a:p>
            <a:pPr marL="0" indent="0">
              <a:spcBef>
                <a:spcPts val="0"/>
              </a:spcBef>
              <a:buNone/>
            </a:pPr>
            <a:r>
              <a:rPr lang="en-US" dirty="0">
                <a:solidFill>
                  <a:prstClr val="black"/>
                </a:solidFill>
              </a:rPr>
              <a:t>		</a:t>
            </a:r>
            <a:r>
              <a:rPr lang="en-US" dirty="0">
                <a:solidFill>
                  <a:srgbClr val="FF0000"/>
                </a:solidFill>
              </a:rPr>
              <a:t>teams</a:t>
            </a:r>
            <a:r>
              <a:rPr lang="en-US" dirty="0">
                <a:solidFill>
                  <a:prstClr val="black"/>
                </a:solidFill>
              </a:rPr>
              <a:t>: </a:t>
            </a:r>
            <a:r>
              <a:rPr lang="en-US" dirty="0">
                <a:solidFill>
                  <a:srgbClr val="1F497D">
                    <a:lumMod val="60000"/>
                    <a:lumOff val="40000"/>
                  </a:srgbClr>
                </a:solidFill>
              </a:rPr>
              <a:t>[ "cluster-management" ]</a:t>
            </a:r>
          </a:p>
          <a:p>
            <a:pPr marL="0" indent="0">
              <a:spcBef>
                <a:spcPts val="0"/>
              </a:spcBef>
              <a:buNone/>
            </a:pPr>
            <a:r>
              <a:rPr lang="en-US" dirty="0">
                <a:solidFill>
                  <a:srgbClr val="00B050"/>
                </a:solidFill>
              </a:rPr>
              <a:t>		}</a:t>
            </a:r>
            <a:r>
              <a:rPr lang="en-US" dirty="0"/>
              <a:t>)`</a:t>
            </a:r>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63</a:t>
            </a:fld>
            <a:endParaRPr lang="en-US" dirty="0"/>
          </a:p>
        </p:txBody>
      </p:sp>
    </p:spTree>
    <p:extLst>
      <p:ext uri="{BB962C8B-B14F-4D97-AF65-F5344CB8AC3E}">
        <p14:creationId xmlns:p14="http://schemas.microsoft.com/office/powerpoint/2010/main" val="27882700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a:t>
            </a:r>
          </a:p>
        </p:txBody>
      </p:sp>
      <p:sp>
        <p:nvSpPr>
          <p:cNvPr id="3" name="Content Placeholder 2"/>
          <p:cNvSpPr>
            <a:spLocks noGrp="1"/>
          </p:cNvSpPr>
          <p:nvPr>
            <p:ph idx="1"/>
          </p:nvPr>
        </p:nvSpPr>
        <p:spPr>
          <a:xfrm>
            <a:off x="1731222" y="1722438"/>
            <a:ext cx="11685747" cy="4525963"/>
          </a:xfrm>
        </p:spPr>
        <p:txBody>
          <a:bodyPr>
            <a:normAutofit/>
          </a:bodyPr>
          <a:lstStyle/>
          <a:p>
            <a:pPr marL="0" indent="0">
              <a:spcBef>
                <a:spcPts val="0"/>
              </a:spcBef>
              <a:buNone/>
            </a:pPr>
            <a:r>
              <a:rPr lang="en-US" dirty="0"/>
              <a:t>All employees with salary greater than 18000 get a designation of Manager</a:t>
            </a:r>
          </a:p>
          <a:p>
            <a:pPr marL="0" indent="0">
              <a:spcBef>
                <a:spcPts val="0"/>
              </a:spcBef>
              <a:buNone/>
            </a:pPr>
            <a:endParaRPr lang="en-US" dirty="0"/>
          </a:p>
          <a:p>
            <a:pPr marL="0" indent="0">
              <a:spcBef>
                <a:spcPts val="0"/>
              </a:spcBef>
              <a:buNone/>
            </a:pPr>
            <a:r>
              <a:rPr lang="en-US" sz="2800" dirty="0"/>
              <a:t>		      </a:t>
            </a:r>
            <a:r>
              <a:rPr lang="en-US" sz="2800" dirty="0" err="1"/>
              <a:t>db.employee.update</a:t>
            </a:r>
            <a:r>
              <a:rPr lang="en-US" sz="2800" dirty="0"/>
              <a:t>(</a:t>
            </a:r>
          </a:p>
          <a:p>
            <a:pPr marL="0" indent="0">
              <a:spcBef>
                <a:spcPts val="0"/>
              </a:spcBef>
              <a:buNone/>
            </a:pPr>
            <a:r>
              <a:rPr lang="en-US" sz="2400" i="1" dirty="0"/>
              <a:t>Update Criteria</a:t>
            </a:r>
            <a:r>
              <a:rPr lang="en-US" dirty="0">
                <a:solidFill>
                  <a:srgbClr val="00B050"/>
                </a:solidFill>
              </a:rPr>
              <a:t>		</a:t>
            </a:r>
            <a:r>
              <a:rPr lang="en-US" sz="2800" dirty="0">
                <a:solidFill>
                  <a:srgbClr val="00B050"/>
                </a:solidFill>
              </a:rPr>
              <a:t>{</a:t>
            </a:r>
            <a:r>
              <a:rPr lang="en-US" sz="2800" dirty="0">
                <a:solidFill>
                  <a:srgbClr val="FF0000"/>
                </a:solidFill>
              </a:rPr>
              <a:t>salary:</a:t>
            </a:r>
            <a:r>
              <a:rPr lang="en-US" sz="2800" dirty="0">
                <a:solidFill>
                  <a:srgbClr val="00B050"/>
                </a:solidFill>
              </a:rPr>
              <a:t>{</a:t>
            </a:r>
            <a:r>
              <a:rPr lang="en-US" sz="2800" dirty="0">
                <a:solidFill>
                  <a:schemeClr val="tx2">
                    <a:lumMod val="60000"/>
                    <a:lumOff val="40000"/>
                  </a:schemeClr>
                </a:solidFill>
              </a:rPr>
              <a:t>$gt:18000</a:t>
            </a:r>
            <a:r>
              <a:rPr lang="en-US" sz="2800" dirty="0">
                <a:solidFill>
                  <a:srgbClr val="00B050"/>
                </a:solidFill>
              </a:rPr>
              <a:t>}}</a:t>
            </a:r>
            <a:r>
              <a:rPr lang="en-US" sz="2800" dirty="0">
                <a:solidFill>
                  <a:prstClr val="black"/>
                </a:solidFill>
              </a:rPr>
              <a:t>,</a:t>
            </a:r>
            <a:endParaRPr lang="en-US" dirty="0">
              <a:solidFill>
                <a:prstClr val="black"/>
              </a:solidFill>
            </a:endParaRPr>
          </a:p>
          <a:p>
            <a:pPr marL="0" indent="0">
              <a:spcBef>
                <a:spcPts val="0"/>
              </a:spcBef>
              <a:buNone/>
            </a:pPr>
            <a:r>
              <a:rPr lang="en-US" sz="2400" i="1" dirty="0">
                <a:solidFill>
                  <a:prstClr val="black"/>
                </a:solidFill>
              </a:rPr>
              <a:t>Update Action</a:t>
            </a:r>
            <a:r>
              <a:rPr lang="en-US" dirty="0">
                <a:solidFill>
                  <a:prstClr val="black"/>
                </a:solidFill>
              </a:rPr>
              <a:t>		</a:t>
            </a:r>
            <a:r>
              <a:rPr lang="en-US" sz="2800" dirty="0">
                <a:solidFill>
                  <a:srgbClr val="00B050"/>
                </a:solidFill>
              </a:rPr>
              <a:t>{</a:t>
            </a:r>
            <a:r>
              <a:rPr lang="en-US" sz="2800" dirty="0">
                <a:solidFill>
                  <a:srgbClr val="FF0000"/>
                </a:solidFill>
              </a:rPr>
              <a:t>$set: </a:t>
            </a:r>
            <a:r>
              <a:rPr lang="en-US" sz="2800" dirty="0">
                <a:solidFill>
                  <a:srgbClr val="00B050"/>
                </a:solidFill>
              </a:rPr>
              <a:t>{</a:t>
            </a:r>
            <a:r>
              <a:rPr lang="en-US" sz="2800" dirty="0">
                <a:solidFill>
                  <a:schemeClr val="tx2">
                    <a:lumMod val="60000"/>
                    <a:lumOff val="40000"/>
                  </a:schemeClr>
                </a:solidFill>
              </a:rPr>
              <a:t>designation: "Manager"</a:t>
            </a:r>
            <a:r>
              <a:rPr lang="en-US" sz="2800" dirty="0">
                <a:solidFill>
                  <a:srgbClr val="00B050"/>
                </a:solidFill>
              </a:rPr>
              <a:t>}}</a:t>
            </a:r>
            <a:r>
              <a:rPr lang="en-US" sz="2800" dirty="0">
                <a:solidFill>
                  <a:prstClr val="black"/>
                </a:solidFill>
              </a:rPr>
              <a:t>,</a:t>
            </a:r>
            <a:endParaRPr lang="en-US" dirty="0">
              <a:solidFill>
                <a:prstClr val="black"/>
              </a:solidFill>
            </a:endParaRPr>
          </a:p>
          <a:p>
            <a:pPr marL="0" indent="0">
              <a:spcBef>
                <a:spcPts val="0"/>
              </a:spcBef>
              <a:buNone/>
            </a:pPr>
            <a:r>
              <a:rPr lang="en-US" sz="2400" i="1" dirty="0">
                <a:solidFill>
                  <a:prstClr val="black"/>
                </a:solidFill>
              </a:rPr>
              <a:t>Update Option</a:t>
            </a:r>
            <a:r>
              <a:rPr lang="en-US" dirty="0">
                <a:solidFill>
                  <a:prstClr val="black"/>
                </a:solidFill>
              </a:rPr>
              <a:t>		</a:t>
            </a:r>
            <a:r>
              <a:rPr lang="en-US" sz="2800" dirty="0">
                <a:solidFill>
                  <a:srgbClr val="00B050"/>
                </a:solidFill>
              </a:rPr>
              <a:t>{</a:t>
            </a:r>
            <a:r>
              <a:rPr lang="en-US" sz="2800" dirty="0">
                <a:solidFill>
                  <a:srgbClr val="FF0000"/>
                </a:solidFill>
              </a:rPr>
              <a:t>multi</a:t>
            </a:r>
            <a:r>
              <a:rPr lang="en-US" sz="2800" dirty="0">
                <a:solidFill>
                  <a:prstClr val="black"/>
                </a:solidFill>
              </a:rPr>
              <a:t>: </a:t>
            </a:r>
            <a:r>
              <a:rPr lang="en-US" sz="2800" dirty="0">
                <a:solidFill>
                  <a:schemeClr val="tx2">
                    <a:lumMod val="60000"/>
                    <a:lumOff val="40000"/>
                  </a:schemeClr>
                </a:solidFill>
              </a:rPr>
              <a:t>true</a:t>
            </a:r>
            <a:r>
              <a:rPr lang="en-US" sz="2800" dirty="0">
                <a:solidFill>
                  <a:srgbClr val="00B050"/>
                </a:solidFill>
              </a:rPr>
              <a:t>}</a:t>
            </a:r>
            <a:endParaRPr lang="en-US" dirty="0">
              <a:solidFill>
                <a:srgbClr val="00B050"/>
              </a:solidFill>
            </a:endParaRPr>
          </a:p>
          <a:p>
            <a:pPr marL="0" indent="0">
              <a:spcBef>
                <a:spcPts val="0"/>
              </a:spcBef>
              <a:buNone/>
            </a:pPr>
            <a:r>
              <a:rPr lang="en-US" dirty="0">
                <a:solidFill>
                  <a:prstClr val="black"/>
                </a:solidFill>
              </a:rPr>
              <a:t>		      </a:t>
            </a:r>
            <a:r>
              <a:rPr lang="en-US" dirty="0"/>
              <a:t>)</a:t>
            </a:r>
          </a:p>
          <a:p>
            <a:pPr marL="0" indent="0">
              <a:spcBef>
                <a:spcPts val="0"/>
              </a:spcBef>
              <a:buNone/>
            </a:pPr>
            <a:endParaRPr lang="en-US" dirty="0"/>
          </a:p>
          <a:p>
            <a:pPr marL="0" indent="0">
              <a:spcBef>
                <a:spcPts val="0"/>
              </a:spcBef>
              <a:buNone/>
            </a:pPr>
            <a:r>
              <a:rPr lang="en-US" dirty="0"/>
              <a:t>Multi-option allows multiple document update</a:t>
            </a:r>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64</a:t>
            </a:fld>
            <a:endParaRPr lang="en-US" dirty="0"/>
          </a:p>
        </p:txBody>
      </p:sp>
    </p:spTree>
    <p:extLst>
      <p:ext uri="{BB962C8B-B14F-4D97-AF65-F5344CB8AC3E}">
        <p14:creationId xmlns:p14="http://schemas.microsoft.com/office/powerpoint/2010/main" val="12679204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Delete</a:t>
            </a:r>
          </a:p>
        </p:txBody>
      </p:sp>
      <p:sp>
        <p:nvSpPr>
          <p:cNvPr id="3" name="Content Placeholder 2"/>
          <p:cNvSpPr>
            <a:spLocks noGrp="1"/>
          </p:cNvSpPr>
          <p:nvPr>
            <p:ph idx="1"/>
          </p:nvPr>
        </p:nvSpPr>
        <p:spPr>
          <a:xfrm>
            <a:off x="1406618" y="1722438"/>
            <a:ext cx="11685747" cy="4525963"/>
          </a:xfrm>
        </p:spPr>
        <p:txBody>
          <a:bodyPr>
            <a:normAutofit/>
          </a:bodyPr>
          <a:lstStyle/>
          <a:p>
            <a:pPr marL="0" indent="0">
              <a:spcBef>
                <a:spcPts val="0"/>
              </a:spcBef>
              <a:buNone/>
            </a:pPr>
            <a:r>
              <a:rPr lang="en-US" dirty="0"/>
              <a:t>Remove all employees who earn less than 10000</a:t>
            </a:r>
          </a:p>
          <a:p>
            <a:pPr marL="0" indent="0">
              <a:spcBef>
                <a:spcPts val="0"/>
              </a:spcBef>
              <a:buNone/>
            </a:pPr>
            <a:endParaRPr lang="en-US" dirty="0"/>
          </a:p>
          <a:p>
            <a:pPr marL="0" indent="0">
              <a:spcBef>
                <a:spcPts val="0"/>
              </a:spcBef>
              <a:buNone/>
            </a:pPr>
            <a:r>
              <a:rPr lang="en-US" dirty="0"/>
              <a:t>			</a:t>
            </a:r>
            <a:r>
              <a:rPr lang="en-US" dirty="0" err="1"/>
              <a:t>db.employee.remove</a:t>
            </a:r>
            <a:r>
              <a:rPr lang="en-US" dirty="0"/>
              <a:t>(</a:t>
            </a:r>
          </a:p>
          <a:p>
            <a:pPr marL="0" indent="0">
              <a:spcBef>
                <a:spcPts val="0"/>
              </a:spcBef>
              <a:buNone/>
            </a:pPr>
            <a:r>
              <a:rPr lang="en-US" sz="2400" i="1" dirty="0"/>
              <a:t>Remove Criteria</a:t>
            </a:r>
            <a:r>
              <a:rPr lang="en-US" dirty="0">
                <a:solidFill>
                  <a:srgbClr val="00B050"/>
                </a:solidFill>
              </a:rPr>
              <a:t>		{</a:t>
            </a:r>
            <a:r>
              <a:rPr lang="en-US" dirty="0">
                <a:solidFill>
                  <a:srgbClr val="FF0000"/>
                </a:solidFill>
              </a:rPr>
              <a:t>salary:</a:t>
            </a:r>
            <a:r>
              <a:rPr lang="en-US" dirty="0">
                <a:solidFill>
                  <a:srgbClr val="00B050"/>
                </a:solidFill>
              </a:rPr>
              <a:t>{</a:t>
            </a:r>
            <a:r>
              <a:rPr lang="en-US" dirty="0">
                <a:solidFill>
                  <a:schemeClr val="tx2">
                    <a:lumMod val="60000"/>
                    <a:lumOff val="40000"/>
                  </a:schemeClr>
                </a:solidFill>
              </a:rPr>
              <a:t>$lt:10000</a:t>
            </a:r>
            <a:r>
              <a:rPr lang="en-US" dirty="0">
                <a:solidFill>
                  <a:srgbClr val="00B050"/>
                </a:solidFill>
              </a:rPr>
              <a:t>}}</a:t>
            </a:r>
            <a:r>
              <a:rPr lang="en-US" dirty="0">
                <a:solidFill>
                  <a:prstClr val="black"/>
                </a:solidFill>
              </a:rPr>
              <a:t>,</a:t>
            </a:r>
          </a:p>
          <a:p>
            <a:pPr marL="0" indent="0">
              <a:spcBef>
                <a:spcPts val="0"/>
              </a:spcBef>
              <a:buNone/>
            </a:pPr>
            <a:r>
              <a:rPr lang="en-US" dirty="0">
                <a:solidFill>
                  <a:prstClr val="black"/>
                </a:solidFill>
              </a:rPr>
              <a:t>			</a:t>
            </a:r>
            <a:r>
              <a:rPr lang="en-US" dirty="0"/>
              <a:t>)</a:t>
            </a:r>
          </a:p>
          <a:p>
            <a:pPr marL="0" indent="0">
              <a:spcBef>
                <a:spcPts val="0"/>
              </a:spcBef>
              <a:buNone/>
            </a:pPr>
            <a:endParaRPr lang="en-US" dirty="0"/>
          </a:p>
          <a:p>
            <a:pPr marL="0" indent="0">
              <a:spcBef>
                <a:spcPts val="0"/>
              </a:spcBef>
              <a:buNone/>
            </a:pPr>
            <a:r>
              <a:rPr lang="en-US" dirty="0"/>
              <a:t>Can accept a flag to limit the number of documents removed</a:t>
            </a:r>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65</a:t>
            </a:fld>
            <a:endParaRPr lang="en-US" dirty="0"/>
          </a:p>
        </p:txBody>
      </p:sp>
    </p:spTree>
    <p:extLst>
      <p:ext uri="{BB962C8B-B14F-4D97-AF65-F5344CB8AC3E}">
        <p14:creationId xmlns:p14="http://schemas.microsoft.com/office/powerpoint/2010/main" val="266998251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08" y="76200"/>
            <a:ext cx="11685747" cy="1143000"/>
          </a:xfrm>
        </p:spPr>
        <p:txBody>
          <a:bodyPr/>
          <a:lstStyle/>
          <a:p>
            <a:r>
              <a:rPr lang="en-US" dirty="0"/>
              <a:t>Typical </a:t>
            </a:r>
            <a:r>
              <a:rPr lang="en-US" dirty="0" err="1"/>
              <a:t>MongoDB</a:t>
            </a:r>
            <a:r>
              <a:rPr lang="en-US" dirty="0"/>
              <a:t> Deployment</a:t>
            </a:r>
          </a:p>
        </p:txBody>
      </p:sp>
      <p:sp>
        <p:nvSpPr>
          <p:cNvPr id="5" name="Rectangle 4"/>
          <p:cNvSpPr/>
          <p:nvPr/>
        </p:nvSpPr>
        <p:spPr>
          <a:xfrm>
            <a:off x="8980713" y="1775777"/>
            <a:ext cx="3570645" cy="43964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Arial" panose="020B0604020202020204" pitchFamily="34" charset="0"/>
              <a:buChar char="•"/>
            </a:pPr>
            <a:r>
              <a:rPr lang="en-US" sz="1600" dirty="0">
                <a:solidFill>
                  <a:schemeClr val="tx1"/>
                </a:solidFill>
              </a:rPr>
              <a:t>Data split into </a:t>
            </a:r>
            <a:r>
              <a:rPr lang="en-US" sz="1600" dirty="0">
                <a:solidFill>
                  <a:srgbClr val="FF0000"/>
                </a:solidFill>
              </a:rPr>
              <a:t>chunks</a:t>
            </a:r>
            <a:r>
              <a:rPr lang="en-US" sz="1600" dirty="0">
                <a:solidFill>
                  <a:schemeClr val="tx1"/>
                </a:solidFill>
              </a:rPr>
              <a:t>, based on shard key (~ primary key)</a:t>
            </a:r>
          </a:p>
          <a:p>
            <a:pPr marL="920664" lvl="1" indent="-285750">
              <a:buFont typeface="Arial" panose="020B0604020202020204" pitchFamily="34" charset="0"/>
              <a:buChar char="•"/>
            </a:pPr>
            <a:r>
              <a:rPr lang="en-US" sz="1600" dirty="0">
                <a:solidFill>
                  <a:schemeClr val="tx1"/>
                </a:solidFill>
              </a:rPr>
              <a:t>Either use hash or range-partitioning</a:t>
            </a:r>
          </a:p>
          <a:p>
            <a:pPr marL="285750" indent="-285750">
              <a:buFont typeface="Arial" panose="020B0604020202020204" pitchFamily="34" charset="0"/>
              <a:buChar char="•"/>
            </a:pPr>
            <a:r>
              <a:rPr lang="en-US" sz="1600" dirty="0">
                <a:solidFill>
                  <a:srgbClr val="FF0000"/>
                </a:solidFill>
              </a:rPr>
              <a:t>Shard</a:t>
            </a:r>
            <a:r>
              <a:rPr lang="en-US" sz="1600" dirty="0">
                <a:solidFill>
                  <a:schemeClr val="tx1"/>
                </a:solidFill>
              </a:rPr>
              <a:t>: collection of chunks</a:t>
            </a:r>
          </a:p>
          <a:p>
            <a:pPr marL="285750" indent="-285750">
              <a:buFont typeface="Arial" panose="020B0604020202020204" pitchFamily="34" charset="0"/>
              <a:buChar char="•"/>
            </a:pPr>
            <a:r>
              <a:rPr lang="en-US" sz="1600" dirty="0">
                <a:solidFill>
                  <a:schemeClr val="tx1"/>
                </a:solidFill>
              </a:rPr>
              <a:t>Shard assigned to a replica set </a:t>
            </a:r>
          </a:p>
          <a:p>
            <a:pPr marL="285750" indent="-285750">
              <a:buFont typeface="Arial" panose="020B0604020202020204" pitchFamily="34" charset="0"/>
              <a:buChar char="•"/>
            </a:pPr>
            <a:r>
              <a:rPr lang="en-US" sz="1600" dirty="0">
                <a:solidFill>
                  <a:srgbClr val="FF0000"/>
                </a:solidFill>
              </a:rPr>
              <a:t>Replica set </a:t>
            </a:r>
            <a:r>
              <a:rPr lang="en-US" sz="1600" dirty="0">
                <a:solidFill>
                  <a:schemeClr val="tx1"/>
                </a:solidFill>
              </a:rPr>
              <a:t>consists of multiple </a:t>
            </a:r>
            <a:r>
              <a:rPr lang="en-US" sz="1600" dirty="0" err="1">
                <a:solidFill>
                  <a:srgbClr val="FF0000"/>
                </a:solidFill>
              </a:rPr>
              <a:t>mongod</a:t>
            </a:r>
            <a:r>
              <a:rPr lang="en-US" sz="1600" dirty="0">
                <a:solidFill>
                  <a:srgbClr val="FF0000"/>
                </a:solidFill>
              </a:rPr>
              <a:t> </a:t>
            </a:r>
            <a:r>
              <a:rPr lang="en-US" sz="1600" dirty="0">
                <a:solidFill>
                  <a:schemeClr val="tx1"/>
                </a:solidFill>
              </a:rPr>
              <a:t>servers (typically 3 </a:t>
            </a:r>
            <a:r>
              <a:rPr lang="en-US" sz="1600" dirty="0" err="1">
                <a:solidFill>
                  <a:schemeClr val="tx1"/>
                </a:solidFill>
              </a:rPr>
              <a:t>mongod’s</a:t>
            </a:r>
            <a:r>
              <a:rPr lang="en-US" sz="1600" dirty="0">
                <a:solidFill>
                  <a:schemeClr val="tx1"/>
                </a:solidFill>
              </a:rPr>
              <a:t>)</a:t>
            </a:r>
            <a:endParaRPr lang="en-US" sz="1600" dirty="0">
              <a:solidFill>
                <a:srgbClr val="FF0000"/>
              </a:solidFill>
            </a:endParaRPr>
          </a:p>
          <a:p>
            <a:pPr marL="285750" indent="-285750">
              <a:buFont typeface="Arial" panose="020B0604020202020204" pitchFamily="34" charset="0"/>
              <a:buChar char="•"/>
            </a:pPr>
            <a:r>
              <a:rPr lang="en-US" sz="1600" dirty="0">
                <a:solidFill>
                  <a:schemeClr val="tx1"/>
                </a:solidFill>
              </a:rPr>
              <a:t>Replica set members are mirrors of each other</a:t>
            </a:r>
          </a:p>
          <a:p>
            <a:pPr marL="920664" lvl="1" indent="-285750">
              <a:buFont typeface="Arial" panose="020B0604020202020204" pitchFamily="34" charset="0"/>
              <a:buChar char="•"/>
            </a:pPr>
            <a:r>
              <a:rPr lang="en-US" sz="1600" dirty="0">
                <a:solidFill>
                  <a:schemeClr val="tx1"/>
                </a:solidFill>
              </a:rPr>
              <a:t>One is primary</a:t>
            </a:r>
          </a:p>
          <a:p>
            <a:pPr marL="920664" lvl="1" indent="-285750">
              <a:buFont typeface="Arial" panose="020B0604020202020204" pitchFamily="34" charset="0"/>
              <a:buChar char="•"/>
            </a:pPr>
            <a:r>
              <a:rPr lang="en-US" sz="1600" dirty="0">
                <a:solidFill>
                  <a:schemeClr val="tx1"/>
                </a:solidFill>
              </a:rPr>
              <a:t>Others are </a:t>
            </a:r>
            <a:r>
              <a:rPr lang="en-US" sz="1600" dirty="0" err="1">
                <a:solidFill>
                  <a:schemeClr val="tx1"/>
                </a:solidFill>
              </a:rPr>
              <a:t>secondaries</a:t>
            </a:r>
            <a:endParaRPr lang="en-US" sz="1600" dirty="0">
              <a:solidFill>
                <a:schemeClr val="tx1"/>
              </a:solidFill>
            </a:endParaRPr>
          </a:p>
          <a:p>
            <a:pPr marL="285750" indent="-285750">
              <a:buFont typeface="Arial" panose="020B0604020202020204" pitchFamily="34" charset="0"/>
              <a:buChar char="•"/>
            </a:pPr>
            <a:r>
              <a:rPr lang="en-US" sz="1600" dirty="0">
                <a:solidFill>
                  <a:srgbClr val="FF0000"/>
                </a:solidFill>
              </a:rPr>
              <a:t>Routers</a:t>
            </a:r>
            <a:r>
              <a:rPr lang="en-US" sz="1600" dirty="0">
                <a:solidFill>
                  <a:schemeClr val="tx1"/>
                </a:solidFill>
              </a:rPr>
              <a:t>: </a:t>
            </a:r>
            <a:r>
              <a:rPr lang="en-US" sz="1600" dirty="0">
                <a:solidFill>
                  <a:srgbClr val="FF0000"/>
                </a:solidFill>
              </a:rPr>
              <a:t>mongos</a:t>
            </a:r>
            <a:r>
              <a:rPr lang="en-US" sz="1600" dirty="0">
                <a:solidFill>
                  <a:schemeClr val="tx1"/>
                </a:solidFill>
              </a:rPr>
              <a:t> server receives client queries and routes them to right replica set</a:t>
            </a:r>
          </a:p>
          <a:p>
            <a:pPr marL="285750" indent="-285750">
              <a:buFont typeface="Arial" panose="020B0604020202020204" pitchFamily="34" charset="0"/>
              <a:buChar char="•"/>
            </a:pPr>
            <a:r>
              <a:rPr lang="en-US" sz="1600" dirty="0" err="1">
                <a:solidFill>
                  <a:srgbClr val="FF0000"/>
                </a:solidFill>
              </a:rPr>
              <a:t>Config</a:t>
            </a:r>
            <a:r>
              <a:rPr lang="en-US" sz="1600" dirty="0">
                <a:solidFill>
                  <a:srgbClr val="FF0000"/>
                </a:solidFill>
              </a:rPr>
              <a:t> server</a:t>
            </a:r>
            <a:r>
              <a:rPr lang="en-US" sz="1600" dirty="0">
                <a:solidFill>
                  <a:schemeClr val="tx1"/>
                </a:solidFill>
              </a:rPr>
              <a:t>: Stores collection level metadata.</a:t>
            </a:r>
          </a:p>
        </p:txBody>
      </p:sp>
      <p:sp>
        <p:nvSpPr>
          <p:cNvPr id="7" name="Rounded Rectangle 6"/>
          <p:cNvSpPr/>
          <p:nvPr/>
        </p:nvSpPr>
        <p:spPr>
          <a:xfrm>
            <a:off x="6519133" y="2305685"/>
            <a:ext cx="1852948" cy="581025"/>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2200">
                <a:effectLst/>
                <a:ea typeface="Calibri"/>
                <a:cs typeface="Times New Roman"/>
              </a:rPr>
              <a:t>Mongod</a:t>
            </a:r>
            <a:endParaRPr lang="en-US" sz="1100">
              <a:effectLst/>
              <a:ea typeface="Calibri"/>
              <a:cs typeface="Times New Roman"/>
            </a:endParaRPr>
          </a:p>
        </p:txBody>
      </p:sp>
      <p:sp>
        <p:nvSpPr>
          <p:cNvPr id="8" name="Rounded Rectangle 7"/>
          <p:cNvSpPr/>
          <p:nvPr/>
        </p:nvSpPr>
        <p:spPr>
          <a:xfrm>
            <a:off x="6735535" y="2458085"/>
            <a:ext cx="1852948" cy="581025"/>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2200">
                <a:effectLst/>
                <a:ea typeface="Calibri"/>
                <a:cs typeface="Times New Roman"/>
              </a:rPr>
              <a:t>Mongod</a:t>
            </a:r>
            <a:endParaRPr lang="en-US" sz="1100">
              <a:effectLst/>
              <a:ea typeface="Calibri"/>
              <a:cs typeface="Times New Roman"/>
            </a:endParaRPr>
          </a:p>
        </p:txBody>
      </p:sp>
      <p:sp>
        <p:nvSpPr>
          <p:cNvPr id="9" name="Rounded Rectangle 8"/>
          <p:cNvSpPr/>
          <p:nvPr/>
        </p:nvSpPr>
        <p:spPr>
          <a:xfrm>
            <a:off x="6951938" y="2610485"/>
            <a:ext cx="1852948" cy="581025"/>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endParaRPr lang="en-US" sz="2200" dirty="0">
              <a:ea typeface="Calibri"/>
              <a:cs typeface="Times New Roman"/>
            </a:endParaRPr>
          </a:p>
          <a:p>
            <a:pPr algn="ctr">
              <a:lnSpc>
                <a:spcPct val="115000"/>
              </a:lnSpc>
              <a:spcAft>
                <a:spcPts val="1000"/>
              </a:spcAft>
            </a:pPr>
            <a:r>
              <a:rPr lang="en-US" sz="2200" dirty="0" err="1">
                <a:ea typeface="Calibri"/>
                <a:cs typeface="Times New Roman"/>
              </a:rPr>
              <a:t>mongod</a:t>
            </a:r>
            <a:endParaRPr lang="en-US" sz="1100" dirty="0">
              <a:ea typeface="Calibri"/>
              <a:cs typeface="Times New Roman"/>
            </a:endParaRPr>
          </a:p>
          <a:p>
            <a:pPr marL="0" marR="0" algn="ctr">
              <a:lnSpc>
                <a:spcPct val="115000"/>
              </a:lnSpc>
              <a:spcBef>
                <a:spcPts val="0"/>
              </a:spcBef>
              <a:spcAft>
                <a:spcPts val="1000"/>
              </a:spcAft>
            </a:pPr>
            <a:endParaRPr lang="en-US" sz="1100" dirty="0">
              <a:effectLst/>
              <a:ea typeface="Calibri"/>
              <a:cs typeface="Times New Roman"/>
            </a:endParaRPr>
          </a:p>
        </p:txBody>
      </p:sp>
      <p:sp>
        <p:nvSpPr>
          <p:cNvPr id="10" name="Rounded Rectangle 9"/>
          <p:cNvSpPr/>
          <p:nvPr/>
        </p:nvSpPr>
        <p:spPr>
          <a:xfrm>
            <a:off x="108202" y="3915410"/>
            <a:ext cx="1852948" cy="581025"/>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2200">
                <a:effectLst/>
                <a:ea typeface="Calibri"/>
                <a:cs typeface="Times New Roman"/>
              </a:rPr>
              <a:t>Mongod</a:t>
            </a:r>
            <a:endParaRPr lang="en-US" sz="1100">
              <a:effectLst/>
              <a:ea typeface="Calibri"/>
              <a:cs typeface="Times New Roman"/>
            </a:endParaRPr>
          </a:p>
        </p:txBody>
      </p:sp>
      <p:sp>
        <p:nvSpPr>
          <p:cNvPr id="11" name="Rounded Rectangle 10"/>
          <p:cNvSpPr/>
          <p:nvPr/>
        </p:nvSpPr>
        <p:spPr>
          <a:xfrm>
            <a:off x="324605" y="4067810"/>
            <a:ext cx="1852948" cy="581025"/>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2200">
                <a:effectLst/>
                <a:ea typeface="Calibri"/>
                <a:cs typeface="Times New Roman"/>
              </a:rPr>
              <a:t>Mongod</a:t>
            </a:r>
            <a:endParaRPr lang="en-US" sz="1100">
              <a:effectLst/>
              <a:ea typeface="Calibri"/>
              <a:cs typeface="Times New Roman"/>
            </a:endParaRPr>
          </a:p>
        </p:txBody>
      </p:sp>
      <p:sp>
        <p:nvSpPr>
          <p:cNvPr id="12" name="Rounded Rectangle 11"/>
          <p:cNvSpPr/>
          <p:nvPr/>
        </p:nvSpPr>
        <p:spPr>
          <a:xfrm>
            <a:off x="541008" y="4220209"/>
            <a:ext cx="1852948" cy="581025"/>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2200" dirty="0" err="1">
                <a:effectLst/>
                <a:ea typeface="Calibri"/>
                <a:cs typeface="Times New Roman"/>
              </a:rPr>
              <a:t>Config</a:t>
            </a:r>
            <a:endParaRPr lang="en-US" sz="1100" dirty="0">
              <a:effectLst/>
              <a:ea typeface="Calibri"/>
              <a:cs typeface="Times New Roman"/>
            </a:endParaRPr>
          </a:p>
        </p:txBody>
      </p:sp>
      <p:sp>
        <p:nvSpPr>
          <p:cNvPr id="13" name="Rounded Rectangle 12"/>
          <p:cNvSpPr/>
          <p:nvPr/>
        </p:nvSpPr>
        <p:spPr>
          <a:xfrm>
            <a:off x="3408343" y="4886960"/>
            <a:ext cx="1988200" cy="619125"/>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800" dirty="0">
                <a:effectLst/>
                <a:ea typeface="Calibri"/>
                <a:cs typeface="Times New Roman"/>
              </a:rPr>
              <a:t>Router (mongos)</a:t>
            </a:r>
            <a:endParaRPr lang="en-US" sz="1050" dirty="0">
              <a:effectLst/>
              <a:ea typeface="Calibri"/>
              <a:cs typeface="Times New Roman"/>
            </a:endParaRPr>
          </a:p>
        </p:txBody>
      </p:sp>
      <p:sp>
        <p:nvSpPr>
          <p:cNvPr id="14" name="Rounded Rectangle 13"/>
          <p:cNvSpPr/>
          <p:nvPr/>
        </p:nvSpPr>
        <p:spPr>
          <a:xfrm>
            <a:off x="6383881" y="4886960"/>
            <a:ext cx="1988200" cy="619125"/>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endParaRPr lang="en-US" sz="1800" dirty="0">
              <a:ea typeface="Calibri"/>
              <a:cs typeface="Times New Roman"/>
            </a:endParaRPr>
          </a:p>
          <a:p>
            <a:pPr algn="ctr">
              <a:lnSpc>
                <a:spcPct val="115000"/>
              </a:lnSpc>
              <a:spcAft>
                <a:spcPts val="1000"/>
              </a:spcAft>
            </a:pPr>
            <a:r>
              <a:rPr lang="en-US" sz="1800" dirty="0">
                <a:ea typeface="Calibri"/>
                <a:cs typeface="Times New Roman"/>
              </a:rPr>
              <a:t>Router (mongos)</a:t>
            </a:r>
            <a:endParaRPr lang="en-US" sz="1050" dirty="0">
              <a:ea typeface="Calibri"/>
              <a:cs typeface="Times New Roman"/>
            </a:endParaRPr>
          </a:p>
          <a:p>
            <a:pPr marL="0" marR="0" algn="ctr">
              <a:lnSpc>
                <a:spcPct val="115000"/>
              </a:lnSpc>
              <a:spcBef>
                <a:spcPts val="0"/>
              </a:spcBef>
              <a:spcAft>
                <a:spcPts val="1000"/>
              </a:spcAft>
            </a:pPr>
            <a:endParaRPr lang="en-US" sz="1000" dirty="0">
              <a:effectLst/>
              <a:ea typeface="Calibri"/>
              <a:cs typeface="Times New Roman"/>
            </a:endParaRPr>
          </a:p>
        </p:txBody>
      </p:sp>
      <p:cxnSp>
        <p:nvCxnSpPr>
          <p:cNvPr id="15" name="Straight Arrow Connector 14"/>
          <p:cNvCxnSpPr/>
          <p:nvPr/>
        </p:nvCxnSpPr>
        <p:spPr>
          <a:xfrm flipH="1" flipV="1">
            <a:off x="4395681" y="5505450"/>
            <a:ext cx="13525" cy="809625"/>
          </a:xfrm>
          <a:prstGeom prst="straightConnector1">
            <a:avLst/>
          </a:prstGeom>
          <a:ln w="31750">
            <a:tailEnd type="arrow"/>
          </a:ln>
        </p:spPr>
        <p:style>
          <a:lnRef idx="1">
            <a:schemeClr val="accent4"/>
          </a:lnRef>
          <a:fillRef idx="0">
            <a:schemeClr val="accent4"/>
          </a:fillRef>
          <a:effectRef idx="0">
            <a:schemeClr val="accent4"/>
          </a:effectRef>
          <a:fontRef idx="minor">
            <a:schemeClr val="tx1"/>
          </a:fontRef>
        </p:style>
      </p:cxnSp>
      <p:sp>
        <p:nvSpPr>
          <p:cNvPr id="16" name="Rounded Rectangle 15"/>
          <p:cNvSpPr/>
          <p:nvPr/>
        </p:nvSpPr>
        <p:spPr>
          <a:xfrm>
            <a:off x="1433669" y="2286635"/>
            <a:ext cx="1852948" cy="581025"/>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2200">
                <a:effectLst/>
                <a:ea typeface="Calibri"/>
                <a:cs typeface="Times New Roman"/>
              </a:rPr>
              <a:t>Mongod</a:t>
            </a:r>
            <a:endParaRPr lang="en-US" sz="1100">
              <a:effectLst/>
              <a:ea typeface="Calibri"/>
              <a:cs typeface="Times New Roman"/>
            </a:endParaRPr>
          </a:p>
        </p:txBody>
      </p:sp>
      <p:sp>
        <p:nvSpPr>
          <p:cNvPr id="17" name="Rounded Rectangle 16"/>
          <p:cNvSpPr/>
          <p:nvPr/>
        </p:nvSpPr>
        <p:spPr>
          <a:xfrm>
            <a:off x="1650072" y="2439035"/>
            <a:ext cx="1852948" cy="581025"/>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2200">
                <a:effectLst/>
                <a:ea typeface="Calibri"/>
                <a:cs typeface="Times New Roman"/>
              </a:rPr>
              <a:t>Mongod</a:t>
            </a:r>
            <a:endParaRPr lang="en-US" sz="1100">
              <a:effectLst/>
              <a:ea typeface="Calibri"/>
              <a:cs typeface="Times New Roman"/>
            </a:endParaRPr>
          </a:p>
        </p:txBody>
      </p:sp>
      <p:sp>
        <p:nvSpPr>
          <p:cNvPr id="18" name="Rounded Rectangle 17"/>
          <p:cNvSpPr/>
          <p:nvPr/>
        </p:nvSpPr>
        <p:spPr>
          <a:xfrm>
            <a:off x="1866474" y="2591435"/>
            <a:ext cx="1852948" cy="581025"/>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2200" dirty="0" err="1">
                <a:effectLst/>
                <a:ea typeface="Calibri"/>
                <a:cs typeface="Times New Roman"/>
              </a:rPr>
              <a:t>mongod</a:t>
            </a:r>
            <a:endParaRPr lang="en-US" sz="1100" dirty="0">
              <a:effectLst/>
              <a:ea typeface="Calibri"/>
              <a:cs typeface="Times New Roman"/>
            </a:endParaRPr>
          </a:p>
        </p:txBody>
      </p:sp>
      <p:sp>
        <p:nvSpPr>
          <p:cNvPr id="19" name="Rounded Rectangle 18"/>
          <p:cNvSpPr/>
          <p:nvPr/>
        </p:nvSpPr>
        <p:spPr>
          <a:xfrm>
            <a:off x="4003451" y="2277110"/>
            <a:ext cx="1852948" cy="581025"/>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2200">
                <a:effectLst/>
                <a:ea typeface="Calibri"/>
                <a:cs typeface="Times New Roman"/>
              </a:rPr>
              <a:t>Mongod</a:t>
            </a:r>
            <a:endParaRPr lang="en-US" sz="1100">
              <a:effectLst/>
              <a:ea typeface="Calibri"/>
              <a:cs typeface="Times New Roman"/>
            </a:endParaRPr>
          </a:p>
        </p:txBody>
      </p:sp>
      <p:sp>
        <p:nvSpPr>
          <p:cNvPr id="20" name="Rounded Rectangle 19"/>
          <p:cNvSpPr/>
          <p:nvPr/>
        </p:nvSpPr>
        <p:spPr>
          <a:xfrm>
            <a:off x="4219854" y="2429510"/>
            <a:ext cx="1852948" cy="581025"/>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2200">
                <a:effectLst/>
                <a:ea typeface="Calibri"/>
                <a:cs typeface="Times New Roman"/>
              </a:rPr>
              <a:t>Mongod</a:t>
            </a:r>
            <a:endParaRPr lang="en-US" sz="1100">
              <a:effectLst/>
              <a:ea typeface="Calibri"/>
              <a:cs typeface="Times New Roman"/>
            </a:endParaRPr>
          </a:p>
        </p:txBody>
      </p:sp>
      <p:sp>
        <p:nvSpPr>
          <p:cNvPr id="21" name="Rounded Rectangle 20"/>
          <p:cNvSpPr/>
          <p:nvPr/>
        </p:nvSpPr>
        <p:spPr>
          <a:xfrm>
            <a:off x="4436257" y="2581910"/>
            <a:ext cx="1852948" cy="581025"/>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2200" dirty="0" err="1">
                <a:ea typeface="Calibri"/>
                <a:cs typeface="Times New Roman"/>
              </a:rPr>
              <a:t>mongod</a:t>
            </a:r>
            <a:endParaRPr lang="en-US" sz="1100" dirty="0">
              <a:ea typeface="Calibri"/>
              <a:cs typeface="Times New Roman"/>
            </a:endParaRPr>
          </a:p>
        </p:txBody>
      </p:sp>
      <p:cxnSp>
        <p:nvCxnSpPr>
          <p:cNvPr id="22" name="Straight Arrow Connector 21"/>
          <p:cNvCxnSpPr/>
          <p:nvPr/>
        </p:nvCxnSpPr>
        <p:spPr>
          <a:xfrm flipH="1" flipV="1">
            <a:off x="2393956" y="4495799"/>
            <a:ext cx="1609495" cy="389890"/>
          </a:xfrm>
          <a:prstGeom prst="straightConnector1">
            <a:avLst/>
          </a:prstGeom>
          <a:ln w="31750">
            <a:tailEnd type="arrow"/>
          </a:ln>
        </p:spPr>
        <p:style>
          <a:lnRef idx="1">
            <a:schemeClr val="accent4"/>
          </a:lnRef>
          <a:fillRef idx="0">
            <a:schemeClr val="accent4"/>
          </a:fillRef>
          <a:effectRef idx="0">
            <a:schemeClr val="accent4"/>
          </a:effectRef>
          <a:fontRef idx="minor">
            <a:schemeClr val="tx1"/>
          </a:fontRef>
        </p:style>
      </p:cxnSp>
      <p:cxnSp>
        <p:nvCxnSpPr>
          <p:cNvPr id="23" name="Straight Arrow Connector 22"/>
          <p:cNvCxnSpPr/>
          <p:nvPr/>
        </p:nvCxnSpPr>
        <p:spPr>
          <a:xfrm>
            <a:off x="2393955" y="4343399"/>
            <a:ext cx="2109926" cy="542290"/>
          </a:xfrm>
          <a:prstGeom prst="straightConnector1">
            <a:avLst/>
          </a:prstGeom>
          <a:ln w="31750">
            <a:tailEnd type="arrow"/>
          </a:ln>
        </p:spPr>
        <p:style>
          <a:lnRef idx="1">
            <a:schemeClr val="accent4"/>
          </a:lnRef>
          <a:fillRef idx="0">
            <a:schemeClr val="accent4"/>
          </a:fillRef>
          <a:effectRef idx="0">
            <a:schemeClr val="accent4"/>
          </a:effectRef>
          <a:fontRef idx="minor">
            <a:schemeClr val="tx1"/>
          </a:fontRef>
        </p:style>
      </p:cxnSp>
      <p:cxnSp>
        <p:nvCxnSpPr>
          <p:cNvPr id="24" name="Straight Arrow Connector 23"/>
          <p:cNvCxnSpPr/>
          <p:nvPr/>
        </p:nvCxnSpPr>
        <p:spPr>
          <a:xfrm flipV="1">
            <a:off x="4747335" y="3190874"/>
            <a:ext cx="189352" cy="1694815"/>
          </a:xfrm>
          <a:prstGeom prst="straightConnector1">
            <a:avLst/>
          </a:prstGeom>
          <a:ln w="31750">
            <a:tailEnd type="arrow"/>
          </a:ln>
        </p:spPr>
        <p:style>
          <a:lnRef idx="1">
            <a:schemeClr val="accent4"/>
          </a:lnRef>
          <a:fillRef idx="0">
            <a:schemeClr val="accent4"/>
          </a:fillRef>
          <a:effectRef idx="0">
            <a:schemeClr val="accent4"/>
          </a:effectRef>
          <a:fontRef idx="minor">
            <a:schemeClr val="tx1"/>
          </a:fontRef>
        </p:style>
      </p:cxnSp>
      <p:cxnSp>
        <p:nvCxnSpPr>
          <p:cNvPr id="25" name="Straight Arrow Connector 24"/>
          <p:cNvCxnSpPr/>
          <p:nvPr/>
        </p:nvCxnSpPr>
        <p:spPr>
          <a:xfrm flipH="1">
            <a:off x="4950212" y="3200399"/>
            <a:ext cx="189352" cy="1704340"/>
          </a:xfrm>
          <a:prstGeom prst="straightConnector1">
            <a:avLst/>
          </a:prstGeom>
          <a:ln w="31750">
            <a:tailEnd type="arrow"/>
          </a:ln>
        </p:spPr>
        <p:style>
          <a:lnRef idx="1">
            <a:schemeClr val="accent4"/>
          </a:lnRef>
          <a:fillRef idx="0">
            <a:schemeClr val="accent4"/>
          </a:fillRef>
          <a:effectRef idx="0">
            <a:schemeClr val="accent4"/>
          </a:effectRef>
          <a:fontRef idx="minor">
            <a:schemeClr val="tx1"/>
          </a:fontRef>
        </p:style>
      </p:cxnSp>
      <p:cxnSp>
        <p:nvCxnSpPr>
          <p:cNvPr id="26" name="Straight Arrow Connector 25"/>
          <p:cNvCxnSpPr/>
          <p:nvPr/>
        </p:nvCxnSpPr>
        <p:spPr>
          <a:xfrm>
            <a:off x="4585033" y="5514975"/>
            <a:ext cx="13525" cy="809625"/>
          </a:xfrm>
          <a:prstGeom prst="straightConnector1">
            <a:avLst/>
          </a:prstGeom>
          <a:ln w="31750">
            <a:tailEnd type="arrow"/>
          </a:ln>
        </p:spPr>
        <p:style>
          <a:lnRef idx="1">
            <a:schemeClr val="accent4"/>
          </a:lnRef>
          <a:fillRef idx="0">
            <a:schemeClr val="accent4"/>
          </a:fillRef>
          <a:effectRef idx="0">
            <a:schemeClr val="accent4"/>
          </a:effectRef>
          <a:fontRef idx="minor">
            <a:schemeClr val="tx1"/>
          </a:fontRef>
        </p:style>
      </p:cxnSp>
      <p:sp>
        <p:nvSpPr>
          <p:cNvPr id="27" name="Oval 26"/>
          <p:cNvSpPr/>
          <p:nvPr/>
        </p:nvSpPr>
        <p:spPr>
          <a:xfrm>
            <a:off x="3732948" y="5715000"/>
            <a:ext cx="554532" cy="42862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800">
                <a:effectLst/>
                <a:ea typeface="Calibri"/>
                <a:cs typeface="Times New Roman"/>
              </a:rPr>
              <a:t>1</a:t>
            </a:r>
            <a:endParaRPr lang="en-US" sz="1100">
              <a:effectLst/>
              <a:ea typeface="Calibri"/>
              <a:cs typeface="Times New Roman"/>
            </a:endParaRPr>
          </a:p>
        </p:txBody>
      </p:sp>
      <p:sp>
        <p:nvSpPr>
          <p:cNvPr id="28" name="Oval 27"/>
          <p:cNvSpPr/>
          <p:nvPr/>
        </p:nvSpPr>
        <p:spPr>
          <a:xfrm>
            <a:off x="5234241" y="3581400"/>
            <a:ext cx="554532" cy="42862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800">
                <a:effectLst/>
                <a:ea typeface="Calibri"/>
                <a:cs typeface="Times New Roman"/>
              </a:rPr>
              <a:t>5</a:t>
            </a:r>
            <a:endParaRPr lang="en-US" sz="1100">
              <a:effectLst/>
              <a:ea typeface="Calibri"/>
              <a:cs typeface="Times New Roman"/>
            </a:endParaRPr>
          </a:p>
        </p:txBody>
      </p:sp>
      <p:sp>
        <p:nvSpPr>
          <p:cNvPr id="29" name="Oval 28"/>
          <p:cNvSpPr/>
          <p:nvPr/>
        </p:nvSpPr>
        <p:spPr>
          <a:xfrm>
            <a:off x="4165753" y="3600450"/>
            <a:ext cx="554532" cy="42862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800">
                <a:effectLst/>
                <a:ea typeface="Calibri"/>
                <a:cs typeface="Times New Roman"/>
              </a:rPr>
              <a:t>4</a:t>
            </a:r>
            <a:endParaRPr lang="en-US" sz="1100">
              <a:effectLst/>
              <a:ea typeface="Calibri"/>
              <a:cs typeface="Times New Roman"/>
            </a:endParaRPr>
          </a:p>
        </p:txBody>
      </p:sp>
      <p:sp>
        <p:nvSpPr>
          <p:cNvPr id="30" name="Oval 29"/>
          <p:cNvSpPr/>
          <p:nvPr/>
        </p:nvSpPr>
        <p:spPr>
          <a:xfrm>
            <a:off x="3070214" y="4029075"/>
            <a:ext cx="554532" cy="42862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800">
                <a:effectLst/>
                <a:ea typeface="Calibri"/>
                <a:cs typeface="Times New Roman"/>
              </a:rPr>
              <a:t>3</a:t>
            </a:r>
            <a:endParaRPr lang="en-US" sz="1100">
              <a:effectLst/>
              <a:ea typeface="Calibri"/>
              <a:cs typeface="Times New Roman"/>
            </a:endParaRPr>
          </a:p>
        </p:txBody>
      </p:sp>
      <p:sp>
        <p:nvSpPr>
          <p:cNvPr id="31" name="Oval 30"/>
          <p:cNvSpPr/>
          <p:nvPr/>
        </p:nvSpPr>
        <p:spPr>
          <a:xfrm>
            <a:off x="2623884" y="4733925"/>
            <a:ext cx="554532" cy="42862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800">
                <a:effectLst/>
                <a:ea typeface="Calibri"/>
                <a:cs typeface="Times New Roman"/>
              </a:rPr>
              <a:t>2</a:t>
            </a:r>
            <a:endParaRPr lang="en-US" sz="1100">
              <a:effectLst/>
              <a:ea typeface="Calibri"/>
              <a:cs typeface="Times New Roman"/>
            </a:endParaRPr>
          </a:p>
        </p:txBody>
      </p:sp>
      <p:sp>
        <p:nvSpPr>
          <p:cNvPr id="32" name="Oval 31"/>
          <p:cNvSpPr/>
          <p:nvPr/>
        </p:nvSpPr>
        <p:spPr>
          <a:xfrm>
            <a:off x="4747335" y="5686425"/>
            <a:ext cx="554532" cy="42862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800" dirty="0">
                <a:effectLst/>
                <a:ea typeface="Calibri"/>
                <a:cs typeface="Times New Roman"/>
              </a:rPr>
              <a:t>6</a:t>
            </a:r>
            <a:endParaRPr lang="en-US" sz="1100" dirty="0">
              <a:effectLst/>
              <a:ea typeface="Calibri"/>
              <a:cs typeface="Times New Roman"/>
            </a:endParaRPr>
          </a:p>
        </p:txBody>
      </p:sp>
      <p:sp>
        <p:nvSpPr>
          <p:cNvPr id="4" name="Rounded Rectangle 3"/>
          <p:cNvSpPr/>
          <p:nvPr/>
        </p:nvSpPr>
        <p:spPr>
          <a:xfrm>
            <a:off x="1248662" y="1819909"/>
            <a:ext cx="2655764" cy="1448842"/>
          </a:xfrm>
          <a:prstGeom prst="roundRect">
            <a:avLst/>
          </a:prstGeom>
          <a:noFill/>
          <a:ln w="476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a:solidFill>
                  <a:schemeClr val="tx1"/>
                </a:solidFill>
              </a:rPr>
              <a:t>Replica Set</a:t>
            </a:r>
          </a:p>
        </p:txBody>
      </p:sp>
      <p:sp>
        <p:nvSpPr>
          <p:cNvPr id="33"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66</a:t>
            </a:fld>
            <a:endParaRPr lang="en-US" dirty="0"/>
          </a:p>
        </p:txBody>
      </p:sp>
    </p:spTree>
    <p:extLst>
      <p:ext uri="{BB962C8B-B14F-4D97-AF65-F5344CB8AC3E}">
        <p14:creationId xmlns:p14="http://schemas.microsoft.com/office/powerpoint/2010/main" val="57627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par>
                                <p:cTn id="8" presetID="1" presetClass="entr" presetSubtype="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down)">
                                      <p:cBhvr>
                                        <p:cTn id="14" dur="500"/>
                                        <p:tgtEl>
                                          <p:spTgt spid="22"/>
                                        </p:tgtEl>
                                      </p:cBhvr>
                                    </p:animEffec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up)">
                                      <p:cBhvr>
                                        <p:cTn id="21" dur="500"/>
                                        <p:tgtEl>
                                          <p:spTgt spid="23"/>
                                        </p:tgtEl>
                                      </p:cBhvr>
                                    </p:animEffect>
                                  </p:childTnLst>
                                </p:cTn>
                              </p:par>
                              <p:par>
                                <p:cTn id="22" presetID="1" presetClass="entr" presetSubtype="0" fill="hold" grpId="0" nodeType="withEffect">
                                  <p:stCondLst>
                                    <p:cond delay="0"/>
                                  </p:stCondLst>
                                  <p:childTnLst>
                                    <p:set>
                                      <p:cBhvr>
                                        <p:cTn id="23" dur="1" fill="hold">
                                          <p:stCondLst>
                                            <p:cond delay="0"/>
                                          </p:stCondLst>
                                        </p:cTn>
                                        <p:tgtEl>
                                          <p:spTgt spid="3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wipe(down)">
                                      <p:cBhvr>
                                        <p:cTn id="28" dur="500"/>
                                        <p:tgtEl>
                                          <p:spTgt spid="24"/>
                                        </p:tgtEl>
                                      </p:cBhvr>
                                    </p:animEffect>
                                  </p:childTnLst>
                                </p:cTn>
                              </p:par>
                              <p:par>
                                <p:cTn id="29" presetID="1"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up)">
                                      <p:cBhvr>
                                        <p:cTn id="35" dur="500"/>
                                        <p:tgtEl>
                                          <p:spTgt spid="25"/>
                                        </p:tgtEl>
                                      </p:cBhvr>
                                    </p:animEffect>
                                  </p:childTnLst>
                                </p:cTn>
                              </p:par>
                              <p:par>
                                <p:cTn id="36" presetID="1" presetClass="entr" presetSubtype="0" fill="hold" grpId="0" nodeType="withEffect">
                                  <p:stCondLst>
                                    <p:cond delay="0"/>
                                  </p:stCondLst>
                                  <p:childTnLst>
                                    <p:set>
                                      <p:cBhvr>
                                        <p:cTn id="37" dur="1" fill="hold">
                                          <p:stCondLst>
                                            <p:cond delay="0"/>
                                          </p:stCondLst>
                                        </p:cTn>
                                        <p:tgtEl>
                                          <p:spTgt spid="28"/>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ipe(up)">
                                      <p:cBhvr>
                                        <p:cTn id="42" dur="500"/>
                                        <p:tgtEl>
                                          <p:spTgt spid="26"/>
                                        </p:tgtEl>
                                      </p:cBhvr>
                                    </p:animEffect>
                                  </p:childTnLst>
                                </p:cTn>
                              </p:par>
                              <p:par>
                                <p:cTn id="43" presetID="1"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1" grpId="0" animBg="1"/>
      <p:bldP spid="32"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Replication</a:t>
            </a:r>
          </a:p>
        </p:txBody>
      </p:sp>
      <p:sp>
        <p:nvSpPr>
          <p:cNvPr id="4" name="Rounded Rectangle 3"/>
          <p:cNvSpPr/>
          <p:nvPr/>
        </p:nvSpPr>
        <p:spPr>
          <a:xfrm>
            <a:off x="2813235" y="4433887"/>
            <a:ext cx="2272229" cy="581025"/>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2200" dirty="0">
                <a:effectLst/>
                <a:ea typeface="Calibri"/>
                <a:cs typeface="Times New Roman"/>
              </a:rPr>
              <a:t>Secondary</a:t>
            </a:r>
            <a:endParaRPr lang="en-US" sz="1100" dirty="0">
              <a:effectLst/>
              <a:ea typeface="Calibri"/>
              <a:cs typeface="Times New Roman"/>
            </a:endParaRPr>
          </a:p>
        </p:txBody>
      </p:sp>
      <p:sp>
        <p:nvSpPr>
          <p:cNvPr id="5" name="Rounded Rectangle 4"/>
          <p:cNvSpPr/>
          <p:nvPr/>
        </p:nvSpPr>
        <p:spPr>
          <a:xfrm>
            <a:off x="5247767" y="2514601"/>
            <a:ext cx="1852948" cy="581025"/>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2200" dirty="0">
                <a:effectLst/>
                <a:ea typeface="Calibri"/>
                <a:cs typeface="Times New Roman"/>
              </a:rPr>
              <a:t>Primary</a:t>
            </a:r>
            <a:endParaRPr lang="en-US" sz="1100" dirty="0">
              <a:effectLst/>
              <a:ea typeface="Calibri"/>
              <a:cs typeface="Times New Roman"/>
            </a:endParaRPr>
          </a:p>
        </p:txBody>
      </p:sp>
      <p:sp>
        <p:nvSpPr>
          <p:cNvPr id="6" name="Rounded Rectangle 5"/>
          <p:cNvSpPr/>
          <p:nvPr/>
        </p:nvSpPr>
        <p:spPr>
          <a:xfrm>
            <a:off x="7357693" y="4433888"/>
            <a:ext cx="2177552" cy="581025"/>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2200" dirty="0">
                <a:effectLst/>
                <a:ea typeface="Calibri"/>
                <a:cs typeface="Times New Roman"/>
              </a:rPr>
              <a:t>Secondary</a:t>
            </a:r>
            <a:endParaRPr lang="en-US" sz="1100" dirty="0">
              <a:effectLst/>
              <a:ea typeface="Calibri"/>
              <a:cs typeface="Times New Roman"/>
            </a:endParaRPr>
          </a:p>
        </p:txBody>
      </p:sp>
      <p:cxnSp>
        <p:nvCxnSpPr>
          <p:cNvPr id="8" name="Straight Arrow Connector 7"/>
          <p:cNvCxnSpPr/>
          <p:nvPr/>
        </p:nvCxnSpPr>
        <p:spPr>
          <a:xfrm flipH="1">
            <a:off x="4652658" y="3095626"/>
            <a:ext cx="1190215" cy="1338261"/>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492082" y="3095626"/>
            <a:ext cx="1298416" cy="1338261"/>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4" idx="3"/>
            <a:endCxn id="6" idx="1"/>
          </p:cNvCxnSpPr>
          <p:nvPr/>
        </p:nvCxnSpPr>
        <p:spPr>
          <a:xfrm>
            <a:off x="5085464" y="4724400"/>
            <a:ext cx="2272229" cy="1"/>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530007" y="4419600"/>
            <a:ext cx="1595309" cy="477054"/>
          </a:xfrm>
          <a:prstGeom prst="rect">
            <a:avLst/>
          </a:prstGeom>
          <a:noFill/>
        </p:spPr>
        <p:txBody>
          <a:bodyPr wrap="none" rtlCol="0">
            <a:spAutoFit/>
          </a:bodyPr>
          <a:lstStyle/>
          <a:p>
            <a:r>
              <a:rPr lang="en-US" dirty="0"/>
              <a:t>Heartbeat</a:t>
            </a:r>
          </a:p>
        </p:txBody>
      </p:sp>
      <p:cxnSp>
        <p:nvCxnSpPr>
          <p:cNvPr id="17" name="Straight Arrow Connector 16"/>
          <p:cNvCxnSpPr/>
          <p:nvPr/>
        </p:nvCxnSpPr>
        <p:spPr>
          <a:xfrm>
            <a:off x="5530007" y="1981200"/>
            <a:ext cx="0" cy="533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708484" y="1981200"/>
            <a:ext cx="0" cy="533400"/>
          </a:xfrm>
          <a:prstGeom prst="straightConnector1">
            <a:avLst/>
          </a:prstGeom>
          <a:ln w="254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977262" y="1600200"/>
            <a:ext cx="2233329" cy="477054"/>
          </a:xfrm>
          <a:prstGeom prst="rect">
            <a:avLst/>
          </a:prstGeom>
          <a:noFill/>
        </p:spPr>
        <p:txBody>
          <a:bodyPr wrap="none" rtlCol="0">
            <a:spAutoFit/>
          </a:bodyPr>
          <a:lstStyle/>
          <a:p>
            <a:r>
              <a:rPr lang="en-US" dirty="0"/>
              <a:t>Write	Read</a:t>
            </a:r>
          </a:p>
        </p:txBody>
      </p:sp>
      <p:cxnSp>
        <p:nvCxnSpPr>
          <p:cNvPr id="20" name="Straight Arrow Connector 19"/>
          <p:cNvCxnSpPr>
            <a:endCxn id="4" idx="0"/>
          </p:cNvCxnSpPr>
          <p:nvPr/>
        </p:nvCxnSpPr>
        <p:spPr>
          <a:xfrm flipH="1">
            <a:off x="3949350" y="3048000"/>
            <a:ext cx="1298416" cy="1385886"/>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6" idx="0"/>
          </p:cNvCxnSpPr>
          <p:nvPr/>
        </p:nvCxnSpPr>
        <p:spPr>
          <a:xfrm>
            <a:off x="7100714" y="3048000"/>
            <a:ext cx="1345755" cy="1385887"/>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rot="-3420000">
            <a:off x="3391288" y="3381511"/>
            <a:ext cx="1770762" cy="477054"/>
          </a:xfrm>
          <a:prstGeom prst="rect">
            <a:avLst/>
          </a:prstGeom>
          <a:noFill/>
        </p:spPr>
        <p:txBody>
          <a:bodyPr wrap="none" rtlCol="0">
            <a:spAutoFit/>
          </a:bodyPr>
          <a:lstStyle/>
          <a:p>
            <a:r>
              <a:rPr lang="en-US" dirty="0"/>
              <a:t>Replication</a:t>
            </a:r>
          </a:p>
        </p:txBody>
      </p:sp>
      <p:sp>
        <p:nvSpPr>
          <p:cNvPr id="34" name="TextBox 33"/>
          <p:cNvSpPr txBox="1"/>
          <p:nvPr/>
        </p:nvSpPr>
        <p:spPr>
          <a:xfrm rot="3360000">
            <a:off x="7180856" y="3331832"/>
            <a:ext cx="1770762" cy="477054"/>
          </a:xfrm>
          <a:prstGeom prst="rect">
            <a:avLst/>
          </a:prstGeom>
          <a:noFill/>
        </p:spPr>
        <p:txBody>
          <a:bodyPr wrap="none" rtlCol="0">
            <a:spAutoFit/>
          </a:bodyPr>
          <a:lstStyle/>
          <a:p>
            <a:r>
              <a:rPr lang="en-US" dirty="0"/>
              <a:t>Replication</a:t>
            </a:r>
          </a:p>
        </p:txBody>
      </p:sp>
      <p:sp>
        <p:nvSpPr>
          <p:cNvPr id="21"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67</a:t>
            </a:fld>
            <a:endParaRPr lang="en-US" dirty="0"/>
          </a:p>
        </p:txBody>
      </p:sp>
    </p:spTree>
    <p:extLst>
      <p:ext uri="{BB962C8B-B14F-4D97-AF65-F5344CB8AC3E}">
        <p14:creationId xmlns:p14="http://schemas.microsoft.com/office/powerpoint/2010/main" val="1471698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wipe(up)">
                                      <p:cBhvr>
                                        <p:cTn id="25" dur="500"/>
                                        <p:tgtEl>
                                          <p:spTgt spid="17"/>
                                        </p:tgtEl>
                                      </p:cBhvr>
                                    </p:animEffect>
                                  </p:childTnLst>
                                </p:cTn>
                              </p:par>
                              <p:par>
                                <p:cTn id="26" presetID="22" presetClass="entr" presetSubtype="1"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wipe(up)">
                                      <p:cBhvr>
                                        <p:cTn id="28" dur="500"/>
                                        <p:tgtEl>
                                          <p:spTgt spid="18"/>
                                        </p:tgtEl>
                                      </p:cBhvr>
                                    </p:animEffec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wipe(up)">
                                      <p:cBhvr>
                                        <p:cTn id="35" dur="500"/>
                                        <p:tgtEl>
                                          <p:spTgt spid="20"/>
                                        </p:tgtEl>
                                      </p:cBhvr>
                                    </p:animEffect>
                                  </p:childTnLst>
                                </p:cTn>
                              </p:par>
                              <p:par>
                                <p:cTn id="36" presetID="22" presetClass="entr" presetSubtype="1"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wipe(up)">
                                      <p:cBhvr>
                                        <p:cTn id="38" dur="500"/>
                                        <p:tgtEl>
                                          <p:spTgt spid="28"/>
                                        </p:tgtEl>
                                      </p:cBhvr>
                                    </p:animEffect>
                                  </p:childTnLst>
                                </p:cTn>
                              </p:par>
                              <p:par>
                                <p:cTn id="39" presetID="1" presetClass="entr" presetSubtype="0"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5" grpId="0"/>
      <p:bldP spid="19" grpId="0"/>
      <p:bldP spid="33" grpId="0"/>
      <p:bldP spid="34"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Replication</a:t>
            </a:r>
          </a:p>
        </p:txBody>
      </p:sp>
      <p:sp>
        <p:nvSpPr>
          <p:cNvPr id="3" name="Content Placeholder 2"/>
          <p:cNvSpPr>
            <a:spLocks noGrp="1"/>
          </p:cNvSpPr>
          <p:nvPr>
            <p:ph idx="1"/>
          </p:nvPr>
        </p:nvSpPr>
        <p:spPr/>
        <p:txBody>
          <a:bodyPr/>
          <a:lstStyle/>
          <a:p>
            <a:r>
              <a:rPr lang="en-US" dirty="0"/>
              <a:t>Uses an </a:t>
            </a:r>
            <a:r>
              <a:rPr lang="en-US" dirty="0" err="1"/>
              <a:t>oplog</a:t>
            </a:r>
            <a:r>
              <a:rPr lang="en-US" dirty="0"/>
              <a:t> (operation log) for data sync up</a:t>
            </a:r>
          </a:p>
          <a:p>
            <a:pPr lvl="1"/>
            <a:r>
              <a:rPr lang="en-US" dirty="0" err="1"/>
              <a:t>Oplog</a:t>
            </a:r>
            <a:r>
              <a:rPr lang="en-US" dirty="0"/>
              <a:t> maintained at primary, delta transferred to secondary continuously/every once in a while</a:t>
            </a:r>
          </a:p>
          <a:p>
            <a:r>
              <a:rPr lang="en-US" dirty="0"/>
              <a:t>When needed, Leader Election protocol elects a primary</a:t>
            </a:r>
          </a:p>
          <a:p>
            <a:r>
              <a:rPr lang="en-US" dirty="0"/>
              <a:t>Some </a:t>
            </a:r>
            <a:r>
              <a:rPr lang="en-US" dirty="0" err="1"/>
              <a:t>mongod</a:t>
            </a:r>
            <a:r>
              <a:rPr lang="en-US" dirty="0"/>
              <a:t> servers do not maintain data but can vote – called as Arbiters</a:t>
            </a:r>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68</a:t>
            </a:fld>
            <a:endParaRPr lang="en-US" dirty="0"/>
          </a:p>
        </p:txBody>
      </p:sp>
    </p:spTree>
    <p:extLst>
      <p:ext uri="{BB962C8B-B14F-4D97-AF65-F5344CB8AC3E}">
        <p14:creationId xmlns:p14="http://schemas.microsoft.com/office/powerpoint/2010/main" val="34558987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 Preference</a:t>
            </a:r>
          </a:p>
        </p:txBody>
      </p:sp>
      <p:sp>
        <p:nvSpPr>
          <p:cNvPr id="3" name="Content Placeholder 2"/>
          <p:cNvSpPr>
            <a:spLocks noGrp="1"/>
          </p:cNvSpPr>
          <p:nvPr>
            <p:ph idx="1"/>
          </p:nvPr>
        </p:nvSpPr>
        <p:spPr/>
        <p:txBody>
          <a:bodyPr/>
          <a:lstStyle/>
          <a:p>
            <a:r>
              <a:rPr lang="en-US" dirty="0"/>
              <a:t>(Updated 2016 v3.2)</a:t>
            </a:r>
          </a:p>
          <a:p>
            <a:r>
              <a:rPr lang="en-US" dirty="0"/>
              <a:t>Determine where to route read operation</a:t>
            </a:r>
          </a:p>
          <a:p>
            <a:r>
              <a:rPr lang="en-US" dirty="0"/>
              <a:t>Default is primary. Some other options are </a:t>
            </a:r>
          </a:p>
          <a:p>
            <a:pPr lvl="1"/>
            <a:r>
              <a:rPr lang="en-US" dirty="0"/>
              <a:t>primary-preferred</a:t>
            </a:r>
          </a:p>
          <a:p>
            <a:pPr lvl="1"/>
            <a:r>
              <a:rPr lang="en-US" dirty="0"/>
              <a:t>secondary</a:t>
            </a:r>
          </a:p>
          <a:p>
            <a:pPr lvl="1"/>
            <a:r>
              <a:rPr lang="en-US" dirty="0"/>
              <a:t>nearest</a:t>
            </a:r>
          </a:p>
          <a:p>
            <a:pPr lvl="1"/>
            <a:r>
              <a:rPr lang="en-US" dirty="0"/>
              <a:t>majority</a:t>
            </a:r>
          </a:p>
          <a:p>
            <a:r>
              <a:rPr lang="en-US" dirty="0"/>
              <a:t>Helps reduce latency, improve throughput</a:t>
            </a:r>
          </a:p>
          <a:p>
            <a:r>
              <a:rPr lang="en-US" dirty="0"/>
              <a:t>Reads from secondary may fetch stale data</a:t>
            </a:r>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69</a:t>
            </a:fld>
            <a:endParaRPr lang="en-US" dirty="0"/>
          </a:p>
        </p:txBody>
      </p:sp>
    </p:spTree>
    <p:extLst>
      <p:ext uri="{BB962C8B-B14F-4D97-AF65-F5344CB8AC3E}">
        <p14:creationId xmlns:p14="http://schemas.microsoft.com/office/powerpoint/2010/main" val="1859109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Mismatch with today’s workloads </a:t>
            </a:r>
          </a:p>
        </p:txBody>
      </p:sp>
      <p:sp>
        <p:nvSpPr>
          <p:cNvPr id="3" name="Content Placeholder 2"/>
          <p:cNvSpPr>
            <a:spLocks noGrp="1"/>
          </p:cNvSpPr>
          <p:nvPr>
            <p:ph idx="1"/>
          </p:nvPr>
        </p:nvSpPr>
        <p:spPr/>
        <p:txBody>
          <a:bodyPr/>
          <a:lstStyle/>
          <a:p>
            <a:r>
              <a:rPr lang="en-US" dirty="0"/>
              <a:t>Data: Large and unstructured</a:t>
            </a:r>
          </a:p>
          <a:p>
            <a:r>
              <a:rPr lang="en-US" dirty="0"/>
              <a:t>Lots of random reads and writes</a:t>
            </a:r>
          </a:p>
          <a:p>
            <a:r>
              <a:rPr lang="en-US" dirty="0"/>
              <a:t>Sometimes write-heavy</a:t>
            </a:r>
          </a:p>
          <a:p>
            <a:r>
              <a:rPr lang="en-US" dirty="0"/>
              <a:t>Foreign keys rarely needed</a:t>
            </a:r>
          </a:p>
          <a:p>
            <a:r>
              <a:rPr lang="en-US" dirty="0"/>
              <a:t>Joins infrequent</a:t>
            </a: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7</a:t>
            </a:fld>
            <a:endParaRPr lang="en-US" dirty="0"/>
          </a:p>
        </p:txBody>
      </p:sp>
    </p:spTree>
    <p:extLst>
      <p:ext uri="{BB962C8B-B14F-4D97-AF65-F5344CB8AC3E}">
        <p14:creationId xmlns:p14="http://schemas.microsoft.com/office/powerpoint/2010/main" val="129739093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Write Concern</a:t>
            </a:r>
          </a:p>
        </p:txBody>
      </p:sp>
      <p:sp>
        <p:nvSpPr>
          <p:cNvPr id="3" name="Content Placeholder 2"/>
          <p:cNvSpPr>
            <a:spLocks noGrp="1"/>
          </p:cNvSpPr>
          <p:nvPr>
            <p:ph idx="1"/>
          </p:nvPr>
        </p:nvSpPr>
        <p:spPr/>
        <p:txBody>
          <a:bodyPr>
            <a:normAutofit/>
          </a:bodyPr>
          <a:lstStyle/>
          <a:p>
            <a:r>
              <a:rPr lang="en-US" dirty="0"/>
              <a:t>(Updated 2016 v3.2)</a:t>
            </a:r>
          </a:p>
          <a:p>
            <a:r>
              <a:rPr lang="en-US" dirty="0"/>
              <a:t>Determines the guarantee that </a:t>
            </a:r>
            <a:r>
              <a:rPr lang="en-US" dirty="0" err="1"/>
              <a:t>MongoDB</a:t>
            </a:r>
            <a:r>
              <a:rPr lang="en-US" dirty="0"/>
              <a:t> provides on the success of a write operation</a:t>
            </a:r>
          </a:p>
          <a:p>
            <a:r>
              <a:rPr lang="en-US" dirty="0"/>
              <a:t>0: no </a:t>
            </a:r>
            <a:r>
              <a:rPr lang="en-US" dirty="0" err="1"/>
              <a:t>ack</a:t>
            </a:r>
            <a:endParaRPr lang="en-US" dirty="0"/>
          </a:p>
          <a:p>
            <a:r>
              <a:rPr lang="en-US" dirty="0"/>
              <a:t>1: </a:t>
            </a:r>
            <a:r>
              <a:rPr lang="en-US" dirty="0" err="1"/>
              <a:t>ack</a:t>
            </a:r>
            <a:r>
              <a:rPr lang="en-US" dirty="0"/>
              <a:t>, from primary</a:t>
            </a:r>
          </a:p>
          <a:p>
            <a:r>
              <a:rPr lang="en-US" dirty="0"/>
              <a:t>majority</a:t>
            </a:r>
          </a:p>
          <a:p>
            <a:r>
              <a:rPr lang="en-US" dirty="0"/>
              <a:t>Weaker write concern implies faster write time</a:t>
            </a:r>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70</a:t>
            </a:fld>
            <a:endParaRPr lang="en-US" dirty="0"/>
          </a:p>
        </p:txBody>
      </p:sp>
    </p:spTree>
    <p:extLst>
      <p:ext uri="{BB962C8B-B14F-4D97-AF65-F5344CB8AC3E}">
        <p14:creationId xmlns:p14="http://schemas.microsoft.com/office/powerpoint/2010/main" val="35762700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Write operation performance</a:t>
            </a:r>
          </a:p>
        </p:txBody>
      </p:sp>
      <p:sp>
        <p:nvSpPr>
          <p:cNvPr id="3" name="Content Placeholder 2"/>
          <p:cNvSpPr>
            <a:spLocks noGrp="1"/>
          </p:cNvSpPr>
          <p:nvPr>
            <p:ph idx="1"/>
          </p:nvPr>
        </p:nvSpPr>
        <p:spPr/>
        <p:txBody>
          <a:bodyPr/>
          <a:lstStyle/>
          <a:p>
            <a:r>
              <a:rPr lang="en-US" dirty="0"/>
              <a:t>Journaling: Write-ahead logging to an on-disk journal for durability</a:t>
            </a:r>
          </a:p>
          <a:p>
            <a:r>
              <a:rPr lang="en-US" dirty="0"/>
              <a:t>Journal may be memory-mapped</a:t>
            </a:r>
          </a:p>
          <a:p>
            <a:r>
              <a:rPr lang="en-US" dirty="0"/>
              <a:t>Indexing: Every write needs to update every index associated with the collection</a:t>
            </a:r>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71</a:t>
            </a:fld>
            <a:endParaRPr lang="en-US" dirty="0"/>
          </a:p>
        </p:txBody>
      </p:sp>
    </p:spTree>
    <p:extLst>
      <p:ext uri="{BB962C8B-B14F-4D97-AF65-F5344CB8AC3E}">
        <p14:creationId xmlns:p14="http://schemas.microsoft.com/office/powerpoint/2010/main" val="29446679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Balancing</a:t>
            </a:r>
          </a:p>
        </p:txBody>
      </p:sp>
      <p:sp>
        <p:nvSpPr>
          <p:cNvPr id="3" name="Content Placeholder 2"/>
          <p:cNvSpPr>
            <a:spLocks noGrp="1"/>
          </p:cNvSpPr>
          <p:nvPr>
            <p:ph idx="1"/>
          </p:nvPr>
        </p:nvSpPr>
        <p:spPr/>
        <p:txBody>
          <a:bodyPr/>
          <a:lstStyle/>
          <a:p>
            <a:r>
              <a:rPr lang="en-US" dirty="0"/>
              <a:t>Over time, some chunks may get larger than others</a:t>
            </a:r>
          </a:p>
          <a:p>
            <a:r>
              <a:rPr lang="en-US" dirty="0"/>
              <a:t>Splitting: Upper bound on chunk size; when hit, chunk is split</a:t>
            </a:r>
          </a:p>
          <a:p>
            <a:r>
              <a:rPr lang="en-US" dirty="0"/>
              <a:t>Balancing: Migrates chunks among shards if there is an uneven distribution</a:t>
            </a:r>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72</a:t>
            </a:fld>
            <a:endParaRPr lang="en-US" dirty="0"/>
          </a:p>
        </p:txBody>
      </p:sp>
    </p:spTree>
    <p:extLst>
      <p:ext uri="{BB962C8B-B14F-4D97-AF65-F5344CB8AC3E}">
        <p14:creationId xmlns:p14="http://schemas.microsoft.com/office/powerpoint/2010/main" val="31902225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Consistency</a:t>
            </a:r>
          </a:p>
        </p:txBody>
      </p:sp>
      <p:sp>
        <p:nvSpPr>
          <p:cNvPr id="3" name="Content Placeholder 2"/>
          <p:cNvSpPr>
            <a:spLocks noGrp="1"/>
          </p:cNvSpPr>
          <p:nvPr>
            <p:ph idx="1"/>
          </p:nvPr>
        </p:nvSpPr>
        <p:spPr/>
        <p:txBody>
          <a:bodyPr/>
          <a:lstStyle/>
          <a:p>
            <a:r>
              <a:rPr lang="en-US" dirty="0"/>
              <a:t>Either strongly consistent or eventually consistent</a:t>
            </a:r>
          </a:p>
          <a:p>
            <a:pPr lvl="1"/>
            <a:r>
              <a:rPr lang="en-US" dirty="0"/>
              <a:t>Depending on combination of read preference and write concern</a:t>
            </a:r>
          </a:p>
          <a:p>
            <a:r>
              <a:rPr lang="en-US" dirty="0"/>
              <a:t>CAP Theorem: With Strong consistency, under partition, </a:t>
            </a:r>
            <a:r>
              <a:rPr lang="en-US" dirty="0" err="1"/>
              <a:t>MongoDB</a:t>
            </a:r>
            <a:r>
              <a:rPr lang="en-US" dirty="0"/>
              <a:t> becomes write-unavailable thereby ensuring consistency</a:t>
            </a:r>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73</a:t>
            </a:fld>
            <a:endParaRPr lang="en-US" dirty="0"/>
          </a:p>
        </p:txBody>
      </p:sp>
    </p:spTree>
    <p:extLst>
      <p:ext uri="{BB962C8B-B14F-4D97-AF65-F5344CB8AC3E}">
        <p14:creationId xmlns:p14="http://schemas.microsoft.com/office/powerpoint/2010/main" val="396833617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a:t>
            </a:r>
          </a:p>
        </p:txBody>
      </p:sp>
      <p:sp>
        <p:nvSpPr>
          <p:cNvPr id="3" name="Content Placeholder 2"/>
          <p:cNvSpPr>
            <a:spLocks noGrp="1"/>
          </p:cNvSpPr>
          <p:nvPr>
            <p:ph idx="1"/>
          </p:nvPr>
        </p:nvSpPr>
        <p:spPr/>
        <p:txBody>
          <a:bodyPr>
            <a:normAutofit/>
          </a:bodyPr>
          <a:lstStyle/>
          <a:p>
            <a:r>
              <a:rPr lang="en-US" dirty="0"/>
              <a:t>30 – 50x faster than MySQL Server 2008 for writes [1]</a:t>
            </a:r>
          </a:p>
          <a:p>
            <a:r>
              <a:rPr lang="en-US" dirty="0"/>
              <a:t>At least 3x faster for reads [1]</a:t>
            </a:r>
          </a:p>
          <a:p>
            <a:r>
              <a:rPr lang="en-US" dirty="0" err="1"/>
              <a:t>MongoDB</a:t>
            </a:r>
            <a:r>
              <a:rPr lang="en-US" dirty="0"/>
              <a:t> 2.2.2 offers slower throughput for different YCSB workloads compared to Cassandra [2]</a:t>
            </a:r>
          </a:p>
          <a:p>
            <a:pPr marL="0" indent="0">
              <a:buNone/>
            </a:pPr>
            <a:endParaRPr lang="en-US" dirty="0"/>
          </a:p>
          <a:p>
            <a:pPr marL="0" indent="0">
              <a:buNone/>
            </a:pPr>
            <a:r>
              <a:rPr lang="en-US" sz="1600" dirty="0">
                <a:hlinkClick r:id="rId2"/>
              </a:rPr>
              <a:t>[1] http://blog.michaelckennedy.net/2010/04/29/mongodb-vs-sql-server-2008-performance-showdown/</a:t>
            </a:r>
            <a:endParaRPr lang="en-US" sz="1600" dirty="0"/>
          </a:p>
          <a:p>
            <a:pPr marL="0" indent="0">
              <a:buNone/>
            </a:pPr>
            <a:r>
              <a:rPr lang="en-US" sz="1600" dirty="0">
                <a:hlinkClick r:id="rId3"/>
              </a:rPr>
              <a:t>[2] http://hyperdex.org/performance/</a:t>
            </a:r>
            <a:endParaRPr lang="en-US" sz="1600" dirty="0"/>
          </a:p>
          <a:p>
            <a:pPr marL="0" indent="0">
              <a:buNone/>
            </a:pPr>
            <a:endParaRPr lang="en-US" sz="1600"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74</a:t>
            </a:fld>
            <a:endParaRPr lang="en-US" dirty="0"/>
          </a:p>
        </p:txBody>
      </p:sp>
    </p:spTree>
    <p:extLst>
      <p:ext uri="{BB962C8B-B14F-4D97-AF65-F5344CB8AC3E}">
        <p14:creationId xmlns:p14="http://schemas.microsoft.com/office/powerpoint/2010/main" val="138310240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472281" y="1752600"/>
            <a:ext cx="7772400" cy="4267200"/>
          </a:xfrm>
        </p:spPr>
        <p:txBody>
          <a:bodyPr>
            <a:noAutofit/>
          </a:bodyPr>
          <a:lstStyle/>
          <a:p>
            <a:pPr>
              <a:defRPr/>
            </a:pPr>
            <a:r>
              <a:rPr lang="en-US" sz="2000" dirty="0">
                <a:ea typeface="ＭＳ Ｐゴシック" charset="0"/>
              </a:rPr>
              <a:t>Traditional Databases (RDBMSs) work with strong consistency, and offer ACID</a:t>
            </a:r>
          </a:p>
          <a:p>
            <a:pPr>
              <a:defRPr/>
            </a:pPr>
            <a:r>
              <a:rPr lang="en-US" sz="2000" dirty="0">
                <a:ea typeface="ＭＳ Ｐゴシック" charset="0"/>
              </a:rPr>
              <a:t>Modern workloads don’t need such strong guarantees, but do need fast response times (availability)</a:t>
            </a:r>
          </a:p>
          <a:p>
            <a:pPr>
              <a:defRPr/>
            </a:pPr>
            <a:r>
              <a:rPr lang="en-US" sz="2000" dirty="0">
                <a:ea typeface="ＭＳ Ｐゴシック" charset="0"/>
              </a:rPr>
              <a:t>Unfortunately, CAP theorem</a:t>
            </a:r>
          </a:p>
          <a:p>
            <a:pPr>
              <a:defRPr/>
            </a:pPr>
            <a:r>
              <a:rPr lang="en-US" sz="2000" dirty="0">
                <a:ea typeface="ＭＳ Ｐゴシック" charset="0"/>
              </a:rPr>
              <a:t>Key-value/</a:t>
            </a:r>
            <a:r>
              <a:rPr lang="en-US" sz="2000" dirty="0" err="1">
                <a:ea typeface="ＭＳ Ｐゴシック" charset="0"/>
              </a:rPr>
              <a:t>NoSQL</a:t>
            </a:r>
            <a:r>
              <a:rPr lang="en-US" sz="2000" dirty="0">
                <a:ea typeface="ＭＳ Ｐゴシック" charset="0"/>
              </a:rPr>
              <a:t> systems offer BASE</a:t>
            </a:r>
          </a:p>
          <a:p>
            <a:pPr lvl="1">
              <a:defRPr/>
            </a:pPr>
            <a:r>
              <a:rPr lang="en-US" sz="2000" dirty="0">
                <a:ea typeface="ＭＳ Ｐゴシック" charset="0"/>
              </a:rPr>
              <a:t>Eventual consistency, and a variety of other consistency models striving towards strong consistency</a:t>
            </a:r>
          </a:p>
          <a:p>
            <a:pPr>
              <a:defRPr/>
            </a:pPr>
            <a:r>
              <a:rPr lang="en-US" sz="2000" dirty="0">
                <a:ea typeface="ＭＳ Ｐゴシック" charset="0"/>
              </a:rPr>
              <a:t>We discussed design of</a:t>
            </a:r>
          </a:p>
          <a:p>
            <a:pPr lvl="1">
              <a:defRPr/>
            </a:pPr>
            <a:r>
              <a:rPr lang="en-US" sz="2000" dirty="0">
                <a:ea typeface="ＭＳ Ｐゴシック" charset="0"/>
              </a:rPr>
              <a:t>Cassandra</a:t>
            </a:r>
          </a:p>
          <a:p>
            <a:pPr lvl="1">
              <a:defRPr/>
            </a:pPr>
            <a:r>
              <a:rPr lang="en-US" sz="2000" dirty="0" err="1">
                <a:ea typeface="ＭＳ Ｐゴシック" charset="0"/>
              </a:rPr>
              <a:t>HBase</a:t>
            </a:r>
            <a:endParaRPr lang="en-US" sz="2000" dirty="0">
              <a:ea typeface="ＭＳ Ｐゴシック" charset="0"/>
            </a:endParaRPr>
          </a:p>
          <a:p>
            <a:pPr lvl="1">
              <a:defRPr/>
            </a:pPr>
            <a:r>
              <a:rPr lang="en-US" sz="2000" dirty="0" err="1">
                <a:ea typeface="ＭＳ Ｐゴシック" charset="0"/>
              </a:rPr>
              <a:t>MongoDB</a:t>
            </a:r>
            <a:endParaRPr lang="en-US" sz="2000" dirty="0">
              <a:ea typeface="ＭＳ Ｐゴシック" charset="0"/>
            </a:endParaRPr>
          </a:p>
          <a:p>
            <a:pPr marL="0" indent="0">
              <a:buNone/>
              <a:defRPr/>
            </a:pPr>
            <a:endParaRPr lang="en-US" sz="2000"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75</a:t>
            </a:fld>
            <a:endParaRPr lang="en-US" dirty="0"/>
          </a:p>
        </p:txBody>
      </p:sp>
    </p:spTree>
    <p:extLst>
      <p:ext uri="{BB962C8B-B14F-4D97-AF65-F5344CB8AC3E}">
        <p14:creationId xmlns:p14="http://schemas.microsoft.com/office/powerpoint/2010/main" val="1425268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Optional: Some more </a:t>
            </a:r>
            <a:r>
              <a:rPr lang="en-US" dirty="0" err="1"/>
              <a:t>MongoDB</a:t>
            </a:r>
            <a:r>
              <a:rPr lang="en-US" dirty="0"/>
              <a:t> queries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52781983"/>
      </p:ext>
    </p:extLst>
  </p:cSld>
  <p:clrMapOvr>
    <a:masterClrMapping/>
  </p:clrMapOvr>
  <p:transition spd="med"/>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a:t>
            </a:r>
          </a:p>
        </p:txBody>
      </p:sp>
      <p:sp>
        <p:nvSpPr>
          <p:cNvPr id="3" name="Content Placeholder 2"/>
          <p:cNvSpPr>
            <a:spLocks noGrp="1"/>
          </p:cNvSpPr>
          <p:nvPr>
            <p:ph idx="1"/>
          </p:nvPr>
        </p:nvSpPr>
        <p:spPr>
          <a:xfrm>
            <a:off x="1731222" y="1722438"/>
            <a:ext cx="11685747" cy="4525963"/>
          </a:xfrm>
        </p:spPr>
        <p:txBody>
          <a:bodyPr>
            <a:normAutofit lnSpcReduction="10000"/>
          </a:bodyPr>
          <a:lstStyle/>
          <a:p>
            <a:pPr marL="0" indent="0">
              <a:spcBef>
                <a:spcPts val="0"/>
              </a:spcBef>
              <a:buNone/>
            </a:pPr>
            <a:r>
              <a:rPr lang="en-US" dirty="0"/>
              <a:t>Insert a row entry for new employee Sally</a:t>
            </a:r>
          </a:p>
          <a:p>
            <a:pPr marL="0" indent="0">
              <a:spcBef>
                <a:spcPts val="0"/>
              </a:spcBef>
              <a:buNone/>
            </a:pPr>
            <a:endParaRPr lang="en-US" dirty="0"/>
          </a:p>
          <a:p>
            <a:pPr marL="0" indent="0">
              <a:spcBef>
                <a:spcPts val="0"/>
              </a:spcBef>
              <a:buNone/>
            </a:pPr>
            <a:r>
              <a:rPr lang="en-US" dirty="0"/>
              <a:t>use records		-- Creates a database</a:t>
            </a:r>
          </a:p>
          <a:p>
            <a:pPr marL="0" indent="0">
              <a:spcBef>
                <a:spcPts val="0"/>
              </a:spcBef>
              <a:buNone/>
            </a:pPr>
            <a:endParaRPr lang="en-US" dirty="0"/>
          </a:p>
          <a:p>
            <a:pPr marL="0" indent="0">
              <a:spcBef>
                <a:spcPts val="0"/>
              </a:spcBef>
              <a:buNone/>
            </a:pPr>
            <a:r>
              <a:rPr lang="en-US" dirty="0" err="1"/>
              <a:t>db.employee.insert</a:t>
            </a:r>
            <a:r>
              <a:rPr lang="en-US" dirty="0"/>
              <a:t>({</a:t>
            </a:r>
          </a:p>
          <a:p>
            <a:pPr marL="0" indent="0">
              <a:spcBef>
                <a:spcPts val="0"/>
              </a:spcBef>
              <a:buNone/>
            </a:pPr>
            <a:r>
              <a:rPr lang="en-US" dirty="0"/>
              <a:t>		name: "Sally",</a:t>
            </a:r>
          </a:p>
          <a:p>
            <a:pPr marL="0" indent="0">
              <a:spcBef>
                <a:spcPts val="0"/>
              </a:spcBef>
              <a:buNone/>
            </a:pPr>
            <a:r>
              <a:rPr lang="en-US" dirty="0"/>
              <a:t>		salary: 15000,</a:t>
            </a:r>
          </a:p>
          <a:p>
            <a:pPr marL="0" indent="0">
              <a:spcBef>
                <a:spcPts val="0"/>
              </a:spcBef>
              <a:buNone/>
            </a:pPr>
            <a:r>
              <a:rPr lang="en-US" dirty="0"/>
              <a:t>		designation: "MTS",</a:t>
            </a:r>
          </a:p>
          <a:p>
            <a:pPr marL="0" indent="0">
              <a:spcBef>
                <a:spcPts val="0"/>
              </a:spcBef>
              <a:buNone/>
            </a:pPr>
            <a:r>
              <a:rPr lang="en-US" dirty="0"/>
              <a:t>		teams: "cluster-management"</a:t>
            </a:r>
          </a:p>
          <a:p>
            <a:pPr marL="0" indent="0">
              <a:spcBef>
                <a:spcPts val="0"/>
              </a:spcBef>
              <a:buNone/>
            </a:pPr>
            <a:r>
              <a:rPr lang="en-US" dirty="0"/>
              <a:t>		})</a:t>
            </a:r>
          </a:p>
          <a:p>
            <a:pPr marL="0" indent="0">
              <a:spcBef>
                <a:spcPts val="0"/>
              </a:spcBef>
              <a:buNone/>
            </a:pPr>
            <a:endParaRPr lang="en-US" dirty="0"/>
          </a:p>
          <a:p>
            <a:pPr marL="0" indent="0">
              <a:spcBef>
                <a:spcPts val="0"/>
              </a:spcBef>
              <a:buNone/>
            </a:pPr>
            <a:r>
              <a:rPr lang="en-US" dirty="0"/>
              <a:t>Also can use </a:t>
            </a:r>
            <a:r>
              <a:rPr lang="en-US" dirty="0">
                <a:solidFill>
                  <a:srgbClr val="FF0000"/>
                </a:solidFill>
              </a:rPr>
              <a:t>save</a:t>
            </a:r>
            <a:r>
              <a:rPr lang="en-US" dirty="0"/>
              <a:t> instead of </a:t>
            </a:r>
            <a:r>
              <a:rPr lang="en-US" dirty="0">
                <a:solidFill>
                  <a:srgbClr val="FF0000"/>
                </a:solidFill>
              </a:rPr>
              <a:t>insert</a:t>
            </a:r>
          </a:p>
        </p:txBody>
      </p:sp>
    </p:spTree>
    <p:extLst>
      <p:ext uri="{BB962C8B-B14F-4D97-AF65-F5344CB8AC3E}">
        <p14:creationId xmlns:p14="http://schemas.microsoft.com/office/powerpoint/2010/main" val="3220127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Bulk Load</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people = ["Marc", "Bill", "George", "Eliot", "Matt", "Trey", "Tracy", "Greg", "Steve", "Kristina", "Katie", "Jeff"];</a:t>
            </a:r>
          </a:p>
          <a:p>
            <a:pPr marL="0" indent="0">
              <a:buNone/>
            </a:pPr>
            <a:r>
              <a:rPr lang="en-US" dirty="0"/>
              <a:t>money = [10000, 5000, 8000, 2000];</a:t>
            </a:r>
          </a:p>
          <a:p>
            <a:pPr marL="0" indent="0">
              <a:buNone/>
            </a:pPr>
            <a:r>
              <a:rPr lang="en-US" dirty="0"/>
              <a:t>position = ["MTS", "Computer Scientist", "Manager", "Director"];</a:t>
            </a:r>
          </a:p>
          <a:p>
            <a:pPr marL="0" indent="0">
              <a:buNone/>
            </a:pPr>
            <a:r>
              <a:rPr lang="en-US" dirty="0"/>
              <a:t>groups = ["cluster-management", "human-resource", "backend", "</a:t>
            </a:r>
            <a:r>
              <a:rPr lang="en-US" dirty="0" err="1"/>
              <a:t>ui</a:t>
            </a:r>
            <a:r>
              <a:rPr lang="en-US" dirty="0"/>
              <a:t>"];</a:t>
            </a:r>
          </a:p>
          <a:p>
            <a:pPr marL="0" indent="0">
              <a:buNone/>
            </a:pPr>
            <a:endParaRPr lang="en-US" dirty="0"/>
          </a:p>
          <a:p>
            <a:pPr marL="0" indent="0">
              <a:buNone/>
            </a:pPr>
            <a:r>
              <a:rPr lang="en-US" dirty="0"/>
              <a:t>for(</a:t>
            </a:r>
            <a:r>
              <a:rPr lang="en-US" dirty="0" err="1"/>
              <a:t>var</a:t>
            </a:r>
            <a:r>
              <a:rPr lang="en-US" dirty="0"/>
              <a:t> </a:t>
            </a:r>
            <a:r>
              <a:rPr lang="en-US" dirty="0" err="1"/>
              <a:t>i</a:t>
            </a:r>
            <a:r>
              <a:rPr lang="en-US" dirty="0"/>
              <a:t>=0; </a:t>
            </a:r>
            <a:r>
              <a:rPr lang="en-US" dirty="0" err="1"/>
              <a:t>i</a:t>
            </a:r>
            <a:r>
              <a:rPr lang="en-US" dirty="0"/>
              <a:t>&lt;10000; </a:t>
            </a:r>
            <a:r>
              <a:rPr lang="en-US" dirty="0" err="1"/>
              <a:t>i</a:t>
            </a:r>
            <a:r>
              <a:rPr lang="en-US" dirty="0"/>
              <a:t>++){</a:t>
            </a:r>
          </a:p>
          <a:p>
            <a:pPr marL="0" indent="0">
              <a:buNone/>
            </a:pPr>
            <a:r>
              <a:rPr lang="en-US" dirty="0"/>
              <a:t>	name = people[</a:t>
            </a:r>
            <a:r>
              <a:rPr lang="en-US" dirty="0" err="1"/>
              <a:t>Math.floor</a:t>
            </a:r>
            <a:r>
              <a:rPr lang="en-US" dirty="0"/>
              <a:t>(</a:t>
            </a:r>
            <a:r>
              <a:rPr lang="en-US" dirty="0" err="1"/>
              <a:t>Math.random</a:t>
            </a:r>
            <a:r>
              <a:rPr lang="en-US" dirty="0"/>
              <a:t>()*</a:t>
            </a:r>
            <a:r>
              <a:rPr lang="en-US" dirty="0" err="1"/>
              <a:t>people.length</a:t>
            </a:r>
            <a:r>
              <a:rPr lang="en-US" dirty="0"/>
              <a:t>)];</a:t>
            </a:r>
          </a:p>
          <a:p>
            <a:pPr marL="0" indent="0">
              <a:buNone/>
            </a:pPr>
            <a:r>
              <a:rPr lang="en-US" dirty="0"/>
              <a:t>	salary = money[</a:t>
            </a:r>
            <a:r>
              <a:rPr lang="en-US" dirty="0" err="1"/>
              <a:t>Math.floor</a:t>
            </a:r>
            <a:r>
              <a:rPr lang="en-US" dirty="0"/>
              <a:t>(</a:t>
            </a:r>
            <a:r>
              <a:rPr lang="en-US" dirty="0" err="1"/>
              <a:t>Math.random</a:t>
            </a:r>
            <a:r>
              <a:rPr lang="en-US" dirty="0"/>
              <a:t>()*</a:t>
            </a:r>
            <a:r>
              <a:rPr lang="en-US" dirty="0" err="1"/>
              <a:t>money.length</a:t>
            </a:r>
            <a:r>
              <a:rPr lang="en-US" dirty="0"/>
              <a:t>)];</a:t>
            </a:r>
          </a:p>
          <a:p>
            <a:pPr marL="0" indent="0">
              <a:buNone/>
            </a:pPr>
            <a:r>
              <a:rPr lang="en-US" dirty="0"/>
              <a:t>	designation = position[</a:t>
            </a:r>
            <a:r>
              <a:rPr lang="en-US" dirty="0" err="1"/>
              <a:t>Math.floor</a:t>
            </a:r>
            <a:r>
              <a:rPr lang="en-US" dirty="0"/>
              <a:t>(</a:t>
            </a:r>
            <a:r>
              <a:rPr lang="en-US" dirty="0" err="1"/>
              <a:t>Math.random</a:t>
            </a:r>
            <a:r>
              <a:rPr lang="en-US" dirty="0"/>
              <a:t>()*</a:t>
            </a:r>
            <a:r>
              <a:rPr lang="en-US" dirty="0" err="1"/>
              <a:t>position.length</a:t>
            </a:r>
            <a:r>
              <a:rPr lang="en-US" dirty="0"/>
              <a:t>)];</a:t>
            </a:r>
          </a:p>
          <a:p>
            <a:pPr marL="0" indent="0">
              <a:buNone/>
            </a:pPr>
            <a:r>
              <a:rPr lang="en-US" dirty="0"/>
              <a:t>	teams = groups[</a:t>
            </a:r>
            <a:r>
              <a:rPr lang="en-US" dirty="0" err="1"/>
              <a:t>Math.floor</a:t>
            </a:r>
            <a:r>
              <a:rPr lang="en-US" dirty="0"/>
              <a:t>(</a:t>
            </a:r>
            <a:r>
              <a:rPr lang="en-US" dirty="0" err="1"/>
              <a:t>Math.random</a:t>
            </a:r>
            <a:r>
              <a:rPr lang="en-US" dirty="0"/>
              <a:t>()*</a:t>
            </a:r>
            <a:r>
              <a:rPr lang="en-US" dirty="0" err="1"/>
              <a:t>groups.length</a:t>
            </a:r>
            <a:r>
              <a:rPr lang="en-US" dirty="0"/>
              <a:t>)];</a:t>
            </a:r>
          </a:p>
          <a:p>
            <a:pPr marL="0" indent="0">
              <a:buNone/>
            </a:pPr>
            <a:r>
              <a:rPr lang="en-US" dirty="0"/>
              <a:t>	</a:t>
            </a:r>
            <a:r>
              <a:rPr lang="en-US" dirty="0" err="1"/>
              <a:t>db.employee.save</a:t>
            </a:r>
            <a:r>
              <a:rPr lang="en-US" dirty="0"/>
              <a:t>({</a:t>
            </a:r>
            <a:r>
              <a:rPr lang="en-US" dirty="0" err="1"/>
              <a:t>name:name</a:t>
            </a:r>
            <a:r>
              <a:rPr lang="en-US" dirty="0"/>
              <a:t>, </a:t>
            </a:r>
            <a:r>
              <a:rPr lang="en-US" dirty="0" err="1"/>
              <a:t>salary:salary</a:t>
            </a:r>
            <a:r>
              <a:rPr lang="en-US" dirty="0"/>
              <a:t>, </a:t>
            </a:r>
            <a:r>
              <a:rPr lang="en-US" dirty="0" err="1"/>
              <a:t>designation:designation</a:t>
            </a:r>
            <a:r>
              <a:rPr lang="en-US" dirty="0"/>
              <a:t>, </a:t>
            </a:r>
            <a:r>
              <a:rPr lang="en-US" dirty="0" err="1"/>
              <a:t>teams:teams</a:t>
            </a:r>
            <a:r>
              <a:rPr lang="en-US" dirty="0"/>
              <a:t>});</a:t>
            </a:r>
          </a:p>
          <a:p>
            <a:pPr marL="0" indent="0">
              <a:buNone/>
            </a:pPr>
            <a:r>
              <a:rPr lang="en-US" dirty="0"/>
              <a:t>}</a:t>
            </a:r>
          </a:p>
        </p:txBody>
      </p:sp>
    </p:spTree>
    <p:extLst>
      <p:ext uri="{BB962C8B-B14F-4D97-AF65-F5344CB8AC3E}">
        <p14:creationId xmlns:p14="http://schemas.microsoft.com/office/powerpoint/2010/main" val="255643269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Query</a:t>
            </a:r>
          </a:p>
        </p:txBody>
      </p:sp>
      <p:sp>
        <p:nvSpPr>
          <p:cNvPr id="3" name="Content Placeholder 2"/>
          <p:cNvSpPr>
            <a:spLocks noGrp="1"/>
          </p:cNvSpPr>
          <p:nvPr>
            <p:ph idx="1"/>
          </p:nvPr>
        </p:nvSpPr>
        <p:spPr/>
        <p:txBody>
          <a:bodyPr>
            <a:normAutofit/>
          </a:bodyPr>
          <a:lstStyle/>
          <a:p>
            <a:r>
              <a:rPr lang="en-US" dirty="0" err="1"/>
              <a:t>db.employee.find</a:t>
            </a:r>
            <a:r>
              <a:rPr lang="en-US" dirty="0"/>
              <a:t>()</a:t>
            </a:r>
          </a:p>
          <a:p>
            <a:r>
              <a:rPr lang="en-US" dirty="0" err="1"/>
              <a:t>db.employee.find</a:t>
            </a:r>
            <a:r>
              <a:rPr lang="en-US" dirty="0"/>
              <a:t>({name: "Sally"})</a:t>
            </a:r>
          </a:p>
          <a:p>
            <a:r>
              <a:rPr lang="en-US" dirty="0" err="1"/>
              <a:t>var</a:t>
            </a:r>
            <a:r>
              <a:rPr lang="en-US" dirty="0"/>
              <a:t> cursor = </a:t>
            </a:r>
            <a:r>
              <a:rPr lang="en-US" dirty="0" err="1"/>
              <a:t>db.employee.find</a:t>
            </a:r>
            <a:r>
              <a:rPr lang="en-US" dirty="0"/>
              <a:t>({salary: {$in: [5000, 2000] } } )</a:t>
            </a:r>
          </a:p>
          <a:p>
            <a:r>
              <a:rPr lang="en-US" dirty="0"/>
              <a:t>Use next() to access the rest of the records</a:t>
            </a:r>
          </a:p>
        </p:txBody>
      </p:sp>
    </p:spTree>
    <p:extLst>
      <p:ext uri="{BB962C8B-B14F-4D97-AF65-F5344CB8AC3E}">
        <p14:creationId xmlns:p14="http://schemas.microsoft.com/office/powerpoint/2010/main" val="2629928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Needs of Today’s Workloads</a:t>
            </a:r>
          </a:p>
        </p:txBody>
      </p:sp>
      <p:sp>
        <p:nvSpPr>
          <p:cNvPr id="3" name="Content Placeholder 2"/>
          <p:cNvSpPr>
            <a:spLocks noGrp="1"/>
          </p:cNvSpPr>
          <p:nvPr>
            <p:ph idx="1"/>
          </p:nvPr>
        </p:nvSpPr>
        <p:spPr/>
        <p:txBody>
          <a:bodyPr/>
          <a:lstStyle/>
          <a:p>
            <a:r>
              <a:rPr lang="en-US" dirty="0"/>
              <a:t>Speed</a:t>
            </a:r>
          </a:p>
          <a:p>
            <a:r>
              <a:rPr lang="en-US" dirty="0"/>
              <a:t>Avoid Single point of Failure (</a:t>
            </a:r>
            <a:r>
              <a:rPr lang="en-US" dirty="0" err="1"/>
              <a:t>SPoF</a:t>
            </a:r>
            <a:r>
              <a:rPr lang="en-US" dirty="0"/>
              <a:t>)</a:t>
            </a:r>
          </a:p>
          <a:p>
            <a:r>
              <a:rPr lang="en-US" dirty="0"/>
              <a:t>Low TCO (Total cost of operation/ownership) </a:t>
            </a:r>
          </a:p>
          <a:p>
            <a:r>
              <a:rPr lang="en-US" dirty="0"/>
              <a:t>Fewer system administrators</a:t>
            </a:r>
          </a:p>
          <a:p>
            <a:r>
              <a:rPr lang="en-US" dirty="0"/>
              <a:t>Incremental Scalability</a:t>
            </a:r>
          </a:p>
          <a:p>
            <a:r>
              <a:rPr lang="en-US" dirty="0"/>
              <a:t>Scale out, not up</a:t>
            </a:r>
          </a:p>
          <a:p>
            <a:pPr lvl="1"/>
            <a:r>
              <a:rPr lang="en-US" dirty="0"/>
              <a:t>What?</a:t>
            </a:r>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8</a:t>
            </a:fld>
            <a:endParaRPr lang="en-US" dirty="0"/>
          </a:p>
        </p:txBody>
      </p:sp>
    </p:spTree>
    <p:extLst>
      <p:ext uri="{BB962C8B-B14F-4D97-AF65-F5344CB8AC3E}">
        <p14:creationId xmlns:p14="http://schemas.microsoft.com/office/powerpoint/2010/main" val="363741053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Query</a:t>
            </a:r>
            <a:endParaRPr lang="en-US" dirty="0"/>
          </a:p>
        </p:txBody>
      </p:sp>
      <p:sp>
        <p:nvSpPr>
          <p:cNvPr id="3" name="Content Placeholder 2"/>
          <p:cNvSpPr>
            <a:spLocks noGrp="1"/>
          </p:cNvSpPr>
          <p:nvPr>
            <p:ph idx="1"/>
          </p:nvPr>
        </p:nvSpPr>
        <p:spPr/>
        <p:txBody>
          <a:bodyPr/>
          <a:lstStyle/>
          <a:p>
            <a:r>
              <a:rPr lang="en-US" dirty="0" err="1"/>
              <a:t>db.employee.find</a:t>
            </a:r>
            <a:r>
              <a:rPr lang="en-US" dirty="0"/>
              <a:t>({name: "Steve", salary: {$</a:t>
            </a:r>
            <a:r>
              <a:rPr lang="en-US" dirty="0" err="1"/>
              <a:t>lt</a:t>
            </a:r>
            <a:r>
              <a:rPr lang="en-US" dirty="0"/>
              <a:t>: 3000} } )</a:t>
            </a:r>
          </a:p>
          <a:p>
            <a:r>
              <a:rPr lang="en-US" dirty="0" err="1"/>
              <a:t>db.employee.find</a:t>
            </a:r>
            <a:r>
              <a:rPr lang="en-US" dirty="0"/>
              <a:t>( { $or: [ { name: "Bill" }, { salary: { $</a:t>
            </a:r>
            <a:r>
              <a:rPr lang="en-US" dirty="0" err="1"/>
              <a:t>gt</a:t>
            </a:r>
            <a:r>
              <a:rPr lang="en-US" dirty="0"/>
              <a:t>: 9000 } } ] } )</a:t>
            </a:r>
          </a:p>
          <a:p>
            <a:r>
              <a:rPr lang="en-US" dirty="0"/>
              <a:t>Find records of all managers who earn more than 5000</a:t>
            </a:r>
          </a:p>
          <a:p>
            <a:r>
              <a:rPr lang="en-US" dirty="0" err="1"/>
              <a:t>db.employee.find</a:t>
            </a:r>
            <a:r>
              <a:rPr lang="en-US" dirty="0"/>
              <a:t>({</a:t>
            </a:r>
            <a:r>
              <a:rPr lang="en-US" dirty="0" err="1"/>
              <a:t>designation:"Manager</a:t>
            </a:r>
            <a:r>
              <a:rPr lang="en-US" dirty="0"/>
              <a:t>", salary: {$</a:t>
            </a:r>
            <a:r>
              <a:rPr lang="en-US" dirty="0" err="1"/>
              <a:t>gt</a:t>
            </a:r>
            <a:r>
              <a:rPr lang="en-US" dirty="0"/>
              <a:t>: 5000}})</a:t>
            </a:r>
          </a:p>
        </p:txBody>
      </p:sp>
    </p:spTree>
    <p:extLst>
      <p:ext uri="{BB962C8B-B14F-4D97-AF65-F5344CB8AC3E}">
        <p14:creationId xmlns:p14="http://schemas.microsoft.com/office/powerpoint/2010/main" val="1279079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Aggregation Commands</a:t>
            </a:r>
          </a:p>
        </p:txBody>
      </p:sp>
      <p:sp>
        <p:nvSpPr>
          <p:cNvPr id="3" name="Content Placeholder 2"/>
          <p:cNvSpPr>
            <a:spLocks noGrp="1"/>
          </p:cNvSpPr>
          <p:nvPr>
            <p:ph idx="1"/>
          </p:nvPr>
        </p:nvSpPr>
        <p:spPr/>
        <p:txBody>
          <a:bodyPr/>
          <a:lstStyle/>
          <a:p>
            <a:r>
              <a:rPr lang="en-US" dirty="0" err="1"/>
              <a:t>db.employee.count</a:t>
            </a:r>
            <a:r>
              <a:rPr lang="en-US" dirty="0"/>
              <a:t>()</a:t>
            </a:r>
          </a:p>
          <a:p>
            <a:r>
              <a:rPr lang="en-US" dirty="0"/>
              <a:t>How many employees with name Steve?</a:t>
            </a:r>
          </a:p>
          <a:p>
            <a:r>
              <a:rPr lang="en-US" dirty="0" err="1"/>
              <a:t>db.employee.find</a:t>
            </a:r>
            <a:r>
              <a:rPr lang="en-US" dirty="0"/>
              <a:t>({name: "Steve"}).count()</a:t>
            </a:r>
          </a:p>
          <a:p>
            <a:r>
              <a:rPr lang="en-US" dirty="0" err="1"/>
              <a:t>db.employee.find</a:t>
            </a:r>
            <a:r>
              <a:rPr lang="en-US" dirty="0"/>
              <a:t>({name: "Steve"}).skip(10)</a:t>
            </a:r>
          </a:p>
          <a:p>
            <a:r>
              <a:rPr lang="en-US" dirty="0" err="1"/>
              <a:t>db.employee.find</a:t>
            </a:r>
            <a:r>
              <a:rPr lang="en-US" dirty="0"/>
              <a:t>({name: "Steve"}).limit(10)</a:t>
            </a:r>
          </a:p>
        </p:txBody>
      </p:sp>
    </p:spTree>
    <p:extLst>
      <p:ext uri="{BB962C8B-B14F-4D97-AF65-F5344CB8AC3E}">
        <p14:creationId xmlns:p14="http://schemas.microsoft.com/office/powerpoint/2010/main" val="475153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Modify</a:t>
            </a:r>
          </a:p>
        </p:txBody>
      </p:sp>
      <p:sp>
        <p:nvSpPr>
          <p:cNvPr id="3" name="Content Placeholder 2"/>
          <p:cNvSpPr>
            <a:spLocks noGrp="1"/>
          </p:cNvSpPr>
          <p:nvPr>
            <p:ph idx="1"/>
          </p:nvPr>
        </p:nvSpPr>
        <p:spPr/>
        <p:txBody>
          <a:bodyPr>
            <a:normAutofit/>
          </a:bodyPr>
          <a:lstStyle/>
          <a:p>
            <a:r>
              <a:rPr lang="en-US" dirty="0"/>
              <a:t>Increment salary of all managers by 1000</a:t>
            </a:r>
          </a:p>
          <a:p>
            <a:r>
              <a:rPr lang="en-US" dirty="0" err="1"/>
              <a:t>db.employee.update</a:t>
            </a:r>
            <a:r>
              <a:rPr lang="en-US" dirty="0"/>
              <a:t>( { designation : "Manager" }, { $</a:t>
            </a:r>
            <a:r>
              <a:rPr lang="en-US" dirty="0" err="1"/>
              <a:t>inc</a:t>
            </a:r>
            <a:r>
              <a:rPr lang="en-US" dirty="0"/>
              <a:t> : { salary : 1000 } } )</a:t>
            </a:r>
          </a:p>
          <a:p>
            <a:r>
              <a:rPr lang="en-US" dirty="0" err="1"/>
              <a:t>db.employee.update</a:t>
            </a:r>
            <a:r>
              <a:rPr lang="en-US" dirty="0"/>
              <a:t>( { designation : "Manager" }, { $</a:t>
            </a:r>
            <a:r>
              <a:rPr lang="en-US" dirty="0" err="1"/>
              <a:t>inc</a:t>
            </a:r>
            <a:r>
              <a:rPr lang="en-US" dirty="0"/>
              <a:t> : { salary : 1000 } } , { multi: </a:t>
            </a:r>
            <a:r>
              <a:rPr lang="en-US" b="1" dirty="0"/>
              <a:t>true</a:t>
            </a:r>
            <a:r>
              <a:rPr lang="en-US" dirty="0"/>
              <a:t> } )</a:t>
            </a:r>
          </a:p>
          <a:p>
            <a:r>
              <a:rPr lang="en-US" dirty="0"/>
              <a:t>Increment salary of all managers working in cluster-management group by 5000</a:t>
            </a:r>
          </a:p>
          <a:p>
            <a:r>
              <a:rPr lang="en-US" dirty="0" err="1"/>
              <a:t>db.employee.update</a:t>
            </a:r>
            <a:r>
              <a:rPr lang="en-US" dirty="0"/>
              <a:t>( { designation : "Manager", teams: "cluster-management"}, { $</a:t>
            </a:r>
            <a:r>
              <a:rPr lang="en-US" dirty="0" err="1"/>
              <a:t>inc</a:t>
            </a:r>
            <a:r>
              <a:rPr lang="en-US" dirty="0"/>
              <a:t> : { salary : 5000 } } , { multi: </a:t>
            </a:r>
            <a:r>
              <a:rPr lang="en-US" b="1" dirty="0"/>
              <a:t>true</a:t>
            </a:r>
            <a:r>
              <a:rPr lang="en-US" dirty="0"/>
              <a:t> } )</a:t>
            </a:r>
          </a:p>
          <a:p>
            <a:endParaRPr lang="en-US" dirty="0"/>
          </a:p>
        </p:txBody>
      </p:sp>
    </p:spTree>
    <p:extLst>
      <p:ext uri="{BB962C8B-B14F-4D97-AF65-F5344CB8AC3E}">
        <p14:creationId xmlns:p14="http://schemas.microsoft.com/office/powerpoint/2010/main" val="3080891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Remove</a:t>
            </a:r>
          </a:p>
        </p:txBody>
      </p:sp>
      <p:sp>
        <p:nvSpPr>
          <p:cNvPr id="3" name="Content Placeholder 2"/>
          <p:cNvSpPr>
            <a:spLocks noGrp="1"/>
          </p:cNvSpPr>
          <p:nvPr>
            <p:ph idx="1"/>
          </p:nvPr>
        </p:nvSpPr>
        <p:spPr/>
        <p:txBody>
          <a:bodyPr/>
          <a:lstStyle/>
          <a:p>
            <a:r>
              <a:rPr lang="en-US" dirty="0" err="1"/>
              <a:t>db.employee.remove</a:t>
            </a:r>
            <a:r>
              <a:rPr lang="en-US" dirty="0"/>
              <a:t>( { name : "Sally" } )</a:t>
            </a:r>
          </a:p>
          <a:p>
            <a:r>
              <a:rPr lang="en-US" dirty="0"/>
              <a:t>Remove all Computer Scientist in the </a:t>
            </a:r>
            <a:r>
              <a:rPr lang="en-US" dirty="0" err="1"/>
              <a:t>ui</a:t>
            </a:r>
            <a:r>
              <a:rPr lang="en-US" dirty="0"/>
              <a:t> division</a:t>
            </a:r>
          </a:p>
          <a:p>
            <a:r>
              <a:rPr lang="en-US" dirty="0" err="1"/>
              <a:t>db.employee.remove</a:t>
            </a:r>
            <a:r>
              <a:rPr lang="en-US" dirty="0"/>
              <a:t>( {teams: "</a:t>
            </a:r>
            <a:r>
              <a:rPr lang="en-US" dirty="0" err="1"/>
              <a:t>ui</a:t>
            </a:r>
            <a:r>
              <a:rPr lang="en-US" dirty="0"/>
              <a:t>", designation: "Computer Scientist"} )</a:t>
            </a:r>
          </a:p>
          <a:p>
            <a:endParaRPr lang="en-US" dirty="0"/>
          </a:p>
        </p:txBody>
      </p:sp>
    </p:spTree>
    <p:extLst>
      <p:ext uri="{BB962C8B-B14F-4D97-AF65-F5344CB8AC3E}">
        <p14:creationId xmlns:p14="http://schemas.microsoft.com/office/powerpoint/2010/main" val="417464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Announcements</a:t>
            </a:r>
          </a:p>
        </p:txBody>
      </p:sp>
      <p:sp>
        <p:nvSpPr>
          <p:cNvPr id="3" name="Content Placeholder 2"/>
          <p:cNvSpPr>
            <a:spLocks noGrp="1"/>
          </p:cNvSpPr>
          <p:nvPr>
            <p:ph idx="1"/>
          </p:nvPr>
        </p:nvSpPr>
        <p:spPr>
          <a:xfrm>
            <a:off x="649207" y="2006600"/>
            <a:ext cx="10719673" cy="4267200"/>
          </a:xfrm>
        </p:spPr>
        <p:txBody>
          <a:bodyPr/>
          <a:lstStyle/>
          <a:p>
            <a:r>
              <a:rPr lang="en-US"/>
              <a:t>MP2 due 9/24 (demos on 9/25)</a:t>
            </a:r>
          </a:p>
          <a:p>
            <a:r>
              <a:rPr lang="en-US" dirty="0"/>
              <a:t>HW2 Released, due on Monday 10/2 (start early, no extensions!)</a:t>
            </a:r>
          </a:p>
          <a:p>
            <a:r>
              <a:rPr lang="en-US" dirty="0"/>
              <a:t>HW1 Solutions released</a:t>
            </a:r>
          </a:p>
          <a:p>
            <a:r>
              <a:rPr lang="en-US" dirty="0"/>
              <a:t>In class midterm October 6</a:t>
            </a:r>
            <a:r>
              <a:rPr lang="en-US" baseline="30000" dirty="0"/>
              <a:t>th</a:t>
            </a:r>
            <a:endParaRPr lang="en-US" dirty="0"/>
          </a:p>
          <a:p>
            <a:pPr lvl="1"/>
            <a:r>
              <a:rPr lang="en-US" dirty="0"/>
              <a:t>Make sure you’re in class that day!</a:t>
            </a:r>
          </a:p>
          <a:p>
            <a:pPr lvl="1"/>
            <a:r>
              <a:rPr lang="en-US" dirty="0"/>
              <a:t>There will be two rooms, one may be in different part of campus (more information coming soon). Watch Piazza and the website.</a:t>
            </a:r>
          </a:p>
        </p:txBody>
      </p:sp>
    </p:spTree>
    <p:extLst>
      <p:ext uri="{BB962C8B-B14F-4D97-AF65-F5344CB8AC3E}">
        <p14:creationId xmlns:p14="http://schemas.microsoft.com/office/powerpoint/2010/main" val="2212977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Scale out, not Scale up</a:t>
            </a:r>
            <a:endParaRPr lang="en-US" dirty="0"/>
          </a:p>
        </p:txBody>
      </p:sp>
      <p:sp>
        <p:nvSpPr>
          <p:cNvPr id="3" name="Content Placeholder 2"/>
          <p:cNvSpPr>
            <a:spLocks noGrp="1"/>
          </p:cNvSpPr>
          <p:nvPr>
            <p:ph idx="1"/>
          </p:nvPr>
        </p:nvSpPr>
        <p:spPr/>
        <p:txBody>
          <a:bodyPr>
            <a:normAutofit fontScale="85000" lnSpcReduction="20000"/>
          </a:bodyPr>
          <a:lstStyle/>
          <a:p>
            <a:r>
              <a:rPr lang="en-US" dirty="0"/>
              <a:t>Scale up = grow your cluster capacity by replacing with more powerful machines</a:t>
            </a:r>
          </a:p>
          <a:p>
            <a:pPr lvl="1"/>
            <a:r>
              <a:rPr lang="en-US" dirty="0"/>
              <a:t>Traditional approach</a:t>
            </a:r>
          </a:p>
          <a:p>
            <a:pPr lvl="1"/>
            <a:r>
              <a:rPr lang="en-US" dirty="0"/>
              <a:t>Not cost-effective, as you’re buying above the sweet spot on the price curve</a:t>
            </a:r>
          </a:p>
          <a:p>
            <a:pPr lvl="1"/>
            <a:r>
              <a:rPr lang="en-US" dirty="0"/>
              <a:t>And you need to replace machines often</a:t>
            </a:r>
          </a:p>
          <a:p>
            <a:r>
              <a:rPr lang="en-US" dirty="0"/>
              <a:t>Scale out = incrementally grow your cluster capacity by adding more COTS machines (Components Off the Shelf)</a:t>
            </a:r>
          </a:p>
          <a:p>
            <a:pPr lvl="1"/>
            <a:r>
              <a:rPr lang="en-US" dirty="0"/>
              <a:t>Cheaper</a:t>
            </a:r>
          </a:p>
          <a:p>
            <a:pPr lvl="1"/>
            <a:r>
              <a:rPr lang="en-US" dirty="0"/>
              <a:t>Over a long duration, phase in a few newer (faster) machines as you phase out a few older machines</a:t>
            </a:r>
          </a:p>
          <a:p>
            <a:pPr lvl="1"/>
            <a:r>
              <a:rPr lang="en-US" dirty="0"/>
              <a:t>Used by most companies who run datacenters and clouds today</a:t>
            </a:r>
          </a:p>
          <a:p>
            <a:endParaRPr lang="en-US" dirty="0"/>
          </a:p>
          <a:p>
            <a:endParaRPr lang="en-US" dirty="0"/>
          </a:p>
        </p:txBody>
      </p:sp>
      <p:sp>
        <p:nvSpPr>
          <p:cNvPr id="4" name="Slide Number Placeholder 1"/>
          <p:cNvSpPr txBox="1">
            <a:spLocks/>
          </p:cNvSpPr>
          <p:nvPr/>
        </p:nvSpPr>
        <p:spPr>
          <a:xfrm>
            <a:off x="12130881" y="6248400"/>
            <a:ext cx="533400" cy="533400"/>
          </a:xfrm>
          <a:prstGeom prst="rect">
            <a:avLst/>
          </a:prstGeom>
          <a:solidFill>
            <a:schemeClr val="bg1"/>
          </a:solidFill>
        </p:spPr>
        <p:txBody>
          <a:bodyPr/>
          <a:lstStyle>
            <a:defPPr>
              <a:defRPr lang="en-US"/>
            </a:defPPr>
            <a:lvl1pPr marL="0" algn="l" defTabSz="1269827" rtl="0" eaLnBrk="1" latinLnBrk="0" hangingPunct="1">
              <a:defRPr sz="2500" kern="1200">
                <a:solidFill>
                  <a:schemeClr val="tx1"/>
                </a:solidFill>
                <a:latin typeface="+mn-lt"/>
                <a:ea typeface="+mn-ea"/>
                <a:cs typeface="+mn-cs"/>
              </a:defRPr>
            </a:lvl1pPr>
            <a:lvl2pPr marL="634914" algn="l" defTabSz="1269827" rtl="0" eaLnBrk="1" latinLnBrk="0" hangingPunct="1">
              <a:defRPr sz="2500" kern="1200">
                <a:solidFill>
                  <a:schemeClr val="tx1"/>
                </a:solidFill>
                <a:latin typeface="+mn-lt"/>
                <a:ea typeface="+mn-ea"/>
                <a:cs typeface="+mn-cs"/>
              </a:defRPr>
            </a:lvl2pPr>
            <a:lvl3pPr marL="1269827" algn="l" defTabSz="1269827" rtl="0" eaLnBrk="1" latinLnBrk="0" hangingPunct="1">
              <a:defRPr sz="2500" kern="1200">
                <a:solidFill>
                  <a:schemeClr val="tx1"/>
                </a:solidFill>
                <a:latin typeface="+mn-lt"/>
                <a:ea typeface="+mn-ea"/>
                <a:cs typeface="+mn-cs"/>
              </a:defRPr>
            </a:lvl3pPr>
            <a:lvl4pPr marL="1904741" algn="l" defTabSz="1269827" rtl="0" eaLnBrk="1" latinLnBrk="0" hangingPunct="1">
              <a:defRPr sz="2500" kern="1200">
                <a:solidFill>
                  <a:schemeClr val="tx1"/>
                </a:solidFill>
                <a:latin typeface="+mn-lt"/>
                <a:ea typeface="+mn-ea"/>
                <a:cs typeface="+mn-cs"/>
              </a:defRPr>
            </a:lvl4pPr>
            <a:lvl5pPr marL="2539655" algn="l" defTabSz="1269827" rtl="0" eaLnBrk="1" latinLnBrk="0" hangingPunct="1">
              <a:defRPr sz="2500" kern="1200">
                <a:solidFill>
                  <a:schemeClr val="tx1"/>
                </a:solidFill>
                <a:latin typeface="+mn-lt"/>
                <a:ea typeface="+mn-ea"/>
                <a:cs typeface="+mn-cs"/>
              </a:defRPr>
            </a:lvl5pPr>
            <a:lvl6pPr marL="3174568" algn="l" defTabSz="1269827" rtl="0" eaLnBrk="1" latinLnBrk="0" hangingPunct="1">
              <a:defRPr sz="2500" kern="1200">
                <a:solidFill>
                  <a:schemeClr val="tx1"/>
                </a:solidFill>
                <a:latin typeface="+mn-lt"/>
                <a:ea typeface="+mn-ea"/>
                <a:cs typeface="+mn-cs"/>
              </a:defRPr>
            </a:lvl6pPr>
            <a:lvl7pPr marL="3809482" algn="l" defTabSz="1269827" rtl="0" eaLnBrk="1" latinLnBrk="0" hangingPunct="1">
              <a:defRPr sz="2500" kern="1200">
                <a:solidFill>
                  <a:schemeClr val="tx1"/>
                </a:solidFill>
                <a:latin typeface="+mn-lt"/>
                <a:ea typeface="+mn-ea"/>
                <a:cs typeface="+mn-cs"/>
              </a:defRPr>
            </a:lvl7pPr>
            <a:lvl8pPr marL="4444395" algn="l" defTabSz="1269827" rtl="0" eaLnBrk="1" latinLnBrk="0" hangingPunct="1">
              <a:defRPr sz="2500" kern="1200">
                <a:solidFill>
                  <a:schemeClr val="tx1"/>
                </a:solidFill>
                <a:latin typeface="+mn-lt"/>
                <a:ea typeface="+mn-ea"/>
                <a:cs typeface="+mn-cs"/>
              </a:defRPr>
            </a:lvl8pPr>
            <a:lvl9pPr marL="5079309" algn="l" defTabSz="1269827" rtl="0" eaLnBrk="1" latinLnBrk="0" hangingPunct="1">
              <a:defRPr sz="2500" kern="1200">
                <a:solidFill>
                  <a:schemeClr val="tx1"/>
                </a:solidFill>
                <a:latin typeface="+mn-lt"/>
                <a:ea typeface="+mn-ea"/>
                <a:cs typeface="+mn-cs"/>
              </a:defRPr>
            </a:lvl9pPr>
          </a:lstStyle>
          <a:p>
            <a:pPr algn="r">
              <a:defRPr/>
            </a:pPr>
            <a:fld id="{114CECF8-010E-F041-9C75-EBE094CC61E3}" type="slidenum">
              <a:rPr lang="en-US" smtClean="0"/>
              <a:pPr algn="r">
                <a:defRPr/>
              </a:pPr>
              <a:t>9</a:t>
            </a:fld>
            <a:endParaRPr lang="en-US" dirty="0"/>
          </a:p>
        </p:txBody>
      </p:sp>
    </p:spTree>
    <p:extLst>
      <p:ext uri="{BB962C8B-B14F-4D97-AF65-F5344CB8AC3E}">
        <p14:creationId xmlns:p14="http://schemas.microsoft.com/office/powerpoint/2010/main" val="4251433329"/>
      </p:ext>
    </p:extLst>
  </p:cSld>
  <p:clrMapOvr>
    <a:masterClrMapping/>
  </p:clrMapOvr>
</p:sld>
</file>

<file path=ppt/theme/theme1.xml><?xml version="1.0" encoding="utf-8"?>
<a:theme xmlns:a="http://schemas.openxmlformats.org/drawingml/2006/main" name="HPP-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8">
      <a:majorFont>
        <a:latin typeface="Akzidenz-Grotesk Extended BQ"/>
        <a:ea typeface=""/>
        <a:cs typeface=""/>
      </a:majorFont>
      <a:minorFont>
        <a:latin typeface="Akzidenz-Grotesk BQ"/>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1018</TotalTime>
  <Words>6007</Words>
  <Application>Microsoft Macintosh PowerPoint</Application>
  <PresentationFormat>Custom</PresentationFormat>
  <Paragraphs>1100</Paragraphs>
  <Slides>84</Slides>
  <Notes>59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84</vt:i4>
      </vt:variant>
    </vt:vector>
  </HeadingPairs>
  <TitlesOfParts>
    <vt:vector size="92" baseType="lpstr">
      <vt:lpstr>Akzidenz-Grotesk BQ</vt:lpstr>
      <vt:lpstr>Akzidenz-Grotesk Extended BQ</vt:lpstr>
      <vt:lpstr>Arial</vt:lpstr>
      <vt:lpstr>Calibri</vt:lpstr>
      <vt:lpstr>Helvetica</vt:lpstr>
      <vt:lpstr>Times New Roman</vt:lpstr>
      <vt:lpstr>Whitney-BlackSC</vt:lpstr>
      <vt:lpstr>HPP-template</vt:lpstr>
      <vt:lpstr>PowerPoint Presentation</vt:lpstr>
      <vt:lpstr>Announcements</vt:lpstr>
      <vt:lpstr>The Key-value Abstraction</vt:lpstr>
      <vt:lpstr>The Key-value Abstraction (2)</vt:lpstr>
      <vt:lpstr>Isn’t that just a database? </vt:lpstr>
      <vt:lpstr>Relational Database Example</vt:lpstr>
      <vt:lpstr>Mismatch with today’s workloads </vt:lpstr>
      <vt:lpstr>Needs of Today’s Workloads</vt:lpstr>
      <vt:lpstr>Scale out, not Scale up</vt:lpstr>
      <vt:lpstr>Key-value/NoSQL Data Model</vt:lpstr>
      <vt:lpstr>Key-value/NoSQL Data Model </vt:lpstr>
      <vt:lpstr>Column-Oriented Storage</vt:lpstr>
      <vt:lpstr>Next</vt:lpstr>
      <vt:lpstr>Cassandra</vt:lpstr>
      <vt:lpstr>Let’s go Inside Cassandra:      Key -&gt; Server Mapping</vt:lpstr>
      <vt:lpstr>PowerPoint Presentation</vt:lpstr>
      <vt:lpstr>Data Placement Strategies</vt:lpstr>
      <vt:lpstr>Snitches</vt:lpstr>
      <vt:lpstr>Writes </vt:lpstr>
      <vt:lpstr>Writes (2)</vt:lpstr>
      <vt:lpstr>Writes at a replica node</vt:lpstr>
      <vt:lpstr>Bloom Filter</vt:lpstr>
      <vt:lpstr>Compaction</vt:lpstr>
      <vt:lpstr>Deletes</vt:lpstr>
      <vt:lpstr>Reads </vt:lpstr>
      <vt:lpstr>Membership</vt:lpstr>
      <vt:lpstr>Cluster Membership – Gossip-Style </vt:lpstr>
      <vt:lpstr>Suspicion Mechanisms in Cassandra</vt:lpstr>
      <vt:lpstr>Cassandra Vs. RDBMS</vt:lpstr>
      <vt:lpstr>Mystery of “X”: CAP Theorem</vt:lpstr>
      <vt:lpstr>Why is Availability Important? </vt:lpstr>
      <vt:lpstr>Why is Consistency Important?</vt:lpstr>
      <vt:lpstr>Why is Partition-Tolerance Important?</vt:lpstr>
      <vt:lpstr>CAP Theorem Fallout</vt:lpstr>
      <vt:lpstr>CAP Tradeoff</vt:lpstr>
      <vt:lpstr>Eventual Consistency </vt:lpstr>
      <vt:lpstr>RDBMS vs. Key-value stores</vt:lpstr>
      <vt:lpstr>Back to Cassandra: Mystery of X</vt:lpstr>
      <vt:lpstr>Quorums?</vt:lpstr>
      <vt:lpstr>Quorums in Detail</vt:lpstr>
      <vt:lpstr>Quorums in Detail (Contd.)</vt:lpstr>
      <vt:lpstr>Quorums in Detail (Contd.)</vt:lpstr>
      <vt:lpstr>Cassandra Consistency Levels (Contd.)</vt:lpstr>
      <vt:lpstr>Types of Consistency</vt:lpstr>
      <vt:lpstr>Consistency Spectrum</vt:lpstr>
      <vt:lpstr>Spectrum Ends: Eventual Consistency</vt:lpstr>
      <vt:lpstr>Spectrum Ends: Strong Consistency Models</vt:lpstr>
      <vt:lpstr>Newer Consistency Models</vt:lpstr>
      <vt:lpstr>Newer Consistency Models (Contd.)</vt:lpstr>
      <vt:lpstr>Newer Consistency Models (Contd.)</vt:lpstr>
      <vt:lpstr>Newer Consistency Models (Contd.)</vt:lpstr>
      <vt:lpstr>Which Consistency Model should you use?</vt:lpstr>
      <vt:lpstr>HBase</vt:lpstr>
      <vt:lpstr>HBase Architecture</vt:lpstr>
      <vt:lpstr>HBase Storage hierarchy</vt:lpstr>
      <vt:lpstr>HFile</vt:lpstr>
      <vt:lpstr>Strong Consistency: HBase Write-Ahead Log</vt:lpstr>
      <vt:lpstr>Log Replay</vt:lpstr>
      <vt:lpstr>Cross-Datacenter Replication</vt:lpstr>
      <vt:lpstr>MongoDB: A NoSQL System Installation</vt:lpstr>
      <vt:lpstr>Data Model</vt:lpstr>
      <vt:lpstr>MongoDB: Typical Query</vt:lpstr>
      <vt:lpstr>Insert</vt:lpstr>
      <vt:lpstr>Update</vt:lpstr>
      <vt:lpstr>Delete</vt:lpstr>
      <vt:lpstr>Typical MongoDB Deployment</vt:lpstr>
      <vt:lpstr>Replication</vt:lpstr>
      <vt:lpstr>Replication</vt:lpstr>
      <vt:lpstr>Read Preference</vt:lpstr>
      <vt:lpstr>Write Concern</vt:lpstr>
      <vt:lpstr>Write operation performance</vt:lpstr>
      <vt:lpstr>Balancing</vt:lpstr>
      <vt:lpstr>Consistency</vt:lpstr>
      <vt:lpstr>Performance</vt:lpstr>
      <vt:lpstr>Summary</vt:lpstr>
      <vt:lpstr>Optional: Some more MongoDB queries</vt:lpstr>
      <vt:lpstr>Insert</vt:lpstr>
      <vt:lpstr>Bulk Load</vt:lpstr>
      <vt:lpstr>Query</vt:lpstr>
      <vt:lpstr>Query</vt:lpstr>
      <vt:lpstr>Aggregation Commands</vt:lpstr>
      <vt:lpstr>Modify</vt:lpstr>
      <vt:lpstr>Remove</vt:lpstr>
      <vt:lpstr>Announcements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Calianno, Vincent Luke</dc:creator>
  <cp:lastModifiedBy>Gupta, Indranil</cp:lastModifiedBy>
  <cp:revision>326</cp:revision>
  <dcterms:created xsi:type="dcterms:W3CDTF">2012-12-19T21:49:48Z</dcterms:created>
  <dcterms:modified xsi:type="dcterms:W3CDTF">2023-09-24T18:24:06Z</dcterms:modified>
</cp:coreProperties>
</file>