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9" r:id="rId2"/>
    <p:sldId id="257" r:id="rId3"/>
    <p:sldId id="347" r:id="rId4"/>
    <p:sldId id="258" r:id="rId5"/>
    <p:sldId id="259" r:id="rId6"/>
    <p:sldId id="260" r:id="rId7"/>
    <p:sldId id="261" r:id="rId8"/>
    <p:sldId id="262" r:id="rId9"/>
    <p:sldId id="263" r:id="rId10"/>
    <p:sldId id="33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41" r:id="rId35"/>
    <p:sldId id="342" r:id="rId36"/>
    <p:sldId id="348" r:id="rId37"/>
    <p:sldId id="346" r:id="rId38"/>
    <p:sldId id="344" r:id="rId39"/>
    <p:sldId id="288" r:id="rId40"/>
    <p:sldId id="289" r:id="rId41"/>
    <p:sldId id="290" r:id="rId42"/>
    <p:sldId id="291" r:id="rId43"/>
    <p:sldId id="292" r:id="rId44"/>
    <p:sldId id="293" r:id="rId45"/>
    <p:sldId id="33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36" r:id="rId69"/>
    <p:sldId id="33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49" r:id="rId78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8693" autoAdjust="0"/>
  </p:normalViewPr>
  <p:slideViewPr>
    <p:cSldViewPr>
      <p:cViewPr varScale="1">
        <p:scale>
          <a:sx n="97" d="100"/>
          <a:sy n="97" d="100"/>
        </p:scale>
        <p:origin x="684" y="72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Harry Styles, Kate Bush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4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Problems with just peer pointers?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Construct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mewire.co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t/dht/wiki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2023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altLang="en-US" sz="4000" dirty="0"/>
              <a:t>Aishwarya Ganesan</a:t>
            </a:r>
          </a:p>
          <a:p>
            <a:pPr algn="ctr">
              <a:spcBef>
                <a:spcPct val="20000"/>
              </a:spcBef>
            </a:pPr>
            <a:r>
              <a:rPr lang="en-US" sz="4000" dirty="0"/>
              <a:t>w/ </a:t>
            </a:r>
            <a:r>
              <a:rPr lang="en-US" sz="4000" dirty="0" err="1"/>
              <a:t>Indranil</a:t>
            </a:r>
            <a:r>
              <a:rPr lang="en-US" sz="4000" dirty="0"/>
              <a:t> Gupta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7: Peer-to-peer Systems 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Search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algorithm)</a:t>
            </a: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Next system: Gnutella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animBg="1"/>
      <p:bldP spid="82" grpId="0" animBg="1"/>
      <p:bldP spid="83" grpId="0" animBg="1"/>
      <p:bldP spid="84" grpId="0"/>
      <p:bldP spid="85" grpId="0" animBg="1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16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5" grpId="0" animBg="1"/>
      <p:bldP spid="26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/>
      <p:bldP spid="89" grpId="0" animBg="1"/>
      <p:bldP spid="90" grpId="0"/>
      <p:bldP spid="91" grpId="0" animBg="1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>
                <a:solidFill>
                  <a:srgbClr val="FF0000"/>
                </a:solidFill>
              </a:rPr>
              <a:t>QueryHit</a:t>
            </a:r>
            <a:r>
              <a:rPr lang="en-US" b="1" u="sng" dirty="0"/>
              <a:t> Message</a:t>
            </a: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MP2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implementing</a:t>
            </a:r>
          </a:p>
          <a:p>
            <a:pPr lvl="1"/>
            <a:r>
              <a:rPr lang="en-US" dirty="0"/>
              <a:t>Failure detector</a:t>
            </a:r>
          </a:p>
          <a:p>
            <a:pPr lvl="1"/>
            <a:r>
              <a:rPr lang="en-US" dirty="0"/>
              <a:t>Membership protocol</a:t>
            </a:r>
          </a:p>
          <a:p>
            <a:r>
              <a:rPr lang="en-US" dirty="0"/>
              <a:t>Using concepts you learnt last week!</a:t>
            </a:r>
          </a:p>
          <a:p>
            <a:r>
              <a:rPr lang="en-US" dirty="0"/>
              <a:t>Stage 2 (of 4) in building a fully-working distributed system from scratch</a:t>
            </a:r>
          </a:p>
          <a:p>
            <a:pPr lvl="1"/>
            <a:r>
              <a:rPr lang="en-US" dirty="0"/>
              <a:t>Stage 3 will be a distributed file system</a:t>
            </a:r>
          </a:p>
          <a:p>
            <a:pPr lvl="1"/>
            <a:r>
              <a:rPr lang="en-US" dirty="0"/>
              <a:t>Stage 4 will be a full distributed system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type, e.g., Query) 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HTTP is the file transfer protocol. Why?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</a:rPr>
              <a:t>s standard, well-debugged, and widely used.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>
                <a:latin typeface="Times New Roman" charset="0"/>
                <a:ea typeface="ＭＳ Ｐゴシック" charset="0"/>
              </a:rPr>
              <a:t>To support partial file transfers.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Ping’</a:t>
            </a:r>
            <a:r>
              <a:rPr lang="en-US" altLang="ja-JP" sz="2200" dirty="0"/>
              <a:t>s 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Ping</a:t>
            </a:r>
            <a:r>
              <a:rPr lang="en-US" altLang="ja-JP" sz="2200" dirty="0"/>
              <a:t>s flooded out like </a:t>
            </a:r>
            <a:r>
              <a:rPr lang="en-US" altLang="ja-JP" sz="2200" dirty="0" err="1"/>
              <a:t>Querys</a:t>
            </a:r>
            <a:r>
              <a:rPr lang="en-US" altLang="ja-JP" sz="2200" dirty="0"/>
              <a:t>, Pongs routed along reverse path like </a:t>
            </a:r>
            <a:r>
              <a:rPr lang="en-US" altLang="ja-JP" sz="2200" dirty="0" err="1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190500" progId="Equation.3">
                  <p:embed/>
                </p:oleObj>
              </mc:Choice>
              <mc:Fallback>
                <p:oleObj name="Equation" r:id="rId3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with respect to number of nodes</a:t>
            </a:r>
          </a:p>
          <a:p>
            <a:endParaRPr lang="en-US" dirty="0"/>
          </a:p>
          <a:p>
            <a:r>
              <a:rPr lang="en-US" dirty="0"/>
              <a:t>P2P techniques abound in cloud computing 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 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e.g., Chord System 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upload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neighbor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MP1 is being graded</a:t>
            </a:r>
          </a:p>
          <a:p>
            <a:pPr>
              <a:defRPr/>
            </a:pPr>
            <a:r>
              <a:rPr lang="en-US" dirty="0"/>
              <a:t>MP2 out already, due 9/24 (demos on 9/25)</a:t>
            </a:r>
          </a:p>
          <a:p>
            <a:pPr>
              <a:defRPr/>
            </a:pPr>
            <a:r>
              <a:rPr lang="en-US" dirty="0"/>
              <a:t>HW2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elease today, due 10/2 at 2 pm 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(Monday)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Past: HW1 was due today at 2pm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2023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altLang="en-US" sz="3600" dirty="0"/>
              <a:t>Aishwarya Ganesan</a:t>
            </a:r>
          </a:p>
          <a:p>
            <a:pPr algn="ctr">
              <a:spcBef>
                <a:spcPct val="20000"/>
              </a:spcBef>
            </a:pPr>
            <a:r>
              <a:rPr lang="en-US" sz="3600" dirty="0"/>
              <a:t>w/ Indranil Gupta </a:t>
            </a:r>
            <a:r>
              <a:rPr lang="en-US" sz="3900" dirty="0"/>
              <a:t>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8: Peer-to-peer Systems II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9301130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UI</a:t>
            </a:r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0417B-38B6-601C-A617-2D8B82323048}"/>
              </a:ext>
            </a:extLst>
          </p:cNvPr>
          <p:cNvSpPr/>
          <p:nvPr/>
        </p:nvSpPr>
        <p:spPr>
          <a:xfrm>
            <a:off x="2301081" y="3276600"/>
            <a:ext cx="2286000" cy="106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EE80C-FC9F-F8B1-DD45-000DCB36BCE8}"/>
              </a:ext>
            </a:extLst>
          </p:cNvPr>
          <p:cNvSpPr/>
          <p:nvPr/>
        </p:nvSpPr>
        <p:spPr>
          <a:xfrm>
            <a:off x="4815681" y="3276600"/>
            <a:ext cx="1524000" cy="106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710572-67A0-E2D3-8A21-0A6CE499D003}"/>
              </a:ext>
            </a:extLst>
          </p:cNvPr>
          <p:cNvSpPr/>
          <p:nvPr/>
        </p:nvSpPr>
        <p:spPr>
          <a:xfrm>
            <a:off x="6492081" y="3247103"/>
            <a:ext cx="1752600" cy="106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E1950-DE8F-8626-5F87-913F1AD57649}"/>
              </a:ext>
            </a:extLst>
          </p:cNvPr>
          <p:cNvSpPr/>
          <p:nvPr/>
        </p:nvSpPr>
        <p:spPr>
          <a:xfrm>
            <a:off x="2303872" y="4648200"/>
            <a:ext cx="2286000" cy="68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85411F-C5E0-7F41-92CA-39408702D466}"/>
              </a:ext>
            </a:extLst>
          </p:cNvPr>
          <p:cNvSpPr/>
          <p:nvPr/>
        </p:nvSpPr>
        <p:spPr>
          <a:xfrm>
            <a:off x="4815681" y="4648200"/>
            <a:ext cx="1524000" cy="68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F5093-218E-266F-4DAE-1C7FFB495F09}"/>
              </a:ext>
            </a:extLst>
          </p:cNvPr>
          <p:cNvSpPr/>
          <p:nvPr/>
        </p:nvSpPr>
        <p:spPr>
          <a:xfrm>
            <a:off x="6528786" y="4619161"/>
            <a:ext cx="1524000" cy="68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4"/>
        </p:xfrm>
        <a:graphic>
          <a:graphicData uri="http://schemas.openxmlformats.org/drawingml/2006/table">
            <a:tbl>
              <a:tblPr/>
              <a:tblGrid>
                <a:gridCol w="159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   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529" imgH="190417" progId="Equation.3">
                  <p:embed/>
                </p:oleObj>
              </mc:Choice>
              <mc:Fallback>
                <p:oleObj name="Equation" r:id="rId3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190417" progId="Equation.3">
                  <p:embed/>
                </p:oleObj>
              </mc:Choice>
              <mc:Fallback>
                <p:oleObj name="Equation" r:id="rId5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>
                <a:solidFill>
                  <a:srgbClr val="FF0000"/>
                </a:solidFill>
              </a:rPr>
              <a:t>Also, use (n+2</a:t>
            </a:r>
            <a:r>
              <a:rPr lang="en-US" baseline="30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than or equal to its 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cnn.com/index.html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at or to the clockwise of</a:t>
            </a:r>
            <a:r>
              <a:rPr lang="en-US" sz="2000" dirty="0">
                <a:latin typeface="Times New Roman" charset="0"/>
                <a:ea typeface="ＭＳ Ｐゴシック" charset="0"/>
              </a:rPr>
              <a:t>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800" imgH="165100" progId="Equation.3">
                  <p:embed/>
                </p:oleObj>
              </mc:Choice>
              <mc:Fallback>
                <p:oleObj name="Equation" r:id="rId3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anti-clockwise of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RPCs</a:t>
            </a:r>
          </a:p>
          <a:p>
            <a:pPr eaLnBrk="1" hangingPunct="1"/>
            <a:r>
              <a:rPr lang="en-US" sz="1800" dirty="0"/>
              <a:t>(remote procedure calls)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most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SHA-1! and “Balls and Bins”)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ok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1100" imgH="203200" progId="Equation.3">
                  <p:embed/>
                </p:oleObj>
              </mc:Choice>
              <mc:Fallback>
                <p:oleObj name="Equation" r:id="rId3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30281" y="1524000"/>
            <a:ext cx="3712473" cy="2155826"/>
            <a:chOff x="5791200" y="1523999"/>
            <a:chExt cx="3712473" cy="215582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91200" y="1789113"/>
              <a:ext cx="1522413" cy="15097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530975" y="1752600"/>
              <a:ext cx="708025" cy="7080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20695049">
              <a:off x="6751638" y="1751013"/>
              <a:ext cx="101600" cy="14573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620000" y="2460625"/>
              <a:ext cx="1309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Next hop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781800" y="3222625"/>
              <a:ext cx="69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Key</a:t>
              </a:r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7391400" y="2536825"/>
              <a:ext cx="152400" cy="609600"/>
            </a:xfrm>
            <a:prstGeom prst="rightBrace">
              <a:avLst>
                <a:gd name="adj1" fmla="val 33333"/>
                <a:gd name="adj2" fmla="val 39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58794" y="1523999"/>
              <a:ext cx="776287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Here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313613" y="2286000"/>
              <a:ext cx="23018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73950" y="1981200"/>
              <a:ext cx="202972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Halfway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charset="0"/>
                <a:ea typeface="ＭＳ Ｐゴシック" charset="0"/>
              </a:rPr>
              <a:t>Choosing </a:t>
            </a:r>
            <a:r>
              <a:rPr lang="en-US" i="1">
                <a:latin typeface="Times New Roman" charset="0"/>
                <a:ea typeface="ＭＳ Ｐゴシック" charset="0"/>
              </a:rPr>
              <a:t>r=2log(N)</a:t>
            </a:r>
            <a:r>
              <a:rPr lang="en-US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>
                <a:latin typeface="Times New Roman" charset="0"/>
                <a:ea typeface="ＭＳ Ｐゴシック" charset="0"/>
              </a:rPr>
              <a:t>lookup correctness</a:t>
            </a:r>
            <a:r>
              <a:rPr lang="en-US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6755" imgH="393529" progId="Equation.3">
                  <p:embed/>
                </p:oleObj>
              </mc:Choice>
              <mc:Fallback>
                <p:oleObj name="Equation" r:id="rId3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3"/>
              <p:cNvSpPr txBox="1"/>
              <p:nvPr/>
            </p:nvSpPr>
            <p:spPr bwMode="auto">
              <a:xfrm>
                <a:off x="5222875" y="5486400"/>
                <a:ext cx="2660650" cy="814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2875" y="5486400"/>
                <a:ext cx="2660650" cy="814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clusters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Common 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AWS),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Widely-deployed P2P Systems (</a:t>
            </a:r>
            <a:r>
              <a:rPr lang="en-US"/>
              <a:t>This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 (Next Lecture)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(you’ve seen them!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rounds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</a:t>
            </a:r>
            <a:r>
              <a:rPr lang="en-US" sz="2000">
                <a:latin typeface="Times New Roman" charset="0"/>
                <a:ea typeface="ＭＳ Ｐゴシック" charset="0"/>
              </a:rPr>
              <a:t>[Extended paper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indirection, i.e., store only pointers to files 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lecture)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8052673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>
                <a:latin typeface="Times New Roman" charset="0"/>
                <a:ea typeface="ＭＳ Ｐゴシック" charset="0"/>
              </a:rPr>
              <a:t>, 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  <a:hlinkClick r:id="rId3"/>
              </a:rPr>
              <a:t>https://github.com/sit/dht/wiki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(Old: 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Designed by Anthony </a:t>
            </a:r>
            <a:r>
              <a:rPr lang="en-US" dirty="0" err="1">
                <a:ea typeface="ＭＳ Ｐゴシック" pitchFamily="-84" charset="-128"/>
              </a:rPr>
              <a:t>Rowstron</a:t>
            </a:r>
            <a:r>
              <a:rPr lang="en-US" dirty="0">
                <a:ea typeface="ＭＳ Ｐゴシック" pitchFamily="-84" charset="-128"/>
              </a:rPr>
              <a:t> (Microsoft Research) and Peter </a:t>
            </a:r>
            <a:r>
              <a:rPr lang="en-US" dirty="0" err="1">
                <a:ea typeface="ＭＳ Ｐゴシック" pitchFamily="-84" charset="-128"/>
              </a:rPr>
              <a:t>Druschel</a:t>
            </a:r>
            <a:r>
              <a:rPr lang="en-US" dirty="0">
                <a:ea typeface="ＭＳ Ｐゴシック" pitchFamily="-84" charset="-128"/>
              </a:rPr>
              <a:t> (Rice University)</a:t>
            </a: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(using a virtual ring)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on </a:t>
            </a:r>
            <a:r>
              <a:rPr lang="en-US" b="1" u="sng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Think 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It maintains a neighbor peer with an id matching each of the following prefixes (* = starting bit differing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largest matching prefix, i.e., 011101*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Thus, in the prefix routing, early hops are short and later hops are longer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Yet overall “stretch”, compared to direct Internet path, stays short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 animBg="1"/>
      <p:bldP spid="210" grpId="0" animBg="1"/>
      <p:bldP spid="211" grpId="0"/>
      <p:bldP spid="212" grpId="0" animBg="1"/>
      <p:bldP spid="213" grpId="0" animBg="1"/>
      <p:bldP spid="214" grpId="0" animBg="1"/>
      <p:bldP spid="215" grpId="0" animBg="1"/>
      <p:bldP spid="2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 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group (hash mod k)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Gossip-style </a:t>
            </a:r>
            <a:r>
              <a:rPr lang="en-US" sz="2000">
                <a:latin typeface="Times New Roman" charset="0"/>
                <a:ea typeface="ＭＳ Ｐゴシック" charset="0"/>
              </a:rPr>
              <a:t>heartbeating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pointer information, i.e., &lt;filename, file location&gt;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Spread </a:t>
            </a:r>
            <a:r>
              <a:rPr lang="en-US" sz="200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today (COTS machines)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dissemination time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MP2 out already, due 9/24 (demos on 9/25)</a:t>
            </a:r>
          </a:p>
          <a:p>
            <a:pPr>
              <a:defRPr/>
            </a:pPr>
            <a:r>
              <a:rPr lang="en-US" dirty="0"/>
              <a:t>HW2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eleased, due 10/2 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(It’s a Monday!)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3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Client (contd.)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4776</Words>
  <Application>Microsoft Office PowerPoint</Application>
  <PresentationFormat>Custom</PresentationFormat>
  <Paragraphs>997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Akzidenz-Grotesk BQ</vt:lpstr>
      <vt:lpstr>Akzidenz-Grotesk Extended BQ</vt:lpstr>
      <vt:lpstr>Arial</vt:lpstr>
      <vt:lpstr>Calibri</vt:lpstr>
      <vt:lpstr>Cambria Math</vt:lpstr>
      <vt:lpstr>Courier New</vt:lpstr>
      <vt:lpstr>Helvetica</vt:lpstr>
      <vt:lpstr>Times New Roman</vt:lpstr>
      <vt:lpstr>Whitney-BlackSC</vt:lpstr>
      <vt:lpstr>Wingdings</vt:lpstr>
      <vt:lpstr>HPP-template</vt:lpstr>
      <vt:lpstr>Equation</vt:lpstr>
      <vt:lpstr>PowerPoint Presentation</vt:lpstr>
      <vt:lpstr>MP2 Released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Ganesan, Aishwarya</cp:lastModifiedBy>
  <cp:revision>229</cp:revision>
  <cp:lastPrinted>2019-10-20T21:05:22Z</cp:lastPrinted>
  <dcterms:created xsi:type="dcterms:W3CDTF">2012-12-19T21:49:48Z</dcterms:created>
  <dcterms:modified xsi:type="dcterms:W3CDTF">2023-09-20T18:22:13Z</dcterms:modified>
</cp:coreProperties>
</file>