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4" r:id="rId2"/>
    <p:sldId id="337" r:id="rId3"/>
    <p:sldId id="338" r:id="rId4"/>
    <p:sldId id="339" r:id="rId5"/>
    <p:sldId id="373" r:id="rId6"/>
    <p:sldId id="340" r:id="rId7"/>
    <p:sldId id="341" r:id="rId8"/>
    <p:sldId id="370" r:id="rId9"/>
    <p:sldId id="371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74" r:id="rId18"/>
    <p:sldId id="375" r:id="rId19"/>
    <p:sldId id="351" r:id="rId20"/>
    <p:sldId id="352" r:id="rId21"/>
    <p:sldId id="353" r:id="rId22"/>
    <p:sldId id="372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3104"/>
  </p:normalViewPr>
  <p:slideViewPr>
    <p:cSldViewPr>
      <p:cViewPr varScale="1">
        <p:scale>
          <a:sx n="83" d="100"/>
          <a:sy n="83" d="100"/>
        </p:scale>
        <p:origin x="384" y="192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Twitter launched in 2006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Storm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2014 publication,</a:t>
            </a:r>
          </a:p>
          <a:p>
            <a:pPr eaLnBrk="1" hangingPunct="1"/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2008 first video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823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421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28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specified bolts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268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Parallelization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means that there are multiple instantiations of each bolt, and these are called tasks.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991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846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548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73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1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published in stream processing from the 90s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37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216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96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Pregel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is not Open Source but 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have been published on it and has inspired many graph processing systems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2010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07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Describe whether graphs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are directed or not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04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Degrees of separation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linkedin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shortest path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64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5753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2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 if you have 100 iterations, you have 100 MRs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0364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Used by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many engines today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499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186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3vs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volume, velocity and variety</a:t>
            </a:r>
          </a:p>
          <a:p>
            <a:endParaRPr lang="en-US" baseline="0" dirty="0">
              <a:latin typeface="Times New Roman" charset="0"/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The data has higher value when it arrives and so you want to process it quickly.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0363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51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83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5749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3972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Human graph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7B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646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9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Incremental versions of stream processing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Not intended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to be a long running application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23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775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50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 single job, you might have many thousands of tuples coming in per second.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9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Unbounded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jobs can run forever until forcibly stopped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6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Where does the stream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come from?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6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ulk_synchronous_parall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m.apach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2019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22: Stream Processing, Graph Processing</a:t>
            </a:r>
            <a:endParaRPr lang="en-US" sz="3900" i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evenly among the bolt’s tasks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Round-robin fashion</a:t>
            </a: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43598" y="3443823"/>
            <a:ext cx="7708572" cy="3260881"/>
            <a:chOff x="1734265" y="3124201"/>
            <a:chExt cx="7708572" cy="326088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7" name="Lightning Bolt 26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14" name="Straight Arrow Connector 3"/>
              <p:cNvCxnSpPr>
                <a:cxnSpLocks noChangeShapeType="1"/>
                <a:stCxn id="33" idx="6"/>
                <a:endCxn id="28" idx="2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05266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2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21995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Lightning Bolt 33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38" name="Lightning Bolt 3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0" name="Lightning Bolt 3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42" name="Straight Arrow Connector 3"/>
            <p:cNvCxnSpPr>
              <a:cxnSpLocks noChangeShapeType="1"/>
              <a:stCxn id="33" idx="6"/>
              <a:endCxn id="39" idx="2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3"/>
            <p:cNvCxnSpPr>
              <a:cxnSpLocks noChangeShapeType="1"/>
              <a:stCxn id="33" idx="6"/>
              <a:endCxn id="41" idx="2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0" name="Rounded Rectangle 41"/>
            <p:cNvSpPr>
              <a:spLocks noChangeArrowheads="1"/>
            </p:cNvSpPr>
            <p:nvPr/>
          </p:nvSpPr>
          <p:spPr bwMode="auto">
            <a:xfrm>
              <a:off x="2887410" y="4821365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1" name="Rounded Rectangle 41"/>
            <p:cNvSpPr>
              <a:spLocks noChangeArrowheads="1"/>
            </p:cNvSpPr>
            <p:nvPr/>
          </p:nvSpPr>
          <p:spPr bwMode="auto">
            <a:xfrm>
              <a:off x="2306319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2" name="Rounded Rectangle 41"/>
            <p:cNvSpPr>
              <a:spLocks noChangeArrowheads="1"/>
            </p:cNvSpPr>
            <p:nvPr/>
          </p:nvSpPr>
          <p:spPr bwMode="auto">
            <a:xfrm>
              <a:off x="1734265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11811000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[A-H,a-h,0-3] go to task 1, tweets starting with </a:t>
            </a:r>
            <a:r>
              <a:rPr lang="en-US" sz="2400" dirty="0">
                <a:latin typeface="Times"/>
                <a:ea typeface="MS PGothic" charset="0"/>
              </a:rPr>
              <a:t>[I-Q,i-q,4-6]</a:t>
            </a:r>
            <a:r>
              <a:rPr lang="en-US" sz="2300" dirty="0">
                <a:latin typeface="Times"/>
                <a:ea typeface="MS PGothic" charset="0"/>
              </a:rPr>
              <a:t>go to task 2, tweets starting with </a:t>
            </a:r>
            <a:r>
              <a:rPr lang="en-US" sz="2400" dirty="0">
                <a:latin typeface="Times"/>
                <a:ea typeface="MS PGothic" charset="0"/>
              </a:rPr>
              <a:t>[R-Z,r-z,7-9]</a:t>
            </a:r>
            <a:r>
              <a:rPr lang="en-US" sz="2400" dirty="0"/>
              <a:t> go to task 3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673319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44078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65391" y="3669293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[A-H,a-h,0-3]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10133" y="4980447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[I-Q,i-q,4-6]</a:t>
            </a:r>
            <a:endParaRPr lang="en-US" dirty="0"/>
          </a:p>
        </p:txBody>
      </p:sp>
      <p:sp>
        <p:nvSpPr>
          <p:cNvPr id="28" name="Rounded Rectangle 41"/>
          <p:cNvSpPr>
            <a:spLocks noChangeArrowheads="1"/>
          </p:cNvSpPr>
          <p:nvPr/>
        </p:nvSpPr>
        <p:spPr bwMode="auto">
          <a:xfrm rot="20492376">
            <a:off x="7194246" y="407553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9" name="Rounded Rectangle 41"/>
          <p:cNvSpPr>
            <a:spLocks noChangeArrowheads="1"/>
          </p:cNvSpPr>
          <p:nvPr/>
        </p:nvSpPr>
        <p:spPr bwMode="auto">
          <a:xfrm rot="21378866">
            <a:off x="7833939" y="4861968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422" y="6184910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[R-Z,r-z,7-9]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502908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17570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0" name="Rounded Rectangle 41"/>
          <p:cNvSpPr>
            <a:spLocks noChangeArrowheads="1"/>
          </p:cNvSpPr>
          <p:nvPr/>
        </p:nvSpPr>
        <p:spPr bwMode="auto">
          <a:xfrm rot="20492376">
            <a:off x="7766626" y="3765245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2" name="Rounded Rectangle 41"/>
          <p:cNvSpPr>
            <a:spLocks noChangeArrowheads="1"/>
          </p:cNvSpPr>
          <p:nvPr/>
        </p:nvSpPr>
        <p:spPr bwMode="auto">
          <a:xfrm rot="20492376">
            <a:off x="7250582" y="3943287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3" name="Rounded Rectangle 41"/>
          <p:cNvSpPr>
            <a:spLocks noChangeArrowheads="1"/>
          </p:cNvSpPr>
          <p:nvPr/>
        </p:nvSpPr>
        <p:spPr bwMode="auto">
          <a:xfrm rot="20492376">
            <a:off x="6734191" y="412826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4" name="Rounded Rectangle 36"/>
          <p:cNvSpPr>
            <a:spLocks noChangeArrowheads="1"/>
          </p:cNvSpPr>
          <p:nvPr/>
        </p:nvSpPr>
        <p:spPr bwMode="auto">
          <a:xfrm rot="21378885">
            <a:off x="7258700" y="4712589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5" name="Rounded Rectangle 36"/>
          <p:cNvSpPr>
            <a:spLocks noChangeArrowheads="1"/>
          </p:cNvSpPr>
          <p:nvPr/>
        </p:nvSpPr>
        <p:spPr bwMode="auto">
          <a:xfrm rot="21378885">
            <a:off x="6730404" y="475103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6" name="Rounded Rectangle 36"/>
          <p:cNvSpPr>
            <a:spLocks noChangeArrowheads="1"/>
          </p:cNvSpPr>
          <p:nvPr/>
        </p:nvSpPr>
        <p:spPr bwMode="auto">
          <a:xfrm rot="894937">
            <a:off x="7366056" y="5630383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 rot="894937">
            <a:off x="6832656" y="548068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29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machines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“Executors”(which contain groups of tasks)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74755" y="2875554"/>
            <a:ext cx="1752600" cy="83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Nimbus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9955" y="1876282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Job Submission</a:t>
            </a:r>
          </a:p>
        </p:txBody>
      </p:sp>
      <p:cxnSp>
        <p:nvCxnSpPr>
          <p:cNvPr id="8" name="Straight Arrow Connector 7"/>
          <p:cNvCxnSpPr>
            <a:stCxn id="3" idx="2"/>
            <a:endCxn id="2" idx="0"/>
          </p:cNvCxnSpPr>
          <p:nvPr/>
        </p:nvCxnSpPr>
        <p:spPr>
          <a:xfrm>
            <a:off x="8451055" y="2368725"/>
            <a:ext cx="0" cy="5068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378281" y="2875553"/>
            <a:ext cx="1752600" cy="83989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ZK Cluster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44681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0683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8948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72137" y="645682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36239" y="5813538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2281" y="5619121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44681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0683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8948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872137" y="4876301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6239" y="4233017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92281" y="4038600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>
            <a:stCxn id="2" idx="1"/>
            <a:endCxn id="19" idx="1"/>
          </p:cNvCxnSpPr>
          <p:nvPr/>
        </p:nvCxnSpPr>
        <p:spPr>
          <a:xfrm rot="10800000" flipH="1" flipV="1">
            <a:off x="7574755" y="3295501"/>
            <a:ext cx="517526" cy="1477390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1"/>
            <a:endCxn id="5" idx="1"/>
          </p:cNvCxnSpPr>
          <p:nvPr/>
        </p:nvCxnSpPr>
        <p:spPr>
          <a:xfrm rot="10800000" flipH="1" flipV="1">
            <a:off x="7574755" y="3295500"/>
            <a:ext cx="517526" cy="3057911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H="1">
            <a:off x="11812227" y="3323209"/>
            <a:ext cx="304800" cy="1477391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>
            <a:off x="11812227" y="3323209"/>
            <a:ext cx="304800" cy="3057912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  <a:endCxn id="7" idx="1"/>
          </p:cNvCxnSpPr>
          <p:nvPr/>
        </p:nvCxnSpPr>
        <p:spPr>
          <a:xfrm flipV="1">
            <a:off x="9327355" y="3295500"/>
            <a:ext cx="1050926" cy="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11389546" y="5012120"/>
            <a:ext cx="2323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 Nodes</a:t>
            </a:r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11513674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(bolt) finished 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Twitter’s Heron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Fixes the inefficiencies of Storm’s </a:t>
            </a:r>
            <a:r>
              <a:rPr lang="en-US" dirty="0" err="1"/>
              <a:t>acking</a:t>
            </a:r>
            <a:r>
              <a:rPr lang="en-US" dirty="0"/>
              <a:t> mechanism (among other things)</a:t>
            </a:r>
          </a:p>
          <a:p>
            <a:r>
              <a:rPr lang="en-US" dirty="0"/>
              <a:t>Uses </a:t>
            </a:r>
            <a:r>
              <a:rPr lang="en-US" b="1" dirty="0"/>
              <a:t>backpressure</a:t>
            </a:r>
            <a:r>
              <a:rPr lang="en-US" dirty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/>
              <a:t>3. Stage by Stage Backpressure: think of the topology as stage-based, and propagate back via stages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 err="1"/>
              <a:t>Spout+TCP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Stage by Stage + TCP</a:t>
            </a:r>
          </a:p>
          <a:p>
            <a:r>
              <a:rPr lang="en-US" dirty="0"/>
              <a:t>Beats Storm throughput handily (see Heron paper)</a:t>
            </a:r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Streaming, Heron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Brain neurons, DNA 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Google search, Bing search, Yahoo search: all rely on this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Gather: Gathers 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Apply: Does some computation using its own value and its neighbors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Scatter: Updates 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network (to neighbor vertices)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287283" y="1828800"/>
            <a:ext cx="3480477" cy="2878666"/>
            <a:chOff x="6248400" y="1309935"/>
            <a:chExt cx="2451444" cy="2023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9" name="Straight Connector 8"/>
            <p:cNvCxnSpPr>
              <a:endCxn id="8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5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iteration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Pregel uses the master/worker model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Master (one server)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BigTable)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instructs each worker to perform a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master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active 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Master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Periodically, master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Using periodic “ping” messages from master </a:t>
            </a:r>
            <a:r>
              <a:rPr lang="en-US" altLang="ko-KR" sz="230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master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of these is NOT a stream processing job?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0795874" cy="517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Uber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surge prices</a:t>
            </a:r>
          </a:p>
          <a:p>
            <a:pPr marL="0" indent="0">
              <a:buNone/>
            </a:pPr>
            <a:r>
              <a:rPr lang="en-US" dirty="0"/>
              <a:t>B) LinkedIn</a:t>
            </a:r>
          </a:p>
          <a:p>
            <a:pPr marL="649463" lvl="1" indent="0">
              <a:buNone/>
            </a:pPr>
            <a:r>
              <a:rPr lang="en-US" dirty="0"/>
              <a:t>Aggregating updates into one email</a:t>
            </a:r>
          </a:p>
          <a:p>
            <a:pPr marL="0" indent="0">
              <a:buNone/>
            </a:pPr>
            <a:r>
              <a:rPr lang="en-US" dirty="0"/>
              <a:t>C) Netflix</a:t>
            </a:r>
          </a:p>
          <a:p>
            <a:pPr marL="649463" lvl="1" indent="0">
              <a:buNone/>
            </a:pPr>
            <a:r>
              <a:rPr lang="en-US" dirty="0"/>
              <a:t>Understanding user behavior to improve personalization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TripAdvisor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earnings per day &amp; fraud detection</a:t>
            </a:r>
          </a:p>
          <a:p>
            <a:pPr marL="0" indent="0">
              <a:buNone/>
            </a:pPr>
            <a:r>
              <a:rPr lang="en-US" dirty="0"/>
              <a:t>E) All of them </a:t>
            </a:r>
          </a:p>
          <a:p>
            <a:pPr marL="0" indent="0">
              <a:buNone/>
            </a:pPr>
            <a:r>
              <a:rPr lang="en-US" b="1" dirty="0"/>
              <a:t>F) None of them </a:t>
            </a:r>
            <a:r>
              <a:rPr lang="en-US" b="1" dirty="0">
                <a:sym typeface="Wingdings"/>
              </a:rPr>
              <a:t> all of them</a:t>
            </a:r>
            <a:r>
              <a:rPr lang="en-US" b="1" dirty="0"/>
              <a:t> are stream processing jobs!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7081" y="2743200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=YUBPimFvcN4]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728" y="3700046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[http://</a:t>
            </a:r>
            <a:r>
              <a:rPr lang="en-US" sz="1600" dirty="0" err="1"/>
              <a:t>www.vldb.org</a:t>
            </a:r>
            <a:r>
              <a:rPr lang="en-US" sz="1600" dirty="0"/>
              <a:t>/</a:t>
            </a:r>
            <a:r>
              <a:rPr lang="en-US" sz="1600" dirty="0" err="1"/>
              <a:t>pvldb</a:t>
            </a:r>
            <a:r>
              <a:rPr lang="en-US" sz="1600" dirty="0"/>
              <a:t>/vol10/p1634-noghabi.pdf]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080" y="4859922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=p8qSWE_nAAE]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8881" y="56050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=KQ5OnL2hMBY]</a:t>
            </a:r>
          </a:p>
        </p:txBody>
      </p:sp>
    </p:spTree>
    <p:extLst>
      <p:ext uri="{BB962C8B-B14F-4D97-AF65-F5344CB8AC3E}">
        <p14:creationId xmlns:p14="http://schemas.microsoft.com/office/powerpoint/2010/main" val="9820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http://storm.apache.org/</a:t>
            </a:r>
            <a:r>
              <a:rPr lang="en-US" altLang="en-US" sz="2800" dirty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Highly 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2307</Words>
  <Application>Microsoft Macintosh PowerPoint</Application>
  <PresentationFormat>Custom</PresentationFormat>
  <Paragraphs>364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Akzidenz-Grotesk BQ</vt:lpstr>
      <vt:lpstr>Arial</vt:lpstr>
      <vt:lpstr>Calibri</vt:lpstr>
      <vt:lpstr>Corbel</vt:lpstr>
      <vt:lpstr>Times</vt:lpstr>
      <vt:lpstr>Times New Roman</vt:lpstr>
      <vt:lpstr>Whitney-Black</vt:lpstr>
      <vt:lpstr>Whitney-BlackSC</vt:lpstr>
      <vt:lpstr>Wingdings</vt:lpstr>
      <vt:lpstr>HPP-template</vt:lpstr>
      <vt:lpstr>PowerPoint Presentation</vt:lpstr>
      <vt:lpstr>PowerPoint Presentation</vt:lpstr>
      <vt:lpstr>PowerPoint Presentation</vt:lpstr>
      <vt:lpstr>PowerPoint Presentation</vt:lpstr>
      <vt:lpstr>Which one of these is NOT a stream processing job?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433</cp:revision>
  <dcterms:created xsi:type="dcterms:W3CDTF">2012-12-19T21:49:48Z</dcterms:created>
  <dcterms:modified xsi:type="dcterms:W3CDTF">2019-10-31T04:17:59Z</dcterms:modified>
</cp:coreProperties>
</file>