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58" r:id="rId4"/>
    <p:sldId id="259" r:id="rId5"/>
    <p:sldId id="260" r:id="rId6"/>
    <p:sldId id="274" r:id="rId7"/>
    <p:sldId id="271" r:id="rId8"/>
    <p:sldId id="262" r:id="rId9"/>
    <p:sldId id="261" r:id="rId10"/>
    <p:sldId id="264" r:id="rId11"/>
    <p:sldId id="272" r:id="rId12"/>
    <p:sldId id="263" r:id="rId13"/>
    <p:sldId id="267" r:id="rId14"/>
    <p:sldId id="273" r:id="rId15"/>
    <p:sldId id="268" r:id="rId16"/>
    <p:sldId id="269" r:id="rId17"/>
  </p:sldIdLst>
  <p:sldSz cx="12984163" cy="7315200"/>
  <p:notesSz cx="6858000" cy="9144000"/>
  <p:defaultTextStyle>
    <a:defPPr>
      <a:defRPr lang="en-US"/>
    </a:defPPr>
    <a:lvl1pPr marL="0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544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9088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632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8176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720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7264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808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6352" algn="l" defTabSz="129908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90" d="100"/>
          <a:sy n="90" d="100"/>
        </p:scale>
        <p:origin x="1752" y="792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544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9088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632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8176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720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7264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808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6352" algn="l" defTabSz="6495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02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4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7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92949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509" indent="-405965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404" indent="-324772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948" indent="-324772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92948"/>
            <a:ext cx="11685747" cy="1219200"/>
          </a:xfrm>
          <a:prstGeom prst="rect">
            <a:avLst/>
          </a:prstGeom>
        </p:spPr>
        <p:txBody>
          <a:bodyPr vert="horz" lIns="129909" tIns="64954" rIns="129909" bIns="649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706881"/>
            <a:ext cx="11685747" cy="4827694"/>
          </a:xfrm>
          <a:prstGeom prst="rect">
            <a:avLst/>
          </a:prstGeom>
        </p:spPr>
        <p:txBody>
          <a:bodyPr vert="horz" lIns="129909" tIns="64954" rIns="129909" bIns="649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07"/>
            <a:ext cx="3029638" cy="389467"/>
          </a:xfrm>
          <a:prstGeom prst="rect">
            <a:avLst/>
          </a:prstGeom>
        </p:spPr>
        <p:txBody>
          <a:bodyPr vert="horz" lIns="129909" tIns="64954" rIns="129909" bIns="6495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07"/>
            <a:ext cx="4111652" cy="389467"/>
          </a:xfrm>
          <a:prstGeom prst="rect">
            <a:avLst/>
          </a:prstGeom>
        </p:spPr>
        <p:txBody>
          <a:bodyPr vert="horz" lIns="129909" tIns="64954" rIns="129909" bIns="6495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07"/>
            <a:ext cx="3029638" cy="389467"/>
          </a:xfrm>
          <a:prstGeom prst="rect">
            <a:avLst/>
          </a:prstGeom>
        </p:spPr>
        <p:txBody>
          <a:bodyPr vert="horz" lIns="129909" tIns="64954" rIns="129909" bIns="6495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29908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158" indent="-487158" algn="l" defTabSz="129908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509" indent="-405965" algn="l" defTabSz="129908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860" indent="-324772" algn="l" defTabSz="129908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404" indent="-324772" algn="l" defTabSz="12990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948" indent="-324772" algn="l" defTabSz="129908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492" indent="-324772" algn="l" defTabSz="129908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2036" indent="-324772" algn="l" defTabSz="129908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580" indent="-324772" algn="l" defTabSz="129908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1124" indent="-324772" algn="l" defTabSz="129908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44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088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632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176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720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264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808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6352" algn="l" defTabSz="12990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toolkit.globus.org/toolkit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png"/><Relationship Id="rId5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wmf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ds-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010675" cy="73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Intra-site Protocol</a:t>
            </a:r>
            <a:endParaRPr lang="en-US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860131" y="364236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394801" y="297180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74151" y="3492500"/>
            <a:ext cx="86478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60562" y="2727960"/>
            <a:ext cx="84074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3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21" y="303276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310481" y="2667000"/>
            <a:ext cx="3413760" cy="195072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31761" y="2545080"/>
            <a:ext cx="153779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Wisconsin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21" y="303276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81" y="291084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01" y="303276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21" y="315468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41" y="327660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3017361" y="3581400"/>
            <a:ext cx="670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39081" y="2209800"/>
            <a:ext cx="2817300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200" b="1" i="1" dirty="0" err="1" smtClean="0">
                <a:solidFill>
                  <a:srgbClr val="FF3300"/>
                </a:solidFill>
                <a:latin typeface="Mercury Text G4" pitchFamily="50" charset="0"/>
              </a:rPr>
              <a:t>HTCondor</a:t>
            </a:r>
            <a:r>
              <a:rPr lang="en-US" sz="2200" b="1" i="1" dirty="0" smtClean="0">
                <a:solidFill>
                  <a:srgbClr val="FF3300"/>
                </a:solidFill>
                <a:latin typeface="Mercury Text G4" pitchFamily="50" charset="0"/>
              </a:rPr>
              <a:t> </a:t>
            </a:r>
            <a:r>
              <a:rPr lang="en-US" sz="2200" b="1" i="1" dirty="0">
                <a:solidFill>
                  <a:srgbClr val="FF3300"/>
                </a:solidFill>
                <a:latin typeface="Mercury Text G4" pitchFamily="50" charset="0"/>
              </a:rPr>
              <a:t>Protocol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2956401" y="3154680"/>
            <a:ext cx="2438400" cy="142240"/>
          </a:xfrm>
          <a:custGeom>
            <a:avLst/>
            <a:gdLst>
              <a:gd name="T0" fmla="*/ 2147483647 w 1920"/>
              <a:gd name="T1" fmla="*/ 2147483647 h 112"/>
              <a:gd name="T2" fmla="*/ 2147483647 w 1920"/>
              <a:gd name="T3" fmla="*/ 2147483647 h 112"/>
              <a:gd name="T4" fmla="*/ 2147483647 w 1920"/>
              <a:gd name="T5" fmla="*/ 2147483647 h 112"/>
              <a:gd name="T6" fmla="*/ 0 w 1920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112"/>
              <a:gd name="T14" fmla="*/ 1920 w 1920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112">
                <a:moveTo>
                  <a:pt x="1920" y="64"/>
                </a:moveTo>
                <a:cubicBezTo>
                  <a:pt x="1784" y="44"/>
                  <a:pt x="1648" y="24"/>
                  <a:pt x="1392" y="16"/>
                </a:cubicBezTo>
                <a:cubicBezTo>
                  <a:pt x="1136" y="8"/>
                  <a:pt x="616" y="0"/>
                  <a:pt x="384" y="16"/>
                </a:cubicBezTo>
                <a:cubicBezTo>
                  <a:pt x="152" y="32"/>
                  <a:pt x="76" y="72"/>
                  <a:pt x="0" y="11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2590641" y="3581400"/>
            <a:ext cx="2438400" cy="142240"/>
          </a:xfrm>
          <a:custGeom>
            <a:avLst/>
            <a:gdLst>
              <a:gd name="T0" fmla="*/ 2147483647 w 1920"/>
              <a:gd name="T1" fmla="*/ 2147483647 h 112"/>
              <a:gd name="T2" fmla="*/ 2147483647 w 1920"/>
              <a:gd name="T3" fmla="*/ 2147483647 h 112"/>
              <a:gd name="T4" fmla="*/ 2147483647 w 1920"/>
              <a:gd name="T5" fmla="*/ 2147483647 h 112"/>
              <a:gd name="T6" fmla="*/ 0 w 1920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112"/>
              <a:gd name="T14" fmla="*/ 1920 w 1920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112">
                <a:moveTo>
                  <a:pt x="1920" y="64"/>
                </a:moveTo>
                <a:cubicBezTo>
                  <a:pt x="1784" y="44"/>
                  <a:pt x="1648" y="24"/>
                  <a:pt x="1392" y="16"/>
                </a:cubicBezTo>
                <a:cubicBezTo>
                  <a:pt x="1136" y="8"/>
                  <a:pt x="616" y="0"/>
                  <a:pt x="384" y="16"/>
                </a:cubicBezTo>
                <a:cubicBezTo>
                  <a:pt x="152" y="32"/>
                  <a:pt x="76" y="72"/>
                  <a:pt x="0" y="11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090261" y="5138420"/>
            <a:ext cx="5149230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3300"/>
                </a:solidFill>
                <a:latin typeface="Mercury Text G4" pitchFamily="50" charset="0"/>
              </a:rPr>
              <a:t>Internal Allocation &amp; Scheduling</a:t>
            </a:r>
          </a:p>
          <a:p>
            <a:pPr eaLnBrk="1" hangingPunct="1"/>
            <a:r>
              <a:rPr lang="en-US" b="1" i="1" dirty="0">
                <a:solidFill>
                  <a:srgbClr val="FF3300"/>
                </a:solidFill>
                <a:latin typeface="Mercury Text G4" pitchFamily="50" charset="0"/>
              </a:rPr>
              <a:t>Monitoring</a:t>
            </a:r>
          </a:p>
          <a:p>
            <a:pPr eaLnBrk="1" hangingPunct="1"/>
            <a:r>
              <a:rPr lang="en-US" b="1" i="1" dirty="0">
                <a:solidFill>
                  <a:srgbClr val="FF3300"/>
                </a:solidFill>
                <a:latin typeface="Mercury Text G4" pitchFamily="50" charset="0"/>
              </a:rPr>
              <a:t>Distribution and Publishing of Files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2834481" y="3032760"/>
            <a:ext cx="365760" cy="20726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 (now </a:t>
            </a:r>
            <a:r>
              <a:rPr lang="en-US" dirty="0" err="1" smtClean="0"/>
              <a:t>HTCondor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High-throughput computing system from U. Wisconsin Madison</a:t>
            </a:r>
          </a:p>
          <a:p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Belongs to a class of Cycle-scavenging systems </a:t>
            </a:r>
          </a:p>
          <a:p>
            <a:pPr marL="0" indent="0">
              <a:buNone/>
            </a:pPr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Such systems </a:t>
            </a:r>
          </a:p>
          <a:p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Run on a lot of workstations</a:t>
            </a:r>
          </a:p>
          <a:p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When workstation is free, ask site’s central server (or Globus) for tasks</a:t>
            </a:r>
          </a:p>
          <a:p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If user hits a keystroke or mouse click, stop task</a:t>
            </a:r>
          </a:p>
          <a:p>
            <a:pPr lvl="1"/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Either kill task or ask server to reschedule task</a:t>
            </a:r>
          </a:p>
          <a:p>
            <a:r>
              <a:rPr lang="en-US" sz="2400" dirty="0" smtClean="0">
                <a:latin typeface="Mercury Text G4" pitchFamily="50" charset="0"/>
                <a:ea typeface="ＭＳ Ｐゴシック" charset="0"/>
              </a:rPr>
              <a:t>Can also run on dedicated machines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12054681" y="6629400"/>
            <a:ext cx="6776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Inter-site Protocol</a:t>
            </a:r>
            <a:endParaRPr lang="en-US" dirty="0"/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4463891" y="2971800"/>
            <a:ext cx="426720" cy="36576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2925921" y="4312920"/>
            <a:ext cx="426720" cy="36576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6522561" y="4617720"/>
            <a:ext cx="426720" cy="36576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998561" y="2301240"/>
            <a:ext cx="426720" cy="36576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3291681" y="3276600"/>
            <a:ext cx="1219200" cy="1097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4876641" y="3215640"/>
            <a:ext cx="1706880" cy="14020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877911" y="2821940"/>
            <a:ext cx="86478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0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888322" y="4434840"/>
            <a:ext cx="84875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2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316322" y="4130040"/>
            <a:ext cx="80611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1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364322" y="2057400"/>
            <a:ext cx="84074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3</a:t>
            </a:r>
          </a:p>
        </p:txBody>
      </p:sp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81" y="236220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914241" y="1996440"/>
            <a:ext cx="3413760" cy="195072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81" y="510540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914241" y="4739640"/>
            <a:ext cx="3413760" cy="231648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474561" y="3337560"/>
            <a:ext cx="0" cy="17678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535521" y="1874520"/>
            <a:ext cx="153779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Wisconsin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1036161" y="4373880"/>
            <a:ext cx="77130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MIT</a:t>
            </a:r>
          </a:p>
        </p:txBody>
      </p:sp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01" y="492252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20"/>
          <p:cNvSpPr>
            <a:spLocks noChangeArrowheads="1"/>
          </p:cNvSpPr>
          <p:nvPr/>
        </p:nvSpPr>
        <p:spPr bwMode="auto">
          <a:xfrm>
            <a:off x="4510881" y="4678680"/>
            <a:ext cx="3413760" cy="231648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3657441" y="2910840"/>
            <a:ext cx="1645920" cy="2011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473541" y="4224020"/>
            <a:ext cx="9812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NCSA</a:t>
            </a:r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3596482" y="3967481"/>
            <a:ext cx="2192331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200" b="1" i="1" dirty="0">
                <a:solidFill>
                  <a:srgbClr val="FF3300"/>
                </a:solidFill>
                <a:latin typeface="Mercury Text G4" pitchFamily="50" charset="0"/>
              </a:rPr>
              <a:t>Globus Protocol</a:t>
            </a:r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 flipV="1">
            <a:off x="3108801" y="2484120"/>
            <a:ext cx="188976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 flipH="1" flipV="1">
            <a:off x="5425281" y="2545080"/>
            <a:ext cx="1341120" cy="20726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-132900" y="3429000"/>
            <a:ext cx="304445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rcury Text G4" pitchFamily="50" charset="0"/>
              </a:rPr>
              <a:t>Internal structure of different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rcury Text G4" pitchFamily="50" charset="0"/>
              </a:rPr>
              <a:t>sites may be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rcury Text G4" pitchFamily="50" charset="0"/>
              </a:rPr>
              <a:t>transparent (invisible) to Globus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3840321" y="6141720"/>
            <a:ext cx="4772781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3300"/>
                </a:solidFill>
                <a:latin typeface="Mercury Text G4" pitchFamily="50" charset="0"/>
              </a:rPr>
              <a:t>External Allocation &amp; Scheduling</a:t>
            </a:r>
          </a:p>
          <a:p>
            <a:pPr eaLnBrk="1" hangingPunct="1"/>
            <a:r>
              <a:rPr lang="en-US" b="1" i="1" dirty="0">
                <a:solidFill>
                  <a:srgbClr val="FF3300"/>
                </a:solidFill>
                <a:latin typeface="Mercury Text G4" pitchFamily="50" charset="0"/>
              </a:rPr>
              <a:t>Stage in &amp; Stage out of Files</a:t>
            </a: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4449921" y="4434840"/>
            <a:ext cx="121920" cy="17068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8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Mercury Text G4" pitchFamily="50" charset="0"/>
                <a:ea typeface="ＭＳ Ｐゴシック" charset="0"/>
              </a:rPr>
              <a:t>Globus Alliance involves universities, national US research labs, and some companies</a:t>
            </a:r>
            <a:endParaRPr lang="en-US" sz="2800" dirty="0">
              <a:latin typeface="Mercury Text G4" pitchFamily="50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Mercury Text G4" pitchFamily="50" charset="0"/>
                <a:ea typeface="ＭＳ Ｐゴシック" charset="0"/>
              </a:rPr>
              <a:t>Standardized several things, especially software tools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Mercury Text G4" pitchFamily="50" charset="0"/>
                <a:ea typeface="ＭＳ Ｐゴシック" charset="0"/>
              </a:rPr>
              <a:t>Separately, but related: Open Grid Forum</a:t>
            </a:r>
            <a:endParaRPr lang="en-US" sz="2800" dirty="0">
              <a:latin typeface="Mercury Text G4" pitchFamily="50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Mercury Text G4" pitchFamily="50" charset="0"/>
                <a:ea typeface="ＭＳ Ｐゴシック" charset="0"/>
              </a:rPr>
              <a:t>Globus Alliance has developed the Globus </a:t>
            </a:r>
            <a:r>
              <a:rPr lang="en-US" sz="2800" dirty="0">
                <a:latin typeface="Mercury Text G4" pitchFamily="50" charset="0"/>
                <a:ea typeface="ＭＳ Ｐゴシック" charset="0"/>
              </a:rPr>
              <a:t>Toolkit</a:t>
            </a:r>
          </a:p>
          <a:p>
            <a:pPr lvl="1">
              <a:lnSpc>
                <a:spcPct val="90000"/>
              </a:lnSpc>
              <a:buNone/>
            </a:pPr>
            <a:endParaRPr lang="en-US" altLang="ja-JP" sz="1800" dirty="0">
              <a:latin typeface="Mercury Text G4" pitchFamily="50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ja-JP" sz="2400" dirty="0">
                <a:latin typeface="Mercury Text G4" pitchFamily="50" charset="0"/>
                <a:ea typeface="ＭＳ Ｐゴシック" charset="0"/>
                <a:hlinkClick r:id="rId3"/>
              </a:rPr>
              <a:t>http://toolkit.globus.org/toolkit/</a:t>
            </a:r>
            <a:r>
              <a:rPr lang="en-US" altLang="ja-JP" sz="2400" dirty="0">
                <a:latin typeface="Mercury Text G4" pitchFamily="50" charset="0"/>
                <a:ea typeface="ＭＳ Ｐゴシック" charset="0"/>
              </a:rPr>
              <a:t> </a:t>
            </a:r>
            <a:endParaRPr lang="en-US" altLang="ja-JP" sz="2400" dirty="0" smtClean="0">
              <a:latin typeface="Mercury Text G4" pitchFamily="50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altLang="ja-JP" sz="2400" dirty="0" smtClean="0">
              <a:latin typeface="Mercury Text G4" pitchFamily="50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altLang="ja-JP" sz="2400" dirty="0">
              <a:latin typeface="Mercury Text G4" pitchFamily="50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Mercury Text G4" pitchFamily="50" charset="0"/>
              <a:ea typeface="ＭＳ Ｐゴシック" charset="0"/>
            </a:endParaRPr>
          </a:p>
          <a:p>
            <a:endParaRPr lang="en-US" sz="1800" dirty="0">
              <a:latin typeface="Mercury Text G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2"/>
            <a:ext cx="7033088" cy="5022427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>
              <a:latin typeface="Mercury Text G4" pitchFamily="50" charset="0"/>
              <a:ea typeface="ＭＳ Ｐゴシック" charset="0"/>
            </a:endParaRPr>
          </a:p>
          <a:p>
            <a:r>
              <a:rPr lang="en-US" sz="2800" dirty="0" smtClean="0">
                <a:latin typeface="Mercury Text G4" pitchFamily="50" charset="0"/>
                <a:ea typeface="ＭＳ Ｐゴシック" charset="0"/>
              </a:rPr>
              <a:t>Open-source</a:t>
            </a:r>
          </a:p>
          <a:p>
            <a:r>
              <a:rPr lang="en-US" sz="2800" dirty="0" smtClean="0">
                <a:latin typeface="Mercury Text G4" pitchFamily="50" charset="0"/>
                <a:ea typeface="ＭＳ Ｐゴシック" charset="0"/>
              </a:rPr>
              <a:t>Consists of several components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  <a:latin typeface="Mercury Text G4" pitchFamily="50" charset="0"/>
                <a:ea typeface="ＭＳ Ｐゴシック" charset="0"/>
              </a:rPr>
              <a:t>GridFTP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: Wide-area transfer of bulk data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Mercury Text G4" pitchFamily="50" charset="0"/>
                <a:ea typeface="ＭＳ Ｐゴシック" charset="0"/>
              </a:rPr>
              <a:t>GRAM5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 (Grid Resource Allocation Manager): submit, locate, cancel, and manage jobs</a:t>
            </a:r>
          </a:p>
          <a:p>
            <a:pPr lvl="2"/>
            <a:r>
              <a:rPr lang="en-US" dirty="0" smtClean="0">
                <a:latin typeface="Mercury Text G4" pitchFamily="50" charset="0"/>
                <a:ea typeface="ＭＳ Ｐゴシック" charset="0"/>
              </a:rPr>
              <a:t>Not a scheduler</a:t>
            </a:r>
          </a:p>
          <a:p>
            <a:pPr lvl="2"/>
            <a:r>
              <a:rPr lang="en-US" dirty="0" smtClean="0">
                <a:latin typeface="Mercury Text G4" pitchFamily="50" charset="0"/>
                <a:ea typeface="ＭＳ Ｐゴシック" charset="0"/>
              </a:rPr>
              <a:t>Globus communicates with </a:t>
            </a:r>
            <a:r>
              <a:rPr lang="en-US" smtClean="0">
                <a:latin typeface="Mercury Text G4" pitchFamily="50" charset="0"/>
                <a:ea typeface="ＭＳ Ｐゴシック" charset="0"/>
              </a:rPr>
              <a:t>the schedulers 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in intra-site protocols like </a:t>
            </a:r>
            <a:r>
              <a:rPr lang="en-US" dirty="0" err="1" smtClean="0">
                <a:latin typeface="Mercury Text G4" pitchFamily="50" charset="0"/>
                <a:ea typeface="ＭＳ Ｐゴシック" charset="0"/>
              </a:rPr>
              <a:t>HTCondor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 or Portable Batch System (PBS)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Mercury Text G4" pitchFamily="50" charset="0"/>
                <a:ea typeface="ＭＳ Ｐゴシック" charset="0"/>
              </a:rPr>
              <a:t>RLS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 (Replica Location Service): Naming service that translates from a file/</a:t>
            </a:r>
            <a:r>
              <a:rPr lang="en-US" dirty="0" err="1" smtClean="0">
                <a:latin typeface="Mercury Text G4" pitchFamily="50" charset="0"/>
                <a:ea typeface="ＭＳ Ｐゴシック" charset="0"/>
              </a:rPr>
              <a:t>dir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 name to a target location (or another file/</a:t>
            </a:r>
            <a:r>
              <a:rPr lang="en-US" dirty="0" err="1" smtClean="0">
                <a:latin typeface="Mercury Text G4" pitchFamily="50" charset="0"/>
                <a:ea typeface="ＭＳ Ｐゴシック" charset="0"/>
              </a:rPr>
              <a:t>dir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 name)</a:t>
            </a:r>
          </a:p>
          <a:p>
            <a:pPr lvl="1"/>
            <a:r>
              <a:rPr lang="en-US" dirty="0" smtClean="0">
                <a:latin typeface="Mercury Text G4" pitchFamily="50" charset="0"/>
                <a:ea typeface="ＭＳ Ｐゴシック" charset="0"/>
              </a:rPr>
              <a:t>Libraries like </a:t>
            </a:r>
            <a:r>
              <a:rPr lang="en-US" dirty="0" smtClean="0">
                <a:solidFill>
                  <a:srgbClr val="0000FF"/>
                </a:solidFill>
                <a:latin typeface="Mercury Text G4" pitchFamily="50" charset="0"/>
                <a:ea typeface="ＭＳ Ｐゴシック" charset="0"/>
              </a:rPr>
              <a:t>XIO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 to provide a standard API for all Grid IO functionalities</a:t>
            </a:r>
          </a:p>
          <a:p>
            <a:pPr lvl="1"/>
            <a:r>
              <a:rPr lang="en-US" dirty="0" smtClean="0">
                <a:latin typeface="Mercury Text G4" pitchFamily="50" charset="0"/>
                <a:ea typeface="ＭＳ Ｐゴシック" charset="0"/>
              </a:rPr>
              <a:t>Grid Security Infrastructure (</a:t>
            </a:r>
            <a:r>
              <a:rPr lang="en-US" dirty="0" smtClean="0">
                <a:solidFill>
                  <a:srgbClr val="0000FF"/>
                </a:solidFill>
                <a:latin typeface="Mercury Text G4" pitchFamily="50" charset="0"/>
                <a:ea typeface="ＭＳ Ｐゴシック" charset="0"/>
              </a:rPr>
              <a:t>GSI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12054681" y="6629400"/>
            <a:ext cx="6776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Mercury Text G4" pitchFamily="50" charset="0"/>
                <a:ea typeface="ＭＳ Ｐゴシック" charset="0"/>
              </a:rPr>
              <a:t>Important in Grids because they are </a:t>
            </a:r>
            <a:r>
              <a:rPr lang="en-US" i="1" dirty="0">
                <a:latin typeface="Mercury Text G4" pitchFamily="50" charset="0"/>
                <a:ea typeface="ＭＳ Ｐゴシック" charset="0"/>
              </a:rPr>
              <a:t>federated, 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i.e., no single entity controls the entire infrastructure </a:t>
            </a:r>
          </a:p>
          <a:p>
            <a:endParaRPr lang="en-US" dirty="0" smtClean="0">
              <a:solidFill>
                <a:schemeClr val="accent2"/>
              </a:solidFill>
              <a:latin typeface="Mercury Text G4" pitchFamily="50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Mercury Text G4" pitchFamily="50" charset="0"/>
                <a:ea typeface="ＭＳ Ｐゴシック" charset="0"/>
              </a:rPr>
              <a:t>Single </a:t>
            </a:r>
            <a:r>
              <a:rPr lang="en-US" dirty="0">
                <a:solidFill>
                  <a:schemeClr val="accent2"/>
                </a:solidFill>
                <a:latin typeface="Mercury Text G4" pitchFamily="50" charset="0"/>
                <a:ea typeface="ＭＳ Ｐゴシック" charset="0"/>
              </a:rPr>
              <a:t>sign-on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: collective job set should require once-only user authentication</a:t>
            </a:r>
          </a:p>
          <a:p>
            <a:r>
              <a:rPr lang="en-US" dirty="0">
                <a:solidFill>
                  <a:schemeClr val="accent2"/>
                </a:solidFill>
                <a:latin typeface="Mercury Text G4" pitchFamily="50" charset="0"/>
                <a:ea typeface="ＭＳ Ｐゴシック" charset="0"/>
              </a:rPr>
              <a:t>Mapping to local security mechanisms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: some sites use Kerberos, others using Unix</a:t>
            </a:r>
          </a:p>
          <a:p>
            <a:r>
              <a:rPr lang="en-US" dirty="0">
                <a:solidFill>
                  <a:schemeClr val="accent2"/>
                </a:solidFill>
                <a:latin typeface="Mercury Text G4" pitchFamily="50" charset="0"/>
                <a:ea typeface="ＭＳ Ｐゴシック" charset="0"/>
              </a:rPr>
              <a:t>Delegation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: credentials to access resources inherited by </a:t>
            </a:r>
            <a:r>
              <a:rPr lang="en-US" dirty="0" err="1">
                <a:latin typeface="Mercury Text G4" pitchFamily="50" charset="0"/>
                <a:ea typeface="ＭＳ Ｐゴシック" charset="0"/>
              </a:rPr>
              <a:t>subcomputations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, e.g., job 0 to job 1</a:t>
            </a:r>
          </a:p>
          <a:p>
            <a:r>
              <a:rPr lang="en-US" dirty="0">
                <a:solidFill>
                  <a:schemeClr val="accent2"/>
                </a:solidFill>
                <a:latin typeface="Mercury Text G4" pitchFamily="50" charset="0"/>
                <a:ea typeface="ＭＳ Ｐゴシック" charset="0"/>
              </a:rPr>
              <a:t>Community authorization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: e.g., third-party authentication</a:t>
            </a:r>
          </a:p>
          <a:p>
            <a:endParaRPr lang="en-US" dirty="0">
              <a:latin typeface="Mercury Text G4" pitchFamily="50" charset="0"/>
              <a:ea typeface="ＭＳ Ｐゴシック" charset="0"/>
            </a:endParaRPr>
          </a:p>
          <a:p>
            <a:r>
              <a:rPr lang="en-US" dirty="0" smtClean="0">
                <a:latin typeface="Mercury Text G4" pitchFamily="50" charset="0"/>
                <a:ea typeface="ＭＳ Ｐゴシック" charset="0"/>
              </a:rPr>
              <a:t>These are also important in clouds, but less so because clouds are typically run under a central control</a:t>
            </a:r>
          </a:p>
          <a:p>
            <a:r>
              <a:rPr lang="en-US" dirty="0" smtClean="0">
                <a:latin typeface="Mercury Text G4" pitchFamily="50" charset="0"/>
                <a:ea typeface="ＭＳ Ｐゴシック" charset="0"/>
              </a:rPr>
              <a:t>In clouds the focus is on failures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, scale, on-demand 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nature</a:t>
            </a:r>
            <a:endParaRPr lang="en-US" dirty="0">
              <a:latin typeface="Mercury Text G4" pitchFamily="50" charset="0"/>
              <a:ea typeface="ＭＳ Ｐゴシック" charset="0"/>
            </a:endParaRPr>
          </a:p>
          <a:p>
            <a:endParaRPr lang="en-US" dirty="0">
              <a:latin typeface="Mercury Text G4" pitchFamily="50" charset="0"/>
              <a:ea typeface="ＭＳ Ｐゴシック" charset="0"/>
            </a:endParaRPr>
          </a:p>
          <a:p>
            <a:endParaRPr lang="en-US" dirty="0">
              <a:latin typeface="Mercury Text G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ercury Text G4" pitchFamily="50" charset="0"/>
              </a:rPr>
              <a:t>Grid computing focuses on computation-intensive </a:t>
            </a:r>
            <a:r>
              <a:rPr lang="en-US" dirty="0" smtClean="0">
                <a:latin typeface="Mercury Text G4" pitchFamily="50" charset="0"/>
              </a:rPr>
              <a:t>computing (HPC)</a:t>
            </a:r>
          </a:p>
          <a:p>
            <a:r>
              <a:rPr lang="en-US" dirty="0" smtClean="0">
                <a:latin typeface="Mercury Text G4" pitchFamily="50" charset="0"/>
              </a:rPr>
              <a:t>Though often federated, architecture and key concepts have a lot in common with that of clouds</a:t>
            </a:r>
            <a:endParaRPr lang="en-US" dirty="0">
              <a:latin typeface="Mercury Text G4" pitchFamily="50" charset="0"/>
            </a:endParaRPr>
          </a:p>
          <a:p>
            <a:r>
              <a:rPr lang="en-US" dirty="0" smtClean="0">
                <a:latin typeface="Mercury Text G4" pitchFamily="50" charset="0"/>
              </a:rPr>
              <a:t>Are Grids/HPC converging towards clouds? </a:t>
            </a:r>
          </a:p>
          <a:p>
            <a:pPr lvl="1"/>
            <a:r>
              <a:rPr lang="en-US" dirty="0" smtClean="0">
                <a:latin typeface="Mercury Text G4" pitchFamily="50" charset="0"/>
              </a:rPr>
              <a:t>E.g., Compare </a:t>
            </a:r>
            <a:r>
              <a:rPr lang="en-US" dirty="0" err="1" smtClean="0">
                <a:latin typeface="Mercury Text G4" pitchFamily="50" charset="0"/>
              </a:rPr>
              <a:t>OpenStack</a:t>
            </a:r>
            <a:r>
              <a:rPr lang="en-US" dirty="0" smtClean="0">
                <a:latin typeface="Mercury Text G4" pitchFamily="50" charset="0"/>
              </a:rPr>
              <a:t> and Globus</a:t>
            </a:r>
          </a:p>
        </p:txBody>
      </p:sp>
    </p:spTree>
    <p:extLst>
      <p:ext uri="{BB962C8B-B14F-4D97-AF65-F5344CB8AC3E}">
        <p14:creationId xmlns:p14="http://schemas.microsoft.com/office/powerpoint/2010/main" val="838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Example: Rapid Atmospheric Modeling System, </a:t>
            </a:r>
            <a:r>
              <a:rPr lang="en-US" sz="3400" dirty="0" err="1"/>
              <a:t>ColoState</a:t>
            </a:r>
            <a:r>
              <a:rPr lang="en-US" sz="3400" dirty="0"/>
              <a:t> U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ercury Text G4" pitchFamily="50" charset="0"/>
                <a:ea typeface="ＭＳ Ｐゴシック" charset="0"/>
              </a:rPr>
              <a:t>Hurricane Georges, 17 days in Sept 1998</a:t>
            </a:r>
          </a:p>
          <a:p>
            <a:pPr lvl="1"/>
            <a:r>
              <a:rPr lang="ja-JP" altLang="en-US" dirty="0">
                <a:latin typeface="Mercury Text G4" pitchFamily="50" charset="0"/>
                <a:ea typeface="ＭＳ Ｐゴシック" charset="0"/>
              </a:rPr>
              <a:t>“</a:t>
            </a:r>
            <a:r>
              <a:rPr lang="en-US" altLang="ja-JP" dirty="0">
                <a:latin typeface="Mercury Text G4" pitchFamily="50" charset="0"/>
                <a:ea typeface="ＭＳ Ｐゴシック" charset="0"/>
              </a:rPr>
              <a:t>RAMS modeled the </a:t>
            </a:r>
            <a:r>
              <a:rPr lang="en-US" altLang="ja-JP" dirty="0" err="1">
                <a:latin typeface="Mercury Text G4" pitchFamily="50" charset="0"/>
                <a:ea typeface="ＭＳ Ｐゴシック" charset="0"/>
              </a:rPr>
              <a:t>mesoscale</a:t>
            </a:r>
            <a:r>
              <a:rPr lang="en-US" altLang="ja-JP" dirty="0">
                <a:latin typeface="Mercury Text G4" pitchFamily="50" charset="0"/>
                <a:ea typeface="ＭＳ Ｐゴシック" charset="0"/>
              </a:rPr>
              <a:t> convective complex that dropped so much rain, in good agreement with recorded data</a:t>
            </a:r>
            <a:r>
              <a:rPr lang="ja-JP" altLang="en-US" dirty="0">
                <a:latin typeface="Mercury Text G4" pitchFamily="50" charset="0"/>
                <a:ea typeface="ＭＳ Ｐゴシック" charset="0"/>
              </a:rPr>
              <a:t>”</a:t>
            </a:r>
            <a:endParaRPr lang="en-US" altLang="ja-JP" dirty="0">
              <a:latin typeface="Mercury Text G4" pitchFamily="50" charset="0"/>
              <a:ea typeface="ＭＳ Ｐゴシック" charset="0"/>
            </a:endParaRPr>
          </a:p>
          <a:p>
            <a:pPr lvl="1"/>
            <a:r>
              <a:rPr lang="en-US" dirty="0">
                <a:latin typeface="Mercury Text G4" pitchFamily="50" charset="0"/>
                <a:ea typeface="ＭＳ Ｐゴシック" charset="0"/>
              </a:rPr>
              <a:t>Used 5 km spacing instead of the usual 10 km</a:t>
            </a:r>
          </a:p>
          <a:p>
            <a:pPr lvl="1"/>
            <a:r>
              <a:rPr lang="en-US" dirty="0">
                <a:latin typeface="Mercury Text G4" pitchFamily="50" charset="0"/>
                <a:ea typeface="ＭＳ Ｐゴシック" charset="0"/>
              </a:rPr>
              <a:t>Ran on 256+ processors</a:t>
            </a:r>
          </a:p>
          <a:p>
            <a:r>
              <a:rPr lang="en-US" dirty="0">
                <a:latin typeface="Mercury Text G4" pitchFamily="50" charset="0"/>
                <a:ea typeface="ＭＳ Ｐゴシック" charset="0"/>
              </a:rPr>
              <a:t>Computation-</a:t>
            </a:r>
            <a:r>
              <a:rPr lang="en-US" dirty="0" err="1">
                <a:latin typeface="Mercury Text G4" pitchFamily="50" charset="0"/>
                <a:ea typeface="ＭＳ Ｐゴシック" charset="0"/>
              </a:rPr>
              <a:t>intenstive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 computing (or HPC = 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High 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P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erformance 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C</a:t>
            </a:r>
            <a:r>
              <a:rPr lang="en-US" dirty="0" smtClean="0">
                <a:latin typeface="Mercury Text G4" pitchFamily="50" charset="0"/>
                <a:ea typeface="ＭＳ Ｐゴシック" charset="0"/>
              </a:rPr>
              <a:t>omputing</a:t>
            </a:r>
            <a:r>
              <a:rPr lang="en-US" dirty="0">
                <a:latin typeface="Mercury Text G4" pitchFamily="50" charset="0"/>
                <a:ea typeface="ＭＳ Ｐゴシック" charset="0"/>
              </a:rPr>
              <a:t>)</a:t>
            </a:r>
          </a:p>
          <a:p>
            <a:r>
              <a:rPr lang="en-US" i="1" dirty="0">
                <a:solidFill>
                  <a:srgbClr val="0000FF"/>
                </a:solidFill>
                <a:latin typeface="Mercury Text G4" pitchFamily="50" charset="0"/>
                <a:ea typeface="ＭＳ Ｐゴシック" charset="0"/>
              </a:rPr>
              <a:t>Can one run such a program without access to a supercomputer?</a:t>
            </a:r>
          </a:p>
          <a:p>
            <a:endParaRPr lang="en-US" dirty="0">
              <a:latin typeface="Mercury Text G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Computing Resources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81" y="2334896"/>
            <a:ext cx="13747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81" y="2487296"/>
            <a:ext cx="13747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81" y="2639696"/>
            <a:ext cx="13747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81" y="2792096"/>
            <a:ext cx="13747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072481" y="2030096"/>
            <a:ext cx="4267200" cy="24384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0" y="4620896"/>
            <a:ext cx="13747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36760" y="4316096"/>
            <a:ext cx="4267200" cy="28956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349081" y="1877696"/>
            <a:ext cx="1574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Wisconsin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89160" y="3858896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MIT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832560" y="4239896"/>
            <a:ext cx="4267200" cy="28956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035885" y="3671571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NCSA</a:t>
            </a:r>
          </a:p>
        </p:txBody>
      </p:sp>
      <p:pic>
        <p:nvPicPr>
          <p:cNvPr id="1026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43" y="4614230"/>
            <a:ext cx="1162648" cy="19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44" y="4766630"/>
            <a:ext cx="1162648" cy="19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44" y="4919030"/>
            <a:ext cx="1162648" cy="19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56" y="4919030"/>
            <a:ext cx="1162648" cy="19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Application Coded by a Physicist/Biologist/</a:t>
            </a:r>
            <a:r>
              <a:rPr lang="en-US" dirty="0" err="1"/>
              <a:t>Meterologist</a:t>
            </a:r>
            <a:endParaRPr 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825081" y="2209800"/>
            <a:ext cx="5334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29481" y="4495800"/>
            <a:ext cx="5334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339681" y="4572000"/>
            <a:ext cx="5334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977481" y="6629400"/>
            <a:ext cx="5334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1386681" y="2590800"/>
            <a:ext cx="2438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58481" y="2590800"/>
            <a:ext cx="2057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386681" y="4953000"/>
            <a:ext cx="2590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4510881" y="5029200"/>
            <a:ext cx="1905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29260" y="1834760"/>
            <a:ext cx="901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0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254081" y="4267200"/>
            <a:ext cx="885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2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48481" y="3657600"/>
            <a:ext cx="847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120481" y="6705600"/>
            <a:ext cx="877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3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720681" y="1981200"/>
            <a:ext cx="2198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Mercury Text G4" pitchFamily="50" charset="0"/>
              </a:rPr>
              <a:t>Output files of Job 0</a:t>
            </a:r>
          </a:p>
          <a:p>
            <a:pPr eaLnBrk="1" hangingPunct="1"/>
            <a:r>
              <a:rPr lang="en-US" sz="1800" dirty="0">
                <a:latin typeface="Mercury Text G4" pitchFamily="50" charset="0"/>
              </a:rPr>
              <a:t>Input to Job 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111081" y="6671368"/>
            <a:ext cx="2187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Mercury Text G4" pitchFamily="50" charset="0"/>
              </a:rPr>
              <a:t>Output files of Job 2</a:t>
            </a:r>
          </a:p>
          <a:p>
            <a:pPr eaLnBrk="1" hangingPunct="1"/>
            <a:r>
              <a:rPr lang="en-US" sz="1800" dirty="0">
                <a:latin typeface="Mercury Text G4" pitchFamily="50" charset="0"/>
              </a:rPr>
              <a:t>Input to Job 3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996281" y="4495800"/>
            <a:ext cx="39497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Jobs 1 and 2 can be concurrent</a:t>
            </a:r>
          </a:p>
        </p:txBody>
      </p:sp>
      <p:pic>
        <p:nvPicPr>
          <p:cNvPr id="2050" name="Picture 2" descr="Y:\Graphics_Main\CSRA\CSRA-V-2013-8\development\PublicDomain_Clipart\office-notes-line-draw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0" y="2467896"/>
            <a:ext cx="157580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:\Graphics_Main\CSRA\CSRA-V-2013-8\development\PublicDomain_Clipart\office-notes-line-draw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82" y="2353133"/>
            <a:ext cx="157580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Y:\Graphics_Main\CSRA\CSRA-V-2013-8\development\PublicDomain_Clipart\office-notes-line-draw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77" y="5069728"/>
            <a:ext cx="157580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Y:\Graphics_Main\CSRA\CSRA-V-2013-8\development\PublicDomain_Clipart\office-notes-line-draw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87" y="5395912"/>
            <a:ext cx="157580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Application Coded by a </a:t>
            </a:r>
            <a:r>
              <a:rPr lang="en-US" dirty="0" smtClean="0"/>
              <a:t>Physicist/Biologist/</a:t>
            </a:r>
            <a:r>
              <a:rPr lang="en-US" dirty="0" err="1" smtClean="0"/>
              <a:t>Meterologist</a:t>
            </a:r>
            <a:endParaRPr 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6126956" y="4606925"/>
            <a:ext cx="5334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145756" y="2625725"/>
            <a:ext cx="2057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298156" y="5064125"/>
            <a:ext cx="1905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41356" y="4302125"/>
            <a:ext cx="885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87281" y="1905000"/>
            <a:ext cx="2198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Mercury Text G4" pitchFamily="50" charset="0"/>
              </a:rPr>
              <a:t>Output files of Job 0</a:t>
            </a:r>
          </a:p>
          <a:p>
            <a:pPr eaLnBrk="1" hangingPunct="1"/>
            <a:r>
              <a:rPr lang="en-US" sz="1800" dirty="0">
                <a:latin typeface="Mercury Text G4" pitchFamily="50" charset="0"/>
              </a:rPr>
              <a:t>Input to Job 2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34881" y="6668869"/>
            <a:ext cx="2187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Mercury Text G4" pitchFamily="50" charset="0"/>
              </a:rPr>
              <a:t>Output files of Job 2</a:t>
            </a:r>
          </a:p>
          <a:p>
            <a:pPr eaLnBrk="1" hangingPunct="1"/>
            <a:r>
              <a:rPr lang="en-US" sz="1800" dirty="0">
                <a:latin typeface="Mercury Text G4" pitchFamily="50" charset="0"/>
              </a:rPr>
              <a:t>Input to Job 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59556" y="3463925"/>
            <a:ext cx="39415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May take several hours/days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4 stages of a job</a:t>
            </a:r>
          </a:p>
          <a:p>
            <a:pPr lvl="1" eaLnBrk="1" hangingPunct="1"/>
            <a:r>
              <a:rPr lang="en-US" dirty="0" err="1">
                <a:solidFill>
                  <a:schemeClr val="accent2"/>
                </a:solidFill>
                <a:latin typeface="Mercury Text G4" pitchFamily="50" charset="0"/>
              </a:rPr>
              <a:t>Init</a:t>
            </a:r>
            <a:endParaRPr lang="en-US" dirty="0">
              <a:solidFill>
                <a:schemeClr val="accent2"/>
              </a:solidFill>
              <a:latin typeface="Mercury Text G4" pitchFamily="50" charset="0"/>
            </a:endParaRP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Stage in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Execute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Stage out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Publish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Computation Intensive, 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Mercury Text G4" pitchFamily="50" charset="0"/>
              </a:rPr>
              <a:t>      so Massively Parallel</a:t>
            </a:r>
          </a:p>
          <a:p>
            <a:pPr lvl="1" eaLnBrk="1" hangingPunct="1">
              <a:buFontTx/>
              <a:buChar char="•"/>
            </a:pPr>
            <a:endParaRPr lang="en-US" dirty="0">
              <a:solidFill>
                <a:schemeClr val="accent2"/>
              </a:solidFill>
              <a:latin typeface="Mercury Text G4" pitchFamily="50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34281" y="2209800"/>
            <a:ext cx="1759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3300"/>
                </a:solidFill>
                <a:latin typeface="Mercury Text G4" pitchFamily="50" charset="0"/>
              </a:rPr>
              <a:t>Several GBs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 flipV="1">
            <a:off x="2926556" y="2549525"/>
            <a:ext cx="2057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2926556" y="2549525"/>
            <a:ext cx="274320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2621756" y="4835525"/>
            <a:ext cx="3429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2" descr="Y:\Graphics_Main\CSRA\CSRA-V-2013-8\development\PublicDomain_Clipart\office-notes-line-draw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56" y="2440632"/>
            <a:ext cx="157580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Y:\Graphics_Main\CSRA\CSRA-V-2013-8\development\PublicDomain_Clipart\office-notes-line-drawing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78" y="5121275"/>
            <a:ext cx="157580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Scheduling Problem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01" y="214884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21" y="227076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1" y="239268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61" y="251460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48481" y="1905000"/>
            <a:ext cx="3413760" cy="195072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489204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48481" y="4648200"/>
            <a:ext cx="3413760" cy="231648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69761" y="1783080"/>
            <a:ext cx="153779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Wisconsin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0401" y="4282440"/>
            <a:ext cx="77130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MIT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145121" y="4587240"/>
            <a:ext cx="3413760" cy="231648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07781" y="4132580"/>
            <a:ext cx="9812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NCSA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2311" y="193294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21751" y="272542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6462871" y="272542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853271" y="351790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5426551" y="223774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6158071" y="223774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426551" y="3091180"/>
            <a:ext cx="48768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6219031" y="309118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06331" y="1783080"/>
            <a:ext cx="86478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889591" y="2420620"/>
            <a:ext cx="84875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2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573111" y="2420620"/>
            <a:ext cx="80611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1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401911" y="3517900"/>
            <a:ext cx="84074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3</a:t>
            </a:r>
          </a:p>
        </p:txBody>
      </p:sp>
      <p:sp>
        <p:nvSpPr>
          <p:cNvPr id="30" name="WordArt 26"/>
          <p:cNvSpPr>
            <a:spLocks noChangeArrowheads="1" noChangeShapeType="1" noTextEdit="1"/>
          </p:cNvSpPr>
          <p:nvPr/>
        </p:nvSpPr>
        <p:spPr bwMode="auto">
          <a:xfrm>
            <a:off x="1767681" y="3611880"/>
            <a:ext cx="3451860" cy="2100580"/>
          </a:xfrm>
          <a:prstGeom prst="rect">
            <a:avLst/>
          </a:prstGeom>
        </p:spPr>
        <p:txBody>
          <a:bodyPr wrap="none" lIns="73152" tIns="36576" rIns="73152" bIns="36576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9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Allocation?      Scheduling?</a:t>
            </a:r>
          </a:p>
          <a:p>
            <a:pPr algn="ctr"/>
            <a:endParaRPr lang="en-US" sz="29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pic>
        <p:nvPicPr>
          <p:cNvPr id="34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96" y="49650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97" y="51174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7" y="52698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42" y="51174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12054681" y="6629400"/>
            <a:ext cx="6776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ds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010675" cy="73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Problem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01" y="214884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21" y="227076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1" y="239268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61" y="251460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48481" y="1905000"/>
            <a:ext cx="3413760" cy="195072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489204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48481" y="4648200"/>
            <a:ext cx="3413760" cy="231648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69761" y="1783080"/>
            <a:ext cx="153779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Wisconsin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0401" y="4282440"/>
            <a:ext cx="77130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MIT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145121" y="4587240"/>
            <a:ext cx="3413760" cy="231648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07781" y="4132580"/>
            <a:ext cx="9812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NCSA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2311" y="193294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21751" y="272542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6462871" y="272542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853271" y="351790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5426551" y="223774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6158071" y="223774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426551" y="3091180"/>
            <a:ext cx="48768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6219031" y="309118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206331" y="1783080"/>
            <a:ext cx="86478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889591" y="2420620"/>
            <a:ext cx="84875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2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573111" y="2420620"/>
            <a:ext cx="80611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1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401911" y="3517900"/>
            <a:ext cx="84074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3</a:t>
            </a:r>
          </a:p>
        </p:txBody>
      </p:sp>
      <p:sp>
        <p:nvSpPr>
          <p:cNvPr id="30" name="WordArt 26"/>
          <p:cNvSpPr>
            <a:spLocks noChangeArrowheads="1" noChangeShapeType="1" noTextEdit="1"/>
          </p:cNvSpPr>
          <p:nvPr/>
        </p:nvSpPr>
        <p:spPr bwMode="auto">
          <a:xfrm>
            <a:off x="1767681" y="3611880"/>
            <a:ext cx="3451860" cy="2100580"/>
          </a:xfrm>
          <a:prstGeom prst="rect">
            <a:avLst/>
          </a:prstGeom>
        </p:spPr>
        <p:txBody>
          <a:bodyPr wrap="none" lIns="73152" tIns="36576" rIns="73152" bIns="36576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9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Allocation?      Scheduling?</a:t>
            </a:r>
          </a:p>
          <a:p>
            <a:pPr algn="ctr"/>
            <a:endParaRPr lang="en-US" sz="29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pic>
        <p:nvPicPr>
          <p:cNvPr id="34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96" y="49650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97" y="51174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7" y="52698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42" y="511746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70" y="5089731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71" y="5242131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71" y="5394531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2-level Scheduling Infrastructure</a:t>
            </a:r>
            <a:endParaRPr lang="en-US" dirty="0"/>
          </a:p>
        </p:txBody>
      </p:sp>
      <p:sp>
        <p:nvSpPr>
          <p:cNvPr id="83" name="Slide Number Placeholder 4"/>
          <p:cNvSpPr txBox="1">
            <a:spLocks/>
          </p:cNvSpPr>
          <p:nvPr/>
        </p:nvSpPr>
        <p:spPr>
          <a:xfrm>
            <a:off x="5638641" y="6691630"/>
            <a:ext cx="170688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99088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94360" indent="-228600" algn="l" defTabSz="1299088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indent="-182880" algn="l" defTabSz="1299088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80160" indent="-182880" algn="l" defTabSz="1299088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45920" indent="-182880" algn="l" defTabSz="1299088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011680" indent="-182880" algn="l" defTabSz="1299088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377440" indent="-182880" algn="l" defTabSz="1299088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743200" indent="-182880" algn="l" defTabSz="1299088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108960" indent="-182880" algn="l" defTabSz="1299088" rtl="0" eaLnBrk="0" fontAlgn="base" latinLnBrk="0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188F2462-E8A5-C04C-9BF9-8855F268B5C4}" type="slidenum">
              <a:rPr lang="en-US" sz="1100" smtClean="0"/>
              <a:pPr/>
              <a:t>9</a:t>
            </a:fld>
            <a:endParaRPr lang="en-US" sz="1100"/>
          </a:p>
        </p:txBody>
      </p:sp>
      <p:sp>
        <p:nvSpPr>
          <p:cNvPr id="84" name="Oval 2"/>
          <p:cNvSpPr>
            <a:spLocks noChangeArrowheads="1"/>
          </p:cNvSpPr>
          <p:nvPr/>
        </p:nvSpPr>
        <p:spPr bwMode="auto">
          <a:xfrm>
            <a:off x="5883751" y="196723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85" name="Oval 3"/>
          <p:cNvSpPr>
            <a:spLocks noChangeArrowheads="1"/>
          </p:cNvSpPr>
          <p:nvPr/>
        </p:nvSpPr>
        <p:spPr bwMode="auto">
          <a:xfrm>
            <a:off x="5213191" y="275971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86" name="Oval 4"/>
          <p:cNvSpPr>
            <a:spLocks noChangeArrowheads="1"/>
          </p:cNvSpPr>
          <p:nvPr/>
        </p:nvSpPr>
        <p:spPr bwMode="auto">
          <a:xfrm>
            <a:off x="6554311" y="275971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5944711" y="3552190"/>
            <a:ext cx="426720" cy="365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88" name="Line 6"/>
          <p:cNvSpPr>
            <a:spLocks noChangeShapeType="1"/>
          </p:cNvSpPr>
          <p:nvPr/>
        </p:nvSpPr>
        <p:spPr bwMode="auto">
          <a:xfrm flipH="1">
            <a:off x="5517991" y="227203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6249511" y="227203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5517991" y="3125470"/>
            <a:ext cx="48768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 flipH="1">
            <a:off x="6310471" y="3125470"/>
            <a:ext cx="42672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6297771" y="1817370"/>
            <a:ext cx="86478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0</a:t>
            </a:r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6981031" y="2454910"/>
            <a:ext cx="84875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2</a:t>
            </a:r>
          </a:p>
        </p:txBody>
      </p: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4664551" y="2454910"/>
            <a:ext cx="80611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1</a:t>
            </a: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6493351" y="3552190"/>
            <a:ext cx="84074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Job 3</a:t>
            </a:r>
          </a:p>
        </p:txBody>
      </p:sp>
      <p:pic>
        <p:nvPicPr>
          <p:cNvPr id="9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61" y="230505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" y="218313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" y="230505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61" y="242697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1" y="254889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2346801" y="2853690"/>
            <a:ext cx="670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02" name="Oval 20"/>
          <p:cNvSpPr>
            <a:spLocks noChangeArrowheads="1"/>
          </p:cNvSpPr>
          <p:nvPr/>
        </p:nvSpPr>
        <p:spPr bwMode="auto">
          <a:xfrm>
            <a:off x="639921" y="1939290"/>
            <a:ext cx="3413760" cy="195072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pic>
        <p:nvPicPr>
          <p:cNvPr id="10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61" y="504825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" y="4926330"/>
            <a:ext cx="1099820" cy="11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Line 23"/>
          <p:cNvSpPr>
            <a:spLocks noChangeShapeType="1"/>
          </p:cNvSpPr>
          <p:nvPr/>
        </p:nvSpPr>
        <p:spPr bwMode="auto">
          <a:xfrm flipH="1">
            <a:off x="2712561" y="5474970"/>
            <a:ext cx="304800" cy="426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06" name="Oval 24"/>
          <p:cNvSpPr>
            <a:spLocks noChangeArrowheads="1"/>
          </p:cNvSpPr>
          <p:nvPr/>
        </p:nvSpPr>
        <p:spPr bwMode="auto">
          <a:xfrm>
            <a:off x="639921" y="4682490"/>
            <a:ext cx="3413760" cy="231648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3200241" y="3280410"/>
            <a:ext cx="0" cy="1767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 flipH="1" flipV="1">
            <a:off x="1920081" y="5170170"/>
            <a:ext cx="109728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3277888" y="1752600"/>
            <a:ext cx="153779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Wisconsin</a:t>
            </a:r>
          </a:p>
        </p:txBody>
      </p:sp>
      <p:sp>
        <p:nvSpPr>
          <p:cNvPr id="111" name="Text Box 29"/>
          <p:cNvSpPr txBox="1">
            <a:spLocks noChangeArrowheads="1"/>
          </p:cNvSpPr>
          <p:nvPr/>
        </p:nvSpPr>
        <p:spPr bwMode="auto">
          <a:xfrm>
            <a:off x="761841" y="4316730"/>
            <a:ext cx="771301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MIT</a:t>
            </a:r>
          </a:p>
        </p:txBody>
      </p:sp>
      <p:pic>
        <p:nvPicPr>
          <p:cNvPr id="112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1" y="4865370"/>
            <a:ext cx="358140" cy="9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Line 32"/>
          <p:cNvSpPr>
            <a:spLocks noChangeShapeType="1"/>
          </p:cNvSpPr>
          <p:nvPr/>
        </p:nvSpPr>
        <p:spPr bwMode="auto">
          <a:xfrm flipH="1" flipV="1">
            <a:off x="5272881" y="5048250"/>
            <a:ext cx="82423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4236561" y="4621530"/>
            <a:ext cx="3413760" cy="231648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1539081" y="1981200"/>
            <a:ext cx="285818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 dirty="0" err="1" smtClean="0">
                <a:solidFill>
                  <a:srgbClr val="FF3300"/>
                </a:solidFill>
                <a:latin typeface="Mercury Text G4" pitchFamily="50" charset="0"/>
              </a:rPr>
              <a:t>HTCondor</a:t>
            </a:r>
            <a:r>
              <a:rPr lang="en-US" i="1" dirty="0" smtClean="0">
                <a:solidFill>
                  <a:srgbClr val="FF3300"/>
                </a:solidFill>
                <a:latin typeface="Mercury Text G4" pitchFamily="50" charset="0"/>
              </a:rPr>
              <a:t> </a:t>
            </a:r>
            <a:r>
              <a:rPr lang="en-US" i="1" dirty="0">
                <a:solidFill>
                  <a:srgbClr val="FF3300"/>
                </a:solidFill>
                <a:latin typeface="Mercury Text G4" pitchFamily="50" charset="0"/>
              </a:rPr>
              <a:t>Protocol</a:t>
            </a:r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3383121" y="2853690"/>
            <a:ext cx="1645920" cy="2011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73152" tIns="36576" rIns="73152" bIns="36576"/>
          <a:lstStyle/>
          <a:p>
            <a:endParaRPr lang="en-US"/>
          </a:p>
        </p:txBody>
      </p:sp>
      <p:sp>
        <p:nvSpPr>
          <p:cNvPr id="118" name="Text Box 36"/>
          <p:cNvSpPr txBox="1">
            <a:spLocks noChangeArrowheads="1"/>
          </p:cNvSpPr>
          <p:nvPr/>
        </p:nvSpPr>
        <p:spPr bwMode="auto">
          <a:xfrm>
            <a:off x="5199221" y="4166870"/>
            <a:ext cx="98129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Mercury Text G4" pitchFamily="50" charset="0"/>
              </a:rPr>
              <a:t>NCSA</a:t>
            </a:r>
          </a:p>
        </p:txBody>
      </p:sp>
      <p:sp>
        <p:nvSpPr>
          <p:cNvPr id="121" name="Text Box 39"/>
          <p:cNvSpPr txBox="1">
            <a:spLocks noChangeArrowheads="1"/>
          </p:cNvSpPr>
          <p:nvPr/>
        </p:nvSpPr>
        <p:spPr bwMode="auto">
          <a:xfrm>
            <a:off x="3322161" y="3950970"/>
            <a:ext cx="218386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3300"/>
                </a:solidFill>
                <a:latin typeface="Mercury Text G4" pitchFamily="50" charset="0"/>
              </a:rPr>
              <a:t>Globus Protocol</a:t>
            </a:r>
          </a:p>
        </p:txBody>
      </p:sp>
      <p:pic>
        <p:nvPicPr>
          <p:cNvPr id="45" name="Picture 2" descr="Y:\Graphics_Main\CSRA\CSRA-V-2013-8\development\PublicDomain_Clipart\1206564349675294349ericlemerdy_Servers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14" y="5492114"/>
            <a:ext cx="845388" cy="13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472281" y="6629400"/>
            <a:ext cx="431230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152" tIns="36576" rIns="73152" bIns="3657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 dirty="0" smtClean="0">
                <a:solidFill>
                  <a:srgbClr val="FF3300"/>
                </a:solidFill>
                <a:latin typeface="Mercury Text G4" pitchFamily="50" charset="0"/>
              </a:rPr>
              <a:t>Some other Intra-site Protocol</a:t>
            </a:r>
            <a:endParaRPr lang="en-US" i="1" dirty="0">
              <a:solidFill>
                <a:srgbClr val="FF3300"/>
              </a:solidFill>
              <a:latin typeface="Mercury Text G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641</Words>
  <Application>Microsoft Macintosh PowerPoint</Application>
  <PresentationFormat>Custom</PresentationFormat>
  <Paragraphs>147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Akzidenz-Grotesk BQ</vt:lpstr>
      <vt:lpstr>Akzidenz-Grotesk Extended BQ</vt:lpstr>
      <vt:lpstr>Calibri</vt:lpstr>
      <vt:lpstr>Impact</vt:lpstr>
      <vt:lpstr>Mercury Text G4</vt:lpstr>
      <vt:lpstr>ＭＳ Ｐゴシック</vt:lpstr>
      <vt:lpstr>Times New Roman</vt:lpstr>
      <vt:lpstr>Whitney-BlackSC</vt:lpstr>
      <vt:lpstr>Arial</vt:lpstr>
      <vt:lpstr>HPP-template</vt:lpstr>
      <vt:lpstr>PowerPoint Presentation</vt:lpstr>
      <vt:lpstr>Example: Rapid Atmospheric Modeling System, ColoState U</vt:lpstr>
      <vt:lpstr>Distributed Computing Resources</vt:lpstr>
      <vt:lpstr>An Application Coded by a Physicist/Biologist/Meterologist</vt:lpstr>
      <vt:lpstr>An Application Coded by a Physicist/Biologist/Meterologist</vt:lpstr>
      <vt:lpstr>Next: Scheduling Problem</vt:lpstr>
      <vt:lpstr>PowerPoint Presentation</vt:lpstr>
      <vt:lpstr>Scheduling Problem</vt:lpstr>
      <vt:lpstr>2-level Scheduling Infrastructure</vt:lpstr>
      <vt:lpstr>Intra-site Protocol</vt:lpstr>
      <vt:lpstr>Condor (now HTCondor)</vt:lpstr>
      <vt:lpstr>Inter-site Protocol</vt:lpstr>
      <vt:lpstr>Globus</vt:lpstr>
      <vt:lpstr>Globus Toolkit</vt:lpstr>
      <vt:lpstr>Security Issues</vt:lpstr>
      <vt:lpstr>Summary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68</cp:revision>
  <cp:lastPrinted>2017-09-19T16:40:04Z</cp:lastPrinted>
  <dcterms:created xsi:type="dcterms:W3CDTF">2012-12-19T21:49:48Z</dcterms:created>
  <dcterms:modified xsi:type="dcterms:W3CDTF">2017-09-19T16:40:08Z</dcterms:modified>
</cp:coreProperties>
</file>